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erif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gkboJe7NuEmudJP8C11GFcZ+UX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erif-bold.fntdata"/><Relationship Id="rId11" Type="http://schemas.openxmlformats.org/officeDocument/2006/relationships/slide" Target="slides/slide6.xml"/><Relationship Id="rId22" Type="http://schemas.openxmlformats.org/officeDocument/2006/relationships/font" Target="fonts/RobotoSerif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Serif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erif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b1164558b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b1164558b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b0894ad4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b0894ad4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b1164558b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b1164558b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b1164558b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b1164558b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b18affc9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36b18affc9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b1164558b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b1164558b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b13b556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b13b556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b1164558b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b1164558b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b1164558b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b1164558b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b1164558b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b1164558b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6b1164558b_2_21"/>
          <p:cNvSpPr txBox="1"/>
          <p:nvPr>
            <p:ph type="ctrTitle"/>
          </p:nvPr>
        </p:nvSpPr>
        <p:spPr>
          <a:xfrm>
            <a:off x="817426" y="766925"/>
            <a:ext cx="7857900" cy="8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Serif"/>
                <a:ea typeface="Roboto Serif"/>
                <a:cs typeface="Roboto Serif"/>
                <a:sym typeface="Roboto Serif"/>
              </a:rPr>
              <a:t>Avenger Assemble</a:t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Serif"/>
                <a:ea typeface="Roboto Serif"/>
                <a:cs typeface="Roboto Serif"/>
                <a:sym typeface="Roboto Serif"/>
              </a:rPr>
              <a:t>PRS </a:t>
            </a:r>
            <a:r>
              <a:rPr lang="en-GB">
                <a:latin typeface="Roboto Serif"/>
                <a:ea typeface="Roboto Serif"/>
                <a:cs typeface="Roboto Serif"/>
                <a:sym typeface="Roboto Serif"/>
              </a:rPr>
              <a:t>Mysteries</a:t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55" name="Google Shape;55;g36b1164558b_2_21"/>
          <p:cNvSpPr/>
          <p:nvPr/>
        </p:nvSpPr>
        <p:spPr>
          <a:xfrm>
            <a:off x="0" y="1544000"/>
            <a:ext cx="2938200" cy="877800"/>
          </a:xfrm>
          <a:prstGeom prst="flowChartDelay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Serif"/>
                <a:ea typeface="Roboto Serif"/>
                <a:cs typeface="Roboto Serif"/>
                <a:sym typeface="Roboto Serif"/>
              </a:rPr>
              <a:t>Emmanuella Matumamboh</a:t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56" name="Google Shape;56;g36b1164558b_2_21"/>
          <p:cNvSpPr/>
          <p:nvPr/>
        </p:nvSpPr>
        <p:spPr>
          <a:xfrm>
            <a:off x="0" y="2666638"/>
            <a:ext cx="2938200" cy="877800"/>
          </a:xfrm>
          <a:prstGeom prst="flowChartDelay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Serif"/>
                <a:ea typeface="Roboto Serif"/>
                <a:cs typeface="Roboto Serif"/>
                <a:sym typeface="Roboto Serif"/>
              </a:rPr>
              <a:t>Frederick</a:t>
            </a:r>
            <a:r>
              <a:rPr lang="en-GB">
                <a:latin typeface="Roboto Serif"/>
                <a:ea typeface="Roboto Serif"/>
                <a:cs typeface="Roboto Serif"/>
                <a:sym typeface="Roboto Serif"/>
              </a:rPr>
              <a:t> Kakembo</a:t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57" name="Google Shape;57;g36b1164558b_2_21"/>
          <p:cNvSpPr/>
          <p:nvPr/>
        </p:nvSpPr>
        <p:spPr>
          <a:xfrm rot="10800000">
            <a:off x="6236700" y="3789300"/>
            <a:ext cx="2938200" cy="877800"/>
          </a:xfrm>
          <a:prstGeom prst="flowChartDelay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36b1164558b_2_21"/>
          <p:cNvSpPr/>
          <p:nvPr/>
        </p:nvSpPr>
        <p:spPr>
          <a:xfrm rot="10800000">
            <a:off x="6205800" y="1544000"/>
            <a:ext cx="2938200" cy="877800"/>
          </a:xfrm>
          <a:prstGeom prst="flowChartDelay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36b1164558b_2_21"/>
          <p:cNvSpPr/>
          <p:nvPr/>
        </p:nvSpPr>
        <p:spPr>
          <a:xfrm>
            <a:off x="0" y="3844875"/>
            <a:ext cx="2938200" cy="877800"/>
          </a:xfrm>
          <a:prstGeom prst="flowChartDelay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Serif"/>
                <a:ea typeface="Roboto Serif"/>
                <a:cs typeface="Roboto Serif"/>
                <a:sym typeface="Roboto Serif"/>
              </a:rPr>
              <a:t>Dr. Benson Kidenya</a:t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60" name="Google Shape;60;g36b1164558b_2_21"/>
          <p:cNvSpPr/>
          <p:nvPr/>
        </p:nvSpPr>
        <p:spPr>
          <a:xfrm rot="10800000">
            <a:off x="6205800" y="2666638"/>
            <a:ext cx="2938200" cy="877800"/>
          </a:xfrm>
          <a:prstGeom prst="flowChartDelay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1" name="Google Shape;61;g36b1164558b_2_21"/>
          <p:cNvSpPr txBox="1"/>
          <p:nvPr/>
        </p:nvSpPr>
        <p:spPr>
          <a:xfrm>
            <a:off x="6174900" y="1782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Jacob Ayembilla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62" name="Google Shape;62;g36b1164558b_2_21"/>
          <p:cNvSpPr txBox="1"/>
          <p:nvPr/>
        </p:nvSpPr>
        <p:spPr>
          <a:xfrm>
            <a:off x="6174900" y="2905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Kingsley Osei</a:t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63" name="Google Shape;63;g36b1164558b_2_21"/>
          <p:cNvSpPr txBox="1"/>
          <p:nvPr/>
        </p:nvSpPr>
        <p:spPr>
          <a:xfrm>
            <a:off x="6174900" y="4028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Caitlin Short</a:t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descr="Wellcome Connecting Science – WGC" id="64" name="Google Shape;64;g36b1164558b_2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9699"/>
            <a:ext cx="1613300" cy="5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36b1164558b_2_21"/>
          <p:cNvSpPr txBox="1"/>
          <p:nvPr/>
        </p:nvSpPr>
        <p:spPr>
          <a:xfrm>
            <a:off x="5285100" y="4758600"/>
            <a:ext cx="385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27 June 2025, Makerere University, Uganda</a:t>
            </a:r>
            <a:endParaRPr sz="12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66" name="Google Shape;66;g36b1164558b_2_21" title="WhatsApp Image 2025-06-26 at 20.26.58 (2).jpeg"/>
          <p:cNvPicPr preferRelativeResize="0"/>
          <p:nvPr/>
        </p:nvPicPr>
        <p:blipFill rotWithShape="1">
          <a:blip r:embed="rId4">
            <a:alphaModFix/>
          </a:blip>
          <a:srcRect b="1650" l="17853" r="13214" t="21943"/>
          <a:stretch/>
        </p:blipFill>
        <p:spPr>
          <a:xfrm>
            <a:off x="3314500" y="2106947"/>
            <a:ext cx="2484101" cy="2065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/>
        </p:nvSpPr>
        <p:spPr>
          <a:xfrm>
            <a:off x="268275" y="702425"/>
            <a:ext cx="48858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10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195725" y="221825"/>
            <a:ext cx="8598600" cy="4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More Results</a:t>
            </a:r>
            <a:endParaRPr b="1" sz="2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sz="21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876" y="836625"/>
            <a:ext cx="2529351" cy="165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2585" y="567138"/>
            <a:ext cx="3301741" cy="206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1300" y="2853750"/>
            <a:ext cx="2852901" cy="148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725" y="2743075"/>
            <a:ext cx="3905674" cy="14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36b0894ad4f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500" y="1030425"/>
            <a:ext cx="5557123" cy="32518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llcome Connecting Science – WGC" id="153" name="Google Shape;153;g36b0894ad4f_0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172" y="133470"/>
            <a:ext cx="1842800" cy="6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b1164558b_2_80"/>
          <p:cNvSpPr txBox="1"/>
          <p:nvPr>
            <p:ph type="ctrTitle"/>
          </p:nvPr>
        </p:nvSpPr>
        <p:spPr>
          <a:xfrm>
            <a:off x="1989250" y="102625"/>
            <a:ext cx="6201300" cy="8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3380">
                <a:latin typeface="Roboto Serif"/>
                <a:ea typeface="Roboto Serif"/>
                <a:cs typeface="Roboto Serif"/>
                <a:sym typeface="Roboto Serif"/>
              </a:rPr>
              <a:t>Discussion &amp; Limitations </a:t>
            </a:r>
            <a:endParaRPr sz="338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59" name="Google Shape;159;g36b1164558b_2_80"/>
          <p:cNvSpPr txBox="1"/>
          <p:nvPr/>
        </p:nvSpPr>
        <p:spPr>
          <a:xfrm>
            <a:off x="1081450" y="1339400"/>
            <a:ext cx="7109100" cy="3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Why Did PRSmix Fail?</a:t>
            </a:r>
            <a:endParaRPr b="1" sz="13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Eurocentricity of training data</a:t>
            </a: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limits African applicability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Genetic architecture differences</a:t>
            </a: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not captured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Integration amplified noise</a:t>
            </a: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rather than signal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Study Limitations</a:t>
            </a:r>
            <a:endParaRPr b="1" sz="13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Heterogeneous GWAS sources</a:t>
            </a: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with different protocols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Imaging-based SAT measurements</a:t>
            </a: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introduce variability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Limited African-specific genetic data</a:t>
            </a: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availability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Clinical Implications</a:t>
            </a:r>
            <a:endParaRPr b="1" sz="13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Current PRS insufficient</a:t>
            </a: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for clinical use in African populations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Ancestry-matched discovery cohorts</a:t>
            </a: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essential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Caution needed</a:t>
            </a: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in clinical implementation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b1164558b_2_10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Serif"/>
                <a:ea typeface="Roboto Serif"/>
                <a:cs typeface="Roboto Serif"/>
                <a:sym typeface="Roboto Serif"/>
              </a:rPr>
              <a:t>Thank You</a:t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llcome Connecting Science – WGC" id="71" name="Google Shape;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72" y="133470"/>
            <a:ext cx="1842800" cy="6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"/>
          <p:cNvSpPr txBox="1"/>
          <p:nvPr/>
        </p:nvSpPr>
        <p:spPr>
          <a:xfrm>
            <a:off x="179300" y="972000"/>
            <a:ext cx="4745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1" i="0" sz="1925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81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138175" y="2917150"/>
            <a:ext cx="5571600" cy="14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sz="1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sz="1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59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1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179300" y="848000"/>
            <a:ext cx="8603400" cy="4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25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Background on topic:</a:t>
            </a:r>
            <a:endParaRPr b="1" sz="1925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0206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erif"/>
              <a:buChar char="●"/>
            </a:pPr>
            <a:r>
              <a:rPr lang="en-GB" sz="12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Variations in Subcutaneous adipose tissue (SAT) distribution and volume are strongly influenced by genetic factors and are implicated in a range of cardiometabolic outcomes, including obesity, insulin resistance, and cardiovascular disease (Sanghera et al., 2019; Zhang et al., 2025).</a:t>
            </a:r>
            <a:endParaRPr sz="12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</a:t>
            </a:r>
            <a:endParaRPr sz="12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erif"/>
              <a:buChar char="●"/>
            </a:pPr>
            <a:r>
              <a:rPr lang="en-GB" sz="12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Understanding the genetic architecture underlying the SAT is therefore vital for both biological insight and risk stratification in metabolic disorders.</a:t>
            </a:r>
            <a:endParaRPr sz="12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Serif"/>
              <a:buChar char="●"/>
            </a:pPr>
            <a:r>
              <a:rPr lang="en-GB" sz="12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Polygenic risk scores (PRS) have emerged as a powerful tool for quantifying</a:t>
            </a:r>
            <a:endParaRPr sz="12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inherited susceptibility to complex traits by aggregating the effects of </a:t>
            </a:r>
            <a:endParaRPr sz="12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multiple genetic variants.</a:t>
            </a:r>
            <a:endParaRPr b="1" sz="1200">
              <a:solidFill>
                <a:srgbClr val="00206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rgbClr val="002060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75" name="Google Shape;7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901" y="3014800"/>
            <a:ext cx="2338575" cy="19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llcome Connecting Science – WGC" id="80" name="Google Shape;80;g36b18affc9c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72" y="133470"/>
            <a:ext cx="1842800" cy="6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36b18affc9c_0_3"/>
          <p:cNvSpPr txBox="1"/>
          <p:nvPr/>
        </p:nvSpPr>
        <p:spPr>
          <a:xfrm>
            <a:off x="179300" y="972000"/>
            <a:ext cx="4745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t/>
            </a:r>
            <a:endParaRPr b="1" i="0" sz="1925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81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36b18affc9c_0_3"/>
          <p:cNvSpPr txBox="1"/>
          <p:nvPr/>
        </p:nvSpPr>
        <p:spPr>
          <a:xfrm>
            <a:off x="138175" y="2917150"/>
            <a:ext cx="5571600" cy="14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sz="1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sz="19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759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1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36b18affc9c_0_3"/>
          <p:cNvSpPr txBox="1"/>
          <p:nvPr/>
        </p:nvSpPr>
        <p:spPr>
          <a:xfrm>
            <a:off x="304900" y="941200"/>
            <a:ext cx="8603400" cy="3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25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Background on topic:</a:t>
            </a:r>
            <a:endParaRPr b="1" sz="1925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25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erif"/>
              <a:buChar char="●"/>
            </a:pPr>
            <a:r>
              <a:rPr lang="en-GB" sz="13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However,  they may fail to capture the full polygenic signal or the correlation structure of the genome, potentially limiting their predictive utility (Truong et al., 2024).</a:t>
            </a:r>
            <a:endParaRPr sz="13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erif"/>
              <a:buChar char="●"/>
            </a:pPr>
            <a:r>
              <a:rPr lang="en-GB" sz="13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Despite the growing availability and sophistication of PRS tools, limited work has systematically evaluated whether integrative methods provide meaningful improvements over single-source approaches in predicting SAT traits. </a:t>
            </a:r>
            <a:endParaRPr sz="13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erif"/>
              <a:buChar char="●"/>
            </a:pPr>
            <a:r>
              <a:rPr lang="en-GB" sz="13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In this group, we determined whether integration of PRSs using elastic net regression will offer improved prediction in adiposity traits.</a:t>
            </a:r>
            <a:endParaRPr sz="13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b1164558b_2_45"/>
          <p:cNvSpPr txBox="1"/>
          <p:nvPr>
            <p:ph type="ctrTitle"/>
          </p:nvPr>
        </p:nvSpPr>
        <p:spPr>
          <a:xfrm>
            <a:off x="216600" y="744575"/>
            <a:ext cx="8520600" cy="6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latin typeface="Roboto Serif"/>
                <a:ea typeface="Roboto Serif"/>
                <a:cs typeface="Roboto Serif"/>
                <a:sym typeface="Roboto Serif"/>
              </a:rPr>
              <a:t>Study Motivation &amp; Hypothesis</a:t>
            </a:r>
            <a:endParaRPr sz="37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89" name="Google Shape;89;g36b1164558b_2_45"/>
          <p:cNvSpPr txBox="1"/>
          <p:nvPr/>
        </p:nvSpPr>
        <p:spPr>
          <a:xfrm>
            <a:off x="451750" y="1418625"/>
            <a:ext cx="7774800" cy="3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Research Gap</a:t>
            </a:r>
            <a:endParaRPr b="1" sz="13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"Limited work has systematically evaluated whether integrative methods provide meaningful improvements over single-source approaches in predicting SAT traits"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Our Hypothesis</a:t>
            </a:r>
            <a:endParaRPr b="1" sz="13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We hypothesize that PRSmix is NOT a better predictor of SAT levels in the African population than individual PGS scores</a:t>
            </a:r>
            <a:endParaRPr b="1"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Study Objective</a:t>
            </a:r>
            <a:endParaRPr b="1" sz="13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Compare predictive performance of: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Serif"/>
              <a:buChar char="●"/>
            </a:pP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Single-source PRS (individual PGS)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Serif"/>
              <a:buChar char="●"/>
            </a:pP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Integrative PRSmix (using Elastic Net)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descr="Wellcome Connecting Science – WGC" id="90" name="Google Shape;90;g36b1164558b_2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72" y="133470"/>
            <a:ext cx="1842800" cy="6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b13b556e5_0_0"/>
          <p:cNvSpPr txBox="1"/>
          <p:nvPr/>
        </p:nvSpPr>
        <p:spPr>
          <a:xfrm>
            <a:off x="1022375" y="1188800"/>
            <a:ext cx="6855300" cy="3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Arguments AGAINST PRSmix Success:</a:t>
            </a:r>
            <a:endParaRPr b="1" sz="13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Genetic Diversity Challenge</a:t>
            </a:r>
            <a:endParaRPr b="1"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African populations have </a:t>
            </a:r>
            <a:r>
              <a:rPr b="1"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greatest genetic diversity globally</a:t>
            </a:r>
            <a:endParaRPr b="1"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Shorter linkage disequilibrium blocks</a:t>
            </a: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vs Europeans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Serif"/>
              <a:buChar char="●"/>
            </a:pP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Difficult transfer across ethnic groups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GWAS Bias Problem</a:t>
            </a:r>
            <a:endParaRPr b="1"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86% of GWAS data</a:t>
            </a: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from European ancestry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Missing African-specific variants</a:t>
            </a: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with large effects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Serif"/>
              <a:buChar char="●"/>
            </a:pP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PRSmix cannot overcome fundamental data limitations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Population-Specific Architecture</a:t>
            </a:r>
            <a:endParaRPr b="1"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Serif"/>
              <a:buChar char="●"/>
            </a:pP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Different allele frequencies across populations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Serif"/>
              <a:buChar char="●"/>
            </a:pP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Ancestry-enriched variants not captured in European GWAS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descr="Wellcome Connecting Science – WGC" id="96" name="Google Shape;96;g36b13b556e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72" y="133470"/>
            <a:ext cx="1842800" cy="61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36b13b556e5_0_0"/>
          <p:cNvSpPr txBox="1"/>
          <p:nvPr/>
        </p:nvSpPr>
        <p:spPr>
          <a:xfrm>
            <a:off x="2448950" y="200525"/>
            <a:ext cx="4818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2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Will PRSmix Predict Well?</a:t>
            </a:r>
            <a:endParaRPr b="1" sz="1800"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b1164558b_2_64"/>
          <p:cNvSpPr txBox="1"/>
          <p:nvPr>
            <p:ph type="ctrTitle"/>
          </p:nvPr>
        </p:nvSpPr>
        <p:spPr>
          <a:xfrm>
            <a:off x="1681276" y="234050"/>
            <a:ext cx="7018500" cy="10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>
                <a:latin typeface="Roboto Serif"/>
                <a:ea typeface="Roboto Serif"/>
                <a:cs typeface="Roboto Serif"/>
                <a:sym typeface="Roboto Serif"/>
              </a:rPr>
              <a:t>Evaluation Metrics</a:t>
            </a:r>
            <a:endParaRPr sz="43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03" name="Google Shape;103;g36b1164558b_2_64"/>
          <p:cNvSpPr txBox="1"/>
          <p:nvPr/>
        </p:nvSpPr>
        <p:spPr>
          <a:xfrm>
            <a:off x="538925" y="1577125"/>
            <a:ext cx="8091600" cy="31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Primary Metrics Selected:</a:t>
            </a:r>
            <a:endParaRPr b="1" sz="13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R² (Coefficient of Determination)</a:t>
            </a:r>
            <a:endParaRPr b="1"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Serif"/>
              <a:buChar char="●"/>
            </a:pP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Measures variance in SAT explained by PRS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Interpretable</a:t>
            </a: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percentage of trait variation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Standard metric for </a:t>
            </a:r>
            <a:r>
              <a:rPr b="1"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continuous outcomes</a:t>
            </a:r>
            <a:endParaRPr b="1"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Correlation Analysis</a:t>
            </a:r>
            <a:endParaRPr b="1"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Assesses </a:t>
            </a:r>
            <a:r>
              <a:rPr b="1"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linear relationship</a:t>
            </a: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strength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Identifies </a:t>
            </a:r>
            <a:r>
              <a:rPr b="1"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best-performing individual PRS</a:t>
            </a:r>
            <a:endParaRPr b="1"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Enables </a:t>
            </a:r>
            <a:r>
              <a:rPr b="1"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direct comparison</a:t>
            </a: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between methods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Justification</a:t>
            </a: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: These metrics provide clear, interpretable measures of predictive utility for continuous SAT measurements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descr="Wellcome Connecting Science – WGC" id="104" name="Google Shape;104;g36b1164558b_2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72" y="133470"/>
            <a:ext cx="1842800" cy="6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206075" y="2081075"/>
            <a:ext cx="4076100" cy="18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Why Elastic Net?</a:t>
            </a:r>
            <a:endParaRPr b="1" sz="13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Serif"/>
              <a:buChar char="●"/>
            </a:pP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Handles correlated predictors (multiple PRS)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Serif"/>
              <a:buChar char="●"/>
            </a:pP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Automatic feature selection and weighting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Serif"/>
              <a:buChar char="●"/>
            </a:pP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Prevents overfitting in high-dimensional data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</a:t>
            </a:r>
            <a:endParaRPr sz="12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2531300" y="159200"/>
            <a:ext cx="4810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7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Tools &amp; Approaches Used</a:t>
            </a:r>
            <a:endParaRPr b="1" sz="17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4350975" y="744575"/>
            <a:ext cx="4406400" cy="43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Programming Environment</a:t>
            </a:r>
            <a:endParaRPr b="1" sz="13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Python Jupyter Notebook</a:t>
            </a: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with NumPy, Pandas, Scikit-learn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Serif"/>
              <a:buChar char="●"/>
            </a:pP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Generated descriptive statistics and data visualization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Statistical Methods</a:t>
            </a:r>
            <a:endParaRPr b="1" sz="13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Covariate Adjustment</a:t>
            </a: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: OLS regression to remove age, sex, PC1-PC10 effects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PRSmix Construction</a:t>
            </a: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: Elastic Net Regression (ElasticNetCV)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Model Validation</a:t>
            </a: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: 80/20 train-test split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Performance Evaluation</a:t>
            </a:r>
            <a:endParaRPr b="1" sz="13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Primary Metric</a:t>
            </a: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: R² (variance explained)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Secondary</a:t>
            </a: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: Correlation analysis between PRS and SAT</a:t>
            </a:r>
            <a:endParaRPr sz="11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Benchmarking</a:t>
            </a:r>
            <a:r>
              <a:rPr lang="en-GB" sz="11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: Individual PRS vs integrated PRSmix</a:t>
            </a:r>
            <a:endParaRPr/>
          </a:p>
        </p:txBody>
      </p:sp>
      <p:pic>
        <p:nvPicPr>
          <p:cNvPr descr="Wellcome Connecting Science – WGC"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72" y="133470"/>
            <a:ext cx="1842800" cy="6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b1164558b_2_3"/>
          <p:cNvSpPr txBox="1"/>
          <p:nvPr>
            <p:ph type="ctrTitle"/>
          </p:nvPr>
        </p:nvSpPr>
        <p:spPr>
          <a:xfrm>
            <a:off x="0" y="284825"/>
            <a:ext cx="7884900" cy="68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Serif"/>
                <a:ea typeface="Roboto Serif"/>
                <a:cs typeface="Roboto Serif"/>
                <a:sym typeface="Roboto Serif"/>
              </a:rPr>
              <a:t>PRSmix Methodology</a:t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118" name="Google Shape;118;g36b1164558b_2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850" y="1042913"/>
            <a:ext cx="3315755" cy="10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36b1164558b_2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7080" y="1130325"/>
            <a:ext cx="335280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36b1164558b_2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5275" y="2178250"/>
            <a:ext cx="3609692" cy="10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36b1164558b_2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1850" y="2229113"/>
            <a:ext cx="2995738" cy="9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36b1164558b_2_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8075" y="3372813"/>
            <a:ext cx="334327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36b1164558b_2_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95650" y="3344538"/>
            <a:ext cx="3295650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36b1164558b_2_3"/>
          <p:cNvSpPr/>
          <p:nvPr/>
        </p:nvSpPr>
        <p:spPr>
          <a:xfrm flipH="1" rot="10800000">
            <a:off x="3687600" y="1453688"/>
            <a:ext cx="884400" cy="23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6b1164558b_2_3"/>
          <p:cNvSpPr/>
          <p:nvPr/>
        </p:nvSpPr>
        <p:spPr>
          <a:xfrm flipH="1">
            <a:off x="3611250" y="2560788"/>
            <a:ext cx="884400" cy="23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6b1164558b_2_3"/>
          <p:cNvSpPr/>
          <p:nvPr/>
        </p:nvSpPr>
        <p:spPr>
          <a:xfrm flipH="1" rot="10800000">
            <a:off x="3687600" y="4111938"/>
            <a:ext cx="884400" cy="23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6b1164558b_2_3"/>
          <p:cNvSpPr/>
          <p:nvPr/>
        </p:nvSpPr>
        <p:spPr>
          <a:xfrm>
            <a:off x="7615000" y="1693050"/>
            <a:ext cx="774600" cy="961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6b1164558b_2_3"/>
          <p:cNvSpPr/>
          <p:nvPr/>
        </p:nvSpPr>
        <p:spPr>
          <a:xfrm rot="5400000">
            <a:off x="-266250" y="3279325"/>
            <a:ext cx="1776600" cy="6834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b1164558b_2_88"/>
          <p:cNvSpPr txBox="1"/>
          <p:nvPr>
            <p:ph type="ctrTitle"/>
          </p:nvPr>
        </p:nvSpPr>
        <p:spPr>
          <a:xfrm>
            <a:off x="1742900" y="7325"/>
            <a:ext cx="6732900" cy="86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latin typeface="Roboto Serif"/>
                <a:ea typeface="Roboto Serif"/>
                <a:cs typeface="Roboto Serif"/>
                <a:sym typeface="Roboto Serif"/>
              </a:rPr>
              <a:t>Results Visualization &amp; Interpretation</a:t>
            </a:r>
            <a:endParaRPr sz="31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34" name="Google Shape;134;g36b1164558b_2_88"/>
          <p:cNvSpPr txBox="1"/>
          <p:nvPr/>
        </p:nvSpPr>
        <p:spPr>
          <a:xfrm>
            <a:off x="264150" y="1244275"/>
            <a:ext cx="4308000" cy="3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Performance Comparison Chart</a:t>
            </a:r>
            <a:endParaRPr i="1" sz="10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GB" sz="10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PRSmix: </a:t>
            </a:r>
            <a:r>
              <a:rPr b="1" lang="en-GB" sz="10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Negative R²</a:t>
            </a:r>
            <a:r>
              <a:rPr lang="en-GB" sz="10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(-0.0029)</a:t>
            </a:r>
            <a:endParaRPr sz="10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GB" sz="10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Best individual PRS: </a:t>
            </a:r>
            <a:r>
              <a:rPr b="1" lang="en-GB" sz="10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Positive R²</a:t>
            </a:r>
            <a:r>
              <a:rPr lang="en-GB" sz="10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(0.057)</a:t>
            </a:r>
            <a:endParaRPr sz="10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Serif"/>
              <a:buChar char="●"/>
            </a:pPr>
            <a:r>
              <a:rPr lang="en-GB" sz="10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Clear superiority of single-source approach</a:t>
            </a:r>
            <a:endParaRPr sz="10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Correlation Heatmap Insights</a:t>
            </a:r>
            <a:endParaRPr i="1" sz="10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GB" sz="10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Overall poor correlations</a:t>
            </a:r>
            <a:r>
              <a:rPr lang="en-GB" sz="10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between PRS and SAT</a:t>
            </a:r>
            <a:endParaRPr sz="10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GB" sz="10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PGS002660 strongest signal</a:t>
            </a:r>
            <a:r>
              <a:rPr lang="en-GB" sz="10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(r = 0.19)</a:t>
            </a:r>
            <a:endParaRPr sz="10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Serif"/>
              <a:buChar char="●"/>
            </a:pPr>
            <a:r>
              <a:rPr b="1" lang="en-GB" sz="10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Most PRS near zero correlation</a:t>
            </a:r>
            <a:endParaRPr b="1" sz="10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Clinical Interpretation</a:t>
            </a:r>
            <a:endParaRPr b="1" sz="12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GB" sz="10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Current PRS have </a:t>
            </a:r>
            <a:r>
              <a:rPr b="1" lang="en-GB" sz="10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limited utility</a:t>
            </a:r>
            <a:r>
              <a:rPr lang="en-GB" sz="10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for SAT prediction in Africans</a:t>
            </a:r>
            <a:endParaRPr sz="10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GB" sz="10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Population-specific GWAS needed</a:t>
            </a:r>
            <a:r>
              <a:rPr lang="en-GB" sz="10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for meaningful predictions</a:t>
            </a:r>
            <a:endParaRPr sz="10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descr="Wellcome Connecting Science – WGC" id="135" name="Google Shape;135;g36b1164558b_2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72" y="133470"/>
            <a:ext cx="1842800" cy="61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36b1164558b_2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1025" y="792075"/>
            <a:ext cx="2835627" cy="169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36b1164558b_2_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7276" y="2658950"/>
            <a:ext cx="3187425" cy="236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