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9906000" cx="68580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2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12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0212" cy="46513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0212" cy="46513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9675"/>
            <a:ext cx="2970212" cy="46513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829675"/>
            <a:ext cx="29702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8: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8: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9: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9: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0: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0: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1: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1: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2: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3: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3: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24: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4: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5: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5: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26: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6: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16425"/>
            <a:ext cx="548640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2222500" y="696912"/>
            <a:ext cx="24130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1"/>
          <p:cNvSpPr txBox="1"/>
          <p:nvPr>
            <p:ph type="title"/>
          </p:nvPr>
        </p:nvSpPr>
        <p:spPr>
          <a:xfrm>
            <a:off x="541338" y="6365875"/>
            <a:ext cx="5829300" cy="1966913"/>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1"/>
          <p:cNvSpPr txBox="1"/>
          <p:nvPr>
            <p:ph idx="1" type="body"/>
          </p:nvPr>
        </p:nvSpPr>
        <p:spPr>
          <a:xfrm>
            <a:off x="541338" y="4198938"/>
            <a:ext cx="5829300" cy="216693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7" name="Google Shape;77;p11"/>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0" name="Shape 80"/>
        <p:cNvGrpSpPr/>
        <p:nvPr/>
      </p:nvGrpSpPr>
      <p:grpSpPr>
        <a:xfrm>
          <a:off x="0" y="0"/>
          <a:ext cx="0" cy="0"/>
          <a:chOff x="0" y="0"/>
          <a:chExt cx="0" cy="0"/>
        </a:xfrm>
      </p:grpSpPr>
      <p:sp>
        <p:nvSpPr>
          <p:cNvPr id="81" name="Google Shape;81;p12"/>
          <p:cNvSpPr txBox="1"/>
          <p:nvPr>
            <p:ph type="title"/>
          </p:nvPr>
        </p:nvSpPr>
        <p:spPr>
          <a:xfrm>
            <a:off x="342900" y="396875"/>
            <a:ext cx="6172200" cy="1651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2"/>
          <p:cNvSpPr txBox="1"/>
          <p:nvPr>
            <p:ph idx="1" type="body"/>
          </p:nvPr>
        </p:nvSpPr>
        <p:spPr>
          <a:xfrm>
            <a:off x="342900" y="2311400"/>
            <a:ext cx="6172200" cy="6537325"/>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514350" y="3076575"/>
            <a:ext cx="5829300" cy="212407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subTitle"/>
          </p:nvPr>
        </p:nvSpPr>
        <p:spPr>
          <a:xfrm>
            <a:off x="1028700" y="5613400"/>
            <a:ext cx="4800600" cy="2532063"/>
          </a:xfrm>
          <a:prstGeom prst="rect">
            <a:avLst/>
          </a:prstGeom>
          <a:noFill/>
          <a:ln>
            <a:noFill/>
          </a:ln>
        </p:spPr>
        <p:txBody>
          <a:bodyPr anchorCtr="0" anchor="t" bIns="45700" lIns="91425" spcFirstLastPara="1" rIns="91425" wrap="square" tIns="45700"/>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4" name="Google Shape;24;p3"/>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1517650" y="3851275"/>
            <a:ext cx="8451850" cy="154305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1644650" y="2384425"/>
            <a:ext cx="8451850" cy="447675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342900" y="396875"/>
            <a:ext cx="6172200" cy="1651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160337" y="2493963"/>
            <a:ext cx="6537325" cy="61722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344613" y="6934200"/>
            <a:ext cx="4114800" cy="8191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344613" y="885825"/>
            <a:ext cx="4114800" cy="59436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2" name="Google Shape;42;p6"/>
          <p:cNvSpPr txBox="1"/>
          <p:nvPr>
            <p:ph idx="1" type="body"/>
          </p:nvPr>
        </p:nvSpPr>
        <p:spPr>
          <a:xfrm>
            <a:off x="1344613" y="7753350"/>
            <a:ext cx="4114800" cy="1162050"/>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3" name="Google Shape;43;p6"/>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342900" y="393700"/>
            <a:ext cx="2255838" cy="1679575"/>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2681288" y="393700"/>
            <a:ext cx="3833812" cy="8455025"/>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9" name="Google Shape;49;p7"/>
          <p:cNvSpPr txBox="1"/>
          <p:nvPr>
            <p:ph idx="2" type="body"/>
          </p:nvPr>
        </p:nvSpPr>
        <p:spPr>
          <a:xfrm>
            <a:off x="342900" y="2073275"/>
            <a:ext cx="2255838" cy="6775450"/>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0" name="Google Shape;50;p7"/>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42900" y="396875"/>
            <a:ext cx="6172200" cy="1651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9"/>
          <p:cNvSpPr txBox="1"/>
          <p:nvPr>
            <p:ph type="title"/>
          </p:nvPr>
        </p:nvSpPr>
        <p:spPr>
          <a:xfrm>
            <a:off x="342900" y="396875"/>
            <a:ext cx="6172200" cy="1651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42900" y="2217738"/>
            <a:ext cx="3030538" cy="923925"/>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9"/>
          <p:cNvSpPr txBox="1"/>
          <p:nvPr>
            <p:ph idx="2" type="body"/>
          </p:nvPr>
        </p:nvSpPr>
        <p:spPr>
          <a:xfrm>
            <a:off x="342900" y="3141663"/>
            <a:ext cx="3030538" cy="5707062"/>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9"/>
          <p:cNvSpPr txBox="1"/>
          <p:nvPr>
            <p:ph idx="3" type="body"/>
          </p:nvPr>
        </p:nvSpPr>
        <p:spPr>
          <a:xfrm>
            <a:off x="3484563" y="2217738"/>
            <a:ext cx="3030537" cy="923925"/>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3" name="Google Shape;63;p9"/>
          <p:cNvSpPr txBox="1"/>
          <p:nvPr>
            <p:ph idx="4" type="body"/>
          </p:nvPr>
        </p:nvSpPr>
        <p:spPr>
          <a:xfrm>
            <a:off x="3484563" y="3141663"/>
            <a:ext cx="3030537" cy="5707062"/>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4" name="Google Shape;64;p9"/>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0"/>
          <p:cNvSpPr txBox="1"/>
          <p:nvPr>
            <p:ph type="title"/>
          </p:nvPr>
        </p:nvSpPr>
        <p:spPr>
          <a:xfrm>
            <a:off x="342900" y="396875"/>
            <a:ext cx="6172200" cy="1651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0"/>
          <p:cNvSpPr txBox="1"/>
          <p:nvPr>
            <p:ph idx="1" type="body"/>
          </p:nvPr>
        </p:nvSpPr>
        <p:spPr>
          <a:xfrm>
            <a:off x="342900" y="2311400"/>
            <a:ext cx="3009900" cy="6537325"/>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0" name="Google Shape;70;p10"/>
          <p:cNvSpPr txBox="1"/>
          <p:nvPr>
            <p:ph idx="2" type="body"/>
          </p:nvPr>
        </p:nvSpPr>
        <p:spPr>
          <a:xfrm>
            <a:off x="3505200" y="2311400"/>
            <a:ext cx="3009900" cy="6537325"/>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1" name="Google Shape;71;p10"/>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42900" y="396875"/>
            <a:ext cx="6172200" cy="1651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42900" y="2311400"/>
            <a:ext cx="6172200" cy="653732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42900" y="9020175"/>
            <a:ext cx="1600200" cy="68738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343150" y="9020175"/>
            <a:ext cx="2171700" cy="68738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4914900" y="9020175"/>
            <a:ext cx="1600200" cy="68738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cxnSp>
        <p:nvCxnSpPr>
          <p:cNvPr id="15" name="Google Shape;15;p1"/>
          <p:cNvCxnSpPr/>
          <p:nvPr/>
        </p:nvCxnSpPr>
        <p:spPr>
          <a:xfrm>
            <a:off x="76200" y="292100"/>
            <a:ext cx="6515100" cy="0"/>
          </a:xfrm>
          <a:prstGeom prst="straightConnector1">
            <a:avLst/>
          </a:prstGeom>
          <a:noFill/>
          <a:ln cap="flat" cmpd="sng" w="9525">
            <a:solidFill>
              <a:schemeClr val="dk1"/>
            </a:solidFill>
            <a:prstDash val="solid"/>
            <a:miter lim="800000"/>
            <a:headEnd len="med" w="med" type="none"/>
            <a:tailEnd len="med" w="med" type="none"/>
          </a:ln>
        </p:spPr>
      </p:cxnSp>
      <p:sp>
        <p:nvSpPr>
          <p:cNvPr id="16" name="Google Shape;16;p1"/>
          <p:cNvSpPr txBox="1"/>
          <p:nvPr/>
        </p:nvSpPr>
        <p:spPr>
          <a:xfrm>
            <a:off x="2695575" y="9493250"/>
            <a:ext cx="1428750" cy="4127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t>
            </a: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r>
              <a:rPr b="0" i="0" lang="en-US" sz="1200" u="none" cap="none" strike="noStrike">
                <a:solidFill>
                  <a:schemeClr val="dk1"/>
                </a:solidFill>
                <a:latin typeface="Times New Roman"/>
                <a:ea typeface="Times New Roman"/>
                <a:cs typeface="Times New Roman"/>
                <a:sym typeface="Times New Roman"/>
              </a:rPr>
              <a:t>-</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virtualbox.org/" TargetMode="External"/><Relationship Id="rId4" Type="http://schemas.openxmlformats.org/officeDocument/2006/relationships/hyperlink" Target="http://www.virtualbox.org/manual/" TargetMode="External"/><Relationship Id="rId5" Type="http://schemas.openxmlformats.org/officeDocument/2006/relationships/hyperlink" Target="http://www.virtualbox.org/wiki/Downloa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nvSpPr>
        <p:spPr>
          <a:xfrm>
            <a:off x="554037" y="1544637"/>
            <a:ext cx="5646737" cy="7583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Abbot, J. C. et al. (2005) </a:t>
            </a:r>
            <a:r>
              <a:rPr b="0" i="1" lang="en-US" sz="1200" u="none" cap="none" strike="noStrike">
                <a:solidFill>
                  <a:schemeClr val="dk1"/>
                </a:solidFill>
                <a:latin typeface="Times New Roman"/>
                <a:ea typeface="Times New Roman"/>
                <a:cs typeface="Times New Roman"/>
                <a:sym typeface="Times New Roman"/>
              </a:rPr>
              <a:t>Bioinformatics</a:t>
            </a:r>
            <a:r>
              <a:rPr b="0" i="0" lang="en-US" sz="1200" u="none" cap="none" strike="noStrike">
                <a:solidFill>
                  <a:schemeClr val="dk1"/>
                </a:solidFill>
                <a:latin typeface="Times New Roman"/>
                <a:ea typeface="Times New Roman"/>
                <a:cs typeface="Times New Roman"/>
                <a:sym typeface="Times New Roman"/>
              </a:rPr>
              <a:t> 21(18) 3665-3666. WebACT – an online companion for the Artemis Comparison Tool.</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Allen JE &amp; Salzberg SL (2005). </a:t>
            </a:r>
            <a:r>
              <a:rPr b="0" i="1" lang="en-US" sz="1200" u="none" cap="none" strike="noStrike">
                <a:solidFill>
                  <a:schemeClr val="dk1"/>
                </a:solidFill>
                <a:latin typeface="Times New Roman"/>
                <a:ea typeface="Times New Roman"/>
                <a:cs typeface="Times New Roman"/>
                <a:sym typeface="Times New Roman"/>
              </a:rPr>
              <a:t>Bioinformatics</a:t>
            </a:r>
            <a:r>
              <a:rPr b="0" i="0" lang="en-US" sz="1200" u="none" cap="none" strike="noStrike">
                <a:solidFill>
                  <a:schemeClr val="dk1"/>
                </a:solidFill>
                <a:latin typeface="Times New Roman"/>
                <a:ea typeface="Times New Roman"/>
                <a:cs typeface="Times New Roman"/>
                <a:sym typeface="Times New Roman"/>
              </a:rPr>
              <a:t> 21: 3596-3603. JIGSAW: integration of </a:t>
            </a:r>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multiple sources of evidence for gene prediction.</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Alexa A. et al. (2006) </a:t>
            </a:r>
            <a:r>
              <a:rPr b="0" i="1" lang="en-US" sz="1200" u="none" cap="none" strike="noStrike">
                <a:solidFill>
                  <a:schemeClr val="dk1"/>
                </a:solidFill>
                <a:latin typeface="Times New Roman"/>
                <a:ea typeface="Times New Roman"/>
                <a:cs typeface="Times New Roman"/>
                <a:sym typeface="Times New Roman"/>
              </a:rPr>
              <a:t>Bioinformatics</a:t>
            </a:r>
            <a:r>
              <a:rPr b="0" i="0" lang="en-US" sz="1200" u="none" cap="none" strike="noStrike">
                <a:solidFill>
                  <a:schemeClr val="dk1"/>
                </a:solidFill>
                <a:latin typeface="Times New Roman"/>
                <a:ea typeface="Times New Roman"/>
                <a:cs typeface="Times New Roman"/>
                <a:sym typeface="Times New Roman"/>
              </a:rPr>
              <a:t> 22: 1600-1607. Improved scoring of functional groups from gene expression data by decorrelating GO graph structure.</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Anders S &amp; Huber W (2010) </a:t>
            </a:r>
            <a:r>
              <a:rPr b="0" i="1" lang="en-US" sz="1200" u="none" cap="none" strike="noStrike">
                <a:solidFill>
                  <a:schemeClr val="dk1"/>
                </a:solidFill>
                <a:latin typeface="Times New Roman"/>
                <a:ea typeface="Times New Roman"/>
                <a:cs typeface="Times New Roman"/>
                <a:sym typeface="Times New Roman"/>
              </a:rPr>
              <a:t>Genome Biol </a:t>
            </a:r>
            <a:r>
              <a:rPr b="0" i="0" lang="en-US" sz="1200" u="none" cap="none" strike="noStrike">
                <a:solidFill>
                  <a:schemeClr val="dk1"/>
                </a:solidFill>
                <a:latin typeface="Times New Roman"/>
                <a:ea typeface="Times New Roman"/>
                <a:cs typeface="Times New Roman"/>
                <a:sym typeface="Times New Roman"/>
              </a:rPr>
              <a:t>11: R106. Differential expression analysis for sequence count data.</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Anders S. HTSeq: Analysing high-throughput sequencing data with Python. 2010. </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Software. [http://www-huber.embl.de/users/anders/HTSeq/] </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Assefa, S. et al. (2009) </a:t>
            </a:r>
            <a:r>
              <a:rPr b="0" i="1" lang="en-US" sz="1200" u="none" cap="none" strike="noStrike">
                <a:solidFill>
                  <a:schemeClr val="dk1"/>
                </a:solidFill>
                <a:latin typeface="Times New Roman"/>
                <a:ea typeface="Times New Roman"/>
                <a:cs typeface="Times New Roman"/>
                <a:sym typeface="Times New Roman"/>
              </a:rPr>
              <a:t>Bioinformatics</a:t>
            </a:r>
            <a:r>
              <a:rPr b="0" i="0" lang="en-US" sz="1200" u="none" cap="none" strike="noStrike">
                <a:solidFill>
                  <a:schemeClr val="dk1"/>
                </a:solidFill>
                <a:latin typeface="Times New Roman"/>
                <a:ea typeface="Times New Roman"/>
                <a:cs typeface="Times New Roman"/>
                <a:sym typeface="Times New Roman"/>
              </a:rPr>
              <a:t> 25 (15) 1968-9. ABACAS: algorithm-based automatic contiguation of assembled sequences.</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Berriman, M., and K. Rutherford (2003) </a:t>
            </a:r>
            <a:r>
              <a:rPr b="0" i="1" lang="en-US" sz="1200" u="none" cap="none" strike="noStrike">
                <a:solidFill>
                  <a:schemeClr val="dk1"/>
                </a:solidFill>
                <a:latin typeface="Times New Roman"/>
                <a:ea typeface="Times New Roman"/>
                <a:cs typeface="Times New Roman"/>
                <a:sym typeface="Times New Roman"/>
              </a:rPr>
              <a:t>Brief Bioinform</a:t>
            </a:r>
            <a:r>
              <a:rPr b="0" i="0" lang="en-US" sz="1200" u="none" cap="none" strike="noStrike">
                <a:solidFill>
                  <a:schemeClr val="dk1"/>
                </a:solidFill>
                <a:latin typeface="Times New Roman"/>
                <a:ea typeface="Times New Roman"/>
                <a:cs typeface="Times New Roman"/>
                <a:sym typeface="Times New Roman"/>
              </a:rPr>
              <a:t> 4 (2) 124-132. Viewing and annotating sequence data with Artemis. </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Bozdech Z. et al. (2003) </a:t>
            </a:r>
            <a:r>
              <a:rPr b="0" i="1" lang="en-US" sz="1200" u="none" cap="none" strike="noStrike">
                <a:solidFill>
                  <a:schemeClr val="dk1"/>
                </a:solidFill>
                <a:latin typeface="Times New Roman"/>
                <a:ea typeface="Times New Roman"/>
                <a:cs typeface="Times New Roman"/>
                <a:sym typeface="Times New Roman"/>
              </a:rPr>
              <a:t>PLOS Biol</a:t>
            </a:r>
            <a:r>
              <a:rPr b="0" i="0" lang="en-US" sz="1200" u="none" cap="none" strike="noStrike">
                <a:solidFill>
                  <a:schemeClr val="dk1"/>
                </a:solidFill>
                <a:latin typeface="Times New Roman"/>
                <a:ea typeface="Times New Roman"/>
                <a:cs typeface="Times New Roman"/>
                <a:sym typeface="Times New Roman"/>
              </a:rPr>
              <a:t> 1: E5.The transcriptome of the intraerythrocytic developmental cycle of Plasmodium falciparum.</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Carver T. J. et al. (2010) </a:t>
            </a:r>
            <a:r>
              <a:rPr b="0" i="1" lang="en-US" sz="1200" u="none" cap="none" strike="noStrike">
                <a:solidFill>
                  <a:schemeClr val="dk1"/>
                </a:solidFill>
                <a:latin typeface="Times New Roman"/>
                <a:ea typeface="Times New Roman"/>
                <a:cs typeface="Times New Roman"/>
                <a:sym typeface="Times New Roman"/>
              </a:rPr>
              <a:t>Bioinformatics</a:t>
            </a:r>
            <a:r>
              <a:rPr b="0" i="0" lang="en-US" sz="1200" u="none" cap="none" strike="noStrike">
                <a:solidFill>
                  <a:schemeClr val="dk1"/>
                </a:solidFill>
                <a:latin typeface="Times New Roman"/>
                <a:ea typeface="Times New Roman"/>
                <a:cs typeface="Times New Roman"/>
                <a:sym typeface="Times New Roman"/>
              </a:rPr>
              <a:t> (</a:t>
            </a:r>
            <a:r>
              <a:rPr b="0" i="0" lang="en-US" sz="1200" u="none" cap="none" strike="noStrike">
                <a:solidFill>
                  <a:srgbClr val="222222"/>
                </a:solidFill>
                <a:latin typeface="Times New Roman"/>
                <a:ea typeface="Times New Roman"/>
                <a:cs typeface="Times New Roman"/>
                <a:sym typeface="Times New Roman"/>
              </a:rPr>
              <a:t>doi:</a:t>
            </a:r>
            <a:r>
              <a:rPr b="0" i="0" lang="en-US" sz="1200" u="none" cap="none" strike="noStrike">
                <a:solidFill>
                  <a:schemeClr val="dk1"/>
                </a:solidFill>
                <a:latin typeface="Times New Roman"/>
                <a:ea typeface="Times New Roman"/>
                <a:cs typeface="Times New Roman"/>
                <a:sym typeface="Times New Roman"/>
              </a:rPr>
              <a:t>10.1093/bioinformatics/btq010)</a:t>
            </a:r>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BamView: Viewing mapped read alignment data in the context of the reference sequence.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Carver T. J. et al. (2005) </a:t>
            </a:r>
            <a:r>
              <a:rPr b="0" i="1" lang="en-US" sz="1200" u="none" cap="none" strike="noStrike">
                <a:solidFill>
                  <a:schemeClr val="dk1"/>
                </a:solidFill>
                <a:latin typeface="Times New Roman"/>
                <a:ea typeface="Times New Roman"/>
                <a:cs typeface="Times New Roman"/>
                <a:sym typeface="Times New Roman"/>
              </a:rPr>
              <a:t>Bioinformatics</a:t>
            </a:r>
            <a:r>
              <a:rPr b="0" i="0" lang="en-US" sz="1200" u="none" cap="none" strike="noStrike">
                <a:solidFill>
                  <a:schemeClr val="dk1"/>
                </a:solidFill>
                <a:latin typeface="Times New Roman"/>
                <a:ea typeface="Times New Roman"/>
                <a:cs typeface="Times New Roman"/>
                <a:sym typeface="Times New Roman"/>
              </a:rPr>
              <a:t> 21: 3422-3. ACT: the Artemis Comparison Tool.</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Conesa A, et al. (2005) </a:t>
            </a:r>
            <a:r>
              <a:rPr b="0" i="1" lang="en-US" sz="1200" u="none" cap="none" strike="noStrike">
                <a:solidFill>
                  <a:schemeClr val="dk1"/>
                </a:solidFill>
                <a:latin typeface="Times New Roman"/>
                <a:ea typeface="Times New Roman"/>
                <a:cs typeface="Times New Roman"/>
                <a:sym typeface="Times New Roman"/>
              </a:rPr>
              <a:t>Bioinformatics</a:t>
            </a:r>
            <a:r>
              <a:rPr b="0" i="0" lang="en-US" sz="1200" u="none" cap="none" strike="noStrike">
                <a:solidFill>
                  <a:schemeClr val="dk1"/>
                </a:solidFill>
                <a:latin typeface="Times New Roman"/>
                <a:ea typeface="Times New Roman"/>
                <a:cs typeface="Times New Roman"/>
                <a:sym typeface="Times New Roman"/>
              </a:rPr>
              <a:t> 21: 3674-3676. Blast2GO: a universal tool for annotation, visualization and analysis in functional genomics research.</a:t>
            </a:r>
            <a:endParaRPr/>
          </a:p>
          <a:p>
            <a:pPr indent="0" lvl="0" marL="0" marR="0" rtl="0" algn="l">
              <a:lnSpc>
                <a:spcPct val="12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91" name="Google Shape;91;p13"/>
          <p:cNvSpPr txBox="1"/>
          <p:nvPr/>
        </p:nvSpPr>
        <p:spPr>
          <a:xfrm>
            <a:off x="554037" y="193675"/>
            <a:ext cx="6172200" cy="165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References</a:t>
            </a:r>
            <a:endParaRPr/>
          </a:p>
        </p:txBody>
      </p:sp>
      <p:sp>
        <p:nvSpPr>
          <p:cNvPr id="92" name="Google Shape;92;p13"/>
          <p:cNvSpPr txBox="1"/>
          <p:nvPr/>
        </p:nvSpPr>
        <p:spPr>
          <a:xfrm>
            <a:off x="5940425" y="63500"/>
            <a:ext cx="747712"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References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nvSpPr>
        <p:spPr>
          <a:xfrm>
            <a:off x="817562" y="776287"/>
            <a:ext cx="5500687" cy="7294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Appendix IV: Feature Keys and Qualifiers – a brief explanation of what they are and a sample of the ones we use.</a:t>
            </a:r>
            <a:endParaRPr/>
          </a:p>
          <a:p>
            <a:pPr indent="0" lvl="0" marL="0" marR="0" rtl="0" algn="l">
              <a:lnSpc>
                <a:spcPct val="100000"/>
              </a:lnSpc>
              <a:spcBef>
                <a:spcPts val="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 – Feature Keys</a:t>
            </a:r>
            <a:r>
              <a:rPr b="0" i="0" lang="en-US" sz="1200" u="none">
                <a:solidFill>
                  <a:schemeClr val="dk1"/>
                </a:solidFill>
                <a:latin typeface="Times New Roman"/>
                <a:ea typeface="Times New Roman"/>
                <a:cs typeface="Times New Roman"/>
                <a:sym typeface="Times New Roman"/>
              </a:rPr>
              <a:t>: They describe features with DNA coordinates and once marked, they all appear in the Artemis main window. The ones we use are: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CDS</a:t>
            </a:r>
            <a:r>
              <a:rPr b="0" i="0" lang="en-US" sz="1200" u="none">
                <a:solidFill>
                  <a:schemeClr val="dk1"/>
                </a:solidFill>
                <a:latin typeface="Times New Roman"/>
                <a:ea typeface="Times New Roman"/>
                <a:cs typeface="Times New Roman"/>
                <a:sym typeface="Times New Roman"/>
              </a:rPr>
              <a:t>: Marks the extent of the coding sequence.</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RBS</a:t>
            </a:r>
            <a:r>
              <a:rPr b="0" i="0" lang="en-US" sz="1200" u="none">
                <a:solidFill>
                  <a:schemeClr val="dk1"/>
                </a:solidFill>
                <a:latin typeface="Times New Roman"/>
                <a:ea typeface="Times New Roman"/>
                <a:cs typeface="Times New Roman"/>
                <a:sym typeface="Times New Roman"/>
              </a:rPr>
              <a:t>: Ribosomal binding site</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misc_feature</a:t>
            </a:r>
            <a:r>
              <a:rPr b="0" i="0" lang="en-US" sz="1200" u="none">
                <a:solidFill>
                  <a:schemeClr val="dk1"/>
                </a:solidFill>
                <a:latin typeface="Times New Roman"/>
                <a:ea typeface="Times New Roman"/>
                <a:cs typeface="Times New Roman"/>
                <a:sym typeface="Times New Roman"/>
              </a:rPr>
              <a:t>: Miscellaneous feature in the DNA</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rRNA</a:t>
            </a:r>
            <a:r>
              <a:rPr b="0" i="0" lang="en-US" sz="1200" u="none">
                <a:solidFill>
                  <a:schemeClr val="dk1"/>
                </a:solidFill>
                <a:latin typeface="Times New Roman"/>
                <a:ea typeface="Times New Roman"/>
                <a:cs typeface="Times New Roman"/>
                <a:sym typeface="Times New Roman"/>
              </a:rPr>
              <a:t>: Ribosomal RNA</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repeat_region</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repeat_unit</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stem_loop</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tRNA</a:t>
            </a:r>
            <a:r>
              <a:rPr b="0" i="0" lang="en-US" sz="1200" u="none">
                <a:solidFill>
                  <a:schemeClr val="dk1"/>
                </a:solidFill>
                <a:latin typeface="Times New Roman"/>
                <a:ea typeface="Times New Roman"/>
                <a:cs typeface="Times New Roman"/>
                <a:sym typeface="Times New Roman"/>
              </a:rPr>
              <a:t>: Transfer RNA</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2 – Qualifiers</a:t>
            </a:r>
            <a:r>
              <a:rPr b="0" i="0" lang="en-US" sz="1200" u="none">
                <a:solidFill>
                  <a:schemeClr val="dk1"/>
                </a:solidFill>
                <a:latin typeface="Times New Roman"/>
                <a:ea typeface="Times New Roman"/>
                <a:cs typeface="Times New Roman"/>
                <a:sym typeface="Times New Roman"/>
              </a:rPr>
              <a:t>: They describe features in relation to their coordinates. Once marked they appear in the lower part of the Artemis window. They describe the feature whose coordinates appear in the ‘location’ part of the editing window. The ones we commonly use for annotation at the Sanger Institute are: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/class</a:t>
            </a:r>
            <a:r>
              <a:rPr b="0" i="0" lang="en-US" sz="1200" u="none">
                <a:solidFill>
                  <a:schemeClr val="dk1"/>
                </a:solidFill>
                <a:latin typeface="Times New Roman"/>
                <a:ea typeface="Times New Roman"/>
                <a:cs typeface="Times New Roman"/>
                <a:sym typeface="Times New Roman"/>
              </a:rPr>
              <a:t>: Classification scheme we use “in-house” developed from Monica Riley’s MultiFun assignments (see Appendix VI).</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/colour</a:t>
            </a:r>
            <a:r>
              <a:rPr b="0" i="0" lang="en-US" sz="1200" u="none">
                <a:solidFill>
                  <a:schemeClr val="dk1"/>
                </a:solidFill>
                <a:latin typeface="Times New Roman"/>
                <a:ea typeface="Times New Roman"/>
                <a:cs typeface="Times New Roman"/>
                <a:sym typeface="Times New Roman"/>
              </a:rPr>
              <a:t>: Also used in-house in order to differentiate between different types of genes and other features.</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/gene</a:t>
            </a:r>
            <a:r>
              <a:rPr b="0" i="0" lang="en-US" sz="1200" u="none">
                <a:solidFill>
                  <a:schemeClr val="dk1"/>
                </a:solidFill>
                <a:latin typeface="Times New Roman"/>
                <a:ea typeface="Times New Roman"/>
                <a:cs typeface="Times New Roman"/>
                <a:sym typeface="Times New Roman"/>
              </a:rPr>
              <a:t>: Descriptive gene a name, eg. ilvE, argA etc.</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/label</a:t>
            </a:r>
            <a:r>
              <a:rPr b="0" i="0" lang="en-US" sz="1200" u="none">
                <a:solidFill>
                  <a:schemeClr val="dk1"/>
                </a:solidFill>
                <a:latin typeface="Times New Roman"/>
                <a:ea typeface="Times New Roman"/>
                <a:cs typeface="Times New Roman"/>
                <a:sym typeface="Times New Roman"/>
              </a:rPr>
              <a:t>: Allows you to label a gene/feature in the main view panel.</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/note</a:t>
            </a:r>
            <a:r>
              <a:rPr b="0" i="0" lang="en-US" sz="1200" u="none">
                <a:solidFill>
                  <a:schemeClr val="dk1"/>
                </a:solidFill>
                <a:latin typeface="Times New Roman"/>
                <a:ea typeface="Times New Roman"/>
                <a:cs typeface="Times New Roman"/>
                <a:sym typeface="Times New Roman"/>
              </a:rPr>
              <a:t>: This qualifier allows for the inclusion of free text. This could be a description of the evidence supporting the functional prediction or other notable features/information which cannot be described using other qualifiers. </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/product</a:t>
            </a:r>
            <a:r>
              <a:rPr b="0" i="0" lang="en-US" sz="1200" u="none">
                <a:solidFill>
                  <a:schemeClr val="dk1"/>
                </a:solidFill>
                <a:latin typeface="Times New Roman"/>
                <a:ea typeface="Times New Roman"/>
                <a:cs typeface="Times New Roman"/>
                <a:sym typeface="Times New Roman"/>
              </a:rPr>
              <a:t>: The assigned possible function for the protein goes here.</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/pseudo</a:t>
            </a:r>
            <a:r>
              <a:rPr b="0" i="0" lang="en-US" sz="1200" u="none">
                <a:solidFill>
                  <a:schemeClr val="dk1"/>
                </a:solidFill>
                <a:latin typeface="Times New Roman"/>
                <a:ea typeface="Times New Roman"/>
                <a:cs typeface="Times New Roman"/>
                <a:sym typeface="Times New Roman"/>
              </a:rPr>
              <a:t>: Matches in different frames to consecutive segments of the same protein in the databases can be linked or joined as one and edited in one window. They are marked as pseudogenes. They are normally not functional and are considered to have been mutated.</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t>
            </a:r>
            <a:r>
              <a:rPr b="1" i="0" lang="en-US" sz="1200" u="none">
                <a:solidFill>
                  <a:schemeClr val="dk1"/>
                </a:solidFill>
                <a:latin typeface="Times New Roman"/>
                <a:ea typeface="Times New Roman"/>
                <a:cs typeface="Times New Roman"/>
                <a:sym typeface="Times New Roman"/>
              </a:rPr>
              <a:t>locus_tag </a:t>
            </a:r>
            <a:r>
              <a:rPr b="0" i="0" lang="en-US" sz="1200" u="none">
                <a:solidFill>
                  <a:schemeClr val="dk1"/>
                </a:solidFill>
                <a:latin typeface="Times New Roman"/>
                <a:ea typeface="Times New Roman"/>
                <a:cs typeface="Times New Roman"/>
                <a:sym typeface="Times New Roman"/>
              </a:rPr>
              <a:t>: Systematic gene number, eg SAS1670, Sty2412 etc.</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list of keys and qualifiers accepted by EMBL in sequence/annotation submission files are list at the following web page:</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http://www3.ebi.ac.uk/Services/WebFeat/</a:t>
            </a:r>
            <a:endParaRPr/>
          </a:p>
        </p:txBody>
      </p:sp>
      <p:sp>
        <p:nvSpPr>
          <p:cNvPr id="151" name="Google Shape;151;p22"/>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nvSpPr>
        <p:spPr>
          <a:xfrm>
            <a:off x="549275" y="641350"/>
            <a:ext cx="6046787" cy="2924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Appendix V: Generating ACT comparison files using BLAST</a:t>
            </a:r>
            <a:endParaRPr/>
          </a:p>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following pages demonstrate how you can generate your own comparison files for ACT from a stand-alone version of the BLAST software. In Appendix X the NCBI BLAST distribution was downloading onto a PC with Windows XP. The exercises in this module are based on the Linux version of the BLAST software. Although the operating systems are different, the command lines used to run the programs are the same. One of the main differences between the two operating systems is that in Windows the BLAST program command line is run in the DOS Command Prompt window, whereas in Linux it is run from a Xterminal window.</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the exercises below you are going to download two small sequences (plasmids), and for two large sequences (whole genomes). You are then going generate files containing DNA sequences in FASTA format for these sequences, which will then be compared using two different programs from the NCBI BLAST distribution to generate ACT comparison files. </a:t>
            </a:r>
            <a:endParaRPr/>
          </a:p>
        </p:txBody>
      </p:sp>
      <p:sp>
        <p:nvSpPr>
          <p:cNvPr id="157" name="Google Shape;157;p23"/>
          <p:cNvSpPr/>
          <p:nvPr/>
        </p:nvSpPr>
        <p:spPr>
          <a:xfrm>
            <a:off x="539750" y="4105275"/>
            <a:ext cx="5688012" cy="4849812"/>
          </a:xfrm>
          <a:prstGeom prst="roundRect">
            <a:avLst>
              <a:gd fmla="val 1966"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23"/>
          <p:cNvSpPr txBox="1"/>
          <p:nvPr/>
        </p:nvSpPr>
        <p:spPr>
          <a:xfrm>
            <a:off x="649287" y="3686175"/>
            <a:ext cx="5543550" cy="496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Exercise 1</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this exercise you are going to download two plasmid sequences in EMBL format from the EBI genomes web page. You are then going to use Artemis to write out the DNA sequences of both plasmids in FASTA format. These two FASTA format sequences will then be compared using the blastall program from the NCBI BLAST distribution. Using blastall you can run BLASTN to identify regions of DNA-DNA similarity and write out a ACT readable comparison file. If required, blastall can also used to run other flavours of BLAST with the appropriate input files (i.e. DNA files for TBLASTX, protein files for BLASTP, and protein and DNA for BLASTX). For the purposed of generating ACT comparison files BLASTN and TBLASTX are appropriate.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this example two relative small sequences have been chosen (&lt;500 kb). BLAST running on a relatively modern stand alone machine can easily deal with required computations, and thus the comparison file should be produced in a matter of seconds. However as the size of the compared sequences increases the time taken to produce the output will dramatically increase. Therefore for very large sequences (several Mb) it will be impractical to run them using blastall. In </a:t>
            </a:r>
            <a:r>
              <a:rPr b="1" i="0" lang="en-US" sz="1200" u="none">
                <a:solidFill>
                  <a:schemeClr val="dk1"/>
                </a:solidFill>
                <a:latin typeface="Times New Roman"/>
                <a:ea typeface="Times New Roman"/>
                <a:cs typeface="Times New Roman"/>
                <a:sym typeface="Times New Roman"/>
              </a:rPr>
              <a:t>Exercise 2</a:t>
            </a:r>
            <a:r>
              <a:rPr b="0" i="0" lang="en-US" sz="1200" u="none">
                <a:solidFill>
                  <a:schemeClr val="dk1"/>
                </a:solidFill>
                <a:latin typeface="Times New Roman"/>
                <a:ea typeface="Times New Roman"/>
                <a:cs typeface="Times New Roman"/>
                <a:sym typeface="Times New Roman"/>
              </a:rPr>
              <a:t> you will use megablast, another program in the NCBI BLAST distribution, which is useful for comparing large sequence that are very similar.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plasmids chosen for this comparison are the multiple drug resistance incH1 plasmid pHCM1 from the sequenced strain of </a:t>
            </a:r>
            <a:r>
              <a:rPr b="0" i="1" lang="en-US" sz="1200" u="none">
                <a:solidFill>
                  <a:schemeClr val="dk1"/>
                </a:solidFill>
                <a:latin typeface="Times New Roman"/>
                <a:ea typeface="Times New Roman"/>
                <a:cs typeface="Times New Roman"/>
                <a:sym typeface="Times New Roman"/>
              </a:rPr>
              <a:t>Salmonella typhi</a:t>
            </a:r>
            <a:r>
              <a:rPr b="0" i="0" lang="en-US" sz="1200" u="none">
                <a:solidFill>
                  <a:schemeClr val="dk1"/>
                </a:solidFill>
                <a:latin typeface="Times New Roman"/>
                <a:ea typeface="Times New Roman"/>
                <a:cs typeface="Times New Roman"/>
                <a:sym typeface="Times New Roman"/>
              </a:rPr>
              <a:t> CT18 originally isolated in 1993, and R27, another incH1 plasmid first isolated from </a:t>
            </a:r>
            <a:r>
              <a:rPr b="0" i="1" lang="en-US" sz="1200" u="none">
                <a:solidFill>
                  <a:schemeClr val="dk1"/>
                </a:solidFill>
                <a:latin typeface="Times New Roman"/>
                <a:ea typeface="Times New Roman"/>
                <a:cs typeface="Times New Roman"/>
                <a:sym typeface="Times New Roman"/>
              </a:rPr>
              <a:t>S. typhi</a:t>
            </a:r>
            <a:r>
              <a:rPr b="0" i="0" lang="en-US" sz="1200" u="none">
                <a:solidFill>
                  <a:schemeClr val="dk1"/>
                </a:solidFill>
                <a:latin typeface="Times New Roman"/>
                <a:ea typeface="Times New Roman"/>
                <a:cs typeface="Times New Roman"/>
                <a:sym typeface="Times New Roman"/>
              </a:rPr>
              <a:t> in the 1960s.</a:t>
            </a:r>
            <a:endParaRPr/>
          </a:p>
        </p:txBody>
      </p:sp>
      <p:sp>
        <p:nvSpPr>
          <p:cNvPr id="159" name="Google Shape;159;p23"/>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0" l="0" r="0" t="0"/>
          <a:stretch/>
        </p:blipFill>
        <p:spPr>
          <a:xfrm>
            <a:off x="1125537" y="5454650"/>
            <a:ext cx="5121275" cy="3927475"/>
          </a:xfrm>
          <a:prstGeom prst="rect">
            <a:avLst/>
          </a:prstGeom>
          <a:noFill/>
          <a:ln>
            <a:noFill/>
          </a:ln>
        </p:spPr>
      </p:pic>
      <p:pic>
        <p:nvPicPr>
          <p:cNvPr id="165" name="Google Shape;165;p24"/>
          <p:cNvPicPr preferRelativeResize="0"/>
          <p:nvPr/>
        </p:nvPicPr>
        <p:blipFill rotWithShape="1">
          <a:blip r:embed="rId4">
            <a:alphaModFix/>
          </a:blip>
          <a:srcRect b="0" l="0" r="0" t="0"/>
          <a:stretch/>
        </p:blipFill>
        <p:spPr>
          <a:xfrm>
            <a:off x="1125537" y="1593850"/>
            <a:ext cx="5137150" cy="3554412"/>
          </a:xfrm>
          <a:prstGeom prst="rect">
            <a:avLst/>
          </a:prstGeom>
          <a:noFill/>
          <a:ln>
            <a:noFill/>
          </a:ln>
        </p:spPr>
      </p:pic>
      <p:sp>
        <p:nvSpPr>
          <p:cNvPr id="166" name="Google Shape;166;p24"/>
          <p:cNvSpPr/>
          <p:nvPr/>
        </p:nvSpPr>
        <p:spPr>
          <a:xfrm>
            <a:off x="1677987" y="1011237"/>
            <a:ext cx="4344987" cy="3603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24"/>
          <p:cNvSpPr txBox="1"/>
          <p:nvPr/>
        </p:nvSpPr>
        <p:spPr>
          <a:xfrm>
            <a:off x="1716087" y="1047750"/>
            <a:ext cx="444976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Go to the EBI genomes web page (http://www.ebi.ac.uk/genomes)</a:t>
            </a:r>
            <a:endParaRPr/>
          </a:p>
        </p:txBody>
      </p:sp>
      <p:cxnSp>
        <p:nvCxnSpPr>
          <p:cNvPr id="168" name="Google Shape;168;p24"/>
          <p:cNvCxnSpPr/>
          <p:nvPr/>
        </p:nvCxnSpPr>
        <p:spPr>
          <a:xfrm flipH="1">
            <a:off x="3581400" y="1322387"/>
            <a:ext cx="838200" cy="346075"/>
          </a:xfrm>
          <a:prstGeom prst="straightConnector1">
            <a:avLst/>
          </a:prstGeom>
          <a:noFill/>
          <a:ln cap="flat" cmpd="sng" w="38100">
            <a:solidFill>
              <a:schemeClr val="dk1"/>
            </a:solidFill>
            <a:prstDash val="solid"/>
            <a:miter lim="800000"/>
            <a:headEnd len="med" w="med" type="none"/>
            <a:tailEnd len="med" w="med" type="triangle"/>
          </a:ln>
        </p:spPr>
      </p:cxnSp>
      <p:sp>
        <p:nvSpPr>
          <p:cNvPr id="169" name="Google Shape;169;p24"/>
          <p:cNvSpPr/>
          <p:nvPr/>
        </p:nvSpPr>
        <p:spPr>
          <a:xfrm>
            <a:off x="260350" y="5024437"/>
            <a:ext cx="2232025" cy="3603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24"/>
          <p:cNvSpPr txBox="1"/>
          <p:nvPr/>
        </p:nvSpPr>
        <p:spPr>
          <a:xfrm>
            <a:off x="298450" y="5080000"/>
            <a:ext cx="233838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Click on the Plasmid hyperlink</a:t>
            </a:r>
            <a:endParaRPr/>
          </a:p>
        </p:txBody>
      </p:sp>
      <p:cxnSp>
        <p:nvCxnSpPr>
          <p:cNvPr id="171" name="Google Shape;171;p24"/>
          <p:cNvCxnSpPr/>
          <p:nvPr/>
        </p:nvCxnSpPr>
        <p:spPr>
          <a:xfrm flipH="1" rot="10800000">
            <a:off x="1125537" y="3446462"/>
            <a:ext cx="127000" cy="1508125"/>
          </a:xfrm>
          <a:prstGeom prst="straightConnector1">
            <a:avLst/>
          </a:prstGeom>
          <a:noFill/>
          <a:ln cap="flat" cmpd="sng" w="38100">
            <a:solidFill>
              <a:schemeClr val="dk1"/>
            </a:solidFill>
            <a:prstDash val="solid"/>
            <a:miter lim="800000"/>
            <a:headEnd len="med" w="med" type="none"/>
            <a:tailEnd len="med" w="med" type="triangle"/>
          </a:ln>
        </p:spPr>
      </p:cxnSp>
      <p:cxnSp>
        <p:nvCxnSpPr>
          <p:cNvPr id="172" name="Google Shape;172;p24"/>
          <p:cNvCxnSpPr/>
          <p:nvPr/>
        </p:nvCxnSpPr>
        <p:spPr>
          <a:xfrm flipH="1">
            <a:off x="3335337" y="5260975"/>
            <a:ext cx="73025" cy="215900"/>
          </a:xfrm>
          <a:prstGeom prst="straightConnector1">
            <a:avLst/>
          </a:prstGeom>
          <a:noFill/>
          <a:ln cap="flat" cmpd="sng" w="38100">
            <a:solidFill>
              <a:srgbClr val="FF0000"/>
            </a:solidFill>
            <a:prstDash val="solid"/>
            <a:miter lim="800000"/>
            <a:headEnd len="med" w="med" type="none"/>
            <a:tailEnd len="med" w="med" type="triangle"/>
          </a:ln>
        </p:spPr>
      </p:cxnSp>
      <p:sp>
        <p:nvSpPr>
          <p:cNvPr id="173" name="Google Shape;173;p24"/>
          <p:cNvSpPr txBox="1"/>
          <p:nvPr/>
        </p:nvSpPr>
        <p:spPr>
          <a:xfrm>
            <a:off x="692150" y="415925"/>
            <a:ext cx="45370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Downloading the </a:t>
            </a:r>
            <a:r>
              <a:rPr b="1" i="1" lang="en-US" sz="1400" u="none">
                <a:solidFill>
                  <a:schemeClr val="dk1"/>
                </a:solidFill>
                <a:latin typeface="Times New Roman"/>
                <a:ea typeface="Times New Roman"/>
                <a:cs typeface="Times New Roman"/>
                <a:sym typeface="Times New Roman"/>
              </a:rPr>
              <a:t>S. typhi</a:t>
            </a:r>
            <a:r>
              <a:rPr b="1" i="0" lang="en-US" sz="1400" u="none">
                <a:solidFill>
                  <a:schemeClr val="dk1"/>
                </a:solidFill>
                <a:latin typeface="Times New Roman"/>
                <a:ea typeface="Times New Roman"/>
                <a:cs typeface="Times New Roman"/>
                <a:sym typeface="Times New Roman"/>
              </a:rPr>
              <a:t> plasmid sequences</a:t>
            </a:r>
            <a:endParaRPr/>
          </a:p>
        </p:txBody>
      </p:sp>
      <p:sp>
        <p:nvSpPr>
          <p:cNvPr id="174" name="Google Shape;174;p24"/>
          <p:cNvSpPr/>
          <p:nvPr/>
        </p:nvSpPr>
        <p:spPr>
          <a:xfrm>
            <a:off x="5129212" y="7673975"/>
            <a:ext cx="1511300" cy="720725"/>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4"/>
          <p:cNvSpPr txBox="1"/>
          <p:nvPr/>
        </p:nvSpPr>
        <p:spPr>
          <a:xfrm>
            <a:off x="5157787" y="7729537"/>
            <a:ext cx="1584325"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Scroll down the page to the </a:t>
            </a:r>
            <a:r>
              <a:rPr b="0" i="1" lang="en-US" sz="1200" u="none">
                <a:solidFill>
                  <a:schemeClr val="dk1"/>
                </a:solidFill>
                <a:latin typeface="Times New Roman"/>
                <a:ea typeface="Times New Roman"/>
                <a:cs typeface="Times New Roman"/>
                <a:sym typeface="Times New Roman"/>
              </a:rPr>
              <a:t>Salmonella</a:t>
            </a:r>
            <a:r>
              <a:rPr b="0" i="0" lang="en-US" sz="1200" u="none">
                <a:solidFill>
                  <a:schemeClr val="dk1"/>
                </a:solidFill>
                <a:latin typeface="Times New Roman"/>
                <a:ea typeface="Times New Roman"/>
                <a:cs typeface="Times New Roman"/>
                <a:sym typeface="Times New Roman"/>
              </a:rPr>
              <a:t> plasmids</a:t>
            </a:r>
            <a:endParaRPr/>
          </a:p>
        </p:txBody>
      </p:sp>
      <p:cxnSp>
        <p:nvCxnSpPr>
          <p:cNvPr id="176" name="Google Shape;176;p24"/>
          <p:cNvCxnSpPr/>
          <p:nvPr/>
        </p:nvCxnSpPr>
        <p:spPr>
          <a:xfrm rot="10800000">
            <a:off x="6194425" y="5967412"/>
            <a:ext cx="147637" cy="1706562"/>
          </a:xfrm>
          <a:prstGeom prst="straightConnector1">
            <a:avLst/>
          </a:prstGeom>
          <a:noFill/>
          <a:ln cap="flat" cmpd="sng" w="38100">
            <a:solidFill>
              <a:schemeClr val="dk1"/>
            </a:solidFill>
            <a:prstDash val="solid"/>
            <a:miter lim="800000"/>
            <a:headEnd len="med" w="med" type="none"/>
            <a:tailEnd len="med" w="med" type="triangle"/>
          </a:ln>
        </p:spPr>
      </p:cxnSp>
      <p:sp>
        <p:nvSpPr>
          <p:cNvPr id="177" name="Google Shape;177;p24"/>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5"/>
          <p:cNvPicPr preferRelativeResize="0"/>
          <p:nvPr/>
        </p:nvPicPr>
        <p:blipFill rotWithShape="1">
          <a:blip r:embed="rId3">
            <a:alphaModFix/>
          </a:blip>
          <a:srcRect b="0" l="0" r="0" t="0"/>
          <a:stretch/>
        </p:blipFill>
        <p:spPr>
          <a:xfrm>
            <a:off x="1243012" y="1095375"/>
            <a:ext cx="5089525" cy="3836987"/>
          </a:xfrm>
          <a:prstGeom prst="rect">
            <a:avLst/>
          </a:prstGeom>
          <a:noFill/>
          <a:ln>
            <a:noFill/>
          </a:ln>
        </p:spPr>
      </p:pic>
      <p:sp>
        <p:nvSpPr>
          <p:cNvPr id="183" name="Google Shape;183;p25"/>
          <p:cNvSpPr/>
          <p:nvPr/>
        </p:nvSpPr>
        <p:spPr>
          <a:xfrm>
            <a:off x="2857500" y="488950"/>
            <a:ext cx="3108325" cy="7921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25"/>
          <p:cNvSpPr txBox="1"/>
          <p:nvPr/>
        </p:nvSpPr>
        <p:spPr>
          <a:xfrm>
            <a:off x="2892425" y="544512"/>
            <a:ext cx="30734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Press the Shift key and left Click on the accession number hyperlink for pHCM1 (AL513383) in the Plain Sequence column </a:t>
            </a:r>
            <a:endParaRPr/>
          </a:p>
        </p:txBody>
      </p:sp>
      <p:cxnSp>
        <p:nvCxnSpPr>
          <p:cNvPr id="185" name="Google Shape;185;p25"/>
          <p:cNvCxnSpPr/>
          <p:nvPr/>
        </p:nvCxnSpPr>
        <p:spPr>
          <a:xfrm>
            <a:off x="4038600" y="1330325"/>
            <a:ext cx="950912" cy="1677987"/>
          </a:xfrm>
          <a:prstGeom prst="straightConnector1">
            <a:avLst/>
          </a:prstGeom>
          <a:noFill/>
          <a:ln cap="flat" cmpd="sng" w="38100">
            <a:solidFill>
              <a:schemeClr val="dk1"/>
            </a:solidFill>
            <a:prstDash val="solid"/>
            <a:miter lim="800000"/>
            <a:headEnd len="med" w="med" type="none"/>
            <a:tailEnd len="med" w="med" type="triangle"/>
          </a:ln>
        </p:spPr>
      </p:cxnSp>
      <p:cxnSp>
        <p:nvCxnSpPr>
          <p:cNvPr id="186" name="Google Shape;186;p25"/>
          <p:cNvCxnSpPr/>
          <p:nvPr/>
        </p:nvCxnSpPr>
        <p:spPr>
          <a:xfrm flipH="1">
            <a:off x="2852737" y="5024437"/>
            <a:ext cx="792162" cy="649287"/>
          </a:xfrm>
          <a:prstGeom prst="straightConnector1">
            <a:avLst/>
          </a:prstGeom>
          <a:noFill/>
          <a:ln cap="flat" cmpd="sng" w="38100">
            <a:solidFill>
              <a:srgbClr val="FF0000"/>
            </a:solidFill>
            <a:prstDash val="solid"/>
            <a:miter lim="800000"/>
            <a:headEnd len="med" w="med" type="none"/>
            <a:tailEnd len="med" w="med" type="triangle"/>
          </a:ln>
        </p:spPr>
      </p:cxnSp>
      <p:sp>
        <p:nvSpPr>
          <p:cNvPr id="187" name="Google Shape;187;p25"/>
          <p:cNvSpPr/>
          <p:nvPr/>
        </p:nvSpPr>
        <p:spPr>
          <a:xfrm>
            <a:off x="3141662" y="7832725"/>
            <a:ext cx="2087562" cy="3603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25"/>
          <p:cNvSpPr txBox="1"/>
          <p:nvPr/>
        </p:nvSpPr>
        <p:spPr>
          <a:xfrm>
            <a:off x="3179762" y="7878762"/>
            <a:ext cx="21209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Save the file as pHCM1.embl</a:t>
            </a:r>
            <a:endParaRPr/>
          </a:p>
        </p:txBody>
      </p:sp>
      <p:sp>
        <p:nvSpPr>
          <p:cNvPr id="189" name="Google Shape;189;p25"/>
          <p:cNvSpPr/>
          <p:nvPr/>
        </p:nvSpPr>
        <p:spPr>
          <a:xfrm>
            <a:off x="692150" y="8408987"/>
            <a:ext cx="5616575" cy="8937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25"/>
          <p:cNvSpPr txBox="1"/>
          <p:nvPr/>
        </p:nvSpPr>
        <p:spPr>
          <a:xfrm>
            <a:off x="730250" y="8434387"/>
            <a:ext cx="5507037"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Repeat for the </a:t>
            </a:r>
            <a:r>
              <a:rPr b="0" i="1" lang="en-US" sz="1200" u="none">
                <a:solidFill>
                  <a:schemeClr val="dk1"/>
                </a:solidFill>
                <a:latin typeface="Times New Roman"/>
                <a:ea typeface="Times New Roman"/>
                <a:cs typeface="Times New Roman"/>
                <a:sym typeface="Times New Roman"/>
              </a:rPr>
              <a:t>Salmonella typhi</a:t>
            </a:r>
            <a:r>
              <a:rPr b="0" i="0" lang="en-US" sz="1200" u="none">
                <a:solidFill>
                  <a:schemeClr val="dk1"/>
                </a:solidFill>
                <a:latin typeface="Times New Roman"/>
                <a:ea typeface="Times New Roman"/>
                <a:cs typeface="Times New Roman"/>
                <a:sym typeface="Times New Roman"/>
              </a:rPr>
              <a:t> R27 plasmid (AF250878). Be careful when choosing the plasmid to download as there is also a </a:t>
            </a:r>
            <a:r>
              <a:rPr b="0" i="1" lang="en-US" sz="1200" u="none">
                <a:solidFill>
                  <a:schemeClr val="dk1"/>
                </a:solidFill>
                <a:latin typeface="Times New Roman"/>
                <a:ea typeface="Times New Roman"/>
                <a:cs typeface="Times New Roman"/>
                <a:sym typeface="Times New Roman"/>
              </a:rPr>
              <a:t>Salmonella typhi</a:t>
            </a:r>
            <a:r>
              <a:rPr b="0" i="0" lang="en-US" sz="1200" u="none">
                <a:solidFill>
                  <a:schemeClr val="dk1"/>
                </a:solidFill>
                <a:latin typeface="Times New Roman"/>
                <a:ea typeface="Times New Roman"/>
                <a:cs typeface="Times New Roman"/>
                <a:sym typeface="Times New Roman"/>
              </a:rPr>
              <a:t> plasmid R27 entry (AF105019 ), the one that you want is the larger of the two, 180,461 kb as opposed to 38,245 kb – make sure the accession number is correct. Save as R27.embl.</a:t>
            </a:r>
            <a:endParaRPr/>
          </a:p>
        </p:txBody>
      </p:sp>
      <p:sp>
        <p:nvSpPr>
          <p:cNvPr id="191" name="Google Shape;191;p25"/>
          <p:cNvSpPr/>
          <p:nvPr/>
        </p:nvSpPr>
        <p:spPr>
          <a:xfrm>
            <a:off x="4797425" y="5816600"/>
            <a:ext cx="1871662" cy="936625"/>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25"/>
          <p:cNvSpPr txBox="1"/>
          <p:nvPr/>
        </p:nvSpPr>
        <p:spPr>
          <a:xfrm>
            <a:off x="4835525" y="5832475"/>
            <a:ext cx="190658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Save the EMBL sequence in a suitable directory.</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For example: BLAST_Appendix</a:t>
            </a:r>
            <a:endParaRPr/>
          </a:p>
        </p:txBody>
      </p:sp>
      <p:grpSp>
        <p:nvGrpSpPr>
          <p:cNvPr id="193" name="Google Shape;193;p25"/>
          <p:cNvGrpSpPr/>
          <p:nvPr/>
        </p:nvGrpSpPr>
        <p:grpSpPr>
          <a:xfrm>
            <a:off x="1268412" y="5913437"/>
            <a:ext cx="3443288" cy="1847850"/>
            <a:chOff x="1268412" y="5913437"/>
            <a:chExt cx="3443288" cy="1847850"/>
          </a:xfrm>
        </p:grpSpPr>
        <p:grpSp>
          <p:nvGrpSpPr>
            <p:cNvPr id="194" name="Google Shape;194;p25"/>
            <p:cNvGrpSpPr/>
            <p:nvPr/>
          </p:nvGrpSpPr>
          <p:grpSpPr>
            <a:xfrm>
              <a:off x="1268412" y="5913437"/>
              <a:ext cx="3375025" cy="1847850"/>
              <a:chOff x="1700212" y="3440112"/>
              <a:chExt cx="3375025" cy="1847850"/>
            </a:xfrm>
          </p:grpSpPr>
          <p:pic>
            <p:nvPicPr>
              <p:cNvPr descr="ACT_download3" id="195" name="Google Shape;195;p25"/>
              <p:cNvPicPr preferRelativeResize="0"/>
              <p:nvPr/>
            </p:nvPicPr>
            <p:blipFill rotWithShape="1">
              <a:blip r:embed="rId4">
                <a:alphaModFix/>
              </a:blip>
              <a:srcRect b="0" l="0" r="0" t="0"/>
              <a:stretch/>
            </p:blipFill>
            <p:spPr>
              <a:xfrm>
                <a:off x="1700212" y="3440112"/>
                <a:ext cx="3375025" cy="1847850"/>
              </a:xfrm>
              <a:prstGeom prst="rect">
                <a:avLst/>
              </a:prstGeom>
              <a:noFill/>
              <a:ln>
                <a:noFill/>
              </a:ln>
            </p:spPr>
          </p:pic>
          <p:sp>
            <p:nvSpPr>
              <p:cNvPr id="196" name="Google Shape;196;p25"/>
              <p:cNvSpPr txBox="1"/>
              <p:nvPr/>
            </p:nvSpPr>
            <p:spPr>
              <a:xfrm>
                <a:off x="2117725" y="3594100"/>
                <a:ext cx="1520825" cy="920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ACT_download3" id="197" name="Google Shape;197;p25"/>
              <p:cNvPicPr preferRelativeResize="0"/>
              <p:nvPr/>
            </p:nvPicPr>
            <p:blipFill rotWithShape="1">
              <a:blip r:embed="rId4">
                <a:alphaModFix/>
              </a:blip>
              <a:srcRect b="86683" l="43978" r="44589" t="9535"/>
              <a:stretch/>
            </p:blipFill>
            <p:spPr>
              <a:xfrm>
                <a:off x="2100262" y="3622675"/>
                <a:ext cx="385762" cy="69850"/>
              </a:xfrm>
              <a:prstGeom prst="rect">
                <a:avLst/>
              </a:prstGeom>
              <a:noFill/>
              <a:ln>
                <a:noFill/>
              </a:ln>
            </p:spPr>
          </p:pic>
        </p:grpSp>
        <p:sp>
          <p:nvSpPr>
            <p:cNvPr id="198" name="Google Shape;198;p25"/>
            <p:cNvSpPr txBox="1"/>
            <p:nvPr/>
          </p:nvSpPr>
          <p:spPr>
            <a:xfrm>
              <a:off x="1679575" y="6080125"/>
              <a:ext cx="323850" cy="8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25"/>
            <p:cNvSpPr txBox="1"/>
            <p:nvPr/>
          </p:nvSpPr>
          <p:spPr>
            <a:xfrm>
              <a:off x="1590675" y="6042025"/>
              <a:ext cx="685800" cy="168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00"/>
                <a:buFont typeface="Arial"/>
                <a:buNone/>
              </a:pPr>
              <a:r>
                <a:rPr b="0" i="0" lang="en-US" sz="500" u="none">
                  <a:solidFill>
                    <a:schemeClr val="dk1"/>
                  </a:solidFill>
                  <a:latin typeface="Arial"/>
                  <a:ea typeface="Arial"/>
                  <a:cs typeface="Arial"/>
                  <a:sym typeface="Arial"/>
                </a:rPr>
                <a:t>BLAST_Appendix</a:t>
              </a:r>
              <a:endParaRPr/>
            </a:p>
          </p:txBody>
        </p:sp>
        <p:cxnSp>
          <p:nvCxnSpPr>
            <p:cNvPr id="200" name="Google Shape;200;p25"/>
            <p:cNvCxnSpPr/>
            <p:nvPr/>
          </p:nvCxnSpPr>
          <p:spPr>
            <a:xfrm flipH="1">
              <a:off x="3140075" y="6019800"/>
              <a:ext cx="1571625" cy="84137"/>
            </a:xfrm>
            <a:prstGeom prst="straightConnector1">
              <a:avLst/>
            </a:prstGeom>
            <a:noFill/>
            <a:ln cap="flat" cmpd="sng" w="38100">
              <a:solidFill>
                <a:schemeClr val="dk1"/>
              </a:solidFill>
              <a:prstDash val="solid"/>
              <a:miter lim="800000"/>
              <a:headEnd len="med" w="med" type="none"/>
              <a:tailEnd len="med" w="med" type="triangle"/>
            </a:ln>
          </p:spPr>
        </p:cxnSp>
      </p:grpSp>
      <p:cxnSp>
        <p:nvCxnSpPr>
          <p:cNvPr id="201" name="Google Shape;201;p25"/>
          <p:cNvCxnSpPr/>
          <p:nvPr/>
        </p:nvCxnSpPr>
        <p:spPr>
          <a:xfrm rot="10800000">
            <a:off x="2205037" y="7315200"/>
            <a:ext cx="792162" cy="577850"/>
          </a:xfrm>
          <a:prstGeom prst="straightConnector1">
            <a:avLst/>
          </a:prstGeom>
          <a:noFill/>
          <a:ln cap="flat" cmpd="sng" w="38100">
            <a:solidFill>
              <a:schemeClr val="dk1"/>
            </a:solidFill>
            <a:prstDash val="solid"/>
            <a:miter lim="800000"/>
            <a:headEnd len="med" w="med" type="none"/>
            <a:tailEnd len="med" w="med" type="triangle"/>
          </a:ln>
        </p:spPr>
      </p:cxnSp>
      <p:sp>
        <p:nvSpPr>
          <p:cNvPr id="202" name="Google Shape;202;p25"/>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pSp>
        <p:nvGrpSpPr>
          <p:cNvPr id="207" name="Google Shape;207;p26"/>
          <p:cNvGrpSpPr/>
          <p:nvPr/>
        </p:nvGrpSpPr>
        <p:grpSpPr>
          <a:xfrm>
            <a:off x="931862" y="6526212"/>
            <a:ext cx="3467100" cy="2413000"/>
            <a:chOff x="931862" y="6526212"/>
            <a:chExt cx="3467100" cy="2413000"/>
          </a:xfrm>
        </p:grpSpPr>
        <p:pic>
          <p:nvPicPr>
            <p:cNvPr descr="Picture 2" id="208" name="Google Shape;208;p26"/>
            <p:cNvPicPr preferRelativeResize="0"/>
            <p:nvPr/>
          </p:nvPicPr>
          <p:blipFill rotWithShape="1">
            <a:blip r:embed="rId3">
              <a:alphaModFix/>
            </a:blip>
            <a:srcRect b="0" l="0" r="0" t="0"/>
            <a:stretch/>
          </p:blipFill>
          <p:spPr>
            <a:xfrm>
              <a:off x="931862" y="6526212"/>
              <a:ext cx="3467100" cy="2413000"/>
            </a:xfrm>
            <a:prstGeom prst="rect">
              <a:avLst/>
            </a:prstGeom>
            <a:noFill/>
            <a:ln>
              <a:noFill/>
            </a:ln>
          </p:spPr>
        </p:pic>
        <p:pic>
          <p:nvPicPr>
            <p:cNvPr descr="Picture 2" id="209" name="Google Shape;209;p26"/>
            <p:cNvPicPr preferRelativeResize="0"/>
            <p:nvPr/>
          </p:nvPicPr>
          <p:blipFill rotWithShape="1">
            <a:blip r:embed="rId3">
              <a:alphaModFix/>
            </a:blip>
            <a:srcRect b="83882" l="32829" r="64424" t="11051"/>
            <a:stretch/>
          </p:blipFill>
          <p:spPr>
            <a:xfrm>
              <a:off x="1657350" y="6805612"/>
              <a:ext cx="425450" cy="101600"/>
            </a:xfrm>
            <a:prstGeom prst="rect">
              <a:avLst/>
            </a:prstGeom>
            <a:noFill/>
            <a:ln>
              <a:noFill/>
            </a:ln>
          </p:spPr>
        </p:pic>
        <p:sp>
          <p:nvSpPr>
            <p:cNvPr id="210" name="Google Shape;210;p26"/>
            <p:cNvSpPr txBox="1"/>
            <p:nvPr/>
          </p:nvSpPr>
          <p:spPr>
            <a:xfrm>
              <a:off x="1563687" y="6761162"/>
              <a:ext cx="885825" cy="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700"/>
                <a:buFont typeface="Arial"/>
                <a:buNone/>
              </a:pPr>
              <a:r>
                <a:rPr b="0" i="0" lang="en-US" sz="700" u="none">
                  <a:solidFill>
                    <a:schemeClr val="dk1"/>
                  </a:solidFill>
                  <a:latin typeface="Arial"/>
                  <a:ea typeface="Arial"/>
                  <a:cs typeface="Arial"/>
                  <a:sym typeface="Arial"/>
                </a:rPr>
                <a:t>BLAST_Appendix</a:t>
              </a:r>
              <a:endParaRPr/>
            </a:p>
          </p:txBody>
        </p:sp>
      </p:grpSp>
      <p:sp>
        <p:nvSpPr>
          <p:cNvPr id="211" name="Google Shape;211;p26"/>
          <p:cNvSpPr/>
          <p:nvPr/>
        </p:nvSpPr>
        <p:spPr>
          <a:xfrm>
            <a:off x="620712" y="560387"/>
            <a:ext cx="5616575" cy="14398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26"/>
          <p:cNvSpPr txBox="1"/>
          <p:nvPr/>
        </p:nvSpPr>
        <p:spPr>
          <a:xfrm>
            <a:off x="658812" y="576262"/>
            <a:ext cx="5507037" cy="1370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order to run BLASTN you require two DNA sequences in FASTA format. The pHCM1 and R27 sequences previously downloaded from the EBI are EMBL format files, i.e. they contain protein coding information and the DNA sequence. In order to generate the DNA files in FASTA format, Artemis can be used as follows.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Load up the plasmid EMBL files in </a:t>
            </a:r>
            <a:r>
              <a:rPr b="1" i="0" lang="en-US" sz="1200" u="none">
                <a:solidFill>
                  <a:schemeClr val="dk1"/>
                </a:solidFill>
                <a:latin typeface="Times New Roman"/>
                <a:ea typeface="Times New Roman"/>
                <a:cs typeface="Times New Roman"/>
                <a:sym typeface="Times New Roman"/>
              </a:rPr>
              <a:t>Artemis</a:t>
            </a:r>
            <a:r>
              <a:rPr b="0" i="0" lang="en-US" sz="1200" u="none">
                <a:solidFill>
                  <a:schemeClr val="dk1"/>
                </a:solidFill>
                <a:latin typeface="Times New Roman"/>
                <a:ea typeface="Times New Roman"/>
                <a:cs typeface="Times New Roman"/>
                <a:sym typeface="Times New Roman"/>
              </a:rPr>
              <a:t> (each plasmid requires a separate Artemis window), select </a:t>
            </a:r>
            <a:r>
              <a:rPr b="1" i="0" lang="en-US" sz="1200" u="none">
                <a:solidFill>
                  <a:schemeClr val="dk1"/>
                </a:solidFill>
                <a:latin typeface="Times New Roman"/>
                <a:ea typeface="Times New Roman"/>
                <a:cs typeface="Times New Roman"/>
                <a:sym typeface="Times New Roman"/>
              </a:rPr>
              <a:t>Write, All Bases</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FASTA format</a:t>
            </a:r>
            <a:r>
              <a:rPr b="0" i="0" lang="en-US" sz="1200" u="none">
                <a:solidFill>
                  <a:schemeClr val="dk1"/>
                </a:solidFill>
                <a:latin typeface="Times New Roman"/>
                <a:ea typeface="Times New Roman"/>
                <a:cs typeface="Times New Roman"/>
                <a:sym typeface="Times New Roman"/>
              </a:rPr>
              <a:t>.</a:t>
            </a:r>
            <a:endParaRPr/>
          </a:p>
        </p:txBody>
      </p:sp>
      <p:sp>
        <p:nvSpPr>
          <p:cNvPr id="213" name="Google Shape;213;p26"/>
          <p:cNvSpPr/>
          <p:nvPr/>
        </p:nvSpPr>
        <p:spPr>
          <a:xfrm>
            <a:off x="4611687" y="6600825"/>
            <a:ext cx="1871662" cy="674687"/>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26"/>
          <p:cNvSpPr txBox="1"/>
          <p:nvPr/>
        </p:nvSpPr>
        <p:spPr>
          <a:xfrm>
            <a:off x="4657725" y="6626225"/>
            <a:ext cx="1906587"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Save the DNA sequence in the BLAST_Appendix directory</a:t>
            </a:r>
            <a:endParaRPr/>
          </a:p>
        </p:txBody>
      </p:sp>
      <p:cxnSp>
        <p:nvCxnSpPr>
          <p:cNvPr id="215" name="Google Shape;215;p26"/>
          <p:cNvCxnSpPr/>
          <p:nvPr/>
        </p:nvCxnSpPr>
        <p:spPr>
          <a:xfrm flipH="1">
            <a:off x="3309937" y="6813550"/>
            <a:ext cx="1216025" cy="41275"/>
          </a:xfrm>
          <a:prstGeom prst="straightConnector1">
            <a:avLst/>
          </a:prstGeom>
          <a:noFill/>
          <a:ln cap="flat" cmpd="sng" w="38100">
            <a:solidFill>
              <a:schemeClr val="dk1"/>
            </a:solidFill>
            <a:prstDash val="solid"/>
            <a:miter lim="800000"/>
            <a:headEnd len="med" w="med" type="none"/>
            <a:tailEnd len="med" w="med" type="triangle"/>
          </a:ln>
        </p:spPr>
      </p:cxnSp>
      <p:sp>
        <p:nvSpPr>
          <p:cNvPr id="216" name="Google Shape;216;p26"/>
          <p:cNvSpPr/>
          <p:nvPr/>
        </p:nvSpPr>
        <p:spPr>
          <a:xfrm>
            <a:off x="4611687" y="7464425"/>
            <a:ext cx="1871662" cy="288925"/>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26"/>
          <p:cNvSpPr txBox="1"/>
          <p:nvPr/>
        </p:nvSpPr>
        <p:spPr>
          <a:xfrm>
            <a:off x="4656137" y="7489825"/>
            <a:ext cx="190658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Save as pHCM1.dna </a:t>
            </a:r>
            <a:endParaRPr/>
          </a:p>
        </p:txBody>
      </p:sp>
      <p:cxnSp>
        <p:nvCxnSpPr>
          <p:cNvPr id="218" name="Google Shape;218;p26"/>
          <p:cNvCxnSpPr/>
          <p:nvPr/>
        </p:nvCxnSpPr>
        <p:spPr>
          <a:xfrm flipH="1">
            <a:off x="2332037" y="7677150"/>
            <a:ext cx="2192337" cy="606425"/>
          </a:xfrm>
          <a:prstGeom prst="straightConnector1">
            <a:avLst/>
          </a:prstGeom>
          <a:noFill/>
          <a:ln cap="flat" cmpd="sng" w="38100">
            <a:solidFill>
              <a:schemeClr val="dk1"/>
            </a:solidFill>
            <a:prstDash val="solid"/>
            <a:miter lim="800000"/>
            <a:headEnd len="med" w="med" type="none"/>
            <a:tailEnd len="med" w="med" type="triangle"/>
          </a:ln>
        </p:spPr>
      </p:cxnSp>
      <p:cxnSp>
        <p:nvCxnSpPr>
          <p:cNvPr id="219" name="Google Shape;219;p26"/>
          <p:cNvCxnSpPr/>
          <p:nvPr/>
        </p:nvCxnSpPr>
        <p:spPr>
          <a:xfrm flipH="1">
            <a:off x="2708275" y="5961062"/>
            <a:ext cx="288925" cy="504825"/>
          </a:xfrm>
          <a:prstGeom prst="straightConnector1">
            <a:avLst/>
          </a:prstGeom>
          <a:noFill/>
          <a:ln cap="flat" cmpd="sng" w="38100">
            <a:solidFill>
              <a:srgbClr val="FF0000"/>
            </a:solidFill>
            <a:prstDash val="solid"/>
            <a:miter lim="800000"/>
            <a:headEnd len="med" w="med" type="none"/>
            <a:tailEnd len="med" w="med" type="triangle"/>
          </a:ln>
        </p:spPr>
      </p:cxnSp>
      <p:sp>
        <p:nvSpPr>
          <p:cNvPr id="220" name="Google Shape;220;p26"/>
          <p:cNvSpPr/>
          <p:nvPr/>
        </p:nvSpPr>
        <p:spPr>
          <a:xfrm>
            <a:off x="4611687" y="8685212"/>
            <a:ext cx="1871662" cy="288925"/>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26"/>
          <p:cNvSpPr txBox="1"/>
          <p:nvPr/>
        </p:nvSpPr>
        <p:spPr>
          <a:xfrm>
            <a:off x="4657725" y="8710612"/>
            <a:ext cx="190658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Also do this for R27.embl </a:t>
            </a:r>
            <a:endParaRPr/>
          </a:p>
        </p:txBody>
      </p:sp>
      <p:pic>
        <p:nvPicPr>
          <p:cNvPr descr="page20" id="222" name="Google Shape;222;p26"/>
          <p:cNvPicPr preferRelativeResize="0"/>
          <p:nvPr/>
        </p:nvPicPr>
        <p:blipFill rotWithShape="1">
          <a:blip r:embed="rId4">
            <a:alphaModFix/>
          </a:blip>
          <a:srcRect b="0" l="0" r="0" t="0"/>
          <a:stretch/>
        </p:blipFill>
        <p:spPr>
          <a:xfrm>
            <a:off x="1103312" y="2244725"/>
            <a:ext cx="4768850" cy="3713162"/>
          </a:xfrm>
          <a:prstGeom prst="rect">
            <a:avLst/>
          </a:prstGeom>
          <a:noFill/>
          <a:ln>
            <a:noFill/>
          </a:ln>
        </p:spPr>
      </p:pic>
      <p:cxnSp>
        <p:nvCxnSpPr>
          <p:cNvPr id="223" name="Google Shape;223;p26"/>
          <p:cNvCxnSpPr/>
          <p:nvPr/>
        </p:nvCxnSpPr>
        <p:spPr>
          <a:xfrm>
            <a:off x="3265487" y="2081212"/>
            <a:ext cx="1149350" cy="1819275"/>
          </a:xfrm>
          <a:prstGeom prst="straightConnector1">
            <a:avLst/>
          </a:prstGeom>
          <a:noFill/>
          <a:ln cap="flat" cmpd="sng" w="38100">
            <a:solidFill>
              <a:schemeClr val="dk1"/>
            </a:solidFill>
            <a:prstDash val="solid"/>
            <a:miter lim="800000"/>
            <a:headEnd len="med" w="med" type="none"/>
            <a:tailEnd len="med" w="med" type="triangle"/>
          </a:ln>
        </p:spPr>
      </p:cxnSp>
      <p:sp>
        <p:nvSpPr>
          <p:cNvPr id="224" name="Google Shape;224;p26"/>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7"/>
          <p:cNvSpPr txBox="1"/>
          <p:nvPr/>
        </p:nvSpPr>
        <p:spPr>
          <a:xfrm>
            <a:off x="692150" y="415925"/>
            <a:ext cx="1728787"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Running Blast</a:t>
            </a:r>
            <a:endParaRPr/>
          </a:p>
        </p:txBody>
      </p:sp>
      <p:sp>
        <p:nvSpPr>
          <p:cNvPr id="230" name="Google Shape;230;p27"/>
          <p:cNvSpPr/>
          <p:nvPr/>
        </p:nvSpPr>
        <p:spPr>
          <a:xfrm>
            <a:off x="692150" y="849312"/>
            <a:ext cx="5616575" cy="2930525"/>
          </a:xfrm>
          <a:prstGeom prst="roundRect">
            <a:avLst>
              <a:gd fmla="val 1834"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27"/>
          <p:cNvSpPr txBox="1"/>
          <p:nvPr/>
        </p:nvSpPr>
        <p:spPr>
          <a:xfrm>
            <a:off x="765175" y="952500"/>
            <a:ext cx="5616575"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There are several programs in the BLAST package that can be used for generating sequence comparison files. For a detailed description of the uses and options see the appropriate README file in the BLAST software directory (see Appendix X).</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order to generate comparison files that can be read into ACT you can use the </a:t>
            </a:r>
            <a:r>
              <a:rPr b="1" i="0" lang="en-US" sz="1200" u="none">
                <a:solidFill>
                  <a:schemeClr val="dk1"/>
                </a:solidFill>
                <a:latin typeface="Times New Roman"/>
                <a:ea typeface="Times New Roman"/>
                <a:cs typeface="Times New Roman"/>
                <a:sym typeface="Times New Roman"/>
              </a:rPr>
              <a:t>blastall</a:t>
            </a:r>
            <a:r>
              <a:rPr b="0" i="0" lang="en-US" sz="1200" u="none">
                <a:solidFill>
                  <a:schemeClr val="dk1"/>
                </a:solidFill>
                <a:latin typeface="Times New Roman"/>
                <a:ea typeface="Times New Roman"/>
                <a:cs typeface="Times New Roman"/>
                <a:sym typeface="Times New Roman"/>
              </a:rPr>
              <a:t> program running either BLASTN (DNA-DNA comparison) or TBLASTX (translated DNA-translated DNA comparison) protocols.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As an example you will run a BLASTN comparison on two relatively small sequences; the pHCM1 and R27 plasmids from </a:t>
            </a:r>
            <a:r>
              <a:rPr b="0" i="1" lang="en-US" sz="1200" u="none">
                <a:solidFill>
                  <a:schemeClr val="dk1"/>
                </a:solidFill>
                <a:latin typeface="Times New Roman"/>
                <a:ea typeface="Times New Roman"/>
                <a:cs typeface="Times New Roman"/>
                <a:sym typeface="Times New Roman"/>
              </a:rPr>
              <a:t>S. typhi</a:t>
            </a:r>
            <a:r>
              <a:rPr b="0" i="0" lang="en-US" sz="1200" u="none">
                <a:solidFill>
                  <a:schemeClr val="dk1"/>
                </a:solidFill>
                <a:latin typeface="Times New Roman"/>
                <a:ea typeface="Times New Roman"/>
                <a:cs typeface="Times New Roman"/>
                <a:sym typeface="Times New Roman"/>
              </a:rPr>
              <a:t>. In principle any DNA sequences in FASTA format can be used, although size becomes and issue when dealing with sequences such whole genomes of several Mb (see </a:t>
            </a:r>
            <a:r>
              <a:rPr b="1" i="0" lang="en-US" sz="1200" u="none">
                <a:solidFill>
                  <a:schemeClr val="dk1"/>
                </a:solidFill>
                <a:latin typeface="Times New Roman"/>
                <a:ea typeface="Times New Roman"/>
                <a:cs typeface="Times New Roman"/>
                <a:sym typeface="Times New Roman"/>
              </a:rPr>
              <a:t>Exercise 2</a:t>
            </a:r>
            <a:r>
              <a:rPr b="0" i="0" lang="en-US" sz="1200" u="none">
                <a:solidFill>
                  <a:schemeClr val="dk1"/>
                </a:solidFill>
                <a:latin typeface="Times New Roman"/>
                <a:ea typeface="Times New Roman"/>
                <a:cs typeface="Times New Roman"/>
                <a:sym typeface="Times New Roman"/>
              </a:rPr>
              <a:t> in this module). When obtaining nucleotide sequences from databases such as EMBL using a server such as SRS (http://srs.ebi.ac.uk), it is possible to specify that the sequences are in FASTA format.</a:t>
            </a:r>
            <a:endParaRPr/>
          </a:p>
        </p:txBody>
      </p:sp>
      <p:sp>
        <p:nvSpPr>
          <p:cNvPr id="232" name="Google Shape;232;p27"/>
          <p:cNvSpPr/>
          <p:nvPr/>
        </p:nvSpPr>
        <p:spPr>
          <a:xfrm>
            <a:off x="620712" y="3914775"/>
            <a:ext cx="5616575" cy="6651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27"/>
          <p:cNvSpPr txBox="1"/>
          <p:nvPr/>
        </p:nvSpPr>
        <p:spPr>
          <a:xfrm>
            <a:off x="620712" y="3908425"/>
            <a:ext cx="5616575"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To run the BLAST software you will need an Xterminal window like the one below. If you do not already have one opened, you can open a new window by clicking on the Xterminal icon on the menu bar at the bottom of your screen.</a:t>
            </a:r>
            <a:endParaRPr/>
          </a:p>
        </p:txBody>
      </p:sp>
      <p:grpSp>
        <p:nvGrpSpPr>
          <p:cNvPr id="234" name="Google Shape;234;p27"/>
          <p:cNvGrpSpPr/>
          <p:nvPr/>
        </p:nvGrpSpPr>
        <p:grpSpPr>
          <a:xfrm>
            <a:off x="1477962" y="4762500"/>
            <a:ext cx="4271962" cy="1919287"/>
            <a:chOff x="1477962" y="4376737"/>
            <a:chExt cx="4271962" cy="1919287"/>
          </a:xfrm>
        </p:grpSpPr>
        <p:grpSp>
          <p:nvGrpSpPr>
            <p:cNvPr id="235" name="Google Shape;235;p27"/>
            <p:cNvGrpSpPr/>
            <p:nvPr/>
          </p:nvGrpSpPr>
          <p:grpSpPr>
            <a:xfrm>
              <a:off x="1484312" y="4376737"/>
              <a:ext cx="4265612" cy="1919287"/>
              <a:chOff x="1484312" y="4808537"/>
              <a:chExt cx="4265612" cy="1919287"/>
            </a:xfrm>
          </p:grpSpPr>
          <p:pic>
            <p:nvPicPr>
              <p:cNvPr descr="ACT_download9" id="236" name="Google Shape;236;p27"/>
              <p:cNvPicPr preferRelativeResize="0"/>
              <p:nvPr/>
            </p:nvPicPr>
            <p:blipFill rotWithShape="1">
              <a:blip r:embed="rId3">
                <a:alphaModFix/>
              </a:blip>
              <a:srcRect b="0" l="0" r="0" t="0"/>
              <a:stretch/>
            </p:blipFill>
            <p:spPr>
              <a:xfrm>
                <a:off x="1484312" y="4808537"/>
                <a:ext cx="4265612" cy="1919287"/>
              </a:xfrm>
              <a:prstGeom prst="rect">
                <a:avLst/>
              </a:prstGeom>
              <a:noFill/>
              <a:ln>
                <a:noFill/>
              </a:ln>
            </p:spPr>
          </p:pic>
          <p:sp>
            <p:nvSpPr>
              <p:cNvPr id="237" name="Google Shape;237;p27"/>
              <p:cNvSpPr txBox="1"/>
              <p:nvPr/>
            </p:nvSpPr>
            <p:spPr>
              <a:xfrm>
                <a:off x="1524000" y="5118100"/>
                <a:ext cx="4065587" cy="15382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8" name="Google Shape;238;p27"/>
            <p:cNvSpPr txBox="1"/>
            <p:nvPr/>
          </p:nvSpPr>
          <p:spPr>
            <a:xfrm>
              <a:off x="1477962" y="4633912"/>
              <a:ext cx="290512"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a:t>
              </a:r>
              <a:endParaRPr/>
            </a:p>
          </p:txBody>
        </p:sp>
        <p:sp>
          <p:nvSpPr>
            <p:cNvPr id="239" name="Google Shape;239;p27"/>
            <p:cNvSpPr txBox="1"/>
            <p:nvPr/>
          </p:nvSpPr>
          <p:spPr>
            <a:xfrm>
              <a:off x="1695450" y="4706937"/>
              <a:ext cx="36512" cy="1079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0" name="Google Shape;240;p27"/>
          <p:cNvSpPr/>
          <p:nvPr/>
        </p:nvSpPr>
        <p:spPr>
          <a:xfrm>
            <a:off x="620712" y="8408987"/>
            <a:ext cx="5616575" cy="93503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27"/>
          <p:cNvSpPr txBox="1"/>
          <p:nvPr/>
        </p:nvSpPr>
        <p:spPr>
          <a:xfrm>
            <a:off x="658812" y="8466137"/>
            <a:ext cx="563403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When comparing sequences in BLAST, one sequence is designated as a </a:t>
            </a:r>
            <a:r>
              <a:rPr b="1" i="0" lang="en-US" sz="1200" u="none">
                <a:solidFill>
                  <a:schemeClr val="dk1"/>
                </a:solidFill>
                <a:latin typeface="Times New Roman"/>
                <a:ea typeface="Times New Roman"/>
                <a:cs typeface="Times New Roman"/>
                <a:sym typeface="Times New Roman"/>
              </a:rPr>
              <a:t>database</a:t>
            </a:r>
            <a:r>
              <a:rPr b="0" i="0" lang="en-US" sz="1200" u="none">
                <a:solidFill>
                  <a:schemeClr val="dk1"/>
                </a:solidFill>
                <a:latin typeface="Times New Roman"/>
                <a:ea typeface="Times New Roman"/>
                <a:cs typeface="Times New Roman"/>
                <a:sym typeface="Times New Roman"/>
              </a:rPr>
              <a:t> sequence, and the other the </a:t>
            </a:r>
            <a:r>
              <a:rPr b="1" i="0" lang="en-US" sz="1200" u="none">
                <a:solidFill>
                  <a:schemeClr val="dk1"/>
                </a:solidFill>
                <a:latin typeface="Times New Roman"/>
                <a:ea typeface="Times New Roman"/>
                <a:cs typeface="Times New Roman"/>
                <a:sym typeface="Times New Roman"/>
              </a:rPr>
              <a:t>query</a:t>
            </a:r>
            <a:r>
              <a:rPr b="0" i="0" lang="en-US" sz="1200" u="none">
                <a:solidFill>
                  <a:schemeClr val="dk1"/>
                </a:solidFill>
                <a:latin typeface="Times New Roman"/>
                <a:ea typeface="Times New Roman"/>
                <a:cs typeface="Times New Roman"/>
                <a:sym typeface="Times New Roman"/>
              </a:rPr>
              <a:t> sequence. Before you run BLAST you have to format one of the sequences so that BLAST recognises it as a database sequence. </a:t>
            </a:r>
            <a:r>
              <a:rPr b="1" i="0" lang="en-US" sz="1200" u="none">
                <a:solidFill>
                  <a:schemeClr val="dk1"/>
                </a:solidFill>
                <a:latin typeface="Times New Roman"/>
                <a:ea typeface="Times New Roman"/>
                <a:cs typeface="Times New Roman"/>
                <a:sym typeface="Times New Roman"/>
              </a:rPr>
              <a:t>formatdb</a:t>
            </a:r>
            <a:r>
              <a:rPr b="0" i="0" lang="en-US" sz="1200" u="none">
                <a:solidFill>
                  <a:schemeClr val="dk1"/>
                </a:solidFill>
                <a:latin typeface="Times New Roman"/>
                <a:ea typeface="Times New Roman"/>
                <a:cs typeface="Times New Roman"/>
                <a:sym typeface="Times New Roman"/>
              </a:rPr>
              <a:t> is a program that does this and comes as part of the NCBI BLAST distribution.</a:t>
            </a:r>
            <a:endParaRPr/>
          </a:p>
        </p:txBody>
      </p:sp>
      <p:sp>
        <p:nvSpPr>
          <p:cNvPr id="242" name="Google Shape;242;p27"/>
          <p:cNvSpPr/>
          <p:nvPr/>
        </p:nvSpPr>
        <p:spPr>
          <a:xfrm>
            <a:off x="620712" y="6897687"/>
            <a:ext cx="5616575" cy="1295400"/>
          </a:xfrm>
          <a:prstGeom prst="roundRect">
            <a:avLst>
              <a:gd fmla="val 2118"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p27"/>
          <p:cNvSpPr txBox="1"/>
          <p:nvPr/>
        </p:nvSpPr>
        <p:spPr>
          <a:xfrm>
            <a:off x="608012" y="6954837"/>
            <a:ext cx="5672137"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Make sure you are in the appropriate directory (in this example it is BLAST_Appendix.) You should now see both the new FASTA files for the pHCM1 and R27 sequences in the BLAST_Appendix directory as well as their respective EMBL format files.</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(Hint: You can use the </a:t>
            </a:r>
            <a:r>
              <a:rPr b="1" i="0" lang="en-US" sz="1200" u="none">
                <a:solidFill>
                  <a:schemeClr val="dk1"/>
                </a:solidFill>
                <a:latin typeface="Times New Roman"/>
                <a:ea typeface="Times New Roman"/>
                <a:cs typeface="Times New Roman"/>
                <a:sym typeface="Times New Roman"/>
              </a:rPr>
              <a:t>pwd</a:t>
            </a:r>
            <a:r>
              <a:rPr b="0" i="0" lang="en-US" sz="1200" u="none">
                <a:solidFill>
                  <a:schemeClr val="dk1"/>
                </a:solidFill>
                <a:latin typeface="Times New Roman"/>
                <a:ea typeface="Times New Roman"/>
                <a:cs typeface="Times New Roman"/>
                <a:sym typeface="Times New Roman"/>
              </a:rPr>
              <a:t> command to check the present working directory, the </a:t>
            </a:r>
            <a:r>
              <a:rPr b="1" i="0" lang="en-US" sz="1200" u="none">
                <a:solidFill>
                  <a:schemeClr val="dk1"/>
                </a:solidFill>
                <a:latin typeface="Times New Roman"/>
                <a:ea typeface="Times New Roman"/>
                <a:cs typeface="Times New Roman"/>
                <a:sym typeface="Times New Roman"/>
              </a:rPr>
              <a:t>cd</a:t>
            </a:r>
            <a:r>
              <a:rPr b="0" i="0" lang="en-US" sz="1200" u="none">
                <a:solidFill>
                  <a:schemeClr val="dk1"/>
                </a:solidFill>
                <a:latin typeface="Times New Roman"/>
                <a:ea typeface="Times New Roman"/>
                <a:cs typeface="Times New Roman"/>
                <a:sym typeface="Times New Roman"/>
              </a:rPr>
              <a:t> command to change directories, and the </a:t>
            </a:r>
            <a:r>
              <a:rPr b="1" i="0" lang="en-US" sz="1200" u="none">
                <a:solidFill>
                  <a:schemeClr val="dk1"/>
                </a:solidFill>
                <a:latin typeface="Times New Roman"/>
                <a:ea typeface="Times New Roman"/>
                <a:cs typeface="Times New Roman"/>
                <a:sym typeface="Times New Roman"/>
              </a:rPr>
              <a:t>ls</a:t>
            </a:r>
            <a:r>
              <a:rPr b="0" i="0" lang="en-US" sz="1200" u="none">
                <a:solidFill>
                  <a:schemeClr val="dk1"/>
                </a:solidFill>
                <a:latin typeface="Times New Roman"/>
                <a:ea typeface="Times New Roman"/>
                <a:cs typeface="Times New Roman"/>
                <a:sym typeface="Times New Roman"/>
              </a:rPr>
              <a:t> command will list the contents of the present working directory).</a:t>
            </a:r>
            <a:endParaRPr/>
          </a:p>
        </p:txBody>
      </p:sp>
      <p:sp>
        <p:nvSpPr>
          <p:cNvPr id="244" name="Google Shape;244;p27"/>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grpSp>
        <p:nvGrpSpPr>
          <p:cNvPr id="249" name="Google Shape;249;p28"/>
          <p:cNvGrpSpPr/>
          <p:nvPr/>
        </p:nvGrpSpPr>
        <p:grpSpPr>
          <a:xfrm>
            <a:off x="1341437" y="2098675"/>
            <a:ext cx="4271962" cy="1919287"/>
            <a:chOff x="1341437" y="1568450"/>
            <a:chExt cx="4271962" cy="1919287"/>
          </a:xfrm>
        </p:grpSpPr>
        <p:grpSp>
          <p:nvGrpSpPr>
            <p:cNvPr id="250" name="Google Shape;250;p28"/>
            <p:cNvGrpSpPr/>
            <p:nvPr/>
          </p:nvGrpSpPr>
          <p:grpSpPr>
            <a:xfrm>
              <a:off x="1347787" y="1568450"/>
              <a:ext cx="4265612" cy="1919287"/>
              <a:chOff x="1484312" y="4808537"/>
              <a:chExt cx="4265612" cy="1919287"/>
            </a:xfrm>
          </p:grpSpPr>
          <p:pic>
            <p:nvPicPr>
              <p:cNvPr descr="ACT_download9" id="251" name="Google Shape;251;p28"/>
              <p:cNvPicPr preferRelativeResize="0"/>
              <p:nvPr/>
            </p:nvPicPr>
            <p:blipFill rotWithShape="1">
              <a:blip r:embed="rId3">
                <a:alphaModFix/>
              </a:blip>
              <a:srcRect b="0" l="0" r="0" t="0"/>
              <a:stretch/>
            </p:blipFill>
            <p:spPr>
              <a:xfrm>
                <a:off x="1484312" y="4808537"/>
                <a:ext cx="4265612" cy="1919287"/>
              </a:xfrm>
              <a:prstGeom prst="rect">
                <a:avLst/>
              </a:prstGeom>
              <a:noFill/>
              <a:ln>
                <a:noFill/>
              </a:ln>
            </p:spPr>
          </p:pic>
          <p:sp>
            <p:nvSpPr>
              <p:cNvPr id="252" name="Google Shape;252;p28"/>
              <p:cNvSpPr txBox="1"/>
              <p:nvPr/>
            </p:nvSpPr>
            <p:spPr>
              <a:xfrm>
                <a:off x="1524000" y="5118100"/>
                <a:ext cx="4065587" cy="15382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3" name="Google Shape;253;p28"/>
            <p:cNvSpPr txBox="1"/>
            <p:nvPr/>
          </p:nvSpPr>
          <p:spPr>
            <a:xfrm>
              <a:off x="1341437" y="1838325"/>
              <a:ext cx="2794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a:t>
              </a:r>
              <a:endParaRPr/>
            </a:p>
          </p:txBody>
        </p:sp>
        <p:sp>
          <p:nvSpPr>
            <p:cNvPr id="254" name="Google Shape;254;p28"/>
            <p:cNvSpPr txBox="1"/>
            <p:nvPr/>
          </p:nvSpPr>
          <p:spPr>
            <a:xfrm>
              <a:off x="1492250" y="1847850"/>
              <a:ext cx="3600450" cy="214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1" i="0" lang="en-US" sz="800" u="none">
                  <a:solidFill>
                    <a:schemeClr val="dk1"/>
                  </a:solidFill>
                  <a:latin typeface="Arial"/>
                  <a:ea typeface="Arial"/>
                  <a:cs typeface="Arial"/>
                  <a:sym typeface="Arial"/>
                </a:rPr>
                <a:t>formatdb –i pHCM1.dna –p F</a:t>
              </a:r>
              <a:endParaRPr/>
            </a:p>
          </p:txBody>
        </p:sp>
      </p:grpSp>
      <p:sp>
        <p:nvSpPr>
          <p:cNvPr id="255" name="Google Shape;255;p28"/>
          <p:cNvSpPr/>
          <p:nvPr/>
        </p:nvSpPr>
        <p:spPr>
          <a:xfrm>
            <a:off x="3933825" y="704850"/>
            <a:ext cx="2519362" cy="896937"/>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28"/>
          <p:cNvSpPr txBox="1"/>
          <p:nvPr/>
        </p:nvSpPr>
        <p:spPr>
          <a:xfrm>
            <a:off x="4005262" y="736600"/>
            <a:ext cx="23749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At the Command Prompt type:</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formatdb –i pHCM1.dna –p F</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Press </a:t>
            </a:r>
            <a:r>
              <a:rPr b="1" i="0" lang="en-US" sz="1200" u="none">
                <a:solidFill>
                  <a:schemeClr val="dk1"/>
                </a:solidFill>
                <a:latin typeface="Times New Roman"/>
                <a:ea typeface="Times New Roman"/>
                <a:cs typeface="Times New Roman"/>
                <a:sym typeface="Times New Roman"/>
              </a:rPr>
              <a:t>Return</a:t>
            </a:r>
            <a:endParaRPr/>
          </a:p>
        </p:txBody>
      </p:sp>
      <p:cxnSp>
        <p:nvCxnSpPr>
          <p:cNvPr id="257" name="Google Shape;257;p28"/>
          <p:cNvCxnSpPr/>
          <p:nvPr/>
        </p:nvCxnSpPr>
        <p:spPr>
          <a:xfrm flipH="1">
            <a:off x="3357562" y="1570037"/>
            <a:ext cx="503237" cy="431800"/>
          </a:xfrm>
          <a:prstGeom prst="straightConnector1">
            <a:avLst/>
          </a:prstGeom>
          <a:noFill/>
          <a:ln cap="flat" cmpd="sng" w="38100">
            <a:solidFill>
              <a:srgbClr val="FF0000"/>
            </a:solidFill>
            <a:prstDash val="solid"/>
            <a:miter lim="800000"/>
            <a:headEnd len="med" w="med" type="none"/>
            <a:tailEnd len="med" w="med" type="triangle"/>
          </a:ln>
        </p:spPr>
      </p:cxnSp>
      <p:sp>
        <p:nvSpPr>
          <p:cNvPr id="258" name="Google Shape;258;p28"/>
          <p:cNvSpPr/>
          <p:nvPr/>
        </p:nvSpPr>
        <p:spPr>
          <a:xfrm>
            <a:off x="981075" y="3368675"/>
            <a:ext cx="1657350" cy="48577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28"/>
          <p:cNvSpPr txBox="1"/>
          <p:nvPr/>
        </p:nvSpPr>
        <p:spPr>
          <a:xfrm>
            <a:off x="1019175" y="3384550"/>
            <a:ext cx="16192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a:t>
            </a:r>
            <a:r>
              <a:rPr b="0" i="0" lang="en-US" sz="1200" u="none">
                <a:solidFill>
                  <a:schemeClr val="dk1"/>
                </a:solidFill>
                <a:latin typeface="Times New Roman"/>
                <a:ea typeface="Times New Roman"/>
                <a:cs typeface="Times New Roman"/>
                <a:sym typeface="Times New Roman"/>
              </a:rPr>
              <a:t> designates the input sequence: pHCM1.dna</a:t>
            </a:r>
            <a:endParaRPr/>
          </a:p>
        </p:txBody>
      </p:sp>
      <p:sp>
        <p:nvSpPr>
          <p:cNvPr id="260" name="Google Shape;260;p28"/>
          <p:cNvSpPr/>
          <p:nvPr/>
        </p:nvSpPr>
        <p:spPr>
          <a:xfrm>
            <a:off x="4027487" y="2865437"/>
            <a:ext cx="2281237" cy="512762"/>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28"/>
          <p:cNvSpPr txBox="1"/>
          <p:nvPr/>
        </p:nvSpPr>
        <p:spPr>
          <a:xfrm>
            <a:off x="4065587" y="2881312"/>
            <a:ext cx="22431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a:t>
            </a:r>
            <a:r>
              <a:rPr b="0" i="0" lang="en-US" sz="1200" u="none">
                <a:solidFill>
                  <a:schemeClr val="dk1"/>
                </a:solidFill>
                <a:latin typeface="Times New Roman"/>
                <a:ea typeface="Times New Roman"/>
                <a:cs typeface="Times New Roman"/>
                <a:sym typeface="Times New Roman"/>
              </a:rPr>
              <a:t> designates the sequence type: DNA is F (protein would be T)</a:t>
            </a:r>
            <a:endParaRPr/>
          </a:p>
        </p:txBody>
      </p:sp>
      <p:cxnSp>
        <p:nvCxnSpPr>
          <p:cNvPr id="262" name="Google Shape;262;p28"/>
          <p:cNvCxnSpPr/>
          <p:nvPr/>
        </p:nvCxnSpPr>
        <p:spPr>
          <a:xfrm flipH="1" rot="10800000">
            <a:off x="1844675" y="2578100"/>
            <a:ext cx="431800" cy="719137"/>
          </a:xfrm>
          <a:prstGeom prst="straightConnector1">
            <a:avLst/>
          </a:prstGeom>
          <a:noFill/>
          <a:ln cap="flat" cmpd="sng" w="38100">
            <a:solidFill>
              <a:schemeClr val="dk1"/>
            </a:solidFill>
            <a:prstDash val="solid"/>
            <a:miter lim="800000"/>
            <a:headEnd len="med" w="med" type="none"/>
            <a:tailEnd len="med" w="med" type="triangle"/>
          </a:ln>
        </p:spPr>
      </p:cxnSp>
      <p:cxnSp>
        <p:nvCxnSpPr>
          <p:cNvPr id="263" name="Google Shape;263;p28"/>
          <p:cNvCxnSpPr/>
          <p:nvPr/>
        </p:nvCxnSpPr>
        <p:spPr>
          <a:xfrm rot="10800000">
            <a:off x="2924175" y="2578100"/>
            <a:ext cx="1009650" cy="503237"/>
          </a:xfrm>
          <a:prstGeom prst="straightConnector1">
            <a:avLst/>
          </a:prstGeom>
          <a:noFill/>
          <a:ln cap="flat" cmpd="sng" w="38100">
            <a:solidFill>
              <a:schemeClr val="dk1"/>
            </a:solidFill>
            <a:prstDash val="solid"/>
            <a:miter lim="800000"/>
            <a:headEnd len="med" w="med" type="none"/>
            <a:tailEnd len="med" w="med" type="triangle"/>
          </a:ln>
        </p:spPr>
      </p:cxnSp>
      <p:sp>
        <p:nvSpPr>
          <p:cNvPr id="264" name="Google Shape;264;p28"/>
          <p:cNvSpPr/>
          <p:nvPr/>
        </p:nvSpPr>
        <p:spPr>
          <a:xfrm>
            <a:off x="549275" y="4232275"/>
            <a:ext cx="5832475" cy="86518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 name="Google Shape;265;p28"/>
          <p:cNvSpPr txBox="1"/>
          <p:nvPr/>
        </p:nvSpPr>
        <p:spPr>
          <a:xfrm>
            <a:off x="622300" y="4232275"/>
            <a:ext cx="575945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Now you can run the BLAST on the two plasmid sequences. The program that you are going to use is </a:t>
            </a:r>
            <a:r>
              <a:rPr b="1" i="0" lang="en-US" sz="1200" u="none">
                <a:solidFill>
                  <a:schemeClr val="dk1"/>
                </a:solidFill>
                <a:latin typeface="Times New Roman"/>
                <a:ea typeface="Times New Roman"/>
                <a:cs typeface="Times New Roman"/>
                <a:sym typeface="Times New Roman"/>
              </a:rPr>
              <a:t>blastall</a:t>
            </a:r>
            <a:r>
              <a:rPr b="0" i="0" lang="en-US" sz="1200" u="none">
                <a:solidFill>
                  <a:schemeClr val="dk1"/>
                </a:solidFill>
                <a:latin typeface="Times New Roman"/>
                <a:ea typeface="Times New Roman"/>
                <a:cs typeface="Times New Roman"/>
                <a:sym typeface="Times New Roman"/>
              </a:rPr>
              <a:t>. In addition to the standard command line inputs we have to add an additional flag (</a:t>
            </a:r>
            <a:r>
              <a:rPr b="1" i="0" lang="en-US" sz="1200" u="none">
                <a:solidFill>
                  <a:schemeClr val="dk1"/>
                </a:solidFill>
                <a:latin typeface="Times New Roman"/>
                <a:ea typeface="Times New Roman"/>
                <a:cs typeface="Times New Roman"/>
                <a:sym typeface="Times New Roman"/>
              </a:rPr>
              <a:t>-m 8</a:t>
            </a:r>
            <a:r>
              <a:rPr b="0" i="0" lang="en-US" sz="1200" u="none">
                <a:solidFill>
                  <a:schemeClr val="dk1"/>
                </a:solidFill>
                <a:latin typeface="Times New Roman"/>
                <a:ea typeface="Times New Roman"/>
                <a:cs typeface="Times New Roman"/>
                <a:sym typeface="Times New Roman"/>
              </a:rPr>
              <a:t>) to the command line so that the BLAST output can be read by ACT. This specifies that the output of BLAST is in one line per entry format (see appendix II).  </a:t>
            </a:r>
            <a:endParaRPr/>
          </a:p>
        </p:txBody>
      </p:sp>
      <p:grpSp>
        <p:nvGrpSpPr>
          <p:cNvPr id="266" name="Google Shape;266;p28"/>
          <p:cNvGrpSpPr/>
          <p:nvPr/>
        </p:nvGrpSpPr>
        <p:grpSpPr>
          <a:xfrm>
            <a:off x="1846262" y="7467600"/>
            <a:ext cx="4271962" cy="1919287"/>
            <a:chOff x="1341437" y="1568450"/>
            <a:chExt cx="4271962" cy="1919287"/>
          </a:xfrm>
        </p:grpSpPr>
        <p:grpSp>
          <p:nvGrpSpPr>
            <p:cNvPr id="267" name="Google Shape;267;p28"/>
            <p:cNvGrpSpPr/>
            <p:nvPr/>
          </p:nvGrpSpPr>
          <p:grpSpPr>
            <a:xfrm>
              <a:off x="1347787" y="1568450"/>
              <a:ext cx="4265612" cy="1919287"/>
              <a:chOff x="1484312" y="4808537"/>
              <a:chExt cx="4265612" cy="1919287"/>
            </a:xfrm>
          </p:grpSpPr>
          <p:pic>
            <p:nvPicPr>
              <p:cNvPr descr="ACT_download9" id="268" name="Google Shape;268;p28"/>
              <p:cNvPicPr preferRelativeResize="0"/>
              <p:nvPr/>
            </p:nvPicPr>
            <p:blipFill rotWithShape="1">
              <a:blip r:embed="rId3">
                <a:alphaModFix/>
              </a:blip>
              <a:srcRect b="0" l="0" r="0" t="0"/>
              <a:stretch/>
            </p:blipFill>
            <p:spPr>
              <a:xfrm>
                <a:off x="1484312" y="4808537"/>
                <a:ext cx="4265612" cy="1919287"/>
              </a:xfrm>
              <a:prstGeom prst="rect">
                <a:avLst/>
              </a:prstGeom>
              <a:noFill/>
              <a:ln>
                <a:noFill/>
              </a:ln>
            </p:spPr>
          </p:pic>
          <p:sp>
            <p:nvSpPr>
              <p:cNvPr id="269" name="Google Shape;269;p28"/>
              <p:cNvSpPr txBox="1"/>
              <p:nvPr/>
            </p:nvSpPr>
            <p:spPr>
              <a:xfrm>
                <a:off x="1524000" y="5118100"/>
                <a:ext cx="4065587" cy="15382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70" name="Google Shape;270;p28"/>
            <p:cNvSpPr txBox="1"/>
            <p:nvPr/>
          </p:nvSpPr>
          <p:spPr>
            <a:xfrm>
              <a:off x="1341437" y="1838325"/>
              <a:ext cx="2794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a:t>
              </a:r>
              <a:endParaRPr/>
            </a:p>
          </p:txBody>
        </p:sp>
        <p:sp>
          <p:nvSpPr>
            <p:cNvPr id="271" name="Google Shape;271;p28"/>
            <p:cNvSpPr txBox="1"/>
            <p:nvPr/>
          </p:nvSpPr>
          <p:spPr>
            <a:xfrm>
              <a:off x="1492250" y="1847850"/>
              <a:ext cx="3600450" cy="214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1" i="0" lang="en-US" sz="800" u="none">
                  <a:solidFill>
                    <a:schemeClr val="dk1"/>
                  </a:solidFill>
                  <a:latin typeface="Arial"/>
                  <a:ea typeface="Arial"/>
                  <a:cs typeface="Arial"/>
                  <a:sym typeface="Arial"/>
                </a:rPr>
                <a:t>blastall –p blastn –m 8  –d pHCM1.dna –i R27.dna –o pHCM1_vs_R27</a:t>
              </a:r>
              <a:endParaRPr/>
            </a:p>
          </p:txBody>
        </p:sp>
      </p:grpSp>
      <p:sp>
        <p:nvSpPr>
          <p:cNvPr id="272" name="Google Shape;272;p28"/>
          <p:cNvSpPr/>
          <p:nvPr/>
        </p:nvSpPr>
        <p:spPr>
          <a:xfrm>
            <a:off x="1700212" y="5456237"/>
            <a:ext cx="4826000" cy="865187"/>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28"/>
          <p:cNvSpPr txBox="1"/>
          <p:nvPr/>
        </p:nvSpPr>
        <p:spPr>
          <a:xfrm>
            <a:off x="1719262" y="5487987"/>
            <a:ext cx="48244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At the Command Prompt type:</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blastall –p blastn –m 8  –d pHCM1.dna –i R27.dna –o pHCM1_vs_R27</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Press </a:t>
            </a:r>
            <a:r>
              <a:rPr b="1" i="0" lang="en-US" sz="1200" u="none">
                <a:solidFill>
                  <a:schemeClr val="dk1"/>
                </a:solidFill>
                <a:latin typeface="Times New Roman"/>
                <a:ea typeface="Times New Roman"/>
                <a:cs typeface="Times New Roman"/>
                <a:sym typeface="Times New Roman"/>
              </a:rPr>
              <a:t>Return</a:t>
            </a:r>
            <a:endParaRPr/>
          </a:p>
        </p:txBody>
      </p:sp>
      <p:cxnSp>
        <p:nvCxnSpPr>
          <p:cNvPr id="274" name="Google Shape;274;p28"/>
          <p:cNvCxnSpPr/>
          <p:nvPr/>
        </p:nvCxnSpPr>
        <p:spPr>
          <a:xfrm flipH="1">
            <a:off x="3573462" y="6465887"/>
            <a:ext cx="503237" cy="904875"/>
          </a:xfrm>
          <a:prstGeom prst="straightConnector1">
            <a:avLst/>
          </a:prstGeom>
          <a:noFill/>
          <a:ln cap="flat" cmpd="sng" w="38100">
            <a:solidFill>
              <a:srgbClr val="FF0000"/>
            </a:solidFill>
            <a:prstDash val="solid"/>
            <a:miter lim="800000"/>
            <a:headEnd len="med" w="med" type="none"/>
            <a:tailEnd len="med" w="med" type="triangle"/>
          </a:ln>
        </p:spPr>
      </p:cxnSp>
      <p:sp>
        <p:nvSpPr>
          <p:cNvPr id="275" name="Google Shape;275;p28"/>
          <p:cNvSpPr/>
          <p:nvPr/>
        </p:nvSpPr>
        <p:spPr>
          <a:xfrm>
            <a:off x="620712" y="517525"/>
            <a:ext cx="2952750" cy="54768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 name="Google Shape;276;p28"/>
          <p:cNvSpPr txBox="1"/>
          <p:nvPr/>
        </p:nvSpPr>
        <p:spPr>
          <a:xfrm>
            <a:off x="620712" y="546100"/>
            <a:ext cx="3240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You will treat pHCM1.dna as the </a:t>
            </a:r>
            <a:r>
              <a:rPr b="1" i="0" lang="en-US" sz="1200" u="none">
                <a:solidFill>
                  <a:schemeClr val="dk1"/>
                </a:solidFill>
                <a:latin typeface="Times New Roman"/>
                <a:ea typeface="Times New Roman"/>
                <a:cs typeface="Times New Roman"/>
                <a:sym typeface="Times New Roman"/>
              </a:rPr>
              <a:t>database</a:t>
            </a:r>
            <a:r>
              <a:rPr b="0" i="0" lang="en-US" sz="1200" u="none">
                <a:solidFill>
                  <a:schemeClr val="dk1"/>
                </a:solidFill>
                <a:latin typeface="Times New Roman"/>
                <a:ea typeface="Times New Roman"/>
                <a:cs typeface="Times New Roman"/>
                <a:sym typeface="Times New Roman"/>
              </a:rPr>
              <a:t> sequence and R27.dna as the </a:t>
            </a:r>
            <a:r>
              <a:rPr b="1" i="0" lang="en-US" sz="1200" u="none">
                <a:solidFill>
                  <a:schemeClr val="dk1"/>
                </a:solidFill>
                <a:latin typeface="Times New Roman"/>
                <a:ea typeface="Times New Roman"/>
                <a:cs typeface="Times New Roman"/>
                <a:sym typeface="Times New Roman"/>
              </a:rPr>
              <a:t>query</a:t>
            </a:r>
            <a:r>
              <a:rPr b="0" i="0" lang="en-US" sz="1200" u="none">
                <a:solidFill>
                  <a:schemeClr val="dk1"/>
                </a:solidFill>
                <a:latin typeface="Times New Roman"/>
                <a:ea typeface="Times New Roman"/>
                <a:cs typeface="Times New Roman"/>
                <a:sym typeface="Times New Roman"/>
              </a:rPr>
              <a:t> sequence</a:t>
            </a:r>
            <a:endParaRPr/>
          </a:p>
        </p:txBody>
      </p:sp>
      <p:sp>
        <p:nvSpPr>
          <p:cNvPr id="277" name="Google Shape;277;p28"/>
          <p:cNvSpPr/>
          <p:nvPr/>
        </p:nvSpPr>
        <p:spPr>
          <a:xfrm>
            <a:off x="171450" y="8809037"/>
            <a:ext cx="2106612" cy="67468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28"/>
          <p:cNvSpPr txBox="1"/>
          <p:nvPr/>
        </p:nvSpPr>
        <p:spPr>
          <a:xfrm>
            <a:off x="155575" y="8824912"/>
            <a:ext cx="2206625"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a:t>
            </a:r>
            <a:r>
              <a:rPr b="0" i="0" lang="en-US" sz="1200" u="none">
                <a:solidFill>
                  <a:schemeClr val="dk1"/>
                </a:solidFill>
                <a:latin typeface="Times New Roman"/>
                <a:ea typeface="Times New Roman"/>
                <a:cs typeface="Times New Roman"/>
                <a:sym typeface="Times New Roman"/>
              </a:rPr>
              <a:t> designates the flavour of BLAST: </a:t>
            </a:r>
            <a:r>
              <a:rPr b="1" i="0" lang="en-US" sz="1200" u="none">
                <a:solidFill>
                  <a:schemeClr val="dk1"/>
                </a:solidFill>
                <a:latin typeface="Times New Roman"/>
                <a:ea typeface="Times New Roman"/>
                <a:cs typeface="Times New Roman"/>
                <a:sym typeface="Times New Roman"/>
              </a:rPr>
              <a:t>blastn</a:t>
            </a:r>
            <a:r>
              <a:rPr b="0" i="0" lang="en-US" sz="1200" u="none">
                <a:solidFill>
                  <a:schemeClr val="dk1"/>
                </a:solidFill>
                <a:latin typeface="Times New Roman"/>
                <a:ea typeface="Times New Roman"/>
                <a:cs typeface="Times New Roman"/>
                <a:sym typeface="Times New Roman"/>
              </a:rPr>
              <a:t> (in this instance a DNA-DNA comparison)</a:t>
            </a:r>
            <a:endParaRPr/>
          </a:p>
        </p:txBody>
      </p:sp>
      <p:cxnSp>
        <p:nvCxnSpPr>
          <p:cNvPr id="279" name="Google Shape;279;p28"/>
          <p:cNvCxnSpPr/>
          <p:nvPr/>
        </p:nvCxnSpPr>
        <p:spPr>
          <a:xfrm flipH="1" rot="10800000">
            <a:off x="1608137" y="7977187"/>
            <a:ext cx="1030287" cy="758825"/>
          </a:xfrm>
          <a:prstGeom prst="straightConnector1">
            <a:avLst/>
          </a:prstGeom>
          <a:noFill/>
          <a:ln cap="flat" cmpd="sng" w="38100">
            <a:solidFill>
              <a:schemeClr val="dk1"/>
            </a:solidFill>
            <a:prstDash val="solid"/>
            <a:miter lim="800000"/>
            <a:headEnd len="med" w="med" type="none"/>
            <a:tailEnd len="med" w="med" type="triangle"/>
          </a:ln>
        </p:spPr>
      </p:cxnSp>
      <p:sp>
        <p:nvSpPr>
          <p:cNvPr id="280" name="Google Shape;280;p28"/>
          <p:cNvSpPr/>
          <p:nvPr/>
        </p:nvSpPr>
        <p:spPr>
          <a:xfrm>
            <a:off x="3814762" y="8664575"/>
            <a:ext cx="1438275" cy="68103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 name="Google Shape;281;p28"/>
          <p:cNvSpPr txBox="1"/>
          <p:nvPr/>
        </p:nvSpPr>
        <p:spPr>
          <a:xfrm>
            <a:off x="3860800" y="8680450"/>
            <a:ext cx="1368425"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a:t>
            </a:r>
            <a:r>
              <a:rPr b="0" i="0" lang="en-US" sz="1200" u="none">
                <a:solidFill>
                  <a:schemeClr val="dk1"/>
                </a:solidFill>
                <a:latin typeface="Times New Roman"/>
                <a:ea typeface="Times New Roman"/>
                <a:cs typeface="Times New Roman"/>
                <a:sym typeface="Times New Roman"/>
              </a:rPr>
              <a:t> designates the database sequence: pHCM1.dna</a:t>
            </a:r>
            <a:endParaRPr/>
          </a:p>
        </p:txBody>
      </p:sp>
      <p:cxnSp>
        <p:nvCxnSpPr>
          <p:cNvPr id="282" name="Google Shape;282;p28"/>
          <p:cNvCxnSpPr/>
          <p:nvPr/>
        </p:nvCxnSpPr>
        <p:spPr>
          <a:xfrm rot="10800000">
            <a:off x="3573462" y="7964487"/>
            <a:ext cx="1008062" cy="642937"/>
          </a:xfrm>
          <a:prstGeom prst="straightConnector1">
            <a:avLst/>
          </a:prstGeom>
          <a:noFill/>
          <a:ln cap="flat" cmpd="sng" w="38100">
            <a:solidFill>
              <a:schemeClr val="dk1"/>
            </a:solidFill>
            <a:prstDash val="solid"/>
            <a:miter lim="800000"/>
            <a:headEnd len="med" w="med" type="none"/>
            <a:tailEnd len="med" w="med" type="triangle"/>
          </a:ln>
        </p:spPr>
      </p:cxnSp>
      <p:sp>
        <p:nvSpPr>
          <p:cNvPr id="283" name="Google Shape;283;p28"/>
          <p:cNvSpPr/>
          <p:nvPr/>
        </p:nvSpPr>
        <p:spPr>
          <a:xfrm>
            <a:off x="2349500" y="8678862"/>
            <a:ext cx="1368425" cy="66992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28"/>
          <p:cNvSpPr txBox="1"/>
          <p:nvPr/>
        </p:nvSpPr>
        <p:spPr>
          <a:xfrm>
            <a:off x="2349500" y="8694737"/>
            <a:ext cx="1439862"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 8</a:t>
            </a:r>
            <a:r>
              <a:rPr b="0" i="0" lang="en-US" sz="1200" u="none">
                <a:solidFill>
                  <a:schemeClr val="dk1"/>
                </a:solidFill>
                <a:latin typeface="Times New Roman"/>
                <a:ea typeface="Times New Roman"/>
                <a:cs typeface="Times New Roman"/>
                <a:sym typeface="Times New Roman"/>
              </a:rPr>
              <a:t> designates the ACT readable output</a:t>
            </a:r>
            <a:endParaRPr/>
          </a:p>
        </p:txBody>
      </p:sp>
      <p:cxnSp>
        <p:nvCxnSpPr>
          <p:cNvPr id="285" name="Google Shape;285;p28"/>
          <p:cNvCxnSpPr/>
          <p:nvPr/>
        </p:nvCxnSpPr>
        <p:spPr>
          <a:xfrm flipH="1" rot="10800000">
            <a:off x="3055937" y="7964487"/>
            <a:ext cx="12700" cy="649287"/>
          </a:xfrm>
          <a:prstGeom prst="straightConnector1">
            <a:avLst/>
          </a:prstGeom>
          <a:noFill/>
          <a:ln cap="flat" cmpd="sng" w="38100">
            <a:solidFill>
              <a:schemeClr val="dk1"/>
            </a:solidFill>
            <a:prstDash val="solid"/>
            <a:miter lim="800000"/>
            <a:headEnd len="med" w="med" type="none"/>
            <a:tailEnd len="med" w="med" type="triangle"/>
          </a:ln>
        </p:spPr>
      </p:cxnSp>
      <p:sp>
        <p:nvSpPr>
          <p:cNvPr id="286" name="Google Shape;286;p28"/>
          <p:cNvSpPr/>
          <p:nvPr/>
        </p:nvSpPr>
        <p:spPr>
          <a:xfrm>
            <a:off x="5375275" y="8664575"/>
            <a:ext cx="1222375" cy="68103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 name="Google Shape;287;p28"/>
          <p:cNvSpPr txBox="1"/>
          <p:nvPr/>
        </p:nvSpPr>
        <p:spPr>
          <a:xfrm>
            <a:off x="5413375" y="8680450"/>
            <a:ext cx="1328737"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a:t>
            </a:r>
            <a:r>
              <a:rPr b="0" i="0" lang="en-US" sz="1200" u="none">
                <a:solidFill>
                  <a:schemeClr val="dk1"/>
                </a:solidFill>
                <a:latin typeface="Times New Roman"/>
                <a:ea typeface="Times New Roman"/>
                <a:cs typeface="Times New Roman"/>
                <a:sym typeface="Times New Roman"/>
              </a:rPr>
              <a:t> designates the query sequence: R27.dna</a:t>
            </a:r>
            <a:endParaRPr/>
          </a:p>
        </p:txBody>
      </p:sp>
      <p:cxnSp>
        <p:nvCxnSpPr>
          <p:cNvPr id="288" name="Google Shape;288;p28"/>
          <p:cNvCxnSpPr/>
          <p:nvPr/>
        </p:nvCxnSpPr>
        <p:spPr>
          <a:xfrm rot="10800000">
            <a:off x="4294187" y="7964487"/>
            <a:ext cx="1584325" cy="642937"/>
          </a:xfrm>
          <a:prstGeom prst="straightConnector1">
            <a:avLst/>
          </a:prstGeom>
          <a:noFill/>
          <a:ln cap="flat" cmpd="sng" w="38100">
            <a:solidFill>
              <a:schemeClr val="dk1"/>
            </a:solidFill>
            <a:prstDash val="solid"/>
            <a:miter lim="800000"/>
            <a:headEnd len="med" w="med" type="none"/>
            <a:tailEnd len="med" w="med" type="triangle"/>
          </a:ln>
        </p:spPr>
      </p:cxnSp>
      <p:sp>
        <p:nvSpPr>
          <p:cNvPr id="289" name="Google Shape;289;p28"/>
          <p:cNvSpPr/>
          <p:nvPr/>
        </p:nvSpPr>
        <p:spPr>
          <a:xfrm>
            <a:off x="5230812" y="6686550"/>
            <a:ext cx="1295400" cy="66198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28"/>
          <p:cNvSpPr txBox="1"/>
          <p:nvPr/>
        </p:nvSpPr>
        <p:spPr>
          <a:xfrm>
            <a:off x="5268912" y="6683375"/>
            <a:ext cx="1328737"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–o</a:t>
            </a:r>
            <a:r>
              <a:rPr b="0" i="0" lang="en-US" sz="1200" u="none">
                <a:solidFill>
                  <a:schemeClr val="dk1"/>
                </a:solidFill>
                <a:latin typeface="Times New Roman"/>
                <a:ea typeface="Times New Roman"/>
                <a:cs typeface="Times New Roman"/>
                <a:sym typeface="Times New Roman"/>
              </a:rPr>
              <a:t> designates the output file: pHCM1_vs_R27</a:t>
            </a:r>
            <a:endParaRPr/>
          </a:p>
        </p:txBody>
      </p:sp>
      <p:cxnSp>
        <p:nvCxnSpPr>
          <p:cNvPr id="291" name="Google Shape;291;p28"/>
          <p:cNvCxnSpPr/>
          <p:nvPr/>
        </p:nvCxnSpPr>
        <p:spPr>
          <a:xfrm flipH="1">
            <a:off x="4725987" y="7362825"/>
            <a:ext cx="512762" cy="384175"/>
          </a:xfrm>
          <a:prstGeom prst="straightConnector1">
            <a:avLst/>
          </a:prstGeom>
          <a:noFill/>
          <a:ln cap="flat" cmpd="sng" w="38100">
            <a:solidFill>
              <a:schemeClr val="dk1"/>
            </a:solidFill>
            <a:prstDash val="solid"/>
            <a:miter lim="800000"/>
            <a:headEnd len="med" w="med" type="none"/>
            <a:tailEnd len="med" w="med" type="triangle"/>
          </a:ln>
        </p:spPr>
      </p:cxnSp>
      <p:sp>
        <p:nvSpPr>
          <p:cNvPr id="292" name="Google Shape;292;p28"/>
          <p:cNvSpPr/>
          <p:nvPr/>
        </p:nvSpPr>
        <p:spPr>
          <a:xfrm>
            <a:off x="436562" y="6608762"/>
            <a:ext cx="2343150" cy="72072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3" name="Google Shape;293;p28"/>
          <p:cNvSpPr txBox="1"/>
          <p:nvPr/>
        </p:nvSpPr>
        <p:spPr>
          <a:xfrm>
            <a:off x="403225" y="6599237"/>
            <a:ext cx="252095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tblastx</a:t>
            </a:r>
            <a:r>
              <a:rPr b="0" i="0" lang="en-US" sz="1200" u="none">
                <a:solidFill>
                  <a:schemeClr val="dk1"/>
                </a:solidFill>
                <a:latin typeface="Times New Roman"/>
                <a:ea typeface="Times New Roman"/>
                <a:cs typeface="Times New Roman"/>
                <a:sym typeface="Times New Roman"/>
              </a:rPr>
              <a:t> could be substituted here if a translated DNA-translated DNA comparison was required</a:t>
            </a:r>
            <a:endParaRPr/>
          </a:p>
        </p:txBody>
      </p:sp>
      <p:cxnSp>
        <p:nvCxnSpPr>
          <p:cNvPr id="294" name="Google Shape;294;p28"/>
          <p:cNvCxnSpPr/>
          <p:nvPr/>
        </p:nvCxnSpPr>
        <p:spPr>
          <a:xfrm>
            <a:off x="1773237" y="7329487"/>
            <a:ext cx="936625" cy="431800"/>
          </a:xfrm>
          <a:prstGeom prst="straightConnector1">
            <a:avLst/>
          </a:prstGeom>
          <a:noFill/>
          <a:ln cap="flat" cmpd="sng" w="38100">
            <a:solidFill>
              <a:schemeClr val="dk1"/>
            </a:solidFill>
            <a:prstDash val="solid"/>
            <a:miter lim="800000"/>
            <a:headEnd len="med" w="med" type="none"/>
            <a:tailEnd len="med" w="med" type="triangle"/>
          </a:ln>
        </p:spPr>
      </p:cxnSp>
      <p:sp>
        <p:nvSpPr>
          <p:cNvPr id="295" name="Google Shape;295;p28"/>
          <p:cNvSpPr/>
          <p:nvPr/>
        </p:nvSpPr>
        <p:spPr>
          <a:xfrm>
            <a:off x="188912" y="8032750"/>
            <a:ext cx="1295400" cy="520700"/>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28"/>
          <p:cNvSpPr txBox="1"/>
          <p:nvPr/>
        </p:nvSpPr>
        <p:spPr>
          <a:xfrm>
            <a:off x="188912" y="8048625"/>
            <a:ext cx="1295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blastall</a:t>
            </a:r>
            <a:r>
              <a:rPr b="0" i="0" lang="en-US" sz="1200" u="none">
                <a:solidFill>
                  <a:schemeClr val="dk1"/>
                </a:solidFill>
                <a:latin typeface="Times New Roman"/>
                <a:ea typeface="Times New Roman"/>
                <a:cs typeface="Times New Roman"/>
                <a:sym typeface="Times New Roman"/>
              </a:rPr>
              <a:t> is the BLAST program</a:t>
            </a:r>
            <a:endParaRPr/>
          </a:p>
        </p:txBody>
      </p:sp>
      <p:cxnSp>
        <p:nvCxnSpPr>
          <p:cNvPr id="297" name="Google Shape;297;p28"/>
          <p:cNvCxnSpPr/>
          <p:nvPr/>
        </p:nvCxnSpPr>
        <p:spPr>
          <a:xfrm flipH="1" rot="10800000">
            <a:off x="1557337" y="7905750"/>
            <a:ext cx="431800" cy="142875"/>
          </a:xfrm>
          <a:prstGeom prst="straightConnector1">
            <a:avLst/>
          </a:prstGeom>
          <a:noFill/>
          <a:ln cap="flat" cmpd="sng" w="38100">
            <a:solidFill>
              <a:schemeClr val="dk1"/>
            </a:solidFill>
            <a:prstDash val="solid"/>
            <a:miter lim="800000"/>
            <a:headEnd len="med" w="med" type="none"/>
            <a:tailEnd len="med" w="med" type="triangle"/>
          </a:ln>
        </p:spPr>
      </p:cxnSp>
      <p:sp>
        <p:nvSpPr>
          <p:cNvPr id="298" name="Google Shape;298;p28"/>
          <p:cNvSpPr/>
          <p:nvPr/>
        </p:nvSpPr>
        <p:spPr>
          <a:xfrm>
            <a:off x="404812" y="1443037"/>
            <a:ext cx="1800225" cy="44608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28"/>
          <p:cNvSpPr txBox="1"/>
          <p:nvPr/>
        </p:nvSpPr>
        <p:spPr>
          <a:xfrm>
            <a:off x="404812" y="1439862"/>
            <a:ext cx="17287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formatdb</a:t>
            </a:r>
            <a:r>
              <a:rPr b="0" i="0" lang="en-US" sz="1200" u="none">
                <a:solidFill>
                  <a:schemeClr val="dk1"/>
                </a:solidFill>
                <a:latin typeface="Times New Roman"/>
                <a:ea typeface="Times New Roman"/>
                <a:cs typeface="Times New Roman"/>
                <a:sym typeface="Times New Roman"/>
              </a:rPr>
              <a:t> is the database format program</a:t>
            </a:r>
            <a:endParaRPr/>
          </a:p>
        </p:txBody>
      </p:sp>
      <p:cxnSp>
        <p:nvCxnSpPr>
          <p:cNvPr id="300" name="Google Shape;300;p28"/>
          <p:cNvCxnSpPr/>
          <p:nvPr/>
        </p:nvCxnSpPr>
        <p:spPr>
          <a:xfrm>
            <a:off x="1268412" y="1928812"/>
            <a:ext cx="503237" cy="417512"/>
          </a:xfrm>
          <a:prstGeom prst="straightConnector1">
            <a:avLst/>
          </a:prstGeom>
          <a:noFill/>
          <a:ln cap="flat" cmpd="sng" w="38100">
            <a:solidFill>
              <a:schemeClr val="dk1"/>
            </a:solidFill>
            <a:prstDash val="solid"/>
            <a:miter lim="800000"/>
            <a:headEnd len="med" w="med" type="none"/>
            <a:tailEnd len="med" w="med" type="triangle"/>
          </a:ln>
        </p:spPr>
      </p:cxnSp>
      <p:sp>
        <p:nvSpPr>
          <p:cNvPr id="301" name="Google Shape;301;p28"/>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9"/>
          <p:cNvSpPr/>
          <p:nvPr/>
        </p:nvSpPr>
        <p:spPr>
          <a:xfrm>
            <a:off x="981075" y="1223962"/>
            <a:ext cx="4824412" cy="80962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29"/>
          <p:cNvSpPr txBox="1"/>
          <p:nvPr/>
        </p:nvSpPr>
        <p:spPr>
          <a:xfrm>
            <a:off x="1019175" y="1296987"/>
            <a:ext cx="464185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pHCM1_vs_R27 comparison file can now be read into ACT along with the pHCM1.embl and R27.embl (or pHCM1.dna and R27.dna) sequence files.    </a:t>
            </a:r>
            <a:endParaRPr/>
          </a:p>
        </p:txBody>
      </p:sp>
      <p:cxnSp>
        <p:nvCxnSpPr>
          <p:cNvPr id="308" name="Google Shape;308;p29"/>
          <p:cNvCxnSpPr/>
          <p:nvPr/>
        </p:nvCxnSpPr>
        <p:spPr>
          <a:xfrm>
            <a:off x="3429000" y="2144712"/>
            <a:ext cx="0" cy="360362"/>
          </a:xfrm>
          <a:prstGeom prst="straightConnector1">
            <a:avLst/>
          </a:prstGeom>
          <a:noFill/>
          <a:ln cap="flat" cmpd="sng" w="38100">
            <a:solidFill>
              <a:srgbClr val="FF0000"/>
            </a:solidFill>
            <a:prstDash val="solid"/>
            <a:miter lim="800000"/>
            <a:headEnd len="med" w="med" type="none"/>
            <a:tailEnd len="med" w="med" type="triangle"/>
          </a:ln>
        </p:spPr>
      </p:cxnSp>
      <p:sp>
        <p:nvSpPr>
          <p:cNvPr id="309" name="Google Shape;309;p29"/>
          <p:cNvSpPr/>
          <p:nvPr/>
        </p:nvSpPr>
        <p:spPr>
          <a:xfrm>
            <a:off x="620712" y="6680200"/>
            <a:ext cx="5616575" cy="216058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Picture 3" id="310" name="Google Shape;310;p29"/>
          <p:cNvPicPr preferRelativeResize="0"/>
          <p:nvPr/>
        </p:nvPicPr>
        <p:blipFill rotWithShape="1">
          <a:blip r:embed="rId3">
            <a:alphaModFix/>
          </a:blip>
          <a:srcRect b="0" l="6289" r="5267" t="0"/>
          <a:stretch/>
        </p:blipFill>
        <p:spPr>
          <a:xfrm>
            <a:off x="1123950" y="2527300"/>
            <a:ext cx="4956175" cy="3995737"/>
          </a:xfrm>
          <a:prstGeom prst="rect">
            <a:avLst/>
          </a:prstGeom>
          <a:noFill/>
          <a:ln>
            <a:noFill/>
          </a:ln>
        </p:spPr>
      </p:pic>
      <p:sp>
        <p:nvSpPr>
          <p:cNvPr id="311" name="Google Shape;311;p29"/>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
        <p:nvSpPr>
          <p:cNvPr id="312" name="Google Shape;312;p29"/>
          <p:cNvSpPr txBox="1"/>
          <p:nvPr/>
        </p:nvSpPr>
        <p:spPr>
          <a:xfrm>
            <a:off x="782637" y="6715125"/>
            <a:ext cx="5364162" cy="2124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result of the BLASTN comparison shows that there are regions of DNA shared between the plasmids; pHCM1 shares 169 kb of DNA at greater than 99% sequence identity with R27. Much of the additional DNA in the pHCM1 plasmid appears to have been inserted relative to R27 and encodes functions associated with drug resistance. What antibiotic resistance genes can you find in the pHCM1 plasmid that are not found in R27?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two plasmids were isolated more than 20 years apart. The comparison suggests that there have been several independent acquisition events that are responsible for the multiple drug resistance seen in the more modern </a:t>
            </a:r>
            <a:r>
              <a:rPr b="0" i="1" lang="en-US" sz="1200" u="none">
                <a:solidFill>
                  <a:schemeClr val="dk1"/>
                </a:solidFill>
                <a:latin typeface="Times New Roman"/>
                <a:ea typeface="Times New Roman"/>
                <a:cs typeface="Times New Roman"/>
                <a:sym typeface="Times New Roman"/>
              </a:rPr>
              <a:t>S. typhi</a:t>
            </a:r>
            <a:r>
              <a:rPr b="0" i="0" lang="en-US" sz="1200" u="none">
                <a:solidFill>
                  <a:schemeClr val="dk1"/>
                </a:solidFill>
                <a:latin typeface="Times New Roman"/>
                <a:ea typeface="Times New Roman"/>
                <a:cs typeface="Times New Roman"/>
                <a:sym typeface="Times New Roman"/>
              </a:rPr>
              <a:t> plasmid.</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0"/>
          <p:cNvSpPr/>
          <p:nvPr/>
        </p:nvSpPr>
        <p:spPr>
          <a:xfrm>
            <a:off x="620712" y="992187"/>
            <a:ext cx="5688012" cy="5468937"/>
          </a:xfrm>
          <a:prstGeom prst="roundRect">
            <a:avLst>
              <a:gd fmla="val 1450"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30"/>
          <p:cNvSpPr txBox="1"/>
          <p:nvPr/>
        </p:nvSpPr>
        <p:spPr>
          <a:xfrm>
            <a:off x="692150" y="488950"/>
            <a:ext cx="5543550" cy="6178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Exercise 2</a:t>
            </a:r>
            <a:endParaRPr/>
          </a:p>
          <a:p>
            <a:pPr indent="0" lvl="0" marL="0" marR="0" rtl="0" algn="l">
              <a:lnSpc>
                <a:spcPct val="100000"/>
              </a:lnSpc>
              <a:spcBef>
                <a:spcPts val="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the previous exercise you used BLASTN to generate a comparison file for two relatively small sequences (&gt;500,000 kb). In the next exercise we are going to use another program from NCBI BLAST distribution,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that can be used for nucleotide sequence alignment searches, i.e. DNA-DNA comparisons. If you are comparing large sequences such as whole genomes of several Mb, the </a:t>
            </a:r>
            <a:r>
              <a:rPr b="1" i="0" lang="en-US" sz="1200" u="none">
                <a:solidFill>
                  <a:schemeClr val="dk1"/>
                </a:solidFill>
                <a:latin typeface="Times New Roman"/>
                <a:ea typeface="Times New Roman"/>
                <a:cs typeface="Times New Roman"/>
                <a:sym typeface="Times New Roman"/>
              </a:rPr>
              <a:t>blastall</a:t>
            </a:r>
            <a:r>
              <a:rPr b="0" i="0" lang="en-US" sz="1200" u="none">
                <a:solidFill>
                  <a:schemeClr val="dk1"/>
                </a:solidFill>
                <a:latin typeface="Times New Roman"/>
                <a:ea typeface="Times New Roman"/>
                <a:cs typeface="Times New Roman"/>
                <a:sym typeface="Times New Roman"/>
              </a:rPr>
              <a:t> program is not suitable. The BLAST algorithms will struggle with large DNA sequences and therefore the processing time to generate a comparison file will increase dramatically.</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uses a different algorithm to BLAST which is not as stringent which therefore makes the program faster. This means that it is possible to generate comparison files for genome sequences in a matter of seconds rather than minutes and hours.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There are some drawbacks to using this program. Firstly, only DNA-DNA alignments (BLASTN) can be performed using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rather than translated DNA-DNA alignments (TBLASTX) as can be using </a:t>
            </a:r>
            <a:r>
              <a:rPr b="1" i="0" lang="en-US" sz="1200" u="none">
                <a:solidFill>
                  <a:schemeClr val="dk1"/>
                </a:solidFill>
                <a:latin typeface="Times New Roman"/>
                <a:ea typeface="Times New Roman"/>
                <a:cs typeface="Times New Roman"/>
                <a:sym typeface="Times New Roman"/>
              </a:rPr>
              <a:t>blastall</a:t>
            </a:r>
            <a:r>
              <a:rPr b="0" i="0" lang="en-US" sz="1200" u="none">
                <a:solidFill>
                  <a:schemeClr val="dk1"/>
                </a:solidFill>
                <a:latin typeface="Times New Roman"/>
                <a:ea typeface="Times New Roman"/>
                <a:cs typeface="Times New Roman"/>
                <a:sym typeface="Times New Roman"/>
              </a:rPr>
              <a:t>. Secondly as the algorithm used is not as stringent,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is suited to comparing sequences with high levels of similarity such as genomes from the same or very closely related species.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this exercise you are going to download two </a:t>
            </a:r>
            <a:r>
              <a:rPr b="0" i="1" lang="en-US" sz="1200" u="none">
                <a:solidFill>
                  <a:schemeClr val="dk1"/>
                </a:solidFill>
                <a:latin typeface="Times New Roman"/>
                <a:ea typeface="Times New Roman"/>
                <a:cs typeface="Times New Roman"/>
                <a:sym typeface="Times New Roman"/>
              </a:rPr>
              <a:t>Staphylococcus aureus</a:t>
            </a:r>
            <a:r>
              <a:rPr b="0" i="0" lang="en-US" sz="1200" u="none">
                <a:solidFill>
                  <a:schemeClr val="dk1"/>
                </a:solidFill>
                <a:latin typeface="Times New Roman"/>
                <a:ea typeface="Times New Roman"/>
                <a:cs typeface="Times New Roman"/>
                <a:sym typeface="Times New Roman"/>
              </a:rPr>
              <a:t> genome sequences from the EBI genomes web page and use Artemis to write out the FASTA format DNA sequences for both as before in </a:t>
            </a:r>
            <a:r>
              <a:rPr b="1" i="0" lang="en-US" sz="1200" u="none">
                <a:solidFill>
                  <a:schemeClr val="dk1"/>
                </a:solidFill>
                <a:latin typeface="Times New Roman"/>
                <a:ea typeface="Times New Roman"/>
                <a:cs typeface="Times New Roman"/>
                <a:sym typeface="Times New Roman"/>
              </a:rPr>
              <a:t>Exercise 1</a:t>
            </a:r>
            <a:r>
              <a:rPr b="0" i="0" lang="en-US" sz="1200" u="none">
                <a:solidFill>
                  <a:schemeClr val="dk1"/>
                </a:solidFill>
                <a:latin typeface="Times New Roman"/>
                <a:ea typeface="Times New Roman"/>
                <a:cs typeface="Times New Roman"/>
                <a:sym typeface="Times New Roman"/>
              </a:rPr>
              <a:t>. These two FASTA format sequences will then be compared using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to identify regions of DNA-DNA similarity and write out an ACT readable comparison file.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genomes that have been chosen for this comparison are from a hospital-acquired methicillin resistant </a:t>
            </a:r>
            <a:r>
              <a:rPr b="0" i="1" lang="en-US" sz="1200" u="none">
                <a:solidFill>
                  <a:schemeClr val="dk1"/>
                </a:solidFill>
                <a:latin typeface="Times New Roman"/>
                <a:ea typeface="Times New Roman"/>
                <a:cs typeface="Times New Roman"/>
                <a:sym typeface="Times New Roman"/>
              </a:rPr>
              <a:t>S. aureus</a:t>
            </a:r>
            <a:r>
              <a:rPr b="0" i="0" lang="en-US" sz="1200" u="none">
                <a:solidFill>
                  <a:schemeClr val="dk1"/>
                </a:solidFill>
                <a:latin typeface="Times New Roman"/>
                <a:ea typeface="Times New Roman"/>
                <a:cs typeface="Times New Roman"/>
                <a:sym typeface="Times New Roman"/>
              </a:rPr>
              <a:t> (MRSA) strain N315 (BA000018), and a community-acquired MRSA strain MW2 (BA000033).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319" name="Google Shape;319;p30"/>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descr="Picture 5" id="324" name="Google Shape;324;p31"/>
          <p:cNvPicPr preferRelativeResize="0"/>
          <p:nvPr/>
        </p:nvPicPr>
        <p:blipFill rotWithShape="1">
          <a:blip r:embed="rId3">
            <a:alphaModFix/>
          </a:blip>
          <a:srcRect b="0" l="0" r="0" t="0"/>
          <a:stretch/>
        </p:blipFill>
        <p:spPr>
          <a:xfrm>
            <a:off x="1425575" y="5686425"/>
            <a:ext cx="5019675" cy="3713162"/>
          </a:xfrm>
          <a:prstGeom prst="rect">
            <a:avLst/>
          </a:prstGeom>
          <a:noFill/>
          <a:ln>
            <a:noFill/>
          </a:ln>
        </p:spPr>
      </p:pic>
      <p:pic>
        <p:nvPicPr>
          <p:cNvPr descr="Picture 4" id="325" name="Google Shape;325;p31"/>
          <p:cNvPicPr preferRelativeResize="0"/>
          <p:nvPr/>
        </p:nvPicPr>
        <p:blipFill rotWithShape="1">
          <a:blip r:embed="rId4">
            <a:alphaModFix/>
          </a:blip>
          <a:srcRect b="0" l="0" r="0" t="0"/>
          <a:stretch/>
        </p:blipFill>
        <p:spPr>
          <a:xfrm>
            <a:off x="773112" y="1549400"/>
            <a:ext cx="5024437" cy="3716337"/>
          </a:xfrm>
          <a:prstGeom prst="rect">
            <a:avLst/>
          </a:prstGeom>
          <a:noFill/>
          <a:ln>
            <a:noFill/>
          </a:ln>
        </p:spPr>
      </p:pic>
      <p:sp>
        <p:nvSpPr>
          <p:cNvPr id="326" name="Google Shape;326;p31"/>
          <p:cNvSpPr/>
          <p:nvPr/>
        </p:nvSpPr>
        <p:spPr>
          <a:xfrm>
            <a:off x="692150" y="920750"/>
            <a:ext cx="5400675" cy="504825"/>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7" name="Google Shape;327;p31"/>
          <p:cNvSpPr txBox="1"/>
          <p:nvPr/>
        </p:nvSpPr>
        <p:spPr>
          <a:xfrm>
            <a:off x="836612" y="938212"/>
            <a:ext cx="51847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Go to the EBI genomes web page (http://www.ebi.ac.uk/genomes) as before in </a:t>
            </a:r>
            <a:r>
              <a:rPr b="1" i="0" lang="en-US" sz="1200" u="none">
                <a:solidFill>
                  <a:schemeClr val="dk1"/>
                </a:solidFill>
                <a:latin typeface="Times New Roman"/>
                <a:ea typeface="Times New Roman"/>
                <a:cs typeface="Times New Roman"/>
                <a:sym typeface="Times New Roman"/>
              </a:rPr>
              <a:t>Exercise 2</a:t>
            </a:r>
            <a:r>
              <a:rPr b="0" i="0" lang="en-US" sz="1200" u="none">
                <a:solidFill>
                  <a:schemeClr val="dk1"/>
                </a:solidFill>
                <a:latin typeface="Times New Roman"/>
                <a:ea typeface="Times New Roman"/>
                <a:cs typeface="Times New Roman"/>
                <a:sym typeface="Times New Roman"/>
              </a:rPr>
              <a:t>, and click on the </a:t>
            </a:r>
            <a:r>
              <a:rPr b="1" i="0" lang="en-US" sz="1200" u="none">
                <a:solidFill>
                  <a:schemeClr val="dk1"/>
                </a:solidFill>
                <a:latin typeface="Times New Roman"/>
                <a:ea typeface="Times New Roman"/>
                <a:cs typeface="Times New Roman"/>
                <a:sym typeface="Times New Roman"/>
              </a:rPr>
              <a:t>Bacteria</a:t>
            </a:r>
            <a:r>
              <a:rPr b="0" i="0" lang="en-US" sz="1200" u="none">
                <a:solidFill>
                  <a:schemeClr val="dk1"/>
                </a:solidFill>
                <a:latin typeface="Times New Roman"/>
                <a:ea typeface="Times New Roman"/>
                <a:cs typeface="Times New Roman"/>
                <a:sym typeface="Times New Roman"/>
              </a:rPr>
              <a:t> hyperlink</a:t>
            </a:r>
            <a:endParaRPr/>
          </a:p>
        </p:txBody>
      </p:sp>
      <p:sp>
        <p:nvSpPr>
          <p:cNvPr id="328" name="Google Shape;328;p31"/>
          <p:cNvSpPr/>
          <p:nvPr/>
        </p:nvSpPr>
        <p:spPr>
          <a:xfrm>
            <a:off x="5435600" y="3654425"/>
            <a:ext cx="1223962" cy="90011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31"/>
          <p:cNvSpPr txBox="1"/>
          <p:nvPr/>
        </p:nvSpPr>
        <p:spPr>
          <a:xfrm>
            <a:off x="5445125" y="3676650"/>
            <a:ext cx="129698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Scroll down the page to the </a:t>
            </a:r>
            <a:r>
              <a:rPr b="0" i="1" lang="en-US" sz="1200" u="none">
                <a:solidFill>
                  <a:schemeClr val="dk1"/>
                </a:solidFill>
                <a:latin typeface="Times New Roman"/>
                <a:ea typeface="Times New Roman"/>
                <a:cs typeface="Times New Roman"/>
                <a:sym typeface="Times New Roman"/>
              </a:rPr>
              <a:t>Staphylococcus aureus</a:t>
            </a:r>
            <a:r>
              <a:rPr b="0" i="0" lang="en-US" sz="1200" u="none">
                <a:solidFill>
                  <a:schemeClr val="dk1"/>
                </a:solidFill>
                <a:latin typeface="Times New Roman"/>
                <a:ea typeface="Times New Roman"/>
                <a:cs typeface="Times New Roman"/>
                <a:sym typeface="Times New Roman"/>
              </a:rPr>
              <a:t> genomes</a:t>
            </a:r>
            <a:endParaRPr/>
          </a:p>
        </p:txBody>
      </p:sp>
      <p:cxnSp>
        <p:nvCxnSpPr>
          <p:cNvPr id="330" name="Google Shape;330;p31"/>
          <p:cNvCxnSpPr/>
          <p:nvPr/>
        </p:nvCxnSpPr>
        <p:spPr>
          <a:xfrm rot="10800000">
            <a:off x="5765800" y="2443162"/>
            <a:ext cx="255587" cy="1069975"/>
          </a:xfrm>
          <a:prstGeom prst="straightConnector1">
            <a:avLst/>
          </a:prstGeom>
          <a:noFill/>
          <a:ln cap="flat" cmpd="sng" w="38100">
            <a:solidFill>
              <a:schemeClr val="dk1"/>
            </a:solidFill>
            <a:prstDash val="solid"/>
            <a:miter lim="800000"/>
            <a:headEnd len="med" w="med" type="none"/>
            <a:tailEnd len="med" w="med" type="triangle"/>
          </a:ln>
        </p:spPr>
      </p:cxnSp>
      <p:sp>
        <p:nvSpPr>
          <p:cNvPr id="331" name="Google Shape;331;p31"/>
          <p:cNvSpPr txBox="1"/>
          <p:nvPr/>
        </p:nvSpPr>
        <p:spPr>
          <a:xfrm>
            <a:off x="692150" y="415925"/>
            <a:ext cx="374491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Downloading the </a:t>
            </a:r>
            <a:r>
              <a:rPr b="1" i="1" lang="en-US" sz="1400" u="none">
                <a:solidFill>
                  <a:schemeClr val="dk1"/>
                </a:solidFill>
                <a:latin typeface="Times New Roman"/>
                <a:ea typeface="Times New Roman"/>
                <a:cs typeface="Times New Roman"/>
                <a:sym typeface="Times New Roman"/>
              </a:rPr>
              <a:t>S. aureus</a:t>
            </a:r>
            <a:r>
              <a:rPr b="1" i="0" lang="en-US" sz="1400" u="none">
                <a:solidFill>
                  <a:schemeClr val="dk1"/>
                </a:solidFill>
                <a:latin typeface="Times New Roman"/>
                <a:ea typeface="Times New Roman"/>
                <a:cs typeface="Times New Roman"/>
                <a:sym typeface="Times New Roman"/>
              </a:rPr>
              <a:t> genomic sequences</a:t>
            </a:r>
            <a:endParaRPr/>
          </a:p>
        </p:txBody>
      </p:sp>
      <p:sp>
        <p:nvSpPr>
          <p:cNvPr id="332" name="Google Shape;332;p31"/>
          <p:cNvSpPr/>
          <p:nvPr/>
        </p:nvSpPr>
        <p:spPr>
          <a:xfrm>
            <a:off x="549275" y="8034337"/>
            <a:ext cx="1855787" cy="1089025"/>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 name="Google Shape;333;p31"/>
          <p:cNvSpPr txBox="1"/>
          <p:nvPr/>
        </p:nvSpPr>
        <p:spPr>
          <a:xfrm>
            <a:off x="587375" y="8032750"/>
            <a:ext cx="1889125" cy="1004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Press the Shift key and left Click on the </a:t>
            </a:r>
            <a:r>
              <a:rPr b="0" i="1" lang="en-US" sz="1200" u="none">
                <a:solidFill>
                  <a:schemeClr val="dk1"/>
                </a:solidFill>
                <a:latin typeface="Times New Roman"/>
                <a:ea typeface="Times New Roman"/>
                <a:cs typeface="Times New Roman"/>
                <a:sym typeface="Times New Roman"/>
              </a:rPr>
              <a:t>S. aureus</a:t>
            </a:r>
            <a:r>
              <a:rPr b="0" i="0" lang="en-US" sz="1200" u="none">
                <a:solidFill>
                  <a:schemeClr val="dk1"/>
                </a:solidFill>
                <a:latin typeface="Times New Roman"/>
                <a:ea typeface="Times New Roman"/>
                <a:cs typeface="Times New Roman"/>
                <a:sym typeface="Times New Roman"/>
              </a:rPr>
              <a:t> N315 accession number hyperlink (BA000018) in the Plain Sequence column</a:t>
            </a:r>
            <a:endParaRPr/>
          </a:p>
        </p:txBody>
      </p:sp>
      <p:cxnSp>
        <p:nvCxnSpPr>
          <p:cNvPr id="334" name="Google Shape;334;p31"/>
          <p:cNvCxnSpPr/>
          <p:nvPr/>
        </p:nvCxnSpPr>
        <p:spPr>
          <a:xfrm flipH="1" rot="10800000">
            <a:off x="2492375" y="7939087"/>
            <a:ext cx="2635250" cy="469900"/>
          </a:xfrm>
          <a:prstGeom prst="straightConnector1">
            <a:avLst/>
          </a:prstGeom>
          <a:noFill/>
          <a:ln cap="flat" cmpd="sng" w="38100">
            <a:solidFill>
              <a:schemeClr val="dk1"/>
            </a:solidFill>
            <a:prstDash val="solid"/>
            <a:miter lim="800000"/>
            <a:headEnd len="med" w="med" type="none"/>
            <a:tailEnd len="med" w="med" type="triangle"/>
          </a:ln>
        </p:spPr>
      </p:cxnSp>
      <p:cxnSp>
        <p:nvCxnSpPr>
          <p:cNvPr id="335" name="Google Shape;335;p31"/>
          <p:cNvCxnSpPr/>
          <p:nvPr/>
        </p:nvCxnSpPr>
        <p:spPr>
          <a:xfrm>
            <a:off x="2997200" y="5337175"/>
            <a:ext cx="215900" cy="241300"/>
          </a:xfrm>
          <a:prstGeom prst="straightConnector1">
            <a:avLst/>
          </a:prstGeom>
          <a:noFill/>
          <a:ln cap="flat" cmpd="sng" w="38100">
            <a:solidFill>
              <a:srgbClr val="FF0000"/>
            </a:solidFill>
            <a:prstDash val="solid"/>
            <a:miter lim="800000"/>
            <a:headEnd len="med" w="med" type="none"/>
            <a:tailEnd len="med" w="med" type="triangle"/>
          </a:ln>
        </p:spPr>
      </p:cxnSp>
      <p:sp>
        <p:nvSpPr>
          <p:cNvPr id="336" name="Google Shape;336;p31"/>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nvSpPr>
        <p:spPr>
          <a:xfrm>
            <a:off x="695325" y="896937"/>
            <a:ext cx="5680075" cy="846931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Delcher AL. et al. (1999) </a:t>
            </a:r>
            <a:r>
              <a:rPr b="0" i="1" lang="en-US" sz="1200" u="none">
                <a:solidFill>
                  <a:schemeClr val="dk1"/>
                </a:solidFill>
                <a:latin typeface="Times New Roman"/>
                <a:ea typeface="Times New Roman"/>
                <a:cs typeface="Times New Roman"/>
                <a:sym typeface="Times New Roman"/>
              </a:rPr>
              <a:t>Nucleic Acids Res </a:t>
            </a:r>
            <a:r>
              <a:rPr b="0" i="0" lang="en-US" sz="1200" u="none">
                <a:solidFill>
                  <a:schemeClr val="dk1"/>
                </a:solidFill>
                <a:latin typeface="Times New Roman"/>
                <a:ea typeface="Times New Roman"/>
                <a:cs typeface="Times New Roman"/>
                <a:sym typeface="Times New Roman"/>
              </a:rPr>
              <a:t>27: 4636-4641. Improved microbial gene identification with GLIMMER.</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Gardner et al. (2002). </a:t>
            </a:r>
            <a:r>
              <a:rPr b="0" i="1" lang="en-US" sz="1200" u="none">
                <a:solidFill>
                  <a:schemeClr val="dk1"/>
                </a:solidFill>
                <a:latin typeface="Times New Roman"/>
                <a:ea typeface="Times New Roman"/>
                <a:cs typeface="Times New Roman"/>
                <a:sym typeface="Times New Roman"/>
              </a:rPr>
              <a:t>Nature </a:t>
            </a:r>
            <a:r>
              <a:rPr b="0" i="0" lang="en-US" sz="1200" u="none">
                <a:solidFill>
                  <a:schemeClr val="dk1"/>
                </a:solidFill>
                <a:latin typeface="Times New Roman"/>
                <a:ea typeface="Times New Roman"/>
                <a:cs typeface="Times New Roman"/>
                <a:sym typeface="Times New Roman"/>
              </a:rPr>
              <a:t>419(6906):498-511. Genome sequence of the human malaria parasite </a:t>
            </a:r>
            <a:r>
              <a:rPr b="0" i="1" lang="en-US" sz="1200" u="none">
                <a:solidFill>
                  <a:schemeClr val="dk1"/>
                </a:solidFill>
                <a:latin typeface="Times New Roman"/>
                <a:ea typeface="Times New Roman"/>
                <a:cs typeface="Times New Roman"/>
                <a:sym typeface="Times New Roman"/>
              </a:rPr>
              <a:t>Plasmodium falciparum</a:t>
            </a:r>
            <a:r>
              <a:rPr b="0" i="0" lang="en-US" sz="12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Grant GR, et al. (2011) </a:t>
            </a:r>
            <a:r>
              <a:rPr b="0" i="1" lang="en-US" sz="1200" u="none">
                <a:solidFill>
                  <a:schemeClr val="dk1"/>
                </a:solidFill>
                <a:latin typeface="Times New Roman"/>
                <a:ea typeface="Times New Roman"/>
                <a:cs typeface="Times New Roman"/>
                <a:sym typeface="Times New Roman"/>
              </a:rPr>
              <a:t>Bioinformatics</a:t>
            </a:r>
            <a:r>
              <a:rPr b="0" i="0" lang="en-US" sz="1200" u="none">
                <a:solidFill>
                  <a:schemeClr val="dk1"/>
                </a:solidFill>
                <a:latin typeface="Times New Roman"/>
                <a:ea typeface="Times New Roman"/>
                <a:cs typeface="Times New Roman"/>
                <a:sym typeface="Times New Roman"/>
              </a:rPr>
              <a:t> 27: 2518-2528. Comparative analysis of RNA-Seq alignment algorithms and the RNA-Seq unified mapper (RUM).</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Hacker, J. et al. (1997) </a:t>
            </a:r>
            <a:r>
              <a:rPr b="0" i="1" lang="en-US" sz="1200" u="none">
                <a:solidFill>
                  <a:schemeClr val="dk1"/>
                </a:solidFill>
                <a:latin typeface="Times New Roman"/>
                <a:ea typeface="Times New Roman"/>
                <a:cs typeface="Times New Roman"/>
                <a:sym typeface="Times New Roman"/>
              </a:rPr>
              <a:t>Mol Microbiol </a:t>
            </a:r>
            <a:r>
              <a:rPr b="0" i="0" lang="en-US" sz="1200" u="none">
                <a:solidFill>
                  <a:schemeClr val="dk1"/>
                </a:solidFill>
                <a:latin typeface="Times New Roman"/>
                <a:ea typeface="Times New Roman"/>
                <a:cs typeface="Times New Roman"/>
                <a:sym typeface="Times New Roman"/>
              </a:rPr>
              <a:t>23: 1089-97. Pathogenicity islands of virulent bacteria: structure, function and impact on microbial evolution.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Haas BJ, et al. (2008). </a:t>
            </a:r>
            <a:r>
              <a:rPr b="0" i="1" lang="en-US" sz="1200" u="none">
                <a:solidFill>
                  <a:schemeClr val="dk1"/>
                </a:solidFill>
                <a:latin typeface="Times New Roman"/>
                <a:ea typeface="Times New Roman"/>
                <a:cs typeface="Times New Roman"/>
                <a:sym typeface="Times New Roman"/>
              </a:rPr>
              <a:t>Genome Biol </a:t>
            </a:r>
            <a:r>
              <a:rPr b="0" i="0" lang="en-US" sz="1200" u="none">
                <a:solidFill>
                  <a:schemeClr val="dk1"/>
                </a:solidFill>
                <a:latin typeface="Times New Roman"/>
                <a:ea typeface="Times New Roman"/>
                <a:cs typeface="Times New Roman"/>
                <a:sym typeface="Times New Roman"/>
              </a:rPr>
              <a:t>9: R7. Automated eukaryotic gene structure annotation using EVidenceModeler and the Program to Assemble Spliced Alignments.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Hardcastle TJ &amp; Kelly KA (2010)</a:t>
            </a:r>
            <a:r>
              <a:rPr b="0" i="1" lang="en-US" sz="1200" u="none">
                <a:solidFill>
                  <a:schemeClr val="dk1"/>
                </a:solidFill>
                <a:latin typeface="Times New Roman"/>
                <a:ea typeface="Times New Roman"/>
                <a:cs typeface="Times New Roman"/>
                <a:sym typeface="Times New Roman"/>
              </a:rPr>
              <a:t>. BMC Bioinformatics </a:t>
            </a:r>
            <a:r>
              <a:rPr b="0" i="0" lang="en-US" sz="1200" u="none">
                <a:solidFill>
                  <a:schemeClr val="dk1"/>
                </a:solidFill>
                <a:latin typeface="Times New Roman"/>
                <a:ea typeface="Times New Roman"/>
                <a:cs typeface="Times New Roman"/>
                <a:sym typeface="Times New Roman"/>
              </a:rPr>
              <a:t>11: 422. baySeq: empirical Bayesian methods for identifying differential expression in sequence count data</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Kozarewa, I., Z. Ning, et al. (2009). </a:t>
            </a:r>
            <a:r>
              <a:rPr b="0" i="1" lang="en-US" sz="1200" u="none">
                <a:solidFill>
                  <a:schemeClr val="dk1"/>
                </a:solidFill>
                <a:latin typeface="Times New Roman"/>
                <a:ea typeface="Times New Roman"/>
                <a:cs typeface="Times New Roman"/>
                <a:sym typeface="Times New Roman"/>
              </a:rPr>
              <a:t>Nature Met </a:t>
            </a:r>
            <a:r>
              <a:rPr b="1" i="0" lang="en-US" sz="1200" u="none">
                <a:solidFill>
                  <a:schemeClr val="dk1"/>
                </a:solidFill>
                <a:latin typeface="Times New Roman"/>
                <a:ea typeface="Times New Roman"/>
                <a:cs typeface="Times New Roman"/>
                <a:sym typeface="Times New Roman"/>
              </a:rPr>
              <a:t>6</a:t>
            </a:r>
            <a:r>
              <a:rPr b="0" i="0" lang="en-US" sz="1200" u="none">
                <a:solidFill>
                  <a:schemeClr val="dk1"/>
                </a:solidFill>
                <a:latin typeface="Times New Roman"/>
                <a:ea typeface="Times New Roman"/>
                <a:cs typeface="Times New Roman"/>
                <a:sym typeface="Times New Roman"/>
              </a:rPr>
              <a:t>(4): 291-295. Amplification-free Illumina sequencing-library preparation facilitates improved mapping and assembly of (G+C)-biased genomes.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Langmead et al. (2009). </a:t>
            </a:r>
            <a:r>
              <a:rPr b="0" i="1" lang="en-US" sz="1200" u="none">
                <a:solidFill>
                  <a:schemeClr val="dk1"/>
                </a:solidFill>
                <a:latin typeface="Times New Roman"/>
                <a:ea typeface="Times New Roman"/>
                <a:cs typeface="Times New Roman"/>
                <a:sym typeface="Times New Roman"/>
              </a:rPr>
              <a:t>Genome Biol</a:t>
            </a:r>
            <a:r>
              <a:rPr b="0" i="0" lang="en-US" sz="1200" u="none">
                <a:solidFill>
                  <a:schemeClr val="dk1"/>
                </a:solidFill>
                <a:latin typeface="Times New Roman"/>
                <a:ea typeface="Times New Roman"/>
                <a:cs typeface="Times New Roman"/>
                <a:sym typeface="Times New Roman"/>
              </a:rPr>
              <a:t> 10:R25. Ultrafast and memory-efficient alignment of short DNA sequences to the human genome.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Li et al. (2008a). </a:t>
            </a:r>
            <a:r>
              <a:rPr b="0" i="1" lang="en-US" sz="1200" u="none">
                <a:solidFill>
                  <a:schemeClr val="dk1"/>
                </a:solidFill>
                <a:latin typeface="Times New Roman"/>
                <a:ea typeface="Times New Roman"/>
                <a:cs typeface="Times New Roman"/>
                <a:sym typeface="Times New Roman"/>
              </a:rPr>
              <a:t>Genome Res</a:t>
            </a:r>
            <a:r>
              <a:rPr b="0" i="0" lang="en-US" sz="1200" u="none">
                <a:solidFill>
                  <a:schemeClr val="dk1"/>
                </a:solidFill>
                <a:latin typeface="Times New Roman"/>
                <a:ea typeface="Times New Roman"/>
                <a:cs typeface="Times New Roman"/>
                <a:sym typeface="Times New Roman"/>
              </a:rPr>
              <a:t> 18:1851-8. Mapping short DNA sequencing reads and calling variants using mapping quality scores.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Li et al. (2008b). </a:t>
            </a:r>
            <a:r>
              <a:rPr b="0" i="1" lang="en-US" sz="1200" u="none">
                <a:solidFill>
                  <a:schemeClr val="dk1"/>
                </a:solidFill>
                <a:latin typeface="Times New Roman"/>
                <a:ea typeface="Times New Roman"/>
                <a:cs typeface="Times New Roman"/>
                <a:sym typeface="Times New Roman"/>
              </a:rPr>
              <a:t>Bioinformatics</a:t>
            </a:r>
            <a:r>
              <a:rPr b="0" i="0" lang="en-US" sz="1200" u="none">
                <a:solidFill>
                  <a:schemeClr val="dk1"/>
                </a:solidFill>
                <a:latin typeface="Times New Roman"/>
                <a:ea typeface="Times New Roman"/>
                <a:cs typeface="Times New Roman"/>
                <a:sym typeface="Times New Roman"/>
              </a:rPr>
              <a:t> 24(5):713-714. SOAP: short oligonucleotide alignment program.</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Li et al. (2009). </a:t>
            </a:r>
            <a:r>
              <a:rPr b="0" i="1" lang="en-US" sz="1200" u="none">
                <a:solidFill>
                  <a:schemeClr val="dk1"/>
                </a:solidFill>
                <a:latin typeface="Times New Roman"/>
                <a:ea typeface="Times New Roman"/>
                <a:cs typeface="Times New Roman"/>
                <a:sym typeface="Times New Roman"/>
              </a:rPr>
              <a:t>Bioinformatics</a:t>
            </a:r>
            <a:r>
              <a:rPr b="0" i="0" lang="en-US" sz="1200" u="none">
                <a:solidFill>
                  <a:schemeClr val="dk1"/>
                </a:solidFill>
                <a:latin typeface="Times New Roman"/>
                <a:ea typeface="Times New Roman"/>
                <a:cs typeface="Times New Roman"/>
                <a:sym typeface="Times New Roman"/>
              </a:rPr>
              <a:t>, 25:1754-60. Fast and accurate short read alignment with Burrows-Wheeler Transform.</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Majoros et al. (2003) </a:t>
            </a:r>
            <a:r>
              <a:rPr b="0" i="1" lang="en-US" sz="1200" u="none">
                <a:solidFill>
                  <a:schemeClr val="dk1"/>
                </a:solidFill>
                <a:latin typeface="Times New Roman"/>
                <a:ea typeface="Times New Roman"/>
                <a:cs typeface="Times New Roman"/>
                <a:sym typeface="Times New Roman"/>
              </a:rPr>
              <a:t>Nucleic Acids Res</a:t>
            </a:r>
            <a:r>
              <a:rPr b="0" i="0" lang="en-US" sz="1200" u="none">
                <a:solidFill>
                  <a:schemeClr val="dk1"/>
                </a:solidFill>
                <a:latin typeface="Times New Roman"/>
                <a:ea typeface="Times New Roman"/>
                <a:cs typeface="Times New Roman"/>
                <a:sym typeface="Times New Roman"/>
              </a:rPr>
              <a:t> 31 (13) 3601-3604. GlimmerM, Exonomy and Unveil: three </a:t>
            </a:r>
            <a:r>
              <a:rPr b="0" i="1" lang="en-US" sz="1200" u="none">
                <a:solidFill>
                  <a:schemeClr val="dk1"/>
                </a:solidFill>
                <a:latin typeface="Times New Roman"/>
                <a:ea typeface="Times New Roman"/>
                <a:cs typeface="Times New Roman"/>
                <a:sym typeface="Times New Roman"/>
              </a:rPr>
              <a:t>ab initio</a:t>
            </a:r>
            <a:r>
              <a:rPr b="0" i="0" lang="en-US" sz="1200" u="none">
                <a:solidFill>
                  <a:schemeClr val="dk1"/>
                </a:solidFill>
                <a:latin typeface="Times New Roman"/>
                <a:ea typeface="Times New Roman"/>
                <a:cs typeface="Times New Roman"/>
                <a:sym typeface="Times New Roman"/>
              </a:rPr>
              <a:t> eukaryotic genefinders.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Mortazavi et al. (2008). </a:t>
            </a:r>
            <a:r>
              <a:rPr b="0" i="1" lang="en-US" sz="1200" u="none">
                <a:solidFill>
                  <a:schemeClr val="dk1"/>
                </a:solidFill>
                <a:latin typeface="Times New Roman"/>
                <a:ea typeface="Times New Roman"/>
                <a:cs typeface="Times New Roman"/>
                <a:sym typeface="Times New Roman"/>
              </a:rPr>
              <a:t>Nature Met</a:t>
            </a:r>
            <a:r>
              <a:rPr b="0" i="0" lang="en-US" sz="1200" u="none">
                <a:solidFill>
                  <a:schemeClr val="dk1"/>
                </a:solidFill>
                <a:latin typeface="Times New Roman"/>
                <a:ea typeface="Times New Roman"/>
                <a:cs typeface="Times New Roman"/>
                <a:sym typeface="Times New Roman"/>
              </a:rPr>
              <a:t> 5: 621 – 628. Mapping and quantifying mammalian transcriptomes by RNA-Seq.</a:t>
            </a:r>
            <a:endParaRPr/>
          </a:p>
          <a:p>
            <a:pPr indent="0" lvl="0" marL="0" marR="0" rtl="0" algn="l">
              <a:lnSpc>
                <a:spcPct val="12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Ning et al. (2001). </a:t>
            </a:r>
            <a:r>
              <a:rPr b="0" i="1" lang="en-US" sz="1200" u="none">
                <a:solidFill>
                  <a:schemeClr val="dk1"/>
                </a:solidFill>
                <a:latin typeface="Times New Roman"/>
                <a:ea typeface="Times New Roman"/>
                <a:cs typeface="Times New Roman"/>
                <a:sym typeface="Times New Roman"/>
              </a:rPr>
              <a:t>Genome Res</a:t>
            </a:r>
            <a:r>
              <a:rPr b="0" i="0" lang="en-US" sz="1200" u="none">
                <a:solidFill>
                  <a:schemeClr val="dk1"/>
                </a:solidFill>
                <a:latin typeface="Times New Roman"/>
                <a:ea typeface="Times New Roman"/>
                <a:cs typeface="Times New Roman"/>
                <a:sym typeface="Times New Roman"/>
              </a:rPr>
              <a:t> 10:1725-9. SSAHA: a fast search method for large DNA databases.</a:t>
            </a:r>
            <a:endParaRPr/>
          </a:p>
          <a:p>
            <a:pPr indent="0" lvl="0" marL="0" marR="0" rtl="0" algn="l">
              <a:lnSpc>
                <a:spcPct val="12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98" name="Google Shape;98;p14"/>
          <p:cNvSpPr txBox="1"/>
          <p:nvPr/>
        </p:nvSpPr>
        <p:spPr>
          <a:xfrm>
            <a:off x="5940425" y="63500"/>
            <a:ext cx="747712"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grpSp>
        <p:nvGrpSpPr>
          <p:cNvPr id="341" name="Google Shape;341;p32"/>
          <p:cNvGrpSpPr/>
          <p:nvPr/>
        </p:nvGrpSpPr>
        <p:grpSpPr>
          <a:xfrm>
            <a:off x="1192212" y="627062"/>
            <a:ext cx="3357562" cy="1838325"/>
            <a:chOff x="1196975" y="631825"/>
            <a:chExt cx="3357562" cy="1838325"/>
          </a:xfrm>
        </p:grpSpPr>
        <p:grpSp>
          <p:nvGrpSpPr>
            <p:cNvPr id="342" name="Google Shape;342;p32"/>
            <p:cNvGrpSpPr/>
            <p:nvPr/>
          </p:nvGrpSpPr>
          <p:grpSpPr>
            <a:xfrm>
              <a:off x="1196975" y="631825"/>
              <a:ext cx="3357562" cy="1838325"/>
              <a:chOff x="1196975" y="631825"/>
              <a:chExt cx="3357562" cy="1838325"/>
            </a:xfrm>
          </p:grpSpPr>
          <p:pic>
            <p:nvPicPr>
              <p:cNvPr descr="ACT_download2" id="343" name="Google Shape;343;p32"/>
              <p:cNvPicPr preferRelativeResize="0"/>
              <p:nvPr/>
            </p:nvPicPr>
            <p:blipFill rotWithShape="1">
              <a:blip r:embed="rId3">
                <a:alphaModFix/>
              </a:blip>
              <a:srcRect b="0" l="0" r="0" t="0"/>
              <a:stretch/>
            </p:blipFill>
            <p:spPr>
              <a:xfrm>
                <a:off x="1196975" y="631825"/>
                <a:ext cx="3357562" cy="1838325"/>
              </a:xfrm>
              <a:prstGeom prst="rect">
                <a:avLst/>
              </a:prstGeom>
              <a:noFill/>
              <a:ln>
                <a:noFill/>
              </a:ln>
            </p:spPr>
          </p:pic>
          <p:sp>
            <p:nvSpPr>
              <p:cNvPr id="344" name="Google Shape;344;p32"/>
              <p:cNvSpPr txBox="1"/>
              <p:nvPr/>
            </p:nvSpPr>
            <p:spPr>
              <a:xfrm>
                <a:off x="1604962" y="796925"/>
                <a:ext cx="1392237" cy="777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ACT_download2" id="345" name="Google Shape;345;p32"/>
              <p:cNvPicPr preferRelativeResize="0"/>
              <p:nvPr/>
            </p:nvPicPr>
            <p:blipFill rotWithShape="1">
              <a:blip r:embed="rId3">
                <a:alphaModFix/>
              </a:blip>
              <a:srcRect b="86268" l="43972" r="47090" t="9500"/>
              <a:stretch/>
            </p:blipFill>
            <p:spPr>
              <a:xfrm>
                <a:off x="1593850" y="806450"/>
                <a:ext cx="300037" cy="77787"/>
              </a:xfrm>
              <a:prstGeom prst="rect">
                <a:avLst/>
              </a:prstGeom>
              <a:noFill/>
              <a:ln>
                <a:noFill/>
              </a:ln>
            </p:spPr>
          </p:pic>
        </p:grpSp>
        <p:sp>
          <p:nvSpPr>
            <p:cNvPr id="346" name="Google Shape;346;p32"/>
            <p:cNvSpPr txBox="1"/>
            <p:nvPr/>
          </p:nvSpPr>
          <p:spPr>
            <a:xfrm>
              <a:off x="1606550" y="795337"/>
              <a:ext cx="334962" cy="8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7" name="Google Shape;347;p32"/>
            <p:cNvSpPr txBox="1"/>
            <p:nvPr/>
          </p:nvSpPr>
          <p:spPr>
            <a:xfrm>
              <a:off x="1517650" y="758825"/>
              <a:ext cx="685800" cy="168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00"/>
                <a:buFont typeface="Arial"/>
                <a:buNone/>
              </a:pPr>
              <a:r>
                <a:rPr b="0" i="0" lang="en-US" sz="500" u="none">
                  <a:solidFill>
                    <a:schemeClr val="dk1"/>
                  </a:solidFill>
                  <a:latin typeface="Arial"/>
                  <a:ea typeface="Arial"/>
                  <a:cs typeface="Arial"/>
                  <a:sym typeface="Arial"/>
                </a:rPr>
                <a:t>BLAST_Appendix</a:t>
              </a:r>
              <a:endParaRPr/>
            </a:p>
          </p:txBody>
        </p:sp>
      </p:grpSp>
      <p:sp>
        <p:nvSpPr>
          <p:cNvPr id="348" name="Google Shape;348;p32"/>
          <p:cNvSpPr/>
          <p:nvPr/>
        </p:nvSpPr>
        <p:spPr>
          <a:xfrm>
            <a:off x="2422525" y="2587625"/>
            <a:ext cx="1870075" cy="360362"/>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9" name="Google Shape;349;p32"/>
          <p:cNvSpPr txBox="1"/>
          <p:nvPr/>
        </p:nvSpPr>
        <p:spPr>
          <a:xfrm>
            <a:off x="2460625" y="2633662"/>
            <a:ext cx="21209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Save the file as N315.embl</a:t>
            </a:r>
            <a:endParaRPr/>
          </a:p>
        </p:txBody>
      </p:sp>
      <p:sp>
        <p:nvSpPr>
          <p:cNvPr id="350" name="Google Shape;350;p32"/>
          <p:cNvSpPr/>
          <p:nvPr/>
        </p:nvSpPr>
        <p:spPr>
          <a:xfrm>
            <a:off x="549275" y="3217862"/>
            <a:ext cx="5616575" cy="692150"/>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32"/>
          <p:cNvSpPr txBox="1"/>
          <p:nvPr/>
        </p:nvSpPr>
        <p:spPr>
          <a:xfrm>
            <a:off x="587375" y="3243262"/>
            <a:ext cx="5507037"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Repeat for the </a:t>
            </a:r>
            <a:r>
              <a:rPr b="0" i="1" lang="en-US" sz="1200" u="none">
                <a:solidFill>
                  <a:schemeClr val="dk1"/>
                </a:solidFill>
                <a:latin typeface="Times New Roman"/>
                <a:ea typeface="Times New Roman"/>
                <a:cs typeface="Times New Roman"/>
                <a:sym typeface="Times New Roman"/>
              </a:rPr>
              <a:t>S. aureus</a:t>
            </a:r>
            <a:r>
              <a:rPr b="0" i="0" lang="en-US" sz="1200" u="none">
                <a:solidFill>
                  <a:schemeClr val="dk1"/>
                </a:solidFill>
                <a:latin typeface="Times New Roman"/>
                <a:ea typeface="Times New Roman"/>
                <a:cs typeface="Times New Roman"/>
                <a:sym typeface="Times New Roman"/>
              </a:rPr>
              <a:t> MW2 genome (BA000033). Be careful when choosing the genome to download as there is another </a:t>
            </a:r>
            <a:r>
              <a:rPr b="0" i="1" lang="en-US" sz="1200" u="none">
                <a:solidFill>
                  <a:schemeClr val="dk1"/>
                </a:solidFill>
                <a:latin typeface="Times New Roman"/>
                <a:ea typeface="Times New Roman"/>
                <a:cs typeface="Times New Roman"/>
                <a:sym typeface="Times New Roman"/>
              </a:rPr>
              <a:t>S. aureus</a:t>
            </a:r>
            <a:r>
              <a:rPr b="0" i="0" lang="en-US" sz="1200" u="none">
                <a:solidFill>
                  <a:schemeClr val="dk1"/>
                </a:solidFill>
                <a:latin typeface="Times New Roman"/>
                <a:ea typeface="Times New Roman"/>
                <a:cs typeface="Times New Roman"/>
                <a:sym typeface="Times New Roman"/>
              </a:rPr>
              <a:t> genome entry for strain Mu50 (BA000017). Save as MW2.embl.</a:t>
            </a:r>
            <a:endParaRPr/>
          </a:p>
        </p:txBody>
      </p:sp>
      <p:sp>
        <p:nvSpPr>
          <p:cNvPr id="352" name="Google Shape;352;p32"/>
          <p:cNvSpPr/>
          <p:nvPr/>
        </p:nvSpPr>
        <p:spPr>
          <a:xfrm>
            <a:off x="549275" y="4110037"/>
            <a:ext cx="5616575" cy="1511300"/>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3" name="Google Shape;353;p32"/>
          <p:cNvSpPr txBox="1"/>
          <p:nvPr/>
        </p:nvSpPr>
        <p:spPr>
          <a:xfrm>
            <a:off x="587375" y="4178300"/>
            <a:ext cx="5507037" cy="1370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Generate DNA files in FASTA format using Artemis for both the genome sequences as previously done in exercise 1.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(Hint: In </a:t>
            </a:r>
            <a:r>
              <a:rPr b="1" i="0" lang="en-US" sz="1200" u="none">
                <a:solidFill>
                  <a:schemeClr val="dk1"/>
                </a:solidFill>
                <a:latin typeface="Times New Roman"/>
                <a:ea typeface="Times New Roman"/>
                <a:cs typeface="Times New Roman"/>
                <a:sym typeface="Times New Roman"/>
              </a:rPr>
              <a:t>Artemis</a:t>
            </a:r>
            <a:r>
              <a:rPr b="0" i="0" lang="en-US" sz="1200" u="none">
                <a:solidFill>
                  <a:schemeClr val="dk1"/>
                </a:solidFill>
                <a:latin typeface="Times New Roman"/>
                <a:ea typeface="Times New Roman"/>
                <a:cs typeface="Times New Roman"/>
                <a:sym typeface="Times New Roman"/>
              </a:rPr>
              <a:t> (each genome requires a separate Artemis window), select </a:t>
            </a:r>
            <a:r>
              <a:rPr b="1" i="0" lang="en-US" sz="1200" u="none">
                <a:solidFill>
                  <a:schemeClr val="dk1"/>
                </a:solidFill>
                <a:latin typeface="Times New Roman"/>
                <a:ea typeface="Times New Roman"/>
                <a:cs typeface="Times New Roman"/>
                <a:sym typeface="Times New Roman"/>
              </a:rPr>
              <a:t>Write</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Write All Bases</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FASTA format</a:t>
            </a:r>
            <a:r>
              <a:rPr b="0" i="0" lang="en-US" sz="12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Save the DNA sequences as N315.dna and MW2.dna for the respective genomes.</a:t>
            </a:r>
            <a:endParaRPr/>
          </a:p>
        </p:txBody>
      </p:sp>
      <p:sp>
        <p:nvSpPr>
          <p:cNvPr id="354" name="Google Shape;354;p32"/>
          <p:cNvSpPr txBox="1"/>
          <p:nvPr/>
        </p:nvSpPr>
        <p:spPr>
          <a:xfrm>
            <a:off x="476250" y="5889625"/>
            <a:ext cx="1728787"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Running Blast</a:t>
            </a:r>
            <a:endParaRPr/>
          </a:p>
        </p:txBody>
      </p:sp>
      <p:sp>
        <p:nvSpPr>
          <p:cNvPr id="355" name="Google Shape;355;p32"/>
          <p:cNvSpPr/>
          <p:nvPr/>
        </p:nvSpPr>
        <p:spPr>
          <a:xfrm>
            <a:off x="620712" y="6384925"/>
            <a:ext cx="5616575" cy="1295400"/>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6" name="Google Shape;356;p32"/>
          <p:cNvSpPr txBox="1"/>
          <p:nvPr/>
        </p:nvSpPr>
        <p:spPr>
          <a:xfrm>
            <a:off x="692150" y="6426200"/>
            <a:ext cx="5545137"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the previous exercise you used the </a:t>
            </a:r>
            <a:r>
              <a:rPr b="1" i="0" lang="en-US" sz="1200" u="none">
                <a:solidFill>
                  <a:schemeClr val="dk1"/>
                </a:solidFill>
                <a:latin typeface="Times New Roman"/>
                <a:ea typeface="Times New Roman"/>
                <a:cs typeface="Times New Roman"/>
                <a:sym typeface="Times New Roman"/>
              </a:rPr>
              <a:t>blastall</a:t>
            </a:r>
            <a:r>
              <a:rPr b="0" i="0" lang="en-US" sz="1200" u="none">
                <a:solidFill>
                  <a:schemeClr val="dk1"/>
                </a:solidFill>
                <a:latin typeface="Times New Roman"/>
                <a:ea typeface="Times New Roman"/>
                <a:cs typeface="Times New Roman"/>
                <a:sym typeface="Times New Roman"/>
              </a:rPr>
              <a:t> program to run BLASTN on two plasmid sequences. As the genome sequences are larger (~2.8 Mb) you are going to run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another program from the NCBI BLAST distribution that can generate comparison files in a format that ACT can read (see Appendix II). For a detailed description of the uses and options in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see the megablast README file in the BLAST software directory (Appendix X).</a:t>
            </a:r>
            <a:endParaRPr/>
          </a:p>
        </p:txBody>
      </p:sp>
      <p:sp>
        <p:nvSpPr>
          <p:cNvPr id="357" name="Google Shape;357;p32"/>
          <p:cNvSpPr/>
          <p:nvPr/>
        </p:nvSpPr>
        <p:spPr>
          <a:xfrm>
            <a:off x="620712" y="7834312"/>
            <a:ext cx="5616575" cy="35877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8" name="Google Shape;358;p32"/>
          <p:cNvSpPr txBox="1"/>
          <p:nvPr/>
        </p:nvSpPr>
        <p:spPr>
          <a:xfrm>
            <a:off x="692150" y="7866062"/>
            <a:ext cx="54006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As before you will run the program from the command line in an Xterminal window.</a:t>
            </a:r>
            <a:endParaRPr/>
          </a:p>
        </p:txBody>
      </p:sp>
      <p:sp>
        <p:nvSpPr>
          <p:cNvPr id="359" name="Google Shape;359;p32"/>
          <p:cNvSpPr/>
          <p:nvPr/>
        </p:nvSpPr>
        <p:spPr>
          <a:xfrm>
            <a:off x="620712" y="8410575"/>
            <a:ext cx="5616575" cy="93503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32"/>
          <p:cNvSpPr txBox="1"/>
          <p:nvPr/>
        </p:nvSpPr>
        <p:spPr>
          <a:xfrm>
            <a:off x="730250" y="8467725"/>
            <a:ext cx="550703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Like BLAST,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requires that one sequence is designated as a </a:t>
            </a:r>
            <a:r>
              <a:rPr b="1" i="0" lang="en-US" sz="1200" u="none">
                <a:solidFill>
                  <a:schemeClr val="dk1"/>
                </a:solidFill>
                <a:latin typeface="Times New Roman"/>
                <a:ea typeface="Times New Roman"/>
                <a:cs typeface="Times New Roman"/>
                <a:sym typeface="Times New Roman"/>
              </a:rPr>
              <a:t>database</a:t>
            </a:r>
            <a:r>
              <a:rPr b="0" i="0" lang="en-US" sz="1200" u="none">
                <a:solidFill>
                  <a:schemeClr val="dk1"/>
                </a:solidFill>
                <a:latin typeface="Times New Roman"/>
                <a:ea typeface="Times New Roman"/>
                <a:cs typeface="Times New Roman"/>
                <a:sym typeface="Times New Roman"/>
              </a:rPr>
              <a:t> sequence and the other the </a:t>
            </a:r>
            <a:r>
              <a:rPr b="1" i="0" lang="en-US" sz="1200" u="none">
                <a:solidFill>
                  <a:schemeClr val="dk1"/>
                </a:solidFill>
                <a:latin typeface="Times New Roman"/>
                <a:ea typeface="Times New Roman"/>
                <a:cs typeface="Times New Roman"/>
                <a:sym typeface="Times New Roman"/>
              </a:rPr>
              <a:t>query</a:t>
            </a:r>
            <a:r>
              <a:rPr b="0" i="0" lang="en-US" sz="1200" u="none">
                <a:solidFill>
                  <a:schemeClr val="dk1"/>
                </a:solidFill>
                <a:latin typeface="Times New Roman"/>
                <a:ea typeface="Times New Roman"/>
                <a:cs typeface="Times New Roman"/>
                <a:sym typeface="Times New Roman"/>
              </a:rPr>
              <a:t> sequence. Therefore one of the sequences has to be formatted so that Blast recognises it as a database sequence. This can be done as before using </a:t>
            </a:r>
            <a:r>
              <a:rPr b="1" i="0" lang="en-US" sz="1200" u="none">
                <a:solidFill>
                  <a:schemeClr val="dk1"/>
                </a:solidFill>
                <a:latin typeface="Times New Roman"/>
                <a:ea typeface="Times New Roman"/>
                <a:cs typeface="Times New Roman"/>
                <a:sym typeface="Times New Roman"/>
              </a:rPr>
              <a:t>formatdb.</a:t>
            </a:r>
            <a:endParaRPr/>
          </a:p>
        </p:txBody>
      </p:sp>
      <p:cxnSp>
        <p:nvCxnSpPr>
          <p:cNvPr id="361" name="Google Shape;361;p32"/>
          <p:cNvCxnSpPr/>
          <p:nvPr/>
        </p:nvCxnSpPr>
        <p:spPr>
          <a:xfrm rot="10800000">
            <a:off x="2068512" y="2057400"/>
            <a:ext cx="785812" cy="449262"/>
          </a:xfrm>
          <a:prstGeom prst="straightConnector1">
            <a:avLst/>
          </a:prstGeom>
          <a:noFill/>
          <a:ln cap="flat" cmpd="sng" w="38100">
            <a:solidFill>
              <a:schemeClr val="dk1"/>
            </a:solidFill>
            <a:prstDash val="solid"/>
            <a:miter lim="800000"/>
            <a:headEnd len="med" w="med" type="none"/>
            <a:tailEnd len="med" w="med" type="triangle"/>
          </a:ln>
        </p:spPr>
      </p:cxnSp>
      <p:cxnSp>
        <p:nvCxnSpPr>
          <p:cNvPr id="362" name="Google Shape;362;p32"/>
          <p:cNvCxnSpPr/>
          <p:nvPr/>
        </p:nvCxnSpPr>
        <p:spPr>
          <a:xfrm flipH="1">
            <a:off x="3019425" y="631825"/>
            <a:ext cx="1562100" cy="195262"/>
          </a:xfrm>
          <a:prstGeom prst="straightConnector1">
            <a:avLst/>
          </a:prstGeom>
          <a:noFill/>
          <a:ln cap="flat" cmpd="sng" w="38100">
            <a:solidFill>
              <a:schemeClr val="dk1"/>
            </a:solidFill>
            <a:prstDash val="solid"/>
            <a:miter lim="800000"/>
            <a:headEnd len="med" w="med" type="none"/>
            <a:tailEnd len="med" w="med" type="triangle"/>
          </a:ln>
        </p:spPr>
      </p:cxnSp>
      <p:sp>
        <p:nvSpPr>
          <p:cNvPr id="363" name="Google Shape;363;p32"/>
          <p:cNvSpPr/>
          <p:nvPr/>
        </p:nvSpPr>
        <p:spPr>
          <a:xfrm>
            <a:off x="4632325" y="393700"/>
            <a:ext cx="1871662" cy="936625"/>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4" name="Google Shape;364;p32"/>
          <p:cNvSpPr txBox="1"/>
          <p:nvPr/>
        </p:nvSpPr>
        <p:spPr>
          <a:xfrm>
            <a:off x="4670425" y="409575"/>
            <a:ext cx="190658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Save the EMBL sequence in a suitable directory.</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For example: BLAST_Appendix</a:t>
            </a:r>
            <a:endParaRPr/>
          </a:p>
        </p:txBody>
      </p:sp>
      <p:sp>
        <p:nvSpPr>
          <p:cNvPr id="365" name="Google Shape;365;p32"/>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grpSp>
        <p:nvGrpSpPr>
          <p:cNvPr id="370" name="Google Shape;370;p33"/>
          <p:cNvGrpSpPr/>
          <p:nvPr/>
        </p:nvGrpSpPr>
        <p:grpSpPr>
          <a:xfrm>
            <a:off x="1341437" y="2098675"/>
            <a:ext cx="4271962" cy="1919287"/>
            <a:chOff x="1341437" y="1568450"/>
            <a:chExt cx="4271962" cy="1919287"/>
          </a:xfrm>
        </p:grpSpPr>
        <p:grpSp>
          <p:nvGrpSpPr>
            <p:cNvPr id="371" name="Google Shape;371;p33"/>
            <p:cNvGrpSpPr/>
            <p:nvPr/>
          </p:nvGrpSpPr>
          <p:grpSpPr>
            <a:xfrm>
              <a:off x="1347787" y="1568450"/>
              <a:ext cx="4265612" cy="1919287"/>
              <a:chOff x="1484312" y="4808537"/>
              <a:chExt cx="4265612" cy="1919287"/>
            </a:xfrm>
          </p:grpSpPr>
          <p:pic>
            <p:nvPicPr>
              <p:cNvPr descr="ACT_download9" id="372" name="Google Shape;372;p33"/>
              <p:cNvPicPr preferRelativeResize="0"/>
              <p:nvPr/>
            </p:nvPicPr>
            <p:blipFill rotWithShape="1">
              <a:blip r:embed="rId3">
                <a:alphaModFix/>
              </a:blip>
              <a:srcRect b="0" l="0" r="0" t="0"/>
              <a:stretch/>
            </p:blipFill>
            <p:spPr>
              <a:xfrm>
                <a:off x="1484312" y="4808537"/>
                <a:ext cx="4265612" cy="1919287"/>
              </a:xfrm>
              <a:prstGeom prst="rect">
                <a:avLst/>
              </a:prstGeom>
              <a:noFill/>
              <a:ln>
                <a:noFill/>
              </a:ln>
            </p:spPr>
          </p:pic>
          <p:sp>
            <p:nvSpPr>
              <p:cNvPr id="373" name="Google Shape;373;p33"/>
              <p:cNvSpPr txBox="1"/>
              <p:nvPr/>
            </p:nvSpPr>
            <p:spPr>
              <a:xfrm>
                <a:off x="1524000" y="5118100"/>
                <a:ext cx="4065587" cy="15382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74" name="Google Shape;374;p33"/>
            <p:cNvSpPr txBox="1"/>
            <p:nvPr/>
          </p:nvSpPr>
          <p:spPr>
            <a:xfrm>
              <a:off x="1341437" y="1836737"/>
              <a:ext cx="28575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1" i="0" lang="en-US" sz="900" u="none">
                  <a:solidFill>
                    <a:schemeClr val="dk1"/>
                  </a:solidFill>
                  <a:latin typeface="Arial"/>
                  <a:ea typeface="Arial"/>
                  <a:cs typeface="Arial"/>
                  <a:sym typeface="Arial"/>
                </a:rPr>
                <a:t>$:</a:t>
              </a:r>
              <a:endParaRPr/>
            </a:p>
          </p:txBody>
        </p:sp>
        <p:sp>
          <p:nvSpPr>
            <p:cNvPr id="375" name="Google Shape;375;p33"/>
            <p:cNvSpPr txBox="1"/>
            <p:nvPr/>
          </p:nvSpPr>
          <p:spPr>
            <a:xfrm>
              <a:off x="1492250" y="1847850"/>
              <a:ext cx="3600450" cy="214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1" i="0" lang="en-US" sz="800" u="none">
                  <a:solidFill>
                    <a:schemeClr val="dk1"/>
                  </a:solidFill>
                  <a:latin typeface="Arial"/>
                  <a:ea typeface="Arial"/>
                  <a:cs typeface="Arial"/>
                  <a:sym typeface="Arial"/>
                </a:rPr>
                <a:t>formatdb –i N315.dna –p F</a:t>
              </a:r>
              <a:endParaRPr/>
            </a:p>
          </p:txBody>
        </p:sp>
      </p:grpSp>
      <p:sp>
        <p:nvSpPr>
          <p:cNvPr id="376" name="Google Shape;376;p33"/>
          <p:cNvSpPr/>
          <p:nvPr/>
        </p:nvSpPr>
        <p:spPr>
          <a:xfrm>
            <a:off x="3933825" y="704850"/>
            <a:ext cx="2159000" cy="863600"/>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7" name="Google Shape;377;p33"/>
          <p:cNvSpPr txBox="1"/>
          <p:nvPr/>
        </p:nvSpPr>
        <p:spPr>
          <a:xfrm>
            <a:off x="4005262" y="736600"/>
            <a:ext cx="23749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At the Command Prompt type:</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formatdb –i N315.dna –p F</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Press </a:t>
            </a:r>
            <a:r>
              <a:rPr b="1" i="0" lang="en-US" sz="1200" u="none">
                <a:solidFill>
                  <a:schemeClr val="dk1"/>
                </a:solidFill>
                <a:latin typeface="Times New Roman"/>
                <a:ea typeface="Times New Roman"/>
                <a:cs typeface="Times New Roman"/>
                <a:sym typeface="Times New Roman"/>
              </a:rPr>
              <a:t>Return</a:t>
            </a:r>
            <a:endParaRPr/>
          </a:p>
        </p:txBody>
      </p:sp>
      <p:cxnSp>
        <p:nvCxnSpPr>
          <p:cNvPr id="378" name="Google Shape;378;p33"/>
          <p:cNvCxnSpPr/>
          <p:nvPr/>
        </p:nvCxnSpPr>
        <p:spPr>
          <a:xfrm flipH="1">
            <a:off x="3357562" y="1570037"/>
            <a:ext cx="503237" cy="431800"/>
          </a:xfrm>
          <a:prstGeom prst="straightConnector1">
            <a:avLst/>
          </a:prstGeom>
          <a:noFill/>
          <a:ln cap="flat" cmpd="sng" w="38100">
            <a:solidFill>
              <a:srgbClr val="FF0000"/>
            </a:solidFill>
            <a:prstDash val="solid"/>
            <a:miter lim="800000"/>
            <a:headEnd len="med" w="med" type="none"/>
            <a:tailEnd len="med" w="med" type="triangle"/>
          </a:ln>
        </p:spPr>
      </p:cxnSp>
      <p:sp>
        <p:nvSpPr>
          <p:cNvPr id="379" name="Google Shape;379;p33"/>
          <p:cNvSpPr/>
          <p:nvPr/>
        </p:nvSpPr>
        <p:spPr>
          <a:xfrm>
            <a:off x="1050925" y="3714750"/>
            <a:ext cx="1657350" cy="51752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0" name="Google Shape;380;p33"/>
          <p:cNvSpPr txBox="1"/>
          <p:nvPr/>
        </p:nvSpPr>
        <p:spPr>
          <a:xfrm>
            <a:off x="1089025" y="3730625"/>
            <a:ext cx="16192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a:t>
            </a:r>
            <a:r>
              <a:rPr b="0" i="0" lang="en-US" sz="1200" u="none">
                <a:solidFill>
                  <a:schemeClr val="dk1"/>
                </a:solidFill>
                <a:latin typeface="Times New Roman"/>
                <a:ea typeface="Times New Roman"/>
                <a:cs typeface="Times New Roman"/>
                <a:sym typeface="Times New Roman"/>
              </a:rPr>
              <a:t> designates the input sequence: N315.dna</a:t>
            </a:r>
            <a:endParaRPr/>
          </a:p>
        </p:txBody>
      </p:sp>
      <p:sp>
        <p:nvSpPr>
          <p:cNvPr id="381" name="Google Shape;381;p33"/>
          <p:cNvSpPr/>
          <p:nvPr/>
        </p:nvSpPr>
        <p:spPr>
          <a:xfrm>
            <a:off x="3092450" y="3570287"/>
            <a:ext cx="2281237" cy="519112"/>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33"/>
          <p:cNvSpPr txBox="1"/>
          <p:nvPr/>
        </p:nvSpPr>
        <p:spPr>
          <a:xfrm>
            <a:off x="3130550" y="3586162"/>
            <a:ext cx="22431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a:t>
            </a:r>
            <a:r>
              <a:rPr b="0" i="0" lang="en-US" sz="1200" u="none">
                <a:solidFill>
                  <a:schemeClr val="dk1"/>
                </a:solidFill>
                <a:latin typeface="Times New Roman"/>
                <a:ea typeface="Times New Roman"/>
                <a:cs typeface="Times New Roman"/>
                <a:sym typeface="Times New Roman"/>
              </a:rPr>
              <a:t> designates the sequence type: DNA is F (protein would be T)</a:t>
            </a:r>
            <a:endParaRPr/>
          </a:p>
        </p:txBody>
      </p:sp>
      <p:cxnSp>
        <p:nvCxnSpPr>
          <p:cNvPr id="383" name="Google Shape;383;p33"/>
          <p:cNvCxnSpPr/>
          <p:nvPr/>
        </p:nvCxnSpPr>
        <p:spPr>
          <a:xfrm flipH="1" rot="10800000">
            <a:off x="1916112" y="2578100"/>
            <a:ext cx="360362" cy="1063625"/>
          </a:xfrm>
          <a:prstGeom prst="straightConnector1">
            <a:avLst/>
          </a:prstGeom>
          <a:noFill/>
          <a:ln cap="flat" cmpd="sng" w="38100">
            <a:solidFill>
              <a:schemeClr val="dk1"/>
            </a:solidFill>
            <a:prstDash val="solid"/>
            <a:miter lim="800000"/>
            <a:headEnd len="med" w="med" type="none"/>
            <a:tailEnd len="med" w="med" type="triangle"/>
          </a:ln>
        </p:spPr>
      </p:cxnSp>
      <p:cxnSp>
        <p:nvCxnSpPr>
          <p:cNvPr id="384" name="Google Shape;384;p33"/>
          <p:cNvCxnSpPr/>
          <p:nvPr/>
        </p:nvCxnSpPr>
        <p:spPr>
          <a:xfrm rot="10800000">
            <a:off x="2924175" y="2578100"/>
            <a:ext cx="817562" cy="920750"/>
          </a:xfrm>
          <a:prstGeom prst="straightConnector1">
            <a:avLst/>
          </a:prstGeom>
          <a:noFill/>
          <a:ln cap="flat" cmpd="sng" w="38100">
            <a:solidFill>
              <a:schemeClr val="dk1"/>
            </a:solidFill>
            <a:prstDash val="solid"/>
            <a:miter lim="800000"/>
            <a:headEnd len="med" w="med" type="none"/>
            <a:tailEnd len="med" w="med" type="triangle"/>
          </a:ln>
        </p:spPr>
      </p:cxnSp>
      <p:sp>
        <p:nvSpPr>
          <p:cNvPr id="385" name="Google Shape;385;p33"/>
          <p:cNvSpPr/>
          <p:nvPr/>
        </p:nvSpPr>
        <p:spPr>
          <a:xfrm>
            <a:off x="549275" y="4640262"/>
            <a:ext cx="5832475" cy="72072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6" name="Google Shape;386;p33"/>
          <p:cNvSpPr txBox="1"/>
          <p:nvPr/>
        </p:nvSpPr>
        <p:spPr>
          <a:xfrm>
            <a:off x="620712" y="4684712"/>
            <a:ext cx="5688012"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Now we can run the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on the two MRSA genome sequences. The default output format is one line per entry that ACT can read, therefore there is no need to add an additional flag (i.e. -m 8) to the command line (see appendix II).  </a:t>
            </a:r>
            <a:endParaRPr/>
          </a:p>
        </p:txBody>
      </p:sp>
      <p:grpSp>
        <p:nvGrpSpPr>
          <p:cNvPr id="387" name="Google Shape;387;p33"/>
          <p:cNvGrpSpPr/>
          <p:nvPr/>
        </p:nvGrpSpPr>
        <p:grpSpPr>
          <a:xfrm>
            <a:off x="1846262" y="7467600"/>
            <a:ext cx="4271962" cy="1919287"/>
            <a:chOff x="1341437" y="1568450"/>
            <a:chExt cx="4271962" cy="1919287"/>
          </a:xfrm>
        </p:grpSpPr>
        <p:grpSp>
          <p:nvGrpSpPr>
            <p:cNvPr id="388" name="Google Shape;388;p33"/>
            <p:cNvGrpSpPr/>
            <p:nvPr/>
          </p:nvGrpSpPr>
          <p:grpSpPr>
            <a:xfrm>
              <a:off x="1347787" y="1568450"/>
              <a:ext cx="4265612" cy="1919287"/>
              <a:chOff x="1484312" y="4808537"/>
              <a:chExt cx="4265612" cy="1919287"/>
            </a:xfrm>
          </p:grpSpPr>
          <p:pic>
            <p:nvPicPr>
              <p:cNvPr descr="ACT_download9" id="389" name="Google Shape;389;p33"/>
              <p:cNvPicPr preferRelativeResize="0"/>
              <p:nvPr/>
            </p:nvPicPr>
            <p:blipFill rotWithShape="1">
              <a:blip r:embed="rId3">
                <a:alphaModFix/>
              </a:blip>
              <a:srcRect b="0" l="0" r="0" t="0"/>
              <a:stretch/>
            </p:blipFill>
            <p:spPr>
              <a:xfrm>
                <a:off x="1484312" y="4808537"/>
                <a:ext cx="4265612" cy="1919287"/>
              </a:xfrm>
              <a:prstGeom prst="rect">
                <a:avLst/>
              </a:prstGeom>
              <a:noFill/>
              <a:ln>
                <a:noFill/>
              </a:ln>
            </p:spPr>
          </p:pic>
          <p:sp>
            <p:nvSpPr>
              <p:cNvPr id="390" name="Google Shape;390;p33"/>
              <p:cNvSpPr txBox="1"/>
              <p:nvPr/>
            </p:nvSpPr>
            <p:spPr>
              <a:xfrm>
                <a:off x="1524000" y="5118100"/>
                <a:ext cx="4065587" cy="15382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91" name="Google Shape;391;p33"/>
            <p:cNvSpPr txBox="1"/>
            <p:nvPr/>
          </p:nvSpPr>
          <p:spPr>
            <a:xfrm>
              <a:off x="1341437" y="1838325"/>
              <a:ext cx="2794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a:t>
              </a:r>
              <a:endParaRPr/>
            </a:p>
          </p:txBody>
        </p:sp>
        <p:sp>
          <p:nvSpPr>
            <p:cNvPr id="392" name="Google Shape;392;p33"/>
            <p:cNvSpPr txBox="1"/>
            <p:nvPr/>
          </p:nvSpPr>
          <p:spPr>
            <a:xfrm>
              <a:off x="1492250" y="1847850"/>
              <a:ext cx="3600450" cy="214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1" i="0" lang="en-US" sz="800" u="none">
                  <a:solidFill>
                    <a:schemeClr val="dk1"/>
                  </a:solidFill>
                  <a:latin typeface="Arial"/>
                  <a:ea typeface="Arial"/>
                  <a:cs typeface="Arial"/>
                  <a:sym typeface="Arial"/>
                </a:rPr>
                <a:t>megablast  –d N315.dna –i MW2.dna –o N315_vs_MW2</a:t>
              </a:r>
              <a:endParaRPr/>
            </a:p>
          </p:txBody>
        </p:sp>
      </p:grpSp>
      <p:sp>
        <p:nvSpPr>
          <p:cNvPr id="393" name="Google Shape;393;p33"/>
          <p:cNvSpPr/>
          <p:nvPr/>
        </p:nvSpPr>
        <p:spPr>
          <a:xfrm>
            <a:off x="2311400" y="5732462"/>
            <a:ext cx="3816350" cy="876300"/>
          </a:xfrm>
          <a:prstGeom prst="roundRect">
            <a:avLst>
              <a:gd fmla="val 0" name="adj"/>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 name="Google Shape;394;p33"/>
          <p:cNvSpPr txBox="1"/>
          <p:nvPr/>
        </p:nvSpPr>
        <p:spPr>
          <a:xfrm>
            <a:off x="2349500" y="5764212"/>
            <a:ext cx="43926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At the Command Prompt type:</a:t>
            </a:r>
            <a:endParaRPr/>
          </a:p>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megablast –d N315.dna –i MW2.dna –o N315_vs_MW2</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Press </a:t>
            </a:r>
            <a:r>
              <a:rPr b="1" i="0" lang="en-US" sz="1200" u="none">
                <a:solidFill>
                  <a:schemeClr val="dk1"/>
                </a:solidFill>
                <a:latin typeface="Times New Roman"/>
                <a:ea typeface="Times New Roman"/>
                <a:cs typeface="Times New Roman"/>
                <a:sym typeface="Times New Roman"/>
              </a:rPr>
              <a:t>Return</a:t>
            </a:r>
            <a:endParaRPr/>
          </a:p>
        </p:txBody>
      </p:sp>
      <p:cxnSp>
        <p:nvCxnSpPr>
          <p:cNvPr id="395" name="Google Shape;395;p33"/>
          <p:cNvCxnSpPr/>
          <p:nvPr/>
        </p:nvCxnSpPr>
        <p:spPr>
          <a:xfrm flipH="1">
            <a:off x="3573462" y="6667500"/>
            <a:ext cx="576262" cy="703262"/>
          </a:xfrm>
          <a:prstGeom prst="straightConnector1">
            <a:avLst/>
          </a:prstGeom>
          <a:noFill/>
          <a:ln cap="flat" cmpd="sng" w="38100">
            <a:solidFill>
              <a:srgbClr val="FF0000"/>
            </a:solidFill>
            <a:prstDash val="solid"/>
            <a:miter lim="800000"/>
            <a:headEnd len="med" w="med" type="none"/>
            <a:tailEnd len="med" w="med" type="triangle"/>
          </a:ln>
        </p:spPr>
      </p:cxnSp>
      <p:sp>
        <p:nvSpPr>
          <p:cNvPr id="396" name="Google Shape;396;p33"/>
          <p:cNvSpPr/>
          <p:nvPr/>
        </p:nvSpPr>
        <p:spPr>
          <a:xfrm>
            <a:off x="908050" y="488950"/>
            <a:ext cx="2306637" cy="792162"/>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 name="Google Shape;397;p33"/>
          <p:cNvSpPr txBox="1"/>
          <p:nvPr/>
        </p:nvSpPr>
        <p:spPr>
          <a:xfrm>
            <a:off x="947737" y="546100"/>
            <a:ext cx="2336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We will treat N315.dna as the </a:t>
            </a:r>
            <a:r>
              <a:rPr b="1" i="0" lang="en-US" sz="1200" u="none">
                <a:solidFill>
                  <a:schemeClr val="dk1"/>
                </a:solidFill>
                <a:latin typeface="Times New Roman"/>
                <a:ea typeface="Times New Roman"/>
                <a:cs typeface="Times New Roman"/>
                <a:sym typeface="Times New Roman"/>
              </a:rPr>
              <a:t>database</a:t>
            </a:r>
            <a:r>
              <a:rPr b="0" i="0" lang="en-US" sz="1200" u="none">
                <a:solidFill>
                  <a:schemeClr val="dk1"/>
                </a:solidFill>
                <a:latin typeface="Times New Roman"/>
                <a:ea typeface="Times New Roman"/>
                <a:cs typeface="Times New Roman"/>
                <a:sym typeface="Times New Roman"/>
              </a:rPr>
              <a:t> sequence and MW2.dna as the </a:t>
            </a:r>
            <a:r>
              <a:rPr b="1" i="0" lang="en-US" sz="1200" u="none">
                <a:solidFill>
                  <a:schemeClr val="dk1"/>
                </a:solidFill>
                <a:latin typeface="Times New Roman"/>
                <a:ea typeface="Times New Roman"/>
                <a:cs typeface="Times New Roman"/>
                <a:sym typeface="Times New Roman"/>
              </a:rPr>
              <a:t>query</a:t>
            </a:r>
            <a:r>
              <a:rPr b="0" i="0" lang="en-US" sz="1200" u="none">
                <a:solidFill>
                  <a:schemeClr val="dk1"/>
                </a:solidFill>
                <a:latin typeface="Times New Roman"/>
                <a:ea typeface="Times New Roman"/>
                <a:cs typeface="Times New Roman"/>
                <a:sym typeface="Times New Roman"/>
              </a:rPr>
              <a:t> sequence</a:t>
            </a:r>
            <a:endParaRPr/>
          </a:p>
        </p:txBody>
      </p:sp>
      <p:sp>
        <p:nvSpPr>
          <p:cNvPr id="398" name="Google Shape;398;p33"/>
          <p:cNvSpPr/>
          <p:nvPr/>
        </p:nvSpPr>
        <p:spPr>
          <a:xfrm>
            <a:off x="1844675" y="8664575"/>
            <a:ext cx="1871662" cy="53657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9" name="Google Shape;399;p33"/>
          <p:cNvSpPr txBox="1"/>
          <p:nvPr/>
        </p:nvSpPr>
        <p:spPr>
          <a:xfrm>
            <a:off x="1882775" y="8680450"/>
            <a:ext cx="19065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a:t>
            </a:r>
            <a:r>
              <a:rPr b="0" i="0" lang="en-US" sz="1200" u="none">
                <a:solidFill>
                  <a:schemeClr val="dk1"/>
                </a:solidFill>
                <a:latin typeface="Times New Roman"/>
                <a:ea typeface="Times New Roman"/>
                <a:cs typeface="Times New Roman"/>
                <a:sym typeface="Times New Roman"/>
              </a:rPr>
              <a:t> designates the database sequence: N315.dna</a:t>
            </a:r>
            <a:endParaRPr/>
          </a:p>
        </p:txBody>
      </p:sp>
      <p:cxnSp>
        <p:nvCxnSpPr>
          <p:cNvPr id="400" name="Google Shape;400;p33"/>
          <p:cNvCxnSpPr/>
          <p:nvPr/>
        </p:nvCxnSpPr>
        <p:spPr>
          <a:xfrm flipH="1" rot="10800000">
            <a:off x="2565400" y="7964487"/>
            <a:ext cx="360362" cy="588962"/>
          </a:xfrm>
          <a:prstGeom prst="straightConnector1">
            <a:avLst/>
          </a:prstGeom>
          <a:noFill/>
          <a:ln cap="flat" cmpd="sng" w="38100">
            <a:solidFill>
              <a:schemeClr val="dk1"/>
            </a:solidFill>
            <a:prstDash val="solid"/>
            <a:miter lim="800000"/>
            <a:headEnd len="med" w="med" type="none"/>
            <a:tailEnd len="med" w="med" type="triangle"/>
          </a:ln>
        </p:spPr>
      </p:cxnSp>
      <p:sp>
        <p:nvSpPr>
          <p:cNvPr id="401" name="Google Shape;401;p33"/>
          <p:cNvSpPr/>
          <p:nvPr/>
        </p:nvSpPr>
        <p:spPr>
          <a:xfrm>
            <a:off x="4359275" y="8664575"/>
            <a:ext cx="1582737" cy="53657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2" name="Google Shape;402;p33"/>
          <p:cNvSpPr txBox="1"/>
          <p:nvPr/>
        </p:nvSpPr>
        <p:spPr>
          <a:xfrm>
            <a:off x="4365625" y="8680450"/>
            <a:ext cx="16541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a:t>
            </a:r>
            <a:r>
              <a:rPr b="0" i="0" lang="en-US" sz="1200" u="none">
                <a:solidFill>
                  <a:schemeClr val="dk1"/>
                </a:solidFill>
                <a:latin typeface="Times New Roman"/>
                <a:ea typeface="Times New Roman"/>
                <a:cs typeface="Times New Roman"/>
                <a:sym typeface="Times New Roman"/>
              </a:rPr>
              <a:t> designates the query sequence: MW2.dna</a:t>
            </a:r>
            <a:endParaRPr/>
          </a:p>
        </p:txBody>
      </p:sp>
      <p:cxnSp>
        <p:nvCxnSpPr>
          <p:cNvPr id="403" name="Google Shape;403;p33"/>
          <p:cNvCxnSpPr/>
          <p:nvPr/>
        </p:nvCxnSpPr>
        <p:spPr>
          <a:xfrm rot="10800000">
            <a:off x="3573462" y="7964487"/>
            <a:ext cx="1584325" cy="642937"/>
          </a:xfrm>
          <a:prstGeom prst="straightConnector1">
            <a:avLst/>
          </a:prstGeom>
          <a:noFill/>
          <a:ln cap="flat" cmpd="sng" w="38100">
            <a:solidFill>
              <a:schemeClr val="dk1"/>
            </a:solidFill>
            <a:prstDash val="solid"/>
            <a:miter lim="800000"/>
            <a:headEnd len="med" w="med" type="none"/>
            <a:tailEnd len="med" w="med" type="triangle"/>
          </a:ln>
        </p:spPr>
      </p:cxnSp>
      <p:sp>
        <p:nvSpPr>
          <p:cNvPr id="404" name="Google Shape;404;p33"/>
          <p:cNvSpPr/>
          <p:nvPr/>
        </p:nvSpPr>
        <p:spPr>
          <a:xfrm>
            <a:off x="4579937" y="6740525"/>
            <a:ext cx="2017712" cy="51752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5" name="Google Shape;405;p33"/>
          <p:cNvSpPr txBox="1"/>
          <p:nvPr/>
        </p:nvSpPr>
        <p:spPr>
          <a:xfrm>
            <a:off x="4652962" y="6756400"/>
            <a:ext cx="20161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–o</a:t>
            </a:r>
            <a:r>
              <a:rPr b="0" i="0" lang="en-US" sz="1200" u="none">
                <a:solidFill>
                  <a:schemeClr val="dk1"/>
                </a:solidFill>
                <a:latin typeface="Times New Roman"/>
                <a:ea typeface="Times New Roman"/>
                <a:cs typeface="Times New Roman"/>
                <a:sym typeface="Times New Roman"/>
              </a:rPr>
              <a:t> designates the output file: N315_vs_MW2</a:t>
            </a:r>
            <a:endParaRPr/>
          </a:p>
        </p:txBody>
      </p:sp>
      <p:cxnSp>
        <p:nvCxnSpPr>
          <p:cNvPr id="406" name="Google Shape;406;p33"/>
          <p:cNvCxnSpPr/>
          <p:nvPr/>
        </p:nvCxnSpPr>
        <p:spPr>
          <a:xfrm flipH="1">
            <a:off x="4725987" y="7315200"/>
            <a:ext cx="576262" cy="431800"/>
          </a:xfrm>
          <a:prstGeom prst="straightConnector1">
            <a:avLst/>
          </a:prstGeom>
          <a:noFill/>
          <a:ln cap="flat" cmpd="sng" w="38100">
            <a:solidFill>
              <a:schemeClr val="dk1"/>
            </a:solidFill>
            <a:prstDash val="solid"/>
            <a:miter lim="800000"/>
            <a:headEnd len="med" w="med" type="none"/>
            <a:tailEnd len="med" w="med" type="triangle"/>
          </a:ln>
        </p:spPr>
      </p:cxnSp>
      <p:sp>
        <p:nvSpPr>
          <p:cNvPr id="407" name="Google Shape;407;p33"/>
          <p:cNvSpPr/>
          <p:nvPr/>
        </p:nvSpPr>
        <p:spPr>
          <a:xfrm>
            <a:off x="333375" y="6737350"/>
            <a:ext cx="1870075" cy="338137"/>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8" name="Google Shape;408;p33"/>
          <p:cNvSpPr txBox="1"/>
          <p:nvPr/>
        </p:nvSpPr>
        <p:spPr>
          <a:xfrm>
            <a:off x="404812" y="6753225"/>
            <a:ext cx="17986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is the program</a:t>
            </a:r>
            <a:endParaRPr/>
          </a:p>
        </p:txBody>
      </p:sp>
      <p:cxnSp>
        <p:nvCxnSpPr>
          <p:cNvPr id="409" name="Google Shape;409;p33"/>
          <p:cNvCxnSpPr/>
          <p:nvPr/>
        </p:nvCxnSpPr>
        <p:spPr>
          <a:xfrm>
            <a:off x="1452562" y="7081837"/>
            <a:ext cx="681037" cy="679450"/>
          </a:xfrm>
          <a:prstGeom prst="straightConnector1">
            <a:avLst/>
          </a:prstGeom>
          <a:noFill/>
          <a:ln cap="flat" cmpd="sng" w="38100">
            <a:solidFill>
              <a:schemeClr val="dk1"/>
            </a:solidFill>
            <a:prstDash val="solid"/>
            <a:miter lim="800000"/>
            <a:headEnd len="med" w="med" type="none"/>
            <a:tailEnd len="med" w="med" type="triangle"/>
          </a:ln>
        </p:spPr>
      </p:cxnSp>
      <p:sp>
        <p:nvSpPr>
          <p:cNvPr id="410" name="Google Shape;410;p33"/>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4"/>
          <p:cNvSpPr/>
          <p:nvPr/>
        </p:nvSpPr>
        <p:spPr>
          <a:xfrm>
            <a:off x="981075" y="820737"/>
            <a:ext cx="4824412" cy="747712"/>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6" name="Google Shape;416;p34"/>
          <p:cNvSpPr txBox="1"/>
          <p:nvPr/>
        </p:nvSpPr>
        <p:spPr>
          <a:xfrm>
            <a:off x="1125537" y="865187"/>
            <a:ext cx="464185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N315_vs_MW2 comparison file can now be read into ACT along with the N315.embl and MW2.embl (or N315.dna and MW2.dna) sequence files.    </a:t>
            </a:r>
            <a:endParaRPr/>
          </a:p>
        </p:txBody>
      </p:sp>
      <p:cxnSp>
        <p:nvCxnSpPr>
          <p:cNvPr id="417" name="Google Shape;417;p34"/>
          <p:cNvCxnSpPr/>
          <p:nvPr/>
        </p:nvCxnSpPr>
        <p:spPr>
          <a:xfrm>
            <a:off x="3429000" y="1712912"/>
            <a:ext cx="0" cy="360362"/>
          </a:xfrm>
          <a:prstGeom prst="straightConnector1">
            <a:avLst/>
          </a:prstGeom>
          <a:noFill/>
          <a:ln cap="flat" cmpd="sng" w="38100">
            <a:solidFill>
              <a:srgbClr val="FF0000"/>
            </a:solidFill>
            <a:prstDash val="solid"/>
            <a:miter lim="800000"/>
            <a:headEnd len="med" w="med" type="none"/>
            <a:tailEnd len="med" w="med" type="triangle"/>
          </a:ln>
        </p:spPr>
      </p:cxnSp>
      <p:sp>
        <p:nvSpPr>
          <p:cNvPr id="418" name="Google Shape;418;p34"/>
          <p:cNvSpPr/>
          <p:nvPr/>
        </p:nvSpPr>
        <p:spPr>
          <a:xfrm>
            <a:off x="620712" y="6249987"/>
            <a:ext cx="5616575" cy="2879725"/>
          </a:xfrm>
          <a:prstGeom prst="roundRect">
            <a:avLst>
              <a:gd fmla="val 16667"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ACT_download5" id="419" name="Google Shape;419;p34"/>
          <p:cNvPicPr preferRelativeResize="0"/>
          <p:nvPr/>
        </p:nvPicPr>
        <p:blipFill rotWithShape="1">
          <a:blip r:embed="rId3">
            <a:alphaModFix/>
          </a:blip>
          <a:srcRect b="0" l="0" r="0" t="0"/>
          <a:stretch/>
        </p:blipFill>
        <p:spPr>
          <a:xfrm>
            <a:off x="1196975" y="2289175"/>
            <a:ext cx="4464050" cy="3594100"/>
          </a:xfrm>
          <a:prstGeom prst="rect">
            <a:avLst/>
          </a:prstGeom>
          <a:noFill/>
          <a:ln>
            <a:noFill/>
          </a:ln>
        </p:spPr>
      </p:pic>
      <p:sp>
        <p:nvSpPr>
          <p:cNvPr id="420" name="Google Shape;420;p34"/>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
        <p:nvSpPr>
          <p:cNvPr id="421" name="Google Shape;421;p34"/>
          <p:cNvSpPr txBox="1"/>
          <p:nvPr/>
        </p:nvSpPr>
        <p:spPr>
          <a:xfrm>
            <a:off x="873125" y="6289675"/>
            <a:ext cx="5130800" cy="286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 comparison of the N315 and MW2 genomes in ACT using the </a:t>
            </a:r>
            <a:r>
              <a:rPr b="1" i="0" lang="en-US" sz="1200" u="none">
                <a:solidFill>
                  <a:schemeClr val="dk1"/>
                </a:solidFill>
                <a:latin typeface="Times New Roman"/>
                <a:ea typeface="Times New Roman"/>
                <a:cs typeface="Times New Roman"/>
                <a:sym typeface="Times New Roman"/>
              </a:rPr>
              <a:t>megablast</a:t>
            </a:r>
            <a:r>
              <a:rPr b="0" i="0" lang="en-US" sz="1200" u="none">
                <a:solidFill>
                  <a:schemeClr val="dk1"/>
                </a:solidFill>
                <a:latin typeface="Times New Roman"/>
                <a:ea typeface="Times New Roman"/>
                <a:cs typeface="Times New Roman"/>
                <a:sym typeface="Times New Roman"/>
              </a:rPr>
              <a:t> comparison reveals a high level of synteny (conserved gene order). This is perhaps not unsurprising as both genomes belong to strains of the same species. Using results of comparisons like these it is possible to identify genomic differences that may contribute to the biology of the bacteria and also investigate mechanisms of evolution.</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Both N315 and MW2 are MRSA, however N315 is associated with disease in hospitals, and MW2 causes disease in the community and is more invasive.</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Scroll rightward in both genomes to find the first large region of difference. Examine the annotation for the genes in these regions. What are the encoded functions associated with these regions? What significance does this have for the evolution of methicillin resistance in these two </a:t>
            </a:r>
            <a:r>
              <a:rPr b="0" i="1" lang="en-US" sz="1200" u="none">
                <a:solidFill>
                  <a:schemeClr val="dk1"/>
                </a:solidFill>
                <a:latin typeface="Times New Roman"/>
                <a:ea typeface="Times New Roman"/>
                <a:cs typeface="Times New Roman"/>
                <a:sym typeface="Times New Roman"/>
              </a:rPr>
              <a:t>S. aureus</a:t>
            </a:r>
            <a:r>
              <a:rPr b="0" i="0" lang="en-US" sz="1200" u="none">
                <a:solidFill>
                  <a:schemeClr val="dk1"/>
                </a:solidFill>
                <a:latin typeface="Times New Roman"/>
                <a:ea typeface="Times New Roman"/>
                <a:cs typeface="Times New Roman"/>
                <a:sym typeface="Times New Roman"/>
              </a:rPr>
              <a:t> strains from clinically distinct origins?</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5"/>
          <p:cNvSpPr txBox="1"/>
          <p:nvPr/>
        </p:nvSpPr>
        <p:spPr>
          <a:xfrm>
            <a:off x="606425" y="587375"/>
            <a:ext cx="6251575" cy="8310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Appendix VIII: Prokaryotic Protein Classification Scheme used within the PSU</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This scheme was adapted for Sanger in-house use from the Monica Rileys protein classification </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(http://genprotec.mbl.edu/files/Multifun.html).</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More classes can be added depending on the microorganism that is being annotated (e.g secondary metabolites,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sigma factors (ECF or non-ECF), etc).</a:t>
            </a:r>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0.0.0 Unknown function, no known homologs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0.0.1 Conserved in Escherichia coli</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0.0.2 Conserved in organism other than Escherichia coli</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1.0.0 Cell processes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1.1.1 Chemotaxis and mobility</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1.2.1 Chromosome replication	</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1.3.1 Chaperones		</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1.4.0 Protection responses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1.4.1 Cell killing</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1.4.2 Detoxification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1.4.3 Drug/analog sensitivity</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1.4.4 Radiation sensitivity</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1.5.0 Transport/binding proteins		</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1.5.1 Amino acids and amines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1.5.2 Cations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1.5.3 Carbohydrates, organic acids and alcohols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1.5.4 Anions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1.5.5 Other</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1.6.0 Adaptation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1.6.1 Adaptations, atypical conditions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1.6.2 Osmotic adaptation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1.6.3 Fe storage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1.7.1 Cell division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2.0.0 Macromolecule metabolism</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2.1.0 Macromolecule degradation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2.1.1 Degradation of DNA		 2.1.3 Degradation of polysaccharides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2.1.2 Degradation of RNA		 2.1.4 Degradation of proteins, peptides, glycoproteins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2.2.0 Macromolecule synthesis, modification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2.2.01 Amino acyl tRNA synthesis; tRNA modification	 2.2.07 Phospholipids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2.2.02 Basic proteins - synthesis, modification		 2.2.08 Polysaccharides - (cytoplasmic)</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2.2.03 DNA - replication, repair, restriction./modification	 2.2.09 Protein modification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2.2.04 Glycoprotein			 2.2.10 Proteins - translation and modification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2.2.05 Lipopolysaccharide			 2.2.11 RNA synthesis, modif., DNA transcrip.</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2.2.06 Lipoprotein			 2.2.12 tRNA</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3.0.0 Metabolism of small molecules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3.1.0 Amino acid biosynthesis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3.1.01 Alanine	 3.1.08 Glutamine	3.1.15 Phenylalanine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3.1.02 Arginine	 3.1.09 Glycine		3.1.16 Proline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3.1.03 Asparagine	 3.1.10 Histidine		3.1.17 Serine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3.1.04 Aspartate	 3.1.11 Isoleucine	3.1.18 Threonine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3.1.05 Chorismate	 3.1.12 Leucine		3.1.19 Tryptophan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3.1.06 Cysteine	 3.1.13 Lysine		3.1.20 Tyrosine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3.1.07 Glutamate	 3.1.14 Methionine	3.1.21 Valine</a:t>
            </a:r>
            <a:endParaRPr/>
          </a:p>
        </p:txBody>
      </p:sp>
      <p:sp>
        <p:nvSpPr>
          <p:cNvPr id="427" name="Google Shape;427;p35"/>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6"/>
          <p:cNvSpPr txBox="1"/>
          <p:nvPr/>
        </p:nvSpPr>
        <p:spPr>
          <a:xfrm>
            <a:off x="673100" y="501650"/>
            <a:ext cx="5940425" cy="8351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Appendix VIII (cont):</a:t>
            </a:r>
            <a:r>
              <a:rPr b="1" i="0" lang="en-US" sz="1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000"/>
              <a:buFont typeface="Arial"/>
              <a:buNone/>
            </a:pPr>
            <a:r>
              <a:t/>
            </a:r>
            <a:endParaRPr b="1" i="0" sz="1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Arial"/>
              <a:buNone/>
            </a:pPr>
            <a:r>
              <a:t/>
            </a:r>
            <a:endParaRPr b="1" i="0" sz="1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Arial"/>
              <a:buNone/>
            </a:pPr>
            <a:r>
              <a:t/>
            </a:r>
            <a:endParaRPr b="1" i="0" sz="1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Arial"/>
              <a:buNone/>
            </a:pPr>
            <a:r>
              <a:t/>
            </a:r>
            <a:endParaRPr b="1" i="0" sz="1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3.2.0 Biosynthesis of cofactors, carriers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3.2.01 Acyl carrier protein (ACP)	 3.2.09 Molybdopterin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3.2.02 Biotin		 3.2.10 Pantothenate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3.2.03 Cobalamin		 3.2.11 Pyridine nucleotide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3.2.04 Enterochelin		 3.2.12 Pyridoxine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3.2.05 Folic acid		 3.2.13 Riboflavin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3.2.06 Heme, porphyrin		 3.2.14 Thiamin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3.2.07 Lipoate		 3.2.15 Thioredoxin, glutaredoxin, glutathione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3.2.08 Menaquinone, ubiquinone	 3.2.16 biotin carboxyl carrier protein (BCCP)</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3.3.0 Central intermediary metabolism	</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3.3.01 2'-Deoxyribonucleotide metabolism	 3.3.11 Nucleotide interconversions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3.3.02 Amino sugars		 3.3.12 Oligosaccharides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3.3.03 Entner-Douderoff		 3.3.13 Phosphorus compounds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3.3.04 Gluconeogenesis		 3.3.14 Polyamine biosynthesis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3.3.05 Glyoxylate bypass		 3.3.15 Pool, multipurpose conversions of intermed. metab.</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3.3.06 Incorporation metal ions	 3.3.16 S-adenosyl methionine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3.3.07 Misc. glucose metabolism	 3.3.17 Salvage of nucleosides and nucleotides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3.3.08 Misc. glycerol metabolism	 3.3.18 Sugar-nucleotide biosynthesis, conversions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3.3.09 Non-oxidative branch, pentose pathway	 3.3.19 Sulfur metabolism</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3.3.10 Nucleotide hydrolysis		 3.3.20 Amino acids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3.3.21 other</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3.4.0 Degradation of small molecules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3.4.1 Amines		3.4.4 Fatty acids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3.4.2 Amino acids		3.4.5 Other</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3.4.3 Carbon compounds		3.4.0 ATP-proton motive force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3.5.0 Energy metabolism, carbon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3.5.1 Aerobic respiration		3.5.5 Glycolysis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3.5.2 Anaerobic respiration		3.5.6 Oxidative branch, pentose pathway</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3.5.3 Electron transport		3.5.7 Pyruvate dehydrogenase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3.5.4 Fermentation		3.5.8 TCA cycle</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3.6.0 Fatty acid biosynthesis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3.6.1 Fatty acid and phosphatidic acid biosynthesis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3.7.0 Nucleotide biosynthesis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3.7.1 Purine ribonucleotide biosynthesis	3.7.2 Pyrimidine ribonucleotide biosynthesis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4.0.0 Cell envelop</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4.1.0 Periplasmic/exported/lipoproteins	4.1.3 Outer membrane constituents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4.1.1 Inner membrane		4.1.4 Surface polysaccharides &amp; antigens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4.1.2 Murein sacculus, peptidoglycan	4.1.5 Surface structures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4.2.0 Ribosome constituents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4.2.1 Ribosomal and stable RNAs	4.2.3 Ribosomes - maturation and modification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4.2.2 Ribosomal proteins - synthesis, modification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5.0.0 Extrachromosomal</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5.1.0 Laterally acquired elements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5.1.1 Colicin-related functions	5.1.3 Plasmid-related functions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5.1.2 Phage-related functions and prophages	5.1.4 Transposon-related functions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5.1.5 Pathogenicity island-related function</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6.0.0 Global functions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6.1.1 Global regulatory functions</a:t>
            </a:r>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7.0.0 Not classified (included putative assignments)</a:t>
            </a:r>
            <a:endParaRPr/>
          </a:p>
        </p:txBody>
      </p:sp>
      <p:sp>
        <p:nvSpPr>
          <p:cNvPr id="433" name="Google Shape;433;p36"/>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7"/>
          <p:cNvSpPr txBox="1"/>
          <p:nvPr/>
        </p:nvSpPr>
        <p:spPr>
          <a:xfrm>
            <a:off x="420687" y="569912"/>
            <a:ext cx="5500687" cy="4295775"/>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Appendix IX: List of colour codes</a:t>
            </a:r>
            <a:endParaRPr/>
          </a:p>
          <a:p>
            <a:pPr indent="0" lvl="0" marL="0" marR="0" rtl="0" algn="l">
              <a:lnSpc>
                <a:spcPct val="12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0</a:t>
            </a:r>
            <a:r>
              <a:rPr b="0" i="0" lang="en-US" sz="1200" u="none">
                <a:solidFill>
                  <a:schemeClr val="dk1"/>
                </a:solidFill>
                <a:latin typeface="Times New Roman"/>
                <a:ea typeface="Times New Roman"/>
                <a:cs typeface="Times New Roman"/>
                <a:sym typeface="Times New Roman"/>
              </a:rPr>
              <a:t> (white) - Pathogenicity/Adaptation/Chaperones</a:t>
            </a:r>
            <a:endParaRPr/>
          </a:p>
          <a:p>
            <a:pPr indent="0" lvl="0" marL="0" marR="0" rtl="0" algn="l">
              <a:lnSpc>
                <a:spcPct val="12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r>
              <a:rPr b="1" i="0" lang="en-US" sz="1200" u="none">
                <a:solidFill>
                  <a:srgbClr val="4D4D4D"/>
                </a:solidFill>
                <a:latin typeface="Times New Roman"/>
                <a:ea typeface="Times New Roman"/>
                <a:cs typeface="Times New Roman"/>
                <a:sym typeface="Times New Roman"/>
              </a:rPr>
              <a:t>1</a:t>
            </a:r>
            <a:r>
              <a:rPr b="0" i="0" lang="en-US" sz="1200" u="none">
                <a:solidFill>
                  <a:schemeClr val="dk1"/>
                </a:solidFill>
                <a:latin typeface="Times New Roman"/>
                <a:ea typeface="Times New Roman"/>
                <a:cs typeface="Times New Roman"/>
                <a:sym typeface="Times New Roman"/>
              </a:rPr>
              <a:t> (dark grey) - energy metabolism (glycolysis, electron transport etc.)</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FF0000"/>
                </a:solidFill>
                <a:latin typeface="Times New Roman"/>
                <a:ea typeface="Times New Roman"/>
                <a:cs typeface="Times New Roman"/>
                <a:sym typeface="Times New Roman"/>
              </a:rPr>
              <a:t>2</a:t>
            </a:r>
            <a:r>
              <a:rPr b="0" i="0" lang="en-US" sz="1200" u="none">
                <a:solidFill>
                  <a:schemeClr val="dk1"/>
                </a:solidFill>
                <a:latin typeface="Times New Roman"/>
                <a:ea typeface="Times New Roman"/>
                <a:cs typeface="Times New Roman"/>
                <a:sym typeface="Times New Roman"/>
              </a:rPr>
              <a:t> (red) - Information transfer (transcription/translation + DNA/RNA 	modification)</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009900"/>
                </a:solidFill>
                <a:latin typeface="Times New Roman"/>
                <a:ea typeface="Times New Roman"/>
                <a:cs typeface="Times New Roman"/>
                <a:sym typeface="Times New Roman"/>
              </a:rPr>
              <a:t>3</a:t>
            </a:r>
            <a:r>
              <a:rPr b="0" i="0" lang="en-US" sz="1200" u="none">
                <a:solidFill>
                  <a:schemeClr val="dk1"/>
                </a:solidFill>
                <a:latin typeface="Times New Roman"/>
                <a:ea typeface="Times New Roman"/>
                <a:cs typeface="Times New Roman"/>
                <a:sym typeface="Times New Roman"/>
              </a:rPr>
              <a:t> (dark green) - Surface (IM, OM, secreted, surface structures</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0000CC"/>
                </a:solidFill>
                <a:latin typeface="Times New Roman"/>
                <a:ea typeface="Times New Roman"/>
                <a:cs typeface="Times New Roman"/>
                <a:sym typeface="Times New Roman"/>
              </a:rPr>
              <a:t>4</a:t>
            </a:r>
            <a:r>
              <a:rPr b="0" i="0" lang="en-US" sz="1200" u="none">
                <a:solidFill>
                  <a:schemeClr val="dk1"/>
                </a:solidFill>
                <a:latin typeface="Times New Roman"/>
                <a:ea typeface="Times New Roman"/>
                <a:cs typeface="Times New Roman"/>
                <a:sym typeface="Times New Roman"/>
              </a:rPr>
              <a:t> (dark blue) - Stable RNA</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00FFFF"/>
                </a:solidFill>
                <a:latin typeface="Times New Roman"/>
                <a:ea typeface="Times New Roman"/>
                <a:cs typeface="Times New Roman"/>
                <a:sym typeface="Times New Roman"/>
              </a:rPr>
              <a:t>5</a:t>
            </a:r>
            <a:r>
              <a:rPr b="0" i="0" lang="en-US" sz="1200" u="none">
                <a:solidFill>
                  <a:schemeClr val="dk1"/>
                </a:solidFill>
                <a:latin typeface="Times New Roman"/>
                <a:ea typeface="Times New Roman"/>
                <a:cs typeface="Times New Roman"/>
                <a:sym typeface="Times New Roman"/>
              </a:rPr>
              <a:t> (Sky blue) - Degradation of large molecules</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D60093"/>
                </a:solidFill>
                <a:latin typeface="Times New Roman"/>
                <a:ea typeface="Times New Roman"/>
                <a:cs typeface="Times New Roman"/>
                <a:sym typeface="Times New Roman"/>
              </a:rPr>
              <a:t>6</a:t>
            </a:r>
            <a:r>
              <a:rPr b="0" i="0" lang="en-US" sz="1200" u="none">
                <a:solidFill>
                  <a:schemeClr val="dk1"/>
                </a:solidFill>
                <a:latin typeface="Times New Roman"/>
                <a:ea typeface="Times New Roman"/>
                <a:cs typeface="Times New Roman"/>
                <a:sym typeface="Times New Roman"/>
              </a:rPr>
              <a:t> (dark pink) - Degradation of small molecules</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FFFF00"/>
                </a:solidFill>
                <a:latin typeface="Times New Roman"/>
                <a:ea typeface="Times New Roman"/>
                <a:cs typeface="Times New Roman"/>
                <a:sym typeface="Times New Roman"/>
              </a:rPr>
              <a:t>7</a:t>
            </a:r>
            <a:r>
              <a:rPr b="0" i="0" lang="en-US" sz="1200" u="none">
                <a:solidFill>
                  <a:schemeClr val="dk1"/>
                </a:solidFill>
                <a:latin typeface="Times New Roman"/>
                <a:ea typeface="Times New Roman"/>
                <a:cs typeface="Times New Roman"/>
                <a:sym typeface="Times New Roman"/>
              </a:rPr>
              <a:t> (yellow) - Central/intermediary/miscellaneous metabolism</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66FF66"/>
                </a:solidFill>
                <a:latin typeface="Times New Roman"/>
                <a:ea typeface="Times New Roman"/>
                <a:cs typeface="Times New Roman"/>
                <a:sym typeface="Times New Roman"/>
              </a:rPr>
              <a:t>8</a:t>
            </a:r>
            <a:r>
              <a:rPr b="0" i="0" lang="en-US" sz="1200" u="none">
                <a:solidFill>
                  <a:srgbClr val="66FF66"/>
                </a:solidFill>
                <a:latin typeface="Times New Roman"/>
                <a:ea typeface="Times New Roman"/>
                <a:cs typeface="Times New Roman"/>
                <a:sym typeface="Times New Roman"/>
              </a:rPr>
              <a:t> </a:t>
            </a:r>
            <a:r>
              <a:rPr b="0" i="0" lang="en-US" sz="1200" u="none">
                <a:solidFill>
                  <a:schemeClr val="dk1"/>
                </a:solidFill>
                <a:latin typeface="Times New Roman"/>
                <a:ea typeface="Times New Roman"/>
                <a:cs typeface="Times New Roman"/>
                <a:sym typeface="Times New Roman"/>
              </a:rPr>
              <a:t>(light green) - Unknown</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6699FF"/>
                </a:solidFill>
                <a:latin typeface="Times New Roman"/>
                <a:ea typeface="Times New Roman"/>
                <a:cs typeface="Times New Roman"/>
                <a:sym typeface="Times New Roman"/>
              </a:rPr>
              <a:t>9</a:t>
            </a:r>
            <a:r>
              <a:rPr b="0" i="0" lang="en-US" sz="1200" u="none">
                <a:solidFill>
                  <a:srgbClr val="6699FF"/>
                </a:solidFill>
                <a:latin typeface="Times New Roman"/>
                <a:ea typeface="Times New Roman"/>
                <a:cs typeface="Times New Roman"/>
                <a:sym typeface="Times New Roman"/>
              </a:rPr>
              <a:t> </a:t>
            </a:r>
            <a:r>
              <a:rPr b="0" i="0" lang="en-US" sz="1200" u="none">
                <a:solidFill>
                  <a:schemeClr val="dk1"/>
                </a:solidFill>
                <a:latin typeface="Times New Roman"/>
                <a:ea typeface="Times New Roman"/>
                <a:cs typeface="Times New Roman"/>
                <a:sym typeface="Times New Roman"/>
              </a:rPr>
              <a:t>(light blue) - Regulators</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FF9900"/>
                </a:solidFill>
                <a:latin typeface="Times New Roman"/>
                <a:ea typeface="Times New Roman"/>
                <a:cs typeface="Times New Roman"/>
                <a:sym typeface="Times New Roman"/>
              </a:rPr>
              <a:t>10</a:t>
            </a:r>
            <a:r>
              <a:rPr b="0" i="0" lang="en-US" sz="1200" u="none">
                <a:solidFill>
                  <a:schemeClr val="dk1"/>
                </a:solidFill>
                <a:latin typeface="Times New Roman"/>
                <a:ea typeface="Times New Roman"/>
                <a:cs typeface="Times New Roman"/>
                <a:sym typeface="Times New Roman"/>
              </a:rPr>
              <a:t> (orange) - Conserved hypo</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996633"/>
                </a:solidFill>
                <a:latin typeface="Times New Roman"/>
                <a:ea typeface="Times New Roman"/>
                <a:cs typeface="Times New Roman"/>
                <a:sym typeface="Times New Roman"/>
              </a:rPr>
              <a:t>11</a:t>
            </a:r>
            <a:r>
              <a:rPr b="0" i="0" lang="en-US" sz="1200" u="none">
                <a:solidFill>
                  <a:schemeClr val="dk1"/>
                </a:solidFill>
                <a:latin typeface="Times New Roman"/>
                <a:ea typeface="Times New Roman"/>
                <a:cs typeface="Times New Roman"/>
                <a:sym typeface="Times New Roman"/>
              </a:rPr>
              <a:t> (brown) - Pseudogenes and partial genes (remnants)</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FF66CC"/>
                </a:solidFill>
                <a:latin typeface="Times New Roman"/>
                <a:ea typeface="Times New Roman"/>
                <a:cs typeface="Times New Roman"/>
                <a:sym typeface="Times New Roman"/>
              </a:rPr>
              <a:t>12</a:t>
            </a:r>
            <a:r>
              <a:rPr b="0" i="0" lang="en-US" sz="1200" u="none">
                <a:solidFill>
                  <a:schemeClr val="dk1"/>
                </a:solidFill>
                <a:latin typeface="Times New Roman"/>
                <a:ea typeface="Times New Roman"/>
                <a:cs typeface="Times New Roman"/>
                <a:sym typeface="Times New Roman"/>
              </a:rPr>
              <a:t> (light pink) - Phage/IS elements</a:t>
            </a:r>
            <a:endParaRPr/>
          </a:p>
          <a:p>
            <a:pPr indent="0" lvl="0" marL="0" marR="0" rtl="0" algn="l">
              <a:lnSpc>
                <a:spcPct val="12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a:t>
            </a:r>
            <a:r>
              <a:rPr b="1" i="0" lang="en-US" sz="1200" u="none">
                <a:solidFill>
                  <a:srgbClr val="969696"/>
                </a:solidFill>
                <a:latin typeface="Times New Roman"/>
                <a:ea typeface="Times New Roman"/>
                <a:cs typeface="Times New Roman"/>
                <a:sym typeface="Times New Roman"/>
              </a:rPr>
              <a:t>13</a:t>
            </a:r>
            <a:r>
              <a:rPr b="0" i="0" lang="en-US" sz="1200" u="none">
                <a:solidFill>
                  <a:schemeClr val="dk1"/>
                </a:solidFill>
                <a:latin typeface="Times New Roman"/>
                <a:ea typeface="Times New Roman"/>
                <a:cs typeface="Times New Roman"/>
                <a:sym typeface="Times New Roman"/>
              </a:rPr>
              <a:t> (light grey) - Some misc. information e.g. Prosite, but no function</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grpSp>
        <p:nvGrpSpPr>
          <p:cNvPr id="439" name="Google Shape;439;p37"/>
          <p:cNvGrpSpPr/>
          <p:nvPr/>
        </p:nvGrpSpPr>
        <p:grpSpPr>
          <a:xfrm>
            <a:off x="1279525" y="5402262"/>
            <a:ext cx="4489450" cy="3557587"/>
            <a:chOff x="1279525" y="5132387"/>
            <a:chExt cx="4489450" cy="3557587"/>
          </a:xfrm>
        </p:grpSpPr>
        <p:sp>
          <p:nvSpPr>
            <p:cNvPr id="440" name="Google Shape;440;p37"/>
            <p:cNvSpPr txBox="1"/>
            <p:nvPr/>
          </p:nvSpPr>
          <p:spPr>
            <a:xfrm>
              <a:off x="1279525" y="5132387"/>
              <a:ext cx="4489450"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Appendix X: List of degenerate nucleotide value/IUB Base Codes.</a:t>
              </a:r>
              <a:endParaRPr/>
            </a:p>
          </p:txBody>
        </p:sp>
        <p:sp>
          <p:nvSpPr>
            <p:cNvPr id="441" name="Google Shape;441;p37"/>
            <p:cNvSpPr txBox="1"/>
            <p:nvPr/>
          </p:nvSpPr>
          <p:spPr>
            <a:xfrm>
              <a:off x="2997200" y="5668962"/>
              <a:ext cx="1282700" cy="3021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R = A or G</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 = G or C</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 C, G or T</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Y = C or T</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W = A or T</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 A, G or T</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K = G or T</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N = A, C, G or T</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H = A, C or T</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 = A or C</a:t>
              </a:r>
              <a:endParaRPr/>
            </a:p>
            <a:p>
              <a:pPr indent="0" lvl="0" marL="0" marR="0" rtl="0" algn="l">
                <a:lnSpc>
                  <a:spcPct val="100000"/>
                </a:lnSpc>
                <a:spcBef>
                  <a:spcPts val="60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V = A, C or G</a:t>
              </a:r>
              <a:endParaRPr/>
            </a:p>
          </p:txBody>
        </p:sp>
      </p:grpSp>
      <p:sp>
        <p:nvSpPr>
          <p:cNvPr id="442" name="Google Shape;442;p37"/>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8"/>
          <p:cNvSpPr/>
          <p:nvPr/>
        </p:nvSpPr>
        <p:spPr>
          <a:xfrm flipH="1">
            <a:off x="5305425" y="800100"/>
            <a:ext cx="609600" cy="228600"/>
          </a:xfrm>
          <a:custGeom>
            <a:rect b="b" l="l" r="r" t="t"/>
            <a:pathLst>
              <a:path extrusionOk="0" h="144" w="384">
                <a:moveTo>
                  <a:pt x="0" y="0"/>
                </a:moveTo>
                <a:lnTo>
                  <a:pt x="384" y="0"/>
                </a:lnTo>
                <a:lnTo>
                  <a:pt x="384" y="144"/>
                </a:lnTo>
                <a:lnTo>
                  <a:pt x="0" y="144"/>
                </a:lnTo>
              </a:path>
            </a:pathLst>
          </a:custGeom>
          <a:solidFill>
            <a:srgbClr val="FF0000">
              <a:alpha val="49803"/>
            </a:srgbClr>
          </a:solidFill>
          <a:ln cap="flat" cmpd="sng" w="952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8" name="Google Shape;448;p38"/>
          <p:cNvSpPr/>
          <p:nvPr/>
        </p:nvSpPr>
        <p:spPr>
          <a:xfrm>
            <a:off x="2876550" y="800100"/>
            <a:ext cx="609600" cy="228600"/>
          </a:xfrm>
          <a:custGeom>
            <a:rect b="b" l="l" r="r" t="t"/>
            <a:pathLst>
              <a:path extrusionOk="0" h="144" w="384">
                <a:moveTo>
                  <a:pt x="0" y="0"/>
                </a:moveTo>
                <a:lnTo>
                  <a:pt x="384" y="0"/>
                </a:lnTo>
                <a:lnTo>
                  <a:pt x="384" y="144"/>
                </a:lnTo>
                <a:lnTo>
                  <a:pt x="0" y="144"/>
                </a:lnTo>
              </a:path>
            </a:pathLst>
          </a:custGeom>
          <a:solidFill>
            <a:srgbClr val="FF0000">
              <a:alpha val="49803"/>
            </a:srgbClr>
          </a:solidFill>
          <a:ln cap="flat" cmpd="sng" w="952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38"/>
          <p:cNvSpPr txBox="1"/>
          <p:nvPr/>
        </p:nvSpPr>
        <p:spPr>
          <a:xfrm>
            <a:off x="3514725" y="800100"/>
            <a:ext cx="1771650" cy="219075"/>
          </a:xfrm>
          <a:prstGeom prst="rect">
            <a:avLst/>
          </a:prstGeom>
          <a:solidFill>
            <a:schemeClr val="folHlink">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38"/>
          <p:cNvSpPr txBox="1"/>
          <p:nvPr/>
        </p:nvSpPr>
        <p:spPr>
          <a:xfrm>
            <a:off x="438150" y="857250"/>
            <a:ext cx="10393362" cy="7212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41-3		1	GAA|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CACA..CCTTCTTTTTCCATATT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|CAA	152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2	AAT|</a:t>
            </a:r>
            <a:r>
              <a:rPr b="1" i="0" lang="en-US" sz="800" u="none">
                <a:solidFill>
                  <a:schemeClr val="dk1"/>
                </a:solidFill>
                <a:latin typeface="Courier"/>
                <a:ea typeface="Courier"/>
                <a:cs typeface="Courier"/>
                <a:sym typeface="Courier"/>
              </a:rPr>
              <a:t>GTT</a:t>
            </a:r>
            <a:r>
              <a:rPr b="0" i="0" lang="en-US" sz="800" u="none">
                <a:solidFill>
                  <a:schemeClr val="dk1"/>
                </a:solidFill>
                <a:latin typeface="Courier"/>
                <a:ea typeface="Courier"/>
                <a:cs typeface="Courier"/>
                <a:sym typeface="Courier"/>
              </a:rPr>
              <a:t>AAAA...TTTTTTTTTTTAAACT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|CCG	208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3	GAG|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AGAA...ATTCATTATATATTTA</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|GGA	86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4	TCG|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TGGA...TTTTGAAATACTTCCT</a:t>
            </a:r>
            <a:r>
              <a:rPr b="1" i="0" lang="en-US" sz="800" u="none">
                <a:solidFill>
                  <a:schemeClr val="dk1"/>
                </a:solidFill>
                <a:latin typeface="Courier"/>
                <a:ea typeface="Courier"/>
                <a:cs typeface="Courier"/>
                <a:sym typeface="Courier"/>
              </a:rPr>
              <a:t>CAG</a:t>
            </a:r>
            <a:r>
              <a:rPr b="0" i="0" lang="en-US" sz="800" u="none">
                <a:solidFill>
                  <a:schemeClr val="dk1"/>
                </a:solidFill>
                <a:latin typeface="Courier"/>
                <a:ea typeface="Courier"/>
                <a:cs typeface="Courier"/>
                <a:sym typeface="Courier"/>
              </a:rPr>
              <a:t>|TTA	152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5	ACT|</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ATAT..TTTTTTTTTTTATTTCC</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|ATG	112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6	CAG|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AATA..ATAATGACATTTTGATA</a:t>
            </a:r>
            <a:r>
              <a:rPr b="1" i="0" lang="en-US" sz="800" u="none">
                <a:solidFill>
                  <a:schemeClr val="dk1"/>
                </a:solidFill>
                <a:latin typeface="Courier"/>
                <a:ea typeface="Courier"/>
                <a:cs typeface="Courier"/>
                <a:sym typeface="Courier"/>
              </a:rPr>
              <a:t>CAG</a:t>
            </a:r>
            <a:r>
              <a:rPr b="0" i="0" lang="en-US" sz="800" u="none">
                <a:solidFill>
                  <a:schemeClr val="dk1"/>
                </a:solidFill>
                <a:latin typeface="Courier"/>
                <a:ea typeface="Courier"/>
                <a:cs typeface="Courier"/>
                <a:sym typeface="Courier"/>
              </a:rPr>
              <a:t>|ATT	120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7	AAT|</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CATT..TTATTTTTATTTATTTA</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|AAA	81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8	TAG|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TTTG..ATATTTTTTACTTATGA</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|TTA	96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RhopH3		1	AGG|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ATAT..TTTATTTTATTTTTTTT</a:t>
            </a:r>
            <a:r>
              <a:rPr b="1" i="0" lang="en-US" sz="800" u="none">
                <a:solidFill>
                  <a:schemeClr val="dk1"/>
                </a:solidFill>
                <a:latin typeface="Courier"/>
                <a:ea typeface="Courier"/>
                <a:cs typeface="Courier"/>
                <a:sym typeface="Courier"/>
              </a:rPr>
              <a:t>TTA</a:t>
            </a:r>
            <a:r>
              <a:rPr b="0" i="0" lang="en-US" sz="800" u="none">
                <a:solidFill>
                  <a:schemeClr val="dk1"/>
                </a:solidFill>
                <a:latin typeface="Courier"/>
                <a:ea typeface="Courier"/>
                <a:cs typeface="Courier"/>
                <a:sym typeface="Courier"/>
              </a:rPr>
              <a:t>|TTT	150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2	GGA|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AGAG..TTTTTATTATTTTATTG</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|TCC	442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3	GGA|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AGAG..TTTTTATTATTTTATTG</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|TCC	199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4	CAG|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YGCT..TTTAATTTTTTTTTCCT</a:t>
            </a:r>
            <a:r>
              <a:rPr b="1" i="0" lang="en-US" sz="800" u="none">
                <a:solidFill>
                  <a:schemeClr val="dk1"/>
                </a:solidFill>
                <a:latin typeface="Courier"/>
                <a:ea typeface="Courier"/>
                <a:cs typeface="Courier"/>
                <a:sym typeface="Courier"/>
              </a:rPr>
              <a:t>TCA</a:t>
            </a:r>
            <a:r>
              <a:rPr b="0" i="0" lang="en-US" sz="800" u="none">
                <a:solidFill>
                  <a:schemeClr val="dk1"/>
                </a:solidFill>
                <a:latin typeface="Courier"/>
                <a:ea typeface="Courier"/>
                <a:cs typeface="Courier"/>
                <a:sym typeface="Courier"/>
              </a:rPr>
              <a:t>|TCA	160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5	AAA|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AGAA..TATTTTTTTACAATTTT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|TTC	206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6	AAG|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AAAG..TTTTTTTTTTTTTGTTT</a:t>
            </a:r>
            <a:r>
              <a:rPr b="1" i="0" lang="en-US" sz="800" u="none">
                <a:solidFill>
                  <a:schemeClr val="dk1"/>
                </a:solidFill>
                <a:latin typeface="Courier"/>
                <a:ea typeface="Courier"/>
                <a:cs typeface="Courier"/>
                <a:sym typeface="Courier"/>
              </a:rPr>
              <a:t>CAG</a:t>
            </a:r>
            <a:r>
              <a:rPr b="0" i="0" lang="en-US" sz="800" u="none">
                <a:solidFill>
                  <a:schemeClr val="dk1"/>
                </a:solidFill>
                <a:latin typeface="Courier"/>
                <a:ea typeface="Courier"/>
                <a:cs typeface="Courier"/>
                <a:sym typeface="Courier"/>
              </a:rPr>
              <a:t>|TTT	142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RNA pol III		1	CAG|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CATA..TTTTTTTTTTTTTTTTT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|GTG	158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2	CAA|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ATTA..TATATTTTATTTTTTCT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|GTT	113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3	TAC|</a:t>
            </a:r>
            <a:r>
              <a:rPr b="1" i="0" lang="en-US" sz="800" u="none">
                <a:solidFill>
                  <a:schemeClr val="dk1"/>
                </a:solidFill>
                <a:latin typeface="Courier"/>
                <a:ea typeface="Courier"/>
                <a:cs typeface="Courier"/>
                <a:sym typeface="Courier"/>
              </a:rPr>
              <a:t>GTT</a:t>
            </a:r>
            <a:r>
              <a:rPr b="0" i="0" lang="en-US" sz="800" u="none">
                <a:solidFill>
                  <a:schemeClr val="dk1"/>
                </a:solidFill>
                <a:latin typeface="Courier"/>
                <a:ea typeface="Courier"/>
                <a:cs typeface="Courier"/>
                <a:sym typeface="Courier"/>
              </a:rPr>
              <a:t>AGTT..TTTTTTTTTTTTTTTTT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|TGG	169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4	ATT|</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AGTT..TATTTTTTTTTTTTTTT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|TGA	112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SERA		1	TGT|</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AGAA..TTGTCATTATTTTTTTT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|GTG	158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2	AAA|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TAAA..TTTATTTATTTTTTTTT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|ATA	175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3	CAG|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AATA..TTTTAATTTTTTTGTTT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|AAA	129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SERP H		1	CTG|</a:t>
            </a:r>
            <a:r>
              <a:rPr b="1" i="0" lang="en-US" sz="800" u="none">
                <a:solidFill>
                  <a:schemeClr val="dk1"/>
                </a:solidFill>
                <a:latin typeface="Courier"/>
                <a:ea typeface="Courier"/>
                <a:cs typeface="Courier"/>
                <a:sym typeface="Courier"/>
              </a:rPr>
              <a:t>GTT</a:t>
            </a:r>
            <a:r>
              <a:rPr b="0" i="0" lang="en-US" sz="800" u="none">
                <a:solidFill>
                  <a:schemeClr val="dk1"/>
                </a:solidFill>
                <a:latin typeface="Courier"/>
                <a:ea typeface="Courier"/>
                <a:cs typeface="Courier"/>
                <a:sym typeface="Courier"/>
              </a:rPr>
              <a:t>TGTC..CATATATTTCTTTATTT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|ATA	345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2	AGA|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AAAA..TTTCTTATATTTTCTTT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|GTG	92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3	CTG|</a:t>
            </a:r>
            <a:r>
              <a:rPr b="1" i="0" lang="en-US" sz="800" u="none">
                <a:solidFill>
                  <a:schemeClr val="dk1"/>
                </a:solidFill>
                <a:latin typeface="Courier"/>
                <a:ea typeface="Courier"/>
                <a:cs typeface="Courier"/>
                <a:sym typeface="Courier"/>
              </a:rPr>
              <a:t>GTT</a:t>
            </a:r>
            <a:r>
              <a:rPr b="0" i="0" lang="en-US" sz="800" u="none">
                <a:solidFill>
                  <a:schemeClr val="dk1"/>
                </a:solidFill>
                <a:latin typeface="Courier"/>
                <a:ea typeface="Courier"/>
                <a:cs typeface="Courier"/>
                <a:sym typeface="Courier"/>
              </a:rPr>
              <a:t>TGTC..CATATATTTCTTTATTT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|ATA	116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Ag15		1	ATG|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AGAG..TATTTTTGATACCTTTA</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|AGT	214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2	AAA|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ATTA..CAATCATATTAACACAA</a:t>
            </a:r>
            <a:r>
              <a:rPr b="1" i="0" lang="en-US" sz="800" u="none">
                <a:solidFill>
                  <a:schemeClr val="dk1"/>
                </a:solidFill>
                <a:latin typeface="Courier"/>
                <a:ea typeface="Courier"/>
                <a:cs typeface="Courier"/>
                <a:sym typeface="Courier"/>
              </a:rPr>
              <a:t>AAG</a:t>
            </a:r>
            <a:r>
              <a:rPr b="0" i="0" lang="en-US" sz="800" u="none">
                <a:solidFill>
                  <a:schemeClr val="dk1"/>
                </a:solidFill>
                <a:latin typeface="Courier"/>
                <a:ea typeface="Courier"/>
                <a:cs typeface="Courier"/>
                <a:sym typeface="Courier"/>
              </a:rPr>
              <a:t>|ATG	280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PfGPx		1	GAG|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TACA..TTATTATTCCCTTGCTT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|ATC	208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		2	TCG|</a:t>
            </a:r>
            <a:r>
              <a:rPr b="1" i="0" lang="en-US" sz="800" u="none">
                <a:solidFill>
                  <a:schemeClr val="dk1"/>
                </a:solidFill>
                <a:latin typeface="Courier"/>
                <a:ea typeface="Courier"/>
                <a:cs typeface="Courier"/>
                <a:sym typeface="Courier"/>
              </a:rPr>
              <a:t>GTT</a:t>
            </a:r>
            <a:r>
              <a:rPr b="0" i="0" lang="en-US" sz="800" u="none">
                <a:solidFill>
                  <a:schemeClr val="dk1"/>
                </a:solidFill>
                <a:latin typeface="Courier"/>
                <a:ea typeface="Courier"/>
                <a:cs typeface="Courier"/>
                <a:sym typeface="Courier"/>
              </a:rPr>
              <a:t>AGTA..TATTTATCATTTTTTTC</a:t>
            </a:r>
            <a:r>
              <a:rPr b="1" i="0" lang="en-US" sz="800" u="none">
                <a:solidFill>
                  <a:schemeClr val="dk1"/>
                </a:solidFill>
                <a:latin typeface="Courier"/>
                <a:ea typeface="Courier"/>
                <a:cs typeface="Courier"/>
                <a:sym typeface="Courier"/>
              </a:rPr>
              <a:t>CAG</a:t>
            </a:r>
            <a:r>
              <a:rPr b="0" i="0" lang="en-US" sz="800" u="none">
                <a:solidFill>
                  <a:schemeClr val="dk1"/>
                </a:solidFill>
                <a:latin typeface="Courier"/>
                <a:ea typeface="Courier"/>
                <a:cs typeface="Courier"/>
                <a:sym typeface="Courier"/>
              </a:rPr>
              <a:t>|ATG	168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Calmodulin		1	GAA|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AATC..TTTTTTATTTTTCTCAT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|CTA	480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PfPK1		1	TAG|</a:t>
            </a:r>
            <a:r>
              <a:rPr b="1" i="0" lang="en-US" sz="800" u="none">
                <a:solidFill>
                  <a:schemeClr val="dk1"/>
                </a:solidFill>
                <a:latin typeface="Courier"/>
                <a:ea typeface="Courier"/>
                <a:cs typeface="Courier"/>
                <a:sym typeface="Courier"/>
              </a:rPr>
              <a:t>GTG</a:t>
            </a:r>
            <a:r>
              <a:rPr b="0" i="0" lang="en-US" sz="800" u="none">
                <a:solidFill>
                  <a:schemeClr val="dk1"/>
                </a:solidFill>
                <a:latin typeface="Courier"/>
                <a:ea typeface="Courier"/>
                <a:cs typeface="Courier"/>
                <a:sym typeface="Courier"/>
              </a:rPr>
              <a:t>TGTT..TCATTACATTTTTACCT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|GAT	101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MESA		1	TTA|</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AGTT..CGTAATATATTTTTTTT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|GAT	122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Aldolase		1	ATG|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AGAA..TATTTTTATATTTTTTT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|GCT	452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KAHRP		1	AAC|</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AGTT..TTATTTTTTTTTTCATA</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|TGC	430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GBPH2		1	TTG|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TGCC..TTTGTATTATTTAATTT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|AAT	157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GBP		1	TTG|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TG....TGTGTATTGTTTATTTT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|AAT	179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FIRA		1	TGT|</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AGGA..TTTTTATATTTTTTCTT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|CGA	175			</a:t>
            </a:r>
            <a:endParaRPr/>
          </a:p>
          <a:p>
            <a:pPr indent="0" lvl="0" marL="0" marR="0" rtl="0" algn="l">
              <a:lnSpc>
                <a:spcPct val="100000"/>
              </a:lnSpc>
              <a:spcBef>
                <a:spcPts val="400"/>
              </a:spcBef>
              <a:spcAft>
                <a:spcPts val="0"/>
              </a:spcAft>
              <a:buClr>
                <a:schemeClr val="dk1"/>
              </a:buClr>
              <a:buSzPts val="800"/>
              <a:buFont typeface="Courier"/>
              <a:buNone/>
            </a:pPr>
            <a:r>
              <a:rPr b="0" i="0" lang="en-US" sz="800" u="none">
                <a:solidFill>
                  <a:schemeClr val="dk1"/>
                </a:solidFill>
                <a:latin typeface="Courier"/>
                <a:ea typeface="Courier"/>
                <a:cs typeface="Courier"/>
                <a:sym typeface="Courier"/>
              </a:rPr>
              <a:t>GARP		1	AAG|</a:t>
            </a:r>
            <a:r>
              <a:rPr b="1" i="0" lang="en-US" sz="800" u="none">
                <a:solidFill>
                  <a:schemeClr val="dk1"/>
                </a:solidFill>
                <a:latin typeface="Courier"/>
                <a:ea typeface="Courier"/>
                <a:cs typeface="Courier"/>
                <a:sym typeface="Courier"/>
              </a:rPr>
              <a:t>GTA</a:t>
            </a:r>
            <a:r>
              <a:rPr b="0" i="0" lang="en-US" sz="800" u="none">
                <a:solidFill>
                  <a:schemeClr val="dk1"/>
                </a:solidFill>
                <a:latin typeface="Courier"/>
                <a:ea typeface="Courier"/>
                <a:cs typeface="Courier"/>
                <a:sym typeface="Courier"/>
              </a:rPr>
              <a:t>ACAA..TATATGTATTTTTTTTT</a:t>
            </a:r>
            <a:r>
              <a:rPr b="1" i="0" lang="en-US" sz="800" u="none">
                <a:solidFill>
                  <a:schemeClr val="dk1"/>
                </a:solidFill>
                <a:latin typeface="Courier"/>
                <a:ea typeface="Courier"/>
                <a:cs typeface="Courier"/>
                <a:sym typeface="Courier"/>
              </a:rPr>
              <a:t>TAG</a:t>
            </a:r>
            <a:r>
              <a:rPr b="0" i="0" lang="en-US" sz="800" u="none">
                <a:solidFill>
                  <a:schemeClr val="dk1"/>
                </a:solidFill>
                <a:latin typeface="Courier"/>
                <a:ea typeface="Courier"/>
                <a:cs typeface="Courier"/>
                <a:sym typeface="Courier"/>
              </a:rPr>
              <a:t>|TGC	214</a:t>
            </a:r>
            <a:endParaRPr/>
          </a:p>
          <a:p>
            <a:pPr indent="0" lvl="0" marL="0" marR="0" rtl="0" algn="l">
              <a:lnSpc>
                <a:spcPct val="100000"/>
              </a:lnSpc>
              <a:spcBef>
                <a:spcPts val="0"/>
              </a:spcBef>
              <a:spcAft>
                <a:spcPts val="0"/>
              </a:spcAft>
              <a:buNone/>
            </a:pPr>
            <a:r>
              <a:t/>
            </a:r>
            <a:endParaRPr b="0" i="0" sz="800" u="none">
              <a:solidFill>
                <a:schemeClr val="dk1"/>
              </a:solidFill>
              <a:latin typeface="Courier"/>
              <a:ea typeface="Courier"/>
              <a:cs typeface="Courier"/>
              <a:sym typeface="Courier"/>
            </a:endParaRPr>
          </a:p>
        </p:txBody>
      </p:sp>
      <p:sp>
        <p:nvSpPr>
          <p:cNvPr id="451" name="Google Shape;451;p38"/>
          <p:cNvSpPr txBox="1"/>
          <p:nvPr/>
        </p:nvSpPr>
        <p:spPr>
          <a:xfrm>
            <a:off x="403225" y="760412"/>
            <a:ext cx="624205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Times New Roman"/>
              <a:buNone/>
            </a:pPr>
            <a:r>
              <a:rPr b="1" i="0" lang="en-US" sz="8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Gene</a:t>
            </a:r>
            <a:r>
              <a:rPr b="1" i="0" lang="en-US" sz="8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No.</a:t>
            </a:r>
            <a:r>
              <a:rPr b="1" i="0" lang="en-US" sz="8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Exon</a:t>
            </a:r>
            <a:r>
              <a:rPr b="1" i="0" lang="en-US" sz="8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Intron </a:t>
            </a:r>
            <a:r>
              <a:rPr b="1" i="0" lang="en-US" sz="8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Exon </a:t>
            </a:r>
            <a:r>
              <a:rPr b="1" i="0" lang="en-US" sz="8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Size (bp)</a:t>
            </a:r>
            <a:endParaRPr/>
          </a:p>
        </p:txBody>
      </p:sp>
      <p:sp>
        <p:nvSpPr>
          <p:cNvPr id="452" name="Google Shape;452;p38"/>
          <p:cNvSpPr txBox="1"/>
          <p:nvPr/>
        </p:nvSpPr>
        <p:spPr>
          <a:xfrm>
            <a:off x="4727575" y="7961312"/>
            <a:ext cx="116205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Acceptor motif</a:t>
            </a:r>
            <a:endParaRPr/>
          </a:p>
        </p:txBody>
      </p:sp>
      <p:sp>
        <p:nvSpPr>
          <p:cNvPr id="453" name="Google Shape;453;p38"/>
          <p:cNvSpPr txBox="1"/>
          <p:nvPr/>
        </p:nvSpPr>
        <p:spPr>
          <a:xfrm>
            <a:off x="3022600" y="7961312"/>
            <a:ext cx="98425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Donor motif</a:t>
            </a:r>
            <a:endParaRPr/>
          </a:p>
        </p:txBody>
      </p:sp>
      <p:cxnSp>
        <p:nvCxnSpPr>
          <p:cNvPr id="454" name="Google Shape;454;p38"/>
          <p:cNvCxnSpPr/>
          <p:nvPr/>
        </p:nvCxnSpPr>
        <p:spPr>
          <a:xfrm rot="10800000">
            <a:off x="3543300" y="7858125"/>
            <a:ext cx="0" cy="142875"/>
          </a:xfrm>
          <a:prstGeom prst="straightConnector1">
            <a:avLst/>
          </a:prstGeom>
          <a:noFill/>
          <a:ln cap="flat" cmpd="sng" w="9525">
            <a:solidFill>
              <a:schemeClr val="dk1"/>
            </a:solidFill>
            <a:prstDash val="solid"/>
            <a:miter lim="800000"/>
            <a:headEnd len="med" w="med" type="none"/>
            <a:tailEnd len="med" w="med" type="triangle"/>
          </a:ln>
        </p:spPr>
      </p:cxnSp>
      <p:cxnSp>
        <p:nvCxnSpPr>
          <p:cNvPr id="455" name="Google Shape;455;p38"/>
          <p:cNvCxnSpPr/>
          <p:nvPr/>
        </p:nvCxnSpPr>
        <p:spPr>
          <a:xfrm rot="10800000">
            <a:off x="5248275" y="7867650"/>
            <a:ext cx="0" cy="142875"/>
          </a:xfrm>
          <a:prstGeom prst="straightConnector1">
            <a:avLst/>
          </a:prstGeom>
          <a:noFill/>
          <a:ln cap="flat" cmpd="sng" w="9525">
            <a:solidFill>
              <a:schemeClr val="dk1"/>
            </a:solidFill>
            <a:prstDash val="solid"/>
            <a:miter lim="800000"/>
            <a:headEnd len="med" w="med" type="none"/>
            <a:tailEnd len="med" w="med" type="triangle"/>
          </a:ln>
        </p:spPr>
      </p:cxnSp>
      <p:sp>
        <p:nvSpPr>
          <p:cNvPr id="456" name="Google Shape;456;p38"/>
          <p:cNvSpPr txBox="1"/>
          <p:nvPr/>
        </p:nvSpPr>
        <p:spPr>
          <a:xfrm>
            <a:off x="438150" y="460375"/>
            <a:ext cx="345122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Appendix XI: Splice site information</a:t>
            </a:r>
            <a:endParaRPr/>
          </a:p>
        </p:txBody>
      </p:sp>
      <p:sp>
        <p:nvSpPr>
          <p:cNvPr id="457" name="Google Shape;457;p38"/>
          <p:cNvSpPr txBox="1"/>
          <p:nvPr/>
        </p:nvSpPr>
        <p:spPr>
          <a:xfrm>
            <a:off x="508000" y="8618537"/>
            <a:ext cx="5813425"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splice acceptor and donor sequences for several </a:t>
            </a:r>
            <a:r>
              <a:rPr b="0" i="1" lang="en-US" sz="1200" u="none">
                <a:solidFill>
                  <a:schemeClr val="dk1"/>
                </a:solidFill>
                <a:latin typeface="Times New Roman"/>
                <a:ea typeface="Times New Roman"/>
                <a:cs typeface="Times New Roman"/>
                <a:sym typeface="Times New Roman"/>
              </a:rPr>
              <a:t>P. falciparum</a:t>
            </a:r>
            <a:r>
              <a:rPr b="0" i="0" lang="en-US" sz="1200" u="none">
                <a:solidFill>
                  <a:schemeClr val="dk1"/>
                </a:solidFill>
                <a:latin typeface="Times New Roman"/>
                <a:ea typeface="Times New Roman"/>
                <a:cs typeface="Times New Roman"/>
                <a:sym typeface="Times New Roman"/>
              </a:rPr>
              <a:t> genes: adapted from Coppel and Black(1998). In "Malaria:Parasite Biology, Pathogenesis and Protection", I.W. Sherman (ed.); ASM Press; Washington DC; pp185-202</a:t>
            </a:r>
            <a:endParaRPr/>
          </a:p>
        </p:txBody>
      </p:sp>
      <p:sp>
        <p:nvSpPr>
          <p:cNvPr id="458" name="Google Shape;458;p38"/>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nvSpPr>
        <p:spPr>
          <a:xfrm>
            <a:off x="685800" y="622300"/>
            <a:ext cx="5397500" cy="7570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Otto et al. (2010) </a:t>
            </a:r>
            <a:r>
              <a:rPr b="0" i="1" lang="en-US" sz="1200" u="none">
                <a:solidFill>
                  <a:schemeClr val="dk1"/>
                </a:solidFill>
                <a:latin typeface="Times New Roman"/>
                <a:ea typeface="Times New Roman"/>
                <a:cs typeface="Times New Roman"/>
                <a:sym typeface="Times New Roman"/>
              </a:rPr>
              <a:t>Mol Microbiol</a:t>
            </a:r>
            <a:r>
              <a:rPr b="0" i="0" lang="en-US" sz="1200" u="none">
                <a:solidFill>
                  <a:schemeClr val="dk1"/>
                </a:solidFill>
                <a:latin typeface="Times New Roman"/>
                <a:ea typeface="Times New Roman"/>
                <a:cs typeface="Times New Roman"/>
                <a:sym typeface="Times New Roman"/>
              </a:rPr>
              <a:t> Apr;76(1):12-24. New insights into the blood stage transcriptome of </a:t>
            </a:r>
            <a:r>
              <a:rPr b="0" i="1" lang="en-US" sz="1200" u="none">
                <a:solidFill>
                  <a:schemeClr val="dk1"/>
                </a:solidFill>
                <a:latin typeface="Times New Roman"/>
                <a:ea typeface="Times New Roman"/>
                <a:cs typeface="Times New Roman"/>
                <a:sym typeface="Times New Roman"/>
              </a:rPr>
              <a:t>Plasmodium falciparum</a:t>
            </a:r>
            <a:r>
              <a:rPr b="0" i="0" lang="en-US" sz="1200" u="none">
                <a:solidFill>
                  <a:schemeClr val="dk1"/>
                </a:solidFill>
                <a:latin typeface="Times New Roman"/>
                <a:ea typeface="Times New Roman"/>
                <a:cs typeface="Times New Roman"/>
                <a:sym typeface="Times New Roman"/>
              </a:rPr>
              <a:t> using RNA-Seq.</a:t>
            </a:r>
            <a:endParaRPr/>
          </a:p>
          <a:p>
            <a:pPr indent="0" lvl="0" marL="0" marR="0" rtl="0" algn="l">
              <a:lnSpc>
                <a:spcPct val="12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Otto, T. D., G. P. Dillon, et al. (2011). </a:t>
            </a:r>
            <a:r>
              <a:rPr b="0" i="1" lang="en-US" sz="1200" u="none">
                <a:solidFill>
                  <a:schemeClr val="dk1"/>
                </a:solidFill>
                <a:latin typeface="Times New Roman"/>
                <a:ea typeface="Times New Roman"/>
                <a:cs typeface="Times New Roman"/>
                <a:sym typeface="Times New Roman"/>
              </a:rPr>
              <a:t>Nucleic Acids Res </a:t>
            </a:r>
            <a:r>
              <a:rPr b="1" i="0" lang="en-US" sz="1200" u="none">
                <a:solidFill>
                  <a:schemeClr val="dk1"/>
                </a:solidFill>
                <a:latin typeface="Times New Roman"/>
                <a:ea typeface="Times New Roman"/>
                <a:cs typeface="Times New Roman"/>
                <a:sym typeface="Times New Roman"/>
              </a:rPr>
              <a:t>39</a:t>
            </a:r>
            <a:r>
              <a:rPr b="0" i="0" lang="en-US" sz="1200" u="none">
                <a:solidFill>
                  <a:schemeClr val="dk1"/>
                </a:solidFill>
                <a:latin typeface="Times New Roman"/>
                <a:ea typeface="Times New Roman"/>
                <a:cs typeface="Times New Roman"/>
                <a:sym typeface="Times New Roman"/>
              </a:rPr>
              <a:t>(9): e57. RATT: Rapid Annotation Transfer Tool.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Otto, T. D., M. Sanders, et al. (2010). </a:t>
            </a:r>
            <a:r>
              <a:rPr b="0" i="1" lang="en-US" sz="1200" u="none">
                <a:solidFill>
                  <a:schemeClr val="dk1"/>
                </a:solidFill>
                <a:latin typeface="Times New Roman"/>
                <a:ea typeface="Times New Roman"/>
                <a:cs typeface="Times New Roman"/>
                <a:sym typeface="Times New Roman"/>
              </a:rPr>
              <a:t>Bioinformatics</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26</a:t>
            </a:r>
            <a:r>
              <a:rPr b="0" i="0" lang="en-US" sz="1200" u="none">
                <a:solidFill>
                  <a:schemeClr val="dk1"/>
                </a:solidFill>
                <a:latin typeface="Times New Roman"/>
                <a:ea typeface="Times New Roman"/>
                <a:cs typeface="Times New Roman"/>
                <a:sym typeface="Times New Roman"/>
              </a:rPr>
              <a:t>(14): 1704-1707. Iterative Correction of Reference Nucleotides (iCORN) using second generation sequencing technology.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Parkhill, J. (2002) </a:t>
            </a:r>
            <a:r>
              <a:rPr b="0" i="1" lang="en-US" sz="1200" u="none">
                <a:solidFill>
                  <a:srgbClr val="000000"/>
                </a:solidFill>
                <a:latin typeface="Times New Roman"/>
                <a:ea typeface="Times New Roman"/>
                <a:cs typeface="Times New Roman"/>
                <a:sym typeface="Times New Roman"/>
              </a:rPr>
              <a:t>Method Microbiol</a:t>
            </a:r>
            <a:r>
              <a:rPr b="0" i="0" lang="en-US" sz="1200" u="none">
                <a:solidFill>
                  <a:srgbClr val="000000"/>
                </a:solidFill>
                <a:latin typeface="Times New Roman"/>
                <a:ea typeface="Times New Roman"/>
                <a:cs typeface="Times New Roman"/>
                <a:sym typeface="Times New Roman"/>
              </a:rPr>
              <a:t> 33: 1-26. Annotation of microbial genomes.</a:t>
            </a:r>
            <a:endParaRPr/>
          </a:p>
          <a:p>
            <a:pPr indent="0" lvl="0" marL="0" marR="0" rtl="0" algn="l">
              <a:lnSpc>
                <a:spcPct val="120000"/>
              </a:lnSpc>
              <a:spcBef>
                <a:spcPts val="0"/>
              </a:spcBef>
              <a:spcAft>
                <a:spcPts val="0"/>
              </a:spcAft>
              <a:buClr>
                <a:schemeClr val="dk1"/>
              </a:buClr>
              <a:buSzPts val="1200"/>
              <a:buFont typeface="Arial"/>
              <a:buNone/>
            </a:pPr>
            <a:r>
              <a:t/>
            </a:r>
            <a:endParaRPr b="0" i="1" sz="1200" u="non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Robinson MD, et al. (2010) </a:t>
            </a:r>
            <a:r>
              <a:rPr b="0" i="1" lang="en-US" sz="1200" u="none">
                <a:solidFill>
                  <a:srgbClr val="000000"/>
                </a:solidFill>
                <a:latin typeface="Times New Roman"/>
                <a:ea typeface="Times New Roman"/>
                <a:cs typeface="Times New Roman"/>
                <a:sym typeface="Times New Roman"/>
              </a:rPr>
              <a:t>Bioinformatics</a:t>
            </a:r>
            <a:r>
              <a:rPr b="0" i="0" lang="en-US" sz="1200" u="none">
                <a:solidFill>
                  <a:srgbClr val="000000"/>
                </a:solidFill>
                <a:latin typeface="Times New Roman"/>
                <a:ea typeface="Times New Roman"/>
                <a:cs typeface="Times New Roman"/>
                <a:sym typeface="Times New Roman"/>
              </a:rPr>
              <a:t> 26: 139-140.edgeR: a Bioconductor package for differential expression analysis of digital gene expression data.</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Rutherford et al. (2000)</a:t>
            </a:r>
            <a:r>
              <a:rPr b="0" i="1" lang="en-US" sz="1200" u="none">
                <a:solidFill>
                  <a:srgbClr val="000000"/>
                </a:solidFill>
                <a:latin typeface="Times New Roman"/>
                <a:ea typeface="Times New Roman"/>
                <a:cs typeface="Times New Roman"/>
                <a:sym typeface="Times New Roman"/>
              </a:rPr>
              <a:t> Bioinformatics </a:t>
            </a:r>
            <a:r>
              <a:rPr b="0" i="0" lang="en-US" sz="1200" u="none">
                <a:solidFill>
                  <a:srgbClr val="000000"/>
                </a:solidFill>
                <a:latin typeface="Times New Roman"/>
                <a:ea typeface="Times New Roman"/>
                <a:cs typeface="Times New Roman"/>
                <a:sym typeface="Times New Roman"/>
              </a:rPr>
              <a:t>16 (10) 944-945.</a:t>
            </a:r>
            <a:r>
              <a:rPr b="0" i="1" lang="en-US" sz="1200" u="none">
                <a:solidFill>
                  <a:srgbClr val="000000"/>
                </a:solidFill>
                <a:latin typeface="Times New Roman"/>
                <a:ea typeface="Times New Roman"/>
                <a:cs typeface="Times New Roman"/>
                <a:sym typeface="Times New Roman"/>
              </a:rPr>
              <a:t> </a:t>
            </a:r>
            <a:r>
              <a:rPr b="0" i="0" lang="en-US" sz="1200" u="none">
                <a:solidFill>
                  <a:srgbClr val="000000"/>
                </a:solidFill>
                <a:latin typeface="Times New Roman"/>
                <a:ea typeface="Times New Roman"/>
                <a:cs typeface="Times New Roman"/>
                <a:sym typeface="Times New Roman"/>
              </a:rPr>
              <a:t>Artemis: sequence visualization and annotation.</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Simpson, J. T., K. Wong, et al. (2009). </a:t>
            </a:r>
            <a:r>
              <a:rPr b="0" i="1" lang="en-US" sz="1200" u="none">
                <a:solidFill>
                  <a:schemeClr val="dk1"/>
                </a:solidFill>
                <a:latin typeface="Times New Roman"/>
                <a:ea typeface="Times New Roman"/>
                <a:cs typeface="Times New Roman"/>
                <a:sym typeface="Times New Roman"/>
              </a:rPr>
              <a:t>Genome Res </a:t>
            </a:r>
            <a:r>
              <a:rPr b="1" i="0" lang="en-US" sz="1200" u="none">
                <a:solidFill>
                  <a:schemeClr val="dk1"/>
                </a:solidFill>
                <a:latin typeface="Times New Roman"/>
                <a:ea typeface="Times New Roman"/>
                <a:cs typeface="Times New Roman"/>
                <a:sym typeface="Times New Roman"/>
              </a:rPr>
              <a:t>19</a:t>
            </a:r>
            <a:r>
              <a:rPr b="0" i="0" lang="en-US" sz="1200" u="none">
                <a:solidFill>
                  <a:schemeClr val="dk1"/>
                </a:solidFill>
                <a:latin typeface="Times New Roman"/>
                <a:ea typeface="Times New Roman"/>
                <a:cs typeface="Times New Roman"/>
                <a:sym typeface="Times New Roman"/>
              </a:rPr>
              <a:t>(6): 1117-1123. ABySS: a parallel assembler for short read sequence data.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Stephens et al. (1998). </a:t>
            </a:r>
            <a:r>
              <a:rPr b="0" i="1" lang="en-US" sz="1200" u="none">
                <a:solidFill>
                  <a:srgbClr val="000000"/>
                </a:solidFill>
                <a:latin typeface="Times New Roman"/>
                <a:ea typeface="Times New Roman"/>
                <a:cs typeface="Times New Roman"/>
                <a:sym typeface="Times New Roman"/>
              </a:rPr>
              <a:t>Science</a:t>
            </a:r>
            <a:r>
              <a:rPr b="0" i="0" lang="en-US" sz="1200" u="none">
                <a:solidFill>
                  <a:srgbClr val="000000"/>
                </a:solidFill>
                <a:latin typeface="Times New Roman"/>
                <a:ea typeface="Times New Roman"/>
                <a:cs typeface="Times New Roman"/>
                <a:sym typeface="Times New Roman"/>
              </a:rPr>
              <a:t> 282(5389): 754 – 759. Genome sequence of an obligate intracellular pathogen of humans: </a:t>
            </a:r>
            <a:r>
              <a:rPr b="0" i="1" lang="en-US" sz="1200" u="none">
                <a:solidFill>
                  <a:srgbClr val="000000"/>
                </a:solidFill>
                <a:latin typeface="Times New Roman"/>
                <a:ea typeface="Times New Roman"/>
                <a:cs typeface="Times New Roman"/>
                <a:sym typeface="Times New Roman"/>
              </a:rPr>
              <a:t>Chlamydia trachomatis</a:t>
            </a:r>
            <a:r>
              <a:rPr b="0" i="0" lang="en-US" sz="12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Tsai, I. J., T. D. Otto, et al. (2010). </a:t>
            </a:r>
            <a:r>
              <a:rPr b="0" i="1" lang="en-US" sz="1200" u="none">
                <a:solidFill>
                  <a:schemeClr val="dk1"/>
                </a:solidFill>
                <a:latin typeface="Times New Roman"/>
                <a:ea typeface="Times New Roman"/>
                <a:cs typeface="Times New Roman"/>
                <a:sym typeface="Times New Roman"/>
              </a:rPr>
              <a:t>Genome Biol </a:t>
            </a:r>
            <a:r>
              <a:rPr b="1" i="0" lang="en-US" sz="1200" u="none">
                <a:solidFill>
                  <a:schemeClr val="dk1"/>
                </a:solidFill>
                <a:latin typeface="Times New Roman"/>
                <a:ea typeface="Times New Roman"/>
                <a:cs typeface="Times New Roman"/>
                <a:sym typeface="Times New Roman"/>
              </a:rPr>
              <a:t>11</a:t>
            </a:r>
            <a:r>
              <a:rPr b="0" i="0" lang="en-US" sz="1200" u="none">
                <a:solidFill>
                  <a:schemeClr val="dk1"/>
                </a:solidFill>
                <a:latin typeface="Times New Roman"/>
                <a:ea typeface="Times New Roman"/>
                <a:cs typeface="Times New Roman"/>
                <a:sym typeface="Times New Roman"/>
              </a:rPr>
              <a:t>(4): R41. Improving draft assemblies by iterative mapping and assembly of short reads to eliminate gaps.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Trapnell et al. (2009). </a:t>
            </a:r>
            <a:r>
              <a:rPr b="0" i="1" lang="en-US" sz="1200" u="none">
                <a:solidFill>
                  <a:srgbClr val="000000"/>
                </a:solidFill>
                <a:latin typeface="Times New Roman"/>
                <a:ea typeface="Times New Roman"/>
                <a:cs typeface="Times New Roman"/>
                <a:sym typeface="Times New Roman"/>
              </a:rPr>
              <a:t>Bioinformatics</a:t>
            </a:r>
            <a:r>
              <a:rPr b="0" i="0" lang="en-US" sz="1200" u="none">
                <a:solidFill>
                  <a:srgbClr val="000000"/>
                </a:solidFill>
                <a:latin typeface="Times New Roman"/>
                <a:ea typeface="Times New Roman"/>
                <a:cs typeface="Times New Roman"/>
                <a:sym typeface="Times New Roman"/>
              </a:rPr>
              <a:t> 25(9):1105-1111. TopHat: discovering splice junctions with RNA-Seq.</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Wang et al. (2009)</a:t>
            </a:r>
            <a:r>
              <a:rPr b="0" i="1" lang="en-US" sz="1200" u="none">
                <a:solidFill>
                  <a:srgbClr val="000000"/>
                </a:solidFill>
                <a:latin typeface="Times New Roman"/>
                <a:ea typeface="Times New Roman"/>
                <a:cs typeface="Times New Roman"/>
                <a:sym typeface="Times New Roman"/>
              </a:rPr>
              <a:t>.</a:t>
            </a:r>
            <a:r>
              <a:rPr b="0" i="0" lang="en-US" sz="1200" u="none">
                <a:solidFill>
                  <a:srgbClr val="000000"/>
                </a:solidFill>
                <a:latin typeface="Times New Roman"/>
                <a:ea typeface="Times New Roman"/>
                <a:cs typeface="Times New Roman"/>
                <a:sym typeface="Times New Roman"/>
              </a:rPr>
              <a:t> </a:t>
            </a:r>
            <a:r>
              <a:rPr b="0" i="1" lang="en-US" sz="1200" u="none">
                <a:solidFill>
                  <a:srgbClr val="000000"/>
                </a:solidFill>
                <a:latin typeface="Times New Roman"/>
                <a:ea typeface="Times New Roman"/>
                <a:cs typeface="Times New Roman"/>
                <a:sym typeface="Times New Roman"/>
              </a:rPr>
              <a:t>Nat Rev Genet </a:t>
            </a:r>
            <a:r>
              <a:rPr b="0" i="0" lang="en-US" sz="1200" u="none">
                <a:solidFill>
                  <a:srgbClr val="000000"/>
                </a:solidFill>
                <a:latin typeface="Times New Roman"/>
                <a:ea typeface="Times New Roman"/>
                <a:cs typeface="Times New Roman"/>
                <a:sym typeface="Times New Roman"/>
              </a:rPr>
              <a:t>10(1):57-63. RNA-Seq: A revolutionary tool for transcriptomics.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Zerbino, D. R. and E. Birney (2008). </a:t>
            </a:r>
            <a:r>
              <a:rPr b="0" i="1" lang="en-US" sz="1200" u="none">
                <a:solidFill>
                  <a:schemeClr val="dk1"/>
                </a:solidFill>
                <a:latin typeface="Times New Roman"/>
                <a:ea typeface="Times New Roman"/>
                <a:cs typeface="Times New Roman"/>
                <a:sym typeface="Times New Roman"/>
              </a:rPr>
              <a:t>Genome Res </a:t>
            </a:r>
            <a:r>
              <a:rPr b="1" i="0" lang="en-US" sz="1200" u="none">
                <a:solidFill>
                  <a:schemeClr val="dk1"/>
                </a:solidFill>
                <a:latin typeface="Times New Roman"/>
                <a:ea typeface="Times New Roman"/>
                <a:cs typeface="Times New Roman"/>
                <a:sym typeface="Times New Roman"/>
              </a:rPr>
              <a:t>18</a:t>
            </a:r>
            <a:r>
              <a:rPr b="0" i="0" lang="en-US" sz="1200" u="none">
                <a:solidFill>
                  <a:schemeClr val="dk1"/>
                </a:solidFill>
                <a:latin typeface="Times New Roman"/>
                <a:ea typeface="Times New Roman"/>
                <a:cs typeface="Times New Roman"/>
                <a:sym typeface="Times New Roman"/>
              </a:rPr>
              <a:t>(5): 821-829. Velvet: algorithms for </a:t>
            </a:r>
            <a:r>
              <a:rPr b="0" i="1" lang="en-US" sz="1200" u="none">
                <a:solidFill>
                  <a:schemeClr val="dk1"/>
                </a:solidFill>
                <a:latin typeface="Times New Roman"/>
                <a:ea typeface="Times New Roman"/>
                <a:cs typeface="Times New Roman"/>
                <a:sym typeface="Times New Roman"/>
              </a:rPr>
              <a:t>de novo </a:t>
            </a:r>
            <a:r>
              <a:rPr b="0" i="0" lang="en-US" sz="1200" u="none">
                <a:solidFill>
                  <a:schemeClr val="dk1"/>
                </a:solidFill>
                <a:latin typeface="Times New Roman"/>
                <a:ea typeface="Times New Roman"/>
                <a:cs typeface="Times New Roman"/>
                <a:sym typeface="Times New Roman"/>
              </a:rPr>
              <a:t>short read assembly using de Bruijn graphs.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nvSpPr>
        <p:spPr>
          <a:xfrm>
            <a:off x="431800" y="465137"/>
            <a:ext cx="6172200" cy="6661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Appendices</a:t>
            </a:r>
            <a:endParaRPr/>
          </a:p>
          <a:p>
            <a:pPr indent="0" lvl="0" marL="0" marR="0" rtl="0" algn="l">
              <a:lnSpc>
                <a:spcPct val="100000"/>
              </a:lnSpc>
              <a:spcBef>
                <a:spcPts val="0"/>
              </a:spcBef>
              <a:spcAft>
                <a:spcPts val="0"/>
              </a:spcAft>
              <a:buClr>
                <a:schemeClr val="dk1"/>
              </a:buClr>
              <a:buSzPts val="3600"/>
              <a:buFont typeface="Arial"/>
              <a:buNone/>
            </a:pPr>
            <a:r>
              <a:t/>
            </a:r>
            <a:endParaRPr b="0" i="0" sz="36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Appendix I: </a:t>
            </a:r>
            <a:r>
              <a:rPr b="0" i="0" lang="en-US" sz="1600" u="none">
                <a:solidFill>
                  <a:schemeClr val="dk1"/>
                </a:solidFill>
                <a:latin typeface="Arial"/>
                <a:ea typeface="Arial"/>
                <a:cs typeface="Arial"/>
                <a:sym typeface="Arial"/>
              </a:rPr>
              <a:t>Course Virtual Machine (VM) Quick Start Guide</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Appendix III: </a:t>
            </a:r>
            <a:r>
              <a:rPr b="0" i="0" lang="en-US" sz="1600" u="none">
                <a:solidFill>
                  <a:schemeClr val="dk1"/>
                </a:solidFill>
                <a:latin typeface="Arial"/>
                <a:ea typeface="Arial"/>
                <a:cs typeface="Arial"/>
                <a:sym typeface="Arial"/>
              </a:rPr>
              <a:t>ACT comparison files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Appendix IV: </a:t>
            </a:r>
            <a:r>
              <a:rPr b="0" i="0" lang="en-US" sz="1600" u="none">
                <a:solidFill>
                  <a:schemeClr val="dk1"/>
                </a:solidFill>
                <a:latin typeface="Arial"/>
                <a:ea typeface="Arial"/>
                <a:cs typeface="Arial"/>
                <a:sym typeface="Arial"/>
              </a:rPr>
              <a:t>Feature Keys and Qualifiers – a brief explanation of what they are and a sample of the ones we use.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Appendix V: </a:t>
            </a:r>
            <a:r>
              <a:rPr b="0" i="0" lang="en-US" sz="1600" u="none">
                <a:solidFill>
                  <a:schemeClr val="dk1"/>
                </a:solidFill>
                <a:latin typeface="Arial"/>
                <a:ea typeface="Arial"/>
                <a:cs typeface="Arial"/>
                <a:sym typeface="Arial"/>
              </a:rPr>
              <a:t>Generating ACT comparison files using BLAST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Appendix VIII: </a:t>
            </a:r>
            <a:r>
              <a:rPr b="0" i="0" lang="en-US" sz="1600" u="none">
                <a:solidFill>
                  <a:schemeClr val="dk1"/>
                </a:solidFill>
                <a:latin typeface="Arial"/>
                <a:ea typeface="Arial"/>
                <a:cs typeface="Arial"/>
                <a:sym typeface="Arial"/>
              </a:rPr>
              <a:t>Prokaryotic Protein Classification Scheme used within the PSU</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Appendix IX: </a:t>
            </a:r>
            <a:r>
              <a:rPr b="0" i="0" lang="en-US" sz="1600" u="none">
                <a:solidFill>
                  <a:schemeClr val="dk1"/>
                </a:solidFill>
                <a:latin typeface="Arial"/>
                <a:ea typeface="Arial"/>
                <a:cs typeface="Arial"/>
                <a:sym typeface="Arial"/>
              </a:rPr>
              <a:t>List of colour codes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Appendix XI: </a:t>
            </a:r>
            <a:r>
              <a:rPr b="0" i="0" lang="en-US" sz="1600" u="none">
                <a:solidFill>
                  <a:schemeClr val="dk1"/>
                </a:solidFill>
                <a:latin typeface="Arial"/>
                <a:ea typeface="Arial"/>
                <a:cs typeface="Arial"/>
                <a:sym typeface="Arial"/>
              </a:rPr>
              <a:t>Splice site information</a:t>
            </a:r>
            <a:endParaRPr b="0" i="0"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109" name="Google Shape;109;p16"/>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nvSpPr>
        <p:spPr>
          <a:xfrm>
            <a:off x="674687" y="652462"/>
            <a:ext cx="5848350" cy="8032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Appendix I: Course Virtual Machine (VM) Quick Start Guide</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Using a VM enables us to encapsulate the course data and software in such a way that you can still make use of them when you return to your own laboratory.</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To use the VM on the USB stick provided, you will first need to download VirtualBox (</a:t>
            </a:r>
            <a:r>
              <a:rPr b="0" i="0" lang="en-US" sz="1200" u="sng">
                <a:solidFill>
                  <a:schemeClr val="hlink"/>
                </a:solidFill>
                <a:latin typeface="Arial"/>
                <a:ea typeface="Arial"/>
                <a:cs typeface="Arial"/>
                <a:sym typeface="Arial"/>
                <a:hlinkClick r:id="rId3"/>
              </a:rPr>
              <a:t>http://www.virtualbox.org/</a:t>
            </a:r>
            <a:r>
              <a:rPr b="0" i="0" lang="en-US" sz="1200" u="none">
                <a:solidFill>
                  <a:schemeClr val="dk1"/>
                </a:solidFill>
                <a:latin typeface="Times New Roman"/>
                <a:ea typeface="Times New Roman"/>
                <a:cs typeface="Times New Roman"/>
                <a:sym typeface="Times New Roman"/>
              </a:rPr>
              <a:t>). This software is required to run the VM on your machine, it is free and available for windows, MacOSX and linux,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For a detailed description of VirtualBox and the installation see the on-line manual      (</a:t>
            </a:r>
            <a:r>
              <a:rPr b="0" i="0" lang="en-US" sz="1200" u="sng">
                <a:solidFill>
                  <a:schemeClr val="hlink"/>
                </a:solidFill>
                <a:latin typeface="Arial"/>
                <a:ea typeface="Arial"/>
                <a:cs typeface="Arial"/>
                <a:sym typeface="Arial"/>
                <a:hlinkClick r:id="rId4"/>
              </a:rPr>
              <a:t>http://www.virtualbox.org/manual/</a:t>
            </a: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Download and Install VirtualBox</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76200" lvl="0" marL="0" marR="0" rtl="0" algn="just">
              <a:lnSpc>
                <a:spcPct val="100000"/>
              </a:lnSpc>
              <a:spcBef>
                <a:spcPts val="0"/>
              </a:spcBef>
              <a:spcAft>
                <a:spcPts val="0"/>
              </a:spcAft>
              <a:buClr>
                <a:schemeClr val="dk1"/>
              </a:buClr>
              <a:buSzPts val="1200"/>
              <a:buFont typeface="Noto Sans Symbols"/>
              <a:buChar char="∙"/>
            </a:pPr>
            <a:r>
              <a:rPr b="0" i="0" lang="en-US" sz="1200" u="none">
                <a:solidFill>
                  <a:schemeClr val="dk1"/>
                </a:solidFill>
                <a:latin typeface="Times New Roman"/>
                <a:ea typeface="Times New Roman"/>
                <a:cs typeface="Times New Roman"/>
                <a:sym typeface="Times New Roman"/>
              </a:rPr>
              <a:t>Download VirtualBox for the type of workstation you are using (e.g. Windows) from </a:t>
            </a:r>
            <a:r>
              <a:rPr b="0" i="0" lang="en-US" sz="1200" u="sng">
                <a:solidFill>
                  <a:schemeClr val="hlink"/>
                </a:solidFill>
                <a:latin typeface="Arial"/>
                <a:ea typeface="Arial"/>
                <a:cs typeface="Arial"/>
                <a:sym typeface="Arial"/>
                <a:hlinkClick r:id="rId5"/>
              </a:rPr>
              <a:t>http://www.virtualbox.org/wiki/Downloads</a:t>
            </a:r>
            <a:r>
              <a:rPr b="0" i="0" lang="en-US" sz="1200" u="none">
                <a:solidFill>
                  <a:schemeClr val="dk1"/>
                </a:solidFill>
                <a:latin typeface="Times New Roman"/>
                <a:ea typeface="Times New Roman"/>
                <a:cs typeface="Times New Roman"/>
                <a:sym typeface="Times New Roman"/>
              </a:rPr>
              <a:t>.</a:t>
            </a:r>
            <a:endParaRPr/>
          </a:p>
          <a:p>
            <a:pPr indent="-76200" lvl="0" marL="0" marR="0" rtl="0" algn="just">
              <a:lnSpc>
                <a:spcPct val="100000"/>
              </a:lnSpc>
              <a:spcBef>
                <a:spcPts val="0"/>
              </a:spcBef>
              <a:spcAft>
                <a:spcPts val="0"/>
              </a:spcAft>
              <a:buClr>
                <a:schemeClr val="dk1"/>
              </a:buClr>
              <a:buSzPts val="1200"/>
              <a:buFont typeface="Noto Sans Symbols"/>
              <a:buChar char="∙"/>
            </a:pPr>
            <a:r>
              <a:rPr b="0" i="0" lang="en-US" sz="1200" u="none">
                <a:solidFill>
                  <a:schemeClr val="dk1"/>
                </a:solidFill>
                <a:latin typeface="Times New Roman"/>
                <a:ea typeface="Times New Roman"/>
                <a:cs typeface="Times New Roman"/>
                <a:sym typeface="Times New Roman"/>
              </a:rPr>
              <a:t>Double click on the executable file (Windows). The installation welcome dialog opens and allows you to choose where to install VirtualBox to, and which components to install. Depending on your Windows configuration, you may see warnings about "unsigned drivers" or similar. Please select "Continue" on these warnings; otherwise VirtualBox might not function correctly after installation.</a:t>
            </a:r>
            <a:endParaRPr/>
          </a:p>
          <a:p>
            <a:pPr indent="-76200" lvl="0" marL="0" marR="0" rtl="0" algn="just">
              <a:lnSpc>
                <a:spcPct val="100000"/>
              </a:lnSpc>
              <a:spcBef>
                <a:spcPts val="0"/>
              </a:spcBef>
              <a:spcAft>
                <a:spcPts val="0"/>
              </a:spcAft>
              <a:buClr>
                <a:schemeClr val="dk1"/>
              </a:buClr>
              <a:buSzPts val="1200"/>
              <a:buFont typeface="Noto Sans Symbols"/>
              <a:buChar char="∙"/>
            </a:pPr>
            <a:r>
              <a:rPr b="0" i="0" lang="en-US" sz="1200" u="none">
                <a:solidFill>
                  <a:schemeClr val="dk1"/>
                </a:solidFill>
                <a:latin typeface="Times New Roman"/>
                <a:ea typeface="Times New Roman"/>
                <a:cs typeface="Times New Roman"/>
                <a:sym typeface="Times New Roman"/>
              </a:rPr>
              <a:t>Launch the VirtualBox software from the desktop shortcut or from the program menu.</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Setting up the VM</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VirtualBox needs to be pointed at the VDI (This is the file that is on the memory stick used during the course) file as follows:</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76200" lvl="0" marL="0" marR="0" rtl="0" algn="just">
              <a:lnSpc>
                <a:spcPct val="100000"/>
              </a:lnSpc>
              <a:spcBef>
                <a:spcPts val="0"/>
              </a:spcBef>
              <a:spcAft>
                <a:spcPts val="0"/>
              </a:spcAft>
              <a:buClr>
                <a:schemeClr val="dk1"/>
              </a:buClr>
              <a:buSzPts val="1200"/>
              <a:buFont typeface="Noto Sans Symbols"/>
              <a:buChar char="∙"/>
            </a:pPr>
            <a:r>
              <a:rPr b="0" i="0" lang="en-US" sz="1200" u="none">
                <a:solidFill>
                  <a:schemeClr val="dk1"/>
                </a:solidFill>
                <a:latin typeface="Times New Roman"/>
                <a:ea typeface="Times New Roman"/>
                <a:cs typeface="Times New Roman"/>
                <a:sym typeface="Times New Roman"/>
              </a:rPr>
              <a:t>Insert the USB memory stick provided. This contains a Virtual Disk Image (VDI) file.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Create a new virtual machine by selecting ‘New’ from the options at the top. Then fill the boxes in as shown below:</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In the first window enter:</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Name:  </a:t>
            </a:r>
            <a:r>
              <a:rPr b="1" i="0" lang="en-US" sz="1200" u="none">
                <a:solidFill>
                  <a:schemeClr val="dk1"/>
                </a:solidFill>
                <a:latin typeface="Times New Roman"/>
                <a:ea typeface="Times New Roman"/>
                <a:cs typeface="Times New Roman"/>
                <a:sym typeface="Times New Roman"/>
              </a:rPr>
              <a:t>Artemis</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Operating System: </a:t>
            </a:r>
            <a:r>
              <a:rPr b="1" i="0" lang="en-US" sz="1200" u="none">
                <a:solidFill>
                  <a:schemeClr val="dk1"/>
                </a:solidFill>
                <a:latin typeface="Times New Roman"/>
                <a:ea typeface="Times New Roman"/>
                <a:cs typeface="Times New Roman"/>
                <a:sym typeface="Times New Roman"/>
              </a:rPr>
              <a:t>Linux</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Version: </a:t>
            </a:r>
            <a:r>
              <a:rPr b="1" i="0" lang="en-US" sz="1200" u="none">
                <a:solidFill>
                  <a:schemeClr val="dk1"/>
                </a:solidFill>
                <a:latin typeface="Times New Roman"/>
                <a:ea typeface="Times New Roman"/>
                <a:cs typeface="Times New Roman"/>
                <a:sym typeface="Times New Roman"/>
              </a:rPr>
              <a:t>Ubuntu</a:t>
            </a:r>
            <a:endParaRPr b="0" i="0" sz="12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Noto Sans Symbols"/>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115" name="Google Shape;115;p17"/>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8"/>
          <p:cNvPicPr preferRelativeResize="0"/>
          <p:nvPr/>
        </p:nvPicPr>
        <p:blipFill rotWithShape="1">
          <a:blip r:embed="rId3">
            <a:alphaModFix/>
          </a:blip>
          <a:srcRect b="0" l="0" r="0" t="0"/>
          <a:stretch/>
        </p:blipFill>
        <p:spPr>
          <a:xfrm>
            <a:off x="771525" y="561975"/>
            <a:ext cx="5257800" cy="3162300"/>
          </a:xfrm>
          <a:prstGeom prst="rect">
            <a:avLst/>
          </a:prstGeom>
          <a:noFill/>
          <a:ln>
            <a:noFill/>
          </a:ln>
        </p:spPr>
      </p:pic>
      <p:sp>
        <p:nvSpPr>
          <p:cNvPr id="121" name="Google Shape;121;p18"/>
          <p:cNvSpPr txBox="1"/>
          <p:nvPr/>
        </p:nvSpPr>
        <p:spPr>
          <a:xfrm>
            <a:off x="677862" y="4233862"/>
            <a:ext cx="5480050"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Click ‘Continue’</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the next window set the memory to at least 1GB (as shown), but 2GB (2048 MB) will give you better performance. You can use more but no more than half the amount of memory on your PC. </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122" name="Google Shape;122;p18"/>
          <p:cNvSpPr txBox="1"/>
          <p:nvPr/>
        </p:nvSpPr>
        <p:spPr>
          <a:xfrm>
            <a:off x="728662" y="8636000"/>
            <a:ext cx="1300162" cy="461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Click  ‘Continue’.</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123" name="Google Shape;123;p18"/>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pic>
        <p:nvPicPr>
          <p:cNvPr id="124" name="Google Shape;124;p18"/>
          <p:cNvPicPr preferRelativeResize="0"/>
          <p:nvPr/>
        </p:nvPicPr>
        <p:blipFill rotWithShape="1">
          <a:blip r:embed="rId4">
            <a:alphaModFix/>
          </a:blip>
          <a:srcRect b="0" l="0" r="0" t="0"/>
          <a:stretch/>
        </p:blipFill>
        <p:spPr>
          <a:xfrm>
            <a:off x="731837" y="5097462"/>
            <a:ext cx="5364162" cy="32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nvSpPr>
        <p:spPr>
          <a:xfrm>
            <a:off x="947737" y="728662"/>
            <a:ext cx="4897437"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 the next window select ‘Use existing hard disk’ and from the folder icon on the right hand side navigate to the memory USB stick and select the VDI file located on the memory stick</a:t>
            </a:r>
            <a:r>
              <a:rPr b="0" i="0" lang="en-US" sz="1200" u="none">
                <a:solidFill>
                  <a:schemeClr val="dk1"/>
                </a:solidFill>
                <a:latin typeface="Arial"/>
                <a:ea typeface="Arial"/>
                <a:cs typeface="Arial"/>
                <a:sym typeface="Arial"/>
              </a:rPr>
              <a:t> </a:t>
            </a:r>
            <a:endParaRPr/>
          </a:p>
        </p:txBody>
      </p:sp>
      <p:pic>
        <p:nvPicPr>
          <p:cNvPr id="130" name="Google Shape;130;p19"/>
          <p:cNvPicPr preferRelativeResize="0"/>
          <p:nvPr/>
        </p:nvPicPr>
        <p:blipFill rotWithShape="1">
          <a:blip r:embed="rId3">
            <a:alphaModFix/>
          </a:blip>
          <a:srcRect b="0" l="0" r="0" t="0"/>
          <a:stretch/>
        </p:blipFill>
        <p:spPr>
          <a:xfrm>
            <a:off x="747712" y="1474787"/>
            <a:ext cx="5257800" cy="3162300"/>
          </a:xfrm>
          <a:prstGeom prst="rect">
            <a:avLst/>
          </a:prstGeom>
          <a:noFill/>
          <a:ln>
            <a:noFill/>
          </a:ln>
        </p:spPr>
      </p:pic>
      <p:sp>
        <p:nvSpPr>
          <p:cNvPr id="131" name="Google Shape;131;p19"/>
          <p:cNvSpPr txBox="1"/>
          <p:nvPr/>
        </p:nvSpPr>
        <p:spPr>
          <a:xfrm>
            <a:off x="887412" y="5114925"/>
            <a:ext cx="5611812" cy="101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Click ‘Continue’.</a:t>
            </a:r>
            <a:endParaRPr/>
          </a:p>
          <a:p>
            <a:pPr indent="-342900" lvl="0" marL="34290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There will now be an ‘Artemis’ (powered off) button in the left hand side of VirtualBox. </a:t>
            </a:r>
            <a:endParaRPr/>
          </a:p>
          <a:p>
            <a:pPr indent="-342900" lvl="0" marL="34290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pic>
        <p:nvPicPr>
          <p:cNvPr id="132" name="Google Shape;132;p19"/>
          <p:cNvPicPr preferRelativeResize="0"/>
          <p:nvPr/>
        </p:nvPicPr>
        <p:blipFill rotWithShape="1">
          <a:blip r:embed="rId4">
            <a:alphaModFix/>
          </a:blip>
          <a:srcRect b="0" l="0" r="0" t="0"/>
          <a:stretch/>
        </p:blipFill>
        <p:spPr>
          <a:xfrm>
            <a:off x="1263650" y="5978525"/>
            <a:ext cx="4216400" cy="3484562"/>
          </a:xfrm>
          <a:prstGeom prst="rect">
            <a:avLst/>
          </a:prstGeom>
          <a:noFill/>
          <a:ln>
            <a:noFill/>
          </a:ln>
        </p:spPr>
      </p:pic>
      <p:sp>
        <p:nvSpPr>
          <p:cNvPr id="133" name="Google Shape;133;p19"/>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nvSpPr>
        <p:spPr>
          <a:xfrm>
            <a:off x="750887" y="569912"/>
            <a:ext cx="5649912" cy="5816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Double click on this new Artemis course power button to start the VM. It will then log you into the Ubuntu desktop.</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Setting up a Shared Folder</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This allows you to share a folder between the VM and your workstation. This means you can put files that you want to share between the operating systems in this folder.</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Create a directory to share called ‘VMshare’ on your machine. With the VM shutdown select the ‘Artemis’ button in VirtualBox and click ‘Settings’ in the top menu bar. Go to ‘Shared Folders’ and select the ‘+’ button on the right. In the ‘Folder Path’ select ‘Other’ and navigate to and select the ‘VMshare’ folder that you have created. Then click on ‘OK’.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When the ‘Artemis’ VM is next started double click on the ‘mount’ icon in your home folder. This will open a window that you need to type the password into: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wt</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It will show the contents of this folder in the /home/wt/host directory in Ubuntu.</a:t>
            </a:r>
            <a:endParaRPr/>
          </a:p>
          <a:p>
            <a:pPr indent="0" lvl="0" marL="0" marR="0" rtl="0" algn="just">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note on memory usage:</a:t>
            </a:r>
            <a:endParaRPr/>
          </a:p>
          <a:p>
            <a:pPr indent="0" lvl="0" marL="0" marR="0" rtl="0" algn="just">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Some computing processes are very memory hungry. Should you find that your computer processes are killed without a clear reason, one aspect to check is the amount of memory allocated to the VM. The 1024MB you have allocated using this tutorial has been check and should be enough. Nonetheless, the amount of memory allocated to the VM can be changed at any time. </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139" name="Google Shape;139;p20"/>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nvSpPr>
        <p:spPr>
          <a:xfrm>
            <a:off x="785812" y="696912"/>
            <a:ext cx="5146675" cy="4924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Appendix III: ACT comparison files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ACT supports three different comparison file formats: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1) BLAST version 2.2.2 output: The blastall command must be run with</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the -m 8 flag which generates one line of information per HSP. </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2) MegaBLAST output: ACT can also read the output of MegaBLAST,</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which is part of the NCBI blast distribution. </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3) MSPcrunch output: MSPcrunch is program for UNIX and GNU/Linux</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systems which can post-process BLAST version 1 output into an</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easier to read format. ACT can only read MSPcrunch output with</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the -d flag. </a:t>
            </a:r>
            <a:endParaRPr/>
          </a:p>
          <a:p>
            <a:pPr indent="0" lvl="0" marL="0" marR="0" rtl="0" algn="l">
              <a:lnSpc>
                <a:spcPct val="100000"/>
              </a:lnSpc>
              <a:spcBef>
                <a:spcPts val="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Here is an example of an ACT readable comparison file generated by MSPcrunch -d.</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1399 97.00 940 2539 sequence1.dna 1 1596 AF140550.seq</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1033 93.00 9041 10501 sequence1.dna 9420 10880 AF140550.seq</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828 95.00 6823 7890 sequence1.dna 7211 8276 AF140550.seq</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773 94.00 2837 3841 sequence1.dna 2338 3342 AF140550.seq</a:t>
            </a:r>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columns have the following meanings (in order): score, percent</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identity, match start in the query sequence, match end in the query</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sequence, query sequence name, subject sequence start, subject sequence</a:t>
            </a:r>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end, subject sequence name.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The columns should be separated by single spaces.</a:t>
            </a:r>
            <a:endParaRPr/>
          </a:p>
        </p:txBody>
      </p:sp>
      <p:sp>
        <p:nvSpPr>
          <p:cNvPr id="145" name="Google Shape;145;p21"/>
          <p:cNvSpPr txBox="1"/>
          <p:nvPr/>
        </p:nvSpPr>
        <p:spPr>
          <a:xfrm>
            <a:off x="5932487" y="25400"/>
            <a:ext cx="784225"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Appendices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