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NBOvLljkZ+KVcwI6NlfLtYwI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2dc71668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g112dc71668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112dc71668a_0_16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9" name="Google Shape;2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dc71668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112dc71668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dc71668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112dc71668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rquiroga@unc.edu.a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nger-pathogens.github.io/Artemis/ACT/" TargetMode="External"/><Relationship Id="rId4" Type="http://schemas.openxmlformats.org/officeDocument/2006/relationships/hyperlink" Target="http://www.sanger.ac.uk/science/tools/artemis-comparison-tool-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r="23782" b="12081"/>
          <a:stretch/>
        </p:blipFill>
        <p:spPr>
          <a:xfrm>
            <a:off x="3124200" y="0"/>
            <a:ext cx="5865811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MPL Wellcome Library Heli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475" y="293687"/>
            <a:ext cx="1112837" cy="974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90" name="Google Shape;90;p1" descr="Strept1"/>
          <p:cNvPicPr preferRelativeResize="0"/>
          <p:nvPr/>
        </p:nvPicPr>
        <p:blipFill rotWithShape="1">
          <a:blip r:embed="rId5">
            <a:alphaModFix/>
          </a:blip>
          <a:srcRect t="12136" b="12219"/>
          <a:stretch/>
        </p:blipFill>
        <p:spPr>
          <a:xfrm>
            <a:off x="347662" y="293687"/>
            <a:ext cx="984250" cy="974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91" name="Google Shape;91;p1" descr="C002298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1775" y="296862"/>
            <a:ext cx="14478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 descr="Wellcome Trustcolour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7500" y="6165850"/>
            <a:ext cx="2128837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582612" y="2565400"/>
            <a:ext cx="7991475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Wellcome Trust Workshop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1" i="0" u="none" strike="noStrike" cap="non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Working with Pathogen Genomes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endParaRPr sz="900" b="1" i="0" u="none" strike="noStrike" cap="non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Genomics Seminar (ACT)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Rodrigo Quiroga </a:t>
            </a:r>
            <a:r>
              <a:rPr lang="en-US" sz="32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rquiroga@unc.edu.ar</a:t>
            </a:r>
            <a:endParaRPr sz="32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Fernán Agüero </a:t>
            </a:r>
            <a:r>
              <a:rPr lang="en-US" sz="3200" b="1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fernan@iib.unsam.edu.ar</a:t>
            </a:r>
            <a:endParaRPr sz="3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7500" y="5638800"/>
            <a:ext cx="1617662" cy="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install (currently on your VM desktop) or on the web (as described in your manual)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more files containing sequence information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Fasta, EMBL, Genbank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from a comparative analysis of those sequence files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BLAST, mummer, VCF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Additional metadata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GFF, EMBL, 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do you need to run ACT?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9" descr="GENEP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1628775"/>
            <a:ext cx="6600825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Basic setup of an ACT session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900112" y="1628775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900112" y="4652962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323850" y="1844675"/>
            <a:ext cx="481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323850" y="4868862"/>
            <a:ext cx="481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9"/>
          <p:cNvCxnSpPr/>
          <p:nvPr/>
        </p:nvCxnSpPr>
        <p:spPr>
          <a:xfrm rot="10800000" flipH="1">
            <a:off x="1835150" y="5373687"/>
            <a:ext cx="144462" cy="647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6862"/>
              </a:srgbClr>
            </a:outerShdw>
          </a:effectLst>
        </p:spPr>
      </p:cxnSp>
      <p:cxnSp>
        <p:nvCxnSpPr>
          <p:cNvPr id="169" name="Google Shape;169;p9"/>
          <p:cNvCxnSpPr/>
          <p:nvPr/>
        </p:nvCxnSpPr>
        <p:spPr>
          <a:xfrm rot="10800000" flipH="1">
            <a:off x="1835150" y="5300662"/>
            <a:ext cx="1152525" cy="7207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6862"/>
              </a:srgbClr>
            </a:outerShdw>
          </a:effectLst>
        </p:spPr>
      </p:cxnSp>
      <p:sp>
        <p:nvSpPr>
          <p:cNvPr id="170" name="Google Shape;170;p9"/>
          <p:cNvSpPr txBox="1"/>
          <p:nvPr/>
        </p:nvSpPr>
        <p:spPr>
          <a:xfrm>
            <a:off x="755650" y="6021387"/>
            <a:ext cx="23145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sequence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356100" y="5949950"/>
            <a:ext cx="28130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 of homology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9"/>
          <p:cNvCxnSpPr/>
          <p:nvPr/>
        </p:nvCxnSpPr>
        <p:spPr>
          <a:xfrm rot="10800000" flipH="1">
            <a:off x="5762625" y="4221162"/>
            <a:ext cx="538162" cy="17287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6862"/>
              </a:srgbClr>
            </a:outerShdw>
          </a:effectLst>
        </p:spPr>
      </p:cxnSp>
      <p:cxnSp>
        <p:nvCxnSpPr>
          <p:cNvPr id="173" name="Google Shape;173;p9"/>
          <p:cNvCxnSpPr/>
          <p:nvPr/>
        </p:nvCxnSpPr>
        <p:spPr>
          <a:xfrm rot="10800000">
            <a:off x="7885112" y="4868862"/>
            <a:ext cx="287337" cy="215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6862"/>
              </a:srgbClr>
            </a:outerShdw>
          </a:effectLst>
        </p:spPr>
      </p:cxnSp>
      <p:cxnSp>
        <p:nvCxnSpPr>
          <p:cNvPr id="174" name="Google Shape;174;p9"/>
          <p:cNvCxnSpPr/>
          <p:nvPr/>
        </p:nvCxnSpPr>
        <p:spPr>
          <a:xfrm flipH="1">
            <a:off x="7885112" y="5084762"/>
            <a:ext cx="287337" cy="2889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6862"/>
              </a:srgbClr>
            </a:outerShdw>
          </a:effectLst>
        </p:spPr>
      </p:cxnSp>
      <p:sp>
        <p:nvSpPr>
          <p:cNvPr id="175" name="Google Shape;175;p9"/>
          <p:cNvSpPr txBox="1"/>
          <p:nvPr/>
        </p:nvSpPr>
        <p:spPr>
          <a:xfrm>
            <a:off x="8243887" y="4868862"/>
            <a:ext cx="7191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9"/>
          <p:cNvCxnSpPr/>
          <p:nvPr/>
        </p:nvCxnSpPr>
        <p:spPr>
          <a:xfrm rot="10800000">
            <a:off x="7956550" y="2133600"/>
            <a:ext cx="28733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6862"/>
              </a:srgbClr>
            </a:outerShdw>
          </a:effectLst>
        </p:spPr>
      </p:cxnSp>
      <p:sp>
        <p:nvSpPr>
          <p:cNvPr id="177" name="Google Shape;177;p9"/>
          <p:cNvSpPr txBox="1"/>
          <p:nvPr/>
        </p:nvSpPr>
        <p:spPr>
          <a:xfrm>
            <a:off x="8316912" y="1916112"/>
            <a:ext cx="508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9"/>
          <p:cNvCxnSpPr/>
          <p:nvPr/>
        </p:nvCxnSpPr>
        <p:spPr>
          <a:xfrm flipH="1">
            <a:off x="6732587" y="1412875"/>
            <a:ext cx="360362" cy="2873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6862"/>
              </a:srgbClr>
            </a:outerShdw>
          </a:effectLst>
        </p:spPr>
      </p:cxnSp>
      <p:sp>
        <p:nvSpPr>
          <p:cNvPr id="179" name="Google Shape;179;p9"/>
          <p:cNvSpPr txBox="1"/>
          <p:nvPr/>
        </p:nvSpPr>
        <p:spPr>
          <a:xfrm>
            <a:off x="7170737" y="1166812"/>
            <a:ext cx="17224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codons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0" descr="art_fasta_w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4437" y="1196975"/>
            <a:ext cx="4432300" cy="300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0"/>
          <p:cNvCxnSpPr/>
          <p:nvPr/>
        </p:nvCxnSpPr>
        <p:spPr>
          <a:xfrm>
            <a:off x="292100" y="4556125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0"/>
          <p:cNvCxnSpPr/>
          <p:nvPr/>
        </p:nvCxnSpPr>
        <p:spPr>
          <a:xfrm>
            <a:off x="292100" y="6472237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0"/>
          <p:cNvCxnSpPr/>
          <p:nvPr/>
        </p:nvCxnSpPr>
        <p:spPr>
          <a:xfrm>
            <a:off x="1598612" y="4570412"/>
            <a:ext cx="5486400" cy="0"/>
          </a:xfrm>
          <a:prstGeom prst="straightConnector1">
            <a:avLst/>
          </a:prstGeom>
          <a:noFill/>
          <a:ln w="196850" cap="flat" cmpd="sng">
            <a:solidFill>
              <a:srgbClr val="00CC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10"/>
          <p:cNvSpPr txBox="1"/>
          <p:nvPr/>
        </p:nvSpPr>
        <p:spPr>
          <a:xfrm>
            <a:off x="2560637" y="4675187"/>
            <a:ext cx="4506912" cy="1763712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sharing similarity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(BLASTP)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0"/>
          <p:cNvCxnSpPr/>
          <p:nvPr/>
        </p:nvCxnSpPr>
        <p:spPr>
          <a:xfrm>
            <a:off x="2559050" y="6472237"/>
            <a:ext cx="4519612" cy="0"/>
          </a:xfrm>
          <a:prstGeom prst="straightConnector1">
            <a:avLst/>
          </a:prstGeom>
          <a:noFill/>
          <a:ln w="1968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10"/>
          <p:cNvSpPr txBox="1"/>
          <p:nvPr/>
        </p:nvSpPr>
        <p:spPr>
          <a:xfrm>
            <a:off x="1522412" y="4441825"/>
            <a:ext cx="8778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MQALL…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2524125" y="6354762"/>
            <a:ext cx="8016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MAVV…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6518275" y="4441825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6518275" y="6354762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187325" y="1725612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sequence similarity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dc71668a_0_163"/>
          <p:cNvSpPr txBox="1"/>
          <p:nvPr/>
        </p:nvSpPr>
        <p:spPr>
          <a:xfrm>
            <a:off x="468312" y="23812"/>
            <a:ext cx="820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Mecanisms of genetic diversity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12dc71668a_0_163"/>
          <p:cNvSpPr txBox="1">
            <a:spLocks noGrp="1"/>
          </p:cNvSpPr>
          <p:nvPr>
            <p:ph type="body" idx="4294967295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gain/loss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80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Loss of function (pseudogenes, gene fission 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Gain of function ( gene fusion, domain fusion, gene duplication)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Regulatory changes (differential expression, PTGS,etc.)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Coding Mutation accumulation (SNPs)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1"/>
          <p:cNvGrpSpPr/>
          <p:nvPr/>
        </p:nvGrpSpPr>
        <p:grpSpPr>
          <a:xfrm>
            <a:off x="179387" y="1100125"/>
            <a:ext cx="8589935" cy="2147484"/>
            <a:chOff x="0" y="0"/>
            <a:chExt cx="2147483646" cy="2147483646"/>
          </a:xfrm>
        </p:grpSpPr>
        <p:sp>
          <p:nvSpPr>
            <p:cNvPr id="208" name="Google Shape;208;p11"/>
            <p:cNvSpPr/>
            <p:nvPr/>
          </p:nvSpPr>
          <p:spPr>
            <a:xfrm>
              <a:off x="233150901" y="208275011"/>
              <a:ext cx="224573446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65522035" y="208275011"/>
              <a:ext cx="205858988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719726723" y="208275011"/>
              <a:ext cx="224573446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981729049" y="208275011"/>
              <a:ext cx="467861352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455048770" y="208275011"/>
              <a:ext cx="224573446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730307213" y="208275011"/>
              <a:ext cx="187144543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922910200" y="208275011"/>
              <a:ext cx="224573446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33150901" y="1710323489"/>
              <a:ext cx="224573446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65522035" y="1710323489"/>
              <a:ext cx="205858988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719726723" y="1710323489"/>
              <a:ext cx="224573446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730307213" y="1710323489"/>
              <a:ext cx="187144543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922910200" y="1710323489"/>
              <a:ext cx="224573446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1"/>
            <p:cNvSpPr txBox="1"/>
            <p:nvPr/>
          </p:nvSpPr>
          <p:spPr>
            <a:xfrm>
              <a:off x="233150901" y="491198492"/>
              <a:ext cx="711149257" cy="1178847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1"/>
            <p:cNvSpPr txBox="1"/>
            <p:nvPr/>
          </p:nvSpPr>
          <p:spPr>
            <a:xfrm>
              <a:off x="1730307213" y="491198492"/>
              <a:ext cx="411717976" cy="1178847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979389764" y="1710323489"/>
              <a:ext cx="467861352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452709485" y="1710323489"/>
              <a:ext cx="224573446" cy="2357695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1"/>
            <p:cNvSpPr txBox="1"/>
            <p:nvPr/>
          </p:nvSpPr>
          <p:spPr>
            <a:xfrm>
              <a:off x="972761829" y="491198492"/>
              <a:ext cx="711149257" cy="1178847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55953784" y="491198492"/>
              <a:ext cx="56143361" cy="117884751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1"/>
            <p:cNvSpPr txBox="1"/>
            <p:nvPr/>
          </p:nvSpPr>
          <p:spPr>
            <a:xfrm>
              <a:off x="0" y="915583480"/>
              <a:ext cx="187144543" cy="359548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 txBox="1"/>
            <p:nvPr/>
          </p:nvSpPr>
          <p:spPr>
            <a:xfrm>
              <a:off x="201959165" y="0"/>
              <a:ext cx="411718800" cy="208273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 txBox="1"/>
            <p:nvPr/>
          </p:nvSpPr>
          <p:spPr>
            <a:xfrm>
              <a:off x="201959221" y="1939210232"/>
              <a:ext cx="411718800" cy="208273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1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genome arrangements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1"/>
          <p:cNvGrpSpPr/>
          <p:nvPr/>
        </p:nvGrpSpPr>
        <p:grpSpPr>
          <a:xfrm>
            <a:off x="107950" y="4005262"/>
            <a:ext cx="8743950" cy="2244725"/>
            <a:chOff x="0" y="0"/>
            <a:chExt cx="2147483646" cy="2147483646"/>
          </a:xfrm>
        </p:grpSpPr>
        <p:sp>
          <p:nvSpPr>
            <p:cNvPr id="231" name="Google Shape;231;p11"/>
            <p:cNvSpPr/>
            <p:nvPr/>
          </p:nvSpPr>
          <p:spPr>
            <a:xfrm>
              <a:off x="233150901" y="229816443"/>
              <a:ext cx="224573446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465522035" y="229816443"/>
              <a:ext cx="205858988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719726723" y="229816443"/>
              <a:ext cx="224573446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981729049" y="229816443"/>
              <a:ext cx="467861352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455048770" y="229816443"/>
              <a:ext cx="224573446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1730307213" y="229816443"/>
              <a:ext cx="187144543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922910200" y="229816443"/>
              <a:ext cx="224573446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233150901" y="1887314023"/>
              <a:ext cx="224573446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465522035" y="1887314023"/>
              <a:ext cx="205858988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719726723" y="1887314023"/>
              <a:ext cx="224573446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730307213" y="1887314023"/>
              <a:ext cx="187144543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922910200" y="1887314023"/>
              <a:ext cx="224573446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233150901" y="542020072"/>
              <a:ext cx="711149257" cy="1300848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1"/>
            <p:cNvSpPr txBox="1"/>
            <p:nvPr/>
          </p:nvSpPr>
          <p:spPr>
            <a:xfrm>
              <a:off x="1730307213" y="542020072"/>
              <a:ext cx="411717976" cy="1300848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 flipH="1">
              <a:off x="1211760929" y="1887314023"/>
              <a:ext cx="467861352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 flipH="1">
              <a:off x="981729113" y="1887314023"/>
              <a:ext cx="224573446" cy="2601696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55953784" y="542020072"/>
              <a:ext cx="56143361" cy="130084809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11"/>
            <p:cNvSpPr txBox="1"/>
            <p:nvPr/>
          </p:nvSpPr>
          <p:spPr>
            <a:xfrm>
              <a:off x="0" y="1010325257"/>
              <a:ext cx="187144543" cy="396758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 rot="10800000" flipH="1">
              <a:off x="984068396" y="547440617"/>
              <a:ext cx="692434798" cy="638499256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984068396" y="1189192309"/>
              <a:ext cx="692434798" cy="638499256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201960144" y="0"/>
              <a:ext cx="278377501" cy="2298165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1"/>
          <p:cNvSpPr txBox="1"/>
          <p:nvPr/>
        </p:nvSpPr>
        <p:spPr>
          <a:xfrm>
            <a:off x="941149" y="6064325"/>
            <a:ext cx="16470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</a:t>
            </a:r>
            <a:r>
              <a:rPr lang="en-US" sz="1600">
                <a:solidFill>
                  <a:schemeClr val="dk1"/>
                </a:solidFill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2" descr="ACT1"/>
          <p:cNvPicPr preferRelativeResize="0"/>
          <p:nvPr/>
        </p:nvPicPr>
        <p:blipFill rotWithShape="1">
          <a:blip r:embed="rId3">
            <a:alphaModFix/>
          </a:blip>
          <a:srcRect t="6356" r="1893" b="1603"/>
          <a:stretch/>
        </p:blipFill>
        <p:spPr>
          <a:xfrm>
            <a:off x="914400" y="1312862"/>
            <a:ext cx="7153275" cy="501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/>
          <p:nvPr/>
        </p:nvSpPr>
        <p:spPr>
          <a:xfrm>
            <a:off x="7620000" y="5943600"/>
            <a:ext cx="762000" cy="53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7924800" y="3352800"/>
            <a:ext cx="104298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BLASTN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DNA-DNA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8153400" y="12573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None/>
            </a:pPr>
            <a:r>
              <a:rPr lang="en-US" sz="1400" b="0" i="1" u="none" strike="noStrike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 typhi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8027987" y="605790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None/>
            </a:pPr>
            <a:r>
              <a:rPr lang="en-US" sz="1400" b="0" i="1" u="none" strike="noStrike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 coli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genome arrangements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7318375" y="3389312"/>
            <a:ext cx="409575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7621587" y="35814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7621587" y="6019800"/>
            <a:ext cx="13700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typhimurium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7621587" y="1143000"/>
            <a:ext cx="6683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E. coli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3" descr="ACT8"/>
          <p:cNvPicPr preferRelativeResize="0"/>
          <p:nvPr/>
        </p:nvPicPr>
        <p:blipFill rotWithShape="1">
          <a:blip r:embed="rId3">
            <a:alphaModFix/>
          </a:blip>
          <a:srcRect t="4669" r="5537"/>
          <a:stretch/>
        </p:blipFill>
        <p:spPr>
          <a:xfrm>
            <a:off x="609600" y="1071562"/>
            <a:ext cx="68580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genome arrangements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/>
        </p:nvSpPr>
        <p:spPr>
          <a:xfrm>
            <a:off x="7391400" y="3810000"/>
            <a:ext cx="1547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bronchiseptica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7391400" y="6248400"/>
            <a:ext cx="146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parapertussis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7391400" y="1295400"/>
            <a:ext cx="11128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pertussis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4" descr="ACT8"/>
          <p:cNvPicPr preferRelativeResize="0"/>
          <p:nvPr/>
        </p:nvPicPr>
        <p:blipFill rotWithShape="1">
          <a:blip r:embed="rId3">
            <a:alphaModFix/>
          </a:blip>
          <a:srcRect l="880" t="6587" r="7086" b="7555"/>
          <a:stretch/>
        </p:blipFill>
        <p:spPr>
          <a:xfrm>
            <a:off x="388937" y="1371600"/>
            <a:ext cx="6932612" cy="51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 txBox="1"/>
          <p:nvPr/>
        </p:nvSpPr>
        <p:spPr>
          <a:xfrm>
            <a:off x="1143000" y="319087"/>
            <a:ext cx="70818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Helvetica Neue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Chromosomal rearrangements in </a:t>
            </a:r>
            <a:r>
              <a:rPr lang="en-US" sz="2800" b="0" i="1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Bordetella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/>
        </p:nvSpPr>
        <p:spPr>
          <a:xfrm>
            <a:off x="1331912" y="6278562"/>
            <a:ext cx="68484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Streptococcus pyogenes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comparison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811212" y="1211262"/>
            <a:ext cx="8286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Manfredo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077912" y="1922462"/>
            <a:ext cx="5572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SS_1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773112" y="2635250"/>
            <a:ext cx="887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MGAS315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5" descr="sna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066800"/>
            <a:ext cx="6096000" cy="539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684212" y="3346450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MGAS8232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166812" y="4059237"/>
            <a:ext cx="4810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95312" y="4770437"/>
            <a:ext cx="10572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MGAS10394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684212" y="5483225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MGAS5005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684212" y="6196012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MGAS6180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 of strain diversity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/>
        </p:nvSpPr>
        <p:spPr>
          <a:xfrm>
            <a:off x="468312" y="23812"/>
            <a:ext cx="820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Mechanisms of genetic diversity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 txBox="1">
            <a:spLocks noGrp="1"/>
          </p:cNvSpPr>
          <p:nvPr>
            <p:ph type="body" idx="4294967295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gain-loss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80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Loss of function (pseudogenes, gene fission)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Gain of function (gene fusion)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Mutation accumulation (SNPs)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Comparative Genomics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84212" y="13414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Analyses of complete (or large parts of) genomes from within and/or between species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similarities and differences between organisms can tell us about: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history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(for ex. Infectivity and virulence, alternative metabolic pathways, etc. 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7"/>
          <p:cNvCxnSpPr/>
          <p:nvPr/>
        </p:nvCxnSpPr>
        <p:spPr>
          <a:xfrm>
            <a:off x="2400300" y="5003800"/>
            <a:ext cx="502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17"/>
          <p:cNvCxnSpPr/>
          <p:nvPr/>
        </p:nvCxnSpPr>
        <p:spPr>
          <a:xfrm>
            <a:off x="914400" y="2552700"/>
            <a:ext cx="792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17"/>
          <p:cNvSpPr/>
          <p:nvPr/>
        </p:nvSpPr>
        <p:spPr>
          <a:xfrm>
            <a:off x="9906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1936750" y="23622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29718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3962400" y="23622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58896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7086600" y="23622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78708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24923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3438525" y="48006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44735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5616575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6400800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7"/>
          <p:cNvSpPr/>
          <p:nvPr/>
        </p:nvSpPr>
        <p:spPr>
          <a:xfrm rot="10800000" flipH="1">
            <a:off x="990600" y="2819275"/>
            <a:ext cx="4288200" cy="1945200"/>
          </a:xfrm>
          <a:prstGeom prst="parallelogram">
            <a:avLst>
              <a:gd name="adj" fmla="val 60045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7"/>
          <p:cNvSpPr/>
          <p:nvPr/>
        </p:nvSpPr>
        <p:spPr>
          <a:xfrm rot="10800000">
            <a:off x="5638800" y="2819400"/>
            <a:ext cx="3200400" cy="1905000"/>
          </a:xfrm>
          <a:prstGeom prst="parallelogram">
            <a:avLst>
              <a:gd name="adj" fmla="val 64713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2362199" y="5867400"/>
            <a:ext cx="539227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an insertion or deletion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loss &amp; gain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8"/>
          <p:cNvGrpSpPr/>
          <p:nvPr/>
        </p:nvGrpSpPr>
        <p:grpSpPr>
          <a:xfrm>
            <a:off x="1187450" y="1052512"/>
            <a:ext cx="7773987" cy="5470525"/>
            <a:chOff x="0" y="0"/>
            <a:chExt cx="2147483646" cy="2147483646"/>
          </a:xfrm>
        </p:grpSpPr>
        <p:pic>
          <p:nvPicPr>
            <p:cNvPr id="331" name="Google Shape;331;p18" descr="ACT3"/>
            <p:cNvPicPr preferRelativeResize="0"/>
            <p:nvPr/>
          </p:nvPicPr>
          <p:blipFill rotWithShape="1">
            <a:blip r:embed="rId3">
              <a:alphaModFix/>
            </a:blip>
            <a:srcRect t="8034" r="1498" b="1971"/>
            <a:stretch/>
          </p:blipFill>
          <p:spPr>
            <a:xfrm>
              <a:off x="0" y="261112875"/>
              <a:ext cx="1915500825" cy="188637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18"/>
            <p:cNvSpPr txBox="1"/>
            <p:nvPr/>
          </p:nvSpPr>
          <p:spPr>
            <a:xfrm>
              <a:off x="1073522453" y="86622031"/>
              <a:ext cx="162694918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lang="en-US" sz="1400" b="0" i="1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sopE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1262967543" y="86622031"/>
              <a:ext cx="26925768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 antigen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 txBox="1"/>
            <p:nvPr/>
          </p:nvSpPr>
          <p:spPr>
            <a:xfrm>
              <a:off x="502555886" y="86622031"/>
              <a:ext cx="31837308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type IV pilus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1656329582" y="0"/>
              <a:ext cx="271888852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tRNA-Phe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18"/>
            <p:cNvCxnSpPr/>
            <p:nvPr/>
          </p:nvCxnSpPr>
          <p:spPr>
            <a:xfrm rot="10800000" flipH="1">
              <a:off x="1578709499" y="71042655"/>
              <a:ext cx="86829020" cy="3502280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7" name="Google Shape;337;p18"/>
            <p:cNvSpPr txBox="1"/>
            <p:nvPr/>
          </p:nvSpPr>
          <p:spPr>
            <a:xfrm>
              <a:off x="1932603741" y="355836481"/>
              <a:ext cx="21487990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Helvetica Neue"/>
                <a:buNone/>
              </a:pPr>
              <a:r>
                <a:rPr lang="en-US" sz="1400" b="0" i="1" u="none" strike="noStrike" cap="none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S. typhi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 txBox="1"/>
            <p:nvPr/>
          </p:nvSpPr>
          <p:spPr>
            <a:xfrm>
              <a:off x="1941374363" y="1886370404"/>
              <a:ext cx="18462116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Helvetica Neue"/>
                <a:buNone/>
              </a:pPr>
              <a:r>
                <a:rPr lang="en-US" sz="1400" b="0" i="1" u="none" strike="noStrike" cap="none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coli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18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loss &amp; gain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9" descr="sop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1773237"/>
            <a:ext cx="8772525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9"/>
          <p:cNvSpPr txBox="1"/>
          <p:nvPr/>
        </p:nvSpPr>
        <p:spPr>
          <a:xfrm>
            <a:off x="3348037" y="1341437"/>
            <a:ext cx="2813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secreted effector protein (type-III)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Loss of function: pseudogenes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0" descr="nm_ompep_p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050" y="1268412"/>
            <a:ext cx="4903787" cy="51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0"/>
          <p:cNvSpPr txBox="1"/>
          <p:nvPr/>
        </p:nvSpPr>
        <p:spPr>
          <a:xfrm>
            <a:off x="7308850" y="58769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lang="en-US" sz="1800" b="0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7308850" y="14843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lang="en-US" sz="1800" b="0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7308850" y="3789362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lang="en-US" sz="1800" b="0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7680325" y="2146300"/>
            <a:ext cx="123507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Neisseria meningitidis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serogroups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95287" y="19050"/>
            <a:ext cx="84248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 of function: phase variation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3924300" y="3500437"/>
            <a:ext cx="1152525" cy="11525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412875"/>
            <a:ext cx="83883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1"/>
          <p:cNvSpPr txBox="1"/>
          <p:nvPr/>
        </p:nvSpPr>
        <p:spPr>
          <a:xfrm>
            <a:off x="323850" y="0"/>
            <a:ext cx="87487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Genetic variation among populations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755650" y="5949950"/>
            <a:ext cx="79089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VCF input: row represents an individual, line represents a SNP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dc71668a_0_82"/>
          <p:cNvSpPr/>
          <p:nvPr/>
        </p:nvSpPr>
        <p:spPr>
          <a:xfrm>
            <a:off x="609600" y="1295400"/>
            <a:ext cx="76200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scale conservation over long and diverging evolutionary histories suggests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functional restrictions</a:t>
            </a:r>
            <a:endParaRPr sz="1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conservation over short evolutionary histories may indicate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adaptive evolution</a:t>
            </a:r>
            <a:endParaRPr sz="1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regulatory, coding and non-coding sequences</a:t>
            </a:r>
            <a:endParaRPr sz="1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-US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Transfer knowledge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 analyzing one genome to another, novel genome (species, lineage, strain, etc)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 attempting to infer the genetics behind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phenotypic differences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such as pathogenesis, tissue tropism, drug resistance, etc.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12dc71668a_0_8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7" name="Google Shape;107;g112dc71668a_0_82"/>
          <p:cNvSpPr/>
          <p:nvPr/>
        </p:nvSpPr>
        <p:spPr>
          <a:xfrm>
            <a:off x="1148600" y="457200"/>
            <a:ext cx="70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comparative genomics useful?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3660775" y="1484312"/>
            <a:ext cx="5326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Chromosomal structure &amp; rearrangements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gain &amp; loss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order &amp; rearrangements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Pseudogenes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and non-coding variation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755640" y="1268420"/>
            <a:ext cx="2606643" cy="4700591"/>
            <a:chOff x="0" y="0"/>
            <a:chExt cx="2147483647" cy="2147483646"/>
          </a:xfrm>
        </p:grpSpPr>
        <p:sp>
          <p:nvSpPr>
            <p:cNvPr id="114" name="Google Shape;114;p3"/>
            <p:cNvSpPr/>
            <p:nvPr/>
          </p:nvSpPr>
          <p:spPr>
            <a:xfrm rot="10800000" flipH="1">
              <a:off x="207574727" y="188916378"/>
              <a:ext cx="1472934468" cy="1694693257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007600"/>
                </a:gs>
                <a:gs pos="100000">
                  <a:srgbClr val="00FF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113802051" y="0"/>
              <a:ext cx="1954203117" cy="16871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Whole genomes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0" y="1978753595"/>
              <a:ext cx="2147483647" cy="16873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Single nucleotides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Comparative Genomics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Resources &amp; tools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684212" y="14843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resources exist for undertaking comparative genomic analyses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Genbank, Ensemble, MBGD…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–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Metagenomic data, curated data, refseq...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 formats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fasta, GFF, VCF…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similarity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BLAST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Mummer…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composition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GC%, codon usage, kmer…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output of these resources &amp; tools is not easy to visualise / conceptualise, esp for large datasets / whole genomes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1844675"/>
            <a:ext cx="6032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716337"/>
            <a:ext cx="9144000" cy="139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468312" y="1628775"/>
            <a:ext cx="9540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50825" y="3213100"/>
            <a:ext cx="11445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 does not scale well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Artemis Comparison Tool (ACT)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684212" y="13414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tools to visualise and compare two or more sequences and their annotations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genomes &gt; single genes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on, and builds upon, Artemis 	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functions learnt in Artemis are the same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2dc71668a_0_244"/>
          <p:cNvSpPr txBox="1">
            <a:spLocks noGrp="1"/>
          </p:cNvSpPr>
          <p:nvPr>
            <p:ph type="body" idx="1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Strengths</a:t>
            </a:r>
            <a:endParaRPr b="1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Allows very easy and fast comparison of two or more genomic sequences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Great for initial exploratory analyses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Outstanding for comparing bacterial strains and/or plasmids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Weaknesses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 great for dealing with very large sequences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Analyses of eukaryotic genomes can be much more complicated</a:t>
            </a:r>
            <a:endParaRPr/>
          </a:p>
        </p:txBody>
      </p:sp>
      <p:sp>
        <p:nvSpPr>
          <p:cNvPr id="144" name="Google Shape;144;g112dc71668a_0_244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Strengths and limitations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4426" b="-4426"/>
          <a:stretch/>
        </p:blipFill>
        <p:spPr>
          <a:xfrm>
            <a:off x="395287" y="1052512"/>
            <a:ext cx="8453437" cy="44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323850" y="5445125"/>
            <a:ext cx="8640762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Freely available (unix, mac, win)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WEB: </a:t>
            </a:r>
            <a:r>
              <a:rPr lang="en-US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https://sanger-pathogens.github.io/Artemis/ACT/</a:t>
            </a:r>
            <a:endParaRPr>
              <a:solidFill>
                <a:srgbClr val="0000FF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PAPER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Carver et al. (2005) Bioinformatics. 21;16;3422-3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to find ACT?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On-screen Show (4:3)</PresentationFormat>
  <Paragraphs>162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Arial</vt:lpstr>
      <vt:lpstr>Helvetica Neue</vt:lpstr>
      <vt:lpstr>Noto Sans Symbols</vt:lpstr>
      <vt:lpstr>Times New Roman</vt:lpstr>
      <vt:lpstr>Default Design</vt:lpstr>
      <vt:lpstr>PowerPoint Presentation</vt:lpstr>
      <vt:lpstr>Comparative Genomics</vt:lpstr>
      <vt:lpstr>PowerPoint Presentation</vt:lpstr>
      <vt:lpstr>PowerPoint Presentation</vt:lpstr>
      <vt:lpstr>Resources &amp; tools</vt:lpstr>
      <vt:lpstr>PowerPoint Presentation</vt:lpstr>
      <vt:lpstr>Artemis Comparison Tool (ACT)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Fernan Aguero</cp:lastModifiedBy>
  <cp:revision>1</cp:revision>
  <dcterms:modified xsi:type="dcterms:W3CDTF">2022-02-07T18:14:33Z</dcterms:modified>
</cp:coreProperties>
</file>