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64" r:id="rId7"/>
    <p:sldId id="268" r:id="rId8"/>
    <p:sldId id="266" r:id="rId9"/>
    <p:sldId id="267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1" d="100"/>
          <a:sy n="91" d="100"/>
        </p:scale>
        <p:origin x="70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0283cde2_0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00"/>
              <a:buFont typeface="Arial"/>
              <a:buNone/>
            </a:pPr>
            <a:fld id="{00000000-1234-1234-1234-123412341234}" type="slidenum">
              <a:rPr lang="en" sz="7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dirty="0"/>
          </a:p>
        </p:txBody>
      </p:sp>
      <p:sp>
        <p:nvSpPr>
          <p:cNvPr id="107" name="Google Shape;107;g480283cd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g480283cde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Insert HIV tree with scale.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/>
              <a:t>Malaria, are </a:t>
            </a:r>
            <a:r>
              <a:rPr lang="es-UY" dirty="0" err="1"/>
              <a:t>one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major</a:t>
            </a:r>
            <a:r>
              <a:rPr lang="es-UY" dirty="0"/>
              <a:t> </a:t>
            </a:r>
            <a:r>
              <a:rPr lang="es-UY" dirty="0" err="1"/>
              <a:t>health</a:t>
            </a:r>
            <a:r>
              <a:rPr lang="es-UY" dirty="0"/>
              <a:t> </a:t>
            </a:r>
            <a:r>
              <a:rPr lang="es-UY" dirty="0" err="1"/>
              <a:t>problems</a:t>
            </a:r>
            <a:r>
              <a:rPr lang="es-UY" dirty="0"/>
              <a:t> </a:t>
            </a:r>
            <a:r>
              <a:rPr lang="es-UY" dirty="0" err="1"/>
              <a:t>globally</a:t>
            </a:r>
            <a:r>
              <a:rPr lang="es-UY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err="1"/>
              <a:t>Plasmodium</a:t>
            </a:r>
            <a:r>
              <a:rPr lang="es-UY" dirty="0"/>
              <a:t> </a:t>
            </a:r>
            <a:r>
              <a:rPr lang="es-UY" dirty="0" err="1"/>
              <a:t>species</a:t>
            </a:r>
            <a:r>
              <a:rPr lang="es-UY" dirty="0"/>
              <a:t> </a:t>
            </a:r>
            <a:r>
              <a:rPr lang="es-UY" dirty="0" err="1"/>
              <a:t>have</a:t>
            </a:r>
            <a:r>
              <a:rPr lang="es-UY" dirty="0"/>
              <a:t> a </a:t>
            </a:r>
            <a:r>
              <a:rPr lang="es-UY" dirty="0" err="1"/>
              <a:t>very</a:t>
            </a:r>
            <a:r>
              <a:rPr lang="es-UY" dirty="0"/>
              <a:t> </a:t>
            </a:r>
            <a:r>
              <a:rPr lang="es-UY" dirty="0" err="1"/>
              <a:t>complex</a:t>
            </a:r>
            <a:r>
              <a:rPr lang="es-UY" dirty="0"/>
              <a:t> </a:t>
            </a:r>
            <a:r>
              <a:rPr lang="es-UY" dirty="0" err="1"/>
              <a:t>life</a:t>
            </a:r>
            <a:r>
              <a:rPr lang="es-UY" dirty="0"/>
              <a:t> </a:t>
            </a:r>
            <a:r>
              <a:rPr lang="es-UY" dirty="0" err="1"/>
              <a:t>cycle</a:t>
            </a:r>
            <a:r>
              <a:rPr lang="es-UY" dirty="0"/>
              <a:t>, </a:t>
            </a:r>
            <a:r>
              <a:rPr lang="es-UY" dirty="0" err="1"/>
              <a:t>with</a:t>
            </a:r>
            <a:r>
              <a:rPr lang="es-UY" dirty="0"/>
              <a:t> sexual </a:t>
            </a:r>
            <a:r>
              <a:rPr lang="es-UY" dirty="0" err="1"/>
              <a:t>stages</a:t>
            </a:r>
            <a:r>
              <a:rPr lang="es-UY" dirty="0"/>
              <a:t> </a:t>
            </a:r>
            <a:r>
              <a:rPr lang="es-UY" dirty="0" err="1"/>
              <a:t>produced</a:t>
            </a:r>
            <a:r>
              <a:rPr lang="es-UY" dirty="0"/>
              <a:t> in </a:t>
            </a:r>
            <a:r>
              <a:rPr lang="es-UY" dirty="0" err="1"/>
              <a:t>mammalian</a:t>
            </a:r>
            <a:r>
              <a:rPr lang="es-UY" dirty="0"/>
              <a:t> hosts.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err="1"/>
              <a:t>P.Berghgei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a </a:t>
            </a:r>
            <a:r>
              <a:rPr lang="es-UY" dirty="0" err="1"/>
              <a:t>rodent</a:t>
            </a:r>
            <a:r>
              <a:rPr lang="es-UY" dirty="0"/>
              <a:t> </a:t>
            </a:r>
            <a:r>
              <a:rPr lang="es-UY" dirty="0" err="1"/>
              <a:t>model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malaria.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err="1"/>
              <a:t>On</a:t>
            </a:r>
            <a:r>
              <a:rPr lang="es-UY" dirty="0"/>
              <a:t> </a:t>
            </a:r>
            <a:r>
              <a:rPr lang="en-GB" noProof="0" dirty="0"/>
              <a:t>continuous</a:t>
            </a:r>
            <a:r>
              <a:rPr lang="es-UY" dirty="0"/>
              <a:t> culture </a:t>
            </a:r>
            <a:r>
              <a:rPr lang="es-UY" dirty="0" err="1"/>
              <a:t>by</a:t>
            </a:r>
            <a:r>
              <a:rPr lang="es-UY" dirty="0"/>
              <a:t> </a:t>
            </a:r>
            <a:r>
              <a:rPr lang="es-UY" dirty="0" err="1"/>
              <a:t>erythrocyte</a:t>
            </a:r>
            <a:r>
              <a:rPr lang="es-UY" dirty="0"/>
              <a:t> </a:t>
            </a:r>
            <a:r>
              <a:rPr lang="en-US" noProof="0" dirty="0"/>
              <a:t>passage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infective parasite los </a:t>
            </a:r>
            <a:r>
              <a:rPr lang="es-UY" dirty="0" err="1"/>
              <a:t>the</a:t>
            </a:r>
            <a:r>
              <a:rPr lang="es-UY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err="1"/>
              <a:t>Growth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trasmisible </a:t>
            </a:r>
            <a:r>
              <a:rPr lang="es-UY" dirty="0" err="1"/>
              <a:t>strain</a:t>
            </a:r>
            <a:r>
              <a:rPr lang="es-UY" dirty="0"/>
              <a:t> </a:t>
            </a:r>
            <a:r>
              <a:rPr lang="es-UY" dirty="0" err="1"/>
              <a:t>on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lab</a:t>
            </a:r>
            <a:r>
              <a:rPr lang="es-UY" dirty="0"/>
              <a:t> </a:t>
            </a:r>
            <a:r>
              <a:rPr lang="es-UY" dirty="0" err="1"/>
              <a:t>through</a:t>
            </a:r>
            <a:r>
              <a:rPr lang="es-UY" dirty="0"/>
              <a:t> serial </a:t>
            </a:r>
            <a:r>
              <a:rPr lang="es-UY" dirty="0" err="1"/>
              <a:t>passages</a:t>
            </a:r>
            <a:r>
              <a:rPr lang="es-UY" dirty="0"/>
              <a:t> </a:t>
            </a:r>
            <a:r>
              <a:rPr lang="es-UY" dirty="0" err="1"/>
              <a:t>end</a:t>
            </a:r>
            <a:r>
              <a:rPr lang="es-UY" dirty="0"/>
              <a:t> up </a:t>
            </a:r>
            <a:r>
              <a:rPr lang="es-UY" dirty="0" err="1"/>
              <a:t>with</a:t>
            </a:r>
            <a:r>
              <a:rPr lang="es-UY" dirty="0"/>
              <a:t> </a:t>
            </a:r>
            <a:r>
              <a:rPr lang="es-UY" dirty="0" err="1"/>
              <a:t>strains</a:t>
            </a:r>
            <a:r>
              <a:rPr lang="es-UY" dirty="0"/>
              <a:t> </a:t>
            </a:r>
            <a:r>
              <a:rPr lang="es-UY" dirty="0" err="1"/>
              <a:t>that</a:t>
            </a:r>
            <a:r>
              <a:rPr lang="es-UY" dirty="0"/>
              <a:t> </a:t>
            </a:r>
            <a:r>
              <a:rPr lang="es-UY" dirty="0" err="1"/>
              <a:t>cannot</a:t>
            </a:r>
            <a:r>
              <a:rPr lang="es-UY" dirty="0"/>
              <a:t> produce </a:t>
            </a:r>
            <a:r>
              <a:rPr lang="es-UY" dirty="0" err="1"/>
              <a:t>gametocytes</a:t>
            </a:r>
            <a:endParaRPr lang="es-U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U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err="1"/>
              <a:t>Sexually</a:t>
            </a:r>
            <a:r>
              <a:rPr lang="es-UY" dirty="0"/>
              <a:t> </a:t>
            </a:r>
            <a:r>
              <a:rPr lang="es-UY" dirty="0" err="1"/>
              <a:t>impaired</a:t>
            </a:r>
            <a:r>
              <a:rPr lang="es-UY" dirty="0"/>
              <a:t> </a:t>
            </a:r>
            <a:r>
              <a:rPr lang="es-UY" dirty="0" err="1"/>
              <a:t>lines</a:t>
            </a:r>
            <a:r>
              <a:rPr lang="es-UY" dirty="0"/>
              <a:t> can </a:t>
            </a:r>
            <a:r>
              <a:rPr lang="es-UY" dirty="0" err="1"/>
              <a:t>give</a:t>
            </a:r>
            <a:r>
              <a:rPr lang="es-UY" dirty="0"/>
              <a:t> </a:t>
            </a:r>
            <a:r>
              <a:rPr lang="es-UY" dirty="0" err="1"/>
              <a:t>clues</a:t>
            </a:r>
            <a:r>
              <a:rPr lang="es-UY" dirty="0"/>
              <a:t> </a:t>
            </a:r>
            <a:r>
              <a:rPr lang="es-UY" dirty="0" err="1"/>
              <a:t>to</a:t>
            </a:r>
            <a:r>
              <a:rPr lang="es-UY" dirty="0"/>
              <a:t> sexual </a:t>
            </a:r>
            <a:r>
              <a:rPr lang="es-UY" dirty="0" err="1"/>
              <a:t>differentiation</a:t>
            </a:r>
            <a:endParaRPr lang="es-U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UY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err="1"/>
              <a:t>By</a:t>
            </a:r>
            <a:r>
              <a:rPr lang="es-UY" dirty="0"/>
              <a:t> </a:t>
            </a:r>
            <a:r>
              <a:rPr lang="es-UY" dirty="0" err="1"/>
              <a:t>looking</a:t>
            </a:r>
            <a:r>
              <a:rPr lang="es-UY" dirty="0"/>
              <a:t> at </a:t>
            </a:r>
            <a:r>
              <a:rPr lang="es-UY" dirty="0" err="1"/>
              <a:t>mutations</a:t>
            </a:r>
            <a:r>
              <a:rPr lang="es-UY" dirty="0"/>
              <a:t> </a:t>
            </a:r>
            <a:r>
              <a:rPr lang="es-UY" dirty="0" err="1"/>
              <a:t>on</a:t>
            </a:r>
            <a:r>
              <a:rPr lang="es-UY" dirty="0"/>
              <a:t> 3 </a:t>
            </a:r>
            <a:r>
              <a:rPr lang="es-UY" dirty="0" err="1"/>
              <a:t>different</a:t>
            </a:r>
            <a:r>
              <a:rPr lang="es-UY" dirty="0"/>
              <a:t> GNP </a:t>
            </a:r>
            <a:r>
              <a:rPr lang="es-UY" dirty="0" err="1"/>
              <a:t>strains</a:t>
            </a:r>
            <a:r>
              <a:rPr lang="es-UY" dirty="0"/>
              <a:t>, </a:t>
            </a:r>
            <a:r>
              <a:rPr lang="es-UY" dirty="0" err="1"/>
              <a:t>they</a:t>
            </a:r>
            <a:r>
              <a:rPr lang="es-UY" dirty="0"/>
              <a:t> </a:t>
            </a:r>
            <a:r>
              <a:rPr lang="es-UY" dirty="0" err="1"/>
              <a:t>found</a:t>
            </a:r>
            <a:r>
              <a:rPr lang="es-UY" dirty="0"/>
              <a:t> </a:t>
            </a:r>
            <a:r>
              <a:rPr lang="es-UY" dirty="0" err="1"/>
              <a:t>that</a:t>
            </a:r>
            <a:r>
              <a:rPr lang="es-UY" dirty="0"/>
              <a:t> </a:t>
            </a:r>
            <a:r>
              <a:rPr lang="es-UY" dirty="0" err="1"/>
              <a:t>they</a:t>
            </a:r>
            <a:r>
              <a:rPr lang="es-UY" dirty="0"/>
              <a:t> </a:t>
            </a:r>
            <a:r>
              <a:rPr lang="es-UY" dirty="0" err="1"/>
              <a:t>all</a:t>
            </a:r>
            <a:r>
              <a:rPr lang="es-UY" dirty="0"/>
              <a:t> share </a:t>
            </a:r>
            <a:r>
              <a:rPr lang="es-UY" dirty="0" err="1"/>
              <a:t>mutations</a:t>
            </a:r>
            <a:r>
              <a:rPr lang="es-UY" dirty="0"/>
              <a:t> </a:t>
            </a:r>
            <a:r>
              <a:rPr lang="es-UY" dirty="0" err="1"/>
              <a:t>on</a:t>
            </a:r>
            <a:r>
              <a:rPr lang="es-UY" dirty="0"/>
              <a:t> a particular gene </a:t>
            </a:r>
            <a:r>
              <a:rPr lang="es-UY" dirty="0" err="1"/>
              <a:t>encoding</a:t>
            </a:r>
            <a:r>
              <a:rPr lang="es-UY" dirty="0"/>
              <a:t> </a:t>
            </a:r>
            <a:r>
              <a:rPr lang="es-UY" dirty="0" err="1"/>
              <a:t>for</a:t>
            </a:r>
            <a:r>
              <a:rPr lang="es-UY" dirty="0"/>
              <a:t> a TF.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045e651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045e651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80283cde2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80283cde2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8045e65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8045e65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045e651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045e651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8229600" cy="4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0" y="4731544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0" y="411956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009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6" name="Google Shape;66;p13" descr="sanger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950" y="4798219"/>
            <a:ext cx="917972" cy="2750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iocLite.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6"/>
          <p:cNvPicPr preferRelativeResize="0"/>
          <p:nvPr/>
        </p:nvPicPr>
        <p:blipFill rotWithShape="1">
          <a:blip r:embed="rId3">
            <a:alphaModFix/>
          </a:blip>
          <a:srcRect r="23780" b="12080"/>
          <a:stretch/>
        </p:blipFill>
        <p:spPr>
          <a:xfrm>
            <a:off x="6449291" y="2376054"/>
            <a:ext cx="2609993" cy="267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ocial media tile for the World malaria report 2021 (horizontal)">
            <a:extLst>
              <a:ext uri="{FF2B5EF4-FFF2-40B4-BE49-F238E27FC236}">
                <a16:creationId xmlns:a16="http://schemas.microsoft.com/office/drawing/2014/main" id="{FA21E282-2985-482F-940C-D03B4CD7A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39" y="1233121"/>
            <a:ext cx="6576645" cy="369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117;p26"/>
          <p:cNvSpPr txBox="1"/>
          <p:nvPr/>
        </p:nvSpPr>
        <p:spPr>
          <a:xfrm>
            <a:off x="701309" y="0"/>
            <a:ext cx="79914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Working with Pathogen Genomes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Task</a:t>
            </a:r>
            <a:r>
              <a:rPr lang="e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1 –Sexual development of malaria parasites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0020300" y="4076700"/>
            <a:ext cx="1842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1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-668216" y="920677"/>
            <a:ext cx="3798277" cy="3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i="1" dirty="0">
                <a:latin typeface="Century Gothic" panose="020B0502020202020204" pitchFamily="34" charset="0"/>
              </a:rPr>
              <a:t>Plasmodium spp </a:t>
            </a:r>
            <a:r>
              <a:rPr lang="en" sz="1600" b="1" dirty="0">
                <a:latin typeface="Century Gothic" panose="020B0502020202020204" pitchFamily="34" charset="0"/>
              </a:rPr>
              <a:t>have a very complex life cycle.</a:t>
            </a:r>
          </a:p>
          <a:p>
            <a:pPr marL="91440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i="1" dirty="0">
                <a:latin typeface="Century Gothic" panose="020B0502020202020204" pitchFamily="34" charset="0"/>
              </a:rPr>
              <a:t>P.</a:t>
            </a:r>
            <a:r>
              <a:rPr lang="es-UY" sz="1600" b="1" i="1" dirty="0">
                <a:latin typeface="Century Gothic" panose="020B0502020202020204" pitchFamily="34" charset="0"/>
              </a:rPr>
              <a:t>b</a:t>
            </a:r>
            <a:r>
              <a:rPr lang="en" sz="1600" b="1" i="1" dirty="0">
                <a:latin typeface="Century Gothic" panose="020B0502020202020204" pitchFamily="34" charset="0"/>
              </a:rPr>
              <a:t>erghgei</a:t>
            </a:r>
            <a:r>
              <a:rPr lang="en" sz="1600" b="1" dirty="0">
                <a:latin typeface="Century Gothic" panose="020B0502020202020204" pitchFamily="34" charset="0"/>
              </a:rPr>
              <a:t> is a rodent model of malaria</a:t>
            </a:r>
          </a:p>
          <a:p>
            <a:pPr marL="91440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Century Gothic" panose="020B0502020202020204" pitchFamily="34" charset="0"/>
              </a:rPr>
              <a:t>On continuous culture  the parasite lost the capacity of producing gametocytes</a:t>
            </a:r>
          </a:p>
          <a:p>
            <a:pPr marL="91440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600" b="1" dirty="0">
              <a:latin typeface="Century Gothic" panose="020B0502020202020204" pitchFamily="34" charset="0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518" y="590950"/>
            <a:ext cx="5273492" cy="422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589596" y="379396"/>
            <a:ext cx="60342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Sexual stage can be shut down</a:t>
            </a:r>
            <a:endParaRPr dirty="0"/>
          </a:p>
        </p:txBody>
      </p:sp>
      <p:sp>
        <p:nvSpPr>
          <p:cNvPr id="131" name="Google Shape;131;p28"/>
          <p:cNvSpPr txBox="1"/>
          <p:nvPr/>
        </p:nvSpPr>
        <p:spPr>
          <a:xfrm>
            <a:off x="633047" y="1244945"/>
            <a:ext cx="8145802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entury Gothic" panose="020B0502020202020204" pitchFamily="34" charset="0"/>
              </a:rPr>
              <a:t>Gametocyte non-producer (GNPs) strains can be obtained over time in the lab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entury Gothic" panose="020B0502020202020204" pitchFamily="34" charset="0"/>
              </a:rPr>
              <a:t>SEXUAL IMPAIRED LINES CAN GIVE CLUES TO SEXUAL DIFFERENTIATION </a:t>
            </a:r>
            <a:endParaRPr sz="16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74A124-7660-4EF3-935A-2582F746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4" y="2356338"/>
            <a:ext cx="8549172" cy="2303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73500" cy="3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00" y="152400"/>
            <a:ext cx="3823375" cy="4152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32"/>
          <p:cNvCxnSpPr/>
          <p:nvPr/>
        </p:nvCxnSpPr>
        <p:spPr>
          <a:xfrm>
            <a:off x="6202000" y="2234600"/>
            <a:ext cx="2556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32"/>
          <p:cNvCxnSpPr/>
          <p:nvPr/>
        </p:nvCxnSpPr>
        <p:spPr>
          <a:xfrm>
            <a:off x="5308150" y="2407075"/>
            <a:ext cx="3489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32"/>
          <p:cNvCxnSpPr/>
          <p:nvPr/>
        </p:nvCxnSpPr>
        <p:spPr>
          <a:xfrm>
            <a:off x="5308150" y="2571750"/>
            <a:ext cx="674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665331" y="234023"/>
            <a:ext cx="82221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RNAseq data for ap2-g knock-out mutants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7797C76-D2BE-48D5-8F24-368632F13C58}"/>
              </a:ext>
            </a:extLst>
          </p:cNvPr>
          <p:cNvGrpSpPr/>
          <p:nvPr/>
        </p:nvGrpSpPr>
        <p:grpSpPr>
          <a:xfrm>
            <a:off x="2629563" y="2571750"/>
            <a:ext cx="2073217" cy="1569600"/>
            <a:chOff x="2629563" y="2571750"/>
            <a:chExt cx="2073217" cy="1569600"/>
          </a:xfrm>
        </p:grpSpPr>
        <p:grpSp>
          <p:nvGrpSpPr>
            <p:cNvPr id="195" name="Google Shape;195;p34"/>
            <p:cNvGrpSpPr/>
            <p:nvPr/>
          </p:nvGrpSpPr>
          <p:grpSpPr>
            <a:xfrm>
              <a:off x="2629563" y="2571750"/>
              <a:ext cx="1944600" cy="1569600"/>
              <a:chOff x="3071457" y="2013875"/>
              <a:chExt cx="1944600" cy="1569600"/>
            </a:xfrm>
          </p:grpSpPr>
          <p:sp>
            <p:nvSpPr>
              <p:cNvPr id="196" name="Google Shape;196;p34"/>
              <p:cNvSpPr/>
              <p:nvPr/>
            </p:nvSpPr>
            <p:spPr>
              <a:xfrm rot="10800000" flipH="1">
                <a:off x="3071457" y="2013875"/>
                <a:ext cx="1944600" cy="1569600"/>
              </a:xfrm>
              <a:prstGeom prst="round2DiagRect">
                <a:avLst>
                  <a:gd name="adj1" fmla="val 0"/>
                  <a:gd name="adj2" fmla="val 17764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4"/>
              <p:cNvSpPr txBox="1"/>
              <p:nvPr/>
            </p:nvSpPr>
            <p:spPr>
              <a:xfrm>
                <a:off x="3379164" y="2306309"/>
                <a:ext cx="14517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Confirm the knock-out of the AP2-G gene in the mutant samples </a:t>
                </a:r>
                <a:endParaRPr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8" name="Google Shape;198;p34"/>
              <p:cNvSpPr txBox="1"/>
              <p:nvPr/>
            </p:nvSpPr>
            <p:spPr>
              <a:xfrm>
                <a:off x="3274058" y="2734745"/>
                <a:ext cx="1451700" cy="51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7" name="Google Shape;207;p34"/>
            <p:cNvGrpSpPr/>
            <p:nvPr/>
          </p:nvGrpSpPr>
          <p:grpSpPr>
            <a:xfrm>
              <a:off x="4441209" y="3259145"/>
              <a:ext cx="261571" cy="260379"/>
              <a:chOff x="4858109" y="2631368"/>
              <a:chExt cx="316442" cy="315000"/>
            </a:xfrm>
          </p:grpSpPr>
          <p:sp>
            <p:nvSpPr>
              <p:cNvPr id="208" name="Google Shape;208;p34"/>
              <p:cNvSpPr/>
              <p:nvPr/>
            </p:nvSpPr>
            <p:spPr>
              <a:xfrm>
                <a:off x="4859551" y="2631368"/>
                <a:ext cx="315000" cy="315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4"/>
              <p:cNvSpPr/>
              <p:nvPr/>
            </p:nvSpPr>
            <p:spPr>
              <a:xfrm>
                <a:off x="4858109" y="2739300"/>
                <a:ext cx="239100" cy="99000"/>
              </a:xfrm>
              <a:prstGeom prst="rightArrow">
                <a:avLst>
                  <a:gd name="adj1" fmla="val 32020"/>
                  <a:gd name="adj2" fmla="val 66970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/>
                </a:br>
                <a:endParaRPr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9EAE16D-7500-4F8F-A986-AAB29A8B2039}"/>
              </a:ext>
            </a:extLst>
          </p:cNvPr>
          <p:cNvGrpSpPr/>
          <p:nvPr/>
        </p:nvGrpSpPr>
        <p:grpSpPr>
          <a:xfrm>
            <a:off x="687350" y="2571750"/>
            <a:ext cx="2045721" cy="1569600"/>
            <a:chOff x="687350" y="2571750"/>
            <a:chExt cx="2045721" cy="1569600"/>
          </a:xfrm>
        </p:grpSpPr>
        <p:grpSp>
          <p:nvGrpSpPr>
            <p:cNvPr id="199" name="Google Shape;199;p34"/>
            <p:cNvGrpSpPr/>
            <p:nvPr/>
          </p:nvGrpSpPr>
          <p:grpSpPr>
            <a:xfrm>
              <a:off x="687350" y="2571750"/>
              <a:ext cx="1944600" cy="1569600"/>
              <a:chOff x="1126863" y="2013875"/>
              <a:chExt cx="1944600" cy="1569600"/>
            </a:xfrm>
          </p:grpSpPr>
          <p:sp>
            <p:nvSpPr>
              <p:cNvPr id="200" name="Google Shape;200;p34"/>
              <p:cNvSpPr/>
              <p:nvPr/>
            </p:nvSpPr>
            <p:spPr>
              <a:xfrm>
                <a:off x="1126863" y="2013875"/>
                <a:ext cx="1944600" cy="1569600"/>
              </a:xfrm>
              <a:prstGeom prst="round2DiagRect">
                <a:avLst>
                  <a:gd name="adj1" fmla="val 0"/>
                  <a:gd name="adj2" fmla="val 17764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4"/>
              <p:cNvSpPr txBox="1"/>
              <p:nvPr/>
            </p:nvSpPr>
            <p:spPr>
              <a:xfrm>
                <a:off x="1320775" y="2217599"/>
                <a:ext cx="1546627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RNAseq data to reference  genome</a:t>
                </a:r>
                <a:endParaRPr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2" name="Google Shape;202;p34"/>
              <p:cNvSpPr txBox="1"/>
              <p:nvPr/>
            </p:nvSpPr>
            <p:spPr>
              <a:xfrm>
                <a:off x="1309584" y="2747883"/>
                <a:ext cx="1694453" cy="477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900" dirty="0">
                    <a:solidFill>
                      <a:schemeClr val="lt1"/>
                    </a:solidFill>
                    <a:latin typeface="Arial" panose="020B0604020202020204" pitchFamily="34" charset="0"/>
                    <a:ea typeface="Roboto"/>
                    <a:cs typeface="Arial" panose="020B0604020202020204" pitchFamily="34" charset="0"/>
                    <a:sym typeface="Roboto"/>
                  </a:rPr>
                  <a:t>6 samples so it might be a  good chance to put your scripting skills in practice</a:t>
                </a:r>
                <a:endParaRPr lang="en-US" sz="9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endParaRPr>
              </a:p>
            </p:txBody>
          </p:sp>
        </p:grpSp>
        <p:sp>
          <p:nvSpPr>
            <p:cNvPr id="210" name="Google Shape;210;p34"/>
            <p:cNvSpPr/>
            <p:nvPr/>
          </p:nvSpPr>
          <p:spPr>
            <a:xfrm>
              <a:off x="2535371" y="3348362"/>
              <a:ext cx="197700" cy="819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  <p:grpSp>
          <p:nvGrpSpPr>
            <p:cNvPr id="211" name="Google Shape;211;p34"/>
            <p:cNvGrpSpPr/>
            <p:nvPr/>
          </p:nvGrpSpPr>
          <p:grpSpPr>
            <a:xfrm>
              <a:off x="2471484" y="3259145"/>
              <a:ext cx="261571" cy="260379"/>
              <a:chOff x="4858109" y="2631368"/>
              <a:chExt cx="316442" cy="315000"/>
            </a:xfrm>
          </p:grpSpPr>
          <p:sp>
            <p:nvSpPr>
              <p:cNvPr id="212" name="Google Shape;212;p34"/>
              <p:cNvSpPr/>
              <p:nvPr/>
            </p:nvSpPr>
            <p:spPr>
              <a:xfrm>
                <a:off x="4859551" y="2631368"/>
                <a:ext cx="315000" cy="315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>
                <a:off x="4858109" y="2739300"/>
                <a:ext cx="239100" cy="99000"/>
              </a:xfrm>
              <a:prstGeom prst="rightArrow">
                <a:avLst>
                  <a:gd name="adj1" fmla="val 32020"/>
                  <a:gd name="adj2" fmla="val 66970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/>
                </a:br>
                <a:endParaRPr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04D3E3B-2ECC-4321-88E4-1CD04310E90F}"/>
              </a:ext>
            </a:extLst>
          </p:cNvPr>
          <p:cNvGrpSpPr/>
          <p:nvPr/>
        </p:nvGrpSpPr>
        <p:grpSpPr>
          <a:xfrm>
            <a:off x="4571524" y="2571750"/>
            <a:ext cx="2054931" cy="1569600"/>
            <a:chOff x="4571524" y="2571750"/>
            <a:chExt cx="2054931" cy="1569600"/>
          </a:xfrm>
        </p:grpSpPr>
        <p:grpSp>
          <p:nvGrpSpPr>
            <p:cNvPr id="203" name="Google Shape;203;p34"/>
            <p:cNvGrpSpPr/>
            <p:nvPr/>
          </p:nvGrpSpPr>
          <p:grpSpPr>
            <a:xfrm>
              <a:off x="4571524" y="2571750"/>
              <a:ext cx="1944477" cy="1569600"/>
              <a:chOff x="5015938" y="2013875"/>
              <a:chExt cx="3001200" cy="1569600"/>
            </a:xfrm>
          </p:grpSpPr>
          <p:sp>
            <p:nvSpPr>
              <p:cNvPr id="204" name="Google Shape;204;p34"/>
              <p:cNvSpPr/>
              <p:nvPr/>
            </p:nvSpPr>
            <p:spPr>
              <a:xfrm>
                <a:off x="5015938" y="2013875"/>
                <a:ext cx="3001200" cy="1569600"/>
              </a:xfrm>
              <a:prstGeom prst="round2DiagRect">
                <a:avLst>
                  <a:gd name="adj1" fmla="val 0"/>
                  <a:gd name="adj2" fmla="val 17764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4"/>
              <p:cNvSpPr txBox="1"/>
              <p:nvPr/>
            </p:nvSpPr>
            <p:spPr>
              <a:xfrm>
                <a:off x="5360226" y="2180187"/>
                <a:ext cx="24171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Call differentially expressed genes</a:t>
                </a:r>
                <a:endParaRPr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6" name="Google Shape;206;p34"/>
              <p:cNvSpPr txBox="1"/>
              <p:nvPr/>
            </p:nvSpPr>
            <p:spPr>
              <a:xfrm>
                <a:off x="5344001" y="2658541"/>
                <a:ext cx="2417100" cy="9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How many up-regulated genes were found?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How many down-regulated? </a:t>
                </a:r>
                <a:endParaRPr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5" name="Google Shape;215;p34"/>
            <p:cNvGrpSpPr/>
            <p:nvPr/>
          </p:nvGrpSpPr>
          <p:grpSpPr>
            <a:xfrm>
              <a:off x="6364884" y="3259107"/>
              <a:ext cx="261571" cy="260379"/>
              <a:chOff x="4858109" y="2631368"/>
              <a:chExt cx="316442" cy="315000"/>
            </a:xfrm>
          </p:grpSpPr>
          <p:sp>
            <p:nvSpPr>
              <p:cNvPr id="216" name="Google Shape;216;p34"/>
              <p:cNvSpPr/>
              <p:nvPr/>
            </p:nvSpPr>
            <p:spPr>
              <a:xfrm>
                <a:off x="4859551" y="2631368"/>
                <a:ext cx="315000" cy="315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>
                <a:off x="4858109" y="2739300"/>
                <a:ext cx="239100" cy="99000"/>
              </a:xfrm>
              <a:prstGeom prst="rightArrow">
                <a:avLst>
                  <a:gd name="adj1" fmla="val 32020"/>
                  <a:gd name="adj2" fmla="val 66970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"/>
                </a:br>
                <a:endParaRPr/>
              </a:p>
            </p:txBody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1B8FD9-3AA7-4CC5-A430-547D3C5D12CA}"/>
              </a:ext>
            </a:extLst>
          </p:cNvPr>
          <p:cNvGrpSpPr/>
          <p:nvPr/>
        </p:nvGrpSpPr>
        <p:grpSpPr>
          <a:xfrm>
            <a:off x="6512038" y="2571750"/>
            <a:ext cx="1944600" cy="1569600"/>
            <a:chOff x="6512038" y="2571750"/>
            <a:chExt cx="1944600" cy="1569600"/>
          </a:xfrm>
        </p:grpSpPr>
        <p:sp>
          <p:nvSpPr>
            <p:cNvPr id="214" name="Google Shape;214;p34"/>
            <p:cNvSpPr/>
            <p:nvPr/>
          </p:nvSpPr>
          <p:spPr>
            <a:xfrm rot="10800000" flipH="1">
              <a:off x="6512038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34"/>
            <p:cNvGrpSpPr/>
            <p:nvPr/>
          </p:nvGrpSpPr>
          <p:grpSpPr>
            <a:xfrm>
              <a:off x="6690802" y="2589941"/>
              <a:ext cx="1576548" cy="1372808"/>
              <a:chOff x="5344005" y="2019904"/>
              <a:chExt cx="2433320" cy="1372808"/>
            </a:xfrm>
          </p:grpSpPr>
          <p:sp>
            <p:nvSpPr>
              <p:cNvPr id="219" name="Google Shape;219;p34"/>
              <p:cNvSpPr txBox="1"/>
              <p:nvPr/>
            </p:nvSpPr>
            <p:spPr>
              <a:xfrm>
                <a:off x="5344005" y="2019904"/>
                <a:ext cx="2417099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what kind of genes are differentially expressed in the KO mutants?</a:t>
                </a:r>
                <a:endParaRPr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0" name="Google Shape;220;p34"/>
              <p:cNvSpPr txBox="1"/>
              <p:nvPr/>
            </p:nvSpPr>
            <p:spPr>
              <a:xfrm>
                <a:off x="5360225" y="2860212"/>
                <a:ext cx="2417100" cy="5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Perform Gene Onthology enrichment analysis (R script provided)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CE4FA-E203-43CF-BD10-74D4C050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tarting over...: Você é Hands On?">
            <a:extLst>
              <a:ext uri="{FF2B5EF4-FFF2-40B4-BE49-F238E27FC236}">
                <a16:creationId xmlns:a16="http://schemas.microsoft.com/office/drawing/2014/main" id="{7BCFBC7A-DF33-4E37-9A4D-D670B84D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282" y="1752475"/>
            <a:ext cx="4286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6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66357" y="451945"/>
            <a:ext cx="8777643" cy="52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For differential expression analysis: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echo “target_id description” &gt; tmp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cat tmp PbANKA_v3.desc &gt; tmp2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mv tmp2 PbANKA_v3.desc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Modify your kallisto folders to match the sample ids in your sleuth.R script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sample_id &lt;- c("WT1", "WT2", "WT3","MUT1","MUT2","MUT3")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460950" y="0"/>
            <a:ext cx="8222100" cy="52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For GO_enrichment: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cut -f1,3,4,12 kallisto.results | awk ‘{if ($2&lt;0.01 &amp;&amp; $3&gt;0) print $1}’ | sed -i “s/\.1//” &gt; up_WT.list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sudo R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source("</a:t>
            </a:r>
            <a:r>
              <a:rPr lang="en" sz="1800" u="sng" dirty="0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https://bioconductor.org/biocLite.R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BiocInstaller::biocLite("IRanges")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q()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Rscript GO_enrichment.R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394</Words>
  <Application>Microsoft Office PowerPoint</Application>
  <PresentationFormat>Presentación en pantalla (16:9)</PresentationFormat>
  <Paragraphs>60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Roboto</vt:lpstr>
      <vt:lpstr>Arial</vt:lpstr>
      <vt:lpstr>Century Gothic</vt:lpstr>
      <vt:lpstr>Courier New</vt:lpstr>
      <vt:lpstr>Material</vt:lpstr>
      <vt:lpstr>Default Design</vt:lpstr>
      <vt:lpstr>Presentación de PowerPoint</vt:lpstr>
      <vt:lpstr>Presentación de PowerPoint</vt:lpstr>
      <vt:lpstr>Sexual stage can be shut down</vt:lpstr>
      <vt:lpstr>Presentación de PowerPoint</vt:lpstr>
      <vt:lpstr>RNAseq data for ap2-g knock-out mutants</vt:lpstr>
      <vt:lpstr>Presentación de PowerPoint</vt:lpstr>
      <vt:lpstr>For differential expression analysis: echo “target_id description” &gt; tmp cat tmp PbANKA_v3.desc &gt; tmp2 mv tmp2 PbANKA_v3.desc  Modify your kallisto folders to match the sample ids in your sleuth.R script sample_id &lt;- c("WT1", "WT2", "WT3","MUT1","MUT2","MUT3")      </vt:lpstr>
      <vt:lpstr>  For GO_enrichment: cut -f1,3,4,12 kallisto.results | awk ‘{if ($2&lt;0.01 &amp;&amp; $3&gt;0) print $1}’ | sed -i “s/\.1//” &gt; up_WT.list  sudo R source("https://bioconductor.org/biocLite.R") BiocInstaller::biocLite("IRanges") q() Rscript GO_enrichment.R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Tort</dc:creator>
  <cp:lastModifiedBy>Jose Tort</cp:lastModifiedBy>
  <cp:revision>2</cp:revision>
  <dcterms:modified xsi:type="dcterms:W3CDTF">2022-02-09T23:04:16Z</dcterms:modified>
</cp:coreProperties>
</file>