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jHXBwUdhErCCzoqnIU8dw8bC2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2dc71668a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12dc7166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112dc71668a_0_16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c71668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12dc71668a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dc71668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12dc71668a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0" name="Google Shape;60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1" name="Google Shape;61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jpg"/><Relationship Id="rId7" Type="http://schemas.openxmlformats.org/officeDocument/2006/relationships/image" Target="../media/image5.jpg"/><Relationship Id="rId8" Type="http://schemas.openxmlformats.org/officeDocument/2006/relationships/hyperlink" Target="mailto:rquiroga@unc.edu.a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www.sanger.ac.uk/science/tools/artemis-comparison-tool-act" TargetMode="External"/><Relationship Id="rId5" Type="http://schemas.openxmlformats.org/officeDocument/2006/relationships/hyperlink" Target="http://www.sanger.ac.uk/science/tools/artemis-comparison-tool-act" TargetMode="External"/><Relationship Id="rId6" Type="http://schemas.openxmlformats.org/officeDocument/2006/relationships/hyperlink" Target="ftp://ftp.sanger.ac.uk/pub/resources/software/act/ac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12081" l="0" r="23782" t="0"/>
          <a:stretch/>
        </p:blipFill>
        <p:spPr>
          <a:xfrm>
            <a:off x="3124200" y="0"/>
            <a:ext cx="5865811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PL Wellcome Library Helix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75" y="293687"/>
            <a:ext cx="1112837" cy="974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Strept1" id="90" name="Google Shape;90;p1"/>
          <p:cNvPicPr preferRelativeResize="0"/>
          <p:nvPr/>
        </p:nvPicPr>
        <p:blipFill rotWithShape="1">
          <a:blip r:embed="rId5">
            <a:alphaModFix/>
          </a:blip>
          <a:srcRect b="12219" l="0" r="0" t="12136"/>
          <a:stretch/>
        </p:blipFill>
        <p:spPr>
          <a:xfrm>
            <a:off x="347662" y="293687"/>
            <a:ext cx="984250" cy="9747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C0022980"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1775" y="296862"/>
            <a:ext cx="14478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lcome Trustcolour logo"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500" y="6165850"/>
            <a:ext cx="2128837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582612" y="2565400"/>
            <a:ext cx="7991475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Wellcome Trust Workshop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 b="1" i="0" sz="12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Working with Pathogen Genomes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r>
              <a:t/>
            </a:r>
            <a:endParaRPr b="1" i="0" sz="900" u="none" cap="none" strike="noStrike">
              <a:solidFill>
                <a:srgbClr val="8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Genomics Seminar (ACT)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Quiroga </a:t>
            </a:r>
            <a:r>
              <a:rPr b="1" i="0" lang="en-US" sz="32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rquiroga@unc.edu.ar</a:t>
            </a:r>
            <a:endParaRPr b="1"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Fernán Agüero </a:t>
            </a:r>
            <a:r>
              <a:rPr b="1" lang="en-US" sz="32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fernan@iib.unsam.edu.ar</a:t>
            </a:r>
            <a:endParaRPr b="1" sz="3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7500" y="5638800"/>
            <a:ext cx="1617662" cy="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files containing sequence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Fasta, EMBL, Genbank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BLAST, mummer, VCF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Additional metadata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GFF, EMBL, 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do you need to run ACT?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PRED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628775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setup of an ACT session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900112" y="1628775"/>
            <a:ext cx="142875" cy="936625"/>
          </a:xfrm>
          <a:prstGeom prst="leftBrace">
            <a:avLst>
              <a:gd fmla="val 27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900112" y="4652962"/>
            <a:ext cx="142875" cy="936625"/>
          </a:xfrm>
          <a:prstGeom prst="leftBrace">
            <a:avLst>
              <a:gd fmla="val 27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323850" y="1844675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323850" y="4868862"/>
            <a:ext cx="4810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 flipH="1" rot="10800000">
            <a:off x="1835150" y="5373687"/>
            <a:ext cx="144462" cy="647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69" name="Google Shape;169;p9"/>
          <p:cNvCxnSpPr/>
          <p:nvPr/>
        </p:nvCxnSpPr>
        <p:spPr>
          <a:xfrm flipH="1" rot="10800000">
            <a:off x="1835150" y="5300662"/>
            <a:ext cx="1152525" cy="7207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0" name="Google Shape;170;p9"/>
          <p:cNvSpPr txBox="1"/>
          <p:nvPr/>
        </p:nvSpPr>
        <p:spPr>
          <a:xfrm>
            <a:off x="755650" y="6021387"/>
            <a:ext cx="23145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356100" y="5949950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/>
          <p:nvPr/>
        </p:nvCxnSpPr>
        <p:spPr>
          <a:xfrm flipH="1" rot="10800000">
            <a:off x="5762625" y="4221162"/>
            <a:ext cx="538162" cy="17287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73" name="Google Shape;173;p9"/>
          <p:cNvCxnSpPr/>
          <p:nvPr/>
        </p:nvCxnSpPr>
        <p:spPr>
          <a:xfrm rot="10800000">
            <a:off x="7885112" y="4868862"/>
            <a:ext cx="287337" cy="215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cxnSp>
        <p:nvCxnSpPr>
          <p:cNvPr id="174" name="Google Shape;174;p9"/>
          <p:cNvCxnSpPr/>
          <p:nvPr/>
        </p:nvCxnSpPr>
        <p:spPr>
          <a:xfrm flipH="1">
            <a:off x="7885112" y="5084762"/>
            <a:ext cx="287337" cy="2889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5" name="Google Shape;175;p9"/>
          <p:cNvSpPr txBox="1"/>
          <p:nvPr/>
        </p:nvSpPr>
        <p:spPr>
          <a:xfrm>
            <a:off x="8243887" y="4868862"/>
            <a:ext cx="719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/>
          <p:nvPr/>
        </p:nvCxnSpPr>
        <p:spPr>
          <a:xfrm rot="10800000">
            <a:off x="7956550" y="2133600"/>
            <a:ext cx="28733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7" name="Google Shape;177;p9"/>
          <p:cNvSpPr txBox="1"/>
          <p:nvPr/>
        </p:nvSpPr>
        <p:spPr>
          <a:xfrm>
            <a:off x="8316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 flipH="1">
            <a:off x="6732587" y="1412875"/>
            <a:ext cx="360362" cy="2873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blurRad="63500" dir="5400000" dist="20000">
              <a:srgbClr val="808080">
                <a:alpha val="36862"/>
              </a:srgbClr>
            </a:outerShdw>
          </a:effectLst>
        </p:spPr>
      </p:cxnSp>
      <p:sp>
        <p:nvSpPr>
          <p:cNvPr id="179" name="Google Shape;179;p9"/>
          <p:cNvSpPr txBox="1"/>
          <p:nvPr/>
        </p:nvSpPr>
        <p:spPr>
          <a:xfrm>
            <a:off x="7170737" y="1166812"/>
            <a:ext cx="1722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_fasta_win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196975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>
            <a:off x="292100" y="4556125"/>
            <a:ext cx="8504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0"/>
          <p:cNvCxnSpPr/>
          <p:nvPr/>
        </p:nvCxnSpPr>
        <p:spPr>
          <a:xfrm>
            <a:off x="292100" y="6472237"/>
            <a:ext cx="8504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0"/>
          <p:cNvCxnSpPr/>
          <p:nvPr/>
        </p:nvCxnSpPr>
        <p:spPr>
          <a:xfrm>
            <a:off x="1598612" y="4570412"/>
            <a:ext cx="5486400" cy="0"/>
          </a:xfrm>
          <a:prstGeom prst="straightConnector1">
            <a:avLst/>
          </a:prstGeom>
          <a:noFill/>
          <a:ln cap="flat" cmpd="sng" w="196850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0"/>
          <p:cNvSpPr txBox="1"/>
          <p:nvPr/>
        </p:nvSpPr>
        <p:spPr>
          <a:xfrm>
            <a:off x="2560637" y="4675187"/>
            <a:ext cx="4506912" cy="176371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0"/>
          <p:cNvCxnSpPr/>
          <p:nvPr/>
        </p:nvCxnSpPr>
        <p:spPr>
          <a:xfrm>
            <a:off x="2559050" y="6472237"/>
            <a:ext cx="4519612" cy="0"/>
          </a:xfrm>
          <a:prstGeom prst="straightConnector1">
            <a:avLst/>
          </a:prstGeom>
          <a:noFill/>
          <a:ln cap="flat" cmpd="sng" w="1968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0"/>
          <p:cNvSpPr txBox="1"/>
          <p:nvPr/>
        </p:nvSpPr>
        <p:spPr>
          <a:xfrm>
            <a:off x="1522412" y="4441825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2524125" y="6354762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518275" y="4441825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518275" y="6354762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87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sequence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dc71668a_0_163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Mecanisms of genetic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12dc71668a_0_163"/>
          <p:cNvSpPr txBox="1"/>
          <p:nvPr>
            <p:ph idx="4294967295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gain/loss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 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 gene fusion, domain fusion, gene duplication)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Regulatory changes (differential expression, PTGS,etc.)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Coding Mutation accumulation (SNPs)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179387" y="1557325"/>
            <a:ext cx="8672512" cy="2122503"/>
            <a:chOff x="0" y="0"/>
            <a:chExt cx="2147483646" cy="2147483646"/>
          </a:xfrm>
        </p:grpSpPr>
        <p:sp>
          <p:nvSpPr>
            <p:cNvPr id="208" name="Google Shape;208;p11"/>
            <p:cNvSpPr/>
            <p:nvPr/>
          </p:nvSpPr>
          <p:spPr>
            <a:xfrm>
              <a:off x="233150901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65522035" y="208275011"/>
              <a:ext cx="205858988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719726723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981729049" y="208275011"/>
              <a:ext cx="467861352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455048770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730307213" y="208275011"/>
              <a:ext cx="187144543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922910200" y="208275011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33150901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465522035" y="1710323489"/>
              <a:ext cx="205858988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719726723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1730307213" y="1710323489"/>
              <a:ext cx="187144543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922910200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1"/>
            <p:cNvSpPr txBox="1"/>
            <p:nvPr/>
          </p:nvSpPr>
          <p:spPr>
            <a:xfrm>
              <a:off x="233150901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1730307213" y="491198492"/>
              <a:ext cx="411717976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979389764" y="1710323489"/>
              <a:ext cx="467861352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452709485" y="1710323489"/>
              <a:ext cx="224573446" cy="23576950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1"/>
            <p:cNvSpPr txBox="1"/>
            <p:nvPr/>
          </p:nvSpPr>
          <p:spPr>
            <a:xfrm>
              <a:off x="972761829" y="491198492"/>
              <a:ext cx="711149257" cy="1178847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55953784" y="491198492"/>
              <a:ext cx="56143361" cy="117884751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0" y="915583480"/>
              <a:ext cx="187144543" cy="359548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 txBox="1"/>
            <p:nvPr/>
          </p:nvSpPr>
          <p:spPr>
            <a:xfrm>
              <a:off x="201959165" y="0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201959221" y="1939210232"/>
              <a:ext cx="411718800" cy="208273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p11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>
            <a:off x="107950" y="4005262"/>
            <a:ext cx="8743950" cy="2244725"/>
            <a:chOff x="0" y="0"/>
            <a:chExt cx="2147483646" cy="2147483646"/>
          </a:xfrm>
        </p:grpSpPr>
        <p:sp>
          <p:nvSpPr>
            <p:cNvPr id="231" name="Google Shape;231;p11"/>
            <p:cNvSpPr/>
            <p:nvPr/>
          </p:nvSpPr>
          <p:spPr>
            <a:xfrm>
              <a:off x="233150901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465522035" y="229816443"/>
              <a:ext cx="205858988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19726723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981729049" y="229816443"/>
              <a:ext cx="467861352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455048770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730307213" y="229816443"/>
              <a:ext cx="187144543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922910200" y="22981644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233150901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0008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65522035" y="1887314023"/>
              <a:ext cx="205858988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719726723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730307213" y="1887314023"/>
              <a:ext cx="187144543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22910200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233150901" y="542020072"/>
              <a:ext cx="711149257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1730307213" y="542020072"/>
              <a:ext cx="411717976" cy="1300848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 flipH="1">
              <a:off x="1211760929" y="1887314023"/>
              <a:ext cx="467861352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 flipH="1">
              <a:off x="981729113" y="1887314023"/>
              <a:ext cx="224573446" cy="26016962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155953784" y="542020072"/>
              <a:ext cx="56143361" cy="13008480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0" y="1010325257"/>
              <a:ext cx="187144543" cy="396758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 flipH="1" rot="10800000">
              <a:off x="984068396" y="547440617"/>
              <a:ext cx="692434798" cy="638499256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984068396" y="1189192309"/>
              <a:ext cx="692434798" cy="638499256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201960144" y="0"/>
              <a:ext cx="278377501" cy="229816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/>
        </p:nvSpPr>
        <p:spPr>
          <a:xfrm>
            <a:off x="941149" y="6064325"/>
            <a:ext cx="16470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1" id="257" name="Google Shape;257;p12"/>
          <p:cNvPicPr preferRelativeResize="0"/>
          <p:nvPr/>
        </p:nvPicPr>
        <p:blipFill rotWithShape="1">
          <a:blip r:embed="rId3">
            <a:alphaModFix/>
          </a:blip>
          <a:srcRect b="1603" l="0" r="1893" t="6356"/>
          <a:stretch/>
        </p:blipFill>
        <p:spPr>
          <a:xfrm>
            <a:off x="914400" y="1312862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/>
          <p:nvPr/>
        </p:nvSpPr>
        <p:spPr>
          <a:xfrm>
            <a:off x="7620000" y="5943600"/>
            <a:ext cx="762000" cy="53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924800" y="3352800"/>
            <a:ext cx="104298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BLASTN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DNA-DNA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8153400" y="12573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 typhi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8027987" y="605790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 coli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7318375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621587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7621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7621587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T8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5537" t="4669"/>
          <a:stretch/>
        </p:blipFill>
        <p:spPr>
          <a:xfrm>
            <a:off x="609600" y="1071562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genome arrangements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7391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bronchiseptica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7391400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7391400" y="1295400"/>
            <a:ext cx="11128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pertussis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CT8" id="280" name="Google Shape;280;p14"/>
          <p:cNvPicPr preferRelativeResize="0"/>
          <p:nvPr/>
        </p:nvPicPr>
        <p:blipFill rotWithShape="1">
          <a:blip r:embed="rId3">
            <a:alphaModFix/>
          </a:blip>
          <a:srcRect b="7555" l="880" r="7086" t="6587"/>
          <a:stretch/>
        </p:blipFill>
        <p:spPr>
          <a:xfrm>
            <a:off x="388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1143000" y="319087"/>
            <a:ext cx="70818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Chromosomal rearrangements in </a:t>
            </a:r>
            <a:r>
              <a:rPr b="0" i="1" lang="en-US" sz="28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Bordetella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/>
        </p:nvSpPr>
        <p:spPr>
          <a:xfrm>
            <a:off x="1331912" y="6278562"/>
            <a:ext cx="6848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comparison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811212" y="1211262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077912" y="1922462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773112" y="2635250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nap3"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066800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684212" y="3346450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166812" y="4059237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95312" y="4770437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84212" y="5483225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684212" y="6196012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Comparison of strain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468312" y="23812"/>
            <a:ext cx="820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Mechanisms of genetic diversity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>
            <p:ph idx="4294967295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gain-loss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800"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Analyses of complete (or large parts of) genomes from within and/or between species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7"/>
          <p:cNvCxnSpPr/>
          <p:nvPr/>
        </p:nvCxnSpPr>
        <p:spPr>
          <a:xfrm>
            <a:off x="2400300" y="5003800"/>
            <a:ext cx="502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7"/>
          <p:cNvCxnSpPr/>
          <p:nvPr/>
        </p:nvCxnSpPr>
        <p:spPr>
          <a:xfrm>
            <a:off x="914400" y="25527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17"/>
          <p:cNvSpPr/>
          <p:nvPr/>
        </p:nvSpPr>
        <p:spPr>
          <a:xfrm>
            <a:off x="990600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1936750" y="23622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2971800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3962400" y="2362200"/>
            <a:ext cx="1905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5889625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086600" y="23622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7870825" y="23622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2492375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3438525" y="4800600"/>
            <a:ext cx="8382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4473575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5616575" y="48006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6400800" y="4800600"/>
            <a:ext cx="914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7"/>
          <p:cNvSpPr/>
          <p:nvPr/>
        </p:nvSpPr>
        <p:spPr>
          <a:xfrm flipH="1" rot="10800000">
            <a:off x="990600" y="2819275"/>
            <a:ext cx="4288200" cy="1945200"/>
          </a:xfrm>
          <a:prstGeom prst="parallelogram">
            <a:avLst>
              <a:gd fmla="val 750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7"/>
          <p:cNvSpPr/>
          <p:nvPr/>
        </p:nvSpPr>
        <p:spPr>
          <a:xfrm rot="10800000">
            <a:off x="5638800" y="2819400"/>
            <a:ext cx="3200400" cy="1905000"/>
          </a:xfrm>
          <a:prstGeom prst="parallelogram">
            <a:avLst>
              <a:gd fmla="val 10125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2362200" y="58674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8"/>
          <p:cNvGrpSpPr/>
          <p:nvPr/>
        </p:nvGrpSpPr>
        <p:grpSpPr>
          <a:xfrm>
            <a:off x="1187450" y="1052512"/>
            <a:ext cx="7773987" cy="5470525"/>
            <a:chOff x="0" y="0"/>
            <a:chExt cx="2147483646" cy="2147483646"/>
          </a:xfrm>
        </p:grpSpPr>
        <p:pic>
          <p:nvPicPr>
            <p:cNvPr descr="ACT3" id="331" name="Google Shape;331;p18"/>
            <p:cNvPicPr preferRelativeResize="0"/>
            <p:nvPr/>
          </p:nvPicPr>
          <p:blipFill rotWithShape="1">
            <a:blip r:embed="rId3">
              <a:alphaModFix/>
            </a:blip>
            <a:srcRect b="1971" l="0" r="1498" t="8034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8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Vi antigen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type IV pilus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Helvetica Neue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tRNA-Phe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8"/>
            <p:cNvCxnSpPr/>
            <p:nvPr/>
          </p:nvCxnSpPr>
          <p:spPr>
            <a:xfrm flipH="1" rot="10800000">
              <a:off x="1578709499" y="71042655"/>
              <a:ext cx="86829020" cy="3502280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S. typhi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Helvetica Neue"/>
                <a:buNone/>
              </a:pPr>
              <a:r>
                <a:rPr b="0" i="1" lang="en-US" sz="1400" u="none" cap="none" strike="noStrike">
                  <a:solidFill>
                    <a:srgbClr val="0000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coli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18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Visualising loss &amp; 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pA" id="344" name="Google Shape;3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773237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/>
        </p:nvSpPr>
        <p:spPr>
          <a:xfrm>
            <a:off x="3348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secreted effector protein (type-III)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468312" y="23812"/>
            <a:ext cx="8207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 of function: pseudogenes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m_ompep_pv" id="351" name="Google Shape;3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50" y="1268412"/>
            <a:ext cx="4903787" cy="5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7308850" y="5876925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7308850" y="1484312"/>
            <a:ext cx="336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7308850" y="3789362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7680325" y="2146300"/>
            <a:ext cx="1235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Neisseria meningitidis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serogroups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95287" y="19050"/>
            <a:ext cx="84248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of function: phase variation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3924300" y="3500437"/>
            <a:ext cx="1152525" cy="11525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412875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1"/>
          <p:cNvSpPr txBox="1"/>
          <p:nvPr/>
        </p:nvSpPr>
        <p:spPr>
          <a:xfrm>
            <a:off x="323850" y="0"/>
            <a:ext cx="87487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Genetic variation among populations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755650" y="5949950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Aims of this module</a:t>
            </a:r>
            <a:endParaRPr/>
          </a:p>
        </p:txBody>
      </p:sp>
      <p:sp>
        <p:nvSpPr>
          <p:cNvPr id="370" name="Google Shape;3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some of the the basic functions of ACT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you to perform basic comparative analyses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Tasks for today</a:t>
            </a:r>
            <a:endParaRPr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684212" y="1412875"/>
            <a:ext cx="79200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typhi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coli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genomes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and annotation of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falciparum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P. knowlesi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Synteny and gene conservation between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brucei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Leishmania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variation between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Burkholderia mallei &amp; Burkholderia pseudomallei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WebACT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dc71668a_0_82"/>
          <p:cNvSpPr/>
          <p:nvPr/>
        </p:nvSpPr>
        <p:spPr>
          <a:xfrm>
            <a:off x="609600" y="1295400"/>
            <a:ext cx="76200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scale conservation over long and diverging evolutionary histories suggests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functional restrictions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conservation over short evolutionary histories may indicate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adaptive evolution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regulatory, coding and non-coding sequences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Transfer knowledge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analyzing one genome to another, novel genome (species, lineage, strain, etc)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 attempting to infer the genetics behind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phenotypic differences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pathogenesis, tissue tropism, drug resistance, etc.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12dc71668a_0_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g112dc71668a_0_82"/>
          <p:cNvSpPr/>
          <p:nvPr/>
        </p:nvSpPr>
        <p:spPr>
          <a:xfrm>
            <a:off x="1148600" y="457200"/>
            <a:ext cx="708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is comparative genomics useful?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3660775" y="1484312"/>
            <a:ext cx="532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55640" y="1268420"/>
            <a:ext cx="2606643" cy="4700591"/>
            <a:chOff x="0" y="0"/>
            <a:chExt cx="2147483647" cy="2147483646"/>
          </a:xfrm>
        </p:grpSpPr>
        <p:sp>
          <p:nvSpPr>
            <p:cNvPr id="114" name="Google Shape;114;p3"/>
            <p:cNvSpPr/>
            <p:nvPr/>
          </p:nvSpPr>
          <p:spPr>
            <a:xfrm flipH="1" rot="10800000">
              <a:off x="207574727" y="188916378"/>
              <a:ext cx="1472934468" cy="1694693257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rgbClr val="007600"/>
                </a:gs>
                <a:gs pos="100000">
                  <a:srgbClr val="00FF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113802051" y="0"/>
              <a:ext cx="1954203117" cy="16871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Whole genomes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1978753595"/>
              <a:ext cx="2147483647" cy="168730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Single nucleotides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Comparative Genomics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Resources &amp; tools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684212" y="14843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Genbank, Ensemble, MBGD…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–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Metagenomic data, curated data, refseq...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fasta, GFF, VCF…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kmer…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output of these resources &amp; tools is not easy to visualise / conceptualise, esp for large datasets / whole genomes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1844675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16337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468312" y="1628775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50825" y="3213100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842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 does not scale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Artemis Comparison Tool (ACT)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684212" y="13414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whole genomes &gt; single genes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dc71668a_0_244"/>
          <p:cNvSpPr txBox="1"/>
          <p:nvPr>
            <p:ph idx="1" type="body"/>
          </p:nvPr>
        </p:nvSpPr>
        <p:spPr>
          <a:xfrm>
            <a:off x="684212" y="12684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Strengths</a:t>
            </a:r>
            <a:endParaRPr b="1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Allows very easy and fast comparison of two or more genomic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Great for initial exploratory analyses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Outstanding for comparing bacterial strains and/or plasmids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Weaknesses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Not great for dealing with very large sequences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Analyses of eukaryotic genomes can be much more complicated</a:t>
            </a:r>
            <a:endParaRPr/>
          </a:p>
        </p:txBody>
      </p:sp>
      <p:sp>
        <p:nvSpPr>
          <p:cNvPr id="144" name="Google Shape;144;g112dc71668a_0_244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Strengths and limitations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426" l="0" r="0" t="-4426"/>
          <a:stretch/>
        </p:blipFill>
        <p:spPr>
          <a:xfrm>
            <a:off x="395287" y="1052512"/>
            <a:ext cx="8453437" cy="447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323850" y="5445125"/>
            <a:ext cx="8640762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(unix, mac, win)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	- WEB: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WEB: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http://www.sanger.ac.uk/science/tools/artemis-comparison-tool-act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ftp://ftp.sanger.ac.uk/pub/resources/software/act/act.pdf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 Carver et al. (2005) Bioinformatics. 21;16;3422-3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84212" y="23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find ACT?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