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461" r:id="rId2"/>
    <p:sldId id="257" r:id="rId3"/>
    <p:sldId id="462" r:id="rId4"/>
    <p:sldId id="463" r:id="rId5"/>
    <p:sldId id="464" r:id="rId6"/>
    <p:sldId id="258" r:id="rId7"/>
    <p:sldId id="466" r:id="rId8"/>
    <p:sldId id="465" r:id="rId9"/>
    <p:sldId id="259" r:id="rId10"/>
    <p:sldId id="260" r:id="rId11"/>
    <p:sldId id="261" r:id="rId12"/>
    <p:sldId id="262" r:id="rId13"/>
    <p:sldId id="263" r:id="rId14"/>
    <p:sldId id="264" r:id="rId15"/>
    <p:sldId id="265" r:id="rId16"/>
    <p:sldId id="266" r:id="rId17"/>
    <p:sldId id="267" r:id="rId18"/>
    <p:sldId id="268" r:id="rId19"/>
    <p:sldId id="269" r:id="rId20"/>
    <p:sldId id="469" r:id="rId21"/>
    <p:sldId id="467" r:id="rId22"/>
    <p:sldId id="468" r:id="rId23"/>
    <p:sldId id="480" r:id="rId24"/>
    <p:sldId id="270" r:id="rId25"/>
    <p:sldId id="271" r:id="rId26"/>
    <p:sldId id="479" r:id="rId27"/>
    <p:sldId id="481" r:id="rId28"/>
    <p:sldId id="274" r:id="rId29"/>
    <p:sldId id="275" r:id="rId30"/>
    <p:sldId id="470" r:id="rId31"/>
    <p:sldId id="277" r:id="rId32"/>
    <p:sldId id="276" r:id="rId33"/>
    <p:sldId id="278" r:id="rId34"/>
    <p:sldId id="472" r:id="rId35"/>
    <p:sldId id="471" r:id="rId36"/>
    <p:sldId id="280" r:id="rId37"/>
    <p:sldId id="473" r:id="rId38"/>
    <p:sldId id="281" r:id="rId39"/>
    <p:sldId id="474" r:id="rId40"/>
    <p:sldId id="282" r:id="rId41"/>
    <p:sldId id="475" r:id="rId42"/>
    <p:sldId id="283" r:id="rId43"/>
    <p:sldId id="476" r:id="rId44"/>
    <p:sldId id="279" r:id="rId45"/>
    <p:sldId id="477" r:id="rId46"/>
    <p:sldId id="284" r:id="rId47"/>
    <p:sldId id="478" r:id="rId48"/>
    <p:sldId id="285" r:id="rId49"/>
    <p:sldId id="286" r:id="rId50"/>
    <p:sldId id="287" r:id="rId51"/>
    <p:sldId id="451" r:id="rId52"/>
    <p:sldId id="452" r:id="rId53"/>
  </p:sldIdLst>
  <p:sldSz cx="4610100" cy="3460750"/>
  <p:notesSz cx="4610100" cy="346075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BA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78"/>
    <p:restoredTop sz="75610"/>
  </p:normalViewPr>
  <p:slideViewPr>
    <p:cSldViewPr>
      <p:cViewPr>
        <p:scale>
          <a:sx n="130" d="100"/>
          <a:sy n="130" d="100"/>
        </p:scale>
        <p:origin x="1692" y="2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0E2C920C-A6A1-D149-BF5A-F5DDC5E6B266}" type="datetimeFigureOut">
              <a:rPr lang="en-MX" smtClean="0"/>
              <a:t>08/27/2022</a:t>
            </a:fld>
            <a:endParaRPr lang="en-MX"/>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53D59720-EFA9-6A4A-9991-72A2C7F6E0B1}" type="slidenum">
              <a:rPr lang="en-MX" smtClean="0"/>
              <a:t>‹#›</a:t>
            </a:fld>
            <a:endParaRPr lang="en-MX"/>
          </a:p>
        </p:txBody>
      </p:sp>
    </p:spTree>
    <p:extLst>
      <p:ext uri="{BB962C8B-B14F-4D97-AF65-F5344CB8AC3E}">
        <p14:creationId xmlns:p14="http://schemas.microsoft.com/office/powerpoint/2010/main" val="847000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If you have any questions at any time, please raise your hand, will be monitored by Caro, or ask in Slack</a:t>
            </a:r>
          </a:p>
        </p:txBody>
      </p:sp>
      <p:sp>
        <p:nvSpPr>
          <p:cNvPr id="4" name="Slide Number Placeholder 3"/>
          <p:cNvSpPr>
            <a:spLocks noGrp="1"/>
          </p:cNvSpPr>
          <p:nvPr>
            <p:ph type="sldNum" sz="quarter" idx="5"/>
          </p:nvPr>
        </p:nvSpPr>
        <p:spPr/>
        <p:txBody>
          <a:bodyPr/>
          <a:lstStyle/>
          <a:p>
            <a:fld id="{53D59720-EFA9-6A4A-9991-72A2C7F6E0B1}" type="slidenum">
              <a:rPr lang="en-MX" smtClean="0"/>
              <a:t>1</a:t>
            </a:fld>
            <a:endParaRPr lang="en-MX"/>
          </a:p>
        </p:txBody>
      </p:sp>
    </p:spTree>
    <p:extLst>
      <p:ext uri="{BB962C8B-B14F-4D97-AF65-F5344CB8AC3E}">
        <p14:creationId xmlns:p14="http://schemas.microsoft.com/office/powerpoint/2010/main" val="4283757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-h includes t</a:t>
            </a:r>
            <a:r>
              <a:rPr lang="en-US" dirty="0"/>
              <a:t>he</a:t>
            </a:r>
            <a:r>
              <a:rPr lang="en-MX" dirty="0"/>
              <a:t> header</a:t>
            </a:r>
          </a:p>
        </p:txBody>
      </p:sp>
      <p:sp>
        <p:nvSpPr>
          <p:cNvPr id="4" name="Slide Number Placeholder 3"/>
          <p:cNvSpPr>
            <a:spLocks noGrp="1"/>
          </p:cNvSpPr>
          <p:nvPr>
            <p:ph type="sldNum" sz="quarter" idx="5"/>
          </p:nvPr>
        </p:nvSpPr>
        <p:spPr/>
        <p:txBody>
          <a:bodyPr/>
          <a:lstStyle/>
          <a:p>
            <a:fld id="{53D59720-EFA9-6A4A-9991-72A2C7F6E0B1}" type="slidenum">
              <a:rPr lang="en-MX" smtClean="0"/>
              <a:t>10</a:t>
            </a:fld>
            <a:endParaRPr lang="en-MX"/>
          </a:p>
        </p:txBody>
      </p:sp>
    </p:spTree>
    <p:extLst>
      <p:ext uri="{BB962C8B-B14F-4D97-AF65-F5344CB8AC3E}">
        <p14:creationId xmlns:p14="http://schemas.microsoft.com/office/powerpoint/2010/main" val="1495905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Some aligners decompose M into = and X, sequence match in the number of bases</a:t>
            </a:r>
          </a:p>
          <a:p>
            <a:endParaRPr lang="en-MX" dirty="0"/>
          </a:p>
          <a:p>
            <a:r>
              <a:rPr lang="en-MX" dirty="0"/>
              <a:t>Soft clip – a portion of the read does not align. Hard clip is the same, except that the sequence is removed and you don’t see it in your file. Different programs will choose to do different thing. For example, some programs will hard clip reads with adapters, as the adapters are not part of your biological input, but others can choose to softclip normal reads to be able to come back at a later time</a:t>
            </a:r>
          </a:p>
          <a:p>
            <a:endParaRPr lang="en-MX" dirty="0"/>
          </a:p>
          <a:p>
            <a:r>
              <a:rPr lang="en-MX" dirty="0"/>
              <a:t>P – padding means for when you are aligning multiple sequences and therefore you want to express how the sequences align with respect to each other </a:t>
            </a:r>
          </a:p>
        </p:txBody>
      </p:sp>
      <p:sp>
        <p:nvSpPr>
          <p:cNvPr id="4" name="Slide Number Placeholder 3"/>
          <p:cNvSpPr>
            <a:spLocks noGrp="1"/>
          </p:cNvSpPr>
          <p:nvPr>
            <p:ph type="sldNum" sz="quarter" idx="5"/>
          </p:nvPr>
        </p:nvSpPr>
        <p:spPr/>
        <p:txBody>
          <a:bodyPr/>
          <a:lstStyle/>
          <a:p>
            <a:fld id="{53D59720-EFA9-6A4A-9991-72A2C7F6E0B1}" type="slidenum">
              <a:rPr lang="en-MX" smtClean="0"/>
              <a:t>11</a:t>
            </a:fld>
            <a:endParaRPr lang="en-MX"/>
          </a:p>
        </p:txBody>
      </p:sp>
    </p:spTree>
    <p:extLst>
      <p:ext uri="{BB962C8B-B14F-4D97-AF65-F5344CB8AC3E}">
        <p14:creationId xmlns:p14="http://schemas.microsoft.com/office/powerpoint/2010/main" val="185652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Secondary – mapping to multiple sites</a:t>
            </a:r>
          </a:p>
          <a:p>
            <a:r>
              <a:rPr lang="en-MX" dirty="0"/>
              <a:t>Supplementary – chimeric reads</a:t>
            </a:r>
          </a:p>
        </p:txBody>
      </p:sp>
      <p:sp>
        <p:nvSpPr>
          <p:cNvPr id="4" name="Slide Number Placeholder 3"/>
          <p:cNvSpPr>
            <a:spLocks noGrp="1"/>
          </p:cNvSpPr>
          <p:nvPr>
            <p:ph type="sldNum" sz="quarter" idx="5"/>
          </p:nvPr>
        </p:nvSpPr>
        <p:spPr/>
        <p:txBody>
          <a:bodyPr/>
          <a:lstStyle/>
          <a:p>
            <a:fld id="{53D59720-EFA9-6A4A-9991-72A2C7F6E0B1}" type="slidenum">
              <a:rPr lang="en-MX" smtClean="0"/>
              <a:t>12</a:t>
            </a:fld>
            <a:endParaRPr lang="en-MX"/>
          </a:p>
        </p:txBody>
      </p:sp>
    </p:spTree>
    <p:extLst>
      <p:ext uri="{BB962C8B-B14F-4D97-AF65-F5344CB8AC3E}">
        <p14:creationId xmlns:p14="http://schemas.microsoft.com/office/powerpoint/2010/main" val="2626680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F</a:t>
            </a:r>
            <a:r>
              <a:rPr lang="en-US" dirty="0" err="1"/>
              <a:t>i</a:t>
            </a:r>
            <a:r>
              <a:rPr lang="en-MX" dirty="0"/>
              <a:t>nally, there is optional information. It allows you to record the history of the sequencing </a:t>
            </a:r>
          </a:p>
          <a:p>
            <a:r>
              <a:rPr lang="en-MX" dirty="0"/>
              <a:t>Later, when you do variant calling, if you see anything weird, you can go back and reconstruct how you did the experiment</a:t>
            </a:r>
          </a:p>
        </p:txBody>
      </p:sp>
      <p:sp>
        <p:nvSpPr>
          <p:cNvPr id="4" name="Slide Number Placeholder 3"/>
          <p:cNvSpPr>
            <a:spLocks noGrp="1"/>
          </p:cNvSpPr>
          <p:nvPr>
            <p:ph type="sldNum" sz="quarter" idx="5"/>
          </p:nvPr>
        </p:nvSpPr>
        <p:spPr/>
        <p:txBody>
          <a:bodyPr/>
          <a:lstStyle/>
          <a:p>
            <a:fld id="{53D59720-EFA9-6A4A-9991-72A2C7F6E0B1}" type="slidenum">
              <a:rPr lang="en-MX" smtClean="0"/>
              <a:t>13</a:t>
            </a:fld>
            <a:endParaRPr lang="en-MX"/>
          </a:p>
        </p:txBody>
      </p:sp>
    </p:spTree>
    <p:extLst>
      <p:ext uri="{BB962C8B-B14F-4D97-AF65-F5344CB8AC3E}">
        <p14:creationId xmlns:p14="http://schemas.microsoft.com/office/powerpoint/2010/main" val="209751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Samtools, allows you to convert between SAM, BAM, CRAM</a:t>
            </a:r>
          </a:p>
          <a:p>
            <a:r>
              <a:rPr lang="en-MX" dirty="0"/>
              <a:t>Sort and index files</a:t>
            </a:r>
          </a:p>
          <a:p>
            <a:r>
              <a:rPr lang="en-MX" dirty="0"/>
              <a:t>Summary of the flags</a:t>
            </a:r>
          </a:p>
          <a:p>
            <a:r>
              <a:rPr lang="en-MX" dirty="0"/>
              <a:t>Merge multiple files, remove duplicates</a:t>
            </a:r>
          </a:p>
          <a:p>
            <a:endParaRPr lang="en-MX" dirty="0"/>
          </a:p>
          <a:p>
            <a:endParaRPr lang="en-MX" dirty="0"/>
          </a:p>
          <a:p>
            <a:r>
              <a:rPr lang="en-MX" dirty="0"/>
              <a:t>Picard also many functions, mark duplicates, convert SAM to Fastq, obtain more information</a:t>
            </a:r>
          </a:p>
        </p:txBody>
      </p:sp>
      <p:sp>
        <p:nvSpPr>
          <p:cNvPr id="4" name="Slide Number Placeholder 3"/>
          <p:cNvSpPr>
            <a:spLocks noGrp="1"/>
          </p:cNvSpPr>
          <p:nvPr>
            <p:ph type="sldNum" sz="quarter" idx="5"/>
          </p:nvPr>
        </p:nvSpPr>
        <p:spPr/>
        <p:txBody>
          <a:bodyPr/>
          <a:lstStyle/>
          <a:p>
            <a:fld id="{53D59720-EFA9-6A4A-9991-72A2C7F6E0B1}" type="slidenum">
              <a:rPr lang="en-MX" smtClean="0"/>
              <a:t>14</a:t>
            </a:fld>
            <a:endParaRPr lang="en-MX"/>
          </a:p>
        </p:txBody>
      </p:sp>
    </p:spTree>
    <p:extLst>
      <p:ext uri="{BB962C8B-B14F-4D97-AF65-F5344CB8AC3E}">
        <p14:creationId xmlns:p14="http://schemas.microsoft.com/office/powerpoint/2010/main" val="2712618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BAM files are compact, but still quite large. </a:t>
            </a:r>
          </a:p>
          <a:p>
            <a:endParaRPr lang="en-MX" dirty="0"/>
          </a:p>
          <a:p>
            <a:r>
              <a:rPr lang="en-MX" dirty="0"/>
              <a:t>How much sequence has been produced and extrapolation into the future. Very steep increase, but the storage information is not developing that quickly. So w</a:t>
            </a:r>
            <a:r>
              <a:rPr lang="en-US" dirty="0"/>
              <a:t>ha</a:t>
            </a:r>
            <a:r>
              <a:rPr lang="en-MX" dirty="0"/>
              <a:t>t to do?</a:t>
            </a:r>
          </a:p>
        </p:txBody>
      </p:sp>
      <p:sp>
        <p:nvSpPr>
          <p:cNvPr id="4" name="Slide Number Placeholder 3"/>
          <p:cNvSpPr>
            <a:spLocks noGrp="1"/>
          </p:cNvSpPr>
          <p:nvPr>
            <p:ph type="sldNum" sz="quarter" idx="5"/>
          </p:nvPr>
        </p:nvSpPr>
        <p:spPr/>
        <p:txBody>
          <a:bodyPr/>
          <a:lstStyle/>
          <a:p>
            <a:fld id="{53D59720-EFA9-6A4A-9991-72A2C7F6E0B1}" type="slidenum">
              <a:rPr lang="en-MX" smtClean="0"/>
              <a:t>15</a:t>
            </a:fld>
            <a:endParaRPr lang="en-MX"/>
          </a:p>
        </p:txBody>
      </p:sp>
    </p:spTree>
    <p:extLst>
      <p:ext uri="{BB962C8B-B14F-4D97-AF65-F5344CB8AC3E}">
        <p14:creationId xmlns:p14="http://schemas.microsoft.com/office/powerpoint/2010/main" val="4294393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53D59720-EFA9-6A4A-9991-72A2C7F6E0B1}" type="slidenum">
              <a:rPr lang="en-MX" smtClean="0"/>
              <a:t>18</a:t>
            </a:fld>
            <a:endParaRPr lang="en-MX"/>
          </a:p>
        </p:txBody>
      </p:sp>
    </p:spTree>
    <p:extLst>
      <p:ext uri="{BB962C8B-B14F-4D97-AF65-F5344CB8AC3E}">
        <p14:creationId xmlns:p14="http://schemas.microsoft.com/office/powerpoint/2010/main" val="3137600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53D59720-EFA9-6A4A-9991-72A2C7F6E0B1}" type="slidenum">
              <a:rPr lang="en-MX" smtClean="0"/>
              <a:t>19</a:t>
            </a:fld>
            <a:endParaRPr lang="en-MX"/>
          </a:p>
        </p:txBody>
      </p:sp>
    </p:spTree>
    <p:extLst>
      <p:ext uri="{BB962C8B-B14F-4D97-AF65-F5344CB8AC3E}">
        <p14:creationId xmlns:p14="http://schemas.microsoft.com/office/powerpoint/2010/main" val="104928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53D59720-EFA9-6A4A-9991-72A2C7F6E0B1}" type="slidenum">
              <a:rPr lang="en-MX" smtClean="0"/>
              <a:t>20</a:t>
            </a:fld>
            <a:endParaRPr lang="en-MX"/>
          </a:p>
        </p:txBody>
      </p:sp>
    </p:spTree>
    <p:extLst>
      <p:ext uri="{BB962C8B-B14F-4D97-AF65-F5344CB8AC3E}">
        <p14:creationId xmlns:p14="http://schemas.microsoft.com/office/powerpoint/2010/main" val="133221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53D59720-EFA9-6A4A-9991-72A2C7F6E0B1}" type="slidenum">
              <a:rPr lang="en-MX" smtClean="0"/>
              <a:t>21</a:t>
            </a:fld>
            <a:endParaRPr lang="en-MX"/>
          </a:p>
        </p:txBody>
      </p:sp>
    </p:spTree>
    <p:extLst>
      <p:ext uri="{BB962C8B-B14F-4D97-AF65-F5344CB8AC3E}">
        <p14:creationId xmlns:p14="http://schemas.microsoft.com/office/powerpoint/2010/main" val="29288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Schematic pipeline that guides us through the data you will be using</a:t>
            </a:r>
          </a:p>
        </p:txBody>
      </p:sp>
      <p:sp>
        <p:nvSpPr>
          <p:cNvPr id="4" name="Slide Number Placeholder 3"/>
          <p:cNvSpPr>
            <a:spLocks noGrp="1"/>
          </p:cNvSpPr>
          <p:nvPr>
            <p:ph type="sldNum" sz="quarter" idx="5"/>
          </p:nvPr>
        </p:nvSpPr>
        <p:spPr/>
        <p:txBody>
          <a:bodyPr/>
          <a:lstStyle/>
          <a:p>
            <a:fld id="{53D59720-EFA9-6A4A-9991-72A2C7F6E0B1}" type="slidenum">
              <a:rPr lang="en-MX" smtClean="0"/>
              <a:t>2</a:t>
            </a:fld>
            <a:endParaRPr lang="en-MX"/>
          </a:p>
        </p:txBody>
      </p:sp>
    </p:spTree>
    <p:extLst>
      <p:ext uri="{BB962C8B-B14F-4D97-AF65-F5344CB8AC3E}">
        <p14:creationId xmlns:p14="http://schemas.microsoft.com/office/powerpoint/2010/main" val="252034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53D59720-EFA9-6A4A-9991-72A2C7F6E0B1}" type="slidenum">
              <a:rPr lang="en-MX" smtClean="0"/>
              <a:t>22</a:t>
            </a:fld>
            <a:endParaRPr lang="en-MX"/>
          </a:p>
        </p:txBody>
      </p:sp>
    </p:spTree>
    <p:extLst>
      <p:ext uri="{BB962C8B-B14F-4D97-AF65-F5344CB8AC3E}">
        <p14:creationId xmlns:p14="http://schemas.microsoft.com/office/powerpoint/2010/main" val="3803707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53D59720-EFA9-6A4A-9991-72A2C7F6E0B1}" type="slidenum">
              <a:rPr lang="en-MX" smtClean="0"/>
              <a:t>23</a:t>
            </a:fld>
            <a:endParaRPr lang="en-MX"/>
          </a:p>
        </p:txBody>
      </p:sp>
    </p:spTree>
    <p:extLst>
      <p:ext uri="{BB962C8B-B14F-4D97-AF65-F5344CB8AC3E}">
        <p14:creationId xmlns:p14="http://schemas.microsoft.com/office/powerpoint/2010/main" val="3392351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Text formats can be slow to parse. Imagine you want to query just one record, for example, getting just one genotype. So you need to parse all the line and it is slow. So there is a motivation to start a binary format. Immediate understanding by the computer, and rearranging the fields so you get this information in a single block</a:t>
            </a:r>
          </a:p>
        </p:txBody>
      </p:sp>
      <p:sp>
        <p:nvSpPr>
          <p:cNvPr id="4" name="Slide Number Placeholder 3"/>
          <p:cNvSpPr>
            <a:spLocks noGrp="1"/>
          </p:cNvSpPr>
          <p:nvPr>
            <p:ph type="sldNum" sz="quarter" idx="5"/>
          </p:nvPr>
        </p:nvSpPr>
        <p:spPr/>
        <p:txBody>
          <a:bodyPr/>
          <a:lstStyle/>
          <a:p>
            <a:fld id="{53D59720-EFA9-6A4A-9991-72A2C7F6E0B1}" type="slidenum">
              <a:rPr lang="en-MX" smtClean="0"/>
              <a:t>24</a:t>
            </a:fld>
            <a:endParaRPr lang="en-MX"/>
          </a:p>
        </p:txBody>
      </p:sp>
    </p:spTree>
    <p:extLst>
      <p:ext uri="{BB962C8B-B14F-4D97-AF65-F5344CB8AC3E}">
        <p14:creationId xmlns:p14="http://schemas.microsoft.com/office/powerpoint/2010/main" val="3530590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VCF was conceived to represent variant sites only</a:t>
            </a:r>
          </a:p>
          <a:p>
            <a:endParaRPr lang="en-MX" dirty="0"/>
          </a:p>
          <a:p>
            <a:r>
              <a:rPr lang="en-MX" dirty="0"/>
              <a:t>A block of sites that have about the same coverage</a:t>
            </a:r>
          </a:p>
          <a:p>
            <a:endParaRPr lang="en-MX" dirty="0"/>
          </a:p>
          <a:p>
            <a:endParaRPr lang="en-MX" dirty="0"/>
          </a:p>
          <a:p>
            <a:r>
              <a:rPr lang="en-MX" dirty="0"/>
              <a:t>Placeholder that allows us to represent a block of sequence where we have not seen any other allele but the reference allele</a:t>
            </a:r>
          </a:p>
        </p:txBody>
      </p:sp>
      <p:sp>
        <p:nvSpPr>
          <p:cNvPr id="4" name="Slide Number Placeholder 3"/>
          <p:cNvSpPr>
            <a:spLocks noGrp="1"/>
          </p:cNvSpPr>
          <p:nvPr>
            <p:ph type="sldNum" sz="quarter" idx="5"/>
          </p:nvPr>
        </p:nvSpPr>
        <p:spPr/>
        <p:txBody>
          <a:bodyPr/>
          <a:lstStyle/>
          <a:p>
            <a:fld id="{53D59720-EFA9-6A4A-9991-72A2C7F6E0B1}" type="slidenum">
              <a:rPr lang="en-MX" smtClean="0"/>
              <a:t>25</a:t>
            </a:fld>
            <a:endParaRPr lang="en-MX"/>
          </a:p>
        </p:txBody>
      </p:sp>
    </p:spTree>
    <p:extLst>
      <p:ext uri="{BB962C8B-B14F-4D97-AF65-F5344CB8AC3E}">
        <p14:creationId xmlns:p14="http://schemas.microsoft.com/office/powerpoint/2010/main" val="1926429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VCF was conceived to represent variant sites only</a:t>
            </a:r>
          </a:p>
          <a:p>
            <a:endParaRPr lang="en-MX" dirty="0"/>
          </a:p>
          <a:p>
            <a:r>
              <a:rPr lang="en-MX" dirty="0"/>
              <a:t>A block of sites that have about the same coverage</a:t>
            </a:r>
          </a:p>
          <a:p>
            <a:endParaRPr lang="en-US" dirty="0"/>
          </a:p>
          <a:p>
            <a:r>
              <a:rPr lang="en-US" dirty="0"/>
              <a:t>Variant calls alone don’t </a:t>
            </a:r>
          </a:p>
          <a:p>
            <a:endParaRPr lang="en-MX" dirty="0"/>
          </a:p>
          <a:p>
            <a:endParaRPr lang="en-MX" dirty="0"/>
          </a:p>
          <a:p>
            <a:r>
              <a:rPr lang="en-MX" dirty="0"/>
              <a:t>Placeholder that allows us to represent a block of sequence where we have not seen any other allele but the reference allele</a:t>
            </a:r>
          </a:p>
        </p:txBody>
      </p:sp>
      <p:sp>
        <p:nvSpPr>
          <p:cNvPr id="4" name="Slide Number Placeholder 3"/>
          <p:cNvSpPr>
            <a:spLocks noGrp="1"/>
          </p:cNvSpPr>
          <p:nvPr>
            <p:ph type="sldNum" sz="quarter" idx="5"/>
          </p:nvPr>
        </p:nvSpPr>
        <p:spPr/>
        <p:txBody>
          <a:bodyPr/>
          <a:lstStyle/>
          <a:p>
            <a:fld id="{53D59720-EFA9-6A4A-9991-72A2C7F6E0B1}" type="slidenum">
              <a:rPr lang="en-MX" smtClean="0"/>
              <a:t>26</a:t>
            </a:fld>
            <a:endParaRPr lang="en-MX"/>
          </a:p>
        </p:txBody>
      </p:sp>
    </p:spTree>
    <p:extLst>
      <p:ext uri="{BB962C8B-B14F-4D97-AF65-F5344CB8AC3E}">
        <p14:creationId xmlns:p14="http://schemas.microsoft.com/office/powerpoint/2010/main" val="704390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VCF was conceived to represent variant sites only</a:t>
            </a:r>
          </a:p>
          <a:p>
            <a:endParaRPr lang="en-MX" dirty="0"/>
          </a:p>
          <a:p>
            <a:r>
              <a:rPr lang="en-MX" dirty="0"/>
              <a:t>A block of sites that have about the same coverage</a:t>
            </a:r>
          </a:p>
          <a:p>
            <a:endParaRPr lang="en-MX" dirty="0"/>
          </a:p>
          <a:p>
            <a:endParaRPr lang="en-MX" dirty="0"/>
          </a:p>
          <a:p>
            <a:r>
              <a:rPr lang="en-MX" dirty="0"/>
              <a:t>Placeholder that allows us to represent a block of sequence where we have not seen any other allele but the reference allele</a:t>
            </a:r>
          </a:p>
        </p:txBody>
      </p:sp>
      <p:sp>
        <p:nvSpPr>
          <p:cNvPr id="4" name="Slide Number Placeholder 3"/>
          <p:cNvSpPr>
            <a:spLocks noGrp="1"/>
          </p:cNvSpPr>
          <p:nvPr>
            <p:ph type="sldNum" sz="quarter" idx="5"/>
          </p:nvPr>
        </p:nvSpPr>
        <p:spPr/>
        <p:txBody>
          <a:bodyPr/>
          <a:lstStyle/>
          <a:p>
            <a:fld id="{53D59720-EFA9-6A4A-9991-72A2C7F6E0B1}" type="slidenum">
              <a:rPr lang="en-MX" smtClean="0"/>
              <a:t>27</a:t>
            </a:fld>
            <a:endParaRPr lang="en-MX"/>
          </a:p>
        </p:txBody>
      </p:sp>
    </p:spTree>
    <p:extLst>
      <p:ext uri="{BB962C8B-B14F-4D97-AF65-F5344CB8AC3E}">
        <p14:creationId xmlns:p14="http://schemas.microsoft.com/office/powerpoint/2010/main" val="4113075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Common error modes that you can see in your data</a:t>
            </a:r>
          </a:p>
          <a:p>
            <a:endParaRPr lang="en-MX" dirty="0"/>
          </a:p>
          <a:p>
            <a:pPr marL="171450" indent="-171450">
              <a:buFontTx/>
              <a:buChar char="-"/>
            </a:pPr>
            <a:r>
              <a:rPr lang="en-MX" dirty="0"/>
              <a:t>In I</a:t>
            </a:r>
            <a:r>
              <a:rPr lang="en-US" dirty="0"/>
              <a:t>l</a:t>
            </a:r>
            <a:r>
              <a:rPr lang="en-MX" dirty="0"/>
              <a:t>lumina sequencing these are the types of errors that can arise in your data</a:t>
            </a:r>
          </a:p>
          <a:p>
            <a:pPr marL="171450" indent="-171450">
              <a:buFontTx/>
              <a:buChar char="-"/>
            </a:pPr>
            <a:r>
              <a:rPr lang="en-MX" dirty="0"/>
              <a:t>Signal decay: As you continue adding and washing up the chemicals there can be a decay of the signal</a:t>
            </a:r>
          </a:p>
          <a:p>
            <a:pPr marL="171450" indent="-171450">
              <a:buFontTx/>
              <a:buChar char="-"/>
            </a:pPr>
            <a:endParaRPr lang="en-MX" dirty="0"/>
          </a:p>
          <a:p>
            <a:pPr marL="171450" indent="-171450">
              <a:buFontTx/>
              <a:buChar char="-"/>
            </a:pPr>
            <a:r>
              <a:rPr lang="en-MX" dirty="0"/>
              <a:t>Some of the espectra of the fluorophores can overlap when imaged</a:t>
            </a:r>
          </a:p>
          <a:p>
            <a:pPr marL="171450" indent="-171450">
              <a:buFontTx/>
              <a:buChar char="-"/>
            </a:pPr>
            <a:endParaRPr lang="en-MX" dirty="0"/>
          </a:p>
          <a:p>
            <a:pPr marL="171450" indent="-171450">
              <a:buFontTx/>
              <a:buChar char="-"/>
            </a:pPr>
            <a:r>
              <a:rPr lang="en-MX" dirty="0"/>
              <a:t>You can detect these things and assign a low base quality</a:t>
            </a:r>
          </a:p>
        </p:txBody>
      </p:sp>
      <p:sp>
        <p:nvSpPr>
          <p:cNvPr id="4" name="Slide Number Placeholder 3"/>
          <p:cNvSpPr>
            <a:spLocks noGrp="1"/>
          </p:cNvSpPr>
          <p:nvPr>
            <p:ph type="sldNum" sz="quarter" idx="5"/>
          </p:nvPr>
        </p:nvSpPr>
        <p:spPr/>
        <p:txBody>
          <a:bodyPr/>
          <a:lstStyle/>
          <a:p>
            <a:fld id="{53D59720-EFA9-6A4A-9991-72A2C7F6E0B1}" type="slidenum">
              <a:rPr lang="en-MX" smtClean="0"/>
              <a:t>31</a:t>
            </a:fld>
            <a:endParaRPr lang="en-MX"/>
          </a:p>
        </p:txBody>
      </p:sp>
    </p:spTree>
    <p:extLst>
      <p:ext uri="{BB962C8B-B14F-4D97-AF65-F5344CB8AC3E}">
        <p14:creationId xmlns:p14="http://schemas.microsoft.com/office/powerpoint/2010/main" val="4001630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Take all the reads as they come from the sequencing machine. Base quality at the first base, average, graph </a:t>
            </a:r>
          </a:p>
        </p:txBody>
      </p:sp>
      <p:sp>
        <p:nvSpPr>
          <p:cNvPr id="4" name="Slide Number Placeholder 3"/>
          <p:cNvSpPr>
            <a:spLocks noGrp="1"/>
          </p:cNvSpPr>
          <p:nvPr>
            <p:ph type="sldNum" sz="quarter" idx="5"/>
          </p:nvPr>
        </p:nvSpPr>
        <p:spPr/>
        <p:txBody>
          <a:bodyPr/>
          <a:lstStyle/>
          <a:p>
            <a:fld id="{53D59720-EFA9-6A4A-9991-72A2C7F6E0B1}" type="slidenum">
              <a:rPr lang="en-MX" smtClean="0"/>
              <a:t>32</a:t>
            </a:fld>
            <a:endParaRPr lang="en-MX"/>
          </a:p>
        </p:txBody>
      </p:sp>
    </p:spTree>
    <p:extLst>
      <p:ext uri="{BB962C8B-B14F-4D97-AF65-F5344CB8AC3E}">
        <p14:creationId xmlns:p14="http://schemas.microsoft.com/office/powerpoint/2010/main" val="3679690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Targeted sequencing where things may be different from the reference genome</a:t>
            </a:r>
          </a:p>
        </p:txBody>
      </p:sp>
      <p:sp>
        <p:nvSpPr>
          <p:cNvPr id="4" name="Slide Number Placeholder 3"/>
          <p:cNvSpPr>
            <a:spLocks noGrp="1"/>
          </p:cNvSpPr>
          <p:nvPr>
            <p:ph type="sldNum" sz="quarter" idx="5"/>
          </p:nvPr>
        </p:nvSpPr>
        <p:spPr/>
        <p:txBody>
          <a:bodyPr/>
          <a:lstStyle/>
          <a:p>
            <a:fld id="{53D59720-EFA9-6A4A-9991-72A2C7F6E0B1}" type="slidenum">
              <a:rPr lang="en-MX" smtClean="0"/>
              <a:t>37</a:t>
            </a:fld>
            <a:endParaRPr lang="en-MX"/>
          </a:p>
        </p:txBody>
      </p:sp>
    </p:spTree>
    <p:extLst>
      <p:ext uri="{BB962C8B-B14F-4D97-AF65-F5344CB8AC3E}">
        <p14:creationId xmlns:p14="http://schemas.microsoft.com/office/powerpoint/2010/main" val="3664108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Insert size includes the reads</a:t>
            </a:r>
          </a:p>
          <a:p>
            <a:r>
              <a:rPr lang="en-MX" dirty="0"/>
              <a:t>Fragment size includes adapters</a:t>
            </a:r>
          </a:p>
        </p:txBody>
      </p:sp>
      <p:sp>
        <p:nvSpPr>
          <p:cNvPr id="4" name="Slide Number Placeholder 3"/>
          <p:cNvSpPr>
            <a:spLocks noGrp="1"/>
          </p:cNvSpPr>
          <p:nvPr>
            <p:ph type="sldNum" sz="quarter" idx="5"/>
          </p:nvPr>
        </p:nvSpPr>
        <p:spPr/>
        <p:txBody>
          <a:bodyPr/>
          <a:lstStyle/>
          <a:p>
            <a:fld id="{53D59720-EFA9-6A4A-9991-72A2C7F6E0B1}" type="slidenum">
              <a:rPr lang="en-MX" smtClean="0"/>
              <a:t>40</a:t>
            </a:fld>
            <a:endParaRPr lang="en-MX"/>
          </a:p>
        </p:txBody>
      </p:sp>
    </p:spTree>
    <p:extLst>
      <p:ext uri="{BB962C8B-B14F-4D97-AF65-F5344CB8AC3E}">
        <p14:creationId xmlns:p14="http://schemas.microsoft.com/office/powerpoint/2010/main" val="952247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FASTA reference genome, you saw this format before</a:t>
            </a:r>
          </a:p>
          <a:p>
            <a:r>
              <a:rPr lang="en-MX" dirty="0"/>
              <a:t>Name of the sequence this larger than sign, followed by the name of the sequence</a:t>
            </a:r>
          </a:p>
          <a:p>
            <a:r>
              <a:rPr lang="en-MX" dirty="0"/>
              <a:t>Then the sequence</a:t>
            </a:r>
          </a:p>
        </p:txBody>
      </p:sp>
      <p:sp>
        <p:nvSpPr>
          <p:cNvPr id="4" name="Slide Number Placeholder 3"/>
          <p:cNvSpPr>
            <a:spLocks noGrp="1"/>
          </p:cNvSpPr>
          <p:nvPr>
            <p:ph type="sldNum" sz="quarter" idx="5"/>
          </p:nvPr>
        </p:nvSpPr>
        <p:spPr/>
        <p:txBody>
          <a:bodyPr/>
          <a:lstStyle/>
          <a:p>
            <a:fld id="{53D59720-EFA9-6A4A-9991-72A2C7F6E0B1}" type="slidenum">
              <a:rPr lang="en-MX" smtClean="0"/>
              <a:t>3</a:t>
            </a:fld>
            <a:endParaRPr lang="en-MX"/>
          </a:p>
        </p:txBody>
      </p:sp>
    </p:spTree>
    <p:extLst>
      <p:ext uri="{BB962C8B-B14F-4D97-AF65-F5344CB8AC3E}">
        <p14:creationId xmlns:p14="http://schemas.microsoft.com/office/powerpoint/2010/main" val="1999301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Base qualities are informative</a:t>
            </a:r>
          </a:p>
          <a:p>
            <a:endParaRPr lang="en-MX" dirty="0"/>
          </a:p>
          <a:p>
            <a:r>
              <a:rPr lang="en-MX" dirty="0"/>
              <a:t>Take all reads, map them onto the genome, and ask, how many mismatches per position of the reads are there?</a:t>
            </a:r>
          </a:p>
          <a:p>
            <a:endParaRPr lang="en-MX" dirty="0"/>
          </a:p>
          <a:p>
            <a:r>
              <a:rPr lang="en-MX" dirty="0"/>
              <a:t>All mismatches in theory should be real variation, and should exist regardless of read quality. Variant callers take this into account</a:t>
            </a:r>
          </a:p>
        </p:txBody>
      </p:sp>
      <p:sp>
        <p:nvSpPr>
          <p:cNvPr id="4" name="Slide Number Placeholder 3"/>
          <p:cNvSpPr>
            <a:spLocks noGrp="1"/>
          </p:cNvSpPr>
          <p:nvPr>
            <p:ph type="sldNum" sz="quarter" idx="5"/>
          </p:nvPr>
        </p:nvSpPr>
        <p:spPr/>
        <p:txBody>
          <a:bodyPr/>
          <a:lstStyle/>
          <a:p>
            <a:fld id="{53D59720-EFA9-6A4A-9991-72A2C7F6E0B1}" type="slidenum">
              <a:rPr lang="en-MX" smtClean="0"/>
              <a:t>44</a:t>
            </a:fld>
            <a:endParaRPr lang="en-MX"/>
          </a:p>
        </p:txBody>
      </p:sp>
    </p:spTree>
    <p:extLst>
      <p:ext uri="{BB962C8B-B14F-4D97-AF65-F5344CB8AC3E}">
        <p14:creationId xmlns:p14="http://schemas.microsoft.com/office/powerpoint/2010/main" val="2624945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Base qualities are informative</a:t>
            </a:r>
          </a:p>
          <a:p>
            <a:endParaRPr lang="en-MX" dirty="0"/>
          </a:p>
          <a:p>
            <a:r>
              <a:rPr lang="en-MX" dirty="0"/>
              <a:t>Take all reads, map them onto the genome, and ask, how many mismatches per position of the reads are there?</a:t>
            </a:r>
          </a:p>
          <a:p>
            <a:endParaRPr lang="en-MX" dirty="0"/>
          </a:p>
          <a:p>
            <a:r>
              <a:rPr lang="en-MX" dirty="0"/>
              <a:t>All mismatches in theory should be real variation, and should exist regardless of read quality. Variant callers take this into account</a:t>
            </a:r>
          </a:p>
          <a:p>
            <a:endParaRPr lang="en-MX" dirty="0"/>
          </a:p>
          <a:p>
            <a:r>
              <a:rPr lang="en-US" dirty="0"/>
              <a:t>M</a:t>
            </a:r>
            <a:r>
              <a:rPr lang="en-MX" dirty="0"/>
              <a:t>ismtaches should be equally distributed in read position, which you can see in red</a:t>
            </a:r>
          </a:p>
        </p:txBody>
      </p:sp>
      <p:sp>
        <p:nvSpPr>
          <p:cNvPr id="4" name="Slide Number Placeholder 3"/>
          <p:cNvSpPr>
            <a:spLocks noGrp="1"/>
          </p:cNvSpPr>
          <p:nvPr>
            <p:ph type="sldNum" sz="quarter" idx="5"/>
          </p:nvPr>
        </p:nvSpPr>
        <p:spPr/>
        <p:txBody>
          <a:bodyPr/>
          <a:lstStyle/>
          <a:p>
            <a:fld id="{53D59720-EFA9-6A4A-9991-72A2C7F6E0B1}" type="slidenum">
              <a:rPr lang="en-MX" smtClean="0"/>
              <a:t>45</a:t>
            </a:fld>
            <a:endParaRPr lang="en-MX"/>
          </a:p>
        </p:txBody>
      </p:sp>
    </p:spTree>
    <p:extLst>
      <p:ext uri="{BB962C8B-B14F-4D97-AF65-F5344CB8AC3E}">
        <p14:creationId xmlns:p14="http://schemas.microsoft.com/office/powerpoint/2010/main" val="870209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Similar to he previous one, but we look at indels, how many indels do we detect by cycle?</a:t>
            </a:r>
          </a:p>
          <a:p>
            <a:endParaRPr lang="en-MX" dirty="0"/>
          </a:p>
          <a:p>
            <a:endParaRPr lang="en-MX" dirty="0"/>
          </a:p>
        </p:txBody>
      </p:sp>
      <p:sp>
        <p:nvSpPr>
          <p:cNvPr id="4" name="Slide Number Placeholder 3"/>
          <p:cNvSpPr>
            <a:spLocks noGrp="1"/>
          </p:cNvSpPr>
          <p:nvPr>
            <p:ph type="sldNum" sz="quarter" idx="5"/>
          </p:nvPr>
        </p:nvSpPr>
        <p:spPr/>
        <p:txBody>
          <a:bodyPr/>
          <a:lstStyle/>
          <a:p>
            <a:fld id="{53D59720-EFA9-6A4A-9991-72A2C7F6E0B1}" type="slidenum">
              <a:rPr lang="en-MX" smtClean="0"/>
              <a:t>46</a:t>
            </a:fld>
            <a:endParaRPr lang="en-MX"/>
          </a:p>
        </p:txBody>
      </p:sp>
    </p:spTree>
    <p:extLst>
      <p:ext uri="{BB962C8B-B14F-4D97-AF65-F5344CB8AC3E}">
        <p14:creationId xmlns:p14="http://schemas.microsoft.com/office/powerpoint/2010/main" val="1301102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Similar to he previous one, but we look at indels, how many indels do we detect by cycle?</a:t>
            </a:r>
          </a:p>
          <a:p>
            <a:endParaRPr lang="en-MX" dirty="0"/>
          </a:p>
          <a:p>
            <a:r>
              <a:rPr lang="en-MX" dirty="0"/>
              <a:t>How can the spike happens? A proportion of the sequencing was affected by air bubbles in the flowcell, which prevents the reading of the sequencing, and it can read something else</a:t>
            </a:r>
          </a:p>
          <a:p>
            <a:endParaRPr lang="en-MX" dirty="0"/>
          </a:p>
        </p:txBody>
      </p:sp>
      <p:sp>
        <p:nvSpPr>
          <p:cNvPr id="4" name="Slide Number Placeholder 3"/>
          <p:cNvSpPr>
            <a:spLocks noGrp="1"/>
          </p:cNvSpPr>
          <p:nvPr>
            <p:ph type="sldNum" sz="quarter" idx="5"/>
          </p:nvPr>
        </p:nvSpPr>
        <p:spPr/>
        <p:txBody>
          <a:bodyPr/>
          <a:lstStyle/>
          <a:p>
            <a:fld id="{53D59720-EFA9-6A4A-9991-72A2C7F6E0B1}" type="slidenum">
              <a:rPr lang="en-MX" smtClean="0"/>
              <a:t>47</a:t>
            </a:fld>
            <a:endParaRPr lang="en-MX"/>
          </a:p>
        </p:txBody>
      </p:sp>
    </p:spTree>
    <p:extLst>
      <p:ext uri="{BB962C8B-B14F-4D97-AF65-F5344CB8AC3E}">
        <p14:creationId xmlns:p14="http://schemas.microsoft.com/office/powerpoint/2010/main" val="3810386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Some suggestions if you have a few lanes of sequencing lanes you can eyeball and see it’s ok – but if you have loads of data you need a program to decide for you</a:t>
            </a:r>
          </a:p>
        </p:txBody>
      </p:sp>
      <p:sp>
        <p:nvSpPr>
          <p:cNvPr id="4" name="Slide Number Placeholder 3"/>
          <p:cNvSpPr>
            <a:spLocks noGrp="1"/>
          </p:cNvSpPr>
          <p:nvPr>
            <p:ph type="sldNum" sz="quarter" idx="5"/>
          </p:nvPr>
        </p:nvSpPr>
        <p:spPr/>
        <p:txBody>
          <a:bodyPr/>
          <a:lstStyle/>
          <a:p>
            <a:fld id="{53D59720-EFA9-6A4A-9991-72A2C7F6E0B1}" type="slidenum">
              <a:rPr lang="en-MX" smtClean="0"/>
              <a:t>48</a:t>
            </a:fld>
            <a:endParaRPr lang="en-MX"/>
          </a:p>
        </p:txBody>
      </p:sp>
    </p:spTree>
    <p:extLst>
      <p:ext uri="{BB962C8B-B14F-4D97-AF65-F5344CB8AC3E}">
        <p14:creationId xmlns:p14="http://schemas.microsoft.com/office/powerpoint/2010/main" val="38558563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Greatest source of errors can be sample swaps</a:t>
            </a:r>
          </a:p>
          <a:p>
            <a:endParaRPr lang="en-MX" dirty="0"/>
          </a:p>
          <a:p>
            <a:r>
              <a:rPr lang="en-MX" dirty="0"/>
              <a:t>In large sequencing projects you first will genotype all samples that come in, then sequence the data many months later, then you compare the expected genotypes and each sample should match to itself, otherwise, it indicates that there may be a sample swap.</a:t>
            </a:r>
          </a:p>
        </p:txBody>
      </p:sp>
      <p:sp>
        <p:nvSpPr>
          <p:cNvPr id="4" name="Slide Number Placeholder 3"/>
          <p:cNvSpPr>
            <a:spLocks noGrp="1"/>
          </p:cNvSpPr>
          <p:nvPr>
            <p:ph type="sldNum" sz="quarter" idx="5"/>
          </p:nvPr>
        </p:nvSpPr>
        <p:spPr/>
        <p:txBody>
          <a:bodyPr/>
          <a:lstStyle/>
          <a:p>
            <a:fld id="{53D59720-EFA9-6A4A-9991-72A2C7F6E0B1}" type="slidenum">
              <a:rPr lang="en-MX" smtClean="0"/>
              <a:t>49</a:t>
            </a:fld>
            <a:endParaRPr lang="en-MX"/>
          </a:p>
        </p:txBody>
      </p:sp>
    </p:spTree>
    <p:extLst>
      <p:ext uri="{BB962C8B-B14F-4D97-AF65-F5344CB8AC3E}">
        <p14:creationId xmlns:p14="http://schemas.microsoft.com/office/powerpoint/2010/main" val="907624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51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1918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52</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5306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For some of you that work in humans, these are the different reference genomes that are available, here are different versions and years in which they were published. Last two still in use, you have to be very careful to check which one you will be using</a:t>
            </a:r>
          </a:p>
        </p:txBody>
      </p:sp>
      <p:sp>
        <p:nvSpPr>
          <p:cNvPr id="4" name="Slide Number Placeholder 3"/>
          <p:cNvSpPr>
            <a:spLocks noGrp="1"/>
          </p:cNvSpPr>
          <p:nvPr>
            <p:ph type="sldNum" sz="quarter" idx="5"/>
          </p:nvPr>
        </p:nvSpPr>
        <p:spPr/>
        <p:txBody>
          <a:bodyPr/>
          <a:lstStyle/>
          <a:p>
            <a:fld id="{53D59720-EFA9-6A4A-9991-72A2C7F6E0B1}" type="slidenum">
              <a:rPr lang="en-MX" smtClean="0"/>
              <a:t>4</a:t>
            </a:fld>
            <a:endParaRPr lang="en-MX"/>
          </a:p>
        </p:txBody>
      </p:sp>
    </p:spTree>
    <p:extLst>
      <p:ext uri="{BB962C8B-B14F-4D97-AF65-F5344CB8AC3E}">
        <p14:creationId xmlns:p14="http://schemas.microsoft.com/office/powerpoint/2010/main" val="1037965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Two different entries, highlighted in different colours</a:t>
            </a:r>
          </a:p>
          <a:p>
            <a:r>
              <a:rPr lang="en-MX" dirty="0"/>
              <a:t>The first line, starting with an at sign, is the name of the sequence, followed by the actual sequence, like in the FASTA format, then a plus sign, which is a separator,  and then the qualities of the bases</a:t>
            </a:r>
          </a:p>
          <a:p>
            <a:endParaRPr lang="en-MX" dirty="0"/>
          </a:p>
          <a:p>
            <a:r>
              <a:rPr lang="en-MX" dirty="0"/>
              <a:t>An important thing to remember is that if you have done paired end sequencing, the read pairs will have the same name, only the slash will change at the end. Usually you have two files, one with the forward sequences, and the other one with the reverse sequences</a:t>
            </a:r>
          </a:p>
          <a:p>
            <a:endParaRPr lang="en-MX" dirty="0"/>
          </a:p>
          <a:p>
            <a:r>
              <a:rPr lang="en-MX" dirty="0"/>
              <a:t>Base qualities – give us an idea of how accurate our sequencing was.</a:t>
            </a:r>
          </a:p>
        </p:txBody>
      </p:sp>
      <p:sp>
        <p:nvSpPr>
          <p:cNvPr id="4" name="Slide Number Placeholder 3"/>
          <p:cNvSpPr>
            <a:spLocks noGrp="1"/>
          </p:cNvSpPr>
          <p:nvPr>
            <p:ph type="sldNum" sz="quarter" idx="5"/>
          </p:nvPr>
        </p:nvSpPr>
        <p:spPr/>
        <p:txBody>
          <a:bodyPr/>
          <a:lstStyle/>
          <a:p>
            <a:fld id="{53D59720-EFA9-6A4A-9991-72A2C7F6E0B1}" type="slidenum">
              <a:rPr lang="en-MX" smtClean="0"/>
              <a:t>5</a:t>
            </a:fld>
            <a:endParaRPr lang="en-MX"/>
          </a:p>
        </p:txBody>
      </p:sp>
    </p:spTree>
    <p:extLst>
      <p:ext uri="{BB962C8B-B14F-4D97-AF65-F5344CB8AC3E}">
        <p14:creationId xmlns:p14="http://schemas.microsoft.com/office/powerpoint/2010/main" val="383645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Base qualities – give us an idea of how accurate our sequencing was.</a:t>
            </a:r>
          </a:p>
        </p:txBody>
      </p:sp>
      <p:sp>
        <p:nvSpPr>
          <p:cNvPr id="4" name="Slide Number Placeholder 3"/>
          <p:cNvSpPr>
            <a:spLocks noGrp="1"/>
          </p:cNvSpPr>
          <p:nvPr>
            <p:ph type="sldNum" sz="quarter" idx="5"/>
          </p:nvPr>
        </p:nvSpPr>
        <p:spPr/>
        <p:txBody>
          <a:bodyPr/>
          <a:lstStyle/>
          <a:p>
            <a:fld id="{53D59720-EFA9-6A4A-9991-72A2C7F6E0B1}" type="slidenum">
              <a:rPr lang="en-MX" smtClean="0"/>
              <a:t>6</a:t>
            </a:fld>
            <a:endParaRPr lang="en-MX"/>
          </a:p>
        </p:txBody>
      </p:sp>
    </p:spTree>
    <p:extLst>
      <p:ext uri="{BB962C8B-B14F-4D97-AF65-F5344CB8AC3E}">
        <p14:creationId xmlns:p14="http://schemas.microsoft.com/office/powerpoint/2010/main" val="3155854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Base qualities – give us an idea of how accurate our sequencing was.</a:t>
            </a:r>
          </a:p>
          <a:p>
            <a:endParaRPr lang="en-MX" dirty="0"/>
          </a:p>
          <a:p>
            <a:r>
              <a:rPr lang="en-MX" dirty="0"/>
              <a:t>Phred scale, to represent this quality easily</a:t>
            </a:r>
          </a:p>
        </p:txBody>
      </p:sp>
      <p:sp>
        <p:nvSpPr>
          <p:cNvPr id="4" name="Slide Number Placeholder 3"/>
          <p:cNvSpPr>
            <a:spLocks noGrp="1"/>
          </p:cNvSpPr>
          <p:nvPr>
            <p:ph type="sldNum" sz="quarter" idx="5"/>
          </p:nvPr>
        </p:nvSpPr>
        <p:spPr/>
        <p:txBody>
          <a:bodyPr/>
          <a:lstStyle/>
          <a:p>
            <a:fld id="{53D59720-EFA9-6A4A-9991-72A2C7F6E0B1}" type="slidenum">
              <a:rPr lang="en-MX" smtClean="0"/>
              <a:t>7</a:t>
            </a:fld>
            <a:endParaRPr lang="en-MX"/>
          </a:p>
        </p:txBody>
      </p:sp>
    </p:spTree>
    <p:extLst>
      <p:ext uri="{BB962C8B-B14F-4D97-AF65-F5344CB8AC3E}">
        <p14:creationId xmlns:p14="http://schemas.microsoft.com/office/powerpoint/2010/main" val="3527442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a:p>
            <a:r>
              <a:rPr lang="en-MX" dirty="0"/>
              <a:t>Base qualities – give us an idea of how accurate our sequencing was.</a:t>
            </a:r>
          </a:p>
        </p:txBody>
      </p:sp>
      <p:sp>
        <p:nvSpPr>
          <p:cNvPr id="4" name="Slide Number Placeholder 3"/>
          <p:cNvSpPr>
            <a:spLocks noGrp="1"/>
          </p:cNvSpPr>
          <p:nvPr>
            <p:ph type="sldNum" sz="quarter" idx="5"/>
          </p:nvPr>
        </p:nvSpPr>
        <p:spPr/>
        <p:txBody>
          <a:bodyPr/>
          <a:lstStyle/>
          <a:p>
            <a:fld id="{53D59720-EFA9-6A4A-9991-72A2C7F6E0B1}" type="slidenum">
              <a:rPr lang="en-MX" smtClean="0"/>
              <a:t>8</a:t>
            </a:fld>
            <a:endParaRPr lang="en-MX"/>
          </a:p>
        </p:txBody>
      </p:sp>
    </p:spTree>
    <p:extLst>
      <p:ext uri="{BB962C8B-B14F-4D97-AF65-F5344CB8AC3E}">
        <p14:creationId xmlns:p14="http://schemas.microsoft.com/office/powerpoint/2010/main" val="481400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F</a:t>
            </a:r>
            <a:r>
              <a:rPr lang="en-US" dirty="0" err="1"/>
              <a:t>i</a:t>
            </a:r>
            <a:r>
              <a:rPr lang="en-MX" dirty="0"/>
              <a:t>rst a header, then data rows</a:t>
            </a:r>
          </a:p>
          <a:p>
            <a:r>
              <a:rPr lang="en-MX" dirty="0"/>
              <a:t>FASTQ plus more information</a:t>
            </a:r>
          </a:p>
          <a:p>
            <a:r>
              <a:rPr lang="en-MX" dirty="0"/>
              <a:t>BAM/SAM equivalent</a:t>
            </a:r>
          </a:p>
        </p:txBody>
      </p:sp>
      <p:sp>
        <p:nvSpPr>
          <p:cNvPr id="4" name="Slide Number Placeholder 3"/>
          <p:cNvSpPr>
            <a:spLocks noGrp="1"/>
          </p:cNvSpPr>
          <p:nvPr>
            <p:ph type="sldNum" sz="quarter" idx="5"/>
          </p:nvPr>
        </p:nvSpPr>
        <p:spPr/>
        <p:txBody>
          <a:bodyPr/>
          <a:lstStyle/>
          <a:p>
            <a:fld id="{53D59720-EFA9-6A4A-9991-72A2C7F6E0B1}" type="slidenum">
              <a:rPr lang="en-MX" smtClean="0"/>
              <a:t>9</a:t>
            </a:fld>
            <a:endParaRPr lang="en-MX"/>
          </a:p>
        </p:txBody>
      </p:sp>
    </p:spTree>
    <p:extLst>
      <p:ext uri="{BB962C8B-B14F-4D97-AF65-F5344CB8AC3E}">
        <p14:creationId xmlns:p14="http://schemas.microsoft.com/office/powerpoint/2010/main" val="49445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59994" y="366978"/>
            <a:ext cx="3887981" cy="91833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1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4608195" cy="290830"/>
          </a:xfrm>
          <a:custGeom>
            <a:avLst/>
            <a:gdLst/>
            <a:ahLst/>
            <a:cxnLst/>
            <a:rect l="l" t="t" r="r" b="b"/>
            <a:pathLst>
              <a:path w="4608195" h="290830">
                <a:moveTo>
                  <a:pt x="0" y="290233"/>
                </a:moveTo>
                <a:lnTo>
                  <a:pt x="4608004" y="290233"/>
                </a:lnTo>
                <a:lnTo>
                  <a:pt x="4608004" y="0"/>
                </a:lnTo>
                <a:lnTo>
                  <a:pt x="0" y="0"/>
                </a:lnTo>
                <a:lnTo>
                  <a:pt x="0" y="290233"/>
                </a:lnTo>
                <a:close/>
              </a:path>
            </a:pathLst>
          </a:custGeom>
          <a:solidFill>
            <a:srgbClr val="FCBB06"/>
          </a:solidFill>
        </p:spPr>
        <p:txBody>
          <a:bodyPr wrap="square" lIns="0" tIns="0" rIns="0" bIns="0" rtlCol="0"/>
          <a:lstStyle/>
          <a:p>
            <a:endParaRPr/>
          </a:p>
        </p:txBody>
      </p:sp>
      <p:sp>
        <p:nvSpPr>
          <p:cNvPr id="2" name="Holder 2"/>
          <p:cNvSpPr>
            <a:spLocks noGrp="1"/>
          </p:cNvSpPr>
          <p:nvPr>
            <p:ph type="title"/>
          </p:nvPr>
        </p:nvSpPr>
        <p:spPr>
          <a:xfrm>
            <a:off x="95300" y="58547"/>
            <a:ext cx="4419498" cy="182245"/>
          </a:xfrm>
          <a:prstGeom prst="rect">
            <a:avLst/>
          </a:prstGeom>
        </p:spPr>
        <p:txBody>
          <a:bodyPr wrap="square" lIns="0" tIns="0" rIns="0" bIns="0">
            <a:spAutoFit/>
          </a:bodyPr>
          <a:lstStyle>
            <a:lvl1pPr>
              <a:defRPr sz="1100" b="0" i="0">
                <a:solidFill>
                  <a:schemeClr val="tx1"/>
                </a:solidFill>
                <a:latin typeface="Arial"/>
                <a:cs typeface="Arial"/>
              </a:defRPr>
            </a:lvl1pPr>
          </a:lstStyle>
          <a:p>
            <a:endParaRPr/>
          </a:p>
        </p:txBody>
      </p:sp>
      <p:sp>
        <p:nvSpPr>
          <p:cNvPr id="3" name="Holder 3"/>
          <p:cNvSpPr>
            <a:spLocks noGrp="1"/>
          </p:cNvSpPr>
          <p:nvPr>
            <p:ph type="body" idx="1"/>
          </p:nvPr>
        </p:nvSpPr>
        <p:spPr>
          <a:xfrm>
            <a:off x="462051" y="594118"/>
            <a:ext cx="3685997" cy="2356485"/>
          </a:xfrm>
          <a:prstGeom prst="rect">
            <a:avLst/>
          </a:prstGeom>
        </p:spPr>
        <p:txBody>
          <a:bodyPr wrap="square" lIns="0" tIns="0" rIns="0" bIns="0">
            <a:spAutoFit/>
          </a:bodyPr>
          <a:lstStyle>
            <a:lvl1pPr>
              <a:defRPr sz="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8/27/2022</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mailto:eric.t.dawson@gmail.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mailto:drobles@liigh.unam.mx" TargetMode="External"/><Relationship Id="rId5" Type="http://schemas.openxmlformats.org/officeDocument/2006/relationships/image" Target="../media/image4.png"/><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docs.gdc.cancer.gov/Data/File_Formats/MAF_Format/" TargetMode="External"/><Relationship Id="rId4" Type="http://schemas.openxmlformats.org/officeDocument/2006/relationships/hyperlink" Target="https://samtools.github.io/hts-specs/VCFv4.2.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docs.gdc.cancer.gov/Data/File_Formats/MAF_Format/" TargetMode="External"/><Relationship Id="rId7"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samtools.github.io/hts-spec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4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4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32.jp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33;p4">
            <a:extLst>
              <a:ext uri="{FF2B5EF4-FFF2-40B4-BE49-F238E27FC236}">
                <a16:creationId xmlns:a16="http://schemas.microsoft.com/office/drawing/2014/main" id="{B7C63D1C-C00E-0944-A10C-8C06C4FE2BD6}"/>
              </a:ext>
            </a:extLst>
          </p:cNvPr>
          <p:cNvSpPr txBox="1">
            <a:spLocks/>
          </p:cNvSpPr>
          <p:nvPr/>
        </p:nvSpPr>
        <p:spPr>
          <a:xfrm>
            <a:off x="0" y="36011"/>
            <a:ext cx="4610100" cy="498240"/>
          </a:xfrm>
          <a:prstGeom prst="rect">
            <a:avLst/>
          </a:prstGeom>
          <a:solidFill>
            <a:srgbClr val="FABA05"/>
          </a:solidFill>
          <a:ln>
            <a:noFill/>
          </a:ln>
        </p:spPr>
        <p:txBody>
          <a:bodyPr spcFirstLastPara="1" vert="horz" wrap="square" lIns="46093" tIns="23040" rIns="46093" bIns="2304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12" dirty="0">
                <a:latin typeface="Arial"/>
                <a:ea typeface="Arial"/>
                <a:cs typeface="Arial"/>
                <a:sym typeface="Arial"/>
              </a:rPr>
              <a:t>Module 1: File formats, QC and Data Processing</a:t>
            </a:r>
          </a:p>
        </p:txBody>
      </p:sp>
      <p:sp>
        <p:nvSpPr>
          <p:cNvPr id="19" name="Rectangle 18">
            <a:extLst>
              <a:ext uri="{FF2B5EF4-FFF2-40B4-BE49-F238E27FC236}">
                <a16:creationId xmlns:a16="http://schemas.microsoft.com/office/drawing/2014/main" id="{3903F22D-BC59-194A-AE74-430C9A3D6AD4}"/>
              </a:ext>
            </a:extLst>
          </p:cNvPr>
          <p:cNvSpPr/>
          <p:nvPr/>
        </p:nvSpPr>
        <p:spPr>
          <a:xfrm>
            <a:off x="36260" y="3353556"/>
            <a:ext cx="4537581" cy="71183"/>
          </a:xfrm>
          <a:prstGeom prst="rect">
            <a:avLst/>
          </a:prstGeom>
          <a:solidFill>
            <a:srgbClr val="FABA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908"/>
          </a:p>
        </p:txBody>
      </p:sp>
      <p:cxnSp>
        <p:nvCxnSpPr>
          <p:cNvPr id="20" name="Straight Connector 19">
            <a:extLst>
              <a:ext uri="{FF2B5EF4-FFF2-40B4-BE49-F238E27FC236}">
                <a16:creationId xmlns:a16="http://schemas.microsoft.com/office/drawing/2014/main" id="{9AE32524-3324-AD49-811C-2FB8F95FAD9A}"/>
              </a:ext>
            </a:extLst>
          </p:cNvPr>
          <p:cNvCxnSpPr>
            <a:cxnSpLocks/>
          </p:cNvCxnSpPr>
          <p:nvPr/>
        </p:nvCxnSpPr>
        <p:spPr>
          <a:xfrm>
            <a:off x="36260" y="2763236"/>
            <a:ext cx="4465764" cy="0"/>
          </a:xfrm>
          <a:prstGeom prst="line">
            <a:avLst/>
          </a:prstGeom>
          <a:ln>
            <a:solidFill>
              <a:srgbClr val="FABA05"/>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E41C9F62-FFF9-8C4B-AF44-D886133F7B9A}"/>
              </a:ext>
            </a:extLst>
          </p:cNvPr>
          <p:cNvSpPr txBox="1">
            <a:spLocks/>
          </p:cNvSpPr>
          <p:nvPr/>
        </p:nvSpPr>
        <p:spPr>
          <a:xfrm>
            <a:off x="1238250" y="2394215"/>
            <a:ext cx="3263774" cy="3483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76"/>
              </a:spcBef>
              <a:buNone/>
            </a:pPr>
            <a:r>
              <a:rPr lang="en-US" sz="908" b="1" dirty="0">
                <a:latin typeface="Arial" panose="020B0604020202020204" pitchFamily="34" charset="0"/>
                <a:ea typeface="Helvetica Neue" charset="0"/>
                <a:cs typeface="Arial" panose="020B0604020202020204" pitchFamily="34" charset="0"/>
              </a:rPr>
              <a:t>Cancer Genome Analysis</a:t>
            </a:r>
          </a:p>
          <a:p>
            <a:pPr marL="0" indent="0" algn="r">
              <a:lnSpc>
                <a:spcPct val="100000"/>
              </a:lnSpc>
              <a:spcBef>
                <a:spcPts val="76"/>
              </a:spcBef>
              <a:buNone/>
            </a:pPr>
            <a:r>
              <a:rPr lang="en-US" sz="908" dirty="0">
                <a:latin typeface="Arial" panose="020B0604020202020204" pitchFamily="34" charset="0"/>
                <a:ea typeface="Helvetica Neue" charset="0"/>
                <a:cs typeface="Arial" panose="020B0604020202020204" pitchFamily="34" charset="0"/>
              </a:rPr>
              <a:t>12 – 16 September 2022 – Virtual course</a:t>
            </a:r>
          </a:p>
          <a:p>
            <a:pPr marL="0" indent="0" algn="r">
              <a:lnSpc>
                <a:spcPct val="100000"/>
              </a:lnSpc>
              <a:spcBef>
                <a:spcPts val="76"/>
              </a:spcBef>
              <a:buNone/>
            </a:pPr>
            <a:endParaRPr lang="en-US" sz="908" dirty="0">
              <a:latin typeface="Arial" panose="020B0604020202020204" pitchFamily="34" charset="0"/>
              <a:ea typeface="Helvetica Neue" charset="0"/>
              <a:cs typeface="Arial" panose="020B0604020202020204" pitchFamily="34" charset="0"/>
            </a:endParaRPr>
          </a:p>
          <a:p>
            <a:pPr marL="0" indent="0" algn="r">
              <a:lnSpc>
                <a:spcPct val="100000"/>
              </a:lnSpc>
              <a:spcBef>
                <a:spcPts val="76"/>
              </a:spcBef>
              <a:buNone/>
            </a:pPr>
            <a:endParaRPr lang="en-US" sz="807" dirty="0">
              <a:latin typeface="Arial" panose="020B0604020202020204" pitchFamily="34" charset="0"/>
              <a:ea typeface="Helvetica Neue" charset="0"/>
              <a:cs typeface="Arial" panose="020B0604020202020204" pitchFamily="34" charset="0"/>
            </a:endParaRPr>
          </a:p>
        </p:txBody>
      </p:sp>
      <p:pic>
        <p:nvPicPr>
          <p:cNvPr id="24" name="Picture 2" descr="Online courses from Wellcome Genome Campus Advanced Courses and Scientific  Confe">
            <a:extLst>
              <a:ext uri="{FF2B5EF4-FFF2-40B4-BE49-F238E27FC236}">
                <a16:creationId xmlns:a16="http://schemas.microsoft.com/office/drawing/2014/main" id="{6C7C2DD9-CCF3-7C40-A916-A02FDA1CBF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0822" y="2803945"/>
            <a:ext cx="1055663" cy="5147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C15EDA51-BE72-4141-8C34-F80CBA491B7B}"/>
              </a:ext>
            </a:extLst>
          </p:cNvPr>
          <p:cNvPicPr>
            <a:picLocks noChangeAspect="1"/>
          </p:cNvPicPr>
          <p:nvPr/>
        </p:nvPicPr>
        <p:blipFill>
          <a:blip r:embed="rId4"/>
          <a:stretch>
            <a:fillRect/>
          </a:stretch>
        </p:blipFill>
        <p:spPr>
          <a:xfrm>
            <a:off x="108076" y="2742518"/>
            <a:ext cx="549666" cy="603291"/>
          </a:xfrm>
          <a:prstGeom prst="rect">
            <a:avLst/>
          </a:prstGeom>
        </p:spPr>
      </p:pic>
      <p:sp>
        <p:nvSpPr>
          <p:cNvPr id="11" name="Google Shape;34;p4">
            <a:extLst>
              <a:ext uri="{FF2B5EF4-FFF2-40B4-BE49-F238E27FC236}">
                <a16:creationId xmlns:a16="http://schemas.microsoft.com/office/drawing/2014/main" id="{C2CFCF31-EDC6-D74E-9A77-3FB17B4D848F}"/>
              </a:ext>
            </a:extLst>
          </p:cNvPr>
          <p:cNvSpPr txBox="1">
            <a:spLocks/>
          </p:cNvSpPr>
          <p:nvPr/>
        </p:nvSpPr>
        <p:spPr>
          <a:xfrm>
            <a:off x="133445" y="697513"/>
            <a:ext cx="3425371" cy="859795"/>
          </a:xfrm>
          <a:prstGeom prst="rect">
            <a:avLst/>
          </a:prstGeom>
          <a:noFill/>
          <a:ln>
            <a:noFill/>
          </a:ln>
        </p:spPr>
        <p:txBody>
          <a:bodyPr spcFirstLastPara="1" vert="horz" wrap="square" lIns="46093" tIns="23040" rIns="46093" bIns="2304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2200"/>
              <a:buNone/>
            </a:pPr>
            <a:r>
              <a:rPr lang="en-GB" sz="706" dirty="0">
                <a:solidFill>
                  <a:schemeClr val="tx1">
                    <a:lumMod val="85000"/>
                    <a:lumOff val="15000"/>
                  </a:schemeClr>
                </a:solidFill>
                <a:latin typeface="Arial" panose="020B0604020202020204" pitchFamily="34" charset="0"/>
                <a:ea typeface="Arial"/>
                <a:cs typeface="Arial" panose="020B0604020202020204" pitchFamily="34" charset="0"/>
                <a:sym typeface="Arial"/>
              </a:rPr>
              <a:t>Presented by:</a:t>
            </a:r>
          </a:p>
          <a:p>
            <a:pPr marL="0" indent="0">
              <a:lnSpc>
                <a:spcPct val="100000"/>
              </a:lnSpc>
              <a:spcBef>
                <a:spcPts val="0"/>
              </a:spcBef>
              <a:buClr>
                <a:schemeClr val="dk1"/>
              </a:buClr>
              <a:buSzPts val="2200"/>
              <a:buNone/>
            </a:pPr>
            <a:r>
              <a:rPr lang="en-GB" sz="807" b="1" dirty="0">
                <a:solidFill>
                  <a:schemeClr val="tx1">
                    <a:lumMod val="85000"/>
                    <a:lumOff val="15000"/>
                  </a:schemeClr>
                </a:solidFill>
                <a:latin typeface="Arial" panose="020B0604020202020204" pitchFamily="34" charset="0"/>
                <a:ea typeface="Arial"/>
                <a:cs typeface="Arial" panose="020B0604020202020204" pitchFamily="34" charset="0"/>
                <a:sym typeface="Arial"/>
              </a:rPr>
              <a:t>Eric Dawson</a:t>
            </a:r>
            <a:r>
              <a:rPr lang="en-GB" sz="807" b="1" baseline="30000" dirty="0">
                <a:solidFill>
                  <a:schemeClr val="tx1">
                    <a:lumMod val="85000"/>
                    <a:lumOff val="15000"/>
                  </a:schemeClr>
                </a:solidFill>
                <a:latin typeface="Arial" panose="020B0604020202020204" pitchFamily="34" charset="0"/>
                <a:ea typeface="Arial"/>
                <a:cs typeface="Arial" panose="020B0604020202020204" pitchFamily="34" charset="0"/>
                <a:sym typeface="Arial"/>
              </a:rPr>
              <a:t>1</a:t>
            </a:r>
            <a:r>
              <a:rPr lang="en-GB" sz="807" b="1" dirty="0">
                <a:solidFill>
                  <a:schemeClr val="tx1">
                    <a:lumMod val="85000"/>
                    <a:lumOff val="15000"/>
                  </a:schemeClr>
                </a:solidFill>
                <a:latin typeface="Arial" panose="020B0604020202020204" pitchFamily="34" charset="0"/>
                <a:ea typeface="Arial"/>
                <a:cs typeface="Arial" panose="020B0604020202020204" pitchFamily="34" charset="0"/>
                <a:sym typeface="Arial"/>
              </a:rPr>
              <a:t> and Carla Daniela Robles Espinoza</a:t>
            </a:r>
            <a:r>
              <a:rPr lang="en-GB" sz="807" b="1" baseline="30000" dirty="0">
                <a:solidFill>
                  <a:schemeClr val="tx1">
                    <a:lumMod val="85000"/>
                    <a:lumOff val="15000"/>
                  </a:schemeClr>
                </a:solidFill>
                <a:latin typeface="Arial" panose="020B0604020202020204" pitchFamily="34" charset="0"/>
                <a:ea typeface="Arial"/>
                <a:cs typeface="Arial" panose="020B0604020202020204" pitchFamily="34" charset="0"/>
                <a:sym typeface="Arial"/>
              </a:rPr>
              <a:t>2</a:t>
            </a:r>
          </a:p>
          <a:p>
            <a:pPr marL="0" indent="0">
              <a:lnSpc>
                <a:spcPct val="100000"/>
              </a:lnSpc>
              <a:spcBef>
                <a:spcPts val="0"/>
              </a:spcBef>
              <a:buClr>
                <a:schemeClr val="dk1"/>
              </a:buClr>
              <a:buSzPts val="2200"/>
              <a:buNone/>
            </a:pPr>
            <a:endParaRPr lang="en-GB" sz="807" b="1" dirty="0">
              <a:solidFill>
                <a:schemeClr val="tx1">
                  <a:lumMod val="85000"/>
                  <a:lumOff val="15000"/>
                </a:schemeClr>
              </a:solidFill>
              <a:latin typeface="Arial" panose="020B0604020202020204" pitchFamily="34" charset="0"/>
              <a:ea typeface="Arial"/>
              <a:cs typeface="Arial" panose="020B0604020202020204" pitchFamily="34" charset="0"/>
              <a:sym typeface="Arial"/>
            </a:endParaRPr>
          </a:p>
          <a:p>
            <a:pPr marL="0" indent="0">
              <a:lnSpc>
                <a:spcPct val="100000"/>
              </a:lnSpc>
              <a:spcBef>
                <a:spcPts val="0"/>
              </a:spcBef>
              <a:buClr>
                <a:schemeClr val="dk1"/>
              </a:buClr>
              <a:buSzPts val="2200"/>
              <a:buNone/>
            </a:pPr>
            <a:r>
              <a:rPr lang="en-GB" sz="706" baseline="30000" dirty="0">
                <a:solidFill>
                  <a:schemeClr val="tx1">
                    <a:lumMod val="85000"/>
                    <a:lumOff val="15000"/>
                  </a:schemeClr>
                </a:solidFill>
                <a:latin typeface="Arial" panose="020B0604020202020204" pitchFamily="34" charset="0"/>
                <a:ea typeface="Arial"/>
                <a:cs typeface="Arial" panose="020B0604020202020204" pitchFamily="34" charset="0"/>
                <a:sym typeface="Arial"/>
              </a:rPr>
              <a:t>1</a:t>
            </a:r>
            <a:r>
              <a:rPr lang="en-GB" sz="706" dirty="0">
                <a:solidFill>
                  <a:schemeClr val="tx1">
                    <a:lumMod val="85000"/>
                    <a:lumOff val="15000"/>
                  </a:schemeClr>
                </a:solidFill>
                <a:latin typeface="Arial" panose="020B0604020202020204" pitchFamily="34" charset="0"/>
                <a:ea typeface="Arial"/>
                <a:cs typeface="Arial" panose="020B0604020202020204" pitchFamily="34" charset="0"/>
                <a:sym typeface="Arial"/>
              </a:rPr>
              <a:t>Bioinformatics Scientist (Genomics / AI) - Nvidia</a:t>
            </a:r>
          </a:p>
          <a:p>
            <a:pPr marL="0" indent="0">
              <a:lnSpc>
                <a:spcPct val="100000"/>
              </a:lnSpc>
              <a:spcBef>
                <a:spcPts val="0"/>
              </a:spcBef>
              <a:buClr>
                <a:schemeClr val="dk1"/>
              </a:buClr>
              <a:buSzPts val="2200"/>
              <a:buNone/>
            </a:pPr>
            <a:r>
              <a:rPr lang="en-GB" sz="706" baseline="30000" dirty="0">
                <a:solidFill>
                  <a:schemeClr val="tx1">
                    <a:lumMod val="85000"/>
                    <a:lumOff val="15000"/>
                  </a:schemeClr>
                </a:solidFill>
                <a:latin typeface="Arial" panose="020B0604020202020204" pitchFamily="34" charset="0"/>
                <a:ea typeface="Arial"/>
                <a:cs typeface="Arial" panose="020B0604020202020204" pitchFamily="34" charset="0"/>
                <a:sym typeface="Arial"/>
              </a:rPr>
              <a:t>2</a:t>
            </a:r>
            <a:r>
              <a:rPr lang="en-GB" sz="706" dirty="0">
                <a:solidFill>
                  <a:schemeClr val="tx1">
                    <a:lumMod val="85000"/>
                    <a:lumOff val="15000"/>
                  </a:schemeClr>
                </a:solidFill>
                <a:latin typeface="Arial" panose="020B0604020202020204" pitchFamily="34" charset="0"/>
                <a:ea typeface="Arial"/>
                <a:cs typeface="Arial" panose="020B0604020202020204" pitchFamily="34" charset="0"/>
                <a:sym typeface="Arial"/>
              </a:rPr>
              <a:t>Laboratorio </a:t>
            </a:r>
            <a:r>
              <a:rPr lang="en-GB" sz="706" dirty="0" err="1">
                <a:solidFill>
                  <a:schemeClr val="tx1">
                    <a:lumMod val="85000"/>
                    <a:lumOff val="15000"/>
                  </a:schemeClr>
                </a:solidFill>
                <a:latin typeface="Arial" panose="020B0604020202020204" pitchFamily="34" charset="0"/>
                <a:ea typeface="Arial"/>
                <a:cs typeface="Arial" panose="020B0604020202020204" pitchFamily="34" charset="0"/>
                <a:sym typeface="Arial"/>
              </a:rPr>
              <a:t>Internacional</a:t>
            </a:r>
            <a:r>
              <a:rPr lang="en-GB" sz="706" dirty="0">
                <a:solidFill>
                  <a:schemeClr val="tx1">
                    <a:lumMod val="85000"/>
                    <a:lumOff val="15000"/>
                  </a:schemeClr>
                </a:solidFill>
                <a:latin typeface="Arial" panose="020B0604020202020204" pitchFamily="34" charset="0"/>
                <a:ea typeface="Arial"/>
                <a:cs typeface="Arial" panose="020B0604020202020204" pitchFamily="34" charset="0"/>
                <a:sym typeface="Arial"/>
              </a:rPr>
              <a:t> de </a:t>
            </a:r>
            <a:r>
              <a:rPr lang="en-GB" sz="706" dirty="0" err="1">
                <a:solidFill>
                  <a:schemeClr val="tx1">
                    <a:lumMod val="85000"/>
                    <a:lumOff val="15000"/>
                  </a:schemeClr>
                </a:solidFill>
                <a:latin typeface="Arial" panose="020B0604020202020204" pitchFamily="34" charset="0"/>
                <a:ea typeface="Arial"/>
                <a:cs typeface="Arial" panose="020B0604020202020204" pitchFamily="34" charset="0"/>
                <a:sym typeface="Arial"/>
              </a:rPr>
              <a:t>Investigación</a:t>
            </a:r>
            <a:r>
              <a:rPr lang="en-GB" sz="706" dirty="0">
                <a:solidFill>
                  <a:schemeClr val="tx1">
                    <a:lumMod val="85000"/>
                    <a:lumOff val="15000"/>
                  </a:schemeClr>
                </a:solidFill>
                <a:latin typeface="Arial" panose="020B0604020202020204" pitchFamily="34" charset="0"/>
                <a:ea typeface="Arial"/>
                <a:cs typeface="Arial" panose="020B0604020202020204" pitchFamily="34" charset="0"/>
                <a:sym typeface="Arial"/>
              </a:rPr>
              <a:t> </a:t>
            </a:r>
            <a:r>
              <a:rPr lang="en-GB" sz="706" dirty="0" err="1">
                <a:solidFill>
                  <a:schemeClr val="tx1">
                    <a:lumMod val="85000"/>
                    <a:lumOff val="15000"/>
                  </a:schemeClr>
                </a:solidFill>
                <a:latin typeface="Arial" panose="020B0604020202020204" pitchFamily="34" charset="0"/>
                <a:ea typeface="Arial"/>
                <a:cs typeface="Arial" panose="020B0604020202020204" pitchFamily="34" charset="0"/>
                <a:sym typeface="Arial"/>
              </a:rPr>
              <a:t>sobre</a:t>
            </a:r>
            <a:r>
              <a:rPr lang="en-GB" sz="706" dirty="0">
                <a:solidFill>
                  <a:schemeClr val="tx1">
                    <a:lumMod val="85000"/>
                    <a:lumOff val="15000"/>
                  </a:schemeClr>
                </a:solidFill>
                <a:latin typeface="Arial" panose="020B0604020202020204" pitchFamily="34" charset="0"/>
                <a:ea typeface="Arial"/>
                <a:cs typeface="Arial" panose="020B0604020202020204" pitchFamily="34" charset="0"/>
                <a:sym typeface="Arial"/>
              </a:rPr>
              <a:t> el </a:t>
            </a:r>
            <a:r>
              <a:rPr lang="en-GB" sz="706" dirty="0" err="1">
                <a:solidFill>
                  <a:schemeClr val="tx1">
                    <a:lumMod val="85000"/>
                    <a:lumOff val="15000"/>
                  </a:schemeClr>
                </a:solidFill>
                <a:latin typeface="Arial" panose="020B0604020202020204" pitchFamily="34" charset="0"/>
                <a:ea typeface="Arial"/>
                <a:cs typeface="Arial" panose="020B0604020202020204" pitchFamily="34" charset="0"/>
                <a:sym typeface="Arial"/>
              </a:rPr>
              <a:t>Genoma</a:t>
            </a:r>
            <a:r>
              <a:rPr lang="en-GB" sz="706" dirty="0">
                <a:solidFill>
                  <a:schemeClr val="tx1">
                    <a:lumMod val="85000"/>
                    <a:lumOff val="15000"/>
                  </a:schemeClr>
                </a:solidFill>
                <a:latin typeface="Arial" panose="020B0604020202020204" pitchFamily="34" charset="0"/>
                <a:ea typeface="Arial"/>
                <a:cs typeface="Arial" panose="020B0604020202020204" pitchFamily="34" charset="0"/>
                <a:sym typeface="Arial"/>
              </a:rPr>
              <a:t> Humano</a:t>
            </a:r>
          </a:p>
          <a:p>
            <a:pPr marL="0" indent="0">
              <a:lnSpc>
                <a:spcPct val="100000"/>
              </a:lnSpc>
              <a:spcBef>
                <a:spcPts val="0"/>
              </a:spcBef>
              <a:buClr>
                <a:schemeClr val="dk1"/>
              </a:buClr>
              <a:buSzPts val="2200"/>
              <a:buNone/>
            </a:pPr>
            <a:r>
              <a:rPr lang="en-GB" sz="706" dirty="0">
                <a:solidFill>
                  <a:schemeClr val="tx1">
                    <a:lumMod val="85000"/>
                    <a:lumOff val="15000"/>
                  </a:schemeClr>
                </a:solidFill>
                <a:latin typeface="Arial" panose="020B0604020202020204" pitchFamily="34" charset="0"/>
                <a:ea typeface="Arial"/>
                <a:cs typeface="Arial" panose="020B0604020202020204" pitchFamily="34" charset="0"/>
                <a:sym typeface="Arial"/>
              </a:rPr>
              <a:t>Universidad Nacional </a:t>
            </a:r>
            <a:r>
              <a:rPr lang="en-GB" sz="706" dirty="0" err="1">
                <a:solidFill>
                  <a:schemeClr val="tx1">
                    <a:lumMod val="85000"/>
                    <a:lumOff val="15000"/>
                  </a:schemeClr>
                </a:solidFill>
                <a:latin typeface="Arial" panose="020B0604020202020204" pitchFamily="34" charset="0"/>
                <a:ea typeface="Arial"/>
                <a:cs typeface="Arial" panose="020B0604020202020204" pitchFamily="34" charset="0"/>
                <a:sym typeface="Arial"/>
              </a:rPr>
              <a:t>Autónoma</a:t>
            </a:r>
            <a:r>
              <a:rPr lang="en-GB" sz="706" dirty="0">
                <a:solidFill>
                  <a:schemeClr val="tx1">
                    <a:lumMod val="85000"/>
                    <a:lumOff val="15000"/>
                  </a:schemeClr>
                </a:solidFill>
                <a:latin typeface="Arial" panose="020B0604020202020204" pitchFamily="34" charset="0"/>
                <a:ea typeface="Arial"/>
                <a:cs typeface="Arial" panose="020B0604020202020204" pitchFamily="34" charset="0"/>
                <a:sym typeface="Arial"/>
              </a:rPr>
              <a:t> de México</a:t>
            </a:r>
          </a:p>
          <a:p>
            <a:pPr marL="0" indent="0">
              <a:lnSpc>
                <a:spcPct val="100000"/>
              </a:lnSpc>
              <a:spcBef>
                <a:spcPts val="0"/>
              </a:spcBef>
              <a:buClr>
                <a:schemeClr val="dk1"/>
              </a:buClr>
              <a:buSzPts val="2200"/>
              <a:buNone/>
            </a:pPr>
            <a:endParaRPr lang="en-GB" sz="706" dirty="0">
              <a:solidFill>
                <a:schemeClr val="tx1">
                  <a:lumMod val="85000"/>
                  <a:lumOff val="15000"/>
                </a:schemeClr>
              </a:solidFill>
              <a:latin typeface="Arial" panose="020B0604020202020204" pitchFamily="34" charset="0"/>
              <a:ea typeface="Arial"/>
              <a:cs typeface="Arial" panose="020B0604020202020204" pitchFamily="34" charset="0"/>
              <a:sym typeface="Arial"/>
            </a:endParaRPr>
          </a:p>
          <a:p>
            <a:pPr marL="0" indent="0">
              <a:lnSpc>
                <a:spcPct val="100000"/>
              </a:lnSpc>
              <a:spcBef>
                <a:spcPts val="0"/>
              </a:spcBef>
              <a:buClr>
                <a:schemeClr val="dk1"/>
              </a:buClr>
              <a:buSzPts val="2200"/>
              <a:buNone/>
            </a:pPr>
            <a:endParaRPr lang="en-GB" sz="706" dirty="0">
              <a:solidFill>
                <a:schemeClr val="tx1">
                  <a:lumMod val="85000"/>
                  <a:lumOff val="15000"/>
                </a:schemeClr>
              </a:solidFill>
              <a:latin typeface="Arial" panose="020B0604020202020204" pitchFamily="34" charset="0"/>
              <a:ea typeface="Arial"/>
              <a:cs typeface="Arial" panose="020B0604020202020204" pitchFamily="34" charset="0"/>
              <a:sym typeface="Arial"/>
            </a:endParaRPr>
          </a:p>
          <a:p>
            <a:pPr marL="0" indent="0">
              <a:lnSpc>
                <a:spcPct val="100000"/>
              </a:lnSpc>
              <a:spcBef>
                <a:spcPts val="0"/>
              </a:spcBef>
              <a:buClr>
                <a:schemeClr val="dk1"/>
              </a:buClr>
              <a:buSzPts val="2200"/>
              <a:buNone/>
            </a:pPr>
            <a:r>
              <a:rPr lang="en-GB" sz="706" dirty="0">
                <a:solidFill>
                  <a:schemeClr val="tx1">
                    <a:lumMod val="85000"/>
                    <a:lumOff val="15000"/>
                  </a:schemeClr>
                </a:solidFill>
                <a:latin typeface="Arial" panose="020B0604020202020204" pitchFamily="34" charset="0"/>
                <a:ea typeface="Arial"/>
                <a:cs typeface="Arial" panose="020B0604020202020204" pitchFamily="34" charset="0"/>
                <a:sym typeface="Arial"/>
              </a:rPr>
              <a:t>Based on slides by:</a:t>
            </a:r>
          </a:p>
          <a:p>
            <a:pPr marL="0" indent="0">
              <a:lnSpc>
                <a:spcPct val="100000"/>
              </a:lnSpc>
              <a:spcBef>
                <a:spcPts val="0"/>
              </a:spcBef>
              <a:buClr>
                <a:schemeClr val="dk1"/>
              </a:buClr>
              <a:buSzPts val="2200"/>
              <a:buNone/>
            </a:pPr>
            <a:r>
              <a:rPr lang="en-GB" sz="706" dirty="0">
                <a:latin typeface="Arial" panose="020B0604020202020204" pitchFamily="34" charset="0"/>
                <a:ea typeface="Arial"/>
                <a:cs typeface="Arial" panose="020B0604020202020204" pitchFamily="34" charset="0"/>
                <a:sym typeface="Arial"/>
              </a:rPr>
              <a:t>Petr </a:t>
            </a:r>
            <a:r>
              <a:rPr lang="en-GB" sz="706" dirty="0" err="1">
                <a:latin typeface="Arial" panose="020B0604020202020204" pitchFamily="34" charset="0"/>
                <a:ea typeface="Arial"/>
                <a:cs typeface="Arial" panose="020B0604020202020204" pitchFamily="34" charset="0"/>
                <a:sym typeface="Arial"/>
              </a:rPr>
              <a:t>Danecek</a:t>
            </a:r>
            <a:endParaRPr lang="en-GB" sz="807" dirty="0">
              <a:latin typeface="Arial" panose="020B0604020202020204" pitchFamily="34" charset="0"/>
              <a:ea typeface="Arial"/>
              <a:cs typeface="Arial" panose="020B0604020202020204" pitchFamily="34" charset="0"/>
              <a:sym typeface="Arial"/>
            </a:endParaRPr>
          </a:p>
        </p:txBody>
      </p:sp>
      <p:pic>
        <p:nvPicPr>
          <p:cNvPr id="12" name="Google Shape;34;p4">
            <a:extLst>
              <a:ext uri="{FF2B5EF4-FFF2-40B4-BE49-F238E27FC236}">
                <a16:creationId xmlns:a16="http://schemas.microsoft.com/office/drawing/2014/main" id="{2F7E8B4A-9E14-B541-9346-2634B5FD12DE}"/>
              </a:ext>
            </a:extLst>
          </p:cNvPr>
          <p:cNvPicPr preferRelativeResize="0"/>
          <p:nvPr/>
        </p:nvPicPr>
        <p:blipFill rotWithShape="1">
          <a:blip r:embed="rId5">
            <a:alphaModFix/>
          </a:blip>
          <a:srcRect/>
          <a:stretch/>
        </p:blipFill>
        <p:spPr>
          <a:xfrm>
            <a:off x="3142520" y="1599716"/>
            <a:ext cx="206207" cy="177237"/>
          </a:xfrm>
          <a:prstGeom prst="rect">
            <a:avLst/>
          </a:prstGeom>
          <a:noFill/>
          <a:ln>
            <a:noFill/>
          </a:ln>
        </p:spPr>
      </p:pic>
      <p:sp>
        <p:nvSpPr>
          <p:cNvPr id="2" name="TextBox 1">
            <a:extLst>
              <a:ext uri="{FF2B5EF4-FFF2-40B4-BE49-F238E27FC236}">
                <a16:creationId xmlns:a16="http://schemas.microsoft.com/office/drawing/2014/main" id="{339ED497-ECAC-72F7-CCF6-9CA6A1AA779B}"/>
              </a:ext>
            </a:extLst>
          </p:cNvPr>
          <p:cNvSpPr txBox="1"/>
          <p:nvPr/>
        </p:nvSpPr>
        <p:spPr>
          <a:xfrm>
            <a:off x="3245624" y="1569848"/>
            <a:ext cx="1364476" cy="830997"/>
          </a:xfrm>
          <a:prstGeom prst="rect">
            <a:avLst/>
          </a:prstGeom>
          <a:noFill/>
        </p:spPr>
        <p:txBody>
          <a:bodyPr wrap="none" rtlCol="0">
            <a:spAutoFit/>
          </a:bodyPr>
          <a:lstStyle/>
          <a:p>
            <a:pPr>
              <a:buClr>
                <a:schemeClr val="dk1"/>
              </a:buClr>
              <a:buSzPts val="2200"/>
            </a:pPr>
            <a:r>
              <a:rPr lang="en-GB" sz="800" dirty="0">
                <a:solidFill>
                  <a:schemeClr val="tx1">
                    <a:lumMod val="85000"/>
                    <a:lumOff val="15000"/>
                  </a:schemeClr>
                </a:solidFill>
                <a:latin typeface="Arial" panose="020B0604020202020204" pitchFamily="34" charset="0"/>
                <a:ea typeface="Arial"/>
                <a:cs typeface="Arial" panose="020B0604020202020204" pitchFamily="34" charset="0"/>
                <a:sym typeface="Arial"/>
              </a:rPr>
              <a:t> @</a:t>
            </a:r>
            <a:r>
              <a:rPr lang="en-GB" sz="800" dirty="0" err="1">
                <a:solidFill>
                  <a:schemeClr val="tx1">
                    <a:lumMod val="85000"/>
                    <a:lumOff val="15000"/>
                  </a:schemeClr>
                </a:solidFill>
                <a:latin typeface="Arial" panose="020B0604020202020204" pitchFamily="34" charset="0"/>
                <a:ea typeface="Arial"/>
                <a:cs typeface="Arial" panose="020B0604020202020204" pitchFamily="34" charset="0"/>
                <a:sym typeface="Arial"/>
              </a:rPr>
              <a:t>daniela_oaks</a:t>
            </a:r>
            <a:endParaRPr lang="en-GB" sz="800" dirty="0">
              <a:solidFill>
                <a:schemeClr val="tx1">
                  <a:lumMod val="85000"/>
                  <a:lumOff val="15000"/>
                </a:schemeClr>
              </a:solidFill>
              <a:latin typeface="Arial" panose="020B0604020202020204" pitchFamily="34" charset="0"/>
              <a:ea typeface="Arial"/>
              <a:cs typeface="Arial" panose="020B0604020202020204" pitchFamily="34" charset="0"/>
              <a:sym typeface="Arial"/>
            </a:endParaRPr>
          </a:p>
          <a:p>
            <a:pPr>
              <a:buClr>
                <a:schemeClr val="dk1"/>
              </a:buClr>
              <a:buSzPts val="2200"/>
            </a:pPr>
            <a:r>
              <a:rPr lang="en-GB" sz="800" dirty="0">
                <a:solidFill>
                  <a:schemeClr val="tx1">
                    <a:lumMod val="85000"/>
                    <a:lumOff val="15000"/>
                  </a:schemeClr>
                </a:solidFill>
                <a:latin typeface="Arial" panose="020B0604020202020204" pitchFamily="34" charset="0"/>
                <a:ea typeface="Arial"/>
                <a:cs typeface="Arial" panose="020B0604020202020204" pitchFamily="34" charset="0"/>
                <a:sym typeface="Arial"/>
                <a:hlinkClick r:id="rId6">
                  <a:extLst>
                    <a:ext uri="{A12FA001-AC4F-418D-AE19-62706E023703}">
                      <ahyp:hlinkClr xmlns:ahyp="http://schemas.microsoft.com/office/drawing/2018/hyperlinkcolor" val="tx"/>
                    </a:ext>
                  </a:extLst>
                </a:hlinkClick>
              </a:rPr>
              <a:t>drobles@liigh.unam.mx</a:t>
            </a:r>
            <a:endParaRPr lang="en-MX" sz="800" dirty="0"/>
          </a:p>
          <a:p>
            <a:pPr>
              <a:buClr>
                <a:schemeClr val="dk1"/>
              </a:buClr>
              <a:buSzPts val="2200"/>
            </a:pPr>
            <a:endParaRPr lang="en-GB" sz="800" dirty="0">
              <a:solidFill>
                <a:schemeClr val="tx1">
                  <a:lumMod val="85000"/>
                  <a:lumOff val="15000"/>
                </a:schemeClr>
              </a:solidFill>
              <a:latin typeface="Arial" panose="020B0604020202020204" pitchFamily="34" charset="0"/>
              <a:ea typeface="Arial"/>
              <a:cs typeface="Arial" panose="020B0604020202020204" pitchFamily="34" charset="0"/>
              <a:sym typeface="Arial"/>
            </a:endParaRPr>
          </a:p>
          <a:p>
            <a:pPr>
              <a:buClr>
                <a:schemeClr val="dk1"/>
              </a:buClr>
              <a:buSzPts val="2200"/>
            </a:pPr>
            <a:r>
              <a:rPr lang="en-GB" sz="800" dirty="0">
                <a:solidFill>
                  <a:schemeClr val="tx1">
                    <a:lumMod val="85000"/>
                    <a:lumOff val="15000"/>
                  </a:schemeClr>
                </a:solidFill>
                <a:latin typeface="Arial" panose="020B0604020202020204" pitchFamily="34" charset="0"/>
                <a:ea typeface="Arial"/>
                <a:cs typeface="Arial" panose="020B0604020202020204" pitchFamily="34" charset="0"/>
                <a:sym typeface="Arial"/>
              </a:rPr>
              <a:t> @</a:t>
            </a:r>
            <a:r>
              <a:rPr lang="en-GB" sz="800" dirty="0" err="1">
                <a:solidFill>
                  <a:schemeClr val="tx1">
                    <a:lumMod val="85000"/>
                    <a:lumOff val="15000"/>
                  </a:schemeClr>
                </a:solidFill>
                <a:latin typeface="Arial" panose="020B0604020202020204" pitchFamily="34" charset="0"/>
                <a:ea typeface="Arial"/>
                <a:cs typeface="Arial" panose="020B0604020202020204" pitchFamily="34" charset="0"/>
                <a:sym typeface="Arial"/>
              </a:rPr>
              <a:t>erictdawson</a:t>
            </a:r>
            <a:endParaRPr lang="en-GB" sz="800" dirty="0">
              <a:solidFill>
                <a:schemeClr val="tx1">
                  <a:lumMod val="85000"/>
                  <a:lumOff val="15000"/>
                </a:schemeClr>
              </a:solidFill>
              <a:latin typeface="Arial" panose="020B0604020202020204" pitchFamily="34" charset="0"/>
              <a:ea typeface="Arial"/>
              <a:cs typeface="Arial" panose="020B0604020202020204" pitchFamily="34" charset="0"/>
              <a:sym typeface="Arial"/>
            </a:endParaRPr>
          </a:p>
          <a:p>
            <a:pPr>
              <a:buClr>
                <a:schemeClr val="dk1"/>
              </a:buClr>
              <a:buSzPts val="2200"/>
            </a:pPr>
            <a:r>
              <a:rPr lang="en-GB" sz="800" dirty="0">
                <a:solidFill>
                  <a:schemeClr val="tx1">
                    <a:lumMod val="85000"/>
                    <a:lumOff val="15000"/>
                  </a:schemeClr>
                </a:solidFill>
                <a:latin typeface="Arial" panose="020B0604020202020204" pitchFamily="34" charset="0"/>
                <a:ea typeface="Arial"/>
                <a:cs typeface="Arial" panose="020B0604020202020204" pitchFamily="34" charset="0"/>
                <a:sym typeface="Arial"/>
                <a:hlinkClick r:id="rId7"/>
              </a:rPr>
              <a:t>eric.t.dawson@gmail.com</a:t>
            </a:r>
            <a:endParaRPr lang="en-GB" sz="800" dirty="0">
              <a:solidFill>
                <a:schemeClr val="tx1">
                  <a:lumMod val="85000"/>
                  <a:lumOff val="15000"/>
                </a:schemeClr>
              </a:solidFill>
              <a:latin typeface="Arial" panose="020B0604020202020204" pitchFamily="34" charset="0"/>
              <a:ea typeface="Arial"/>
              <a:cs typeface="Arial" panose="020B0604020202020204" pitchFamily="34" charset="0"/>
              <a:sym typeface="Arial"/>
            </a:endParaRPr>
          </a:p>
          <a:p>
            <a:pPr>
              <a:buClr>
                <a:schemeClr val="dk1"/>
              </a:buClr>
              <a:buSzPts val="2200"/>
            </a:pPr>
            <a:endParaRPr lang="en-GB" sz="800" dirty="0">
              <a:solidFill>
                <a:schemeClr val="tx1">
                  <a:lumMod val="85000"/>
                  <a:lumOff val="15000"/>
                </a:schemeClr>
              </a:solidFill>
              <a:latin typeface="Arial" panose="020B0604020202020204" pitchFamily="34" charset="0"/>
              <a:ea typeface="Arial"/>
              <a:cs typeface="Arial" panose="020B0604020202020204" pitchFamily="34" charset="0"/>
              <a:sym typeface="Arial"/>
            </a:endParaRPr>
          </a:p>
        </p:txBody>
      </p:sp>
      <p:pic>
        <p:nvPicPr>
          <p:cNvPr id="3" name="Google Shape;34;p4">
            <a:extLst>
              <a:ext uri="{FF2B5EF4-FFF2-40B4-BE49-F238E27FC236}">
                <a16:creationId xmlns:a16="http://schemas.microsoft.com/office/drawing/2014/main" id="{4C168CBB-FDED-8E6A-F720-FEB26D800160}"/>
              </a:ext>
            </a:extLst>
          </p:cNvPr>
          <p:cNvPicPr preferRelativeResize="0"/>
          <p:nvPr/>
        </p:nvPicPr>
        <p:blipFill rotWithShape="1">
          <a:blip r:embed="rId5">
            <a:alphaModFix/>
          </a:blip>
          <a:srcRect/>
          <a:stretch/>
        </p:blipFill>
        <p:spPr>
          <a:xfrm>
            <a:off x="3142519" y="1949407"/>
            <a:ext cx="206207" cy="177237"/>
          </a:xfrm>
          <a:prstGeom prst="rect">
            <a:avLst/>
          </a:prstGeom>
          <a:noFill/>
          <a:ln>
            <a:noFill/>
          </a:ln>
        </p:spPr>
      </p:pic>
    </p:spTree>
    <p:extLst>
      <p:ext uri="{BB962C8B-B14F-4D97-AF65-F5344CB8AC3E}">
        <p14:creationId xmlns:p14="http://schemas.microsoft.com/office/powerpoint/2010/main" val="2035245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8547"/>
            <a:ext cx="316230" cy="169277"/>
          </a:xfrm>
          <a:prstGeom prst="rect">
            <a:avLst/>
          </a:prstGeom>
        </p:spPr>
        <p:txBody>
          <a:bodyPr vert="horz" wrap="square" lIns="0" tIns="0" rIns="0" bIns="0" rtlCol="0">
            <a:spAutoFit/>
          </a:bodyPr>
          <a:lstStyle/>
          <a:p>
            <a:pPr marL="12700">
              <a:lnSpc>
                <a:spcPct val="100000"/>
              </a:lnSpc>
            </a:pPr>
            <a:r>
              <a:rPr sz="1100" spc="-40" dirty="0">
                <a:latin typeface="Euphemia UCAS"/>
                <a:cs typeface="Euphemia UCAS"/>
              </a:rPr>
              <a:t>SAM</a:t>
            </a:r>
            <a:endParaRPr sz="1100">
              <a:latin typeface="Euphemia UCAS"/>
              <a:cs typeface="Euphemia UCAS"/>
            </a:endParaRPr>
          </a:p>
        </p:txBody>
      </p:sp>
      <p:sp>
        <p:nvSpPr>
          <p:cNvPr id="3" name="object 3"/>
          <p:cNvSpPr txBox="1"/>
          <p:nvPr/>
        </p:nvSpPr>
        <p:spPr>
          <a:xfrm>
            <a:off x="517131" y="1892583"/>
            <a:ext cx="514984" cy="123111"/>
          </a:xfrm>
          <a:prstGeom prst="rect">
            <a:avLst/>
          </a:prstGeom>
        </p:spPr>
        <p:txBody>
          <a:bodyPr vert="horz" wrap="square" lIns="0" tIns="0" rIns="0" bIns="0" rtlCol="0">
            <a:spAutoFit/>
          </a:bodyPr>
          <a:lstStyle/>
          <a:p>
            <a:pPr marL="12700">
              <a:lnSpc>
                <a:spcPct val="100000"/>
              </a:lnSpc>
            </a:pPr>
            <a:r>
              <a:rPr sz="800" spc="10" dirty="0">
                <a:latin typeface="Euphemia UCAS"/>
                <a:cs typeface="Euphemia UCAS"/>
              </a:rPr>
              <a:t>SAM</a:t>
            </a:r>
            <a:r>
              <a:rPr sz="800" spc="-15" dirty="0">
                <a:latin typeface="Euphemia UCAS"/>
                <a:cs typeface="Euphemia UCAS"/>
              </a:rPr>
              <a:t> fields</a:t>
            </a:r>
            <a:endParaRPr sz="800">
              <a:latin typeface="Euphemia UCAS"/>
              <a:cs typeface="Euphemia UCAS"/>
            </a:endParaRPr>
          </a:p>
        </p:txBody>
      </p:sp>
      <p:graphicFrame>
        <p:nvGraphicFramePr>
          <p:cNvPr id="4" name="object 4"/>
          <p:cNvGraphicFramePr>
            <a:graphicFrameLocks noGrp="1"/>
          </p:cNvGraphicFramePr>
          <p:nvPr>
            <p:extLst>
              <p:ext uri="{D42A27DB-BD31-4B8C-83A1-F6EECF244321}">
                <p14:modId xmlns:p14="http://schemas.microsoft.com/office/powerpoint/2010/main" val="1120348972"/>
              </p:ext>
            </p:extLst>
          </p:nvPr>
        </p:nvGraphicFramePr>
        <p:xfrm>
          <a:off x="583526" y="2009156"/>
          <a:ext cx="3034361" cy="1113650"/>
        </p:xfrm>
        <a:graphic>
          <a:graphicData uri="http://schemas.openxmlformats.org/drawingml/2006/table">
            <a:tbl>
              <a:tblPr firstRow="1" bandRow="1">
                <a:tableStyleId>{2D5ABB26-0587-4C30-8999-92F81FD0307C}</a:tableStyleId>
              </a:tblPr>
              <a:tblGrid>
                <a:gridCol w="244756">
                  <a:extLst>
                    <a:ext uri="{9D8B030D-6E8A-4147-A177-3AD203B41FA5}">
                      <a16:colId xmlns:a16="http://schemas.microsoft.com/office/drawing/2014/main" val="20000"/>
                    </a:ext>
                  </a:extLst>
                </a:gridCol>
                <a:gridCol w="524512">
                  <a:extLst>
                    <a:ext uri="{9D8B030D-6E8A-4147-A177-3AD203B41FA5}">
                      <a16:colId xmlns:a16="http://schemas.microsoft.com/office/drawing/2014/main" val="20001"/>
                    </a:ext>
                  </a:extLst>
                </a:gridCol>
                <a:gridCol w="2265093">
                  <a:extLst>
                    <a:ext uri="{9D8B030D-6E8A-4147-A177-3AD203B41FA5}">
                      <a16:colId xmlns:a16="http://schemas.microsoft.com/office/drawing/2014/main" val="20002"/>
                    </a:ext>
                  </a:extLst>
                </a:gridCol>
              </a:tblGrid>
              <a:tr h="82236">
                <a:tc>
                  <a:txBody>
                    <a:bodyPr/>
                    <a:lstStyle/>
                    <a:p>
                      <a:pPr marL="22225">
                        <a:lnSpc>
                          <a:spcPts val="590"/>
                        </a:lnSpc>
                      </a:pPr>
                      <a:r>
                        <a:rPr sz="600" spc="-20" dirty="0">
                          <a:latin typeface="Euphemia UCAS"/>
                          <a:cs typeface="Euphemia UCAS"/>
                        </a:rPr>
                        <a:t>1</a:t>
                      </a:r>
                      <a:endParaRPr sz="600">
                        <a:latin typeface="Euphemia UCAS"/>
                        <a:cs typeface="Euphemia UCAS"/>
                      </a:endParaRPr>
                    </a:p>
                  </a:txBody>
                  <a:tcPr marL="0" marR="0" marT="0" marB="0"/>
                </a:tc>
                <a:tc>
                  <a:txBody>
                    <a:bodyPr/>
                    <a:lstStyle/>
                    <a:p>
                      <a:pPr marL="75565">
                        <a:lnSpc>
                          <a:spcPts val="590"/>
                        </a:lnSpc>
                      </a:pPr>
                      <a:r>
                        <a:rPr sz="600" spc="10" dirty="0">
                          <a:latin typeface="Euphemia UCAS"/>
                          <a:cs typeface="Euphemia UCAS"/>
                        </a:rPr>
                        <a:t>QNAME</a:t>
                      </a:r>
                      <a:endParaRPr sz="600">
                        <a:latin typeface="Euphemia UCAS"/>
                        <a:cs typeface="Euphemia UCAS"/>
                      </a:endParaRPr>
                    </a:p>
                  </a:txBody>
                  <a:tcPr marL="0" marR="0" marT="0" marB="0"/>
                </a:tc>
                <a:tc>
                  <a:txBody>
                    <a:bodyPr/>
                    <a:lstStyle/>
                    <a:p>
                      <a:pPr marL="75565">
                        <a:lnSpc>
                          <a:spcPts val="590"/>
                        </a:lnSpc>
                      </a:pPr>
                      <a:r>
                        <a:rPr sz="600" spc="-15" dirty="0">
                          <a:latin typeface="Euphemia UCAS"/>
                          <a:cs typeface="Euphemia UCAS"/>
                        </a:rPr>
                        <a:t>Query </a:t>
                      </a:r>
                      <a:r>
                        <a:rPr sz="600" spc="15" dirty="0">
                          <a:latin typeface="Euphemia UCAS"/>
                          <a:cs typeface="Euphemia UCAS"/>
                        </a:rPr>
                        <a:t>NAME </a:t>
                      </a:r>
                      <a:r>
                        <a:rPr sz="600" spc="5" dirty="0">
                          <a:latin typeface="Euphemia UCAS"/>
                          <a:cs typeface="Euphemia UCAS"/>
                        </a:rPr>
                        <a:t>of </a:t>
                      </a:r>
                      <a:r>
                        <a:rPr sz="600" spc="-5" dirty="0">
                          <a:latin typeface="Euphemia UCAS"/>
                          <a:cs typeface="Euphemia UCAS"/>
                        </a:rPr>
                        <a:t>the </a:t>
                      </a:r>
                      <a:r>
                        <a:rPr sz="600" spc="-20" dirty="0">
                          <a:latin typeface="Euphemia UCAS"/>
                          <a:cs typeface="Euphemia UCAS"/>
                        </a:rPr>
                        <a:t>read </a:t>
                      </a:r>
                      <a:r>
                        <a:rPr sz="600" spc="-15" dirty="0">
                          <a:latin typeface="Euphemia UCAS"/>
                          <a:cs typeface="Euphemia UCAS"/>
                        </a:rPr>
                        <a:t>or </a:t>
                      </a:r>
                      <a:r>
                        <a:rPr sz="600" spc="-5" dirty="0">
                          <a:latin typeface="Euphemia UCAS"/>
                          <a:cs typeface="Euphemia UCAS"/>
                        </a:rPr>
                        <a:t>the </a:t>
                      </a:r>
                      <a:r>
                        <a:rPr sz="600" spc="-20" dirty="0">
                          <a:latin typeface="Euphemia UCAS"/>
                          <a:cs typeface="Euphemia UCAS"/>
                        </a:rPr>
                        <a:t>read  </a:t>
                      </a:r>
                      <a:r>
                        <a:rPr sz="600" spc="80" dirty="0">
                          <a:latin typeface="Euphemia UCAS"/>
                          <a:cs typeface="Euphemia UCAS"/>
                        </a:rPr>
                        <a:t> </a:t>
                      </a:r>
                      <a:r>
                        <a:rPr sz="600" spc="-5" dirty="0">
                          <a:latin typeface="Euphemia UCAS"/>
                          <a:cs typeface="Euphemia UCAS"/>
                        </a:rPr>
                        <a:t>pair</a:t>
                      </a:r>
                      <a:endParaRPr sz="600">
                        <a:latin typeface="Euphemia UCAS"/>
                        <a:cs typeface="Euphemia UCAS"/>
                      </a:endParaRPr>
                    </a:p>
                  </a:txBody>
                  <a:tcPr marL="0" marR="0" marT="0" marB="0"/>
                </a:tc>
                <a:extLst>
                  <a:ext uri="{0D108BD9-81ED-4DB2-BD59-A6C34878D82A}">
                    <a16:rowId xmlns:a16="http://schemas.microsoft.com/office/drawing/2014/main" val="10000"/>
                  </a:ext>
                </a:extLst>
              </a:tr>
              <a:tr h="88563">
                <a:tc>
                  <a:txBody>
                    <a:bodyPr/>
                    <a:lstStyle/>
                    <a:p>
                      <a:pPr marL="22225">
                        <a:lnSpc>
                          <a:spcPts val="640"/>
                        </a:lnSpc>
                      </a:pPr>
                      <a:r>
                        <a:rPr sz="600" spc="-20" dirty="0">
                          <a:latin typeface="Euphemia UCAS"/>
                          <a:cs typeface="Euphemia UCAS"/>
                        </a:rPr>
                        <a:t>2</a:t>
                      </a:r>
                      <a:endParaRPr sz="600">
                        <a:latin typeface="Euphemia UCAS"/>
                        <a:cs typeface="Euphemia UCAS"/>
                      </a:endParaRPr>
                    </a:p>
                  </a:txBody>
                  <a:tcPr marL="0" marR="0" marT="0" marB="0"/>
                </a:tc>
                <a:tc>
                  <a:txBody>
                    <a:bodyPr/>
                    <a:lstStyle/>
                    <a:p>
                      <a:pPr marL="75565">
                        <a:lnSpc>
                          <a:spcPts val="640"/>
                        </a:lnSpc>
                      </a:pPr>
                      <a:r>
                        <a:rPr sz="600" spc="-15" dirty="0">
                          <a:latin typeface="Euphemia UCAS"/>
                          <a:cs typeface="Euphemia UCAS"/>
                        </a:rPr>
                        <a:t>FLAG</a:t>
                      </a:r>
                      <a:endParaRPr sz="600">
                        <a:latin typeface="Euphemia UCAS"/>
                        <a:cs typeface="Euphemia UCAS"/>
                      </a:endParaRPr>
                    </a:p>
                  </a:txBody>
                  <a:tcPr marL="0" marR="0" marT="0" marB="0"/>
                </a:tc>
                <a:tc>
                  <a:txBody>
                    <a:bodyPr/>
                    <a:lstStyle/>
                    <a:p>
                      <a:pPr marL="75565">
                        <a:lnSpc>
                          <a:spcPts val="640"/>
                        </a:lnSpc>
                      </a:pPr>
                      <a:r>
                        <a:rPr sz="600" spc="-10" dirty="0">
                          <a:latin typeface="Euphemia UCAS"/>
                          <a:cs typeface="Euphemia UCAS"/>
                        </a:rPr>
                        <a:t>Bitwise </a:t>
                      </a:r>
                      <a:r>
                        <a:rPr sz="600" spc="-15" dirty="0">
                          <a:latin typeface="Euphemia UCAS"/>
                          <a:cs typeface="Euphemia UCAS"/>
                        </a:rPr>
                        <a:t>FLAG </a:t>
                      </a:r>
                      <a:r>
                        <a:rPr sz="600" spc="5" dirty="0">
                          <a:latin typeface="Euphemia UCAS"/>
                          <a:cs typeface="Euphemia UCAS"/>
                        </a:rPr>
                        <a:t>(pairing, </a:t>
                      </a:r>
                      <a:r>
                        <a:rPr sz="600" spc="-5" dirty="0">
                          <a:latin typeface="Euphemia UCAS"/>
                          <a:cs typeface="Euphemia UCAS"/>
                        </a:rPr>
                        <a:t>strand, </a:t>
                      </a:r>
                      <a:r>
                        <a:rPr sz="600" spc="-10" dirty="0">
                          <a:latin typeface="Euphemia UCAS"/>
                          <a:cs typeface="Euphemia UCAS"/>
                        </a:rPr>
                        <a:t>mate </a:t>
                      </a:r>
                      <a:r>
                        <a:rPr sz="600" spc="-5" dirty="0">
                          <a:latin typeface="Euphemia UCAS"/>
                          <a:cs typeface="Euphemia UCAS"/>
                        </a:rPr>
                        <a:t>strand,  </a:t>
                      </a:r>
                      <a:r>
                        <a:rPr sz="600" spc="10" dirty="0">
                          <a:latin typeface="Euphemia UCAS"/>
                          <a:cs typeface="Euphemia UCAS"/>
                        </a:rPr>
                        <a:t> etc.)</a:t>
                      </a:r>
                      <a:endParaRPr sz="600">
                        <a:latin typeface="Euphemia UCAS"/>
                        <a:cs typeface="Euphemia UCAS"/>
                      </a:endParaRPr>
                    </a:p>
                  </a:txBody>
                  <a:tcPr marL="0" marR="0" marT="0" marB="0"/>
                </a:tc>
                <a:extLst>
                  <a:ext uri="{0D108BD9-81ED-4DB2-BD59-A6C34878D82A}">
                    <a16:rowId xmlns:a16="http://schemas.microsoft.com/office/drawing/2014/main" val="10001"/>
                  </a:ext>
                </a:extLst>
              </a:tr>
              <a:tr h="88569">
                <a:tc>
                  <a:txBody>
                    <a:bodyPr/>
                    <a:lstStyle/>
                    <a:p>
                      <a:pPr marL="22225">
                        <a:lnSpc>
                          <a:spcPts val="640"/>
                        </a:lnSpc>
                      </a:pPr>
                      <a:r>
                        <a:rPr sz="600" spc="-20" dirty="0">
                          <a:latin typeface="Euphemia UCAS"/>
                          <a:cs typeface="Euphemia UCAS"/>
                        </a:rPr>
                        <a:t>3</a:t>
                      </a:r>
                      <a:endParaRPr sz="600">
                        <a:latin typeface="Euphemia UCAS"/>
                        <a:cs typeface="Euphemia UCAS"/>
                      </a:endParaRPr>
                    </a:p>
                  </a:txBody>
                  <a:tcPr marL="0" marR="0" marT="0" marB="0"/>
                </a:tc>
                <a:tc>
                  <a:txBody>
                    <a:bodyPr/>
                    <a:lstStyle/>
                    <a:p>
                      <a:pPr marL="75565">
                        <a:lnSpc>
                          <a:spcPts val="640"/>
                        </a:lnSpc>
                      </a:pPr>
                      <a:r>
                        <a:rPr sz="600" spc="5" dirty="0">
                          <a:latin typeface="Euphemia UCAS"/>
                          <a:cs typeface="Euphemia UCAS"/>
                        </a:rPr>
                        <a:t>RNAME</a:t>
                      </a:r>
                      <a:endParaRPr sz="600">
                        <a:latin typeface="Euphemia UCAS"/>
                        <a:cs typeface="Euphemia UCAS"/>
                      </a:endParaRPr>
                    </a:p>
                  </a:txBody>
                  <a:tcPr marL="0" marR="0" marT="0" marB="0"/>
                </a:tc>
                <a:tc>
                  <a:txBody>
                    <a:bodyPr/>
                    <a:lstStyle/>
                    <a:p>
                      <a:pPr marL="75565">
                        <a:lnSpc>
                          <a:spcPts val="640"/>
                        </a:lnSpc>
                      </a:pPr>
                      <a:r>
                        <a:rPr sz="600" spc="-35" dirty="0">
                          <a:latin typeface="Euphemia UCAS"/>
                          <a:cs typeface="Euphemia UCAS"/>
                        </a:rPr>
                        <a:t>Reference  sequence</a:t>
                      </a:r>
                      <a:r>
                        <a:rPr sz="600" spc="-5" dirty="0">
                          <a:latin typeface="Euphemia UCAS"/>
                          <a:cs typeface="Euphemia UCAS"/>
                        </a:rPr>
                        <a:t> </a:t>
                      </a:r>
                      <a:r>
                        <a:rPr sz="600" spc="15" dirty="0">
                          <a:latin typeface="Euphemia UCAS"/>
                          <a:cs typeface="Euphemia UCAS"/>
                        </a:rPr>
                        <a:t>NAME</a:t>
                      </a:r>
                      <a:endParaRPr sz="600">
                        <a:latin typeface="Euphemia UCAS"/>
                        <a:cs typeface="Euphemia UCAS"/>
                      </a:endParaRPr>
                    </a:p>
                  </a:txBody>
                  <a:tcPr marL="0" marR="0" marT="0" marB="0"/>
                </a:tc>
                <a:extLst>
                  <a:ext uri="{0D108BD9-81ED-4DB2-BD59-A6C34878D82A}">
                    <a16:rowId xmlns:a16="http://schemas.microsoft.com/office/drawing/2014/main" val="10002"/>
                  </a:ext>
                </a:extLst>
              </a:tr>
              <a:tr h="88569">
                <a:tc>
                  <a:txBody>
                    <a:bodyPr/>
                    <a:lstStyle/>
                    <a:p>
                      <a:pPr marL="22225">
                        <a:lnSpc>
                          <a:spcPts val="640"/>
                        </a:lnSpc>
                      </a:pPr>
                      <a:r>
                        <a:rPr sz="600" spc="-20" dirty="0">
                          <a:latin typeface="Euphemia UCAS"/>
                          <a:cs typeface="Euphemia UCAS"/>
                        </a:rPr>
                        <a:t>4</a:t>
                      </a:r>
                      <a:endParaRPr sz="600">
                        <a:latin typeface="Euphemia UCAS"/>
                        <a:cs typeface="Euphemia UCAS"/>
                      </a:endParaRPr>
                    </a:p>
                  </a:txBody>
                  <a:tcPr marL="0" marR="0" marT="0" marB="0"/>
                </a:tc>
                <a:tc>
                  <a:txBody>
                    <a:bodyPr/>
                    <a:lstStyle/>
                    <a:p>
                      <a:pPr marL="75565">
                        <a:lnSpc>
                          <a:spcPts val="640"/>
                        </a:lnSpc>
                      </a:pPr>
                      <a:r>
                        <a:rPr sz="600" spc="-15" dirty="0">
                          <a:latin typeface="Euphemia UCAS"/>
                          <a:cs typeface="Euphemia UCAS"/>
                        </a:rPr>
                        <a:t>POS</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1-Based </a:t>
                      </a:r>
                      <a:r>
                        <a:rPr sz="600" spc="5" dirty="0">
                          <a:latin typeface="Euphemia UCAS"/>
                          <a:cs typeface="Euphemia UCAS"/>
                        </a:rPr>
                        <a:t>leftmost </a:t>
                      </a:r>
                      <a:r>
                        <a:rPr sz="600" dirty="0">
                          <a:latin typeface="Euphemia UCAS"/>
                          <a:cs typeface="Euphemia UCAS"/>
                        </a:rPr>
                        <a:t>POSition </a:t>
                      </a:r>
                      <a:r>
                        <a:rPr sz="600" spc="5" dirty="0">
                          <a:latin typeface="Euphemia UCAS"/>
                          <a:cs typeface="Euphemia UCAS"/>
                        </a:rPr>
                        <a:t>of </a:t>
                      </a:r>
                      <a:r>
                        <a:rPr sz="600" spc="-10" dirty="0">
                          <a:latin typeface="Euphemia UCAS"/>
                          <a:cs typeface="Euphemia UCAS"/>
                        </a:rPr>
                        <a:t>clipped </a:t>
                      </a:r>
                      <a:r>
                        <a:rPr sz="600" spc="60" dirty="0">
                          <a:latin typeface="Euphemia UCAS"/>
                          <a:cs typeface="Euphemia UCAS"/>
                        </a:rPr>
                        <a:t> </a:t>
                      </a:r>
                      <a:r>
                        <a:rPr sz="600" spc="-5" dirty="0">
                          <a:latin typeface="Euphemia UCAS"/>
                          <a:cs typeface="Euphemia UCAS"/>
                        </a:rPr>
                        <a:t>alignment</a:t>
                      </a:r>
                      <a:endParaRPr sz="600">
                        <a:latin typeface="Euphemia UCAS"/>
                        <a:cs typeface="Euphemia UCAS"/>
                      </a:endParaRPr>
                    </a:p>
                  </a:txBody>
                  <a:tcPr marL="0" marR="0" marT="0" marB="0"/>
                </a:tc>
                <a:extLst>
                  <a:ext uri="{0D108BD9-81ED-4DB2-BD59-A6C34878D82A}">
                    <a16:rowId xmlns:a16="http://schemas.microsoft.com/office/drawing/2014/main" val="10003"/>
                  </a:ext>
                </a:extLst>
              </a:tr>
              <a:tr h="88569">
                <a:tc>
                  <a:txBody>
                    <a:bodyPr/>
                    <a:lstStyle/>
                    <a:p>
                      <a:pPr marL="22225">
                        <a:lnSpc>
                          <a:spcPts val="640"/>
                        </a:lnSpc>
                      </a:pPr>
                      <a:r>
                        <a:rPr sz="600" spc="-20" dirty="0">
                          <a:latin typeface="Euphemia UCAS"/>
                          <a:cs typeface="Euphemia UCAS"/>
                        </a:rPr>
                        <a:t>5</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MAPQ</a:t>
                      </a:r>
                      <a:endParaRPr sz="600">
                        <a:latin typeface="Euphemia UCAS"/>
                        <a:cs typeface="Euphemia UCAS"/>
                      </a:endParaRPr>
                    </a:p>
                  </a:txBody>
                  <a:tcPr marL="0" marR="0" marT="0" marB="0"/>
                </a:tc>
                <a:tc>
                  <a:txBody>
                    <a:bodyPr/>
                    <a:lstStyle/>
                    <a:p>
                      <a:pPr marL="75565">
                        <a:lnSpc>
                          <a:spcPts val="640"/>
                        </a:lnSpc>
                      </a:pPr>
                      <a:r>
                        <a:rPr sz="600" spc="10" dirty="0">
                          <a:latin typeface="Euphemia UCAS"/>
                          <a:cs typeface="Euphemia UCAS"/>
                        </a:rPr>
                        <a:t>MAPping </a:t>
                      </a:r>
                      <a:r>
                        <a:rPr sz="600" dirty="0">
                          <a:latin typeface="Euphemia UCAS"/>
                          <a:cs typeface="Euphemia UCAS"/>
                        </a:rPr>
                        <a:t>Quality</a:t>
                      </a:r>
                      <a:r>
                        <a:rPr sz="600" spc="50" dirty="0">
                          <a:latin typeface="Euphemia UCAS"/>
                          <a:cs typeface="Euphemia UCAS"/>
                        </a:rPr>
                        <a:t> </a:t>
                      </a:r>
                      <a:r>
                        <a:rPr sz="600" spc="-10" dirty="0">
                          <a:latin typeface="Euphemia UCAS"/>
                          <a:cs typeface="Euphemia UCAS"/>
                        </a:rPr>
                        <a:t>(Phred-scaled)</a:t>
                      </a:r>
                      <a:endParaRPr sz="600">
                        <a:latin typeface="Euphemia UCAS"/>
                        <a:cs typeface="Euphemia UCAS"/>
                      </a:endParaRPr>
                    </a:p>
                  </a:txBody>
                  <a:tcPr marL="0" marR="0" marT="0" marB="0"/>
                </a:tc>
                <a:extLst>
                  <a:ext uri="{0D108BD9-81ED-4DB2-BD59-A6C34878D82A}">
                    <a16:rowId xmlns:a16="http://schemas.microsoft.com/office/drawing/2014/main" val="10004"/>
                  </a:ext>
                </a:extLst>
              </a:tr>
              <a:tr h="88569">
                <a:tc>
                  <a:txBody>
                    <a:bodyPr/>
                    <a:lstStyle/>
                    <a:p>
                      <a:pPr marL="22225">
                        <a:lnSpc>
                          <a:spcPts val="640"/>
                        </a:lnSpc>
                      </a:pPr>
                      <a:r>
                        <a:rPr sz="600" spc="-20" dirty="0">
                          <a:latin typeface="Euphemia UCAS"/>
                          <a:cs typeface="Euphemia UCAS"/>
                        </a:rPr>
                        <a:t>6</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CIGAR</a:t>
                      </a:r>
                      <a:endParaRPr sz="600">
                        <a:latin typeface="Euphemia UCAS"/>
                        <a:cs typeface="Euphemia UCAS"/>
                      </a:endParaRPr>
                    </a:p>
                  </a:txBody>
                  <a:tcPr marL="0" marR="0" marT="0" marB="0"/>
                </a:tc>
                <a:tc>
                  <a:txBody>
                    <a:bodyPr/>
                    <a:lstStyle/>
                    <a:p>
                      <a:pPr marL="75565">
                        <a:lnSpc>
                          <a:spcPts val="640"/>
                        </a:lnSpc>
                      </a:pPr>
                      <a:r>
                        <a:rPr sz="600" spc="-15" dirty="0">
                          <a:latin typeface="Euphemia UCAS"/>
                          <a:cs typeface="Euphemia UCAS"/>
                        </a:rPr>
                        <a:t>Extended </a:t>
                      </a:r>
                      <a:r>
                        <a:rPr sz="600" spc="-20" dirty="0">
                          <a:latin typeface="Euphemia UCAS"/>
                          <a:cs typeface="Euphemia UCAS"/>
                        </a:rPr>
                        <a:t>CIGAR  </a:t>
                      </a:r>
                      <a:r>
                        <a:rPr sz="600" dirty="0">
                          <a:latin typeface="Euphemia UCAS"/>
                          <a:cs typeface="Euphemia UCAS"/>
                        </a:rPr>
                        <a:t>string </a:t>
                      </a:r>
                      <a:r>
                        <a:rPr sz="600" spc="-5" dirty="0">
                          <a:latin typeface="Euphemia UCAS"/>
                          <a:cs typeface="Euphemia UCAS"/>
                        </a:rPr>
                        <a:t>(operations: </a:t>
                      </a:r>
                      <a:r>
                        <a:rPr sz="600" spc="25" dirty="0">
                          <a:latin typeface="Euphemia UCAS"/>
                          <a:cs typeface="Euphemia UCAS"/>
                        </a:rPr>
                        <a:t> MIDNSHPX=)</a:t>
                      </a:r>
                      <a:endParaRPr sz="600">
                        <a:latin typeface="Euphemia UCAS"/>
                        <a:cs typeface="Euphemia UCAS"/>
                      </a:endParaRPr>
                    </a:p>
                  </a:txBody>
                  <a:tcPr marL="0" marR="0" marT="0" marB="0"/>
                </a:tc>
                <a:extLst>
                  <a:ext uri="{0D108BD9-81ED-4DB2-BD59-A6C34878D82A}">
                    <a16:rowId xmlns:a16="http://schemas.microsoft.com/office/drawing/2014/main" val="10005"/>
                  </a:ext>
                </a:extLst>
              </a:tr>
              <a:tr h="88563">
                <a:tc>
                  <a:txBody>
                    <a:bodyPr/>
                    <a:lstStyle/>
                    <a:p>
                      <a:pPr marL="22225">
                        <a:lnSpc>
                          <a:spcPts val="640"/>
                        </a:lnSpc>
                      </a:pPr>
                      <a:r>
                        <a:rPr sz="600" spc="-20" dirty="0">
                          <a:latin typeface="Euphemia UCAS"/>
                          <a:cs typeface="Euphemia UCAS"/>
                        </a:rPr>
                        <a:t>7</a:t>
                      </a:r>
                      <a:endParaRPr sz="600">
                        <a:latin typeface="Euphemia UCAS"/>
                        <a:cs typeface="Euphemia UCAS"/>
                      </a:endParaRPr>
                    </a:p>
                  </a:txBody>
                  <a:tcPr marL="0" marR="0" marT="0" marB="0"/>
                </a:tc>
                <a:tc>
                  <a:txBody>
                    <a:bodyPr/>
                    <a:lstStyle/>
                    <a:p>
                      <a:pPr marL="75565">
                        <a:lnSpc>
                          <a:spcPts val="640"/>
                        </a:lnSpc>
                      </a:pPr>
                      <a:r>
                        <a:rPr sz="600" spc="25" dirty="0">
                          <a:latin typeface="Euphemia UCAS"/>
                          <a:cs typeface="Euphemia UCAS"/>
                        </a:rPr>
                        <a:t>MRNM</a:t>
                      </a:r>
                      <a:endParaRPr sz="600">
                        <a:latin typeface="Euphemia UCAS"/>
                        <a:cs typeface="Euphemia UCAS"/>
                      </a:endParaRPr>
                    </a:p>
                  </a:txBody>
                  <a:tcPr marL="0" marR="0" marT="0" marB="0"/>
                </a:tc>
                <a:tc>
                  <a:txBody>
                    <a:bodyPr/>
                    <a:lstStyle/>
                    <a:p>
                      <a:pPr marL="75565">
                        <a:lnSpc>
                          <a:spcPts val="640"/>
                        </a:lnSpc>
                      </a:pPr>
                      <a:r>
                        <a:rPr sz="600" spc="5" dirty="0">
                          <a:latin typeface="Euphemia UCAS"/>
                          <a:cs typeface="Euphemia UCAS"/>
                        </a:rPr>
                        <a:t>Mate </a:t>
                      </a:r>
                      <a:r>
                        <a:rPr sz="600" spc="-35" dirty="0">
                          <a:latin typeface="Euphemia UCAS"/>
                          <a:cs typeface="Euphemia UCAS"/>
                        </a:rPr>
                        <a:t>Reference  </a:t>
                      </a:r>
                      <a:r>
                        <a:rPr sz="600" spc="-5" dirty="0">
                          <a:latin typeface="Euphemia UCAS"/>
                          <a:cs typeface="Euphemia UCAS"/>
                        </a:rPr>
                        <a:t>NaMe </a:t>
                      </a:r>
                      <a:r>
                        <a:rPr sz="600" spc="65" dirty="0">
                          <a:latin typeface="Euphemia UCAS"/>
                          <a:cs typeface="Euphemia UCAS"/>
                        </a:rPr>
                        <a:t>(’=’ </a:t>
                      </a:r>
                      <a:r>
                        <a:rPr sz="600" spc="20" dirty="0">
                          <a:latin typeface="Euphemia UCAS"/>
                          <a:cs typeface="Euphemia UCAS"/>
                        </a:rPr>
                        <a:t>if </a:t>
                      </a:r>
                      <a:r>
                        <a:rPr sz="600" spc="-35" dirty="0">
                          <a:latin typeface="Euphemia UCAS"/>
                          <a:cs typeface="Euphemia UCAS"/>
                        </a:rPr>
                        <a:t>same  </a:t>
                      </a:r>
                      <a:r>
                        <a:rPr sz="600" spc="-45" dirty="0">
                          <a:latin typeface="Euphemia UCAS"/>
                          <a:cs typeface="Euphemia UCAS"/>
                        </a:rPr>
                        <a:t>as</a:t>
                      </a:r>
                      <a:r>
                        <a:rPr sz="600" spc="70" dirty="0">
                          <a:latin typeface="Euphemia UCAS"/>
                          <a:cs typeface="Euphemia UCAS"/>
                        </a:rPr>
                        <a:t> </a:t>
                      </a:r>
                      <a:r>
                        <a:rPr sz="600" spc="10" dirty="0">
                          <a:latin typeface="Euphemia UCAS"/>
                          <a:cs typeface="Euphemia UCAS"/>
                        </a:rPr>
                        <a:t>RNAME)</a:t>
                      </a:r>
                      <a:endParaRPr sz="600" dirty="0">
                        <a:latin typeface="Euphemia UCAS"/>
                        <a:cs typeface="Euphemia UCAS"/>
                      </a:endParaRPr>
                    </a:p>
                  </a:txBody>
                  <a:tcPr marL="0" marR="0" marT="0" marB="0"/>
                </a:tc>
                <a:extLst>
                  <a:ext uri="{0D108BD9-81ED-4DB2-BD59-A6C34878D82A}">
                    <a16:rowId xmlns:a16="http://schemas.microsoft.com/office/drawing/2014/main" val="10006"/>
                  </a:ext>
                </a:extLst>
              </a:tr>
              <a:tr h="88563">
                <a:tc>
                  <a:txBody>
                    <a:bodyPr/>
                    <a:lstStyle/>
                    <a:p>
                      <a:pPr marL="22225">
                        <a:lnSpc>
                          <a:spcPts val="640"/>
                        </a:lnSpc>
                      </a:pPr>
                      <a:r>
                        <a:rPr sz="600" spc="-20" dirty="0">
                          <a:latin typeface="Euphemia UCAS"/>
                          <a:cs typeface="Euphemia UCAS"/>
                        </a:rPr>
                        <a:t>8</a:t>
                      </a:r>
                      <a:endParaRPr sz="600">
                        <a:latin typeface="Euphemia UCAS"/>
                        <a:cs typeface="Euphemia UCAS"/>
                      </a:endParaRPr>
                    </a:p>
                  </a:txBody>
                  <a:tcPr marL="0" marR="0" marT="0" marB="0"/>
                </a:tc>
                <a:tc>
                  <a:txBody>
                    <a:bodyPr/>
                    <a:lstStyle/>
                    <a:p>
                      <a:pPr marL="75565">
                        <a:lnSpc>
                          <a:spcPts val="640"/>
                        </a:lnSpc>
                      </a:pPr>
                      <a:r>
                        <a:rPr sz="600" spc="-5" dirty="0">
                          <a:latin typeface="Euphemia UCAS"/>
                          <a:cs typeface="Euphemia UCAS"/>
                        </a:rPr>
                        <a:t>MPOS</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1-Based </a:t>
                      </a:r>
                      <a:r>
                        <a:rPr sz="600" spc="5" dirty="0">
                          <a:latin typeface="Euphemia UCAS"/>
                          <a:cs typeface="Euphemia UCAS"/>
                        </a:rPr>
                        <a:t>leftmost Mate</a:t>
                      </a:r>
                      <a:r>
                        <a:rPr sz="600" spc="120" dirty="0">
                          <a:latin typeface="Euphemia UCAS"/>
                          <a:cs typeface="Euphemia UCAS"/>
                        </a:rPr>
                        <a:t> </a:t>
                      </a:r>
                      <a:r>
                        <a:rPr sz="600" spc="-5" dirty="0">
                          <a:latin typeface="Euphemia UCAS"/>
                          <a:cs typeface="Euphemia UCAS"/>
                        </a:rPr>
                        <a:t>POSition</a:t>
                      </a:r>
                      <a:endParaRPr sz="600" dirty="0">
                        <a:latin typeface="Euphemia UCAS"/>
                        <a:cs typeface="Euphemia UCAS"/>
                      </a:endParaRPr>
                    </a:p>
                  </a:txBody>
                  <a:tcPr marL="0" marR="0" marT="0" marB="0"/>
                </a:tc>
                <a:extLst>
                  <a:ext uri="{0D108BD9-81ED-4DB2-BD59-A6C34878D82A}">
                    <a16:rowId xmlns:a16="http://schemas.microsoft.com/office/drawing/2014/main" val="10007"/>
                  </a:ext>
                </a:extLst>
              </a:tr>
              <a:tr h="88569">
                <a:tc>
                  <a:txBody>
                    <a:bodyPr/>
                    <a:lstStyle/>
                    <a:p>
                      <a:pPr marL="22225">
                        <a:lnSpc>
                          <a:spcPts val="640"/>
                        </a:lnSpc>
                      </a:pPr>
                      <a:r>
                        <a:rPr sz="600" spc="-20" dirty="0">
                          <a:latin typeface="Euphemia UCAS"/>
                          <a:cs typeface="Euphemia UCAS"/>
                        </a:rPr>
                        <a:t>9</a:t>
                      </a:r>
                      <a:endParaRPr sz="600">
                        <a:latin typeface="Euphemia UCAS"/>
                        <a:cs typeface="Euphemia UCAS"/>
                      </a:endParaRPr>
                    </a:p>
                  </a:txBody>
                  <a:tcPr marL="0" marR="0" marT="0" marB="0"/>
                </a:tc>
                <a:tc>
                  <a:txBody>
                    <a:bodyPr/>
                    <a:lstStyle/>
                    <a:p>
                      <a:pPr marL="75565">
                        <a:lnSpc>
                          <a:spcPts val="640"/>
                        </a:lnSpc>
                      </a:pPr>
                      <a:r>
                        <a:rPr sz="600" spc="-10" dirty="0">
                          <a:latin typeface="Euphemia UCAS"/>
                          <a:cs typeface="Euphemia UCAS"/>
                        </a:rPr>
                        <a:t>ISIZE</a:t>
                      </a:r>
                      <a:endParaRPr sz="600">
                        <a:latin typeface="Euphemia UCAS"/>
                        <a:cs typeface="Euphemia UCAS"/>
                      </a:endParaRPr>
                    </a:p>
                  </a:txBody>
                  <a:tcPr marL="0" marR="0" marT="0" marB="0"/>
                </a:tc>
                <a:tc>
                  <a:txBody>
                    <a:bodyPr/>
                    <a:lstStyle/>
                    <a:p>
                      <a:pPr marL="75565">
                        <a:lnSpc>
                          <a:spcPts val="640"/>
                        </a:lnSpc>
                      </a:pPr>
                      <a:r>
                        <a:rPr sz="600" spc="-10" dirty="0">
                          <a:latin typeface="Euphemia UCAS"/>
                          <a:cs typeface="Euphemia UCAS"/>
                        </a:rPr>
                        <a:t>Inferred </a:t>
                      </a:r>
                      <a:r>
                        <a:rPr sz="600" spc="-5" dirty="0">
                          <a:latin typeface="Euphemia UCAS"/>
                          <a:cs typeface="Euphemia UCAS"/>
                        </a:rPr>
                        <a:t>Insert</a:t>
                      </a:r>
                      <a:r>
                        <a:rPr sz="600" spc="40" dirty="0">
                          <a:latin typeface="Euphemia UCAS"/>
                          <a:cs typeface="Euphemia UCAS"/>
                        </a:rPr>
                        <a:t> </a:t>
                      </a:r>
                      <a:r>
                        <a:rPr sz="600" spc="-10" dirty="0">
                          <a:latin typeface="Euphemia UCAS"/>
                          <a:cs typeface="Euphemia UCAS"/>
                        </a:rPr>
                        <a:t>SIZE</a:t>
                      </a:r>
                      <a:endParaRPr sz="600">
                        <a:latin typeface="Euphemia UCAS"/>
                        <a:cs typeface="Euphemia UCAS"/>
                      </a:endParaRPr>
                    </a:p>
                  </a:txBody>
                  <a:tcPr marL="0" marR="0" marT="0" marB="0"/>
                </a:tc>
                <a:extLst>
                  <a:ext uri="{0D108BD9-81ED-4DB2-BD59-A6C34878D82A}">
                    <a16:rowId xmlns:a16="http://schemas.microsoft.com/office/drawing/2014/main" val="10008"/>
                  </a:ext>
                </a:extLst>
              </a:tr>
              <a:tr h="88569">
                <a:tc>
                  <a:txBody>
                    <a:bodyPr/>
                    <a:lstStyle/>
                    <a:p>
                      <a:pPr marL="22225">
                        <a:lnSpc>
                          <a:spcPts val="640"/>
                        </a:lnSpc>
                      </a:pPr>
                      <a:r>
                        <a:rPr sz="600" spc="-20" dirty="0">
                          <a:latin typeface="Euphemia UCAS"/>
                          <a:cs typeface="Euphemia UCAS"/>
                        </a:rPr>
                        <a:t>10</a:t>
                      </a:r>
                      <a:endParaRPr sz="600">
                        <a:latin typeface="Euphemia UCAS"/>
                        <a:cs typeface="Euphemia UCAS"/>
                      </a:endParaRPr>
                    </a:p>
                  </a:txBody>
                  <a:tcPr marL="0" marR="0" marT="0" marB="0"/>
                </a:tc>
                <a:tc>
                  <a:txBody>
                    <a:bodyPr/>
                    <a:lstStyle/>
                    <a:p>
                      <a:pPr marL="75565">
                        <a:lnSpc>
                          <a:spcPts val="640"/>
                        </a:lnSpc>
                      </a:pPr>
                      <a:r>
                        <a:rPr sz="600" spc="-25" dirty="0">
                          <a:latin typeface="Euphemia UCAS"/>
                          <a:cs typeface="Euphemia UCAS"/>
                        </a:rPr>
                        <a:t>SEQ</a:t>
                      </a:r>
                      <a:endParaRPr sz="600">
                        <a:latin typeface="Euphemia UCAS"/>
                        <a:cs typeface="Euphemia UCAS"/>
                      </a:endParaRPr>
                    </a:p>
                  </a:txBody>
                  <a:tcPr marL="0" marR="0" marT="0" marB="0"/>
                </a:tc>
                <a:tc>
                  <a:txBody>
                    <a:bodyPr/>
                    <a:lstStyle/>
                    <a:p>
                      <a:pPr marL="75565">
                        <a:lnSpc>
                          <a:spcPts val="640"/>
                        </a:lnSpc>
                      </a:pPr>
                      <a:r>
                        <a:rPr sz="600" spc="-15" dirty="0">
                          <a:latin typeface="Euphemia UCAS"/>
                          <a:cs typeface="Euphemia UCAS"/>
                        </a:rPr>
                        <a:t>Query </a:t>
                      </a:r>
                      <a:r>
                        <a:rPr sz="600" spc="-25" dirty="0">
                          <a:latin typeface="Euphemia UCAS"/>
                          <a:cs typeface="Euphemia UCAS"/>
                        </a:rPr>
                        <a:t>SEQuence </a:t>
                      </a:r>
                      <a:r>
                        <a:rPr sz="600" spc="-15" dirty="0">
                          <a:latin typeface="Euphemia UCAS"/>
                          <a:cs typeface="Euphemia UCAS"/>
                        </a:rPr>
                        <a:t>on </a:t>
                      </a:r>
                      <a:r>
                        <a:rPr sz="600" spc="-5" dirty="0">
                          <a:latin typeface="Euphemia UCAS"/>
                          <a:cs typeface="Euphemia UCAS"/>
                        </a:rPr>
                        <a:t>the </a:t>
                      </a:r>
                      <a:r>
                        <a:rPr sz="600" spc="-35" dirty="0">
                          <a:latin typeface="Euphemia UCAS"/>
                          <a:cs typeface="Euphemia UCAS"/>
                        </a:rPr>
                        <a:t>same  </a:t>
                      </a:r>
                      <a:r>
                        <a:rPr sz="600" spc="-5" dirty="0">
                          <a:latin typeface="Euphemia UCAS"/>
                          <a:cs typeface="Euphemia UCAS"/>
                        </a:rPr>
                        <a:t>strand </a:t>
                      </a:r>
                      <a:r>
                        <a:rPr sz="600" spc="-45" dirty="0">
                          <a:latin typeface="Euphemia UCAS"/>
                          <a:cs typeface="Euphemia UCAS"/>
                        </a:rPr>
                        <a:t>as  </a:t>
                      </a:r>
                      <a:r>
                        <a:rPr sz="600" spc="-5" dirty="0">
                          <a:latin typeface="Euphemia UCAS"/>
                          <a:cs typeface="Euphemia UCAS"/>
                        </a:rPr>
                        <a:t>the </a:t>
                      </a:r>
                      <a:r>
                        <a:rPr sz="600" spc="55" dirty="0">
                          <a:latin typeface="Euphemia UCAS"/>
                          <a:cs typeface="Euphemia UCAS"/>
                        </a:rPr>
                        <a:t> </a:t>
                      </a:r>
                      <a:r>
                        <a:rPr sz="600" spc="-20" dirty="0">
                          <a:latin typeface="Euphemia UCAS"/>
                          <a:cs typeface="Euphemia UCAS"/>
                        </a:rPr>
                        <a:t>reference</a:t>
                      </a:r>
                      <a:endParaRPr sz="600">
                        <a:latin typeface="Euphemia UCAS"/>
                        <a:cs typeface="Euphemia UCAS"/>
                      </a:endParaRPr>
                    </a:p>
                  </a:txBody>
                  <a:tcPr marL="0" marR="0" marT="0" marB="0"/>
                </a:tc>
                <a:extLst>
                  <a:ext uri="{0D108BD9-81ED-4DB2-BD59-A6C34878D82A}">
                    <a16:rowId xmlns:a16="http://schemas.microsoft.com/office/drawing/2014/main" val="10009"/>
                  </a:ext>
                </a:extLst>
              </a:tr>
              <a:tr h="88569">
                <a:tc>
                  <a:txBody>
                    <a:bodyPr/>
                    <a:lstStyle/>
                    <a:p>
                      <a:pPr marL="22225">
                        <a:lnSpc>
                          <a:spcPts val="640"/>
                        </a:lnSpc>
                      </a:pPr>
                      <a:r>
                        <a:rPr sz="600" spc="-20" dirty="0">
                          <a:latin typeface="Euphemia UCAS"/>
                          <a:cs typeface="Euphemia UCAS"/>
                        </a:rPr>
                        <a:t>11</a:t>
                      </a:r>
                      <a:endParaRPr sz="600">
                        <a:latin typeface="Euphemia UCAS"/>
                        <a:cs typeface="Euphemia UCAS"/>
                      </a:endParaRPr>
                    </a:p>
                  </a:txBody>
                  <a:tcPr marL="0" marR="0" marT="0" marB="0"/>
                </a:tc>
                <a:tc>
                  <a:txBody>
                    <a:bodyPr/>
                    <a:lstStyle/>
                    <a:p>
                      <a:pPr marL="75565">
                        <a:lnSpc>
                          <a:spcPts val="640"/>
                        </a:lnSpc>
                      </a:pPr>
                      <a:r>
                        <a:rPr sz="600" spc="5" dirty="0">
                          <a:latin typeface="Euphemia UCAS"/>
                          <a:cs typeface="Euphemia UCAS"/>
                        </a:rPr>
                        <a:t>QUAL</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Query </a:t>
                      </a:r>
                      <a:r>
                        <a:rPr sz="600" spc="5" dirty="0">
                          <a:latin typeface="Euphemia UCAS"/>
                          <a:cs typeface="Euphemia UCAS"/>
                        </a:rPr>
                        <a:t>QUALity (ASCII-33=Phred </a:t>
                      </a:r>
                      <a:r>
                        <a:rPr sz="600" spc="-45" dirty="0">
                          <a:latin typeface="Euphemia UCAS"/>
                          <a:cs typeface="Euphemia UCAS"/>
                        </a:rPr>
                        <a:t>base  </a:t>
                      </a:r>
                      <a:r>
                        <a:rPr sz="600" spc="-35" dirty="0">
                          <a:latin typeface="Euphemia UCAS"/>
                          <a:cs typeface="Euphemia UCAS"/>
                        </a:rPr>
                        <a:t> </a:t>
                      </a:r>
                      <a:r>
                        <a:rPr sz="600" spc="5" dirty="0">
                          <a:latin typeface="Euphemia UCAS"/>
                          <a:cs typeface="Euphemia UCAS"/>
                        </a:rPr>
                        <a:t>quality)</a:t>
                      </a:r>
                      <a:endParaRPr sz="600">
                        <a:latin typeface="Euphemia UCAS"/>
                        <a:cs typeface="Euphemia UCAS"/>
                      </a:endParaRPr>
                    </a:p>
                  </a:txBody>
                  <a:tcPr marL="0" marR="0" marT="0" marB="0"/>
                </a:tc>
                <a:extLst>
                  <a:ext uri="{0D108BD9-81ED-4DB2-BD59-A6C34878D82A}">
                    <a16:rowId xmlns:a16="http://schemas.microsoft.com/office/drawing/2014/main" val="10010"/>
                  </a:ext>
                </a:extLst>
              </a:tr>
              <a:tr h="145742">
                <a:tc>
                  <a:txBody>
                    <a:bodyPr/>
                    <a:lstStyle/>
                    <a:p>
                      <a:pPr marL="22225">
                        <a:lnSpc>
                          <a:spcPts val="640"/>
                        </a:lnSpc>
                      </a:pPr>
                      <a:r>
                        <a:rPr sz="600" spc="-10" dirty="0">
                          <a:latin typeface="Euphemia UCAS"/>
                          <a:cs typeface="Euphemia UCAS"/>
                        </a:rPr>
                        <a:t>12-</a:t>
                      </a:r>
                      <a:endParaRPr sz="600">
                        <a:latin typeface="Euphemia UCAS"/>
                        <a:cs typeface="Euphemia UCAS"/>
                      </a:endParaRPr>
                    </a:p>
                  </a:txBody>
                  <a:tcPr marL="0" marR="0" marT="0" marB="0"/>
                </a:tc>
                <a:tc>
                  <a:txBody>
                    <a:bodyPr/>
                    <a:lstStyle/>
                    <a:p>
                      <a:pPr marL="75565">
                        <a:lnSpc>
                          <a:spcPts val="640"/>
                        </a:lnSpc>
                      </a:pPr>
                      <a:r>
                        <a:rPr sz="600" dirty="0">
                          <a:latin typeface="Euphemia UCAS"/>
                          <a:cs typeface="Euphemia UCAS"/>
                        </a:rPr>
                        <a:t>OTHER</a:t>
                      </a:r>
                      <a:endParaRPr sz="600">
                        <a:latin typeface="Euphemia UCAS"/>
                        <a:cs typeface="Euphemia UCAS"/>
                      </a:endParaRPr>
                    </a:p>
                  </a:txBody>
                  <a:tcPr marL="0" marR="0" marT="0" marB="0"/>
                </a:tc>
                <a:tc>
                  <a:txBody>
                    <a:bodyPr/>
                    <a:lstStyle/>
                    <a:p>
                      <a:pPr marL="75565">
                        <a:lnSpc>
                          <a:spcPts val="640"/>
                        </a:lnSpc>
                      </a:pPr>
                      <a:r>
                        <a:rPr sz="600" dirty="0">
                          <a:latin typeface="Euphemia UCAS"/>
                          <a:cs typeface="Euphemia UCAS"/>
                        </a:rPr>
                        <a:t>Optional</a:t>
                      </a:r>
                      <a:r>
                        <a:rPr sz="600" spc="-45" dirty="0">
                          <a:latin typeface="Euphemia UCAS"/>
                          <a:cs typeface="Euphemia UCAS"/>
                        </a:rPr>
                        <a:t> </a:t>
                      </a:r>
                      <a:r>
                        <a:rPr sz="600" spc="-10" dirty="0">
                          <a:latin typeface="Euphemia UCAS"/>
                          <a:cs typeface="Euphemia UCAS"/>
                        </a:rPr>
                        <a:t>fields</a:t>
                      </a:r>
                      <a:endParaRPr sz="600" dirty="0">
                        <a:latin typeface="Euphemia UCAS"/>
                        <a:cs typeface="Euphemia UCAS"/>
                      </a:endParaRPr>
                    </a:p>
                  </a:txBody>
                  <a:tcPr marL="0" marR="0" marT="0" marB="0"/>
                </a:tc>
                <a:extLst>
                  <a:ext uri="{0D108BD9-81ED-4DB2-BD59-A6C34878D82A}">
                    <a16:rowId xmlns:a16="http://schemas.microsoft.com/office/drawing/2014/main" val="10011"/>
                  </a:ext>
                </a:extLst>
              </a:tr>
            </a:tbl>
          </a:graphicData>
        </a:graphic>
      </p:graphicFrame>
      <p:grpSp>
        <p:nvGrpSpPr>
          <p:cNvPr id="15" name="Group 14">
            <a:extLst>
              <a:ext uri="{FF2B5EF4-FFF2-40B4-BE49-F238E27FC236}">
                <a16:creationId xmlns:a16="http://schemas.microsoft.com/office/drawing/2014/main" id="{C1BCA556-297A-684F-8B33-65D3C04026B5}"/>
              </a:ext>
            </a:extLst>
          </p:cNvPr>
          <p:cNvGrpSpPr/>
          <p:nvPr/>
        </p:nvGrpSpPr>
        <p:grpSpPr>
          <a:xfrm>
            <a:off x="476250" y="587375"/>
            <a:ext cx="4624756" cy="980793"/>
            <a:chOff x="271094" y="2044982"/>
            <a:chExt cx="4624756" cy="980793"/>
          </a:xfrm>
        </p:grpSpPr>
        <p:sp>
          <p:nvSpPr>
            <p:cNvPr id="5" name="object 5"/>
            <p:cNvSpPr txBox="1"/>
            <p:nvPr/>
          </p:nvSpPr>
          <p:spPr>
            <a:xfrm>
              <a:off x="271094" y="2044982"/>
              <a:ext cx="1576756" cy="236219"/>
            </a:xfrm>
            <a:prstGeom prst="rect">
              <a:avLst/>
            </a:prstGeom>
          </p:spPr>
          <p:txBody>
            <a:bodyPr vert="horz" wrap="square" lIns="0" tIns="0" rIns="0" bIns="0" rtlCol="0">
              <a:spAutoFit/>
            </a:bodyPr>
            <a:lstStyle/>
            <a:p>
              <a:pPr marL="12700">
                <a:lnSpc>
                  <a:spcPct val="100000"/>
                </a:lnSpc>
              </a:pPr>
              <a:r>
                <a:rPr sz="500" spc="-45" dirty="0">
                  <a:latin typeface="Courier New"/>
                  <a:cs typeface="Courier New"/>
                </a:rPr>
                <a:t>$ samtools view -h file.bam |</a:t>
              </a:r>
              <a:r>
                <a:rPr sz="500" spc="-80" dirty="0">
                  <a:latin typeface="Courier New"/>
                  <a:cs typeface="Courier New"/>
                </a:rPr>
                <a:t> </a:t>
              </a:r>
              <a:r>
                <a:rPr sz="500" spc="-45" dirty="0">
                  <a:latin typeface="Courier New"/>
                  <a:cs typeface="Courier New"/>
                </a:rPr>
                <a:t>less</a:t>
              </a:r>
              <a:endParaRPr sz="500" dirty="0">
                <a:latin typeface="Courier New"/>
                <a:cs typeface="Courier New"/>
              </a:endParaRPr>
            </a:p>
            <a:p>
              <a:pPr>
                <a:lnSpc>
                  <a:spcPct val="100000"/>
                </a:lnSpc>
                <a:spcBef>
                  <a:spcPts val="42"/>
                </a:spcBef>
              </a:pPr>
              <a:endParaRPr sz="500" dirty="0">
                <a:latin typeface="Times New Roman"/>
                <a:cs typeface="Times New Roman"/>
              </a:endParaRPr>
            </a:p>
            <a:p>
              <a:pPr marL="12700">
                <a:lnSpc>
                  <a:spcPct val="100000"/>
                </a:lnSpc>
              </a:pPr>
              <a:r>
                <a:rPr sz="500" spc="-45" dirty="0">
                  <a:latin typeface="Courier New"/>
                  <a:cs typeface="Courier New"/>
                </a:rPr>
                <a:t>@HD VN:1.0  GO:none</a:t>
              </a:r>
              <a:r>
                <a:rPr sz="500" spc="-80" dirty="0">
                  <a:latin typeface="Courier New"/>
                  <a:cs typeface="Courier New"/>
                </a:rPr>
                <a:t> </a:t>
              </a:r>
              <a:r>
                <a:rPr sz="500" spc="-45" dirty="0">
                  <a:latin typeface="Courier New"/>
                  <a:cs typeface="Courier New"/>
                </a:rPr>
                <a:t>SO:coordinate</a:t>
              </a:r>
              <a:endParaRPr sz="500" dirty="0">
                <a:latin typeface="Courier New"/>
                <a:cs typeface="Courier New"/>
              </a:endParaRPr>
            </a:p>
          </p:txBody>
        </p:sp>
        <p:sp>
          <p:nvSpPr>
            <p:cNvPr id="6" name="object 6"/>
            <p:cNvSpPr txBox="1"/>
            <p:nvPr/>
          </p:nvSpPr>
          <p:spPr>
            <a:xfrm>
              <a:off x="755085" y="2315771"/>
              <a:ext cx="635565" cy="177399"/>
            </a:xfrm>
            <a:prstGeom prst="rect">
              <a:avLst/>
            </a:prstGeom>
          </p:spPr>
          <p:txBody>
            <a:bodyPr vert="horz" wrap="square" lIns="0" tIns="0" rIns="0" bIns="0" rtlCol="0">
              <a:spAutoFit/>
            </a:bodyPr>
            <a:lstStyle/>
            <a:p>
              <a:pPr marL="12700" marR="5080">
                <a:lnSpc>
                  <a:spcPts val="700"/>
                </a:lnSpc>
              </a:pPr>
              <a:r>
                <a:rPr sz="500" spc="-45" dirty="0">
                  <a:latin typeface="Courier New"/>
                  <a:cs typeface="Courier New"/>
                </a:rPr>
                <a:t>LN:249250621  LN:243199373</a:t>
              </a:r>
              <a:endParaRPr sz="500" dirty="0">
                <a:latin typeface="Courier New"/>
                <a:cs typeface="Courier New"/>
              </a:endParaRPr>
            </a:p>
          </p:txBody>
        </p:sp>
        <p:sp>
          <p:nvSpPr>
            <p:cNvPr id="7" name="object 7"/>
            <p:cNvSpPr txBox="1"/>
            <p:nvPr/>
          </p:nvSpPr>
          <p:spPr>
            <a:xfrm>
              <a:off x="1400292" y="2315771"/>
              <a:ext cx="1209558" cy="177399"/>
            </a:xfrm>
            <a:prstGeom prst="rect">
              <a:avLst/>
            </a:prstGeom>
          </p:spPr>
          <p:txBody>
            <a:bodyPr vert="horz" wrap="square" lIns="0" tIns="0" rIns="0" bIns="0" rtlCol="0">
              <a:spAutoFit/>
            </a:bodyPr>
            <a:lstStyle/>
            <a:p>
              <a:pPr marL="12700" marR="5080">
                <a:lnSpc>
                  <a:spcPts val="700"/>
                </a:lnSpc>
              </a:pPr>
              <a:r>
                <a:rPr sz="500" spc="-45" dirty="0">
                  <a:latin typeface="Courier New"/>
                  <a:cs typeface="Courier New"/>
                </a:rPr>
                <a:t>UR:hs37d5.fa.gz</a:t>
              </a:r>
              <a:r>
                <a:rPr sz="500" spc="-90" dirty="0">
                  <a:latin typeface="Courier New"/>
                  <a:cs typeface="Courier New"/>
                </a:rPr>
                <a:t> </a:t>
              </a:r>
              <a:r>
                <a:rPr sz="500" spc="-45" dirty="0">
                  <a:latin typeface="Courier New"/>
                  <a:cs typeface="Courier New"/>
                </a:rPr>
                <a:t>AS:NCBI37  UR:hs37d5.fa.gz</a:t>
              </a:r>
              <a:r>
                <a:rPr sz="500" spc="-90" dirty="0">
                  <a:latin typeface="Courier New"/>
                  <a:cs typeface="Courier New"/>
                </a:rPr>
                <a:t> </a:t>
              </a:r>
              <a:r>
                <a:rPr sz="500" spc="-45" dirty="0">
                  <a:latin typeface="Courier New"/>
                  <a:cs typeface="Courier New"/>
                </a:rPr>
                <a:t>AS:NCBI37</a:t>
              </a:r>
              <a:endParaRPr sz="500" dirty="0">
                <a:latin typeface="Courier New"/>
                <a:cs typeface="Courier New"/>
              </a:endParaRPr>
            </a:p>
          </p:txBody>
        </p:sp>
        <p:sp>
          <p:nvSpPr>
            <p:cNvPr id="8" name="object 8"/>
            <p:cNvSpPr txBox="1"/>
            <p:nvPr/>
          </p:nvSpPr>
          <p:spPr>
            <a:xfrm>
              <a:off x="2605720" y="2315771"/>
              <a:ext cx="2290130" cy="177399"/>
            </a:xfrm>
            <a:prstGeom prst="rect">
              <a:avLst/>
            </a:prstGeom>
          </p:spPr>
          <p:txBody>
            <a:bodyPr vert="horz" wrap="square" lIns="0" tIns="0" rIns="0" bIns="0" rtlCol="0">
              <a:spAutoFit/>
            </a:bodyPr>
            <a:lstStyle/>
            <a:p>
              <a:pPr marL="12700" marR="5080">
                <a:lnSpc>
                  <a:spcPts val="700"/>
                </a:lnSpc>
              </a:pPr>
              <a:r>
                <a:rPr sz="500" spc="-45" dirty="0">
                  <a:latin typeface="Courier New"/>
                  <a:cs typeface="Courier New"/>
                </a:rPr>
                <a:t>M5:1b22b98cdeb4a9304cb5d48026a85128 SP:Human  M5:a0d9851da00400dec1098a9255ac712e SP:Human</a:t>
              </a:r>
              <a:endParaRPr sz="500" dirty="0">
                <a:latin typeface="Courier New"/>
                <a:cs typeface="Courier New"/>
              </a:endParaRPr>
            </a:p>
          </p:txBody>
        </p:sp>
        <p:sp>
          <p:nvSpPr>
            <p:cNvPr id="9" name="object 9"/>
            <p:cNvSpPr txBox="1"/>
            <p:nvPr/>
          </p:nvSpPr>
          <p:spPr>
            <a:xfrm>
              <a:off x="271094" y="2310691"/>
              <a:ext cx="433756" cy="271442"/>
            </a:xfrm>
            <a:prstGeom prst="rect">
              <a:avLst/>
            </a:prstGeom>
          </p:spPr>
          <p:txBody>
            <a:bodyPr vert="horz" wrap="square" lIns="0" tIns="0" rIns="0" bIns="0" rtlCol="0">
              <a:spAutoFit/>
            </a:bodyPr>
            <a:lstStyle/>
            <a:p>
              <a:pPr marL="12700">
                <a:lnSpc>
                  <a:spcPts val="710"/>
                </a:lnSpc>
              </a:pPr>
              <a:r>
                <a:rPr sz="500" spc="-45" dirty="0">
                  <a:latin typeface="Courier New"/>
                  <a:cs typeface="Courier New"/>
                </a:rPr>
                <a:t>@SQ</a:t>
              </a:r>
              <a:r>
                <a:rPr sz="500" spc="-130" dirty="0">
                  <a:latin typeface="Courier New"/>
                  <a:cs typeface="Courier New"/>
                </a:rPr>
                <a:t> </a:t>
              </a:r>
              <a:r>
                <a:rPr sz="500" spc="-45" dirty="0">
                  <a:latin typeface="Courier New"/>
                  <a:cs typeface="Courier New"/>
                </a:rPr>
                <a:t>SN:1</a:t>
              </a:r>
              <a:endParaRPr sz="500" dirty="0">
                <a:latin typeface="Courier New"/>
                <a:cs typeface="Courier New"/>
              </a:endParaRPr>
            </a:p>
            <a:p>
              <a:pPr marL="12700">
                <a:lnSpc>
                  <a:spcPts val="695"/>
                </a:lnSpc>
              </a:pPr>
              <a:r>
                <a:rPr sz="500" spc="-45" dirty="0">
                  <a:latin typeface="Courier New"/>
                  <a:cs typeface="Courier New"/>
                </a:rPr>
                <a:t>@SQ</a:t>
              </a:r>
              <a:r>
                <a:rPr sz="500" spc="-130" dirty="0">
                  <a:latin typeface="Courier New"/>
                  <a:cs typeface="Courier New"/>
                </a:rPr>
                <a:t> </a:t>
              </a:r>
              <a:r>
                <a:rPr sz="500" spc="-45" dirty="0">
                  <a:latin typeface="Courier New"/>
                  <a:cs typeface="Courier New"/>
                </a:rPr>
                <a:t>SN:2</a:t>
              </a:r>
              <a:endParaRPr sz="500" dirty="0">
                <a:latin typeface="Courier New"/>
                <a:cs typeface="Courier New"/>
              </a:endParaRPr>
            </a:p>
            <a:p>
              <a:pPr marL="12700">
                <a:lnSpc>
                  <a:spcPts val="710"/>
                </a:lnSpc>
              </a:pPr>
              <a:r>
                <a:rPr sz="500" spc="-45" dirty="0">
                  <a:latin typeface="Courier New"/>
                  <a:cs typeface="Courier New"/>
                </a:rPr>
                <a:t>@RG</a:t>
              </a:r>
              <a:r>
                <a:rPr sz="500" spc="-130" dirty="0">
                  <a:latin typeface="Courier New"/>
                  <a:cs typeface="Courier New"/>
                </a:rPr>
                <a:t> </a:t>
              </a:r>
              <a:r>
                <a:rPr sz="500" spc="-45" dirty="0">
                  <a:latin typeface="Courier New"/>
                  <a:cs typeface="Courier New"/>
                </a:rPr>
                <a:t>ID:1</a:t>
              </a:r>
              <a:endParaRPr sz="500" dirty="0">
                <a:latin typeface="Courier New"/>
                <a:cs typeface="Courier New"/>
              </a:endParaRPr>
            </a:p>
          </p:txBody>
        </p:sp>
        <p:sp>
          <p:nvSpPr>
            <p:cNvPr id="10" name="object 10"/>
            <p:cNvSpPr txBox="1"/>
            <p:nvPr/>
          </p:nvSpPr>
          <p:spPr>
            <a:xfrm>
              <a:off x="755085" y="2487831"/>
              <a:ext cx="2464365" cy="76944"/>
            </a:xfrm>
            <a:prstGeom prst="rect">
              <a:avLst/>
            </a:prstGeom>
          </p:spPr>
          <p:txBody>
            <a:bodyPr vert="horz" wrap="square" lIns="0" tIns="0" rIns="0" bIns="0" rtlCol="0">
              <a:spAutoFit/>
            </a:bodyPr>
            <a:lstStyle/>
            <a:p>
              <a:pPr marL="12700">
                <a:lnSpc>
                  <a:spcPct val="100000"/>
                </a:lnSpc>
              </a:pPr>
              <a:r>
                <a:rPr sz="500" spc="-45" dirty="0">
                  <a:latin typeface="Courier New"/>
                  <a:cs typeface="Courier New"/>
                </a:rPr>
                <a:t>PL:ILLUMINA PU:13350_1  LB:13350_1  SM:13350_1 </a:t>
              </a:r>
              <a:r>
                <a:rPr sz="500" spc="-40" dirty="0">
                  <a:latin typeface="Courier New"/>
                  <a:cs typeface="Courier New"/>
                </a:rPr>
                <a:t> </a:t>
              </a:r>
              <a:r>
                <a:rPr sz="500" spc="-45" dirty="0">
                  <a:latin typeface="Courier New"/>
                  <a:cs typeface="Courier New"/>
                </a:rPr>
                <a:t>CN:SC</a:t>
              </a:r>
              <a:endParaRPr sz="500" dirty="0">
                <a:latin typeface="Courier New"/>
                <a:cs typeface="Courier New"/>
              </a:endParaRPr>
            </a:p>
          </p:txBody>
        </p:sp>
        <p:sp>
          <p:nvSpPr>
            <p:cNvPr id="11" name="object 11"/>
            <p:cNvSpPr txBox="1"/>
            <p:nvPr/>
          </p:nvSpPr>
          <p:spPr>
            <a:xfrm>
              <a:off x="271094" y="2576401"/>
              <a:ext cx="4167556" cy="76944"/>
            </a:xfrm>
            <a:prstGeom prst="rect">
              <a:avLst/>
            </a:prstGeom>
          </p:spPr>
          <p:txBody>
            <a:bodyPr vert="horz" wrap="square" lIns="0" tIns="0" rIns="0" bIns="0" rtlCol="0">
              <a:spAutoFit/>
            </a:bodyPr>
            <a:lstStyle/>
            <a:p>
              <a:pPr marL="12700">
                <a:lnSpc>
                  <a:spcPct val="100000"/>
                </a:lnSpc>
                <a:tabLst>
                  <a:tab pos="1544955" algn="l"/>
                </a:tabLst>
              </a:pPr>
              <a:r>
                <a:rPr sz="500" spc="-45" dirty="0">
                  <a:latin typeface="Courier New"/>
                  <a:cs typeface="Courier New"/>
                </a:rPr>
                <a:t>@PG ID:bwa </a:t>
              </a:r>
              <a:r>
                <a:rPr sz="500" spc="-5" dirty="0">
                  <a:latin typeface="Courier New"/>
                  <a:cs typeface="Courier New"/>
                </a:rPr>
                <a:t> </a:t>
              </a:r>
              <a:r>
                <a:rPr sz="500" spc="-45" dirty="0">
                  <a:latin typeface="Courier New"/>
                  <a:cs typeface="Courier New"/>
                </a:rPr>
                <a:t>PN:bwa </a:t>
              </a:r>
              <a:r>
                <a:rPr sz="500" spc="-15" dirty="0">
                  <a:latin typeface="Courier New"/>
                  <a:cs typeface="Courier New"/>
                </a:rPr>
                <a:t> </a:t>
              </a:r>
              <a:r>
                <a:rPr sz="500" spc="-45" dirty="0">
                  <a:latin typeface="Courier New"/>
                  <a:cs typeface="Courier New"/>
                </a:rPr>
                <a:t>VN:0.7.10-r806	CL:bwa mem hs37d5.fa.gz 13350_1_1.fq</a:t>
              </a:r>
              <a:r>
                <a:rPr sz="500" spc="-40" dirty="0">
                  <a:latin typeface="Courier New"/>
                  <a:cs typeface="Courier New"/>
                </a:rPr>
                <a:t> </a:t>
              </a:r>
              <a:r>
                <a:rPr sz="500" spc="-45" dirty="0">
                  <a:latin typeface="Courier New"/>
                  <a:cs typeface="Courier New"/>
                </a:rPr>
                <a:t>13350_1_1.fq</a:t>
              </a:r>
              <a:endParaRPr sz="500" dirty="0">
                <a:latin typeface="Courier New"/>
                <a:cs typeface="Courier New"/>
              </a:endParaRPr>
            </a:p>
          </p:txBody>
        </p:sp>
        <p:sp>
          <p:nvSpPr>
            <p:cNvPr id="12" name="object 12"/>
            <p:cNvSpPr txBox="1"/>
            <p:nvPr/>
          </p:nvSpPr>
          <p:spPr>
            <a:xfrm>
              <a:off x="271094" y="2664958"/>
              <a:ext cx="4262806" cy="76944"/>
            </a:xfrm>
            <a:prstGeom prst="rect">
              <a:avLst/>
            </a:prstGeom>
          </p:spPr>
          <p:txBody>
            <a:bodyPr vert="horz" wrap="square" lIns="0" tIns="0" rIns="0" bIns="0" rtlCol="0">
              <a:spAutoFit/>
            </a:bodyPr>
            <a:lstStyle/>
            <a:p>
              <a:pPr marL="12700">
                <a:lnSpc>
                  <a:spcPct val="100000"/>
                </a:lnSpc>
                <a:tabLst>
                  <a:tab pos="1464310" algn="l"/>
                </a:tabLst>
              </a:pPr>
              <a:r>
                <a:rPr sz="500" spc="-45" dirty="0">
                  <a:latin typeface="Courier New"/>
                  <a:cs typeface="Courier New"/>
                </a:rPr>
                <a:t>1:2203:10256:56986  97 </a:t>
              </a:r>
              <a:r>
                <a:rPr sz="500" spc="-10" dirty="0">
                  <a:latin typeface="Courier New"/>
                  <a:cs typeface="Courier New"/>
                </a:rPr>
                <a:t> </a:t>
              </a:r>
              <a:r>
                <a:rPr sz="500" spc="-45" dirty="0">
                  <a:latin typeface="Courier New"/>
                  <a:cs typeface="Courier New"/>
                </a:rPr>
                <a:t>1  </a:t>
              </a:r>
              <a:r>
                <a:rPr sz="500" spc="-15" dirty="0">
                  <a:latin typeface="Courier New"/>
                  <a:cs typeface="Courier New"/>
                </a:rPr>
                <a:t> </a:t>
              </a:r>
              <a:r>
                <a:rPr sz="500" spc="-45" dirty="0">
                  <a:latin typeface="Courier New"/>
                  <a:cs typeface="Courier New"/>
                </a:rPr>
                <a:t>9998	0 </a:t>
              </a:r>
              <a:r>
                <a:rPr sz="500" spc="270" dirty="0">
                  <a:latin typeface="Courier New"/>
                  <a:cs typeface="Courier New"/>
                </a:rPr>
                <a:t> </a:t>
              </a:r>
              <a:r>
                <a:rPr sz="500" spc="-45" dirty="0">
                  <a:latin typeface="Courier New"/>
                  <a:cs typeface="Courier New"/>
                </a:rPr>
                <a:t>106M45S =</a:t>
              </a:r>
              <a:r>
                <a:rPr sz="500" spc="204" dirty="0">
                  <a:latin typeface="Courier New"/>
                  <a:cs typeface="Courier New"/>
                </a:rPr>
                <a:t> </a:t>
              </a:r>
              <a:r>
                <a:rPr sz="500" spc="-45" dirty="0">
                  <a:latin typeface="Courier New"/>
                  <a:cs typeface="Courier New"/>
                </a:rPr>
                <a:t>10335</a:t>
              </a:r>
              <a:endParaRPr sz="500" dirty="0">
                <a:latin typeface="Courier New"/>
                <a:cs typeface="Courier New"/>
              </a:endParaRPr>
            </a:p>
          </p:txBody>
        </p:sp>
        <p:sp>
          <p:nvSpPr>
            <p:cNvPr id="13" name="object 13"/>
            <p:cNvSpPr txBox="1"/>
            <p:nvPr/>
          </p:nvSpPr>
          <p:spPr>
            <a:xfrm>
              <a:off x="2609850" y="2664958"/>
              <a:ext cx="146685" cy="76944"/>
            </a:xfrm>
            <a:prstGeom prst="rect">
              <a:avLst/>
            </a:prstGeom>
          </p:spPr>
          <p:txBody>
            <a:bodyPr vert="horz" wrap="square" lIns="0" tIns="0" rIns="0" bIns="0" rtlCol="0">
              <a:spAutoFit/>
            </a:bodyPr>
            <a:lstStyle/>
            <a:p>
              <a:pPr marL="12700">
                <a:lnSpc>
                  <a:spcPct val="100000"/>
                </a:lnSpc>
              </a:pPr>
              <a:r>
                <a:rPr sz="500" spc="-45" dirty="0">
                  <a:latin typeface="Courier New"/>
                  <a:cs typeface="Courier New"/>
                </a:rPr>
                <a:t>0</a:t>
              </a:r>
              <a:r>
                <a:rPr sz="500" spc="-145" dirty="0">
                  <a:latin typeface="Courier New"/>
                  <a:cs typeface="Courier New"/>
                </a:rPr>
                <a:t> </a:t>
              </a:r>
              <a:r>
                <a:rPr sz="500" spc="-45" dirty="0">
                  <a:latin typeface="Courier New"/>
                  <a:cs typeface="Courier New"/>
                </a:rPr>
                <a:t>\</a:t>
              </a:r>
              <a:endParaRPr sz="500" dirty="0">
                <a:latin typeface="Courier New"/>
                <a:cs typeface="Courier New"/>
              </a:endParaRPr>
            </a:p>
          </p:txBody>
        </p:sp>
        <p:sp>
          <p:nvSpPr>
            <p:cNvPr id="14" name="object 14"/>
            <p:cNvSpPr txBox="1"/>
            <p:nvPr/>
          </p:nvSpPr>
          <p:spPr>
            <a:xfrm>
              <a:off x="432422" y="2758608"/>
              <a:ext cx="3937635" cy="267167"/>
            </a:xfrm>
            <a:prstGeom prst="rect">
              <a:avLst/>
            </a:prstGeom>
          </p:spPr>
          <p:txBody>
            <a:bodyPr vert="horz" wrap="square" lIns="0" tIns="0" rIns="0" bIns="0" rtlCol="0">
              <a:spAutoFit/>
            </a:bodyPr>
            <a:lstStyle/>
            <a:p>
              <a:pPr marL="12700" marR="5080">
                <a:lnSpc>
                  <a:spcPts val="700"/>
                </a:lnSpc>
              </a:pPr>
              <a:r>
                <a:rPr sz="500" spc="-45" dirty="0">
                  <a:latin typeface="Courier New"/>
                  <a:cs typeface="Courier New"/>
                </a:rPr>
                <a:t>CCATAACCCTAACCCTAACCCTAACCATAGCCCTAACCCTAACCCTAACCCTAACCCT[...]CAAACCCACCCCCAAACCCAAAACCTCACCA</a:t>
              </a:r>
              <a:r>
                <a:rPr lang="en-US" sz="500" spc="-45" dirty="0">
                  <a:latin typeface="Courier New"/>
                  <a:cs typeface="Courier New"/>
                </a:rPr>
                <a:t>C</a:t>
              </a:r>
              <a:r>
                <a:rPr lang="es-ES" sz="500" spc="-45" dirty="0">
                  <a:latin typeface="Courier New"/>
                  <a:cs typeface="Courier New"/>
                </a:rPr>
                <a:t>\  FFFFFJJJJJJJJFJJJJFJAJJJJJ-JJAAAJFJJFFJJF&lt;FJJFFJJJJFJJJJFF[...]&lt;---F-----A7-J-&lt;J-A--77AF---J7-- \  </a:t>
              </a:r>
            </a:p>
            <a:p>
              <a:pPr marL="12700" marR="5080">
                <a:lnSpc>
                  <a:spcPts val="700"/>
                </a:lnSpc>
              </a:pPr>
              <a:r>
                <a:rPr lang="es-ES" sz="500" spc="-45" dirty="0">
                  <a:latin typeface="Courier New"/>
                  <a:cs typeface="Courier New"/>
                </a:rPr>
                <a:t>MD:Z:1G24C2A76  </a:t>
              </a:r>
              <a:r>
                <a:rPr lang="es-ES" sz="500" spc="-45" dirty="0" err="1">
                  <a:latin typeface="Courier New"/>
                  <a:cs typeface="Courier New"/>
                </a:rPr>
                <a:t>PG:Z:MarkDuplicates</a:t>
              </a:r>
              <a:r>
                <a:rPr lang="es-ES" sz="500" spc="-45" dirty="0">
                  <a:latin typeface="Courier New"/>
                  <a:cs typeface="Courier New"/>
                </a:rPr>
                <a:t> RG:Z:1  NM:i:3  MQ:i:0  AS:i:94</a:t>
              </a:r>
              <a:r>
                <a:rPr lang="es-ES" sz="500" spc="20" dirty="0">
                  <a:latin typeface="Courier New"/>
                  <a:cs typeface="Courier New"/>
                </a:rPr>
                <a:t> </a:t>
              </a:r>
              <a:r>
                <a:rPr lang="es-ES" sz="500" spc="-45" dirty="0">
                  <a:latin typeface="Courier New"/>
                  <a:cs typeface="Courier New"/>
                </a:rPr>
                <a:t>XS:i:94</a:t>
              </a:r>
              <a:endParaRPr lang="es-ES" sz="500" dirty="0">
                <a:latin typeface="Courier New"/>
                <a:cs typeface="Courier New"/>
              </a:endParaRPr>
            </a:p>
          </p:txBody>
        </p:sp>
      </p:gr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75" dirty="0">
                <a:latin typeface="Euphemia UCAS"/>
                <a:cs typeface="Euphemia UCAS"/>
              </a:rPr>
              <a:t>CIGAR</a:t>
            </a:r>
            <a:r>
              <a:rPr dirty="0">
                <a:latin typeface="Euphemia UCAS"/>
                <a:cs typeface="Euphemia UCAS"/>
              </a:rPr>
              <a:t> </a:t>
            </a:r>
            <a:r>
              <a:rPr spc="-25" dirty="0">
                <a:latin typeface="Euphemia UCAS"/>
                <a:cs typeface="Euphemia UCAS"/>
              </a:rPr>
              <a:t>string</a:t>
            </a:r>
          </a:p>
        </p:txBody>
      </p:sp>
      <p:sp>
        <p:nvSpPr>
          <p:cNvPr id="3" name="object 3"/>
          <p:cNvSpPr txBox="1"/>
          <p:nvPr/>
        </p:nvSpPr>
        <p:spPr>
          <a:xfrm>
            <a:off x="347294" y="543712"/>
            <a:ext cx="2948356" cy="123111"/>
          </a:xfrm>
          <a:prstGeom prst="rect">
            <a:avLst/>
          </a:prstGeom>
        </p:spPr>
        <p:txBody>
          <a:bodyPr vert="horz" wrap="square" lIns="0" tIns="0" rIns="0" bIns="0" rtlCol="0">
            <a:spAutoFit/>
          </a:bodyPr>
          <a:lstStyle/>
          <a:p>
            <a:pPr marL="12700">
              <a:lnSpc>
                <a:spcPct val="100000"/>
              </a:lnSpc>
            </a:pPr>
            <a:r>
              <a:rPr sz="800" spc="-10" dirty="0">
                <a:latin typeface="Euphemia UCAS"/>
                <a:cs typeface="Euphemia UCAS"/>
              </a:rPr>
              <a:t>Compact </a:t>
            </a:r>
            <a:r>
              <a:rPr sz="800" spc="-15" dirty="0">
                <a:latin typeface="Euphemia UCAS"/>
                <a:cs typeface="Euphemia UCAS"/>
              </a:rPr>
              <a:t>representation </a:t>
            </a:r>
            <a:r>
              <a:rPr sz="800" spc="5" dirty="0">
                <a:latin typeface="Euphemia UCAS"/>
                <a:cs typeface="Euphemia UCAS"/>
              </a:rPr>
              <a:t>of </a:t>
            </a:r>
            <a:r>
              <a:rPr sz="800" spc="-45" dirty="0">
                <a:latin typeface="Euphemia UCAS"/>
                <a:cs typeface="Euphemia UCAS"/>
              </a:rPr>
              <a:t>sequence </a:t>
            </a:r>
            <a:r>
              <a:rPr sz="800" spc="105" dirty="0">
                <a:latin typeface="Euphemia UCAS"/>
                <a:cs typeface="Euphemia UCAS"/>
              </a:rPr>
              <a:t> </a:t>
            </a:r>
            <a:r>
              <a:rPr sz="800" spc="-5" dirty="0">
                <a:latin typeface="Euphemia UCAS"/>
                <a:cs typeface="Euphemia UCAS"/>
              </a:rPr>
              <a:t>alignment</a:t>
            </a:r>
            <a:endParaRPr sz="800" dirty="0">
              <a:latin typeface="Euphemia UCAS"/>
              <a:cs typeface="Euphemia UCAS"/>
            </a:endParaRPr>
          </a:p>
        </p:txBody>
      </p:sp>
      <p:sp>
        <p:nvSpPr>
          <p:cNvPr id="4" name="object 4"/>
          <p:cNvSpPr txBox="1"/>
          <p:nvPr/>
        </p:nvSpPr>
        <p:spPr>
          <a:xfrm>
            <a:off x="476250" y="668855"/>
            <a:ext cx="95885" cy="832920"/>
          </a:xfrm>
          <a:prstGeom prst="rect">
            <a:avLst/>
          </a:prstGeom>
        </p:spPr>
        <p:txBody>
          <a:bodyPr vert="horz" wrap="square" lIns="0" tIns="0" rIns="0" bIns="0" rtlCol="0">
            <a:spAutoFit/>
          </a:bodyPr>
          <a:lstStyle/>
          <a:p>
            <a:pPr marL="12700"/>
            <a:r>
              <a:rPr sz="600" spc="50" dirty="0">
                <a:latin typeface="Euphemia UCAS"/>
                <a:cs typeface="Euphemia UCAS"/>
              </a:rPr>
              <a:t>M</a:t>
            </a:r>
            <a:endParaRPr sz="600" dirty="0">
              <a:latin typeface="Euphemia UCAS"/>
              <a:cs typeface="Euphemia UCAS"/>
            </a:endParaRPr>
          </a:p>
          <a:p>
            <a:pPr marL="12700" marR="12700">
              <a:spcBef>
                <a:spcPts val="25"/>
              </a:spcBef>
            </a:pPr>
            <a:r>
              <a:rPr sz="600" spc="90" dirty="0">
                <a:latin typeface="Euphemia UCAS"/>
                <a:cs typeface="Euphemia UCAS"/>
              </a:rPr>
              <a:t>=  </a:t>
            </a:r>
            <a:r>
              <a:rPr sz="600" spc="15" dirty="0">
                <a:latin typeface="Euphemia UCAS"/>
                <a:cs typeface="Euphemia UCAS"/>
              </a:rPr>
              <a:t>X </a:t>
            </a:r>
            <a:r>
              <a:rPr sz="600" spc="5" dirty="0">
                <a:latin typeface="Euphemia UCAS"/>
                <a:cs typeface="Euphemia UCAS"/>
              </a:rPr>
              <a:t> I  </a:t>
            </a:r>
            <a:r>
              <a:rPr sz="600" spc="15" dirty="0">
                <a:latin typeface="Euphemia UCAS"/>
                <a:cs typeface="Euphemia UCAS"/>
              </a:rPr>
              <a:t>D </a:t>
            </a:r>
            <a:r>
              <a:rPr sz="600" spc="5" dirty="0">
                <a:latin typeface="Euphemia UCAS"/>
                <a:cs typeface="Euphemia UCAS"/>
              </a:rPr>
              <a:t> </a:t>
            </a:r>
            <a:r>
              <a:rPr sz="600" spc="-50" dirty="0">
                <a:latin typeface="Euphemia UCAS"/>
                <a:cs typeface="Euphemia UCAS"/>
              </a:rPr>
              <a:t>S  </a:t>
            </a:r>
            <a:r>
              <a:rPr sz="600" spc="10" dirty="0">
                <a:latin typeface="Euphemia UCAS"/>
                <a:cs typeface="Euphemia UCAS"/>
              </a:rPr>
              <a:t>H </a:t>
            </a:r>
            <a:r>
              <a:rPr sz="600" spc="5" dirty="0">
                <a:latin typeface="Euphemia UCAS"/>
                <a:cs typeface="Euphemia UCAS"/>
              </a:rPr>
              <a:t> N  P</a:t>
            </a:r>
            <a:endParaRPr sz="600" dirty="0">
              <a:latin typeface="Euphemia UCAS"/>
              <a:cs typeface="Euphemia UCAS"/>
            </a:endParaRPr>
          </a:p>
        </p:txBody>
      </p:sp>
      <p:sp>
        <p:nvSpPr>
          <p:cNvPr id="5" name="object 5"/>
          <p:cNvSpPr txBox="1"/>
          <p:nvPr/>
        </p:nvSpPr>
        <p:spPr>
          <a:xfrm>
            <a:off x="645404" y="668515"/>
            <a:ext cx="2726446" cy="843821"/>
          </a:xfrm>
          <a:prstGeom prst="rect">
            <a:avLst/>
          </a:prstGeom>
        </p:spPr>
        <p:txBody>
          <a:bodyPr vert="horz" wrap="square" lIns="0" tIns="0" rIns="0" bIns="0" rtlCol="0">
            <a:spAutoFit/>
          </a:bodyPr>
          <a:lstStyle/>
          <a:p>
            <a:pPr marL="12700" marR="845819" indent="-635"/>
            <a:r>
              <a:rPr sz="600" spc="-5" dirty="0">
                <a:latin typeface="Euphemia UCAS"/>
                <a:cs typeface="Euphemia UCAS"/>
              </a:rPr>
              <a:t>alignment match </a:t>
            </a:r>
            <a:r>
              <a:rPr sz="600" spc="-15" dirty="0">
                <a:latin typeface="Euphemia UCAS"/>
                <a:cs typeface="Euphemia UCAS"/>
              </a:rPr>
              <a:t>or </a:t>
            </a:r>
            <a:r>
              <a:rPr sz="600" spc="-10" dirty="0">
                <a:latin typeface="Euphemia UCAS"/>
                <a:cs typeface="Euphemia UCAS"/>
              </a:rPr>
              <a:t>mismatch  </a:t>
            </a:r>
            <a:endParaRPr lang="es-ES_tradnl" sz="600" spc="-10" dirty="0">
              <a:latin typeface="Euphemia UCAS"/>
              <a:cs typeface="Euphemia UCAS"/>
            </a:endParaRPr>
          </a:p>
          <a:p>
            <a:pPr marL="12700" marR="845819" indent="-635"/>
            <a:r>
              <a:rPr sz="600" spc="-35" dirty="0">
                <a:latin typeface="Euphemia UCAS"/>
                <a:cs typeface="Euphemia UCAS"/>
              </a:rPr>
              <a:t>sequence</a:t>
            </a:r>
            <a:r>
              <a:rPr sz="600" spc="-15" dirty="0">
                <a:latin typeface="Euphemia UCAS"/>
                <a:cs typeface="Euphemia UCAS"/>
              </a:rPr>
              <a:t> </a:t>
            </a:r>
            <a:r>
              <a:rPr sz="600" spc="-5" dirty="0">
                <a:latin typeface="Euphemia UCAS"/>
                <a:cs typeface="Euphemia UCAS"/>
              </a:rPr>
              <a:t>match</a:t>
            </a:r>
            <a:endParaRPr lang="es-ES_tradnl" sz="600" dirty="0">
              <a:latin typeface="Euphemia UCAS"/>
              <a:cs typeface="Euphemia UCAS"/>
            </a:endParaRPr>
          </a:p>
          <a:p>
            <a:pPr marL="12700" marR="845819" indent="-635"/>
            <a:r>
              <a:rPr sz="600" spc="-35" dirty="0">
                <a:latin typeface="Euphemia UCAS"/>
                <a:cs typeface="Euphemia UCAS"/>
              </a:rPr>
              <a:t>sequence</a:t>
            </a:r>
            <a:r>
              <a:rPr sz="600" spc="-5" dirty="0">
                <a:latin typeface="Euphemia UCAS"/>
                <a:cs typeface="Euphemia UCAS"/>
              </a:rPr>
              <a:t> </a:t>
            </a:r>
            <a:r>
              <a:rPr sz="600" spc="-10" dirty="0">
                <a:latin typeface="Euphemia UCAS"/>
                <a:cs typeface="Euphemia UCAS"/>
              </a:rPr>
              <a:t>mismatch</a:t>
            </a:r>
            <a:endParaRPr sz="600" dirty="0">
              <a:latin typeface="Euphemia UCAS"/>
              <a:cs typeface="Euphemia UCAS"/>
            </a:endParaRPr>
          </a:p>
          <a:p>
            <a:pPr marL="12700" marR="948055" indent="-635">
              <a:spcBef>
                <a:spcPts val="25"/>
              </a:spcBef>
            </a:pPr>
            <a:r>
              <a:rPr sz="600" spc="-5" dirty="0">
                <a:latin typeface="Euphemia UCAS"/>
                <a:cs typeface="Euphemia UCAS"/>
              </a:rPr>
              <a:t>insertion </a:t>
            </a:r>
            <a:r>
              <a:rPr sz="600" spc="20" dirty="0">
                <a:latin typeface="Euphemia UCAS"/>
                <a:cs typeface="Euphemia UCAS"/>
              </a:rPr>
              <a:t>to </a:t>
            </a:r>
            <a:r>
              <a:rPr sz="600" dirty="0">
                <a:latin typeface="Euphemia UCAS"/>
                <a:cs typeface="Euphemia UCAS"/>
              </a:rPr>
              <a:t>the </a:t>
            </a:r>
            <a:r>
              <a:rPr sz="600" spc="-20" dirty="0">
                <a:latin typeface="Euphemia UCAS"/>
                <a:cs typeface="Euphemia UCAS"/>
              </a:rPr>
              <a:t>reference  </a:t>
            </a:r>
            <a:endParaRPr lang="es-ES_tradnl" sz="600" spc="-20" dirty="0">
              <a:latin typeface="Euphemia UCAS"/>
              <a:cs typeface="Euphemia UCAS"/>
            </a:endParaRPr>
          </a:p>
          <a:p>
            <a:pPr marL="12700" marR="948055" indent="-635">
              <a:spcBef>
                <a:spcPts val="25"/>
              </a:spcBef>
            </a:pPr>
            <a:r>
              <a:rPr sz="600" spc="-10" dirty="0">
                <a:latin typeface="Euphemia UCAS"/>
                <a:cs typeface="Euphemia UCAS"/>
              </a:rPr>
              <a:t>deletion </a:t>
            </a:r>
            <a:r>
              <a:rPr sz="600" dirty="0">
                <a:latin typeface="Euphemia UCAS"/>
                <a:cs typeface="Euphemia UCAS"/>
              </a:rPr>
              <a:t>from </a:t>
            </a:r>
            <a:r>
              <a:rPr sz="600" spc="-5" dirty="0">
                <a:latin typeface="Euphemia UCAS"/>
                <a:cs typeface="Euphemia UCAS"/>
              </a:rPr>
              <a:t>the</a:t>
            </a:r>
            <a:r>
              <a:rPr sz="600" spc="95" dirty="0">
                <a:latin typeface="Euphemia UCAS"/>
                <a:cs typeface="Euphemia UCAS"/>
              </a:rPr>
              <a:t> </a:t>
            </a:r>
            <a:r>
              <a:rPr sz="600" spc="-20" dirty="0">
                <a:latin typeface="Euphemia UCAS"/>
                <a:cs typeface="Euphemia UCAS"/>
              </a:rPr>
              <a:t>reference</a:t>
            </a:r>
            <a:endParaRPr sz="600" dirty="0">
              <a:latin typeface="Euphemia UCAS"/>
              <a:cs typeface="Euphemia UCAS"/>
            </a:endParaRPr>
          </a:p>
          <a:p>
            <a:pPr marL="12700"/>
            <a:r>
              <a:rPr sz="600" dirty="0">
                <a:latin typeface="Euphemia UCAS"/>
                <a:cs typeface="Euphemia UCAS"/>
              </a:rPr>
              <a:t>soft clipping (clipped </a:t>
            </a:r>
            <a:r>
              <a:rPr sz="600" spc="-35" dirty="0">
                <a:latin typeface="Euphemia UCAS"/>
                <a:cs typeface="Euphemia UCAS"/>
              </a:rPr>
              <a:t>sequences  </a:t>
            </a:r>
            <a:r>
              <a:rPr sz="600" spc="-20" dirty="0">
                <a:latin typeface="Euphemia UCAS"/>
                <a:cs typeface="Euphemia UCAS"/>
              </a:rPr>
              <a:t>present </a:t>
            </a:r>
            <a:r>
              <a:rPr sz="600" spc="5" dirty="0">
                <a:latin typeface="Euphemia UCAS"/>
                <a:cs typeface="Euphemia UCAS"/>
              </a:rPr>
              <a:t>in</a:t>
            </a:r>
            <a:r>
              <a:rPr sz="600" spc="145" dirty="0">
                <a:latin typeface="Euphemia UCAS"/>
                <a:cs typeface="Euphemia UCAS"/>
              </a:rPr>
              <a:t> </a:t>
            </a:r>
            <a:r>
              <a:rPr sz="600" spc="-5" dirty="0">
                <a:latin typeface="Euphemia UCAS"/>
                <a:cs typeface="Euphemia UCAS"/>
              </a:rPr>
              <a:t>SEQ)</a:t>
            </a:r>
            <a:endParaRPr sz="600" dirty="0">
              <a:latin typeface="Euphemia UCAS"/>
              <a:cs typeface="Euphemia UCAS"/>
            </a:endParaRPr>
          </a:p>
          <a:p>
            <a:pPr marL="12700" marR="5080">
              <a:spcBef>
                <a:spcPts val="25"/>
              </a:spcBef>
            </a:pPr>
            <a:r>
              <a:rPr sz="600" spc="-15" dirty="0">
                <a:latin typeface="Euphemia UCAS"/>
                <a:cs typeface="Euphemia UCAS"/>
              </a:rPr>
              <a:t>hard </a:t>
            </a:r>
            <a:r>
              <a:rPr sz="600" dirty="0">
                <a:latin typeface="Euphemia UCAS"/>
                <a:cs typeface="Euphemia UCAS"/>
              </a:rPr>
              <a:t>clipping (clipped </a:t>
            </a:r>
            <a:r>
              <a:rPr sz="600" spc="-35" dirty="0">
                <a:latin typeface="Euphemia UCAS"/>
                <a:cs typeface="Euphemia UCAS"/>
              </a:rPr>
              <a:t>sequences </a:t>
            </a:r>
            <a:r>
              <a:rPr sz="600" spc="25" dirty="0">
                <a:latin typeface="Euphemia UCAS"/>
                <a:cs typeface="Euphemia UCAS"/>
              </a:rPr>
              <a:t>NOT </a:t>
            </a:r>
            <a:r>
              <a:rPr sz="600" spc="-20" dirty="0">
                <a:latin typeface="Euphemia UCAS"/>
                <a:cs typeface="Euphemia UCAS"/>
              </a:rPr>
              <a:t>present </a:t>
            </a:r>
            <a:r>
              <a:rPr sz="600" spc="5" dirty="0">
                <a:latin typeface="Euphemia UCAS"/>
                <a:cs typeface="Euphemia UCAS"/>
              </a:rPr>
              <a:t>in </a:t>
            </a:r>
            <a:r>
              <a:rPr sz="600" spc="-5" dirty="0">
                <a:latin typeface="Euphemia UCAS"/>
                <a:cs typeface="Euphemia UCAS"/>
              </a:rPr>
              <a:t>SEQ)  </a:t>
            </a:r>
            <a:endParaRPr lang="es-ES_tradnl" sz="600" spc="-5" dirty="0">
              <a:latin typeface="Euphemia UCAS"/>
              <a:cs typeface="Euphemia UCAS"/>
            </a:endParaRPr>
          </a:p>
          <a:p>
            <a:pPr marL="12700" marR="5080">
              <a:spcBef>
                <a:spcPts val="25"/>
              </a:spcBef>
            </a:pPr>
            <a:r>
              <a:rPr sz="600" spc="-15" dirty="0">
                <a:latin typeface="Euphemia UCAS"/>
                <a:cs typeface="Euphemia UCAS"/>
              </a:rPr>
              <a:t>skipped </a:t>
            </a:r>
            <a:r>
              <a:rPr sz="600" spc="-10" dirty="0">
                <a:latin typeface="Euphemia UCAS"/>
                <a:cs typeface="Euphemia UCAS"/>
              </a:rPr>
              <a:t>region </a:t>
            </a:r>
            <a:r>
              <a:rPr sz="600" dirty="0">
                <a:latin typeface="Euphemia UCAS"/>
                <a:cs typeface="Euphemia UCAS"/>
              </a:rPr>
              <a:t>from </a:t>
            </a:r>
            <a:r>
              <a:rPr sz="600" spc="-5" dirty="0">
                <a:latin typeface="Euphemia UCAS"/>
                <a:cs typeface="Euphemia UCAS"/>
              </a:rPr>
              <a:t>the </a:t>
            </a:r>
            <a:r>
              <a:rPr sz="600" spc="5" dirty="0">
                <a:latin typeface="Euphemia UCAS"/>
                <a:cs typeface="Euphemia UCAS"/>
              </a:rPr>
              <a:t> </a:t>
            </a:r>
            <a:r>
              <a:rPr sz="600" spc="-20" dirty="0">
                <a:latin typeface="Euphemia UCAS"/>
                <a:cs typeface="Euphemia UCAS"/>
              </a:rPr>
              <a:t>reference</a:t>
            </a:r>
            <a:endParaRPr sz="600" dirty="0">
              <a:latin typeface="Euphemia UCAS"/>
              <a:cs typeface="Euphemia UCAS"/>
            </a:endParaRPr>
          </a:p>
          <a:p>
            <a:pPr marL="12700"/>
            <a:r>
              <a:rPr sz="600" spc="-15" dirty="0">
                <a:latin typeface="Euphemia UCAS"/>
                <a:cs typeface="Euphemia UCAS"/>
              </a:rPr>
              <a:t>padding </a:t>
            </a:r>
            <a:r>
              <a:rPr sz="600" dirty="0">
                <a:latin typeface="Euphemia UCAS"/>
                <a:cs typeface="Euphemia UCAS"/>
              </a:rPr>
              <a:t>(silent </a:t>
            </a:r>
            <a:r>
              <a:rPr sz="600" spc="-10" dirty="0">
                <a:latin typeface="Euphemia UCAS"/>
                <a:cs typeface="Euphemia UCAS"/>
              </a:rPr>
              <a:t>deletion </a:t>
            </a:r>
            <a:r>
              <a:rPr sz="600" dirty="0">
                <a:latin typeface="Euphemia UCAS"/>
                <a:cs typeface="Euphemia UCAS"/>
              </a:rPr>
              <a:t>from </a:t>
            </a:r>
            <a:r>
              <a:rPr sz="600" spc="-30" dirty="0">
                <a:latin typeface="Euphemia UCAS"/>
                <a:cs typeface="Euphemia UCAS"/>
              </a:rPr>
              <a:t>padded </a:t>
            </a:r>
            <a:r>
              <a:rPr sz="600" spc="-15" dirty="0">
                <a:latin typeface="Euphemia UCAS"/>
                <a:cs typeface="Euphemia UCAS"/>
              </a:rPr>
              <a:t>reference)</a:t>
            </a:r>
            <a:endParaRPr sz="600" dirty="0">
              <a:latin typeface="Euphemia UCAS"/>
              <a:cs typeface="Euphemia UCAS"/>
            </a:endParaRPr>
          </a:p>
        </p:txBody>
      </p:sp>
      <p:sp>
        <p:nvSpPr>
          <p:cNvPr id="6" name="object 6"/>
          <p:cNvSpPr txBox="1"/>
          <p:nvPr/>
        </p:nvSpPr>
        <p:spPr>
          <a:xfrm>
            <a:off x="323850" y="1730375"/>
            <a:ext cx="1805356" cy="1190839"/>
          </a:xfrm>
          <a:prstGeom prst="rect">
            <a:avLst/>
          </a:prstGeom>
        </p:spPr>
        <p:txBody>
          <a:bodyPr vert="horz" wrap="square" lIns="0" tIns="0" rIns="0" bIns="0" rtlCol="0">
            <a:spAutoFit/>
          </a:bodyPr>
          <a:lstStyle/>
          <a:p>
            <a:pPr marL="12700">
              <a:lnSpc>
                <a:spcPct val="100000"/>
              </a:lnSpc>
            </a:pPr>
            <a:r>
              <a:rPr sz="800" spc="-25" dirty="0">
                <a:latin typeface="Euphemia UCAS"/>
                <a:cs typeface="Euphemia UCAS"/>
              </a:rPr>
              <a:t>Examples:</a:t>
            </a:r>
            <a:endParaRPr sz="800" dirty="0">
              <a:latin typeface="Euphemia UCAS"/>
              <a:cs typeface="Euphemia UCAS"/>
            </a:endParaRPr>
          </a:p>
          <a:p>
            <a:pPr marL="227329" marR="125730">
              <a:lnSpc>
                <a:spcPts val="700"/>
              </a:lnSpc>
              <a:spcBef>
                <a:spcPts val="475"/>
              </a:spcBef>
            </a:pPr>
            <a:r>
              <a:rPr sz="600" spc="-45" dirty="0">
                <a:latin typeface="Courier New"/>
                <a:cs typeface="Courier New"/>
              </a:rPr>
              <a:t>Ref: </a:t>
            </a:r>
            <a:r>
              <a:rPr lang="es-ES_tradnl" sz="600" spc="-45" dirty="0">
                <a:latin typeface="Courier New"/>
                <a:cs typeface="Courier New"/>
              </a:rPr>
              <a:t>	 	</a:t>
            </a:r>
            <a:r>
              <a:rPr sz="600" spc="-45" dirty="0">
                <a:latin typeface="Courier New"/>
                <a:cs typeface="Courier New"/>
              </a:rPr>
              <a:t>ACGTACGTACGTACGT  </a:t>
            </a:r>
            <a:br>
              <a:rPr lang="es-ES_tradnl" sz="600" spc="-45" dirty="0">
                <a:latin typeface="Courier New"/>
                <a:cs typeface="Courier New"/>
              </a:rPr>
            </a:br>
            <a:r>
              <a:rPr sz="600" spc="-45" dirty="0">
                <a:latin typeface="Courier New"/>
                <a:cs typeface="Courier New"/>
              </a:rPr>
              <a:t>Read:</a:t>
            </a:r>
            <a:r>
              <a:rPr sz="600" spc="220" dirty="0">
                <a:latin typeface="Courier New"/>
                <a:cs typeface="Courier New"/>
              </a:rPr>
              <a:t> </a:t>
            </a:r>
            <a:r>
              <a:rPr lang="es-ES_tradnl" sz="600" spc="220" dirty="0">
                <a:latin typeface="Courier New"/>
                <a:cs typeface="Courier New"/>
              </a:rPr>
              <a:t>	</a:t>
            </a:r>
            <a:r>
              <a:rPr sz="600" spc="-45" dirty="0">
                <a:latin typeface="Courier New"/>
                <a:cs typeface="Courier New"/>
              </a:rPr>
              <a:t>ACGT----ACGTACGA</a:t>
            </a:r>
            <a:endParaRPr sz="600" dirty="0">
              <a:latin typeface="Courier New"/>
              <a:cs typeface="Courier New"/>
            </a:endParaRPr>
          </a:p>
          <a:p>
            <a:pPr marL="227329">
              <a:lnSpc>
                <a:spcPts val="675"/>
              </a:lnSpc>
            </a:pPr>
            <a:r>
              <a:rPr sz="600" spc="-45" dirty="0">
                <a:latin typeface="Courier New"/>
                <a:cs typeface="Courier New"/>
              </a:rPr>
              <a:t>Cigar: </a:t>
            </a:r>
            <a:r>
              <a:rPr lang="es-ES_tradnl" sz="600" spc="-45" dirty="0">
                <a:latin typeface="Courier New"/>
                <a:cs typeface="Courier New"/>
              </a:rPr>
              <a:t>	</a:t>
            </a:r>
            <a:r>
              <a:rPr sz="600" spc="-45" dirty="0">
                <a:latin typeface="Courier New"/>
                <a:cs typeface="Courier New"/>
              </a:rPr>
              <a:t>4M 4D</a:t>
            </a:r>
            <a:r>
              <a:rPr sz="600" spc="-120" dirty="0">
                <a:latin typeface="Courier New"/>
                <a:cs typeface="Courier New"/>
              </a:rPr>
              <a:t> </a:t>
            </a:r>
            <a:r>
              <a:rPr sz="600" spc="-45" dirty="0">
                <a:latin typeface="Courier New"/>
                <a:cs typeface="Courier New"/>
              </a:rPr>
              <a:t>8M</a:t>
            </a:r>
            <a:endParaRPr sz="600" dirty="0">
              <a:latin typeface="Courier New"/>
              <a:cs typeface="Courier New"/>
            </a:endParaRPr>
          </a:p>
          <a:p>
            <a:pPr>
              <a:lnSpc>
                <a:spcPct val="100000"/>
              </a:lnSpc>
              <a:spcBef>
                <a:spcPts val="24"/>
              </a:spcBef>
            </a:pPr>
            <a:endParaRPr sz="600" dirty="0">
              <a:latin typeface="Times New Roman"/>
              <a:cs typeface="Times New Roman"/>
            </a:endParaRPr>
          </a:p>
          <a:p>
            <a:pPr marL="227329" marR="125730">
              <a:lnSpc>
                <a:spcPts val="700"/>
              </a:lnSpc>
            </a:pPr>
            <a:r>
              <a:rPr sz="600" spc="-45" dirty="0">
                <a:latin typeface="Courier New"/>
                <a:cs typeface="Courier New"/>
              </a:rPr>
              <a:t>Ref: </a:t>
            </a:r>
            <a:r>
              <a:rPr lang="es-ES_tradnl" sz="600" spc="-45" dirty="0">
                <a:latin typeface="Courier New"/>
                <a:cs typeface="Courier New"/>
              </a:rPr>
              <a:t>		</a:t>
            </a:r>
            <a:r>
              <a:rPr sz="600" spc="-45" dirty="0">
                <a:latin typeface="Courier New"/>
                <a:cs typeface="Courier New"/>
              </a:rPr>
              <a:t>ACGT----ACGTACGT  </a:t>
            </a:r>
            <a:br>
              <a:rPr lang="es-ES_tradnl" sz="600" spc="-45" dirty="0">
                <a:latin typeface="Courier New"/>
                <a:cs typeface="Courier New"/>
              </a:rPr>
            </a:br>
            <a:r>
              <a:rPr sz="600" spc="-45" dirty="0">
                <a:latin typeface="Courier New"/>
                <a:cs typeface="Courier New"/>
              </a:rPr>
              <a:t>Read:</a:t>
            </a:r>
            <a:r>
              <a:rPr sz="600" spc="220" dirty="0">
                <a:latin typeface="Courier New"/>
                <a:cs typeface="Courier New"/>
              </a:rPr>
              <a:t> </a:t>
            </a:r>
            <a:r>
              <a:rPr lang="es-ES_tradnl" sz="600" spc="220" dirty="0">
                <a:latin typeface="Courier New"/>
                <a:cs typeface="Courier New"/>
              </a:rPr>
              <a:t>	</a:t>
            </a:r>
            <a:r>
              <a:rPr sz="600" spc="-45" dirty="0">
                <a:latin typeface="Courier New"/>
                <a:cs typeface="Courier New"/>
              </a:rPr>
              <a:t>ACGTACGTACGTACGT</a:t>
            </a:r>
            <a:endParaRPr sz="600" dirty="0">
              <a:latin typeface="Courier New"/>
              <a:cs typeface="Courier New"/>
            </a:endParaRPr>
          </a:p>
          <a:p>
            <a:pPr marL="227329">
              <a:lnSpc>
                <a:spcPts val="675"/>
              </a:lnSpc>
            </a:pPr>
            <a:r>
              <a:rPr sz="600" spc="-45" dirty="0">
                <a:latin typeface="Courier New"/>
                <a:cs typeface="Courier New"/>
              </a:rPr>
              <a:t>Cigar: </a:t>
            </a:r>
            <a:r>
              <a:rPr lang="es-ES_tradnl" sz="600" spc="-45" dirty="0">
                <a:latin typeface="Courier New"/>
                <a:cs typeface="Courier New"/>
              </a:rPr>
              <a:t>	</a:t>
            </a:r>
            <a:r>
              <a:rPr sz="600" spc="-45" dirty="0">
                <a:latin typeface="Courier New"/>
                <a:cs typeface="Courier New"/>
              </a:rPr>
              <a:t>4M 4I</a:t>
            </a:r>
            <a:r>
              <a:rPr sz="600" spc="-120" dirty="0">
                <a:latin typeface="Courier New"/>
                <a:cs typeface="Courier New"/>
              </a:rPr>
              <a:t> </a:t>
            </a:r>
            <a:r>
              <a:rPr sz="600" spc="-45" dirty="0">
                <a:latin typeface="Courier New"/>
                <a:cs typeface="Courier New"/>
              </a:rPr>
              <a:t>8M</a:t>
            </a:r>
            <a:endParaRPr sz="600" dirty="0">
              <a:latin typeface="Courier New"/>
              <a:cs typeface="Courier New"/>
            </a:endParaRPr>
          </a:p>
          <a:p>
            <a:pPr>
              <a:lnSpc>
                <a:spcPct val="100000"/>
              </a:lnSpc>
              <a:spcBef>
                <a:spcPts val="42"/>
              </a:spcBef>
            </a:pPr>
            <a:endParaRPr sz="550" dirty="0">
              <a:latin typeface="Times New Roman"/>
              <a:cs typeface="Times New Roman"/>
            </a:endParaRPr>
          </a:p>
          <a:p>
            <a:pPr marL="227329">
              <a:lnSpc>
                <a:spcPts val="710"/>
              </a:lnSpc>
            </a:pPr>
            <a:r>
              <a:rPr sz="600" spc="-45" dirty="0">
                <a:latin typeface="Courier New"/>
                <a:cs typeface="Courier New"/>
              </a:rPr>
              <a:t>Ref: </a:t>
            </a:r>
            <a:r>
              <a:rPr sz="600" spc="210" dirty="0">
                <a:latin typeface="Courier New"/>
                <a:cs typeface="Courier New"/>
              </a:rPr>
              <a:t> </a:t>
            </a:r>
            <a:r>
              <a:rPr lang="es-ES_tradnl" sz="600" spc="210" dirty="0">
                <a:latin typeface="Courier New"/>
                <a:cs typeface="Courier New"/>
              </a:rPr>
              <a:t>	</a:t>
            </a:r>
            <a:r>
              <a:rPr sz="600" spc="-45" dirty="0">
                <a:latin typeface="Courier New"/>
                <a:cs typeface="Courier New"/>
              </a:rPr>
              <a:t>ACTCAGTG--GT</a:t>
            </a:r>
            <a:endParaRPr sz="600" dirty="0">
              <a:latin typeface="Courier New"/>
              <a:cs typeface="Courier New"/>
            </a:endParaRPr>
          </a:p>
          <a:p>
            <a:pPr marL="227329" marR="5080">
              <a:lnSpc>
                <a:spcPts val="700"/>
              </a:lnSpc>
              <a:spcBef>
                <a:spcPts val="25"/>
              </a:spcBef>
            </a:pPr>
            <a:r>
              <a:rPr sz="600" spc="-45" dirty="0">
                <a:latin typeface="Courier New"/>
                <a:cs typeface="Courier New"/>
              </a:rPr>
              <a:t>Read: </a:t>
            </a:r>
            <a:r>
              <a:rPr lang="es-ES_tradnl" sz="600" spc="-45" dirty="0">
                <a:latin typeface="Courier New"/>
                <a:cs typeface="Courier New"/>
              </a:rPr>
              <a:t>	</a:t>
            </a:r>
            <a:r>
              <a:rPr sz="600" spc="-45" dirty="0">
                <a:latin typeface="Courier New"/>
                <a:cs typeface="Courier New"/>
              </a:rPr>
              <a:t>ACGCA-TGCAGTtagacgt  </a:t>
            </a:r>
            <a:br>
              <a:rPr lang="es-ES_tradnl" sz="600" spc="-45" dirty="0">
                <a:latin typeface="Courier New"/>
                <a:cs typeface="Courier New"/>
              </a:rPr>
            </a:br>
            <a:r>
              <a:rPr sz="600" spc="-45" dirty="0">
                <a:latin typeface="Courier New"/>
                <a:cs typeface="Courier New"/>
              </a:rPr>
              <a:t>Cigar: </a:t>
            </a:r>
            <a:r>
              <a:rPr lang="es-ES_tradnl" sz="600" spc="-45" dirty="0">
                <a:latin typeface="Courier New"/>
                <a:cs typeface="Courier New"/>
              </a:rPr>
              <a:t>	</a:t>
            </a:r>
            <a:r>
              <a:rPr sz="600" spc="-45" dirty="0">
                <a:latin typeface="Courier New"/>
                <a:cs typeface="Courier New"/>
              </a:rPr>
              <a:t>5M 1D 2M 2I 2M</a:t>
            </a:r>
            <a:r>
              <a:rPr sz="600" spc="-105" dirty="0">
                <a:latin typeface="Courier New"/>
                <a:cs typeface="Courier New"/>
              </a:rPr>
              <a:t> </a:t>
            </a:r>
            <a:r>
              <a:rPr sz="600" spc="-45" dirty="0">
                <a:latin typeface="Courier New"/>
                <a:cs typeface="Courier New"/>
              </a:rPr>
              <a:t>7S</a:t>
            </a:r>
            <a:endParaRPr sz="600" dirty="0">
              <a:latin typeface="Courier New"/>
              <a:cs typeface="Courier New"/>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65" dirty="0">
                <a:latin typeface="Euphemia UCAS"/>
                <a:cs typeface="Euphemia UCAS"/>
              </a:rPr>
              <a:t>Flags</a:t>
            </a:r>
          </a:p>
        </p:txBody>
      </p:sp>
      <p:graphicFrame>
        <p:nvGraphicFramePr>
          <p:cNvPr id="3" name="object 3"/>
          <p:cNvGraphicFramePr>
            <a:graphicFrameLocks noGrp="1"/>
          </p:cNvGraphicFramePr>
          <p:nvPr>
            <p:extLst>
              <p:ext uri="{D42A27DB-BD31-4B8C-83A1-F6EECF244321}">
                <p14:modId xmlns:p14="http://schemas.microsoft.com/office/powerpoint/2010/main" val="2059540728"/>
              </p:ext>
            </p:extLst>
          </p:nvPr>
        </p:nvGraphicFramePr>
        <p:xfrm>
          <a:off x="359994" y="464388"/>
          <a:ext cx="4078655" cy="1347754"/>
        </p:xfrm>
        <a:graphic>
          <a:graphicData uri="http://schemas.openxmlformats.org/drawingml/2006/table">
            <a:tbl>
              <a:tblPr firstRow="1" bandRow="1">
                <a:tableStyleId>{2D5ABB26-0587-4C30-8999-92F81FD0307C}</a:tableStyleId>
              </a:tblPr>
              <a:tblGrid>
                <a:gridCol w="404355">
                  <a:extLst>
                    <a:ext uri="{9D8B030D-6E8A-4147-A177-3AD203B41FA5}">
                      <a16:colId xmlns:a16="http://schemas.microsoft.com/office/drawing/2014/main" val="20000"/>
                    </a:ext>
                  </a:extLst>
                </a:gridCol>
                <a:gridCol w="361395">
                  <a:extLst>
                    <a:ext uri="{9D8B030D-6E8A-4147-A177-3AD203B41FA5}">
                      <a16:colId xmlns:a16="http://schemas.microsoft.com/office/drawing/2014/main" val="20001"/>
                    </a:ext>
                  </a:extLst>
                </a:gridCol>
                <a:gridCol w="959290">
                  <a:extLst>
                    <a:ext uri="{9D8B030D-6E8A-4147-A177-3AD203B41FA5}">
                      <a16:colId xmlns:a16="http://schemas.microsoft.com/office/drawing/2014/main" val="20002"/>
                    </a:ext>
                  </a:extLst>
                </a:gridCol>
                <a:gridCol w="2353615">
                  <a:extLst>
                    <a:ext uri="{9D8B030D-6E8A-4147-A177-3AD203B41FA5}">
                      <a16:colId xmlns:a16="http://schemas.microsoft.com/office/drawing/2014/main" val="20003"/>
                    </a:ext>
                  </a:extLst>
                </a:gridCol>
              </a:tblGrid>
              <a:tr h="152285">
                <a:tc>
                  <a:txBody>
                    <a:bodyPr/>
                    <a:lstStyle/>
                    <a:p>
                      <a:pPr marR="60325" algn="ctr">
                        <a:lnSpc>
                          <a:spcPct val="100000"/>
                        </a:lnSpc>
                        <a:spcBef>
                          <a:spcPts val="370"/>
                        </a:spcBef>
                      </a:pPr>
                      <a:r>
                        <a:rPr sz="600" spc="-15" dirty="0">
                          <a:latin typeface="Euphemia UCAS"/>
                          <a:cs typeface="Euphemia UCAS"/>
                        </a:rPr>
                        <a:t>Hex</a:t>
                      </a:r>
                      <a:endParaRPr sz="600" dirty="0">
                        <a:latin typeface="Euphemia UCAS"/>
                        <a:cs typeface="Euphemia UCAS"/>
                      </a:endParaRPr>
                    </a:p>
                  </a:txBody>
                  <a:tcPr marL="0" marR="0" marT="0" marB="0">
                    <a:lnB w="5054">
                      <a:solidFill>
                        <a:srgbClr val="000000"/>
                      </a:solidFill>
                      <a:prstDash val="solid"/>
                    </a:lnB>
                  </a:tcPr>
                </a:tc>
                <a:tc>
                  <a:txBody>
                    <a:bodyPr/>
                    <a:lstStyle/>
                    <a:p>
                      <a:pPr marL="75565">
                        <a:lnSpc>
                          <a:spcPct val="100000"/>
                        </a:lnSpc>
                        <a:spcBef>
                          <a:spcPts val="370"/>
                        </a:spcBef>
                      </a:pPr>
                      <a:r>
                        <a:rPr sz="600" spc="-15" dirty="0">
                          <a:latin typeface="Euphemia UCAS"/>
                          <a:cs typeface="Euphemia UCAS"/>
                        </a:rPr>
                        <a:t>Dec</a:t>
                      </a:r>
                      <a:endParaRPr sz="600" dirty="0">
                        <a:latin typeface="Euphemia UCAS"/>
                        <a:cs typeface="Euphemia UCAS"/>
                      </a:endParaRPr>
                    </a:p>
                  </a:txBody>
                  <a:tcPr marL="0" marR="0" marT="0" marB="0">
                    <a:lnB w="5054">
                      <a:solidFill>
                        <a:srgbClr val="000000"/>
                      </a:solidFill>
                      <a:prstDash val="solid"/>
                    </a:lnB>
                  </a:tcPr>
                </a:tc>
                <a:tc>
                  <a:txBody>
                    <a:bodyPr/>
                    <a:lstStyle/>
                    <a:p>
                      <a:pPr marL="75565">
                        <a:lnSpc>
                          <a:spcPct val="100000"/>
                        </a:lnSpc>
                        <a:spcBef>
                          <a:spcPts val="370"/>
                        </a:spcBef>
                      </a:pPr>
                      <a:r>
                        <a:rPr sz="600" spc="-20" dirty="0">
                          <a:latin typeface="Euphemia UCAS"/>
                          <a:cs typeface="Euphemia UCAS"/>
                        </a:rPr>
                        <a:t>Flag</a:t>
                      </a:r>
                      <a:endParaRPr sz="600" dirty="0">
                        <a:latin typeface="Euphemia UCAS"/>
                        <a:cs typeface="Euphemia UCAS"/>
                      </a:endParaRPr>
                    </a:p>
                  </a:txBody>
                  <a:tcPr marL="0" marR="0" marT="0" marB="0">
                    <a:lnB w="5054">
                      <a:solidFill>
                        <a:srgbClr val="000000"/>
                      </a:solidFill>
                      <a:prstDash val="solid"/>
                    </a:lnB>
                  </a:tcPr>
                </a:tc>
                <a:tc>
                  <a:txBody>
                    <a:bodyPr/>
                    <a:lstStyle/>
                    <a:p>
                      <a:pPr marL="75565">
                        <a:lnSpc>
                          <a:spcPct val="100000"/>
                        </a:lnSpc>
                        <a:spcBef>
                          <a:spcPts val="370"/>
                        </a:spcBef>
                      </a:pPr>
                      <a:r>
                        <a:rPr sz="600" spc="-5" dirty="0">
                          <a:latin typeface="Euphemia UCAS"/>
                          <a:cs typeface="Euphemia UCAS"/>
                        </a:rPr>
                        <a:t>Description</a:t>
                      </a:r>
                      <a:endParaRPr sz="600">
                        <a:latin typeface="Euphemia UCAS"/>
                        <a:cs typeface="Euphemia UCAS"/>
                      </a:endParaRPr>
                    </a:p>
                  </a:txBody>
                  <a:tcPr marL="0" marR="0" marT="0" marB="0">
                    <a:lnB w="5054">
                      <a:solidFill>
                        <a:srgbClr val="000000"/>
                      </a:solidFill>
                      <a:prstDash val="solid"/>
                    </a:lnB>
                  </a:tcPr>
                </a:tc>
                <a:extLst>
                  <a:ext uri="{0D108BD9-81ED-4DB2-BD59-A6C34878D82A}">
                    <a16:rowId xmlns:a16="http://schemas.microsoft.com/office/drawing/2014/main" val="10000"/>
                  </a:ext>
                </a:extLst>
              </a:tr>
              <a:tr h="175657">
                <a:tc>
                  <a:txBody>
                    <a:bodyPr/>
                    <a:lstStyle/>
                    <a:p>
                      <a:pPr>
                        <a:lnSpc>
                          <a:spcPct val="100000"/>
                        </a:lnSpc>
                        <a:spcBef>
                          <a:spcPts val="10"/>
                        </a:spcBef>
                      </a:pPr>
                      <a:endParaRPr sz="500">
                        <a:latin typeface="Euphemia UCAS"/>
                        <a:cs typeface="Euphemia UCAS"/>
                      </a:endParaRPr>
                    </a:p>
                    <a:p>
                      <a:pPr marR="72390" algn="ctr">
                        <a:lnSpc>
                          <a:spcPct val="100000"/>
                        </a:lnSpc>
                      </a:pPr>
                      <a:r>
                        <a:rPr sz="600" spc="-15" dirty="0">
                          <a:latin typeface="Euphemia UCAS"/>
                          <a:cs typeface="Euphemia UCAS"/>
                        </a:rPr>
                        <a:t>0x1</a:t>
                      </a:r>
                      <a:endParaRPr sz="600">
                        <a:latin typeface="Euphemia UCAS"/>
                        <a:cs typeface="Euphemia UCAS"/>
                      </a:endParaRPr>
                    </a:p>
                  </a:txBody>
                  <a:tcPr marL="0" marR="0" marT="0" marB="0">
                    <a:lnT w="5054">
                      <a:solidFill>
                        <a:srgbClr val="000000"/>
                      </a:solidFill>
                      <a:prstDash val="solid"/>
                    </a:lnT>
                  </a:tcPr>
                </a:tc>
                <a:tc>
                  <a:txBody>
                    <a:bodyPr/>
                    <a:lstStyle/>
                    <a:p>
                      <a:pPr>
                        <a:lnSpc>
                          <a:spcPct val="100000"/>
                        </a:lnSpc>
                        <a:spcBef>
                          <a:spcPts val="10"/>
                        </a:spcBef>
                      </a:pPr>
                      <a:endParaRPr sz="500">
                        <a:latin typeface="Euphemia UCAS"/>
                        <a:cs typeface="Euphemia UCAS"/>
                      </a:endParaRPr>
                    </a:p>
                    <a:p>
                      <a:pPr marL="75565">
                        <a:lnSpc>
                          <a:spcPct val="100000"/>
                        </a:lnSpc>
                      </a:pPr>
                      <a:r>
                        <a:rPr sz="600" spc="-20" dirty="0">
                          <a:latin typeface="Euphemia UCAS"/>
                          <a:cs typeface="Euphemia UCAS"/>
                        </a:rPr>
                        <a:t>1</a:t>
                      </a:r>
                      <a:endParaRPr sz="600">
                        <a:latin typeface="Euphemia UCAS"/>
                        <a:cs typeface="Euphemia UCAS"/>
                      </a:endParaRPr>
                    </a:p>
                  </a:txBody>
                  <a:tcPr marL="0" marR="0" marT="0" marB="0">
                    <a:lnT w="5054">
                      <a:solidFill>
                        <a:srgbClr val="000000"/>
                      </a:solidFill>
                      <a:prstDash val="solid"/>
                    </a:lnT>
                  </a:tcPr>
                </a:tc>
                <a:tc>
                  <a:txBody>
                    <a:bodyPr/>
                    <a:lstStyle/>
                    <a:p>
                      <a:pPr>
                        <a:lnSpc>
                          <a:spcPct val="100000"/>
                        </a:lnSpc>
                        <a:spcBef>
                          <a:spcPts val="10"/>
                        </a:spcBef>
                      </a:pPr>
                      <a:endParaRPr sz="500" dirty="0">
                        <a:latin typeface="Euphemia UCAS"/>
                        <a:cs typeface="Euphemia UCAS"/>
                      </a:endParaRPr>
                    </a:p>
                    <a:p>
                      <a:pPr marL="75565">
                        <a:lnSpc>
                          <a:spcPct val="100000"/>
                        </a:lnSpc>
                      </a:pPr>
                      <a:r>
                        <a:rPr sz="600" spc="-10" dirty="0">
                          <a:latin typeface="Euphemia UCAS"/>
                          <a:cs typeface="Euphemia UCAS"/>
                        </a:rPr>
                        <a:t>PAIRED</a:t>
                      </a:r>
                      <a:endParaRPr sz="600" dirty="0">
                        <a:latin typeface="Euphemia UCAS"/>
                        <a:cs typeface="Euphemia UCAS"/>
                      </a:endParaRPr>
                    </a:p>
                  </a:txBody>
                  <a:tcPr marL="0" marR="0" marT="0" marB="0">
                    <a:lnT w="5054">
                      <a:solidFill>
                        <a:srgbClr val="000000"/>
                      </a:solidFill>
                      <a:prstDash val="solid"/>
                    </a:lnT>
                  </a:tcPr>
                </a:tc>
                <a:tc>
                  <a:txBody>
                    <a:bodyPr/>
                    <a:lstStyle/>
                    <a:p>
                      <a:pPr>
                        <a:lnSpc>
                          <a:spcPct val="100000"/>
                        </a:lnSpc>
                        <a:spcBef>
                          <a:spcPts val="10"/>
                        </a:spcBef>
                      </a:pPr>
                      <a:endParaRPr sz="500" spc="0">
                        <a:latin typeface="Euphemia UCAS"/>
                        <a:cs typeface="Euphemia UCAS"/>
                      </a:endParaRPr>
                    </a:p>
                    <a:p>
                      <a:pPr marL="75565">
                        <a:lnSpc>
                          <a:spcPct val="100000"/>
                        </a:lnSpc>
                      </a:pPr>
                      <a:r>
                        <a:rPr sz="600" spc="0" dirty="0">
                          <a:latin typeface="Euphemia UCAS"/>
                          <a:cs typeface="Euphemia UCAS"/>
                        </a:rPr>
                        <a:t>paired-end (or multiple-segment) sequencing  technology</a:t>
                      </a:r>
                      <a:endParaRPr sz="600" spc="0">
                        <a:latin typeface="Euphemia UCAS"/>
                        <a:cs typeface="Euphemia UCAS"/>
                      </a:endParaRPr>
                    </a:p>
                  </a:txBody>
                  <a:tcPr marL="0" marR="0" marT="0" marB="0">
                    <a:lnT w="5054">
                      <a:solidFill>
                        <a:srgbClr val="000000"/>
                      </a:solidFill>
                      <a:prstDash val="solid"/>
                    </a:lnT>
                  </a:tcPr>
                </a:tc>
                <a:extLst>
                  <a:ext uri="{0D108BD9-81ED-4DB2-BD59-A6C34878D82A}">
                    <a16:rowId xmlns:a16="http://schemas.microsoft.com/office/drawing/2014/main" val="10001"/>
                  </a:ext>
                </a:extLst>
              </a:tr>
              <a:tr h="88563">
                <a:tc>
                  <a:txBody>
                    <a:bodyPr/>
                    <a:lstStyle/>
                    <a:p>
                      <a:pPr marR="72390" algn="ctr">
                        <a:lnSpc>
                          <a:spcPts val="640"/>
                        </a:lnSpc>
                      </a:pPr>
                      <a:r>
                        <a:rPr sz="600" spc="-15" dirty="0">
                          <a:latin typeface="Euphemia UCAS"/>
                          <a:cs typeface="Euphemia UCAS"/>
                        </a:rPr>
                        <a:t>0x2</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2</a:t>
                      </a:r>
                      <a:endParaRPr sz="600">
                        <a:latin typeface="Euphemia UCAS"/>
                        <a:cs typeface="Euphemia UCAS"/>
                      </a:endParaRPr>
                    </a:p>
                  </a:txBody>
                  <a:tcPr marL="0" marR="0" marT="0" marB="0"/>
                </a:tc>
                <a:tc>
                  <a:txBody>
                    <a:bodyPr/>
                    <a:lstStyle/>
                    <a:p>
                      <a:pPr marL="75565">
                        <a:lnSpc>
                          <a:spcPts val="640"/>
                        </a:lnSpc>
                      </a:pPr>
                      <a:r>
                        <a:rPr sz="600" spc="-5" dirty="0">
                          <a:latin typeface="Euphemia UCAS"/>
                          <a:cs typeface="Euphemia UCAS"/>
                        </a:rPr>
                        <a:t>PROPER_PAIR</a:t>
                      </a:r>
                      <a:endParaRPr sz="600">
                        <a:latin typeface="Euphemia UCAS"/>
                        <a:cs typeface="Euphemia UCAS"/>
                      </a:endParaRPr>
                    </a:p>
                  </a:txBody>
                  <a:tcPr marL="0" marR="0" marT="0" marB="0"/>
                </a:tc>
                <a:tc>
                  <a:txBody>
                    <a:bodyPr/>
                    <a:lstStyle/>
                    <a:p>
                      <a:pPr marL="75565">
                        <a:lnSpc>
                          <a:spcPts val="640"/>
                        </a:lnSpc>
                      </a:pPr>
                      <a:r>
                        <a:rPr sz="600" spc="0" dirty="0">
                          <a:latin typeface="Euphemia UCAS"/>
                          <a:cs typeface="Euphemia UCAS"/>
                        </a:rPr>
                        <a:t>each  segment properly aligned according to the aligner</a:t>
                      </a:r>
                    </a:p>
                  </a:txBody>
                  <a:tcPr marL="0" marR="0" marT="0" marB="0"/>
                </a:tc>
                <a:extLst>
                  <a:ext uri="{0D108BD9-81ED-4DB2-BD59-A6C34878D82A}">
                    <a16:rowId xmlns:a16="http://schemas.microsoft.com/office/drawing/2014/main" val="10002"/>
                  </a:ext>
                </a:extLst>
              </a:tr>
              <a:tr h="88569">
                <a:tc>
                  <a:txBody>
                    <a:bodyPr/>
                    <a:lstStyle/>
                    <a:p>
                      <a:pPr marR="72390" algn="ctr">
                        <a:lnSpc>
                          <a:spcPts val="640"/>
                        </a:lnSpc>
                      </a:pPr>
                      <a:r>
                        <a:rPr sz="600" spc="-15" dirty="0">
                          <a:latin typeface="Euphemia UCAS"/>
                          <a:cs typeface="Euphemia UCAS"/>
                        </a:rPr>
                        <a:t>0x4</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4</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UNMAP</a:t>
                      </a:r>
                      <a:endParaRPr sz="600">
                        <a:latin typeface="Euphemia UCAS"/>
                        <a:cs typeface="Euphemia UCAS"/>
                      </a:endParaRPr>
                    </a:p>
                  </a:txBody>
                  <a:tcPr marL="0" marR="0" marT="0" marB="0"/>
                </a:tc>
                <a:tc>
                  <a:txBody>
                    <a:bodyPr/>
                    <a:lstStyle/>
                    <a:p>
                      <a:pPr marL="75565">
                        <a:lnSpc>
                          <a:spcPts val="640"/>
                        </a:lnSpc>
                      </a:pPr>
                      <a:r>
                        <a:rPr sz="600" spc="0" dirty="0">
                          <a:latin typeface="Euphemia UCAS"/>
                          <a:cs typeface="Euphemia UCAS"/>
                        </a:rPr>
                        <a:t>segment unmapped</a:t>
                      </a:r>
                    </a:p>
                  </a:txBody>
                  <a:tcPr marL="0" marR="0" marT="0" marB="0"/>
                </a:tc>
                <a:extLst>
                  <a:ext uri="{0D108BD9-81ED-4DB2-BD59-A6C34878D82A}">
                    <a16:rowId xmlns:a16="http://schemas.microsoft.com/office/drawing/2014/main" val="10003"/>
                  </a:ext>
                </a:extLst>
              </a:tr>
              <a:tr h="88569">
                <a:tc>
                  <a:txBody>
                    <a:bodyPr/>
                    <a:lstStyle/>
                    <a:p>
                      <a:pPr marR="72390" algn="ctr">
                        <a:lnSpc>
                          <a:spcPts val="640"/>
                        </a:lnSpc>
                      </a:pPr>
                      <a:r>
                        <a:rPr sz="600" spc="-15" dirty="0">
                          <a:latin typeface="Euphemia UCAS"/>
                          <a:cs typeface="Euphemia UCAS"/>
                        </a:rPr>
                        <a:t>0x8</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8</a:t>
                      </a:r>
                      <a:endParaRPr sz="600">
                        <a:latin typeface="Euphemia UCAS"/>
                        <a:cs typeface="Euphemia UCAS"/>
                      </a:endParaRPr>
                    </a:p>
                  </a:txBody>
                  <a:tcPr marL="0" marR="0" marT="0" marB="0"/>
                </a:tc>
                <a:tc>
                  <a:txBody>
                    <a:bodyPr/>
                    <a:lstStyle/>
                    <a:p>
                      <a:pPr marL="75565">
                        <a:lnSpc>
                          <a:spcPts val="640"/>
                        </a:lnSpc>
                      </a:pPr>
                      <a:r>
                        <a:rPr sz="600" spc="25" dirty="0">
                          <a:latin typeface="Euphemia UCAS"/>
                          <a:cs typeface="Euphemia UCAS"/>
                        </a:rPr>
                        <a:t>MUNMAP</a:t>
                      </a:r>
                      <a:endParaRPr sz="600">
                        <a:latin typeface="Euphemia UCAS"/>
                        <a:cs typeface="Euphemia UCAS"/>
                      </a:endParaRPr>
                    </a:p>
                  </a:txBody>
                  <a:tcPr marL="0" marR="0" marT="0" marB="0"/>
                </a:tc>
                <a:tc>
                  <a:txBody>
                    <a:bodyPr/>
                    <a:lstStyle/>
                    <a:p>
                      <a:pPr marL="75565">
                        <a:lnSpc>
                          <a:spcPts val="640"/>
                        </a:lnSpc>
                      </a:pPr>
                      <a:r>
                        <a:rPr sz="600" spc="0" dirty="0">
                          <a:latin typeface="Euphemia UCAS"/>
                          <a:cs typeface="Euphemia UCAS"/>
                        </a:rPr>
                        <a:t>next segment in the template unmapped</a:t>
                      </a:r>
                    </a:p>
                  </a:txBody>
                  <a:tcPr marL="0" marR="0" marT="0" marB="0"/>
                </a:tc>
                <a:extLst>
                  <a:ext uri="{0D108BD9-81ED-4DB2-BD59-A6C34878D82A}">
                    <a16:rowId xmlns:a16="http://schemas.microsoft.com/office/drawing/2014/main" val="10004"/>
                  </a:ext>
                </a:extLst>
              </a:tr>
              <a:tr h="88569">
                <a:tc>
                  <a:txBody>
                    <a:bodyPr/>
                    <a:lstStyle/>
                    <a:p>
                      <a:pPr marR="32384" algn="ctr">
                        <a:lnSpc>
                          <a:spcPts val="640"/>
                        </a:lnSpc>
                      </a:pPr>
                      <a:r>
                        <a:rPr sz="600" spc="-15" dirty="0">
                          <a:latin typeface="Euphemia UCAS"/>
                          <a:cs typeface="Euphemia UCAS"/>
                        </a:rPr>
                        <a:t>0x10</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16</a:t>
                      </a:r>
                      <a:endParaRPr sz="600">
                        <a:latin typeface="Euphemia UCAS"/>
                        <a:cs typeface="Euphemia UCAS"/>
                      </a:endParaRPr>
                    </a:p>
                  </a:txBody>
                  <a:tcPr marL="0" marR="0" marT="0" marB="0"/>
                </a:tc>
                <a:tc>
                  <a:txBody>
                    <a:bodyPr/>
                    <a:lstStyle/>
                    <a:p>
                      <a:pPr marL="75565">
                        <a:lnSpc>
                          <a:spcPts val="640"/>
                        </a:lnSpc>
                      </a:pPr>
                      <a:r>
                        <a:rPr sz="600" spc="-30" dirty="0">
                          <a:latin typeface="Euphemia UCAS"/>
                          <a:cs typeface="Euphemia UCAS"/>
                        </a:rPr>
                        <a:t>REVERSE</a:t>
                      </a:r>
                      <a:endParaRPr sz="600">
                        <a:latin typeface="Euphemia UCAS"/>
                        <a:cs typeface="Euphemia UCAS"/>
                      </a:endParaRPr>
                    </a:p>
                  </a:txBody>
                  <a:tcPr marL="0" marR="0" marT="0" marB="0"/>
                </a:tc>
                <a:tc>
                  <a:txBody>
                    <a:bodyPr/>
                    <a:lstStyle/>
                    <a:p>
                      <a:pPr marL="75565">
                        <a:lnSpc>
                          <a:spcPts val="640"/>
                        </a:lnSpc>
                      </a:pPr>
                      <a:r>
                        <a:rPr sz="600" spc="0" dirty="0">
                          <a:latin typeface="Euphemia UCAS"/>
                          <a:cs typeface="Euphemia UCAS"/>
                        </a:rPr>
                        <a:t>SEQ is reverse complemented</a:t>
                      </a:r>
                    </a:p>
                  </a:txBody>
                  <a:tcPr marL="0" marR="0" marT="0" marB="0"/>
                </a:tc>
                <a:extLst>
                  <a:ext uri="{0D108BD9-81ED-4DB2-BD59-A6C34878D82A}">
                    <a16:rowId xmlns:a16="http://schemas.microsoft.com/office/drawing/2014/main" val="10005"/>
                  </a:ext>
                </a:extLst>
              </a:tr>
              <a:tr h="88569">
                <a:tc>
                  <a:txBody>
                    <a:bodyPr/>
                    <a:lstStyle/>
                    <a:p>
                      <a:pPr marR="32384" algn="ctr">
                        <a:lnSpc>
                          <a:spcPts val="640"/>
                        </a:lnSpc>
                      </a:pPr>
                      <a:r>
                        <a:rPr sz="600" spc="-15" dirty="0">
                          <a:latin typeface="Euphemia UCAS"/>
                          <a:cs typeface="Euphemia UCAS"/>
                        </a:rPr>
                        <a:t>0x20</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32</a:t>
                      </a:r>
                      <a:endParaRPr sz="600">
                        <a:latin typeface="Euphemia UCAS"/>
                        <a:cs typeface="Euphemia UCAS"/>
                      </a:endParaRPr>
                    </a:p>
                  </a:txBody>
                  <a:tcPr marL="0" marR="0" marT="0" marB="0"/>
                </a:tc>
                <a:tc>
                  <a:txBody>
                    <a:bodyPr/>
                    <a:lstStyle/>
                    <a:p>
                      <a:pPr marL="75565">
                        <a:lnSpc>
                          <a:spcPts val="640"/>
                        </a:lnSpc>
                      </a:pPr>
                      <a:r>
                        <a:rPr sz="600" spc="-10" dirty="0">
                          <a:latin typeface="Euphemia UCAS"/>
                          <a:cs typeface="Euphemia UCAS"/>
                        </a:rPr>
                        <a:t>MREVERSE</a:t>
                      </a:r>
                      <a:endParaRPr sz="600">
                        <a:latin typeface="Euphemia UCAS"/>
                        <a:cs typeface="Euphemia UCAS"/>
                      </a:endParaRPr>
                    </a:p>
                  </a:txBody>
                  <a:tcPr marL="0" marR="0" marT="0" marB="0"/>
                </a:tc>
                <a:tc>
                  <a:txBody>
                    <a:bodyPr/>
                    <a:lstStyle/>
                    <a:p>
                      <a:pPr marL="75565">
                        <a:lnSpc>
                          <a:spcPts val="640"/>
                        </a:lnSpc>
                      </a:pPr>
                      <a:r>
                        <a:rPr sz="600" spc="0" dirty="0">
                          <a:latin typeface="Euphemia UCAS"/>
                          <a:cs typeface="Euphemia UCAS"/>
                        </a:rPr>
                        <a:t>SEQ of the next segment in the template is reversed</a:t>
                      </a:r>
                    </a:p>
                  </a:txBody>
                  <a:tcPr marL="0" marR="0" marT="0" marB="0"/>
                </a:tc>
                <a:extLst>
                  <a:ext uri="{0D108BD9-81ED-4DB2-BD59-A6C34878D82A}">
                    <a16:rowId xmlns:a16="http://schemas.microsoft.com/office/drawing/2014/main" val="10006"/>
                  </a:ext>
                </a:extLst>
              </a:tr>
              <a:tr h="88569">
                <a:tc>
                  <a:txBody>
                    <a:bodyPr/>
                    <a:lstStyle/>
                    <a:p>
                      <a:pPr marR="32384" algn="ctr">
                        <a:lnSpc>
                          <a:spcPts val="640"/>
                        </a:lnSpc>
                      </a:pPr>
                      <a:r>
                        <a:rPr sz="600" spc="-15" dirty="0">
                          <a:latin typeface="Euphemia UCAS"/>
                          <a:cs typeface="Euphemia UCAS"/>
                        </a:rPr>
                        <a:t>0x40</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64</a:t>
                      </a:r>
                      <a:endParaRPr sz="600">
                        <a:latin typeface="Euphemia UCAS"/>
                        <a:cs typeface="Euphemia UCAS"/>
                      </a:endParaRPr>
                    </a:p>
                  </a:txBody>
                  <a:tcPr marL="0" marR="0" marT="0" marB="0"/>
                </a:tc>
                <a:tc>
                  <a:txBody>
                    <a:bodyPr/>
                    <a:lstStyle/>
                    <a:p>
                      <a:pPr marL="75565">
                        <a:lnSpc>
                          <a:spcPts val="640"/>
                        </a:lnSpc>
                      </a:pPr>
                      <a:r>
                        <a:rPr sz="600" spc="-10" dirty="0">
                          <a:latin typeface="Euphemia UCAS"/>
                          <a:cs typeface="Euphemia UCAS"/>
                        </a:rPr>
                        <a:t>READ1</a:t>
                      </a:r>
                      <a:endParaRPr sz="600">
                        <a:latin typeface="Euphemia UCAS"/>
                        <a:cs typeface="Euphemia UCAS"/>
                      </a:endParaRPr>
                    </a:p>
                  </a:txBody>
                  <a:tcPr marL="0" marR="0" marT="0" marB="0"/>
                </a:tc>
                <a:tc>
                  <a:txBody>
                    <a:bodyPr/>
                    <a:lstStyle/>
                    <a:p>
                      <a:pPr marL="75565">
                        <a:lnSpc>
                          <a:spcPts val="640"/>
                        </a:lnSpc>
                      </a:pPr>
                      <a:r>
                        <a:rPr sz="600" spc="0" dirty="0">
                          <a:latin typeface="Euphemia UCAS"/>
                          <a:cs typeface="Euphemia UCAS"/>
                        </a:rPr>
                        <a:t>the first segment in the template</a:t>
                      </a:r>
                    </a:p>
                  </a:txBody>
                  <a:tcPr marL="0" marR="0" marT="0" marB="0"/>
                </a:tc>
                <a:extLst>
                  <a:ext uri="{0D108BD9-81ED-4DB2-BD59-A6C34878D82A}">
                    <a16:rowId xmlns:a16="http://schemas.microsoft.com/office/drawing/2014/main" val="10007"/>
                  </a:ext>
                </a:extLst>
              </a:tr>
              <a:tr h="88563">
                <a:tc>
                  <a:txBody>
                    <a:bodyPr/>
                    <a:lstStyle/>
                    <a:p>
                      <a:pPr marR="32384" algn="ctr">
                        <a:lnSpc>
                          <a:spcPts val="640"/>
                        </a:lnSpc>
                      </a:pPr>
                      <a:r>
                        <a:rPr sz="600" spc="-15" dirty="0">
                          <a:latin typeface="Euphemia UCAS"/>
                          <a:cs typeface="Euphemia UCAS"/>
                        </a:rPr>
                        <a:t>0x80</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128</a:t>
                      </a:r>
                      <a:endParaRPr sz="600">
                        <a:latin typeface="Euphemia UCAS"/>
                        <a:cs typeface="Euphemia UCAS"/>
                      </a:endParaRPr>
                    </a:p>
                  </a:txBody>
                  <a:tcPr marL="0" marR="0" marT="0" marB="0"/>
                </a:tc>
                <a:tc>
                  <a:txBody>
                    <a:bodyPr/>
                    <a:lstStyle/>
                    <a:p>
                      <a:pPr marL="75565">
                        <a:lnSpc>
                          <a:spcPts val="640"/>
                        </a:lnSpc>
                      </a:pPr>
                      <a:r>
                        <a:rPr sz="600" spc="-10" dirty="0">
                          <a:latin typeface="Euphemia UCAS"/>
                          <a:cs typeface="Euphemia UCAS"/>
                        </a:rPr>
                        <a:t>READ2</a:t>
                      </a:r>
                      <a:endParaRPr sz="600">
                        <a:latin typeface="Euphemia UCAS"/>
                        <a:cs typeface="Euphemia UCAS"/>
                      </a:endParaRPr>
                    </a:p>
                  </a:txBody>
                  <a:tcPr marL="0" marR="0" marT="0" marB="0"/>
                </a:tc>
                <a:tc>
                  <a:txBody>
                    <a:bodyPr/>
                    <a:lstStyle/>
                    <a:p>
                      <a:pPr marL="75565">
                        <a:lnSpc>
                          <a:spcPts val="640"/>
                        </a:lnSpc>
                      </a:pPr>
                      <a:r>
                        <a:rPr sz="600" spc="0" dirty="0">
                          <a:latin typeface="Euphemia UCAS"/>
                          <a:cs typeface="Euphemia UCAS"/>
                        </a:rPr>
                        <a:t>the last segment in the template</a:t>
                      </a:r>
                    </a:p>
                  </a:txBody>
                  <a:tcPr marL="0" marR="0" marT="0" marB="0"/>
                </a:tc>
                <a:extLst>
                  <a:ext uri="{0D108BD9-81ED-4DB2-BD59-A6C34878D82A}">
                    <a16:rowId xmlns:a16="http://schemas.microsoft.com/office/drawing/2014/main" val="10008"/>
                  </a:ext>
                </a:extLst>
              </a:tr>
              <a:tr h="88563">
                <a:tc>
                  <a:txBody>
                    <a:bodyPr/>
                    <a:lstStyle/>
                    <a:p>
                      <a:pPr algn="ctr">
                        <a:lnSpc>
                          <a:spcPts val="640"/>
                        </a:lnSpc>
                      </a:pPr>
                      <a:r>
                        <a:rPr sz="600" spc="-15" dirty="0">
                          <a:latin typeface="Euphemia UCAS"/>
                          <a:cs typeface="Euphemia UCAS"/>
                        </a:rPr>
                        <a:t>0x100</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256</a:t>
                      </a:r>
                      <a:endParaRPr sz="600">
                        <a:latin typeface="Euphemia UCAS"/>
                        <a:cs typeface="Euphemia UCAS"/>
                      </a:endParaRPr>
                    </a:p>
                  </a:txBody>
                  <a:tcPr marL="0" marR="0" marT="0" marB="0"/>
                </a:tc>
                <a:tc>
                  <a:txBody>
                    <a:bodyPr/>
                    <a:lstStyle/>
                    <a:p>
                      <a:pPr marL="75565">
                        <a:lnSpc>
                          <a:spcPts val="640"/>
                        </a:lnSpc>
                      </a:pPr>
                      <a:r>
                        <a:rPr sz="600" spc="-10" dirty="0">
                          <a:latin typeface="Euphemia UCAS"/>
                          <a:cs typeface="Euphemia UCAS"/>
                        </a:rPr>
                        <a:t>SECONDARY</a:t>
                      </a:r>
                      <a:endParaRPr sz="600">
                        <a:latin typeface="Euphemia UCAS"/>
                        <a:cs typeface="Euphemia UCAS"/>
                      </a:endParaRPr>
                    </a:p>
                  </a:txBody>
                  <a:tcPr marL="0" marR="0" marT="0" marB="0"/>
                </a:tc>
                <a:tc>
                  <a:txBody>
                    <a:bodyPr/>
                    <a:lstStyle/>
                    <a:p>
                      <a:pPr marL="75565">
                        <a:lnSpc>
                          <a:spcPts val="640"/>
                        </a:lnSpc>
                      </a:pPr>
                      <a:r>
                        <a:rPr sz="600" spc="0" dirty="0">
                          <a:latin typeface="Euphemia UCAS"/>
                          <a:cs typeface="Euphemia UCAS"/>
                        </a:rPr>
                        <a:t>secondary alignment</a:t>
                      </a:r>
                    </a:p>
                  </a:txBody>
                  <a:tcPr marL="0" marR="0" marT="0" marB="0"/>
                </a:tc>
                <a:extLst>
                  <a:ext uri="{0D108BD9-81ED-4DB2-BD59-A6C34878D82A}">
                    <a16:rowId xmlns:a16="http://schemas.microsoft.com/office/drawing/2014/main" val="10009"/>
                  </a:ext>
                </a:extLst>
              </a:tr>
              <a:tr h="88569">
                <a:tc>
                  <a:txBody>
                    <a:bodyPr/>
                    <a:lstStyle/>
                    <a:p>
                      <a:pPr algn="ctr">
                        <a:lnSpc>
                          <a:spcPts val="640"/>
                        </a:lnSpc>
                      </a:pPr>
                      <a:r>
                        <a:rPr sz="600" spc="-15" dirty="0">
                          <a:latin typeface="Euphemia UCAS"/>
                          <a:cs typeface="Euphemia UCAS"/>
                        </a:rPr>
                        <a:t>0x200</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512</a:t>
                      </a:r>
                      <a:endParaRPr sz="600">
                        <a:latin typeface="Euphemia UCAS"/>
                        <a:cs typeface="Euphemia UCAS"/>
                      </a:endParaRPr>
                    </a:p>
                  </a:txBody>
                  <a:tcPr marL="0" marR="0" marT="0" marB="0"/>
                </a:tc>
                <a:tc>
                  <a:txBody>
                    <a:bodyPr/>
                    <a:lstStyle/>
                    <a:p>
                      <a:pPr marL="75565">
                        <a:lnSpc>
                          <a:spcPts val="640"/>
                        </a:lnSpc>
                      </a:pPr>
                      <a:r>
                        <a:rPr sz="600" spc="-10" dirty="0">
                          <a:latin typeface="Euphemia UCAS"/>
                          <a:cs typeface="Euphemia UCAS"/>
                        </a:rPr>
                        <a:t>QCFAIL</a:t>
                      </a:r>
                      <a:endParaRPr sz="600">
                        <a:latin typeface="Euphemia UCAS"/>
                        <a:cs typeface="Euphemia UCAS"/>
                      </a:endParaRPr>
                    </a:p>
                  </a:txBody>
                  <a:tcPr marL="0" marR="0" marT="0" marB="0"/>
                </a:tc>
                <a:tc>
                  <a:txBody>
                    <a:bodyPr/>
                    <a:lstStyle/>
                    <a:p>
                      <a:pPr marL="75565">
                        <a:lnSpc>
                          <a:spcPts val="640"/>
                        </a:lnSpc>
                      </a:pPr>
                      <a:r>
                        <a:rPr sz="600" spc="0" dirty="0">
                          <a:latin typeface="Euphemia UCAS"/>
                          <a:cs typeface="Euphemia UCAS"/>
                        </a:rPr>
                        <a:t>not passing quality controls</a:t>
                      </a:r>
                    </a:p>
                  </a:txBody>
                  <a:tcPr marL="0" marR="0" marT="0" marB="0"/>
                </a:tc>
                <a:extLst>
                  <a:ext uri="{0D108BD9-81ED-4DB2-BD59-A6C34878D82A}">
                    <a16:rowId xmlns:a16="http://schemas.microsoft.com/office/drawing/2014/main" val="10010"/>
                  </a:ext>
                </a:extLst>
              </a:tr>
              <a:tr h="88569">
                <a:tc>
                  <a:txBody>
                    <a:bodyPr/>
                    <a:lstStyle/>
                    <a:p>
                      <a:pPr algn="ctr">
                        <a:lnSpc>
                          <a:spcPts val="640"/>
                        </a:lnSpc>
                      </a:pPr>
                      <a:r>
                        <a:rPr sz="600" spc="-15" dirty="0">
                          <a:latin typeface="Euphemia UCAS"/>
                          <a:cs typeface="Euphemia UCAS"/>
                        </a:rPr>
                        <a:t>0x400</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1024</a:t>
                      </a:r>
                      <a:endParaRPr sz="600">
                        <a:latin typeface="Euphemia UCAS"/>
                        <a:cs typeface="Euphemia UCAS"/>
                      </a:endParaRPr>
                    </a:p>
                  </a:txBody>
                  <a:tcPr marL="0" marR="0" marT="0" marB="0"/>
                </a:tc>
                <a:tc>
                  <a:txBody>
                    <a:bodyPr/>
                    <a:lstStyle/>
                    <a:p>
                      <a:pPr marL="75565">
                        <a:lnSpc>
                          <a:spcPts val="640"/>
                        </a:lnSpc>
                      </a:pPr>
                      <a:r>
                        <a:rPr sz="600" spc="10" dirty="0">
                          <a:latin typeface="Euphemia UCAS"/>
                          <a:cs typeface="Euphemia UCAS"/>
                        </a:rPr>
                        <a:t>DUP</a:t>
                      </a:r>
                      <a:endParaRPr sz="600">
                        <a:latin typeface="Euphemia UCAS"/>
                        <a:cs typeface="Euphemia UCAS"/>
                      </a:endParaRPr>
                    </a:p>
                  </a:txBody>
                  <a:tcPr marL="0" marR="0" marT="0" marB="0"/>
                </a:tc>
                <a:tc>
                  <a:txBody>
                    <a:bodyPr/>
                    <a:lstStyle/>
                    <a:p>
                      <a:pPr marL="75565">
                        <a:lnSpc>
                          <a:spcPts val="640"/>
                        </a:lnSpc>
                      </a:pPr>
                      <a:r>
                        <a:rPr sz="600" spc="0" dirty="0">
                          <a:latin typeface="Euphemia UCAS"/>
                          <a:cs typeface="Euphemia UCAS"/>
                        </a:rPr>
                        <a:t>PCR or optical</a:t>
                      </a:r>
                      <a:r>
                        <a:rPr lang="es-ES_tradnl" sz="600" spc="0" baseline="0" dirty="0">
                          <a:latin typeface="Euphemia UCAS"/>
                          <a:cs typeface="Euphemia UCAS"/>
                        </a:rPr>
                        <a:t> </a:t>
                      </a:r>
                      <a:r>
                        <a:rPr sz="600" spc="0" dirty="0">
                          <a:latin typeface="Euphemia UCAS"/>
                          <a:cs typeface="Euphemia UCAS"/>
                        </a:rPr>
                        <a:t>duplicate</a:t>
                      </a:r>
                    </a:p>
                  </a:txBody>
                  <a:tcPr marL="0" marR="0" marT="0" marB="0"/>
                </a:tc>
                <a:extLst>
                  <a:ext uri="{0D108BD9-81ED-4DB2-BD59-A6C34878D82A}">
                    <a16:rowId xmlns:a16="http://schemas.microsoft.com/office/drawing/2014/main" val="10011"/>
                  </a:ext>
                </a:extLst>
              </a:tr>
              <a:tr h="134140">
                <a:tc>
                  <a:txBody>
                    <a:bodyPr/>
                    <a:lstStyle/>
                    <a:p>
                      <a:pPr algn="ctr">
                        <a:lnSpc>
                          <a:spcPts val="640"/>
                        </a:lnSpc>
                      </a:pPr>
                      <a:r>
                        <a:rPr sz="600" spc="-15" dirty="0">
                          <a:latin typeface="Euphemia UCAS"/>
                          <a:cs typeface="Euphemia UCAS"/>
                        </a:rPr>
                        <a:t>0x800</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2048</a:t>
                      </a:r>
                      <a:endParaRPr sz="600">
                        <a:latin typeface="Euphemia UCAS"/>
                        <a:cs typeface="Euphemia UCAS"/>
                      </a:endParaRPr>
                    </a:p>
                  </a:txBody>
                  <a:tcPr marL="0" marR="0" marT="0" marB="0"/>
                </a:tc>
                <a:tc>
                  <a:txBody>
                    <a:bodyPr/>
                    <a:lstStyle/>
                    <a:p>
                      <a:pPr marL="75565">
                        <a:lnSpc>
                          <a:spcPts val="640"/>
                        </a:lnSpc>
                      </a:pPr>
                      <a:r>
                        <a:rPr sz="600" dirty="0">
                          <a:latin typeface="Euphemia UCAS"/>
                          <a:cs typeface="Euphemia UCAS"/>
                        </a:rPr>
                        <a:t>SUPPLEMENTARY</a:t>
                      </a:r>
                      <a:endParaRPr sz="600">
                        <a:latin typeface="Euphemia UCAS"/>
                        <a:cs typeface="Euphemia UCAS"/>
                      </a:endParaRPr>
                    </a:p>
                  </a:txBody>
                  <a:tcPr marL="0" marR="0" marT="0" marB="0"/>
                </a:tc>
                <a:tc>
                  <a:txBody>
                    <a:bodyPr/>
                    <a:lstStyle/>
                    <a:p>
                      <a:pPr marL="75565">
                        <a:lnSpc>
                          <a:spcPts val="640"/>
                        </a:lnSpc>
                      </a:pPr>
                      <a:r>
                        <a:rPr sz="600" spc="0" dirty="0">
                          <a:latin typeface="Euphemia UCAS"/>
                          <a:cs typeface="Euphemia UCAS"/>
                        </a:rPr>
                        <a:t>supplementary alignment</a:t>
                      </a:r>
                    </a:p>
                  </a:txBody>
                  <a:tcPr marL="0" marR="0" marT="0" marB="0"/>
                </a:tc>
                <a:extLst>
                  <a:ext uri="{0D108BD9-81ED-4DB2-BD59-A6C34878D82A}">
                    <a16:rowId xmlns:a16="http://schemas.microsoft.com/office/drawing/2014/main" val="10012"/>
                  </a:ext>
                </a:extLst>
              </a:tr>
            </a:tbl>
          </a:graphicData>
        </a:graphic>
      </p:graphicFrame>
      <p:sp>
        <p:nvSpPr>
          <p:cNvPr id="4" name="object 4"/>
          <p:cNvSpPr txBox="1"/>
          <p:nvPr/>
        </p:nvSpPr>
        <p:spPr>
          <a:xfrm>
            <a:off x="323850" y="1958975"/>
            <a:ext cx="2491156" cy="802005"/>
          </a:xfrm>
          <a:prstGeom prst="rect">
            <a:avLst/>
          </a:prstGeom>
        </p:spPr>
        <p:txBody>
          <a:bodyPr vert="horz" wrap="square" lIns="0" tIns="0" rIns="0" bIns="0" rtlCol="0">
            <a:spAutoFit/>
          </a:bodyPr>
          <a:lstStyle/>
          <a:p>
            <a:pPr marL="12700">
              <a:lnSpc>
                <a:spcPct val="100000"/>
              </a:lnSpc>
            </a:pPr>
            <a:r>
              <a:rPr sz="800" spc="45" dirty="0">
                <a:latin typeface="Euphemia UCAS"/>
                <a:cs typeface="Euphemia UCAS"/>
              </a:rPr>
              <a:t>Bit </a:t>
            </a:r>
            <a:r>
              <a:rPr sz="800" spc="-10" dirty="0">
                <a:latin typeface="Euphemia UCAS"/>
                <a:cs typeface="Euphemia UCAS"/>
              </a:rPr>
              <a:t>operations </a:t>
            </a:r>
            <a:r>
              <a:rPr sz="800" spc="-35" dirty="0">
                <a:latin typeface="Euphemia UCAS"/>
                <a:cs typeface="Euphemia UCAS"/>
              </a:rPr>
              <a:t>made</a:t>
            </a:r>
            <a:r>
              <a:rPr sz="800" spc="70" dirty="0">
                <a:latin typeface="Euphemia UCAS"/>
                <a:cs typeface="Euphemia UCAS"/>
              </a:rPr>
              <a:t> </a:t>
            </a:r>
            <a:r>
              <a:rPr sz="800" spc="-50" dirty="0">
                <a:latin typeface="Euphemia UCAS"/>
                <a:cs typeface="Euphemia UCAS"/>
              </a:rPr>
              <a:t>easy</a:t>
            </a:r>
            <a:endParaRPr sz="800" dirty="0">
              <a:latin typeface="Euphemia UCAS"/>
              <a:cs typeface="Euphemia UCAS"/>
            </a:endParaRPr>
          </a:p>
          <a:p>
            <a:pPr marL="227329" indent="-100330">
              <a:lnSpc>
                <a:spcPts val="930"/>
              </a:lnSpc>
              <a:spcBef>
                <a:spcPts val="484"/>
              </a:spcBef>
              <a:buSzPct val="62500"/>
              <a:buFont typeface="Arial"/>
              <a:buChar char="•"/>
              <a:tabLst>
                <a:tab pos="227965" algn="l"/>
              </a:tabLst>
            </a:pPr>
            <a:r>
              <a:rPr sz="800" spc="-5" dirty="0">
                <a:latin typeface="Euphemia UCAS"/>
                <a:cs typeface="Euphemia UCAS"/>
              </a:rPr>
              <a:t>python</a:t>
            </a:r>
            <a:endParaRPr sz="800" dirty="0">
              <a:latin typeface="Euphemia UCAS"/>
              <a:cs typeface="Euphemia UCAS"/>
            </a:endParaRPr>
          </a:p>
          <a:p>
            <a:pPr marL="335280">
              <a:lnSpc>
                <a:spcPts val="690"/>
              </a:lnSpc>
            </a:pPr>
            <a:r>
              <a:rPr sz="600" spc="-15" dirty="0">
                <a:latin typeface="Euphemia UCAS"/>
                <a:cs typeface="Euphemia UCAS"/>
              </a:rPr>
              <a:t>0x1 </a:t>
            </a:r>
            <a:r>
              <a:rPr sz="600" spc="20" dirty="0">
                <a:latin typeface="Euphemia UCAS"/>
                <a:cs typeface="Euphemia UCAS"/>
              </a:rPr>
              <a:t>| </a:t>
            </a:r>
            <a:r>
              <a:rPr sz="600" spc="-15" dirty="0">
                <a:latin typeface="Euphemia UCAS"/>
                <a:cs typeface="Euphemia UCAS"/>
              </a:rPr>
              <a:t>0x2 </a:t>
            </a:r>
            <a:r>
              <a:rPr sz="600" spc="20" dirty="0">
                <a:latin typeface="Euphemia UCAS"/>
                <a:cs typeface="Euphemia UCAS"/>
              </a:rPr>
              <a:t>| </a:t>
            </a:r>
            <a:r>
              <a:rPr sz="600" spc="-15" dirty="0">
                <a:latin typeface="Euphemia UCAS"/>
                <a:cs typeface="Euphemia UCAS"/>
              </a:rPr>
              <a:t>0x20 </a:t>
            </a:r>
            <a:r>
              <a:rPr sz="600" spc="20" dirty="0">
                <a:latin typeface="Euphemia UCAS"/>
                <a:cs typeface="Euphemia UCAS"/>
              </a:rPr>
              <a:t>| </a:t>
            </a:r>
            <a:r>
              <a:rPr sz="600" spc="-15" dirty="0">
                <a:latin typeface="Euphemia UCAS"/>
                <a:cs typeface="Euphemia UCAS"/>
              </a:rPr>
              <a:t>0x80 </a:t>
            </a:r>
            <a:r>
              <a:rPr sz="600" spc="5" dirty="0">
                <a:latin typeface="Euphemia UCAS"/>
                <a:cs typeface="Euphemia UCAS"/>
              </a:rPr>
              <a:t>.. </a:t>
            </a:r>
            <a:r>
              <a:rPr sz="600" spc="175" dirty="0">
                <a:latin typeface="Euphemia UCAS"/>
                <a:cs typeface="Euphemia UCAS"/>
              </a:rPr>
              <a:t> </a:t>
            </a:r>
            <a:r>
              <a:rPr sz="600" spc="-20" dirty="0">
                <a:latin typeface="Euphemia UCAS"/>
                <a:cs typeface="Euphemia UCAS"/>
              </a:rPr>
              <a:t>163</a:t>
            </a:r>
            <a:endParaRPr sz="600" dirty="0">
              <a:latin typeface="Euphemia UCAS"/>
              <a:cs typeface="Euphemia UCAS"/>
            </a:endParaRPr>
          </a:p>
          <a:p>
            <a:pPr marL="335280">
              <a:lnSpc>
                <a:spcPct val="100000"/>
              </a:lnSpc>
              <a:spcBef>
                <a:spcPts val="225"/>
              </a:spcBef>
            </a:pPr>
            <a:r>
              <a:rPr sz="600" dirty="0">
                <a:latin typeface="Euphemia UCAS"/>
                <a:cs typeface="Euphemia UCAS"/>
              </a:rPr>
              <a:t>bin(163) </a:t>
            </a:r>
            <a:r>
              <a:rPr sz="600" spc="5" dirty="0">
                <a:latin typeface="Euphemia UCAS"/>
                <a:cs typeface="Euphemia UCAS"/>
              </a:rPr>
              <a:t>..</a:t>
            </a:r>
            <a:r>
              <a:rPr sz="600" spc="110" dirty="0">
                <a:latin typeface="Euphemia UCAS"/>
                <a:cs typeface="Euphemia UCAS"/>
              </a:rPr>
              <a:t> </a:t>
            </a:r>
            <a:r>
              <a:rPr sz="600" spc="-20" dirty="0">
                <a:latin typeface="Euphemia UCAS"/>
                <a:cs typeface="Euphemia UCAS"/>
              </a:rPr>
              <a:t>10100011</a:t>
            </a:r>
            <a:endParaRPr sz="600" dirty="0">
              <a:latin typeface="Euphemia UCAS"/>
              <a:cs typeface="Euphemia UCAS"/>
            </a:endParaRPr>
          </a:p>
          <a:p>
            <a:pPr marL="227329" indent="-100330">
              <a:lnSpc>
                <a:spcPct val="100000"/>
              </a:lnSpc>
              <a:spcBef>
                <a:spcPts val="325"/>
              </a:spcBef>
              <a:buSzPct val="62500"/>
              <a:buFont typeface="Arial"/>
              <a:buChar char="•"/>
              <a:tabLst>
                <a:tab pos="227965" algn="l"/>
              </a:tabLst>
            </a:pPr>
            <a:r>
              <a:rPr sz="800" spc="-15" dirty="0">
                <a:latin typeface="Euphemia UCAS"/>
                <a:cs typeface="Euphemia UCAS"/>
              </a:rPr>
              <a:t>samtools </a:t>
            </a:r>
            <a:r>
              <a:rPr sz="800" spc="-20" dirty="0">
                <a:latin typeface="Euphemia UCAS"/>
                <a:cs typeface="Euphemia UCAS"/>
              </a:rPr>
              <a:t>flags</a:t>
            </a:r>
            <a:endParaRPr sz="800" dirty="0">
              <a:latin typeface="Euphemia UCAS"/>
              <a:cs typeface="Euphemia UCAS"/>
            </a:endParaRPr>
          </a:p>
          <a:p>
            <a:pPr marL="335280">
              <a:lnSpc>
                <a:spcPct val="100000"/>
              </a:lnSpc>
              <a:spcBef>
                <a:spcPts val="185"/>
              </a:spcBef>
            </a:pPr>
            <a:r>
              <a:rPr sz="600" spc="10" dirty="0">
                <a:latin typeface="Euphemia UCAS"/>
                <a:cs typeface="Euphemia UCAS"/>
              </a:rPr>
              <a:t>0xa3 163 PAIRED,PROPER_PAIR,MREVERSE,READ2</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25" dirty="0">
                <a:latin typeface="Euphemia UCAS"/>
                <a:cs typeface="Euphemia UCAS"/>
              </a:rPr>
              <a:t>Optional </a:t>
            </a:r>
            <a:r>
              <a:rPr spc="-50" dirty="0">
                <a:latin typeface="Euphemia UCAS"/>
                <a:cs typeface="Euphemia UCAS"/>
              </a:rPr>
              <a:t>tags</a:t>
            </a:r>
          </a:p>
        </p:txBody>
      </p:sp>
      <p:sp>
        <p:nvSpPr>
          <p:cNvPr id="3" name="object 3"/>
          <p:cNvSpPr txBox="1"/>
          <p:nvPr/>
        </p:nvSpPr>
        <p:spPr>
          <a:xfrm>
            <a:off x="476250" y="1044575"/>
            <a:ext cx="1524000" cy="1081065"/>
          </a:xfrm>
          <a:prstGeom prst="rect">
            <a:avLst/>
          </a:prstGeom>
        </p:spPr>
        <p:txBody>
          <a:bodyPr vert="horz" wrap="square" lIns="0" tIns="0" rIns="0" bIns="0" rtlCol="0">
            <a:spAutoFit/>
          </a:bodyPr>
          <a:lstStyle/>
          <a:p>
            <a:pPr marL="113030" indent="-100330">
              <a:lnSpc>
                <a:spcPct val="100000"/>
              </a:lnSpc>
              <a:buSzPct val="62500"/>
              <a:buFont typeface="Arial"/>
              <a:buChar char="•"/>
              <a:tabLst>
                <a:tab pos="113664" algn="l"/>
              </a:tabLst>
            </a:pPr>
            <a:r>
              <a:rPr sz="800" spc="15" dirty="0">
                <a:latin typeface="Euphemia UCAS"/>
                <a:cs typeface="Euphemia UCAS"/>
              </a:rPr>
              <a:t>ID: </a:t>
            </a:r>
            <a:r>
              <a:rPr sz="800" spc="-5" dirty="0">
                <a:latin typeface="Euphemia UCAS"/>
                <a:cs typeface="Euphemia UCAS"/>
              </a:rPr>
              <a:t>SRR/ERR</a:t>
            </a:r>
            <a:r>
              <a:rPr sz="800" spc="45" dirty="0">
                <a:latin typeface="Euphemia UCAS"/>
                <a:cs typeface="Euphemia UCAS"/>
              </a:rPr>
              <a:t> </a:t>
            </a:r>
            <a:r>
              <a:rPr sz="800" spc="-10" dirty="0">
                <a:latin typeface="Euphemia UCAS"/>
                <a:cs typeface="Euphemia UCAS"/>
              </a:rPr>
              <a:t>number</a:t>
            </a:r>
            <a:endParaRPr sz="800" dirty="0">
              <a:latin typeface="Euphemia UCAS"/>
              <a:cs typeface="Euphemia UCAS"/>
            </a:endParaRPr>
          </a:p>
          <a:p>
            <a:pPr marL="113030" indent="-100330">
              <a:lnSpc>
                <a:spcPct val="100000"/>
              </a:lnSpc>
              <a:spcBef>
                <a:spcPts val="285"/>
              </a:spcBef>
              <a:buSzPct val="62500"/>
              <a:buFont typeface="Arial"/>
              <a:buChar char="•"/>
              <a:tabLst>
                <a:tab pos="113664" algn="l"/>
              </a:tabLst>
            </a:pPr>
            <a:r>
              <a:rPr sz="800" spc="5" dirty="0">
                <a:latin typeface="Euphemia UCAS"/>
                <a:cs typeface="Euphemia UCAS"/>
              </a:rPr>
              <a:t>PL: </a:t>
            </a:r>
            <a:r>
              <a:rPr sz="800" spc="-30" dirty="0">
                <a:latin typeface="Euphemia UCAS"/>
                <a:cs typeface="Euphemia UCAS"/>
              </a:rPr>
              <a:t>Sequencing</a:t>
            </a:r>
            <a:r>
              <a:rPr sz="800" spc="80" dirty="0">
                <a:latin typeface="Euphemia UCAS"/>
                <a:cs typeface="Euphemia UCAS"/>
              </a:rPr>
              <a:t> </a:t>
            </a:r>
            <a:r>
              <a:rPr sz="800" spc="5" dirty="0">
                <a:latin typeface="Euphemia UCAS"/>
                <a:cs typeface="Euphemia UCAS"/>
              </a:rPr>
              <a:t>platform</a:t>
            </a:r>
            <a:endParaRPr sz="800" dirty="0">
              <a:latin typeface="Euphemia UCAS"/>
              <a:cs typeface="Euphemia UCAS"/>
            </a:endParaRPr>
          </a:p>
          <a:p>
            <a:pPr marL="113030" indent="-100330">
              <a:lnSpc>
                <a:spcPct val="100000"/>
              </a:lnSpc>
              <a:spcBef>
                <a:spcPts val="285"/>
              </a:spcBef>
              <a:buSzPct val="62500"/>
              <a:buFont typeface="Arial"/>
              <a:buChar char="•"/>
              <a:tabLst>
                <a:tab pos="113664" algn="l"/>
              </a:tabLst>
            </a:pPr>
            <a:r>
              <a:rPr sz="800" dirty="0">
                <a:latin typeface="Euphemia UCAS"/>
                <a:cs typeface="Euphemia UCAS"/>
              </a:rPr>
              <a:t>PU: </a:t>
            </a:r>
            <a:r>
              <a:rPr sz="800" spc="-30" dirty="0">
                <a:latin typeface="Euphemia UCAS"/>
                <a:cs typeface="Euphemia UCAS"/>
              </a:rPr>
              <a:t>Run</a:t>
            </a:r>
            <a:r>
              <a:rPr sz="800" spc="75" dirty="0">
                <a:latin typeface="Euphemia UCAS"/>
                <a:cs typeface="Euphemia UCAS"/>
              </a:rPr>
              <a:t> </a:t>
            </a:r>
            <a:r>
              <a:rPr sz="800" spc="-40" dirty="0">
                <a:latin typeface="Euphemia UCAS"/>
                <a:cs typeface="Euphemia UCAS"/>
              </a:rPr>
              <a:t>name</a:t>
            </a:r>
            <a:endParaRPr sz="800" dirty="0">
              <a:latin typeface="Euphemia UCAS"/>
              <a:cs typeface="Euphemia UCAS"/>
            </a:endParaRPr>
          </a:p>
          <a:p>
            <a:pPr marL="113030" indent="-100330">
              <a:lnSpc>
                <a:spcPct val="100000"/>
              </a:lnSpc>
              <a:spcBef>
                <a:spcPts val="285"/>
              </a:spcBef>
              <a:buSzPct val="62500"/>
              <a:buFont typeface="Arial"/>
              <a:buChar char="•"/>
              <a:tabLst>
                <a:tab pos="113664" algn="l"/>
              </a:tabLst>
            </a:pPr>
            <a:r>
              <a:rPr sz="800" spc="15" dirty="0">
                <a:latin typeface="Euphemia UCAS"/>
                <a:cs typeface="Euphemia UCAS"/>
              </a:rPr>
              <a:t>LB: </a:t>
            </a:r>
            <a:r>
              <a:rPr sz="800" spc="-5" dirty="0">
                <a:latin typeface="Euphemia UCAS"/>
                <a:cs typeface="Euphemia UCAS"/>
              </a:rPr>
              <a:t>Library</a:t>
            </a:r>
            <a:r>
              <a:rPr sz="800" spc="60" dirty="0">
                <a:latin typeface="Euphemia UCAS"/>
                <a:cs typeface="Euphemia UCAS"/>
              </a:rPr>
              <a:t> </a:t>
            </a:r>
            <a:r>
              <a:rPr sz="800" spc="-40" dirty="0">
                <a:latin typeface="Euphemia UCAS"/>
                <a:cs typeface="Euphemia UCAS"/>
              </a:rPr>
              <a:t>name</a:t>
            </a:r>
            <a:endParaRPr sz="800" dirty="0">
              <a:latin typeface="Euphemia UCAS"/>
              <a:cs typeface="Euphemia UCAS"/>
            </a:endParaRPr>
          </a:p>
          <a:p>
            <a:pPr marL="113030" indent="-100330">
              <a:lnSpc>
                <a:spcPct val="100000"/>
              </a:lnSpc>
              <a:spcBef>
                <a:spcPts val="285"/>
              </a:spcBef>
              <a:buSzPct val="62500"/>
              <a:buFont typeface="Arial"/>
              <a:buChar char="•"/>
              <a:tabLst>
                <a:tab pos="113664" algn="l"/>
              </a:tabLst>
            </a:pPr>
            <a:r>
              <a:rPr sz="800" spc="5" dirty="0">
                <a:latin typeface="Euphemia UCAS"/>
                <a:cs typeface="Euphemia UCAS"/>
              </a:rPr>
              <a:t>PI: </a:t>
            </a:r>
            <a:r>
              <a:rPr sz="800" spc="-10" dirty="0">
                <a:latin typeface="Euphemia UCAS"/>
                <a:cs typeface="Euphemia UCAS"/>
              </a:rPr>
              <a:t>Insert </a:t>
            </a:r>
            <a:r>
              <a:rPr sz="800" dirty="0">
                <a:latin typeface="Euphemia UCAS"/>
                <a:cs typeface="Euphemia UCAS"/>
              </a:rPr>
              <a:t>fragment</a:t>
            </a:r>
            <a:r>
              <a:rPr sz="800" spc="135" dirty="0">
                <a:latin typeface="Euphemia UCAS"/>
                <a:cs typeface="Euphemia UCAS"/>
              </a:rPr>
              <a:t> </a:t>
            </a:r>
            <a:r>
              <a:rPr sz="800" spc="-40" dirty="0">
                <a:latin typeface="Euphemia UCAS"/>
                <a:cs typeface="Euphemia UCAS"/>
              </a:rPr>
              <a:t>size</a:t>
            </a:r>
            <a:endParaRPr sz="800" dirty="0">
              <a:latin typeface="Euphemia UCAS"/>
              <a:cs typeface="Euphemia UCAS"/>
            </a:endParaRPr>
          </a:p>
          <a:p>
            <a:pPr marL="113030" indent="-100330">
              <a:lnSpc>
                <a:spcPct val="100000"/>
              </a:lnSpc>
              <a:spcBef>
                <a:spcPts val="285"/>
              </a:spcBef>
              <a:buSzPct val="62500"/>
              <a:buFont typeface="Arial"/>
              <a:buChar char="•"/>
              <a:tabLst>
                <a:tab pos="113664" algn="l"/>
              </a:tabLst>
            </a:pPr>
            <a:r>
              <a:rPr sz="800" spc="5" dirty="0">
                <a:latin typeface="Euphemia UCAS"/>
                <a:cs typeface="Euphemia UCAS"/>
              </a:rPr>
              <a:t>SM:</a:t>
            </a:r>
            <a:r>
              <a:rPr sz="800" spc="-35" dirty="0">
                <a:latin typeface="Euphemia UCAS"/>
                <a:cs typeface="Euphemia UCAS"/>
              </a:rPr>
              <a:t> </a:t>
            </a:r>
            <a:r>
              <a:rPr sz="800" dirty="0">
                <a:latin typeface="Euphemia UCAS"/>
                <a:cs typeface="Euphemia UCAS"/>
              </a:rPr>
              <a:t>Individual</a:t>
            </a:r>
          </a:p>
          <a:p>
            <a:pPr marL="113030" indent="-100330">
              <a:lnSpc>
                <a:spcPct val="100000"/>
              </a:lnSpc>
              <a:spcBef>
                <a:spcPts val="285"/>
              </a:spcBef>
              <a:buSzPct val="62500"/>
              <a:buFont typeface="Arial"/>
              <a:buChar char="•"/>
              <a:tabLst>
                <a:tab pos="113664" algn="l"/>
              </a:tabLst>
            </a:pPr>
            <a:r>
              <a:rPr sz="800" spc="-5" dirty="0">
                <a:latin typeface="Euphemia UCAS"/>
                <a:cs typeface="Euphemia UCAS"/>
              </a:rPr>
              <a:t>CN: </a:t>
            </a:r>
            <a:r>
              <a:rPr sz="800" spc="-30" dirty="0">
                <a:latin typeface="Euphemia UCAS"/>
                <a:cs typeface="Euphemia UCAS"/>
              </a:rPr>
              <a:t>Sequencing</a:t>
            </a:r>
            <a:r>
              <a:rPr sz="800" spc="95" dirty="0">
                <a:latin typeface="Euphemia UCAS"/>
                <a:cs typeface="Euphemia UCAS"/>
              </a:rPr>
              <a:t> </a:t>
            </a:r>
            <a:r>
              <a:rPr sz="800" spc="-15" dirty="0">
                <a:latin typeface="Euphemia UCAS"/>
                <a:cs typeface="Euphemia UCAS"/>
              </a:rPr>
              <a:t>center</a:t>
            </a:r>
            <a:endParaRPr sz="800" dirty="0">
              <a:latin typeface="Euphemia UCAS"/>
              <a:cs typeface="Euphemia UCAS"/>
            </a:endParaRPr>
          </a:p>
        </p:txBody>
      </p:sp>
      <p:sp>
        <p:nvSpPr>
          <p:cNvPr id="4" name="object 4"/>
          <p:cNvSpPr/>
          <p:nvPr/>
        </p:nvSpPr>
        <p:spPr>
          <a:xfrm>
            <a:off x="2946920" y="1430507"/>
            <a:ext cx="540385" cy="346710"/>
          </a:xfrm>
          <a:custGeom>
            <a:avLst/>
            <a:gdLst/>
            <a:ahLst/>
            <a:cxnLst/>
            <a:rect l="l" t="t" r="r" b="b"/>
            <a:pathLst>
              <a:path w="540385" h="346710">
                <a:moveTo>
                  <a:pt x="498275" y="346386"/>
                </a:moveTo>
                <a:lnTo>
                  <a:pt x="41735" y="346386"/>
                </a:lnTo>
                <a:lnTo>
                  <a:pt x="28515" y="344265"/>
                </a:lnTo>
                <a:lnTo>
                  <a:pt x="17055" y="338354"/>
                </a:lnTo>
                <a:lnTo>
                  <a:pt x="8031" y="329330"/>
                </a:lnTo>
                <a:lnTo>
                  <a:pt x="2120" y="317870"/>
                </a:lnTo>
                <a:lnTo>
                  <a:pt x="0" y="304651"/>
                </a:lnTo>
                <a:lnTo>
                  <a:pt x="0" y="41735"/>
                </a:lnTo>
                <a:lnTo>
                  <a:pt x="28515" y="2121"/>
                </a:lnTo>
                <a:lnTo>
                  <a:pt x="41735" y="0"/>
                </a:lnTo>
                <a:lnTo>
                  <a:pt x="498275" y="0"/>
                </a:lnTo>
                <a:lnTo>
                  <a:pt x="537889" y="28517"/>
                </a:lnTo>
                <a:lnTo>
                  <a:pt x="540010" y="41735"/>
                </a:lnTo>
                <a:lnTo>
                  <a:pt x="540010" y="304651"/>
                </a:lnTo>
                <a:lnTo>
                  <a:pt x="511494" y="344265"/>
                </a:lnTo>
                <a:lnTo>
                  <a:pt x="498275" y="346386"/>
                </a:lnTo>
                <a:close/>
              </a:path>
            </a:pathLst>
          </a:custGeom>
          <a:solidFill>
            <a:srgbClr val="FBBA05"/>
          </a:solidFill>
        </p:spPr>
        <p:txBody>
          <a:bodyPr wrap="square" lIns="0" tIns="0" rIns="0" bIns="0" rtlCol="0"/>
          <a:lstStyle/>
          <a:p>
            <a:endParaRPr/>
          </a:p>
        </p:txBody>
      </p:sp>
      <p:sp>
        <p:nvSpPr>
          <p:cNvPr id="5" name="object 5"/>
          <p:cNvSpPr/>
          <p:nvPr/>
        </p:nvSpPr>
        <p:spPr>
          <a:xfrm>
            <a:off x="2946920" y="1430507"/>
            <a:ext cx="540385" cy="346710"/>
          </a:xfrm>
          <a:custGeom>
            <a:avLst/>
            <a:gdLst/>
            <a:ahLst/>
            <a:cxnLst/>
            <a:rect l="l" t="t" r="r" b="b"/>
            <a:pathLst>
              <a:path w="540385" h="346710">
                <a:moveTo>
                  <a:pt x="41735" y="0"/>
                </a:moveTo>
                <a:lnTo>
                  <a:pt x="498275" y="0"/>
                </a:lnTo>
                <a:lnTo>
                  <a:pt x="511494" y="2121"/>
                </a:lnTo>
                <a:lnTo>
                  <a:pt x="522954" y="8032"/>
                </a:lnTo>
                <a:lnTo>
                  <a:pt x="531978" y="17057"/>
                </a:lnTo>
                <a:lnTo>
                  <a:pt x="537889" y="28517"/>
                </a:lnTo>
                <a:lnTo>
                  <a:pt x="540010" y="41735"/>
                </a:lnTo>
                <a:lnTo>
                  <a:pt x="540010" y="304651"/>
                </a:lnTo>
                <a:lnTo>
                  <a:pt x="511494" y="344265"/>
                </a:lnTo>
                <a:lnTo>
                  <a:pt x="498275" y="346386"/>
                </a:lnTo>
                <a:lnTo>
                  <a:pt x="41735" y="346386"/>
                </a:lnTo>
                <a:lnTo>
                  <a:pt x="2120" y="317870"/>
                </a:lnTo>
                <a:lnTo>
                  <a:pt x="0" y="304651"/>
                </a:lnTo>
                <a:lnTo>
                  <a:pt x="0" y="41735"/>
                </a:lnTo>
                <a:lnTo>
                  <a:pt x="28515" y="2121"/>
                </a:lnTo>
                <a:lnTo>
                  <a:pt x="41735" y="0"/>
                </a:lnTo>
                <a:close/>
              </a:path>
            </a:pathLst>
          </a:custGeom>
          <a:ln w="25532">
            <a:solidFill>
              <a:srgbClr val="FBBA05"/>
            </a:solidFill>
          </a:ln>
        </p:spPr>
        <p:txBody>
          <a:bodyPr wrap="square" lIns="0" tIns="0" rIns="0" bIns="0" rtlCol="0"/>
          <a:lstStyle/>
          <a:p>
            <a:endParaRPr/>
          </a:p>
        </p:txBody>
      </p:sp>
      <p:sp>
        <p:nvSpPr>
          <p:cNvPr id="6" name="object 6"/>
          <p:cNvSpPr txBox="1"/>
          <p:nvPr/>
        </p:nvSpPr>
        <p:spPr>
          <a:xfrm>
            <a:off x="2502890" y="1547383"/>
            <a:ext cx="382270" cy="76944"/>
          </a:xfrm>
          <a:prstGeom prst="rect">
            <a:avLst/>
          </a:prstGeom>
        </p:spPr>
        <p:txBody>
          <a:bodyPr vert="horz" wrap="square" lIns="0" tIns="0" rIns="0" bIns="0" rtlCol="0">
            <a:spAutoFit/>
          </a:bodyPr>
          <a:lstStyle/>
          <a:p>
            <a:pPr marL="12700">
              <a:lnSpc>
                <a:spcPct val="100000"/>
              </a:lnSpc>
            </a:pPr>
            <a:r>
              <a:rPr sz="500" spc="60" dirty="0">
                <a:latin typeface="Euphemia UCAS"/>
                <a:cs typeface="Euphemia UCAS"/>
              </a:rPr>
              <a:t>Lane/Plex</a:t>
            </a:r>
            <a:endParaRPr sz="500">
              <a:latin typeface="Euphemia UCAS"/>
              <a:cs typeface="Euphemia UCAS"/>
            </a:endParaRPr>
          </a:p>
        </p:txBody>
      </p:sp>
      <p:sp>
        <p:nvSpPr>
          <p:cNvPr id="7" name="object 7"/>
          <p:cNvSpPr txBox="1"/>
          <p:nvPr/>
        </p:nvSpPr>
        <p:spPr>
          <a:xfrm>
            <a:off x="3732572" y="1319170"/>
            <a:ext cx="461645" cy="76944"/>
          </a:xfrm>
          <a:prstGeom prst="rect">
            <a:avLst/>
          </a:prstGeom>
        </p:spPr>
        <p:txBody>
          <a:bodyPr vert="horz" wrap="square" lIns="0" tIns="0" rIns="0" bIns="0" rtlCol="0">
            <a:spAutoFit/>
          </a:bodyPr>
          <a:lstStyle/>
          <a:p>
            <a:pPr marL="12700">
              <a:lnSpc>
                <a:spcPct val="100000"/>
              </a:lnSpc>
            </a:pPr>
            <a:r>
              <a:rPr sz="500" spc="40" dirty="0">
                <a:latin typeface="Euphemia UCAS"/>
                <a:cs typeface="Euphemia UCAS"/>
              </a:rPr>
              <a:t>Machine</a:t>
            </a:r>
            <a:r>
              <a:rPr sz="500" spc="80" dirty="0">
                <a:latin typeface="Euphemia UCAS"/>
                <a:cs typeface="Euphemia UCAS"/>
              </a:rPr>
              <a:t> </a:t>
            </a:r>
            <a:r>
              <a:rPr sz="500" spc="70" dirty="0">
                <a:latin typeface="Euphemia UCAS"/>
                <a:cs typeface="Euphemia UCAS"/>
              </a:rPr>
              <a:t>run</a:t>
            </a:r>
            <a:endParaRPr sz="500">
              <a:latin typeface="Euphemia UCAS"/>
              <a:cs typeface="Euphemia UCAS"/>
            </a:endParaRPr>
          </a:p>
        </p:txBody>
      </p:sp>
      <p:sp>
        <p:nvSpPr>
          <p:cNvPr id="10" name="object 10"/>
          <p:cNvSpPr/>
          <p:nvPr/>
        </p:nvSpPr>
        <p:spPr>
          <a:xfrm>
            <a:off x="3018286" y="1810885"/>
            <a:ext cx="0" cy="106045"/>
          </a:xfrm>
          <a:custGeom>
            <a:avLst/>
            <a:gdLst/>
            <a:ahLst/>
            <a:cxnLst/>
            <a:rect l="l" t="t" r="r" b="b"/>
            <a:pathLst>
              <a:path h="106044">
                <a:moveTo>
                  <a:pt x="0" y="0"/>
                </a:moveTo>
                <a:lnTo>
                  <a:pt x="0" y="105541"/>
                </a:lnTo>
              </a:path>
            </a:pathLst>
          </a:custGeom>
          <a:ln w="8234">
            <a:solidFill>
              <a:srgbClr val="000000"/>
            </a:solidFill>
          </a:ln>
        </p:spPr>
        <p:txBody>
          <a:bodyPr wrap="square" lIns="0" tIns="0" rIns="0" bIns="0" rtlCol="0"/>
          <a:lstStyle/>
          <a:p>
            <a:endParaRPr/>
          </a:p>
        </p:txBody>
      </p:sp>
      <p:sp>
        <p:nvSpPr>
          <p:cNvPr id="11" name="object 11"/>
          <p:cNvSpPr/>
          <p:nvPr/>
        </p:nvSpPr>
        <p:spPr>
          <a:xfrm>
            <a:off x="3001816" y="1867012"/>
            <a:ext cx="33020" cy="57785"/>
          </a:xfrm>
          <a:custGeom>
            <a:avLst/>
            <a:gdLst/>
            <a:ahLst/>
            <a:cxnLst/>
            <a:rect l="l" t="t" r="r" b="b"/>
            <a:pathLst>
              <a:path w="33019" h="57785">
                <a:moveTo>
                  <a:pt x="32941" y="1"/>
                </a:moveTo>
                <a:lnTo>
                  <a:pt x="16471" y="57643"/>
                </a:lnTo>
                <a:lnTo>
                  <a:pt x="0" y="0"/>
                </a:lnTo>
                <a:lnTo>
                  <a:pt x="16469" y="16471"/>
                </a:lnTo>
                <a:lnTo>
                  <a:pt x="32941" y="1"/>
                </a:lnTo>
                <a:close/>
              </a:path>
            </a:pathLst>
          </a:custGeom>
          <a:solidFill>
            <a:srgbClr val="000000"/>
          </a:solidFill>
        </p:spPr>
        <p:txBody>
          <a:bodyPr wrap="square" lIns="0" tIns="0" rIns="0" bIns="0" rtlCol="0"/>
          <a:lstStyle/>
          <a:p>
            <a:endParaRPr/>
          </a:p>
        </p:txBody>
      </p:sp>
      <p:sp>
        <p:nvSpPr>
          <p:cNvPr id="12" name="object 12"/>
          <p:cNvSpPr/>
          <p:nvPr/>
        </p:nvSpPr>
        <p:spPr>
          <a:xfrm>
            <a:off x="3001816" y="1867012"/>
            <a:ext cx="33020" cy="57785"/>
          </a:xfrm>
          <a:custGeom>
            <a:avLst/>
            <a:gdLst/>
            <a:ahLst/>
            <a:cxnLst/>
            <a:rect l="l" t="t" r="r" b="b"/>
            <a:pathLst>
              <a:path w="33019" h="57785">
                <a:moveTo>
                  <a:pt x="16469" y="16471"/>
                </a:moveTo>
                <a:lnTo>
                  <a:pt x="0" y="0"/>
                </a:lnTo>
                <a:lnTo>
                  <a:pt x="16471" y="57643"/>
                </a:lnTo>
                <a:lnTo>
                  <a:pt x="32941" y="1"/>
                </a:lnTo>
                <a:lnTo>
                  <a:pt x="16469" y="16471"/>
                </a:lnTo>
                <a:close/>
              </a:path>
            </a:pathLst>
          </a:custGeom>
          <a:ln w="4117">
            <a:solidFill>
              <a:srgbClr val="000000"/>
            </a:solidFill>
          </a:ln>
        </p:spPr>
        <p:txBody>
          <a:bodyPr wrap="square" lIns="0" tIns="0" rIns="0" bIns="0" rtlCol="0"/>
          <a:lstStyle/>
          <a:p>
            <a:endParaRPr/>
          </a:p>
        </p:txBody>
      </p:sp>
      <p:sp>
        <p:nvSpPr>
          <p:cNvPr id="13" name="object 13"/>
          <p:cNvSpPr/>
          <p:nvPr/>
        </p:nvSpPr>
        <p:spPr>
          <a:xfrm>
            <a:off x="3161010" y="1810885"/>
            <a:ext cx="635" cy="106045"/>
          </a:xfrm>
          <a:custGeom>
            <a:avLst/>
            <a:gdLst/>
            <a:ahLst/>
            <a:cxnLst/>
            <a:rect l="l" t="t" r="r" b="b"/>
            <a:pathLst>
              <a:path w="635" h="106044">
                <a:moveTo>
                  <a:pt x="0" y="0"/>
                </a:moveTo>
                <a:lnTo>
                  <a:pt x="13" y="105541"/>
                </a:lnTo>
              </a:path>
            </a:pathLst>
          </a:custGeom>
          <a:ln w="8234">
            <a:solidFill>
              <a:srgbClr val="000000"/>
            </a:solidFill>
          </a:ln>
        </p:spPr>
        <p:txBody>
          <a:bodyPr wrap="square" lIns="0" tIns="0" rIns="0" bIns="0" rtlCol="0"/>
          <a:lstStyle/>
          <a:p>
            <a:endParaRPr/>
          </a:p>
        </p:txBody>
      </p:sp>
      <p:sp>
        <p:nvSpPr>
          <p:cNvPr id="14" name="object 14"/>
          <p:cNvSpPr/>
          <p:nvPr/>
        </p:nvSpPr>
        <p:spPr>
          <a:xfrm>
            <a:off x="3144550" y="1867012"/>
            <a:ext cx="33020" cy="57785"/>
          </a:xfrm>
          <a:custGeom>
            <a:avLst/>
            <a:gdLst/>
            <a:ahLst/>
            <a:cxnLst/>
            <a:rect l="l" t="t" r="r" b="b"/>
            <a:pathLst>
              <a:path w="33019" h="57785">
                <a:moveTo>
                  <a:pt x="32931" y="1"/>
                </a:moveTo>
                <a:lnTo>
                  <a:pt x="16471" y="57643"/>
                </a:lnTo>
                <a:lnTo>
                  <a:pt x="0" y="0"/>
                </a:lnTo>
                <a:lnTo>
                  <a:pt x="16459" y="16471"/>
                </a:lnTo>
                <a:lnTo>
                  <a:pt x="32931" y="1"/>
                </a:lnTo>
                <a:close/>
              </a:path>
            </a:pathLst>
          </a:custGeom>
          <a:solidFill>
            <a:srgbClr val="000000"/>
          </a:solidFill>
        </p:spPr>
        <p:txBody>
          <a:bodyPr wrap="square" lIns="0" tIns="0" rIns="0" bIns="0" rtlCol="0"/>
          <a:lstStyle/>
          <a:p>
            <a:endParaRPr/>
          </a:p>
        </p:txBody>
      </p:sp>
      <p:sp>
        <p:nvSpPr>
          <p:cNvPr id="15" name="object 15"/>
          <p:cNvSpPr/>
          <p:nvPr/>
        </p:nvSpPr>
        <p:spPr>
          <a:xfrm>
            <a:off x="3144550" y="1867012"/>
            <a:ext cx="33020" cy="57785"/>
          </a:xfrm>
          <a:custGeom>
            <a:avLst/>
            <a:gdLst/>
            <a:ahLst/>
            <a:cxnLst/>
            <a:rect l="l" t="t" r="r" b="b"/>
            <a:pathLst>
              <a:path w="33019" h="57785">
                <a:moveTo>
                  <a:pt x="16459" y="16471"/>
                </a:moveTo>
                <a:lnTo>
                  <a:pt x="0" y="0"/>
                </a:lnTo>
                <a:lnTo>
                  <a:pt x="16471" y="57643"/>
                </a:lnTo>
                <a:lnTo>
                  <a:pt x="32931" y="1"/>
                </a:lnTo>
                <a:lnTo>
                  <a:pt x="16459" y="16471"/>
                </a:lnTo>
                <a:close/>
              </a:path>
            </a:pathLst>
          </a:custGeom>
          <a:ln w="4117">
            <a:solidFill>
              <a:srgbClr val="000000"/>
            </a:solidFill>
          </a:ln>
        </p:spPr>
        <p:txBody>
          <a:bodyPr wrap="square" lIns="0" tIns="0" rIns="0" bIns="0" rtlCol="0"/>
          <a:lstStyle/>
          <a:p>
            <a:endParaRPr/>
          </a:p>
        </p:txBody>
      </p:sp>
      <p:sp>
        <p:nvSpPr>
          <p:cNvPr id="16" name="object 16"/>
          <p:cNvSpPr/>
          <p:nvPr/>
        </p:nvSpPr>
        <p:spPr>
          <a:xfrm>
            <a:off x="2955175" y="2279272"/>
            <a:ext cx="175260" cy="95250"/>
          </a:xfrm>
          <a:custGeom>
            <a:avLst/>
            <a:gdLst/>
            <a:ahLst/>
            <a:cxnLst/>
            <a:rect l="l" t="t" r="r" b="b"/>
            <a:pathLst>
              <a:path w="175260" h="95250">
                <a:moveTo>
                  <a:pt x="151421" y="94768"/>
                </a:moveTo>
                <a:lnTo>
                  <a:pt x="23454" y="94768"/>
                </a:lnTo>
                <a:lnTo>
                  <a:pt x="14305" y="92929"/>
                </a:lnTo>
                <a:lnTo>
                  <a:pt x="6852" y="87911"/>
                </a:lnTo>
                <a:lnTo>
                  <a:pt x="1836" y="80457"/>
                </a:lnTo>
                <a:lnTo>
                  <a:pt x="0" y="71313"/>
                </a:lnTo>
                <a:lnTo>
                  <a:pt x="0" y="23468"/>
                </a:lnTo>
                <a:lnTo>
                  <a:pt x="1836" y="14316"/>
                </a:lnTo>
                <a:lnTo>
                  <a:pt x="6852" y="6859"/>
                </a:lnTo>
                <a:lnTo>
                  <a:pt x="14305" y="1838"/>
                </a:lnTo>
                <a:lnTo>
                  <a:pt x="23454" y="0"/>
                </a:lnTo>
                <a:lnTo>
                  <a:pt x="151421" y="0"/>
                </a:lnTo>
                <a:lnTo>
                  <a:pt x="160570" y="1838"/>
                </a:lnTo>
                <a:lnTo>
                  <a:pt x="168024" y="6859"/>
                </a:lnTo>
                <a:lnTo>
                  <a:pt x="173039" y="14316"/>
                </a:lnTo>
                <a:lnTo>
                  <a:pt x="174876" y="23468"/>
                </a:lnTo>
                <a:lnTo>
                  <a:pt x="174876" y="71313"/>
                </a:lnTo>
                <a:lnTo>
                  <a:pt x="173039" y="80457"/>
                </a:lnTo>
                <a:lnTo>
                  <a:pt x="168024" y="87911"/>
                </a:lnTo>
                <a:lnTo>
                  <a:pt x="160570" y="92929"/>
                </a:lnTo>
                <a:lnTo>
                  <a:pt x="151421" y="94768"/>
                </a:lnTo>
                <a:close/>
              </a:path>
            </a:pathLst>
          </a:custGeom>
          <a:solidFill>
            <a:srgbClr val="FBBA05"/>
          </a:solidFill>
        </p:spPr>
        <p:txBody>
          <a:bodyPr wrap="square" lIns="0" tIns="0" rIns="0" bIns="0" rtlCol="0"/>
          <a:lstStyle/>
          <a:p>
            <a:endParaRPr/>
          </a:p>
        </p:txBody>
      </p:sp>
      <p:sp>
        <p:nvSpPr>
          <p:cNvPr id="17" name="object 17"/>
          <p:cNvSpPr/>
          <p:nvPr/>
        </p:nvSpPr>
        <p:spPr>
          <a:xfrm>
            <a:off x="2955175" y="2279272"/>
            <a:ext cx="175260" cy="95250"/>
          </a:xfrm>
          <a:custGeom>
            <a:avLst/>
            <a:gdLst/>
            <a:ahLst/>
            <a:cxnLst/>
            <a:rect l="l" t="t" r="r" b="b"/>
            <a:pathLst>
              <a:path w="175260" h="95250">
                <a:moveTo>
                  <a:pt x="23454" y="0"/>
                </a:moveTo>
                <a:lnTo>
                  <a:pt x="151421" y="0"/>
                </a:lnTo>
                <a:lnTo>
                  <a:pt x="160570" y="1838"/>
                </a:lnTo>
                <a:lnTo>
                  <a:pt x="168024" y="6859"/>
                </a:lnTo>
                <a:lnTo>
                  <a:pt x="173039" y="14316"/>
                </a:lnTo>
                <a:lnTo>
                  <a:pt x="174876" y="23468"/>
                </a:lnTo>
                <a:lnTo>
                  <a:pt x="174876" y="71313"/>
                </a:lnTo>
                <a:lnTo>
                  <a:pt x="173039" y="80457"/>
                </a:lnTo>
                <a:lnTo>
                  <a:pt x="168024" y="87911"/>
                </a:lnTo>
                <a:lnTo>
                  <a:pt x="160570" y="92929"/>
                </a:lnTo>
                <a:lnTo>
                  <a:pt x="151421" y="94768"/>
                </a:lnTo>
                <a:lnTo>
                  <a:pt x="23454" y="94768"/>
                </a:lnTo>
                <a:lnTo>
                  <a:pt x="14305" y="92929"/>
                </a:lnTo>
                <a:lnTo>
                  <a:pt x="6852" y="87911"/>
                </a:lnTo>
                <a:lnTo>
                  <a:pt x="1836" y="80457"/>
                </a:lnTo>
                <a:lnTo>
                  <a:pt x="0" y="71313"/>
                </a:lnTo>
                <a:lnTo>
                  <a:pt x="0" y="23468"/>
                </a:lnTo>
                <a:lnTo>
                  <a:pt x="1836" y="14316"/>
                </a:lnTo>
                <a:lnTo>
                  <a:pt x="6852" y="6859"/>
                </a:lnTo>
                <a:lnTo>
                  <a:pt x="14305" y="1838"/>
                </a:lnTo>
                <a:lnTo>
                  <a:pt x="23454" y="0"/>
                </a:lnTo>
                <a:close/>
              </a:path>
            </a:pathLst>
          </a:custGeom>
          <a:ln w="18097">
            <a:solidFill>
              <a:srgbClr val="FBBA05"/>
            </a:solidFill>
          </a:ln>
        </p:spPr>
        <p:txBody>
          <a:bodyPr wrap="square" lIns="0" tIns="0" rIns="0" bIns="0" rtlCol="0"/>
          <a:lstStyle/>
          <a:p>
            <a:endParaRPr/>
          </a:p>
        </p:txBody>
      </p:sp>
      <p:sp>
        <p:nvSpPr>
          <p:cNvPr id="18" name="object 18"/>
          <p:cNvSpPr txBox="1"/>
          <p:nvPr/>
        </p:nvSpPr>
        <p:spPr>
          <a:xfrm>
            <a:off x="2508380" y="2266216"/>
            <a:ext cx="302895" cy="135080"/>
          </a:xfrm>
          <a:prstGeom prst="rect">
            <a:avLst/>
          </a:prstGeom>
        </p:spPr>
        <p:txBody>
          <a:bodyPr vert="horz" wrap="square" lIns="0" tIns="0" rIns="0" bIns="0" rtlCol="0">
            <a:spAutoFit/>
          </a:bodyPr>
          <a:lstStyle/>
          <a:p>
            <a:pPr marL="12700" marR="5080">
              <a:lnSpc>
                <a:spcPts val="520"/>
              </a:lnSpc>
            </a:pPr>
            <a:r>
              <a:rPr sz="500" spc="100" dirty="0">
                <a:latin typeface="Euphemia UCAS"/>
                <a:cs typeface="Euphemia UCAS"/>
              </a:rPr>
              <a:t>Libra</a:t>
            </a:r>
            <a:r>
              <a:rPr sz="500" spc="70" dirty="0">
                <a:latin typeface="Euphemia UCAS"/>
                <a:cs typeface="Euphemia UCAS"/>
              </a:rPr>
              <a:t>r</a:t>
            </a:r>
            <a:r>
              <a:rPr sz="500" spc="45" dirty="0">
                <a:latin typeface="Euphemia UCAS"/>
                <a:cs typeface="Euphemia UCAS"/>
              </a:rPr>
              <a:t>y </a:t>
            </a:r>
            <a:r>
              <a:rPr sz="500" spc="30" dirty="0">
                <a:latin typeface="Euphemia UCAS"/>
                <a:cs typeface="Euphemia UCAS"/>
              </a:rPr>
              <a:t> </a:t>
            </a:r>
            <a:r>
              <a:rPr sz="500" spc="25" dirty="0">
                <a:latin typeface="Euphemia UCAS"/>
                <a:cs typeface="Euphemia UCAS"/>
              </a:rPr>
              <a:t>merge</a:t>
            </a:r>
            <a:endParaRPr sz="500">
              <a:latin typeface="Euphemia UCAS"/>
              <a:cs typeface="Euphemia UCAS"/>
            </a:endParaRPr>
          </a:p>
        </p:txBody>
      </p:sp>
      <p:sp>
        <p:nvSpPr>
          <p:cNvPr id="19" name="object 19"/>
          <p:cNvSpPr/>
          <p:nvPr/>
        </p:nvSpPr>
        <p:spPr>
          <a:xfrm>
            <a:off x="3018286" y="2058708"/>
            <a:ext cx="0" cy="172720"/>
          </a:xfrm>
          <a:custGeom>
            <a:avLst/>
            <a:gdLst/>
            <a:ahLst/>
            <a:cxnLst/>
            <a:rect l="l" t="t" r="r" b="b"/>
            <a:pathLst>
              <a:path h="172719">
                <a:moveTo>
                  <a:pt x="0" y="0"/>
                </a:moveTo>
                <a:lnTo>
                  <a:pt x="0" y="172196"/>
                </a:lnTo>
              </a:path>
            </a:pathLst>
          </a:custGeom>
          <a:ln w="8234">
            <a:solidFill>
              <a:srgbClr val="000000"/>
            </a:solidFill>
          </a:ln>
        </p:spPr>
        <p:txBody>
          <a:bodyPr wrap="square" lIns="0" tIns="0" rIns="0" bIns="0" rtlCol="0"/>
          <a:lstStyle/>
          <a:p>
            <a:endParaRPr/>
          </a:p>
        </p:txBody>
      </p:sp>
      <p:sp>
        <p:nvSpPr>
          <p:cNvPr id="20" name="object 20"/>
          <p:cNvSpPr/>
          <p:nvPr/>
        </p:nvSpPr>
        <p:spPr>
          <a:xfrm>
            <a:off x="3001815" y="2181489"/>
            <a:ext cx="33020" cy="57785"/>
          </a:xfrm>
          <a:custGeom>
            <a:avLst/>
            <a:gdLst/>
            <a:ahLst/>
            <a:cxnLst/>
            <a:rect l="l" t="t" r="r" b="b"/>
            <a:pathLst>
              <a:path w="33019" h="57785">
                <a:moveTo>
                  <a:pt x="32944" y="0"/>
                </a:moveTo>
                <a:lnTo>
                  <a:pt x="16470" y="57645"/>
                </a:lnTo>
                <a:lnTo>
                  <a:pt x="0" y="14"/>
                </a:lnTo>
                <a:lnTo>
                  <a:pt x="16472" y="16472"/>
                </a:lnTo>
                <a:lnTo>
                  <a:pt x="32944" y="0"/>
                </a:lnTo>
                <a:close/>
              </a:path>
            </a:pathLst>
          </a:custGeom>
          <a:solidFill>
            <a:srgbClr val="000000"/>
          </a:solidFill>
        </p:spPr>
        <p:txBody>
          <a:bodyPr wrap="square" lIns="0" tIns="0" rIns="0" bIns="0" rtlCol="0"/>
          <a:lstStyle/>
          <a:p>
            <a:endParaRPr/>
          </a:p>
        </p:txBody>
      </p:sp>
      <p:sp>
        <p:nvSpPr>
          <p:cNvPr id="21" name="object 21"/>
          <p:cNvSpPr/>
          <p:nvPr/>
        </p:nvSpPr>
        <p:spPr>
          <a:xfrm>
            <a:off x="3001815" y="2181489"/>
            <a:ext cx="33020" cy="57785"/>
          </a:xfrm>
          <a:custGeom>
            <a:avLst/>
            <a:gdLst/>
            <a:ahLst/>
            <a:cxnLst/>
            <a:rect l="l" t="t" r="r" b="b"/>
            <a:pathLst>
              <a:path w="33019" h="57785">
                <a:moveTo>
                  <a:pt x="16472" y="16472"/>
                </a:moveTo>
                <a:lnTo>
                  <a:pt x="0" y="14"/>
                </a:lnTo>
                <a:lnTo>
                  <a:pt x="16470" y="57645"/>
                </a:lnTo>
                <a:lnTo>
                  <a:pt x="32944" y="0"/>
                </a:lnTo>
                <a:lnTo>
                  <a:pt x="16472" y="16472"/>
                </a:lnTo>
                <a:close/>
              </a:path>
            </a:pathLst>
          </a:custGeom>
          <a:ln w="4117">
            <a:solidFill>
              <a:srgbClr val="000000"/>
            </a:solidFill>
          </a:ln>
        </p:spPr>
        <p:txBody>
          <a:bodyPr wrap="square" lIns="0" tIns="0" rIns="0" bIns="0" rtlCol="0"/>
          <a:lstStyle/>
          <a:p>
            <a:endParaRPr/>
          </a:p>
        </p:txBody>
      </p:sp>
      <p:sp>
        <p:nvSpPr>
          <p:cNvPr id="22" name="object 22"/>
          <p:cNvSpPr/>
          <p:nvPr/>
        </p:nvSpPr>
        <p:spPr>
          <a:xfrm>
            <a:off x="3402561" y="2043015"/>
            <a:ext cx="286385" cy="192405"/>
          </a:xfrm>
          <a:custGeom>
            <a:avLst/>
            <a:gdLst/>
            <a:ahLst/>
            <a:cxnLst/>
            <a:rect l="l" t="t" r="r" b="b"/>
            <a:pathLst>
              <a:path w="286385" h="192405">
                <a:moveTo>
                  <a:pt x="286237" y="0"/>
                </a:moveTo>
                <a:lnTo>
                  <a:pt x="0" y="191801"/>
                </a:lnTo>
              </a:path>
            </a:pathLst>
          </a:custGeom>
          <a:ln w="8234">
            <a:solidFill>
              <a:srgbClr val="000000"/>
            </a:solidFill>
          </a:ln>
        </p:spPr>
        <p:txBody>
          <a:bodyPr wrap="square" lIns="0" tIns="0" rIns="0" bIns="0" rtlCol="0"/>
          <a:lstStyle/>
          <a:p>
            <a:endParaRPr/>
          </a:p>
        </p:txBody>
      </p:sp>
      <p:sp>
        <p:nvSpPr>
          <p:cNvPr id="23" name="object 23"/>
          <p:cNvSpPr/>
          <p:nvPr/>
        </p:nvSpPr>
        <p:spPr>
          <a:xfrm>
            <a:off x="3395725" y="2193643"/>
            <a:ext cx="57150" cy="46355"/>
          </a:xfrm>
          <a:custGeom>
            <a:avLst/>
            <a:gdLst/>
            <a:ahLst/>
            <a:cxnLst/>
            <a:rect l="l" t="t" r="r" b="b"/>
            <a:pathLst>
              <a:path w="57150" h="46355">
                <a:moveTo>
                  <a:pt x="57045" y="27356"/>
                </a:moveTo>
                <a:lnTo>
                  <a:pt x="0" y="45770"/>
                </a:lnTo>
                <a:lnTo>
                  <a:pt x="38708" y="0"/>
                </a:lnTo>
                <a:lnTo>
                  <a:pt x="34206" y="22839"/>
                </a:lnTo>
                <a:lnTo>
                  <a:pt x="57045" y="27356"/>
                </a:lnTo>
                <a:close/>
              </a:path>
            </a:pathLst>
          </a:custGeom>
          <a:solidFill>
            <a:srgbClr val="000000"/>
          </a:solidFill>
        </p:spPr>
        <p:txBody>
          <a:bodyPr wrap="square" lIns="0" tIns="0" rIns="0" bIns="0" rtlCol="0"/>
          <a:lstStyle/>
          <a:p>
            <a:endParaRPr/>
          </a:p>
        </p:txBody>
      </p:sp>
      <p:sp>
        <p:nvSpPr>
          <p:cNvPr id="24" name="object 24"/>
          <p:cNvSpPr/>
          <p:nvPr/>
        </p:nvSpPr>
        <p:spPr>
          <a:xfrm>
            <a:off x="3395725" y="2193643"/>
            <a:ext cx="57150" cy="46355"/>
          </a:xfrm>
          <a:custGeom>
            <a:avLst/>
            <a:gdLst/>
            <a:ahLst/>
            <a:cxnLst/>
            <a:rect l="l" t="t" r="r" b="b"/>
            <a:pathLst>
              <a:path w="57150" h="46355">
                <a:moveTo>
                  <a:pt x="34206" y="22839"/>
                </a:moveTo>
                <a:lnTo>
                  <a:pt x="38708" y="0"/>
                </a:lnTo>
                <a:lnTo>
                  <a:pt x="0" y="45770"/>
                </a:lnTo>
                <a:lnTo>
                  <a:pt x="57045" y="27356"/>
                </a:lnTo>
                <a:lnTo>
                  <a:pt x="34206" y="22839"/>
                </a:lnTo>
                <a:close/>
              </a:path>
            </a:pathLst>
          </a:custGeom>
          <a:ln w="4117">
            <a:solidFill>
              <a:srgbClr val="000000"/>
            </a:solidFill>
          </a:ln>
        </p:spPr>
        <p:txBody>
          <a:bodyPr wrap="square" lIns="0" tIns="0" rIns="0" bIns="0" rtlCol="0"/>
          <a:lstStyle/>
          <a:p>
            <a:endParaRPr/>
          </a:p>
        </p:txBody>
      </p:sp>
      <p:sp>
        <p:nvSpPr>
          <p:cNvPr id="25" name="object 25"/>
          <p:cNvSpPr txBox="1"/>
          <p:nvPr/>
        </p:nvSpPr>
        <p:spPr>
          <a:xfrm>
            <a:off x="2502890" y="2567087"/>
            <a:ext cx="487960" cy="153888"/>
          </a:xfrm>
          <a:prstGeom prst="rect">
            <a:avLst/>
          </a:prstGeom>
        </p:spPr>
        <p:txBody>
          <a:bodyPr vert="horz" wrap="square" lIns="0" tIns="0" rIns="0" bIns="0" rtlCol="0">
            <a:spAutoFit/>
          </a:bodyPr>
          <a:lstStyle/>
          <a:p>
            <a:pPr marL="12700">
              <a:lnSpc>
                <a:spcPct val="100000"/>
              </a:lnSpc>
            </a:pPr>
            <a:r>
              <a:rPr lang="es-ES_tradnl" sz="500" spc="30" dirty="0" err="1">
                <a:latin typeface="Euphemia UCAS"/>
                <a:cs typeface="Euphemia UCAS"/>
              </a:rPr>
              <a:t>Duplicates</a:t>
            </a:r>
            <a:r>
              <a:rPr lang="es-ES_tradnl" sz="500" spc="30" dirty="0">
                <a:latin typeface="Euphemia UCAS"/>
                <a:cs typeface="Euphemia UCAS"/>
              </a:rPr>
              <a:t> r</a:t>
            </a:r>
            <a:r>
              <a:rPr sz="500" spc="30" dirty="0">
                <a:latin typeface="Euphemia UCAS"/>
                <a:cs typeface="Euphemia UCAS"/>
              </a:rPr>
              <a:t>emov</a:t>
            </a:r>
            <a:r>
              <a:rPr sz="500" spc="25" dirty="0">
                <a:latin typeface="Euphemia UCAS"/>
                <a:cs typeface="Euphemia UCAS"/>
              </a:rPr>
              <a:t>a</a:t>
            </a:r>
            <a:r>
              <a:rPr sz="500" spc="200" dirty="0">
                <a:latin typeface="Euphemia UCAS"/>
                <a:cs typeface="Euphemia UCAS"/>
              </a:rPr>
              <a:t>l</a:t>
            </a:r>
            <a:endParaRPr sz="500" dirty="0">
              <a:latin typeface="Euphemia UCAS"/>
              <a:cs typeface="Euphemia UCAS"/>
            </a:endParaRPr>
          </a:p>
        </p:txBody>
      </p:sp>
      <p:sp>
        <p:nvSpPr>
          <p:cNvPr id="26" name="object 26"/>
          <p:cNvSpPr/>
          <p:nvPr/>
        </p:nvSpPr>
        <p:spPr>
          <a:xfrm>
            <a:off x="2938477" y="946223"/>
            <a:ext cx="686244" cy="337520"/>
          </a:xfrm>
          <a:prstGeom prst="rect">
            <a:avLst/>
          </a:prstGeom>
          <a:blipFill>
            <a:blip r:embed="rId3" cstate="print"/>
            <a:stretch>
              <a:fillRect/>
            </a:stretch>
          </a:blipFill>
        </p:spPr>
        <p:txBody>
          <a:bodyPr wrap="square" lIns="0" tIns="0" rIns="0" bIns="0" rtlCol="0"/>
          <a:lstStyle/>
          <a:p>
            <a:endParaRPr/>
          </a:p>
        </p:txBody>
      </p:sp>
      <p:sp>
        <p:nvSpPr>
          <p:cNvPr id="27" name="object 27"/>
          <p:cNvSpPr txBox="1"/>
          <p:nvPr/>
        </p:nvSpPr>
        <p:spPr>
          <a:xfrm>
            <a:off x="2502890" y="965168"/>
            <a:ext cx="302895" cy="135080"/>
          </a:xfrm>
          <a:prstGeom prst="rect">
            <a:avLst/>
          </a:prstGeom>
        </p:spPr>
        <p:txBody>
          <a:bodyPr vert="horz" wrap="square" lIns="0" tIns="0" rIns="0" bIns="0" rtlCol="0">
            <a:spAutoFit/>
          </a:bodyPr>
          <a:lstStyle/>
          <a:p>
            <a:pPr marL="12700" marR="5080">
              <a:lnSpc>
                <a:spcPts val="520"/>
              </a:lnSpc>
            </a:pPr>
            <a:r>
              <a:rPr sz="500" spc="100" dirty="0">
                <a:latin typeface="Euphemia UCAS"/>
                <a:cs typeface="Euphemia UCAS"/>
              </a:rPr>
              <a:t>Libra</a:t>
            </a:r>
            <a:r>
              <a:rPr sz="500" spc="70" dirty="0">
                <a:latin typeface="Euphemia UCAS"/>
                <a:cs typeface="Euphemia UCAS"/>
              </a:rPr>
              <a:t>r</a:t>
            </a:r>
            <a:r>
              <a:rPr sz="500" spc="45" dirty="0">
                <a:latin typeface="Euphemia UCAS"/>
                <a:cs typeface="Euphemia UCAS"/>
              </a:rPr>
              <a:t>y </a:t>
            </a:r>
            <a:r>
              <a:rPr sz="500" spc="30" dirty="0">
                <a:latin typeface="Euphemia UCAS"/>
                <a:cs typeface="Euphemia UCAS"/>
              </a:rPr>
              <a:t> </a:t>
            </a:r>
            <a:r>
              <a:rPr sz="500" spc="60" dirty="0">
                <a:latin typeface="Euphemia UCAS"/>
                <a:cs typeface="Euphemia UCAS"/>
              </a:rPr>
              <a:t>prep</a:t>
            </a:r>
            <a:endParaRPr sz="500" dirty="0">
              <a:latin typeface="Euphemia UCAS"/>
              <a:cs typeface="Euphemia UCAS"/>
            </a:endParaRPr>
          </a:p>
        </p:txBody>
      </p:sp>
      <p:sp>
        <p:nvSpPr>
          <p:cNvPr id="28" name="object 28"/>
          <p:cNvSpPr txBox="1"/>
          <p:nvPr/>
        </p:nvSpPr>
        <p:spPr>
          <a:xfrm>
            <a:off x="347294" y="563613"/>
            <a:ext cx="3786556" cy="243870"/>
          </a:xfrm>
          <a:prstGeom prst="rect">
            <a:avLst/>
          </a:prstGeom>
        </p:spPr>
        <p:txBody>
          <a:bodyPr vert="horz" wrap="square" lIns="0" tIns="0" rIns="0" bIns="0" rtlCol="0">
            <a:spAutoFit/>
          </a:bodyPr>
          <a:lstStyle/>
          <a:p>
            <a:pPr marL="12700" marR="294640">
              <a:lnSpc>
                <a:spcPts val="950"/>
              </a:lnSpc>
            </a:pPr>
            <a:r>
              <a:rPr sz="800" spc="-25" dirty="0">
                <a:latin typeface="Euphemia UCAS"/>
                <a:cs typeface="Euphemia UCAS"/>
              </a:rPr>
              <a:t>Each lane </a:t>
            </a:r>
            <a:r>
              <a:rPr sz="800" spc="-50" dirty="0">
                <a:latin typeface="Euphemia UCAS"/>
                <a:cs typeface="Euphemia UCAS"/>
              </a:rPr>
              <a:t>has </a:t>
            </a:r>
            <a:r>
              <a:rPr sz="800" spc="-40" dirty="0">
                <a:latin typeface="Euphemia UCAS"/>
                <a:cs typeface="Euphemia UCAS"/>
              </a:rPr>
              <a:t>a </a:t>
            </a:r>
            <a:r>
              <a:rPr sz="800" spc="-25" dirty="0">
                <a:latin typeface="Euphemia UCAS"/>
                <a:cs typeface="Euphemia UCAS"/>
              </a:rPr>
              <a:t>unique </a:t>
            </a:r>
            <a:r>
              <a:rPr sz="800" spc="-50" dirty="0">
                <a:latin typeface="Euphemia UCAS"/>
                <a:cs typeface="Euphemia UCAS"/>
              </a:rPr>
              <a:t>RG </a:t>
            </a:r>
            <a:r>
              <a:rPr sz="800" dirty="0">
                <a:latin typeface="Euphemia UCAS"/>
                <a:cs typeface="Euphemia UCAS"/>
              </a:rPr>
              <a:t>tag </a:t>
            </a:r>
            <a:r>
              <a:rPr sz="800" spc="25" dirty="0">
                <a:latin typeface="Euphemia UCAS"/>
                <a:cs typeface="Euphemia UCAS"/>
              </a:rPr>
              <a:t>that </a:t>
            </a:r>
            <a:r>
              <a:rPr sz="800" spc="-10" dirty="0">
                <a:latin typeface="Euphemia UCAS"/>
                <a:cs typeface="Euphemia UCAS"/>
              </a:rPr>
              <a:t>contains </a:t>
            </a:r>
            <a:r>
              <a:rPr sz="800" spc="-5" dirty="0">
                <a:latin typeface="Euphemia UCAS"/>
                <a:cs typeface="Euphemia UCAS"/>
              </a:rPr>
              <a:t>meta-data </a:t>
            </a:r>
            <a:r>
              <a:rPr sz="800" dirty="0">
                <a:latin typeface="Euphemia UCAS"/>
                <a:cs typeface="Euphemia UCAS"/>
              </a:rPr>
              <a:t>for </a:t>
            </a:r>
            <a:r>
              <a:rPr sz="800" spc="-5" dirty="0">
                <a:latin typeface="Euphemia UCAS"/>
                <a:cs typeface="Euphemia UCAS"/>
              </a:rPr>
              <a:t>the </a:t>
            </a:r>
            <a:r>
              <a:rPr sz="800" spc="-25" dirty="0">
                <a:latin typeface="Euphemia UCAS"/>
                <a:cs typeface="Euphemia UCAS"/>
              </a:rPr>
              <a:t>lane  </a:t>
            </a:r>
            <a:r>
              <a:rPr sz="800" spc="-50" dirty="0">
                <a:latin typeface="Euphemia UCAS"/>
                <a:cs typeface="Euphemia UCAS"/>
              </a:rPr>
              <a:t>RG</a:t>
            </a:r>
            <a:r>
              <a:rPr sz="800" spc="-5" dirty="0">
                <a:latin typeface="Euphemia UCAS"/>
                <a:cs typeface="Euphemia UCAS"/>
              </a:rPr>
              <a:t> </a:t>
            </a:r>
            <a:r>
              <a:rPr sz="800" spc="-25" dirty="0">
                <a:latin typeface="Euphemia UCAS"/>
                <a:cs typeface="Euphemia UCAS"/>
              </a:rPr>
              <a:t>tags</a:t>
            </a:r>
            <a:endParaRPr sz="500" dirty="0">
              <a:latin typeface="Euphemia UCAS"/>
              <a:cs typeface="Euphemia UCAS"/>
            </a:endParaRPr>
          </a:p>
        </p:txBody>
      </p:sp>
      <p:sp>
        <p:nvSpPr>
          <p:cNvPr id="29" name="object 29"/>
          <p:cNvSpPr txBox="1"/>
          <p:nvPr/>
        </p:nvSpPr>
        <p:spPr>
          <a:xfrm>
            <a:off x="3842319" y="816018"/>
            <a:ext cx="342900" cy="76944"/>
          </a:xfrm>
          <a:prstGeom prst="rect">
            <a:avLst/>
          </a:prstGeom>
        </p:spPr>
        <p:txBody>
          <a:bodyPr vert="horz" wrap="square" lIns="0" tIns="0" rIns="0" bIns="0" rtlCol="0">
            <a:spAutoFit/>
          </a:bodyPr>
          <a:lstStyle/>
          <a:p>
            <a:pPr marL="12700">
              <a:lnSpc>
                <a:spcPct val="100000"/>
              </a:lnSpc>
            </a:pPr>
            <a:r>
              <a:rPr sz="500" spc="15" dirty="0">
                <a:latin typeface="Euphemia UCAS"/>
                <a:cs typeface="Euphemia UCAS"/>
              </a:rPr>
              <a:t>Sample_C</a:t>
            </a:r>
            <a:endParaRPr sz="500" dirty="0">
              <a:latin typeface="Euphemia UCAS"/>
              <a:cs typeface="Euphemia UCAS"/>
            </a:endParaRPr>
          </a:p>
        </p:txBody>
      </p:sp>
      <p:sp>
        <p:nvSpPr>
          <p:cNvPr id="30" name="object 30"/>
          <p:cNvSpPr/>
          <p:nvPr/>
        </p:nvSpPr>
        <p:spPr>
          <a:xfrm>
            <a:off x="3871717" y="946223"/>
            <a:ext cx="296475" cy="153349"/>
          </a:xfrm>
          <a:prstGeom prst="rect">
            <a:avLst/>
          </a:prstGeom>
          <a:blipFill>
            <a:blip r:embed="rId4" cstate="print"/>
            <a:stretch>
              <a:fillRect/>
            </a:stretch>
          </a:blipFill>
        </p:spPr>
        <p:txBody>
          <a:bodyPr wrap="square" lIns="0" tIns="0" rIns="0" bIns="0" rtlCol="0"/>
          <a:lstStyle/>
          <a:p>
            <a:endParaRPr/>
          </a:p>
        </p:txBody>
      </p:sp>
      <p:sp>
        <p:nvSpPr>
          <p:cNvPr id="31" name="object 31"/>
          <p:cNvSpPr txBox="1"/>
          <p:nvPr/>
        </p:nvSpPr>
        <p:spPr>
          <a:xfrm>
            <a:off x="2970755" y="1428781"/>
            <a:ext cx="76944" cy="343535"/>
          </a:xfrm>
          <a:prstGeom prst="rect">
            <a:avLst/>
          </a:prstGeom>
        </p:spPr>
        <p:txBody>
          <a:bodyPr vert="vert270" wrap="square" lIns="0" tIns="3810" rIns="0" bIns="0" rtlCol="0">
            <a:spAutoFit/>
          </a:bodyPr>
          <a:lstStyle/>
          <a:p>
            <a:pPr marL="12700">
              <a:lnSpc>
                <a:spcPct val="100000"/>
              </a:lnSpc>
              <a:spcBef>
                <a:spcPts val="30"/>
              </a:spcBef>
            </a:pPr>
            <a:r>
              <a:rPr sz="500" dirty="0">
                <a:latin typeface="Euphemia UCAS"/>
                <a:cs typeface="Euphemia UCAS"/>
              </a:rPr>
              <a:t>Sampl</a:t>
            </a:r>
            <a:r>
              <a:rPr sz="500" spc="-10" dirty="0">
                <a:latin typeface="Euphemia UCAS"/>
                <a:cs typeface="Euphemia UCAS"/>
              </a:rPr>
              <a:t>e</a:t>
            </a:r>
            <a:r>
              <a:rPr sz="500" dirty="0">
                <a:latin typeface="Euphemia UCAS"/>
                <a:cs typeface="Euphemia UCAS"/>
              </a:rPr>
              <a:t>_A</a:t>
            </a:r>
            <a:endParaRPr sz="500">
              <a:latin typeface="Euphemia UCAS"/>
              <a:cs typeface="Euphemia UCAS"/>
            </a:endParaRPr>
          </a:p>
        </p:txBody>
      </p:sp>
      <p:sp>
        <p:nvSpPr>
          <p:cNvPr id="32" name="object 32"/>
          <p:cNvSpPr/>
          <p:nvPr/>
        </p:nvSpPr>
        <p:spPr>
          <a:xfrm>
            <a:off x="3020886" y="1123457"/>
            <a:ext cx="635" cy="147320"/>
          </a:xfrm>
          <a:custGeom>
            <a:avLst/>
            <a:gdLst/>
            <a:ahLst/>
            <a:cxnLst/>
            <a:rect l="l" t="t" r="r" b="b"/>
            <a:pathLst>
              <a:path w="635" h="147319">
                <a:moveTo>
                  <a:pt x="41" y="0"/>
                </a:moveTo>
                <a:lnTo>
                  <a:pt x="0" y="147078"/>
                </a:lnTo>
              </a:path>
            </a:pathLst>
          </a:custGeom>
          <a:ln w="8234">
            <a:solidFill>
              <a:srgbClr val="000000"/>
            </a:solidFill>
          </a:ln>
        </p:spPr>
        <p:txBody>
          <a:bodyPr wrap="square" lIns="0" tIns="0" rIns="0" bIns="0" rtlCol="0"/>
          <a:lstStyle/>
          <a:p>
            <a:endParaRPr/>
          </a:p>
        </p:txBody>
      </p:sp>
      <p:sp>
        <p:nvSpPr>
          <p:cNvPr id="33" name="object 33"/>
          <p:cNvSpPr/>
          <p:nvPr/>
        </p:nvSpPr>
        <p:spPr>
          <a:xfrm>
            <a:off x="3004431" y="1221122"/>
            <a:ext cx="33020" cy="57785"/>
          </a:xfrm>
          <a:custGeom>
            <a:avLst/>
            <a:gdLst/>
            <a:ahLst/>
            <a:cxnLst/>
            <a:rect l="l" t="t" r="r" b="b"/>
            <a:pathLst>
              <a:path w="33019" h="57784">
                <a:moveTo>
                  <a:pt x="32941" y="11"/>
                </a:moveTo>
                <a:lnTo>
                  <a:pt x="16442" y="57643"/>
                </a:lnTo>
                <a:lnTo>
                  <a:pt x="0" y="0"/>
                </a:lnTo>
                <a:lnTo>
                  <a:pt x="16456" y="16471"/>
                </a:lnTo>
                <a:lnTo>
                  <a:pt x="32941" y="11"/>
                </a:lnTo>
                <a:close/>
              </a:path>
            </a:pathLst>
          </a:custGeom>
          <a:solidFill>
            <a:srgbClr val="000000"/>
          </a:solidFill>
        </p:spPr>
        <p:txBody>
          <a:bodyPr wrap="square" lIns="0" tIns="0" rIns="0" bIns="0" rtlCol="0"/>
          <a:lstStyle/>
          <a:p>
            <a:endParaRPr/>
          </a:p>
        </p:txBody>
      </p:sp>
      <p:sp>
        <p:nvSpPr>
          <p:cNvPr id="34" name="object 34"/>
          <p:cNvSpPr/>
          <p:nvPr/>
        </p:nvSpPr>
        <p:spPr>
          <a:xfrm>
            <a:off x="3004431" y="1221122"/>
            <a:ext cx="33020" cy="57785"/>
          </a:xfrm>
          <a:custGeom>
            <a:avLst/>
            <a:gdLst/>
            <a:ahLst/>
            <a:cxnLst/>
            <a:rect l="l" t="t" r="r" b="b"/>
            <a:pathLst>
              <a:path w="33019" h="57784">
                <a:moveTo>
                  <a:pt x="16456" y="16471"/>
                </a:moveTo>
                <a:lnTo>
                  <a:pt x="0" y="0"/>
                </a:lnTo>
                <a:lnTo>
                  <a:pt x="16442" y="57643"/>
                </a:lnTo>
                <a:lnTo>
                  <a:pt x="32941" y="11"/>
                </a:lnTo>
                <a:lnTo>
                  <a:pt x="16456" y="16471"/>
                </a:lnTo>
                <a:close/>
              </a:path>
            </a:pathLst>
          </a:custGeom>
          <a:ln w="4117">
            <a:solidFill>
              <a:srgbClr val="000000"/>
            </a:solidFill>
          </a:ln>
        </p:spPr>
        <p:txBody>
          <a:bodyPr wrap="square" lIns="0" tIns="0" rIns="0" bIns="0" rtlCol="0"/>
          <a:lstStyle/>
          <a:p>
            <a:endParaRPr/>
          </a:p>
        </p:txBody>
      </p:sp>
      <p:sp>
        <p:nvSpPr>
          <p:cNvPr id="35" name="object 35"/>
          <p:cNvSpPr/>
          <p:nvPr/>
        </p:nvSpPr>
        <p:spPr>
          <a:xfrm>
            <a:off x="3207692" y="2279272"/>
            <a:ext cx="175260" cy="95250"/>
          </a:xfrm>
          <a:custGeom>
            <a:avLst/>
            <a:gdLst/>
            <a:ahLst/>
            <a:cxnLst/>
            <a:rect l="l" t="t" r="r" b="b"/>
            <a:pathLst>
              <a:path w="175260" h="95250">
                <a:moveTo>
                  <a:pt x="151432" y="94768"/>
                </a:moveTo>
                <a:lnTo>
                  <a:pt x="23454" y="94768"/>
                </a:lnTo>
                <a:lnTo>
                  <a:pt x="14309" y="92929"/>
                </a:lnTo>
                <a:lnTo>
                  <a:pt x="6856" y="87911"/>
                </a:lnTo>
                <a:lnTo>
                  <a:pt x="1838" y="80457"/>
                </a:lnTo>
                <a:lnTo>
                  <a:pt x="0" y="71313"/>
                </a:lnTo>
                <a:lnTo>
                  <a:pt x="0" y="23468"/>
                </a:lnTo>
                <a:lnTo>
                  <a:pt x="1838" y="14316"/>
                </a:lnTo>
                <a:lnTo>
                  <a:pt x="6856" y="6859"/>
                </a:lnTo>
                <a:lnTo>
                  <a:pt x="14309" y="1838"/>
                </a:lnTo>
                <a:lnTo>
                  <a:pt x="23454" y="0"/>
                </a:lnTo>
                <a:lnTo>
                  <a:pt x="151432" y="0"/>
                </a:lnTo>
                <a:lnTo>
                  <a:pt x="160575" y="1838"/>
                </a:lnTo>
                <a:lnTo>
                  <a:pt x="168029" y="6859"/>
                </a:lnTo>
                <a:lnTo>
                  <a:pt x="173048" y="14316"/>
                </a:lnTo>
                <a:lnTo>
                  <a:pt x="174886" y="23468"/>
                </a:lnTo>
                <a:lnTo>
                  <a:pt x="174886" y="71313"/>
                </a:lnTo>
                <a:lnTo>
                  <a:pt x="173048" y="80457"/>
                </a:lnTo>
                <a:lnTo>
                  <a:pt x="168029" y="87911"/>
                </a:lnTo>
                <a:lnTo>
                  <a:pt x="160575" y="92929"/>
                </a:lnTo>
                <a:lnTo>
                  <a:pt x="151432" y="94768"/>
                </a:lnTo>
                <a:close/>
              </a:path>
            </a:pathLst>
          </a:custGeom>
          <a:solidFill>
            <a:srgbClr val="FBBA05"/>
          </a:solidFill>
        </p:spPr>
        <p:txBody>
          <a:bodyPr wrap="square" lIns="0" tIns="0" rIns="0" bIns="0" rtlCol="0"/>
          <a:lstStyle/>
          <a:p>
            <a:endParaRPr/>
          </a:p>
        </p:txBody>
      </p:sp>
      <p:sp>
        <p:nvSpPr>
          <p:cNvPr id="36" name="object 36"/>
          <p:cNvSpPr/>
          <p:nvPr/>
        </p:nvSpPr>
        <p:spPr>
          <a:xfrm>
            <a:off x="3207692" y="2279272"/>
            <a:ext cx="175260" cy="95250"/>
          </a:xfrm>
          <a:custGeom>
            <a:avLst/>
            <a:gdLst/>
            <a:ahLst/>
            <a:cxnLst/>
            <a:rect l="l" t="t" r="r" b="b"/>
            <a:pathLst>
              <a:path w="175260" h="95250">
                <a:moveTo>
                  <a:pt x="23454" y="0"/>
                </a:moveTo>
                <a:lnTo>
                  <a:pt x="151432" y="0"/>
                </a:lnTo>
                <a:lnTo>
                  <a:pt x="160575" y="1838"/>
                </a:lnTo>
                <a:lnTo>
                  <a:pt x="168029" y="6859"/>
                </a:lnTo>
                <a:lnTo>
                  <a:pt x="173048" y="14316"/>
                </a:lnTo>
                <a:lnTo>
                  <a:pt x="174886" y="23468"/>
                </a:lnTo>
                <a:lnTo>
                  <a:pt x="174886" y="71313"/>
                </a:lnTo>
                <a:lnTo>
                  <a:pt x="173048" y="80457"/>
                </a:lnTo>
                <a:lnTo>
                  <a:pt x="168029" y="87911"/>
                </a:lnTo>
                <a:lnTo>
                  <a:pt x="160575" y="92929"/>
                </a:lnTo>
                <a:lnTo>
                  <a:pt x="151432" y="94768"/>
                </a:lnTo>
                <a:lnTo>
                  <a:pt x="23454" y="94768"/>
                </a:lnTo>
                <a:lnTo>
                  <a:pt x="14309" y="92929"/>
                </a:lnTo>
                <a:lnTo>
                  <a:pt x="6856" y="87911"/>
                </a:lnTo>
                <a:lnTo>
                  <a:pt x="1838" y="80457"/>
                </a:lnTo>
                <a:lnTo>
                  <a:pt x="0" y="71313"/>
                </a:lnTo>
                <a:lnTo>
                  <a:pt x="0" y="23468"/>
                </a:lnTo>
                <a:lnTo>
                  <a:pt x="1838" y="14316"/>
                </a:lnTo>
                <a:lnTo>
                  <a:pt x="6856" y="6859"/>
                </a:lnTo>
                <a:lnTo>
                  <a:pt x="14309" y="1838"/>
                </a:lnTo>
                <a:lnTo>
                  <a:pt x="23454" y="0"/>
                </a:lnTo>
                <a:close/>
              </a:path>
            </a:pathLst>
          </a:custGeom>
          <a:ln w="18097">
            <a:solidFill>
              <a:srgbClr val="FBBA05"/>
            </a:solidFill>
          </a:ln>
        </p:spPr>
        <p:txBody>
          <a:bodyPr wrap="square" lIns="0" tIns="0" rIns="0" bIns="0" rtlCol="0"/>
          <a:lstStyle/>
          <a:p>
            <a:endParaRPr/>
          </a:p>
        </p:txBody>
      </p:sp>
      <p:sp>
        <p:nvSpPr>
          <p:cNvPr id="37" name="object 37"/>
          <p:cNvSpPr txBox="1"/>
          <p:nvPr/>
        </p:nvSpPr>
        <p:spPr>
          <a:xfrm>
            <a:off x="2967158" y="2285349"/>
            <a:ext cx="397510" cy="76944"/>
          </a:xfrm>
          <a:prstGeom prst="rect">
            <a:avLst/>
          </a:prstGeom>
        </p:spPr>
        <p:txBody>
          <a:bodyPr vert="horz" wrap="square" lIns="0" tIns="0" rIns="0" bIns="0" rtlCol="0">
            <a:spAutoFit/>
          </a:bodyPr>
          <a:lstStyle/>
          <a:p>
            <a:pPr marL="12700">
              <a:lnSpc>
                <a:spcPct val="100000"/>
              </a:lnSpc>
              <a:tabLst>
                <a:tab pos="264795" algn="l"/>
              </a:tabLst>
            </a:pPr>
            <a:r>
              <a:rPr sz="500" spc="-70" dirty="0">
                <a:latin typeface="Euphemia UCAS"/>
                <a:cs typeface="Euphemia UCAS"/>
              </a:rPr>
              <a:t>BAM	BAM</a:t>
            </a:r>
            <a:endParaRPr sz="500" dirty="0">
              <a:latin typeface="Euphemia UCAS"/>
              <a:cs typeface="Euphemia UCAS"/>
            </a:endParaRPr>
          </a:p>
        </p:txBody>
      </p:sp>
      <p:sp>
        <p:nvSpPr>
          <p:cNvPr id="38" name="object 38"/>
          <p:cNvSpPr txBox="1"/>
          <p:nvPr/>
        </p:nvSpPr>
        <p:spPr>
          <a:xfrm>
            <a:off x="3118975" y="1428781"/>
            <a:ext cx="333668" cy="343535"/>
          </a:xfrm>
          <a:prstGeom prst="rect">
            <a:avLst/>
          </a:prstGeom>
        </p:spPr>
        <p:txBody>
          <a:bodyPr vert="vert270" wrap="square" lIns="0" tIns="3810" rIns="0" bIns="0" rtlCol="0">
            <a:spAutoFit/>
          </a:bodyPr>
          <a:lstStyle/>
          <a:p>
            <a:pPr marL="12700">
              <a:lnSpc>
                <a:spcPct val="100000"/>
              </a:lnSpc>
              <a:spcBef>
                <a:spcPts val="30"/>
              </a:spcBef>
            </a:pPr>
            <a:r>
              <a:rPr sz="500" dirty="0">
                <a:latin typeface="Euphemia UCAS"/>
                <a:cs typeface="Euphemia UCAS"/>
              </a:rPr>
              <a:t>Sampl</a:t>
            </a:r>
            <a:r>
              <a:rPr sz="500" spc="-10" dirty="0">
                <a:latin typeface="Euphemia UCAS"/>
                <a:cs typeface="Euphemia UCAS"/>
              </a:rPr>
              <a:t>e</a:t>
            </a:r>
            <a:r>
              <a:rPr sz="500" dirty="0">
                <a:latin typeface="Euphemia UCAS"/>
                <a:cs typeface="Euphemia UCAS"/>
              </a:rPr>
              <a:t>_A</a:t>
            </a:r>
            <a:endParaRPr sz="500">
              <a:latin typeface="Euphemia UCAS"/>
              <a:cs typeface="Euphemia UCAS"/>
            </a:endParaRPr>
          </a:p>
          <a:p>
            <a:pPr marL="12700" marR="5080">
              <a:lnSpc>
                <a:spcPct val="172900"/>
              </a:lnSpc>
            </a:pPr>
            <a:r>
              <a:rPr sz="500" dirty="0">
                <a:latin typeface="Euphemia UCAS"/>
                <a:cs typeface="Euphemia UCAS"/>
              </a:rPr>
              <a:t>Sampl</a:t>
            </a:r>
            <a:r>
              <a:rPr sz="500" spc="-10" dirty="0">
                <a:latin typeface="Euphemia UCAS"/>
                <a:cs typeface="Euphemia UCAS"/>
              </a:rPr>
              <a:t>e</a:t>
            </a:r>
            <a:r>
              <a:rPr sz="500" dirty="0">
                <a:latin typeface="Euphemia UCAS"/>
                <a:cs typeface="Euphemia UCAS"/>
              </a:rPr>
              <a:t>_B Sampl</a:t>
            </a:r>
            <a:r>
              <a:rPr sz="500" spc="-10" dirty="0">
                <a:latin typeface="Euphemia UCAS"/>
                <a:cs typeface="Euphemia UCAS"/>
              </a:rPr>
              <a:t>e</a:t>
            </a:r>
            <a:r>
              <a:rPr sz="500" dirty="0">
                <a:latin typeface="Euphemia UCAS"/>
                <a:cs typeface="Euphemia UCAS"/>
              </a:rPr>
              <a:t>_C</a:t>
            </a:r>
            <a:endParaRPr sz="500">
              <a:latin typeface="Euphemia UCAS"/>
              <a:cs typeface="Euphemia UCAS"/>
            </a:endParaRPr>
          </a:p>
        </p:txBody>
      </p:sp>
      <p:sp>
        <p:nvSpPr>
          <p:cNvPr id="42" name="object 42"/>
          <p:cNvSpPr/>
          <p:nvPr/>
        </p:nvSpPr>
        <p:spPr>
          <a:xfrm>
            <a:off x="3677044" y="1430507"/>
            <a:ext cx="540385" cy="346710"/>
          </a:xfrm>
          <a:custGeom>
            <a:avLst/>
            <a:gdLst/>
            <a:ahLst/>
            <a:cxnLst/>
            <a:rect l="l" t="t" r="r" b="b"/>
            <a:pathLst>
              <a:path w="540385" h="346710">
                <a:moveTo>
                  <a:pt x="498278" y="346386"/>
                </a:moveTo>
                <a:lnTo>
                  <a:pt x="41738" y="346386"/>
                </a:lnTo>
                <a:lnTo>
                  <a:pt x="28518" y="344265"/>
                </a:lnTo>
                <a:lnTo>
                  <a:pt x="17057" y="338354"/>
                </a:lnTo>
                <a:lnTo>
                  <a:pt x="8032" y="329330"/>
                </a:lnTo>
                <a:lnTo>
                  <a:pt x="2121" y="317870"/>
                </a:lnTo>
                <a:lnTo>
                  <a:pt x="0" y="304651"/>
                </a:lnTo>
                <a:lnTo>
                  <a:pt x="0" y="41735"/>
                </a:lnTo>
                <a:lnTo>
                  <a:pt x="28518" y="2121"/>
                </a:lnTo>
                <a:lnTo>
                  <a:pt x="41738" y="0"/>
                </a:lnTo>
                <a:lnTo>
                  <a:pt x="498278" y="0"/>
                </a:lnTo>
                <a:lnTo>
                  <a:pt x="537892" y="28517"/>
                </a:lnTo>
                <a:lnTo>
                  <a:pt x="540013" y="41735"/>
                </a:lnTo>
                <a:lnTo>
                  <a:pt x="540013" y="304651"/>
                </a:lnTo>
                <a:lnTo>
                  <a:pt x="511496" y="344265"/>
                </a:lnTo>
                <a:lnTo>
                  <a:pt x="498278" y="346386"/>
                </a:lnTo>
                <a:close/>
              </a:path>
            </a:pathLst>
          </a:custGeom>
          <a:solidFill>
            <a:srgbClr val="FBBA05"/>
          </a:solidFill>
        </p:spPr>
        <p:txBody>
          <a:bodyPr wrap="square" lIns="0" tIns="0" rIns="0" bIns="0" rtlCol="0"/>
          <a:lstStyle/>
          <a:p>
            <a:endParaRPr/>
          </a:p>
        </p:txBody>
      </p:sp>
      <p:sp>
        <p:nvSpPr>
          <p:cNvPr id="43" name="object 43"/>
          <p:cNvSpPr/>
          <p:nvPr/>
        </p:nvSpPr>
        <p:spPr>
          <a:xfrm>
            <a:off x="3677044" y="1430507"/>
            <a:ext cx="540385" cy="346710"/>
          </a:xfrm>
          <a:custGeom>
            <a:avLst/>
            <a:gdLst/>
            <a:ahLst/>
            <a:cxnLst/>
            <a:rect l="l" t="t" r="r" b="b"/>
            <a:pathLst>
              <a:path w="540385" h="346710">
                <a:moveTo>
                  <a:pt x="41738" y="0"/>
                </a:moveTo>
                <a:lnTo>
                  <a:pt x="498278" y="0"/>
                </a:lnTo>
                <a:lnTo>
                  <a:pt x="511496" y="2121"/>
                </a:lnTo>
                <a:lnTo>
                  <a:pt x="522956" y="8032"/>
                </a:lnTo>
                <a:lnTo>
                  <a:pt x="531980" y="17057"/>
                </a:lnTo>
                <a:lnTo>
                  <a:pt x="537892" y="28517"/>
                </a:lnTo>
                <a:lnTo>
                  <a:pt x="540013" y="41735"/>
                </a:lnTo>
                <a:lnTo>
                  <a:pt x="540013" y="304651"/>
                </a:lnTo>
                <a:lnTo>
                  <a:pt x="511496" y="344265"/>
                </a:lnTo>
                <a:lnTo>
                  <a:pt x="498278" y="346386"/>
                </a:lnTo>
                <a:lnTo>
                  <a:pt x="41738" y="346386"/>
                </a:lnTo>
                <a:lnTo>
                  <a:pt x="2121" y="317870"/>
                </a:lnTo>
                <a:lnTo>
                  <a:pt x="0" y="304651"/>
                </a:lnTo>
                <a:lnTo>
                  <a:pt x="0" y="41735"/>
                </a:lnTo>
                <a:lnTo>
                  <a:pt x="28518" y="2121"/>
                </a:lnTo>
                <a:lnTo>
                  <a:pt x="41738" y="0"/>
                </a:lnTo>
                <a:close/>
              </a:path>
            </a:pathLst>
          </a:custGeom>
          <a:ln w="25532">
            <a:solidFill>
              <a:srgbClr val="FBBA05"/>
            </a:solidFill>
          </a:ln>
        </p:spPr>
        <p:txBody>
          <a:bodyPr wrap="square" lIns="0" tIns="0" rIns="0" bIns="0" rtlCol="0"/>
          <a:lstStyle/>
          <a:p>
            <a:endParaRPr/>
          </a:p>
        </p:txBody>
      </p:sp>
      <p:sp>
        <p:nvSpPr>
          <p:cNvPr id="45" name="object 45"/>
          <p:cNvSpPr/>
          <p:nvPr/>
        </p:nvSpPr>
        <p:spPr>
          <a:xfrm>
            <a:off x="3693516" y="1952628"/>
            <a:ext cx="135534" cy="82547"/>
          </a:xfrm>
          <a:custGeom>
            <a:avLst/>
            <a:gdLst/>
            <a:ahLst/>
            <a:cxnLst/>
            <a:rect l="l" t="t" r="r" b="b"/>
            <a:pathLst>
              <a:path w="109854" h="73025">
                <a:moveTo>
                  <a:pt x="18026" y="0"/>
                </a:moveTo>
                <a:lnTo>
                  <a:pt x="91793" y="0"/>
                </a:lnTo>
                <a:lnTo>
                  <a:pt x="98822" y="1412"/>
                </a:lnTo>
                <a:lnTo>
                  <a:pt x="104551" y="5269"/>
                </a:lnTo>
                <a:lnTo>
                  <a:pt x="108407" y="10997"/>
                </a:lnTo>
                <a:lnTo>
                  <a:pt x="109820" y="18026"/>
                </a:lnTo>
                <a:lnTo>
                  <a:pt x="109820" y="54803"/>
                </a:lnTo>
                <a:lnTo>
                  <a:pt x="108407" y="61832"/>
                </a:lnTo>
                <a:lnTo>
                  <a:pt x="104551" y="67561"/>
                </a:lnTo>
                <a:lnTo>
                  <a:pt x="98822" y="71417"/>
                </a:lnTo>
                <a:lnTo>
                  <a:pt x="91793" y="72830"/>
                </a:lnTo>
                <a:lnTo>
                  <a:pt x="18026" y="72830"/>
                </a:lnTo>
                <a:lnTo>
                  <a:pt x="10997" y="71417"/>
                </a:lnTo>
                <a:lnTo>
                  <a:pt x="5269" y="67561"/>
                </a:lnTo>
                <a:lnTo>
                  <a:pt x="1412" y="61832"/>
                </a:lnTo>
                <a:lnTo>
                  <a:pt x="0" y="54803"/>
                </a:lnTo>
                <a:lnTo>
                  <a:pt x="0" y="18026"/>
                </a:lnTo>
                <a:lnTo>
                  <a:pt x="1412" y="10997"/>
                </a:lnTo>
                <a:lnTo>
                  <a:pt x="5269" y="5269"/>
                </a:lnTo>
                <a:lnTo>
                  <a:pt x="10997" y="1412"/>
                </a:lnTo>
                <a:lnTo>
                  <a:pt x="18026" y="0"/>
                </a:lnTo>
                <a:close/>
              </a:path>
            </a:pathLst>
          </a:custGeom>
          <a:solidFill>
            <a:srgbClr val="FABA05"/>
          </a:solidFill>
          <a:ln w="12573">
            <a:solidFill>
              <a:srgbClr val="FBBA05"/>
            </a:solidFill>
          </a:ln>
        </p:spPr>
        <p:txBody>
          <a:bodyPr wrap="square" lIns="0" tIns="0" rIns="0" bIns="0" rtlCol="0"/>
          <a:lstStyle/>
          <a:p>
            <a:endParaRPr/>
          </a:p>
        </p:txBody>
      </p:sp>
      <p:sp>
        <p:nvSpPr>
          <p:cNvPr id="46" name="object 46"/>
          <p:cNvSpPr txBox="1"/>
          <p:nvPr/>
        </p:nvSpPr>
        <p:spPr>
          <a:xfrm>
            <a:off x="3688655" y="1958231"/>
            <a:ext cx="216595" cy="76944"/>
          </a:xfrm>
          <a:prstGeom prst="rect">
            <a:avLst/>
          </a:prstGeom>
        </p:spPr>
        <p:txBody>
          <a:bodyPr vert="horz" wrap="square" lIns="0" tIns="0" rIns="0" bIns="0" rtlCol="0">
            <a:spAutoFit/>
          </a:bodyPr>
          <a:lstStyle/>
          <a:p>
            <a:pPr marL="12700">
              <a:lnSpc>
                <a:spcPct val="100000"/>
              </a:lnSpc>
            </a:pPr>
            <a:r>
              <a:rPr sz="500" spc="-30" dirty="0">
                <a:latin typeface="Euphemia UCAS"/>
                <a:cs typeface="Euphemia UCAS"/>
              </a:rPr>
              <a:t>BAM</a:t>
            </a:r>
            <a:endParaRPr sz="500" dirty="0">
              <a:latin typeface="Euphemia UCAS"/>
              <a:cs typeface="Euphemia UCAS"/>
            </a:endParaRPr>
          </a:p>
        </p:txBody>
      </p:sp>
      <p:sp>
        <p:nvSpPr>
          <p:cNvPr id="47" name="object 47"/>
          <p:cNvSpPr/>
          <p:nvPr/>
        </p:nvSpPr>
        <p:spPr>
          <a:xfrm>
            <a:off x="3748399" y="1810885"/>
            <a:ext cx="635" cy="106045"/>
          </a:xfrm>
          <a:custGeom>
            <a:avLst/>
            <a:gdLst/>
            <a:ahLst/>
            <a:cxnLst/>
            <a:rect l="l" t="t" r="r" b="b"/>
            <a:pathLst>
              <a:path w="635" h="106044">
                <a:moveTo>
                  <a:pt x="0" y="0"/>
                </a:moveTo>
                <a:lnTo>
                  <a:pt x="13" y="105541"/>
                </a:lnTo>
              </a:path>
            </a:pathLst>
          </a:custGeom>
          <a:ln w="8234">
            <a:solidFill>
              <a:srgbClr val="000000"/>
            </a:solidFill>
          </a:ln>
        </p:spPr>
        <p:txBody>
          <a:bodyPr wrap="square" lIns="0" tIns="0" rIns="0" bIns="0" rtlCol="0"/>
          <a:lstStyle/>
          <a:p>
            <a:endParaRPr/>
          </a:p>
        </p:txBody>
      </p:sp>
      <p:sp>
        <p:nvSpPr>
          <p:cNvPr id="48" name="object 48"/>
          <p:cNvSpPr/>
          <p:nvPr/>
        </p:nvSpPr>
        <p:spPr>
          <a:xfrm>
            <a:off x="3731943" y="1867012"/>
            <a:ext cx="33020" cy="57785"/>
          </a:xfrm>
          <a:custGeom>
            <a:avLst/>
            <a:gdLst/>
            <a:ahLst/>
            <a:cxnLst/>
            <a:rect l="l" t="t" r="r" b="b"/>
            <a:pathLst>
              <a:path w="33020" h="57785">
                <a:moveTo>
                  <a:pt x="32927" y="1"/>
                </a:moveTo>
                <a:lnTo>
                  <a:pt x="16471" y="57643"/>
                </a:lnTo>
                <a:lnTo>
                  <a:pt x="0" y="0"/>
                </a:lnTo>
                <a:lnTo>
                  <a:pt x="16469" y="16471"/>
                </a:lnTo>
                <a:lnTo>
                  <a:pt x="32927" y="1"/>
                </a:lnTo>
                <a:close/>
              </a:path>
            </a:pathLst>
          </a:custGeom>
          <a:solidFill>
            <a:srgbClr val="000000"/>
          </a:solidFill>
        </p:spPr>
        <p:txBody>
          <a:bodyPr wrap="square" lIns="0" tIns="0" rIns="0" bIns="0" rtlCol="0"/>
          <a:lstStyle/>
          <a:p>
            <a:endParaRPr/>
          </a:p>
        </p:txBody>
      </p:sp>
      <p:sp>
        <p:nvSpPr>
          <p:cNvPr id="49" name="object 49"/>
          <p:cNvSpPr/>
          <p:nvPr/>
        </p:nvSpPr>
        <p:spPr>
          <a:xfrm>
            <a:off x="3731943" y="1867012"/>
            <a:ext cx="33020" cy="57785"/>
          </a:xfrm>
          <a:custGeom>
            <a:avLst/>
            <a:gdLst/>
            <a:ahLst/>
            <a:cxnLst/>
            <a:rect l="l" t="t" r="r" b="b"/>
            <a:pathLst>
              <a:path w="33020" h="57785">
                <a:moveTo>
                  <a:pt x="16469" y="16471"/>
                </a:moveTo>
                <a:lnTo>
                  <a:pt x="0" y="0"/>
                </a:lnTo>
                <a:lnTo>
                  <a:pt x="16471" y="57643"/>
                </a:lnTo>
                <a:lnTo>
                  <a:pt x="32927" y="1"/>
                </a:lnTo>
                <a:lnTo>
                  <a:pt x="16469" y="16471"/>
                </a:lnTo>
                <a:close/>
              </a:path>
            </a:pathLst>
          </a:custGeom>
          <a:ln w="4117">
            <a:solidFill>
              <a:srgbClr val="000000"/>
            </a:solidFill>
          </a:ln>
        </p:spPr>
        <p:txBody>
          <a:bodyPr wrap="square" lIns="0" tIns="0" rIns="0" bIns="0" rtlCol="0"/>
          <a:lstStyle/>
          <a:p>
            <a:endParaRPr/>
          </a:p>
        </p:txBody>
      </p:sp>
      <p:sp>
        <p:nvSpPr>
          <p:cNvPr id="50" name="object 50"/>
          <p:cNvSpPr txBox="1"/>
          <p:nvPr/>
        </p:nvSpPr>
        <p:spPr>
          <a:xfrm>
            <a:off x="3700879" y="1428782"/>
            <a:ext cx="76944" cy="343535"/>
          </a:xfrm>
          <a:prstGeom prst="rect">
            <a:avLst/>
          </a:prstGeom>
        </p:spPr>
        <p:txBody>
          <a:bodyPr vert="vert270" wrap="square" lIns="0" tIns="3810" rIns="0" bIns="0" rtlCol="0">
            <a:spAutoFit/>
          </a:bodyPr>
          <a:lstStyle/>
          <a:p>
            <a:pPr marL="12700">
              <a:lnSpc>
                <a:spcPct val="100000"/>
              </a:lnSpc>
              <a:spcBef>
                <a:spcPts val="30"/>
              </a:spcBef>
            </a:pPr>
            <a:r>
              <a:rPr sz="500" dirty="0">
                <a:latin typeface="Euphemia UCAS"/>
                <a:cs typeface="Euphemia UCAS"/>
              </a:rPr>
              <a:t>Sampl</a:t>
            </a:r>
            <a:r>
              <a:rPr sz="500" spc="-10" dirty="0">
                <a:latin typeface="Euphemia UCAS"/>
                <a:cs typeface="Euphemia UCAS"/>
              </a:rPr>
              <a:t>e</a:t>
            </a:r>
            <a:r>
              <a:rPr sz="500" dirty="0">
                <a:latin typeface="Euphemia UCAS"/>
                <a:cs typeface="Euphemia UCAS"/>
              </a:rPr>
              <a:t>_A</a:t>
            </a:r>
            <a:endParaRPr sz="500">
              <a:latin typeface="Euphemia UCAS"/>
              <a:cs typeface="Euphemia UCAS"/>
            </a:endParaRPr>
          </a:p>
        </p:txBody>
      </p:sp>
      <p:sp>
        <p:nvSpPr>
          <p:cNvPr id="51" name="object 51"/>
          <p:cNvSpPr txBox="1"/>
          <p:nvPr/>
        </p:nvSpPr>
        <p:spPr>
          <a:xfrm>
            <a:off x="3849099" y="1428782"/>
            <a:ext cx="333668" cy="343535"/>
          </a:xfrm>
          <a:prstGeom prst="rect">
            <a:avLst/>
          </a:prstGeom>
        </p:spPr>
        <p:txBody>
          <a:bodyPr vert="vert270" wrap="square" lIns="0" tIns="3810" rIns="0" bIns="0" rtlCol="0">
            <a:spAutoFit/>
          </a:bodyPr>
          <a:lstStyle/>
          <a:p>
            <a:pPr marL="12700">
              <a:lnSpc>
                <a:spcPct val="100000"/>
              </a:lnSpc>
              <a:spcBef>
                <a:spcPts val="30"/>
              </a:spcBef>
            </a:pPr>
            <a:r>
              <a:rPr sz="500" dirty="0">
                <a:latin typeface="Euphemia UCAS"/>
                <a:cs typeface="Euphemia UCAS"/>
              </a:rPr>
              <a:t>Sampl</a:t>
            </a:r>
            <a:r>
              <a:rPr sz="500" spc="-10" dirty="0">
                <a:latin typeface="Euphemia UCAS"/>
                <a:cs typeface="Euphemia UCAS"/>
              </a:rPr>
              <a:t>e</a:t>
            </a:r>
            <a:r>
              <a:rPr sz="500" dirty="0">
                <a:latin typeface="Euphemia UCAS"/>
                <a:cs typeface="Euphemia UCAS"/>
              </a:rPr>
              <a:t>_B</a:t>
            </a:r>
            <a:endParaRPr sz="500">
              <a:latin typeface="Euphemia UCAS"/>
              <a:cs typeface="Euphemia UCAS"/>
            </a:endParaRPr>
          </a:p>
          <a:p>
            <a:pPr marL="12700" marR="5080">
              <a:lnSpc>
                <a:spcPct val="172900"/>
              </a:lnSpc>
            </a:pPr>
            <a:r>
              <a:rPr sz="500" dirty="0">
                <a:latin typeface="Euphemia UCAS"/>
                <a:cs typeface="Euphemia UCAS"/>
              </a:rPr>
              <a:t>Sampl</a:t>
            </a:r>
            <a:r>
              <a:rPr sz="500" spc="-10" dirty="0">
                <a:latin typeface="Euphemia UCAS"/>
                <a:cs typeface="Euphemia UCAS"/>
              </a:rPr>
              <a:t>e</a:t>
            </a:r>
            <a:r>
              <a:rPr sz="500" dirty="0">
                <a:latin typeface="Euphemia UCAS"/>
                <a:cs typeface="Euphemia UCAS"/>
              </a:rPr>
              <a:t>_C Sampl</a:t>
            </a:r>
            <a:r>
              <a:rPr sz="500" spc="-10" dirty="0">
                <a:latin typeface="Euphemia UCAS"/>
                <a:cs typeface="Euphemia UCAS"/>
              </a:rPr>
              <a:t>e</a:t>
            </a:r>
            <a:r>
              <a:rPr sz="500" dirty="0">
                <a:latin typeface="Euphemia UCAS"/>
                <a:cs typeface="Euphemia UCAS"/>
              </a:rPr>
              <a:t>_C</a:t>
            </a:r>
            <a:endParaRPr sz="500">
              <a:latin typeface="Euphemia UCAS"/>
              <a:cs typeface="Euphemia UCAS"/>
            </a:endParaRPr>
          </a:p>
        </p:txBody>
      </p:sp>
      <p:sp>
        <p:nvSpPr>
          <p:cNvPr id="52" name="object 52"/>
          <p:cNvSpPr/>
          <p:nvPr/>
        </p:nvSpPr>
        <p:spPr>
          <a:xfrm>
            <a:off x="3172778" y="2062623"/>
            <a:ext cx="92710" cy="172085"/>
          </a:xfrm>
          <a:custGeom>
            <a:avLst/>
            <a:gdLst/>
            <a:ahLst/>
            <a:cxnLst/>
            <a:rect l="l" t="t" r="r" b="b"/>
            <a:pathLst>
              <a:path w="92710" h="172085">
                <a:moveTo>
                  <a:pt x="0" y="0"/>
                </a:moveTo>
                <a:lnTo>
                  <a:pt x="92250" y="171723"/>
                </a:lnTo>
              </a:path>
            </a:pathLst>
          </a:custGeom>
          <a:ln w="8234">
            <a:solidFill>
              <a:srgbClr val="000000"/>
            </a:solidFill>
          </a:ln>
        </p:spPr>
        <p:txBody>
          <a:bodyPr wrap="square" lIns="0" tIns="0" rIns="0" bIns="0" rtlCol="0"/>
          <a:lstStyle/>
          <a:p>
            <a:endParaRPr/>
          </a:p>
        </p:txBody>
      </p:sp>
      <p:sp>
        <p:nvSpPr>
          <p:cNvPr id="53" name="object 53"/>
          <p:cNvSpPr/>
          <p:nvPr/>
        </p:nvSpPr>
        <p:spPr>
          <a:xfrm>
            <a:off x="3227139" y="2183028"/>
            <a:ext cx="41910" cy="59055"/>
          </a:xfrm>
          <a:custGeom>
            <a:avLst/>
            <a:gdLst/>
            <a:ahLst/>
            <a:cxnLst/>
            <a:rect l="l" t="t" r="r" b="b"/>
            <a:pathLst>
              <a:path w="41910" h="59055">
                <a:moveTo>
                  <a:pt x="29014" y="0"/>
                </a:moveTo>
                <a:lnTo>
                  <a:pt x="41775" y="58571"/>
                </a:lnTo>
                <a:lnTo>
                  <a:pt x="0" y="15589"/>
                </a:lnTo>
                <a:lnTo>
                  <a:pt x="22298" y="22303"/>
                </a:lnTo>
                <a:lnTo>
                  <a:pt x="29014" y="0"/>
                </a:lnTo>
                <a:close/>
              </a:path>
            </a:pathLst>
          </a:custGeom>
          <a:solidFill>
            <a:srgbClr val="000000"/>
          </a:solidFill>
        </p:spPr>
        <p:txBody>
          <a:bodyPr wrap="square" lIns="0" tIns="0" rIns="0" bIns="0" rtlCol="0"/>
          <a:lstStyle/>
          <a:p>
            <a:endParaRPr/>
          </a:p>
        </p:txBody>
      </p:sp>
      <p:sp>
        <p:nvSpPr>
          <p:cNvPr id="54" name="object 54"/>
          <p:cNvSpPr/>
          <p:nvPr/>
        </p:nvSpPr>
        <p:spPr>
          <a:xfrm>
            <a:off x="3227139" y="2183028"/>
            <a:ext cx="41910" cy="59055"/>
          </a:xfrm>
          <a:custGeom>
            <a:avLst/>
            <a:gdLst/>
            <a:ahLst/>
            <a:cxnLst/>
            <a:rect l="l" t="t" r="r" b="b"/>
            <a:pathLst>
              <a:path w="41910" h="59055">
                <a:moveTo>
                  <a:pt x="22298" y="22303"/>
                </a:moveTo>
                <a:lnTo>
                  <a:pt x="0" y="15589"/>
                </a:lnTo>
                <a:lnTo>
                  <a:pt x="41775" y="58571"/>
                </a:lnTo>
                <a:lnTo>
                  <a:pt x="29014" y="0"/>
                </a:lnTo>
                <a:lnTo>
                  <a:pt x="22298" y="22303"/>
                </a:lnTo>
                <a:close/>
              </a:path>
            </a:pathLst>
          </a:custGeom>
          <a:ln w="4117">
            <a:solidFill>
              <a:srgbClr val="000000"/>
            </a:solidFill>
          </a:ln>
        </p:spPr>
        <p:txBody>
          <a:bodyPr wrap="square" lIns="0" tIns="0" rIns="0" bIns="0" rtlCol="0"/>
          <a:lstStyle/>
          <a:p>
            <a:endParaRPr/>
          </a:p>
        </p:txBody>
      </p:sp>
      <p:sp>
        <p:nvSpPr>
          <p:cNvPr id="55" name="object 55"/>
          <p:cNvSpPr txBox="1"/>
          <p:nvPr/>
        </p:nvSpPr>
        <p:spPr>
          <a:xfrm>
            <a:off x="2508380" y="2798712"/>
            <a:ext cx="263525" cy="135080"/>
          </a:xfrm>
          <a:prstGeom prst="rect">
            <a:avLst/>
          </a:prstGeom>
        </p:spPr>
        <p:txBody>
          <a:bodyPr vert="horz" wrap="square" lIns="0" tIns="0" rIns="0" bIns="0" rtlCol="0">
            <a:spAutoFit/>
          </a:bodyPr>
          <a:lstStyle/>
          <a:p>
            <a:pPr marL="12700" marR="5080">
              <a:lnSpc>
                <a:spcPts val="520"/>
              </a:lnSpc>
            </a:pPr>
            <a:r>
              <a:rPr sz="500" spc="25" dirty="0">
                <a:latin typeface="Euphemia UCAS"/>
                <a:cs typeface="Euphemia UCAS"/>
              </a:rPr>
              <a:t>Sample  merge</a:t>
            </a:r>
            <a:endParaRPr sz="500">
              <a:latin typeface="Euphemia UCAS"/>
              <a:cs typeface="Euphemia UCAS"/>
            </a:endParaRPr>
          </a:p>
        </p:txBody>
      </p:sp>
      <p:sp>
        <p:nvSpPr>
          <p:cNvPr id="56" name="object 56"/>
          <p:cNvSpPr txBox="1"/>
          <p:nvPr/>
        </p:nvSpPr>
        <p:spPr>
          <a:xfrm>
            <a:off x="2990850" y="1319170"/>
            <a:ext cx="461645" cy="76944"/>
          </a:xfrm>
          <a:prstGeom prst="rect">
            <a:avLst/>
          </a:prstGeom>
        </p:spPr>
        <p:txBody>
          <a:bodyPr vert="horz" wrap="square" lIns="0" tIns="0" rIns="0" bIns="0" rtlCol="0">
            <a:spAutoFit/>
          </a:bodyPr>
          <a:lstStyle/>
          <a:p>
            <a:pPr marL="12700">
              <a:lnSpc>
                <a:spcPct val="100000"/>
              </a:lnSpc>
            </a:pPr>
            <a:r>
              <a:rPr sz="500" spc="40" dirty="0">
                <a:latin typeface="Euphemia UCAS"/>
                <a:cs typeface="Euphemia UCAS"/>
              </a:rPr>
              <a:t>Machine</a:t>
            </a:r>
            <a:r>
              <a:rPr sz="500" spc="80" dirty="0">
                <a:latin typeface="Euphemia UCAS"/>
                <a:cs typeface="Euphemia UCAS"/>
              </a:rPr>
              <a:t> </a:t>
            </a:r>
            <a:r>
              <a:rPr sz="500" spc="70" dirty="0">
                <a:latin typeface="Euphemia UCAS"/>
                <a:cs typeface="Euphemia UCAS"/>
              </a:rPr>
              <a:t>run</a:t>
            </a:r>
            <a:endParaRPr sz="500" dirty="0">
              <a:latin typeface="Euphemia UCAS"/>
              <a:cs typeface="Euphemia UCAS"/>
            </a:endParaRPr>
          </a:p>
        </p:txBody>
      </p:sp>
      <p:sp>
        <p:nvSpPr>
          <p:cNvPr id="57" name="object 57"/>
          <p:cNvSpPr/>
          <p:nvPr/>
        </p:nvSpPr>
        <p:spPr>
          <a:xfrm>
            <a:off x="3292768" y="2422075"/>
            <a:ext cx="0" cy="110489"/>
          </a:xfrm>
          <a:custGeom>
            <a:avLst/>
            <a:gdLst/>
            <a:ahLst/>
            <a:cxnLst/>
            <a:rect l="l" t="t" r="r" b="b"/>
            <a:pathLst>
              <a:path h="110489">
                <a:moveTo>
                  <a:pt x="0" y="0"/>
                </a:moveTo>
                <a:lnTo>
                  <a:pt x="0" y="109889"/>
                </a:lnTo>
              </a:path>
            </a:pathLst>
          </a:custGeom>
          <a:ln w="6577">
            <a:solidFill>
              <a:srgbClr val="000000"/>
            </a:solidFill>
          </a:ln>
        </p:spPr>
        <p:txBody>
          <a:bodyPr wrap="square" lIns="0" tIns="0" rIns="0" bIns="0" rtlCol="0"/>
          <a:lstStyle/>
          <a:p>
            <a:endParaRPr/>
          </a:p>
        </p:txBody>
      </p:sp>
      <p:sp>
        <p:nvSpPr>
          <p:cNvPr id="58" name="object 58"/>
          <p:cNvSpPr/>
          <p:nvPr/>
        </p:nvSpPr>
        <p:spPr>
          <a:xfrm>
            <a:off x="3279608" y="2492492"/>
            <a:ext cx="26670" cy="46355"/>
          </a:xfrm>
          <a:custGeom>
            <a:avLst/>
            <a:gdLst/>
            <a:ahLst/>
            <a:cxnLst/>
            <a:rect l="l" t="t" r="r" b="b"/>
            <a:pathLst>
              <a:path w="26670" h="46355">
                <a:moveTo>
                  <a:pt x="26309" y="0"/>
                </a:moveTo>
                <a:lnTo>
                  <a:pt x="13163" y="46038"/>
                </a:lnTo>
                <a:lnTo>
                  <a:pt x="0" y="1"/>
                </a:lnTo>
                <a:lnTo>
                  <a:pt x="13162" y="13148"/>
                </a:lnTo>
                <a:lnTo>
                  <a:pt x="26309" y="0"/>
                </a:lnTo>
                <a:close/>
              </a:path>
            </a:pathLst>
          </a:custGeom>
          <a:solidFill>
            <a:srgbClr val="000000"/>
          </a:solidFill>
        </p:spPr>
        <p:txBody>
          <a:bodyPr wrap="square" lIns="0" tIns="0" rIns="0" bIns="0" rtlCol="0"/>
          <a:lstStyle/>
          <a:p>
            <a:endParaRPr/>
          </a:p>
        </p:txBody>
      </p:sp>
      <p:sp>
        <p:nvSpPr>
          <p:cNvPr id="59" name="object 59"/>
          <p:cNvSpPr/>
          <p:nvPr/>
        </p:nvSpPr>
        <p:spPr>
          <a:xfrm>
            <a:off x="3279608" y="2492492"/>
            <a:ext cx="26670" cy="46355"/>
          </a:xfrm>
          <a:custGeom>
            <a:avLst/>
            <a:gdLst/>
            <a:ahLst/>
            <a:cxnLst/>
            <a:rect l="l" t="t" r="r" b="b"/>
            <a:pathLst>
              <a:path w="26670" h="46355">
                <a:moveTo>
                  <a:pt x="13162" y="13148"/>
                </a:moveTo>
                <a:lnTo>
                  <a:pt x="0" y="1"/>
                </a:lnTo>
                <a:lnTo>
                  <a:pt x="13163" y="46038"/>
                </a:lnTo>
                <a:lnTo>
                  <a:pt x="26309" y="0"/>
                </a:lnTo>
                <a:lnTo>
                  <a:pt x="13162" y="13148"/>
                </a:lnTo>
                <a:close/>
              </a:path>
            </a:pathLst>
          </a:custGeom>
          <a:ln w="3288">
            <a:solidFill>
              <a:srgbClr val="000000"/>
            </a:solidFill>
          </a:ln>
        </p:spPr>
        <p:txBody>
          <a:bodyPr wrap="square" lIns="0" tIns="0" rIns="0" bIns="0" rtlCol="0"/>
          <a:lstStyle/>
          <a:p>
            <a:endParaRPr/>
          </a:p>
        </p:txBody>
      </p:sp>
      <p:sp>
        <p:nvSpPr>
          <p:cNvPr id="60" name="object 60"/>
          <p:cNvSpPr/>
          <p:nvPr/>
        </p:nvSpPr>
        <p:spPr>
          <a:xfrm>
            <a:off x="2955175" y="2570227"/>
            <a:ext cx="175260" cy="95250"/>
          </a:xfrm>
          <a:custGeom>
            <a:avLst/>
            <a:gdLst/>
            <a:ahLst/>
            <a:cxnLst/>
            <a:rect l="l" t="t" r="r" b="b"/>
            <a:pathLst>
              <a:path w="175260" h="95250">
                <a:moveTo>
                  <a:pt x="151421" y="94754"/>
                </a:moveTo>
                <a:lnTo>
                  <a:pt x="23454" y="94754"/>
                </a:lnTo>
                <a:lnTo>
                  <a:pt x="14305" y="92918"/>
                </a:lnTo>
                <a:lnTo>
                  <a:pt x="6852" y="87902"/>
                </a:lnTo>
                <a:lnTo>
                  <a:pt x="1836" y="80449"/>
                </a:lnTo>
                <a:lnTo>
                  <a:pt x="0" y="71300"/>
                </a:lnTo>
                <a:lnTo>
                  <a:pt x="0" y="23454"/>
                </a:lnTo>
                <a:lnTo>
                  <a:pt x="1836" y="14311"/>
                </a:lnTo>
                <a:lnTo>
                  <a:pt x="6852" y="6857"/>
                </a:lnTo>
                <a:lnTo>
                  <a:pt x="14305" y="1838"/>
                </a:lnTo>
                <a:lnTo>
                  <a:pt x="23454" y="0"/>
                </a:lnTo>
                <a:lnTo>
                  <a:pt x="151421" y="0"/>
                </a:lnTo>
                <a:lnTo>
                  <a:pt x="160570" y="1838"/>
                </a:lnTo>
                <a:lnTo>
                  <a:pt x="168024" y="6857"/>
                </a:lnTo>
                <a:lnTo>
                  <a:pt x="173039" y="14311"/>
                </a:lnTo>
                <a:lnTo>
                  <a:pt x="174876" y="23454"/>
                </a:lnTo>
                <a:lnTo>
                  <a:pt x="174876" y="71300"/>
                </a:lnTo>
                <a:lnTo>
                  <a:pt x="173039" y="80449"/>
                </a:lnTo>
                <a:lnTo>
                  <a:pt x="168024" y="87902"/>
                </a:lnTo>
                <a:lnTo>
                  <a:pt x="160570" y="92918"/>
                </a:lnTo>
                <a:lnTo>
                  <a:pt x="151421" y="94754"/>
                </a:lnTo>
                <a:close/>
              </a:path>
            </a:pathLst>
          </a:custGeom>
          <a:solidFill>
            <a:srgbClr val="FBBA05"/>
          </a:solidFill>
        </p:spPr>
        <p:txBody>
          <a:bodyPr wrap="square" lIns="0" tIns="0" rIns="0" bIns="0" rtlCol="0"/>
          <a:lstStyle/>
          <a:p>
            <a:endParaRPr/>
          </a:p>
        </p:txBody>
      </p:sp>
      <p:sp>
        <p:nvSpPr>
          <p:cNvPr id="61" name="object 61"/>
          <p:cNvSpPr/>
          <p:nvPr/>
        </p:nvSpPr>
        <p:spPr>
          <a:xfrm>
            <a:off x="2955175" y="2570227"/>
            <a:ext cx="175260" cy="95250"/>
          </a:xfrm>
          <a:custGeom>
            <a:avLst/>
            <a:gdLst/>
            <a:ahLst/>
            <a:cxnLst/>
            <a:rect l="l" t="t" r="r" b="b"/>
            <a:pathLst>
              <a:path w="175260" h="95250">
                <a:moveTo>
                  <a:pt x="23454" y="0"/>
                </a:moveTo>
                <a:lnTo>
                  <a:pt x="151421" y="0"/>
                </a:lnTo>
                <a:lnTo>
                  <a:pt x="160570" y="1838"/>
                </a:lnTo>
                <a:lnTo>
                  <a:pt x="168024" y="6857"/>
                </a:lnTo>
                <a:lnTo>
                  <a:pt x="173039" y="14311"/>
                </a:lnTo>
                <a:lnTo>
                  <a:pt x="174876" y="23454"/>
                </a:lnTo>
                <a:lnTo>
                  <a:pt x="174876" y="71300"/>
                </a:lnTo>
                <a:lnTo>
                  <a:pt x="173039" y="80449"/>
                </a:lnTo>
                <a:lnTo>
                  <a:pt x="168024" y="87902"/>
                </a:lnTo>
                <a:lnTo>
                  <a:pt x="160570" y="92918"/>
                </a:lnTo>
                <a:lnTo>
                  <a:pt x="151421" y="94754"/>
                </a:lnTo>
                <a:lnTo>
                  <a:pt x="23454" y="94754"/>
                </a:lnTo>
                <a:lnTo>
                  <a:pt x="14305" y="92918"/>
                </a:lnTo>
                <a:lnTo>
                  <a:pt x="6852" y="87902"/>
                </a:lnTo>
                <a:lnTo>
                  <a:pt x="1836" y="80449"/>
                </a:lnTo>
                <a:lnTo>
                  <a:pt x="0" y="71300"/>
                </a:lnTo>
                <a:lnTo>
                  <a:pt x="0" y="23454"/>
                </a:lnTo>
                <a:lnTo>
                  <a:pt x="1836" y="14311"/>
                </a:lnTo>
                <a:lnTo>
                  <a:pt x="6852" y="6857"/>
                </a:lnTo>
                <a:lnTo>
                  <a:pt x="14305" y="1838"/>
                </a:lnTo>
                <a:lnTo>
                  <a:pt x="23454" y="0"/>
                </a:lnTo>
                <a:close/>
              </a:path>
            </a:pathLst>
          </a:custGeom>
          <a:ln w="18097">
            <a:solidFill>
              <a:srgbClr val="FBBA05"/>
            </a:solidFill>
          </a:ln>
        </p:spPr>
        <p:txBody>
          <a:bodyPr wrap="square" lIns="0" tIns="0" rIns="0" bIns="0" rtlCol="0"/>
          <a:lstStyle/>
          <a:p>
            <a:endParaRPr/>
          </a:p>
        </p:txBody>
      </p:sp>
      <p:sp>
        <p:nvSpPr>
          <p:cNvPr id="63" name="object 63"/>
          <p:cNvSpPr/>
          <p:nvPr/>
        </p:nvSpPr>
        <p:spPr>
          <a:xfrm>
            <a:off x="3207692" y="2570227"/>
            <a:ext cx="175260" cy="95250"/>
          </a:xfrm>
          <a:custGeom>
            <a:avLst/>
            <a:gdLst/>
            <a:ahLst/>
            <a:cxnLst/>
            <a:rect l="l" t="t" r="r" b="b"/>
            <a:pathLst>
              <a:path w="175260" h="95250">
                <a:moveTo>
                  <a:pt x="151432" y="94754"/>
                </a:moveTo>
                <a:lnTo>
                  <a:pt x="23454" y="94754"/>
                </a:lnTo>
                <a:lnTo>
                  <a:pt x="14309" y="92918"/>
                </a:lnTo>
                <a:lnTo>
                  <a:pt x="6856" y="87902"/>
                </a:lnTo>
                <a:lnTo>
                  <a:pt x="1838" y="80449"/>
                </a:lnTo>
                <a:lnTo>
                  <a:pt x="0" y="71300"/>
                </a:lnTo>
                <a:lnTo>
                  <a:pt x="0" y="23454"/>
                </a:lnTo>
                <a:lnTo>
                  <a:pt x="1838" y="14311"/>
                </a:lnTo>
                <a:lnTo>
                  <a:pt x="6856" y="6857"/>
                </a:lnTo>
                <a:lnTo>
                  <a:pt x="14309" y="1838"/>
                </a:lnTo>
                <a:lnTo>
                  <a:pt x="23454" y="0"/>
                </a:lnTo>
                <a:lnTo>
                  <a:pt x="151432" y="0"/>
                </a:lnTo>
                <a:lnTo>
                  <a:pt x="160575" y="1838"/>
                </a:lnTo>
                <a:lnTo>
                  <a:pt x="168029" y="6857"/>
                </a:lnTo>
                <a:lnTo>
                  <a:pt x="173048" y="14311"/>
                </a:lnTo>
                <a:lnTo>
                  <a:pt x="174886" y="23454"/>
                </a:lnTo>
                <a:lnTo>
                  <a:pt x="174886" y="71300"/>
                </a:lnTo>
                <a:lnTo>
                  <a:pt x="173048" y="80449"/>
                </a:lnTo>
                <a:lnTo>
                  <a:pt x="168029" y="87902"/>
                </a:lnTo>
                <a:lnTo>
                  <a:pt x="160575" y="92918"/>
                </a:lnTo>
                <a:lnTo>
                  <a:pt x="151432" y="94754"/>
                </a:lnTo>
                <a:close/>
              </a:path>
            </a:pathLst>
          </a:custGeom>
          <a:solidFill>
            <a:srgbClr val="FBBA05"/>
          </a:solidFill>
        </p:spPr>
        <p:txBody>
          <a:bodyPr wrap="square" lIns="0" tIns="0" rIns="0" bIns="0" rtlCol="0"/>
          <a:lstStyle/>
          <a:p>
            <a:endParaRPr/>
          </a:p>
        </p:txBody>
      </p:sp>
      <p:sp>
        <p:nvSpPr>
          <p:cNvPr id="64" name="object 64"/>
          <p:cNvSpPr/>
          <p:nvPr/>
        </p:nvSpPr>
        <p:spPr>
          <a:xfrm>
            <a:off x="3207692" y="2570227"/>
            <a:ext cx="175260" cy="95250"/>
          </a:xfrm>
          <a:custGeom>
            <a:avLst/>
            <a:gdLst/>
            <a:ahLst/>
            <a:cxnLst/>
            <a:rect l="l" t="t" r="r" b="b"/>
            <a:pathLst>
              <a:path w="175260" h="95250">
                <a:moveTo>
                  <a:pt x="23454" y="0"/>
                </a:moveTo>
                <a:lnTo>
                  <a:pt x="151432" y="0"/>
                </a:lnTo>
                <a:lnTo>
                  <a:pt x="160575" y="1838"/>
                </a:lnTo>
                <a:lnTo>
                  <a:pt x="168029" y="6857"/>
                </a:lnTo>
                <a:lnTo>
                  <a:pt x="173048" y="14311"/>
                </a:lnTo>
                <a:lnTo>
                  <a:pt x="174886" y="23454"/>
                </a:lnTo>
                <a:lnTo>
                  <a:pt x="174886" y="71300"/>
                </a:lnTo>
                <a:lnTo>
                  <a:pt x="173048" y="80449"/>
                </a:lnTo>
                <a:lnTo>
                  <a:pt x="168029" y="87902"/>
                </a:lnTo>
                <a:lnTo>
                  <a:pt x="160575" y="92918"/>
                </a:lnTo>
                <a:lnTo>
                  <a:pt x="151432" y="94754"/>
                </a:lnTo>
                <a:lnTo>
                  <a:pt x="23454" y="94754"/>
                </a:lnTo>
                <a:lnTo>
                  <a:pt x="14309" y="92918"/>
                </a:lnTo>
                <a:lnTo>
                  <a:pt x="6856" y="87902"/>
                </a:lnTo>
                <a:lnTo>
                  <a:pt x="1838" y="80449"/>
                </a:lnTo>
                <a:lnTo>
                  <a:pt x="0" y="71300"/>
                </a:lnTo>
                <a:lnTo>
                  <a:pt x="0" y="23454"/>
                </a:lnTo>
                <a:lnTo>
                  <a:pt x="1838" y="14311"/>
                </a:lnTo>
                <a:lnTo>
                  <a:pt x="6856" y="6857"/>
                </a:lnTo>
                <a:lnTo>
                  <a:pt x="14309" y="1838"/>
                </a:lnTo>
                <a:lnTo>
                  <a:pt x="23454" y="0"/>
                </a:lnTo>
                <a:close/>
              </a:path>
            </a:pathLst>
          </a:custGeom>
          <a:ln w="18097">
            <a:solidFill>
              <a:srgbClr val="FBBA05"/>
            </a:solidFill>
          </a:ln>
        </p:spPr>
        <p:txBody>
          <a:bodyPr wrap="square" lIns="0" tIns="0" rIns="0" bIns="0" rtlCol="0"/>
          <a:lstStyle/>
          <a:p>
            <a:endParaRPr/>
          </a:p>
        </p:txBody>
      </p:sp>
      <p:sp>
        <p:nvSpPr>
          <p:cNvPr id="65" name="object 65"/>
          <p:cNvSpPr txBox="1"/>
          <p:nvPr/>
        </p:nvSpPr>
        <p:spPr>
          <a:xfrm>
            <a:off x="3227070" y="2576300"/>
            <a:ext cx="144780" cy="76944"/>
          </a:xfrm>
          <a:prstGeom prst="rect">
            <a:avLst/>
          </a:prstGeom>
        </p:spPr>
        <p:txBody>
          <a:bodyPr vert="horz" wrap="square" lIns="0" tIns="0" rIns="0" bIns="0" rtlCol="0">
            <a:spAutoFit/>
          </a:bodyPr>
          <a:lstStyle/>
          <a:p>
            <a:pPr marL="12700">
              <a:lnSpc>
                <a:spcPct val="100000"/>
              </a:lnSpc>
            </a:pPr>
            <a:r>
              <a:rPr sz="500" spc="-70" dirty="0">
                <a:latin typeface="Euphemia UCAS"/>
                <a:cs typeface="Euphemia UCAS"/>
              </a:rPr>
              <a:t>BAM</a:t>
            </a:r>
            <a:endParaRPr sz="500" dirty="0">
              <a:latin typeface="Euphemia UCAS"/>
              <a:cs typeface="Euphemia UCAS"/>
            </a:endParaRPr>
          </a:p>
        </p:txBody>
      </p:sp>
      <p:sp>
        <p:nvSpPr>
          <p:cNvPr id="66" name="object 66"/>
          <p:cNvSpPr/>
          <p:nvPr/>
        </p:nvSpPr>
        <p:spPr>
          <a:xfrm>
            <a:off x="3035736" y="2808763"/>
            <a:ext cx="263525" cy="109220"/>
          </a:xfrm>
          <a:custGeom>
            <a:avLst/>
            <a:gdLst/>
            <a:ahLst/>
            <a:cxnLst/>
            <a:rect l="l" t="t" r="r" b="b"/>
            <a:pathLst>
              <a:path w="263525" h="109219">
                <a:moveTo>
                  <a:pt x="236380" y="108749"/>
                </a:moveTo>
                <a:lnTo>
                  <a:pt x="26913" y="108749"/>
                </a:lnTo>
                <a:lnTo>
                  <a:pt x="16420" y="106640"/>
                </a:lnTo>
                <a:lnTo>
                  <a:pt x="7867" y="100882"/>
                </a:lnTo>
                <a:lnTo>
                  <a:pt x="2109" y="92329"/>
                </a:lnTo>
                <a:lnTo>
                  <a:pt x="0" y="81836"/>
                </a:lnTo>
                <a:lnTo>
                  <a:pt x="0" y="26926"/>
                </a:lnTo>
                <a:lnTo>
                  <a:pt x="2109" y="16425"/>
                </a:lnTo>
                <a:lnTo>
                  <a:pt x="7867" y="7869"/>
                </a:lnTo>
                <a:lnTo>
                  <a:pt x="16420" y="2109"/>
                </a:lnTo>
                <a:lnTo>
                  <a:pt x="26913" y="0"/>
                </a:lnTo>
                <a:lnTo>
                  <a:pt x="236380" y="0"/>
                </a:lnTo>
                <a:lnTo>
                  <a:pt x="246879" y="2109"/>
                </a:lnTo>
                <a:lnTo>
                  <a:pt x="255431" y="7869"/>
                </a:lnTo>
                <a:lnTo>
                  <a:pt x="261186" y="16425"/>
                </a:lnTo>
                <a:lnTo>
                  <a:pt x="263293" y="26926"/>
                </a:lnTo>
                <a:lnTo>
                  <a:pt x="263293" y="81836"/>
                </a:lnTo>
                <a:lnTo>
                  <a:pt x="261186" y="92329"/>
                </a:lnTo>
                <a:lnTo>
                  <a:pt x="255431" y="100882"/>
                </a:lnTo>
                <a:lnTo>
                  <a:pt x="246879" y="106640"/>
                </a:lnTo>
                <a:lnTo>
                  <a:pt x="236380" y="108749"/>
                </a:lnTo>
                <a:close/>
              </a:path>
            </a:pathLst>
          </a:custGeom>
          <a:solidFill>
            <a:srgbClr val="FBBA05"/>
          </a:solidFill>
        </p:spPr>
        <p:txBody>
          <a:bodyPr wrap="square" lIns="0" tIns="0" rIns="0" bIns="0" rtlCol="0"/>
          <a:lstStyle/>
          <a:p>
            <a:endParaRPr/>
          </a:p>
        </p:txBody>
      </p:sp>
      <p:sp>
        <p:nvSpPr>
          <p:cNvPr id="67" name="object 67"/>
          <p:cNvSpPr/>
          <p:nvPr/>
        </p:nvSpPr>
        <p:spPr>
          <a:xfrm>
            <a:off x="3035736" y="2808763"/>
            <a:ext cx="263525" cy="109220"/>
          </a:xfrm>
          <a:custGeom>
            <a:avLst/>
            <a:gdLst/>
            <a:ahLst/>
            <a:cxnLst/>
            <a:rect l="l" t="t" r="r" b="b"/>
            <a:pathLst>
              <a:path w="263525" h="109219">
                <a:moveTo>
                  <a:pt x="26913" y="0"/>
                </a:moveTo>
                <a:lnTo>
                  <a:pt x="236380" y="0"/>
                </a:lnTo>
                <a:lnTo>
                  <a:pt x="246879" y="2109"/>
                </a:lnTo>
                <a:lnTo>
                  <a:pt x="255431" y="7869"/>
                </a:lnTo>
                <a:lnTo>
                  <a:pt x="261186" y="16425"/>
                </a:lnTo>
                <a:lnTo>
                  <a:pt x="263293" y="26926"/>
                </a:lnTo>
                <a:lnTo>
                  <a:pt x="263293" y="81836"/>
                </a:lnTo>
                <a:lnTo>
                  <a:pt x="261186" y="92329"/>
                </a:lnTo>
                <a:lnTo>
                  <a:pt x="255431" y="100882"/>
                </a:lnTo>
                <a:lnTo>
                  <a:pt x="246879" y="106640"/>
                </a:lnTo>
                <a:lnTo>
                  <a:pt x="236380" y="108749"/>
                </a:lnTo>
                <a:lnTo>
                  <a:pt x="26913" y="108749"/>
                </a:lnTo>
                <a:lnTo>
                  <a:pt x="16420" y="106640"/>
                </a:lnTo>
                <a:lnTo>
                  <a:pt x="7867" y="100882"/>
                </a:lnTo>
                <a:lnTo>
                  <a:pt x="2109" y="92329"/>
                </a:lnTo>
                <a:lnTo>
                  <a:pt x="0" y="81836"/>
                </a:lnTo>
                <a:lnTo>
                  <a:pt x="0" y="26926"/>
                </a:lnTo>
                <a:lnTo>
                  <a:pt x="2109" y="16425"/>
                </a:lnTo>
                <a:lnTo>
                  <a:pt x="7867" y="7869"/>
                </a:lnTo>
                <a:lnTo>
                  <a:pt x="16420" y="2109"/>
                </a:lnTo>
                <a:lnTo>
                  <a:pt x="26913" y="0"/>
                </a:lnTo>
                <a:close/>
              </a:path>
            </a:pathLst>
          </a:custGeom>
          <a:ln w="23788">
            <a:solidFill>
              <a:srgbClr val="FBBA05"/>
            </a:solidFill>
          </a:ln>
        </p:spPr>
        <p:txBody>
          <a:bodyPr wrap="square" lIns="0" tIns="0" rIns="0" bIns="0" rtlCol="0"/>
          <a:lstStyle/>
          <a:p>
            <a:endParaRPr/>
          </a:p>
        </p:txBody>
      </p:sp>
      <p:sp>
        <p:nvSpPr>
          <p:cNvPr id="68" name="object 68"/>
          <p:cNvSpPr txBox="1"/>
          <p:nvPr/>
        </p:nvSpPr>
        <p:spPr>
          <a:xfrm>
            <a:off x="3076951" y="2816124"/>
            <a:ext cx="164465" cy="92333"/>
          </a:xfrm>
          <a:prstGeom prst="rect">
            <a:avLst/>
          </a:prstGeom>
        </p:spPr>
        <p:txBody>
          <a:bodyPr vert="horz" wrap="square" lIns="0" tIns="0" rIns="0" bIns="0" rtlCol="0">
            <a:spAutoFit/>
          </a:bodyPr>
          <a:lstStyle/>
          <a:p>
            <a:pPr marL="12700">
              <a:lnSpc>
                <a:spcPct val="100000"/>
              </a:lnSpc>
            </a:pPr>
            <a:r>
              <a:rPr sz="600" spc="-95" dirty="0">
                <a:latin typeface="Euphemia UCAS"/>
                <a:cs typeface="Euphemia UCAS"/>
              </a:rPr>
              <a:t>BAM</a:t>
            </a:r>
            <a:endParaRPr sz="600" dirty="0">
              <a:latin typeface="Euphemia UCAS"/>
              <a:cs typeface="Euphemia UCAS"/>
            </a:endParaRPr>
          </a:p>
        </p:txBody>
      </p:sp>
      <p:sp>
        <p:nvSpPr>
          <p:cNvPr id="69" name="object 69"/>
          <p:cNvSpPr/>
          <p:nvPr/>
        </p:nvSpPr>
        <p:spPr>
          <a:xfrm>
            <a:off x="3018286" y="2422075"/>
            <a:ext cx="0" cy="110489"/>
          </a:xfrm>
          <a:custGeom>
            <a:avLst/>
            <a:gdLst/>
            <a:ahLst/>
            <a:cxnLst/>
            <a:rect l="l" t="t" r="r" b="b"/>
            <a:pathLst>
              <a:path h="110489">
                <a:moveTo>
                  <a:pt x="0" y="0"/>
                </a:moveTo>
                <a:lnTo>
                  <a:pt x="0" y="109889"/>
                </a:lnTo>
              </a:path>
            </a:pathLst>
          </a:custGeom>
          <a:ln w="6577">
            <a:solidFill>
              <a:srgbClr val="000000"/>
            </a:solidFill>
          </a:ln>
        </p:spPr>
        <p:txBody>
          <a:bodyPr wrap="square" lIns="0" tIns="0" rIns="0" bIns="0" rtlCol="0"/>
          <a:lstStyle/>
          <a:p>
            <a:endParaRPr/>
          </a:p>
        </p:txBody>
      </p:sp>
      <p:sp>
        <p:nvSpPr>
          <p:cNvPr id="70" name="object 70"/>
          <p:cNvSpPr/>
          <p:nvPr/>
        </p:nvSpPr>
        <p:spPr>
          <a:xfrm>
            <a:off x="3005125" y="2492492"/>
            <a:ext cx="26670" cy="46355"/>
          </a:xfrm>
          <a:custGeom>
            <a:avLst/>
            <a:gdLst/>
            <a:ahLst/>
            <a:cxnLst/>
            <a:rect l="l" t="t" r="r" b="b"/>
            <a:pathLst>
              <a:path w="26669" h="46355">
                <a:moveTo>
                  <a:pt x="26309" y="0"/>
                </a:moveTo>
                <a:lnTo>
                  <a:pt x="13163" y="46038"/>
                </a:lnTo>
                <a:lnTo>
                  <a:pt x="0" y="1"/>
                </a:lnTo>
                <a:lnTo>
                  <a:pt x="13162" y="13148"/>
                </a:lnTo>
                <a:lnTo>
                  <a:pt x="26309" y="0"/>
                </a:lnTo>
                <a:close/>
              </a:path>
            </a:pathLst>
          </a:custGeom>
          <a:solidFill>
            <a:srgbClr val="000000"/>
          </a:solidFill>
        </p:spPr>
        <p:txBody>
          <a:bodyPr wrap="square" lIns="0" tIns="0" rIns="0" bIns="0" rtlCol="0"/>
          <a:lstStyle/>
          <a:p>
            <a:endParaRPr/>
          </a:p>
        </p:txBody>
      </p:sp>
      <p:sp>
        <p:nvSpPr>
          <p:cNvPr id="71" name="object 71"/>
          <p:cNvSpPr/>
          <p:nvPr/>
        </p:nvSpPr>
        <p:spPr>
          <a:xfrm>
            <a:off x="3005125" y="2492492"/>
            <a:ext cx="26670" cy="46355"/>
          </a:xfrm>
          <a:custGeom>
            <a:avLst/>
            <a:gdLst/>
            <a:ahLst/>
            <a:cxnLst/>
            <a:rect l="l" t="t" r="r" b="b"/>
            <a:pathLst>
              <a:path w="26669" h="46355">
                <a:moveTo>
                  <a:pt x="13162" y="13148"/>
                </a:moveTo>
                <a:lnTo>
                  <a:pt x="0" y="1"/>
                </a:lnTo>
                <a:lnTo>
                  <a:pt x="13163" y="46038"/>
                </a:lnTo>
                <a:lnTo>
                  <a:pt x="26309" y="0"/>
                </a:lnTo>
                <a:lnTo>
                  <a:pt x="13162" y="13148"/>
                </a:lnTo>
                <a:close/>
              </a:path>
            </a:pathLst>
          </a:custGeom>
          <a:ln w="3288">
            <a:solidFill>
              <a:srgbClr val="000000"/>
            </a:solidFill>
          </a:ln>
        </p:spPr>
        <p:txBody>
          <a:bodyPr wrap="square" lIns="0" tIns="0" rIns="0" bIns="0" rtlCol="0"/>
          <a:lstStyle/>
          <a:p>
            <a:endParaRPr/>
          </a:p>
        </p:txBody>
      </p:sp>
      <p:sp>
        <p:nvSpPr>
          <p:cNvPr id="72" name="object 72"/>
          <p:cNvSpPr/>
          <p:nvPr/>
        </p:nvSpPr>
        <p:spPr>
          <a:xfrm>
            <a:off x="3018286" y="2696558"/>
            <a:ext cx="71120" cy="74930"/>
          </a:xfrm>
          <a:custGeom>
            <a:avLst/>
            <a:gdLst/>
            <a:ahLst/>
            <a:cxnLst/>
            <a:rect l="l" t="t" r="r" b="b"/>
            <a:pathLst>
              <a:path w="71119" h="74930">
                <a:moveTo>
                  <a:pt x="0" y="0"/>
                </a:moveTo>
                <a:lnTo>
                  <a:pt x="70579" y="74587"/>
                </a:lnTo>
              </a:path>
            </a:pathLst>
          </a:custGeom>
          <a:ln w="6577">
            <a:solidFill>
              <a:srgbClr val="000000"/>
            </a:solidFill>
          </a:ln>
        </p:spPr>
        <p:txBody>
          <a:bodyPr wrap="square" lIns="0" tIns="0" rIns="0" bIns="0" rtlCol="0"/>
          <a:lstStyle/>
          <a:p>
            <a:endParaRPr/>
          </a:p>
        </p:txBody>
      </p:sp>
      <p:sp>
        <p:nvSpPr>
          <p:cNvPr id="73" name="object 73"/>
          <p:cNvSpPr/>
          <p:nvPr/>
        </p:nvSpPr>
        <p:spPr>
          <a:xfrm>
            <a:off x="3052182" y="2733443"/>
            <a:ext cx="41275" cy="42545"/>
          </a:xfrm>
          <a:custGeom>
            <a:avLst/>
            <a:gdLst/>
            <a:ahLst/>
            <a:cxnLst/>
            <a:rect l="l" t="t" r="r" b="b"/>
            <a:pathLst>
              <a:path w="41275" h="42544">
                <a:moveTo>
                  <a:pt x="19114" y="0"/>
                </a:moveTo>
                <a:lnTo>
                  <a:pt x="41212" y="42484"/>
                </a:lnTo>
                <a:lnTo>
                  <a:pt x="0" y="18081"/>
                </a:lnTo>
                <a:lnTo>
                  <a:pt x="18604" y="18587"/>
                </a:lnTo>
                <a:lnTo>
                  <a:pt x="19114" y="0"/>
                </a:lnTo>
                <a:close/>
              </a:path>
            </a:pathLst>
          </a:custGeom>
          <a:solidFill>
            <a:srgbClr val="000000"/>
          </a:solidFill>
        </p:spPr>
        <p:txBody>
          <a:bodyPr wrap="square" lIns="0" tIns="0" rIns="0" bIns="0" rtlCol="0"/>
          <a:lstStyle/>
          <a:p>
            <a:endParaRPr/>
          </a:p>
        </p:txBody>
      </p:sp>
      <p:sp>
        <p:nvSpPr>
          <p:cNvPr id="74" name="object 74"/>
          <p:cNvSpPr/>
          <p:nvPr/>
        </p:nvSpPr>
        <p:spPr>
          <a:xfrm>
            <a:off x="3052182" y="2733443"/>
            <a:ext cx="41275" cy="42545"/>
          </a:xfrm>
          <a:custGeom>
            <a:avLst/>
            <a:gdLst/>
            <a:ahLst/>
            <a:cxnLst/>
            <a:rect l="l" t="t" r="r" b="b"/>
            <a:pathLst>
              <a:path w="41275" h="42544">
                <a:moveTo>
                  <a:pt x="18604" y="18587"/>
                </a:moveTo>
                <a:lnTo>
                  <a:pt x="0" y="18081"/>
                </a:lnTo>
                <a:lnTo>
                  <a:pt x="41212" y="42484"/>
                </a:lnTo>
                <a:lnTo>
                  <a:pt x="19114" y="0"/>
                </a:lnTo>
                <a:lnTo>
                  <a:pt x="18604" y="18587"/>
                </a:lnTo>
                <a:close/>
              </a:path>
            </a:pathLst>
          </a:custGeom>
          <a:ln w="3288">
            <a:solidFill>
              <a:srgbClr val="000000"/>
            </a:solidFill>
          </a:ln>
        </p:spPr>
        <p:txBody>
          <a:bodyPr wrap="square" lIns="0" tIns="0" rIns="0" bIns="0" rtlCol="0"/>
          <a:lstStyle/>
          <a:p>
            <a:endParaRPr/>
          </a:p>
        </p:txBody>
      </p:sp>
      <p:sp>
        <p:nvSpPr>
          <p:cNvPr id="75" name="object 75"/>
          <p:cNvSpPr/>
          <p:nvPr/>
        </p:nvSpPr>
        <p:spPr>
          <a:xfrm>
            <a:off x="3207813" y="2696558"/>
            <a:ext cx="71120" cy="74930"/>
          </a:xfrm>
          <a:custGeom>
            <a:avLst/>
            <a:gdLst/>
            <a:ahLst/>
            <a:cxnLst/>
            <a:rect l="l" t="t" r="r" b="b"/>
            <a:pathLst>
              <a:path w="71120" h="74930">
                <a:moveTo>
                  <a:pt x="70576" y="0"/>
                </a:moveTo>
                <a:lnTo>
                  <a:pt x="0" y="74587"/>
                </a:lnTo>
              </a:path>
            </a:pathLst>
          </a:custGeom>
          <a:ln w="6577">
            <a:solidFill>
              <a:srgbClr val="000000"/>
            </a:solidFill>
          </a:ln>
        </p:spPr>
        <p:txBody>
          <a:bodyPr wrap="square" lIns="0" tIns="0" rIns="0" bIns="0" rtlCol="0"/>
          <a:lstStyle/>
          <a:p>
            <a:endParaRPr/>
          </a:p>
        </p:txBody>
      </p:sp>
      <p:sp>
        <p:nvSpPr>
          <p:cNvPr id="76" name="object 76"/>
          <p:cNvSpPr/>
          <p:nvPr/>
        </p:nvSpPr>
        <p:spPr>
          <a:xfrm>
            <a:off x="3203280" y="2733443"/>
            <a:ext cx="41275" cy="42545"/>
          </a:xfrm>
          <a:custGeom>
            <a:avLst/>
            <a:gdLst/>
            <a:ahLst/>
            <a:cxnLst/>
            <a:rect l="l" t="t" r="r" b="b"/>
            <a:pathLst>
              <a:path w="41275" h="42544">
                <a:moveTo>
                  <a:pt x="41215" y="18078"/>
                </a:moveTo>
                <a:lnTo>
                  <a:pt x="0" y="42485"/>
                </a:lnTo>
                <a:lnTo>
                  <a:pt x="22104" y="0"/>
                </a:lnTo>
                <a:lnTo>
                  <a:pt x="22614" y="18587"/>
                </a:lnTo>
                <a:lnTo>
                  <a:pt x="41215" y="18078"/>
                </a:lnTo>
                <a:close/>
              </a:path>
            </a:pathLst>
          </a:custGeom>
          <a:solidFill>
            <a:srgbClr val="000000"/>
          </a:solidFill>
        </p:spPr>
        <p:txBody>
          <a:bodyPr wrap="square" lIns="0" tIns="0" rIns="0" bIns="0" rtlCol="0"/>
          <a:lstStyle/>
          <a:p>
            <a:endParaRPr/>
          </a:p>
        </p:txBody>
      </p:sp>
      <p:sp>
        <p:nvSpPr>
          <p:cNvPr id="77" name="object 77"/>
          <p:cNvSpPr/>
          <p:nvPr/>
        </p:nvSpPr>
        <p:spPr>
          <a:xfrm>
            <a:off x="3203280" y="2733443"/>
            <a:ext cx="41275" cy="42545"/>
          </a:xfrm>
          <a:custGeom>
            <a:avLst/>
            <a:gdLst/>
            <a:ahLst/>
            <a:cxnLst/>
            <a:rect l="l" t="t" r="r" b="b"/>
            <a:pathLst>
              <a:path w="41275" h="42544">
                <a:moveTo>
                  <a:pt x="22614" y="18587"/>
                </a:moveTo>
                <a:lnTo>
                  <a:pt x="22104" y="0"/>
                </a:lnTo>
                <a:lnTo>
                  <a:pt x="0" y="42485"/>
                </a:lnTo>
                <a:lnTo>
                  <a:pt x="41215" y="18078"/>
                </a:lnTo>
                <a:lnTo>
                  <a:pt x="22614" y="18587"/>
                </a:lnTo>
                <a:close/>
              </a:path>
            </a:pathLst>
          </a:custGeom>
          <a:ln w="3288">
            <a:solidFill>
              <a:srgbClr val="000000"/>
            </a:solidFill>
          </a:ln>
        </p:spPr>
        <p:txBody>
          <a:bodyPr wrap="square" lIns="0" tIns="0" rIns="0" bIns="0" rtlCol="0"/>
          <a:lstStyle/>
          <a:p>
            <a:endParaRPr/>
          </a:p>
        </p:txBody>
      </p:sp>
      <p:sp>
        <p:nvSpPr>
          <p:cNvPr id="78" name="object 29"/>
          <p:cNvSpPr txBox="1"/>
          <p:nvPr/>
        </p:nvSpPr>
        <p:spPr>
          <a:xfrm>
            <a:off x="2914650" y="815975"/>
            <a:ext cx="342900" cy="76944"/>
          </a:xfrm>
          <a:prstGeom prst="rect">
            <a:avLst/>
          </a:prstGeom>
        </p:spPr>
        <p:txBody>
          <a:bodyPr vert="horz" wrap="square" lIns="0" tIns="0" rIns="0" bIns="0" rtlCol="0">
            <a:spAutoFit/>
          </a:bodyPr>
          <a:lstStyle/>
          <a:p>
            <a:pPr marL="12700">
              <a:lnSpc>
                <a:spcPct val="100000"/>
              </a:lnSpc>
            </a:pPr>
            <a:r>
              <a:rPr sz="500" spc="15" dirty="0">
                <a:latin typeface="Euphemia UCAS"/>
                <a:cs typeface="Euphemia UCAS"/>
              </a:rPr>
              <a:t>Sample_</a:t>
            </a:r>
            <a:r>
              <a:rPr lang="es-ES_tradnl" sz="500" spc="15" dirty="0">
                <a:latin typeface="Euphemia UCAS"/>
                <a:cs typeface="Euphemia UCAS"/>
              </a:rPr>
              <a:t>A</a:t>
            </a:r>
            <a:endParaRPr sz="500" dirty="0">
              <a:latin typeface="Euphemia UCAS"/>
              <a:cs typeface="Euphemia UCAS"/>
            </a:endParaRPr>
          </a:p>
        </p:txBody>
      </p:sp>
      <p:sp>
        <p:nvSpPr>
          <p:cNvPr id="79" name="object 29"/>
          <p:cNvSpPr txBox="1"/>
          <p:nvPr/>
        </p:nvSpPr>
        <p:spPr>
          <a:xfrm>
            <a:off x="3371850" y="815975"/>
            <a:ext cx="342900" cy="76944"/>
          </a:xfrm>
          <a:prstGeom prst="rect">
            <a:avLst/>
          </a:prstGeom>
        </p:spPr>
        <p:txBody>
          <a:bodyPr vert="horz" wrap="square" lIns="0" tIns="0" rIns="0" bIns="0" rtlCol="0">
            <a:spAutoFit/>
          </a:bodyPr>
          <a:lstStyle/>
          <a:p>
            <a:pPr marL="12700">
              <a:lnSpc>
                <a:spcPct val="100000"/>
              </a:lnSpc>
            </a:pPr>
            <a:r>
              <a:rPr sz="500" spc="15" dirty="0">
                <a:latin typeface="Euphemia UCAS"/>
                <a:cs typeface="Euphemia UCAS"/>
              </a:rPr>
              <a:t>Sample_</a:t>
            </a:r>
            <a:r>
              <a:rPr lang="es-ES_tradnl" sz="500" spc="15" dirty="0">
                <a:latin typeface="Euphemia UCAS"/>
                <a:cs typeface="Euphemia UCAS"/>
              </a:rPr>
              <a:t>B</a:t>
            </a:r>
            <a:endParaRPr sz="500" dirty="0">
              <a:latin typeface="Euphemia UCAS"/>
              <a:cs typeface="Euphemia UCAS"/>
            </a:endParaRPr>
          </a:p>
        </p:txBody>
      </p:sp>
      <p:sp>
        <p:nvSpPr>
          <p:cNvPr id="80" name="object 45"/>
          <p:cNvSpPr/>
          <p:nvPr/>
        </p:nvSpPr>
        <p:spPr>
          <a:xfrm>
            <a:off x="2919511" y="1953372"/>
            <a:ext cx="135534" cy="82547"/>
          </a:xfrm>
          <a:custGeom>
            <a:avLst/>
            <a:gdLst/>
            <a:ahLst/>
            <a:cxnLst/>
            <a:rect l="l" t="t" r="r" b="b"/>
            <a:pathLst>
              <a:path w="109854" h="73025">
                <a:moveTo>
                  <a:pt x="18026" y="0"/>
                </a:moveTo>
                <a:lnTo>
                  <a:pt x="91793" y="0"/>
                </a:lnTo>
                <a:lnTo>
                  <a:pt x="98822" y="1412"/>
                </a:lnTo>
                <a:lnTo>
                  <a:pt x="104551" y="5269"/>
                </a:lnTo>
                <a:lnTo>
                  <a:pt x="108407" y="10997"/>
                </a:lnTo>
                <a:lnTo>
                  <a:pt x="109820" y="18026"/>
                </a:lnTo>
                <a:lnTo>
                  <a:pt x="109820" y="54803"/>
                </a:lnTo>
                <a:lnTo>
                  <a:pt x="108407" y="61832"/>
                </a:lnTo>
                <a:lnTo>
                  <a:pt x="104551" y="67561"/>
                </a:lnTo>
                <a:lnTo>
                  <a:pt x="98822" y="71417"/>
                </a:lnTo>
                <a:lnTo>
                  <a:pt x="91793" y="72830"/>
                </a:lnTo>
                <a:lnTo>
                  <a:pt x="18026" y="72830"/>
                </a:lnTo>
                <a:lnTo>
                  <a:pt x="10997" y="71417"/>
                </a:lnTo>
                <a:lnTo>
                  <a:pt x="5269" y="67561"/>
                </a:lnTo>
                <a:lnTo>
                  <a:pt x="1412" y="61832"/>
                </a:lnTo>
                <a:lnTo>
                  <a:pt x="0" y="54803"/>
                </a:lnTo>
                <a:lnTo>
                  <a:pt x="0" y="18026"/>
                </a:lnTo>
                <a:lnTo>
                  <a:pt x="1412" y="10997"/>
                </a:lnTo>
                <a:lnTo>
                  <a:pt x="5269" y="5269"/>
                </a:lnTo>
                <a:lnTo>
                  <a:pt x="10997" y="1412"/>
                </a:lnTo>
                <a:lnTo>
                  <a:pt x="18026" y="0"/>
                </a:lnTo>
                <a:close/>
              </a:path>
            </a:pathLst>
          </a:custGeom>
          <a:solidFill>
            <a:srgbClr val="FABA05"/>
          </a:solidFill>
          <a:ln w="12573">
            <a:solidFill>
              <a:srgbClr val="FBBA05"/>
            </a:solidFill>
          </a:ln>
        </p:spPr>
        <p:txBody>
          <a:bodyPr wrap="square" lIns="0" tIns="0" rIns="0" bIns="0" rtlCol="0"/>
          <a:lstStyle/>
          <a:p>
            <a:endParaRPr/>
          </a:p>
        </p:txBody>
      </p:sp>
      <p:sp>
        <p:nvSpPr>
          <p:cNvPr id="81" name="object 46"/>
          <p:cNvSpPr txBox="1"/>
          <p:nvPr/>
        </p:nvSpPr>
        <p:spPr>
          <a:xfrm>
            <a:off x="2914650" y="1958975"/>
            <a:ext cx="216595" cy="76944"/>
          </a:xfrm>
          <a:prstGeom prst="rect">
            <a:avLst/>
          </a:prstGeom>
        </p:spPr>
        <p:txBody>
          <a:bodyPr vert="horz" wrap="square" lIns="0" tIns="0" rIns="0" bIns="0" rtlCol="0">
            <a:spAutoFit/>
          </a:bodyPr>
          <a:lstStyle/>
          <a:p>
            <a:pPr marL="12700">
              <a:lnSpc>
                <a:spcPct val="100000"/>
              </a:lnSpc>
            </a:pPr>
            <a:r>
              <a:rPr sz="500" spc="-30" dirty="0">
                <a:latin typeface="Euphemia UCAS"/>
                <a:cs typeface="Euphemia UCAS"/>
              </a:rPr>
              <a:t>BAM</a:t>
            </a:r>
            <a:endParaRPr sz="500" dirty="0">
              <a:latin typeface="Euphemia UCAS"/>
              <a:cs typeface="Euphemia UCAS"/>
            </a:endParaRPr>
          </a:p>
        </p:txBody>
      </p:sp>
      <p:sp>
        <p:nvSpPr>
          <p:cNvPr id="82" name="object 45"/>
          <p:cNvSpPr/>
          <p:nvPr/>
        </p:nvSpPr>
        <p:spPr>
          <a:xfrm>
            <a:off x="3083916" y="1953372"/>
            <a:ext cx="135534" cy="82547"/>
          </a:xfrm>
          <a:custGeom>
            <a:avLst/>
            <a:gdLst/>
            <a:ahLst/>
            <a:cxnLst/>
            <a:rect l="l" t="t" r="r" b="b"/>
            <a:pathLst>
              <a:path w="109854" h="73025">
                <a:moveTo>
                  <a:pt x="18026" y="0"/>
                </a:moveTo>
                <a:lnTo>
                  <a:pt x="91793" y="0"/>
                </a:lnTo>
                <a:lnTo>
                  <a:pt x="98822" y="1412"/>
                </a:lnTo>
                <a:lnTo>
                  <a:pt x="104551" y="5269"/>
                </a:lnTo>
                <a:lnTo>
                  <a:pt x="108407" y="10997"/>
                </a:lnTo>
                <a:lnTo>
                  <a:pt x="109820" y="18026"/>
                </a:lnTo>
                <a:lnTo>
                  <a:pt x="109820" y="54803"/>
                </a:lnTo>
                <a:lnTo>
                  <a:pt x="108407" y="61832"/>
                </a:lnTo>
                <a:lnTo>
                  <a:pt x="104551" y="67561"/>
                </a:lnTo>
                <a:lnTo>
                  <a:pt x="98822" y="71417"/>
                </a:lnTo>
                <a:lnTo>
                  <a:pt x="91793" y="72830"/>
                </a:lnTo>
                <a:lnTo>
                  <a:pt x="18026" y="72830"/>
                </a:lnTo>
                <a:lnTo>
                  <a:pt x="10997" y="71417"/>
                </a:lnTo>
                <a:lnTo>
                  <a:pt x="5269" y="67561"/>
                </a:lnTo>
                <a:lnTo>
                  <a:pt x="1412" y="61832"/>
                </a:lnTo>
                <a:lnTo>
                  <a:pt x="0" y="54803"/>
                </a:lnTo>
                <a:lnTo>
                  <a:pt x="0" y="18026"/>
                </a:lnTo>
                <a:lnTo>
                  <a:pt x="1412" y="10997"/>
                </a:lnTo>
                <a:lnTo>
                  <a:pt x="5269" y="5269"/>
                </a:lnTo>
                <a:lnTo>
                  <a:pt x="10997" y="1412"/>
                </a:lnTo>
                <a:lnTo>
                  <a:pt x="18026" y="0"/>
                </a:lnTo>
                <a:close/>
              </a:path>
            </a:pathLst>
          </a:custGeom>
          <a:solidFill>
            <a:srgbClr val="FABA05"/>
          </a:solidFill>
          <a:ln w="12573">
            <a:solidFill>
              <a:srgbClr val="FBBA05"/>
            </a:solidFill>
          </a:ln>
        </p:spPr>
        <p:txBody>
          <a:bodyPr wrap="square" lIns="0" tIns="0" rIns="0" bIns="0" rtlCol="0"/>
          <a:lstStyle/>
          <a:p>
            <a:endParaRPr/>
          </a:p>
        </p:txBody>
      </p:sp>
      <p:sp>
        <p:nvSpPr>
          <p:cNvPr id="83" name="object 46"/>
          <p:cNvSpPr txBox="1"/>
          <p:nvPr/>
        </p:nvSpPr>
        <p:spPr>
          <a:xfrm>
            <a:off x="3079055" y="1958975"/>
            <a:ext cx="216595" cy="76944"/>
          </a:xfrm>
          <a:prstGeom prst="rect">
            <a:avLst/>
          </a:prstGeom>
        </p:spPr>
        <p:txBody>
          <a:bodyPr vert="horz" wrap="square" lIns="0" tIns="0" rIns="0" bIns="0" rtlCol="0">
            <a:spAutoFit/>
          </a:bodyPr>
          <a:lstStyle/>
          <a:p>
            <a:pPr marL="12700">
              <a:lnSpc>
                <a:spcPct val="100000"/>
              </a:lnSpc>
            </a:pPr>
            <a:r>
              <a:rPr sz="500" spc="-30" dirty="0">
                <a:latin typeface="Euphemia UCAS"/>
                <a:cs typeface="Euphemia UCAS"/>
              </a:rPr>
              <a:t>BAM</a:t>
            </a:r>
            <a:endParaRPr sz="500" dirty="0">
              <a:latin typeface="Euphemia UCAS"/>
              <a:cs typeface="Euphemia UCAS"/>
            </a:endParaRPr>
          </a:p>
        </p:txBody>
      </p:sp>
      <p:sp>
        <p:nvSpPr>
          <p:cNvPr id="84" name="object 65"/>
          <p:cNvSpPr txBox="1"/>
          <p:nvPr/>
        </p:nvSpPr>
        <p:spPr>
          <a:xfrm>
            <a:off x="2967158" y="2576300"/>
            <a:ext cx="144780" cy="76944"/>
          </a:xfrm>
          <a:prstGeom prst="rect">
            <a:avLst/>
          </a:prstGeom>
        </p:spPr>
        <p:txBody>
          <a:bodyPr vert="horz" wrap="square" lIns="0" tIns="0" rIns="0" bIns="0" rtlCol="0">
            <a:spAutoFit/>
          </a:bodyPr>
          <a:lstStyle/>
          <a:p>
            <a:pPr marL="12700">
              <a:lnSpc>
                <a:spcPct val="100000"/>
              </a:lnSpc>
            </a:pPr>
            <a:r>
              <a:rPr sz="500" spc="-70" dirty="0">
                <a:latin typeface="Euphemia UCAS"/>
                <a:cs typeface="Euphemia UCAS"/>
              </a:rPr>
              <a:t>BAM</a:t>
            </a:r>
            <a:endParaRPr sz="500" dirty="0">
              <a:latin typeface="Euphemia UCAS"/>
              <a:cs typeface="Euphemia UCAS"/>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8547"/>
            <a:ext cx="331470" cy="169277"/>
          </a:xfrm>
          <a:prstGeom prst="rect">
            <a:avLst/>
          </a:prstGeom>
        </p:spPr>
        <p:txBody>
          <a:bodyPr vert="horz" wrap="square" lIns="0" tIns="0" rIns="0" bIns="0" rtlCol="0">
            <a:spAutoFit/>
          </a:bodyPr>
          <a:lstStyle/>
          <a:p>
            <a:pPr marL="12700">
              <a:lnSpc>
                <a:spcPct val="100000"/>
              </a:lnSpc>
            </a:pPr>
            <a:r>
              <a:rPr sz="1100" dirty="0">
                <a:latin typeface="Euphemia UCAS"/>
                <a:cs typeface="Euphemia UCAS"/>
              </a:rPr>
              <a:t>BAM</a:t>
            </a:r>
          </a:p>
        </p:txBody>
      </p:sp>
      <p:sp>
        <p:nvSpPr>
          <p:cNvPr id="3" name="object 3"/>
          <p:cNvSpPr txBox="1"/>
          <p:nvPr/>
        </p:nvSpPr>
        <p:spPr>
          <a:xfrm>
            <a:off x="271094" y="747256"/>
            <a:ext cx="4015156" cy="2425729"/>
          </a:xfrm>
          <a:prstGeom prst="rect">
            <a:avLst/>
          </a:prstGeom>
        </p:spPr>
        <p:txBody>
          <a:bodyPr vert="horz" wrap="square" lIns="0" tIns="0" rIns="0" bIns="0" rtlCol="0">
            <a:spAutoFit/>
          </a:bodyPr>
          <a:lstStyle/>
          <a:p>
            <a:pPr marL="227329" indent="-100330">
              <a:lnSpc>
                <a:spcPts val="955"/>
              </a:lnSpc>
              <a:spcBef>
                <a:spcPts val="484"/>
              </a:spcBef>
              <a:buSzPct val="62500"/>
              <a:buFont typeface="Arial"/>
              <a:buChar char="•"/>
              <a:tabLst>
                <a:tab pos="227965" algn="l"/>
              </a:tabLst>
            </a:pPr>
            <a:r>
              <a:rPr sz="800" spc="-5" dirty="0">
                <a:latin typeface="Euphemia UCAS"/>
                <a:cs typeface="Euphemia UCAS"/>
              </a:rPr>
              <a:t>Binary </a:t>
            </a:r>
            <a:r>
              <a:rPr sz="800" spc="-30" dirty="0">
                <a:latin typeface="Euphemia UCAS"/>
                <a:cs typeface="Euphemia UCAS"/>
              </a:rPr>
              <a:t>version </a:t>
            </a:r>
            <a:r>
              <a:rPr sz="800" spc="5" dirty="0">
                <a:latin typeface="Euphemia UCAS"/>
                <a:cs typeface="Euphemia UCAS"/>
              </a:rPr>
              <a:t>of</a:t>
            </a:r>
            <a:r>
              <a:rPr sz="800" spc="195" dirty="0">
                <a:latin typeface="Euphemia UCAS"/>
                <a:cs typeface="Euphemia UCAS"/>
              </a:rPr>
              <a:t> </a:t>
            </a:r>
            <a:r>
              <a:rPr sz="800" spc="10" dirty="0">
                <a:latin typeface="Euphemia UCAS"/>
                <a:cs typeface="Euphemia UCAS"/>
              </a:rPr>
              <a:t>SAM</a:t>
            </a:r>
            <a:endParaRPr sz="800" dirty="0">
              <a:latin typeface="Euphemia UCAS"/>
              <a:cs typeface="Euphemia UCAS"/>
            </a:endParaRPr>
          </a:p>
          <a:p>
            <a:pPr marL="227329" indent="-100330">
              <a:lnSpc>
                <a:spcPts val="955"/>
              </a:lnSpc>
              <a:buSzPct val="62500"/>
              <a:buFont typeface="Arial"/>
              <a:buChar char="•"/>
              <a:tabLst>
                <a:tab pos="227965" algn="l"/>
              </a:tabLst>
            </a:pPr>
            <a:r>
              <a:rPr sz="800" spc="-20" dirty="0">
                <a:latin typeface="Euphemia UCAS"/>
                <a:cs typeface="Euphemia UCAS"/>
              </a:rPr>
              <a:t>Developed </a:t>
            </a:r>
            <a:r>
              <a:rPr sz="800" dirty="0">
                <a:latin typeface="Euphemia UCAS"/>
                <a:cs typeface="Euphemia UCAS"/>
              </a:rPr>
              <a:t>for </a:t>
            </a:r>
            <a:r>
              <a:rPr sz="800" spc="-5" dirty="0">
                <a:latin typeface="Euphemia UCAS"/>
                <a:cs typeface="Euphemia UCAS"/>
              </a:rPr>
              <a:t>fast </a:t>
            </a:r>
            <a:r>
              <a:rPr sz="800" spc="-30" dirty="0">
                <a:latin typeface="Euphemia UCAS"/>
                <a:cs typeface="Euphemia UCAS"/>
              </a:rPr>
              <a:t>processing </a:t>
            </a:r>
            <a:r>
              <a:rPr sz="800" spc="-20" dirty="0">
                <a:latin typeface="Euphemia UCAS"/>
                <a:cs typeface="Euphemia UCAS"/>
              </a:rPr>
              <a:t>and </a:t>
            </a:r>
            <a:r>
              <a:rPr sz="800" spc="-10" dirty="0">
                <a:latin typeface="Euphemia UCAS"/>
                <a:cs typeface="Euphemia UCAS"/>
              </a:rPr>
              <a:t>random </a:t>
            </a:r>
            <a:r>
              <a:rPr sz="800" spc="-55" dirty="0">
                <a:latin typeface="Euphemia UCAS"/>
                <a:cs typeface="Euphemia UCAS"/>
              </a:rPr>
              <a:t>access</a:t>
            </a:r>
            <a:endParaRPr lang="es-ES_tradnl" sz="800" dirty="0">
              <a:latin typeface="Euphemia UCAS"/>
              <a:cs typeface="Euphemia UCAS"/>
            </a:endParaRPr>
          </a:p>
          <a:p>
            <a:pPr marL="684529" lvl="1" indent="-100330">
              <a:lnSpc>
                <a:spcPts val="955"/>
              </a:lnSpc>
              <a:buSzPct val="62500"/>
              <a:buFont typeface="Arial"/>
              <a:buChar char="•"/>
              <a:tabLst>
                <a:tab pos="227965" algn="l"/>
              </a:tabLst>
            </a:pPr>
            <a:r>
              <a:rPr sz="800" spc="-5" dirty="0">
                <a:latin typeface="Euphemia UCAS"/>
                <a:cs typeface="Euphemia UCAS"/>
              </a:rPr>
              <a:t>BGZF </a:t>
            </a:r>
            <a:r>
              <a:rPr sz="800" spc="15" dirty="0">
                <a:latin typeface="Euphemia UCAS"/>
                <a:cs typeface="Euphemia UCAS"/>
              </a:rPr>
              <a:t>(Block </a:t>
            </a:r>
            <a:r>
              <a:rPr sz="800" spc="10" dirty="0">
                <a:latin typeface="Euphemia UCAS"/>
                <a:cs typeface="Euphemia UCAS"/>
              </a:rPr>
              <a:t>GZIP) </a:t>
            </a:r>
            <a:r>
              <a:rPr sz="800" spc="-30" dirty="0">
                <a:latin typeface="Euphemia UCAS"/>
                <a:cs typeface="Euphemia UCAS"/>
              </a:rPr>
              <a:t>compression </a:t>
            </a:r>
            <a:r>
              <a:rPr sz="800" dirty="0">
                <a:latin typeface="Euphemia UCAS"/>
                <a:cs typeface="Euphemia UCAS"/>
              </a:rPr>
              <a:t>for </a:t>
            </a:r>
            <a:r>
              <a:rPr sz="800" spc="-10" dirty="0">
                <a:latin typeface="Euphemia UCAS"/>
                <a:cs typeface="Euphemia UCAS"/>
              </a:rPr>
              <a:t>indexing  </a:t>
            </a:r>
            <a:endParaRPr lang="es-ES_tradnl" sz="800" spc="-10" dirty="0">
              <a:latin typeface="Euphemia UCAS"/>
              <a:cs typeface="Euphemia UCAS"/>
            </a:endParaRPr>
          </a:p>
          <a:p>
            <a:pPr marL="584199" lvl="1">
              <a:lnSpc>
                <a:spcPts val="955"/>
              </a:lnSpc>
              <a:buSzPct val="62500"/>
              <a:tabLst>
                <a:tab pos="227965" algn="l"/>
              </a:tabLst>
            </a:pPr>
            <a:br>
              <a:rPr lang="es-ES_tradnl" sz="800" spc="-10" dirty="0">
                <a:latin typeface="Euphemia UCAS"/>
                <a:cs typeface="Euphemia UCAS"/>
              </a:rPr>
            </a:br>
            <a:endParaRPr lang="es-ES_tradnl" sz="800" spc="-10" dirty="0">
              <a:latin typeface="Euphemia UCAS"/>
              <a:cs typeface="Euphemia UCAS"/>
            </a:endParaRPr>
          </a:p>
          <a:p>
            <a:pPr marL="227329" indent="-100330">
              <a:lnSpc>
                <a:spcPts val="955"/>
              </a:lnSpc>
              <a:spcBef>
                <a:spcPts val="355"/>
              </a:spcBef>
              <a:buSzPct val="62500"/>
              <a:buFont typeface="Arial"/>
              <a:buChar char="•"/>
              <a:tabLst>
                <a:tab pos="227965" algn="l"/>
              </a:tabLst>
            </a:pPr>
            <a:r>
              <a:rPr sz="800" spc="-35" dirty="0">
                <a:latin typeface="Euphemia UCAS"/>
                <a:cs typeface="Euphemia UCAS"/>
              </a:rPr>
              <a:t>Can </a:t>
            </a:r>
            <a:r>
              <a:rPr sz="800" spc="-20" dirty="0">
                <a:latin typeface="Euphemia UCAS"/>
                <a:cs typeface="Euphemia UCAS"/>
              </a:rPr>
              <a:t>store </a:t>
            </a:r>
            <a:r>
              <a:rPr sz="800" spc="-10" dirty="0">
                <a:latin typeface="Euphemia UCAS"/>
                <a:cs typeface="Euphemia UCAS"/>
              </a:rPr>
              <a:t>alignments </a:t>
            </a:r>
            <a:r>
              <a:rPr sz="800" spc="5" dirty="0">
                <a:latin typeface="Euphemia UCAS"/>
                <a:cs typeface="Euphemia UCAS"/>
              </a:rPr>
              <a:t>from </a:t>
            </a:r>
            <a:r>
              <a:rPr sz="800" spc="-10" dirty="0">
                <a:latin typeface="Euphemia UCAS"/>
                <a:cs typeface="Euphemia UCAS"/>
              </a:rPr>
              <a:t>most</a:t>
            </a:r>
            <a:r>
              <a:rPr sz="800" spc="185" dirty="0">
                <a:latin typeface="Euphemia UCAS"/>
                <a:cs typeface="Euphemia UCAS"/>
              </a:rPr>
              <a:t> </a:t>
            </a:r>
            <a:r>
              <a:rPr sz="800" spc="-30" dirty="0">
                <a:latin typeface="Euphemia UCAS"/>
                <a:cs typeface="Euphemia UCAS"/>
              </a:rPr>
              <a:t>mappers</a:t>
            </a:r>
            <a:endParaRPr sz="800" dirty="0">
              <a:latin typeface="Euphemia UCAS"/>
              <a:cs typeface="Euphemia UCAS"/>
            </a:endParaRPr>
          </a:p>
          <a:p>
            <a:pPr marL="227329" indent="-100330">
              <a:lnSpc>
                <a:spcPts val="944"/>
              </a:lnSpc>
              <a:buSzPct val="62500"/>
              <a:buFont typeface="Arial"/>
              <a:buChar char="•"/>
              <a:tabLst>
                <a:tab pos="227965" algn="l"/>
              </a:tabLst>
            </a:pPr>
            <a:r>
              <a:rPr sz="800" spc="-15" dirty="0">
                <a:latin typeface="Euphemia UCAS"/>
                <a:cs typeface="Euphemia UCAS"/>
              </a:rPr>
              <a:t>Supports </a:t>
            </a:r>
            <a:r>
              <a:rPr sz="800" spc="5" dirty="0">
                <a:latin typeface="Euphemia UCAS"/>
                <a:cs typeface="Euphemia UCAS"/>
              </a:rPr>
              <a:t>multiple </a:t>
            </a:r>
            <a:r>
              <a:rPr sz="800" spc="-30" dirty="0">
                <a:latin typeface="Euphemia UCAS"/>
                <a:cs typeface="Euphemia UCAS"/>
              </a:rPr>
              <a:t>sequencing </a:t>
            </a:r>
            <a:r>
              <a:rPr sz="800" spc="80" dirty="0">
                <a:latin typeface="Euphemia UCAS"/>
                <a:cs typeface="Euphemia UCAS"/>
              </a:rPr>
              <a:t> </a:t>
            </a:r>
            <a:r>
              <a:rPr sz="800" spc="-30" dirty="0">
                <a:latin typeface="Euphemia UCAS"/>
                <a:cs typeface="Euphemia UCAS"/>
              </a:rPr>
              <a:t>technologies</a:t>
            </a:r>
            <a:endParaRPr sz="800" dirty="0">
              <a:latin typeface="Euphemia UCAS"/>
              <a:cs typeface="Euphemia UCAS"/>
            </a:endParaRPr>
          </a:p>
          <a:p>
            <a:pPr marL="227329" indent="-100330">
              <a:lnSpc>
                <a:spcPts val="944"/>
              </a:lnSpc>
              <a:buSzPct val="62500"/>
              <a:buFont typeface="Arial"/>
              <a:buChar char="•"/>
              <a:tabLst>
                <a:tab pos="227965" algn="l"/>
              </a:tabLst>
            </a:pPr>
            <a:r>
              <a:rPr sz="800" spc="-15" dirty="0">
                <a:latin typeface="Euphemia UCAS"/>
                <a:cs typeface="Euphemia UCAS"/>
              </a:rPr>
              <a:t>Supports </a:t>
            </a:r>
            <a:r>
              <a:rPr sz="800" spc="-10" dirty="0">
                <a:latin typeface="Euphemia UCAS"/>
                <a:cs typeface="Euphemia UCAS"/>
              </a:rPr>
              <a:t>indexing </a:t>
            </a:r>
            <a:r>
              <a:rPr sz="800" dirty="0">
                <a:latin typeface="Euphemia UCAS"/>
                <a:cs typeface="Euphemia UCAS"/>
              </a:rPr>
              <a:t>for </a:t>
            </a:r>
            <a:r>
              <a:rPr sz="800" spc="-5" dirty="0">
                <a:latin typeface="Euphemia UCAS"/>
                <a:cs typeface="Euphemia UCAS"/>
              </a:rPr>
              <a:t>quic</a:t>
            </a:r>
            <a:r>
              <a:rPr lang="es-ES_tradnl" sz="800" spc="-5" dirty="0">
                <a:latin typeface="Euphemia UCAS"/>
                <a:cs typeface="Euphemia UCAS"/>
              </a:rPr>
              <a:t>k</a:t>
            </a:r>
            <a:r>
              <a:rPr sz="800" spc="40" dirty="0">
                <a:latin typeface="Euphemia UCAS"/>
                <a:cs typeface="Euphemia UCAS"/>
              </a:rPr>
              <a:t> </a:t>
            </a:r>
            <a:r>
              <a:rPr sz="800" spc="5" dirty="0">
                <a:latin typeface="Euphemia UCAS"/>
                <a:cs typeface="Euphemia UCAS"/>
              </a:rPr>
              <a:t>retrieval/viewing</a:t>
            </a:r>
            <a:endParaRPr sz="800" dirty="0">
              <a:latin typeface="Euphemia UCAS"/>
              <a:cs typeface="Euphemia UCAS"/>
            </a:endParaRPr>
          </a:p>
          <a:p>
            <a:pPr marL="227329" indent="-100330">
              <a:lnSpc>
                <a:spcPts val="944"/>
              </a:lnSpc>
              <a:buSzPct val="62500"/>
              <a:buFont typeface="Arial"/>
              <a:buChar char="•"/>
              <a:tabLst>
                <a:tab pos="227965" algn="l"/>
              </a:tabLst>
            </a:pPr>
            <a:r>
              <a:rPr sz="800" spc="-10" dirty="0">
                <a:latin typeface="Euphemia UCAS"/>
                <a:cs typeface="Euphemia UCAS"/>
              </a:rPr>
              <a:t>Compact </a:t>
            </a:r>
            <a:r>
              <a:rPr sz="800" spc="-40" dirty="0">
                <a:latin typeface="Euphemia UCAS"/>
                <a:cs typeface="Euphemia UCAS"/>
              </a:rPr>
              <a:t>size </a:t>
            </a:r>
            <a:r>
              <a:rPr sz="800" spc="-5" dirty="0">
                <a:latin typeface="Euphemia UCAS"/>
                <a:cs typeface="Euphemia UCAS"/>
              </a:rPr>
              <a:t>(e.g. </a:t>
            </a:r>
            <a:r>
              <a:rPr sz="800" spc="-25" dirty="0">
                <a:latin typeface="Euphemia UCAS"/>
                <a:cs typeface="Euphemia UCAS"/>
              </a:rPr>
              <a:t>112Gbp </a:t>
            </a:r>
            <a:r>
              <a:rPr sz="800" dirty="0">
                <a:latin typeface="Euphemia UCAS"/>
                <a:cs typeface="Euphemia UCAS"/>
              </a:rPr>
              <a:t>Illumina </a:t>
            </a:r>
            <a:r>
              <a:rPr sz="800" spc="190" dirty="0">
                <a:latin typeface="Euphemia UCAS"/>
                <a:cs typeface="Euphemia UCAS"/>
              </a:rPr>
              <a:t>= </a:t>
            </a:r>
            <a:r>
              <a:rPr sz="800" spc="-20" dirty="0">
                <a:latin typeface="Euphemia UCAS"/>
                <a:cs typeface="Euphemia UCAS"/>
              </a:rPr>
              <a:t>116GB disk </a:t>
            </a:r>
            <a:r>
              <a:rPr sz="800" spc="30" dirty="0">
                <a:latin typeface="Euphemia UCAS"/>
                <a:cs typeface="Euphemia UCAS"/>
              </a:rPr>
              <a:t> </a:t>
            </a:r>
            <a:r>
              <a:rPr sz="800" spc="-30" dirty="0">
                <a:latin typeface="Euphemia UCAS"/>
                <a:cs typeface="Euphemia UCAS"/>
              </a:rPr>
              <a:t>space)</a:t>
            </a:r>
            <a:endParaRPr sz="800" dirty="0">
              <a:latin typeface="Euphemia UCAS"/>
              <a:cs typeface="Euphemia UCAS"/>
            </a:endParaRPr>
          </a:p>
          <a:p>
            <a:pPr marL="227329" indent="-100330">
              <a:lnSpc>
                <a:spcPts val="944"/>
              </a:lnSpc>
              <a:buSzPct val="62500"/>
              <a:buFont typeface="Arial"/>
              <a:buChar char="•"/>
              <a:tabLst>
                <a:tab pos="227965" algn="l"/>
              </a:tabLst>
            </a:pPr>
            <a:r>
              <a:rPr sz="800" spc="-55" dirty="0">
                <a:latin typeface="Euphemia UCAS"/>
                <a:cs typeface="Euphemia UCAS"/>
              </a:rPr>
              <a:t>Reads </a:t>
            </a:r>
            <a:r>
              <a:rPr sz="800" spc="-25" dirty="0">
                <a:latin typeface="Euphemia UCAS"/>
                <a:cs typeface="Euphemia UCAS"/>
              </a:rPr>
              <a:t>can </a:t>
            </a:r>
            <a:r>
              <a:rPr sz="800" spc="-30" dirty="0">
                <a:latin typeface="Euphemia UCAS"/>
                <a:cs typeface="Euphemia UCAS"/>
              </a:rPr>
              <a:t>be </a:t>
            </a:r>
            <a:r>
              <a:rPr sz="800" spc="-15" dirty="0">
                <a:latin typeface="Euphemia UCAS"/>
                <a:cs typeface="Euphemia UCAS"/>
              </a:rPr>
              <a:t>grouped </a:t>
            </a:r>
            <a:r>
              <a:rPr sz="800" spc="15" dirty="0">
                <a:latin typeface="Euphemia UCAS"/>
                <a:cs typeface="Euphemia UCAS"/>
              </a:rPr>
              <a:t>into </a:t>
            </a:r>
            <a:r>
              <a:rPr sz="800" spc="-5" dirty="0">
                <a:latin typeface="Euphemia UCAS"/>
                <a:cs typeface="Euphemia UCAS"/>
              </a:rPr>
              <a:t>logical </a:t>
            </a:r>
            <a:r>
              <a:rPr sz="800" spc="-20" dirty="0">
                <a:latin typeface="Euphemia UCAS"/>
                <a:cs typeface="Euphemia UCAS"/>
              </a:rPr>
              <a:t>groups e.g. </a:t>
            </a:r>
            <a:r>
              <a:rPr sz="800" spc="-30" dirty="0">
                <a:latin typeface="Euphemia UCAS"/>
                <a:cs typeface="Euphemia UCAS"/>
              </a:rPr>
              <a:t>lanes, </a:t>
            </a:r>
            <a:r>
              <a:rPr sz="800" spc="-15" dirty="0">
                <a:latin typeface="Euphemia UCAS"/>
                <a:cs typeface="Euphemia UCAS"/>
              </a:rPr>
              <a:t>libraries,</a:t>
            </a:r>
            <a:r>
              <a:rPr sz="800" spc="80" dirty="0">
                <a:latin typeface="Euphemia UCAS"/>
                <a:cs typeface="Euphemia UCAS"/>
              </a:rPr>
              <a:t> </a:t>
            </a:r>
            <a:r>
              <a:rPr sz="800" spc="-35" dirty="0">
                <a:latin typeface="Euphemia UCAS"/>
                <a:cs typeface="Euphemia UCAS"/>
              </a:rPr>
              <a:t>samples</a:t>
            </a:r>
            <a:endParaRPr sz="800" dirty="0">
              <a:latin typeface="Euphemia UCAS"/>
              <a:cs typeface="Euphemia UCAS"/>
            </a:endParaRPr>
          </a:p>
          <a:p>
            <a:pPr marL="227329" indent="-100330">
              <a:lnSpc>
                <a:spcPts val="955"/>
              </a:lnSpc>
              <a:buSzPct val="62500"/>
              <a:buFont typeface="Arial"/>
              <a:buChar char="•"/>
              <a:tabLst>
                <a:tab pos="227965" algn="l"/>
              </a:tabLst>
            </a:pPr>
            <a:r>
              <a:rPr sz="800" spc="-5" dirty="0">
                <a:latin typeface="Euphemia UCAS"/>
                <a:cs typeface="Euphemia UCAS"/>
              </a:rPr>
              <a:t>Widely </a:t>
            </a:r>
            <a:r>
              <a:rPr sz="800" spc="-15" dirty="0">
                <a:latin typeface="Euphemia UCAS"/>
                <a:cs typeface="Euphemia UCAS"/>
              </a:rPr>
              <a:t>supported </a:t>
            </a:r>
            <a:r>
              <a:rPr sz="800" spc="-25" dirty="0">
                <a:latin typeface="Euphemia UCAS"/>
                <a:cs typeface="Euphemia UCAS"/>
              </a:rPr>
              <a:t>by </a:t>
            </a:r>
            <a:r>
              <a:rPr sz="800" spc="-5" dirty="0">
                <a:latin typeface="Euphemia UCAS"/>
                <a:cs typeface="Euphemia UCAS"/>
              </a:rPr>
              <a:t>variant calling </a:t>
            </a:r>
            <a:r>
              <a:rPr sz="800" spc="-45" dirty="0">
                <a:latin typeface="Euphemia UCAS"/>
                <a:cs typeface="Euphemia UCAS"/>
              </a:rPr>
              <a:t>packages </a:t>
            </a:r>
            <a:r>
              <a:rPr sz="800" spc="-20" dirty="0">
                <a:latin typeface="Euphemia UCAS"/>
                <a:cs typeface="Euphemia UCAS"/>
              </a:rPr>
              <a:t>and</a:t>
            </a:r>
            <a:r>
              <a:rPr sz="800" spc="30" dirty="0">
                <a:latin typeface="Euphemia UCAS"/>
                <a:cs typeface="Euphemia UCAS"/>
              </a:rPr>
              <a:t> </a:t>
            </a:r>
            <a:r>
              <a:rPr sz="800" spc="-35" dirty="0">
                <a:latin typeface="Euphemia UCAS"/>
                <a:cs typeface="Euphemia UCAS"/>
              </a:rPr>
              <a:t>viewers</a:t>
            </a:r>
            <a:r>
              <a:rPr lang="en-MX" sz="800" spc="-35" dirty="0">
                <a:latin typeface="Euphemia UCAS"/>
                <a:cs typeface="Euphemia UCAS"/>
              </a:rPr>
              <a:t>`</a:t>
            </a:r>
          </a:p>
          <a:p>
            <a:pPr marL="227329" indent="-100330">
              <a:lnSpc>
                <a:spcPts val="955"/>
              </a:lnSpc>
              <a:buSzPct val="62500"/>
              <a:buFont typeface="Arial"/>
              <a:buChar char="•"/>
              <a:tabLst>
                <a:tab pos="227965" algn="l"/>
              </a:tabLst>
            </a:pPr>
            <a:endParaRPr lang="en-MX" sz="800" spc="-35" dirty="0">
              <a:latin typeface="Euphemia UCAS"/>
              <a:cs typeface="Euphemia UCAS"/>
            </a:endParaRPr>
          </a:p>
          <a:p>
            <a:pPr marL="126999">
              <a:lnSpc>
                <a:spcPts val="955"/>
              </a:lnSpc>
              <a:buSzPct val="62500"/>
              <a:tabLst>
                <a:tab pos="227965" algn="l"/>
              </a:tabLst>
            </a:pPr>
            <a:r>
              <a:rPr lang="en-MX" sz="800" spc="-35" dirty="0">
                <a:latin typeface="Euphemia UCAS"/>
                <a:cs typeface="Euphemia UCAS"/>
              </a:rPr>
              <a:t>SAM/BAM tools</a:t>
            </a:r>
          </a:p>
          <a:p>
            <a:pPr marL="126999">
              <a:lnSpc>
                <a:spcPts val="955"/>
              </a:lnSpc>
              <a:buSzPct val="62500"/>
              <a:tabLst>
                <a:tab pos="227965" algn="l"/>
              </a:tabLst>
            </a:pPr>
            <a:endParaRPr lang="en-MX" sz="800" spc="-35" dirty="0">
              <a:latin typeface="Euphemia UCAS"/>
              <a:cs typeface="Euphemia UCAS"/>
            </a:endParaRPr>
          </a:p>
          <a:p>
            <a:pPr marL="126999">
              <a:lnSpc>
                <a:spcPts val="955"/>
              </a:lnSpc>
              <a:buSzPct val="62500"/>
              <a:tabLst>
                <a:tab pos="227965" algn="l"/>
              </a:tabLst>
            </a:pPr>
            <a:r>
              <a:rPr lang="en-MX" sz="800" spc="-35" dirty="0">
                <a:latin typeface="Euphemia UCAS"/>
                <a:cs typeface="Euphemia UCAS"/>
              </a:rPr>
              <a:t>Several tools and programs for interacting with SAM/BAM files:</a:t>
            </a:r>
          </a:p>
          <a:p>
            <a:pPr marL="126999">
              <a:lnSpc>
                <a:spcPts val="955"/>
              </a:lnSpc>
              <a:buSzPct val="62500"/>
              <a:tabLst>
                <a:tab pos="227965" algn="l"/>
              </a:tabLst>
            </a:pPr>
            <a:endParaRPr lang="en-MX" sz="800" spc="-35" dirty="0">
              <a:latin typeface="Euphemia UCAS"/>
              <a:cs typeface="Euphemia UCAS"/>
            </a:endParaRPr>
          </a:p>
          <a:p>
            <a:pPr marL="298449" indent="-171450">
              <a:lnSpc>
                <a:spcPts val="955"/>
              </a:lnSpc>
              <a:buSzPct val="62500"/>
              <a:buFontTx/>
              <a:buChar char="-"/>
              <a:tabLst>
                <a:tab pos="227965" algn="l"/>
              </a:tabLst>
            </a:pPr>
            <a:r>
              <a:rPr lang="en-MX" sz="800" spc="-35" dirty="0">
                <a:latin typeface="Euphemia UCAS"/>
                <a:cs typeface="Euphemia UCAS"/>
              </a:rPr>
              <a:t>Samtools (Wellcome Sanger Institute)</a:t>
            </a:r>
          </a:p>
          <a:p>
            <a:pPr marL="298449" indent="-171450">
              <a:lnSpc>
                <a:spcPts val="955"/>
              </a:lnSpc>
              <a:buSzPct val="62500"/>
              <a:buFontTx/>
              <a:buChar char="-"/>
              <a:tabLst>
                <a:tab pos="227965" algn="l"/>
              </a:tabLst>
            </a:pPr>
            <a:r>
              <a:rPr lang="en-MX" sz="800" spc="-35" dirty="0">
                <a:latin typeface="Euphemia UCAS"/>
                <a:cs typeface="Euphemia UCAS"/>
              </a:rPr>
              <a:t>Picard tools (Broad Institute)</a:t>
            </a:r>
          </a:p>
          <a:p>
            <a:pPr marL="298449" indent="-171450">
              <a:lnSpc>
                <a:spcPts val="955"/>
              </a:lnSpc>
              <a:buSzPct val="62500"/>
              <a:buFontTx/>
              <a:buChar char="-"/>
              <a:tabLst>
                <a:tab pos="227965" algn="l"/>
              </a:tabLst>
            </a:pPr>
            <a:r>
              <a:rPr lang="en-MX" sz="800" spc="-35" dirty="0">
                <a:latin typeface="Euphemia UCAS"/>
                <a:cs typeface="Euphemia UCAS"/>
              </a:rPr>
              <a:t>Visualisation: IGV, Ensembl, UCSC</a:t>
            </a:r>
          </a:p>
        </p:txBody>
      </p:sp>
      <p:sp>
        <p:nvSpPr>
          <p:cNvPr id="4" name="CuadroTexto 3"/>
          <p:cNvSpPr txBox="1"/>
          <p:nvPr/>
        </p:nvSpPr>
        <p:spPr>
          <a:xfrm>
            <a:off x="171450" y="1183819"/>
            <a:ext cx="792054" cy="215444"/>
          </a:xfrm>
          <a:prstGeom prst="rect">
            <a:avLst/>
          </a:prstGeom>
          <a:noFill/>
        </p:spPr>
        <p:txBody>
          <a:bodyPr wrap="none" rtlCol="0">
            <a:spAutoFit/>
          </a:bodyPr>
          <a:lstStyle/>
          <a:p>
            <a:r>
              <a:rPr lang="es-ES" sz="800" dirty="0">
                <a:latin typeface="Euphemia UCAS"/>
                <a:cs typeface="Euphemia UCAS"/>
              </a:rPr>
              <a:t>Key </a:t>
            </a:r>
            <a:r>
              <a:rPr lang="es-ES" sz="800" dirty="0" err="1">
                <a:latin typeface="Euphemia UCAS"/>
                <a:cs typeface="Euphemia UCAS"/>
              </a:rPr>
              <a:t>features</a:t>
            </a:r>
            <a:endParaRPr lang="es-ES" sz="800" dirty="0">
              <a:latin typeface="Euphemia UCAS"/>
              <a:cs typeface="Euphemia UCAS"/>
            </a:endParaRPr>
          </a:p>
        </p:txBody>
      </p:sp>
      <p:sp>
        <p:nvSpPr>
          <p:cNvPr id="5" name="CuadroTexto 4"/>
          <p:cNvSpPr txBox="1"/>
          <p:nvPr/>
        </p:nvSpPr>
        <p:spPr>
          <a:xfrm>
            <a:off x="171450" y="511175"/>
            <a:ext cx="1954381" cy="215444"/>
          </a:xfrm>
          <a:prstGeom prst="rect">
            <a:avLst/>
          </a:prstGeom>
          <a:noFill/>
        </p:spPr>
        <p:txBody>
          <a:bodyPr wrap="none" rtlCol="0">
            <a:spAutoFit/>
          </a:bodyPr>
          <a:lstStyle/>
          <a:p>
            <a:r>
              <a:rPr lang="es-ES" sz="800" dirty="0">
                <a:latin typeface="Euphemia UCAS"/>
                <a:cs typeface="Euphemia UCAS"/>
              </a:rPr>
              <a:t>BAM (</a:t>
            </a:r>
            <a:r>
              <a:rPr lang="es-ES" sz="800" dirty="0" err="1">
                <a:latin typeface="Euphemia UCAS"/>
                <a:cs typeface="Euphemia UCAS"/>
              </a:rPr>
              <a:t>Binary</a:t>
            </a:r>
            <a:r>
              <a:rPr lang="es-ES" sz="800" dirty="0">
                <a:latin typeface="Euphemia UCAS"/>
                <a:cs typeface="Euphemia UCAS"/>
              </a:rPr>
              <a:t> </a:t>
            </a:r>
            <a:r>
              <a:rPr lang="es-ES" sz="800" dirty="0" err="1">
                <a:latin typeface="Euphemia UCAS"/>
                <a:cs typeface="Euphemia UCAS"/>
              </a:rPr>
              <a:t>Alignment</a:t>
            </a:r>
            <a:r>
              <a:rPr lang="es-ES" sz="800" dirty="0">
                <a:latin typeface="Euphemia UCAS"/>
                <a:cs typeface="Euphemia UCAS"/>
              </a:rPr>
              <a:t>/</a:t>
            </a:r>
            <a:r>
              <a:rPr lang="es-ES" sz="800" dirty="0" err="1">
                <a:latin typeface="Euphemia UCAS"/>
                <a:cs typeface="Euphemia UCAS"/>
              </a:rPr>
              <a:t>Map</a:t>
            </a:r>
            <a:r>
              <a:rPr lang="es-ES" sz="800" dirty="0">
                <a:latin typeface="Euphemia UCAS"/>
                <a:cs typeface="Euphemia UCAS"/>
              </a:rPr>
              <a:t>) </a:t>
            </a:r>
            <a:r>
              <a:rPr lang="es-ES" sz="800" dirty="0" err="1">
                <a:latin typeface="Euphemia UCAS"/>
                <a:cs typeface="Euphemia UCAS"/>
              </a:rPr>
              <a:t>format</a:t>
            </a:r>
            <a:endParaRPr lang="es-ES" sz="800" dirty="0">
              <a:latin typeface="Euphemia UCAS"/>
              <a:cs typeface="Euphemia UCAS"/>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85" dirty="0">
                <a:latin typeface="Euphemia UCAS"/>
                <a:cs typeface="Euphemia UCAS"/>
              </a:rPr>
              <a:t>Reference</a:t>
            </a:r>
            <a:r>
              <a:rPr lang="es-ES_tradnl" spc="-85" dirty="0">
                <a:latin typeface="Euphemia UCAS"/>
                <a:cs typeface="Euphemia UCAS"/>
              </a:rPr>
              <a:t>-</a:t>
            </a:r>
            <a:r>
              <a:rPr spc="-100" dirty="0">
                <a:latin typeface="Euphemia UCAS"/>
                <a:cs typeface="Euphemia UCAS"/>
              </a:rPr>
              <a:t>based</a:t>
            </a:r>
            <a:r>
              <a:rPr spc="20" dirty="0">
                <a:latin typeface="Euphemia UCAS"/>
                <a:cs typeface="Euphemia UCAS"/>
              </a:rPr>
              <a:t> </a:t>
            </a:r>
            <a:r>
              <a:rPr spc="-80" dirty="0">
                <a:latin typeface="Euphemia UCAS"/>
                <a:cs typeface="Euphemia UCAS"/>
              </a:rPr>
              <a:t>Compression</a:t>
            </a:r>
          </a:p>
        </p:txBody>
      </p:sp>
      <p:sp>
        <p:nvSpPr>
          <p:cNvPr id="3" name="object 3"/>
          <p:cNvSpPr txBox="1"/>
          <p:nvPr/>
        </p:nvSpPr>
        <p:spPr>
          <a:xfrm>
            <a:off x="347294" y="535203"/>
            <a:ext cx="4015156" cy="493468"/>
          </a:xfrm>
          <a:prstGeom prst="rect">
            <a:avLst/>
          </a:prstGeom>
        </p:spPr>
        <p:txBody>
          <a:bodyPr vert="horz" wrap="square" lIns="0" tIns="0" rIns="0" bIns="0" rtlCol="0">
            <a:spAutoFit/>
          </a:bodyPr>
          <a:lstStyle/>
          <a:p>
            <a:pPr marL="12700">
              <a:lnSpc>
                <a:spcPct val="100000"/>
              </a:lnSpc>
            </a:pPr>
            <a:r>
              <a:rPr sz="800" spc="40" dirty="0">
                <a:latin typeface="Euphemia UCAS"/>
                <a:cs typeface="Euphemia UCAS"/>
              </a:rPr>
              <a:t>BAM </a:t>
            </a:r>
            <a:r>
              <a:rPr sz="800" spc="-15" dirty="0">
                <a:latin typeface="Euphemia UCAS"/>
                <a:cs typeface="Euphemia UCAS"/>
              </a:rPr>
              <a:t>files </a:t>
            </a:r>
            <a:r>
              <a:rPr sz="800" spc="-40" dirty="0">
                <a:latin typeface="Euphemia UCAS"/>
                <a:cs typeface="Euphemia UCAS"/>
              </a:rPr>
              <a:t>are </a:t>
            </a:r>
            <a:r>
              <a:rPr sz="800" spc="15" dirty="0">
                <a:latin typeface="Euphemia UCAS"/>
                <a:cs typeface="Euphemia UCAS"/>
              </a:rPr>
              <a:t>too</a:t>
            </a:r>
            <a:r>
              <a:rPr sz="800" spc="210" dirty="0">
                <a:latin typeface="Euphemia UCAS"/>
                <a:cs typeface="Euphemia UCAS"/>
              </a:rPr>
              <a:t> </a:t>
            </a:r>
            <a:r>
              <a:rPr sz="800" spc="-25" dirty="0">
                <a:latin typeface="Euphemia UCAS"/>
                <a:cs typeface="Euphemia UCAS"/>
              </a:rPr>
              <a:t>large</a:t>
            </a:r>
            <a:endParaRPr sz="800" dirty="0">
              <a:latin typeface="Euphemia UCAS"/>
              <a:cs typeface="Euphemia UCAS"/>
            </a:endParaRPr>
          </a:p>
          <a:p>
            <a:pPr marL="227329" indent="-100330">
              <a:lnSpc>
                <a:spcPct val="100000"/>
              </a:lnSpc>
              <a:spcBef>
                <a:spcPts val="484"/>
              </a:spcBef>
              <a:buSzPct val="62500"/>
              <a:buFont typeface="Arial"/>
              <a:buChar char="•"/>
              <a:tabLst>
                <a:tab pos="227965" algn="l"/>
              </a:tabLst>
            </a:pPr>
            <a:r>
              <a:rPr sz="800" spc="-20" dirty="0">
                <a:latin typeface="Euphemia UCAS"/>
                <a:cs typeface="Euphemia UCAS"/>
              </a:rPr>
              <a:t>~1.5-2 </a:t>
            </a:r>
            <a:r>
              <a:rPr sz="800" spc="-30" dirty="0">
                <a:latin typeface="Euphemia UCAS"/>
                <a:cs typeface="Euphemia UCAS"/>
              </a:rPr>
              <a:t>bytes </a:t>
            </a:r>
            <a:r>
              <a:rPr sz="800" spc="-15" dirty="0">
                <a:latin typeface="Euphemia UCAS"/>
                <a:cs typeface="Euphemia UCAS"/>
              </a:rPr>
              <a:t>per </a:t>
            </a:r>
            <a:r>
              <a:rPr sz="800" spc="-55" dirty="0">
                <a:latin typeface="Euphemia UCAS"/>
                <a:cs typeface="Euphemia UCAS"/>
              </a:rPr>
              <a:t>base </a:t>
            </a:r>
            <a:r>
              <a:rPr sz="800" spc="-5" dirty="0">
                <a:latin typeface="Euphemia UCAS"/>
                <a:cs typeface="Euphemia UCAS"/>
              </a:rPr>
              <a:t>pair</a:t>
            </a:r>
            <a:endParaRPr sz="800" dirty="0">
              <a:latin typeface="Euphemia UCAS"/>
              <a:cs typeface="Euphemia UCAS"/>
            </a:endParaRPr>
          </a:p>
          <a:p>
            <a:pPr marL="12700">
              <a:lnSpc>
                <a:spcPct val="100000"/>
              </a:lnSpc>
              <a:spcBef>
                <a:spcPts val="484"/>
              </a:spcBef>
            </a:pPr>
            <a:r>
              <a:rPr sz="800" spc="-40" dirty="0">
                <a:latin typeface="Euphemia UCAS"/>
                <a:cs typeface="Euphemia UCAS"/>
              </a:rPr>
              <a:t>Increases </a:t>
            </a:r>
            <a:r>
              <a:rPr sz="800" spc="5" dirty="0">
                <a:latin typeface="Euphemia UCAS"/>
                <a:cs typeface="Euphemia UCAS"/>
              </a:rPr>
              <a:t>in </a:t>
            </a:r>
            <a:r>
              <a:rPr sz="800" spc="-20" dirty="0">
                <a:latin typeface="Euphemia UCAS"/>
                <a:cs typeface="Euphemia UCAS"/>
              </a:rPr>
              <a:t>disk </a:t>
            </a:r>
            <a:r>
              <a:rPr sz="800" spc="-10" dirty="0">
                <a:latin typeface="Euphemia UCAS"/>
                <a:cs typeface="Euphemia UCAS"/>
              </a:rPr>
              <a:t>capacity </a:t>
            </a:r>
            <a:r>
              <a:rPr sz="800" spc="-40" dirty="0">
                <a:latin typeface="Euphemia UCAS"/>
                <a:cs typeface="Euphemia UCAS"/>
              </a:rPr>
              <a:t>are </a:t>
            </a:r>
            <a:r>
              <a:rPr sz="800" spc="-15" dirty="0">
                <a:latin typeface="Euphemia UCAS"/>
                <a:cs typeface="Euphemia UCAS"/>
              </a:rPr>
              <a:t>being </a:t>
            </a:r>
            <a:r>
              <a:rPr sz="800" spc="-5" dirty="0">
                <a:latin typeface="Euphemia UCAS"/>
                <a:cs typeface="Euphemia UCAS"/>
              </a:rPr>
              <a:t>far </a:t>
            </a:r>
            <a:r>
              <a:rPr sz="800" dirty="0">
                <a:latin typeface="Euphemia UCAS"/>
                <a:cs typeface="Euphemia UCAS"/>
              </a:rPr>
              <a:t>outstripped </a:t>
            </a:r>
            <a:r>
              <a:rPr sz="800" spc="-25" dirty="0">
                <a:latin typeface="Euphemia UCAS"/>
                <a:cs typeface="Euphemia UCAS"/>
              </a:rPr>
              <a:t>by </a:t>
            </a:r>
            <a:r>
              <a:rPr sz="800" spc="-30" dirty="0">
                <a:latin typeface="Euphemia UCAS"/>
                <a:cs typeface="Euphemia UCAS"/>
              </a:rPr>
              <a:t>sequencing technologies</a:t>
            </a:r>
            <a:endParaRPr sz="800" dirty="0">
              <a:latin typeface="Euphemia UCAS"/>
              <a:cs typeface="Euphemia UCAS"/>
            </a:endParaRPr>
          </a:p>
        </p:txBody>
      </p:sp>
      <p:sp>
        <p:nvSpPr>
          <p:cNvPr id="4" name="object 4"/>
          <p:cNvSpPr/>
          <p:nvPr/>
        </p:nvSpPr>
        <p:spPr>
          <a:xfrm>
            <a:off x="575995" y="1188001"/>
            <a:ext cx="3456340" cy="204960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67715" y="3253631"/>
            <a:ext cx="3518535" cy="76944"/>
          </a:xfrm>
          <a:prstGeom prst="rect">
            <a:avLst/>
          </a:prstGeom>
        </p:spPr>
        <p:txBody>
          <a:bodyPr vert="horz" wrap="square" lIns="0" tIns="0" rIns="0" bIns="0" rtlCol="0">
            <a:spAutoFit/>
          </a:bodyPr>
          <a:lstStyle/>
          <a:p>
            <a:pPr marL="12700">
              <a:lnSpc>
                <a:spcPct val="100000"/>
              </a:lnSpc>
            </a:pPr>
            <a:r>
              <a:rPr sz="500" spc="-15" dirty="0">
                <a:latin typeface="Euphemia UCAS"/>
                <a:cs typeface="Euphemia UCAS"/>
              </a:rPr>
              <a:t>Zachary </a:t>
            </a:r>
            <a:r>
              <a:rPr sz="500" spc="15" dirty="0">
                <a:latin typeface="Euphemia UCAS"/>
                <a:cs typeface="Euphemia UCAS"/>
              </a:rPr>
              <a:t>D. </a:t>
            </a:r>
            <a:r>
              <a:rPr sz="500" spc="-20" dirty="0">
                <a:latin typeface="Euphemia UCAS"/>
                <a:cs typeface="Euphemia UCAS"/>
              </a:rPr>
              <a:t>Stephens, </a:t>
            </a:r>
            <a:r>
              <a:rPr sz="500" i="1" spc="5" dirty="0">
                <a:latin typeface="Euphemia UCAS"/>
                <a:cs typeface="Euphemia UCAS"/>
              </a:rPr>
              <a:t>et </a:t>
            </a:r>
            <a:r>
              <a:rPr sz="500" i="1" spc="-5" dirty="0">
                <a:latin typeface="Euphemia UCAS"/>
                <a:cs typeface="Euphemia UCAS"/>
              </a:rPr>
              <a:t>al</a:t>
            </a:r>
            <a:r>
              <a:rPr sz="500" spc="-5" dirty="0">
                <a:latin typeface="Euphemia UCAS"/>
                <a:cs typeface="Euphemia UCAS"/>
              </a:rPr>
              <a:t>, </a:t>
            </a:r>
            <a:r>
              <a:rPr sz="500" spc="5" dirty="0">
                <a:latin typeface="Euphemia UCAS"/>
                <a:cs typeface="Euphemia UCAS"/>
              </a:rPr>
              <a:t>Big Data: </a:t>
            </a:r>
            <a:r>
              <a:rPr sz="500" dirty="0">
                <a:latin typeface="Euphemia UCAS"/>
                <a:cs typeface="Euphemia UCAS"/>
              </a:rPr>
              <a:t>Astronomical </a:t>
            </a:r>
            <a:r>
              <a:rPr sz="500" spc="-15" dirty="0">
                <a:latin typeface="Euphemia UCAS"/>
                <a:cs typeface="Euphemia UCAS"/>
              </a:rPr>
              <a:t>or </a:t>
            </a:r>
            <a:r>
              <a:rPr sz="500" spc="-20" dirty="0">
                <a:latin typeface="Euphemia UCAS"/>
                <a:cs typeface="Euphemia UCAS"/>
              </a:rPr>
              <a:t>Genomical? </a:t>
            </a:r>
            <a:r>
              <a:rPr sz="500" spc="10" dirty="0">
                <a:latin typeface="Euphemia UCAS"/>
                <a:cs typeface="Euphemia UCAS"/>
              </a:rPr>
              <a:t>DOI: </a:t>
            </a:r>
            <a:r>
              <a:rPr sz="500" spc="-5" dirty="0">
                <a:latin typeface="Euphemia UCAS"/>
                <a:cs typeface="Euphemia UCAS"/>
              </a:rPr>
              <a:t>10.1371/journal.pbio.1002195</a:t>
            </a:r>
            <a:endParaRPr sz="500" dirty="0">
              <a:latin typeface="Euphemia UCAS"/>
              <a:cs typeface="Euphemia UCAS"/>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7294" y="535203"/>
            <a:ext cx="3938956" cy="1107368"/>
          </a:xfrm>
          <a:prstGeom prst="rect">
            <a:avLst/>
          </a:prstGeom>
        </p:spPr>
        <p:txBody>
          <a:bodyPr vert="horz" wrap="square" lIns="0" tIns="0" rIns="0" bIns="0" rtlCol="0">
            <a:spAutoFit/>
          </a:bodyPr>
          <a:lstStyle/>
          <a:p>
            <a:pPr marL="12700">
              <a:lnSpc>
                <a:spcPct val="100000"/>
              </a:lnSpc>
            </a:pPr>
            <a:r>
              <a:rPr sz="800" spc="40" dirty="0">
                <a:latin typeface="Euphemia UCAS"/>
                <a:cs typeface="Euphemia UCAS"/>
              </a:rPr>
              <a:t>BAM </a:t>
            </a:r>
            <a:r>
              <a:rPr sz="800" spc="-15" dirty="0">
                <a:latin typeface="Euphemia UCAS"/>
                <a:cs typeface="Euphemia UCAS"/>
              </a:rPr>
              <a:t>files </a:t>
            </a:r>
            <a:r>
              <a:rPr sz="800" spc="-40" dirty="0">
                <a:latin typeface="Euphemia UCAS"/>
                <a:cs typeface="Euphemia UCAS"/>
              </a:rPr>
              <a:t>are </a:t>
            </a:r>
            <a:r>
              <a:rPr sz="800" spc="15" dirty="0">
                <a:latin typeface="Euphemia UCAS"/>
                <a:cs typeface="Euphemia UCAS"/>
              </a:rPr>
              <a:t>too</a:t>
            </a:r>
            <a:r>
              <a:rPr sz="800" spc="210" dirty="0">
                <a:latin typeface="Euphemia UCAS"/>
                <a:cs typeface="Euphemia UCAS"/>
              </a:rPr>
              <a:t> </a:t>
            </a:r>
            <a:r>
              <a:rPr sz="800" spc="-25" dirty="0">
                <a:latin typeface="Euphemia UCAS"/>
                <a:cs typeface="Euphemia UCAS"/>
              </a:rPr>
              <a:t>large</a:t>
            </a:r>
            <a:endParaRPr sz="800" dirty="0">
              <a:latin typeface="Euphemia UCAS"/>
              <a:cs typeface="Euphemia UCAS"/>
            </a:endParaRPr>
          </a:p>
          <a:p>
            <a:pPr marL="227329" indent="-100330">
              <a:lnSpc>
                <a:spcPct val="100000"/>
              </a:lnSpc>
              <a:spcBef>
                <a:spcPts val="484"/>
              </a:spcBef>
              <a:buSzPct val="62500"/>
              <a:buFont typeface="Arial"/>
              <a:buChar char="•"/>
              <a:tabLst>
                <a:tab pos="227965" algn="l"/>
              </a:tabLst>
            </a:pPr>
            <a:r>
              <a:rPr sz="800" spc="-20" dirty="0">
                <a:latin typeface="Euphemia UCAS"/>
                <a:cs typeface="Euphemia UCAS"/>
              </a:rPr>
              <a:t>~1.5-2 </a:t>
            </a:r>
            <a:r>
              <a:rPr sz="800" spc="-30" dirty="0">
                <a:latin typeface="Euphemia UCAS"/>
                <a:cs typeface="Euphemia UCAS"/>
              </a:rPr>
              <a:t>bytes </a:t>
            </a:r>
            <a:r>
              <a:rPr sz="800" spc="-15" dirty="0">
                <a:latin typeface="Euphemia UCAS"/>
                <a:cs typeface="Euphemia UCAS"/>
              </a:rPr>
              <a:t>per </a:t>
            </a:r>
            <a:r>
              <a:rPr sz="800" spc="-55" dirty="0">
                <a:latin typeface="Euphemia UCAS"/>
                <a:cs typeface="Euphemia UCAS"/>
              </a:rPr>
              <a:t>base</a:t>
            </a:r>
            <a:r>
              <a:rPr sz="800" spc="-40" dirty="0">
                <a:latin typeface="Euphemia UCAS"/>
                <a:cs typeface="Euphemia UCAS"/>
              </a:rPr>
              <a:t> </a:t>
            </a:r>
            <a:r>
              <a:rPr sz="800" spc="-5" dirty="0">
                <a:latin typeface="Euphemia UCAS"/>
                <a:cs typeface="Euphemia UCAS"/>
              </a:rPr>
              <a:t>pair</a:t>
            </a:r>
            <a:endParaRPr sz="800" dirty="0">
              <a:latin typeface="Euphemia UCAS"/>
              <a:cs typeface="Euphemia UCAS"/>
            </a:endParaRPr>
          </a:p>
          <a:p>
            <a:pPr>
              <a:lnSpc>
                <a:spcPct val="100000"/>
              </a:lnSpc>
              <a:spcBef>
                <a:spcPts val="46"/>
              </a:spcBef>
              <a:buFont typeface="Arial"/>
              <a:buChar char="•"/>
            </a:pPr>
            <a:endParaRPr sz="600" dirty="0">
              <a:latin typeface="Euphemia UCAS"/>
              <a:cs typeface="Euphemia UCAS"/>
            </a:endParaRPr>
          </a:p>
          <a:p>
            <a:pPr marL="12700" marR="5080">
              <a:lnSpc>
                <a:spcPct val="73800"/>
              </a:lnSpc>
            </a:pPr>
            <a:r>
              <a:rPr sz="800" spc="-40" dirty="0">
                <a:latin typeface="Euphemia UCAS"/>
                <a:cs typeface="Euphemia UCAS"/>
              </a:rPr>
              <a:t>Increases </a:t>
            </a:r>
            <a:r>
              <a:rPr sz="800" spc="5" dirty="0">
                <a:latin typeface="Euphemia UCAS"/>
                <a:cs typeface="Euphemia UCAS"/>
              </a:rPr>
              <a:t>in </a:t>
            </a:r>
            <a:r>
              <a:rPr sz="800" spc="-20" dirty="0">
                <a:latin typeface="Euphemia UCAS"/>
                <a:cs typeface="Euphemia UCAS"/>
              </a:rPr>
              <a:t>disk </a:t>
            </a:r>
            <a:r>
              <a:rPr sz="800" spc="-10" dirty="0">
                <a:latin typeface="Euphemia UCAS"/>
                <a:cs typeface="Euphemia UCAS"/>
              </a:rPr>
              <a:t>capacity </a:t>
            </a:r>
            <a:r>
              <a:rPr sz="800" spc="-40" dirty="0">
                <a:latin typeface="Euphemia UCAS"/>
                <a:cs typeface="Euphemia UCAS"/>
              </a:rPr>
              <a:t>are </a:t>
            </a:r>
            <a:r>
              <a:rPr sz="800" spc="-15" dirty="0">
                <a:latin typeface="Euphemia UCAS"/>
                <a:cs typeface="Euphemia UCAS"/>
              </a:rPr>
              <a:t>being </a:t>
            </a:r>
            <a:r>
              <a:rPr sz="800" spc="-5" dirty="0">
                <a:latin typeface="Euphemia UCAS"/>
                <a:cs typeface="Euphemia UCAS"/>
              </a:rPr>
              <a:t>far </a:t>
            </a:r>
            <a:r>
              <a:rPr sz="800" dirty="0">
                <a:latin typeface="Euphemia UCAS"/>
                <a:cs typeface="Euphemia UCAS"/>
              </a:rPr>
              <a:t>outstripped </a:t>
            </a:r>
            <a:r>
              <a:rPr sz="800" spc="-25" dirty="0">
                <a:latin typeface="Euphemia UCAS"/>
                <a:cs typeface="Euphemia UCAS"/>
              </a:rPr>
              <a:t>by </a:t>
            </a:r>
            <a:r>
              <a:rPr sz="800" spc="-30" dirty="0">
                <a:latin typeface="Euphemia UCAS"/>
                <a:cs typeface="Euphemia UCAS"/>
              </a:rPr>
              <a:t>sequencing technologies  </a:t>
            </a:r>
            <a:br>
              <a:rPr lang="es-ES_tradnl" sz="800" spc="-30" dirty="0">
                <a:latin typeface="Euphemia UCAS"/>
                <a:cs typeface="Euphemia UCAS"/>
              </a:rPr>
            </a:br>
            <a:br>
              <a:rPr lang="es-ES_tradnl" sz="800" spc="-30" dirty="0">
                <a:latin typeface="Euphemia UCAS"/>
                <a:cs typeface="Euphemia UCAS"/>
              </a:rPr>
            </a:br>
            <a:r>
              <a:rPr sz="800" spc="40" dirty="0">
                <a:latin typeface="Euphemia UCAS"/>
                <a:cs typeface="Euphemia UCAS"/>
              </a:rPr>
              <a:t>BAM </a:t>
            </a:r>
            <a:r>
              <a:rPr sz="800" spc="-30" dirty="0">
                <a:latin typeface="Euphemia UCAS"/>
                <a:cs typeface="Euphemia UCAS"/>
              </a:rPr>
              <a:t>stores </a:t>
            </a:r>
            <a:r>
              <a:rPr sz="800" dirty="0">
                <a:latin typeface="Euphemia UCAS"/>
                <a:cs typeface="Euphemia UCAS"/>
              </a:rPr>
              <a:t>all </a:t>
            </a:r>
            <a:r>
              <a:rPr sz="800" spc="5" dirty="0">
                <a:latin typeface="Euphemia UCAS"/>
                <a:cs typeface="Euphemia UCAS"/>
              </a:rPr>
              <a:t>of </a:t>
            </a:r>
            <a:r>
              <a:rPr sz="800" spc="-5" dirty="0">
                <a:latin typeface="Euphemia UCAS"/>
                <a:cs typeface="Euphemia UCAS"/>
              </a:rPr>
              <a:t>the </a:t>
            </a:r>
            <a:r>
              <a:rPr sz="800" spc="-10" dirty="0">
                <a:latin typeface="Euphemia UCAS"/>
                <a:cs typeface="Euphemia UCAS"/>
              </a:rPr>
              <a:t>data</a:t>
            </a:r>
            <a:endParaRPr sz="800" dirty="0">
              <a:latin typeface="Euphemia UCAS"/>
              <a:cs typeface="Euphemia UCAS"/>
            </a:endParaRPr>
          </a:p>
          <a:p>
            <a:pPr marL="227329" indent="-100330">
              <a:lnSpc>
                <a:spcPts val="955"/>
              </a:lnSpc>
              <a:spcBef>
                <a:spcPts val="484"/>
              </a:spcBef>
              <a:buSzPct val="62500"/>
              <a:buFont typeface="Arial"/>
              <a:buChar char="•"/>
              <a:tabLst>
                <a:tab pos="227965" algn="l"/>
              </a:tabLst>
            </a:pPr>
            <a:r>
              <a:rPr sz="800" spc="-20" dirty="0">
                <a:latin typeface="Euphemia UCAS"/>
                <a:cs typeface="Euphemia UCAS"/>
              </a:rPr>
              <a:t>Every </a:t>
            </a:r>
            <a:r>
              <a:rPr sz="800" spc="-25" dirty="0">
                <a:latin typeface="Euphemia UCAS"/>
                <a:cs typeface="Euphemia UCAS"/>
              </a:rPr>
              <a:t>read</a:t>
            </a:r>
            <a:r>
              <a:rPr sz="800" spc="80" dirty="0">
                <a:latin typeface="Euphemia UCAS"/>
                <a:cs typeface="Euphemia UCAS"/>
              </a:rPr>
              <a:t> </a:t>
            </a:r>
            <a:r>
              <a:rPr sz="800" spc="-60" dirty="0">
                <a:latin typeface="Euphemia UCAS"/>
                <a:cs typeface="Euphemia UCAS"/>
              </a:rPr>
              <a:t>base</a:t>
            </a:r>
            <a:endParaRPr sz="800" dirty="0">
              <a:latin typeface="Euphemia UCAS"/>
              <a:cs typeface="Euphemia UCAS"/>
            </a:endParaRPr>
          </a:p>
          <a:p>
            <a:pPr marL="227329" indent="-100330">
              <a:lnSpc>
                <a:spcPts val="944"/>
              </a:lnSpc>
              <a:buSzPct val="62500"/>
              <a:buFont typeface="Arial"/>
              <a:buChar char="•"/>
              <a:tabLst>
                <a:tab pos="227965" algn="l"/>
              </a:tabLst>
            </a:pPr>
            <a:r>
              <a:rPr sz="800" spc="-20" dirty="0">
                <a:latin typeface="Euphemia UCAS"/>
                <a:cs typeface="Euphemia UCAS"/>
              </a:rPr>
              <a:t>Every </a:t>
            </a:r>
            <a:r>
              <a:rPr sz="800" spc="-55" dirty="0">
                <a:latin typeface="Euphemia UCAS"/>
                <a:cs typeface="Euphemia UCAS"/>
              </a:rPr>
              <a:t>base</a:t>
            </a:r>
            <a:r>
              <a:rPr sz="800" spc="75" dirty="0">
                <a:latin typeface="Euphemia UCAS"/>
                <a:cs typeface="Euphemia UCAS"/>
              </a:rPr>
              <a:t> </a:t>
            </a:r>
            <a:r>
              <a:rPr sz="800" dirty="0">
                <a:latin typeface="Euphemia UCAS"/>
                <a:cs typeface="Euphemia UCAS"/>
              </a:rPr>
              <a:t>quality</a:t>
            </a:r>
          </a:p>
          <a:p>
            <a:pPr marL="227329" indent="-100330">
              <a:lnSpc>
                <a:spcPts val="955"/>
              </a:lnSpc>
              <a:buSzPct val="62500"/>
              <a:buFont typeface="Arial"/>
              <a:buChar char="•"/>
              <a:tabLst>
                <a:tab pos="227965" algn="l"/>
              </a:tabLst>
            </a:pPr>
            <a:r>
              <a:rPr sz="800" spc="-20" dirty="0">
                <a:latin typeface="Euphemia UCAS"/>
                <a:cs typeface="Euphemia UCAS"/>
              </a:rPr>
              <a:t>Using </a:t>
            </a:r>
            <a:r>
              <a:rPr sz="800" spc="-40" dirty="0">
                <a:latin typeface="Euphemia UCAS"/>
                <a:cs typeface="Euphemia UCAS"/>
              </a:rPr>
              <a:t>a </a:t>
            </a:r>
            <a:r>
              <a:rPr sz="800" spc="-25" dirty="0">
                <a:latin typeface="Euphemia UCAS"/>
                <a:cs typeface="Euphemia UCAS"/>
              </a:rPr>
              <a:t>single </a:t>
            </a:r>
            <a:r>
              <a:rPr sz="800" spc="-15" dirty="0">
                <a:latin typeface="Euphemia UCAS"/>
                <a:cs typeface="Euphemia UCAS"/>
              </a:rPr>
              <a:t>conventional </a:t>
            </a:r>
            <a:r>
              <a:rPr sz="800" spc="-30" dirty="0">
                <a:latin typeface="Euphemia UCAS"/>
                <a:cs typeface="Euphemia UCAS"/>
              </a:rPr>
              <a:t>compression </a:t>
            </a:r>
            <a:r>
              <a:rPr sz="800" spc="-20" dirty="0">
                <a:latin typeface="Euphemia UCAS"/>
                <a:cs typeface="Euphemia UCAS"/>
              </a:rPr>
              <a:t>technique </a:t>
            </a:r>
            <a:r>
              <a:rPr sz="800" dirty="0">
                <a:latin typeface="Euphemia UCAS"/>
                <a:cs typeface="Euphemia UCAS"/>
              </a:rPr>
              <a:t>for all </a:t>
            </a:r>
            <a:r>
              <a:rPr sz="800" spc="-20" dirty="0">
                <a:latin typeface="Euphemia UCAS"/>
                <a:cs typeface="Euphemia UCAS"/>
              </a:rPr>
              <a:t>types </a:t>
            </a:r>
            <a:r>
              <a:rPr sz="800" spc="5" dirty="0">
                <a:latin typeface="Euphemia UCAS"/>
                <a:cs typeface="Euphemia UCAS"/>
              </a:rPr>
              <a:t>of </a:t>
            </a:r>
            <a:r>
              <a:rPr sz="800" spc="-10" dirty="0">
                <a:latin typeface="Euphemia UCAS"/>
                <a:cs typeface="Euphemia UCAS"/>
              </a:rPr>
              <a:t>data</a:t>
            </a:r>
            <a:endParaRPr sz="800" dirty="0">
              <a:latin typeface="Euphemia UCAS"/>
              <a:cs typeface="Euphemia UCAS"/>
            </a:endParaRPr>
          </a:p>
        </p:txBody>
      </p:sp>
      <p:sp>
        <p:nvSpPr>
          <p:cNvPr id="14"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85" dirty="0">
                <a:latin typeface="Euphemia UCAS"/>
                <a:cs typeface="Euphemia UCAS"/>
              </a:rPr>
              <a:t>Reference</a:t>
            </a:r>
            <a:r>
              <a:rPr lang="es-ES_tradnl" spc="-85" dirty="0">
                <a:latin typeface="Euphemia UCAS"/>
                <a:cs typeface="Euphemia UCAS"/>
              </a:rPr>
              <a:t>-</a:t>
            </a:r>
            <a:r>
              <a:rPr spc="-100" dirty="0">
                <a:latin typeface="Euphemia UCAS"/>
                <a:cs typeface="Euphemia UCAS"/>
              </a:rPr>
              <a:t>based</a:t>
            </a:r>
            <a:r>
              <a:rPr spc="20" dirty="0">
                <a:latin typeface="Euphemia UCAS"/>
                <a:cs typeface="Euphemia UCAS"/>
              </a:rPr>
              <a:t> </a:t>
            </a:r>
            <a:r>
              <a:rPr spc="-80" dirty="0">
                <a:latin typeface="Euphemia UCAS"/>
                <a:cs typeface="Euphemia UCAS"/>
              </a:rPr>
              <a:t>Compression</a:t>
            </a:r>
          </a:p>
        </p:txBody>
      </p:sp>
      <p:sp>
        <p:nvSpPr>
          <p:cNvPr id="13" name="object 4">
            <a:extLst>
              <a:ext uri="{FF2B5EF4-FFF2-40B4-BE49-F238E27FC236}">
                <a16:creationId xmlns:a16="http://schemas.microsoft.com/office/drawing/2014/main" id="{5B7DB2F4-091C-E143-A7EB-5AD66CA3A0A2}"/>
              </a:ext>
            </a:extLst>
          </p:cNvPr>
          <p:cNvSpPr/>
          <p:nvPr/>
        </p:nvSpPr>
        <p:spPr>
          <a:xfrm>
            <a:off x="552450" y="1979660"/>
            <a:ext cx="3469208" cy="820419"/>
          </a:xfrm>
          <a:custGeom>
            <a:avLst/>
            <a:gdLst/>
            <a:ahLst/>
            <a:cxnLst/>
            <a:rect l="l" t="t" r="r" b="b"/>
            <a:pathLst>
              <a:path w="3024504" h="820419">
                <a:moveTo>
                  <a:pt x="2940372" y="0"/>
                </a:moveTo>
                <a:lnTo>
                  <a:pt x="83559" y="0"/>
                </a:lnTo>
                <a:lnTo>
                  <a:pt x="66679" y="1692"/>
                </a:lnTo>
                <a:lnTo>
                  <a:pt x="24421" y="24424"/>
                </a:lnTo>
                <a:lnTo>
                  <a:pt x="1691" y="66683"/>
                </a:lnTo>
                <a:lnTo>
                  <a:pt x="0" y="83564"/>
                </a:lnTo>
                <a:lnTo>
                  <a:pt x="0" y="736407"/>
                </a:lnTo>
                <a:lnTo>
                  <a:pt x="14233" y="783187"/>
                </a:lnTo>
                <a:lnTo>
                  <a:pt x="50975" y="813419"/>
                </a:lnTo>
                <a:lnTo>
                  <a:pt x="83559" y="819966"/>
                </a:lnTo>
                <a:lnTo>
                  <a:pt x="2940372" y="819966"/>
                </a:lnTo>
                <a:lnTo>
                  <a:pt x="2987152" y="805732"/>
                </a:lnTo>
                <a:lnTo>
                  <a:pt x="3017385" y="768990"/>
                </a:lnTo>
                <a:lnTo>
                  <a:pt x="3023932" y="736407"/>
                </a:lnTo>
                <a:lnTo>
                  <a:pt x="3023932" y="83564"/>
                </a:lnTo>
                <a:lnTo>
                  <a:pt x="3009698" y="36782"/>
                </a:lnTo>
                <a:lnTo>
                  <a:pt x="2972956" y="6547"/>
                </a:lnTo>
                <a:lnTo>
                  <a:pt x="2940372" y="0"/>
                </a:lnTo>
                <a:close/>
              </a:path>
            </a:pathLst>
          </a:custGeom>
          <a:solidFill>
            <a:srgbClr val="E6E6E6"/>
          </a:solidFill>
        </p:spPr>
        <p:txBody>
          <a:bodyPr wrap="square" lIns="0" tIns="0" rIns="0" bIns="0" rtlCol="0"/>
          <a:lstStyle/>
          <a:p>
            <a:endParaRPr>
              <a:latin typeface="Courier"/>
              <a:cs typeface="Courier"/>
            </a:endParaRPr>
          </a:p>
        </p:txBody>
      </p:sp>
      <p:sp>
        <p:nvSpPr>
          <p:cNvPr id="15" name="object 10">
            <a:extLst>
              <a:ext uri="{FF2B5EF4-FFF2-40B4-BE49-F238E27FC236}">
                <a16:creationId xmlns:a16="http://schemas.microsoft.com/office/drawing/2014/main" id="{CFD917C0-B6C1-EB4D-B088-2B385B22DB56}"/>
              </a:ext>
            </a:extLst>
          </p:cNvPr>
          <p:cNvSpPr txBox="1"/>
          <p:nvPr/>
        </p:nvSpPr>
        <p:spPr>
          <a:xfrm>
            <a:off x="714871" y="2106837"/>
            <a:ext cx="613823" cy="616451"/>
          </a:xfrm>
          <a:prstGeom prst="rect">
            <a:avLst/>
          </a:prstGeom>
        </p:spPr>
        <p:txBody>
          <a:bodyPr vert="horz" wrap="square" lIns="0" tIns="0" rIns="0" bIns="0" rtlCol="0">
            <a:spAutoFit/>
          </a:bodyPr>
          <a:lstStyle/>
          <a:p>
            <a:pPr marL="12700">
              <a:lnSpc>
                <a:spcPts val="795"/>
              </a:lnSpc>
            </a:pPr>
            <a:r>
              <a:rPr sz="700" spc="65" dirty="0">
                <a:latin typeface="Courier"/>
                <a:cs typeface="Courier"/>
              </a:rPr>
              <a:t>read</a:t>
            </a:r>
            <a:r>
              <a:rPr sz="700" spc="125" dirty="0">
                <a:latin typeface="Courier"/>
                <a:cs typeface="Courier"/>
              </a:rPr>
              <a:t> </a:t>
            </a:r>
            <a:r>
              <a:rPr sz="700" spc="120" dirty="0">
                <a:latin typeface="Courier"/>
                <a:cs typeface="Courier"/>
              </a:rPr>
              <a:t>1:</a:t>
            </a:r>
            <a:endParaRPr sz="700" dirty="0">
              <a:latin typeface="Courier"/>
              <a:cs typeface="Courier"/>
            </a:endParaRPr>
          </a:p>
          <a:p>
            <a:pPr marL="12700">
              <a:lnSpc>
                <a:spcPts val="775"/>
              </a:lnSpc>
            </a:pPr>
            <a:r>
              <a:rPr sz="700" spc="65" dirty="0">
                <a:latin typeface="Courier"/>
                <a:cs typeface="Courier"/>
              </a:rPr>
              <a:t>read</a:t>
            </a:r>
            <a:r>
              <a:rPr sz="700" spc="125" dirty="0">
                <a:latin typeface="Courier"/>
                <a:cs typeface="Courier"/>
              </a:rPr>
              <a:t> </a:t>
            </a:r>
            <a:r>
              <a:rPr sz="700" spc="120" dirty="0">
                <a:latin typeface="Courier"/>
                <a:cs typeface="Courier"/>
              </a:rPr>
              <a:t>2:</a:t>
            </a:r>
            <a:endParaRPr sz="700" dirty="0">
              <a:latin typeface="Courier"/>
              <a:cs typeface="Courier"/>
            </a:endParaRPr>
          </a:p>
          <a:p>
            <a:pPr marL="12700">
              <a:lnSpc>
                <a:spcPts val="775"/>
              </a:lnSpc>
            </a:pPr>
            <a:r>
              <a:rPr sz="700" spc="65" dirty="0">
                <a:latin typeface="Courier"/>
                <a:cs typeface="Courier"/>
              </a:rPr>
              <a:t>read</a:t>
            </a:r>
            <a:r>
              <a:rPr sz="700" spc="125" dirty="0">
                <a:latin typeface="Courier"/>
                <a:cs typeface="Courier"/>
              </a:rPr>
              <a:t> </a:t>
            </a:r>
            <a:r>
              <a:rPr sz="700" spc="120" dirty="0">
                <a:latin typeface="Courier"/>
                <a:cs typeface="Courier"/>
              </a:rPr>
              <a:t>3:</a:t>
            </a:r>
            <a:endParaRPr sz="700" dirty="0">
              <a:latin typeface="Courier"/>
              <a:cs typeface="Courier"/>
            </a:endParaRPr>
          </a:p>
          <a:p>
            <a:pPr marL="12700">
              <a:lnSpc>
                <a:spcPts val="750"/>
              </a:lnSpc>
            </a:pPr>
            <a:r>
              <a:rPr sz="700" spc="65" dirty="0">
                <a:latin typeface="Courier"/>
                <a:cs typeface="Courier"/>
              </a:rPr>
              <a:t>read</a:t>
            </a:r>
            <a:r>
              <a:rPr sz="700" spc="125" dirty="0">
                <a:latin typeface="Courier"/>
                <a:cs typeface="Courier"/>
              </a:rPr>
              <a:t> </a:t>
            </a:r>
            <a:r>
              <a:rPr sz="700" spc="120" dirty="0">
                <a:latin typeface="Courier"/>
                <a:cs typeface="Courier"/>
              </a:rPr>
              <a:t>4:</a:t>
            </a:r>
            <a:endParaRPr sz="700" dirty="0">
              <a:latin typeface="Courier"/>
              <a:cs typeface="Courier"/>
            </a:endParaRPr>
          </a:p>
          <a:p>
            <a:pPr marL="12700">
              <a:lnSpc>
                <a:spcPts val="775"/>
              </a:lnSpc>
            </a:pPr>
            <a:r>
              <a:rPr sz="700" spc="65" dirty="0">
                <a:latin typeface="Courier"/>
                <a:cs typeface="Courier"/>
              </a:rPr>
              <a:t>read</a:t>
            </a:r>
            <a:r>
              <a:rPr sz="700" spc="125" dirty="0">
                <a:latin typeface="Courier"/>
                <a:cs typeface="Courier"/>
              </a:rPr>
              <a:t> </a:t>
            </a:r>
            <a:r>
              <a:rPr sz="700" spc="120" dirty="0">
                <a:latin typeface="Courier"/>
                <a:cs typeface="Courier"/>
              </a:rPr>
              <a:t>5:</a:t>
            </a:r>
            <a:endParaRPr sz="700" dirty="0">
              <a:latin typeface="Courier"/>
              <a:cs typeface="Courier"/>
            </a:endParaRPr>
          </a:p>
          <a:p>
            <a:pPr marL="12700">
              <a:lnSpc>
                <a:spcPts val="825"/>
              </a:lnSpc>
            </a:pPr>
            <a:r>
              <a:rPr sz="700" spc="65" dirty="0">
                <a:latin typeface="Courier"/>
                <a:cs typeface="Courier"/>
              </a:rPr>
              <a:t>read</a:t>
            </a:r>
            <a:r>
              <a:rPr sz="700" spc="125" dirty="0">
                <a:latin typeface="Courier"/>
                <a:cs typeface="Courier"/>
              </a:rPr>
              <a:t> </a:t>
            </a:r>
            <a:r>
              <a:rPr sz="700" spc="120" dirty="0">
                <a:latin typeface="Courier"/>
                <a:cs typeface="Courier"/>
              </a:rPr>
              <a:t>6:</a:t>
            </a:r>
            <a:endParaRPr sz="700" dirty="0">
              <a:latin typeface="Courier"/>
              <a:cs typeface="Courier"/>
            </a:endParaRPr>
          </a:p>
        </p:txBody>
      </p:sp>
      <p:sp>
        <p:nvSpPr>
          <p:cNvPr id="16" name="object 11">
            <a:extLst>
              <a:ext uri="{FF2B5EF4-FFF2-40B4-BE49-F238E27FC236}">
                <a16:creationId xmlns:a16="http://schemas.microsoft.com/office/drawing/2014/main" id="{A0F377C5-4133-5745-9704-F85CBADED152}"/>
              </a:ext>
            </a:extLst>
          </p:cNvPr>
          <p:cNvSpPr txBox="1"/>
          <p:nvPr/>
        </p:nvSpPr>
        <p:spPr>
          <a:xfrm>
            <a:off x="1929545" y="2030587"/>
            <a:ext cx="2516571" cy="719043"/>
          </a:xfrm>
          <a:prstGeom prst="rect">
            <a:avLst/>
          </a:prstGeom>
        </p:spPr>
        <p:txBody>
          <a:bodyPr vert="horz" wrap="square" lIns="0" tIns="0" rIns="0" bIns="0" rtlCol="0">
            <a:spAutoFit/>
          </a:bodyPr>
          <a:lstStyle/>
          <a:p>
            <a:pPr marL="170815" marR="480059" indent="-158750">
              <a:lnSpc>
                <a:spcPts val="750"/>
              </a:lnSpc>
            </a:pPr>
            <a:r>
              <a:rPr lang="es-ES" sz="700" b="1" dirty="0">
                <a:latin typeface="Courier"/>
                <a:cs typeface="Courier"/>
              </a:rPr>
              <a:t>ACGTACGTACGTACGTACGTACGTACGTACGTAC</a:t>
            </a:r>
            <a:endParaRPr lang="es-ES" sz="700" dirty="0">
              <a:latin typeface="Courier"/>
              <a:cs typeface="Courier"/>
            </a:endParaRPr>
          </a:p>
          <a:p>
            <a:pPr marL="170815" marR="480059" indent="-158750">
              <a:lnSpc>
                <a:spcPts val="750"/>
              </a:lnSpc>
            </a:pPr>
            <a:r>
              <a:rPr sz="700" dirty="0">
                <a:latin typeface="Courier"/>
                <a:cs typeface="Courier"/>
              </a:rPr>
              <a:t>ACGTACGTACGTACGTACGTGC  TACGTACGCACGTACGTGCGTA</a:t>
            </a:r>
          </a:p>
          <a:p>
            <a:pPr marL="381635" marR="268605" indent="-105410">
              <a:lnSpc>
                <a:spcPts val="750"/>
              </a:lnSpc>
              <a:spcBef>
                <a:spcPts val="55"/>
              </a:spcBef>
            </a:pPr>
            <a:r>
              <a:rPr sz="700" dirty="0">
                <a:latin typeface="Courier"/>
                <a:cs typeface="Courier"/>
              </a:rPr>
              <a:t>CGTACGCACGTACGTACGTACG  TACGTACGTACGTGCGTACGTA</a:t>
            </a:r>
          </a:p>
          <a:p>
            <a:pPr marL="487680">
              <a:lnSpc>
                <a:spcPts val="720"/>
              </a:lnSpc>
            </a:pPr>
            <a:r>
              <a:rPr sz="700" dirty="0">
                <a:latin typeface="Courier"/>
                <a:cs typeface="Courier"/>
              </a:rPr>
              <a:t>CGCACGTACGTACGTACGTACG</a:t>
            </a:r>
          </a:p>
          <a:p>
            <a:pPr marL="803910">
              <a:lnSpc>
                <a:spcPts val="825"/>
              </a:lnSpc>
            </a:pPr>
            <a:r>
              <a:rPr sz="700" dirty="0">
                <a:latin typeface="Courier"/>
                <a:cs typeface="Courier"/>
              </a:rPr>
              <a:t>TACGTGCGTACGTACGTAC</a:t>
            </a:r>
          </a:p>
        </p:txBody>
      </p:sp>
      <p:sp>
        <p:nvSpPr>
          <p:cNvPr id="17" name="object 12">
            <a:extLst>
              <a:ext uri="{FF2B5EF4-FFF2-40B4-BE49-F238E27FC236}">
                <a16:creationId xmlns:a16="http://schemas.microsoft.com/office/drawing/2014/main" id="{A3F54BF6-C1AC-8D4F-B952-F9D4FA3EE6DE}"/>
              </a:ext>
            </a:extLst>
          </p:cNvPr>
          <p:cNvSpPr txBox="1"/>
          <p:nvPr/>
        </p:nvSpPr>
        <p:spPr>
          <a:xfrm>
            <a:off x="714871" y="1979660"/>
            <a:ext cx="3038071" cy="107722"/>
          </a:xfrm>
          <a:prstGeom prst="rect">
            <a:avLst/>
          </a:prstGeom>
        </p:spPr>
        <p:txBody>
          <a:bodyPr vert="horz" wrap="square" lIns="0" tIns="0" rIns="0" bIns="0" rtlCol="0">
            <a:spAutoFit/>
          </a:bodyPr>
          <a:lstStyle/>
          <a:p>
            <a:pPr marL="12700">
              <a:lnSpc>
                <a:spcPct val="100000"/>
              </a:lnSpc>
            </a:pPr>
            <a:r>
              <a:rPr sz="1050" spc="82" baseline="3968" dirty="0">
                <a:latin typeface="Courier"/>
                <a:cs typeface="Courier"/>
              </a:rPr>
              <a:t>Reference sequence:</a:t>
            </a:r>
            <a:endParaRPr sz="700" dirty="0">
              <a:latin typeface="Courier"/>
              <a:cs typeface="Courier"/>
            </a:endParaRPr>
          </a:p>
        </p:txBody>
      </p:sp>
      <p:sp>
        <p:nvSpPr>
          <p:cNvPr id="18" name="Rectangle 17">
            <a:extLst>
              <a:ext uri="{FF2B5EF4-FFF2-40B4-BE49-F238E27FC236}">
                <a16:creationId xmlns:a16="http://schemas.microsoft.com/office/drawing/2014/main" id="{FC5DD801-C944-FC4E-A4C5-FCC0F5051225}"/>
              </a:ext>
            </a:extLst>
          </p:cNvPr>
          <p:cNvSpPr/>
          <p:nvPr/>
        </p:nvSpPr>
        <p:spPr>
          <a:xfrm>
            <a:off x="2530815" y="2225087"/>
            <a:ext cx="45719" cy="204575"/>
          </a:xfrm>
          <a:prstGeom prst="rect">
            <a:avLst/>
          </a:prstGeom>
          <a:solidFill>
            <a:schemeClr val="accent6">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sp>
        <p:nvSpPr>
          <p:cNvPr id="19" name="Rectangle 18">
            <a:extLst>
              <a:ext uri="{FF2B5EF4-FFF2-40B4-BE49-F238E27FC236}">
                <a16:creationId xmlns:a16="http://schemas.microsoft.com/office/drawing/2014/main" id="{AB971FCA-7427-5E46-A889-733D06FE69E7}"/>
              </a:ext>
            </a:extLst>
          </p:cNvPr>
          <p:cNvSpPr/>
          <p:nvPr/>
        </p:nvSpPr>
        <p:spPr>
          <a:xfrm>
            <a:off x="2529101" y="2545195"/>
            <a:ext cx="45719" cy="107723"/>
          </a:xfrm>
          <a:prstGeom prst="rect">
            <a:avLst/>
          </a:prstGeom>
          <a:solidFill>
            <a:schemeClr val="accent6">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sp>
        <p:nvSpPr>
          <p:cNvPr id="20" name="Rectangle 19">
            <a:extLst>
              <a:ext uri="{FF2B5EF4-FFF2-40B4-BE49-F238E27FC236}">
                <a16:creationId xmlns:a16="http://schemas.microsoft.com/office/drawing/2014/main" id="{4EAA67CF-EACE-CF48-8E3F-78BE973D7F02}"/>
              </a:ext>
            </a:extLst>
          </p:cNvPr>
          <p:cNvSpPr/>
          <p:nvPr/>
        </p:nvSpPr>
        <p:spPr>
          <a:xfrm>
            <a:off x="3017579" y="2136868"/>
            <a:ext cx="45719" cy="204575"/>
          </a:xfrm>
          <a:prstGeom prst="rect">
            <a:avLst/>
          </a:prstGeom>
          <a:solidFill>
            <a:srgbClr val="92D05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sp>
        <p:nvSpPr>
          <p:cNvPr id="21" name="Rectangle 20">
            <a:extLst>
              <a:ext uri="{FF2B5EF4-FFF2-40B4-BE49-F238E27FC236}">
                <a16:creationId xmlns:a16="http://schemas.microsoft.com/office/drawing/2014/main" id="{1ED3F795-08E2-DA44-BC3E-4682ACBA720C}"/>
              </a:ext>
            </a:extLst>
          </p:cNvPr>
          <p:cNvSpPr/>
          <p:nvPr/>
        </p:nvSpPr>
        <p:spPr>
          <a:xfrm>
            <a:off x="3015038" y="2464587"/>
            <a:ext cx="45719" cy="77131"/>
          </a:xfrm>
          <a:prstGeom prst="rect">
            <a:avLst/>
          </a:prstGeom>
          <a:solidFill>
            <a:srgbClr val="92D05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sp>
        <p:nvSpPr>
          <p:cNvPr id="22" name="Rectangle 21">
            <a:extLst>
              <a:ext uri="{FF2B5EF4-FFF2-40B4-BE49-F238E27FC236}">
                <a16:creationId xmlns:a16="http://schemas.microsoft.com/office/drawing/2014/main" id="{DC2278A2-0EBD-EC40-8D40-2883F1325285}"/>
              </a:ext>
            </a:extLst>
          </p:cNvPr>
          <p:cNvSpPr/>
          <p:nvPr/>
        </p:nvSpPr>
        <p:spPr>
          <a:xfrm>
            <a:off x="3008772" y="2654198"/>
            <a:ext cx="45719" cy="77131"/>
          </a:xfrm>
          <a:prstGeom prst="rect">
            <a:avLst/>
          </a:prstGeom>
          <a:solidFill>
            <a:srgbClr val="92D05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85" dirty="0">
                <a:latin typeface="Euphemia UCAS"/>
                <a:cs typeface="Euphemia UCAS"/>
              </a:rPr>
              <a:t>Reference</a:t>
            </a:r>
            <a:r>
              <a:rPr lang="es-ES_tradnl" spc="-85" dirty="0">
                <a:latin typeface="Euphemia UCAS"/>
                <a:cs typeface="Euphemia UCAS"/>
              </a:rPr>
              <a:t>-</a:t>
            </a:r>
            <a:r>
              <a:rPr spc="-100" dirty="0">
                <a:latin typeface="Euphemia UCAS"/>
                <a:cs typeface="Euphemia UCAS"/>
              </a:rPr>
              <a:t>based</a:t>
            </a:r>
            <a:r>
              <a:rPr spc="20" dirty="0">
                <a:latin typeface="Euphemia UCAS"/>
                <a:cs typeface="Euphemia UCAS"/>
              </a:rPr>
              <a:t> </a:t>
            </a:r>
            <a:r>
              <a:rPr spc="-80" dirty="0">
                <a:latin typeface="Euphemia UCAS"/>
                <a:cs typeface="Euphemia UCAS"/>
              </a:rPr>
              <a:t>Compression</a:t>
            </a:r>
          </a:p>
        </p:txBody>
      </p:sp>
      <p:sp>
        <p:nvSpPr>
          <p:cNvPr id="23" name="object 3"/>
          <p:cNvSpPr txBox="1"/>
          <p:nvPr/>
        </p:nvSpPr>
        <p:spPr>
          <a:xfrm>
            <a:off x="347294" y="535203"/>
            <a:ext cx="3938956" cy="1107368"/>
          </a:xfrm>
          <a:prstGeom prst="rect">
            <a:avLst/>
          </a:prstGeom>
        </p:spPr>
        <p:txBody>
          <a:bodyPr vert="horz" wrap="square" lIns="0" tIns="0" rIns="0" bIns="0" rtlCol="0">
            <a:spAutoFit/>
          </a:bodyPr>
          <a:lstStyle/>
          <a:p>
            <a:pPr marL="12700">
              <a:lnSpc>
                <a:spcPct val="100000"/>
              </a:lnSpc>
            </a:pPr>
            <a:r>
              <a:rPr sz="800" spc="40" dirty="0">
                <a:latin typeface="Euphemia UCAS"/>
                <a:cs typeface="Euphemia UCAS"/>
              </a:rPr>
              <a:t>BAM </a:t>
            </a:r>
            <a:r>
              <a:rPr sz="800" spc="-15" dirty="0">
                <a:latin typeface="Euphemia UCAS"/>
                <a:cs typeface="Euphemia UCAS"/>
              </a:rPr>
              <a:t>files </a:t>
            </a:r>
            <a:r>
              <a:rPr sz="800" spc="-40" dirty="0">
                <a:latin typeface="Euphemia UCAS"/>
                <a:cs typeface="Euphemia UCAS"/>
              </a:rPr>
              <a:t>are </a:t>
            </a:r>
            <a:r>
              <a:rPr sz="800" spc="15" dirty="0">
                <a:latin typeface="Euphemia UCAS"/>
                <a:cs typeface="Euphemia UCAS"/>
              </a:rPr>
              <a:t>too</a:t>
            </a:r>
            <a:r>
              <a:rPr sz="800" spc="210" dirty="0">
                <a:latin typeface="Euphemia UCAS"/>
                <a:cs typeface="Euphemia UCAS"/>
              </a:rPr>
              <a:t> </a:t>
            </a:r>
            <a:r>
              <a:rPr sz="800" spc="-25" dirty="0">
                <a:latin typeface="Euphemia UCAS"/>
                <a:cs typeface="Euphemia UCAS"/>
              </a:rPr>
              <a:t>large</a:t>
            </a:r>
            <a:endParaRPr sz="800" dirty="0">
              <a:latin typeface="Euphemia UCAS"/>
              <a:cs typeface="Euphemia UCAS"/>
            </a:endParaRPr>
          </a:p>
          <a:p>
            <a:pPr marL="227329" indent="-100330">
              <a:lnSpc>
                <a:spcPct val="100000"/>
              </a:lnSpc>
              <a:spcBef>
                <a:spcPts val="484"/>
              </a:spcBef>
              <a:buSzPct val="62500"/>
              <a:buFont typeface="Arial"/>
              <a:buChar char="•"/>
              <a:tabLst>
                <a:tab pos="227965" algn="l"/>
              </a:tabLst>
            </a:pPr>
            <a:r>
              <a:rPr sz="800" spc="-20" dirty="0">
                <a:latin typeface="Euphemia UCAS"/>
                <a:cs typeface="Euphemia UCAS"/>
              </a:rPr>
              <a:t>~1.5-2 </a:t>
            </a:r>
            <a:r>
              <a:rPr sz="800" spc="-30" dirty="0">
                <a:latin typeface="Euphemia UCAS"/>
                <a:cs typeface="Euphemia UCAS"/>
              </a:rPr>
              <a:t>bytes </a:t>
            </a:r>
            <a:r>
              <a:rPr sz="800" spc="-15" dirty="0">
                <a:latin typeface="Euphemia UCAS"/>
                <a:cs typeface="Euphemia UCAS"/>
              </a:rPr>
              <a:t>per </a:t>
            </a:r>
            <a:r>
              <a:rPr sz="800" spc="-55" dirty="0">
                <a:latin typeface="Euphemia UCAS"/>
                <a:cs typeface="Euphemia UCAS"/>
              </a:rPr>
              <a:t>base</a:t>
            </a:r>
            <a:r>
              <a:rPr sz="800" spc="-40" dirty="0">
                <a:latin typeface="Euphemia UCAS"/>
                <a:cs typeface="Euphemia UCAS"/>
              </a:rPr>
              <a:t> </a:t>
            </a:r>
            <a:r>
              <a:rPr sz="800" spc="-5" dirty="0">
                <a:latin typeface="Euphemia UCAS"/>
                <a:cs typeface="Euphemia UCAS"/>
              </a:rPr>
              <a:t>pair</a:t>
            </a:r>
            <a:endParaRPr sz="800" dirty="0">
              <a:latin typeface="Euphemia UCAS"/>
              <a:cs typeface="Euphemia UCAS"/>
            </a:endParaRPr>
          </a:p>
          <a:p>
            <a:pPr>
              <a:lnSpc>
                <a:spcPct val="100000"/>
              </a:lnSpc>
              <a:spcBef>
                <a:spcPts val="46"/>
              </a:spcBef>
              <a:buFont typeface="Arial"/>
              <a:buChar char="•"/>
            </a:pPr>
            <a:endParaRPr sz="600" dirty="0">
              <a:latin typeface="Euphemia UCAS"/>
              <a:cs typeface="Euphemia UCAS"/>
            </a:endParaRPr>
          </a:p>
          <a:p>
            <a:pPr marL="12700" marR="5080">
              <a:lnSpc>
                <a:spcPct val="73800"/>
              </a:lnSpc>
            </a:pPr>
            <a:r>
              <a:rPr sz="800" spc="-40" dirty="0">
                <a:latin typeface="Euphemia UCAS"/>
                <a:cs typeface="Euphemia UCAS"/>
              </a:rPr>
              <a:t>Increases </a:t>
            </a:r>
            <a:r>
              <a:rPr sz="800" spc="5" dirty="0">
                <a:latin typeface="Euphemia UCAS"/>
                <a:cs typeface="Euphemia UCAS"/>
              </a:rPr>
              <a:t>in </a:t>
            </a:r>
            <a:r>
              <a:rPr sz="800" spc="-20" dirty="0">
                <a:latin typeface="Euphemia UCAS"/>
                <a:cs typeface="Euphemia UCAS"/>
              </a:rPr>
              <a:t>disk </a:t>
            </a:r>
            <a:r>
              <a:rPr sz="800" spc="-10" dirty="0">
                <a:latin typeface="Euphemia UCAS"/>
                <a:cs typeface="Euphemia UCAS"/>
              </a:rPr>
              <a:t>capacity </a:t>
            </a:r>
            <a:r>
              <a:rPr sz="800" spc="-40" dirty="0">
                <a:latin typeface="Euphemia UCAS"/>
                <a:cs typeface="Euphemia UCAS"/>
              </a:rPr>
              <a:t>are </a:t>
            </a:r>
            <a:r>
              <a:rPr sz="800" spc="-15" dirty="0">
                <a:latin typeface="Euphemia UCAS"/>
                <a:cs typeface="Euphemia UCAS"/>
              </a:rPr>
              <a:t>being </a:t>
            </a:r>
            <a:r>
              <a:rPr sz="800" spc="-5" dirty="0">
                <a:latin typeface="Euphemia UCAS"/>
                <a:cs typeface="Euphemia UCAS"/>
              </a:rPr>
              <a:t>far </a:t>
            </a:r>
            <a:r>
              <a:rPr sz="800" dirty="0">
                <a:latin typeface="Euphemia UCAS"/>
                <a:cs typeface="Euphemia UCAS"/>
              </a:rPr>
              <a:t>outstripped </a:t>
            </a:r>
            <a:r>
              <a:rPr sz="800" spc="-25" dirty="0">
                <a:latin typeface="Euphemia UCAS"/>
                <a:cs typeface="Euphemia UCAS"/>
              </a:rPr>
              <a:t>by </a:t>
            </a:r>
            <a:r>
              <a:rPr sz="800" spc="-30" dirty="0">
                <a:latin typeface="Euphemia UCAS"/>
                <a:cs typeface="Euphemia UCAS"/>
              </a:rPr>
              <a:t>sequencing technologies  </a:t>
            </a:r>
            <a:br>
              <a:rPr lang="es-ES_tradnl" sz="800" spc="-30" dirty="0">
                <a:latin typeface="Euphemia UCAS"/>
                <a:cs typeface="Euphemia UCAS"/>
              </a:rPr>
            </a:br>
            <a:br>
              <a:rPr lang="es-ES_tradnl" sz="800" spc="-30" dirty="0">
                <a:latin typeface="Euphemia UCAS"/>
                <a:cs typeface="Euphemia UCAS"/>
              </a:rPr>
            </a:br>
            <a:r>
              <a:rPr sz="800" spc="40" dirty="0">
                <a:latin typeface="Euphemia UCAS"/>
                <a:cs typeface="Euphemia UCAS"/>
              </a:rPr>
              <a:t>BAM </a:t>
            </a:r>
            <a:r>
              <a:rPr sz="800" spc="-30" dirty="0">
                <a:latin typeface="Euphemia UCAS"/>
                <a:cs typeface="Euphemia UCAS"/>
              </a:rPr>
              <a:t>stores </a:t>
            </a:r>
            <a:r>
              <a:rPr sz="800" dirty="0">
                <a:latin typeface="Euphemia UCAS"/>
                <a:cs typeface="Euphemia UCAS"/>
              </a:rPr>
              <a:t>all </a:t>
            </a:r>
            <a:r>
              <a:rPr sz="800" spc="5" dirty="0">
                <a:latin typeface="Euphemia UCAS"/>
                <a:cs typeface="Euphemia UCAS"/>
              </a:rPr>
              <a:t>of </a:t>
            </a:r>
            <a:r>
              <a:rPr sz="800" spc="-5" dirty="0">
                <a:latin typeface="Euphemia UCAS"/>
                <a:cs typeface="Euphemia UCAS"/>
              </a:rPr>
              <a:t>the </a:t>
            </a:r>
            <a:r>
              <a:rPr sz="800" spc="-10" dirty="0">
                <a:latin typeface="Euphemia UCAS"/>
                <a:cs typeface="Euphemia UCAS"/>
              </a:rPr>
              <a:t>data</a:t>
            </a:r>
            <a:endParaRPr sz="800" dirty="0">
              <a:latin typeface="Euphemia UCAS"/>
              <a:cs typeface="Euphemia UCAS"/>
            </a:endParaRPr>
          </a:p>
          <a:p>
            <a:pPr marL="227329" indent="-100330">
              <a:lnSpc>
                <a:spcPts val="955"/>
              </a:lnSpc>
              <a:spcBef>
                <a:spcPts val="484"/>
              </a:spcBef>
              <a:buSzPct val="62500"/>
              <a:buFont typeface="Arial"/>
              <a:buChar char="•"/>
              <a:tabLst>
                <a:tab pos="227965" algn="l"/>
              </a:tabLst>
            </a:pPr>
            <a:r>
              <a:rPr sz="800" spc="-20" dirty="0">
                <a:latin typeface="Euphemia UCAS"/>
                <a:cs typeface="Euphemia UCAS"/>
              </a:rPr>
              <a:t>Every </a:t>
            </a:r>
            <a:r>
              <a:rPr sz="800" spc="-25" dirty="0">
                <a:latin typeface="Euphemia UCAS"/>
                <a:cs typeface="Euphemia UCAS"/>
              </a:rPr>
              <a:t>read</a:t>
            </a:r>
            <a:r>
              <a:rPr sz="800" spc="80" dirty="0">
                <a:latin typeface="Euphemia UCAS"/>
                <a:cs typeface="Euphemia UCAS"/>
              </a:rPr>
              <a:t> </a:t>
            </a:r>
            <a:r>
              <a:rPr sz="800" spc="-60" dirty="0">
                <a:latin typeface="Euphemia UCAS"/>
                <a:cs typeface="Euphemia UCAS"/>
              </a:rPr>
              <a:t>base</a:t>
            </a:r>
            <a:endParaRPr sz="800" dirty="0">
              <a:latin typeface="Euphemia UCAS"/>
              <a:cs typeface="Euphemia UCAS"/>
            </a:endParaRPr>
          </a:p>
          <a:p>
            <a:pPr marL="227329" indent="-100330">
              <a:lnSpc>
                <a:spcPts val="944"/>
              </a:lnSpc>
              <a:buSzPct val="62500"/>
              <a:buFont typeface="Arial"/>
              <a:buChar char="•"/>
              <a:tabLst>
                <a:tab pos="227965" algn="l"/>
              </a:tabLst>
            </a:pPr>
            <a:r>
              <a:rPr sz="800" spc="-20" dirty="0">
                <a:latin typeface="Euphemia UCAS"/>
                <a:cs typeface="Euphemia UCAS"/>
              </a:rPr>
              <a:t>Every </a:t>
            </a:r>
            <a:r>
              <a:rPr sz="800" spc="-55" dirty="0">
                <a:latin typeface="Euphemia UCAS"/>
                <a:cs typeface="Euphemia UCAS"/>
              </a:rPr>
              <a:t>base</a:t>
            </a:r>
            <a:r>
              <a:rPr sz="800" spc="75" dirty="0">
                <a:latin typeface="Euphemia UCAS"/>
                <a:cs typeface="Euphemia UCAS"/>
              </a:rPr>
              <a:t> </a:t>
            </a:r>
            <a:r>
              <a:rPr sz="800" dirty="0">
                <a:latin typeface="Euphemia UCAS"/>
                <a:cs typeface="Euphemia UCAS"/>
              </a:rPr>
              <a:t>quality</a:t>
            </a:r>
          </a:p>
          <a:p>
            <a:pPr marL="227329" indent="-100330">
              <a:lnSpc>
                <a:spcPts val="955"/>
              </a:lnSpc>
              <a:buSzPct val="62500"/>
              <a:buFont typeface="Arial"/>
              <a:buChar char="•"/>
              <a:tabLst>
                <a:tab pos="227965" algn="l"/>
              </a:tabLst>
            </a:pPr>
            <a:r>
              <a:rPr sz="800" spc="-20" dirty="0">
                <a:latin typeface="Euphemia UCAS"/>
                <a:cs typeface="Euphemia UCAS"/>
              </a:rPr>
              <a:t>Using </a:t>
            </a:r>
            <a:r>
              <a:rPr sz="800" spc="-40" dirty="0">
                <a:latin typeface="Euphemia UCAS"/>
                <a:cs typeface="Euphemia UCAS"/>
              </a:rPr>
              <a:t>a </a:t>
            </a:r>
            <a:r>
              <a:rPr sz="800" spc="-25" dirty="0">
                <a:latin typeface="Euphemia UCAS"/>
                <a:cs typeface="Euphemia UCAS"/>
              </a:rPr>
              <a:t>single </a:t>
            </a:r>
            <a:r>
              <a:rPr sz="800" spc="-15" dirty="0">
                <a:latin typeface="Euphemia UCAS"/>
                <a:cs typeface="Euphemia UCAS"/>
              </a:rPr>
              <a:t>conventional </a:t>
            </a:r>
            <a:r>
              <a:rPr sz="800" spc="-30" dirty="0">
                <a:latin typeface="Euphemia UCAS"/>
                <a:cs typeface="Euphemia UCAS"/>
              </a:rPr>
              <a:t>compression </a:t>
            </a:r>
            <a:r>
              <a:rPr sz="800" spc="-20" dirty="0">
                <a:latin typeface="Euphemia UCAS"/>
                <a:cs typeface="Euphemia UCAS"/>
              </a:rPr>
              <a:t>technique </a:t>
            </a:r>
            <a:r>
              <a:rPr sz="800" dirty="0">
                <a:latin typeface="Euphemia UCAS"/>
                <a:cs typeface="Euphemia UCAS"/>
              </a:rPr>
              <a:t>for all </a:t>
            </a:r>
            <a:r>
              <a:rPr sz="800" spc="-20" dirty="0">
                <a:latin typeface="Euphemia UCAS"/>
                <a:cs typeface="Euphemia UCAS"/>
              </a:rPr>
              <a:t>types </a:t>
            </a:r>
            <a:r>
              <a:rPr sz="800" spc="5" dirty="0">
                <a:latin typeface="Euphemia UCAS"/>
                <a:cs typeface="Euphemia UCAS"/>
              </a:rPr>
              <a:t>of </a:t>
            </a:r>
            <a:r>
              <a:rPr sz="800" spc="-10" dirty="0">
                <a:latin typeface="Euphemia UCAS"/>
                <a:cs typeface="Euphemia UCAS"/>
              </a:rPr>
              <a:t>data</a:t>
            </a:r>
            <a:endParaRPr sz="800" dirty="0">
              <a:latin typeface="Euphemia UCAS"/>
              <a:cs typeface="Euphemia UCAS"/>
            </a:endParaRPr>
          </a:p>
        </p:txBody>
      </p:sp>
      <p:sp>
        <p:nvSpPr>
          <p:cNvPr id="31" name="object 4">
            <a:extLst>
              <a:ext uri="{FF2B5EF4-FFF2-40B4-BE49-F238E27FC236}">
                <a16:creationId xmlns:a16="http://schemas.microsoft.com/office/drawing/2014/main" id="{C055A3DE-19AD-BD4F-940F-24F5319CE0D1}"/>
              </a:ext>
            </a:extLst>
          </p:cNvPr>
          <p:cNvSpPr/>
          <p:nvPr/>
        </p:nvSpPr>
        <p:spPr>
          <a:xfrm>
            <a:off x="552450" y="1979660"/>
            <a:ext cx="3469208" cy="820419"/>
          </a:xfrm>
          <a:custGeom>
            <a:avLst/>
            <a:gdLst/>
            <a:ahLst/>
            <a:cxnLst/>
            <a:rect l="l" t="t" r="r" b="b"/>
            <a:pathLst>
              <a:path w="3024504" h="820419">
                <a:moveTo>
                  <a:pt x="2940372" y="0"/>
                </a:moveTo>
                <a:lnTo>
                  <a:pt x="83559" y="0"/>
                </a:lnTo>
                <a:lnTo>
                  <a:pt x="66679" y="1692"/>
                </a:lnTo>
                <a:lnTo>
                  <a:pt x="24421" y="24424"/>
                </a:lnTo>
                <a:lnTo>
                  <a:pt x="1691" y="66683"/>
                </a:lnTo>
                <a:lnTo>
                  <a:pt x="0" y="83564"/>
                </a:lnTo>
                <a:lnTo>
                  <a:pt x="0" y="736407"/>
                </a:lnTo>
                <a:lnTo>
                  <a:pt x="14233" y="783187"/>
                </a:lnTo>
                <a:lnTo>
                  <a:pt x="50975" y="813419"/>
                </a:lnTo>
                <a:lnTo>
                  <a:pt x="83559" y="819966"/>
                </a:lnTo>
                <a:lnTo>
                  <a:pt x="2940372" y="819966"/>
                </a:lnTo>
                <a:lnTo>
                  <a:pt x="2987152" y="805732"/>
                </a:lnTo>
                <a:lnTo>
                  <a:pt x="3017385" y="768990"/>
                </a:lnTo>
                <a:lnTo>
                  <a:pt x="3023932" y="736407"/>
                </a:lnTo>
                <a:lnTo>
                  <a:pt x="3023932" y="83564"/>
                </a:lnTo>
                <a:lnTo>
                  <a:pt x="3009698" y="36782"/>
                </a:lnTo>
                <a:lnTo>
                  <a:pt x="2972956" y="6547"/>
                </a:lnTo>
                <a:lnTo>
                  <a:pt x="2940372" y="0"/>
                </a:lnTo>
                <a:close/>
              </a:path>
            </a:pathLst>
          </a:custGeom>
          <a:solidFill>
            <a:srgbClr val="E6E6E6"/>
          </a:solidFill>
        </p:spPr>
        <p:txBody>
          <a:bodyPr wrap="square" lIns="0" tIns="0" rIns="0" bIns="0" rtlCol="0"/>
          <a:lstStyle/>
          <a:p>
            <a:endParaRPr>
              <a:latin typeface="Courier"/>
              <a:cs typeface="Courier"/>
            </a:endParaRPr>
          </a:p>
        </p:txBody>
      </p:sp>
      <p:sp>
        <p:nvSpPr>
          <p:cNvPr id="32" name="object 10">
            <a:extLst>
              <a:ext uri="{FF2B5EF4-FFF2-40B4-BE49-F238E27FC236}">
                <a16:creationId xmlns:a16="http://schemas.microsoft.com/office/drawing/2014/main" id="{C9F4CAA1-00B2-D148-AA09-DB08318973A8}"/>
              </a:ext>
            </a:extLst>
          </p:cNvPr>
          <p:cNvSpPr txBox="1"/>
          <p:nvPr/>
        </p:nvSpPr>
        <p:spPr>
          <a:xfrm>
            <a:off x="714871" y="2106837"/>
            <a:ext cx="613823" cy="616451"/>
          </a:xfrm>
          <a:prstGeom prst="rect">
            <a:avLst/>
          </a:prstGeom>
        </p:spPr>
        <p:txBody>
          <a:bodyPr vert="horz" wrap="square" lIns="0" tIns="0" rIns="0" bIns="0" rtlCol="0">
            <a:spAutoFit/>
          </a:bodyPr>
          <a:lstStyle/>
          <a:p>
            <a:pPr marL="12700">
              <a:lnSpc>
                <a:spcPts val="795"/>
              </a:lnSpc>
            </a:pPr>
            <a:r>
              <a:rPr sz="700" spc="65" dirty="0">
                <a:latin typeface="Courier"/>
                <a:cs typeface="Courier"/>
              </a:rPr>
              <a:t>read</a:t>
            </a:r>
            <a:r>
              <a:rPr sz="700" spc="125" dirty="0">
                <a:latin typeface="Courier"/>
                <a:cs typeface="Courier"/>
              </a:rPr>
              <a:t> </a:t>
            </a:r>
            <a:r>
              <a:rPr sz="700" spc="120" dirty="0">
                <a:latin typeface="Courier"/>
                <a:cs typeface="Courier"/>
              </a:rPr>
              <a:t>1:</a:t>
            </a:r>
            <a:endParaRPr sz="700" dirty="0">
              <a:latin typeface="Courier"/>
              <a:cs typeface="Courier"/>
            </a:endParaRPr>
          </a:p>
          <a:p>
            <a:pPr marL="12700">
              <a:lnSpc>
                <a:spcPts val="775"/>
              </a:lnSpc>
            </a:pPr>
            <a:r>
              <a:rPr sz="700" spc="65" dirty="0">
                <a:latin typeface="Courier"/>
                <a:cs typeface="Courier"/>
              </a:rPr>
              <a:t>read</a:t>
            </a:r>
            <a:r>
              <a:rPr sz="700" spc="125" dirty="0">
                <a:latin typeface="Courier"/>
                <a:cs typeface="Courier"/>
              </a:rPr>
              <a:t> </a:t>
            </a:r>
            <a:r>
              <a:rPr sz="700" spc="120" dirty="0">
                <a:latin typeface="Courier"/>
                <a:cs typeface="Courier"/>
              </a:rPr>
              <a:t>2:</a:t>
            </a:r>
            <a:endParaRPr sz="700" dirty="0">
              <a:latin typeface="Courier"/>
              <a:cs typeface="Courier"/>
            </a:endParaRPr>
          </a:p>
          <a:p>
            <a:pPr marL="12700">
              <a:lnSpc>
                <a:spcPts val="775"/>
              </a:lnSpc>
            </a:pPr>
            <a:r>
              <a:rPr sz="700" spc="65" dirty="0">
                <a:latin typeface="Courier"/>
                <a:cs typeface="Courier"/>
              </a:rPr>
              <a:t>read</a:t>
            </a:r>
            <a:r>
              <a:rPr sz="700" spc="125" dirty="0">
                <a:latin typeface="Courier"/>
                <a:cs typeface="Courier"/>
              </a:rPr>
              <a:t> </a:t>
            </a:r>
            <a:r>
              <a:rPr sz="700" spc="120" dirty="0">
                <a:latin typeface="Courier"/>
                <a:cs typeface="Courier"/>
              </a:rPr>
              <a:t>3:</a:t>
            </a:r>
            <a:endParaRPr sz="700" dirty="0">
              <a:latin typeface="Courier"/>
              <a:cs typeface="Courier"/>
            </a:endParaRPr>
          </a:p>
          <a:p>
            <a:pPr marL="12700">
              <a:lnSpc>
                <a:spcPts val="750"/>
              </a:lnSpc>
            </a:pPr>
            <a:r>
              <a:rPr sz="700" spc="65" dirty="0">
                <a:latin typeface="Courier"/>
                <a:cs typeface="Courier"/>
              </a:rPr>
              <a:t>read</a:t>
            </a:r>
            <a:r>
              <a:rPr sz="700" spc="125" dirty="0">
                <a:latin typeface="Courier"/>
                <a:cs typeface="Courier"/>
              </a:rPr>
              <a:t> </a:t>
            </a:r>
            <a:r>
              <a:rPr sz="700" spc="120" dirty="0">
                <a:latin typeface="Courier"/>
                <a:cs typeface="Courier"/>
              </a:rPr>
              <a:t>4:</a:t>
            </a:r>
            <a:endParaRPr sz="700" dirty="0">
              <a:latin typeface="Courier"/>
              <a:cs typeface="Courier"/>
            </a:endParaRPr>
          </a:p>
          <a:p>
            <a:pPr marL="12700">
              <a:lnSpc>
                <a:spcPts val="775"/>
              </a:lnSpc>
            </a:pPr>
            <a:r>
              <a:rPr sz="700" spc="65" dirty="0">
                <a:latin typeface="Courier"/>
                <a:cs typeface="Courier"/>
              </a:rPr>
              <a:t>read</a:t>
            </a:r>
            <a:r>
              <a:rPr sz="700" spc="125" dirty="0">
                <a:latin typeface="Courier"/>
                <a:cs typeface="Courier"/>
              </a:rPr>
              <a:t> </a:t>
            </a:r>
            <a:r>
              <a:rPr sz="700" spc="120" dirty="0">
                <a:latin typeface="Courier"/>
                <a:cs typeface="Courier"/>
              </a:rPr>
              <a:t>5:</a:t>
            </a:r>
            <a:endParaRPr sz="700" dirty="0">
              <a:latin typeface="Courier"/>
              <a:cs typeface="Courier"/>
            </a:endParaRPr>
          </a:p>
          <a:p>
            <a:pPr marL="12700">
              <a:lnSpc>
                <a:spcPts val="825"/>
              </a:lnSpc>
            </a:pPr>
            <a:r>
              <a:rPr sz="700" spc="65" dirty="0">
                <a:latin typeface="Courier"/>
                <a:cs typeface="Courier"/>
              </a:rPr>
              <a:t>read</a:t>
            </a:r>
            <a:r>
              <a:rPr sz="700" spc="125" dirty="0">
                <a:latin typeface="Courier"/>
                <a:cs typeface="Courier"/>
              </a:rPr>
              <a:t> </a:t>
            </a:r>
            <a:r>
              <a:rPr sz="700" spc="120" dirty="0">
                <a:latin typeface="Courier"/>
                <a:cs typeface="Courier"/>
              </a:rPr>
              <a:t>6:</a:t>
            </a:r>
            <a:endParaRPr sz="700" dirty="0">
              <a:latin typeface="Courier"/>
              <a:cs typeface="Courier"/>
            </a:endParaRPr>
          </a:p>
        </p:txBody>
      </p:sp>
      <p:sp>
        <p:nvSpPr>
          <p:cNvPr id="33" name="object 11">
            <a:extLst>
              <a:ext uri="{FF2B5EF4-FFF2-40B4-BE49-F238E27FC236}">
                <a16:creationId xmlns:a16="http://schemas.microsoft.com/office/drawing/2014/main" id="{9C0D8274-7EE1-D841-808B-F23FC6240586}"/>
              </a:ext>
            </a:extLst>
          </p:cNvPr>
          <p:cNvSpPr txBox="1"/>
          <p:nvPr/>
        </p:nvSpPr>
        <p:spPr>
          <a:xfrm>
            <a:off x="1929545" y="2030587"/>
            <a:ext cx="2516571" cy="719043"/>
          </a:xfrm>
          <a:prstGeom prst="rect">
            <a:avLst/>
          </a:prstGeom>
        </p:spPr>
        <p:txBody>
          <a:bodyPr vert="horz" wrap="square" lIns="0" tIns="0" rIns="0" bIns="0" rtlCol="0">
            <a:spAutoFit/>
          </a:bodyPr>
          <a:lstStyle/>
          <a:p>
            <a:pPr marL="170815" marR="480059" indent="-158750">
              <a:lnSpc>
                <a:spcPts val="750"/>
              </a:lnSpc>
            </a:pPr>
            <a:r>
              <a:rPr lang="es-ES" sz="700" b="1" dirty="0">
                <a:latin typeface="Courier"/>
                <a:cs typeface="Courier"/>
              </a:rPr>
              <a:t>ACGTACGTACGTACGTACGTACGTACGTACGTAC</a:t>
            </a:r>
            <a:endParaRPr lang="es-ES" sz="700" dirty="0">
              <a:latin typeface="Courier"/>
              <a:cs typeface="Courier"/>
            </a:endParaRPr>
          </a:p>
          <a:p>
            <a:pPr marL="170815" marR="480059" indent="-158750">
              <a:lnSpc>
                <a:spcPts val="750"/>
              </a:lnSpc>
            </a:pPr>
            <a:r>
              <a:rPr lang="es-ES" sz="700" dirty="0">
                <a:latin typeface="Courier"/>
                <a:cs typeface="Courier"/>
              </a:rPr>
              <a:t>....................</a:t>
            </a:r>
            <a:r>
              <a:rPr sz="700" dirty="0">
                <a:latin typeface="Courier"/>
                <a:cs typeface="Courier"/>
              </a:rPr>
              <a:t>G</a:t>
            </a:r>
            <a:r>
              <a:rPr lang="es-ES" sz="700" dirty="0">
                <a:latin typeface="Courier"/>
                <a:cs typeface="Courier"/>
              </a:rPr>
              <a:t>.</a:t>
            </a:r>
            <a:r>
              <a:rPr sz="700" dirty="0">
                <a:latin typeface="Courier"/>
                <a:cs typeface="Courier"/>
              </a:rPr>
              <a:t>  </a:t>
            </a:r>
            <a:r>
              <a:rPr lang="es-ES" sz="700" dirty="0">
                <a:latin typeface="Courier"/>
                <a:cs typeface="Courier"/>
              </a:rPr>
              <a:t>........</a:t>
            </a:r>
            <a:r>
              <a:rPr sz="700" dirty="0">
                <a:latin typeface="Courier"/>
                <a:cs typeface="Courier"/>
              </a:rPr>
              <a:t>C</a:t>
            </a:r>
            <a:r>
              <a:rPr lang="es-ES" sz="700" dirty="0">
                <a:latin typeface="Courier"/>
                <a:cs typeface="Courier"/>
              </a:rPr>
              <a:t>........</a:t>
            </a:r>
            <a:r>
              <a:rPr sz="700" dirty="0">
                <a:latin typeface="Courier"/>
                <a:cs typeface="Courier"/>
              </a:rPr>
              <a:t>G</a:t>
            </a:r>
            <a:r>
              <a:rPr lang="es-ES" sz="700" dirty="0">
                <a:latin typeface="Courier"/>
                <a:cs typeface="Courier"/>
              </a:rPr>
              <a:t>....</a:t>
            </a:r>
            <a:endParaRPr sz="700" dirty="0">
              <a:latin typeface="Courier"/>
              <a:cs typeface="Courier"/>
            </a:endParaRPr>
          </a:p>
          <a:p>
            <a:pPr marL="381635" marR="268605" indent="-105410">
              <a:lnSpc>
                <a:spcPts val="750"/>
              </a:lnSpc>
              <a:spcBef>
                <a:spcPts val="55"/>
              </a:spcBef>
            </a:pPr>
            <a:r>
              <a:rPr lang="es-ES" sz="700" dirty="0">
                <a:latin typeface="Courier"/>
                <a:cs typeface="Courier"/>
              </a:rPr>
              <a:t>......</a:t>
            </a:r>
            <a:r>
              <a:rPr sz="700" dirty="0">
                <a:latin typeface="Courier"/>
                <a:cs typeface="Courier"/>
              </a:rPr>
              <a:t>C</a:t>
            </a:r>
            <a:r>
              <a:rPr lang="es-ES" sz="700" dirty="0">
                <a:latin typeface="Courier"/>
                <a:cs typeface="Courier"/>
              </a:rPr>
              <a:t>...............</a:t>
            </a:r>
            <a:r>
              <a:rPr sz="700" dirty="0">
                <a:latin typeface="Courier"/>
                <a:cs typeface="Courier"/>
              </a:rPr>
              <a:t>  </a:t>
            </a:r>
            <a:r>
              <a:rPr lang="es-ES" sz="700" dirty="0">
                <a:latin typeface="Courier"/>
                <a:cs typeface="Courier"/>
              </a:rPr>
              <a:t>.............</a:t>
            </a:r>
            <a:r>
              <a:rPr sz="700" dirty="0">
                <a:latin typeface="Courier"/>
                <a:cs typeface="Courier"/>
              </a:rPr>
              <a:t>G</a:t>
            </a:r>
            <a:r>
              <a:rPr lang="es-ES" sz="700" dirty="0">
                <a:latin typeface="Courier"/>
                <a:cs typeface="Courier"/>
              </a:rPr>
              <a:t>........</a:t>
            </a:r>
            <a:endParaRPr sz="700" dirty="0">
              <a:latin typeface="Courier"/>
              <a:cs typeface="Courier"/>
            </a:endParaRPr>
          </a:p>
          <a:p>
            <a:pPr marL="487680">
              <a:lnSpc>
                <a:spcPts val="720"/>
              </a:lnSpc>
            </a:pPr>
            <a:r>
              <a:rPr lang="es-ES" sz="700" dirty="0">
                <a:latin typeface="Courier"/>
                <a:cs typeface="Courier"/>
              </a:rPr>
              <a:t>..</a:t>
            </a:r>
            <a:r>
              <a:rPr sz="700" dirty="0">
                <a:latin typeface="Courier"/>
                <a:cs typeface="Courier"/>
              </a:rPr>
              <a:t>C</a:t>
            </a:r>
            <a:r>
              <a:rPr lang="es-ES" sz="700" dirty="0">
                <a:latin typeface="Courier"/>
                <a:cs typeface="Courier"/>
              </a:rPr>
              <a:t>...................</a:t>
            </a:r>
            <a:endParaRPr sz="700" dirty="0">
              <a:latin typeface="Courier"/>
              <a:cs typeface="Courier"/>
            </a:endParaRPr>
          </a:p>
          <a:p>
            <a:pPr marL="803910">
              <a:lnSpc>
                <a:spcPts val="825"/>
              </a:lnSpc>
            </a:pPr>
            <a:r>
              <a:rPr lang="es-ES" sz="700" dirty="0">
                <a:latin typeface="Courier"/>
                <a:cs typeface="Courier"/>
              </a:rPr>
              <a:t>.....</a:t>
            </a:r>
            <a:r>
              <a:rPr sz="700" dirty="0">
                <a:latin typeface="Courier"/>
                <a:cs typeface="Courier"/>
              </a:rPr>
              <a:t>G</a:t>
            </a:r>
            <a:r>
              <a:rPr lang="es-ES" sz="700" dirty="0">
                <a:latin typeface="Courier"/>
                <a:cs typeface="Courier"/>
              </a:rPr>
              <a:t>.............</a:t>
            </a:r>
            <a:endParaRPr sz="700" dirty="0">
              <a:latin typeface="Courier"/>
              <a:cs typeface="Courier"/>
            </a:endParaRPr>
          </a:p>
        </p:txBody>
      </p:sp>
      <p:sp>
        <p:nvSpPr>
          <p:cNvPr id="34" name="object 12">
            <a:extLst>
              <a:ext uri="{FF2B5EF4-FFF2-40B4-BE49-F238E27FC236}">
                <a16:creationId xmlns:a16="http://schemas.microsoft.com/office/drawing/2014/main" id="{D9E77307-08A1-A84C-90D9-BB3BF1EAF0FB}"/>
              </a:ext>
            </a:extLst>
          </p:cNvPr>
          <p:cNvSpPr txBox="1"/>
          <p:nvPr/>
        </p:nvSpPr>
        <p:spPr>
          <a:xfrm>
            <a:off x="714871" y="1979660"/>
            <a:ext cx="3038071" cy="107722"/>
          </a:xfrm>
          <a:prstGeom prst="rect">
            <a:avLst/>
          </a:prstGeom>
        </p:spPr>
        <p:txBody>
          <a:bodyPr vert="horz" wrap="square" lIns="0" tIns="0" rIns="0" bIns="0" rtlCol="0">
            <a:spAutoFit/>
          </a:bodyPr>
          <a:lstStyle/>
          <a:p>
            <a:pPr marL="12700">
              <a:lnSpc>
                <a:spcPct val="100000"/>
              </a:lnSpc>
            </a:pPr>
            <a:r>
              <a:rPr sz="1050" spc="82" baseline="3968" dirty="0">
                <a:latin typeface="Courier"/>
                <a:cs typeface="Courier"/>
              </a:rPr>
              <a:t>Reference sequence:</a:t>
            </a:r>
            <a:endParaRPr sz="700" dirty="0">
              <a:latin typeface="Courier"/>
              <a:cs typeface="Courier"/>
            </a:endParaRPr>
          </a:p>
        </p:txBody>
      </p:sp>
      <p:sp>
        <p:nvSpPr>
          <p:cNvPr id="35" name="Rectangle 34">
            <a:extLst>
              <a:ext uri="{FF2B5EF4-FFF2-40B4-BE49-F238E27FC236}">
                <a16:creationId xmlns:a16="http://schemas.microsoft.com/office/drawing/2014/main" id="{C60B02CD-975F-5F4D-9198-2EDC560364DD}"/>
              </a:ext>
            </a:extLst>
          </p:cNvPr>
          <p:cNvSpPr/>
          <p:nvPr/>
        </p:nvSpPr>
        <p:spPr>
          <a:xfrm>
            <a:off x="2530815" y="2225087"/>
            <a:ext cx="45719" cy="204575"/>
          </a:xfrm>
          <a:prstGeom prst="rect">
            <a:avLst/>
          </a:prstGeom>
          <a:solidFill>
            <a:schemeClr val="accent6">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sp>
        <p:nvSpPr>
          <p:cNvPr id="36" name="Rectangle 35">
            <a:extLst>
              <a:ext uri="{FF2B5EF4-FFF2-40B4-BE49-F238E27FC236}">
                <a16:creationId xmlns:a16="http://schemas.microsoft.com/office/drawing/2014/main" id="{DA6D8851-7A6D-8943-B889-1E2CF7113557}"/>
              </a:ext>
            </a:extLst>
          </p:cNvPr>
          <p:cNvSpPr/>
          <p:nvPr/>
        </p:nvSpPr>
        <p:spPr>
          <a:xfrm>
            <a:off x="2529101" y="2545195"/>
            <a:ext cx="45719" cy="107723"/>
          </a:xfrm>
          <a:prstGeom prst="rect">
            <a:avLst/>
          </a:prstGeom>
          <a:solidFill>
            <a:schemeClr val="accent6">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sp>
        <p:nvSpPr>
          <p:cNvPr id="37" name="Rectangle 36">
            <a:extLst>
              <a:ext uri="{FF2B5EF4-FFF2-40B4-BE49-F238E27FC236}">
                <a16:creationId xmlns:a16="http://schemas.microsoft.com/office/drawing/2014/main" id="{B4BAB0B2-4691-3746-8AE5-523DB407AD84}"/>
              </a:ext>
            </a:extLst>
          </p:cNvPr>
          <p:cNvSpPr/>
          <p:nvPr/>
        </p:nvSpPr>
        <p:spPr>
          <a:xfrm>
            <a:off x="3017579" y="2136868"/>
            <a:ext cx="45719" cy="204575"/>
          </a:xfrm>
          <a:prstGeom prst="rect">
            <a:avLst/>
          </a:prstGeom>
          <a:solidFill>
            <a:srgbClr val="92D05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sp>
        <p:nvSpPr>
          <p:cNvPr id="38" name="Rectangle 37">
            <a:extLst>
              <a:ext uri="{FF2B5EF4-FFF2-40B4-BE49-F238E27FC236}">
                <a16:creationId xmlns:a16="http://schemas.microsoft.com/office/drawing/2014/main" id="{43971DD6-6130-0947-88F6-850EDE149981}"/>
              </a:ext>
            </a:extLst>
          </p:cNvPr>
          <p:cNvSpPr/>
          <p:nvPr/>
        </p:nvSpPr>
        <p:spPr>
          <a:xfrm>
            <a:off x="3015038" y="2464587"/>
            <a:ext cx="45719" cy="77131"/>
          </a:xfrm>
          <a:prstGeom prst="rect">
            <a:avLst/>
          </a:prstGeom>
          <a:solidFill>
            <a:srgbClr val="92D05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sp>
        <p:nvSpPr>
          <p:cNvPr id="39" name="Rectangle 38">
            <a:extLst>
              <a:ext uri="{FF2B5EF4-FFF2-40B4-BE49-F238E27FC236}">
                <a16:creationId xmlns:a16="http://schemas.microsoft.com/office/drawing/2014/main" id="{D0D7D371-8613-374D-8218-4EC1903C384C}"/>
              </a:ext>
            </a:extLst>
          </p:cNvPr>
          <p:cNvSpPr/>
          <p:nvPr/>
        </p:nvSpPr>
        <p:spPr>
          <a:xfrm>
            <a:off x="3008772" y="2654198"/>
            <a:ext cx="45719" cy="77131"/>
          </a:xfrm>
          <a:prstGeom prst="rect">
            <a:avLst/>
          </a:prstGeom>
          <a:solidFill>
            <a:srgbClr val="92D05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45" dirty="0">
                <a:latin typeface="Euphemia UCAS"/>
                <a:cs typeface="Euphemia UCAS"/>
              </a:rPr>
              <a:t>CRAM</a:t>
            </a:r>
          </a:p>
        </p:txBody>
      </p:sp>
      <p:sp>
        <p:nvSpPr>
          <p:cNvPr id="3" name="object 3"/>
          <p:cNvSpPr txBox="1"/>
          <p:nvPr/>
        </p:nvSpPr>
        <p:spPr>
          <a:xfrm>
            <a:off x="347294" y="335711"/>
            <a:ext cx="4091356" cy="1304909"/>
          </a:xfrm>
          <a:prstGeom prst="rect">
            <a:avLst/>
          </a:prstGeom>
        </p:spPr>
        <p:txBody>
          <a:bodyPr vert="horz" wrap="square" lIns="0" tIns="0" rIns="0" bIns="0" rtlCol="0">
            <a:spAutoFit/>
          </a:bodyPr>
          <a:lstStyle/>
          <a:p>
            <a:pPr marL="12700">
              <a:lnSpc>
                <a:spcPct val="100000"/>
              </a:lnSpc>
            </a:pPr>
            <a:r>
              <a:rPr sz="800" spc="-15" dirty="0">
                <a:latin typeface="Euphemia UCAS"/>
                <a:cs typeface="Euphemia UCAS"/>
              </a:rPr>
              <a:t>Three </a:t>
            </a:r>
            <a:r>
              <a:rPr sz="800" spc="10" dirty="0">
                <a:latin typeface="Euphemia UCAS"/>
                <a:cs typeface="Euphemia UCAS"/>
              </a:rPr>
              <a:t>important</a:t>
            </a:r>
            <a:r>
              <a:rPr sz="800" spc="114" dirty="0">
                <a:latin typeface="Euphemia UCAS"/>
                <a:cs typeface="Euphemia UCAS"/>
              </a:rPr>
              <a:t> </a:t>
            </a:r>
            <a:r>
              <a:rPr sz="800" spc="-20" dirty="0">
                <a:latin typeface="Euphemia UCAS"/>
                <a:cs typeface="Euphemia UCAS"/>
              </a:rPr>
              <a:t>concepts</a:t>
            </a:r>
            <a:endParaRPr sz="800" dirty="0">
              <a:latin typeface="Euphemia UCAS"/>
              <a:cs typeface="Euphemia UCAS"/>
            </a:endParaRPr>
          </a:p>
          <a:p>
            <a:pPr marL="227329" indent="-100330">
              <a:lnSpc>
                <a:spcPts val="955"/>
              </a:lnSpc>
              <a:spcBef>
                <a:spcPts val="464"/>
              </a:spcBef>
              <a:buSzPct val="62500"/>
              <a:buFont typeface="Arial"/>
              <a:buChar char="•"/>
              <a:tabLst>
                <a:tab pos="227965" algn="l"/>
              </a:tabLst>
            </a:pPr>
            <a:r>
              <a:rPr sz="800" spc="-40" dirty="0">
                <a:latin typeface="Euphemia UCAS"/>
                <a:cs typeface="Euphemia UCAS"/>
              </a:rPr>
              <a:t>Reference</a:t>
            </a:r>
            <a:r>
              <a:rPr lang="es-ES_tradnl" sz="800" spc="-40" dirty="0">
                <a:latin typeface="Euphemia UCAS"/>
                <a:cs typeface="Euphemia UCAS"/>
              </a:rPr>
              <a:t>-</a:t>
            </a:r>
            <a:r>
              <a:rPr sz="800" spc="-50" dirty="0">
                <a:latin typeface="Euphemia UCAS"/>
                <a:cs typeface="Euphemia UCAS"/>
              </a:rPr>
              <a:t>based</a:t>
            </a:r>
            <a:r>
              <a:rPr sz="800" spc="10" dirty="0">
                <a:latin typeface="Euphemia UCAS"/>
                <a:cs typeface="Euphemia UCAS"/>
              </a:rPr>
              <a:t> </a:t>
            </a:r>
            <a:r>
              <a:rPr sz="800" spc="-30" dirty="0">
                <a:latin typeface="Euphemia UCAS"/>
                <a:cs typeface="Euphemia UCAS"/>
              </a:rPr>
              <a:t>compression</a:t>
            </a:r>
            <a:endParaRPr sz="800" dirty="0">
              <a:latin typeface="Euphemia UCAS"/>
              <a:cs typeface="Euphemia UCAS"/>
            </a:endParaRPr>
          </a:p>
          <a:p>
            <a:pPr marL="227329" indent="-100330">
              <a:lnSpc>
                <a:spcPts val="944"/>
              </a:lnSpc>
              <a:buSzPct val="62500"/>
              <a:buFont typeface="Arial"/>
              <a:buChar char="•"/>
              <a:tabLst>
                <a:tab pos="227965" algn="l"/>
              </a:tabLst>
            </a:pPr>
            <a:r>
              <a:rPr sz="800" spc="-10" dirty="0">
                <a:latin typeface="Euphemia UCAS"/>
                <a:cs typeface="Euphemia UCAS"/>
              </a:rPr>
              <a:t>Controlled </a:t>
            </a:r>
            <a:r>
              <a:rPr sz="800" spc="-40" dirty="0">
                <a:latin typeface="Euphemia UCAS"/>
                <a:cs typeface="Euphemia UCAS"/>
              </a:rPr>
              <a:t>loss </a:t>
            </a:r>
            <a:r>
              <a:rPr sz="800" spc="5" dirty="0">
                <a:latin typeface="Euphemia UCAS"/>
                <a:cs typeface="Euphemia UCAS"/>
              </a:rPr>
              <a:t>of </a:t>
            </a:r>
            <a:r>
              <a:rPr sz="800" dirty="0">
                <a:latin typeface="Euphemia UCAS"/>
                <a:cs typeface="Euphemia UCAS"/>
              </a:rPr>
              <a:t>quality</a:t>
            </a:r>
            <a:r>
              <a:rPr sz="800" spc="85" dirty="0">
                <a:latin typeface="Euphemia UCAS"/>
                <a:cs typeface="Euphemia UCAS"/>
              </a:rPr>
              <a:t> </a:t>
            </a:r>
            <a:r>
              <a:rPr sz="800" spc="5" dirty="0">
                <a:latin typeface="Euphemia UCAS"/>
                <a:cs typeface="Euphemia UCAS"/>
              </a:rPr>
              <a:t>information</a:t>
            </a:r>
            <a:endParaRPr sz="800" dirty="0">
              <a:latin typeface="Euphemia UCAS"/>
              <a:cs typeface="Euphemia UCAS"/>
            </a:endParaRPr>
          </a:p>
          <a:p>
            <a:pPr marL="227329" marR="5080" indent="-100330">
              <a:lnSpc>
                <a:spcPts val="950"/>
              </a:lnSpc>
              <a:spcBef>
                <a:spcPts val="30"/>
              </a:spcBef>
              <a:buSzPct val="62500"/>
              <a:buFont typeface="Arial"/>
              <a:buChar char="•"/>
              <a:tabLst>
                <a:tab pos="227965" algn="l"/>
              </a:tabLst>
            </a:pPr>
            <a:r>
              <a:rPr sz="800" spc="5" dirty="0">
                <a:latin typeface="Euphemia UCAS"/>
                <a:cs typeface="Euphemia UCAS"/>
              </a:rPr>
              <a:t>Different </a:t>
            </a:r>
            <a:r>
              <a:rPr sz="800" spc="-30" dirty="0">
                <a:latin typeface="Euphemia UCAS"/>
                <a:cs typeface="Euphemia UCAS"/>
              </a:rPr>
              <a:t>compression </a:t>
            </a:r>
            <a:r>
              <a:rPr sz="800" spc="-15" dirty="0">
                <a:latin typeface="Euphemia UCAS"/>
                <a:cs typeface="Euphemia UCAS"/>
              </a:rPr>
              <a:t>methods </a:t>
            </a:r>
            <a:r>
              <a:rPr sz="800" spc="25" dirty="0">
                <a:latin typeface="Euphemia UCAS"/>
                <a:cs typeface="Euphemia UCAS"/>
              </a:rPr>
              <a:t>to </a:t>
            </a:r>
            <a:r>
              <a:rPr sz="800" spc="5" dirty="0">
                <a:latin typeface="Euphemia UCAS"/>
                <a:cs typeface="Euphemia UCAS"/>
              </a:rPr>
              <a:t>suit </a:t>
            </a:r>
            <a:r>
              <a:rPr sz="800" spc="-5" dirty="0">
                <a:latin typeface="Euphemia UCAS"/>
                <a:cs typeface="Euphemia UCAS"/>
              </a:rPr>
              <a:t>the type </a:t>
            </a:r>
            <a:r>
              <a:rPr sz="800" spc="5" dirty="0">
                <a:latin typeface="Euphemia UCAS"/>
                <a:cs typeface="Euphemia UCAS"/>
              </a:rPr>
              <a:t>of </a:t>
            </a:r>
            <a:r>
              <a:rPr sz="800" spc="-5" dirty="0">
                <a:latin typeface="Euphemia UCAS"/>
                <a:cs typeface="Euphemia UCAS"/>
              </a:rPr>
              <a:t>data, </a:t>
            </a:r>
            <a:r>
              <a:rPr sz="800" spc="-20" dirty="0">
                <a:latin typeface="Euphemia UCAS"/>
                <a:cs typeface="Euphemia UCAS"/>
              </a:rPr>
              <a:t>e.g. </a:t>
            </a:r>
            <a:r>
              <a:rPr sz="800" spc="-55" dirty="0">
                <a:latin typeface="Euphemia UCAS"/>
                <a:cs typeface="Euphemia UCAS"/>
              </a:rPr>
              <a:t>base </a:t>
            </a:r>
            <a:r>
              <a:rPr sz="800" spc="-10" dirty="0">
                <a:latin typeface="Euphemia UCAS"/>
                <a:cs typeface="Euphemia UCAS"/>
              </a:rPr>
              <a:t>qualities  </a:t>
            </a:r>
            <a:r>
              <a:rPr sz="800" spc="-35" dirty="0">
                <a:latin typeface="Euphemia UCAS"/>
                <a:cs typeface="Euphemia UCAS"/>
              </a:rPr>
              <a:t>vs. </a:t>
            </a:r>
            <a:r>
              <a:rPr sz="800" spc="-10" dirty="0">
                <a:latin typeface="Euphemia UCAS"/>
                <a:cs typeface="Euphemia UCAS"/>
              </a:rPr>
              <a:t>metadata </a:t>
            </a:r>
            <a:r>
              <a:rPr sz="800" spc="-35" dirty="0">
                <a:latin typeface="Euphemia UCAS"/>
                <a:cs typeface="Euphemia UCAS"/>
              </a:rPr>
              <a:t>vs. </a:t>
            </a:r>
            <a:r>
              <a:rPr sz="800" spc="-5" dirty="0">
                <a:latin typeface="Euphemia UCAS"/>
                <a:cs typeface="Euphemia UCAS"/>
              </a:rPr>
              <a:t>extra</a:t>
            </a:r>
            <a:r>
              <a:rPr sz="800" spc="-45" dirty="0">
                <a:latin typeface="Euphemia UCAS"/>
                <a:cs typeface="Euphemia UCAS"/>
              </a:rPr>
              <a:t> </a:t>
            </a:r>
            <a:r>
              <a:rPr sz="800" spc="-25" dirty="0">
                <a:latin typeface="Euphemia UCAS"/>
                <a:cs typeface="Euphemia UCAS"/>
              </a:rPr>
              <a:t>tags</a:t>
            </a:r>
            <a:endParaRPr sz="800" dirty="0">
              <a:latin typeface="Euphemia UCAS"/>
              <a:cs typeface="Euphemia UCAS"/>
            </a:endParaRPr>
          </a:p>
          <a:p>
            <a:pPr marL="12700">
              <a:lnSpc>
                <a:spcPts val="955"/>
              </a:lnSpc>
              <a:spcBef>
                <a:spcPts val="434"/>
              </a:spcBef>
            </a:pPr>
            <a:r>
              <a:rPr sz="800" dirty="0">
                <a:latin typeface="Euphemia UCAS"/>
                <a:cs typeface="Euphemia UCAS"/>
              </a:rPr>
              <a:t>In </a:t>
            </a:r>
            <a:r>
              <a:rPr sz="800" spc="-45" dirty="0">
                <a:latin typeface="Euphemia UCAS"/>
                <a:cs typeface="Euphemia UCAS"/>
              </a:rPr>
              <a:t>lossless </a:t>
            </a:r>
            <a:r>
              <a:rPr sz="800" spc="-20" dirty="0">
                <a:latin typeface="Euphemia UCAS"/>
                <a:cs typeface="Euphemia UCAS"/>
              </a:rPr>
              <a:t>mode: 60% </a:t>
            </a:r>
            <a:r>
              <a:rPr sz="800" spc="5" dirty="0">
                <a:latin typeface="Euphemia UCAS"/>
                <a:cs typeface="Euphemia UCAS"/>
              </a:rPr>
              <a:t>of </a:t>
            </a:r>
            <a:r>
              <a:rPr sz="800" spc="40" dirty="0">
                <a:latin typeface="Euphemia UCAS"/>
                <a:cs typeface="Euphemia UCAS"/>
              </a:rPr>
              <a:t>BAM</a:t>
            </a:r>
            <a:r>
              <a:rPr sz="800" spc="145" dirty="0">
                <a:latin typeface="Euphemia UCAS"/>
                <a:cs typeface="Euphemia UCAS"/>
              </a:rPr>
              <a:t> </a:t>
            </a:r>
            <a:r>
              <a:rPr sz="800" spc="-50" dirty="0">
                <a:latin typeface="Euphemia UCAS"/>
                <a:cs typeface="Euphemia UCAS"/>
              </a:rPr>
              <a:t>size</a:t>
            </a:r>
            <a:endParaRPr sz="800" dirty="0">
              <a:latin typeface="Euphemia UCAS"/>
              <a:cs typeface="Euphemia UCAS"/>
            </a:endParaRPr>
          </a:p>
          <a:p>
            <a:pPr marL="12700">
              <a:lnSpc>
                <a:spcPts val="955"/>
              </a:lnSpc>
            </a:pPr>
            <a:r>
              <a:rPr lang="es-ES" sz="800" spc="-15" dirty="0">
                <a:latin typeface="Euphemia UCAS"/>
                <a:cs typeface="Euphemia UCAS"/>
              </a:rPr>
              <a:t>CRAM </a:t>
            </a:r>
            <a:r>
              <a:rPr lang="es-ES" sz="800" spc="-15" dirty="0" err="1">
                <a:latin typeface="Euphemia UCAS"/>
                <a:cs typeface="Euphemia UCAS"/>
              </a:rPr>
              <a:t>is</a:t>
            </a:r>
            <a:r>
              <a:rPr lang="es-ES" sz="800" spc="-15" dirty="0">
                <a:latin typeface="Euphemia UCAS"/>
                <a:cs typeface="Euphemia UCAS"/>
              </a:rPr>
              <a:t> </a:t>
            </a:r>
            <a:r>
              <a:rPr lang="es-ES" sz="800" spc="-15" dirty="0" err="1">
                <a:latin typeface="Euphemia UCAS"/>
                <a:cs typeface="Euphemia UCAS"/>
              </a:rPr>
              <a:t>now</a:t>
            </a:r>
            <a:r>
              <a:rPr lang="es-ES" sz="800" spc="-15" dirty="0">
                <a:latin typeface="Euphemia UCAS"/>
                <a:cs typeface="Euphemia UCAS"/>
              </a:rPr>
              <a:t> </a:t>
            </a:r>
            <a:r>
              <a:rPr lang="es-ES" sz="800" spc="-15" dirty="0" err="1">
                <a:latin typeface="Euphemia UCAS"/>
                <a:cs typeface="Euphemia UCAS"/>
              </a:rPr>
              <a:t>mature</a:t>
            </a:r>
            <a:r>
              <a:rPr lang="es-ES" sz="800" spc="-15" dirty="0">
                <a:latin typeface="Euphemia UCAS"/>
                <a:cs typeface="Euphemia UCAS"/>
              </a:rPr>
              <a:t> and </a:t>
            </a:r>
            <a:r>
              <a:rPr lang="es-ES" sz="800" spc="-15" dirty="0" err="1">
                <a:latin typeface="Euphemia UCAS"/>
                <a:cs typeface="Euphemia UCAS"/>
              </a:rPr>
              <a:t>used</a:t>
            </a:r>
            <a:r>
              <a:rPr lang="es-ES" sz="800" spc="-15" dirty="0">
                <a:latin typeface="Euphemia UCAS"/>
                <a:cs typeface="Euphemia UCAS"/>
              </a:rPr>
              <a:t> in </a:t>
            </a:r>
            <a:r>
              <a:rPr lang="es-ES" sz="800" spc="-15" dirty="0" err="1">
                <a:latin typeface="Euphemia UCAS"/>
                <a:cs typeface="Euphemia UCAS"/>
              </a:rPr>
              <a:t>production</a:t>
            </a:r>
            <a:r>
              <a:rPr lang="es-ES" sz="800" spc="-15" dirty="0">
                <a:latin typeface="Euphemia UCAS"/>
                <a:cs typeface="Euphemia UCAS"/>
              </a:rPr>
              <a:t> pipelines</a:t>
            </a:r>
            <a:endParaRPr sz="800" dirty="0">
              <a:latin typeface="Euphemia UCAS"/>
              <a:cs typeface="Euphemia UCAS"/>
            </a:endParaRPr>
          </a:p>
          <a:p>
            <a:pPr marL="227329" indent="-100330">
              <a:lnSpc>
                <a:spcPts val="955"/>
              </a:lnSpc>
              <a:spcBef>
                <a:spcPts val="459"/>
              </a:spcBef>
              <a:buSzPct val="62500"/>
              <a:buFont typeface="Arial"/>
              <a:buChar char="•"/>
              <a:tabLst>
                <a:tab pos="227965" algn="l"/>
              </a:tabLst>
            </a:pPr>
            <a:r>
              <a:rPr sz="800" spc="-5" dirty="0">
                <a:latin typeface="Euphemia UCAS"/>
                <a:cs typeface="Euphemia UCAS"/>
              </a:rPr>
              <a:t>Support </a:t>
            </a:r>
            <a:r>
              <a:rPr sz="800" dirty="0">
                <a:latin typeface="Euphemia UCAS"/>
                <a:cs typeface="Euphemia UCAS"/>
              </a:rPr>
              <a:t>for </a:t>
            </a:r>
            <a:r>
              <a:rPr sz="800" spc="5" dirty="0">
                <a:latin typeface="Euphemia UCAS"/>
                <a:cs typeface="Euphemia UCAS"/>
              </a:rPr>
              <a:t>CRAM </a:t>
            </a:r>
            <a:r>
              <a:rPr sz="800" spc="-30" dirty="0">
                <a:latin typeface="Euphemia UCAS"/>
                <a:cs typeface="Euphemia UCAS"/>
              </a:rPr>
              <a:t>added </a:t>
            </a:r>
            <a:r>
              <a:rPr sz="800" spc="25" dirty="0">
                <a:latin typeface="Euphemia UCAS"/>
                <a:cs typeface="Euphemia UCAS"/>
              </a:rPr>
              <a:t>to </a:t>
            </a:r>
            <a:r>
              <a:rPr sz="800" spc="10" dirty="0">
                <a:latin typeface="Euphemia UCAS"/>
                <a:cs typeface="Euphemia UCAS"/>
              </a:rPr>
              <a:t>Samtools/HTSlib </a:t>
            </a:r>
            <a:r>
              <a:rPr sz="800" spc="5" dirty="0">
                <a:latin typeface="Euphemia UCAS"/>
                <a:cs typeface="Euphemia UCAS"/>
              </a:rPr>
              <a:t>in </a:t>
            </a:r>
            <a:r>
              <a:rPr sz="800" spc="-25" dirty="0">
                <a:latin typeface="Euphemia UCAS"/>
                <a:cs typeface="Euphemia UCAS"/>
              </a:rPr>
              <a:t>2014</a:t>
            </a:r>
            <a:endParaRPr sz="800" dirty="0">
              <a:latin typeface="Euphemia UCAS"/>
              <a:cs typeface="Euphemia UCAS"/>
            </a:endParaRPr>
          </a:p>
          <a:p>
            <a:pPr marL="227329" indent="-100330">
              <a:lnSpc>
                <a:spcPts val="955"/>
              </a:lnSpc>
              <a:buSzPct val="62500"/>
              <a:buFont typeface="Arial"/>
              <a:buChar char="•"/>
              <a:tabLst>
                <a:tab pos="227965" algn="l"/>
              </a:tabLst>
            </a:pPr>
            <a:r>
              <a:rPr lang="es-ES" sz="800" spc="-25" dirty="0" err="1">
                <a:latin typeface="Euphemia UCAS"/>
                <a:cs typeface="Euphemia UCAS"/>
              </a:rPr>
              <a:t>Added</a:t>
            </a:r>
            <a:r>
              <a:rPr lang="es-ES" sz="800" spc="-25" dirty="0">
                <a:latin typeface="Euphemia UCAS"/>
                <a:cs typeface="Euphemia UCAS"/>
              </a:rPr>
              <a:t> </a:t>
            </a:r>
            <a:r>
              <a:rPr sz="800" spc="5" dirty="0">
                <a:latin typeface="Euphemia UCAS"/>
                <a:cs typeface="Euphemia UCAS"/>
              </a:rPr>
              <a:t>in </a:t>
            </a:r>
            <a:r>
              <a:rPr sz="800" spc="15" dirty="0">
                <a:latin typeface="Euphemia UCAS"/>
                <a:cs typeface="Euphemia UCAS"/>
              </a:rPr>
              <a:t>Picard/GATK</a:t>
            </a:r>
            <a:r>
              <a:rPr lang="es-ES" sz="800" spc="15" dirty="0">
                <a:latin typeface="Euphemia UCAS"/>
                <a:cs typeface="Euphemia UCAS"/>
              </a:rPr>
              <a:t> in 2015</a:t>
            </a:r>
            <a:endParaRPr sz="800" dirty="0">
              <a:latin typeface="Euphemia UCAS"/>
              <a:cs typeface="Euphemia UCAS"/>
            </a:endParaRPr>
          </a:p>
        </p:txBody>
      </p:sp>
      <p:sp>
        <p:nvSpPr>
          <p:cNvPr id="4" name="object 4"/>
          <p:cNvSpPr/>
          <p:nvPr/>
        </p:nvSpPr>
        <p:spPr>
          <a:xfrm>
            <a:off x="1010758" y="2537734"/>
            <a:ext cx="2585720" cy="208279"/>
          </a:xfrm>
          <a:custGeom>
            <a:avLst/>
            <a:gdLst/>
            <a:ahLst/>
            <a:cxnLst/>
            <a:rect l="l" t="t" r="r" b="b"/>
            <a:pathLst>
              <a:path w="2585720" h="208280">
                <a:moveTo>
                  <a:pt x="2585448" y="208189"/>
                </a:moveTo>
                <a:lnTo>
                  <a:pt x="0" y="205559"/>
                </a:lnTo>
                <a:lnTo>
                  <a:pt x="1248956" y="0"/>
                </a:lnTo>
                <a:lnTo>
                  <a:pt x="1808549" y="1311"/>
                </a:lnTo>
                <a:lnTo>
                  <a:pt x="2585448" y="208189"/>
                </a:lnTo>
                <a:close/>
              </a:path>
            </a:pathLst>
          </a:custGeom>
          <a:solidFill>
            <a:srgbClr val="FFF4DD"/>
          </a:solidFill>
        </p:spPr>
        <p:txBody>
          <a:bodyPr wrap="square" lIns="0" tIns="0" rIns="0" bIns="0" rtlCol="0"/>
          <a:lstStyle/>
          <a:p>
            <a:endParaRPr>
              <a:latin typeface="Euphemia UCAS"/>
              <a:cs typeface="Euphemia UCAS"/>
            </a:endParaRPr>
          </a:p>
        </p:txBody>
      </p:sp>
      <p:sp>
        <p:nvSpPr>
          <p:cNvPr id="5" name="object 5"/>
          <p:cNvSpPr/>
          <p:nvPr/>
        </p:nvSpPr>
        <p:spPr>
          <a:xfrm>
            <a:off x="1010758" y="2537734"/>
            <a:ext cx="2585720" cy="208279"/>
          </a:xfrm>
          <a:custGeom>
            <a:avLst/>
            <a:gdLst/>
            <a:ahLst/>
            <a:cxnLst/>
            <a:rect l="l" t="t" r="r" b="b"/>
            <a:pathLst>
              <a:path w="2585720" h="208280">
                <a:moveTo>
                  <a:pt x="1248956" y="0"/>
                </a:moveTo>
                <a:lnTo>
                  <a:pt x="0" y="205559"/>
                </a:lnTo>
                <a:lnTo>
                  <a:pt x="2585448" y="208189"/>
                </a:lnTo>
                <a:lnTo>
                  <a:pt x="1808549" y="1311"/>
                </a:lnTo>
                <a:lnTo>
                  <a:pt x="1248956" y="0"/>
                </a:lnTo>
                <a:close/>
              </a:path>
            </a:pathLst>
          </a:custGeom>
          <a:ln w="3175">
            <a:solidFill>
              <a:srgbClr val="000000"/>
            </a:solidFill>
          </a:ln>
        </p:spPr>
        <p:txBody>
          <a:bodyPr wrap="square" lIns="0" tIns="0" rIns="0" bIns="0" rtlCol="0"/>
          <a:lstStyle/>
          <a:p>
            <a:endParaRPr>
              <a:latin typeface="Euphemia UCAS"/>
              <a:cs typeface="Euphemia UCAS"/>
            </a:endParaRPr>
          </a:p>
        </p:txBody>
      </p:sp>
      <p:graphicFrame>
        <p:nvGraphicFramePr>
          <p:cNvPr id="6" name="object 6"/>
          <p:cNvGraphicFramePr>
            <a:graphicFrameLocks noGrp="1"/>
          </p:cNvGraphicFramePr>
          <p:nvPr>
            <p:extLst>
              <p:ext uri="{D42A27DB-BD31-4B8C-83A1-F6EECF244321}">
                <p14:modId xmlns:p14="http://schemas.microsoft.com/office/powerpoint/2010/main" val="2264736757"/>
              </p:ext>
            </p:extLst>
          </p:nvPr>
        </p:nvGraphicFramePr>
        <p:xfrm>
          <a:off x="1008001" y="2743685"/>
          <a:ext cx="2585426" cy="263621"/>
        </p:xfrm>
        <a:graphic>
          <a:graphicData uri="http://schemas.openxmlformats.org/drawingml/2006/table">
            <a:tbl>
              <a:tblPr firstRow="1" bandRow="1">
                <a:tableStyleId>{2D5ABB26-0587-4C30-8999-92F81FD0307C}</a:tableStyleId>
              </a:tblPr>
              <a:tblGrid>
                <a:gridCol w="687429">
                  <a:extLst>
                    <a:ext uri="{9D8B030D-6E8A-4147-A177-3AD203B41FA5}">
                      <a16:colId xmlns:a16="http://schemas.microsoft.com/office/drawing/2014/main" val="20000"/>
                    </a:ext>
                  </a:extLst>
                </a:gridCol>
                <a:gridCol w="408691">
                  <a:extLst>
                    <a:ext uri="{9D8B030D-6E8A-4147-A177-3AD203B41FA5}">
                      <a16:colId xmlns:a16="http://schemas.microsoft.com/office/drawing/2014/main" val="20001"/>
                    </a:ext>
                  </a:extLst>
                </a:gridCol>
                <a:gridCol w="589357">
                  <a:extLst>
                    <a:ext uri="{9D8B030D-6E8A-4147-A177-3AD203B41FA5}">
                      <a16:colId xmlns:a16="http://schemas.microsoft.com/office/drawing/2014/main" val="20002"/>
                    </a:ext>
                  </a:extLst>
                </a:gridCol>
                <a:gridCol w="281169">
                  <a:extLst>
                    <a:ext uri="{9D8B030D-6E8A-4147-A177-3AD203B41FA5}">
                      <a16:colId xmlns:a16="http://schemas.microsoft.com/office/drawing/2014/main" val="20003"/>
                    </a:ext>
                  </a:extLst>
                </a:gridCol>
                <a:gridCol w="618780">
                  <a:extLst>
                    <a:ext uri="{9D8B030D-6E8A-4147-A177-3AD203B41FA5}">
                      <a16:colId xmlns:a16="http://schemas.microsoft.com/office/drawing/2014/main" val="20004"/>
                    </a:ext>
                  </a:extLst>
                </a:gridCol>
              </a:tblGrid>
              <a:tr h="263621">
                <a:tc>
                  <a:txBody>
                    <a:bodyPr/>
                    <a:lstStyle/>
                    <a:p>
                      <a:pPr marL="185420" marR="179070" indent="50800" algn="ctr">
                        <a:lnSpc>
                          <a:spcPts val="690"/>
                        </a:lnSpc>
                        <a:spcBef>
                          <a:spcPts val="375"/>
                        </a:spcBef>
                      </a:pPr>
                      <a:r>
                        <a:rPr sz="700" spc="15" dirty="0">
                          <a:latin typeface="Euphemia UCAS"/>
                          <a:cs typeface="Euphemia UCAS"/>
                        </a:rPr>
                        <a:t>Slice  </a:t>
                      </a:r>
                      <a:r>
                        <a:rPr sz="700" spc="-5" dirty="0">
                          <a:latin typeface="Euphemia UCAS"/>
                          <a:cs typeface="Euphemia UCAS"/>
                        </a:rPr>
                        <a:t>header</a:t>
                      </a:r>
                      <a:endParaRPr sz="700" dirty="0">
                        <a:latin typeface="Euphemia UCAS"/>
                        <a:cs typeface="Euphemia UCAS"/>
                      </a:endParaRPr>
                    </a:p>
                  </a:txBody>
                  <a:tcPr marL="0" marR="0" marT="0" marB="0" anchor="ctr">
                    <a:lnL w="5459">
                      <a:solidFill>
                        <a:srgbClr val="000000"/>
                      </a:solidFill>
                      <a:prstDash val="solid"/>
                    </a:lnL>
                    <a:lnR w="5492">
                      <a:solidFill>
                        <a:srgbClr val="000000"/>
                      </a:solidFill>
                      <a:prstDash val="solid"/>
                    </a:lnR>
                    <a:lnT w="5492">
                      <a:solidFill>
                        <a:srgbClr val="000000"/>
                      </a:solidFill>
                      <a:prstDash val="solid"/>
                    </a:lnT>
                    <a:lnB w="5492">
                      <a:solidFill>
                        <a:srgbClr val="000000"/>
                      </a:solidFill>
                      <a:prstDash val="solid"/>
                    </a:lnB>
                    <a:solidFill>
                      <a:srgbClr val="FBBA05"/>
                    </a:solidFill>
                  </a:tcPr>
                </a:tc>
                <a:tc>
                  <a:txBody>
                    <a:bodyPr/>
                    <a:lstStyle/>
                    <a:p>
                      <a:pPr algn="ctr">
                        <a:lnSpc>
                          <a:spcPct val="100000"/>
                        </a:lnSpc>
                        <a:spcBef>
                          <a:spcPts val="28"/>
                        </a:spcBef>
                      </a:pPr>
                      <a:endParaRPr sz="550" dirty="0">
                        <a:latin typeface="Euphemia UCAS"/>
                        <a:cs typeface="Euphemia UCAS"/>
                      </a:endParaRPr>
                    </a:p>
                    <a:p>
                      <a:pPr marL="111125" algn="ctr">
                        <a:lnSpc>
                          <a:spcPct val="100000"/>
                        </a:lnSpc>
                      </a:pPr>
                      <a:r>
                        <a:rPr sz="700" spc="15" dirty="0">
                          <a:latin typeface="Euphemia UCAS"/>
                          <a:cs typeface="Euphemia UCAS"/>
                        </a:rPr>
                        <a:t>Core</a:t>
                      </a:r>
                      <a:endParaRPr sz="700" dirty="0">
                        <a:latin typeface="Euphemia UCAS"/>
                        <a:cs typeface="Euphemia UCAS"/>
                      </a:endParaRPr>
                    </a:p>
                  </a:txBody>
                  <a:tcPr marL="0" marR="0" marT="0" marB="0" anchor="ctr">
                    <a:lnL w="5492">
                      <a:solidFill>
                        <a:srgbClr val="000000"/>
                      </a:solidFill>
                      <a:prstDash val="solid"/>
                    </a:lnL>
                    <a:lnR w="5492">
                      <a:solidFill>
                        <a:srgbClr val="000000"/>
                      </a:solidFill>
                      <a:prstDash val="solid"/>
                    </a:lnR>
                    <a:lnT w="5492">
                      <a:solidFill>
                        <a:srgbClr val="000000"/>
                      </a:solidFill>
                      <a:prstDash val="solid"/>
                    </a:lnT>
                    <a:lnB w="5492">
                      <a:solidFill>
                        <a:srgbClr val="000000"/>
                      </a:solidFill>
                      <a:prstDash val="solid"/>
                    </a:lnB>
                    <a:solidFill>
                      <a:srgbClr val="FBBA05"/>
                    </a:solidFill>
                  </a:tcPr>
                </a:tc>
                <a:tc>
                  <a:txBody>
                    <a:bodyPr/>
                    <a:lstStyle/>
                    <a:p>
                      <a:pPr marL="188595" marR="106045" indent="-83820" algn="ctr">
                        <a:lnSpc>
                          <a:spcPts val="690"/>
                        </a:lnSpc>
                        <a:spcBef>
                          <a:spcPts val="375"/>
                        </a:spcBef>
                      </a:pPr>
                      <a:r>
                        <a:rPr sz="700" spc="-5" dirty="0">
                          <a:latin typeface="Euphemia UCAS"/>
                          <a:cs typeface="Euphemia UCAS"/>
                        </a:rPr>
                        <a:t>Exte</a:t>
                      </a:r>
                      <a:r>
                        <a:rPr sz="700" spc="-10" dirty="0">
                          <a:latin typeface="Euphemia UCAS"/>
                          <a:cs typeface="Euphemia UCAS"/>
                        </a:rPr>
                        <a:t>r</a:t>
                      </a:r>
                      <a:r>
                        <a:rPr sz="700" spc="-5" dirty="0">
                          <a:latin typeface="Euphemia UCAS"/>
                          <a:cs typeface="Euphemia UCAS"/>
                        </a:rPr>
                        <a:t>nal  </a:t>
                      </a:r>
                      <a:r>
                        <a:rPr sz="700" spc="40" dirty="0">
                          <a:latin typeface="Euphemia UCAS"/>
                          <a:cs typeface="Euphemia UCAS"/>
                        </a:rPr>
                        <a:t>data</a:t>
                      </a:r>
                      <a:endParaRPr sz="700" dirty="0">
                        <a:latin typeface="Euphemia UCAS"/>
                        <a:cs typeface="Euphemia UCAS"/>
                      </a:endParaRPr>
                    </a:p>
                  </a:txBody>
                  <a:tcPr marL="0" marR="0" marT="0" marB="0" anchor="ctr">
                    <a:lnL w="5492">
                      <a:solidFill>
                        <a:srgbClr val="000000"/>
                      </a:solidFill>
                      <a:prstDash val="solid"/>
                    </a:lnL>
                    <a:lnR w="5492">
                      <a:solidFill>
                        <a:srgbClr val="000000"/>
                      </a:solidFill>
                      <a:prstDash val="solid"/>
                    </a:lnR>
                    <a:lnT w="5492">
                      <a:solidFill>
                        <a:srgbClr val="000000"/>
                      </a:solidFill>
                      <a:prstDash val="solid"/>
                    </a:lnT>
                    <a:lnB w="5492">
                      <a:solidFill>
                        <a:srgbClr val="000000"/>
                      </a:solidFill>
                      <a:prstDash val="solid"/>
                    </a:lnB>
                    <a:solidFill>
                      <a:srgbClr val="FBBA05"/>
                    </a:solidFill>
                  </a:tcPr>
                </a:tc>
                <a:tc>
                  <a:txBody>
                    <a:bodyPr/>
                    <a:lstStyle/>
                    <a:p>
                      <a:pPr marL="106680" algn="ctr">
                        <a:lnSpc>
                          <a:spcPct val="100000"/>
                        </a:lnSpc>
                        <a:spcBef>
                          <a:spcPts val="575"/>
                        </a:spcBef>
                      </a:pPr>
                      <a:r>
                        <a:rPr sz="700" spc="20" dirty="0">
                          <a:latin typeface="Euphemia UCAS"/>
                          <a:cs typeface="Euphemia UCAS"/>
                        </a:rPr>
                        <a:t>...</a:t>
                      </a:r>
                      <a:endParaRPr sz="700" dirty="0">
                        <a:latin typeface="Euphemia UCAS"/>
                        <a:cs typeface="Euphemia UCAS"/>
                      </a:endParaRPr>
                    </a:p>
                  </a:txBody>
                  <a:tcPr marL="0" marR="0" marT="0" marB="0" anchor="ctr">
                    <a:lnL w="5492">
                      <a:solidFill>
                        <a:srgbClr val="000000"/>
                      </a:solidFill>
                      <a:prstDash val="solid"/>
                    </a:lnL>
                    <a:lnR w="5492">
                      <a:solidFill>
                        <a:srgbClr val="000000"/>
                      </a:solidFill>
                      <a:prstDash val="solid"/>
                    </a:lnR>
                    <a:lnT w="5492">
                      <a:solidFill>
                        <a:srgbClr val="000000"/>
                      </a:solidFill>
                      <a:prstDash val="solid"/>
                    </a:lnT>
                    <a:lnB w="5492">
                      <a:solidFill>
                        <a:srgbClr val="000000"/>
                      </a:solidFill>
                      <a:prstDash val="solid"/>
                    </a:lnB>
                  </a:tcPr>
                </a:tc>
                <a:tc>
                  <a:txBody>
                    <a:bodyPr/>
                    <a:lstStyle/>
                    <a:p>
                      <a:pPr marL="186055" marR="137795" indent="-83820" algn="ctr">
                        <a:lnSpc>
                          <a:spcPts val="690"/>
                        </a:lnSpc>
                        <a:spcBef>
                          <a:spcPts val="459"/>
                        </a:spcBef>
                      </a:pPr>
                      <a:r>
                        <a:rPr sz="700" spc="-5" dirty="0">
                          <a:latin typeface="Euphemia UCAS"/>
                          <a:cs typeface="Euphemia UCAS"/>
                        </a:rPr>
                        <a:t>Exte</a:t>
                      </a:r>
                      <a:r>
                        <a:rPr sz="700" spc="-10" dirty="0">
                          <a:latin typeface="Euphemia UCAS"/>
                          <a:cs typeface="Euphemia UCAS"/>
                        </a:rPr>
                        <a:t>r</a:t>
                      </a:r>
                      <a:r>
                        <a:rPr sz="700" spc="-5" dirty="0">
                          <a:latin typeface="Euphemia UCAS"/>
                          <a:cs typeface="Euphemia UCAS"/>
                        </a:rPr>
                        <a:t>nal  </a:t>
                      </a:r>
                      <a:r>
                        <a:rPr sz="700" spc="40" dirty="0">
                          <a:latin typeface="Euphemia UCAS"/>
                          <a:cs typeface="Euphemia UCAS"/>
                        </a:rPr>
                        <a:t>data</a:t>
                      </a:r>
                      <a:endParaRPr sz="700" dirty="0">
                        <a:latin typeface="Euphemia UCAS"/>
                        <a:cs typeface="Euphemia UCAS"/>
                      </a:endParaRPr>
                    </a:p>
                  </a:txBody>
                  <a:tcPr marL="0" marR="0" marT="0" marB="0" anchor="ctr">
                    <a:lnL w="5492">
                      <a:solidFill>
                        <a:srgbClr val="000000"/>
                      </a:solidFill>
                      <a:prstDash val="solid"/>
                    </a:lnL>
                    <a:lnR w="5492">
                      <a:solidFill>
                        <a:srgbClr val="000000"/>
                      </a:solidFill>
                      <a:prstDash val="solid"/>
                    </a:lnR>
                    <a:lnT w="5492">
                      <a:solidFill>
                        <a:srgbClr val="000000"/>
                      </a:solidFill>
                      <a:prstDash val="solid"/>
                    </a:lnT>
                    <a:lnB w="5492">
                      <a:solidFill>
                        <a:srgbClr val="000000"/>
                      </a:solidFill>
                      <a:prstDash val="solid"/>
                    </a:lnB>
                    <a:solidFill>
                      <a:srgbClr val="FBBA05"/>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1575630" y="3262241"/>
            <a:ext cx="532765" cy="145766"/>
          </a:xfrm>
          <a:prstGeom prst="rect">
            <a:avLst/>
          </a:prstGeom>
        </p:spPr>
        <p:txBody>
          <a:bodyPr vert="horz" wrap="square" lIns="0" tIns="0" rIns="0" bIns="0" rtlCol="0">
            <a:spAutoFit/>
          </a:bodyPr>
          <a:lstStyle/>
          <a:p>
            <a:pPr marL="12700" marR="5080">
              <a:lnSpc>
                <a:spcPts val="560"/>
              </a:lnSpc>
            </a:pPr>
            <a:r>
              <a:rPr sz="550" spc="25" dirty="0">
                <a:latin typeface="Euphemia UCAS"/>
                <a:cs typeface="Euphemia UCAS"/>
              </a:rPr>
              <a:t>Chr, </a:t>
            </a:r>
            <a:r>
              <a:rPr sz="550" dirty="0">
                <a:latin typeface="Euphemia UCAS"/>
                <a:cs typeface="Euphemia UCAS"/>
              </a:rPr>
              <a:t>Pos, </a:t>
            </a:r>
            <a:r>
              <a:rPr sz="550" spc="20" dirty="0">
                <a:latin typeface="Euphemia UCAS"/>
                <a:cs typeface="Euphemia UCAS"/>
              </a:rPr>
              <a:t>Len,  Flags,</a:t>
            </a:r>
            <a:r>
              <a:rPr sz="550" spc="-70" dirty="0">
                <a:latin typeface="Euphemia UCAS"/>
                <a:cs typeface="Euphemia UCAS"/>
              </a:rPr>
              <a:t> </a:t>
            </a:r>
            <a:r>
              <a:rPr sz="550" spc="25" dirty="0">
                <a:latin typeface="Euphemia UCAS"/>
                <a:cs typeface="Euphemia UCAS"/>
              </a:rPr>
              <a:t>MapQ,..</a:t>
            </a:r>
            <a:endParaRPr sz="550">
              <a:latin typeface="Euphemia UCAS"/>
              <a:cs typeface="Euphemia UCAS"/>
            </a:endParaRPr>
          </a:p>
        </p:txBody>
      </p:sp>
      <p:sp>
        <p:nvSpPr>
          <p:cNvPr id="8" name="object 8"/>
          <p:cNvSpPr/>
          <p:nvPr/>
        </p:nvSpPr>
        <p:spPr>
          <a:xfrm>
            <a:off x="1826894" y="3084962"/>
            <a:ext cx="0" cy="144780"/>
          </a:xfrm>
          <a:custGeom>
            <a:avLst/>
            <a:gdLst/>
            <a:ahLst/>
            <a:cxnLst/>
            <a:rect l="l" t="t" r="r" b="b"/>
            <a:pathLst>
              <a:path h="144780">
                <a:moveTo>
                  <a:pt x="0" y="144360"/>
                </a:moveTo>
                <a:lnTo>
                  <a:pt x="0" y="0"/>
                </a:lnTo>
              </a:path>
            </a:pathLst>
          </a:custGeom>
          <a:ln w="5492">
            <a:solidFill>
              <a:srgbClr val="000000"/>
            </a:solidFill>
          </a:ln>
        </p:spPr>
        <p:txBody>
          <a:bodyPr wrap="square" lIns="0" tIns="0" rIns="0" bIns="0" rtlCol="0"/>
          <a:lstStyle/>
          <a:p>
            <a:endParaRPr>
              <a:latin typeface="Euphemia UCAS"/>
              <a:cs typeface="Euphemia UCAS"/>
            </a:endParaRPr>
          </a:p>
        </p:txBody>
      </p:sp>
      <p:sp>
        <p:nvSpPr>
          <p:cNvPr id="9" name="object 9"/>
          <p:cNvSpPr/>
          <p:nvPr/>
        </p:nvSpPr>
        <p:spPr>
          <a:xfrm>
            <a:off x="1815930" y="3079463"/>
            <a:ext cx="22225" cy="38735"/>
          </a:xfrm>
          <a:custGeom>
            <a:avLst/>
            <a:gdLst/>
            <a:ahLst/>
            <a:cxnLst/>
            <a:rect l="l" t="t" r="r" b="b"/>
            <a:pathLst>
              <a:path w="22225" h="38735">
                <a:moveTo>
                  <a:pt x="0" y="38426"/>
                </a:moveTo>
                <a:lnTo>
                  <a:pt x="10964" y="0"/>
                </a:lnTo>
                <a:lnTo>
                  <a:pt x="21962" y="38426"/>
                </a:lnTo>
                <a:lnTo>
                  <a:pt x="10964" y="27461"/>
                </a:lnTo>
                <a:lnTo>
                  <a:pt x="0" y="38426"/>
                </a:lnTo>
                <a:close/>
              </a:path>
            </a:pathLst>
          </a:custGeom>
          <a:solidFill>
            <a:srgbClr val="000000"/>
          </a:solidFill>
        </p:spPr>
        <p:txBody>
          <a:bodyPr wrap="square" lIns="0" tIns="0" rIns="0" bIns="0" rtlCol="0"/>
          <a:lstStyle/>
          <a:p>
            <a:endParaRPr>
              <a:latin typeface="Euphemia UCAS"/>
              <a:cs typeface="Euphemia UCAS"/>
            </a:endParaRPr>
          </a:p>
        </p:txBody>
      </p:sp>
      <p:sp>
        <p:nvSpPr>
          <p:cNvPr id="10" name="object 10"/>
          <p:cNvSpPr/>
          <p:nvPr/>
        </p:nvSpPr>
        <p:spPr>
          <a:xfrm>
            <a:off x="1815930" y="3079463"/>
            <a:ext cx="22225" cy="38735"/>
          </a:xfrm>
          <a:custGeom>
            <a:avLst/>
            <a:gdLst/>
            <a:ahLst/>
            <a:cxnLst/>
            <a:rect l="l" t="t" r="r" b="b"/>
            <a:pathLst>
              <a:path w="22225" h="38735">
                <a:moveTo>
                  <a:pt x="10964" y="27461"/>
                </a:moveTo>
                <a:lnTo>
                  <a:pt x="21962" y="38426"/>
                </a:lnTo>
                <a:lnTo>
                  <a:pt x="10964" y="0"/>
                </a:lnTo>
                <a:lnTo>
                  <a:pt x="0" y="38426"/>
                </a:lnTo>
                <a:lnTo>
                  <a:pt x="10964" y="27461"/>
                </a:lnTo>
                <a:close/>
              </a:path>
            </a:pathLst>
          </a:custGeom>
          <a:ln w="3175">
            <a:solidFill>
              <a:srgbClr val="000000"/>
            </a:solidFill>
          </a:ln>
        </p:spPr>
        <p:txBody>
          <a:bodyPr wrap="square" lIns="0" tIns="0" rIns="0" bIns="0" rtlCol="0"/>
          <a:lstStyle/>
          <a:p>
            <a:endParaRPr>
              <a:latin typeface="Euphemia UCAS"/>
              <a:cs typeface="Euphemia UCAS"/>
            </a:endParaRPr>
          </a:p>
        </p:txBody>
      </p:sp>
      <p:sp>
        <p:nvSpPr>
          <p:cNvPr id="11" name="object 11"/>
          <p:cNvSpPr/>
          <p:nvPr/>
        </p:nvSpPr>
        <p:spPr>
          <a:xfrm>
            <a:off x="2376133" y="3084962"/>
            <a:ext cx="0" cy="144780"/>
          </a:xfrm>
          <a:custGeom>
            <a:avLst/>
            <a:gdLst/>
            <a:ahLst/>
            <a:cxnLst/>
            <a:rect l="l" t="t" r="r" b="b"/>
            <a:pathLst>
              <a:path h="144780">
                <a:moveTo>
                  <a:pt x="0" y="144360"/>
                </a:moveTo>
                <a:lnTo>
                  <a:pt x="0" y="0"/>
                </a:lnTo>
              </a:path>
            </a:pathLst>
          </a:custGeom>
          <a:ln w="5492">
            <a:solidFill>
              <a:srgbClr val="000000"/>
            </a:solidFill>
          </a:ln>
        </p:spPr>
        <p:txBody>
          <a:bodyPr wrap="square" lIns="0" tIns="0" rIns="0" bIns="0" rtlCol="0"/>
          <a:lstStyle/>
          <a:p>
            <a:endParaRPr>
              <a:latin typeface="Euphemia UCAS"/>
              <a:cs typeface="Euphemia UCAS"/>
            </a:endParaRPr>
          </a:p>
        </p:txBody>
      </p:sp>
      <p:sp>
        <p:nvSpPr>
          <p:cNvPr id="12" name="object 12"/>
          <p:cNvSpPr/>
          <p:nvPr/>
        </p:nvSpPr>
        <p:spPr>
          <a:xfrm>
            <a:off x="2365169" y="3079463"/>
            <a:ext cx="22225" cy="38735"/>
          </a:xfrm>
          <a:custGeom>
            <a:avLst/>
            <a:gdLst/>
            <a:ahLst/>
            <a:cxnLst/>
            <a:rect l="l" t="t" r="r" b="b"/>
            <a:pathLst>
              <a:path w="22225" h="38735">
                <a:moveTo>
                  <a:pt x="0" y="38426"/>
                </a:moveTo>
                <a:lnTo>
                  <a:pt x="10964" y="0"/>
                </a:lnTo>
                <a:lnTo>
                  <a:pt x="21962" y="38426"/>
                </a:lnTo>
                <a:lnTo>
                  <a:pt x="10964" y="27461"/>
                </a:lnTo>
                <a:lnTo>
                  <a:pt x="0" y="38426"/>
                </a:lnTo>
                <a:close/>
              </a:path>
            </a:pathLst>
          </a:custGeom>
          <a:solidFill>
            <a:srgbClr val="000000"/>
          </a:solidFill>
        </p:spPr>
        <p:txBody>
          <a:bodyPr wrap="square" lIns="0" tIns="0" rIns="0" bIns="0" rtlCol="0"/>
          <a:lstStyle/>
          <a:p>
            <a:endParaRPr>
              <a:latin typeface="Euphemia UCAS"/>
              <a:cs typeface="Euphemia UCAS"/>
            </a:endParaRPr>
          </a:p>
        </p:txBody>
      </p:sp>
      <p:sp>
        <p:nvSpPr>
          <p:cNvPr id="13" name="object 13"/>
          <p:cNvSpPr/>
          <p:nvPr/>
        </p:nvSpPr>
        <p:spPr>
          <a:xfrm>
            <a:off x="2365169" y="3079463"/>
            <a:ext cx="22225" cy="38735"/>
          </a:xfrm>
          <a:custGeom>
            <a:avLst/>
            <a:gdLst/>
            <a:ahLst/>
            <a:cxnLst/>
            <a:rect l="l" t="t" r="r" b="b"/>
            <a:pathLst>
              <a:path w="22225" h="38735">
                <a:moveTo>
                  <a:pt x="10964" y="27461"/>
                </a:moveTo>
                <a:lnTo>
                  <a:pt x="21962" y="38426"/>
                </a:lnTo>
                <a:lnTo>
                  <a:pt x="10964" y="0"/>
                </a:lnTo>
                <a:lnTo>
                  <a:pt x="0" y="38426"/>
                </a:lnTo>
                <a:lnTo>
                  <a:pt x="10964" y="27461"/>
                </a:lnTo>
                <a:close/>
              </a:path>
            </a:pathLst>
          </a:custGeom>
          <a:ln w="3175">
            <a:solidFill>
              <a:srgbClr val="000000"/>
            </a:solidFill>
          </a:ln>
        </p:spPr>
        <p:txBody>
          <a:bodyPr wrap="square" lIns="0" tIns="0" rIns="0" bIns="0" rtlCol="0"/>
          <a:lstStyle/>
          <a:p>
            <a:endParaRPr>
              <a:latin typeface="Euphemia UCAS"/>
              <a:cs typeface="Euphemia UCAS"/>
            </a:endParaRPr>
          </a:p>
        </p:txBody>
      </p:sp>
      <p:sp>
        <p:nvSpPr>
          <p:cNvPr id="14" name="object 14"/>
          <p:cNvSpPr txBox="1"/>
          <p:nvPr/>
        </p:nvSpPr>
        <p:spPr>
          <a:xfrm>
            <a:off x="2278656" y="3282241"/>
            <a:ext cx="236854" cy="84639"/>
          </a:xfrm>
          <a:prstGeom prst="rect">
            <a:avLst/>
          </a:prstGeom>
        </p:spPr>
        <p:txBody>
          <a:bodyPr vert="horz" wrap="square" lIns="0" tIns="0" rIns="0" bIns="0" rtlCol="0">
            <a:spAutoFit/>
          </a:bodyPr>
          <a:lstStyle/>
          <a:p>
            <a:pPr marL="12700">
              <a:lnSpc>
                <a:spcPct val="100000"/>
              </a:lnSpc>
            </a:pPr>
            <a:r>
              <a:rPr sz="550" spc="25" dirty="0">
                <a:latin typeface="Euphemia UCAS"/>
                <a:cs typeface="Euphemia UCAS"/>
              </a:rPr>
              <a:t>Bases</a:t>
            </a:r>
            <a:endParaRPr sz="550">
              <a:latin typeface="Euphemia UCAS"/>
              <a:cs typeface="Euphemia UCAS"/>
            </a:endParaRPr>
          </a:p>
        </p:txBody>
      </p:sp>
      <p:sp>
        <p:nvSpPr>
          <p:cNvPr id="15" name="object 15"/>
          <p:cNvSpPr/>
          <p:nvPr/>
        </p:nvSpPr>
        <p:spPr>
          <a:xfrm>
            <a:off x="2837495" y="3084962"/>
            <a:ext cx="0" cy="144780"/>
          </a:xfrm>
          <a:custGeom>
            <a:avLst/>
            <a:gdLst/>
            <a:ahLst/>
            <a:cxnLst/>
            <a:rect l="l" t="t" r="r" b="b"/>
            <a:pathLst>
              <a:path h="144780">
                <a:moveTo>
                  <a:pt x="0" y="144360"/>
                </a:moveTo>
                <a:lnTo>
                  <a:pt x="0" y="0"/>
                </a:lnTo>
              </a:path>
            </a:pathLst>
          </a:custGeom>
          <a:ln w="5492">
            <a:solidFill>
              <a:srgbClr val="000000"/>
            </a:solidFill>
          </a:ln>
        </p:spPr>
        <p:txBody>
          <a:bodyPr wrap="square" lIns="0" tIns="0" rIns="0" bIns="0" rtlCol="0"/>
          <a:lstStyle/>
          <a:p>
            <a:endParaRPr>
              <a:latin typeface="Euphemia UCAS"/>
              <a:cs typeface="Euphemia UCAS"/>
            </a:endParaRPr>
          </a:p>
        </p:txBody>
      </p:sp>
      <p:sp>
        <p:nvSpPr>
          <p:cNvPr id="16" name="object 16"/>
          <p:cNvSpPr/>
          <p:nvPr/>
        </p:nvSpPr>
        <p:spPr>
          <a:xfrm>
            <a:off x="2826523" y="3079463"/>
            <a:ext cx="22225" cy="38735"/>
          </a:xfrm>
          <a:custGeom>
            <a:avLst/>
            <a:gdLst/>
            <a:ahLst/>
            <a:cxnLst/>
            <a:rect l="l" t="t" r="r" b="b"/>
            <a:pathLst>
              <a:path w="22225" h="38735">
                <a:moveTo>
                  <a:pt x="0" y="38426"/>
                </a:moveTo>
                <a:lnTo>
                  <a:pt x="10971" y="0"/>
                </a:lnTo>
                <a:lnTo>
                  <a:pt x="21962" y="38426"/>
                </a:lnTo>
                <a:lnTo>
                  <a:pt x="10971" y="27461"/>
                </a:lnTo>
                <a:lnTo>
                  <a:pt x="0" y="38426"/>
                </a:lnTo>
                <a:close/>
              </a:path>
            </a:pathLst>
          </a:custGeom>
          <a:solidFill>
            <a:srgbClr val="000000"/>
          </a:solidFill>
        </p:spPr>
        <p:txBody>
          <a:bodyPr wrap="square" lIns="0" tIns="0" rIns="0" bIns="0" rtlCol="0"/>
          <a:lstStyle/>
          <a:p>
            <a:endParaRPr>
              <a:latin typeface="Euphemia UCAS"/>
              <a:cs typeface="Euphemia UCAS"/>
            </a:endParaRPr>
          </a:p>
        </p:txBody>
      </p:sp>
      <p:sp>
        <p:nvSpPr>
          <p:cNvPr id="17" name="object 17"/>
          <p:cNvSpPr/>
          <p:nvPr/>
        </p:nvSpPr>
        <p:spPr>
          <a:xfrm>
            <a:off x="2826523" y="3079463"/>
            <a:ext cx="22225" cy="38735"/>
          </a:xfrm>
          <a:custGeom>
            <a:avLst/>
            <a:gdLst/>
            <a:ahLst/>
            <a:cxnLst/>
            <a:rect l="l" t="t" r="r" b="b"/>
            <a:pathLst>
              <a:path w="22225" h="38735">
                <a:moveTo>
                  <a:pt x="10971" y="27461"/>
                </a:moveTo>
                <a:lnTo>
                  <a:pt x="21962" y="38426"/>
                </a:lnTo>
                <a:lnTo>
                  <a:pt x="10971" y="0"/>
                </a:lnTo>
                <a:lnTo>
                  <a:pt x="0" y="38426"/>
                </a:lnTo>
                <a:lnTo>
                  <a:pt x="10971" y="27461"/>
                </a:lnTo>
                <a:close/>
              </a:path>
            </a:pathLst>
          </a:custGeom>
          <a:ln w="3175">
            <a:solidFill>
              <a:srgbClr val="000000"/>
            </a:solidFill>
          </a:ln>
        </p:spPr>
        <p:txBody>
          <a:bodyPr wrap="square" lIns="0" tIns="0" rIns="0" bIns="0" rtlCol="0"/>
          <a:lstStyle/>
          <a:p>
            <a:endParaRPr>
              <a:latin typeface="Euphemia UCAS"/>
              <a:cs typeface="Euphemia UCAS"/>
            </a:endParaRPr>
          </a:p>
        </p:txBody>
      </p:sp>
      <p:sp>
        <p:nvSpPr>
          <p:cNvPr id="18" name="object 18"/>
          <p:cNvSpPr txBox="1"/>
          <p:nvPr/>
        </p:nvSpPr>
        <p:spPr>
          <a:xfrm>
            <a:off x="2740017" y="3282241"/>
            <a:ext cx="280670" cy="84639"/>
          </a:xfrm>
          <a:prstGeom prst="rect">
            <a:avLst/>
          </a:prstGeom>
        </p:spPr>
        <p:txBody>
          <a:bodyPr vert="horz" wrap="square" lIns="0" tIns="0" rIns="0" bIns="0" rtlCol="0">
            <a:spAutoFit/>
          </a:bodyPr>
          <a:lstStyle/>
          <a:p>
            <a:pPr marL="12700">
              <a:lnSpc>
                <a:spcPct val="100000"/>
              </a:lnSpc>
            </a:pPr>
            <a:r>
              <a:rPr sz="550" spc="40" dirty="0">
                <a:latin typeface="Euphemia UCAS"/>
                <a:cs typeface="Euphemia UCAS"/>
              </a:rPr>
              <a:t>Quality</a:t>
            </a:r>
            <a:endParaRPr sz="550">
              <a:latin typeface="Euphemia UCAS"/>
              <a:cs typeface="Euphemia UCAS"/>
            </a:endParaRPr>
          </a:p>
        </p:txBody>
      </p:sp>
      <p:sp>
        <p:nvSpPr>
          <p:cNvPr id="19" name="object 19"/>
          <p:cNvSpPr/>
          <p:nvPr/>
        </p:nvSpPr>
        <p:spPr>
          <a:xfrm>
            <a:off x="3265915" y="3084962"/>
            <a:ext cx="0" cy="144780"/>
          </a:xfrm>
          <a:custGeom>
            <a:avLst/>
            <a:gdLst/>
            <a:ahLst/>
            <a:cxnLst/>
            <a:rect l="l" t="t" r="r" b="b"/>
            <a:pathLst>
              <a:path h="144780">
                <a:moveTo>
                  <a:pt x="0" y="144360"/>
                </a:moveTo>
                <a:lnTo>
                  <a:pt x="0" y="0"/>
                </a:lnTo>
              </a:path>
            </a:pathLst>
          </a:custGeom>
          <a:ln w="5492">
            <a:solidFill>
              <a:srgbClr val="000000"/>
            </a:solidFill>
          </a:ln>
        </p:spPr>
        <p:txBody>
          <a:bodyPr wrap="square" lIns="0" tIns="0" rIns="0" bIns="0" rtlCol="0"/>
          <a:lstStyle/>
          <a:p>
            <a:endParaRPr>
              <a:latin typeface="Euphemia UCAS"/>
              <a:cs typeface="Euphemia UCAS"/>
            </a:endParaRPr>
          </a:p>
        </p:txBody>
      </p:sp>
      <p:sp>
        <p:nvSpPr>
          <p:cNvPr id="20" name="object 20"/>
          <p:cNvSpPr/>
          <p:nvPr/>
        </p:nvSpPr>
        <p:spPr>
          <a:xfrm>
            <a:off x="3254916" y="3079463"/>
            <a:ext cx="22225" cy="38735"/>
          </a:xfrm>
          <a:custGeom>
            <a:avLst/>
            <a:gdLst/>
            <a:ahLst/>
            <a:cxnLst/>
            <a:rect l="l" t="t" r="r" b="b"/>
            <a:pathLst>
              <a:path w="22225" h="38735">
                <a:moveTo>
                  <a:pt x="0" y="38426"/>
                </a:moveTo>
                <a:lnTo>
                  <a:pt x="10998" y="0"/>
                </a:lnTo>
                <a:lnTo>
                  <a:pt x="21969" y="38426"/>
                </a:lnTo>
                <a:lnTo>
                  <a:pt x="10998" y="27461"/>
                </a:lnTo>
                <a:lnTo>
                  <a:pt x="0" y="38426"/>
                </a:lnTo>
                <a:close/>
              </a:path>
            </a:pathLst>
          </a:custGeom>
          <a:solidFill>
            <a:srgbClr val="000000"/>
          </a:solidFill>
        </p:spPr>
        <p:txBody>
          <a:bodyPr wrap="square" lIns="0" tIns="0" rIns="0" bIns="0" rtlCol="0"/>
          <a:lstStyle/>
          <a:p>
            <a:endParaRPr>
              <a:latin typeface="Euphemia UCAS"/>
              <a:cs typeface="Euphemia UCAS"/>
            </a:endParaRPr>
          </a:p>
        </p:txBody>
      </p:sp>
      <p:sp>
        <p:nvSpPr>
          <p:cNvPr id="21" name="object 21"/>
          <p:cNvSpPr/>
          <p:nvPr/>
        </p:nvSpPr>
        <p:spPr>
          <a:xfrm>
            <a:off x="3254916" y="3079463"/>
            <a:ext cx="22225" cy="38735"/>
          </a:xfrm>
          <a:custGeom>
            <a:avLst/>
            <a:gdLst/>
            <a:ahLst/>
            <a:cxnLst/>
            <a:rect l="l" t="t" r="r" b="b"/>
            <a:pathLst>
              <a:path w="22225" h="38735">
                <a:moveTo>
                  <a:pt x="10998" y="27461"/>
                </a:moveTo>
                <a:lnTo>
                  <a:pt x="21969" y="38426"/>
                </a:lnTo>
                <a:lnTo>
                  <a:pt x="10998" y="0"/>
                </a:lnTo>
                <a:lnTo>
                  <a:pt x="0" y="38426"/>
                </a:lnTo>
                <a:lnTo>
                  <a:pt x="10998" y="27461"/>
                </a:lnTo>
                <a:close/>
              </a:path>
            </a:pathLst>
          </a:custGeom>
          <a:ln w="3175">
            <a:solidFill>
              <a:srgbClr val="000000"/>
            </a:solidFill>
          </a:ln>
        </p:spPr>
        <p:txBody>
          <a:bodyPr wrap="square" lIns="0" tIns="0" rIns="0" bIns="0" rtlCol="0"/>
          <a:lstStyle/>
          <a:p>
            <a:endParaRPr>
              <a:latin typeface="Euphemia UCAS"/>
              <a:cs typeface="Euphemia UCAS"/>
            </a:endParaRPr>
          </a:p>
        </p:txBody>
      </p:sp>
      <p:sp>
        <p:nvSpPr>
          <p:cNvPr id="22" name="object 22"/>
          <p:cNvSpPr txBox="1"/>
          <p:nvPr/>
        </p:nvSpPr>
        <p:spPr>
          <a:xfrm>
            <a:off x="3135470" y="3282241"/>
            <a:ext cx="386715" cy="84639"/>
          </a:xfrm>
          <a:prstGeom prst="rect">
            <a:avLst/>
          </a:prstGeom>
        </p:spPr>
        <p:txBody>
          <a:bodyPr vert="horz" wrap="square" lIns="0" tIns="0" rIns="0" bIns="0" rtlCol="0">
            <a:spAutoFit/>
          </a:bodyPr>
          <a:lstStyle/>
          <a:p>
            <a:pPr marL="12700">
              <a:lnSpc>
                <a:spcPct val="100000"/>
              </a:lnSpc>
            </a:pPr>
            <a:r>
              <a:rPr sz="550" spc="35" dirty="0">
                <a:latin typeface="Euphemia UCAS"/>
                <a:cs typeface="Euphemia UCAS"/>
              </a:rPr>
              <a:t>Names,</a:t>
            </a:r>
            <a:r>
              <a:rPr sz="550" spc="-50" dirty="0">
                <a:latin typeface="Euphemia UCAS"/>
                <a:cs typeface="Euphemia UCAS"/>
              </a:rPr>
              <a:t> </a:t>
            </a:r>
            <a:r>
              <a:rPr sz="550" spc="20" dirty="0">
                <a:latin typeface="Euphemia UCAS"/>
                <a:cs typeface="Euphemia UCAS"/>
              </a:rPr>
              <a:t>...</a:t>
            </a:r>
            <a:endParaRPr sz="550">
              <a:latin typeface="Euphemia UCAS"/>
              <a:cs typeface="Euphemia UCAS"/>
            </a:endParaRPr>
          </a:p>
        </p:txBody>
      </p:sp>
      <p:graphicFrame>
        <p:nvGraphicFramePr>
          <p:cNvPr id="23" name="object 23"/>
          <p:cNvGraphicFramePr>
            <a:graphicFrameLocks noGrp="1"/>
          </p:cNvGraphicFramePr>
          <p:nvPr>
            <p:extLst>
              <p:ext uri="{D42A27DB-BD31-4B8C-83A1-F6EECF244321}">
                <p14:modId xmlns:p14="http://schemas.microsoft.com/office/powerpoint/2010/main" val="3658048023"/>
              </p:ext>
            </p:extLst>
          </p:nvPr>
        </p:nvGraphicFramePr>
        <p:xfrm>
          <a:off x="1007985" y="1787988"/>
          <a:ext cx="2585420" cy="263648"/>
        </p:xfrm>
        <a:graphic>
          <a:graphicData uri="http://schemas.openxmlformats.org/drawingml/2006/table">
            <a:tbl>
              <a:tblPr firstRow="1" bandRow="1">
                <a:tableStyleId>{2D5ABB26-0587-4C30-8999-92F81FD0307C}</a:tableStyleId>
              </a:tblPr>
              <a:tblGrid>
                <a:gridCol w="427459">
                  <a:extLst>
                    <a:ext uri="{9D8B030D-6E8A-4147-A177-3AD203B41FA5}">
                      <a16:colId xmlns:a16="http://schemas.microsoft.com/office/drawing/2014/main" val="20000"/>
                    </a:ext>
                  </a:extLst>
                </a:gridCol>
                <a:gridCol w="472085">
                  <a:extLst>
                    <a:ext uri="{9D8B030D-6E8A-4147-A177-3AD203B41FA5}">
                      <a16:colId xmlns:a16="http://schemas.microsoft.com/office/drawing/2014/main" val="20001"/>
                    </a:ext>
                  </a:extLst>
                </a:gridCol>
                <a:gridCol w="686920">
                  <a:extLst>
                    <a:ext uri="{9D8B030D-6E8A-4147-A177-3AD203B41FA5}">
                      <a16:colId xmlns:a16="http://schemas.microsoft.com/office/drawing/2014/main" val="20002"/>
                    </a:ext>
                  </a:extLst>
                </a:gridCol>
                <a:gridCol w="321957">
                  <a:extLst>
                    <a:ext uri="{9D8B030D-6E8A-4147-A177-3AD203B41FA5}">
                      <a16:colId xmlns:a16="http://schemas.microsoft.com/office/drawing/2014/main" val="20003"/>
                    </a:ext>
                  </a:extLst>
                </a:gridCol>
                <a:gridCol w="676999">
                  <a:extLst>
                    <a:ext uri="{9D8B030D-6E8A-4147-A177-3AD203B41FA5}">
                      <a16:colId xmlns:a16="http://schemas.microsoft.com/office/drawing/2014/main" val="20004"/>
                    </a:ext>
                  </a:extLst>
                </a:gridCol>
              </a:tblGrid>
              <a:tr h="263648">
                <a:tc>
                  <a:txBody>
                    <a:bodyPr/>
                    <a:lstStyle/>
                    <a:p>
                      <a:pPr marL="81280">
                        <a:lnSpc>
                          <a:spcPct val="100000"/>
                        </a:lnSpc>
                        <a:spcBef>
                          <a:spcPts val="575"/>
                        </a:spcBef>
                      </a:pPr>
                      <a:r>
                        <a:rPr sz="700" spc="30" dirty="0">
                          <a:latin typeface="Euphemia UCAS"/>
                          <a:cs typeface="Euphemia UCAS"/>
                        </a:rPr>
                        <a:t>Header</a:t>
                      </a:r>
                      <a:endParaRPr sz="700" dirty="0">
                        <a:latin typeface="Euphemia UCAS"/>
                        <a:cs typeface="Euphemia UCAS"/>
                      </a:endParaRPr>
                    </a:p>
                  </a:txBody>
                  <a:tcPr marL="0" marR="0" marT="0" marB="0" anchor="ctr">
                    <a:lnL w="5492">
                      <a:solidFill>
                        <a:srgbClr val="000000"/>
                      </a:solidFill>
                      <a:prstDash val="solid"/>
                    </a:lnL>
                    <a:lnR w="5492">
                      <a:solidFill>
                        <a:srgbClr val="000000"/>
                      </a:solidFill>
                      <a:prstDash val="solid"/>
                    </a:lnR>
                    <a:lnT w="5492">
                      <a:solidFill>
                        <a:srgbClr val="000000"/>
                      </a:solidFill>
                      <a:prstDash val="solid"/>
                    </a:lnT>
                    <a:lnB w="5492">
                      <a:solidFill>
                        <a:srgbClr val="000000"/>
                      </a:solidFill>
                      <a:prstDash val="solid"/>
                    </a:lnB>
                    <a:solidFill>
                      <a:srgbClr val="FBBA05"/>
                    </a:solidFill>
                  </a:tcPr>
                </a:tc>
                <a:tc>
                  <a:txBody>
                    <a:bodyPr/>
                    <a:lstStyle/>
                    <a:p>
                      <a:pPr marL="156845">
                        <a:lnSpc>
                          <a:spcPts val="765"/>
                        </a:lnSpc>
                        <a:spcBef>
                          <a:spcPts val="225"/>
                        </a:spcBef>
                      </a:pPr>
                      <a:r>
                        <a:rPr sz="700" dirty="0">
                          <a:latin typeface="Euphemia UCAS"/>
                          <a:cs typeface="Euphemia UCAS"/>
                        </a:rPr>
                        <a:t>SAM</a:t>
                      </a:r>
                    </a:p>
                    <a:p>
                      <a:pPr marL="98425">
                        <a:lnSpc>
                          <a:spcPts val="765"/>
                        </a:lnSpc>
                      </a:pPr>
                      <a:r>
                        <a:rPr sz="700" spc="35" dirty="0">
                          <a:latin typeface="Euphemia UCAS"/>
                          <a:cs typeface="Euphemia UCAS"/>
                        </a:rPr>
                        <a:t>header</a:t>
                      </a:r>
                      <a:endParaRPr sz="700" dirty="0">
                        <a:latin typeface="Euphemia UCAS"/>
                        <a:cs typeface="Euphemia UCAS"/>
                      </a:endParaRPr>
                    </a:p>
                  </a:txBody>
                  <a:tcPr marL="0" marR="0" marT="0" marB="0" anchor="ctr">
                    <a:lnL w="5492">
                      <a:solidFill>
                        <a:srgbClr val="000000"/>
                      </a:solidFill>
                      <a:prstDash val="solid"/>
                    </a:lnL>
                    <a:lnR w="5492">
                      <a:solidFill>
                        <a:srgbClr val="000000"/>
                      </a:solidFill>
                      <a:prstDash val="solid"/>
                    </a:lnR>
                    <a:lnT w="5492">
                      <a:solidFill>
                        <a:srgbClr val="000000"/>
                      </a:solidFill>
                      <a:prstDash val="solid"/>
                    </a:lnT>
                    <a:lnB w="5492">
                      <a:solidFill>
                        <a:srgbClr val="000000"/>
                      </a:solidFill>
                      <a:prstDash val="solid"/>
                    </a:lnB>
                    <a:solidFill>
                      <a:srgbClr val="FBBA05"/>
                    </a:solidFill>
                  </a:tcPr>
                </a:tc>
                <a:tc>
                  <a:txBody>
                    <a:bodyPr/>
                    <a:lstStyle/>
                    <a:p>
                      <a:pPr marL="126364">
                        <a:lnSpc>
                          <a:spcPct val="100000"/>
                        </a:lnSpc>
                        <a:spcBef>
                          <a:spcPts val="400"/>
                        </a:spcBef>
                      </a:pPr>
                      <a:r>
                        <a:rPr sz="700" spc="30" dirty="0">
                          <a:latin typeface="Euphemia UCAS"/>
                          <a:cs typeface="Euphemia UCAS"/>
                        </a:rPr>
                        <a:t>Container</a:t>
                      </a:r>
                      <a:endParaRPr sz="700" dirty="0">
                        <a:latin typeface="Euphemia UCAS"/>
                        <a:cs typeface="Euphemia UCAS"/>
                      </a:endParaRPr>
                    </a:p>
                    <a:p>
                      <a:pPr marL="119380">
                        <a:lnSpc>
                          <a:spcPct val="100000"/>
                        </a:lnSpc>
                        <a:spcBef>
                          <a:spcPts val="15"/>
                        </a:spcBef>
                      </a:pPr>
                      <a:r>
                        <a:rPr sz="500" spc="45" dirty="0">
                          <a:latin typeface="Euphemia UCAS"/>
                          <a:cs typeface="Euphemia UCAS"/>
                        </a:rPr>
                        <a:t>(1-100k</a:t>
                      </a:r>
                      <a:r>
                        <a:rPr sz="500" spc="-50" dirty="0">
                          <a:latin typeface="Euphemia UCAS"/>
                          <a:cs typeface="Euphemia UCAS"/>
                        </a:rPr>
                        <a:t> </a:t>
                      </a:r>
                      <a:r>
                        <a:rPr sz="500" spc="30" dirty="0">
                          <a:latin typeface="Euphemia UCAS"/>
                          <a:cs typeface="Euphemia UCAS"/>
                        </a:rPr>
                        <a:t>reads)</a:t>
                      </a:r>
                      <a:endParaRPr sz="500" dirty="0">
                        <a:latin typeface="Euphemia UCAS"/>
                        <a:cs typeface="Euphemia UCAS"/>
                      </a:endParaRPr>
                    </a:p>
                  </a:txBody>
                  <a:tcPr marL="0" marR="0" marT="0" marB="0" anchor="ctr">
                    <a:lnL w="5492">
                      <a:solidFill>
                        <a:srgbClr val="000000"/>
                      </a:solidFill>
                      <a:prstDash val="solid"/>
                    </a:lnL>
                    <a:lnR w="5492">
                      <a:solidFill>
                        <a:srgbClr val="000000"/>
                      </a:solidFill>
                      <a:prstDash val="solid"/>
                    </a:lnR>
                    <a:lnT w="5492">
                      <a:solidFill>
                        <a:srgbClr val="000000"/>
                      </a:solidFill>
                      <a:prstDash val="solid"/>
                    </a:lnT>
                    <a:lnB w="5492">
                      <a:solidFill>
                        <a:srgbClr val="000000"/>
                      </a:solidFill>
                      <a:prstDash val="solid"/>
                    </a:lnB>
                    <a:solidFill>
                      <a:srgbClr val="FBBA05"/>
                    </a:solidFill>
                  </a:tcPr>
                </a:tc>
                <a:tc>
                  <a:txBody>
                    <a:bodyPr/>
                    <a:lstStyle/>
                    <a:p>
                      <a:pPr marL="81915">
                        <a:lnSpc>
                          <a:spcPct val="100000"/>
                        </a:lnSpc>
                        <a:spcBef>
                          <a:spcPts val="575"/>
                        </a:spcBef>
                      </a:pPr>
                      <a:r>
                        <a:rPr sz="700" spc="20" dirty="0">
                          <a:latin typeface="Euphemia UCAS"/>
                          <a:cs typeface="Euphemia UCAS"/>
                        </a:rPr>
                        <a:t>....</a:t>
                      </a:r>
                      <a:endParaRPr sz="700" dirty="0">
                        <a:latin typeface="Euphemia UCAS"/>
                        <a:cs typeface="Euphemia UCAS"/>
                      </a:endParaRPr>
                    </a:p>
                  </a:txBody>
                  <a:tcPr marL="0" marR="0" marT="0" marB="0" anchor="ctr">
                    <a:lnL w="5492">
                      <a:solidFill>
                        <a:srgbClr val="000000"/>
                      </a:solidFill>
                      <a:prstDash val="solid"/>
                    </a:lnL>
                    <a:lnR w="5492">
                      <a:solidFill>
                        <a:srgbClr val="000000"/>
                      </a:solidFill>
                      <a:prstDash val="solid"/>
                    </a:lnR>
                    <a:lnT w="5492">
                      <a:solidFill>
                        <a:srgbClr val="000000"/>
                      </a:solidFill>
                      <a:prstDash val="solid"/>
                    </a:lnT>
                    <a:lnB w="5492">
                      <a:solidFill>
                        <a:srgbClr val="000000"/>
                      </a:solidFill>
                      <a:prstDash val="solid"/>
                    </a:lnB>
                  </a:tcPr>
                </a:tc>
                <a:tc>
                  <a:txBody>
                    <a:bodyPr/>
                    <a:lstStyle/>
                    <a:p>
                      <a:pPr marL="106680">
                        <a:lnSpc>
                          <a:spcPct val="100000"/>
                        </a:lnSpc>
                        <a:spcBef>
                          <a:spcPts val="575"/>
                        </a:spcBef>
                      </a:pPr>
                      <a:r>
                        <a:rPr sz="700" spc="30" dirty="0">
                          <a:latin typeface="Euphemia UCAS"/>
                          <a:cs typeface="Euphemia UCAS"/>
                        </a:rPr>
                        <a:t>Container</a:t>
                      </a:r>
                      <a:endParaRPr sz="700" dirty="0">
                        <a:latin typeface="Euphemia UCAS"/>
                        <a:cs typeface="Euphemia UCAS"/>
                      </a:endParaRPr>
                    </a:p>
                  </a:txBody>
                  <a:tcPr marL="0" marR="0" marT="0" marB="0" anchor="ctr">
                    <a:lnL w="5492">
                      <a:solidFill>
                        <a:srgbClr val="000000"/>
                      </a:solidFill>
                      <a:prstDash val="solid"/>
                    </a:lnL>
                    <a:lnR w="5492">
                      <a:solidFill>
                        <a:srgbClr val="000000"/>
                      </a:solidFill>
                      <a:prstDash val="solid"/>
                    </a:lnR>
                    <a:lnT w="5492">
                      <a:solidFill>
                        <a:srgbClr val="000000"/>
                      </a:solidFill>
                      <a:prstDash val="solid"/>
                    </a:lnT>
                    <a:lnB w="5492">
                      <a:solidFill>
                        <a:srgbClr val="000000"/>
                      </a:solidFill>
                      <a:prstDash val="solid"/>
                    </a:lnB>
                    <a:solidFill>
                      <a:srgbClr val="FBBA05"/>
                    </a:solidFill>
                  </a:tcPr>
                </a:tc>
                <a:extLst>
                  <a:ext uri="{0D108BD9-81ED-4DB2-BD59-A6C34878D82A}">
                    <a16:rowId xmlns:a16="http://schemas.microsoft.com/office/drawing/2014/main" val="10000"/>
                  </a:ext>
                </a:extLst>
              </a:tr>
            </a:tbl>
          </a:graphicData>
        </a:graphic>
      </p:graphicFrame>
      <p:sp>
        <p:nvSpPr>
          <p:cNvPr id="24" name="object 24"/>
          <p:cNvSpPr/>
          <p:nvPr/>
        </p:nvSpPr>
        <p:spPr>
          <a:xfrm>
            <a:off x="1010758" y="2053017"/>
            <a:ext cx="2585720" cy="220979"/>
          </a:xfrm>
          <a:custGeom>
            <a:avLst/>
            <a:gdLst/>
            <a:ahLst/>
            <a:cxnLst/>
            <a:rect l="l" t="t" r="r" b="b"/>
            <a:pathLst>
              <a:path w="2585720" h="220980">
                <a:moveTo>
                  <a:pt x="2585448" y="220553"/>
                </a:moveTo>
                <a:lnTo>
                  <a:pt x="0" y="217766"/>
                </a:lnTo>
                <a:lnTo>
                  <a:pt x="898816" y="0"/>
                </a:lnTo>
                <a:lnTo>
                  <a:pt x="1577079" y="1393"/>
                </a:lnTo>
                <a:lnTo>
                  <a:pt x="2585448" y="220553"/>
                </a:lnTo>
                <a:close/>
              </a:path>
            </a:pathLst>
          </a:custGeom>
          <a:solidFill>
            <a:srgbClr val="FFF4DD"/>
          </a:solidFill>
        </p:spPr>
        <p:txBody>
          <a:bodyPr wrap="square" lIns="0" tIns="0" rIns="0" bIns="0" rtlCol="0"/>
          <a:lstStyle/>
          <a:p>
            <a:endParaRPr>
              <a:latin typeface="Euphemia UCAS"/>
              <a:cs typeface="Euphemia UCAS"/>
            </a:endParaRPr>
          </a:p>
        </p:txBody>
      </p:sp>
      <p:sp>
        <p:nvSpPr>
          <p:cNvPr id="25" name="object 25"/>
          <p:cNvSpPr/>
          <p:nvPr/>
        </p:nvSpPr>
        <p:spPr>
          <a:xfrm>
            <a:off x="1010758" y="2053017"/>
            <a:ext cx="2585720" cy="220979"/>
          </a:xfrm>
          <a:custGeom>
            <a:avLst/>
            <a:gdLst/>
            <a:ahLst/>
            <a:cxnLst/>
            <a:rect l="l" t="t" r="r" b="b"/>
            <a:pathLst>
              <a:path w="2585720" h="220980">
                <a:moveTo>
                  <a:pt x="898816" y="0"/>
                </a:moveTo>
                <a:lnTo>
                  <a:pt x="0" y="217766"/>
                </a:lnTo>
                <a:lnTo>
                  <a:pt x="2585448" y="220553"/>
                </a:lnTo>
                <a:lnTo>
                  <a:pt x="1577079" y="1393"/>
                </a:lnTo>
                <a:lnTo>
                  <a:pt x="898816" y="0"/>
                </a:lnTo>
                <a:close/>
              </a:path>
            </a:pathLst>
          </a:custGeom>
          <a:ln w="3175">
            <a:solidFill>
              <a:srgbClr val="000000"/>
            </a:solidFill>
          </a:ln>
        </p:spPr>
        <p:txBody>
          <a:bodyPr wrap="square" lIns="0" tIns="0" rIns="0" bIns="0" rtlCol="0"/>
          <a:lstStyle/>
          <a:p>
            <a:endParaRPr>
              <a:latin typeface="Euphemia UCAS"/>
              <a:cs typeface="Euphemia UCAS"/>
            </a:endParaRPr>
          </a:p>
        </p:txBody>
      </p:sp>
      <p:graphicFrame>
        <p:nvGraphicFramePr>
          <p:cNvPr id="26" name="object 26"/>
          <p:cNvGraphicFramePr>
            <a:graphicFrameLocks noGrp="1"/>
          </p:cNvGraphicFramePr>
          <p:nvPr>
            <p:extLst>
              <p:ext uri="{D42A27DB-BD31-4B8C-83A1-F6EECF244321}">
                <p14:modId xmlns:p14="http://schemas.microsoft.com/office/powerpoint/2010/main" val="1180442688"/>
              </p:ext>
            </p:extLst>
          </p:nvPr>
        </p:nvGraphicFramePr>
        <p:xfrm>
          <a:off x="1007985" y="2270922"/>
          <a:ext cx="2589010" cy="263628"/>
        </p:xfrm>
        <a:graphic>
          <a:graphicData uri="http://schemas.openxmlformats.org/drawingml/2006/table">
            <a:tbl>
              <a:tblPr firstRow="1" bandRow="1">
                <a:tableStyleId>{2D5ABB26-0587-4C30-8999-92F81FD0307C}</a:tableStyleId>
              </a:tblPr>
              <a:tblGrid>
                <a:gridCol w="684226">
                  <a:extLst>
                    <a:ext uri="{9D8B030D-6E8A-4147-A177-3AD203B41FA5}">
                      <a16:colId xmlns:a16="http://schemas.microsoft.com/office/drawing/2014/main" val="20000"/>
                    </a:ext>
                  </a:extLst>
                </a:gridCol>
                <a:gridCol w="561205">
                  <a:extLst>
                    <a:ext uri="{9D8B030D-6E8A-4147-A177-3AD203B41FA5}">
                      <a16:colId xmlns:a16="http://schemas.microsoft.com/office/drawing/2014/main" val="20001"/>
                    </a:ext>
                  </a:extLst>
                </a:gridCol>
                <a:gridCol w="563680">
                  <a:extLst>
                    <a:ext uri="{9D8B030D-6E8A-4147-A177-3AD203B41FA5}">
                      <a16:colId xmlns:a16="http://schemas.microsoft.com/office/drawing/2014/main" val="20002"/>
                    </a:ext>
                  </a:extLst>
                </a:gridCol>
                <a:gridCol w="212775">
                  <a:extLst>
                    <a:ext uri="{9D8B030D-6E8A-4147-A177-3AD203B41FA5}">
                      <a16:colId xmlns:a16="http://schemas.microsoft.com/office/drawing/2014/main" val="20003"/>
                    </a:ext>
                  </a:extLst>
                </a:gridCol>
                <a:gridCol w="567124">
                  <a:extLst>
                    <a:ext uri="{9D8B030D-6E8A-4147-A177-3AD203B41FA5}">
                      <a16:colId xmlns:a16="http://schemas.microsoft.com/office/drawing/2014/main" val="20004"/>
                    </a:ext>
                  </a:extLst>
                </a:gridCol>
              </a:tblGrid>
              <a:tr h="263628">
                <a:tc>
                  <a:txBody>
                    <a:bodyPr/>
                    <a:lstStyle/>
                    <a:p>
                      <a:pPr marL="185420" marR="45085" indent="-130810">
                        <a:lnSpc>
                          <a:spcPts val="690"/>
                        </a:lnSpc>
                        <a:spcBef>
                          <a:spcPts val="375"/>
                        </a:spcBef>
                      </a:pPr>
                      <a:r>
                        <a:rPr sz="700" spc="-5" dirty="0">
                          <a:latin typeface="Euphemia UCAS"/>
                          <a:cs typeface="Euphemia UCAS"/>
                        </a:rPr>
                        <a:t>Comp</a:t>
                      </a:r>
                      <a:r>
                        <a:rPr sz="700" spc="-15" dirty="0">
                          <a:latin typeface="Euphemia UCAS"/>
                          <a:cs typeface="Euphemia UCAS"/>
                        </a:rPr>
                        <a:t>r</a:t>
                      </a:r>
                      <a:r>
                        <a:rPr sz="700" spc="-5" dirty="0">
                          <a:latin typeface="Euphemia UCAS"/>
                          <a:cs typeface="Euphemia UCAS"/>
                        </a:rPr>
                        <a:t>ession  </a:t>
                      </a:r>
                      <a:r>
                        <a:rPr sz="700" spc="35" dirty="0">
                          <a:latin typeface="Euphemia UCAS"/>
                          <a:cs typeface="Euphemia UCAS"/>
                        </a:rPr>
                        <a:t>header</a:t>
                      </a:r>
                      <a:endParaRPr sz="700" dirty="0">
                        <a:latin typeface="Euphemia UCAS"/>
                        <a:cs typeface="Euphemia UCAS"/>
                      </a:endParaRPr>
                    </a:p>
                  </a:txBody>
                  <a:tcPr marL="0" marR="0" marT="0" marB="0" anchor="ctr">
                    <a:lnL w="5492">
                      <a:solidFill>
                        <a:srgbClr val="000000"/>
                      </a:solidFill>
                      <a:prstDash val="solid"/>
                    </a:lnL>
                    <a:lnR w="6313">
                      <a:solidFill>
                        <a:srgbClr val="000000"/>
                      </a:solidFill>
                      <a:prstDash val="solid"/>
                    </a:lnR>
                    <a:lnT w="5492">
                      <a:solidFill>
                        <a:srgbClr val="000000"/>
                      </a:solidFill>
                      <a:prstDash val="solid"/>
                    </a:lnT>
                    <a:lnB w="5492">
                      <a:solidFill>
                        <a:srgbClr val="000000"/>
                      </a:solidFill>
                      <a:prstDash val="solid"/>
                    </a:lnB>
                    <a:solidFill>
                      <a:srgbClr val="FBBA05"/>
                    </a:solidFill>
                  </a:tcPr>
                </a:tc>
                <a:tc>
                  <a:txBody>
                    <a:bodyPr/>
                    <a:lstStyle/>
                    <a:p>
                      <a:pPr marL="167005">
                        <a:lnSpc>
                          <a:spcPct val="100000"/>
                        </a:lnSpc>
                        <a:spcBef>
                          <a:spcPts val="570"/>
                        </a:spcBef>
                      </a:pPr>
                      <a:r>
                        <a:rPr sz="700" spc="15" dirty="0">
                          <a:latin typeface="Euphemia UCAS"/>
                          <a:cs typeface="Euphemia UCAS"/>
                        </a:rPr>
                        <a:t>Slice</a:t>
                      </a:r>
                      <a:endParaRPr sz="700" dirty="0">
                        <a:latin typeface="Euphemia UCAS"/>
                        <a:cs typeface="Euphemia UCAS"/>
                      </a:endParaRPr>
                    </a:p>
                  </a:txBody>
                  <a:tcPr marL="0" marR="0" marT="0" marB="0" anchor="ctr">
                    <a:lnL w="6313">
                      <a:solidFill>
                        <a:srgbClr val="000000"/>
                      </a:solidFill>
                      <a:prstDash val="solid"/>
                    </a:lnL>
                    <a:lnR w="13199">
                      <a:solidFill>
                        <a:srgbClr val="000000"/>
                      </a:solidFill>
                      <a:prstDash val="solid"/>
                    </a:lnR>
                    <a:lnT w="6313">
                      <a:solidFill>
                        <a:srgbClr val="000000"/>
                      </a:solidFill>
                      <a:prstDash val="solid"/>
                    </a:lnT>
                    <a:lnB w="6313">
                      <a:solidFill>
                        <a:srgbClr val="000000"/>
                      </a:solidFill>
                      <a:prstDash val="solid"/>
                    </a:lnB>
                    <a:solidFill>
                      <a:srgbClr val="FBBA05"/>
                    </a:solidFill>
                  </a:tcPr>
                </a:tc>
                <a:tc>
                  <a:txBody>
                    <a:bodyPr/>
                    <a:lstStyle/>
                    <a:p>
                      <a:pPr marR="34925" algn="ctr">
                        <a:lnSpc>
                          <a:spcPts val="805"/>
                        </a:lnSpc>
                        <a:spcBef>
                          <a:spcPts val="575"/>
                        </a:spcBef>
                      </a:pPr>
                      <a:r>
                        <a:rPr sz="700" spc="15" dirty="0">
                          <a:latin typeface="Euphemia UCAS"/>
                          <a:cs typeface="Euphemia UCAS"/>
                        </a:rPr>
                        <a:t>Slice</a:t>
                      </a:r>
                      <a:endParaRPr sz="700" dirty="0">
                        <a:latin typeface="Euphemia UCAS"/>
                        <a:cs typeface="Euphemia UCAS"/>
                      </a:endParaRPr>
                    </a:p>
                    <a:p>
                      <a:pPr marL="8890" algn="ctr">
                        <a:lnSpc>
                          <a:spcPts val="505"/>
                        </a:lnSpc>
                      </a:pPr>
                      <a:r>
                        <a:rPr sz="500" spc="40" dirty="0">
                          <a:latin typeface="Euphemia UCAS"/>
                          <a:cs typeface="Euphemia UCAS"/>
                        </a:rPr>
                        <a:t>(1-10k</a:t>
                      </a:r>
                      <a:r>
                        <a:rPr sz="500" spc="-25" dirty="0">
                          <a:latin typeface="Euphemia UCAS"/>
                          <a:cs typeface="Euphemia UCAS"/>
                        </a:rPr>
                        <a:t> </a:t>
                      </a:r>
                      <a:r>
                        <a:rPr sz="500" spc="30" dirty="0">
                          <a:latin typeface="Euphemia UCAS"/>
                          <a:cs typeface="Euphemia UCAS"/>
                        </a:rPr>
                        <a:t>reads)</a:t>
                      </a:r>
                      <a:endParaRPr sz="500" dirty="0">
                        <a:latin typeface="Euphemia UCAS"/>
                        <a:cs typeface="Euphemia UCAS"/>
                      </a:endParaRPr>
                    </a:p>
                  </a:txBody>
                  <a:tcPr marL="0" marR="0" marT="0" marB="0" anchor="ctr">
                    <a:lnL w="13199">
                      <a:solidFill>
                        <a:srgbClr val="000000"/>
                      </a:solidFill>
                      <a:prstDash val="solid"/>
                    </a:lnL>
                    <a:lnR w="6313">
                      <a:solidFill>
                        <a:srgbClr val="000000"/>
                      </a:solidFill>
                      <a:prstDash val="solid"/>
                    </a:lnR>
                    <a:lnT w="5492">
                      <a:solidFill>
                        <a:srgbClr val="000000"/>
                      </a:solidFill>
                      <a:prstDash val="solid"/>
                    </a:lnT>
                    <a:lnB w="5492">
                      <a:solidFill>
                        <a:srgbClr val="000000"/>
                      </a:solidFill>
                      <a:prstDash val="solid"/>
                    </a:lnB>
                    <a:solidFill>
                      <a:srgbClr val="FBBA05"/>
                    </a:solidFill>
                  </a:tcPr>
                </a:tc>
                <a:tc>
                  <a:txBody>
                    <a:bodyPr/>
                    <a:lstStyle/>
                    <a:p>
                      <a:pPr marL="59690">
                        <a:lnSpc>
                          <a:spcPct val="100000"/>
                        </a:lnSpc>
                        <a:spcBef>
                          <a:spcPts val="484"/>
                        </a:spcBef>
                      </a:pPr>
                      <a:r>
                        <a:rPr sz="700" spc="20" dirty="0">
                          <a:latin typeface="Euphemia UCAS"/>
                          <a:cs typeface="Euphemia UCAS"/>
                        </a:rPr>
                        <a:t>...</a:t>
                      </a:r>
                      <a:endParaRPr sz="700" dirty="0">
                        <a:latin typeface="Euphemia UCAS"/>
                        <a:cs typeface="Euphemia UCAS"/>
                      </a:endParaRPr>
                    </a:p>
                  </a:txBody>
                  <a:tcPr marL="0" marR="0" marT="0" marB="0" anchor="ctr">
                    <a:lnL w="6313">
                      <a:solidFill>
                        <a:srgbClr val="000000"/>
                      </a:solidFill>
                      <a:prstDash val="solid"/>
                    </a:lnL>
                    <a:lnR w="6313">
                      <a:solidFill>
                        <a:srgbClr val="000000"/>
                      </a:solidFill>
                      <a:prstDash val="solid"/>
                    </a:lnR>
                    <a:lnT w="5492">
                      <a:solidFill>
                        <a:srgbClr val="000000"/>
                      </a:solidFill>
                      <a:prstDash val="solid"/>
                    </a:lnT>
                    <a:lnB w="5492">
                      <a:solidFill>
                        <a:srgbClr val="000000"/>
                      </a:solidFill>
                      <a:prstDash val="solid"/>
                    </a:lnB>
                  </a:tcPr>
                </a:tc>
                <a:tc>
                  <a:txBody>
                    <a:bodyPr/>
                    <a:lstStyle/>
                    <a:p>
                      <a:pPr marL="158750">
                        <a:lnSpc>
                          <a:spcPct val="100000"/>
                        </a:lnSpc>
                        <a:spcBef>
                          <a:spcPts val="575"/>
                        </a:spcBef>
                      </a:pPr>
                      <a:r>
                        <a:rPr sz="700" spc="15" dirty="0">
                          <a:latin typeface="Euphemia UCAS"/>
                          <a:cs typeface="Euphemia UCAS"/>
                        </a:rPr>
                        <a:t>Slice</a:t>
                      </a:r>
                      <a:endParaRPr sz="700" dirty="0">
                        <a:latin typeface="Euphemia UCAS"/>
                        <a:cs typeface="Euphemia UCAS"/>
                      </a:endParaRPr>
                    </a:p>
                  </a:txBody>
                  <a:tcPr marL="0" marR="0" marT="0" marB="0" anchor="ctr">
                    <a:lnL w="6313">
                      <a:solidFill>
                        <a:srgbClr val="000000"/>
                      </a:solidFill>
                      <a:prstDash val="solid"/>
                    </a:lnL>
                    <a:lnR w="6313">
                      <a:solidFill>
                        <a:srgbClr val="000000"/>
                      </a:solidFill>
                      <a:prstDash val="solid"/>
                    </a:lnR>
                    <a:lnT w="5492">
                      <a:solidFill>
                        <a:srgbClr val="000000"/>
                      </a:solidFill>
                      <a:prstDash val="solid"/>
                    </a:lnT>
                    <a:lnB w="5492">
                      <a:solidFill>
                        <a:srgbClr val="000000"/>
                      </a:solidFill>
                      <a:prstDash val="solid"/>
                    </a:lnB>
                    <a:solidFill>
                      <a:srgbClr val="FBBA05"/>
                    </a:solidFill>
                  </a:tcPr>
                </a:tc>
                <a:extLst>
                  <a:ext uri="{0D108BD9-81ED-4DB2-BD59-A6C34878D82A}">
                    <a16:rowId xmlns:a16="http://schemas.microsoft.com/office/drawing/2014/main" val="10000"/>
                  </a:ext>
                </a:extLst>
              </a:tr>
            </a:tbl>
          </a:graphicData>
        </a:graphic>
      </p:graphicFrame>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55" dirty="0">
                <a:latin typeface="Euphemia UCAS"/>
                <a:cs typeface="Euphemia UCAS"/>
              </a:rPr>
              <a:t>VCF: </a:t>
            </a:r>
            <a:r>
              <a:rPr spc="-35" dirty="0">
                <a:latin typeface="Euphemia UCAS"/>
                <a:cs typeface="Euphemia UCAS"/>
              </a:rPr>
              <a:t>Variant </a:t>
            </a:r>
            <a:r>
              <a:rPr spc="-50" dirty="0">
                <a:latin typeface="Euphemia UCAS"/>
                <a:cs typeface="Euphemia UCAS"/>
              </a:rPr>
              <a:t>Call</a:t>
            </a:r>
            <a:r>
              <a:rPr spc="15" dirty="0">
                <a:latin typeface="Euphemia UCAS"/>
                <a:cs typeface="Euphemia UCAS"/>
              </a:rPr>
              <a:t> </a:t>
            </a:r>
            <a:r>
              <a:rPr spc="-45" dirty="0">
                <a:latin typeface="Euphemia UCAS"/>
                <a:cs typeface="Euphemia UCAS"/>
              </a:rPr>
              <a:t>Format</a:t>
            </a:r>
          </a:p>
        </p:txBody>
      </p:sp>
      <p:sp>
        <p:nvSpPr>
          <p:cNvPr id="3" name="object 3"/>
          <p:cNvSpPr txBox="1"/>
          <p:nvPr/>
        </p:nvSpPr>
        <p:spPr>
          <a:xfrm>
            <a:off x="171450" y="434975"/>
            <a:ext cx="3786556" cy="497572"/>
          </a:xfrm>
          <a:prstGeom prst="rect">
            <a:avLst/>
          </a:prstGeom>
        </p:spPr>
        <p:txBody>
          <a:bodyPr vert="horz" wrap="square" lIns="0" tIns="0" rIns="0" bIns="0" rtlCol="0">
            <a:spAutoFit/>
          </a:bodyPr>
          <a:lstStyle/>
          <a:p>
            <a:pPr marL="12700">
              <a:lnSpc>
                <a:spcPct val="100000"/>
              </a:lnSpc>
            </a:pPr>
            <a:r>
              <a:rPr sz="800" b="1" spc="-10" dirty="0">
                <a:latin typeface="Euphemia UCAS"/>
                <a:cs typeface="Euphemia UCAS"/>
              </a:rPr>
              <a:t>File </a:t>
            </a:r>
            <a:r>
              <a:rPr sz="800" b="1" spc="10" dirty="0">
                <a:latin typeface="Euphemia UCAS"/>
                <a:cs typeface="Euphemia UCAS"/>
              </a:rPr>
              <a:t>format </a:t>
            </a:r>
            <a:r>
              <a:rPr sz="800" b="1" dirty="0">
                <a:latin typeface="Euphemia UCAS"/>
                <a:cs typeface="Euphemia UCAS"/>
              </a:rPr>
              <a:t>for </a:t>
            </a:r>
            <a:r>
              <a:rPr sz="800" b="1" spc="-5" dirty="0">
                <a:latin typeface="Euphemia UCAS"/>
                <a:cs typeface="Euphemia UCAS"/>
              </a:rPr>
              <a:t>storing </a:t>
            </a:r>
            <a:r>
              <a:rPr lang="es-ES" sz="800" b="1" spc="-5" dirty="0" err="1">
                <a:latin typeface="Euphemia UCAS"/>
                <a:cs typeface="Euphemia UCAS"/>
              </a:rPr>
              <a:t>generic</a:t>
            </a:r>
            <a:r>
              <a:rPr lang="es-ES" sz="800" b="1" spc="-5" dirty="0">
                <a:latin typeface="Euphemia UCAS"/>
                <a:cs typeface="Euphemia UCAS"/>
              </a:rPr>
              <a:t> </a:t>
            </a:r>
            <a:r>
              <a:rPr sz="800" b="1" spc="-5" dirty="0">
                <a:latin typeface="Euphemia UCAS"/>
                <a:cs typeface="Euphemia UCAS"/>
              </a:rPr>
              <a:t>variation</a:t>
            </a:r>
            <a:r>
              <a:rPr sz="800" b="1" spc="75" dirty="0">
                <a:latin typeface="Euphemia UCAS"/>
                <a:cs typeface="Euphemia UCAS"/>
              </a:rPr>
              <a:t> </a:t>
            </a:r>
            <a:r>
              <a:rPr sz="800" b="1" spc="-10" dirty="0">
                <a:latin typeface="Euphemia UCAS"/>
                <a:cs typeface="Euphemia UCAS"/>
              </a:rPr>
              <a:t>data</a:t>
            </a:r>
            <a:endParaRPr sz="800" b="1"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Accommodate</a:t>
            </a:r>
            <a:r>
              <a:rPr lang="es-ES" sz="800" spc="-5" dirty="0">
                <a:latin typeface="Euphemia UCAS"/>
                <a:cs typeface="Euphemia UCAS"/>
              </a:rPr>
              <a:t> </a:t>
            </a:r>
            <a:r>
              <a:rPr lang="es-ES" sz="800" spc="-5" dirty="0" err="1">
                <a:latin typeface="Euphemia UCAS"/>
                <a:cs typeface="Euphemia UCAS"/>
              </a:rPr>
              <a:t>all</a:t>
            </a:r>
            <a:r>
              <a:rPr lang="es-ES" sz="800" spc="-5" dirty="0">
                <a:latin typeface="Euphemia UCAS"/>
                <a:cs typeface="Euphemia UCAS"/>
              </a:rPr>
              <a:t> </a:t>
            </a:r>
            <a:r>
              <a:rPr lang="es-ES" sz="800" spc="-5" dirty="0" err="1">
                <a:latin typeface="Euphemia UCAS"/>
                <a:cs typeface="Euphemia UCAS"/>
              </a:rPr>
              <a:t>types</a:t>
            </a:r>
            <a:r>
              <a:rPr lang="es-ES" sz="800" spc="-5" dirty="0">
                <a:latin typeface="Euphemia UCAS"/>
                <a:cs typeface="Euphemia UCAS"/>
              </a:rPr>
              <a:t> of </a:t>
            </a:r>
            <a:r>
              <a:rPr lang="es-ES" sz="800" spc="-5" dirty="0" err="1">
                <a:latin typeface="Euphemia UCAS"/>
                <a:cs typeface="Euphemia UCAS"/>
              </a:rPr>
              <a:t>variation</a:t>
            </a:r>
            <a:r>
              <a:rPr lang="es-ES" sz="800" spc="-5" dirty="0">
                <a:latin typeface="Euphemia UCAS"/>
                <a:cs typeface="Euphemia UCAS"/>
              </a:rPr>
              <a:t>: </a:t>
            </a:r>
            <a:r>
              <a:rPr lang="es-ES" sz="800" spc="-5" dirty="0" err="1">
                <a:latin typeface="Euphemia UCAS"/>
                <a:cs typeface="Euphemia UCAS"/>
              </a:rPr>
              <a:t>SNPs</a:t>
            </a:r>
            <a:r>
              <a:rPr lang="es-ES" sz="800" spc="-5" dirty="0">
                <a:latin typeface="Euphemia UCAS"/>
                <a:cs typeface="Euphemia UCAS"/>
              </a:rPr>
              <a:t>, short </a:t>
            </a:r>
            <a:r>
              <a:rPr lang="es-ES" sz="800" spc="-5" dirty="0" err="1">
                <a:latin typeface="Euphemia UCAS"/>
                <a:cs typeface="Euphemia UCAS"/>
              </a:rPr>
              <a:t>indels</a:t>
            </a:r>
            <a:r>
              <a:rPr lang="es-ES" sz="800" spc="-5" dirty="0">
                <a:latin typeface="Euphemia UCAS"/>
                <a:cs typeface="Euphemia UCAS"/>
              </a:rPr>
              <a:t>, </a:t>
            </a:r>
            <a:r>
              <a:rPr lang="es-ES" sz="800" spc="-5" dirty="0" err="1">
                <a:latin typeface="Euphemia UCAS"/>
                <a:cs typeface="Euphemia UCAS"/>
              </a:rPr>
              <a:t>large</a:t>
            </a:r>
            <a:r>
              <a:rPr lang="es-ES" sz="800" spc="-5" dirty="0">
                <a:latin typeface="Euphemia UCAS"/>
                <a:cs typeface="Euphemia UCAS"/>
              </a:rPr>
              <a:t> </a:t>
            </a:r>
            <a:r>
              <a:rPr lang="es-ES" sz="800" spc="-5" dirty="0" err="1">
                <a:latin typeface="Euphemia UCAS"/>
                <a:cs typeface="Euphemia UCAS"/>
              </a:rPr>
              <a:t>events</a:t>
            </a:r>
            <a:endParaRPr lang="es-ES" sz="800" spc="-5"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Multiple</a:t>
            </a:r>
            <a:r>
              <a:rPr lang="es-ES" sz="800" spc="-5" dirty="0">
                <a:latin typeface="Euphemia UCAS"/>
                <a:cs typeface="Euphemia UCAS"/>
              </a:rPr>
              <a:t> </a:t>
            </a:r>
            <a:r>
              <a:rPr lang="es-ES" sz="800" spc="-5" dirty="0" err="1">
                <a:latin typeface="Euphemia UCAS"/>
                <a:cs typeface="Euphemia UCAS"/>
              </a:rPr>
              <a:t>samples</a:t>
            </a:r>
            <a:endParaRPr lang="es-ES" sz="800" spc="-5" dirty="0">
              <a:latin typeface="Euphemia UCAS"/>
              <a:cs typeface="Euphemia UCAS"/>
            </a:endParaRPr>
          </a:p>
        </p:txBody>
      </p:sp>
      <p:sp>
        <p:nvSpPr>
          <p:cNvPr id="5" name="object 5">
            <a:extLst>
              <a:ext uri="{FF2B5EF4-FFF2-40B4-BE49-F238E27FC236}">
                <a16:creationId xmlns:a16="http://schemas.microsoft.com/office/drawing/2014/main" id="{D6697E8B-7741-9844-AE40-F248BE81E501}"/>
              </a:ext>
            </a:extLst>
          </p:cNvPr>
          <p:cNvSpPr/>
          <p:nvPr/>
        </p:nvSpPr>
        <p:spPr>
          <a:xfrm>
            <a:off x="3939488" y="401175"/>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6" name="object 6">
            <a:extLst>
              <a:ext uri="{FF2B5EF4-FFF2-40B4-BE49-F238E27FC236}">
                <a16:creationId xmlns:a16="http://schemas.microsoft.com/office/drawing/2014/main" id="{14BB2C21-1082-7249-B2F0-D2E5B7FC546A}"/>
              </a:ext>
            </a:extLst>
          </p:cNvPr>
          <p:cNvSpPr/>
          <p:nvPr/>
        </p:nvSpPr>
        <p:spPr>
          <a:xfrm>
            <a:off x="3939488" y="401175"/>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7" name="object 7">
            <a:extLst>
              <a:ext uri="{FF2B5EF4-FFF2-40B4-BE49-F238E27FC236}">
                <a16:creationId xmlns:a16="http://schemas.microsoft.com/office/drawing/2014/main" id="{2DC8F948-7A22-5F40-86B6-322F8046CDE2}"/>
              </a:ext>
            </a:extLst>
          </p:cNvPr>
          <p:cNvSpPr txBox="1"/>
          <p:nvPr/>
        </p:nvSpPr>
        <p:spPr>
          <a:xfrm>
            <a:off x="4011308" y="463275"/>
            <a:ext cx="429259" cy="141064"/>
          </a:xfrm>
          <a:prstGeom prst="rect">
            <a:avLst/>
          </a:prstGeom>
        </p:spPr>
        <p:txBody>
          <a:bodyPr vert="horz" wrap="square" lIns="0" tIns="0" rIns="0" bIns="0" rtlCol="0">
            <a:spAutoFit/>
          </a:bodyPr>
          <a:lstStyle/>
          <a:p>
            <a:pPr marL="24765" marR="5080" indent="-12700" algn="ctr">
              <a:lnSpc>
                <a:spcPts val="540"/>
              </a:lnSpc>
            </a:pPr>
            <a:r>
              <a:rPr sz="550" spc="15" dirty="0">
                <a:latin typeface="Euphemia UCAS"/>
                <a:cs typeface="Euphemia UCAS"/>
              </a:rPr>
              <a:t>Sequen</a:t>
            </a:r>
            <a:r>
              <a:rPr sz="550" spc="20" dirty="0">
                <a:latin typeface="Euphemia UCAS"/>
                <a:cs typeface="Euphemia UCAS"/>
              </a:rPr>
              <a:t>c</a:t>
            </a:r>
            <a:r>
              <a:rPr sz="550" spc="25" dirty="0">
                <a:latin typeface="Euphemia UCAS"/>
                <a:cs typeface="Euphemia UCAS"/>
              </a:rPr>
              <a:t>ing </a:t>
            </a:r>
            <a:r>
              <a:rPr sz="550" spc="15" dirty="0">
                <a:latin typeface="Euphemia UCAS"/>
                <a:cs typeface="Euphemia UCAS"/>
              </a:rPr>
              <a:t> </a:t>
            </a:r>
            <a:r>
              <a:rPr sz="550" spc="30" dirty="0">
                <a:latin typeface="Euphemia UCAS"/>
                <a:cs typeface="Euphemia UCAS"/>
              </a:rPr>
              <a:t>Instrument</a:t>
            </a:r>
            <a:endParaRPr sz="550" dirty="0">
              <a:latin typeface="Euphemia UCAS"/>
              <a:cs typeface="Euphemia UCAS"/>
            </a:endParaRPr>
          </a:p>
        </p:txBody>
      </p:sp>
      <p:sp>
        <p:nvSpPr>
          <p:cNvPr id="8" name="object 8">
            <a:extLst>
              <a:ext uri="{FF2B5EF4-FFF2-40B4-BE49-F238E27FC236}">
                <a16:creationId xmlns:a16="http://schemas.microsoft.com/office/drawing/2014/main" id="{BCD34A29-7EDB-D941-87B9-9B3BA99F77B0}"/>
              </a:ext>
            </a:extLst>
          </p:cNvPr>
          <p:cNvSpPr/>
          <p:nvPr/>
        </p:nvSpPr>
        <p:spPr>
          <a:xfrm>
            <a:off x="3939488" y="773104"/>
            <a:ext cx="575310" cy="249554"/>
          </a:xfrm>
          <a:custGeom>
            <a:avLst/>
            <a:gdLst/>
            <a:ahLst/>
            <a:cxnLst/>
            <a:rect l="l" t="t" r="r" b="b"/>
            <a:pathLst>
              <a:path w="575310" h="249555">
                <a:moveTo>
                  <a:pt x="549047" y="249277"/>
                </a:move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close/>
              </a:path>
            </a:pathLst>
          </a:custGeom>
          <a:solidFill>
            <a:srgbClr val="FBBA05"/>
          </a:solidFill>
        </p:spPr>
        <p:txBody>
          <a:bodyPr wrap="square" lIns="0" tIns="0" rIns="0" bIns="0" rtlCol="0"/>
          <a:lstStyle/>
          <a:p>
            <a:endParaRPr>
              <a:latin typeface="Euphemia UCAS"/>
              <a:cs typeface="Euphemia UCAS"/>
            </a:endParaRPr>
          </a:p>
        </p:txBody>
      </p:sp>
      <p:sp>
        <p:nvSpPr>
          <p:cNvPr id="9" name="object 9">
            <a:extLst>
              <a:ext uri="{FF2B5EF4-FFF2-40B4-BE49-F238E27FC236}">
                <a16:creationId xmlns:a16="http://schemas.microsoft.com/office/drawing/2014/main" id="{88E8CA3B-BAE0-234C-975B-E09A9F15ABEE}"/>
              </a:ext>
            </a:extLst>
          </p:cNvPr>
          <p:cNvSpPr/>
          <p:nvPr/>
        </p:nvSpPr>
        <p:spPr>
          <a:xfrm>
            <a:off x="3939488" y="773104"/>
            <a:ext cx="575310" cy="249554"/>
          </a:xfrm>
          <a:custGeom>
            <a:avLst/>
            <a:gdLst/>
            <a:ahLst/>
            <a:cxnLst/>
            <a:rect l="l" t="t" r="r" b="b"/>
            <a:pathLst>
              <a:path w="575310" h="249555">
                <a:moveTo>
                  <a:pt x="26110" y="0"/>
                </a:move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10" name="object 10">
            <a:extLst>
              <a:ext uri="{FF2B5EF4-FFF2-40B4-BE49-F238E27FC236}">
                <a16:creationId xmlns:a16="http://schemas.microsoft.com/office/drawing/2014/main" id="{12EF6C5E-3DAF-AB4F-93FB-E5BF821D0431}"/>
              </a:ext>
            </a:extLst>
          </p:cNvPr>
          <p:cNvSpPr txBox="1"/>
          <p:nvPr/>
        </p:nvSpPr>
        <p:spPr>
          <a:xfrm>
            <a:off x="4036844" y="835186"/>
            <a:ext cx="378460" cy="141064"/>
          </a:xfrm>
          <a:prstGeom prst="rect">
            <a:avLst/>
          </a:prstGeom>
        </p:spPr>
        <p:txBody>
          <a:bodyPr vert="horz" wrap="square" lIns="0" tIns="0" rIns="0" bIns="0" rtlCol="0">
            <a:spAutoFit/>
          </a:bodyPr>
          <a:lstStyle/>
          <a:p>
            <a:pPr marL="12700" marR="5080" indent="6350" algn="ctr">
              <a:lnSpc>
                <a:spcPts val="540"/>
              </a:lnSpc>
            </a:pPr>
            <a:r>
              <a:rPr sz="550" spc="15" dirty="0">
                <a:latin typeface="Euphemia UCAS"/>
                <a:cs typeface="Euphemia UCAS"/>
              </a:rPr>
              <a:t>Sequen</a:t>
            </a:r>
            <a:r>
              <a:rPr sz="550" spc="20" dirty="0">
                <a:latin typeface="Euphemia UCAS"/>
                <a:cs typeface="Euphemia UCAS"/>
              </a:rPr>
              <a:t>ce </a:t>
            </a:r>
            <a:r>
              <a:rPr sz="550" spc="10" dirty="0">
                <a:latin typeface="Euphemia UCAS"/>
                <a:cs typeface="Euphemia UCAS"/>
              </a:rPr>
              <a:t> </a:t>
            </a:r>
            <a:r>
              <a:rPr sz="550" spc="35" dirty="0">
                <a:latin typeface="Euphemia UCAS"/>
                <a:cs typeface="Euphemia UCAS"/>
              </a:rPr>
              <a:t>Alignment</a:t>
            </a:r>
            <a:endParaRPr sz="550" dirty="0">
              <a:latin typeface="Euphemia UCAS"/>
              <a:cs typeface="Euphemia UCAS"/>
            </a:endParaRPr>
          </a:p>
        </p:txBody>
      </p:sp>
      <p:sp>
        <p:nvSpPr>
          <p:cNvPr id="11" name="object 11">
            <a:extLst>
              <a:ext uri="{FF2B5EF4-FFF2-40B4-BE49-F238E27FC236}">
                <a16:creationId xmlns:a16="http://schemas.microsoft.com/office/drawing/2014/main" id="{6856A781-410D-8943-8DF9-46B3A9E172DE}"/>
              </a:ext>
            </a:extLst>
          </p:cNvPr>
          <p:cNvSpPr/>
          <p:nvPr/>
        </p:nvSpPr>
        <p:spPr>
          <a:xfrm>
            <a:off x="3939488" y="1143276"/>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12" name="object 12">
            <a:extLst>
              <a:ext uri="{FF2B5EF4-FFF2-40B4-BE49-F238E27FC236}">
                <a16:creationId xmlns:a16="http://schemas.microsoft.com/office/drawing/2014/main" id="{A8B2BFE5-F95C-8042-86FB-3A8592AA678C}"/>
              </a:ext>
            </a:extLst>
          </p:cNvPr>
          <p:cNvSpPr/>
          <p:nvPr/>
        </p:nvSpPr>
        <p:spPr>
          <a:xfrm>
            <a:off x="3939488" y="1143276"/>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13" name="object 13">
            <a:extLst>
              <a:ext uri="{FF2B5EF4-FFF2-40B4-BE49-F238E27FC236}">
                <a16:creationId xmlns:a16="http://schemas.microsoft.com/office/drawing/2014/main" id="{73663461-29AE-CE4D-8200-193F8F0ECA6D}"/>
              </a:ext>
            </a:extLst>
          </p:cNvPr>
          <p:cNvSpPr txBox="1"/>
          <p:nvPr/>
        </p:nvSpPr>
        <p:spPr>
          <a:xfrm>
            <a:off x="4091075" y="1205376"/>
            <a:ext cx="269875" cy="141064"/>
          </a:xfrm>
          <a:prstGeom prst="rect">
            <a:avLst/>
          </a:prstGeom>
        </p:spPr>
        <p:txBody>
          <a:bodyPr vert="horz" wrap="square" lIns="0" tIns="0" rIns="0" bIns="0" rtlCol="0">
            <a:spAutoFit/>
          </a:bodyPr>
          <a:lstStyle/>
          <a:p>
            <a:pPr marL="17145" marR="5080" indent="-5080" algn="ctr">
              <a:lnSpc>
                <a:spcPts val="540"/>
              </a:lnSpc>
            </a:pPr>
            <a:r>
              <a:rPr sz="550" spc="-45" dirty="0">
                <a:latin typeface="Euphemia UCAS"/>
                <a:cs typeface="Euphemia UCAS"/>
              </a:rPr>
              <a:t>V</a:t>
            </a:r>
            <a:r>
              <a:rPr sz="550" spc="20" dirty="0">
                <a:latin typeface="Euphemia UCAS"/>
                <a:cs typeface="Euphemia UCAS"/>
              </a:rPr>
              <a:t>aria</a:t>
            </a:r>
            <a:r>
              <a:rPr sz="550" spc="35" dirty="0">
                <a:latin typeface="Euphemia UCAS"/>
                <a:cs typeface="Euphemia UCAS"/>
              </a:rPr>
              <a:t>n</a:t>
            </a:r>
            <a:r>
              <a:rPr sz="550" spc="55" dirty="0">
                <a:latin typeface="Euphemia UCAS"/>
                <a:cs typeface="Euphemia UCAS"/>
              </a:rPr>
              <a:t>t  </a:t>
            </a:r>
            <a:r>
              <a:rPr sz="550" spc="15" dirty="0">
                <a:latin typeface="Euphemia UCAS"/>
                <a:cs typeface="Euphemia UCAS"/>
              </a:rPr>
              <a:t>Calling</a:t>
            </a:r>
            <a:endParaRPr sz="550" dirty="0">
              <a:latin typeface="Euphemia UCAS"/>
              <a:cs typeface="Euphemia UCAS"/>
            </a:endParaRPr>
          </a:p>
        </p:txBody>
      </p:sp>
      <p:sp>
        <p:nvSpPr>
          <p:cNvPr id="14" name="object 14">
            <a:extLst>
              <a:ext uri="{FF2B5EF4-FFF2-40B4-BE49-F238E27FC236}">
                <a16:creationId xmlns:a16="http://schemas.microsoft.com/office/drawing/2014/main" id="{24013C4F-C757-5F41-B42A-1B2F6066A689}"/>
              </a:ext>
            </a:extLst>
          </p:cNvPr>
          <p:cNvSpPr/>
          <p:nvPr/>
        </p:nvSpPr>
        <p:spPr>
          <a:xfrm flipH="1">
            <a:off x="4148362" y="656680"/>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15" name="object 15">
            <a:extLst>
              <a:ext uri="{FF2B5EF4-FFF2-40B4-BE49-F238E27FC236}">
                <a16:creationId xmlns:a16="http://schemas.microsoft.com/office/drawing/2014/main" id="{4C460062-496F-6045-B3ED-C1D3918EFEC8}"/>
              </a:ext>
            </a:extLst>
          </p:cNvPr>
          <p:cNvSpPr/>
          <p:nvPr/>
        </p:nvSpPr>
        <p:spPr>
          <a:xfrm>
            <a:off x="4180301" y="711226"/>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
        <p:nvSpPr>
          <p:cNvPr id="20" name="object 20">
            <a:extLst>
              <a:ext uri="{FF2B5EF4-FFF2-40B4-BE49-F238E27FC236}">
                <a16:creationId xmlns:a16="http://schemas.microsoft.com/office/drawing/2014/main" id="{E4875340-E8B8-B042-B372-2DD584C3C991}"/>
              </a:ext>
            </a:extLst>
          </p:cNvPr>
          <p:cNvSpPr txBox="1"/>
          <p:nvPr/>
        </p:nvSpPr>
        <p:spPr>
          <a:xfrm>
            <a:off x="3927437" y="661572"/>
            <a:ext cx="245745" cy="84639"/>
          </a:xfrm>
          <a:prstGeom prst="rect">
            <a:avLst/>
          </a:prstGeom>
        </p:spPr>
        <p:txBody>
          <a:bodyPr vert="horz" wrap="square" lIns="0" tIns="0" rIns="0" bIns="0" rtlCol="0">
            <a:spAutoFit/>
          </a:bodyPr>
          <a:lstStyle/>
          <a:p>
            <a:pPr marL="12700">
              <a:lnSpc>
                <a:spcPct val="100000"/>
              </a:lnSpc>
            </a:pPr>
            <a:r>
              <a:rPr sz="550" spc="-75" dirty="0">
                <a:latin typeface="Euphemia UCAS"/>
                <a:cs typeface="Euphemia UCAS"/>
              </a:rPr>
              <a:t>F</a:t>
            </a:r>
            <a:r>
              <a:rPr sz="550" spc="-10" dirty="0">
                <a:latin typeface="Euphemia UCAS"/>
                <a:cs typeface="Euphemia UCAS"/>
              </a:rPr>
              <a:t>ASTQ</a:t>
            </a:r>
            <a:endParaRPr sz="550" dirty="0">
              <a:latin typeface="Euphemia UCAS"/>
              <a:cs typeface="Euphemia UCAS"/>
            </a:endParaRPr>
          </a:p>
        </p:txBody>
      </p:sp>
      <p:sp>
        <p:nvSpPr>
          <p:cNvPr id="21" name="object 21">
            <a:extLst>
              <a:ext uri="{FF2B5EF4-FFF2-40B4-BE49-F238E27FC236}">
                <a16:creationId xmlns:a16="http://schemas.microsoft.com/office/drawing/2014/main" id="{73432CF2-20BE-4240-A73C-D4A0C125E7D8}"/>
              </a:ext>
            </a:extLst>
          </p:cNvPr>
          <p:cNvSpPr txBox="1"/>
          <p:nvPr/>
        </p:nvSpPr>
        <p:spPr>
          <a:xfrm>
            <a:off x="3961860" y="1036175"/>
            <a:ext cx="179070" cy="84639"/>
          </a:xfrm>
          <a:prstGeom prst="rect">
            <a:avLst/>
          </a:prstGeom>
        </p:spPr>
        <p:txBody>
          <a:bodyPr vert="horz" wrap="square" lIns="0" tIns="0" rIns="0" bIns="0" rtlCol="0">
            <a:spAutoFit/>
          </a:bodyPr>
          <a:lstStyle/>
          <a:p>
            <a:pPr marL="12700">
              <a:lnSpc>
                <a:spcPct val="100000"/>
              </a:lnSpc>
            </a:pPr>
            <a:r>
              <a:rPr sz="550" spc="5" dirty="0">
                <a:latin typeface="Euphemia UCAS"/>
                <a:cs typeface="Euphemia UCAS"/>
              </a:rPr>
              <a:t>BAM</a:t>
            </a:r>
            <a:endParaRPr sz="550" dirty="0">
              <a:latin typeface="Euphemia UCAS"/>
              <a:cs typeface="Euphemia UCAS"/>
            </a:endParaRPr>
          </a:p>
        </p:txBody>
      </p:sp>
      <p:sp>
        <p:nvSpPr>
          <p:cNvPr id="25" name="object 25">
            <a:extLst>
              <a:ext uri="{FF2B5EF4-FFF2-40B4-BE49-F238E27FC236}">
                <a16:creationId xmlns:a16="http://schemas.microsoft.com/office/drawing/2014/main" id="{CD56ACC1-B0F4-5247-B828-A11F4F6D54BD}"/>
              </a:ext>
            </a:extLst>
          </p:cNvPr>
          <p:cNvSpPr txBox="1"/>
          <p:nvPr/>
        </p:nvSpPr>
        <p:spPr>
          <a:xfrm>
            <a:off x="3961860" y="1406902"/>
            <a:ext cx="160655" cy="84639"/>
          </a:xfrm>
          <a:prstGeom prst="rect">
            <a:avLst/>
          </a:prstGeom>
        </p:spPr>
        <p:txBody>
          <a:bodyPr vert="horz" wrap="square" lIns="0" tIns="0" rIns="0" bIns="0" rtlCol="0">
            <a:spAutoFit/>
          </a:bodyPr>
          <a:lstStyle/>
          <a:p>
            <a:pPr marL="12700">
              <a:lnSpc>
                <a:spcPct val="100000"/>
              </a:lnSpc>
            </a:pPr>
            <a:r>
              <a:rPr sz="550" spc="-15" dirty="0">
                <a:latin typeface="Euphemia UCAS"/>
                <a:cs typeface="Euphemia UCAS"/>
              </a:rPr>
              <a:t>VCF</a:t>
            </a:r>
            <a:endParaRPr sz="550" dirty="0">
              <a:latin typeface="Euphemia UCAS"/>
              <a:cs typeface="Euphemia UCAS"/>
            </a:endParaRPr>
          </a:p>
        </p:txBody>
      </p:sp>
      <p:sp>
        <p:nvSpPr>
          <p:cNvPr id="29" name="object 14">
            <a:extLst>
              <a:ext uri="{FF2B5EF4-FFF2-40B4-BE49-F238E27FC236}">
                <a16:creationId xmlns:a16="http://schemas.microsoft.com/office/drawing/2014/main" id="{294BD75D-8C43-1E4A-94B4-9DA7ACEE6932}"/>
              </a:ext>
            </a:extLst>
          </p:cNvPr>
          <p:cNvSpPr/>
          <p:nvPr/>
        </p:nvSpPr>
        <p:spPr>
          <a:xfrm flipH="1">
            <a:off x="4155427" y="1028971"/>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30" name="object 15">
            <a:extLst>
              <a:ext uri="{FF2B5EF4-FFF2-40B4-BE49-F238E27FC236}">
                <a16:creationId xmlns:a16="http://schemas.microsoft.com/office/drawing/2014/main" id="{C47E58B6-5458-F04C-9F08-DB7859CAA442}"/>
              </a:ext>
            </a:extLst>
          </p:cNvPr>
          <p:cNvSpPr/>
          <p:nvPr/>
        </p:nvSpPr>
        <p:spPr>
          <a:xfrm>
            <a:off x="4187366" y="1083517"/>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25" dirty="0">
                <a:latin typeface="Euphemia UCAS"/>
                <a:cs typeface="Euphemia UCAS"/>
              </a:rPr>
              <a:t>Data</a:t>
            </a:r>
            <a:r>
              <a:rPr dirty="0">
                <a:latin typeface="Euphemia UCAS"/>
                <a:cs typeface="Euphemia UCAS"/>
              </a:rPr>
              <a:t> </a:t>
            </a:r>
            <a:r>
              <a:rPr spc="-60" dirty="0">
                <a:latin typeface="Euphemia UCAS"/>
                <a:cs typeface="Euphemia UCAS"/>
              </a:rPr>
              <a:t>Formats</a:t>
            </a:r>
          </a:p>
        </p:txBody>
      </p:sp>
      <p:sp>
        <p:nvSpPr>
          <p:cNvPr id="3" name="object 3"/>
          <p:cNvSpPr txBox="1"/>
          <p:nvPr/>
        </p:nvSpPr>
        <p:spPr>
          <a:xfrm>
            <a:off x="347294" y="434975"/>
            <a:ext cx="2872156" cy="2403222"/>
          </a:xfrm>
          <a:prstGeom prst="rect">
            <a:avLst/>
          </a:prstGeom>
        </p:spPr>
        <p:txBody>
          <a:bodyPr vert="horz" wrap="square" lIns="0" tIns="0" rIns="0" bIns="0" rtlCol="0">
            <a:spAutoFit/>
          </a:bodyPr>
          <a:lstStyle/>
          <a:p>
            <a:pPr marL="12700"/>
            <a:r>
              <a:rPr lang="en-US" sz="800" dirty="0">
                <a:latin typeface="Euphemia UCAS"/>
                <a:cs typeface="Euphemia UCAS"/>
              </a:rPr>
              <a:t>FASTA:</a:t>
            </a:r>
          </a:p>
          <a:p>
            <a:pPr marL="12700"/>
            <a:r>
              <a:rPr lang="en-US" sz="800" dirty="0">
                <a:latin typeface="Euphemia UCAS"/>
                <a:cs typeface="Euphemia UCAS"/>
              </a:rPr>
              <a:t>    genomic sequences and their identifiers</a:t>
            </a:r>
          </a:p>
          <a:p>
            <a:pPr marL="12700"/>
            <a:r>
              <a:rPr sz="800" dirty="0">
                <a:latin typeface="Euphemia UCAS"/>
                <a:cs typeface="Euphemia UCAS"/>
              </a:rPr>
              <a:t>FASTQ</a:t>
            </a:r>
            <a:r>
              <a:rPr lang="en-US" sz="800" dirty="0">
                <a:latin typeface="Euphemia UCAS"/>
                <a:cs typeface="Euphemia UCAS"/>
              </a:rPr>
              <a:t>:</a:t>
            </a:r>
          </a:p>
          <a:p>
            <a:pPr marL="12700"/>
            <a:r>
              <a:rPr lang="en-US" sz="800" dirty="0">
                <a:latin typeface="Euphemia UCAS"/>
                <a:cs typeface="Euphemia UCAS"/>
              </a:rPr>
              <a:t>    unaligned genomic sequences (sequencing reads), their identifiers, base qualities, and an optional comment</a:t>
            </a:r>
            <a:br>
              <a:rPr lang="en-US" sz="800" dirty="0">
                <a:latin typeface="Euphemia UCAS"/>
                <a:cs typeface="Euphemia UCAS"/>
              </a:rPr>
            </a:br>
            <a:r>
              <a:rPr sz="800" dirty="0">
                <a:latin typeface="Euphemia UCAS"/>
                <a:cs typeface="Euphemia UCAS"/>
              </a:rPr>
              <a:t> </a:t>
            </a:r>
            <a:endParaRPr lang="es-ES_tradnl" sz="800" dirty="0">
              <a:latin typeface="Euphemia UCAS"/>
              <a:cs typeface="Euphemia UCAS"/>
            </a:endParaRPr>
          </a:p>
          <a:p>
            <a:pPr marL="12700" marR="5080">
              <a:buSzPct val="62500"/>
              <a:tabLst>
                <a:tab pos="227965" algn="l"/>
              </a:tabLst>
            </a:pPr>
            <a:r>
              <a:rPr sz="800" dirty="0">
                <a:latin typeface="Euphemia UCAS"/>
                <a:cs typeface="Euphemia UCAS"/>
              </a:rPr>
              <a:t>SAM/BAM</a:t>
            </a:r>
            <a:r>
              <a:rPr lang="en-US" sz="800" dirty="0">
                <a:latin typeface="Euphemia UCAS"/>
                <a:cs typeface="Euphemia UCAS"/>
              </a:rPr>
              <a:t>:</a:t>
            </a:r>
          </a:p>
          <a:p>
            <a:pPr marL="12700" marR="5080">
              <a:buSzPct val="62500"/>
              <a:tabLst>
                <a:tab pos="227965" algn="l"/>
              </a:tabLst>
            </a:pPr>
            <a:r>
              <a:rPr lang="en-US" sz="800" dirty="0">
                <a:latin typeface="Euphemia UCAS"/>
                <a:cs typeface="Euphemia UCAS"/>
              </a:rPr>
              <a:t>    </a:t>
            </a:r>
            <a:r>
              <a:rPr sz="800" dirty="0">
                <a:latin typeface="Euphemia UCAS"/>
                <a:cs typeface="Euphemia UCAS"/>
              </a:rPr>
              <a:t>Unaligned </a:t>
            </a:r>
            <a:r>
              <a:rPr lang="en-US" sz="800" dirty="0">
                <a:latin typeface="Euphemia UCAS"/>
                <a:cs typeface="Euphemia UCAS"/>
              </a:rPr>
              <a:t>(</a:t>
            </a:r>
            <a:r>
              <a:rPr lang="en-US" sz="800" dirty="0" err="1">
                <a:latin typeface="Euphemia UCAS"/>
                <a:cs typeface="Euphemia UCAS"/>
              </a:rPr>
              <a:t>uSAM</a:t>
            </a:r>
            <a:r>
              <a:rPr lang="en-US" sz="800" dirty="0">
                <a:latin typeface="Euphemia UCAS"/>
                <a:cs typeface="Euphemia UCAS"/>
              </a:rPr>
              <a:t> / </a:t>
            </a:r>
            <a:r>
              <a:rPr lang="en-US" sz="800" dirty="0" err="1">
                <a:latin typeface="Euphemia UCAS"/>
                <a:cs typeface="Euphemia UCAS"/>
              </a:rPr>
              <a:t>uBAM</a:t>
            </a:r>
            <a:r>
              <a:rPr lang="en-US" sz="800" dirty="0">
                <a:latin typeface="Euphemia UCAS"/>
                <a:cs typeface="Euphemia UCAS"/>
              </a:rPr>
              <a:t>) </a:t>
            </a:r>
            <a:r>
              <a:rPr sz="800" dirty="0">
                <a:latin typeface="Euphemia UCAS"/>
                <a:cs typeface="Euphemia UCAS"/>
              </a:rPr>
              <a:t>or aligned reads</a:t>
            </a:r>
            <a:endParaRPr lang="en-US" sz="800" dirty="0">
              <a:latin typeface="Euphemia UCAS"/>
              <a:cs typeface="Euphemia UCAS"/>
            </a:endParaRPr>
          </a:p>
          <a:p>
            <a:pPr marL="12700" marR="5080">
              <a:buSzPct val="62500"/>
              <a:tabLst>
                <a:tab pos="227965" algn="l"/>
              </a:tabLst>
            </a:pPr>
            <a:r>
              <a:rPr lang="en-US" sz="800" dirty="0">
                <a:latin typeface="Euphemia UCAS"/>
                <a:cs typeface="Euphemia UCAS"/>
              </a:rPr>
              <a:t>    </a:t>
            </a:r>
            <a:r>
              <a:rPr sz="800" dirty="0">
                <a:latin typeface="Euphemia UCAS"/>
                <a:cs typeface="Euphemia UCAS"/>
              </a:rPr>
              <a:t>Text and binary formats</a:t>
            </a:r>
          </a:p>
          <a:p>
            <a:pPr marL="12700">
              <a:spcBef>
                <a:spcPts val="484"/>
              </a:spcBef>
            </a:pPr>
            <a:r>
              <a:rPr sz="800" dirty="0">
                <a:latin typeface="Euphemia UCAS"/>
                <a:cs typeface="Euphemia UCAS"/>
              </a:rPr>
              <a:t>CRAM</a:t>
            </a:r>
            <a:r>
              <a:rPr lang="en-US" sz="800" dirty="0">
                <a:latin typeface="Euphemia UCAS"/>
                <a:cs typeface="Euphemia UCAS"/>
              </a:rPr>
              <a:t>:</a:t>
            </a:r>
            <a:endParaRPr sz="800" dirty="0">
              <a:latin typeface="Euphemia UCAS"/>
              <a:cs typeface="Euphemia UCAS"/>
            </a:endParaRPr>
          </a:p>
          <a:p>
            <a:pPr marL="12700" marR="648335">
              <a:buSzPct val="62500"/>
              <a:tabLst>
                <a:tab pos="227965" algn="l"/>
              </a:tabLst>
            </a:pPr>
            <a:r>
              <a:rPr lang="en-US" sz="800" dirty="0">
                <a:latin typeface="Euphemia UCAS"/>
                <a:cs typeface="Euphemia UCAS"/>
              </a:rPr>
              <a:t>    </a:t>
            </a:r>
            <a:r>
              <a:rPr sz="800" dirty="0">
                <a:latin typeface="Euphemia UCAS"/>
                <a:cs typeface="Euphemia UCAS"/>
              </a:rPr>
              <a:t>Better compression than BAM  </a:t>
            </a:r>
            <a:endParaRPr lang="en-US" sz="800" dirty="0">
              <a:latin typeface="Euphemia UCAS"/>
              <a:cs typeface="Euphemia UCAS"/>
            </a:endParaRPr>
          </a:p>
          <a:p>
            <a:pPr marL="12700" marR="648335">
              <a:buSzPct val="62500"/>
              <a:tabLst>
                <a:tab pos="227965" algn="l"/>
              </a:tabLst>
            </a:pPr>
            <a:endParaRPr lang="es-ES_tradnl" sz="800" dirty="0">
              <a:latin typeface="Euphemia UCAS"/>
              <a:cs typeface="Euphemia UCAS"/>
            </a:endParaRPr>
          </a:p>
          <a:p>
            <a:pPr marL="12700" marR="648335">
              <a:buSzPct val="62500"/>
              <a:tabLst>
                <a:tab pos="227965" algn="l"/>
              </a:tabLst>
            </a:pPr>
            <a:r>
              <a:rPr sz="800" dirty="0">
                <a:latin typeface="Euphemia UCAS"/>
                <a:cs typeface="Euphemia UCAS"/>
              </a:rPr>
              <a:t>VCF/BCF</a:t>
            </a:r>
            <a:r>
              <a:rPr lang="en-US" sz="800" dirty="0">
                <a:latin typeface="Euphemia UCAS"/>
                <a:cs typeface="Euphemia UCAS"/>
              </a:rPr>
              <a:t>:</a:t>
            </a:r>
          </a:p>
          <a:p>
            <a:pPr marL="12700" marR="648335">
              <a:buSzPct val="62500"/>
              <a:tabLst>
                <a:tab pos="227965" algn="l"/>
              </a:tabLst>
            </a:pPr>
            <a:r>
              <a:rPr lang="en-US" sz="800" dirty="0">
                <a:latin typeface="Euphemia UCAS"/>
                <a:cs typeface="Euphemia UCAS"/>
              </a:rPr>
              <a:t>     Flexible, descriptive variant call format</a:t>
            </a:r>
          </a:p>
          <a:p>
            <a:pPr marL="12700" marR="648335">
              <a:buSzPct val="62500"/>
              <a:tabLst>
                <a:tab pos="227965" algn="l"/>
              </a:tabLst>
            </a:pPr>
            <a:r>
              <a:rPr lang="en-US" sz="800" dirty="0">
                <a:latin typeface="Euphemia UCAS"/>
                <a:cs typeface="Euphemia UCAS"/>
              </a:rPr>
              <a:t>     </a:t>
            </a:r>
            <a:r>
              <a:rPr sz="800" dirty="0">
                <a:latin typeface="Euphemia UCAS"/>
                <a:cs typeface="Euphemia UCAS"/>
              </a:rPr>
              <a:t>SNPs, indels, structural variation</a:t>
            </a:r>
            <a:r>
              <a:rPr lang="en-US" sz="800" dirty="0">
                <a:latin typeface="Euphemia UCAS"/>
                <a:cs typeface="Euphemia UCAS"/>
              </a:rPr>
              <a:t>s, and complex types with BND</a:t>
            </a:r>
            <a:br>
              <a:rPr lang="en-US" sz="800" dirty="0">
                <a:latin typeface="Euphemia UCAS"/>
                <a:cs typeface="Euphemia UCAS"/>
              </a:rPr>
            </a:br>
            <a:br>
              <a:rPr lang="en-US" sz="800" dirty="0">
                <a:latin typeface="Euphemia UCAS"/>
                <a:cs typeface="Euphemia UCAS"/>
              </a:rPr>
            </a:br>
            <a:r>
              <a:rPr lang="en-US" sz="800" dirty="0">
                <a:latin typeface="Euphemia UCAS"/>
                <a:cs typeface="Euphemia UCAS"/>
              </a:rPr>
              <a:t>MAF: </a:t>
            </a:r>
          </a:p>
          <a:p>
            <a:pPr marL="12700" marR="648335">
              <a:buSzPct val="62500"/>
              <a:tabLst>
                <a:tab pos="227965" algn="l"/>
              </a:tabLst>
            </a:pPr>
            <a:r>
              <a:rPr lang="en-US" sz="800" dirty="0">
                <a:latin typeface="Euphemia UCAS"/>
                <a:cs typeface="Euphemia UCAS"/>
              </a:rPr>
              <a:t>     Annotated germline or somatic variants</a:t>
            </a:r>
          </a:p>
        </p:txBody>
      </p:sp>
      <p:sp>
        <p:nvSpPr>
          <p:cNvPr id="4" name="object 4"/>
          <p:cNvSpPr txBox="1"/>
          <p:nvPr/>
        </p:nvSpPr>
        <p:spPr>
          <a:xfrm>
            <a:off x="295040" y="3124556"/>
            <a:ext cx="4020018" cy="246221"/>
          </a:xfrm>
          <a:prstGeom prst="rect">
            <a:avLst/>
          </a:prstGeom>
        </p:spPr>
        <p:txBody>
          <a:bodyPr vert="horz" wrap="square" lIns="0" tIns="0" rIns="0" bIns="0" rtlCol="0">
            <a:spAutoFit/>
          </a:bodyPr>
          <a:lstStyle/>
          <a:p>
            <a:pPr marL="12700">
              <a:lnSpc>
                <a:spcPct val="100000"/>
              </a:lnSpc>
            </a:pPr>
            <a:r>
              <a:rPr lang="es-ES" sz="800" spc="-10" dirty="0">
                <a:latin typeface="Euphemia UCAS"/>
                <a:cs typeface="Euphemia UCAS"/>
                <a:hlinkClick r:id="rId3"/>
              </a:rPr>
              <a:t>BAM</a:t>
            </a:r>
            <a:r>
              <a:rPr lang="es-ES" sz="800" spc="-10" dirty="0">
                <a:latin typeface="Euphemia UCAS"/>
                <a:cs typeface="Euphemia UCAS"/>
              </a:rPr>
              <a:t>/</a:t>
            </a:r>
            <a:r>
              <a:rPr lang="es-ES" sz="800" spc="-10" dirty="0">
                <a:latin typeface="Euphemia UCAS"/>
                <a:cs typeface="Euphemia UCAS"/>
                <a:hlinkClick r:id="rId4"/>
              </a:rPr>
              <a:t>VCF</a:t>
            </a:r>
            <a:r>
              <a:rPr lang="es-ES" sz="800" spc="-10" dirty="0">
                <a:latin typeface="Euphemia UCAS"/>
                <a:cs typeface="Euphemia UCAS"/>
              </a:rPr>
              <a:t> s</a:t>
            </a:r>
            <a:r>
              <a:rPr sz="800" spc="-10" dirty="0" err="1">
                <a:latin typeface="Euphemia UCAS"/>
                <a:cs typeface="Euphemia UCAS"/>
              </a:rPr>
              <a:t>pecifications</a:t>
            </a:r>
            <a:r>
              <a:rPr sz="800" spc="-10" dirty="0">
                <a:latin typeface="Euphemia UCAS"/>
                <a:cs typeface="Euphemia UCAS"/>
              </a:rPr>
              <a:t> maintained </a:t>
            </a:r>
            <a:r>
              <a:rPr sz="800" spc="-25" dirty="0">
                <a:latin typeface="Euphemia UCAS"/>
                <a:cs typeface="Euphemia UCAS"/>
              </a:rPr>
              <a:t>by </a:t>
            </a:r>
            <a:r>
              <a:rPr sz="800" spc="-5" dirty="0">
                <a:latin typeface="Euphemia UCAS"/>
                <a:cs typeface="Euphemia UCAS"/>
              </a:rPr>
              <a:t>the </a:t>
            </a:r>
            <a:r>
              <a:rPr sz="800" spc="-15" dirty="0">
                <a:latin typeface="Euphemia UCAS"/>
                <a:cs typeface="Euphemia UCAS"/>
              </a:rPr>
              <a:t>Global </a:t>
            </a:r>
            <a:r>
              <a:rPr sz="800" spc="-5" dirty="0">
                <a:latin typeface="Euphemia UCAS"/>
                <a:cs typeface="Euphemia UCAS"/>
              </a:rPr>
              <a:t>Alliance </a:t>
            </a:r>
            <a:r>
              <a:rPr sz="800" dirty="0">
                <a:latin typeface="Euphemia UCAS"/>
                <a:cs typeface="Euphemia UCAS"/>
              </a:rPr>
              <a:t>for </a:t>
            </a:r>
            <a:r>
              <a:rPr sz="800" spc="-30" dirty="0">
                <a:latin typeface="Euphemia UCAS"/>
                <a:cs typeface="Euphemia UCAS"/>
              </a:rPr>
              <a:t>Genomics </a:t>
            </a:r>
            <a:r>
              <a:rPr sz="800" spc="-20" dirty="0">
                <a:latin typeface="Euphemia UCAS"/>
                <a:cs typeface="Euphemia UCAS"/>
              </a:rPr>
              <a:t>and</a:t>
            </a:r>
            <a:r>
              <a:rPr lang="es-ES_tradnl" sz="800" spc="-20" dirty="0">
                <a:latin typeface="Euphemia UCAS"/>
                <a:cs typeface="Euphemia UCAS"/>
              </a:rPr>
              <a:t> </a:t>
            </a:r>
            <a:r>
              <a:rPr sz="800" dirty="0">
                <a:latin typeface="Euphemia UCAS"/>
                <a:cs typeface="Euphemia UCAS"/>
              </a:rPr>
              <a:t>Health</a:t>
            </a:r>
            <a:br>
              <a:rPr lang="es-ES" sz="800" dirty="0">
                <a:latin typeface="Euphemia UCAS"/>
                <a:cs typeface="Euphemia UCAS"/>
              </a:rPr>
            </a:br>
            <a:r>
              <a:rPr lang="es-ES" sz="800" dirty="0">
                <a:latin typeface="Euphemia UCAS"/>
                <a:cs typeface="Euphemia UCAS"/>
              </a:rPr>
              <a:t>MAF </a:t>
            </a:r>
            <a:r>
              <a:rPr lang="es-ES" sz="800" dirty="0" err="1">
                <a:latin typeface="Euphemia UCAS"/>
                <a:cs typeface="Euphemia UCAS"/>
              </a:rPr>
              <a:t>documentation</a:t>
            </a:r>
            <a:r>
              <a:rPr lang="es-ES" sz="800" dirty="0">
                <a:latin typeface="Euphemia UCAS"/>
                <a:cs typeface="Euphemia UCAS"/>
              </a:rPr>
              <a:t> can be </a:t>
            </a:r>
            <a:r>
              <a:rPr lang="es-ES" sz="800" dirty="0" err="1">
                <a:latin typeface="Euphemia UCAS"/>
                <a:cs typeface="Euphemia UCAS"/>
              </a:rPr>
              <a:t>found</a:t>
            </a:r>
            <a:r>
              <a:rPr lang="es-ES" sz="800" dirty="0">
                <a:latin typeface="Euphemia UCAS"/>
                <a:cs typeface="Euphemia UCAS"/>
              </a:rPr>
              <a:t> </a:t>
            </a:r>
            <a:r>
              <a:rPr lang="es-ES" sz="800" dirty="0">
                <a:latin typeface="Euphemia UCAS"/>
                <a:cs typeface="Euphemia UCAS"/>
                <a:hlinkClick r:id="rId5"/>
              </a:rPr>
              <a:t>in </a:t>
            </a:r>
            <a:r>
              <a:rPr lang="es-ES" sz="800" dirty="0" err="1">
                <a:latin typeface="Euphemia UCAS"/>
                <a:cs typeface="Euphemia UCAS"/>
                <a:hlinkClick r:id="rId5"/>
              </a:rPr>
              <a:t>NCI's</a:t>
            </a:r>
            <a:r>
              <a:rPr lang="es-ES" sz="800" dirty="0">
                <a:latin typeface="Euphemia UCAS"/>
                <a:cs typeface="Euphemia UCAS"/>
                <a:hlinkClick r:id="rId5"/>
              </a:rPr>
              <a:t> </a:t>
            </a:r>
            <a:r>
              <a:rPr lang="es-ES" sz="800" dirty="0" err="1">
                <a:latin typeface="Euphemia UCAS"/>
                <a:cs typeface="Euphemia UCAS"/>
                <a:hlinkClick r:id="rId5"/>
              </a:rPr>
              <a:t>Genomic</a:t>
            </a:r>
            <a:r>
              <a:rPr lang="es-ES" sz="800" dirty="0">
                <a:latin typeface="Euphemia UCAS"/>
                <a:cs typeface="Euphemia UCAS"/>
                <a:hlinkClick r:id="rId5"/>
              </a:rPr>
              <a:t> Data </a:t>
            </a:r>
            <a:r>
              <a:rPr lang="es-ES" sz="800" dirty="0" err="1">
                <a:latin typeface="Euphemia UCAS"/>
                <a:cs typeface="Euphemia UCAS"/>
                <a:hlinkClick r:id="rId5"/>
              </a:rPr>
              <a:t>Commons</a:t>
            </a:r>
            <a:endParaRPr sz="800" dirty="0">
              <a:latin typeface="Euphemia UCAS"/>
              <a:cs typeface="Euphemia UCAS"/>
            </a:endParaRPr>
          </a:p>
        </p:txBody>
      </p:sp>
      <p:sp>
        <p:nvSpPr>
          <p:cNvPr id="5" name="object 5"/>
          <p:cNvSpPr/>
          <p:nvPr/>
        </p:nvSpPr>
        <p:spPr>
          <a:xfrm>
            <a:off x="3627909" y="721726"/>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6" name="object 6"/>
          <p:cNvSpPr/>
          <p:nvPr/>
        </p:nvSpPr>
        <p:spPr>
          <a:xfrm>
            <a:off x="3627909" y="721726"/>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7" name="object 7"/>
          <p:cNvSpPr txBox="1"/>
          <p:nvPr/>
        </p:nvSpPr>
        <p:spPr>
          <a:xfrm>
            <a:off x="3699729" y="783826"/>
            <a:ext cx="429259" cy="141064"/>
          </a:xfrm>
          <a:prstGeom prst="rect">
            <a:avLst/>
          </a:prstGeom>
        </p:spPr>
        <p:txBody>
          <a:bodyPr vert="horz" wrap="square" lIns="0" tIns="0" rIns="0" bIns="0" rtlCol="0">
            <a:spAutoFit/>
          </a:bodyPr>
          <a:lstStyle/>
          <a:p>
            <a:pPr marL="24765" marR="5080" indent="-12700" algn="ctr">
              <a:lnSpc>
                <a:spcPts val="540"/>
              </a:lnSpc>
            </a:pPr>
            <a:r>
              <a:rPr sz="550" spc="15" dirty="0">
                <a:latin typeface="Euphemia UCAS"/>
                <a:cs typeface="Euphemia UCAS"/>
              </a:rPr>
              <a:t>Sequen</a:t>
            </a:r>
            <a:r>
              <a:rPr sz="550" spc="20" dirty="0">
                <a:latin typeface="Euphemia UCAS"/>
                <a:cs typeface="Euphemia UCAS"/>
              </a:rPr>
              <a:t>c</a:t>
            </a:r>
            <a:r>
              <a:rPr sz="550" spc="25" dirty="0">
                <a:latin typeface="Euphemia UCAS"/>
                <a:cs typeface="Euphemia UCAS"/>
              </a:rPr>
              <a:t>ing </a:t>
            </a:r>
            <a:r>
              <a:rPr sz="550" spc="15" dirty="0">
                <a:latin typeface="Euphemia UCAS"/>
                <a:cs typeface="Euphemia UCAS"/>
              </a:rPr>
              <a:t> </a:t>
            </a:r>
            <a:r>
              <a:rPr sz="550" spc="30" dirty="0">
                <a:latin typeface="Euphemia UCAS"/>
                <a:cs typeface="Euphemia UCAS"/>
              </a:rPr>
              <a:t>Instrument</a:t>
            </a:r>
            <a:endParaRPr sz="550" dirty="0">
              <a:latin typeface="Euphemia UCAS"/>
              <a:cs typeface="Euphemia UCAS"/>
            </a:endParaRPr>
          </a:p>
        </p:txBody>
      </p:sp>
      <p:sp>
        <p:nvSpPr>
          <p:cNvPr id="8" name="object 8"/>
          <p:cNvSpPr/>
          <p:nvPr/>
        </p:nvSpPr>
        <p:spPr>
          <a:xfrm>
            <a:off x="3627909" y="1217202"/>
            <a:ext cx="575310" cy="249554"/>
          </a:xfrm>
          <a:custGeom>
            <a:avLst/>
            <a:gdLst/>
            <a:ahLst/>
            <a:cxnLst/>
            <a:rect l="l" t="t" r="r" b="b"/>
            <a:pathLst>
              <a:path w="575310" h="249555">
                <a:moveTo>
                  <a:pt x="549047" y="249277"/>
                </a:move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close/>
              </a:path>
            </a:pathLst>
          </a:custGeom>
          <a:solidFill>
            <a:srgbClr val="FBBA05"/>
          </a:solidFill>
        </p:spPr>
        <p:txBody>
          <a:bodyPr wrap="square" lIns="0" tIns="0" rIns="0" bIns="0" rtlCol="0"/>
          <a:lstStyle/>
          <a:p>
            <a:endParaRPr>
              <a:latin typeface="Euphemia UCAS"/>
              <a:cs typeface="Euphemia UCAS"/>
            </a:endParaRPr>
          </a:p>
        </p:txBody>
      </p:sp>
      <p:sp>
        <p:nvSpPr>
          <p:cNvPr id="9" name="object 9"/>
          <p:cNvSpPr/>
          <p:nvPr/>
        </p:nvSpPr>
        <p:spPr>
          <a:xfrm>
            <a:off x="3627909" y="1217202"/>
            <a:ext cx="575310" cy="249554"/>
          </a:xfrm>
          <a:custGeom>
            <a:avLst/>
            <a:gdLst/>
            <a:ahLst/>
            <a:cxnLst/>
            <a:rect l="l" t="t" r="r" b="b"/>
            <a:pathLst>
              <a:path w="575310" h="249555">
                <a:moveTo>
                  <a:pt x="26110" y="0"/>
                </a:move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10" name="object 10"/>
          <p:cNvSpPr txBox="1"/>
          <p:nvPr/>
        </p:nvSpPr>
        <p:spPr>
          <a:xfrm>
            <a:off x="3725265" y="1279284"/>
            <a:ext cx="378460" cy="141064"/>
          </a:xfrm>
          <a:prstGeom prst="rect">
            <a:avLst/>
          </a:prstGeom>
        </p:spPr>
        <p:txBody>
          <a:bodyPr vert="horz" wrap="square" lIns="0" tIns="0" rIns="0" bIns="0" rtlCol="0">
            <a:spAutoFit/>
          </a:bodyPr>
          <a:lstStyle/>
          <a:p>
            <a:pPr marL="12700" marR="5080" indent="6350" algn="ctr">
              <a:lnSpc>
                <a:spcPts val="540"/>
              </a:lnSpc>
            </a:pPr>
            <a:r>
              <a:rPr sz="550" spc="15" dirty="0">
                <a:latin typeface="Euphemia UCAS"/>
                <a:cs typeface="Euphemia UCAS"/>
              </a:rPr>
              <a:t>Sequen</a:t>
            </a:r>
            <a:r>
              <a:rPr sz="550" spc="20" dirty="0">
                <a:latin typeface="Euphemia UCAS"/>
                <a:cs typeface="Euphemia UCAS"/>
              </a:rPr>
              <a:t>ce </a:t>
            </a:r>
            <a:r>
              <a:rPr sz="550" spc="10" dirty="0">
                <a:latin typeface="Euphemia UCAS"/>
                <a:cs typeface="Euphemia UCAS"/>
              </a:rPr>
              <a:t> </a:t>
            </a:r>
            <a:r>
              <a:rPr sz="550" spc="35" dirty="0">
                <a:latin typeface="Euphemia UCAS"/>
                <a:cs typeface="Euphemia UCAS"/>
              </a:rPr>
              <a:t>Alignment</a:t>
            </a:r>
            <a:endParaRPr sz="550" dirty="0">
              <a:latin typeface="Euphemia UCAS"/>
              <a:cs typeface="Euphemia UCAS"/>
            </a:endParaRPr>
          </a:p>
        </p:txBody>
      </p:sp>
      <p:sp>
        <p:nvSpPr>
          <p:cNvPr id="11" name="object 11"/>
          <p:cNvSpPr/>
          <p:nvPr/>
        </p:nvSpPr>
        <p:spPr>
          <a:xfrm>
            <a:off x="3627909" y="1719524"/>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12" name="object 12"/>
          <p:cNvSpPr/>
          <p:nvPr/>
        </p:nvSpPr>
        <p:spPr>
          <a:xfrm>
            <a:off x="3627909" y="1719524"/>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13" name="object 13"/>
          <p:cNvSpPr txBox="1"/>
          <p:nvPr/>
        </p:nvSpPr>
        <p:spPr>
          <a:xfrm>
            <a:off x="3779496" y="1781624"/>
            <a:ext cx="269875" cy="141064"/>
          </a:xfrm>
          <a:prstGeom prst="rect">
            <a:avLst/>
          </a:prstGeom>
        </p:spPr>
        <p:txBody>
          <a:bodyPr vert="horz" wrap="square" lIns="0" tIns="0" rIns="0" bIns="0" rtlCol="0">
            <a:spAutoFit/>
          </a:bodyPr>
          <a:lstStyle/>
          <a:p>
            <a:pPr marL="17145" marR="5080" indent="-5080" algn="ctr">
              <a:lnSpc>
                <a:spcPts val="540"/>
              </a:lnSpc>
            </a:pPr>
            <a:r>
              <a:rPr sz="550" spc="-45" dirty="0">
                <a:latin typeface="Euphemia UCAS"/>
                <a:cs typeface="Euphemia UCAS"/>
              </a:rPr>
              <a:t>V</a:t>
            </a:r>
            <a:r>
              <a:rPr sz="550" spc="20" dirty="0">
                <a:latin typeface="Euphemia UCAS"/>
                <a:cs typeface="Euphemia UCAS"/>
              </a:rPr>
              <a:t>aria</a:t>
            </a:r>
            <a:r>
              <a:rPr sz="550" spc="35" dirty="0">
                <a:latin typeface="Euphemia UCAS"/>
                <a:cs typeface="Euphemia UCAS"/>
              </a:rPr>
              <a:t>n</a:t>
            </a:r>
            <a:r>
              <a:rPr sz="550" spc="55" dirty="0">
                <a:latin typeface="Euphemia UCAS"/>
                <a:cs typeface="Euphemia UCAS"/>
              </a:rPr>
              <a:t>t  </a:t>
            </a:r>
            <a:r>
              <a:rPr sz="550" spc="15" dirty="0">
                <a:latin typeface="Euphemia UCAS"/>
                <a:cs typeface="Euphemia UCAS"/>
              </a:rPr>
              <a:t>Calling</a:t>
            </a:r>
            <a:endParaRPr sz="550" dirty="0">
              <a:latin typeface="Euphemia UCAS"/>
              <a:cs typeface="Euphemia UCAS"/>
            </a:endParaRPr>
          </a:p>
        </p:txBody>
      </p:sp>
      <p:sp>
        <p:nvSpPr>
          <p:cNvPr id="14" name="object 14"/>
          <p:cNvSpPr/>
          <p:nvPr/>
        </p:nvSpPr>
        <p:spPr>
          <a:xfrm>
            <a:off x="3882502" y="1015565"/>
            <a:ext cx="0" cy="156210"/>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15" name="object 15"/>
          <p:cNvSpPr/>
          <p:nvPr/>
        </p:nvSpPr>
        <p:spPr>
          <a:xfrm>
            <a:off x="3868722" y="1130226"/>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
        <p:nvSpPr>
          <p:cNvPr id="16" name="object 16"/>
          <p:cNvSpPr/>
          <p:nvPr/>
        </p:nvSpPr>
        <p:spPr>
          <a:xfrm>
            <a:off x="3868722" y="1130226"/>
            <a:ext cx="27940" cy="48260"/>
          </a:xfrm>
          <a:custGeom>
            <a:avLst/>
            <a:gdLst/>
            <a:ahLst/>
            <a:cxnLst/>
            <a:rect l="l" t="t" r="r" b="b"/>
            <a:pathLst>
              <a:path w="27939" h="48259">
                <a:moveTo>
                  <a:pt x="13779" y="13775"/>
                </a:moveTo>
                <a:lnTo>
                  <a:pt x="0" y="0"/>
                </a:lnTo>
                <a:lnTo>
                  <a:pt x="13779" y="48182"/>
                </a:lnTo>
                <a:lnTo>
                  <a:pt x="27538" y="0"/>
                </a:lnTo>
                <a:lnTo>
                  <a:pt x="13779" y="13775"/>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17" name="object 17"/>
          <p:cNvSpPr/>
          <p:nvPr/>
        </p:nvSpPr>
        <p:spPr>
          <a:xfrm>
            <a:off x="3882502" y="1517909"/>
            <a:ext cx="0" cy="156210"/>
          </a:xfrm>
          <a:custGeom>
            <a:avLst/>
            <a:gdLst/>
            <a:ahLst/>
            <a:cxnLst/>
            <a:rect l="l" t="t" r="r" b="b"/>
            <a:pathLst>
              <a:path h="156210">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18" name="object 18"/>
          <p:cNvSpPr/>
          <p:nvPr/>
        </p:nvSpPr>
        <p:spPr>
          <a:xfrm>
            <a:off x="3868722" y="1632570"/>
            <a:ext cx="27940" cy="48260"/>
          </a:xfrm>
          <a:custGeom>
            <a:avLst/>
            <a:gdLst/>
            <a:ahLst/>
            <a:cxnLst/>
            <a:rect l="l" t="t" r="r" b="b"/>
            <a:pathLst>
              <a:path w="27939" h="48260">
                <a:moveTo>
                  <a:pt x="27538" y="0"/>
                </a:moveTo>
                <a:lnTo>
                  <a:pt x="13779" y="48165"/>
                </a:lnTo>
                <a:lnTo>
                  <a:pt x="0" y="0"/>
                </a:lnTo>
                <a:lnTo>
                  <a:pt x="13779" y="13758"/>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
        <p:nvSpPr>
          <p:cNvPr id="19" name="object 19"/>
          <p:cNvSpPr/>
          <p:nvPr/>
        </p:nvSpPr>
        <p:spPr>
          <a:xfrm>
            <a:off x="3868722" y="1632570"/>
            <a:ext cx="27940" cy="48260"/>
          </a:xfrm>
          <a:custGeom>
            <a:avLst/>
            <a:gdLst/>
            <a:ahLst/>
            <a:cxnLst/>
            <a:rect l="l" t="t" r="r" b="b"/>
            <a:pathLst>
              <a:path w="27939" h="48260">
                <a:moveTo>
                  <a:pt x="13779" y="13758"/>
                </a:moveTo>
                <a:lnTo>
                  <a:pt x="0" y="0"/>
                </a:lnTo>
                <a:lnTo>
                  <a:pt x="13779" y="48165"/>
                </a:lnTo>
                <a:lnTo>
                  <a:pt x="27538" y="0"/>
                </a:lnTo>
                <a:lnTo>
                  <a:pt x="13779" y="13758"/>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20" name="object 20"/>
          <p:cNvSpPr txBox="1"/>
          <p:nvPr/>
        </p:nvSpPr>
        <p:spPr>
          <a:xfrm>
            <a:off x="3581627" y="1061490"/>
            <a:ext cx="245745" cy="84639"/>
          </a:xfrm>
          <a:prstGeom prst="rect">
            <a:avLst/>
          </a:prstGeom>
        </p:spPr>
        <p:txBody>
          <a:bodyPr vert="horz" wrap="square" lIns="0" tIns="0" rIns="0" bIns="0" rtlCol="0">
            <a:spAutoFit/>
          </a:bodyPr>
          <a:lstStyle/>
          <a:p>
            <a:pPr marL="12700">
              <a:lnSpc>
                <a:spcPct val="100000"/>
              </a:lnSpc>
            </a:pPr>
            <a:r>
              <a:rPr sz="550" spc="-75" dirty="0">
                <a:latin typeface="Euphemia UCAS"/>
                <a:cs typeface="Euphemia UCAS"/>
              </a:rPr>
              <a:t>F</a:t>
            </a:r>
            <a:r>
              <a:rPr sz="550" spc="-10" dirty="0">
                <a:latin typeface="Euphemia UCAS"/>
                <a:cs typeface="Euphemia UCAS"/>
              </a:rPr>
              <a:t>ASTQ</a:t>
            </a:r>
            <a:endParaRPr sz="550">
              <a:latin typeface="Euphemia UCAS"/>
              <a:cs typeface="Euphemia UCAS"/>
            </a:endParaRPr>
          </a:p>
        </p:txBody>
      </p:sp>
      <p:sp>
        <p:nvSpPr>
          <p:cNvPr id="21" name="object 21"/>
          <p:cNvSpPr txBox="1"/>
          <p:nvPr/>
        </p:nvSpPr>
        <p:spPr>
          <a:xfrm>
            <a:off x="3580551" y="1563830"/>
            <a:ext cx="179070" cy="84639"/>
          </a:xfrm>
          <a:prstGeom prst="rect">
            <a:avLst/>
          </a:prstGeom>
        </p:spPr>
        <p:txBody>
          <a:bodyPr vert="horz" wrap="square" lIns="0" tIns="0" rIns="0" bIns="0" rtlCol="0">
            <a:spAutoFit/>
          </a:bodyPr>
          <a:lstStyle/>
          <a:p>
            <a:pPr marL="12700">
              <a:lnSpc>
                <a:spcPct val="100000"/>
              </a:lnSpc>
            </a:pPr>
            <a:r>
              <a:rPr sz="550" spc="5" dirty="0">
                <a:latin typeface="Euphemia UCAS"/>
                <a:cs typeface="Euphemia UCAS"/>
              </a:rPr>
              <a:t>BAM</a:t>
            </a:r>
            <a:endParaRPr sz="550">
              <a:latin typeface="Euphemia UCAS"/>
              <a:cs typeface="Euphemia UCAS"/>
            </a:endParaRPr>
          </a:p>
        </p:txBody>
      </p:sp>
      <p:sp>
        <p:nvSpPr>
          <p:cNvPr id="22" name="object 22"/>
          <p:cNvSpPr/>
          <p:nvPr/>
        </p:nvSpPr>
        <p:spPr>
          <a:xfrm>
            <a:off x="3882502" y="2020249"/>
            <a:ext cx="0" cy="156210"/>
          </a:xfrm>
          <a:custGeom>
            <a:avLst/>
            <a:gdLst/>
            <a:ahLst/>
            <a:cxnLst/>
            <a:rect l="l" t="t" r="r" b="b"/>
            <a:pathLst>
              <a:path h="156210">
                <a:moveTo>
                  <a:pt x="0" y="0"/>
                </a:moveTo>
                <a:lnTo>
                  <a:pt x="0" y="155957"/>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23" name="object 23"/>
          <p:cNvSpPr/>
          <p:nvPr/>
        </p:nvSpPr>
        <p:spPr>
          <a:xfrm>
            <a:off x="3868722" y="2134909"/>
            <a:ext cx="27940" cy="48260"/>
          </a:xfrm>
          <a:custGeom>
            <a:avLst/>
            <a:gdLst/>
            <a:ahLst/>
            <a:cxnLst/>
            <a:rect l="l" t="t" r="r" b="b"/>
            <a:pathLst>
              <a:path w="27939" h="48260">
                <a:moveTo>
                  <a:pt x="27538" y="0"/>
                </a:moveTo>
                <a:lnTo>
                  <a:pt x="13779" y="48169"/>
                </a:lnTo>
                <a:lnTo>
                  <a:pt x="0" y="0"/>
                </a:lnTo>
                <a:lnTo>
                  <a:pt x="13779" y="13762"/>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
        <p:nvSpPr>
          <p:cNvPr id="24" name="object 24"/>
          <p:cNvSpPr/>
          <p:nvPr/>
        </p:nvSpPr>
        <p:spPr>
          <a:xfrm>
            <a:off x="3868722" y="2134909"/>
            <a:ext cx="27940" cy="48260"/>
          </a:xfrm>
          <a:custGeom>
            <a:avLst/>
            <a:gdLst/>
            <a:ahLst/>
            <a:cxnLst/>
            <a:rect l="l" t="t" r="r" b="b"/>
            <a:pathLst>
              <a:path w="27939" h="48260">
                <a:moveTo>
                  <a:pt x="13779" y="13762"/>
                </a:moveTo>
                <a:lnTo>
                  <a:pt x="0" y="0"/>
                </a:lnTo>
                <a:lnTo>
                  <a:pt x="13779" y="48169"/>
                </a:lnTo>
                <a:lnTo>
                  <a:pt x="27538" y="0"/>
                </a:lnTo>
                <a:lnTo>
                  <a:pt x="13779" y="13762"/>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25" name="object 25"/>
          <p:cNvSpPr txBox="1"/>
          <p:nvPr/>
        </p:nvSpPr>
        <p:spPr>
          <a:xfrm>
            <a:off x="3522349" y="2111375"/>
            <a:ext cx="306701" cy="84639"/>
          </a:xfrm>
          <a:prstGeom prst="rect">
            <a:avLst/>
          </a:prstGeom>
        </p:spPr>
        <p:txBody>
          <a:bodyPr vert="horz" wrap="square" lIns="0" tIns="0" rIns="0" bIns="0" rtlCol="0">
            <a:spAutoFit/>
          </a:bodyPr>
          <a:lstStyle/>
          <a:p>
            <a:pPr marL="12700">
              <a:lnSpc>
                <a:spcPct val="100000"/>
              </a:lnSpc>
            </a:pPr>
            <a:r>
              <a:rPr sz="550" spc="-15" dirty="0">
                <a:latin typeface="Euphemia UCAS"/>
                <a:cs typeface="Euphemia UCAS"/>
              </a:rPr>
              <a:t>VCF</a:t>
            </a:r>
            <a:r>
              <a:rPr lang="es-ES" sz="550" spc="-15" dirty="0">
                <a:latin typeface="Euphemia UCAS"/>
                <a:cs typeface="Euphemia UCAS"/>
              </a:rPr>
              <a:t>/MAF</a:t>
            </a:r>
            <a:endParaRPr sz="550" dirty="0">
              <a:latin typeface="Euphemia UCAS"/>
              <a:cs typeface="Euphemia UCAS"/>
            </a:endParaRPr>
          </a:p>
        </p:txBody>
      </p:sp>
      <p:sp>
        <p:nvSpPr>
          <p:cNvPr id="26" name="object 26"/>
          <p:cNvSpPr/>
          <p:nvPr/>
        </p:nvSpPr>
        <p:spPr>
          <a:xfrm>
            <a:off x="3627909" y="2228758"/>
            <a:ext cx="575310" cy="183515"/>
          </a:xfrm>
          <a:custGeom>
            <a:avLst/>
            <a:gdLst/>
            <a:ahLst/>
            <a:cxnLst/>
            <a:rect l="l" t="t" r="r" b="b"/>
            <a:pathLst>
              <a:path w="575310" h="183514">
                <a:moveTo>
                  <a:pt x="549047" y="183237"/>
                </a:moveTo>
                <a:lnTo>
                  <a:pt x="26110" y="183237"/>
                </a:lnTo>
                <a:lnTo>
                  <a:pt x="15927" y="181192"/>
                </a:lnTo>
                <a:lnTo>
                  <a:pt x="7629" y="175608"/>
                </a:lnTo>
                <a:lnTo>
                  <a:pt x="2045" y="167312"/>
                </a:lnTo>
                <a:lnTo>
                  <a:pt x="0" y="157131"/>
                </a:lnTo>
                <a:lnTo>
                  <a:pt x="0" y="26106"/>
                </a:lnTo>
                <a:lnTo>
                  <a:pt x="2045" y="15925"/>
                </a:lnTo>
                <a:lnTo>
                  <a:pt x="7629" y="7629"/>
                </a:lnTo>
                <a:lnTo>
                  <a:pt x="15927" y="2045"/>
                </a:lnTo>
                <a:lnTo>
                  <a:pt x="26110" y="0"/>
                </a:lnTo>
                <a:lnTo>
                  <a:pt x="549047" y="0"/>
                </a:lnTo>
                <a:lnTo>
                  <a:pt x="559230" y="2045"/>
                </a:lnTo>
                <a:lnTo>
                  <a:pt x="567527" y="7629"/>
                </a:lnTo>
                <a:lnTo>
                  <a:pt x="573112" y="15925"/>
                </a:lnTo>
                <a:lnTo>
                  <a:pt x="575157" y="26106"/>
                </a:lnTo>
                <a:lnTo>
                  <a:pt x="575157" y="157131"/>
                </a:lnTo>
                <a:lnTo>
                  <a:pt x="573112" y="167312"/>
                </a:lnTo>
                <a:lnTo>
                  <a:pt x="567527" y="175608"/>
                </a:lnTo>
                <a:lnTo>
                  <a:pt x="559230" y="181192"/>
                </a:lnTo>
                <a:lnTo>
                  <a:pt x="549047" y="183237"/>
                </a:lnTo>
                <a:close/>
              </a:path>
            </a:pathLst>
          </a:custGeom>
          <a:solidFill>
            <a:srgbClr val="FBBA05"/>
          </a:solidFill>
        </p:spPr>
        <p:txBody>
          <a:bodyPr wrap="square" lIns="0" tIns="0" rIns="0" bIns="0" rtlCol="0"/>
          <a:lstStyle/>
          <a:p>
            <a:endParaRPr>
              <a:latin typeface="Euphemia UCAS"/>
              <a:cs typeface="Euphemia UCAS"/>
            </a:endParaRPr>
          </a:p>
        </p:txBody>
      </p:sp>
      <p:sp>
        <p:nvSpPr>
          <p:cNvPr id="27" name="object 27"/>
          <p:cNvSpPr/>
          <p:nvPr/>
        </p:nvSpPr>
        <p:spPr>
          <a:xfrm>
            <a:off x="3627909" y="2228758"/>
            <a:ext cx="575310" cy="183515"/>
          </a:xfrm>
          <a:custGeom>
            <a:avLst/>
            <a:gdLst/>
            <a:ahLst/>
            <a:cxnLst/>
            <a:rect l="l" t="t" r="r" b="b"/>
            <a:pathLst>
              <a:path w="575310" h="183514">
                <a:moveTo>
                  <a:pt x="26110" y="0"/>
                </a:moveTo>
                <a:lnTo>
                  <a:pt x="549047" y="0"/>
                </a:lnTo>
                <a:lnTo>
                  <a:pt x="559230" y="2045"/>
                </a:lnTo>
                <a:lnTo>
                  <a:pt x="567527" y="7629"/>
                </a:lnTo>
                <a:lnTo>
                  <a:pt x="573112" y="15925"/>
                </a:lnTo>
                <a:lnTo>
                  <a:pt x="575157" y="26106"/>
                </a:lnTo>
                <a:lnTo>
                  <a:pt x="575157" y="157131"/>
                </a:lnTo>
                <a:lnTo>
                  <a:pt x="573112" y="167312"/>
                </a:lnTo>
                <a:lnTo>
                  <a:pt x="567527" y="175608"/>
                </a:lnTo>
                <a:lnTo>
                  <a:pt x="559230" y="181192"/>
                </a:lnTo>
                <a:lnTo>
                  <a:pt x="549047" y="183237"/>
                </a:lnTo>
                <a:lnTo>
                  <a:pt x="26110" y="183237"/>
                </a:lnTo>
                <a:lnTo>
                  <a:pt x="15927" y="181192"/>
                </a:lnTo>
                <a:lnTo>
                  <a:pt x="7629" y="175608"/>
                </a:lnTo>
                <a:lnTo>
                  <a:pt x="2045" y="167312"/>
                </a:lnTo>
                <a:lnTo>
                  <a:pt x="0" y="157131"/>
                </a:lnTo>
                <a:lnTo>
                  <a:pt x="0" y="26106"/>
                </a:lnTo>
                <a:lnTo>
                  <a:pt x="2045" y="15925"/>
                </a:lnTo>
                <a:lnTo>
                  <a:pt x="7629" y="7629"/>
                </a:lnTo>
                <a:lnTo>
                  <a:pt x="15927" y="2045"/>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28" name="object 28"/>
          <p:cNvSpPr txBox="1"/>
          <p:nvPr/>
        </p:nvSpPr>
        <p:spPr>
          <a:xfrm>
            <a:off x="3759806" y="2275859"/>
            <a:ext cx="309245" cy="84639"/>
          </a:xfrm>
          <a:prstGeom prst="rect">
            <a:avLst/>
          </a:prstGeom>
        </p:spPr>
        <p:txBody>
          <a:bodyPr vert="horz" wrap="square" lIns="0" tIns="0" rIns="0" bIns="0" rtlCol="0">
            <a:spAutoFit/>
          </a:bodyPr>
          <a:lstStyle/>
          <a:p>
            <a:pPr marL="12700" algn="ctr">
              <a:lnSpc>
                <a:spcPct val="100000"/>
              </a:lnSpc>
            </a:pPr>
            <a:r>
              <a:rPr sz="550" spc="20" dirty="0">
                <a:latin typeface="Euphemia UCAS"/>
                <a:cs typeface="Euphemia UCAS"/>
              </a:rPr>
              <a:t>Analysis</a:t>
            </a:r>
            <a:endParaRPr sz="550" dirty="0">
              <a:latin typeface="Euphemia UCAS"/>
              <a:cs typeface="Euphemia UCAS"/>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55" dirty="0">
                <a:latin typeface="Euphemia UCAS"/>
                <a:cs typeface="Euphemia UCAS"/>
              </a:rPr>
              <a:t>VCF: </a:t>
            </a:r>
            <a:r>
              <a:rPr spc="-35" dirty="0">
                <a:latin typeface="Euphemia UCAS"/>
                <a:cs typeface="Euphemia UCAS"/>
              </a:rPr>
              <a:t>Variant </a:t>
            </a:r>
            <a:r>
              <a:rPr spc="-50" dirty="0">
                <a:latin typeface="Euphemia UCAS"/>
                <a:cs typeface="Euphemia UCAS"/>
              </a:rPr>
              <a:t>Call</a:t>
            </a:r>
            <a:r>
              <a:rPr spc="15" dirty="0">
                <a:latin typeface="Euphemia UCAS"/>
                <a:cs typeface="Euphemia UCAS"/>
              </a:rPr>
              <a:t> </a:t>
            </a:r>
            <a:r>
              <a:rPr spc="-45" dirty="0">
                <a:latin typeface="Euphemia UCAS"/>
                <a:cs typeface="Euphemia UCAS"/>
              </a:rPr>
              <a:t>Format</a:t>
            </a:r>
          </a:p>
        </p:txBody>
      </p:sp>
      <p:sp>
        <p:nvSpPr>
          <p:cNvPr id="3" name="object 3"/>
          <p:cNvSpPr txBox="1"/>
          <p:nvPr/>
        </p:nvSpPr>
        <p:spPr>
          <a:xfrm>
            <a:off x="171450" y="434975"/>
            <a:ext cx="3786556" cy="497572"/>
          </a:xfrm>
          <a:prstGeom prst="rect">
            <a:avLst/>
          </a:prstGeom>
        </p:spPr>
        <p:txBody>
          <a:bodyPr vert="horz" wrap="square" lIns="0" tIns="0" rIns="0" bIns="0" rtlCol="0">
            <a:spAutoFit/>
          </a:bodyPr>
          <a:lstStyle/>
          <a:p>
            <a:pPr marL="12700">
              <a:lnSpc>
                <a:spcPct val="100000"/>
              </a:lnSpc>
            </a:pPr>
            <a:r>
              <a:rPr sz="800" b="1" spc="-10" dirty="0">
                <a:latin typeface="Euphemia UCAS"/>
                <a:cs typeface="Euphemia UCAS"/>
              </a:rPr>
              <a:t>File </a:t>
            </a:r>
            <a:r>
              <a:rPr sz="800" b="1" spc="10" dirty="0">
                <a:latin typeface="Euphemia UCAS"/>
                <a:cs typeface="Euphemia UCAS"/>
              </a:rPr>
              <a:t>format </a:t>
            </a:r>
            <a:r>
              <a:rPr sz="800" b="1" dirty="0">
                <a:latin typeface="Euphemia UCAS"/>
                <a:cs typeface="Euphemia UCAS"/>
              </a:rPr>
              <a:t>for </a:t>
            </a:r>
            <a:r>
              <a:rPr sz="800" b="1" spc="-5" dirty="0">
                <a:latin typeface="Euphemia UCAS"/>
                <a:cs typeface="Euphemia UCAS"/>
              </a:rPr>
              <a:t>storing </a:t>
            </a:r>
            <a:r>
              <a:rPr lang="es-ES" sz="800" b="1" spc="-5" dirty="0" err="1">
                <a:latin typeface="Euphemia UCAS"/>
                <a:cs typeface="Euphemia UCAS"/>
              </a:rPr>
              <a:t>generic</a:t>
            </a:r>
            <a:r>
              <a:rPr lang="es-ES" sz="800" b="1" spc="-5" dirty="0">
                <a:latin typeface="Euphemia UCAS"/>
                <a:cs typeface="Euphemia UCAS"/>
              </a:rPr>
              <a:t> </a:t>
            </a:r>
            <a:r>
              <a:rPr sz="800" b="1" spc="-5" dirty="0">
                <a:latin typeface="Euphemia UCAS"/>
                <a:cs typeface="Euphemia UCAS"/>
              </a:rPr>
              <a:t>variation</a:t>
            </a:r>
            <a:r>
              <a:rPr sz="800" b="1" spc="75" dirty="0">
                <a:latin typeface="Euphemia UCAS"/>
                <a:cs typeface="Euphemia UCAS"/>
              </a:rPr>
              <a:t> </a:t>
            </a:r>
            <a:r>
              <a:rPr sz="800" b="1" spc="-10" dirty="0">
                <a:latin typeface="Euphemia UCAS"/>
                <a:cs typeface="Euphemia UCAS"/>
              </a:rPr>
              <a:t>data</a:t>
            </a:r>
            <a:endParaRPr sz="800" b="1"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Accommodate</a:t>
            </a:r>
            <a:r>
              <a:rPr lang="es-ES" sz="800" spc="-5" dirty="0">
                <a:latin typeface="Euphemia UCAS"/>
                <a:cs typeface="Euphemia UCAS"/>
              </a:rPr>
              <a:t> </a:t>
            </a:r>
            <a:r>
              <a:rPr lang="es-ES" sz="800" spc="-5" dirty="0" err="1">
                <a:latin typeface="Euphemia UCAS"/>
                <a:cs typeface="Euphemia UCAS"/>
              </a:rPr>
              <a:t>all</a:t>
            </a:r>
            <a:r>
              <a:rPr lang="es-ES" sz="800" spc="-5" dirty="0">
                <a:latin typeface="Euphemia UCAS"/>
                <a:cs typeface="Euphemia UCAS"/>
              </a:rPr>
              <a:t> </a:t>
            </a:r>
            <a:r>
              <a:rPr lang="es-ES" sz="800" spc="-5" dirty="0" err="1">
                <a:latin typeface="Euphemia UCAS"/>
                <a:cs typeface="Euphemia UCAS"/>
              </a:rPr>
              <a:t>types</a:t>
            </a:r>
            <a:r>
              <a:rPr lang="es-ES" sz="800" spc="-5" dirty="0">
                <a:latin typeface="Euphemia UCAS"/>
                <a:cs typeface="Euphemia UCAS"/>
              </a:rPr>
              <a:t> of </a:t>
            </a:r>
            <a:r>
              <a:rPr lang="es-ES" sz="800" spc="-5" dirty="0" err="1">
                <a:latin typeface="Euphemia UCAS"/>
                <a:cs typeface="Euphemia UCAS"/>
              </a:rPr>
              <a:t>variation</a:t>
            </a:r>
            <a:r>
              <a:rPr lang="es-ES" sz="800" spc="-5" dirty="0">
                <a:latin typeface="Euphemia UCAS"/>
                <a:cs typeface="Euphemia UCAS"/>
              </a:rPr>
              <a:t>: </a:t>
            </a:r>
            <a:r>
              <a:rPr lang="es-ES" sz="800" spc="-5" dirty="0" err="1">
                <a:latin typeface="Euphemia UCAS"/>
                <a:cs typeface="Euphemia UCAS"/>
              </a:rPr>
              <a:t>SNPs</a:t>
            </a:r>
            <a:r>
              <a:rPr lang="es-ES" sz="800" spc="-5" dirty="0">
                <a:latin typeface="Euphemia UCAS"/>
                <a:cs typeface="Euphemia UCAS"/>
              </a:rPr>
              <a:t>, short </a:t>
            </a:r>
            <a:r>
              <a:rPr lang="es-ES" sz="800" spc="-5" dirty="0" err="1">
                <a:latin typeface="Euphemia UCAS"/>
                <a:cs typeface="Euphemia UCAS"/>
              </a:rPr>
              <a:t>indels</a:t>
            </a:r>
            <a:r>
              <a:rPr lang="es-ES" sz="800" spc="-5" dirty="0">
                <a:latin typeface="Euphemia UCAS"/>
                <a:cs typeface="Euphemia UCAS"/>
              </a:rPr>
              <a:t>, </a:t>
            </a:r>
            <a:r>
              <a:rPr lang="es-ES" sz="800" spc="-5" dirty="0" err="1">
                <a:latin typeface="Euphemia UCAS"/>
                <a:cs typeface="Euphemia UCAS"/>
              </a:rPr>
              <a:t>large</a:t>
            </a:r>
            <a:r>
              <a:rPr lang="es-ES" sz="800" spc="-5" dirty="0">
                <a:latin typeface="Euphemia UCAS"/>
                <a:cs typeface="Euphemia UCAS"/>
              </a:rPr>
              <a:t> </a:t>
            </a:r>
            <a:r>
              <a:rPr lang="es-ES" sz="800" spc="-5" dirty="0" err="1">
                <a:latin typeface="Euphemia UCAS"/>
                <a:cs typeface="Euphemia UCAS"/>
              </a:rPr>
              <a:t>events</a:t>
            </a:r>
            <a:endParaRPr lang="es-ES" sz="800" spc="-5"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Multiple</a:t>
            </a:r>
            <a:r>
              <a:rPr lang="es-ES" sz="800" spc="-5" dirty="0">
                <a:latin typeface="Euphemia UCAS"/>
                <a:cs typeface="Euphemia UCAS"/>
              </a:rPr>
              <a:t> </a:t>
            </a:r>
            <a:r>
              <a:rPr lang="es-ES" sz="800" spc="-5" dirty="0" err="1">
                <a:latin typeface="Euphemia UCAS"/>
                <a:cs typeface="Euphemia UCAS"/>
              </a:rPr>
              <a:t>samples</a:t>
            </a:r>
            <a:endParaRPr lang="es-ES" sz="800" spc="-5" dirty="0">
              <a:latin typeface="Euphemia UCAS"/>
              <a:cs typeface="Euphemia UCAS"/>
            </a:endParaRPr>
          </a:p>
        </p:txBody>
      </p:sp>
      <p:sp>
        <p:nvSpPr>
          <p:cNvPr id="5" name="object 5">
            <a:extLst>
              <a:ext uri="{FF2B5EF4-FFF2-40B4-BE49-F238E27FC236}">
                <a16:creationId xmlns:a16="http://schemas.microsoft.com/office/drawing/2014/main" id="{D6697E8B-7741-9844-AE40-F248BE81E501}"/>
              </a:ext>
            </a:extLst>
          </p:cNvPr>
          <p:cNvSpPr/>
          <p:nvPr/>
        </p:nvSpPr>
        <p:spPr>
          <a:xfrm>
            <a:off x="3939488" y="401175"/>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6" name="object 6">
            <a:extLst>
              <a:ext uri="{FF2B5EF4-FFF2-40B4-BE49-F238E27FC236}">
                <a16:creationId xmlns:a16="http://schemas.microsoft.com/office/drawing/2014/main" id="{14BB2C21-1082-7249-B2F0-D2E5B7FC546A}"/>
              </a:ext>
            </a:extLst>
          </p:cNvPr>
          <p:cNvSpPr/>
          <p:nvPr/>
        </p:nvSpPr>
        <p:spPr>
          <a:xfrm>
            <a:off x="3939488" y="401175"/>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7" name="object 7">
            <a:extLst>
              <a:ext uri="{FF2B5EF4-FFF2-40B4-BE49-F238E27FC236}">
                <a16:creationId xmlns:a16="http://schemas.microsoft.com/office/drawing/2014/main" id="{2DC8F948-7A22-5F40-86B6-322F8046CDE2}"/>
              </a:ext>
            </a:extLst>
          </p:cNvPr>
          <p:cNvSpPr txBox="1"/>
          <p:nvPr/>
        </p:nvSpPr>
        <p:spPr>
          <a:xfrm>
            <a:off x="4011308" y="463275"/>
            <a:ext cx="429259" cy="141064"/>
          </a:xfrm>
          <a:prstGeom prst="rect">
            <a:avLst/>
          </a:prstGeom>
        </p:spPr>
        <p:txBody>
          <a:bodyPr vert="horz" wrap="square" lIns="0" tIns="0" rIns="0" bIns="0" rtlCol="0">
            <a:spAutoFit/>
          </a:bodyPr>
          <a:lstStyle/>
          <a:p>
            <a:pPr marL="24765" marR="5080" indent="-12700" algn="ctr">
              <a:lnSpc>
                <a:spcPts val="540"/>
              </a:lnSpc>
            </a:pPr>
            <a:r>
              <a:rPr sz="550" spc="15" dirty="0">
                <a:latin typeface="Euphemia UCAS"/>
                <a:cs typeface="Euphemia UCAS"/>
              </a:rPr>
              <a:t>Sequen</a:t>
            </a:r>
            <a:r>
              <a:rPr sz="550" spc="20" dirty="0">
                <a:latin typeface="Euphemia UCAS"/>
                <a:cs typeface="Euphemia UCAS"/>
              </a:rPr>
              <a:t>c</a:t>
            </a:r>
            <a:r>
              <a:rPr sz="550" spc="25" dirty="0">
                <a:latin typeface="Euphemia UCAS"/>
                <a:cs typeface="Euphemia UCAS"/>
              </a:rPr>
              <a:t>ing </a:t>
            </a:r>
            <a:r>
              <a:rPr sz="550" spc="15" dirty="0">
                <a:latin typeface="Euphemia UCAS"/>
                <a:cs typeface="Euphemia UCAS"/>
              </a:rPr>
              <a:t> </a:t>
            </a:r>
            <a:r>
              <a:rPr sz="550" spc="30" dirty="0">
                <a:latin typeface="Euphemia UCAS"/>
                <a:cs typeface="Euphemia UCAS"/>
              </a:rPr>
              <a:t>Instrument</a:t>
            </a:r>
            <a:endParaRPr sz="550" dirty="0">
              <a:latin typeface="Euphemia UCAS"/>
              <a:cs typeface="Euphemia UCAS"/>
            </a:endParaRPr>
          </a:p>
        </p:txBody>
      </p:sp>
      <p:sp>
        <p:nvSpPr>
          <p:cNvPr id="8" name="object 8">
            <a:extLst>
              <a:ext uri="{FF2B5EF4-FFF2-40B4-BE49-F238E27FC236}">
                <a16:creationId xmlns:a16="http://schemas.microsoft.com/office/drawing/2014/main" id="{BCD34A29-7EDB-D941-87B9-9B3BA99F77B0}"/>
              </a:ext>
            </a:extLst>
          </p:cNvPr>
          <p:cNvSpPr/>
          <p:nvPr/>
        </p:nvSpPr>
        <p:spPr>
          <a:xfrm>
            <a:off x="3939488" y="773104"/>
            <a:ext cx="575310" cy="249554"/>
          </a:xfrm>
          <a:custGeom>
            <a:avLst/>
            <a:gdLst/>
            <a:ahLst/>
            <a:cxnLst/>
            <a:rect l="l" t="t" r="r" b="b"/>
            <a:pathLst>
              <a:path w="575310" h="249555">
                <a:moveTo>
                  <a:pt x="549047" y="249277"/>
                </a:move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close/>
              </a:path>
            </a:pathLst>
          </a:custGeom>
          <a:solidFill>
            <a:srgbClr val="FBBA05"/>
          </a:solidFill>
        </p:spPr>
        <p:txBody>
          <a:bodyPr wrap="square" lIns="0" tIns="0" rIns="0" bIns="0" rtlCol="0"/>
          <a:lstStyle/>
          <a:p>
            <a:endParaRPr>
              <a:latin typeface="Euphemia UCAS"/>
              <a:cs typeface="Euphemia UCAS"/>
            </a:endParaRPr>
          </a:p>
        </p:txBody>
      </p:sp>
      <p:sp>
        <p:nvSpPr>
          <p:cNvPr id="9" name="object 9">
            <a:extLst>
              <a:ext uri="{FF2B5EF4-FFF2-40B4-BE49-F238E27FC236}">
                <a16:creationId xmlns:a16="http://schemas.microsoft.com/office/drawing/2014/main" id="{88E8CA3B-BAE0-234C-975B-E09A9F15ABEE}"/>
              </a:ext>
            </a:extLst>
          </p:cNvPr>
          <p:cNvSpPr/>
          <p:nvPr/>
        </p:nvSpPr>
        <p:spPr>
          <a:xfrm>
            <a:off x="3939488" y="773104"/>
            <a:ext cx="575310" cy="249554"/>
          </a:xfrm>
          <a:custGeom>
            <a:avLst/>
            <a:gdLst/>
            <a:ahLst/>
            <a:cxnLst/>
            <a:rect l="l" t="t" r="r" b="b"/>
            <a:pathLst>
              <a:path w="575310" h="249555">
                <a:moveTo>
                  <a:pt x="26110" y="0"/>
                </a:move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10" name="object 10">
            <a:extLst>
              <a:ext uri="{FF2B5EF4-FFF2-40B4-BE49-F238E27FC236}">
                <a16:creationId xmlns:a16="http://schemas.microsoft.com/office/drawing/2014/main" id="{12EF6C5E-3DAF-AB4F-93FB-E5BF821D0431}"/>
              </a:ext>
            </a:extLst>
          </p:cNvPr>
          <p:cNvSpPr txBox="1"/>
          <p:nvPr/>
        </p:nvSpPr>
        <p:spPr>
          <a:xfrm>
            <a:off x="4036844" y="835186"/>
            <a:ext cx="378460" cy="141064"/>
          </a:xfrm>
          <a:prstGeom prst="rect">
            <a:avLst/>
          </a:prstGeom>
        </p:spPr>
        <p:txBody>
          <a:bodyPr vert="horz" wrap="square" lIns="0" tIns="0" rIns="0" bIns="0" rtlCol="0">
            <a:spAutoFit/>
          </a:bodyPr>
          <a:lstStyle/>
          <a:p>
            <a:pPr marL="12700" marR="5080" indent="6350" algn="ctr">
              <a:lnSpc>
                <a:spcPts val="540"/>
              </a:lnSpc>
            </a:pPr>
            <a:r>
              <a:rPr sz="550" spc="15" dirty="0">
                <a:latin typeface="Euphemia UCAS"/>
                <a:cs typeface="Euphemia UCAS"/>
              </a:rPr>
              <a:t>Sequen</a:t>
            </a:r>
            <a:r>
              <a:rPr sz="550" spc="20" dirty="0">
                <a:latin typeface="Euphemia UCAS"/>
                <a:cs typeface="Euphemia UCAS"/>
              </a:rPr>
              <a:t>ce </a:t>
            </a:r>
            <a:r>
              <a:rPr sz="550" spc="10" dirty="0">
                <a:latin typeface="Euphemia UCAS"/>
                <a:cs typeface="Euphemia UCAS"/>
              </a:rPr>
              <a:t> </a:t>
            </a:r>
            <a:r>
              <a:rPr sz="550" spc="35" dirty="0">
                <a:latin typeface="Euphemia UCAS"/>
                <a:cs typeface="Euphemia UCAS"/>
              </a:rPr>
              <a:t>Alignment</a:t>
            </a:r>
            <a:endParaRPr sz="550" dirty="0">
              <a:latin typeface="Euphemia UCAS"/>
              <a:cs typeface="Euphemia UCAS"/>
            </a:endParaRPr>
          </a:p>
        </p:txBody>
      </p:sp>
      <p:sp>
        <p:nvSpPr>
          <p:cNvPr id="11" name="object 11">
            <a:extLst>
              <a:ext uri="{FF2B5EF4-FFF2-40B4-BE49-F238E27FC236}">
                <a16:creationId xmlns:a16="http://schemas.microsoft.com/office/drawing/2014/main" id="{6856A781-410D-8943-8DF9-46B3A9E172DE}"/>
              </a:ext>
            </a:extLst>
          </p:cNvPr>
          <p:cNvSpPr/>
          <p:nvPr/>
        </p:nvSpPr>
        <p:spPr>
          <a:xfrm>
            <a:off x="3939488" y="1143276"/>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12" name="object 12">
            <a:extLst>
              <a:ext uri="{FF2B5EF4-FFF2-40B4-BE49-F238E27FC236}">
                <a16:creationId xmlns:a16="http://schemas.microsoft.com/office/drawing/2014/main" id="{A8B2BFE5-F95C-8042-86FB-3A8592AA678C}"/>
              </a:ext>
            </a:extLst>
          </p:cNvPr>
          <p:cNvSpPr/>
          <p:nvPr/>
        </p:nvSpPr>
        <p:spPr>
          <a:xfrm>
            <a:off x="3939488" y="1143276"/>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13" name="object 13">
            <a:extLst>
              <a:ext uri="{FF2B5EF4-FFF2-40B4-BE49-F238E27FC236}">
                <a16:creationId xmlns:a16="http://schemas.microsoft.com/office/drawing/2014/main" id="{73663461-29AE-CE4D-8200-193F8F0ECA6D}"/>
              </a:ext>
            </a:extLst>
          </p:cNvPr>
          <p:cNvSpPr txBox="1"/>
          <p:nvPr/>
        </p:nvSpPr>
        <p:spPr>
          <a:xfrm>
            <a:off x="4091075" y="1205376"/>
            <a:ext cx="269875" cy="141064"/>
          </a:xfrm>
          <a:prstGeom prst="rect">
            <a:avLst/>
          </a:prstGeom>
        </p:spPr>
        <p:txBody>
          <a:bodyPr vert="horz" wrap="square" lIns="0" tIns="0" rIns="0" bIns="0" rtlCol="0">
            <a:spAutoFit/>
          </a:bodyPr>
          <a:lstStyle/>
          <a:p>
            <a:pPr marL="17145" marR="5080" indent="-5080" algn="ctr">
              <a:lnSpc>
                <a:spcPts val="540"/>
              </a:lnSpc>
            </a:pPr>
            <a:r>
              <a:rPr sz="550" spc="-45" dirty="0">
                <a:latin typeface="Euphemia UCAS"/>
                <a:cs typeface="Euphemia UCAS"/>
              </a:rPr>
              <a:t>V</a:t>
            </a:r>
            <a:r>
              <a:rPr sz="550" spc="20" dirty="0">
                <a:latin typeface="Euphemia UCAS"/>
                <a:cs typeface="Euphemia UCAS"/>
              </a:rPr>
              <a:t>aria</a:t>
            </a:r>
            <a:r>
              <a:rPr sz="550" spc="35" dirty="0">
                <a:latin typeface="Euphemia UCAS"/>
                <a:cs typeface="Euphemia UCAS"/>
              </a:rPr>
              <a:t>n</a:t>
            </a:r>
            <a:r>
              <a:rPr sz="550" spc="55" dirty="0">
                <a:latin typeface="Euphemia UCAS"/>
                <a:cs typeface="Euphemia UCAS"/>
              </a:rPr>
              <a:t>t  </a:t>
            </a:r>
            <a:r>
              <a:rPr sz="550" spc="15" dirty="0">
                <a:latin typeface="Euphemia UCAS"/>
                <a:cs typeface="Euphemia UCAS"/>
              </a:rPr>
              <a:t>Calling</a:t>
            </a:r>
            <a:endParaRPr sz="550" dirty="0">
              <a:latin typeface="Euphemia UCAS"/>
              <a:cs typeface="Euphemia UCAS"/>
            </a:endParaRPr>
          </a:p>
        </p:txBody>
      </p:sp>
      <p:sp>
        <p:nvSpPr>
          <p:cNvPr id="14" name="object 14">
            <a:extLst>
              <a:ext uri="{FF2B5EF4-FFF2-40B4-BE49-F238E27FC236}">
                <a16:creationId xmlns:a16="http://schemas.microsoft.com/office/drawing/2014/main" id="{24013C4F-C757-5F41-B42A-1B2F6066A689}"/>
              </a:ext>
            </a:extLst>
          </p:cNvPr>
          <p:cNvSpPr/>
          <p:nvPr/>
        </p:nvSpPr>
        <p:spPr>
          <a:xfrm flipH="1">
            <a:off x="4148362" y="656680"/>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15" name="object 15">
            <a:extLst>
              <a:ext uri="{FF2B5EF4-FFF2-40B4-BE49-F238E27FC236}">
                <a16:creationId xmlns:a16="http://schemas.microsoft.com/office/drawing/2014/main" id="{4C460062-496F-6045-B3ED-C1D3918EFEC8}"/>
              </a:ext>
            </a:extLst>
          </p:cNvPr>
          <p:cNvSpPr/>
          <p:nvPr/>
        </p:nvSpPr>
        <p:spPr>
          <a:xfrm>
            <a:off x="4180301" y="711226"/>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
        <p:nvSpPr>
          <p:cNvPr id="20" name="object 20">
            <a:extLst>
              <a:ext uri="{FF2B5EF4-FFF2-40B4-BE49-F238E27FC236}">
                <a16:creationId xmlns:a16="http://schemas.microsoft.com/office/drawing/2014/main" id="{E4875340-E8B8-B042-B372-2DD584C3C991}"/>
              </a:ext>
            </a:extLst>
          </p:cNvPr>
          <p:cNvSpPr txBox="1"/>
          <p:nvPr/>
        </p:nvSpPr>
        <p:spPr>
          <a:xfrm>
            <a:off x="3927437" y="661572"/>
            <a:ext cx="245745" cy="84639"/>
          </a:xfrm>
          <a:prstGeom prst="rect">
            <a:avLst/>
          </a:prstGeom>
        </p:spPr>
        <p:txBody>
          <a:bodyPr vert="horz" wrap="square" lIns="0" tIns="0" rIns="0" bIns="0" rtlCol="0">
            <a:spAutoFit/>
          </a:bodyPr>
          <a:lstStyle/>
          <a:p>
            <a:pPr marL="12700">
              <a:lnSpc>
                <a:spcPct val="100000"/>
              </a:lnSpc>
            </a:pPr>
            <a:r>
              <a:rPr sz="550" spc="-75" dirty="0">
                <a:latin typeface="Euphemia UCAS"/>
                <a:cs typeface="Euphemia UCAS"/>
              </a:rPr>
              <a:t>F</a:t>
            </a:r>
            <a:r>
              <a:rPr sz="550" spc="-10" dirty="0">
                <a:latin typeface="Euphemia UCAS"/>
                <a:cs typeface="Euphemia UCAS"/>
              </a:rPr>
              <a:t>ASTQ</a:t>
            </a:r>
            <a:endParaRPr sz="550" dirty="0">
              <a:latin typeface="Euphemia UCAS"/>
              <a:cs typeface="Euphemia UCAS"/>
            </a:endParaRPr>
          </a:p>
        </p:txBody>
      </p:sp>
      <p:sp>
        <p:nvSpPr>
          <p:cNvPr id="21" name="object 21">
            <a:extLst>
              <a:ext uri="{FF2B5EF4-FFF2-40B4-BE49-F238E27FC236}">
                <a16:creationId xmlns:a16="http://schemas.microsoft.com/office/drawing/2014/main" id="{73432CF2-20BE-4240-A73C-D4A0C125E7D8}"/>
              </a:ext>
            </a:extLst>
          </p:cNvPr>
          <p:cNvSpPr txBox="1"/>
          <p:nvPr/>
        </p:nvSpPr>
        <p:spPr>
          <a:xfrm>
            <a:off x="3961860" y="1036175"/>
            <a:ext cx="179070" cy="84639"/>
          </a:xfrm>
          <a:prstGeom prst="rect">
            <a:avLst/>
          </a:prstGeom>
        </p:spPr>
        <p:txBody>
          <a:bodyPr vert="horz" wrap="square" lIns="0" tIns="0" rIns="0" bIns="0" rtlCol="0">
            <a:spAutoFit/>
          </a:bodyPr>
          <a:lstStyle/>
          <a:p>
            <a:pPr marL="12700">
              <a:lnSpc>
                <a:spcPct val="100000"/>
              </a:lnSpc>
            </a:pPr>
            <a:r>
              <a:rPr sz="550" spc="5" dirty="0">
                <a:latin typeface="Euphemia UCAS"/>
                <a:cs typeface="Euphemia UCAS"/>
              </a:rPr>
              <a:t>BAM</a:t>
            </a:r>
            <a:endParaRPr sz="550" dirty="0">
              <a:latin typeface="Euphemia UCAS"/>
              <a:cs typeface="Euphemia UCAS"/>
            </a:endParaRPr>
          </a:p>
        </p:txBody>
      </p:sp>
      <p:sp>
        <p:nvSpPr>
          <p:cNvPr id="25" name="object 25">
            <a:extLst>
              <a:ext uri="{FF2B5EF4-FFF2-40B4-BE49-F238E27FC236}">
                <a16:creationId xmlns:a16="http://schemas.microsoft.com/office/drawing/2014/main" id="{CD56ACC1-B0F4-5247-B828-A11F4F6D54BD}"/>
              </a:ext>
            </a:extLst>
          </p:cNvPr>
          <p:cNvSpPr txBox="1"/>
          <p:nvPr/>
        </p:nvSpPr>
        <p:spPr>
          <a:xfrm>
            <a:off x="3961860" y="1406902"/>
            <a:ext cx="160655" cy="84639"/>
          </a:xfrm>
          <a:prstGeom prst="rect">
            <a:avLst/>
          </a:prstGeom>
        </p:spPr>
        <p:txBody>
          <a:bodyPr vert="horz" wrap="square" lIns="0" tIns="0" rIns="0" bIns="0" rtlCol="0">
            <a:spAutoFit/>
          </a:bodyPr>
          <a:lstStyle/>
          <a:p>
            <a:pPr marL="12700">
              <a:lnSpc>
                <a:spcPct val="100000"/>
              </a:lnSpc>
            </a:pPr>
            <a:r>
              <a:rPr sz="550" spc="-15" dirty="0">
                <a:latin typeface="Euphemia UCAS"/>
                <a:cs typeface="Euphemia UCAS"/>
              </a:rPr>
              <a:t>VCF</a:t>
            </a:r>
            <a:endParaRPr sz="550" dirty="0">
              <a:latin typeface="Euphemia UCAS"/>
              <a:cs typeface="Euphemia UCAS"/>
            </a:endParaRPr>
          </a:p>
        </p:txBody>
      </p:sp>
      <p:sp>
        <p:nvSpPr>
          <p:cNvPr id="29" name="object 14">
            <a:extLst>
              <a:ext uri="{FF2B5EF4-FFF2-40B4-BE49-F238E27FC236}">
                <a16:creationId xmlns:a16="http://schemas.microsoft.com/office/drawing/2014/main" id="{294BD75D-8C43-1E4A-94B4-9DA7ACEE6932}"/>
              </a:ext>
            </a:extLst>
          </p:cNvPr>
          <p:cNvSpPr/>
          <p:nvPr/>
        </p:nvSpPr>
        <p:spPr>
          <a:xfrm flipH="1">
            <a:off x="4155427" y="1028971"/>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30" name="object 15">
            <a:extLst>
              <a:ext uri="{FF2B5EF4-FFF2-40B4-BE49-F238E27FC236}">
                <a16:creationId xmlns:a16="http://schemas.microsoft.com/office/drawing/2014/main" id="{C47E58B6-5458-F04C-9F08-DB7859CAA442}"/>
              </a:ext>
            </a:extLst>
          </p:cNvPr>
          <p:cNvSpPr/>
          <p:nvPr/>
        </p:nvSpPr>
        <p:spPr>
          <a:xfrm>
            <a:off x="4187366" y="1083517"/>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
        <p:nvSpPr>
          <p:cNvPr id="22" name="object 3">
            <a:extLst>
              <a:ext uri="{FF2B5EF4-FFF2-40B4-BE49-F238E27FC236}">
                <a16:creationId xmlns:a16="http://schemas.microsoft.com/office/drawing/2014/main" id="{482B0D99-EAA8-4842-878A-0600069EBBA4}"/>
              </a:ext>
            </a:extLst>
          </p:cNvPr>
          <p:cNvSpPr txBox="1"/>
          <p:nvPr/>
        </p:nvSpPr>
        <p:spPr>
          <a:xfrm>
            <a:off x="335959" y="1289378"/>
            <a:ext cx="3786556" cy="1556836"/>
          </a:xfrm>
          <a:prstGeom prst="rect">
            <a:avLst/>
          </a:prstGeom>
        </p:spPr>
        <p:txBody>
          <a:bodyPr vert="horz" wrap="square" lIns="0" tIns="0" rIns="0" bIns="0" rtlCol="0">
            <a:spAutoFit/>
          </a:bodyPr>
          <a:lstStyle/>
          <a:p>
            <a:pPr marL="12700">
              <a:lnSpc>
                <a:spcPct val="100000"/>
              </a:lnSpc>
            </a:pPr>
            <a:r>
              <a:rPr lang="es-ES" sz="800" b="1" spc="-10" dirty="0" err="1">
                <a:latin typeface="Euphemia UCAS"/>
                <a:cs typeface="Euphemia UCAS"/>
              </a:rPr>
              <a:t>Columns</a:t>
            </a:r>
            <a:endParaRPr lang="es-ES" sz="800" b="1" spc="-10"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Chromosome</a:t>
            </a:r>
            <a:r>
              <a:rPr lang="es-ES" sz="800" spc="-5" dirty="0">
                <a:latin typeface="Euphemia UCAS"/>
                <a:cs typeface="Euphemia UCAS"/>
              </a:rPr>
              <a:t> and position</a:t>
            </a: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Variant</a:t>
            </a:r>
            <a:r>
              <a:rPr lang="es-ES" sz="800" spc="-5" dirty="0">
                <a:latin typeface="Euphemia UCAS"/>
                <a:cs typeface="Euphemia UCAS"/>
              </a:rPr>
              <a:t> ID</a:t>
            </a: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Quality</a:t>
            </a:r>
            <a:r>
              <a:rPr lang="es-ES" sz="800" spc="-5" dirty="0">
                <a:latin typeface="Euphemia UCAS"/>
                <a:cs typeface="Euphemia UCAS"/>
              </a:rPr>
              <a:t> of </a:t>
            </a:r>
            <a:r>
              <a:rPr lang="es-ES" sz="800" spc="-5" dirty="0" err="1">
                <a:latin typeface="Euphemia UCAS"/>
                <a:cs typeface="Euphemia UCAS"/>
              </a:rPr>
              <a:t>the</a:t>
            </a:r>
            <a:r>
              <a:rPr lang="es-ES" sz="800" spc="-5" dirty="0">
                <a:latin typeface="Euphemia UCAS"/>
                <a:cs typeface="Euphemia UCAS"/>
              </a:rPr>
              <a:t> </a:t>
            </a:r>
            <a:r>
              <a:rPr lang="es-ES" sz="800" spc="-5" dirty="0" err="1">
                <a:latin typeface="Euphemia UCAS"/>
                <a:cs typeface="Euphemia UCAS"/>
              </a:rPr>
              <a:t>call</a:t>
            </a:r>
            <a:endParaRPr lang="es-ES" sz="800" spc="-5"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Soft</a:t>
            </a:r>
            <a:r>
              <a:rPr lang="es-ES" sz="800" spc="-5" dirty="0">
                <a:latin typeface="Euphemia UCAS"/>
                <a:cs typeface="Euphemia UCAS"/>
              </a:rPr>
              <a:t> </a:t>
            </a:r>
            <a:r>
              <a:rPr lang="es-ES" sz="800" spc="-5" dirty="0" err="1">
                <a:latin typeface="Euphemia UCAS"/>
                <a:cs typeface="Euphemia UCAS"/>
              </a:rPr>
              <a:t>filtering</a:t>
            </a:r>
            <a:r>
              <a:rPr lang="es-ES" sz="800" spc="-5" dirty="0">
                <a:latin typeface="Euphemia UCAS"/>
                <a:cs typeface="Euphemia UCAS"/>
              </a:rPr>
              <a:t> (</a:t>
            </a:r>
            <a:r>
              <a:rPr lang="es-ES" sz="800" i="1" spc="-5" dirty="0" err="1">
                <a:latin typeface="Euphemia UCAS"/>
                <a:cs typeface="Euphemia UCAS"/>
              </a:rPr>
              <a:t>e.g</a:t>
            </a:r>
            <a:r>
              <a:rPr lang="es-ES" sz="800" spc="-5" dirty="0">
                <a:latin typeface="Euphemia UCAS"/>
                <a:cs typeface="Euphemia UCAS"/>
              </a:rPr>
              <a:t>., </a:t>
            </a:r>
            <a:r>
              <a:rPr lang="es-ES" sz="800" spc="-5" dirty="0" err="1">
                <a:latin typeface="Euphemia UCAS"/>
                <a:cs typeface="Euphemia UCAS"/>
              </a:rPr>
              <a:t>is</a:t>
            </a:r>
            <a:r>
              <a:rPr lang="es-ES" sz="800" spc="-5" dirty="0">
                <a:latin typeface="Euphemia UCAS"/>
                <a:cs typeface="Euphemia UCAS"/>
              </a:rPr>
              <a:t> </a:t>
            </a:r>
            <a:r>
              <a:rPr lang="es-ES" sz="800" spc="-5" dirty="0" err="1">
                <a:latin typeface="Euphemia UCAS"/>
                <a:cs typeface="Euphemia UCAS"/>
              </a:rPr>
              <a:t>the</a:t>
            </a:r>
            <a:r>
              <a:rPr lang="es-ES" sz="800" spc="-5" dirty="0">
                <a:latin typeface="Euphemia UCAS"/>
                <a:cs typeface="Euphemia UCAS"/>
              </a:rPr>
              <a:t> </a:t>
            </a:r>
            <a:r>
              <a:rPr lang="es-ES" sz="800" spc="-5" dirty="0" err="1">
                <a:latin typeface="Euphemia UCAS"/>
                <a:cs typeface="Euphemia UCAS"/>
              </a:rPr>
              <a:t>site</a:t>
            </a:r>
            <a:r>
              <a:rPr lang="es-ES" sz="800" spc="-5" dirty="0">
                <a:latin typeface="Euphemia UCAS"/>
                <a:cs typeface="Euphemia UCAS"/>
              </a:rPr>
              <a:t> </a:t>
            </a:r>
            <a:r>
              <a:rPr lang="es-ES" sz="800" spc="-5" dirty="0" err="1">
                <a:latin typeface="Euphemia UCAS"/>
                <a:cs typeface="Euphemia UCAS"/>
              </a:rPr>
              <a:t>low</a:t>
            </a:r>
            <a:r>
              <a:rPr lang="es-ES" sz="800" spc="-5" dirty="0">
                <a:latin typeface="Euphemia UCAS"/>
                <a:cs typeface="Euphemia UCAS"/>
              </a:rPr>
              <a:t> </a:t>
            </a:r>
            <a:r>
              <a:rPr lang="es-ES" sz="800" spc="-5" dirty="0" err="1">
                <a:latin typeface="Euphemia UCAS"/>
                <a:cs typeface="Euphemia UCAS"/>
              </a:rPr>
              <a:t>quality</a:t>
            </a:r>
            <a:r>
              <a:rPr lang="es-ES" sz="800" spc="-5" dirty="0">
                <a:latin typeface="Euphemia UCAS"/>
                <a:cs typeface="Euphemia UCAS"/>
              </a:rPr>
              <a:t>, </a:t>
            </a:r>
            <a:r>
              <a:rPr lang="es-ES" sz="800" spc="-5" dirty="0" err="1">
                <a:latin typeface="Euphemia UCAS"/>
                <a:cs typeface="Euphemia UCAS"/>
              </a:rPr>
              <a:t>low</a:t>
            </a:r>
            <a:r>
              <a:rPr lang="es-ES" sz="800" spc="-5" dirty="0">
                <a:latin typeface="Euphemia UCAS"/>
                <a:cs typeface="Euphemia UCAS"/>
              </a:rPr>
              <a:t> </a:t>
            </a:r>
            <a:r>
              <a:rPr lang="es-ES" sz="800" spc="-5" dirty="0" err="1">
                <a:latin typeface="Euphemia UCAS"/>
                <a:cs typeface="Euphemia UCAS"/>
              </a:rPr>
              <a:t>depth</a:t>
            </a:r>
            <a:r>
              <a:rPr lang="es-ES" sz="800" spc="-5" dirty="0">
                <a:latin typeface="Euphemia UCAS"/>
                <a:cs typeface="Euphemia UCAS"/>
              </a:rPr>
              <a:t>, </a:t>
            </a:r>
            <a:r>
              <a:rPr lang="es-ES" sz="800" spc="-5" dirty="0" err="1">
                <a:latin typeface="Euphemia UCAS"/>
                <a:cs typeface="Euphemia UCAS"/>
              </a:rPr>
              <a:t>etc</a:t>
            </a:r>
            <a:r>
              <a:rPr lang="es-ES" sz="800" spc="-5" dirty="0">
                <a:latin typeface="Euphemia UCAS"/>
                <a:cs typeface="Euphemia UCAS"/>
              </a:rPr>
              <a:t>)</a:t>
            </a: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Optional</a:t>
            </a:r>
            <a:r>
              <a:rPr lang="es-ES" sz="800" spc="-5" dirty="0">
                <a:latin typeface="Euphemia UCAS"/>
                <a:cs typeface="Euphemia UCAS"/>
              </a:rPr>
              <a:t> per-</a:t>
            </a:r>
            <a:r>
              <a:rPr lang="es-ES" sz="800" spc="-5" dirty="0" err="1">
                <a:latin typeface="Euphemia UCAS"/>
                <a:cs typeface="Euphemia UCAS"/>
              </a:rPr>
              <a:t>site</a:t>
            </a:r>
            <a:r>
              <a:rPr lang="es-ES" sz="800" spc="-5" dirty="0">
                <a:latin typeface="Euphemia UCAS"/>
                <a:cs typeface="Euphemia UCAS"/>
              </a:rPr>
              <a:t> </a:t>
            </a:r>
            <a:r>
              <a:rPr lang="es-ES" sz="800" spc="-5" dirty="0" err="1">
                <a:latin typeface="Euphemia UCAS"/>
                <a:cs typeface="Euphemia UCAS"/>
              </a:rPr>
              <a:t>information</a:t>
            </a:r>
            <a:r>
              <a:rPr lang="es-ES" sz="800" spc="-5" dirty="0">
                <a:latin typeface="Euphemia UCAS"/>
                <a:cs typeface="Euphemia UCAS"/>
              </a:rPr>
              <a:t> in </a:t>
            </a:r>
            <a:r>
              <a:rPr lang="es-ES" sz="800" spc="-5" dirty="0" err="1">
                <a:latin typeface="Euphemia UCAS"/>
                <a:cs typeface="Euphemia UCAS"/>
              </a:rPr>
              <a:t>the</a:t>
            </a:r>
            <a:r>
              <a:rPr lang="es-ES" sz="800" spc="-5" dirty="0">
                <a:latin typeface="Euphemia UCAS"/>
                <a:cs typeface="Euphemia UCAS"/>
              </a:rPr>
              <a:t> INFO </a:t>
            </a:r>
            <a:r>
              <a:rPr lang="es-ES" sz="800" spc="-5" dirty="0" err="1">
                <a:latin typeface="Euphemia UCAS"/>
                <a:cs typeface="Euphemia UCAS"/>
              </a:rPr>
              <a:t>column</a:t>
            </a:r>
            <a:endParaRPr lang="es-ES" sz="800" spc="-5"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Optional</a:t>
            </a:r>
            <a:r>
              <a:rPr lang="es-ES" sz="800" spc="-5" dirty="0">
                <a:latin typeface="Euphemia UCAS"/>
                <a:cs typeface="Euphemia UCAS"/>
              </a:rPr>
              <a:t> per-</a:t>
            </a:r>
            <a:r>
              <a:rPr lang="es-ES" sz="800" spc="-5" dirty="0" err="1">
                <a:latin typeface="Euphemia UCAS"/>
                <a:cs typeface="Euphemia UCAS"/>
              </a:rPr>
              <a:t>sample</a:t>
            </a:r>
            <a:r>
              <a:rPr lang="es-ES" sz="800" spc="-5" dirty="0">
                <a:latin typeface="Euphemia UCAS"/>
                <a:cs typeface="Euphemia UCAS"/>
              </a:rPr>
              <a:t> </a:t>
            </a:r>
            <a:r>
              <a:rPr lang="es-ES" sz="800" spc="-5" dirty="0" err="1">
                <a:latin typeface="Euphemia UCAS"/>
                <a:cs typeface="Euphemia UCAS"/>
              </a:rPr>
              <a:t>information</a:t>
            </a:r>
            <a:r>
              <a:rPr lang="es-ES" sz="800" spc="-5" dirty="0">
                <a:latin typeface="Euphemia UCAS"/>
                <a:cs typeface="Euphemia UCAS"/>
              </a:rPr>
              <a:t> in </a:t>
            </a:r>
            <a:r>
              <a:rPr lang="es-ES" sz="800" spc="-5" dirty="0" err="1">
                <a:latin typeface="Euphemia UCAS"/>
                <a:cs typeface="Euphemia UCAS"/>
              </a:rPr>
              <a:t>the</a:t>
            </a:r>
            <a:r>
              <a:rPr lang="es-ES" sz="800" spc="-5" dirty="0">
                <a:latin typeface="Euphemia UCAS"/>
                <a:cs typeface="Euphemia UCAS"/>
              </a:rPr>
              <a:t> FORMAT </a:t>
            </a:r>
            <a:r>
              <a:rPr lang="es-ES" sz="800" spc="-5" dirty="0" err="1">
                <a:latin typeface="Euphemia UCAS"/>
                <a:cs typeface="Euphemia UCAS"/>
              </a:rPr>
              <a:t>columns</a:t>
            </a:r>
            <a:r>
              <a:rPr lang="es-ES" sz="800" spc="-5" dirty="0">
                <a:latin typeface="Euphemia UCAS"/>
                <a:cs typeface="Euphemia UCAS"/>
              </a:rPr>
              <a:t> (</a:t>
            </a:r>
            <a:r>
              <a:rPr lang="es-ES" sz="800" spc="-5" dirty="0" err="1">
                <a:latin typeface="Euphemia UCAS"/>
                <a:cs typeface="Euphemia UCAS"/>
              </a:rPr>
              <a:t>one</a:t>
            </a:r>
            <a:r>
              <a:rPr lang="es-ES" sz="800" spc="-5" dirty="0">
                <a:latin typeface="Euphemia UCAS"/>
                <a:cs typeface="Euphemia UCAS"/>
              </a:rPr>
              <a:t> </a:t>
            </a:r>
            <a:r>
              <a:rPr lang="es-ES" sz="800" spc="-5" dirty="0" err="1">
                <a:latin typeface="Euphemia UCAS"/>
                <a:cs typeface="Euphemia UCAS"/>
              </a:rPr>
              <a:t>column</a:t>
            </a:r>
            <a:r>
              <a:rPr lang="es-ES" sz="800" spc="-5" dirty="0">
                <a:latin typeface="Euphemia UCAS"/>
                <a:cs typeface="Euphemia UCAS"/>
              </a:rPr>
              <a:t> per </a:t>
            </a:r>
            <a:r>
              <a:rPr lang="es-ES" sz="800" spc="-5" dirty="0" err="1">
                <a:latin typeface="Euphemia UCAS"/>
                <a:cs typeface="Euphemia UCAS"/>
              </a:rPr>
              <a:t>sample</a:t>
            </a:r>
            <a:r>
              <a:rPr lang="es-ES" sz="800" spc="-5" dirty="0">
                <a:latin typeface="Euphemia UCAS"/>
                <a:cs typeface="Euphemia UCAS"/>
              </a:rPr>
              <a:t>)</a:t>
            </a: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Optional</a:t>
            </a:r>
            <a:r>
              <a:rPr lang="es-ES" sz="800" spc="-5" dirty="0">
                <a:latin typeface="Euphemia UCAS"/>
                <a:cs typeface="Euphemia UCAS"/>
              </a:rPr>
              <a:t> </a:t>
            </a:r>
            <a:r>
              <a:rPr lang="es-ES" sz="800" spc="-5" dirty="0" err="1">
                <a:latin typeface="Euphemia UCAS"/>
                <a:cs typeface="Euphemia UCAS"/>
              </a:rPr>
              <a:t>tags</a:t>
            </a:r>
            <a:r>
              <a:rPr lang="es-ES" sz="800" spc="-5" dirty="0">
                <a:latin typeface="Euphemia UCAS"/>
                <a:cs typeface="Euphemia UCAS"/>
              </a:rPr>
              <a:t>: DP (</a:t>
            </a:r>
            <a:r>
              <a:rPr lang="es-ES" sz="800" spc="-5" dirty="0" err="1">
                <a:latin typeface="Euphemia UCAS"/>
                <a:cs typeface="Euphemia UCAS"/>
              </a:rPr>
              <a:t>sequencing</a:t>
            </a:r>
            <a:r>
              <a:rPr lang="es-ES" sz="800" spc="-5" dirty="0">
                <a:latin typeface="Euphemia UCAS"/>
                <a:cs typeface="Euphemia UCAS"/>
              </a:rPr>
              <a:t> </a:t>
            </a:r>
            <a:r>
              <a:rPr lang="es-ES" sz="800" spc="-5" dirty="0" err="1">
                <a:latin typeface="Euphemia UCAS"/>
                <a:cs typeface="Euphemia UCAS"/>
              </a:rPr>
              <a:t>depth</a:t>
            </a:r>
            <a:r>
              <a:rPr lang="es-ES" sz="800" spc="-5" dirty="0">
                <a:latin typeface="Euphemia UCAS"/>
                <a:cs typeface="Euphemia UCAS"/>
              </a:rPr>
              <a:t>), GQ (</a:t>
            </a:r>
            <a:r>
              <a:rPr lang="es-ES" sz="800" spc="-5" dirty="0" err="1">
                <a:latin typeface="Euphemia UCAS"/>
                <a:cs typeface="Euphemia UCAS"/>
              </a:rPr>
              <a:t>genotype</a:t>
            </a:r>
            <a:r>
              <a:rPr lang="es-ES" sz="800" spc="-5" dirty="0">
                <a:latin typeface="Euphemia UCAS"/>
                <a:cs typeface="Euphemia UCAS"/>
              </a:rPr>
              <a:t> </a:t>
            </a:r>
            <a:r>
              <a:rPr lang="es-ES" sz="800" spc="-5" dirty="0" err="1">
                <a:latin typeface="Euphemia UCAS"/>
                <a:cs typeface="Euphemia UCAS"/>
              </a:rPr>
              <a:t>quality</a:t>
            </a:r>
            <a:r>
              <a:rPr lang="es-ES" sz="800" spc="-5" dirty="0">
                <a:latin typeface="Euphemia UCAS"/>
                <a:cs typeface="Euphemia UCAS"/>
              </a:rPr>
              <a:t>)</a:t>
            </a:r>
            <a:endParaRPr sz="800" b="1" dirty="0">
              <a:latin typeface="Euphemia UCAS"/>
              <a:cs typeface="Euphemia UCAS"/>
            </a:endParaRPr>
          </a:p>
        </p:txBody>
      </p:sp>
    </p:spTree>
    <p:extLst>
      <p:ext uri="{BB962C8B-B14F-4D97-AF65-F5344CB8AC3E}">
        <p14:creationId xmlns:p14="http://schemas.microsoft.com/office/powerpoint/2010/main" val="726488865"/>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55" dirty="0">
                <a:latin typeface="Euphemia UCAS"/>
                <a:cs typeface="Euphemia UCAS"/>
              </a:rPr>
              <a:t>VCF: </a:t>
            </a:r>
            <a:r>
              <a:rPr spc="-35" dirty="0">
                <a:latin typeface="Euphemia UCAS"/>
                <a:cs typeface="Euphemia UCAS"/>
              </a:rPr>
              <a:t>Variant </a:t>
            </a:r>
            <a:r>
              <a:rPr spc="-50" dirty="0">
                <a:latin typeface="Euphemia UCAS"/>
                <a:cs typeface="Euphemia UCAS"/>
              </a:rPr>
              <a:t>Call</a:t>
            </a:r>
            <a:r>
              <a:rPr spc="15" dirty="0">
                <a:latin typeface="Euphemia UCAS"/>
                <a:cs typeface="Euphemia UCAS"/>
              </a:rPr>
              <a:t> </a:t>
            </a:r>
            <a:r>
              <a:rPr spc="-45" dirty="0">
                <a:latin typeface="Euphemia UCAS"/>
                <a:cs typeface="Euphemia UCAS"/>
              </a:rPr>
              <a:t>Format</a:t>
            </a:r>
          </a:p>
        </p:txBody>
      </p:sp>
      <p:sp>
        <p:nvSpPr>
          <p:cNvPr id="3" name="object 3"/>
          <p:cNvSpPr txBox="1"/>
          <p:nvPr/>
        </p:nvSpPr>
        <p:spPr>
          <a:xfrm>
            <a:off x="171450" y="434975"/>
            <a:ext cx="3786556" cy="497572"/>
          </a:xfrm>
          <a:prstGeom prst="rect">
            <a:avLst/>
          </a:prstGeom>
        </p:spPr>
        <p:txBody>
          <a:bodyPr vert="horz" wrap="square" lIns="0" tIns="0" rIns="0" bIns="0" rtlCol="0">
            <a:spAutoFit/>
          </a:bodyPr>
          <a:lstStyle/>
          <a:p>
            <a:pPr marL="12700">
              <a:lnSpc>
                <a:spcPct val="100000"/>
              </a:lnSpc>
            </a:pPr>
            <a:r>
              <a:rPr sz="800" b="1" spc="-10" dirty="0">
                <a:latin typeface="Euphemia UCAS"/>
                <a:cs typeface="Euphemia UCAS"/>
              </a:rPr>
              <a:t>File </a:t>
            </a:r>
            <a:r>
              <a:rPr sz="800" b="1" spc="10" dirty="0">
                <a:latin typeface="Euphemia UCAS"/>
                <a:cs typeface="Euphemia UCAS"/>
              </a:rPr>
              <a:t>format </a:t>
            </a:r>
            <a:r>
              <a:rPr sz="800" b="1" dirty="0">
                <a:latin typeface="Euphemia UCAS"/>
                <a:cs typeface="Euphemia UCAS"/>
              </a:rPr>
              <a:t>for </a:t>
            </a:r>
            <a:r>
              <a:rPr sz="800" b="1" spc="-5" dirty="0">
                <a:latin typeface="Euphemia UCAS"/>
                <a:cs typeface="Euphemia UCAS"/>
              </a:rPr>
              <a:t>storing </a:t>
            </a:r>
            <a:r>
              <a:rPr lang="es-ES" sz="800" b="1" spc="-5" dirty="0" err="1">
                <a:latin typeface="Euphemia UCAS"/>
                <a:cs typeface="Euphemia UCAS"/>
              </a:rPr>
              <a:t>generic</a:t>
            </a:r>
            <a:r>
              <a:rPr lang="es-ES" sz="800" b="1" spc="-5" dirty="0">
                <a:latin typeface="Euphemia UCAS"/>
                <a:cs typeface="Euphemia UCAS"/>
              </a:rPr>
              <a:t> </a:t>
            </a:r>
            <a:r>
              <a:rPr sz="800" b="1" spc="-5" dirty="0">
                <a:latin typeface="Euphemia UCAS"/>
                <a:cs typeface="Euphemia UCAS"/>
              </a:rPr>
              <a:t>variation</a:t>
            </a:r>
            <a:r>
              <a:rPr sz="800" b="1" spc="75" dirty="0">
                <a:latin typeface="Euphemia UCAS"/>
                <a:cs typeface="Euphemia UCAS"/>
              </a:rPr>
              <a:t> </a:t>
            </a:r>
            <a:r>
              <a:rPr sz="800" b="1" spc="-10" dirty="0">
                <a:latin typeface="Euphemia UCAS"/>
                <a:cs typeface="Euphemia UCAS"/>
              </a:rPr>
              <a:t>data</a:t>
            </a:r>
            <a:endParaRPr sz="800" b="1"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Accommodate</a:t>
            </a:r>
            <a:r>
              <a:rPr lang="es-ES" sz="800" spc="-5" dirty="0">
                <a:latin typeface="Euphemia UCAS"/>
                <a:cs typeface="Euphemia UCAS"/>
              </a:rPr>
              <a:t> </a:t>
            </a:r>
            <a:r>
              <a:rPr lang="es-ES" sz="800" spc="-5" dirty="0" err="1">
                <a:latin typeface="Euphemia UCAS"/>
                <a:cs typeface="Euphemia UCAS"/>
              </a:rPr>
              <a:t>all</a:t>
            </a:r>
            <a:r>
              <a:rPr lang="es-ES" sz="800" spc="-5" dirty="0">
                <a:latin typeface="Euphemia UCAS"/>
                <a:cs typeface="Euphemia UCAS"/>
              </a:rPr>
              <a:t> </a:t>
            </a:r>
            <a:r>
              <a:rPr lang="es-ES" sz="800" spc="-5" dirty="0" err="1">
                <a:latin typeface="Euphemia UCAS"/>
                <a:cs typeface="Euphemia UCAS"/>
              </a:rPr>
              <a:t>types</a:t>
            </a:r>
            <a:r>
              <a:rPr lang="es-ES" sz="800" spc="-5" dirty="0">
                <a:latin typeface="Euphemia UCAS"/>
                <a:cs typeface="Euphemia UCAS"/>
              </a:rPr>
              <a:t> of </a:t>
            </a:r>
            <a:r>
              <a:rPr lang="es-ES" sz="800" spc="-5" dirty="0" err="1">
                <a:latin typeface="Euphemia UCAS"/>
                <a:cs typeface="Euphemia UCAS"/>
              </a:rPr>
              <a:t>variation</a:t>
            </a:r>
            <a:r>
              <a:rPr lang="es-ES" sz="800" spc="-5" dirty="0">
                <a:latin typeface="Euphemia UCAS"/>
                <a:cs typeface="Euphemia UCAS"/>
              </a:rPr>
              <a:t>: </a:t>
            </a:r>
            <a:r>
              <a:rPr lang="es-ES" sz="800" spc="-5" dirty="0" err="1">
                <a:latin typeface="Euphemia UCAS"/>
                <a:cs typeface="Euphemia UCAS"/>
              </a:rPr>
              <a:t>SNPs</a:t>
            </a:r>
            <a:r>
              <a:rPr lang="es-ES" sz="800" spc="-5" dirty="0">
                <a:latin typeface="Euphemia UCAS"/>
                <a:cs typeface="Euphemia UCAS"/>
              </a:rPr>
              <a:t>, short </a:t>
            </a:r>
            <a:r>
              <a:rPr lang="es-ES" sz="800" spc="-5" dirty="0" err="1">
                <a:latin typeface="Euphemia UCAS"/>
                <a:cs typeface="Euphemia UCAS"/>
              </a:rPr>
              <a:t>indels</a:t>
            </a:r>
            <a:r>
              <a:rPr lang="es-ES" sz="800" spc="-5" dirty="0">
                <a:latin typeface="Euphemia UCAS"/>
                <a:cs typeface="Euphemia UCAS"/>
              </a:rPr>
              <a:t>, </a:t>
            </a:r>
            <a:r>
              <a:rPr lang="es-ES" sz="800" spc="-5" dirty="0" err="1">
                <a:latin typeface="Euphemia UCAS"/>
                <a:cs typeface="Euphemia UCAS"/>
              </a:rPr>
              <a:t>large</a:t>
            </a:r>
            <a:r>
              <a:rPr lang="es-ES" sz="800" spc="-5" dirty="0">
                <a:latin typeface="Euphemia UCAS"/>
                <a:cs typeface="Euphemia UCAS"/>
              </a:rPr>
              <a:t> </a:t>
            </a:r>
            <a:r>
              <a:rPr lang="es-ES" sz="800" spc="-5" dirty="0" err="1">
                <a:latin typeface="Euphemia UCAS"/>
                <a:cs typeface="Euphemia UCAS"/>
              </a:rPr>
              <a:t>events</a:t>
            </a:r>
            <a:endParaRPr lang="es-ES" sz="800" spc="-5"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Multiple</a:t>
            </a:r>
            <a:r>
              <a:rPr lang="es-ES" sz="800" spc="-5" dirty="0">
                <a:latin typeface="Euphemia UCAS"/>
                <a:cs typeface="Euphemia UCAS"/>
              </a:rPr>
              <a:t> </a:t>
            </a:r>
            <a:r>
              <a:rPr lang="es-ES" sz="800" spc="-5" dirty="0" err="1">
                <a:latin typeface="Euphemia UCAS"/>
                <a:cs typeface="Euphemia UCAS"/>
              </a:rPr>
              <a:t>samples</a:t>
            </a:r>
            <a:endParaRPr lang="es-ES" sz="800" spc="-5" dirty="0">
              <a:latin typeface="Euphemia UCAS"/>
              <a:cs typeface="Euphemia UCAS"/>
            </a:endParaRPr>
          </a:p>
        </p:txBody>
      </p:sp>
      <p:sp>
        <p:nvSpPr>
          <p:cNvPr id="5" name="object 5">
            <a:extLst>
              <a:ext uri="{FF2B5EF4-FFF2-40B4-BE49-F238E27FC236}">
                <a16:creationId xmlns:a16="http://schemas.microsoft.com/office/drawing/2014/main" id="{D6697E8B-7741-9844-AE40-F248BE81E501}"/>
              </a:ext>
            </a:extLst>
          </p:cNvPr>
          <p:cNvSpPr/>
          <p:nvPr/>
        </p:nvSpPr>
        <p:spPr>
          <a:xfrm>
            <a:off x="3939488" y="401175"/>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6" name="object 6">
            <a:extLst>
              <a:ext uri="{FF2B5EF4-FFF2-40B4-BE49-F238E27FC236}">
                <a16:creationId xmlns:a16="http://schemas.microsoft.com/office/drawing/2014/main" id="{14BB2C21-1082-7249-B2F0-D2E5B7FC546A}"/>
              </a:ext>
            </a:extLst>
          </p:cNvPr>
          <p:cNvSpPr/>
          <p:nvPr/>
        </p:nvSpPr>
        <p:spPr>
          <a:xfrm>
            <a:off x="3939488" y="401175"/>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7" name="object 7">
            <a:extLst>
              <a:ext uri="{FF2B5EF4-FFF2-40B4-BE49-F238E27FC236}">
                <a16:creationId xmlns:a16="http://schemas.microsoft.com/office/drawing/2014/main" id="{2DC8F948-7A22-5F40-86B6-322F8046CDE2}"/>
              </a:ext>
            </a:extLst>
          </p:cNvPr>
          <p:cNvSpPr txBox="1"/>
          <p:nvPr/>
        </p:nvSpPr>
        <p:spPr>
          <a:xfrm>
            <a:off x="4011308" y="463275"/>
            <a:ext cx="429259" cy="141064"/>
          </a:xfrm>
          <a:prstGeom prst="rect">
            <a:avLst/>
          </a:prstGeom>
        </p:spPr>
        <p:txBody>
          <a:bodyPr vert="horz" wrap="square" lIns="0" tIns="0" rIns="0" bIns="0" rtlCol="0">
            <a:spAutoFit/>
          </a:bodyPr>
          <a:lstStyle/>
          <a:p>
            <a:pPr marL="24765" marR="5080" indent="-12700" algn="ctr">
              <a:lnSpc>
                <a:spcPts val="540"/>
              </a:lnSpc>
            </a:pPr>
            <a:r>
              <a:rPr sz="550" spc="15" dirty="0">
                <a:latin typeface="Euphemia UCAS"/>
                <a:cs typeface="Euphemia UCAS"/>
              </a:rPr>
              <a:t>Sequen</a:t>
            </a:r>
            <a:r>
              <a:rPr sz="550" spc="20" dirty="0">
                <a:latin typeface="Euphemia UCAS"/>
                <a:cs typeface="Euphemia UCAS"/>
              </a:rPr>
              <a:t>c</a:t>
            </a:r>
            <a:r>
              <a:rPr sz="550" spc="25" dirty="0">
                <a:latin typeface="Euphemia UCAS"/>
                <a:cs typeface="Euphemia UCAS"/>
              </a:rPr>
              <a:t>ing </a:t>
            </a:r>
            <a:r>
              <a:rPr sz="550" spc="15" dirty="0">
                <a:latin typeface="Euphemia UCAS"/>
                <a:cs typeface="Euphemia UCAS"/>
              </a:rPr>
              <a:t> </a:t>
            </a:r>
            <a:r>
              <a:rPr sz="550" spc="30" dirty="0">
                <a:latin typeface="Euphemia UCAS"/>
                <a:cs typeface="Euphemia UCAS"/>
              </a:rPr>
              <a:t>Instrument</a:t>
            </a:r>
            <a:endParaRPr sz="550" dirty="0">
              <a:latin typeface="Euphemia UCAS"/>
              <a:cs typeface="Euphemia UCAS"/>
            </a:endParaRPr>
          </a:p>
        </p:txBody>
      </p:sp>
      <p:sp>
        <p:nvSpPr>
          <p:cNvPr id="8" name="object 8">
            <a:extLst>
              <a:ext uri="{FF2B5EF4-FFF2-40B4-BE49-F238E27FC236}">
                <a16:creationId xmlns:a16="http://schemas.microsoft.com/office/drawing/2014/main" id="{BCD34A29-7EDB-D941-87B9-9B3BA99F77B0}"/>
              </a:ext>
            </a:extLst>
          </p:cNvPr>
          <p:cNvSpPr/>
          <p:nvPr/>
        </p:nvSpPr>
        <p:spPr>
          <a:xfrm>
            <a:off x="3939488" y="773104"/>
            <a:ext cx="575310" cy="249554"/>
          </a:xfrm>
          <a:custGeom>
            <a:avLst/>
            <a:gdLst/>
            <a:ahLst/>
            <a:cxnLst/>
            <a:rect l="l" t="t" r="r" b="b"/>
            <a:pathLst>
              <a:path w="575310" h="249555">
                <a:moveTo>
                  <a:pt x="549047" y="249277"/>
                </a:move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close/>
              </a:path>
            </a:pathLst>
          </a:custGeom>
          <a:solidFill>
            <a:srgbClr val="FBBA05"/>
          </a:solidFill>
        </p:spPr>
        <p:txBody>
          <a:bodyPr wrap="square" lIns="0" tIns="0" rIns="0" bIns="0" rtlCol="0"/>
          <a:lstStyle/>
          <a:p>
            <a:endParaRPr>
              <a:latin typeface="Euphemia UCAS"/>
              <a:cs typeface="Euphemia UCAS"/>
            </a:endParaRPr>
          </a:p>
        </p:txBody>
      </p:sp>
      <p:sp>
        <p:nvSpPr>
          <p:cNvPr id="9" name="object 9">
            <a:extLst>
              <a:ext uri="{FF2B5EF4-FFF2-40B4-BE49-F238E27FC236}">
                <a16:creationId xmlns:a16="http://schemas.microsoft.com/office/drawing/2014/main" id="{88E8CA3B-BAE0-234C-975B-E09A9F15ABEE}"/>
              </a:ext>
            </a:extLst>
          </p:cNvPr>
          <p:cNvSpPr/>
          <p:nvPr/>
        </p:nvSpPr>
        <p:spPr>
          <a:xfrm>
            <a:off x="3939488" y="773104"/>
            <a:ext cx="575310" cy="249554"/>
          </a:xfrm>
          <a:custGeom>
            <a:avLst/>
            <a:gdLst/>
            <a:ahLst/>
            <a:cxnLst/>
            <a:rect l="l" t="t" r="r" b="b"/>
            <a:pathLst>
              <a:path w="575310" h="249555">
                <a:moveTo>
                  <a:pt x="26110" y="0"/>
                </a:move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10" name="object 10">
            <a:extLst>
              <a:ext uri="{FF2B5EF4-FFF2-40B4-BE49-F238E27FC236}">
                <a16:creationId xmlns:a16="http://schemas.microsoft.com/office/drawing/2014/main" id="{12EF6C5E-3DAF-AB4F-93FB-E5BF821D0431}"/>
              </a:ext>
            </a:extLst>
          </p:cNvPr>
          <p:cNvSpPr txBox="1"/>
          <p:nvPr/>
        </p:nvSpPr>
        <p:spPr>
          <a:xfrm>
            <a:off x="4036844" y="835186"/>
            <a:ext cx="378460" cy="141064"/>
          </a:xfrm>
          <a:prstGeom prst="rect">
            <a:avLst/>
          </a:prstGeom>
        </p:spPr>
        <p:txBody>
          <a:bodyPr vert="horz" wrap="square" lIns="0" tIns="0" rIns="0" bIns="0" rtlCol="0">
            <a:spAutoFit/>
          </a:bodyPr>
          <a:lstStyle/>
          <a:p>
            <a:pPr marL="12700" marR="5080" indent="6350" algn="ctr">
              <a:lnSpc>
                <a:spcPts val="540"/>
              </a:lnSpc>
            </a:pPr>
            <a:r>
              <a:rPr sz="550" spc="15" dirty="0">
                <a:latin typeface="Euphemia UCAS"/>
                <a:cs typeface="Euphemia UCAS"/>
              </a:rPr>
              <a:t>Sequen</a:t>
            </a:r>
            <a:r>
              <a:rPr sz="550" spc="20" dirty="0">
                <a:latin typeface="Euphemia UCAS"/>
                <a:cs typeface="Euphemia UCAS"/>
              </a:rPr>
              <a:t>ce </a:t>
            </a:r>
            <a:r>
              <a:rPr sz="550" spc="10" dirty="0">
                <a:latin typeface="Euphemia UCAS"/>
                <a:cs typeface="Euphemia UCAS"/>
              </a:rPr>
              <a:t> </a:t>
            </a:r>
            <a:r>
              <a:rPr sz="550" spc="35" dirty="0">
                <a:latin typeface="Euphemia UCAS"/>
                <a:cs typeface="Euphemia UCAS"/>
              </a:rPr>
              <a:t>Alignment</a:t>
            </a:r>
            <a:endParaRPr sz="550" dirty="0">
              <a:latin typeface="Euphemia UCAS"/>
              <a:cs typeface="Euphemia UCAS"/>
            </a:endParaRPr>
          </a:p>
        </p:txBody>
      </p:sp>
      <p:sp>
        <p:nvSpPr>
          <p:cNvPr id="11" name="object 11">
            <a:extLst>
              <a:ext uri="{FF2B5EF4-FFF2-40B4-BE49-F238E27FC236}">
                <a16:creationId xmlns:a16="http://schemas.microsoft.com/office/drawing/2014/main" id="{6856A781-410D-8943-8DF9-46B3A9E172DE}"/>
              </a:ext>
            </a:extLst>
          </p:cNvPr>
          <p:cNvSpPr/>
          <p:nvPr/>
        </p:nvSpPr>
        <p:spPr>
          <a:xfrm>
            <a:off x="3939488" y="1143276"/>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12" name="object 12">
            <a:extLst>
              <a:ext uri="{FF2B5EF4-FFF2-40B4-BE49-F238E27FC236}">
                <a16:creationId xmlns:a16="http://schemas.microsoft.com/office/drawing/2014/main" id="{A8B2BFE5-F95C-8042-86FB-3A8592AA678C}"/>
              </a:ext>
            </a:extLst>
          </p:cNvPr>
          <p:cNvSpPr/>
          <p:nvPr/>
        </p:nvSpPr>
        <p:spPr>
          <a:xfrm>
            <a:off x="3939488" y="1143276"/>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13" name="object 13">
            <a:extLst>
              <a:ext uri="{FF2B5EF4-FFF2-40B4-BE49-F238E27FC236}">
                <a16:creationId xmlns:a16="http://schemas.microsoft.com/office/drawing/2014/main" id="{73663461-29AE-CE4D-8200-193F8F0ECA6D}"/>
              </a:ext>
            </a:extLst>
          </p:cNvPr>
          <p:cNvSpPr txBox="1"/>
          <p:nvPr/>
        </p:nvSpPr>
        <p:spPr>
          <a:xfrm>
            <a:off x="4091075" y="1205376"/>
            <a:ext cx="269875" cy="141064"/>
          </a:xfrm>
          <a:prstGeom prst="rect">
            <a:avLst/>
          </a:prstGeom>
        </p:spPr>
        <p:txBody>
          <a:bodyPr vert="horz" wrap="square" lIns="0" tIns="0" rIns="0" bIns="0" rtlCol="0">
            <a:spAutoFit/>
          </a:bodyPr>
          <a:lstStyle/>
          <a:p>
            <a:pPr marL="17145" marR="5080" indent="-5080" algn="ctr">
              <a:lnSpc>
                <a:spcPts val="540"/>
              </a:lnSpc>
            </a:pPr>
            <a:r>
              <a:rPr sz="550" spc="-45" dirty="0">
                <a:latin typeface="Euphemia UCAS"/>
                <a:cs typeface="Euphemia UCAS"/>
              </a:rPr>
              <a:t>V</a:t>
            </a:r>
            <a:r>
              <a:rPr sz="550" spc="20" dirty="0">
                <a:latin typeface="Euphemia UCAS"/>
                <a:cs typeface="Euphemia UCAS"/>
              </a:rPr>
              <a:t>aria</a:t>
            </a:r>
            <a:r>
              <a:rPr sz="550" spc="35" dirty="0">
                <a:latin typeface="Euphemia UCAS"/>
                <a:cs typeface="Euphemia UCAS"/>
              </a:rPr>
              <a:t>n</a:t>
            </a:r>
            <a:r>
              <a:rPr sz="550" spc="55" dirty="0">
                <a:latin typeface="Euphemia UCAS"/>
                <a:cs typeface="Euphemia UCAS"/>
              </a:rPr>
              <a:t>t  </a:t>
            </a:r>
            <a:r>
              <a:rPr sz="550" spc="15" dirty="0">
                <a:latin typeface="Euphemia UCAS"/>
                <a:cs typeface="Euphemia UCAS"/>
              </a:rPr>
              <a:t>Calling</a:t>
            </a:r>
            <a:endParaRPr sz="550" dirty="0">
              <a:latin typeface="Euphemia UCAS"/>
              <a:cs typeface="Euphemia UCAS"/>
            </a:endParaRPr>
          </a:p>
        </p:txBody>
      </p:sp>
      <p:sp>
        <p:nvSpPr>
          <p:cNvPr id="14" name="object 14">
            <a:extLst>
              <a:ext uri="{FF2B5EF4-FFF2-40B4-BE49-F238E27FC236}">
                <a16:creationId xmlns:a16="http://schemas.microsoft.com/office/drawing/2014/main" id="{24013C4F-C757-5F41-B42A-1B2F6066A689}"/>
              </a:ext>
            </a:extLst>
          </p:cNvPr>
          <p:cNvSpPr/>
          <p:nvPr/>
        </p:nvSpPr>
        <p:spPr>
          <a:xfrm flipH="1">
            <a:off x="4148362" y="656680"/>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15" name="object 15">
            <a:extLst>
              <a:ext uri="{FF2B5EF4-FFF2-40B4-BE49-F238E27FC236}">
                <a16:creationId xmlns:a16="http://schemas.microsoft.com/office/drawing/2014/main" id="{4C460062-496F-6045-B3ED-C1D3918EFEC8}"/>
              </a:ext>
            </a:extLst>
          </p:cNvPr>
          <p:cNvSpPr/>
          <p:nvPr/>
        </p:nvSpPr>
        <p:spPr>
          <a:xfrm>
            <a:off x="4180301" y="711226"/>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
        <p:nvSpPr>
          <p:cNvPr id="20" name="object 20">
            <a:extLst>
              <a:ext uri="{FF2B5EF4-FFF2-40B4-BE49-F238E27FC236}">
                <a16:creationId xmlns:a16="http://schemas.microsoft.com/office/drawing/2014/main" id="{E4875340-E8B8-B042-B372-2DD584C3C991}"/>
              </a:ext>
            </a:extLst>
          </p:cNvPr>
          <p:cNvSpPr txBox="1"/>
          <p:nvPr/>
        </p:nvSpPr>
        <p:spPr>
          <a:xfrm>
            <a:off x="3927437" y="661572"/>
            <a:ext cx="245745" cy="84639"/>
          </a:xfrm>
          <a:prstGeom prst="rect">
            <a:avLst/>
          </a:prstGeom>
        </p:spPr>
        <p:txBody>
          <a:bodyPr vert="horz" wrap="square" lIns="0" tIns="0" rIns="0" bIns="0" rtlCol="0">
            <a:spAutoFit/>
          </a:bodyPr>
          <a:lstStyle/>
          <a:p>
            <a:pPr marL="12700">
              <a:lnSpc>
                <a:spcPct val="100000"/>
              </a:lnSpc>
            </a:pPr>
            <a:r>
              <a:rPr sz="550" spc="-75" dirty="0">
                <a:latin typeface="Euphemia UCAS"/>
                <a:cs typeface="Euphemia UCAS"/>
              </a:rPr>
              <a:t>F</a:t>
            </a:r>
            <a:r>
              <a:rPr sz="550" spc="-10" dirty="0">
                <a:latin typeface="Euphemia UCAS"/>
                <a:cs typeface="Euphemia UCAS"/>
              </a:rPr>
              <a:t>ASTQ</a:t>
            </a:r>
            <a:endParaRPr sz="550" dirty="0">
              <a:latin typeface="Euphemia UCAS"/>
              <a:cs typeface="Euphemia UCAS"/>
            </a:endParaRPr>
          </a:p>
        </p:txBody>
      </p:sp>
      <p:sp>
        <p:nvSpPr>
          <p:cNvPr id="21" name="object 21">
            <a:extLst>
              <a:ext uri="{FF2B5EF4-FFF2-40B4-BE49-F238E27FC236}">
                <a16:creationId xmlns:a16="http://schemas.microsoft.com/office/drawing/2014/main" id="{73432CF2-20BE-4240-A73C-D4A0C125E7D8}"/>
              </a:ext>
            </a:extLst>
          </p:cNvPr>
          <p:cNvSpPr txBox="1"/>
          <p:nvPr/>
        </p:nvSpPr>
        <p:spPr>
          <a:xfrm>
            <a:off x="3961860" y="1036175"/>
            <a:ext cx="179070" cy="84639"/>
          </a:xfrm>
          <a:prstGeom prst="rect">
            <a:avLst/>
          </a:prstGeom>
        </p:spPr>
        <p:txBody>
          <a:bodyPr vert="horz" wrap="square" lIns="0" tIns="0" rIns="0" bIns="0" rtlCol="0">
            <a:spAutoFit/>
          </a:bodyPr>
          <a:lstStyle/>
          <a:p>
            <a:pPr marL="12700">
              <a:lnSpc>
                <a:spcPct val="100000"/>
              </a:lnSpc>
            </a:pPr>
            <a:r>
              <a:rPr sz="550" spc="5" dirty="0">
                <a:latin typeface="Euphemia UCAS"/>
                <a:cs typeface="Euphemia UCAS"/>
              </a:rPr>
              <a:t>BAM</a:t>
            </a:r>
            <a:endParaRPr sz="550" dirty="0">
              <a:latin typeface="Euphemia UCAS"/>
              <a:cs typeface="Euphemia UCAS"/>
            </a:endParaRPr>
          </a:p>
        </p:txBody>
      </p:sp>
      <p:sp>
        <p:nvSpPr>
          <p:cNvPr id="25" name="object 25">
            <a:extLst>
              <a:ext uri="{FF2B5EF4-FFF2-40B4-BE49-F238E27FC236}">
                <a16:creationId xmlns:a16="http://schemas.microsoft.com/office/drawing/2014/main" id="{CD56ACC1-B0F4-5247-B828-A11F4F6D54BD}"/>
              </a:ext>
            </a:extLst>
          </p:cNvPr>
          <p:cNvSpPr txBox="1"/>
          <p:nvPr/>
        </p:nvSpPr>
        <p:spPr>
          <a:xfrm>
            <a:off x="3961860" y="1406902"/>
            <a:ext cx="160655" cy="84639"/>
          </a:xfrm>
          <a:prstGeom prst="rect">
            <a:avLst/>
          </a:prstGeom>
        </p:spPr>
        <p:txBody>
          <a:bodyPr vert="horz" wrap="square" lIns="0" tIns="0" rIns="0" bIns="0" rtlCol="0">
            <a:spAutoFit/>
          </a:bodyPr>
          <a:lstStyle/>
          <a:p>
            <a:pPr marL="12700">
              <a:lnSpc>
                <a:spcPct val="100000"/>
              </a:lnSpc>
            </a:pPr>
            <a:r>
              <a:rPr sz="550" spc="-15" dirty="0">
                <a:latin typeface="Euphemia UCAS"/>
                <a:cs typeface="Euphemia UCAS"/>
              </a:rPr>
              <a:t>VCF</a:t>
            </a:r>
            <a:endParaRPr sz="550" dirty="0">
              <a:latin typeface="Euphemia UCAS"/>
              <a:cs typeface="Euphemia UCAS"/>
            </a:endParaRPr>
          </a:p>
        </p:txBody>
      </p:sp>
      <p:sp>
        <p:nvSpPr>
          <p:cNvPr id="29" name="object 14">
            <a:extLst>
              <a:ext uri="{FF2B5EF4-FFF2-40B4-BE49-F238E27FC236}">
                <a16:creationId xmlns:a16="http://schemas.microsoft.com/office/drawing/2014/main" id="{294BD75D-8C43-1E4A-94B4-9DA7ACEE6932}"/>
              </a:ext>
            </a:extLst>
          </p:cNvPr>
          <p:cNvSpPr/>
          <p:nvPr/>
        </p:nvSpPr>
        <p:spPr>
          <a:xfrm flipH="1">
            <a:off x="4155427" y="1028971"/>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30" name="object 15">
            <a:extLst>
              <a:ext uri="{FF2B5EF4-FFF2-40B4-BE49-F238E27FC236}">
                <a16:creationId xmlns:a16="http://schemas.microsoft.com/office/drawing/2014/main" id="{C47E58B6-5458-F04C-9F08-DB7859CAA442}"/>
              </a:ext>
            </a:extLst>
          </p:cNvPr>
          <p:cNvSpPr/>
          <p:nvPr/>
        </p:nvSpPr>
        <p:spPr>
          <a:xfrm>
            <a:off x="4187366" y="1083517"/>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
        <p:nvSpPr>
          <p:cNvPr id="22" name="object 3">
            <a:extLst>
              <a:ext uri="{FF2B5EF4-FFF2-40B4-BE49-F238E27FC236}">
                <a16:creationId xmlns:a16="http://schemas.microsoft.com/office/drawing/2014/main" id="{482B0D99-EAA8-4842-878A-0600069EBBA4}"/>
              </a:ext>
            </a:extLst>
          </p:cNvPr>
          <p:cNvSpPr txBox="1"/>
          <p:nvPr/>
        </p:nvSpPr>
        <p:spPr>
          <a:xfrm>
            <a:off x="304519" y="1346440"/>
            <a:ext cx="3786556" cy="1926168"/>
          </a:xfrm>
          <a:prstGeom prst="rect">
            <a:avLst/>
          </a:prstGeom>
        </p:spPr>
        <p:txBody>
          <a:bodyPr vert="horz" wrap="square" lIns="0" tIns="0" rIns="0" bIns="0" rtlCol="0">
            <a:spAutoFit/>
          </a:bodyPr>
          <a:lstStyle/>
          <a:p>
            <a:pPr marL="12700">
              <a:lnSpc>
                <a:spcPct val="100000"/>
              </a:lnSpc>
            </a:pPr>
            <a:r>
              <a:rPr lang="es-ES" sz="800" b="1" spc="-10" dirty="0" err="1">
                <a:latin typeface="Euphemia UCAS"/>
                <a:cs typeface="Euphemia UCAS"/>
              </a:rPr>
              <a:t>Genotypes</a:t>
            </a:r>
            <a:r>
              <a:rPr lang="es-ES" sz="800" b="1" spc="-10" dirty="0">
                <a:latin typeface="Euphemia UCAS"/>
                <a:cs typeface="Euphemia UCAS"/>
              </a:rPr>
              <a:t> (</a:t>
            </a:r>
            <a:r>
              <a:rPr lang="es-ES" sz="800" b="1" spc="-10" dirty="0" err="1">
                <a:latin typeface="Euphemia UCAS"/>
                <a:cs typeface="Euphemia UCAS"/>
              </a:rPr>
              <a:t>for</a:t>
            </a:r>
            <a:r>
              <a:rPr lang="es-ES" sz="800" b="1" spc="-10" dirty="0">
                <a:latin typeface="Euphemia UCAS"/>
                <a:cs typeface="Euphemia UCAS"/>
              </a:rPr>
              <a:t> </a:t>
            </a:r>
            <a:r>
              <a:rPr lang="es-ES" sz="800" b="1" spc="-10" dirty="0" err="1">
                <a:latin typeface="Euphemia UCAS"/>
                <a:cs typeface="Euphemia UCAS"/>
              </a:rPr>
              <a:t>diploid</a:t>
            </a:r>
            <a:r>
              <a:rPr lang="es-ES" sz="800" b="1" spc="-10" dirty="0">
                <a:latin typeface="Euphemia UCAS"/>
                <a:cs typeface="Euphemia UCAS"/>
              </a:rPr>
              <a:t> </a:t>
            </a:r>
            <a:r>
              <a:rPr lang="es-ES" sz="800" b="1" spc="-10" dirty="0" err="1">
                <a:latin typeface="Euphemia UCAS"/>
                <a:cs typeface="Euphemia UCAS"/>
              </a:rPr>
              <a:t>individuals</a:t>
            </a:r>
            <a:r>
              <a:rPr lang="es-ES" sz="800" b="1" spc="-10" dirty="0">
                <a:latin typeface="Euphemia UCAS"/>
                <a:cs typeface="Euphemia UCAS"/>
              </a:rPr>
              <a:t>)</a:t>
            </a: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Homozygous</a:t>
            </a:r>
            <a:r>
              <a:rPr lang="es-ES" sz="800" spc="-5" dirty="0">
                <a:latin typeface="Euphemia UCAS"/>
                <a:cs typeface="Euphemia UCAS"/>
              </a:rPr>
              <a:t> </a:t>
            </a:r>
            <a:r>
              <a:rPr lang="es-ES" sz="800" spc="-5" dirty="0" err="1">
                <a:latin typeface="Euphemia UCAS"/>
                <a:cs typeface="Euphemia UCAS"/>
              </a:rPr>
              <a:t>reference</a:t>
            </a:r>
            <a:r>
              <a:rPr lang="es-ES" sz="800" spc="-5" dirty="0">
                <a:latin typeface="Euphemia UCAS"/>
                <a:cs typeface="Euphemia UCAS"/>
              </a:rPr>
              <a:t> (</a:t>
            </a:r>
            <a:r>
              <a:rPr lang="es-ES" sz="800" i="1" spc="-5" dirty="0" err="1">
                <a:latin typeface="Euphemia UCAS"/>
                <a:cs typeface="Euphemia UCAS"/>
              </a:rPr>
              <a:t>e.g</a:t>
            </a:r>
            <a:r>
              <a:rPr lang="es-ES" sz="800" spc="-5" dirty="0">
                <a:latin typeface="Euphemia UCAS"/>
                <a:cs typeface="Euphemia UCAS"/>
              </a:rPr>
              <a:t>., A/A </a:t>
            </a:r>
            <a:r>
              <a:rPr lang="es-ES" sz="800" spc="-5" dirty="0" err="1">
                <a:latin typeface="Euphemia UCAS"/>
                <a:cs typeface="Euphemia UCAS"/>
              </a:rPr>
              <a:t>if</a:t>
            </a:r>
            <a:r>
              <a:rPr lang="es-ES" sz="800" spc="-5" dirty="0">
                <a:latin typeface="Euphemia UCAS"/>
                <a:cs typeface="Euphemia UCAS"/>
              </a:rPr>
              <a:t> </a:t>
            </a:r>
            <a:r>
              <a:rPr lang="es-ES" sz="800" spc="-5" dirty="0" err="1">
                <a:latin typeface="Euphemia UCAS"/>
                <a:cs typeface="Euphemia UCAS"/>
              </a:rPr>
              <a:t>the</a:t>
            </a:r>
            <a:r>
              <a:rPr lang="es-ES" sz="800" spc="-5" dirty="0">
                <a:latin typeface="Euphemia UCAS"/>
                <a:cs typeface="Euphemia UCAS"/>
              </a:rPr>
              <a:t> </a:t>
            </a:r>
            <a:r>
              <a:rPr lang="es-ES" sz="800" spc="-5" dirty="0" err="1">
                <a:latin typeface="Euphemia UCAS"/>
                <a:cs typeface="Euphemia UCAS"/>
              </a:rPr>
              <a:t>reference</a:t>
            </a:r>
            <a:r>
              <a:rPr lang="es-ES" sz="800" spc="-5" dirty="0">
                <a:latin typeface="Euphemia UCAS"/>
                <a:cs typeface="Euphemia UCAS"/>
              </a:rPr>
              <a:t> </a:t>
            </a:r>
            <a:r>
              <a:rPr lang="es-ES" sz="800" spc="-5" dirty="0" err="1">
                <a:latin typeface="Euphemia UCAS"/>
                <a:cs typeface="Euphemia UCAS"/>
              </a:rPr>
              <a:t>allele</a:t>
            </a:r>
            <a:r>
              <a:rPr lang="es-ES" sz="800" spc="-5" dirty="0">
                <a:latin typeface="Euphemia UCAS"/>
                <a:cs typeface="Euphemia UCAS"/>
              </a:rPr>
              <a:t> </a:t>
            </a:r>
            <a:r>
              <a:rPr lang="es-ES" sz="800" spc="-5" dirty="0" err="1">
                <a:latin typeface="Euphemia UCAS"/>
                <a:cs typeface="Euphemia UCAS"/>
              </a:rPr>
              <a:t>is</a:t>
            </a:r>
            <a:r>
              <a:rPr lang="es-ES" sz="800" spc="-5" dirty="0">
                <a:latin typeface="Euphemia UCAS"/>
                <a:cs typeface="Euphemia UCAS"/>
              </a:rPr>
              <a:t> A)</a:t>
            </a: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Homozygous</a:t>
            </a:r>
            <a:r>
              <a:rPr lang="es-ES" sz="800" spc="-5" dirty="0">
                <a:latin typeface="Euphemia UCAS"/>
                <a:cs typeface="Euphemia UCAS"/>
              </a:rPr>
              <a:t> </a:t>
            </a:r>
            <a:r>
              <a:rPr lang="es-ES" sz="800" spc="-5" dirty="0" err="1">
                <a:latin typeface="Euphemia UCAS"/>
                <a:cs typeface="Euphemia UCAS"/>
              </a:rPr>
              <a:t>alternative</a:t>
            </a:r>
            <a:r>
              <a:rPr lang="es-ES" sz="800" spc="-5" dirty="0">
                <a:latin typeface="Euphemia UCAS"/>
                <a:cs typeface="Euphemia UCAS"/>
              </a:rPr>
              <a:t> (</a:t>
            </a:r>
            <a:r>
              <a:rPr lang="es-ES" sz="800" i="1" spc="-5" dirty="0" err="1">
                <a:latin typeface="Euphemia UCAS"/>
                <a:cs typeface="Euphemia UCAS"/>
              </a:rPr>
              <a:t>e.g</a:t>
            </a:r>
            <a:r>
              <a:rPr lang="es-ES" sz="800" spc="-5" dirty="0">
                <a:latin typeface="Euphemia UCAS"/>
                <a:cs typeface="Euphemia UCAS"/>
              </a:rPr>
              <a:t>., G/G </a:t>
            </a:r>
            <a:r>
              <a:rPr lang="es-ES" sz="800" spc="-5" dirty="0" err="1">
                <a:latin typeface="Euphemia UCAS"/>
                <a:cs typeface="Euphemia UCAS"/>
              </a:rPr>
              <a:t>if</a:t>
            </a:r>
            <a:r>
              <a:rPr lang="es-ES" sz="800" spc="-5" dirty="0">
                <a:latin typeface="Euphemia UCAS"/>
                <a:cs typeface="Euphemia UCAS"/>
              </a:rPr>
              <a:t> </a:t>
            </a:r>
            <a:r>
              <a:rPr lang="es-ES" sz="800" spc="-5" dirty="0" err="1">
                <a:latin typeface="Euphemia UCAS"/>
                <a:cs typeface="Euphemia UCAS"/>
              </a:rPr>
              <a:t>the</a:t>
            </a:r>
            <a:r>
              <a:rPr lang="es-ES" sz="800" spc="-5" dirty="0">
                <a:latin typeface="Euphemia UCAS"/>
                <a:cs typeface="Euphemia UCAS"/>
              </a:rPr>
              <a:t> </a:t>
            </a:r>
            <a:r>
              <a:rPr lang="es-ES" sz="800" spc="-5" dirty="0" err="1">
                <a:latin typeface="Euphemia UCAS"/>
                <a:cs typeface="Euphemia UCAS"/>
              </a:rPr>
              <a:t>reference</a:t>
            </a:r>
            <a:r>
              <a:rPr lang="es-ES" sz="800" spc="-5" dirty="0">
                <a:latin typeface="Euphemia UCAS"/>
                <a:cs typeface="Euphemia UCAS"/>
              </a:rPr>
              <a:t> </a:t>
            </a:r>
            <a:r>
              <a:rPr lang="es-ES" sz="800" spc="-5" dirty="0" err="1">
                <a:latin typeface="Euphemia UCAS"/>
                <a:cs typeface="Euphemia UCAS"/>
              </a:rPr>
              <a:t>allele</a:t>
            </a:r>
            <a:r>
              <a:rPr lang="es-ES" sz="800" spc="-5" dirty="0">
                <a:latin typeface="Euphemia UCAS"/>
                <a:cs typeface="Euphemia UCAS"/>
              </a:rPr>
              <a:t> </a:t>
            </a:r>
            <a:r>
              <a:rPr lang="es-ES" sz="800" spc="-5" dirty="0" err="1">
                <a:latin typeface="Euphemia UCAS"/>
                <a:cs typeface="Euphemia UCAS"/>
              </a:rPr>
              <a:t>is</a:t>
            </a:r>
            <a:r>
              <a:rPr lang="es-ES" sz="800" spc="-5" dirty="0">
                <a:latin typeface="Euphemia UCAS"/>
                <a:cs typeface="Euphemia UCAS"/>
              </a:rPr>
              <a:t> A)</a:t>
            </a: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Heterozygous</a:t>
            </a:r>
            <a:r>
              <a:rPr lang="es-ES" sz="800" spc="-5" dirty="0">
                <a:latin typeface="Euphemia UCAS"/>
                <a:cs typeface="Euphemia UCAS"/>
              </a:rPr>
              <a:t> (</a:t>
            </a:r>
            <a:r>
              <a:rPr lang="es-ES" sz="800" i="1" spc="-5" dirty="0" err="1">
                <a:latin typeface="Euphemia UCAS"/>
                <a:cs typeface="Euphemia UCAS"/>
              </a:rPr>
              <a:t>e.g</a:t>
            </a:r>
            <a:r>
              <a:rPr lang="es-ES" sz="800" spc="-5" dirty="0">
                <a:latin typeface="Euphemia UCAS"/>
                <a:cs typeface="Euphemia UCAS"/>
              </a:rPr>
              <a:t>., C/T)</a:t>
            </a:r>
          </a:p>
          <a:p>
            <a:pPr marL="12700">
              <a:lnSpc>
                <a:spcPct val="100000"/>
              </a:lnSpc>
            </a:pPr>
            <a:endParaRPr lang="es-ES" sz="800" b="1" spc="-10" dirty="0">
              <a:latin typeface="Euphemia UCAS"/>
              <a:cs typeface="Euphemia UCAS"/>
            </a:endParaRPr>
          </a:p>
          <a:p>
            <a:pPr marL="12700">
              <a:lnSpc>
                <a:spcPct val="100000"/>
              </a:lnSpc>
            </a:pPr>
            <a:endParaRPr lang="es-ES" sz="800" b="1" spc="-10" dirty="0">
              <a:latin typeface="Euphemia UCAS"/>
              <a:cs typeface="Euphemia UCAS"/>
            </a:endParaRPr>
          </a:p>
          <a:p>
            <a:pPr marL="12700">
              <a:lnSpc>
                <a:spcPct val="100000"/>
              </a:lnSpc>
            </a:pPr>
            <a:r>
              <a:rPr lang="es-ES" sz="800" b="1" spc="-10" dirty="0" err="1">
                <a:latin typeface="Euphemia UCAS"/>
                <a:cs typeface="Euphemia UCAS"/>
              </a:rPr>
              <a:t>Allele</a:t>
            </a:r>
            <a:r>
              <a:rPr lang="es-ES" sz="800" b="1" spc="-10" dirty="0">
                <a:latin typeface="Euphemia UCAS"/>
                <a:cs typeface="Euphemia UCAS"/>
              </a:rPr>
              <a:t> </a:t>
            </a:r>
            <a:r>
              <a:rPr lang="es-ES" sz="800" b="1" spc="-10" dirty="0" err="1">
                <a:latin typeface="Euphemia UCAS"/>
                <a:cs typeface="Euphemia UCAS"/>
              </a:rPr>
              <a:t>numbering</a:t>
            </a:r>
            <a:r>
              <a:rPr lang="es-ES" sz="800" b="1" spc="-10" dirty="0">
                <a:latin typeface="Euphemia UCAS"/>
                <a:cs typeface="Euphemia UCAS"/>
              </a:rPr>
              <a:t> (</a:t>
            </a:r>
            <a:r>
              <a:rPr lang="es-ES" sz="800" b="1" spc="-10" dirty="0" err="1">
                <a:latin typeface="Euphemia UCAS"/>
                <a:cs typeface="Euphemia UCAS"/>
              </a:rPr>
              <a:t>for</a:t>
            </a:r>
            <a:r>
              <a:rPr lang="es-ES" sz="800" b="1" spc="-10" dirty="0">
                <a:latin typeface="Euphemia UCAS"/>
                <a:cs typeface="Euphemia UCAS"/>
              </a:rPr>
              <a:t> VCF </a:t>
            </a:r>
            <a:r>
              <a:rPr lang="es-ES" sz="800" b="1" spc="-10" dirty="0" err="1">
                <a:latin typeface="Euphemia UCAS"/>
                <a:cs typeface="Euphemia UCAS"/>
              </a:rPr>
              <a:t>notation</a:t>
            </a:r>
            <a:r>
              <a:rPr lang="es-ES" sz="800" b="1" spc="-10" dirty="0">
                <a:latin typeface="Euphemia UCAS"/>
                <a:cs typeface="Euphemia UCAS"/>
              </a:rPr>
              <a:t>): </a:t>
            </a:r>
          </a:p>
          <a:p>
            <a:pPr marL="227329" indent="-100330">
              <a:lnSpc>
                <a:spcPct val="100000"/>
              </a:lnSpc>
              <a:spcBef>
                <a:spcPts val="484"/>
              </a:spcBef>
              <a:buSzPct val="62500"/>
              <a:buFont typeface="Arial"/>
              <a:buChar char="•"/>
              <a:tabLst>
                <a:tab pos="227965" algn="l"/>
              </a:tabLst>
            </a:pPr>
            <a:r>
              <a:rPr lang="es-ES" sz="800" spc="-5" dirty="0">
                <a:latin typeface="Euphemia UCAS"/>
                <a:cs typeface="Euphemia UCAS"/>
              </a:rPr>
              <a:t>Reference </a:t>
            </a:r>
            <a:r>
              <a:rPr lang="es-ES" sz="800" spc="-5" dirty="0" err="1">
                <a:latin typeface="Euphemia UCAS"/>
                <a:cs typeface="Euphemia UCAS"/>
              </a:rPr>
              <a:t>allele</a:t>
            </a:r>
            <a:r>
              <a:rPr lang="es-ES" sz="800" spc="-5" dirty="0">
                <a:latin typeface="Euphemia UCAS"/>
                <a:cs typeface="Euphemia UCAS"/>
              </a:rPr>
              <a:t> </a:t>
            </a:r>
            <a:r>
              <a:rPr lang="es-ES" sz="800" spc="-5" dirty="0" err="1">
                <a:latin typeface="Euphemia UCAS"/>
                <a:cs typeface="Euphemia UCAS"/>
              </a:rPr>
              <a:t>is</a:t>
            </a:r>
            <a:r>
              <a:rPr lang="es-ES" sz="800" spc="-5" dirty="0">
                <a:latin typeface="Euphemia UCAS"/>
                <a:cs typeface="Euphemia UCAS"/>
              </a:rPr>
              <a:t> 0, </a:t>
            </a:r>
            <a:r>
              <a:rPr lang="es-ES" sz="800" spc="-5" dirty="0" err="1">
                <a:latin typeface="Euphemia UCAS"/>
                <a:cs typeface="Euphemia UCAS"/>
              </a:rPr>
              <a:t>first</a:t>
            </a:r>
            <a:r>
              <a:rPr lang="es-ES" sz="800" spc="-5" dirty="0">
                <a:latin typeface="Euphemia UCAS"/>
                <a:cs typeface="Euphemia UCAS"/>
              </a:rPr>
              <a:t> </a:t>
            </a:r>
            <a:r>
              <a:rPr lang="es-ES" sz="800" spc="-5" dirty="0" err="1">
                <a:latin typeface="Euphemia UCAS"/>
                <a:cs typeface="Euphemia UCAS"/>
              </a:rPr>
              <a:t>alternative</a:t>
            </a:r>
            <a:r>
              <a:rPr lang="es-ES" sz="800" spc="-5" dirty="0">
                <a:latin typeface="Euphemia UCAS"/>
                <a:cs typeface="Euphemia UCAS"/>
              </a:rPr>
              <a:t> </a:t>
            </a:r>
            <a:r>
              <a:rPr lang="es-ES" sz="800" spc="-5" dirty="0" err="1">
                <a:latin typeface="Euphemia UCAS"/>
                <a:cs typeface="Euphemia UCAS"/>
              </a:rPr>
              <a:t>allele</a:t>
            </a:r>
            <a:r>
              <a:rPr lang="es-ES" sz="800" spc="-5" dirty="0">
                <a:latin typeface="Euphemia UCAS"/>
                <a:cs typeface="Euphemia UCAS"/>
              </a:rPr>
              <a:t> </a:t>
            </a:r>
            <a:r>
              <a:rPr lang="es-ES" sz="800" spc="-5" dirty="0" err="1">
                <a:latin typeface="Euphemia UCAS"/>
                <a:cs typeface="Euphemia UCAS"/>
              </a:rPr>
              <a:t>is</a:t>
            </a:r>
            <a:r>
              <a:rPr lang="es-ES" sz="800" spc="-5" dirty="0">
                <a:latin typeface="Euphemia UCAS"/>
                <a:cs typeface="Euphemia UCAS"/>
              </a:rPr>
              <a:t> 1, </a:t>
            </a:r>
            <a:r>
              <a:rPr lang="es-ES" sz="800" spc="-5" dirty="0" err="1">
                <a:latin typeface="Euphemia UCAS"/>
                <a:cs typeface="Euphemia UCAS"/>
              </a:rPr>
              <a:t>second</a:t>
            </a:r>
            <a:r>
              <a:rPr lang="es-ES" sz="800" spc="-5" dirty="0">
                <a:latin typeface="Euphemia UCAS"/>
                <a:cs typeface="Euphemia UCAS"/>
              </a:rPr>
              <a:t> </a:t>
            </a:r>
            <a:r>
              <a:rPr lang="es-ES" sz="800" spc="-5" dirty="0" err="1">
                <a:latin typeface="Euphemia UCAS"/>
                <a:cs typeface="Euphemia UCAS"/>
              </a:rPr>
              <a:t>is</a:t>
            </a:r>
            <a:r>
              <a:rPr lang="es-ES" sz="800" spc="-5" dirty="0">
                <a:latin typeface="Euphemia UCAS"/>
                <a:cs typeface="Euphemia UCAS"/>
              </a:rPr>
              <a:t> 2, </a:t>
            </a:r>
            <a:r>
              <a:rPr lang="es-ES" sz="800" spc="-5" dirty="0" err="1">
                <a:latin typeface="Euphemia UCAS"/>
                <a:cs typeface="Euphemia UCAS"/>
              </a:rPr>
              <a:t>etc</a:t>
            </a:r>
            <a:endParaRPr lang="es-ES" sz="800" spc="-5" dirty="0">
              <a:latin typeface="Euphemia UCAS"/>
              <a:cs typeface="Euphemia UCAS"/>
            </a:endParaRPr>
          </a:p>
          <a:p>
            <a:pPr marL="227329" indent="-100330">
              <a:spcBef>
                <a:spcPts val="484"/>
              </a:spcBef>
              <a:buSzPct val="62500"/>
              <a:buFont typeface="Arial"/>
              <a:buChar char="•"/>
              <a:tabLst>
                <a:tab pos="227965" algn="l"/>
              </a:tabLst>
            </a:pPr>
            <a:r>
              <a:rPr lang="es-ES" sz="800" spc="-5" dirty="0" err="1">
                <a:latin typeface="Euphemia UCAS"/>
                <a:cs typeface="Euphemia UCAS"/>
              </a:rPr>
              <a:t>Homozygous</a:t>
            </a:r>
            <a:r>
              <a:rPr lang="es-ES" sz="800" spc="-5" dirty="0">
                <a:latin typeface="Euphemia UCAS"/>
                <a:cs typeface="Euphemia UCAS"/>
              </a:rPr>
              <a:t> </a:t>
            </a:r>
            <a:r>
              <a:rPr lang="es-ES" sz="800" spc="-5" dirty="0" err="1">
                <a:latin typeface="Euphemia UCAS"/>
                <a:cs typeface="Euphemia UCAS"/>
              </a:rPr>
              <a:t>reference</a:t>
            </a:r>
            <a:r>
              <a:rPr lang="es-ES" sz="800" spc="-5" dirty="0">
                <a:latin typeface="Euphemia UCAS"/>
                <a:cs typeface="Euphemia UCAS"/>
              </a:rPr>
              <a:t> (0/0)</a:t>
            </a: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Homozygous</a:t>
            </a:r>
            <a:r>
              <a:rPr lang="es-ES" sz="800" spc="-5" dirty="0">
                <a:latin typeface="Euphemia UCAS"/>
                <a:cs typeface="Euphemia UCAS"/>
              </a:rPr>
              <a:t> </a:t>
            </a:r>
            <a:r>
              <a:rPr lang="es-ES" sz="800" spc="-5" dirty="0" err="1">
                <a:latin typeface="Euphemia UCAS"/>
                <a:cs typeface="Euphemia UCAS"/>
              </a:rPr>
              <a:t>alternative</a:t>
            </a:r>
            <a:r>
              <a:rPr lang="es-ES" sz="800" spc="-5" dirty="0">
                <a:latin typeface="Euphemia UCAS"/>
                <a:cs typeface="Euphemia UCAS"/>
              </a:rPr>
              <a:t> (1/1, 2/2, etc.)</a:t>
            </a: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Heterozygous</a:t>
            </a:r>
            <a:r>
              <a:rPr lang="es-ES" sz="800" spc="-5" dirty="0">
                <a:latin typeface="Euphemia UCAS"/>
                <a:cs typeface="Euphemia UCAS"/>
              </a:rPr>
              <a:t> (0/1, 1/2, </a:t>
            </a:r>
            <a:r>
              <a:rPr lang="es-ES" sz="800" spc="-5" dirty="0" err="1">
                <a:latin typeface="Euphemia UCAS"/>
                <a:cs typeface="Euphemia UCAS"/>
              </a:rPr>
              <a:t>etc</a:t>
            </a:r>
            <a:r>
              <a:rPr lang="es-ES" sz="800" spc="-5" dirty="0">
                <a:latin typeface="Euphemia UCAS"/>
                <a:cs typeface="Euphemia UCAS"/>
              </a:rPr>
              <a:t>)</a:t>
            </a:r>
          </a:p>
          <a:p>
            <a:pPr marL="12700">
              <a:lnSpc>
                <a:spcPct val="100000"/>
              </a:lnSpc>
            </a:pPr>
            <a:endParaRPr sz="800" b="1" dirty="0">
              <a:latin typeface="Euphemia UCAS"/>
              <a:cs typeface="Euphemia UCAS"/>
            </a:endParaRPr>
          </a:p>
        </p:txBody>
      </p:sp>
    </p:spTree>
    <p:extLst>
      <p:ext uri="{BB962C8B-B14F-4D97-AF65-F5344CB8AC3E}">
        <p14:creationId xmlns:p14="http://schemas.microsoft.com/office/powerpoint/2010/main" val="4193553628"/>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55" dirty="0">
                <a:latin typeface="Euphemia UCAS"/>
                <a:cs typeface="Euphemia UCAS"/>
              </a:rPr>
              <a:t>VCF: </a:t>
            </a:r>
            <a:r>
              <a:rPr spc="-35" dirty="0">
                <a:latin typeface="Euphemia UCAS"/>
                <a:cs typeface="Euphemia UCAS"/>
              </a:rPr>
              <a:t>Variant </a:t>
            </a:r>
            <a:r>
              <a:rPr spc="-50" dirty="0">
                <a:latin typeface="Euphemia UCAS"/>
                <a:cs typeface="Euphemia UCAS"/>
              </a:rPr>
              <a:t>Call</a:t>
            </a:r>
            <a:r>
              <a:rPr spc="15" dirty="0">
                <a:latin typeface="Euphemia UCAS"/>
                <a:cs typeface="Euphemia UCAS"/>
              </a:rPr>
              <a:t> </a:t>
            </a:r>
            <a:r>
              <a:rPr spc="-45" dirty="0">
                <a:latin typeface="Euphemia UCAS"/>
                <a:cs typeface="Euphemia UCAS"/>
              </a:rPr>
              <a:t>Format</a:t>
            </a:r>
          </a:p>
        </p:txBody>
      </p:sp>
      <p:sp>
        <p:nvSpPr>
          <p:cNvPr id="3" name="object 3"/>
          <p:cNvSpPr txBox="1"/>
          <p:nvPr/>
        </p:nvSpPr>
        <p:spPr>
          <a:xfrm>
            <a:off x="171450" y="434975"/>
            <a:ext cx="3786556" cy="1007968"/>
          </a:xfrm>
          <a:prstGeom prst="rect">
            <a:avLst/>
          </a:prstGeom>
        </p:spPr>
        <p:txBody>
          <a:bodyPr vert="horz" wrap="square" lIns="0" tIns="0" rIns="0" bIns="0" rtlCol="0">
            <a:spAutoFit/>
          </a:bodyPr>
          <a:lstStyle/>
          <a:p>
            <a:pPr marL="12700">
              <a:lnSpc>
                <a:spcPct val="100000"/>
              </a:lnSpc>
            </a:pPr>
            <a:r>
              <a:rPr sz="800" b="1" spc="-10" dirty="0">
                <a:latin typeface="Euphemia UCAS"/>
                <a:cs typeface="Euphemia UCAS"/>
              </a:rPr>
              <a:t>File </a:t>
            </a:r>
            <a:r>
              <a:rPr sz="800" b="1" spc="10" dirty="0">
                <a:latin typeface="Euphemia UCAS"/>
                <a:cs typeface="Euphemia UCAS"/>
              </a:rPr>
              <a:t>format </a:t>
            </a:r>
            <a:r>
              <a:rPr sz="800" b="1" dirty="0">
                <a:latin typeface="Euphemia UCAS"/>
                <a:cs typeface="Euphemia UCAS"/>
              </a:rPr>
              <a:t>for </a:t>
            </a:r>
            <a:r>
              <a:rPr sz="800" b="1" spc="-5" dirty="0">
                <a:latin typeface="Euphemia UCAS"/>
                <a:cs typeface="Euphemia UCAS"/>
              </a:rPr>
              <a:t>storing </a:t>
            </a:r>
            <a:r>
              <a:rPr lang="es-ES" sz="800" b="1" spc="-5" dirty="0" err="1">
                <a:latin typeface="Euphemia UCAS"/>
                <a:cs typeface="Euphemia UCAS"/>
              </a:rPr>
              <a:t>generic</a:t>
            </a:r>
            <a:r>
              <a:rPr lang="es-ES" sz="800" b="1" spc="-5" dirty="0">
                <a:latin typeface="Euphemia UCAS"/>
                <a:cs typeface="Euphemia UCAS"/>
              </a:rPr>
              <a:t> </a:t>
            </a:r>
            <a:r>
              <a:rPr sz="800" b="1" spc="-5" dirty="0">
                <a:latin typeface="Euphemia UCAS"/>
                <a:cs typeface="Euphemia UCAS"/>
              </a:rPr>
              <a:t>variation</a:t>
            </a:r>
            <a:r>
              <a:rPr sz="800" b="1" spc="75" dirty="0">
                <a:latin typeface="Euphemia UCAS"/>
                <a:cs typeface="Euphemia UCAS"/>
              </a:rPr>
              <a:t> </a:t>
            </a:r>
            <a:r>
              <a:rPr sz="800" b="1" spc="-10" dirty="0">
                <a:latin typeface="Euphemia UCAS"/>
                <a:cs typeface="Euphemia UCAS"/>
              </a:rPr>
              <a:t>data</a:t>
            </a:r>
            <a:endParaRPr sz="800" b="1"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Accommodate</a:t>
            </a:r>
            <a:r>
              <a:rPr lang="es-ES" sz="800" spc="-5" dirty="0">
                <a:latin typeface="Euphemia UCAS"/>
                <a:cs typeface="Euphemia UCAS"/>
              </a:rPr>
              <a:t> </a:t>
            </a:r>
            <a:r>
              <a:rPr lang="es-ES" sz="800" spc="-5" dirty="0" err="1">
                <a:latin typeface="Euphemia UCAS"/>
                <a:cs typeface="Euphemia UCAS"/>
              </a:rPr>
              <a:t>all</a:t>
            </a:r>
            <a:r>
              <a:rPr lang="es-ES" sz="800" spc="-5" dirty="0">
                <a:latin typeface="Euphemia UCAS"/>
                <a:cs typeface="Euphemia UCAS"/>
              </a:rPr>
              <a:t> </a:t>
            </a:r>
            <a:r>
              <a:rPr lang="es-ES" sz="800" spc="-5" dirty="0" err="1">
                <a:latin typeface="Euphemia UCAS"/>
                <a:cs typeface="Euphemia UCAS"/>
              </a:rPr>
              <a:t>types</a:t>
            </a:r>
            <a:r>
              <a:rPr lang="es-ES" sz="800" spc="-5" dirty="0">
                <a:latin typeface="Euphemia UCAS"/>
                <a:cs typeface="Euphemia UCAS"/>
              </a:rPr>
              <a:t> of </a:t>
            </a:r>
            <a:r>
              <a:rPr lang="es-ES" sz="800" spc="-5" dirty="0" err="1">
                <a:latin typeface="Euphemia UCAS"/>
                <a:cs typeface="Euphemia UCAS"/>
              </a:rPr>
              <a:t>variation</a:t>
            </a:r>
            <a:r>
              <a:rPr lang="es-ES" sz="800" spc="-5" dirty="0">
                <a:latin typeface="Euphemia UCAS"/>
                <a:cs typeface="Euphemia UCAS"/>
              </a:rPr>
              <a:t>: </a:t>
            </a:r>
            <a:r>
              <a:rPr lang="es-ES" sz="800" spc="-5" dirty="0" err="1">
                <a:latin typeface="Euphemia UCAS"/>
                <a:cs typeface="Euphemia UCAS"/>
              </a:rPr>
              <a:t>SNPs</a:t>
            </a:r>
            <a:r>
              <a:rPr lang="es-ES" sz="800" spc="-5" dirty="0">
                <a:latin typeface="Euphemia UCAS"/>
                <a:cs typeface="Euphemia UCAS"/>
              </a:rPr>
              <a:t>, short </a:t>
            </a:r>
            <a:r>
              <a:rPr lang="es-ES" sz="800" spc="-5" dirty="0" err="1">
                <a:latin typeface="Euphemia UCAS"/>
                <a:cs typeface="Euphemia UCAS"/>
              </a:rPr>
              <a:t>indels</a:t>
            </a:r>
            <a:r>
              <a:rPr lang="es-ES" sz="800" spc="-5" dirty="0">
                <a:latin typeface="Euphemia UCAS"/>
                <a:cs typeface="Euphemia UCAS"/>
              </a:rPr>
              <a:t>, </a:t>
            </a:r>
            <a:r>
              <a:rPr lang="es-ES" sz="800" spc="-5" dirty="0" err="1">
                <a:latin typeface="Euphemia UCAS"/>
                <a:cs typeface="Euphemia UCAS"/>
              </a:rPr>
              <a:t>large</a:t>
            </a:r>
            <a:r>
              <a:rPr lang="es-ES" sz="800" spc="-5" dirty="0">
                <a:latin typeface="Euphemia UCAS"/>
                <a:cs typeface="Euphemia UCAS"/>
              </a:rPr>
              <a:t> </a:t>
            </a:r>
            <a:r>
              <a:rPr lang="es-ES" sz="800" spc="-5" dirty="0" err="1">
                <a:latin typeface="Euphemia UCAS"/>
                <a:cs typeface="Euphemia UCAS"/>
              </a:rPr>
              <a:t>events</a:t>
            </a:r>
            <a:endParaRPr lang="es-ES" sz="800" spc="-5"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Multiple</a:t>
            </a:r>
            <a:r>
              <a:rPr lang="es-ES" sz="800" spc="-5" dirty="0">
                <a:latin typeface="Euphemia UCAS"/>
                <a:cs typeface="Euphemia UCAS"/>
              </a:rPr>
              <a:t> </a:t>
            </a:r>
            <a:r>
              <a:rPr lang="es-ES" sz="800" spc="-5" dirty="0" err="1">
                <a:latin typeface="Euphemia UCAS"/>
                <a:cs typeface="Euphemia UCAS"/>
              </a:rPr>
              <a:t>samples</a:t>
            </a:r>
            <a:endParaRPr lang="es-ES" sz="800" spc="-5" dirty="0">
              <a:latin typeface="Euphemia UCAS"/>
              <a:cs typeface="Euphemia UCAS"/>
            </a:endParaRPr>
          </a:p>
          <a:p>
            <a:pPr marL="227329" indent="-100330">
              <a:lnSpc>
                <a:spcPct val="100000"/>
              </a:lnSpc>
              <a:spcBef>
                <a:spcPts val="484"/>
              </a:spcBef>
              <a:buSzPct val="62500"/>
              <a:buFont typeface="Arial"/>
              <a:buChar char="•"/>
              <a:tabLst>
                <a:tab pos="227965" algn="l"/>
              </a:tabLst>
            </a:pPr>
            <a:r>
              <a:rPr sz="800" spc="-5" dirty="0">
                <a:latin typeface="Euphemia UCAS"/>
                <a:cs typeface="Euphemia UCAS"/>
              </a:rPr>
              <a:t>Tab-delimited </a:t>
            </a:r>
            <a:r>
              <a:rPr sz="800" spc="15" dirty="0">
                <a:latin typeface="Euphemia UCAS"/>
                <a:cs typeface="Euphemia UCAS"/>
              </a:rPr>
              <a:t>text, </a:t>
            </a:r>
            <a:r>
              <a:rPr sz="800" spc="-30" dirty="0">
                <a:latin typeface="Euphemia UCAS"/>
                <a:cs typeface="Euphemia UCAS"/>
              </a:rPr>
              <a:t>parsable </a:t>
            </a:r>
            <a:r>
              <a:rPr sz="800" spc="-25" dirty="0">
                <a:latin typeface="Euphemia UCAS"/>
                <a:cs typeface="Euphemia UCAS"/>
              </a:rPr>
              <a:t>by </a:t>
            </a:r>
            <a:r>
              <a:rPr sz="800" spc="-15" dirty="0">
                <a:latin typeface="Euphemia UCAS"/>
                <a:cs typeface="Euphemia UCAS"/>
              </a:rPr>
              <a:t>standard </a:t>
            </a:r>
            <a:r>
              <a:rPr sz="800" spc="15" dirty="0">
                <a:latin typeface="Euphemia UCAS"/>
                <a:cs typeface="Euphemia UCAS"/>
              </a:rPr>
              <a:t>UNIX </a:t>
            </a:r>
            <a:r>
              <a:rPr sz="800" spc="-25" dirty="0">
                <a:latin typeface="Euphemia UCAS"/>
                <a:cs typeface="Euphemia UCAS"/>
              </a:rPr>
              <a:t>commands</a:t>
            </a:r>
            <a:endParaRPr sz="800" dirty="0">
              <a:latin typeface="Euphemia UCAS"/>
              <a:cs typeface="Euphemia UCAS"/>
            </a:endParaRPr>
          </a:p>
          <a:p>
            <a:pPr marL="227329" indent="-100330">
              <a:lnSpc>
                <a:spcPct val="100000"/>
              </a:lnSpc>
              <a:spcBef>
                <a:spcPts val="285"/>
              </a:spcBef>
              <a:buSzPct val="62500"/>
              <a:buFont typeface="Arial"/>
              <a:buChar char="•"/>
              <a:tabLst>
                <a:tab pos="227965" algn="l"/>
              </a:tabLst>
            </a:pPr>
            <a:r>
              <a:rPr sz="800" spc="-20" dirty="0">
                <a:latin typeface="Euphemia UCAS"/>
                <a:cs typeface="Euphemia UCAS"/>
              </a:rPr>
              <a:t>Flexible and</a:t>
            </a:r>
            <a:r>
              <a:rPr sz="800" spc="120" dirty="0">
                <a:latin typeface="Euphemia UCAS"/>
                <a:cs typeface="Euphemia UCAS"/>
              </a:rPr>
              <a:t> </a:t>
            </a:r>
            <a:r>
              <a:rPr sz="800" spc="-25" dirty="0">
                <a:latin typeface="Euphemia UCAS"/>
                <a:cs typeface="Euphemia UCAS"/>
              </a:rPr>
              <a:t>user-extensible</a:t>
            </a:r>
            <a:endParaRPr sz="800" dirty="0">
              <a:latin typeface="Euphemia UCAS"/>
              <a:cs typeface="Euphemia UCAS"/>
            </a:endParaRPr>
          </a:p>
          <a:p>
            <a:pPr marL="227329" indent="-100330">
              <a:lnSpc>
                <a:spcPct val="100000"/>
              </a:lnSpc>
              <a:spcBef>
                <a:spcPts val="285"/>
              </a:spcBef>
              <a:buSzPct val="62500"/>
              <a:buFont typeface="Arial"/>
              <a:buChar char="•"/>
              <a:tabLst>
                <a:tab pos="227965" algn="l"/>
              </a:tabLst>
            </a:pPr>
            <a:r>
              <a:rPr sz="800" spc="-40" dirty="0">
                <a:latin typeface="Euphemia UCAS"/>
                <a:cs typeface="Euphemia UCAS"/>
              </a:rPr>
              <a:t>Compressed </a:t>
            </a:r>
            <a:r>
              <a:rPr sz="800" spc="20" dirty="0">
                <a:latin typeface="Euphemia UCAS"/>
                <a:cs typeface="Euphemia UCAS"/>
              </a:rPr>
              <a:t>with </a:t>
            </a:r>
            <a:r>
              <a:rPr sz="800" spc="-5" dirty="0">
                <a:latin typeface="Euphemia UCAS"/>
                <a:cs typeface="Euphemia UCAS"/>
              </a:rPr>
              <a:t>BGZF </a:t>
            </a:r>
            <a:r>
              <a:rPr sz="800" spc="10" dirty="0">
                <a:latin typeface="Euphemia UCAS"/>
                <a:cs typeface="Euphemia UCAS"/>
              </a:rPr>
              <a:t>(bgzip), </a:t>
            </a:r>
            <a:r>
              <a:rPr sz="800" spc="-25" dirty="0">
                <a:latin typeface="Euphemia UCAS"/>
                <a:cs typeface="Euphemia UCAS"/>
              </a:rPr>
              <a:t>indexed </a:t>
            </a:r>
            <a:r>
              <a:rPr sz="800" spc="20" dirty="0">
                <a:latin typeface="Euphemia UCAS"/>
                <a:cs typeface="Euphemia UCAS"/>
              </a:rPr>
              <a:t>with </a:t>
            </a:r>
            <a:r>
              <a:rPr sz="800" spc="40" dirty="0">
                <a:latin typeface="Euphemia UCAS"/>
                <a:cs typeface="Euphemia UCAS"/>
              </a:rPr>
              <a:t>TBI </a:t>
            </a:r>
            <a:r>
              <a:rPr sz="800" spc="-15" dirty="0">
                <a:latin typeface="Euphemia UCAS"/>
                <a:cs typeface="Euphemia UCAS"/>
              </a:rPr>
              <a:t>or </a:t>
            </a:r>
            <a:r>
              <a:rPr sz="800" spc="-40" dirty="0">
                <a:latin typeface="Euphemia UCAS"/>
                <a:cs typeface="Euphemia UCAS"/>
              </a:rPr>
              <a:t>CSI</a:t>
            </a:r>
            <a:r>
              <a:rPr sz="800" spc="-5" dirty="0">
                <a:latin typeface="Euphemia UCAS"/>
                <a:cs typeface="Euphemia UCAS"/>
              </a:rPr>
              <a:t> </a:t>
            </a:r>
            <a:r>
              <a:rPr sz="800" spc="25" dirty="0">
                <a:latin typeface="Euphemia UCAS"/>
                <a:cs typeface="Euphemia UCAS"/>
              </a:rPr>
              <a:t>(tabix)</a:t>
            </a:r>
            <a:endParaRPr sz="800" dirty="0">
              <a:latin typeface="Euphemia UCAS"/>
              <a:cs typeface="Euphemia UCAS"/>
            </a:endParaRPr>
          </a:p>
        </p:txBody>
      </p:sp>
      <p:sp>
        <p:nvSpPr>
          <p:cNvPr id="4" name="object 4"/>
          <p:cNvSpPr/>
          <p:nvPr/>
        </p:nvSpPr>
        <p:spPr>
          <a:xfrm>
            <a:off x="145049" y="1571138"/>
            <a:ext cx="4319999" cy="1515428"/>
          </a:xfrm>
          <a:prstGeom prst="rect">
            <a:avLst/>
          </a:prstGeom>
          <a:blipFill>
            <a:blip r:embed="rId3"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D6697E8B-7741-9844-AE40-F248BE81E501}"/>
              </a:ext>
            </a:extLst>
          </p:cNvPr>
          <p:cNvSpPr/>
          <p:nvPr/>
        </p:nvSpPr>
        <p:spPr>
          <a:xfrm>
            <a:off x="3939488" y="401175"/>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6" name="object 6">
            <a:extLst>
              <a:ext uri="{FF2B5EF4-FFF2-40B4-BE49-F238E27FC236}">
                <a16:creationId xmlns:a16="http://schemas.microsoft.com/office/drawing/2014/main" id="{14BB2C21-1082-7249-B2F0-D2E5B7FC546A}"/>
              </a:ext>
            </a:extLst>
          </p:cNvPr>
          <p:cNvSpPr/>
          <p:nvPr/>
        </p:nvSpPr>
        <p:spPr>
          <a:xfrm>
            <a:off x="3939488" y="401175"/>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7" name="object 7">
            <a:extLst>
              <a:ext uri="{FF2B5EF4-FFF2-40B4-BE49-F238E27FC236}">
                <a16:creationId xmlns:a16="http://schemas.microsoft.com/office/drawing/2014/main" id="{2DC8F948-7A22-5F40-86B6-322F8046CDE2}"/>
              </a:ext>
            </a:extLst>
          </p:cNvPr>
          <p:cNvSpPr txBox="1"/>
          <p:nvPr/>
        </p:nvSpPr>
        <p:spPr>
          <a:xfrm>
            <a:off x="4011308" y="463275"/>
            <a:ext cx="429259" cy="141064"/>
          </a:xfrm>
          <a:prstGeom prst="rect">
            <a:avLst/>
          </a:prstGeom>
        </p:spPr>
        <p:txBody>
          <a:bodyPr vert="horz" wrap="square" lIns="0" tIns="0" rIns="0" bIns="0" rtlCol="0">
            <a:spAutoFit/>
          </a:bodyPr>
          <a:lstStyle/>
          <a:p>
            <a:pPr marL="24765" marR="5080" indent="-12700" algn="ctr">
              <a:lnSpc>
                <a:spcPts val="540"/>
              </a:lnSpc>
            </a:pPr>
            <a:r>
              <a:rPr sz="550" spc="15" dirty="0">
                <a:latin typeface="Euphemia UCAS"/>
                <a:cs typeface="Euphemia UCAS"/>
              </a:rPr>
              <a:t>Sequen</a:t>
            </a:r>
            <a:r>
              <a:rPr sz="550" spc="20" dirty="0">
                <a:latin typeface="Euphemia UCAS"/>
                <a:cs typeface="Euphemia UCAS"/>
              </a:rPr>
              <a:t>c</a:t>
            </a:r>
            <a:r>
              <a:rPr sz="550" spc="25" dirty="0">
                <a:latin typeface="Euphemia UCAS"/>
                <a:cs typeface="Euphemia UCAS"/>
              </a:rPr>
              <a:t>ing </a:t>
            </a:r>
            <a:r>
              <a:rPr sz="550" spc="15" dirty="0">
                <a:latin typeface="Euphemia UCAS"/>
                <a:cs typeface="Euphemia UCAS"/>
              </a:rPr>
              <a:t> </a:t>
            </a:r>
            <a:r>
              <a:rPr sz="550" spc="30" dirty="0">
                <a:latin typeface="Euphemia UCAS"/>
                <a:cs typeface="Euphemia UCAS"/>
              </a:rPr>
              <a:t>Instrument</a:t>
            </a:r>
            <a:endParaRPr sz="550" dirty="0">
              <a:latin typeface="Euphemia UCAS"/>
              <a:cs typeface="Euphemia UCAS"/>
            </a:endParaRPr>
          </a:p>
        </p:txBody>
      </p:sp>
      <p:sp>
        <p:nvSpPr>
          <p:cNvPr id="8" name="object 8">
            <a:extLst>
              <a:ext uri="{FF2B5EF4-FFF2-40B4-BE49-F238E27FC236}">
                <a16:creationId xmlns:a16="http://schemas.microsoft.com/office/drawing/2014/main" id="{BCD34A29-7EDB-D941-87B9-9B3BA99F77B0}"/>
              </a:ext>
            </a:extLst>
          </p:cNvPr>
          <p:cNvSpPr/>
          <p:nvPr/>
        </p:nvSpPr>
        <p:spPr>
          <a:xfrm>
            <a:off x="3939488" y="773104"/>
            <a:ext cx="575310" cy="249554"/>
          </a:xfrm>
          <a:custGeom>
            <a:avLst/>
            <a:gdLst/>
            <a:ahLst/>
            <a:cxnLst/>
            <a:rect l="l" t="t" r="r" b="b"/>
            <a:pathLst>
              <a:path w="575310" h="249555">
                <a:moveTo>
                  <a:pt x="549047" y="249277"/>
                </a:move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close/>
              </a:path>
            </a:pathLst>
          </a:custGeom>
          <a:solidFill>
            <a:srgbClr val="FBBA05"/>
          </a:solidFill>
        </p:spPr>
        <p:txBody>
          <a:bodyPr wrap="square" lIns="0" tIns="0" rIns="0" bIns="0" rtlCol="0"/>
          <a:lstStyle/>
          <a:p>
            <a:endParaRPr>
              <a:latin typeface="Euphemia UCAS"/>
              <a:cs typeface="Euphemia UCAS"/>
            </a:endParaRPr>
          </a:p>
        </p:txBody>
      </p:sp>
      <p:sp>
        <p:nvSpPr>
          <p:cNvPr id="9" name="object 9">
            <a:extLst>
              <a:ext uri="{FF2B5EF4-FFF2-40B4-BE49-F238E27FC236}">
                <a16:creationId xmlns:a16="http://schemas.microsoft.com/office/drawing/2014/main" id="{88E8CA3B-BAE0-234C-975B-E09A9F15ABEE}"/>
              </a:ext>
            </a:extLst>
          </p:cNvPr>
          <p:cNvSpPr/>
          <p:nvPr/>
        </p:nvSpPr>
        <p:spPr>
          <a:xfrm>
            <a:off x="3939488" y="773104"/>
            <a:ext cx="575310" cy="249554"/>
          </a:xfrm>
          <a:custGeom>
            <a:avLst/>
            <a:gdLst/>
            <a:ahLst/>
            <a:cxnLst/>
            <a:rect l="l" t="t" r="r" b="b"/>
            <a:pathLst>
              <a:path w="575310" h="249555">
                <a:moveTo>
                  <a:pt x="26110" y="0"/>
                </a:move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10" name="object 10">
            <a:extLst>
              <a:ext uri="{FF2B5EF4-FFF2-40B4-BE49-F238E27FC236}">
                <a16:creationId xmlns:a16="http://schemas.microsoft.com/office/drawing/2014/main" id="{12EF6C5E-3DAF-AB4F-93FB-E5BF821D0431}"/>
              </a:ext>
            </a:extLst>
          </p:cNvPr>
          <p:cNvSpPr txBox="1"/>
          <p:nvPr/>
        </p:nvSpPr>
        <p:spPr>
          <a:xfrm>
            <a:off x="4036844" y="835186"/>
            <a:ext cx="378460" cy="141064"/>
          </a:xfrm>
          <a:prstGeom prst="rect">
            <a:avLst/>
          </a:prstGeom>
        </p:spPr>
        <p:txBody>
          <a:bodyPr vert="horz" wrap="square" lIns="0" tIns="0" rIns="0" bIns="0" rtlCol="0">
            <a:spAutoFit/>
          </a:bodyPr>
          <a:lstStyle/>
          <a:p>
            <a:pPr marL="12700" marR="5080" indent="6350" algn="ctr">
              <a:lnSpc>
                <a:spcPts val="540"/>
              </a:lnSpc>
            </a:pPr>
            <a:r>
              <a:rPr sz="550" spc="15" dirty="0">
                <a:latin typeface="Euphemia UCAS"/>
                <a:cs typeface="Euphemia UCAS"/>
              </a:rPr>
              <a:t>Sequen</a:t>
            </a:r>
            <a:r>
              <a:rPr sz="550" spc="20" dirty="0">
                <a:latin typeface="Euphemia UCAS"/>
                <a:cs typeface="Euphemia UCAS"/>
              </a:rPr>
              <a:t>ce </a:t>
            </a:r>
            <a:r>
              <a:rPr sz="550" spc="10" dirty="0">
                <a:latin typeface="Euphemia UCAS"/>
                <a:cs typeface="Euphemia UCAS"/>
              </a:rPr>
              <a:t> </a:t>
            </a:r>
            <a:r>
              <a:rPr sz="550" spc="35" dirty="0">
                <a:latin typeface="Euphemia UCAS"/>
                <a:cs typeface="Euphemia UCAS"/>
              </a:rPr>
              <a:t>Alignment</a:t>
            </a:r>
            <a:endParaRPr sz="550" dirty="0">
              <a:latin typeface="Euphemia UCAS"/>
              <a:cs typeface="Euphemia UCAS"/>
            </a:endParaRPr>
          </a:p>
        </p:txBody>
      </p:sp>
      <p:sp>
        <p:nvSpPr>
          <p:cNvPr id="11" name="object 11">
            <a:extLst>
              <a:ext uri="{FF2B5EF4-FFF2-40B4-BE49-F238E27FC236}">
                <a16:creationId xmlns:a16="http://schemas.microsoft.com/office/drawing/2014/main" id="{6856A781-410D-8943-8DF9-46B3A9E172DE}"/>
              </a:ext>
            </a:extLst>
          </p:cNvPr>
          <p:cNvSpPr/>
          <p:nvPr/>
        </p:nvSpPr>
        <p:spPr>
          <a:xfrm>
            <a:off x="3939488" y="1143276"/>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12" name="object 12">
            <a:extLst>
              <a:ext uri="{FF2B5EF4-FFF2-40B4-BE49-F238E27FC236}">
                <a16:creationId xmlns:a16="http://schemas.microsoft.com/office/drawing/2014/main" id="{A8B2BFE5-F95C-8042-86FB-3A8592AA678C}"/>
              </a:ext>
            </a:extLst>
          </p:cNvPr>
          <p:cNvSpPr/>
          <p:nvPr/>
        </p:nvSpPr>
        <p:spPr>
          <a:xfrm>
            <a:off x="3939488" y="1143276"/>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13" name="object 13">
            <a:extLst>
              <a:ext uri="{FF2B5EF4-FFF2-40B4-BE49-F238E27FC236}">
                <a16:creationId xmlns:a16="http://schemas.microsoft.com/office/drawing/2014/main" id="{73663461-29AE-CE4D-8200-193F8F0ECA6D}"/>
              </a:ext>
            </a:extLst>
          </p:cNvPr>
          <p:cNvSpPr txBox="1"/>
          <p:nvPr/>
        </p:nvSpPr>
        <p:spPr>
          <a:xfrm>
            <a:off x="4091075" y="1205376"/>
            <a:ext cx="269875" cy="141064"/>
          </a:xfrm>
          <a:prstGeom prst="rect">
            <a:avLst/>
          </a:prstGeom>
        </p:spPr>
        <p:txBody>
          <a:bodyPr vert="horz" wrap="square" lIns="0" tIns="0" rIns="0" bIns="0" rtlCol="0">
            <a:spAutoFit/>
          </a:bodyPr>
          <a:lstStyle/>
          <a:p>
            <a:pPr marL="17145" marR="5080" indent="-5080" algn="ctr">
              <a:lnSpc>
                <a:spcPts val="540"/>
              </a:lnSpc>
            </a:pPr>
            <a:r>
              <a:rPr sz="550" spc="-45" dirty="0">
                <a:latin typeface="Euphemia UCAS"/>
                <a:cs typeface="Euphemia UCAS"/>
              </a:rPr>
              <a:t>V</a:t>
            </a:r>
            <a:r>
              <a:rPr sz="550" spc="20" dirty="0">
                <a:latin typeface="Euphemia UCAS"/>
                <a:cs typeface="Euphemia UCAS"/>
              </a:rPr>
              <a:t>aria</a:t>
            </a:r>
            <a:r>
              <a:rPr sz="550" spc="35" dirty="0">
                <a:latin typeface="Euphemia UCAS"/>
                <a:cs typeface="Euphemia UCAS"/>
              </a:rPr>
              <a:t>n</a:t>
            </a:r>
            <a:r>
              <a:rPr sz="550" spc="55" dirty="0">
                <a:latin typeface="Euphemia UCAS"/>
                <a:cs typeface="Euphemia UCAS"/>
              </a:rPr>
              <a:t>t  </a:t>
            </a:r>
            <a:r>
              <a:rPr sz="550" spc="15" dirty="0">
                <a:latin typeface="Euphemia UCAS"/>
                <a:cs typeface="Euphemia UCAS"/>
              </a:rPr>
              <a:t>Calling</a:t>
            </a:r>
            <a:endParaRPr sz="550" dirty="0">
              <a:latin typeface="Euphemia UCAS"/>
              <a:cs typeface="Euphemia UCAS"/>
            </a:endParaRPr>
          </a:p>
        </p:txBody>
      </p:sp>
      <p:sp>
        <p:nvSpPr>
          <p:cNvPr id="14" name="object 14">
            <a:extLst>
              <a:ext uri="{FF2B5EF4-FFF2-40B4-BE49-F238E27FC236}">
                <a16:creationId xmlns:a16="http://schemas.microsoft.com/office/drawing/2014/main" id="{24013C4F-C757-5F41-B42A-1B2F6066A689}"/>
              </a:ext>
            </a:extLst>
          </p:cNvPr>
          <p:cNvSpPr/>
          <p:nvPr/>
        </p:nvSpPr>
        <p:spPr>
          <a:xfrm flipH="1">
            <a:off x="4148362" y="656680"/>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15" name="object 15">
            <a:extLst>
              <a:ext uri="{FF2B5EF4-FFF2-40B4-BE49-F238E27FC236}">
                <a16:creationId xmlns:a16="http://schemas.microsoft.com/office/drawing/2014/main" id="{4C460062-496F-6045-B3ED-C1D3918EFEC8}"/>
              </a:ext>
            </a:extLst>
          </p:cNvPr>
          <p:cNvSpPr/>
          <p:nvPr/>
        </p:nvSpPr>
        <p:spPr>
          <a:xfrm>
            <a:off x="4180301" y="711226"/>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
        <p:nvSpPr>
          <p:cNvPr id="20" name="object 20">
            <a:extLst>
              <a:ext uri="{FF2B5EF4-FFF2-40B4-BE49-F238E27FC236}">
                <a16:creationId xmlns:a16="http://schemas.microsoft.com/office/drawing/2014/main" id="{E4875340-E8B8-B042-B372-2DD584C3C991}"/>
              </a:ext>
            </a:extLst>
          </p:cNvPr>
          <p:cNvSpPr txBox="1"/>
          <p:nvPr/>
        </p:nvSpPr>
        <p:spPr>
          <a:xfrm>
            <a:off x="3927437" y="661572"/>
            <a:ext cx="245745" cy="84639"/>
          </a:xfrm>
          <a:prstGeom prst="rect">
            <a:avLst/>
          </a:prstGeom>
        </p:spPr>
        <p:txBody>
          <a:bodyPr vert="horz" wrap="square" lIns="0" tIns="0" rIns="0" bIns="0" rtlCol="0">
            <a:spAutoFit/>
          </a:bodyPr>
          <a:lstStyle/>
          <a:p>
            <a:pPr marL="12700">
              <a:lnSpc>
                <a:spcPct val="100000"/>
              </a:lnSpc>
            </a:pPr>
            <a:r>
              <a:rPr sz="550" spc="-75" dirty="0">
                <a:latin typeface="Euphemia UCAS"/>
                <a:cs typeface="Euphemia UCAS"/>
              </a:rPr>
              <a:t>F</a:t>
            </a:r>
            <a:r>
              <a:rPr sz="550" spc="-10" dirty="0">
                <a:latin typeface="Euphemia UCAS"/>
                <a:cs typeface="Euphemia UCAS"/>
              </a:rPr>
              <a:t>ASTQ</a:t>
            </a:r>
            <a:endParaRPr sz="550" dirty="0">
              <a:latin typeface="Euphemia UCAS"/>
              <a:cs typeface="Euphemia UCAS"/>
            </a:endParaRPr>
          </a:p>
        </p:txBody>
      </p:sp>
      <p:sp>
        <p:nvSpPr>
          <p:cNvPr id="21" name="object 21">
            <a:extLst>
              <a:ext uri="{FF2B5EF4-FFF2-40B4-BE49-F238E27FC236}">
                <a16:creationId xmlns:a16="http://schemas.microsoft.com/office/drawing/2014/main" id="{73432CF2-20BE-4240-A73C-D4A0C125E7D8}"/>
              </a:ext>
            </a:extLst>
          </p:cNvPr>
          <p:cNvSpPr txBox="1"/>
          <p:nvPr/>
        </p:nvSpPr>
        <p:spPr>
          <a:xfrm>
            <a:off x="3961860" y="1036175"/>
            <a:ext cx="179070" cy="84639"/>
          </a:xfrm>
          <a:prstGeom prst="rect">
            <a:avLst/>
          </a:prstGeom>
        </p:spPr>
        <p:txBody>
          <a:bodyPr vert="horz" wrap="square" lIns="0" tIns="0" rIns="0" bIns="0" rtlCol="0">
            <a:spAutoFit/>
          </a:bodyPr>
          <a:lstStyle/>
          <a:p>
            <a:pPr marL="12700">
              <a:lnSpc>
                <a:spcPct val="100000"/>
              </a:lnSpc>
            </a:pPr>
            <a:r>
              <a:rPr sz="550" spc="5" dirty="0">
                <a:latin typeface="Euphemia UCAS"/>
                <a:cs typeface="Euphemia UCAS"/>
              </a:rPr>
              <a:t>BAM</a:t>
            </a:r>
            <a:endParaRPr sz="550" dirty="0">
              <a:latin typeface="Euphemia UCAS"/>
              <a:cs typeface="Euphemia UCAS"/>
            </a:endParaRPr>
          </a:p>
        </p:txBody>
      </p:sp>
      <p:sp>
        <p:nvSpPr>
          <p:cNvPr id="25" name="object 25">
            <a:extLst>
              <a:ext uri="{FF2B5EF4-FFF2-40B4-BE49-F238E27FC236}">
                <a16:creationId xmlns:a16="http://schemas.microsoft.com/office/drawing/2014/main" id="{CD56ACC1-B0F4-5247-B828-A11F4F6D54BD}"/>
              </a:ext>
            </a:extLst>
          </p:cNvPr>
          <p:cNvSpPr txBox="1"/>
          <p:nvPr/>
        </p:nvSpPr>
        <p:spPr>
          <a:xfrm>
            <a:off x="3961860" y="1406902"/>
            <a:ext cx="160655" cy="84639"/>
          </a:xfrm>
          <a:prstGeom prst="rect">
            <a:avLst/>
          </a:prstGeom>
        </p:spPr>
        <p:txBody>
          <a:bodyPr vert="horz" wrap="square" lIns="0" tIns="0" rIns="0" bIns="0" rtlCol="0">
            <a:spAutoFit/>
          </a:bodyPr>
          <a:lstStyle/>
          <a:p>
            <a:pPr marL="12700">
              <a:lnSpc>
                <a:spcPct val="100000"/>
              </a:lnSpc>
            </a:pPr>
            <a:r>
              <a:rPr sz="550" spc="-15" dirty="0">
                <a:latin typeface="Euphemia UCAS"/>
                <a:cs typeface="Euphemia UCAS"/>
              </a:rPr>
              <a:t>VCF</a:t>
            </a:r>
            <a:endParaRPr sz="550" dirty="0">
              <a:latin typeface="Euphemia UCAS"/>
              <a:cs typeface="Euphemia UCAS"/>
            </a:endParaRPr>
          </a:p>
        </p:txBody>
      </p:sp>
      <p:sp>
        <p:nvSpPr>
          <p:cNvPr id="29" name="object 14">
            <a:extLst>
              <a:ext uri="{FF2B5EF4-FFF2-40B4-BE49-F238E27FC236}">
                <a16:creationId xmlns:a16="http://schemas.microsoft.com/office/drawing/2014/main" id="{294BD75D-8C43-1E4A-94B4-9DA7ACEE6932}"/>
              </a:ext>
            </a:extLst>
          </p:cNvPr>
          <p:cNvSpPr/>
          <p:nvPr/>
        </p:nvSpPr>
        <p:spPr>
          <a:xfrm flipH="1">
            <a:off x="4155427" y="1028971"/>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30" name="object 15">
            <a:extLst>
              <a:ext uri="{FF2B5EF4-FFF2-40B4-BE49-F238E27FC236}">
                <a16:creationId xmlns:a16="http://schemas.microsoft.com/office/drawing/2014/main" id="{C47E58B6-5458-F04C-9F08-DB7859CAA442}"/>
              </a:ext>
            </a:extLst>
          </p:cNvPr>
          <p:cNvSpPr/>
          <p:nvPr/>
        </p:nvSpPr>
        <p:spPr>
          <a:xfrm>
            <a:off x="4187366" y="1083517"/>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Tree>
    <p:extLst>
      <p:ext uri="{BB962C8B-B14F-4D97-AF65-F5344CB8AC3E}">
        <p14:creationId xmlns:p14="http://schemas.microsoft.com/office/powerpoint/2010/main" val="447739666"/>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55" dirty="0">
                <a:latin typeface="Euphemia UCAS"/>
                <a:cs typeface="Euphemia UCAS"/>
              </a:rPr>
              <a:t>VCF: </a:t>
            </a:r>
            <a:r>
              <a:rPr spc="-35" dirty="0">
                <a:latin typeface="Euphemia UCAS"/>
                <a:cs typeface="Euphemia UCAS"/>
              </a:rPr>
              <a:t>Variant </a:t>
            </a:r>
            <a:r>
              <a:rPr spc="-50" dirty="0">
                <a:latin typeface="Euphemia UCAS"/>
                <a:cs typeface="Euphemia UCAS"/>
              </a:rPr>
              <a:t>Call</a:t>
            </a:r>
            <a:r>
              <a:rPr spc="15" dirty="0">
                <a:latin typeface="Euphemia UCAS"/>
                <a:cs typeface="Euphemia UCAS"/>
              </a:rPr>
              <a:t> </a:t>
            </a:r>
            <a:r>
              <a:rPr spc="-45" dirty="0">
                <a:latin typeface="Euphemia UCAS"/>
                <a:cs typeface="Euphemia UCAS"/>
              </a:rPr>
              <a:t>Format</a:t>
            </a:r>
          </a:p>
        </p:txBody>
      </p:sp>
      <p:sp>
        <p:nvSpPr>
          <p:cNvPr id="3" name="object 3"/>
          <p:cNvSpPr txBox="1"/>
          <p:nvPr/>
        </p:nvSpPr>
        <p:spPr>
          <a:xfrm>
            <a:off x="171450" y="434975"/>
            <a:ext cx="3786556" cy="2462213"/>
          </a:xfrm>
          <a:prstGeom prst="rect">
            <a:avLst/>
          </a:prstGeom>
        </p:spPr>
        <p:txBody>
          <a:bodyPr vert="horz" wrap="square" lIns="0" tIns="0" rIns="0" bIns="0" rtlCol="0">
            <a:spAutoFit/>
          </a:bodyPr>
          <a:lstStyle/>
          <a:p>
            <a:pPr marL="12700">
              <a:lnSpc>
                <a:spcPct val="100000"/>
              </a:lnSpc>
            </a:pPr>
            <a:r>
              <a:rPr sz="800" b="1" spc="-10" dirty="0">
                <a:latin typeface="Euphemia UCAS"/>
                <a:cs typeface="Euphemia UCAS"/>
              </a:rPr>
              <a:t>File </a:t>
            </a:r>
            <a:r>
              <a:rPr sz="800" b="1" spc="10" dirty="0">
                <a:latin typeface="Euphemia UCAS"/>
                <a:cs typeface="Euphemia UCAS"/>
              </a:rPr>
              <a:t>format </a:t>
            </a:r>
            <a:r>
              <a:rPr sz="800" b="1" dirty="0">
                <a:latin typeface="Euphemia UCAS"/>
                <a:cs typeface="Euphemia UCAS"/>
              </a:rPr>
              <a:t>for </a:t>
            </a:r>
            <a:r>
              <a:rPr sz="800" b="1" spc="-5" dirty="0">
                <a:latin typeface="Euphemia UCAS"/>
                <a:cs typeface="Euphemia UCAS"/>
              </a:rPr>
              <a:t>storing </a:t>
            </a:r>
            <a:r>
              <a:rPr lang="es-ES" sz="800" b="1" spc="-5" dirty="0" err="1">
                <a:latin typeface="Euphemia UCAS"/>
                <a:cs typeface="Euphemia UCAS"/>
              </a:rPr>
              <a:t>generic</a:t>
            </a:r>
            <a:r>
              <a:rPr lang="es-ES" sz="800" b="1" spc="-5" dirty="0">
                <a:latin typeface="Euphemia UCAS"/>
                <a:cs typeface="Euphemia UCAS"/>
              </a:rPr>
              <a:t> </a:t>
            </a:r>
            <a:r>
              <a:rPr sz="800" b="1" spc="-5" dirty="0">
                <a:latin typeface="Euphemia UCAS"/>
                <a:cs typeface="Euphemia UCAS"/>
              </a:rPr>
              <a:t>variation</a:t>
            </a:r>
            <a:r>
              <a:rPr sz="800" b="1" spc="75" dirty="0">
                <a:latin typeface="Euphemia UCAS"/>
                <a:cs typeface="Euphemia UCAS"/>
              </a:rPr>
              <a:t> </a:t>
            </a:r>
            <a:r>
              <a:rPr sz="800" b="1" spc="-10" dirty="0">
                <a:latin typeface="Euphemia UCAS"/>
                <a:cs typeface="Euphemia UCAS"/>
              </a:rPr>
              <a:t>data</a:t>
            </a:r>
            <a:endParaRPr sz="800" b="1"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Accommodate</a:t>
            </a:r>
            <a:r>
              <a:rPr lang="es-ES" sz="800" spc="-5" dirty="0">
                <a:latin typeface="Euphemia UCAS"/>
                <a:cs typeface="Euphemia UCAS"/>
              </a:rPr>
              <a:t> </a:t>
            </a:r>
            <a:r>
              <a:rPr lang="es-ES" sz="800" spc="-5" dirty="0" err="1">
                <a:latin typeface="Euphemia UCAS"/>
                <a:cs typeface="Euphemia UCAS"/>
              </a:rPr>
              <a:t>all</a:t>
            </a:r>
            <a:r>
              <a:rPr lang="es-ES" sz="800" spc="-5" dirty="0">
                <a:latin typeface="Euphemia UCAS"/>
                <a:cs typeface="Euphemia UCAS"/>
              </a:rPr>
              <a:t> </a:t>
            </a:r>
            <a:r>
              <a:rPr lang="es-ES" sz="800" spc="-5" dirty="0" err="1">
                <a:latin typeface="Euphemia UCAS"/>
                <a:cs typeface="Euphemia UCAS"/>
              </a:rPr>
              <a:t>types</a:t>
            </a:r>
            <a:r>
              <a:rPr lang="es-ES" sz="800" spc="-5" dirty="0">
                <a:latin typeface="Euphemia UCAS"/>
                <a:cs typeface="Euphemia UCAS"/>
              </a:rPr>
              <a:t> of </a:t>
            </a:r>
            <a:r>
              <a:rPr lang="es-ES" sz="800" spc="-5" dirty="0" err="1">
                <a:latin typeface="Euphemia UCAS"/>
                <a:cs typeface="Euphemia UCAS"/>
              </a:rPr>
              <a:t>variation</a:t>
            </a:r>
            <a:r>
              <a:rPr lang="es-ES" sz="800" spc="-5" dirty="0">
                <a:latin typeface="Euphemia UCAS"/>
                <a:cs typeface="Euphemia UCAS"/>
              </a:rPr>
              <a:t>: </a:t>
            </a:r>
            <a:r>
              <a:rPr lang="es-ES" sz="800" spc="-5" dirty="0" err="1">
                <a:latin typeface="Euphemia UCAS"/>
                <a:cs typeface="Euphemia UCAS"/>
              </a:rPr>
              <a:t>SNPs</a:t>
            </a:r>
            <a:r>
              <a:rPr lang="es-ES" sz="800" spc="-5" dirty="0">
                <a:latin typeface="Euphemia UCAS"/>
                <a:cs typeface="Euphemia UCAS"/>
              </a:rPr>
              <a:t>, short </a:t>
            </a:r>
            <a:r>
              <a:rPr lang="es-ES" sz="800" spc="-5" dirty="0" err="1">
                <a:latin typeface="Euphemia UCAS"/>
                <a:cs typeface="Euphemia UCAS"/>
              </a:rPr>
              <a:t>indels</a:t>
            </a:r>
            <a:r>
              <a:rPr lang="es-ES" sz="800" spc="-5" dirty="0">
                <a:latin typeface="Euphemia UCAS"/>
                <a:cs typeface="Euphemia UCAS"/>
              </a:rPr>
              <a:t>, </a:t>
            </a:r>
            <a:r>
              <a:rPr lang="es-ES" sz="800" spc="-5" dirty="0" err="1">
                <a:latin typeface="Euphemia UCAS"/>
                <a:cs typeface="Euphemia UCAS"/>
              </a:rPr>
              <a:t>large</a:t>
            </a:r>
            <a:r>
              <a:rPr lang="es-ES" sz="800" spc="-5" dirty="0">
                <a:latin typeface="Euphemia UCAS"/>
                <a:cs typeface="Euphemia UCAS"/>
              </a:rPr>
              <a:t> </a:t>
            </a:r>
            <a:r>
              <a:rPr lang="es-ES" sz="800" spc="-5" dirty="0" err="1">
                <a:latin typeface="Euphemia UCAS"/>
                <a:cs typeface="Euphemia UCAS"/>
              </a:rPr>
              <a:t>events</a:t>
            </a:r>
            <a:endParaRPr lang="es-ES" sz="800" spc="-5"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Multiple</a:t>
            </a:r>
            <a:r>
              <a:rPr lang="es-ES" sz="800" spc="-5" dirty="0">
                <a:latin typeface="Euphemia UCAS"/>
                <a:cs typeface="Euphemia UCAS"/>
              </a:rPr>
              <a:t> </a:t>
            </a:r>
            <a:r>
              <a:rPr lang="es-ES" sz="800" spc="-5" dirty="0" err="1">
                <a:latin typeface="Euphemia UCAS"/>
                <a:cs typeface="Euphemia UCAS"/>
              </a:rPr>
              <a:t>samples</a:t>
            </a:r>
            <a:endParaRPr lang="es-ES" sz="800" spc="-5" dirty="0">
              <a:latin typeface="Euphemia UCAS"/>
              <a:cs typeface="Euphemia UCAS"/>
            </a:endParaRPr>
          </a:p>
          <a:p>
            <a:pPr marL="227329" indent="-100330">
              <a:lnSpc>
                <a:spcPct val="100000"/>
              </a:lnSpc>
              <a:spcBef>
                <a:spcPts val="484"/>
              </a:spcBef>
              <a:buSzPct val="62500"/>
              <a:buFont typeface="Arial"/>
              <a:buChar char="•"/>
              <a:tabLst>
                <a:tab pos="227965" algn="l"/>
              </a:tabLst>
            </a:pPr>
            <a:r>
              <a:rPr sz="800" spc="-5" dirty="0">
                <a:latin typeface="Euphemia UCAS"/>
                <a:cs typeface="Euphemia UCAS"/>
              </a:rPr>
              <a:t>Tab-delimited </a:t>
            </a:r>
            <a:r>
              <a:rPr sz="800" spc="15" dirty="0">
                <a:latin typeface="Euphemia UCAS"/>
                <a:cs typeface="Euphemia UCAS"/>
              </a:rPr>
              <a:t>text, </a:t>
            </a:r>
            <a:r>
              <a:rPr sz="800" spc="-30" dirty="0">
                <a:latin typeface="Euphemia UCAS"/>
                <a:cs typeface="Euphemia UCAS"/>
              </a:rPr>
              <a:t>parsable </a:t>
            </a:r>
            <a:r>
              <a:rPr sz="800" spc="-25" dirty="0">
                <a:latin typeface="Euphemia UCAS"/>
                <a:cs typeface="Euphemia UCAS"/>
              </a:rPr>
              <a:t>by </a:t>
            </a:r>
            <a:r>
              <a:rPr sz="800" spc="-15" dirty="0">
                <a:latin typeface="Euphemia UCAS"/>
                <a:cs typeface="Euphemia UCAS"/>
              </a:rPr>
              <a:t>standard </a:t>
            </a:r>
            <a:r>
              <a:rPr sz="800" spc="15" dirty="0">
                <a:latin typeface="Euphemia UCAS"/>
                <a:cs typeface="Euphemia UCAS"/>
              </a:rPr>
              <a:t>UNIX </a:t>
            </a:r>
            <a:r>
              <a:rPr sz="800" spc="-25" dirty="0">
                <a:latin typeface="Euphemia UCAS"/>
                <a:cs typeface="Euphemia UCAS"/>
              </a:rPr>
              <a:t>commands</a:t>
            </a:r>
            <a:endParaRPr sz="800" dirty="0">
              <a:latin typeface="Euphemia UCAS"/>
              <a:cs typeface="Euphemia UCAS"/>
            </a:endParaRPr>
          </a:p>
          <a:p>
            <a:pPr marL="227329" indent="-100330">
              <a:lnSpc>
                <a:spcPct val="100000"/>
              </a:lnSpc>
              <a:spcBef>
                <a:spcPts val="285"/>
              </a:spcBef>
              <a:buSzPct val="62500"/>
              <a:buFont typeface="Arial"/>
              <a:buChar char="•"/>
              <a:tabLst>
                <a:tab pos="227965" algn="l"/>
              </a:tabLst>
            </a:pPr>
            <a:r>
              <a:rPr sz="800" spc="-20" dirty="0">
                <a:latin typeface="Euphemia UCAS"/>
                <a:cs typeface="Euphemia UCAS"/>
              </a:rPr>
              <a:t>Flexible and</a:t>
            </a:r>
            <a:r>
              <a:rPr sz="800" spc="120" dirty="0">
                <a:latin typeface="Euphemia UCAS"/>
                <a:cs typeface="Euphemia UCAS"/>
              </a:rPr>
              <a:t> </a:t>
            </a:r>
            <a:r>
              <a:rPr sz="800" spc="-25" dirty="0">
                <a:latin typeface="Euphemia UCAS"/>
                <a:cs typeface="Euphemia UCAS"/>
              </a:rPr>
              <a:t>user-extensible</a:t>
            </a:r>
            <a:endParaRPr sz="800" dirty="0">
              <a:latin typeface="Euphemia UCAS"/>
              <a:cs typeface="Euphemia UCAS"/>
            </a:endParaRPr>
          </a:p>
          <a:p>
            <a:pPr marL="227329" indent="-100330">
              <a:lnSpc>
                <a:spcPct val="100000"/>
              </a:lnSpc>
              <a:spcBef>
                <a:spcPts val="285"/>
              </a:spcBef>
              <a:buSzPct val="62500"/>
              <a:buFont typeface="Arial"/>
              <a:buChar char="•"/>
              <a:tabLst>
                <a:tab pos="227965" algn="l"/>
              </a:tabLst>
            </a:pPr>
            <a:r>
              <a:rPr sz="800" spc="-40" dirty="0">
                <a:latin typeface="Euphemia UCAS"/>
                <a:cs typeface="Euphemia UCAS"/>
              </a:rPr>
              <a:t>Compressed </a:t>
            </a:r>
            <a:r>
              <a:rPr sz="800" spc="20" dirty="0">
                <a:latin typeface="Euphemia UCAS"/>
                <a:cs typeface="Euphemia UCAS"/>
              </a:rPr>
              <a:t>with </a:t>
            </a:r>
            <a:r>
              <a:rPr sz="800" spc="-5" dirty="0">
                <a:latin typeface="Euphemia UCAS"/>
                <a:cs typeface="Euphemia UCAS"/>
              </a:rPr>
              <a:t>BGZF </a:t>
            </a:r>
            <a:r>
              <a:rPr sz="800" spc="10" dirty="0">
                <a:latin typeface="Euphemia UCAS"/>
                <a:cs typeface="Euphemia UCAS"/>
              </a:rPr>
              <a:t>(bgzip), </a:t>
            </a:r>
            <a:r>
              <a:rPr sz="800" spc="-25" dirty="0">
                <a:latin typeface="Euphemia UCAS"/>
                <a:cs typeface="Euphemia UCAS"/>
              </a:rPr>
              <a:t>indexed </a:t>
            </a:r>
            <a:r>
              <a:rPr sz="800" spc="20" dirty="0">
                <a:latin typeface="Euphemia UCAS"/>
                <a:cs typeface="Euphemia UCAS"/>
              </a:rPr>
              <a:t>with </a:t>
            </a:r>
            <a:r>
              <a:rPr sz="800" spc="40" dirty="0">
                <a:latin typeface="Euphemia UCAS"/>
                <a:cs typeface="Euphemia UCAS"/>
              </a:rPr>
              <a:t>TBI </a:t>
            </a:r>
            <a:r>
              <a:rPr sz="800" spc="-15" dirty="0">
                <a:latin typeface="Euphemia UCAS"/>
                <a:cs typeface="Euphemia UCAS"/>
              </a:rPr>
              <a:t>or </a:t>
            </a:r>
            <a:r>
              <a:rPr sz="800" spc="-40" dirty="0">
                <a:latin typeface="Euphemia UCAS"/>
                <a:cs typeface="Euphemia UCAS"/>
              </a:rPr>
              <a:t>CSI</a:t>
            </a:r>
            <a:r>
              <a:rPr sz="800" spc="-5" dirty="0">
                <a:latin typeface="Euphemia UCAS"/>
                <a:cs typeface="Euphemia UCAS"/>
              </a:rPr>
              <a:t> </a:t>
            </a:r>
            <a:r>
              <a:rPr sz="800" spc="25" dirty="0">
                <a:latin typeface="Euphemia UCAS"/>
                <a:cs typeface="Euphemia UCAS"/>
              </a:rPr>
              <a:t>(</a:t>
            </a:r>
            <a:r>
              <a:rPr sz="800" spc="25" dirty="0" err="1">
                <a:latin typeface="Euphemia UCAS"/>
                <a:cs typeface="Euphemia UCAS"/>
              </a:rPr>
              <a:t>tabix</a:t>
            </a:r>
            <a:r>
              <a:rPr sz="800" spc="25" dirty="0">
                <a:latin typeface="Euphemia UCAS"/>
                <a:cs typeface="Euphemia UCAS"/>
              </a:rPr>
              <a:t>)</a:t>
            </a:r>
            <a:endParaRPr lang="es-ES" sz="800" spc="25" dirty="0">
              <a:latin typeface="Euphemia UCAS"/>
              <a:cs typeface="Euphemia UCAS"/>
            </a:endParaRPr>
          </a:p>
          <a:p>
            <a:pPr marL="227329" indent="-100330">
              <a:lnSpc>
                <a:spcPct val="100000"/>
              </a:lnSpc>
              <a:spcBef>
                <a:spcPts val="285"/>
              </a:spcBef>
              <a:buSzPct val="62500"/>
              <a:buFont typeface="Arial"/>
              <a:buChar char="•"/>
              <a:tabLst>
                <a:tab pos="227965" algn="l"/>
              </a:tabLst>
            </a:pPr>
            <a:endParaRPr lang="en-MX" sz="800" spc="25" dirty="0">
              <a:latin typeface="Euphemia UCAS"/>
              <a:cs typeface="Euphemia UCAS"/>
            </a:endParaRPr>
          </a:p>
          <a:p>
            <a:pPr marL="227329" indent="-100330">
              <a:lnSpc>
                <a:spcPct val="100000"/>
              </a:lnSpc>
              <a:spcBef>
                <a:spcPts val="285"/>
              </a:spcBef>
              <a:buSzPct val="62500"/>
              <a:buFont typeface="Arial"/>
              <a:buChar char="•"/>
              <a:tabLst>
                <a:tab pos="227965" algn="l"/>
              </a:tabLst>
            </a:pPr>
            <a:endParaRPr lang="en-MX" sz="800" spc="25" dirty="0">
              <a:latin typeface="Euphemia UCAS"/>
              <a:cs typeface="Euphemia UCAS"/>
            </a:endParaRPr>
          </a:p>
          <a:p>
            <a:pPr marL="126999">
              <a:lnSpc>
                <a:spcPct val="100000"/>
              </a:lnSpc>
              <a:spcBef>
                <a:spcPts val="285"/>
              </a:spcBef>
              <a:buSzPct val="62500"/>
              <a:tabLst>
                <a:tab pos="227965" algn="l"/>
              </a:tabLst>
            </a:pPr>
            <a:r>
              <a:rPr lang="en-MX" sz="800" b="1" spc="25" dirty="0">
                <a:latin typeface="Euphemia UCAS"/>
                <a:cs typeface="Euphemia UCAS"/>
              </a:rPr>
              <a:t>Some annotations important in tumour VCFs:</a:t>
            </a:r>
          </a:p>
          <a:p>
            <a:pPr marL="126999">
              <a:lnSpc>
                <a:spcPct val="100000"/>
              </a:lnSpc>
              <a:spcBef>
                <a:spcPts val="285"/>
              </a:spcBef>
              <a:buSzPct val="62500"/>
              <a:tabLst>
                <a:tab pos="227965" algn="l"/>
              </a:tabLst>
            </a:pPr>
            <a:endParaRPr lang="en-MX" sz="800" spc="25" dirty="0">
              <a:latin typeface="Euphemia UCAS"/>
              <a:cs typeface="Euphemia UCAS"/>
            </a:endParaRPr>
          </a:p>
          <a:p>
            <a:pPr marL="298449" indent="-171450">
              <a:spcBef>
                <a:spcPts val="285"/>
              </a:spcBef>
              <a:buSzPct val="62500"/>
              <a:buFont typeface="Arial" panose="020B0604020202020204" pitchFamily="34" charset="0"/>
              <a:buChar char="•"/>
              <a:tabLst>
                <a:tab pos="227965" algn="l"/>
              </a:tabLst>
            </a:pPr>
            <a:r>
              <a:rPr lang="es-ES" sz="800" spc="-5" dirty="0">
                <a:latin typeface="Euphemia UCAS"/>
                <a:cs typeface="Euphemia UCAS"/>
              </a:rPr>
              <a:t>AF: </a:t>
            </a:r>
            <a:r>
              <a:rPr lang="es-ES" sz="800" spc="-5" dirty="0" err="1">
                <a:latin typeface="Euphemia UCAS"/>
                <a:cs typeface="Euphemia UCAS"/>
              </a:rPr>
              <a:t>Allelic</a:t>
            </a:r>
            <a:r>
              <a:rPr lang="es-ES" sz="800" spc="-5" dirty="0">
                <a:latin typeface="Euphemia UCAS"/>
                <a:cs typeface="Euphemia UCAS"/>
              </a:rPr>
              <a:t> </a:t>
            </a:r>
            <a:r>
              <a:rPr lang="es-ES" sz="800" spc="-5" dirty="0" err="1">
                <a:latin typeface="Euphemia UCAS"/>
                <a:cs typeface="Euphemia UCAS"/>
              </a:rPr>
              <a:t>fraction</a:t>
            </a:r>
            <a:r>
              <a:rPr lang="es-ES" sz="800" spc="-5" dirty="0">
                <a:latin typeface="Euphemia UCAS"/>
                <a:cs typeface="Euphemia UCAS"/>
              </a:rPr>
              <a:t> </a:t>
            </a:r>
            <a:r>
              <a:rPr lang="es-ES" sz="800" spc="-5" dirty="0" err="1">
                <a:latin typeface="Euphemia UCAS"/>
                <a:cs typeface="Euphemia UCAS"/>
              </a:rPr>
              <a:t>of</a:t>
            </a:r>
            <a:r>
              <a:rPr lang="es-ES" sz="800" spc="-5" dirty="0">
                <a:latin typeface="Euphemia UCAS"/>
                <a:cs typeface="Euphemia UCAS"/>
              </a:rPr>
              <a:t> </a:t>
            </a:r>
            <a:r>
              <a:rPr lang="es-ES" sz="800" spc="-5" dirty="0" err="1">
                <a:latin typeface="Euphemia UCAS"/>
                <a:cs typeface="Euphemia UCAS"/>
              </a:rPr>
              <a:t>alternate</a:t>
            </a:r>
            <a:r>
              <a:rPr lang="es-ES" sz="800" spc="-5" dirty="0">
                <a:latin typeface="Euphemia UCAS"/>
                <a:cs typeface="Euphemia UCAS"/>
              </a:rPr>
              <a:t> </a:t>
            </a:r>
            <a:r>
              <a:rPr lang="es-ES" sz="800" spc="-5" dirty="0" err="1">
                <a:latin typeface="Euphemia UCAS"/>
                <a:cs typeface="Euphemia UCAS"/>
              </a:rPr>
              <a:t>alleles</a:t>
            </a:r>
            <a:r>
              <a:rPr lang="es-ES" sz="800" spc="-5" dirty="0">
                <a:latin typeface="Euphemia UCAS"/>
                <a:cs typeface="Euphemia UCAS"/>
              </a:rPr>
              <a:t> in </a:t>
            </a:r>
            <a:r>
              <a:rPr lang="es-ES" sz="800" spc="-5" dirty="0" err="1">
                <a:latin typeface="Euphemia UCAS"/>
                <a:cs typeface="Euphemia UCAS"/>
              </a:rPr>
              <a:t>tumour</a:t>
            </a:r>
            <a:r>
              <a:rPr lang="es-ES" sz="800" spc="-5" dirty="0">
                <a:latin typeface="Euphemia UCAS"/>
                <a:cs typeface="Euphemia UCAS"/>
              </a:rPr>
              <a:t> </a:t>
            </a:r>
            <a:r>
              <a:rPr lang="es-ES" sz="800" spc="-5" dirty="0" err="1">
                <a:latin typeface="Euphemia UCAS"/>
                <a:cs typeface="Euphemia UCAS"/>
              </a:rPr>
              <a:t>sample</a:t>
            </a:r>
            <a:endParaRPr lang="es-ES" sz="800" spc="-5" dirty="0">
              <a:latin typeface="Euphemia UCAS"/>
              <a:cs typeface="Euphemia UCAS"/>
            </a:endParaRPr>
          </a:p>
          <a:p>
            <a:pPr marL="298449" indent="-171450">
              <a:spcBef>
                <a:spcPts val="285"/>
              </a:spcBef>
              <a:buSzPct val="62500"/>
              <a:buFont typeface="Arial" panose="020B0604020202020204" pitchFamily="34" charset="0"/>
              <a:buChar char="•"/>
              <a:tabLst>
                <a:tab pos="227965" algn="l"/>
              </a:tabLst>
            </a:pPr>
            <a:r>
              <a:rPr lang="es-ES" sz="800" spc="-5" dirty="0">
                <a:latin typeface="Euphemia UCAS"/>
                <a:cs typeface="Euphemia UCAS"/>
              </a:rPr>
              <a:t>GERMQ: </a:t>
            </a:r>
            <a:r>
              <a:rPr lang="es-ES" sz="800" spc="-5" dirty="0" err="1">
                <a:latin typeface="Euphemia UCAS"/>
                <a:cs typeface="Euphemia UCAS"/>
              </a:rPr>
              <a:t>Phred-scaled</a:t>
            </a:r>
            <a:r>
              <a:rPr lang="es-ES" sz="800" spc="-5" dirty="0">
                <a:latin typeface="Euphemia UCAS"/>
                <a:cs typeface="Euphemia UCAS"/>
              </a:rPr>
              <a:t> </a:t>
            </a:r>
            <a:r>
              <a:rPr lang="es-ES" sz="800" spc="-5" dirty="0" err="1">
                <a:latin typeface="Euphemia UCAS"/>
                <a:cs typeface="Euphemia UCAS"/>
              </a:rPr>
              <a:t>quality</a:t>
            </a:r>
            <a:r>
              <a:rPr lang="es-ES" sz="800" spc="-5" dirty="0">
                <a:latin typeface="Euphemia UCAS"/>
                <a:cs typeface="Euphemia UCAS"/>
              </a:rPr>
              <a:t> </a:t>
            </a:r>
            <a:r>
              <a:rPr lang="es-ES" sz="800" spc="-5" dirty="0" err="1">
                <a:latin typeface="Euphemia UCAS"/>
                <a:cs typeface="Euphemia UCAS"/>
              </a:rPr>
              <a:t>that</a:t>
            </a:r>
            <a:r>
              <a:rPr lang="es-ES" sz="800" spc="-5" dirty="0">
                <a:latin typeface="Euphemia UCAS"/>
                <a:cs typeface="Euphemia UCAS"/>
              </a:rPr>
              <a:t> ALT </a:t>
            </a:r>
            <a:r>
              <a:rPr lang="es-ES" sz="800" spc="-5" dirty="0" err="1">
                <a:latin typeface="Euphemia UCAS"/>
                <a:cs typeface="Euphemia UCAS"/>
              </a:rPr>
              <a:t>alleles</a:t>
            </a:r>
            <a:r>
              <a:rPr lang="es-ES" sz="800" spc="-5" dirty="0">
                <a:latin typeface="Euphemia UCAS"/>
                <a:cs typeface="Euphemia UCAS"/>
              </a:rPr>
              <a:t> are </a:t>
            </a:r>
            <a:r>
              <a:rPr lang="es-ES" sz="800" spc="-5" dirty="0" err="1">
                <a:latin typeface="Euphemia UCAS"/>
                <a:cs typeface="Euphemia UCAS"/>
              </a:rPr>
              <a:t>not</a:t>
            </a:r>
            <a:r>
              <a:rPr lang="es-ES" sz="800" spc="-5" dirty="0">
                <a:latin typeface="Euphemia UCAS"/>
                <a:cs typeface="Euphemia UCAS"/>
              </a:rPr>
              <a:t> </a:t>
            </a:r>
            <a:r>
              <a:rPr lang="es-ES" sz="800" spc="-5" dirty="0" err="1">
                <a:latin typeface="Euphemia UCAS"/>
                <a:cs typeface="Euphemia UCAS"/>
              </a:rPr>
              <a:t>germline</a:t>
            </a:r>
            <a:endParaRPr lang="es-ES" sz="800" spc="-5" dirty="0">
              <a:latin typeface="Euphemia UCAS"/>
              <a:cs typeface="Euphemia UCAS"/>
            </a:endParaRPr>
          </a:p>
          <a:p>
            <a:pPr marL="298449" indent="-171450">
              <a:spcBef>
                <a:spcPts val="285"/>
              </a:spcBef>
              <a:buSzPct val="62500"/>
              <a:buFont typeface="Arial" panose="020B0604020202020204" pitchFamily="34" charset="0"/>
              <a:buChar char="•"/>
              <a:tabLst>
                <a:tab pos="227965" algn="l"/>
              </a:tabLst>
            </a:pPr>
            <a:r>
              <a:rPr lang="es-ES" sz="800" spc="-5" dirty="0">
                <a:latin typeface="Euphemia UCAS"/>
                <a:cs typeface="Euphemia UCAS"/>
              </a:rPr>
              <a:t>PON: Site </a:t>
            </a:r>
            <a:r>
              <a:rPr lang="es-ES" sz="800" spc="-5" dirty="0" err="1">
                <a:latin typeface="Euphemia UCAS"/>
                <a:cs typeface="Euphemia UCAS"/>
              </a:rPr>
              <a:t>found</a:t>
            </a:r>
            <a:r>
              <a:rPr lang="es-ES" sz="800" spc="-5" dirty="0">
                <a:latin typeface="Euphemia UCAS"/>
                <a:cs typeface="Euphemia UCAS"/>
              </a:rPr>
              <a:t> in panel </a:t>
            </a:r>
            <a:r>
              <a:rPr lang="es-ES" sz="800" spc="-5" dirty="0" err="1">
                <a:latin typeface="Euphemia UCAS"/>
                <a:cs typeface="Euphemia UCAS"/>
              </a:rPr>
              <a:t>of</a:t>
            </a:r>
            <a:r>
              <a:rPr lang="es-ES" sz="800" spc="-5" dirty="0">
                <a:latin typeface="Euphemia UCAS"/>
                <a:cs typeface="Euphemia UCAS"/>
              </a:rPr>
              <a:t> </a:t>
            </a:r>
            <a:r>
              <a:rPr lang="es-ES" sz="800" spc="-5" dirty="0" err="1">
                <a:latin typeface="Euphemia UCAS"/>
                <a:cs typeface="Euphemia UCAS"/>
              </a:rPr>
              <a:t>normals</a:t>
            </a:r>
            <a:endParaRPr lang="es-ES" sz="800" spc="-5" dirty="0">
              <a:latin typeface="Euphemia UCAS"/>
              <a:cs typeface="Euphemia UCAS"/>
            </a:endParaRPr>
          </a:p>
          <a:p>
            <a:pPr marL="298449" indent="-171450">
              <a:spcBef>
                <a:spcPts val="285"/>
              </a:spcBef>
              <a:buSzPct val="62500"/>
              <a:buFont typeface="Arial" panose="020B0604020202020204" pitchFamily="34" charset="0"/>
              <a:buChar char="•"/>
              <a:tabLst>
                <a:tab pos="227965" algn="l"/>
              </a:tabLst>
            </a:pPr>
            <a:endParaRPr lang="es-ES" sz="800" spc="-5" dirty="0">
              <a:latin typeface="Euphemia UCAS"/>
              <a:cs typeface="Euphemia UCAS"/>
            </a:endParaRPr>
          </a:p>
          <a:p>
            <a:pPr marL="126999">
              <a:lnSpc>
                <a:spcPct val="100000"/>
              </a:lnSpc>
              <a:spcBef>
                <a:spcPts val="285"/>
              </a:spcBef>
              <a:buSzPct val="62500"/>
              <a:tabLst>
                <a:tab pos="227965" algn="l"/>
              </a:tabLst>
            </a:pPr>
            <a:endParaRPr lang="en-MX" sz="800" spc="25" dirty="0">
              <a:latin typeface="Euphemia UCAS"/>
              <a:cs typeface="Euphemia UCAS"/>
            </a:endParaRPr>
          </a:p>
        </p:txBody>
      </p:sp>
      <p:sp>
        <p:nvSpPr>
          <p:cNvPr id="5" name="object 5">
            <a:extLst>
              <a:ext uri="{FF2B5EF4-FFF2-40B4-BE49-F238E27FC236}">
                <a16:creationId xmlns:a16="http://schemas.microsoft.com/office/drawing/2014/main" id="{D6697E8B-7741-9844-AE40-F248BE81E501}"/>
              </a:ext>
            </a:extLst>
          </p:cNvPr>
          <p:cNvSpPr/>
          <p:nvPr/>
        </p:nvSpPr>
        <p:spPr>
          <a:xfrm>
            <a:off x="3939488" y="401175"/>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6" name="object 6">
            <a:extLst>
              <a:ext uri="{FF2B5EF4-FFF2-40B4-BE49-F238E27FC236}">
                <a16:creationId xmlns:a16="http://schemas.microsoft.com/office/drawing/2014/main" id="{14BB2C21-1082-7249-B2F0-D2E5B7FC546A}"/>
              </a:ext>
            </a:extLst>
          </p:cNvPr>
          <p:cNvSpPr/>
          <p:nvPr/>
        </p:nvSpPr>
        <p:spPr>
          <a:xfrm>
            <a:off x="3939488" y="401175"/>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7" name="object 7">
            <a:extLst>
              <a:ext uri="{FF2B5EF4-FFF2-40B4-BE49-F238E27FC236}">
                <a16:creationId xmlns:a16="http://schemas.microsoft.com/office/drawing/2014/main" id="{2DC8F948-7A22-5F40-86B6-322F8046CDE2}"/>
              </a:ext>
            </a:extLst>
          </p:cNvPr>
          <p:cNvSpPr txBox="1"/>
          <p:nvPr/>
        </p:nvSpPr>
        <p:spPr>
          <a:xfrm>
            <a:off x="4011308" y="463275"/>
            <a:ext cx="429259" cy="141064"/>
          </a:xfrm>
          <a:prstGeom prst="rect">
            <a:avLst/>
          </a:prstGeom>
        </p:spPr>
        <p:txBody>
          <a:bodyPr vert="horz" wrap="square" lIns="0" tIns="0" rIns="0" bIns="0" rtlCol="0">
            <a:spAutoFit/>
          </a:bodyPr>
          <a:lstStyle/>
          <a:p>
            <a:pPr marL="24765" marR="5080" indent="-12700" algn="ctr">
              <a:lnSpc>
                <a:spcPts val="540"/>
              </a:lnSpc>
            </a:pPr>
            <a:r>
              <a:rPr sz="550" spc="15" dirty="0">
                <a:latin typeface="Euphemia UCAS"/>
                <a:cs typeface="Euphemia UCAS"/>
              </a:rPr>
              <a:t>Sequen</a:t>
            </a:r>
            <a:r>
              <a:rPr sz="550" spc="20" dirty="0">
                <a:latin typeface="Euphemia UCAS"/>
                <a:cs typeface="Euphemia UCAS"/>
              </a:rPr>
              <a:t>c</a:t>
            </a:r>
            <a:r>
              <a:rPr sz="550" spc="25" dirty="0">
                <a:latin typeface="Euphemia UCAS"/>
                <a:cs typeface="Euphemia UCAS"/>
              </a:rPr>
              <a:t>ing </a:t>
            </a:r>
            <a:r>
              <a:rPr sz="550" spc="15" dirty="0">
                <a:latin typeface="Euphemia UCAS"/>
                <a:cs typeface="Euphemia UCAS"/>
              </a:rPr>
              <a:t> </a:t>
            </a:r>
            <a:r>
              <a:rPr sz="550" spc="30" dirty="0">
                <a:latin typeface="Euphemia UCAS"/>
                <a:cs typeface="Euphemia UCAS"/>
              </a:rPr>
              <a:t>Instrument</a:t>
            </a:r>
            <a:endParaRPr sz="550" dirty="0">
              <a:latin typeface="Euphemia UCAS"/>
              <a:cs typeface="Euphemia UCAS"/>
            </a:endParaRPr>
          </a:p>
        </p:txBody>
      </p:sp>
      <p:sp>
        <p:nvSpPr>
          <p:cNvPr id="8" name="object 8">
            <a:extLst>
              <a:ext uri="{FF2B5EF4-FFF2-40B4-BE49-F238E27FC236}">
                <a16:creationId xmlns:a16="http://schemas.microsoft.com/office/drawing/2014/main" id="{BCD34A29-7EDB-D941-87B9-9B3BA99F77B0}"/>
              </a:ext>
            </a:extLst>
          </p:cNvPr>
          <p:cNvSpPr/>
          <p:nvPr/>
        </p:nvSpPr>
        <p:spPr>
          <a:xfrm>
            <a:off x="3939488" y="773104"/>
            <a:ext cx="575310" cy="249554"/>
          </a:xfrm>
          <a:custGeom>
            <a:avLst/>
            <a:gdLst/>
            <a:ahLst/>
            <a:cxnLst/>
            <a:rect l="l" t="t" r="r" b="b"/>
            <a:pathLst>
              <a:path w="575310" h="249555">
                <a:moveTo>
                  <a:pt x="549047" y="249277"/>
                </a:move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close/>
              </a:path>
            </a:pathLst>
          </a:custGeom>
          <a:solidFill>
            <a:srgbClr val="FBBA05"/>
          </a:solidFill>
        </p:spPr>
        <p:txBody>
          <a:bodyPr wrap="square" lIns="0" tIns="0" rIns="0" bIns="0" rtlCol="0"/>
          <a:lstStyle/>
          <a:p>
            <a:endParaRPr>
              <a:latin typeface="Euphemia UCAS"/>
              <a:cs typeface="Euphemia UCAS"/>
            </a:endParaRPr>
          </a:p>
        </p:txBody>
      </p:sp>
      <p:sp>
        <p:nvSpPr>
          <p:cNvPr id="9" name="object 9">
            <a:extLst>
              <a:ext uri="{FF2B5EF4-FFF2-40B4-BE49-F238E27FC236}">
                <a16:creationId xmlns:a16="http://schemas.microsoft.com/office/drawing/2014/main" id="{88E8CA3B-BAE0-234C-975B-E09A9F15ABEE}"/>
              </a:ext>
            </a:extLst>
          </p:cNvPr>
          <p:cNvSpPr/>
          <p:nvPr/>
        </p:nvSpPr>
        <p:spPr>
          <a:xfrm>
            <a:off x="3939488" y="773104"/>
            <a:ext cx="575310" cy="249554"/>
          </a:xfrm>
          <a:custGeom>
            <a:avLst/>
            <a:gdLst/>
            <a:ahLst/>
            <a:cxnLst/>
            <a:rect l="l" t="t" r="r" b="b"/>
            <a:pathLst>
              <a:path w="575310" h="249555">
                <a:moveTo>
                  <a:pt x="26110" y="0"/>
                </a:move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10" name="object 10">
            <a:extLst>
              <a:ext uri="{FF2B5EF4-FFF2-40B4-BE49-F238E27FC236}">
                <a16:creationId xmlns:a16="http://schemas.microsoft.com/office/drawing/2014/main" id="{12EF6C5E-3DAF-AB4F-93FB-E5BF821D0431}"/>
              </a:ext>
            </a:extLst>
          </p:cNvPr>
          <p:cNvSpPr txBox="1"/>
          <p:nvPr/>
        </p:nvSpPr>
        <p:spPr>
          <a:xfrm>
            <a:off x="4036844" y="835186"/>
            <a:ext cx="378460" cy="141064"/>
          </a:xfrm>
          <a:prstGeom prst="rect">
            <a:avLst/>
          </a:prstGeom>
        </p:spPr>
        <p:txBody>
          <a:bodyPr vert="horz" wrap="square" lIns="0" tIns="0" rIns="0" bIns="0" rtlCol="0">
            <a:spAutoFit/>
          </a:bodyPr>
          <a:lstStyle/>
          <a:p>
            <a:pPr marL="12700" marR="5080" indent="6350" algn="ctr">
              <a:lnSpc>
                <a:spcPts val="540"/>
              </a:lnSpc>
            </a:pPr>
            <a:r>
              <a:rPr sz="550" spc="15" dirty="0">
                <a:latin typeface="Euphemia UCAS"/>
                <a:cs typeface="Euphemia UCAS"/>
              </a:rPr>
              <a:t>Sequen</a:t>
            </a:r>
            <a:r>
              <a:rPr sz="550" spc="20" dirty="0">
                <a:latin typeface="Euphemia UCAS"/>
                <a:cs typeface="Euphemia UCAS"/>
              </a:rPr>
              <a:t>ce </a:t>
            </a:r>
            <a:r>
              <a:rPr sz="550" spc="10" dirty="0">
                <a:latin typeface="Euphemia UCAS"/>
                <a:cs typeface="Euphemia UCAS"/>
              </a:rPr>
              <a:t> </a:t>
            </a:r>
            <a:r>
              <a:rPr sz="550" spc="35" dirty="0">
                <a:latin typeface="Euphemia UCAS"/>
                <a:cs typeface="Euphemia UCAS"/>
              </a:rPr>
              <a:t>Alignment</a:t>
            </a:r>
            <a:endParaRPr sz="550" dirty="0">
              <a:latin typeface="Euphemia UCAS"/>
              <a:cs typeface="Euphemia UCAS"/>
            </a:endParaRPr>
          </a:p>
        </p:txBody>
      </p:sp>
      <p:sp>
        <p:nvSpPr>
          <p:cNvPr id="11" name="object 11">
            <a:extLst>
              <a:ext uri="{FF2B5EF4-FFF2-40B4-BE49-F238E27FC236}">
                <a16:creationId xmlns:a16="http://schemas.microsoft.com/office/drawing/2014/main" id="{6856A781-410D-8943-8DF9-46B3A9E172DE}"/>
              </a:ext>
            </a:extLst>
          </p:cNvPr>
          <p:cNvSpPr/>
          <p:nvPr/>
        </p:nvSpPr>
        <p:spPr>
          <a:xfrm>
            <a:off x="3939488" y="1143276"/>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12" name="object 12">
            <a:extLst>
              <a:ext uri="{FF2B5EF4-FFF2-40B4-BE49-F238E27FC236}">
                <a16:creationId xmlns:a16="http://schemas.microsoft.com/office/drawing/2014/main" id="{A8B2BFE5-F95C-8042-86FB-3A8592AA678C}"/>
              </a:ext>
            </a:extLst>
          </p:cNvPr>
          <p:cNvSpPr/>
          <p:nvPr/>
        </p:nvSpPr>
        <p:spPr>
          <a:xfrm>
            <a:off x="3939488" y="1143276"/>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13" name="object 13">
            <a:extLst>
              <a:ext uri="{FF2B5EF4-FFF2-40B4-BE49-F238E27FC236}">
                <a16:creationId xmlns:a16="http://schemas.microsoft.com/office/drawing/2014/main" id="{73663461-29AE-CE4D-8200-193F8F0ECA6D}"/>
              </a:ext>
            </a:extLst>
          </p:cNvPr>
          <p:cNvSpPr txBox="1"/>
          <p:nvPr/>
        </p:nvSpPr>
        <p:spPr>
          <a:xfrm>
            <a:off x="4091075" y="1205376"/>
            <a:ext cx="269875" cy="141064"/>
          </a:xfrm>
          <a:prstGeom prst="rect">
            <a:avLst/>
          </a:prstGeom>
        </p:spPr>
        <p:txBody>
          <a:bodyPr vert="horz" wrap="square" lIns="0" tIns="0" rIns="0" bIns="0" rtlCol="0">
            <a:spAutoFit/>
          </a:bodyPr>
          <a:lstStyle/>
          <a:p>
            <a:pPr marL="17145" marR="5080" indent="-5080" algn="ctr">
              <a:lnSpc>
                <a:spcPts val="540"/>
              </a:lnSpc>
            </a:pPr>
            <a:r>
              <a:rPr sz="550" spc="-45" dirty="0">
                <a:latin typeface="Euphemia UCAS"/>
                <a:cs typeface="Euphemia UCAS"/>
              </a:rPr>
              <a:t>V</a:t>
            </a:r>
            <a:r>
              <a:rPr sz="550" spc="20" dirty="0">
                <a:latin typeface="Euphemia UCAS"/>
                <a:cs typeface="Euphemia UCAS"/>
              </a:rPr>
              <a:t>aria</a:t>
            </a:r>
            <a:r>
              <a:rPr sz="550" spc="35" dirty="0">
                <a:latin typeface="Euphemia UCAS"/>
                <a:cs typeface="Euphemia UCAS"/>
              </a:rPr>
              <a:t>n</a:t>
            </a:r>
            <a:r>
              <a:rPr sz="550" spc="55" dirty="0">
                <a:latin typeface="Euphemia UCAS"/>
                <a:cs typeface="Euphemia UCAS"/>
              </a:rPr>
              <a:t>t  </a:t>
            </a:r>
            <a:r>
              <a:rPr sz="550" spc="15" dirty="0">
                <a:latin typeface="Euphemia UCAS"/>
                <a:cs typeface="Euphemia UCAS"/>
              </a:rPr>
              <a:t>Calling</a:t>
            </a:r>
            <a:endParaRPr sz="550" dirty="0">
              <a:latin typeface="Euphemia UCAS"/>
              <a:cs typeface="Euphemia UCAS"/>
            </a:endParaRPr>
          </a:p>
        </p:txBody>
      </p:sp>
      <p:sp>
        <p:nvSpPr>
          <p:cNvPr id="14" name="object 14">
            <a:extLst>
              <a:ext uri="{FF2B5EF4-FFF2-40B4-BE49-F238E27FC236}">
                <a16:creationId xmlns:a16="http://schemas.microsoft.com/office/drawing/2014/main" id="{24013C4F-C757-5F41-B42A-1B2F6066A689}"/>
              </a:ext>
            </a:extLst>
          </p:cNvPr>
          <p:cNvSpPr/>
          <p:nvPr/>
        </p:nvSpPr>
        <p:spPr>
          <a:xfrm flipH="1">
            <a:off x="4148362" y="656680"/>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15" name="object 15">
            <a:extLst>
              <a:ext uri="{FF2B5EF4-FFF2-40B4-BE49-F238E27FC236}">
                <a16:creationId xmlns:a16="http://schemas.microsoft.com/office/drawing/2014/main" id="{4C460062-496F-6045-B3ED-C1D3918EFEC8}"/>
              </a:ext>
            </a:extLst>
          </p:cNvPr>
          <p:cNvSpPr/>
          <p:nvPr/>
        </p:nvSpPr>
        <p:spPr>
          <a:xfrm>
            <a:off x="4180301" y="711226"/>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
        <p:nvSpPr>
          <p:cNvPr id="20" name="object 20">
            <a:extLst>
              <a:ext uri="{FF2B5EF4-FFF2-40B4-BE49-F238E27FC236}">
                <a16:creationId xmlns:a16="http://schemas.microsoft.com/office/drawing/2014/main" id="{E4875340-E8B8-B042-B372-2DD584C3C991}"/>
              </a:ext>
            </a:extLst>
          </p:cNvPr>
          <p:cNvSpPr txBox="1"/>
          <p:nvPr/>
        </p:nvSpPr>
        <p:spPr>
          <a:xfrm>
            <a:off x="3927437" y="661572"/>
            <a:ext cx="245745" cy="84639"/>
          </a:xfrm>
          <a:prstGeom prst="rect">
            <a:avLst/>
          </a:prstGeom>
        </p:spPr>
        <p:txBody>
          <a:bodyPr vert="horz" wrap="square" lIns="0" tIns="0" rIns="0" bIns="0" rtlCol="0">
            <a:spAutoFit/>
          </a:bodyPr>
          <a:lstStyle/>
          <a:p>
            <a:pPr marL="12700">
              <a:lnSpc>
                <a:spcPct val="100000"/>
              </a:lnSpc>
            </a:pPr>
            <a:r>
              <a:rPr sz="550" spc="-75" dirty="0">
                <a:latin typeface="Euphemia UCAS"/>
                <a:cs typeface="Euphemia UCAS"/>
              </a:rPr>
              <a:t>F</a:t>
            </a:r>
            <a:r>
              <a:rPr sz="550" spc="-10" dirty="0">
                <a:latin typeface="Euphemia UCAS"/>
                <a:cs typeface="Euphemia UCAS"/>
              </a:rPr>
              <a:t>ASTQ</a:t>
            </a:r>
            <a:endParaRPr sz="550" dirty="0">
              <a:latin typeface="Euphemia UCAS"/>
              <a:cs typeface="Euphemia UCAS"/>
            </a:endParaRPr>
          </a:p>
        </p:txBody>
      </p:sp>
      <p:sp>
        <p:nvSpPr>
          <p:cNvPr id="21" name="object 21">
            <a:extLst>
              <a:ext uri="{FF2B5EF4-FFF2-40B4-BE49-F238E27FC236}">
                <a16:creationId xmlns:a16="http://schemas.microsoft.com/office/drawing/2014/main" id="{73432CF2-20BE-4240-A73C-D4A0C125E7D8}"/>
              </a:ext>
            </a:extLst>
          </p:cNvPr>
          <p:cNvSpPr txBox="1"/>
          <p:nvPr/>
        </p:nvSpPr>
        <p:spPr>
          <a:xfrm>
            <a:off x="3961860" y="1036175"/>
            <a:ext cx="179070" cy="84639"/>
          </a:xfrm>
          <a:prstGeom prst="rect">
            <a:avLst/>
          </a:prstGeom>
        </p:spPr>
        <p:txBody>
          <a:bodyPr vert="horz" wrap="square" lIns="0" tIns="0" rIns="0" bIns="0" rtlCol="0">
            <a:spAutoFit/>
          </a:bodyPr>
          <a:lstStyle/>
          <a:p>
            <a:pPr marL="12700">
              <a:lnSpc>
                <a:spcPct val="100000"/>
              </a:lnSpc>
            </a:pPr>
            <a:r>
              <a:rPr sz="550" spc="5" dirty="0">
                <a:latin typeface="Euphemia UCAS"/>
                <a:cs typeface="Euphemia UCAS"/>
              </a:rPr>
              <a:t>BAM</a:t>
            </a:r>
            <a:endParaRPr sz="550" dirty="0">
              <a:latin typeface="Euphemia UCAS"/>
              <a:cs typeface="Euphemia UCAS"/>
            </a:endParaRPr>
          </a:p>
        </p:txBody>
      </p:sp>
      <p:sp>
        <p:nvSpPr>
          <p:cNvPr id="25" name="object 25">
            <a:extLst>
              <a:ext uri="{FF2B5EF4-FFF2-40B4-BE49-F238E27FC236}">
                <a16:creationId xmlns:a16="http://schemas.microsoft.com/office/drawing/2014/main" id="{CD56ACC1-B0F4-5247-B828-A11F4F6D54BD}"/>
              </a:ext>
            </a:extLst>
          </p:cNvPr>
          <p:cNvSpPr txBox="1"/>
          <p:nvPr/>
        </p:nvSpPr>
        <p:spPr>
          <a:xfrm>
            <a:off x="3961860" y="1406902"/>
            <a:ext cx="160655" cy="84639"/>
          </a:xfrm>
          <a:prstGeom prst="rect">
            <a:avLst/>
          </a:prstGeom>
        </p:spPr>
        <p:txBody>
          <a:bodyPr vert="horz" wrap="square" lIns="0" tIns="0" rIns="0" bIns="0" rtlCol="0">
            <a:spAutoFit/>
          </a:bodyPr>
          <a:lstStyle/>
          <a:p>
            <a:pPr marL="12700">
              <a:lnSpc>
                <a:spcPct val="100000"/>
              </a:lnSpc>
            </a:pPr>
            <a:r>
              <a:rPr sz="550" spc="-15" dirty="0">
                <a:latin typeface="Euphemia UCAS"/>
                <a:cs typeface="Euphemia UCAS"/>
              </a:rPr>
              <a:t>VCF</a:t>
            </a:r>
            <a:endParaRPr sz="550" dirty="0">
              <a:latin typeface="Euphemia UCAS"/>
              <a:cs typeface="Euphemia UCAS"/>
            </a:endParaRPr>
          </a:p>
        </p:txBody>
      </p:sp>
      <p:sp>
        <p:nvSpPr>
          <p:cNvPr id="29" name="object 14">
            <a:extLst>
              <a:ext uri="{FF2B5EF4-FFF2-40B4-BE49-F238E27FC236}">
                <a16:creationId xmlns:a16="http://schemas.microsoft.com/office/drawing/2014/main" id="{294BD75D-8C43-1E4A-94B4-9DA7ACEE6932}"/>
              </a:ext>
            </a:extLst>
          </p:cNvPr>
          <p:cNvSpPr/>
          <p:nvPr/>
        </p:nvSpPr>
        <p:spPr>
          <a:xfrm flipH="1">
            <a:off x="4155427" y="1028971"/>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30" name="object 15">
            <a:extLst>
              <a:ext uri="{FF2B5EF4-FFF2-40B4-BE49-F238E27FC236}">
                <a16:creationId xmlns:a16="http://schemas.microsoft.com/office/drawing/2014/main" id="{C47E58B6-5458-F04C-9F08-DB7859CAA442}"/>
              </a:ext>
            </a:extLst>
          </p:cNvPr>
          <p:cNvSpPr/>
          <p:nvPr/>
        </p:nvSpPr>
        <p:spPr>
          <a:xfrm>
            <a:off x="4187366" y="1083517"/>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Tree>
    <p:extLst>
      <p:ext uri="{BB962C8B-B14F-4D97-AF65-F5344CB8AC3E}">
        <p14:creationId xmlns:p14="http://schemas.microsoft.com/office/powerpoint/2010/main" val="3592976962"/>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70" dirty="0">
                <a:latin typeface="Euphemia UCAS"/>
                <a:cs typeface="Euphemia UCAS"/>
              </a:rPr>
              <a:t>VCF </a:t>
            </a:r>
            <a:r>
              <a:rPr spc="235" dirty="0">
                <a:latin typeface="Euphemia UCAS"/>
                <a:cs typeface="Euphemia UCAS"/>
              </a:rPr>
              <a:t>/</a:t>
            </a:r>
            <a:r>
              <a:rPr spc="125" dirty="0">
                <a:latin typeface="Euphemia UCAS"/>
                <a:cs typeface="Euphemia UCAS"/>
              </a:rPr>
              <a:t> </a:t>
            </a:r>
            <a:r>
              <a:rPr spc="-65" dirty="0">
                <a:latin typeface="Euphemia UCAS"/>
                <a:cs typeface="Euphemia UCAS"/>
              </a:rPr>
              <a:t>BCF</a:t>
            </a:r>
          </a:p>
        </p:txBody>
      </p:sp>
      <p:sp>
        <p:nvSpPr>
          <p:cNvPr id="3" name="object 3"/>
          <p:cNvSpPr txBox="1"/>
          <p:nvPr/>
        </p:nvSpPr>
        <p:spPr>
          <a:xfrm>
            <a:off x="347294" y="335711"/>
            <a:ext cx="3024556" cy="1130010"/>
          </a:xfrm>
          <a:prstGeom prst="rect">
            <a:avLst/>
          </a:prstGeom>
        </p:spPr>
        <p:txBody>
          <a:bodyPr vert="horz" wrap="square" lIns="0" tIns="0" rIns="0" bIns="0" rtlCol="0">
            <a:spAutoFit/>
          </a:bodyPr>
          <a:lstStyle/>
          <a:p>
            <a:pPr marL="12700">
              <a:lnSpc>
                <a:spcPct val="100000"/>
              </a:lnSpc>
            </a:pPr>
            <a:r>
              <a:rPr sz="800" spc="-40" dirty="0">
                <a:latin typeface="Euphemia UCAS"/>
                <a:cs typeface="Euphemia UCAS"/>
              </a:rPr>
              <a:t>VCFs </a:t>
            </a:r>
            <a:r>
              <a:rPr sz="800" spc="-25" dirty="0">
                <a:latin typeface="Euphemia UCAS"/>
                <a:cs typeface="Euphemia UCAS"/>
              </a:rPr>
              <a:t>can </a:t>
            </a:r>
            <a:r>
              <a:rPr sz="800" spc="-30" dirty="0">
                <a:latin typeface="Euphemia UCAS"/>
                <a:cs typeface="Euphemia UCAS"/>
              </a:rPr>
              <a:t>be </a:t>
            </a:r>
            <a:r>
              <a:rPr sz="800" spc="-25" dirty="0">
                <a:latin typeface="Euphemia UCAS"/>
                <a:cs typeface="Euphemia UCAS"/>
              </a:rPr>
              <a:t>very </a:t>
            </a:r>
            <a:r>
              <a:rPr sz="800" spc="-10" dirty="0">
                <a:latin typeface="Euphemia UCAS"/>
                <a:cs typeface="Euphemia UCAS"/>
              </a:rPr>
              <a:t>big</a:t>
            </a:r>
            <a:endParaRPr sz="800" dirty="0">
              <a:latin typeface="Euphemia UCAS"/>
              <a:cs typeface="Euphemia UCAS"/>
            </a:endParaRPr>
          </a:p>
          <a:p>
            <a:pPr marL="227329" indent="-100330">
              <a:lnSpc>
                <a:spcPct val="100000"/>
              </a:lnSpc>
              <a:spcBef>
                <a:spcPts val="480"/>
              </a:spcBef>
              <a:buSzPct val="62500"/>
              <a:buFont typeface="Arial"/>
              <a:buChar char="•"/>
              <a:tabLst>
                <a:tab pos="227965" algn="l"/>
              </a:tabLst>
            </a:pPr>
            <a:r>
              <a:rPr sz="800" spc="-35" dirty="0">
                <a:latin typeface="Euphemia UCAS"/>
                <a:cs typeface="Euphemia UCAS"/>
              </a:rPr>
              <a:t>compressed </a:t>
            </a:r>
            <a:r>
              <a:rPr sz="800" spc="-15" dirty="0">
                <a:latin typeface="Euphemia UCAS"/>
                <a:cs typeface="Euphemia UCAS"/>
              </a:rPr>
              <a:t>VCF </a:t>
            </a:r>
            <a:r>
              <a:rPr sz="800" spc="20" dirty="0">
                <a:latin typeface="Euphemia UCAS"/>
                <a:cs typeface="Euphemia UCAS"/>
              </a:rPr>
              <a:t>with </a:t>
            </a:r>
            <a:r>
              <a:rPr sz="800" spc="-25" dirty="0">
                <a:latin typeface="Euphemia UCAS"/>
                <a:cs typeface="Euphemia UCAS"/>
              </a:rPr>
              <a:t>3781 </a:t>
            </a:r>
            <a:r>
              <a:rPr sz="800" spc="-30" dirty="0">
                <a:latin typeface="Euphemia UCAS"/>
                <a:cs typeface="Euphemia UCAS"/>
              </a:rPr>
              <a:t>samples, </a:t>
            </a:r>
            <a:r>
              <a:rPr sz="800" spc="-15" dirty="0">
                <a:latin typeface="Euphemia UCAS"/>
                <a:cs typeface="Euphemia UCAS"/>
              </a:rPr>
              <a:t>human </a:t>
            </a:r>
            <a:r>
              <a:rPr sz="800" spc="-5" dirty="0">
                <a:latin typeface="Euphemia UCAS"/>
                <a:cs typeface="Euphemia UCAS"/>
              </a:rPr>
              <a:t>data:</a:t>
            </a:r>
            <a:endParaRPr sz="800" dirty="0">
              <a:latin typeface="Euphemia UCAS"/>
              <a:cs typeface="Euphemia UCAS"/>
            </a:endParaRPr>
          </a:p>
          <a:p>
            <a:pPr marL="442595" lvl="1" indent="-100330">
              <a:lnSpc>
                <a:spcPts val="955"/>
              </a:lnSpc>
              <a:spcBef>
                <a:spcPts val="380"/>
              </a:spcBef>
              <a:buSzPct val="62500"/>
              <a:buFont typeface="Arial"/>
              <a:buChar char="•"/>
              <a:tabLst>
                <a:tab pos="443230" algn="l"/>
              </a:tabLst>
            </a:pPr>
            <a:r>
              <a:rPr sz="800" spc="-25" dirty="0">
                <a:latin typeface="Euphemia UCAS"/>
                <a:cs typeface="Euphemia UCAS"/>
              </a:rPr>
              <a:t>54 </a:t>
            </a:r>
            <a:r>
              <a:rPr sz="800" spc="-15" dirty="0">
                <a:latin typeface="Euphemia UCAS"/>
                <a:cs typeface="Euphemia UCAS"/>
              </a:rPr>
              <a:t>GB </a:t>
            </a:r>
            <a:r>
              <a:rPr sz="800" dirty="0">
                <a:latin typeface="Euphemia UCAS"/>
                <a:cs typeface="Euphemia UCAS"/>
              </a:rPr>
              <a:t>for </a:t>
            </a:r>
            <a:r>
              <a:rPr sz="800" spc="-25" dirty="0">
                <a:latin typeface="Euphemia UCAS"/>
                <a:cs typeface="Euphemia UCAS"/>
              </a:rPr>
              <a:t>chromosome</a:t>
            </a:r>
            <a:r>
              <a:rPr sz="800" spc="35" dirty="0">
                <a:latin typeface="Euphemia UCAS"/>
                <a:cs typeface="Euphemia UCAS"/>
              </a:rPr>
              <a:t> </a:t>
            </a:r>
            <a:r>
              <a:rPr sz="800" spc="-25" dirty="0">
                <a:latin typeface="Euphemia UCAS"/>
                <a:cs typeface="Euphemia UCAS"/>
              </a:rPr>
              <a:t>1</a:t>
            </a:r>
            <a:endParaRPr sz="800" dirty="0">
              <a:latin typeface="Euphemia UCAS"/>
              <a:cs typeface="Euphemia UCAS"/>
            </a:endParaRPr>
          </a:p>
          <a:p>
            <a:pPr marL="442595" lvl="1" indent="-100330">
              <a:lnSpc>
                <a:spcPts val="955"/>
              </a:lnSpc>
              <a:buSzPct val="62500"/>
              <a:buFont typeface="Arial"/>
              <a:buChar char="•"/>
              <a:tabLst>
                <a:tab pos="443230" algn="l"/>
              </a:tabLst>
            </a:pPr>
            <a:r>
              <a:rPr sz="800" spc="-25" dirty="0">
                <a:latin typeface="Euphemia UCAS"/>
                <a:cs typeface="Euphemia UCAS"/>
              </a:rPr>
              <a:t>680 </a:t>
            </a:r>
            <a:r>
              <a:rPr sz="800" spc="-15" dirty="0">
                <a:latin typeface="Euphemia UCAS"/>
                <a:cs typeface="Euphemia UCAS"/>
              </a:rPr>
              <a:t>GB </a:t>
            </a:r>
            <a:r>
              <a:rPr sz="800" spc="-25" dirty="0">
                <a:latin typeface="Euphemia UCAS"/>
                <a:cs typeface="Euphemia UCAS"/>
              </a:rPr>
              <a:t>whole </a:t>
            </a:r>
            <a:r>
              <a:rPr sz="800" spc="-35" dirty="0">
                <a:latin typeface="Euphemia UCAS"/>
                <a:cs typeface="Euphemia UCAS"/>
              </a:rPr>
              <a:t>genome</a:t>
            </a:r>
            <a:endParaRPr sz="800" dirty="0">
              <a:latin typeface="Euphemia UCAS"/>
              <a:cs typeface="Euphemia UCAS"/>
            </a:endParaRPr>
          </a:p>
          <a:p>
            <a:pPr marL="12700">
              <a:lnSpc>
                <a:spcPct val="100000"/>
              </a:lnSpc>
              <a:spcBef>
                <a:spcPts val="480"/>
              </a:spcBef>
            </a:pPr>
            <a:r>
              <a:rPr sz="800" spc="-40" dirty="0">
                <a:latin typeface="Euphemia UCAS"/>
                <a:cs typeface="Euphemia UCAS"/>
              </a:rPr>
              <a:t>VCFs </a:t>
            </a:r>
            <a:r>
              <a:rPr sz="800" spc="-25" dirty="0">
                <a:latin typeface="Euphemia UCAS"/>
                <a:cs typeface="Euphemia UCAS"/>
              </a:rPr>
              <a:t>can </a:t>
            </a:r>
            <a:r>
              <a:rPr sz="800" spc="-30" dirty="0">
                <a:latin typeface="Euphemia UCAS"/>
                <a:cs typeface="Euphemia UCAS"/>
              </a:rPr>
              <a:t>be slow </a:t>
            </a:r>
            <a:r>
              <a:rPr sz="800" spc="25" dirty="0">
                <a:latin typeface="Euphemia UCAS"/>
                <a:cs typeface="Euphemia UCAS"/>
              </a:rPr>
              <a:t>to</a:t>
            </a:r>
            <a:r>
              <a:rPr sz="800" spc="215" dirty="0">
                <a:latin typeface="Euphemia UCAS"/>
                <a:cs typeface="Euphemia UCAS"/>
              </a:rPr>
              <a:t> </a:t>
            </a:r>
            <a:r>
              <a:rPr sz="800" spc="-45" dirty="0">
                <a:latin typeface="Euphemia UCAS"/>
                <a:cs typeface="Euphemia UCAS"/>
              </a:rPr>
              <a:t>parse</a:t>
            </a:r>
            <a:endParaRPr sz="800" dirty="0">
              <a:latin typeface="Euphemia UCAS"/>
              <a:cs typeface="Euphemia UCAS"/>
            </a:endParaRPr>
          </a:p>
          <a:p>
            <a:pPr marL="227329" indent="-100330">
              <a:lnSpc>
                <a:spcPct val="100000"/>
              </a:lnSpc>
              <a:spcBef>
                <a:spcPts val="480"/>
              </a:spcBef>
              <a:buSzPct val="62500"/>
              <a:buFont typeface="Arial"/>
              <a:buChar char="•"/>
              <a:tabLst>
                <a:tab pos="227965" algn="l"/>
              </a:tabLst>
            </a:pPr>
            <a:r>
              <a:rPr sz="800" spc="15" dirty="0">
                <a:latin typeface="Euphemia UCAS"/>
                <a:cs typeface="Euphemia UCAS"/>
              </a:rPr>
              <a:t>text </a:t>
            </a:r>
            <a:r>
              <a:rPr sz="800" spc="-20" dirty="0">
                <a:latin typeface="Euphemia UCAS"/>
                <a:cs typeface="Euphemia UCAS"/>
              </a:rPr>
              <a:t>conversion </a:t>
            </a:r>
            <a:r>
              <a:rPr sz="800" spc="-30" dirty="0">
                <a:latin typeface="Euphemia UCAS"/>
                <a:cs typeface="Euphemia UCAS"/>
              </a:rPr>
              <a:t>is</a:t>
            </a:r>
            <a:r>
              <a:rPr sz="800" spc="135" dirty="0">
                <a:latin typeface="Euphemia UCAS"/>
                <a:cs typeface="Euphemia UCAS"/>
              </a:rPr>
              <a:t> </a:t>
            </a:r>
            <a:r>
              <a:rPr sz="800" spc="-30" dirty="0">
                <a:latin typeface="Euphemia UCAS"/>
                <a:cs typeface="Euphemia UCAS"/>
              </a:rPr>
              <a:t>slow</a:t>
            </a:r>
            <a:endParaRPr sz="800" dirty="0">
              <a:latin typeface="Euphemia UCAS"/>
              <a:cs typeface="Euphemia UCAS"/>
            </a:endParaRPr>
          </a:p>
          <a:p>
            <a:pPr marL="227329" indent="-100330">
              <a:lnSpc>
                <a:spcPct val="100000"/>
              </a:lnSpc>
              <a:spcBef>
                <a:spcPts val="280"/>
              </a:spcBef>
              <a:buSzPct val="62500"/>
              <a:buFont typeface="Arial"/>
              <a:buChar char="•"/>
              <a:tabLst>
                <a:tab pos="227965" algn="l"/>
              </a:tabLst>
            </a:pPr>
            <a:r>
              <a:rPr sz="800" spc="-10" dirty="0">
                <a:latin typeface="Euphemia UCAS"/>
                <a:cs typeface="Euphemia UCAS"/>
              </a:rPr>
              <a:t>main </a:t>
            </a:r>
            <a:r>
              <a:rPr sz="800" dirty="0">
                <a:latin typeface="Euphemia UCAS"/>
                <a:cs typeface="Euphemia UCAS"/>
              </a:rPr>
              <a:t>bottleneck: </a:t>
            </a:r>
            <a:r>
              <a:rPr sz="800" spc="5" dirty="0">
                <a:latin typeface="Euphemia UCAS"/>
                <a:cs typeface="Euphemia UCAS"/>
              </a:rPr>
              <a:t>FORMAT</a:t>
            </a:r>
            <a:r>
              <a:rPr sz="800" spc="35" dirty="0">
                <a:latin typeface="Euphemia UCAS"/>
                <a:cs typeface="Euphemia UCAS"/>
              </a:rPr>
              <a:t> </a:t>
            </a:r>
            <a:r>
              <a:rPr sz="800" spc="-15" dirty="0">
                <a:latin typeface="Euphemia UCAS"/>
                <a:cs typeface="Euphemia UCAS"/>
              </a:rPr>
              <a:t>fields</a:t>
            </a:r>
            <a:endParaRPr sz="800" dirty="0">
              <a:latin typeface="Euphemia UCAS"/>
              <a:cs typeface="Euphemia UCAS"/>
            </a:endParaRPr>
          </a:p>
        </p:txBody>
      </p:sp>
      <p:sp>
        <p:nvSpPr>
          <p:cNvPr id="4" name="object 4"/>
          <p:cNvSpPr/>
          <p:nvPr/>
        </p:nvSpPr>
        <p:spPr>
          <a:xfrm>
            <a:off x="144005" y="1564890"/>
            <a:ext cx="4320135" cy="67170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47294" y="2362746"/>
            <a:ext cx="2491156" cy="466794"/>
          </a:xfrm>
          <a:prstGeom prst="rect">
            <a:avLst/>
          </a:prstGeom>
        </p:spPr>
        <p:txBody>
          <a:bodyPr vert="horz" wrap="square" lIns="0" tIns="0" rIns="0" bIns="0" rtlCol="0">
            <a:spAutoFit/>
          </a:bodyPr>
          <a:lstStyle/>
          <a:p>
            <a:pPr marL="12700">
              <a:lnSpc>
                <a:spcPct val="100000"/>
              </a:lnSpc>
            </a:pPr>
            <a:r>
              <a:rPr sz="800" spc="-5" dirty="0">
                <a:latin typeface="Euphemia UCAS"/>
                <a:cs typeface="Euphemia UCAS"/>
              </a:rPr>
              <a:t>BCF</a:t>
            </a:r>
            <a:endParaRPr sz="800" dirty="0">
              <a:latin typeface="Euphemia UCAS"/>
              <a:cs typeface="Euphemia UCAS"/>
            </a:endParaRPr>
          </a:p>
          <a:p>
            <a:pPr marL="227329" indent="-100330">
              <a:lnSpc>
                <a:spcPct val="100000"/>
              </a:lnSpc>
              <a:spcBef>
                <a:spcPts val="480"/>
              </a:spcBef>
              <a:buSzPct val="62500"/>
              <a:buFont typeface="Arial"/>
              <a:buChar char="•"/>
              <a:tabLst>
                <a:tab pos="227965" algn="l"/>
              </a:tabLst>
            </a:pPr>
            <a:r>
              <a:rPr sz="800" spc="-15" dirty="0">
                <a:latin typeface="Euphemia UCAS"/>
                <a:cs typeface="Euphemia UCAS"/>
              </a:rPr>
              <a:t>binary representation </a:t>
            </a:r>
            <a:r>
              <a:rPr sz="800" spc="5" dirty="0">
                <a:latin typeface="Euphemia UCAS"/>
                <a:cs typeface="Euphemia UCAS"/>
              </a:rPr>
              <a:t>of</a:t>
            </a:r>
            <a:r>
              <a:rPr sz="800" spc="210" dirty="0">
                <a:latin typeface="Euphemia UCAS"/>
                <a:cs typeface="Euphemia UCAS"/>
              </a:rPr>
              <a:t> </a:t>
            </a:r>
            <a:r>
              <a:rPr sz="800" spc="-20" dirty="0">
                <a:latin typeface="Euphemia UCAS"/>
                <a:cs typeface="Euphemia UCAS"/>
              </a:rPr>
              <a:t>VCF</a:t>
            </a:r>
            <a:endParaRPr sz="800" dirty="0">
              <a:latin typeface="Euphemia UCAS"/>
              <a:cs typeface="Euphemia UCAS"/>
            </a:endParaRPr>
          </a:p>
          <a:p>
            <a:pPr marL="227329" indent="-100330">
              <a:lnSpc>
                <a:spcPct val="100000"/>
              </a:lnSpc>
              <a:spcBef>
                <a:spcPts val="280"/>
              </a:spcBef>
              <a:buSzPct val="62500"/>
              <a:buFont typeface="Arial"/>
              <a:buChar char="•"/>
              <a:tabLst>
                <a:tab pos="227965" algn="l"/>
              </a:tabLst>
            </a:pPr>
            <a:r>
              <a:rPr sz="800" spc="-15" dirty="0">
                <a:latin typeface="Euphemia UCAS"/>
                <a:cs typeface="Euphemia UCAS"/>
              </a:rPr>
              <a:t>fields </a:t>
            </a:r>
            <a:r>
              <a:rPr sz="800" spc="-25" dirty="0">
                <a:latin typeface="Euphemia UCAS"/>
                <a:cs typeface="Euphemia UCAS"/>
              </a:rPr>
              <a:t>rearranged </a:t>
            </a:r>
            <a:r>
              <a:rPr sz="800" dirty="0">
                <a:latin typeface="Euphemia UCAS"/>
                <a:cs typeface="Euphemia UCAS"/>
              </a:rPr>
              <a:t>for </a:t>
            </a:r>
            <a:r>
              <a:rPr sz="800" spc="-5" dirty="0">
                <a:latin typeface="Euphemia UCAS"/>
                <a:cs typeface="Euphemia UCAS"/>
              </a:rPr>
              <a:t>fast </a:t>
            </a:r>
            <a:r>
              <a:rPr sz="800" spc="-55" dirty="0">
                <a:latin typeface="Euphemia UCAS"/>
                <a:cs typeface="Euphemia UCAS"/>
              </a:rPr>
              <a:t>access</a:t>
            </a:r>
            <a:endParaRPr sz="800" dirty="0">
              <a:latin typeface="Euphemia UCAS"/>
              <a:cs typeface="Euphemia UCAS"/>
            </a:endParaRPr>
          </a:p>
        </p:txBody>
      </p:sp>
      <p:sp>
        <p:nvSpPr>
          <p:cNvPr id="6" name="object 6"/>
          <p:cNvSpPr/>
          <p:nvPr/>
        </p:nvSpPr>
        <p:spPr>
          <a:xfrm>
            <a:off x="144005" y="2954519"/>
            <a:ext cx="4319862" cy="45087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75" dirty="0">
                <a:latin typeface="Euphemia UCAS"/>
                <a:cs typeface="Euphemia UCAS"/>
              </a:rPr>
              <a:t>gVCF</a:t>
            </a:r>
          </a:p>
        </p:txBody>
      </p:sp>
      <p:sp>
        <p:nvSpPr>
          <p:cNvPr id="3" name="object 3"/>
          <p:cNvSpPr txBox="1"/>
          <p:nvPr/>
        </p:nvSpPr>
        <p:spPr>
          <a:xfrm>
            <a:off x="347294" y="351967"/>
            <a:ext cx="4091356" cy="1556751"/>
          </a:xfrm>
          <a:prstGeom prst="rect">
            <a:avLst/>
          </a:prstGeom>
        </p:spPr>
        <p:txBody>
          <a:bodyPr vert="horz" wrap="square" lIns="0" tIns="0" rIns="0" bIns="0" rtlCol="0">
            <a:spAutoFit/>
          </a:bodyPr>
          <a:lstStyle/>
          <a:p>
            <a:pPr marL="12700">
              <a:lnSpc>
                <a:spcPct val="100000"/>
              </a:lnSpc>
            </a:pPr>
            <a:r>
              <a:rPr sz="800" spc="5" dirty="0">
                <a:latin typeface="Euphemia UCAS"/>
                <a:cs typeface="Euphemia UCAS"/>
              </a:rPr>
              <a:t>Often </a:t>
            </a:r>
            <a:r>
              <a:rPr sz="800" spc="50" dirty="0">
                <a:latin typeface="Euphemia UCAS"/>
                <a:cs typeface="Euphemia UCAS"/>
              </a:rPr>
              <a:t>it </a:t>
            </a:r>
            <a:r>
              <a:rPr sz="800" spc="-30" dirty="0">
                <a:latin typeface="Euphemia UCAS"/>
                <a:cs typeface="Euphemia UCAS"/>
              </a:rPr>
              <a:t>is </a:t>
            </a:r>
            <a:r>
              <a:rPr sz="800" spc="15" dirty="0">
                <a:latin typeface="Euphemia UCAS"/>
                <a:cs typeface="Euphemia UCAS"/>
              </a:rPr>
              <a:t>not </a:t>
            </a:r>
            <a:r>
              <a:rPr sz="800" spc="-25" dirty="0">
                <a:latin typeface="Euphemia UCAS"/>
                <a:cs typeface="Euphemia UCAS"/>
              </a:rPr>
              <a:t>enough </a:t>
            </a:r>
            <a:r>
              <a:rPr sz="800" spc="15" dirty="0">
                <a:latin typeface="Euphemia UCAS"/>
                <a:cs typeface="Euphemia UCAS"/>
              </a:rPr>
              <a:t>not </a:t>
            </a:r>
            <a:r>
              <a:rPr sz="800" spc="-15" dirty="0">
                <a:latin typeface="Euphemia UCAS"/>
                <a:cs typeface="Euphemia UCAS"/>
              </a:rPr>
              <a:t>know </a:t>
            </a:r>
            <a:r>
              <a:rPr sz="800" i="1" spc="-5" dirty="0">
                <a:latin typeface="Euphemia UCAS"/>
                <a:cs typeface="Euphemia UCAS"/>
              </a:rPr>
              <a:t>variant </a:t>
            </a:r>
            <a:r>
              <a:rPr sz="800" spc="-25" dirty="0">
                <a:latin typeface="Euphemia UCAS"/>
                <a:cs typeface="Euphemia UCAS"/>
              </a:rPr>
              <a:t>sites </a:t>
            </a:r>
            <a:r>
              <a:rPr sz="800" spc="-5" dirty="0">
                <a:latin typeface="Euphemia UCAS"/>
                <a:cs typeface="Euphemia UCAS"/>
              </a:rPr>
              <a:t>only</a:t>
            </a:r>
            <a:endParaRPr sz="800" dirty="0">
              <a:latin typeface="Euphemia UCAS"/>
              <a:cs typeface="Euphemia UCAS"/>
            </a:endParaRPr>
          </a:p>
          <a:p>
            <a:pPr marL="227329" indent="-100330">
              <a:lnSpc>
                <a:spcPts val="955"/>
              </a:lnSpc>
              <a:spcBef>
                <a:spcPts val="484"/>
              </a:spcBef>
              <a:buSzPct val="62500"/>
              <a:buFont typeface="Arial"/>
              <a:buChar char="•"/>
              <a:tabLst>
                <a:tab pos="227965" algn="l"/>
              </a:tabLst>
            </a:pPr>
            <a:r>
              <a:rPr sz="800" spc="-50" dirty="0">
                <a:latin typeface="Euphemia UCAS"/>
                <a:cs typeface="Euphemia UCAS"/>
              </a:rPr>
              <a:t>was </a:t>
            </a:r>
            <a:r>
              <a:rPr sz="800" spc="-40" dirty="0">
                <a:latin typeface="Euphemia UCAS"/>
                <a:cs typeface="Euphemia UCAS"/>
              </a:rPr>
              <a:t>a </a:t>
            </a:r>
            <a:r>
              <a:rPr sz="800" spc="-10" dirty="0">
                <a:latin typeface="Euphemia UCAS"/>
                <a:cs typeface="Euphemia UCAS"/>
              </a:rPr>
              <a:t>site </a:t>
            </a:r>
            <a:r>
              <a:rPr sz="800" spc="-15" dirty="0">
                <a:latin typeface="Euphemia UCAS"/>
                <a:cs typeface="Euphemia UCAS"/>
              </a:rPr>
              <a:t>dropped </a:t>
            </a:r>
            <a:r>
              <a:rPr sz="800" spc="-40" dirty="0">
                <a:latin typeface="Euphemia UCAS"/>
                <a:cs typeface="Euphemia UCAS"/>
              </a:rPr>
              <a:t>because </a:t>
            </a:r>
            <a:r>
              <a:rPr sz="800" spc="5" dirty="0">
                <a:latin typeface="Euphemia UCAS"/>
                <a:cs typeface="Euphemia UCAS"/>
              </a:rPr>
              <a:t>of </a:t>
            </a:r>
            <a:r>
              <a:rPr sz="800" spc="-40" dirty="0">
                <a:latin typeface="Euphemia UCAS"/>
                <a:cs typeface="Euphemia UCAS"/>
              </a:rPr>
              <a:t>a </a:t>
            </a:r>
            <a:r>
              <a:rPr sz="800" spc="-25" dirty="0">
                <a:latin typeface="Euphemia UCAS"/>
                <a:cs typeface="Euphemia UCAS"/>
              </a:rPr>
              <a:t>reference </a:t>
            </a:r>
            <a:r>
              <a:rPr sz="800" spc="-5" dirty="0">
                <a:latin typeface="Euphemia UCAS"/>
                <a:cs typeface="Euphemia UCAS"/>
              </a:rPr>
              <a:t>call </a:t>
            </a:r>
            <a:r>
              <a:rPr sz="800" spc="-15" dirty="0">
                <a:latin typeface="Euphemia UCAS"/>
                <a:cs typeface="Euphemia UCAS"/>
              </a:rPr>
              <a:t>or </a:t>
            </a:r>
            <a:r>
              <a:rPr sz="800" spc="-40" dirty="0">
                <a:latin typeface="Euphemia UCAS"/>
                <a:cs typeface="Euphemia UCAS"/>
              </a:rPr>
              <a:t>because </a:t>
            </a:r>
            <a:r>
              <a:rPr sz="800" spc="5" dirty="0">
                <a:latin typeface="Euphemia UCAS"/>
                <a:cs typeface="Euphemia UCAS"/>
              </a:rPr>
              <a:t>of </a:t>
            </a:r>
            <a:r>
              <a:rPr sz="800" spc="-30" dirty="0">
                <a:latin typeface="Euphemia UCAS"/>
                <a:cs typeface="Euphemia UCAS"/>
              </a:rPr>
              <a:t>missing</a:t>
            </a:r>
            <a:r>
              <a:rPr sz="800" spc="145" dirty="0">
                <a:latin typeface="Euphemia UCAS"/>
                <a:cs typeface="Euphemia UCAS"/>
              </a:rPr>
              <a:t> </a:t>
            </a:r>
            <a:r>
              <a:rPr sz="800" spc="-15" dirty="0">
                <a:latin typeface="Euphemia UCAS"/>
                <a:cs typeface="Euphemia UCAS"/>
              </a:rPr>
              <a:t>data?</a:t>
            </a:r>
            <a:endParaRPr sz="800" dirty="0">
              <a:latin typeface="Euphemia UCAS"/>
              <a:cs typeface="Euphemia UCAS"/>
            </a:endParaRPr>
          </a:p>
          <a:p>
            <a:pPr marL="227329" indent="-100330">
              <a:lnSpc>
                <a:spcPts val="955"/>
              </a:lnSpc>
              <a:buSzPct val="62500"/>
              <a:buFont typeface="Arial"/>
              <a:buChar char="•"/>
              <a:tabLst>
                <a:tab pos="227965" algn="l"/>
              </a:tabLst>
            </a:pPr>
            <a:r>
              <a:rPr lang="es-ES" sz="800" spc="-50" dirty="0">
                <a:latin typeface="Euphemia UCAS"/>
                <a:cs typeface="Euphemia UCAS"/>
              </a:rPr>
              <a:t>W</a:t>
            </a:r>
            <a:r>
              <a:rPr sz="800" spc="-50" dirty="0">
                <a:latin typeface="Euphemia UCAS"/>
                <a:cs typeface="Euphemia UCAS"/>
              </a:rPr>
              <a:t>e need </a:t>
            </a:r>
            <a:r>
              <a:rPr sz="800" spc="-30" dirty="0">
                <a:latin typeface="Euphemia UCAS"/>
                <a:cs typeface="Euphemia UCAS"/>
              </a:rPr>
              <a:t>evidence </a:t>
            </a:r>
            <a:r>
              <a:rPr sz="800" dirty="0">
                <a:latin typeface="Euphemia UCAS"/>
                <a:cs typeface="Euphemia UCAS"/>
              </a:rPr>
              <a:t>for </a:t>
            </a:r>
            <a:r>
              <a:rPr sz="800" spc="15" dirty="0">
                <a:latin typeface="Euphemia UCAS"/>
                <a:cs typeface="Euphemia UCAS"/>
              </a:rPr>
              <a:t>both </a:t>
            </a:r>
            <a:r>
              <a:rPr sz="800" spc="-5" dirty="0">
                <a:latin typeface="Euphemia UCAS"/>
                <a:cs typeface="Euphemia UCAS"/>
              </a:rPr>
              <a:t>variant </a:t>
            </a:r>
            <a:r>
              <a:rPr sz="800" spc="-20" dirty="0">
                <a:latin typeface="Euphemia UCAS"/>
                <a:cs typeface="Euphemia UCAS"/>
              </a:rPr>
              <a:t>and </a:t>
            </a:r>
            <a:r>
              <a:rPr sz="800" spc="-10" dirty="0">
                <a:latin typeface="Euphemia UCAS"/>
                <a:cs typeface="Euphemia UCAS"/>
              </a:rPr>
              <a:t>non-variant positions </a:t>
            </a:r>
            <a:r>
              <a:rPr sz="800" spc="5" dirty="0">
                <a:latin typeface="Euphemia UCAS"/>
                <a:cs typeface="Euphemia UCAS"/>
              </a:rPr>
              <a:t>in </a:t>
            </a:r>
            <a:r>
              <a:rPr sz="800" spc="-5" dirty="0">
                <a:latin typeface="Euphemia UCAS"/>
                <a:cs typeface="Euphemia UCAS"/>
              </a:rPr>
              <a:t>the</a:t>
            </a:r>
            <a:r>
              <a:rPr sz="800" spc="180" dirty="0">
                <a:latin typeface="Euphemia UCAS"/>
                <a:cs typeface="Euphemia UCAS"/>
              </a:rPr>
              <a:t> </a:t>
            </a:r>
            <a:r>
              <a:rPr sz="800" spc="-35" dirty="0">
                <a:latin typeface="Euphemia UCAS"/>
                <a:cs typeface="Euphemia UCAS"/>
              </a:rPr>
              <a:t>genome</a:t>
            </a:r>
            <a:endParaRPr sz="800" dirty="0">
              <a:latin typeface="Euphemia UCAS"/>
              <a:cs typeface="Euphemia UCAS"/>
            </a:endParaRPr>
          </a:p>
          <a:p>
            <a:pPr>
              <a:lnSpc>
                <a:spcPct val="100000"/>
              </a:lnSpc>
              <a:spcBef>
                <a:spcPts val="45"/>
              </a:spcBef>
              <a:buFont typeface="Arial"/>
              <a:buChar char="•"/>
            </a:pPr>
            <a:endParaRPr sz="750" dirty="0">
              <a:latin typeface="Euphemia UCAS"/>
              <a:cs typeface="Euphemia UCAS"/>
            </a:endParaRPr>
          </a:p>
          <a:p>
            <a:pPr marL="12700">
              <a:lnSpc>
                <a:spcPct val="100000"/>
              </a:lnSpc>
            </a:pPr>
            <a:r>
              <a:rPr sz="800" spc="-20" dirty="0">
                <a:latin typeface="Euphemia UCAS"/>
                <a:cs typeface="Euphemia UCAS"/>
              </a:rPr>
              <a:t>gVCF</a:t>
            </a:r>
            <a:endParaRPr sz="800" dirty="0">
              <a:latin typeface="Euphemia UCAS"/>
              <a:cs typeface="Euphemia UCAS"/>
            </a:endParaRPr>
          </a:p>
          <a:p>
            <a:pPr marL="227329" marR="5080" indent="-100330">
              <a:lnSpc>
                <a:spcPts val="950"/>
              </a:lnSpc>
              <a:spcBef>
                <a:spcPts val="525"/>
              </a:spcBef>
              <a:buSzPct val="62500"/>
              <a:buFont typeface="Arial"/>
              <a:buChar char="•"/>
              <a:tabLst>
                <a:tab pos="227965" algn="l"/>
              </a:tabLst>
            </a:pPr>
            <a:r>
              <a:rPr sz="800" spc="-15" dirty="0">
                <a:latin typeface="Euphemia UCAS"/>
                <a:cs typeface="Euphemia UCAS"/>
              </a:rPr>
              <a:t>blocks </a:t>
            </a:r>
            <a:r>
              <a:rPr sz="800" spc="5" dirty="0">
                <a:latin typeface="Euphemia UCAS"/>
                <a:cs typeface="Euphemia UCAS"/>
              </a:rPr>
              <a:t>of </a:t>
            </a:r>
            <a:r>
              <a:rPr sz="800" spc="-20" dirty="0">
                <a:latin typeface="Euphemia UCAS"/>
                <a:cs typeface="Euphemia UCAS"/>
              </a:rPr>
              <a:t>reference-only </a:t>
            </a:r>
            <a:r>
              <a:rPr sz="800" spc="-25" dirty="0">
                <a:latin typeface="Euphemia UCAS"/>
                <a:cs typeface="Euphemia UCAS"/>
              </a:rPr>
              <a:t>sites can </a:t>
            </a:r>
            <a:r>
              <a:rPr sz="800" spc="-30" dirty="0">
                <a:latin typeface="Euphemia UCAS"/>
                <a:cs typeface="Euphemia UCAS"/>
              </a:rPr>
              <a:t>be </a:t>
            </a:r>
            <a:r>
              <a:rPr sz="800" spc="-25" dirty="0">
                <a:latin typeface="Euphemia UCAS"/>
                <a:cs typeface="Euphemia UCAS"/>
              </a:rPr>
              <a:t>represented </a:t>
            </a:r>
            <a:r>
              <a:rPr sz="800" spc="5" dirty="0">
                <a:latin typeface="Euphemia UCAS"/>
                <a:cs typeface="Euphemia UCAS"/>
              </a:rPr>
              <a:t>in </a:t>
            </a:r>
            <a:r>
              <a:rPr sz="800" spc="-40" dirty="0">
                <a:latin typeface="Euphemia UCAS"/>
                <a:cs typeface="Euphemia UCAS"/>
              </a:rPr>
              <a:t>a </a:t>
            </a:r>
            <a:r>
              <a:rPr sz="800" spc="-25" dirty="0">
                <a:latin typeface="Euphemia UCAS"/>
                <a:cs typeface="Euphemia UCAS"/>
              </a:rPr>
              <a:t>single </a:t>
            </a:r>
            <a:r>
              <a:rPr sz="800" spc="-20" dirty="0">
                <a:latin typeface="Euphemia UCAS"/>
                <a:cs typeface="Euphemia UCAS"/>
              </a:rPr>
              <a:t>record </a:t>
            </a:r>
            <a:r>
              <a:rPr sz="800" spc="-30" dirty="0">
                <a:latin typeface="Euphemia UCAS"/>
                <a:cs typeface="Euphemia UCAS"/>
              </a:rPr>
              <a:t>using </a:t>
            </a:r>
            <a:r>
              <a:rPr sz="800" spc="-5" dirty="0">
                <a:latin typeface="Euphemia UCAS"/>
                <a:cs typeface="Euphemia UCAS"/>
              </a:rPr>
              <a:t>the  </a:t>
            </a:r>
            <a:r>
              <a:rPr sz="800" spc="25" dirty="0">
                <a:latin typeface="Euphemia UCAS"/>
                <a:cs typeface="Euphemia UCAS"/>
              </a:rPr>
              <a:t>INFO/END</a:t>
            </a:r>
            <a:r>
              <a:rPr sz="800" spc="-20" dirty="0">
                <a:latin typeface="Euphemia UCAS"/>
                <a:cs typeface="Euphemia UCAS"/>
              </a:rPr>
              <a:t> </a:t>
            </a:r>
            <a:r>
              <a:rPr sz="800" dirty="0">
                <a:latin typeface="Euphemia UCAS"/>
                <a:cs typeface="Euphemia UCAS"/>
              </a:rPr>
              <a:t>tag</a:t>
            </a:r>
          </a:p>
          <a:p>
            <a:pPr marL="227329" indent="-100330">
              <a:lnSpc>
                <a:spcPct val="100000"/>
              </a:lnSpc>
              <a:spcBef>
                <a:spcPts val="254"/>
              </a:spcBef>
              <a:buSzPct val="62500"/>
              <a:buFont typeface="Arial"/>
              <a:buChar char="•"/>
              <a:tabLst>
                <a:tab pos="227965" algn="l"/>
              </a:tabLst>
            </a:pPr>
            <a:r>
              <a:rPr sz="800" spc="-10" dirty="0">
                <a:latin typeface="Euphemia UCAS"/>
                <a:cs typeface="Euphemia UCAS"/>
              </a:rPr>
              <a:t>symbolic </a:t>
            </a:r>
            <a:r>
              <a:rPr sz="800" spc="-30" dirty="0">
                <a:latin typeface="Euphemia UCAS"/>
                <a:cs typeface="Euphemia UCAS"/>
              </a:rPr>
              <a:t>alleles </a:t>
            </a:r>
            <a:r>
              <a:rPr sz="800" spc="160" dirty="0">
                <a:latin typeface="Euphemia UCAS"/>
                <a:cs typeface="Euphemia UCAS"/>
              </a:rPr>
              <a:t>&lt;*&gt; </a:t>
            </a:r>
            <a:r>
              <a:rPr sz="800" dirty="0">
                <a:latin typeface="Euphemia UCAS"/>
                <a:cs typeface="Euphemia UCAS"/>
              </a:rPr>
              <a:t>for </a:t>
            </a:r>
            <a:r>
              <a:rPr sz="800" spc="-5" dirty="0">
                <a:latin typeface="Euphemia UCAS"/>
                <a:cs typeface="Euphemia UCAS"/>
              </a:rPr>
              <a:t>incremental</a:t>
            </a:r>
            <a:r>
              <a:rPr sz="800" spc="155" dirty="0">
                <a:latin typeface="Euphemia UCAS"/>
                <a:cs typeface="Euphemia UCAS"/>
              </a:rPr>
              <a:t> </a:t>
            </a:r>
            <a:r>
              <a:rPr sz="800" spc="-5" dirty="0">
                <a:latin typeface="Euphemia UCAS"/>
                <a:cs typeface="Euphemia UCAS"/>
              </a:rPr>
              <a:t>calling</a:t>
            </a:r>
            <a:endParaRPr sz="800" dirty="0">
              <a:latin typeface="Euphemia UCAS"/>
              <a:cs typeface="Euphemia UCAS"/>
            </a:endParaRPr>
          </a:p>
          <a:p>
            <a:pPr marL="442595" lvl="1" indent="-100330">
              <a:lnSpc>
                <a:spcPts val="955"/>
              </a:lnSpc>
              <a:spcBef>
                <a:spcPts val="384"/>
              </a:spcBef>
              <a:buSzPct val="62500"/>
              <a:buFont typeface="Arial"/>
              <a:buChar char="•"/>
              <a:tabLst>
                <a:tab pos="443230" algn="l"/>
              </a:tabLst>
            </a:pPr>
            <a:r>
              <a:rPr sz="800" spc="-10" dirty="0">
                <a:latin typeface="Euphemia UCAS"/>
                <a:cs typeface="Euphemia UCAS"/>
              </a:rPr>
              <a:t>raw, </a:t>
            </a:r>
            <a:r>
              <a:rPr sz="800" spc="15" dirty="0">
                <a:latin typeface="Euphemia UCAS"/>
                <a:cs typeface="Euphemia UCAS"/>
              </a:rPr>
              <a:t>“callable”</a:t>
            </a:r>
            <a:r>
              <a:rPr sz="800" spc="60" dirty="0">
                <a:latin typeface="Euphemia UCAS"/>
                <a:cs typeface="Euphemia UCAS"/>
              </a:rPr>
              <a:t> </a:t>
            </a:r>
            <a:r>
              <a:rPr sz="800" spc="-20" dirty="0">
                <a:latin typeface="Euphemia UCAS"/>
                <a:cs typeface="Euphemia UCAS"/>
              </a:rPr>
              <a:t>gVCF</a:t>
            </a:r>
            <a:endParaRPr sz="800" dirty="0">
              <a:latin typeface="Euphemia UCAS"/>
              <a:cs typeface="Euphemia UCAS"/>
            </a:endParaRPr>
          </a:p>
          <a:p>
            <a:pPr marL="442595" lvl="1" indent="-100330">
              <a:lnSpc>
                <a:spcPts val="944"/>
              </a:lnSpc>
              <a:buSzPct val="62500"/>
              <a:buFont typeface="Arial"/>
              <a:buChar char="•"/>
              <a:tabLst>
                <a:tab pos="443230" algn="l"/>
              </a:tabLst>
            </a:pPr>
            <a:r>
              <a:rPr sz="800" spc="-10" dirty="0">
                <a:latin typeface="Euphemia UCAS"/>
                <a:cs typeface="Euphemia UCAS"/>
              </a:rPr>
              <a:t>calculate </a:t>
            </a:r>
            <a:r>
              <a:rPr sz="800" spc="-20" dirty="0">
                <a:latin typeface="Euphemia UCAS"/>
                <a:cs typeface="Euphemia UCAS"/>
              </a:rPr>
              <a:t>genotype </a:t>
            </a:r>
            <a:r>
              <a:rPr sz="800" spc="-10" dirty="0">
                <a:latin typeface="Euphemia UCAS"/>
                <a:cs typeface="Euphemia UCAS"/>
              </a:rPr>
              <a:t>likelihoods </a:t>
            </a:r>
            <a:r>
              <a:rPr sz="800" spc="-5" dirty="0">
                <a:latin typeface="Euphemia UCAS"/>
                <a:cs typeface="Euphemia UCAS"/>
              </a:rPr>
              <a:t>only </a:t>
            </a:r>
            <a:r>
              <a:rPr sz="800" spc="-35" dirty="0">
                <a:latin typeface="Euphemia UCAS"/>
                <a:cs typeface="Euphemia UCAS"/>
              </a:rPr>
              <a:t>once </a:t>
            </a:r>
            <a:r>
              <a:rPr sz="800" spc="5" dirty="0">
                <a:latin typeface="Euphemia UCAS"/>
                <a:cs typeface="Euphemia UCAS"/>
              </a:rPr>
              <a:t>(an </a:t>
            </a:r>
            <a:r>
              <a:rPr sz="800" spc="-35" dirty="0">
                <a:latin typeface="Euphemia UCAS"/>
                <a:cs typeface="Euphemia UCAS"/>
              </a:rPr>
              <a:t>expensive</a:t>
            </a:r>
            <a:r>
              <a:rPr sz="800" spc="-30" dirty="0">
                <a:latin typeface="Euphemia UCAS"/>
                <a:cs typeface="Euphemia UCAS"/>
              </a:rPr>
              <a:t> </a:t>
            </a:r>
            <a:r>
              <a:rPr sz="800" spc="-5" dirty="0">
                <a:latin typeface="Euphemia UCAS"/>
                <a:cs typeface="Euphemia UCAS"/>
              </a:rPr>
              <a:t>step)</a:t>
            </a:r>
            <a:endParaRPr sz="800" dirty="0">
              <a:latin typeface="Euphemia UCAS"/>
              <a:cs typeface="Euphemia UCAS"/>
            </a:endParaRPr>
          </a:p>
          <a:p>
            <a:pPr marL="442595" lvl="1" indent="-100330">
              <a:lnSpc>
                <a:spcPts val="955"/>
              </a:lnSpc>
              <a:buSzPct val="62500"/>
              <a:buFont typeface="Arial"/>
              <a:buChar char="•"/>
              <a:tabLst>
                <a:tab pos="443230" algn="l"/>
              </a:tabLst>
            </a:pPr>
            <a:r>
              <a:rPr sz="800" spc="-5" dirty="0">
                <a:latin typeface="Euphemia UCAS"/>
                <a:cs typeface="Euphemia UCAS"/>
              </a:rPr>
              <a:t>then call incrementally </a:t>
            </a:r>
            <a:r>
              <a:rPr sz="800" spc="-60" dirty="0">
                <a:latin typeface="Euphemia UCAS"/>
                <a:cs typeface="Euphemia UCAS"/>
              </a:rPr>
              <a:t>as </a:t>
            </a:r>
            <a:r>
              <a:rPr sz="800" spc="-25" dirty="0">
                <a:latin typeface="Euphemia UCAS"/>
                <a:cs typeface="Euphemia UCAS"/>
              </a:rPr>
              <a:t>more </a:t>
            </a:r>
            <a:r>
              <a:rPr sz="800" spc="-35" dirty="0">
                <a:latin typeface="Euphemia UCAS"/>
                <a:cs typeface="Euphemia UCAS"/>
              </a:rPr>
              <a:t>samples </a:t>
            </a:r>
            <a:r>
              <a:rPr sz="800" spc="-30" dirty="0">
                <a:latin typeface="Euphemia UCAS"/>
                <a:cs typeface="Euphemia UCAS"/>
              </a:rPr>
              <a:t>come</a:t>
            </a:r>
            <a:r>
              <a:rPr sz="800" spc="150" dirty="0">
                <a:latin typeface="Euphemia UCAS"/>
                <a:cs typeface="Euphemia UCAS"/>
              </a:rPr>
              <a:t> </a:t>
            </a:r>
            <a:r>
              <a:rPr sz="800" spc="5" dirty="0">
                <a:latin typeface="Euphemia UCAS"/>
                <a:cs typeface="Euphemia UCAS"/>
              </a:rPr>
              <a:t>in</a:t>
            </a:r>
            <a:endParaRPr sz="800" dirty="0">
              <a:latin typeface="Euphemia UCAS"/>
              <a:cs typeface="Euphemia UCAS"/>
            </a:endParaRPr>
          </a:p>
        </p:txBody>
      </p:sp>
      <p:sp>
        <p:nvSpPr>
          <p:cNvPr id="4" name="object 4"/>
          <p:cNvSpPr/>
          <p:nvPr/>
        </p:nvSpPr>
        <p:spPr>
          <a:xfrm>
            <a:off x="362932" y="2019814"/>
            <a:ext cx="3882390" cy="1358265"/>
          </a:xfrm>
          <a:custGeom>
            <a:avLst/>
            <a:gdLst/>
            <a:ahLst/>
            <a:cxnLst/>
            <a:rect l="l" t="t" r="r" b="b"/>
            <a:pathLst>
              <a:path w="3882390" h="1358264">
                <a:moveTo>
                  <a:pt x="3855344" y="0"/>
                </a:moveTo>
                <a:lnTo>
                  <a:pt x="26594" y="0"/>
                </a:lnTo>
                <a:lnTo>
                  <a:pt x="16223" y="2083"/>
                </a:lnTo>
                <a:lnTo>
                  <a:pt x="7772" y="7772"/>
                </a:lnTo>
                <a:lnTo>
                  <a:pt x="2083" y="16223"/>
                </a:lnTo>
                <a:lnTo>
                  <a:pt x="0" y="26594"/>
                </a:lnTo>
                <a:lnTo>
                  <a:pt x="0" y="1331663"/>
                </a:lnTo>
                <a:lnTo>
                  <a:pt x="2083" y="1342033"/>
                </a:lnTo>
                <a:lnTo>
                  <a:pt x="7772" y="1350484"/>
                </a:lnTo>
                <a:lnTo>
                  <a:pt x="16223" y="1356173"/>
                </a:lnTo>
                <a:lnTo>
                  <a:pt x="26594" y="1358257"/>
                </a:lnTo>
                <a:lnTo>
                  <a:pt x="3855344" y="1358257"/>
                </a:lnTo>
                <a:lnTo>
                  <a:pt x="3865714" y="1356173"/>
                </a:lnTo>
                <a:lnTo>
                  <a:pt x="3874165" y="1350484"/>
                </a:lnTo>
                <a:lnTo>
                  <a:pt x="3879855" y="1342033"/>
                </a:lnTo>
                <a:lnTo>
                  <a:pt x="3881938" y="1331663"/>
                </a:lnTo>
                <a:lnTo>
                  <a:pt x="3881938" y="26594"/>
                </a:lnTo>
                <a:lnTo>
                  <a:pt x="3879855" y="16223"/>
                </a:lnTo>
                <a:lnTo>
                  <a:pt x="3874165" y="7772"/>
                </a:lnTo>
                <a:lnTo>
                  <a:pt x="3865714" y="2083"/>
                </a:lnTo>
                <a:lnTo>
                  <a:pt x="3855344" y="0"/>
                </a:lnTo>
                <a:close/>
              </a:path>
            </a:pathLst>
          </a:custGeom>
          <a:solidFill>
            <a:srgbClr val="F2F2F2"/>
          </a:solidFill>
        </p:spPr>
        <p:txBody>
          <a:bodyPr wrap="square" lIns="0" tIns="0" rIns="0" bIns="0" rtlCol="0"/>
          <a:lstStyle/>
          <a:p>
            <a:endParaRPr/>
          </a:p>
        </p:txBody>
      </p:sp>
      <p:grpSp>
        <p:nvGrpSpPr>
          <p:cNvPr id="22" name="Agrupar 21"/>
          <p:cNvGrpSpPr/>
          <p:nvPr/>
        </p:nvGrpSpPr>
        <p:grpSpPr>
          <a:xfrm>
            <a:off x="1426611" y="2833743"/>
            <a:ext cx="116439" cy="192032"/>
            <a:chOff x="1220646" y="2755162"/>
            <a:chExt cx="116439" cy="192032"/>
          </a:xfrm>
        </p:grpSpPr>
        <p:sp>
          <p:nvSpPr>
            <p:cNvPr id="9" name="object 9"/>
            <p:cNvSpPr/>
            <p:nvPr/>
          </p:nvSpPr>
          <p:spPr>
            <a:xfrm>
              <a:off x="1220646" y="2766854"/>
              <a:ext cx="109220" cy="180340"/>
            </a:xfrm>
            <a:custGeom>
              <a:avLst/>
              <a:gdLst/>
              <a:ahLst/>
              <a:cxnLst/>
              <a:rect l="l" t="t" r="r" b="b"/>
              <a:pathLst>
                <a:path w="109219" h="180339">
                  <a:moveTo>
                    <a:pt x="0" y="180270"/>
                  </a:moveTo>
                  <a:lnTo>
                    <a:pt x="108998" y="0"/>
                  </a:lnTo>
                </a:path>
              </a:pathLst>
            </a:custGeom>
            <a:ln w="10270">
              <a:solidFill>
                <a:srgbClr val="2D6DA3"/>
              </a:solidFill>
            </a:ln>
          </p:spPr>
          <p:txBody>
            <a:bodyPr wrap="square" lIns="0" tIns="0" rIns="0" bIns="0" rtlCol="0"/>
            <a:lstStyle/>
            <a:p>
              <a:endParaRPr/>
            </a:p>
          </p:txBody>
        </p:sp>
        <p:sp>
          <p:nvSpPr>
            <p:cNvPr id="10" name="object 10"/>
            <p:cNvSpPr/>
            <p:nvPr/>
          </p:nvSpPr>
          <p:spPr>
            <a:xfrm>
              <a:off x="1280570" y="2755162"/>
              <a:ext cx="56515" cy="70485"/>
            </a:xfrm>
            <a:custGeom>
              <a:avLst/>
              <a:gdLst/>
              <a:ahLst/>
              <a:cxnLst/>
              <a:rect l="l" t="t" r="r" b="b"/>
              <a:pathLst>
                <a:path w="56515" h="70485">
                  <a:moveTo>
                    <a:pt x="0" y="44804"/>
                  </a:moveTo>
                  <a:lnTo>
                    <a:pt x="56024" y="0"/>
                  </a:lnTo>
                  <a:lnTo>
                    <a:pt x="42368" y="70427"/>
                  </a:lnTo>
                  <a:lnTo>
                    <a:pt x="35393" y="59147"/>
                  </a:lnTo>
                  <a:lnTo>
                    <a:pt x="25439" y="50787"/>
                  </a:lnTo>
                  <a:lnTo>
                    <a:pt x="13357" y="45841"/>
                  </a:lnTo>
                  <a:lnTo>
                    <a:pt x="0" y="44804"/>
                  </a:lnTo>
                  <a:close/>
                </a:path>
              </a:pathLst>
            </a:custGeom>
            <a:solidFill>
              <a:srgbClr val="2D6DA3"/>
            </a:solidFill>
          </p:spPr>
          <p:txBody>
            <a:bodyPr wrap="square" lIns="0" tIns="0" rIns="0" bIns="0" rtlCol="0"/>
            <a:lstStyle/>
            <a:p>
              <a:endParaRPr/>
            </a:p>
          </p:txBody>
        </p:sp>
        <p:sp>
          <p:nvSpPr>
            <p:cNvPr id="11" name="object 11"/>
            <p:cNvSpPr/>
            <p:nvPr/>
          </p:nvSpPr>
          <p:spPr>
            <a:xfrm>
              <a:off x="1280570" y="2755162"/>
              <a:ext cx="56515" cy="70485"/>
            </a:xfrm>
            <a:custGeom>
              <a:avLst/>
              <a:gdLst/>
              <a:ahLst/>
              <a:cxnLst/>
              <a:rect l="l" t="t" r="r" b="b"/>
              <a:pathLst>
                <a:path w="56515" h="70485">
                  <a:moveTo>
                    <a:pt x="0" y="44804"/>
                  </a:moveTo>
                  <a:lnTo>
                    <a:pt x="56024" y="0"/>
                  </a:lnTo>
                  <a:lnTo>
                    <a:pt x="42368" y="70427"/>
                  </a:lnTo>
                  <a:lnTo>
                    <a:pt x="35393" y="59147"/>
                  </a:lnTo>
                  <a:lnTo>
                    <a:pt x="25439" y="50787"/>
                  </a:lnTo>
                  <a:lnTo>
                    <a:pt x="13357" y="45841"/>
                  </a:lnTo>
                  <a:lnTo>
                    <a:pt x="0" y="44804"/>
                  </a:lnTo>
                  <a:close/>
                </a:path>
              </a:pathLst>
            </a:custGeom>
            <a:ln w="3851">
              <a:solidFill>
                <a:srgbClr val="2D6DA3"/>
              </a:solidFill>
            </a:ln>
          </p:spPr>
          <p:txBody>
            <a:bodyPr wrap="square" lIns="0" tIns="0" rIns="0" bIns="0" rtlCol="0"/>
            <a:lstStyle/>
            <a:p>
              <a:endParaRPr/>
            </a:p>
          </p:txBody>
        </p:sp>
      </p:grpSp>
      <p:sp>
        <p:nvSpPr>
          <p:cNvPr id="12" name="object 12"/>
          <p:cNvSpPr txBox="1"/>
          <p:nvPr/>
        </p:nvSpPr>
        <p:spPr>
          <a:xfrm>
            <a:off x="418063" y="3025775"/>
            <a:ext cx="1543050" cy="163195"/>
          </a:xfrm>
          <a:prstGeom prst="rect">
            <a:avLst/>
          </a:prstGeom>
        </p:spPr>
        <p:txBody>
          <a:bodyPr vert="horz" wrap="square" lIns="0" tIns="0" rIns="0" bIns="0" rtlCol="0">
            <a:spAutoFit/>
          </a:bodyPr>
          <a:lstStyle/>
          <a:p>
            <a:pPr marL="635" algn="ctr">
              <a:lnSpc>
                <a:spcPts val="620"/>
              </a:lnSpc>
            </a:pPr>
            <a:r>
              <a:rPr sz="550" b="1" spc="40" dirty="0">
                <a:solidFill>
                  <a:srgbClr val="2D6DA3"/>
                </a:solidFill>
                <a:latin typeface="Arial"/>
                <a:cs typeface="Arial"/>
              </a:rPr>
              <a:t>Symbolic "unobserved"</a:t>
            </a:r>
            <a:r>
              <a:rPr sz="550" b="1" spc="5" dirty="0">
                <a:solidFill>
                  <a:srgbClr val="2D6DA3"/>
                </a:solidFill>
                <a:latin typeface="Arial"/>
                <a:cs typeface="Arial"/>
              </a:rPr>
              <a:t> </a:t>
            </a:r>
            <a:r>
              <a:rPr sz="550" b="1" spc="45" dirty="0">
                <a:solidFill>
                  <a:srgbClr val="2D6DA3"/>
                </a:solidFill>
                <a:latin typeface="Arial"/>
                <a:cs typeface="Arial"/>
              </a:rPr>
              <a:t>allele</a:t>
            </a:r>
            <a:endParaRPr sz="550" dirty="0">
              <a:latin typeface="Arial"/>
              <a:cs typeface="Arial"/>
            </a:endParaRPr>
          </a:p>
          <a:p>
            <a:pPr algn="ctr">
              <a:lnSpc>
                <a:spcPts val="560"/>
              </a:lnSpc>
            </a:pPr>
            <a:r>
              <a:rPr sz="500" spc="30" dirty="0">
                <a:solidFill>
                  <a:srgbClr val="2D6DA3"/>
                </a:solidFill>
                <a:latin typeface="Arial"/>
                <a:cs typeface="Arial"/>
              </a:rPr>
              <a:t>Represents </a:t>
            </a:r>
            <a:r>
              <a:rPr sz="500" spc="45" dirty="0">
                <a:solidFill>
                  <a:srgbClr val="2D6DA3"/>
                </a:solidFill>
                <a:latin typeface="Arial"/>
                <a:cs typeface="Arial"/>
              </a:rPr>
              <a:t>any other </a:t>
            </a:r>
            <a:r>
              <a:rPr sz="500" spc="30" dirty="0">
                <a:solidFill>
                  <a:srgbClr val="2D6DA3"/>
                </a:solidFill>
                <a:latin typeface="Arial"/>
                <a:cs typeface="Arial"/>
              </a:rPr>
              <a:t>possible </a:t>
            </a:r>
            <a:r>
              <a:rPr sz="500" spc="40" dirty="0">
                <a:solidFill>
                  <a:srgbClr val="2D6DA3"/>
                </a:solidFill>
                <a:latin typeface="Arial"/>
                <a:cs typeface="Arial"/>
              </a:rPr>
              <a:t>alternate</a:t>
            </a:r>
            <a:r>
              <a:rPr sz="500" spc="-55" dirty="0">
                <a:solidFill>
                  <a:srgbClr val="2D6DA3"/>
                </a:solidFill>
                <a:latin typeface="Arial"/>
                <a:cs typeface="Arial"/>
              </a:rPr>
              <a:t> </a:t>
            </a:r>
            <a:r>
              <a:rPr sz="500" spc="30" dirty="0">
                <a:solidFill>
                  <a:srgbClr val="2D6DA3"/>
                </a:solidFill>
                <a:latin typeface="Arial"/>
                <a:cs typeface="Arial"/>
              </a:rPr>
              <a:t>allele</a:t>
            </a:r>
            <a:endParaRPr sz="500" dirty="0">
              <a:latin typeface="Arial"/>
              <a:cs typeface="Arial"/>
            </a:endParaRPr>
          </a:p>
        </p:txBody>
      </p:sp>
      <p:sp>
        <p:nvSpPr>
          <p:cNvPr id="13" name="object 13"/>
          <p:cNvSpPr txBox="1"/>
          <p:nvPr/>
        </p:nvSpPr>
        <p:spPr>
          <a:xfrm>
            <a:off x="3280639" y="3016701"/>
            <a:ext cx="851535" cy="163195"/>
          </a:xfrm>
          <a:prstGeom prst="rect">
            <a:avLst/>
          </a:prstGeom>
        </p:spPr>
        <p:txBody>
          <a:bodyPr vert="horz" wrap="square" lIns="0" tIns="0" rIns="0" bIns="0" rtlCol="0">
            <a:spAutoFit/>
          </a:bodyPr>
          <a:lstStyle/>
          <a:p>
            <a:pPr algn="ctr">
              <a:lnSpc>
                <a:spcPts val="620"/>
              </a:lnSpc>
            </a:pPr>
            <a:r>
              <a:rPr sz="550" b="1" spc="50" dirty="0">
                <a:solidFill>
                  <a:srgbClr val="2D6DA3"/>
                </a:solidFill>
                <a:latin typeface="Arial"/>
                <a:cs typeface="Arial"/>
              </a:rPr>
              <a:t>Genotype</a:t>
            </a:r>
            <a:r>
              <a:rPr sz="550" b="1" spc="-55" dirty="0">
                <a:solidFill>
                  <a:srgbClr val="2D6DA3"/>
                </a:solidFill>
                <a:latin typeface="Arial"/>
                <a:cs typeface="Arial"/>
              </a:rPr>
              <a:t> </a:t>
            </a:r>
            <a:r>
              <a:rPr sz="550" b="1" spc="40" dirty="0">
                <a:solidFill>
                  <a:srgbClr val="2D6DA3"/>
                </a:solidFill>
                <a:latin typeface="Arial"/>
                <a:cs typeface="Arial"/>
              </a:rPr>
              <a:t>likelihoods</a:t>
            </a:r>
            <a:endParaRPr sz="550">
              <a:latin typeface="Arial"/>
              <a:cs typeface="Arial"/>
            </a:endParaRPr>
          </a:p>
          <a:p>
            <a:pPr algn="ctr">
              <a:lnSpc>
                <a:spcPts val="560"/>
              </a:lnSpc>
            </a:pPr>
            <a:r>
              <a:rPr sz="500" spc="40" dirty="0">
                <a:solidFill>
                  <a:srgbClr val="2D6DA3"/>
                </a:solidFill>
                <a:latin typeface="Arial"/>
                <a:cs typeface="Arial"/>
              </a:rPr>
              <a:t>for </a:t>
            </a:r>
            <a:r>
              <a:rPr sz="500" spc="5" dirty="0">
                <a:solidFill>
                  <a:srgbClr val="2D6DA3"/>
                </a:solidFill>
                <a:latin typeface="Arial"/>
                <a:cs typeface="Arial"/>
              </a:rPr>
              <a:t>CC, </a:t>
            </a:r>
            <a:r>
              <a:rPr sz="500" spc="25" dirty="0">
                <a:solidFill>
                  <a:srgbClr val="2D6DA3"/>
                </a:solidFill>
                <a:latin typeface="Arial"/>
                <a:cs typeface="Arial"/>
              </a:rPr>
              <a:t>C*,</a:t>
            </a:r>
            <a:r>
              <a:rPr sz="500" spc="-45" dirty="0">
                <a:solidFill>
                  <a:srgbClr val="2D6DA3"/>
                </a:solidFill>
                <a:latin typeface="Arial"/>
                <a:cs typeface="Arial"/>
              </a:rPr>
              <a:t> </a:t>
            </a:r>
            <a:r>
              <a:rPr sz="500" spc="65" dirty="0">
                <a:solidFill>
                  <a:srgbClr val="2D6DA3"/>
                </a:solidFill>
                <a:latin typeface="Arial"/>
                <a:cs typeface="Arial"/>
              </a:rPr>
              <a:t>**</a:t>
            </a:r>
            <a:endParaRPr sz="500">
              <a:latin typeface="Arial"/>
              <a:cs typeface="Arial"/>
            </a:endParaRPr>
          </a:p>
        </p:txBody>
      </p:sp>
      <p:sp>
        <p:nvSpPr>
          <p:cNvPr id="14" name="object 14"/>
          <p:cNvSpPr/>
          <p:nvPr/>
        </p:nvSpPr>
        <p:spPr>
          <a:xfrm>
            <a:off x="3409437" y="2786141"/>
            <a:ext cx="109220" cy="180340"/>
          </a:xfrm>
          <a:custGeom>
            <a:avLst/>
            <a:gdLst/>
            <a:ahLst/>
            <a:cxnLst/>
            <a:rect l="l" t="t" r="r" b="b"/>
            <a:pathLst>
              <a:path w="109220" h="180339">
                <a:moveTo>
                  <a:pt x="108998" y="180252"/>
                </a:moveTo>
                <a:lnTo>
                  <a:pt x="0" y="0"/>
                </a:lnTo>
              </a:path>
            </a:pathLst>
          </a:custGeom>
          <a:ln w="10270">
            <a:solidFill>
              <a:srgbClr val="2D6DA3"/>
            </a:solidFill>
          </a:ln>
        </p:spPr>
        <p:txBody>
          <a:bodyPr wrap="square" lIns="0" tIns="0" rIns="0" bIns="0" rtlCol="0"/>
          <a:lstStyle/>
          <a:p>
            <a:endParaRPr/>
          </a:p>
        </p:txBody>
      </p:sp>
      <p:sp>
        <p:nvSpPr>
          <p:cNvPr id="15" name="object 15"/>
          <p:cNvSpPr/>
          <p:nvPr/>
        </p:nvSpPr>
        <p:spPr>
          <a:xfrm>
            <a:off x="3402314" y="2774548"/>
            <a:ext cx="56515" cy="70485"/>
          </a:xfrm>
          <a:custGeom>
            <a:avLst/>
            <a:gdLst/>
            <a:ahLst/>
            <a:cxnLst/>
            <a:rect l="l" t="t" r="r" b="b"/>
            <a:pathLst>
              <a:path w="56514" h="70485">
                <a:moveTo>
                  <a:pt x="13655" y="70427"/>
                </a:moveTo>
                <a:lnTo>
                  <a:pt x="0" y="0"/>
                </a:lnTo>
                <a:lnTo>
                  <a:pt x="56026" y="44808"/>
                </a:lnTo>
                <a:lnTo>
                  <a:pt x="42799" y="45750"/>
                </a:lnTo>
                <a:lnTo>
                  <a:pt x="30774" y="50680"/>
                </a:lnTo>
                <a:lnTo>
                  <a:pt x="20783" y="59079"/>
                </a:lnTo>
                <a:lnTo>
                  <a:pt x="13655" y="70427"/>
                </a:lnTo>
                <a:close/>
              </a:path>
            </a:pathLst>
          </a:custGeom>
          <a:solidFill>
            <a:srgbClr val="2D6DA3"/>
          </a:solidFill>
        </p:spPr>
        <p:txBody>
          <a:bodyPr wrap="square" lIns="0" tIns="0" rIns="0" bIns="0" rtlCol="0"/>
          <a:lstStyle/>
          <a:p>
            <a:endParaRPr/>
          </a:p>
        </p:txBody>
      </p:sp>
      <p:sp>
        <p:nvSpPr>
          <p:cNvPr id="16" name="object 16"/>
          <p:cNvSpPr/>
          <p:nvPr/>
        </p:nvSpPr>
        <p:spPr>
          <a:xfrm>
            <a:off x="3402314" y="2774548"/>
            <a:ext cx="56515" cy="70485"/>
          </a:xfrm>
          <a:custGeom>
            <a:avLst/>
            <a:gdLst/>
            <a:ahLst/>
            <a:cxnLst/>
            <a:rect l="l" t="t" r="r" b="b"/>
            <a:pathLst>
              <a:path w="56514" h="70485">
                <a:moveTo>
                  <a:pt x="13655" y="70427"/>
                </a:moveTo>
                <a:lnTo>
                  <a:pt x="0" y="0"/>
                </a:lnTo>
                <a:lnTo>
                  <a:pt x="56026" y="44808"/>
                </a:lnTo>
                <a:lnTo>
                  <a:pt x="42799" y="45750"/>
                </a:lnTo>
                <a:lnTo>
                  <a:pt x="30774" y="50680"/>
                </a:lnTo>
                <a:lnTo>
                  <a:pt x="20783" y="59079"/>
                </a:lnTo>
                <a:lnTo>
                  <a:pt x="13655" y="70427"/>
                </a:lnTo>
                <a:close/>
              </a:path>
            </a:pathLst>
          </a:custGeom>
          <a:ln w="3851">
            <a:solidFill>
              <a:srgbClr val="2D6DA3"/>
            </a:solidFill>
          </a:ln>
        </p:spPr>
        <p:txBody>
          <a:bodyPr wrap="square" lIns="0" tIns="0" rIns="0" bIns="0" rtlCol="0"/>
          <a:lstStyle/>
          <a:p>
            <a:endParaRPr/>
          </a:p>
        </p:txBody>
      </p:sp>
      <p:sp>
        <p:nvSpPr>
          <p:cNvPr id="17" name="object 17"/>
          <p:cNvSpPr txBox="1"/>
          <p:nvPr/>
        </p:nvSpPr>
        <p:spPr>
          <a:xfrm>
            <a:off x="2152650" y="3138004"/>
            <a:ext cx="914399" cy="142542"/>
          </a:xfrm>
          <a:prstGeom prst="rect">
            <a:avLst/>
          </a:prstGeom>
        </p:spPr>
        <p:txBody>
          <a:bodyPr vert="horz" wrap="square" lIns="0" tIns="0" rIns="0" bIns="0" rtlCol="0">
            <a:spAutoFit/>
          </a:bodyPr>
          <a:lstStyle/>
          <a:p>
            <a:pPr marL="12700" marR="5080" indent="2540">
              <a:lnSpc>
                <a:spcPct val="87200"/>
              </a:lnSpc>
            </a:pPr>
            <a:r>
              <a:rPr sz="550" b="1" spc="25" dirty="0">
                <a:solidFill>
                  <a:srgbClr val="2D6DA3"/>
                </a:solidFill>
                <a:latin typeface="Arial"/>
                <a:cs typeface="Arial"/>
              </a:rPr>
              <a:t>A </a:t>
            </a:r>
            <a:r>
              <a:rPr sz="550" b="1" spc="35" dirty="0">
                <a:solidFill>
                  <a:srgbClr val="2D6DA3"/>
                </a:solidFill>
                <a:latin typeface="Arial"/>
                <a:cs typeface="Arial"/>
              </a:rPr>
              <a:t>block </a:t>
            </a:r>
            <a:r>
              <a:rPr sz="550" b="1" spc="45" dirty="0">
                <a:solidFill>
                  <a:srgbClr val="2D6DA3"/>
                </a:solidFill>
                <a:latin typeface="Arial"/>
                <a:cs typeface="Arial"/>
              </a:rPr>
              <a:t>of </a:t>
            </a:r>
            <a:r>
              <a:rPr sz="550" b="1" spc="70" dirty="0">
                <a:solidFill>
                  <a:srgbClr val="2D6DA3"/>
                </a:solidFill>
                <a:latin typeface="Arial"/>
                <a:cs typeface="Arial"/>
              </a:rPr>
              <a:t>10 </a:t>
            </a:r>
            <a:r>
              <a:rPr sz="550" b="1" spc="40" dirty="0">
                <a:solidFill>
                  <a:srgbClr val="2D6DA3"/>
                </a:solidFill>
                <a:latin typeface="Arial"/>
                <a:cs typeface="Arial"/>
              </a:rPr>
              <a:t>sites </a:t>
            </a:r>
            <a:r>
              <a:rPr sz="500" spc="45" dirty="0">
                <a:solidFill>
                  <a:srgbClr val="2D6DA3"/>
                </a:solidFill>
                <a:latin typeface="Arial"/>
                <a:cs typeface="Arial"/>
              </a:rPr>
              <a:t>with</a:t>
            </a:r>
            <a:r>
              <a:rPr lang="es-ES_tradnl" sz="500" spc="45" dirty="0">
                <a:solidFill>
                  <a:srgbClr val="2D6DA3"/>
                </a:solidFill>
                <a:latin typeface="Arial"/>
                <a:cs typeface="Arial"/>
              </a:rPr>
              <a:t> </a:t>
            </a:r>
            <a:r>
              <a:rPr sz="500" spc="50" dirty="0">
                <a:solidFill>
                  <a:srgbClr val="2D6DA3"/>
                </a:solidFill>
                <a:latin typeface="Arial"/>
                <a:cs typeface="Arial"/>
              </a:rPr>
              <a:t>at </a:t>
            </a:r>
            <a:r>
              <a:rPr sz="500" spc="35" dirty="0">
                <a:solidFill>
                  <a:srgbClr val="2D6DA3"/>
                </a:solidFill>
                <a:latin typeface="Arial"/>
                <a:cs typeface="Arial"/>
              </a:rPr>
              <a:t>least </a:t>
            </a:r>
            <a:r>
              <a:rPr sz="500" spc="50" dirty="0">
                <a:solidFill>
                  <a:srgbClr val="2D6DA3"/>
                </a:solidFill>
                <a:latin typeface="Arial"/>
                <a:cs typeface="Arial"/>
              </a:rPr>
              <a:t>34 </a:t>
            </a:r>
            <a:r>
              <a:rPr sz="500" spc="35" dirty="0">
                <a:solidFill>
                  <a:srgbClr val="2D6DA3"/>
                </a:solidFill>
                <a:latin typeface="Arial"/>
                <a:cs typeface="Arial"/>
              </a:rPr>
              <a:t>reference</a:t>
            </a:r>
            <a:r>
              <a:rPr sz="500" spc="-85" dirty="0">
                <a:solidFill>
                  <a:srgbClr val="2D6DA3"/>
                </a:solidFill>
                <a:latin typeface="Arial"/>
                <a:cs typeface="Arial"/>
              </a:rPr>
              <a:t> </a:t>
            </a:r>
            <a:r>
              <a:rPr sz="500" spc="30" dirty="0">
                <a:solidFill>
                  <a:srgbClr val="2D6DA3"/>
                </a:solidFill>
                <a:latin typeface="Arial"/>
                <a:cs typeface="Arial"/>
              </a:rPr>
              <a:t>reads</a:t>
            </a:r>
            <a:endParaRPr sz="500" dirty="0">
              <a:latin typeface="Arial"/>
              <a:cs typeface="Arial"/>
            </a:endParaRPr>
          </a:p>
        </p:txBody>
      </p:sp>
      <p:grpSp>
        <p:nvGrpSpPr>
          <p:cNvPr id="23" name="Agrupar 22"/>
          <p:cNvGrpSpPr/>
          <p:nvPr/>
        </p:nvGrpSpPr>
        <p:grpSpPr>
          <a:xfrm>
            <a:off x="2712720" y="2812805"/>
            <a:ext cx="49530" cy="282217"/>
            <a:chOff x="2385798" y="2812805"/>
            <a:chExt cx="49530" cy="282217"/>
          </a:xfrm>
        </p:grpSpPr>
        <p:sp>
          <p:nvSpPr>
            <p:cNvPr id="18" name="object 18"/>
            <p:cNvSpPr/>
            <p:nvPr/>
          </p:nvSpPr>
          <p:spPr>
            <a:xfrm>
              <a:off x="2410657" y="2826417"/>
              <a:ext cx="0" cy="268605"/>
            </a:xfrm>
            <a:custGeom>
              <a:avLst/>
              <a:gdLst/>
              <a:ahLst/>
              <a:cxnLst/>
              <a:rect l="l" t="t" r="r" b="b"/>
              <a:pathLst>
                <a:path h="268605">
                  <a:moveTo>
                    <a:pt x="0" y="268291"/>
                  </a:moveTo>
                  <a:lnTo>
                    <a:pt x="0" y="0"/>
                  </a:lnTo>
                </a:path>
              </a:pathLst>
            </a:custGeom>
            <a:ln w="10270">
              <a:solidFill>
                <a:srgbClr val="2D6DA3"/>
              </a:solidFill>
            </a:ln>
          </p:spPr>
          <p:txBody>
            <a:bodyPr wrap="square" lIns="0" tIns="0" rIns="0" bIns="0" rtlCol="0"/>
            <a:lstStyle/>
            <a:p>
              <a:endParaRPr/>
            </a:p>
          </p:txBody>
        </p:sp>
        <p:sp>
          <p:nvSpPr>
            <p:cNvPr id="19" name="object 19"/>
            <p:cNvSpPr/>
            <p:nvPr/>
          </p:nvSpPr>
          <p:spPr>
            <a:xfrm>
              <a:off x="2385798" y="2812805"/>
              <a:ext cx="49530" cy="67945"/>
            </a:xfrm>
            <a:custGeom>
              <a:avLst/>
              <a:gdLst/>
              <a:ahLst/>
              <a:cxnLst/>
              <a:rect l="l" t="t" r="r" b="b"/>
              <a:pathLst>
                <a:path w="49530" h="67944">
                  <a:moveTo>
                    <a:pt x="0" y="67332"/>
                  </a:moveTo>
                  <a:lnTo>
                    <a:pt x="24759" y="0"/>
                  </a:lnTo>
                  <a:lnTo>
                    <a:pt x="49519" y="67332"/>
                  </a:lnTo>
                  <a:lnTo>
                    <a:pt x="37710" y="61295"/>
                  </a:lnTo>
                  <a:lnTo>
                    <a:pt x="24865" y="59293"/>
                  </a:lnTo>
                  <a:lnTo>
                    <a:pt x="11967" y="61311"/>
                  </a:lnTo>
                  <a:lnTo>
                    <a:pt x="0" y="67332"/>
                  </a:lnTo>
                  <a:close/>
                </a:path>
              </a:pathLst>
            </a:custGeom>
            <a:solidFill>
              <a:srgbClr val="2D6DA3"/>
            </a:solidFill>
          </p:spPr>
          <p:txBody>
            <a:bodyPr wrap="square" lIns="0" tIns="0" rIns="0" bIns="0" rtlCol="0"/>
            <a:lstStyle/>
            <a:p>
              <a:endParaRPr/>
            </a:p>
          </p:txBody>
        </p:sp>
        <p:sp>
          <p:nvSpPr>
            <p:cNvPr id="20" name="object 20"/>
            <p:cNvSpPr/>
            <p:nvPr/>
          </p:nvSpPr>
          <p:spPr>
            <a:xfrm>
              <a:off x="2385798" y="2812805"/>
              <a:ext cx="49530" cy="67945"/>
            </a:xfrm>
            <a:custGeom>
              <a:avLst/>
              <a:gdLst/>
              <a:ahLst/>
              <a:cxnLst/>
              <a:rect l="l" t="t" r="r" b="b"/>
              <a:pathLst>
                <a:path w="49530" h="67944">
                  <a:moveTo>
                    <a:pt x="0" y="67332"/>
                  </a:moveTo>
                  <a:lnTo>
                    <a:pt x="24759" y="0"/>
                  </a:lnTo>
                  <a:lnTo>
                    <a:pt x="49519" y="67332"/>
                  </a:lnTo>
                  <a:lnTo>
                    <a:pt x="37710" y="61295"/>
                  </a:lnTo>
                  <a:lnTo>
                    <a:pt x="24865" y="59293"/>
                  </a:lnTo>
                  <a:lnTo>
                    <a:pt x="11967" y="61311"/>
                  </a:lnTo>
                  <a:lnTo>
                    <a:pt x="0" y="67332"/>
                  </a:lnTo>
                  <a:close/>
                </a:path>
              </a:pathLst>
            </a:custGeom>
            <a:ln w="3851">
              <a:solidFill>
                <a:srgbClr val="2D6DA3"/>
              </a:solidFill>
            </a:ln>
          </p:spPr>
          <p:txBody>
            <a:bodyPr wrap="square" lIns="0" tIns="0" rIns="0" bIns="0" rtlCol="0"/>
            <a:lstStyle/>
            <a:p>
              <a:endParaRPr/>
            </a:p>
          </p:txBody>
        </p:sp>
      </p:grpSp>
      <p:graphicFrame>
        <p:nvGraphicFramePr>
          <p:cNvPr id="21" name="Tabla 20"/>
          <p:cNvGraphicFramePr>
            <a:graphicFrameLocks noGrp="1"/>
          </p:cNvGraphicFramePr>
          <p:nvPr>
            <p:extLst>
              <p:ext uri="{D42A27DB-BD31-4B8C-83A1-F6EECF244321}">
                <p14:modId xmlns:p14="http://schemas.microsoft.com/office/powerpoint/2010/main" val="1428219225"/>
              </p:ext>
            </p:extLst>
          </p:nvPr>
        </p:nvGraphicFramePr>
        <p:xfrm>
          <a:off x="450850" y="2035176"/>
          <a:ext cx="3759200" cy="7620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1524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gridCol w="3048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635000">
                  <a:extLst>
                    <a:ext uri="{9D8B030D-6E8A-4147-A177-3AD203B41FA5}">
                      <a16:colId xmlns:a16="http://schemas.microsoft.com/office/drawing/2014/main" val="20009"/>
                    </a:ext>
                  </a:extLst>
                </a:gridCol>
              </a:tblGrid>
              <a:tr h="60960">
                <a:tc>
                  <a:txBody>
                    <a:bodyPr/>
                    <a:lstStyle/>
                    <a:p>
                      <a:r>
                        <a:rPr lang="es-ES" sz="500" b="0" dirty="0">
                          <a:solidFill>
                            <a:schemeClr val="accent1"/>
                          </a:solidFill>
                          <a:latin typeface="Euphemia UCAS"/>
                          <a:cs typeface="Euphemia UCAS"/>
                        </a:rPr>
                        <a:t>#CHROM</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ES" sz="500" b="0" dirty="0">
                          <a:solidFill>
                            <a:schemeClr val="accent1"/>
                          </a:solidFill>
                          <a:latin typeface="Euphemia UCAS"/>
                          <a:cs typeface="Euphemia UCAS"/>
                        </a:rPr>
                        <a:t>POS</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ES" sz="500" b="0" dirty="0">
                          <a:solidFill>
                            <a:schemeClr val="accent1"/>
                          </a:solidFill>
                          <a:latin typeface="Euphemia UCAS"/>
                          <a:cs typeface="Euphemia UCAS"/>
                        </a:rPr>
                        <a:t>ID</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ES" sz="500" b="0" dirty="0">
                          <a:solidFill>
                            <a:schemeClr val="accent1"/>
                          </a:solidFill>
                          <a:latin typeface="Euphemia UCAS"/>
                          <a:cs typeface="Euphemia UCAS"/>
                        </a:rPr>
                        <a:t>REF</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ES" sz="500" b="0" dirty="0">
                          <a:solidFill>
                            <a:schemeClr val="accent1"/>
                          </a:solidFill>
                          <a:latin typeface="Euphemia UCAS"/>
                          <a:cs typeface="Euphemia UCAS"/>
                        </a:rPr>
                        <a:t>ALT</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ES" sz="500" b="0" dirty="0">
                          <a:solidFill>
                            <a:schemeClr val="accent1"/>
                          </a:solidFill>
                          <a:latin typeface="Euphemia UCAS"/>
                          <a:cs typeface="Euphemia UCAS"/>
                        </a:rPr>
                        <a:t>QUAL</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ES" sz="500" b="0" dirty="0">
                          <a:solidFill>
                            <a:schemeClr val="accent1"/>
                          </a:solidFill>
                          <a:latin typeface="Euphemia UCAS"/>
                          <a:cs typeface="Euphemia UCAS"/>
                        </a:rPr>
                        <a:t>FILTER</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ES" sz="500" b="0" dirty="0">
                          <a:solidFill>
                            <a:schemeClr val="accent1"/>
                          </a:solidFill>
                          <a:latin typeface="Euphemia UCAS"/>
                          <a:cs typeface="Euphemia UCAS"/>
                        </a:rPr>
                        <a:t>INFO</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ES" sz="500" b="0" dirty="0">
                          <a:solidFill>
                            <a:schemeClr val="accent1"/>
                          </a:solidFill>
                          <a:latin typeface="Euphemia UCAS"/>
                          <a:cs typeface="Euphemia UCAS"/>
                        </a:rPr>
                        <a:t>FORMAT</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ES" sz="500" b="0" dirty="0">
                          <a:solidFill>
                            <a:schemeClr val="accent1"/>
                          </a:solidFill>
                          <a:latin typeface="Euphemia UCAS"/>
                          <a:cs typeface="Euphemia UCAS"/>
                        </a:rPr>
                        <a:t>SAMPLE</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8100">
                <a:tc>
                  <a:txBody>
                    <a:bodyPr/>
                    <a:lstStyle/>
                    <a:p>
                      <a:r>
                        <a:rPr lang="es-ES" sz="500" dirty="0">
                          <a:latin typeface="Euphemia UCAS"/>
                          <a:cs typeface="Euphemia UCAS"/>
                        </a:rPr>
                        <a:t>19</a:t>
                      </a: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9902</a:t>
                      </a: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G</a:t>
                      </a: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&lt;*&gt;</a:t>
                      </a: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s-ES" sz="500" spc="10" dirty="0">
                          <a:latin typeface="Euphemia UCAS"/>
                          <a:cs typeface="Euphemia UCAS"/>
                        </a:rPr>
                        <a:t>END=9915;MinDP=0</a:t>
                      </a:r>
                      <a:endParaRPr lang="es-ES" sz="500" dirty="0">
                        <a:latin typeface="Euphemia UCAS"/>
                        <a:cs typeface="Euphemia UCAS"/>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PL:DP</a:t>
                      </a: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spc="90" dirty="0">
                          <a:latin typeface="Euphemia UCAS"/>
                          <a:cs typeface="Euphemia UCAS"/>
                        </a:rPr>
                        <a:t>0,0,0:0</a:t>
                      </a:r>
                      <a:endParaRPr lang="es-ES" sz="500" dirty="0">
                        <a:latin typeface="Euphemia UCAS"/>
                        <a:cs typeface="Euphemia UCAS"/>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8100">
                <a:tc>
                  <a:txBody>
                    <a:bodyPr/>
                    <a:lstStyle/>
                    <a:p>
                      <a:r>
                        <a:rPr lang="es-ES" sz="500" dirty="0">
                          <a:latin typeface="Euphemia UCAS"/>
                          <a:cs typeface="Euphemia UCAS"/>
                        </a:rPr>
                        <a:t>19</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9916</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C</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dirty="0">
                          <a:latin typeface="Euphemia UCAS"/>
                          <a:cs typeface="Euphemia UCAS"/>
                        </a:rPr>
                        <a:t>&lt;*&gt;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spc="10" dirty="0">
                          <a:latin typeface="Euphemia UCAS"/>
                          <a:cs typeface="Euphemia UCAS"/>
                        </a:rPr>
                        <a:t>END=9922;MinDP=5</a:t>
                      </a:r>
                      <a:endParaRPr lang="es-ES" sz="500" dirty="0">
                        <a:latin typeface="Euphemia UCAS"/>
                        <a:cs typeface="Euphemia UCAS"/>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dirty="0">
                          <a:latin typeface="Euphemia UCAS"/>
                          <a:cs typeface="Euphemia UCAS"/>
                        </a:rPr>
                        <a:t>PL:DP</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spc="70" dirty="0">
                          <a:latin typeface="Euphemia UCAS"/>
                          <a:cs typeface="Euphemia UCAS"/>
                        </a:rPr>
                        <a:t>0,15,137:5</a:t>
                      </a:r>
                      <a:endParaRPr lang="es-ES" sz="500" dirty="0">
                        <a:latin typeface="Euphemia UCAS"/>
                        <a:cs typeface="Euphemia UCAS"/>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100">
                <a:tc>
                  <a:txBody>
                    <a:bodyPr/>
                    <a:lstStyle/>
                    <a:p>
                      <a:r>
                        <a:rPr lang="es-ES" sz="500" dirty="0">
                          <a:latin typeface="Euphemia UCAS"/>
                          <a:cs typeface="Euphemia UCAS"/>
                        </a:rPr>
                        <a:t>19</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9923</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G</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dirty="0">
                          <a:latin typeface="Euphemia UCAS"/>
                          <a:cs typeface="Euphemia UCAS"/>
                        </a:rPr>
                        <a:t>&lt;*&gt;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spc="10" dirty="0">
                          <a:latin typeface="Euphemia UCAS"/>
                          <a:cs typeface="Euphemia UCAS"/>
                        </a:rPr>
                        <a:t>END=9948;MinDP=10 </a:t>
                      </a:r>
                      <a:endParaRPr lang="es-ES" sz="500" dirty="0">
                        <a:latin typeface="Euphemia UCAS"/>
                        <a:cs typeface="Euphemia UCAS"/>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dirty="0">
                          <a:latin typeface="Euphemia UCAS"/>
                          <a:cs typeface="Euphemia UCAS"/>
                        </a:rPr>
                        <a:t>PL:DP</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spc="65" dirty="0">
                          <a:latin typeface="Euphemia UCAS"/>
                          <a:cs typeface="Euphemia UCAS"/>
                        </a:rPr>
                        <a:t>0,30,214:10</a:t>
                      </a:r>
                      <a:endParaRPr lang="es-ES" sz="500" dirty="0">
                        <a:latin typeface="Euphemia UCAS"/>
                        <a:cs typeface="Euphemia UCAS"/>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8100">
                <a:tc>
                  <a:txBody>
                    <a:bodyPr/>
                    <a:lstStyle/>
                    <a:p>
                      <a:r>
                        <a:rPr lang="es-ES" sz="500" dirty="0">
                          <a:latin typeface="Euphemia UCAS"/>
                          <a:cs typeface="Euphemia UCAS"/>
                        </a:rPr>
                        <a:t>19</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9949</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G</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dirty="0">
                          <a:latin typeface="Euphemia UCAS"/>
                          <a:cs typeface="Euphemia UCAS"/>
                        </a:rPr>
                        <a:t>A, &lt;*&gt;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DP=28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dirty="0">
                          <a:latin typeface="Euphemia UCAS"/>
                          <a:cs typeface="Euphemia UCAS"/>
                        </a:rPr>
                        <a:t>PL:DP</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spc="65" dirty="0">
                          <a:latin typeface="Euphemia UCAS"/>
                          <a:cs typeface="Euphemia UCAS"/>
                        </a:rPr>
                        <a:t>0,60,255,78,255,255:27</a:t>
                      </a:r>
                      <a:endParaRPr lang="es-ES" sz="500" dirty="0">
                        <a:latin typeface="Euphemia UCAS"/>
                        <a:cs typeface="Euphemia UCAS"/>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8100">
                <a:tc>
                  <a:txBody>
                    <a:bodyPr/>
                    <a:lstStyle/>
                    <a:p>
                      <a:r>
                        <a:rPr lang="es-ES" sz="500" dirty="0">
                          <a:latin typeface="Euphemia UCAS"/>
                          <a:cs typeface="Euphemia UCAS"/>
                        </a:rPr>
                        <a:t>19</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9950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C</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dirty="0">
                          <a:latin typeface="Euphemia UCAS"/>
                          <a:cs typeface="Euphemia UCAS"/>
                        </a:rPr>
                        <a:t>&lt;*&gt;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spc="10" dirty="0">
                          <a:latin typeface="Euphemia UCAS"/>
                          <a:cs typeface="Euphemia UCAS"/>
                        </a:rPr>
                        <a:t>END=9958;MinDP=28 </a:t>
                      </a:r>
                      <a:endParaRPr lang="es-ES" sz="500" dirty="0">
                        <a:latin typeface="Euphemia UCAS"/>
                        <a:cs typeface="Euphemia UCAS"/>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dirty="0">
                          <a:latin typeface="Euphemia UCAS"/>
                          <a:cs typeface="Euphemia UCAS"/>
                        </a:rPr>
                        <a:t>PL:DP</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spc="65" dirty="0">
                          <a:latin typeface="Euphemia UCAS"/>
                          <a:cs typeface="Euphemia UCAS"/>
                        </a:rPr>
                        <a:t>0,84,255:28</a:t>
                      </a:r>
                      <a:endParaRPr lang="es-ES" sz="500" dirty="0">
                        <a:latin typeface="Euphemia UCAS"/>
                        <a:cs typeface="Euphemia UCAS"/>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8100">
                <a:tc>
                  <a:txBody>
                    <a:bodyPr/>
                    <a:lstStyle/>
                    <a:p>
                      <a:r>
                        <a:rPr lang="es-ES" sz="500" dirty="0">
                          <a:latin typeface="Euphemia UCAS"/>
                          <a:cs typeface="Euphemia UCAS"/>
                        </a:rPr>
                        <a:t>19</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9959</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G</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dirty="0">
                          <a:latin typeface="Euphemia UCAS"/>
                          <a:cs typeface="Euphemia UCAS"/>
                        </a:rPr>
                        <a:t>T, &lt;*&gt;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DP=34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dirty="0">
                          <a:latin typeface="Euphemia UCAS"/>
                          <a:cs typeface="Euphemia UCAS"/>
                        </a:rPr>
                        <a:t>PL:DP</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spc="65" dirty="0">
                          <a:latin typeface="Euphemia UCAS"/>
                          <a:cs typeface="Euphemia UCAS"/>
                        </a:rPr>
                        <a:t>0,82,255,99,255,255:34</a:t>
                      </a:r>
                      <a:endParaRPr lang="es-ES" sz="500" dirty="0">
                        <a:latin typeface="Euphemia UCAS"/>
                        <a:cs typeface="Euphemia UCAS"/>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60960">
                <a:tc>
                  <a:txBody>
                    <a:bodyPr/>
                    <a:lstStyle/>
                    <a:p>
                      <a:r>
                        <a:rPr lang="es-ES" sz="500" dirty="0">
                          <a:latin typeface="Euphemia UCAS"/>
                          <a:cs typeface="Euphemia UCAS"/>
                        </a:rPr>
                        <a:t>19</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9960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C</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b="1" spc="45" dirty="0">
                          <a:solidFill>
                            <a:srgbClr val="2D6DA3"/>
                          </a:solidFill>
                          <a:latin typeface="Euphemia UCAS"/>
                          <a:cs typeface="Euphemia UCAS"/>
                        </a:rPr>
                        <a:t>&lt;*&gt;</a:t>
                      </a:r>
                      <a:endParaRPr lang="es-ES" sz="500" dirty="0">
                        <a:latin typeface="Euphemia UCAS"/>
                        <a:cs typeface="Euphemia UCAS"/>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dirty="0">
                          <a:latin typeface="Euphemia UCAS"/>
                          <a:cs typeface="Euphemia UCAS"/>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ES" sz="500" b="1" spc="5" dirty="0">
                          <a:solidFill>
                            <a:srgbClr val="2D6DA3"/>
                          </a:solidFill>
                          <a:latin typeface="Euphemia UCAS"/>
                          <a:cs typeface="Euphemia UCAS"/>
                        </a:rPr>
                        <a:t>END=9969;MinDP=34</a:t>
                      </a:r>
                      <a:endParaRPr lang="es-ES" sz="500" dirty="0">
                        <a:latin typeface="Euphemia UCAS"/>
                        <a:cs typeface="Euphemia UCAS"/>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dirty="0">
                          <a:latin typeface="Euphemia UCAS"/>
                          <a:cs typeface="Euphemia UCAS"/>
                        </a:rPr>
                        <a:t>PL:DP</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500" b="1" spc="65" dirty="0">
                          <a:solidFill>
                            <a:srgbClr val="2D6DA3"/>
                          </a:solidFill>
                          <a:latin typeface="Euphemia UCAS"/>
                          <a:cs typeface="Euphemia UCAS"/>
                        </a:rPr>
                        <a:t>0,102,255</a:t>
                      </a:r>
                      <a:r>
                        <a:rPr lang="es-ES" sz="500" spc="65" dirty="0">
                          <a:latin typeface="Euphemia UCAS"/>
                          <a:cs typeface="Euphemia UCAS"/>
                        </a:rPr>
                        <a:t>:34</a:t>
                      </a:r>
                      <a:endParaRPr lang="es-ES" sz="500" dirty="0">
                        <a:latin typeface="Euphemia UCAS"/>
                        <a:cs typeface="Euphemia UCAS"/>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lang="es-ES" spc="-75" dirty="0">
                <a:latin typeface="Euphemia UCAS"/>
                <a:cs typeface="Euphemia UCAS"/>
              </a:rPr>
              <a:t>MAF</a:t>
            </a:r>
            <a:endParaRPr spc="-75" dirty="0">
              <a:latin typeface="Euphemia UCAS"/>
              <a:cs typeface="Euphemia UCAS"/>
            </a:endParaRPr>
          </a:p>
        </p:txBody>
      </p:sp>
      <p:sp>
        <p:nvSpPr>
          <p:cNvPr id="5" name="object 3">
            <a:extLst>
              <a:ext uri="{FF2B5EF4-FFF2-40B4-BE49-F238E27FC236}">
                <a16:creationId xmlns:a16="http://schemas.microsoft.com/office/drawing/2014/main" id="{08429924-E31D-FACA-E989-70C4521E0DCF}"/>
              </a:ext>
            </a:extLst>
          </p:cNvPr>
          <p:cNvSpPr txBox="1"/>
          <p:nvPr/>
        </p:nvSpPr>
        <p:spPr>
          <a:xfrm>
            <a:off x="171450" y="390059"/>
            <a:ext cx="3681756" cy="1803058"/>
          </a:xfrm>
          <a:prstGeom prst="rect">
            <a:avLst/>
          </a:prstGeom>
        </p:spPr>
        <p:txBody>
          <a:bodyPr vert="horz" wrap="square" lIns="0" tIns="0" rIns="0" bIns="0" rtlCol="0">
            <a:spAutoFit/>
          </a:bodyPr>
          <a:lstStyle/>
          <a:p>
            <a:pPr marL="12700">
              <a:lnSpc>
                <a:spcPct val="100000"/>
              </a:lnSpc>
            </a:pPr>
            <a:r>
              <a:rPr sz="800" b="1" spc="-10" dirty="0">
                <a:latin typeface="Euphemia UCAS"/>
                <a:cs typeface="Euphemia UCAS"/>
              </a:rPr>
              <a:t>File </a:t>
            </a:r>
            <a:r>
              <a:rPr sz="800" b="1" spc="10" dirty="0">
                <a:latin typeface="Euphemia UCAS"/>
                <a:cs typeface="Euphemia UCAS"/>
              </a:rPr>
              <a:t>format </a:t>
            </a:r>
            <a:r>
              <a:rPr sz="800" b="1" dirty="0">
                <a:latin typeface="Euphemia UCAS"/>
                <a:cs typeface="Euphemia UCAS"/>
              </a:rPr>
              <a:t>for </a:t>
            </a:r>
            <a:r>
              <a:rPr sz="800" b="1" spc="-5" dirty="0">
                <a:latin typeface="Euphemia UCAS"/>
                <a:cs typeface="Euphemia UCAS"/>
              </a:rPr>
              <a:t>storing </a:t>
            </a:r>
            <a:r>
              <a:rPr lang="es-ES" sz="800" b="1" spc="-5" dirty="0" err="1">
                <a:latin typeface="Euphemia UCAS"/>
                <a:cs typeface="Euphemia UCAS"/>
              </a:rPr>
              <a:t>aggregated</a:t>
            </a:r>
            <a:r>
              <a:rPr lang="es-ES" sz="800" b="1" spc="-5" dirty="0">
                <a:latin typeface="Euphemia UCAS"/>
                <a:cs typeface="Euphemia UCAS"/>
              </a:rPr>
              <a:t> </a:t>
            </a:r>
            <a:r>
              <a:rPr lang="es-ES" sz="800" b="1" spc="-5" dirty="0" err="1">
                <a:latin typeface="Euphemia UCAS"/>
                <a:cs typeface="Euphemia UCAS"/>
              </a:rPr>
              <a:t>variation</a:t>
            </a:r>
            <a:r>
              <a:rPr lang="es-ES" sz="800" b="1" spc="-5" dirty="0">
                <a:latin typeface="Euphemia UCAS"/>
                <a:cs typeface="Euphemia UCAS"/>
              </a:rPr>
              <a:t> data</a:t>
            </a:r>
            <a:endParaRPr sz="800" b="1" dirty="0">
              <a:latin typeface="Euphemia UCAS"/>
              <a:cs typeface="Euphemia UCAS"/>
            </a:endParaRPr>
          </a:p>
          <a:p>
            <a:pPr marL="227329" indent="-100330">
              <a:lnSpc>
                <a:spcPct val="100000"/>
              </a:lnSpc>
              <a:spcBef>
                <a:spcPts val="484"/>
              </a:spcBef>
              <a:buSzPct val="62500"/>
              <a:buFont typeface="Arial"/>
              <a:buChar char="•"/>
              <a:tabLst>
                <a:tab pos="227965" algn="l"/>
              </a:tabLst>
            </a:pPr>
            <a:r>
              <a:rPr lang="es-ES" sz="800" spc="-5" dirty="0">
                <a:latin typeface="Euphemia UCAS"/>
                <a:cs typeface="Euphemia UCAS"/>
              </a:rPr>
              <a:t>Stands </a:t>
            </a:r>
            <a:r>
              <a:rPr lang="es-ES" sz="800" spc="-5" dirty="0" err="1">
                <a:latin typeface="Euphemia UCAS"/>
                <a:cs typeface="Euphemia UCAS"/>
              </a:rPr>
              <a:t>for</a:t>
            </a:r>
            <a:r>
              <a:rPr lang="es-ES" sz="800" spc="-5" dirty="0">
                <a:latin typeface="Euphemia UCAS"/>
                <a:cs typeface="Euphemia UCAS"/>
              </a:rPr>
              <a:t> “</a:t>
            </a:r>
            <a:r>
              <a:rPr lang="es-ES" sz="800" spc="-5" dirty="0" err="1">
                <a:latin typeface="Euphemia UCAS"/>
                <a:cs typeface="Euphemia UCAS"/>
              </a:rPr>
              <a:t>Mutation-Annotation</a:t>
            </a:r>
            <a:r>
              <a:rPr lang="es-ES" sz="800" spc="-5" dirty="0">
                <a:latin typeface="Euphemia UCAS"/>
                <a:cs typeface="Euphemia UCAS"/>
              </a:rPr>
              <a:t> </a:t>
            </a:r>
            <a:r>
              <a:rPr lang="es-ES" sz="800" spc="-5" dirty="0" err="1">
                <a:latin typeface="Euphemia UCAS"/>
                <a:cs typeface="Euphemia UCAS"/>
              </a:rPr>
              <a:t>Format</a:t>
            </a:r>
            <a:r>
              <a:rPr lang="es-ES" sz="800" spc="-5" dirty="0">
                <a:latin typeface="Euphemia UCAS"/>
                <a:cs typeface="Euphemia UCAS"/>
              </a:rPr>
              <a:t>” and </a:t>
            </a:r>
            <a:r>
              <a:rPr lang="es-ES" sz="800" spc="-5" dirty="0" err="1">
                <a:latin typeface="Euphemia UCAS"/>
                <a:cs typeface="Euphemia UCAS"/>
              </a:rPr>
              <a:t>is</a:t>
            </a:r>
            <a:r>
              <a:rPr lang="es-ES" sz="800" spc="-5" dirty="0">
                <a:latin typeface="Euphemia UCAS"/>
                <a:cs typeface="Euphemia UCAS"/>
              </a:rPr>
              <a:t> a </a:t>
            </a:r>
            <a:r>
              <a:rPr lang="es-ES" sz="800" spc="-5" dirty="0" err="1">
                <a:latin typeface="Euphemia UCAS"/>
                <a:cs typeface="Euphemia UCAS"/>
              </a:rPr>
              <a:t>tab-delimited</a:t>
            </a:r>
            <a:r>
              <a:rPr lang="es-ES" sz="800" spc="-5" dirty="0">
                <a:latin typeface="Euphemia UCAS"/>
                <a:cs typeface="Euphemia UCAS"/>
              </a:rPr>
              <a:t> </a:t>
            </a:r>
            <a:r>
              <a:rPr lang="es-ES" sz="800" spc="-5" dirty="0" err="1">
                <a:latin typeface="Euphemia UCAS"/>
                <a:cs typeface="Euphemia UCAS"/>
              </a:rPr>
              <a:t>text</a:t>
            </a:r>
            <a:r>
              <a:rPr lang="es-ES" sz="800" spc="-5" dirty="0">
                <a:latin typeface="Euphemia UCAS"/>
                <a:cs typeface="Euphemia UCAS"/>
              </a:rPr>
              <a:t> file </a:t>
            </a:r>
            <a:r>
              <a:rPr lang="es-ES" sz="800" spc="-5" dirty="0" err="1">
                <a:latin typeface="Euphemia UCAS"/>
                <a:cs typeface="Euphemia UCAS"/>
              </a:rPr>
              <a:t>containing</a:t>
            </a:r>
            <a:r>
              <a:rPr lang="es-ES" sz="800" spc="-5" dirty="0">
                <a:latin typeface="Euphemia UCAS"/>
                <a:cs typeface="Euphemia UCAS"/>
              </a:rPr>
              <a:t> </a:t>
            </a:r>
            <a:r>
              <a:rPr lang="es-ES" sz="800" spc="-5" dirty="0" err="1">
                <a:latin typeface="Euphemia UCAS"/>
                <a:cs typeface="Euphemia UCAS"/>
              </a:rPr>
              <a:t>aggregated</a:t>
            </a:r>
            <a:r>
              <a:rPr lang="es-ES" sz="800" spc="-5" dirty="0">
                <a:latin typeface="Euphemia UCAS"/>
                <a:cs typeface="Euphemia UCAS"/>
              </a:rPr>
              <a:t> </a:t>
            </a:r>
            <a:r>
              <a:rPr lang="es-ES" sz="800" spc="-5" dirty="0" err="1">
                <a:latin typeface="Euphemia UCAS"/>
                <a:cs typeface="Euphemia UCAS"/>
              </a:rPr>
              <a:t>information</a:t>
            </a:r>
            <a:r>
              <a:rPr lang="es-ES" sz="800" spc="-5" dirty="0">
                <a:latin typeface="Euphemia UCAS"/>
                <a:cs typeface="Euphemia UCAS"/>
              </a:rPr>
              <a:t> </a:t>
            </a:r>
            <a:r>
              <a:rPr lang="es-ES" sz="800" spc="-5" dirty="0" err="1">
                <a:latin typeface="Euphemia UCAS"/>
                <a:cs typeface="Euphemia UCAS"/>
              </a:rPr>
              <a:t>from</a:t>
            </a:r>
            <a:r>
              <a:rPr lang="es-ES" sz="800" spc="-5" dirty="0">
                <a:latin typeface="Euphemia UCAS"/>
                <a:cs typeface="Euphemia UCAS"/>
              </a:rPr>
              <a:t> </a:t>
            </a:r>
            <a:r>
              <a:rPr lang="es-ES" sz="800" u="sng" spc="-5" dirty="0" err="1">
                <a:latin typeface="Euphemia UCAS"/>
                <a:cs typeface="Euphemia UCAS"/>
              </a:rPr>
              <a:t>somatic</a:t>
            </a:r>
            <a:r>
              <a:rPr lang="es-ES" sz="800" spc="-5" dirty="0">
                <a:latin typeface="Euphemia UCAS"/>
                <a:cs typeface="Euphemia UCAS"/>
              </a:rPr>
              <a:t> VCF files (NCI-GDC)</a:t>
            </a: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Variant</a:t>
            </a:r>
            <a:r>
              <a:rPr lang="es-ES" sz="800" spc="-5" dirty="0">
                <a:latin typeface="Euphemia UCAS"/>
                <a:cs typeface="Euphemia UCAS"/>
              </a:rPr>
              <a:t> </a:t>
            </a:r>
            <a:r>
              <a:rPr lang="es-ES" sz="800" spc="-5" dirty="0" err="1">
                <a:latin typeface="Euphemia UCAS"/>
                <a:cs typeface="Euphemia UCAS"/>
              </a:rPr>
              <a:t>calls</a:t>
            </a:r>
            <a:r>
              <a:rPr lang="es-ES" sz="800" spc="-5" dirty="0">
                <a:latin typeface="Euphemia UCAS"/>
                <a:cs typeface="Euphemia UCAS"/>
              </a:rPr>
              <a:t> alone </a:t>
            </a:r>
            <a:r>
              <a:rPr lang="es-ES" sz="800" spc="-5" dirty="0" err="1">
                <a:latin typeface="Euphemia UCAS"/>
                <a:cs typeface="Euphemia UCAS"/>
              </a:rPr>
              <a:t>don’t</a:t>
            </a:r>
            <a:r>
              <a:rPr lang="es-ES" sz="800" spc="-5" dirty="0">
                <a:latin typeface="Euphemia UCAS"/>
                <a:cs typeface="Euphemia UCAS"/>
              </a:rPr>
              <a:t> </a:t>
            </a:r>
            <a:r>
              <a:rPr lang="es-ES" sz="800" spc="-5" dirty="0" err="1">
                <a:latin typeface="Euphemia UCAS"/>
                <a:cs typeface="Euphemia UCAS"/>
              </a:rPr>
              <a:t>tell</a:t>
            </a:r>
            <a:r>
              <a:rPr lang="es-ES" sz="800" spc="-5" dirty="0">
                <a:latin typeface="Euphemia UCAS"/>
                <a:cs typeface="Euphemia UCAS"/>
              </a:rPr>
              <a:t> </a:t>
            </a:r>
            <a:r>
              <a:rPr lang="es-ES" sz="800" spc="-5" dirty="0" err="1">
                <a:latin typeface="Euphemia UCAS"/>
                <a:cs typeface="Euphemia UCAS"/>
              </a:rPr>
              <a:t>us</a:t>
            </a:r>
            <a:r>
              <a:rPr lang="es-ES" sz="800" spc="-5" dirty="0">
                <a:latin typeface="Euphemia UCAS"/>
                <a:cs typeface="Euphemia UCAS"/>
              </a:rPr>
              <a:t> </a:t>
            </a:r>
            <a:r>
              <a:rPr lang="es-ES" sz="800" spc="-5" dirty="0" err="1">
                <a:latin typeface="Euphemia UCAS"/>
                <a:cs typeface="Euphemia UCAS"/>
              </a:rPr>
              <a:t>the</a:t>
            </a:r>
            <a:r>
              <a:rPr lang="es-ES" sz="800" spc="-5" dirty="0">
                <a:latin typeface="Euphemia UCAS"/>
                <a:cs typeface="Euphemia UCAS"/>
              </a:rPr>
              <a:t> </a:t>
            </a:r>
            <a:r>
              <a:rPr lang="es-ES" sz="800" spc="-5" dirty="0" err="1">
                <a:latin typeface="Euphemia UCAS"/>
                <a:cs typeface="Euphemia UCAS"/>
              </a:rPr>
              <a:t>impact</a:t>
            </a:r>
            <a:r>
              <a:rPr lang="es-ES" sz="800" spc="-5" dirty="0">
                <a:latin typeface="Euphemia UCAS"/>
                <a:cs typeface="Euphemia UCAS"/>
              </a:rPr>
              <a:t> </a:t>
            </a:r>
            <a:r>
              <a:rPr lang="es-ES" sz="800" spc="-5" dirty="0" err="1">
                <a:latin typeface="Euphemia UCAS"/>
                <a:cs typeface="Euphemia UCAS"/>
              </a:rPr>
              <a:t>of</a:t>
            </a:r>
            <a:r>
              <a:rPr lang="es-ES" sz="800" spc="-5" dirty="0">
                <a:latin typeface="Euphemia UCAS"/>
                <a:cs typeface="Euphemia UCAS"/>
              </a:rPr>
              <a:t> a </a:t>
            </a:r>
            <a:r>
              <a:rPr lang="es-ES" sz="800" spc="-5" dirty="0" err="1">
                <a:latin typeface="Euphemia UCAS"/>
                <a:cs typeface="Euphemia UCAS"/>
              </a:rPr>
              <a:t>mutation</a:t>
            </a:r>
            <a:r>
              <a:rPr lang="es-ES" sz="800" spc="-5" dirty="0">
                <a:latin typeface="Euphemia UCAS"/>
                <a:cs typeface="Euphemia UCAS"/>
              </a:rPr>
              <a:t> - </a:t>
            </a:r>
            <a:r>
              <a:rPr lang="es-ES" sz="800" spc="-5" dirty="0" err="1">
                <a:latin typeface="Euphemia UCAS"/>
                <a:cs typeface="Euphemia UCAS"/>
              </a:rPr>
              <a:t>they</a:t>
            </a:r>
            <a:r>
              <a:rPr lang="es-ES" sz="800" spc="-5" dirty="0">
                <a:latin typeface="Euphemia UCAS"/>
                <a:cs typeface="Euphemia UCAS"/>
              </a:rPr>
              <a:t> </a:t>
            </a:r>
            <a:r>
              <a:rPr lang="es-ES" sz="800" spc="-5" dirty="0" err="1">
                <a:latin typeface="Euphemia UCAS"/>
                <a:cs typeface="Euphemia UCAS"/>
              </a:rPr>
              <a:t>must</a:t>
            </a:r>
            <a:r>
              <a:rPr lang="es-ES" sz="800" spc="-5" dirty="0">
                <a:latin typeface="Euphemia UCAS"/>
                <a:cs typeface="Euphemia UCAS"/>
              </a:rPr>
              <a:t> be </a:t>
            </a:r>
            <a:r>
              <a:rPr lang="es-ES" sz="800" spc="-5" dirty="0" err="1">
                <a:latin typeface="Euphemia UCAS"/>
                <a:cs typeface="Euphemia UCAS"/>
              </a:rPr>
              <a:t>annotated</a:t>
            </a:r>
            <a:r>
              <a:rPr lang="es-ES" sz="800" spc="-5" dirty="0">
                <a:latin typeface="Euphemia UCAS"/>
                <a:cs typeface="Euphemia UCAS"/>
              </a:rPr>
              <a:t> so </a:t>
            </a:r>
            <a:r>
              <a:rPr lang="es-ES" sz="800" spc="-5" dirty="0" err="1">
                <a:latin typeface="Euphemia UCAS"/>
                <a:cs typeface="Euphemia UCAS"/>
              </a:rPr>
              <a:t>we</a:t>
            </a:r>
            <a:r>
              <a:rPr lang="es-ES" sz="800" spc="-5" dirty="0">
                <a:latin typeface="Euphemia UCAS"/>
                <a:cs typeface="Euphemia UCAS"/>
              </a:rPr>
              <a:t> can </a:t>
            </a:r>
            <a:r>
              <a:rPr lang="es-ES" sz="800" spc="-5" dirty="0" err="1">
                <a:latin typeface="Euphemia UCAS"/>
                <a:cs typeface="Euphemia UCAS"/>
              </a:rPr>
              <a:t>assess</a:t>
            </a:r>
            <a:r>
              <a:rPr lang="es-ES" sz="800" spc="-5" dirty="0">
                <a:latin typeface="Euphemia UCAS"/>
                <a:cs typeface="Euphemia UCAS"/>
              </a:rPr>
              <a:t> </a:t>
            </a:r>
            <a:r>
              <a:rPr lang="es-ES" sz="800" spc="-5" dirty="0" err="1">
                <a:latin typeface="Euphemia UCAS"/>
                <a:cs typeface="Euphemia UCAS"/>
              </a:rPr>
              <a:t>whether</a:t>
            </a:r>
            <a:r>
              <a:rPr lang="es-ES" sz="800" spc="-5" dirty="0">
                <a:latin typeface="Euphemia UCAS"/>
                <a:cs typeface="Euphemia UCAS"/>
              </a:rPr>
              <a:t> </a:t>
            </a:r>
            <a:r>
              <a:rPr lang="es-ES" sz="800" spc="-5" dirty="0" err="1">
                <a:latin typeface="Euphemia UCAS"/>
                <a:cs typeface="Euphemia UCAS"/>
              </a:rPr>
              <a:t>they’re</a:t>
            </a:r>
            <a:r>
              <a:rPr lang="es-ES" sz="800" spc="-5" dirty="0">
                <a:latin typeface="Euphemia UCAS"/>
                <a:cs typeface="Euphemia UCAS"/>
              </a:rPr>
              <a:t> </a:t>
            </a:r>
            <a:r>
              <a:rPr lang="es-ES" sz="800" spc="-5" dirty="0" err="1">
                <a:latin typeface="Euphemia UCAS"/>
                <a:cs typeface="Euphemia UCAS"/>
              </a:rPr>
              <a:t>associated</a:t>
            </a:r>
            <a:r>
              <a:rPr lang="es-ES" sz="800" spc="-5" dirty="0">
                <a:latin typeface="Euphemia UCAS"/>
                <a:cs typeface="Euphemia UCAS"/>
              </a:rPr>
              <a:t> </a:t>
            </a:r>
            <a:r>
              <a:rPr lang="es-ES" sz="800" spc="-5" dirty="0" err="1">
                <a:latin typeface="Euphemia UCAS"/>
                <a:cs typeface="Euphemia UCAS"/>
              </a:rPr>
              <a:t>with</a:t>
            </a:r>
            <a:r>
              <a:rPr lang="es-ES" sz="800" spc="-5" dirty="0">
                <a:latin typeface="Euphemia UCAS"/>
                <a:cs typeface="Euphemia UCAS"/>
              </a:rPr>
              <a:t> </a:t>
            </a:r>
            <a:r>
              <a:rPr lang="es-ES" sz="800" spc="-5" dirty="0" err="1">
                <a:latin typeface="Euphemia UCAS"/>
                <a:cs typeface="Euphemia UCAS"/>
              </a:rPr>
              <a:t>disease</a:t>
            </a:r>
            <a:r>
              <a:rPr lang="es-ES" sz="800" spc="-5" dirty="0">
                <a:latin typeface="Euphemia UCAS"/>
                <a:cs typeface="Euphemia UCAS"/>
              </a:rPr>
              <a:t>.</a:t>
            </a:r>
          </a:p>
          <a:p>
            <a:pPr marL="227329" indent="-100330">
              <a:lnSpc>
                <a:spcPct val="100000"/>
              </a:lnSpc>
              <a:spcBef>
                <a:spcPts val="484"/>
              </a:spcBef>
              <a:buSzPct val="62500"/>
              <a:buFont typeface="Arial"/>
              <a:buChar char="•"/>
              <a:tabLst>
                <a:tab pos="227965" algn="l"/>
              </a:tabLst>
            </a:pPr>
            <a:r>
              <a:rPr lang="es-ES" sz="800" spc="-5" dirty="0" err="1">
                <a:latin typeface="Euphemia UCAS"/>
                <a:cs typeface="Euphemia UCAS"/>
              </a:rPr>
              <a:t>It</a:t>
            </a:r>
            <a:r>
              <a:rPr lang="es-ES" sz="800" spc="-5" dirty="0">
                <a:latin typeface="Euphemia UCAS"/>
                <a:cs typeface="Euphemia UCAS"/>
              </a:rPr>
              <a:t> </a:t>
            </a:r>
            <a:r>
              <a:rPr lang="es-ES" sz="800" spc="-5" dirty="0" err="1">
                <a:latin typeface="Euphemia UCAS"/>
                <a:cs typeface="Euphemia UCAS"/>
              </a:rPr>
              <a:t>aggregates</a:t>
            </a:r>
            <a:r>
              <a:rPr lang="es-ES" sz="800" spc="-5" dirty="0">
                <a:latin typeface="Euphemia UCAS"/>
                <a:cs typeface="Euphemia UCAS"/>
              </a:rPr>
              <a:t> </a:t>
            </a:r>
            <a:r>
              <a:rPr lang="es-ES" sz="800" spc="-5" dirty="0" err="1">
                <a:latin typeface="Euphemia UCAS"/>
                <a:cs typeface="Euphemia UCAS"/>
              </a:rPr>
              <a:t>lots</a:t>
            </a:r>
            <a:r>
              <a:rPr lang="es-ES" sz="800" spc="-5" dirty="0">
                <a:latin typeface="Euphemia UCAS"/>
                <a:cs typeface="Euphemia UCAS"/>
              </a:rPr>
              <a:t> </a:t>
            </a:r>
            <a:r>
              <a:rPr lang="es-ES" sz="800" spc="-5" dirty="0" err="1">
                <a:latin typeface="Euphemia UCAS"/>
                <a:cs typeface="Euphemia UCAS"/>
              </a:rPr>
              <a:t>of</a:t>
            </a:r>
            <a:r>
              <a:rPr lang="es-ES" sz="800" spc="-5" dirty="0">
                <a:latin typeface="Euphemia UCAS"/>
                <a:cs typeface="Euphemia UCAS"/>
              </a:rPr>
              <a:t> </a:t>
            </a:r>
            <a:r>
              <a:rPr lang="es-ES" sz="800" spc="-5" dirty="0" err="1">
                <a:latin typeface="Euphemia UCAS"/>
                <a:cs typeface="Euphemia UCAS"/>
              </a:rPr>
              <a:t>information</a:t>
            </a:r>
            <a:r>
              <a:rPr lang="es-ES" sz="800" spc="-5" dirty="0">
                <a:latin typeface="Euphemia UCAS"/>
                <a:cs typeface="Euphemia UCAS"/>
              </a:rPr>
              <a:t> –  up to120+ </a:t>
            </a:r>
            <a:r>
              <a:rPr lang="es-ES" sz="800" spc="-5" dirty="0" err="1">
                <a:latin typeface="Euphemia UCAS"/>
                <a:cs typeface="Euphemia UCAS"/>
              </a:rPr>
              <a:t>fields</a:t>
            </a:r>
            <a:r>
              <a:rPr lang="es-ES" sz="800" spc="-5" dirty="0">
                <a:latin typeface="Euphemia UCAS"/>
                <a:cs typeface="Euphemia UCAS"/>
              </a:rPr>
              <a:t> per </a:t>
            </a:r>
            <a:r>
              <a:rPr lang="es-ES" sz="800" spc="-5" dirty="0" err="1">
                <a:latin typeface="Euphemia UCAS"/>
                <a:cs typeface="Euphemia UCAS"/>
              </a:rPr>
              <a:t>mutation</a:t>
            </a:r>
            <a:r>
              <a:rPr lang="es-ES" sz="800" spc="-5" dirty="0">
                <a:latin typeface="Euphemia UCAS"/>
                <a:cs typeface="Euphemia UCAS"/>
              </a:rPr>
              <a:t>! </a:t>
            </a:r>
            <a:r>
              <a:rPr lang="es-ES" sz="800" spc="-5" dirty="0" err="1">
                <a:latin typeface="Euphemia UCAS"/>
                <a:cs typeface="Euphemia UCAS"/>
              </a:rPr>
              <a:t>You</a:t>
            </a:r>
            <a:r>
              <a:rPr lang="es-ES" sz="800" spc="-5" dirty="0">
                <a:latin typeface="Euphemia UCAS"/>
                <a:cs typeface="Euphemia UCAS"/>
              </a:rPr>
              <a:t> can </a:t>
            </a:r>
            <a:r>
              <a:rPr lang="es-ES" sz="800" spc="-5" dirty="0" err="1">
                <a:latin typeface="Euphemia UCAS"/>
                <a:cs typeface="Euphemia UCAS"/>
              </a:rPr>
              <a:t>review</a:t>
            </a:r>
            <a:r>
              <a:rPr lang="es-ES" sz="800" spc="-5" dirty="0">
                <a:latin typeface="Euphemia UCAS"/>
                <a:cs typeface="Euphemia UCAS"/>
              </a:rPr>
              <a:t> </a:t>
            </a:r>
            <a:r>
              <a:rPr lang="es-ES" sz="800" spc="-5" dirty="0" err="1">
                <a:latin typeface="Euphemia UCAS"/>
                <a:cs typeface="Euphemia UCAS"/>
              </a:rPr>
              <a:t>all</a:t>
            </a:r>
            <a:r>
              <a:rPr lang="es-ES" sz="800" spc="-5" dirty="0">
                <a:latin typeface="Euphemia UCAS"/>
                <a:cs typeface="Euphemia UCAS"/>
              </a:rPr>
              <a:t> </a:t>
            </a:r>
            <a:r>
              <a:rPr lang="es-ES" sz="800" spc="-5" dirty="0" err="1">
                <a:latin typeface="Euphemia UCAS"/>
                <a:cs typeface="Euphemia UCAS"/>
              </a:rPr>
              <a:t>these</a:t>
            </a:r>
            <a:r>
              <a:rPr lang="es-ES" sz="800" spc="-5" dirty="0">
                <a:latin typeface="Euphemia UCAS"/>
                <a:cs typeface="Euphemia UCAS"/>
              </a:rPr>
              <a:t> at:</a:t>
            </a:r>
          </a:p>
          <a:p>
            <a:pPr marL="126999">
              <a:lnSpc>
                <a:spcPct val="100000"/>
              </a:lnSpc>
              <a:spcBef>
                <a:spcPts val="484"/>
              </a:spcBef>
              <a:buSzPct val="62500"/>
              <a:tabLst>
                <a:tab pos="227965" algn="l"/>
              </a:tabLst>
            </a:pPr>
            <a:endParaRPr lang="es-ES" sz="800" spc="-5" dirty="0">
              <a:latin typeface="Euphemia UCAS"/>
              <a:cs typeface="Euphemia UCAS"/>
            </a:endParaRPr>
          </a:p>
          <a:p>
            <a:pPr marL="126999">
              <a:lnSpc>
                <a:spcPct val="100000"/>
              </a:lnSpc>
              <a:spcBef>
                <a:spcPts val="484"/>
              </a:spcBef>
              <a:buSzPct val="62500"/>
              <a:tabLst>
                <a:tab pos="227965" algn="l"/>
              </a:tabLst>
            </a:pPr>
            <a:r>
              <a:rPr lang="es-ES" sz="800" spc="-5" dirty="0">
                <a:latin typeface="Euphemia UCAS"/>
                <a:cs typeface="Euphemia UCAS"/>
              </a:rPr>
              <a:t>      </a:t>
            </a:r>
            <a:r>
              <a:rPr lang="es-ES" sz="800" spc="-5" dirty="0">
                <a:solidFill>
                  <a:schemeClr val="accent6">
                    <a:lumMod val="75000"/>
                  </a:schemeClr>
                </a:solidFill>
                <a:latin typeface="Euphemia UCAS"/>
                <a:cs typeface="Euphemia UCAS"/>
                <a:hlinkClick r:id="rId3"/>
              </a:rPr>
              <a:t>https://docs.gdc.cancer.gov/Data/File_Formats/MAF_Format/</a:t>
            </a:r>
            <a:endParaRPr lang="es-ES" sz="800" spc="-5" dirty="0">
              <a:solidFill>
                <a:schemeClr val="accent6">
                  <a:lumMod val="75000"/>
                </a:schemeClr>
              </a:solidFill>
              <a:latin typeface="Euphemia UCAS"/>
              <a:cs typeface="Euphemia UCAS"/>
            </a:endParaRPr>
          </a:p>
          <a:p>
            <a:pPr marL="126999">
              <a:lnSpc>
                <a:spcPct val="100000"/>
              </a:lnSpc>
              <a:spcBef>
                <a:spcPts val="484"/>
              </a:spcBef>
              <a:buSzPct val="62500"/>
              <a:tabLst>
                <a:tab pos="227965" algn="l"/>
              </a:tabLst>
            </a:pPr>
            <a:endParaRPr lang="es-ES" sz="800" spc="-5" dirty="0">
              <a:solidFill>
                <a:schemeClr val="accent6">
                  <a:lumMod val="75000"/>
                </a:schemeClr>
              </a:solidFill>
              <a:latin typeface="Euphemia UCAS"/>
              <a:cs typeface="Euphemia UCAS"/>
            </a:endParaRPr>
          </a:p>
          <a:p>
            <a:pPr marL="126999">
              <a:lnSpc>
                <a:spcPct val="100000"/>
              </a:lnSpc>
              <a:spcBef>
                <a:spcPts val="484"/>
              </a:spcBef>
              <a:buSzPct val="62500"/>
              <a:tabLst>
                <a:tab pos="227965" algn="l"/>
              </a:tabLst>
            </a:pPr>
            <a:endParaRPr lang="es-ES" sz="800" spc="-5" dirty="0">
              <a:solidFill>
                <a:schemeClr val="accent6">
                  <a:lumMod val="75000"/>
                </a:schemeClr>
              </a:solidFill>
              <a:latin typeface="Euphemia UCAS"/>
              <a:cs typeface="Euphemia UCAS"/>
            </a:endParaRPr>
          </a:p>
        </p:txBody>
      </p:sp>
      <p:sp>
        <p:nvSpPr>
          <p:cNvPr id="6" name="object 5">
            <a:extLst>
              <a:ext uri="{FF2B5EF4-FFF2-40B4-BE49-F238E27FC236}">
                <a16:creationId xmlns:a16="http://schemas.microsoft.com/office/drawing/2014/main" id="{F569981A-76B8-74E0-7A9E-2BDCC5B64684}"/>
              </a:ext>
            </a:extLst>
          </p:cNvPr>
          <p:cNvSpPr/>
          <p:nvPr/>
        </p:nvSpPr>
        <p:spPr>
          <a:xfrm>
            <a:off x="3939488" y="401175"/>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7" name="object 6">
            <a:extLst>
              <a:ext uri="{FF2B5EF4-FFF2-40B4-BE49-F238E27FC236}">
                <a16:creationId xmlns:a16="http://schemas.microsoft.com/office/drawing/2014/main" id="{4CE64012-050D-1315-A590-8DAB31CEDC12}"/>
              </a:ext>
            </a:extLst>
          </p:cNvPr>
          <p:cNvSpPr/>
          <p:nvPr/>
        </p:nvSpPr>
        <p:spPr>
          <a:xfrm>
            <a:off x="3939488" y="401175"/>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8" name="object 7">
            <a:extLst>
              <a:ext uri="{FF2B5EF4-FFF2-40B4-BE49-F238E27FC236}">
                <a16:creationId xmlns:a16="http://schemas.microsoft.com/office/drawing/2014/main" id="{AF642D24-3519-F65B-71AA-A54F7D07E7B6}"/>
              </a:ext>
            </a:extLst>
          </p:cNvPr>
          <p:cNvSpPr txBox="1"/>
          <p:nvPr/>
        </p:nvSpPr>
        <p:spPr>
          <a:xfrm>
            <a:off x="4011308" y="463275"/>
            <a:ext cx="429259" cy="141064"/>
          </a:xfrm>
          <a:prstGeom prst="rect">
            <a:avLst/>
          </a:prstGeom>
        </p:spPr>
        <p:txBody>
          <a:bodyPr vert="horz" wrap="square" lIns="0" tIns="0" rIns="0" bIns="0" rtlCol="0">
            <a:spAutoFit/>
          </a:bodyPr>
          <a:lstStyle/>
          <a:p>
            <a:pPr marL="24765" marR="5080" indent="-12700" algn="ctr">
              <a:lnSpc>
                <a:spcPts val="540"/>
              </a:lnSpc>
            </a:pPr>
            <a:r>
              <a:rPr sz="550" spc="15" dirty="0">
                <a:latin typeface="Euphemia UCAS"/>
                <a:cs typeface="Euphemia UCAS"/>
              </a:rPr>
              <a:t>Sequen</a:t>
            </a:r>
            <a:r>
              <a:rPr sz="550" spc="20" dirty="0">
                <a:latin typeface="Euphemia UCAS"/>
                <a:cs typeface="Euphemia UCAS"/>
              </a:rPr>
              <a:t>c</a:t>
            </a:r>
            <a:r>
              <a:rPr sz="550" spc="25" dirty="0">
                <a:latin typeface="Euphemia UCAS"/>
                <a:cs typeface="Euphemia UCAS"/>
              </a:rPr>
              <a:t>ing </a:t>
            </a:r>
            <a:r>
              <a:rPr sz="550" spc="15" dirty="0">
                <a:latin typeface="Euphemia UCAS"/>
                <a:cs typeface="Euphemia UCAS"/>
              </a:rPr>
              <a:t> </a:t>
            </a:r>
            <a:r>
              <a:rPr sz="550" spc="30" dirty="0">
                <a:latin typeface="Euphemia UCAS"/>
                <a:cs typeface="Euphemia UCAS"/>
              </a:rPr>
              <a:t>Instrument</a:t>
            </a:r>
            <a:endParaRPr sz="550" dirty="0">
              <a:latin typeface="Euphemia UCAS"/>
              <a:cs typeface="Euphemia UCAS"/>
            </a:endParaRPr>
          </a:p>
        </p:txBody>
      </p:sp>
      <p:sp>
        <p:nvSpPr>
          <p:cNvPr id="24" name="object 8">
            <a:extLst>
              <a:ext uri="{FF2B5EF4-FFF2-40B4-BE49-F238E27FC236}">
                <a16:creationId xmlns:a16="http://schemas.microsoft.com/office/drawing/2014/main" id="{144DB217-ACB9-DFD8-B809-3830CEFC9C48}"/>
              </a:ext>
            </a:extLst>
          </p:cNvPr>
          <p:cNvSpPr/>
          <p:nvPr/>
        </p:nvSpPr>
        <p:spPr>
          <a:xfrm>
            <a:off x="3939488" y="773104"/>
            <a:ext cx="575310" cy="249554"/>
          </a:xfrm>
          <a:custGeom>
            <a:avLst/>
            <a:gdLst/>
            <a:ahLst/>
            <a:cxnLst/>
            <a:rect l="l" t="t" r="r" b="b"/>
            <a:pathLst>
              <a:path w="575310" h="249555">
                <a:moveTo>
                  <a:pt x="549047" y="249277"/>
                </a:move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close/>
              </a:path>
            </a:pathLst>
          </a:custGeom>
          <a:solidFill>
            <a:srgbClr val="FBBA05"/>
          </a:solidFill>
        </p:spPr>
        <p:txBody>
          <a:bodyPr wrap="square" lIns="0" tIns="0" rIns="0" bIns="0" rtlCol="0"/>
          <a:lstStyle/>
          <a:p>
            <a:endParaRPr>
              <a:latin typeface="Euphemia UCAS"/>
              <a:cs typeface="Euphemia UCAS"/>
            </a:endParaRPr>
          </a:p>
        </p:txBody>
      </p:sp>
      <p:sp>
        <p:nvSpPr>
          <p:cNvPr id="25" name="object 9">
            <a:extLst>
              <a:ext uri="{FF2B5EF4-FFF2-40B4-BE49-F238E27FC236}">
                <a16:creationId xmlns:a16="http://schemas.microsoft.com/office/drawing/2014/main" id="{E1740AC9-7117-63ED-7811-790C7A6F66DE}"/>
              </a:ext>
            </a:extLst>
          </p:cNvPr>
          <p:cNvSpPr/>
          <p:nvPr/>
        </p:nvSpPr>
        <p:spPr>
          <a:xfrm>
            <a:off x="3939488" y="773104"/>
            <a:ext cx="575310" cy="249554"/>
          </a:xfrm>
          <a:custGeom>
            <a:avLst/>
            <a:gdLst/>
            <a:ahLst/>
            <a:cxnLst/>
            <a:rect l="l" t="t" r="r" b="b"/>
            <a:pathLst>
              <a:path w="575310" h="249555">
                <a:moveTo>
                  <a:pt x="26110" y="0"/>
                </a:move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26" name="object 10">
            <a:extLst>
              <a:ext uri="{FF2B5EF4-FFF2-40B4-BE49-F238E27FC236}">
                <a16:creationId xmlns:a16="http://schemas.microsoft.com/office/drawing/2014/main" id="{272534FA-BBDC-A2BD-32B0-0D25A1E0E384}"/>
              </a:ext>
            </a:extLst>
          </p:cNvPr>
          <p:cNvSpPr txBox="1"/>
          <p:nvPr/>
        </p:nvSpPr>
        <p:spPr>
          <a:xfrm>
            <a:off x="4036844" y="835186"/>
            <a:ext cx="378460" cy="141064"/>
          </a:xfrm>
          <a:prstGeom prst="rect">
            <a:avLst/>
          </a:prstGeom>
        </p:spPr>
        <p:txBody>
          <a:bodyPr vert="horz" wrap="square" lIns="0" tIns="0" rIns="0" bIns="0" rtlCol="0">
            <a:spAutoFit/>
          </a:bodyPr>
          <a:lstStyle/>
          <a:p>
            <a:pPr marL="12700" marR="5080" indent="6350" algn="ctr">
              <a:lnSpc>
                <a:spcPts val="540"/>
              </a:lnSpc>
            </a:pPr>
            <a:r>
              <a:rPr sz="550" spc="15" dirty="0">
                <a:latin typeface="Euphemia UCAS"/>
                <a:cs typeface="Euphemia UCAS"/>
              </a:rPr>
              <a:t>Sequen</a:t>
            </a:r>
            <a:r>
              <a:rPr sz="550" spc="20" dirty="0">
                <a:latin typeface="Euphemia UCAS"/>
                <a:cs typeface="Euphemia UCAS"/>
              </a:rPr>
              <a:t>ce </a:t>
            </a:r>
            <a:r>
              <a:rPr sz="550" spc="10" dirty="0">
                <a:latin typeface="Euphemia UCAS"/>
                <a:cs typeface="Euphemia UCAS"/>
              </a:rPr>
              <a:t> </a:t>
            </a:r>
            <a:r>
              <a:rPr sz="550" spc="35" dirty="0">
                <a:latin typeface="Euphemia UCAS"/>
                <a:cs typeface="Euphemia UCAS"/>
              </a:rPr>
              <a:t>Alignment</a:t>
            </a:r>
            <a:endParaRPr sz="550" dirty="0">
              <a:latin typeface="Euphemia UCAS"/>
              <a:cs typeface="Euphemia UCAS"/>
            </a:endParaRPr>
          </a:p>
        </p:txBody>
      </p:sp>
      <p:sp>
        <p:nvSpPr>
          <p:cNvPr id="27" name="object 11">
            <a:extLst>
              <a:ext uri="{FF2B5EF4-FFF2-40B4-BE49-F238E27FC236}">
                <a16:creationId xmlns:a16="http://schemas.microsoft.com/office/drawing/2014/main" id="{D98B653F-296F-E961-AA40-E7AC6F13CF87}"/>
              </a:ext>
            </a:extLst>
          </p:cNvPr>
          <p:cNvSpPr/>
          <p:nvPr/>
        </p:nvSpPr>
        <p:spPr>
          <a:xfrm>
            <a:off x="3939488" y="1143276"/>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28" name="object 12">
            <a:extLst>
              <a:ext uri="{FF2B5EF4-FFF2-40B4-BE49-F238E27FC236}">
                <a16:creationId xmlns:a16="http://schemas.microsoft.com/office/drawing/2014/main" id="{847E5080-E907-3575-ED01-C5F4D37D8E8E}"/>
              </a:ext>
            </a:extLst>
          </p:cNvPr>
          <p:cNvSpPr/>
          <p:nvPr/>
        </p:nvSpPr>
        <p:spPr>
          <a:xfrm>
            <a:off x="3939488" y="1143276"/>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29" name="object 13">
            <a:extLst>
              <a:ext uri="{FF2B5EF4-FFF2-40B4-BE49-F238E27FC236}">
                <a16:creationId xmlns:a16="http://schemas.microsoft.com/office/drawing/2014/main" id="{0F406B25-4C2D-02A3-867E-C24446098EBA}"/>
              </a:ext>
            </a:extLst>
          </p:cNvPr>
          <p:cNvSpPr txBox="1"/>
          <p:nvPr/>
        </p:nvSpPr>
        <p:spPr>
          <a:xfrm>
            <a:off x="4091075" y="1205376"/>
            <a:ext cx="269875" cy="141064"/>
          </a:xfrm>
          <a:prstGeom prst="rect">
            <a:avLst/>
          </a:prstGeom>
        </p:spPr>
        <p:txBody>
          <a:bodyPr vert="horz" wrap="square" lIns="0" tIns="0" rIns="0" bIns="0" rtlCol="0">
            <a:spAutoFit/>
          </a:bodyPr>
          <a:lstStyle/>
          <a:p>
            <a:pPr marL="17145" marR="5080" indent="-5080" algn="ctr">
              <a:lnSpc>
                <a:spcPts val="540"/>
              </a:lnSpc>
            </a:pPr>
            <a:r>
              <a:rPr sz="550" spc="-45" dirty="0">
                <a:latin typeface="Euphemia UCAS"/>
                <a:cs typeface="Euphemia UCAS"/>
              </a:rPr>
              <a:t>V</a:t>
            </a:r>
            <a:r>
              <a:rPr sz="550" spc="20" dirty="0">
                <a:latin typeface="Euphemia UCAS"/>
                <a:cs typeface="Euphemia UCAS"/>
              </a:rPr>
              <a:t>aria</a:t>
            </a:r>
            <a:r>
              <a:rPr sz="550" spc="35" dirty="0">
                <a:latin typeface="Euphemia UCAS"/>
                <a:cs typeface="Euphemia UCAS"/>
              </a:rPr>
              <a:t>n</a:t>
            </a:r>
            <a:r>
              <a:rPr sz="550" spc="55" dirty="0">
                <a:latin typeface="Euphemia UCAS"/>
                <a:cs typeface="Euphemia UCAS"/>
              </a:rPr>
              <a:t>t  </a:t>
            </a:r>
            <a:r>
              <a:rPr sz="550" spc="15" dirty="0">
                <a:latin typeface="Euphemia UCAS"/>
                <a:cs typeface="Euphemia UCAS"/>
              </a:rPr>
              <a:t>Calling</a:t>
            </a:r>
            <a:endParaRPr sz="550" dirty="0">
              <a:latin typeface="Euphemia UCAS"/>
              <a:cs typeface="Euphemia UCAS"/>
            </a:endParaRPr>
          </a:p>
        </p:txBody>
      </p:sp>
      <p:sp>
        <p:nvSpPr>
          <p:cNvPr id="30" name="object 14">
            <a:extLst>
              <a:ext uri="{FF2B5EF4-FFF2-40B4-BE49-F238E27FC236}">
                <a16:creationId xmlns:a16="http://schemas.microsoft.com/office/drawing/2014/main" id="{C3598F41-215E-A79A-3D4B-169FA807CC06}"/>
              </a:ext>
            </a:extLst>
          </p:cNvPr>
          <p:cNvSpPr/>
          <p:nvPr/>
        </p:nvSpPr>
        <p:spPr>
          <a:xfrm flipH="1">
            <a:off x="4148362" y="656680"/>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31" name="object 15">
            <a:extLst>
              <a:ext uri="{FF2B5EF4-FFF2-40B4-BE49-F238E27FC236}">
                <a16:creationId xmlns:a16="http://schemas.microsoft.com/office/drawing/2014/main" id="{DAF22F0C-365D-6E56-573B-BEBFCB0B5174}"/>
              </a:ext>
            </a:extLst>
          </p:cNvPr>
          <p:cNvSpPr/>
          <p:nvPr/>
        </p:nvSpPr>
        <p:spPr>
          <a:xfrm>
            <a:off x="4180301" y="711226"/>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
        <p:nvSpPr>
          <p:cNvPr id="32" name="object 20">
            <a:extLst>
              <a:ext uri="{FF2B5EF4-FFF2-40B4-BE49-F238E27FC236}">
                <a16:creationId xmlns:a16="http://schemas.microsoft.com/office/drawing/2014/main" id="{E0E704AE-CED8-427E-5484-38EC3C0998A1}"/>
              </a:ext>
            </a:extLst>
          </p:cNvPr>
          <p:cNvSpPr txBox="1"/>
          <p:nvPr/>
        </p:nvSpPr>
        <p:spPr>
          <a:xfrm>
            <a:off x="3927437" y="661572"/>
            <a:ext cx="245745" cy="84639"/>
          </a:xfrm>
          <a:prstGeom prst="rect">
            <a:avLst/>
          </a:prstGeom>
        </p:spPr>
        <p:txBody>
          <a:bodyPr vert="horz" wrap="square" lIns="0" tIns="0" rIns="0" bIns="0" rtlCol="0">
            <a:spAutoFit/>
          </a:bodyPr>
          <a:lstStyle/>
          <a:p>
            <a:pPr marL="12700">
              <a:lnSpc>
                <a:spcPct val="100000"/>
              </a:lnSpc>
            </a:pPr>
            <a:r>
              <a:rPr sz="550" spc="-75" dirty="0">
                <a:latin typeface="Euphemia UCAS"/>
                <a:cs typeface="Euphemia UCAS"/>
              </a:rPr>
              <a:t>F</a:t>
            </a:r>
            <a:r>
              <a:rPr sz="550" spc="-10" dirty="0">
                <a:latin typeface="Euphemia UCAS"/>
                <a:cs typeface="Euphemia UCAS"/>
              </a:rPr>
              <a:t>ASTQ</a:t>
            </a:r>
            <a:endParaRPr sz="550" dirty="0">
              <a:latin typeface="Euphemia UCAS"/>
              <a:cs typeface="Euphemia UCAS"/>
            </a:endParaRPr>
          </a:p>
        </p:txBody>
      </p:sp>
      <p:sp>
        <p:nvSpPr>
          <p:cNvPr id="33" name="object 21">
            <a:extLst>
              <a:ext uri="{FF2B5EF4-FFF2-40B4-BE49-F238E27FC236}">
                <a16:creationId xmlns:a16="http://schemas.microsoft.com/office/drawing/2014/main" id="{9F0E681D-7D98-9367-CFD1-B9A57933CBA9}"/>
              </a:ext>
            </a:extLst>
          </p:cNvPr>
          <p:cNvSpPr txBox="1"/>
          <p:nvPr/>
        </p:nvSpPr>
        <p:spPr>
          <a:xfrm>
            <a:off x="3961860" y="1036175"/>
            <a:ext cx="179070" cy="84639"/>
          </a:xfrm>
          <a:prstGeom prst="rect">
            <a:avLst/>
          </a:prstGeom>
        </p:spPr>
        <p:txBody>
          <a:bodyPr vert="horz" wrap="square" lIns="0" tIns="0" rIns="0" bIns="0" rtlCol="0">
            <a:spAutoFit/>
          </a:bodyPr>
          <a:lstStyle/>
          <a:p>
            <a:pPr marL="12700">
              <a:lnSpc>
                <a:spcPct val="100000"/>
              </a:lnSpc>
            </a:pPr>
            <a:r>
              <a:rPr sz="550" spc="5" dirty="0">
                <a:latin typeface="Euphemia UCAS"/>
                <a:cs typeface="Euphemia UCAS"/>
              </a:rPr>
              <a:t>BAM</a:t>
            </a:r>
            <a:endParaRPr sz="550" dirty="0">
              <a:latin typeface="Euphemia UCAS"/>
              <a:cs typeface="Euphemia UCAS"/>
            </a:endParaRPr>
          </a:p>
        </p:txBody>
      </p:sp>
      <p:sp>
        <p:nvSpPr>
          <p:cNvPr id="34" name="object 25">
            <a:extLst>
              <a:ext uri="{FF2B5EF4-FFF2-40B4-BE49-F238E27FC236}">
                <a16:creationId xmlns:a16="http://schemas.microsoft.com/office/drawing/2014/main" id="{65C83C5F-CB1C-CCA8-9848-B43572269AC1}"/>
              </a:ext>
            </a:extLst>
          </p:cNvPr>
          <p:cNvSpPr txBox="1"/>
          <p:nvPr/>
        </p:nvSpPr>
        <p:spPr>
          <a:xfrm>
            <a:off x="4133850" y="1806575"/>
            <a:ext cx="160655" cy="84639"/>
          </a:xfrm>
          <a:prstGeom prst="rect">
            <a:avLst/>
          </a:prstGeom>
        </p:spPr>
        <p:txBody>
          <a:bodyPr vert="horz" wrap="square" lIns="0" tIns="0" rIns="0" bIns="0" rtlCol="0">
            <a:spAutoFit/>
          </a:bodyPr>
          <a:lstStyle/>
          <a:p>
            <a:pPr marL="12700">
              <a:lnSpc>
                <a:spcPct val="100000"/>
              </a:lnSpc>
            </a:pPr>
            <a:r>
              <a:rPr lang="es-ES" sz="550" spc="-15" dirty="0">
                <a:latin typeface="Euphemia UCAS"/>
                <a:cs typeface="Euphemia UCAS"/>
              </a:rPr>
              <a:t>MAF</a:t>
            </a:r>
            <a:endParaRPr sz="550" dirty="0">
              <a:latin typeface="Euphemia UCAS"/>
              <a:cs typeface="Euphemia UCAS"/>
            </a:endParaRPr>
          </a:p>
        </p:txBody>
      </p:sp>
      <p:sp>
        <p:nvSpPr>
          <p:cNvPr id="35" name="object 14">
            <a:extLst>
              <a:ext uri="{FF2B5EF4-FFF2-40B4-BE49-F238E27FC236}">
                <a16:creationId xmlns:a16="http://schemas.microsoft.com/office/drawing/2014/main" id="{16876452-E068-1A17-2117-B222DB736059}"/>
              </a:ext>
            </a:extLst>
          </p:cNvPr>
          <p:cNvSpPr/>
          <p:nvPr/>
        </p:nvSpPr>
        <p:spPr>
          <a:xfrm flipH="1">
            <a:off x="4155427" y="1410675"/>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36" name="object 15">
            <a:extLst>
              <a:ext uri="{FF2B5EF4-FFF2-40B4-BE49-F238E27FC236}">
                <a16:creationId xmlns:a16="http://schemas.microsoft.com/office/drawing/2014/main" id="{92F93DAB-75AC-DC9C-7252-E560A112B0FA}"/>
              </a:ext>
            </a:extLst>
          </p:cNvPr>
          <p:cNvSpPr/>
          <p:nvPr/>
        </p:nvSpPr>
        <p:spPr>
          <a:xfrm>
            <a:off x="4187366" y="1465221"/>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pic>
        <p:nvPicPr>
          <p:cNvPr id="39" name="Picture 38" descr="Graphical user interface, application&#10;&#10;Description automatically generated">
            <a:extLst>
              <a:ext uri="{FF2B5EF4-FFF2-40B4-BE49-F238E27FC236}">
                <a16:creationId xmlns:a16="http://schemas.microsoft.com/office/drawing/2014/main" id="{22EE4123-4B42-A1DC-076C-745C578B6D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308" y="1561595"/>
            <a:ext cx="743499" cy="1882775"/>
          </a:xfrm>
          <a:prstGeom prst="rect">
            <a:avLst/>
          </a:prstGeom>
        </p:spPr>
      </p:pic>
      <p:pic>
        <p:nvPicPr>
          <p:cNvPr id="41" name="Picture 40" descr="Graphical user interface, application&#10;&#10;Description automatically generated">
            <a:extLst>
              <a:ext uri="{FF2B5EF4-FFF2-40B4-BE49-F238E27FC236}">
                <a16:creationId xmlns:a16="http://schemas.microsoft.com/office/drawing/2014/main" id="{7AC1D79A-A76A-BA41-3AD9-0D3BF1312C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5533" y="1573167"/>
            <a:ext cx="762049" cy="1824228"/>
          </a:xfrm>
          <a:prstGeom prst="rect">
            <a:avLst/>
          </a:prstGeom>
        </p:spPr>
      </p:pic>
      <p:pic>
        <p:nvPicPr>
          <p:cNvPr id="43" name="Picture 42" descr="Graphical user interface, application&#10;&#10;Description automatically generated">
            <a:extLst>
              <a:ext uri="{FF2B5EF4-FFF2-40B4-BE49-F238E27FC236}">
                <a16:creationId xmlns:a16="http://schemas.microsoft.com/office/drawing/2014/main" id="{6A50486A-69CB-3E2A-6864-B777C38D99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26196" y="1587356"/>
            <a:ext cx="762049" cy="1868586"/>
          </a:xfrm>
          <a:prstGeom prst="rect">
            <a:avLst/>
          </a:prstGeom>
        </p:spPr>
      </p:pic>
      <p:pic>
        <p:nvPicPr>
          <p:cNvPr id="45" name="Picture 44" descr="Graphical user interface, application&#10;&#10;Description automatically generated with medium confidence">
            <a:extLst>
              <a:ext uri="{FF2B5EF4-FFF2-40B4-BE49-F238E27FC236}">
                <a16:creationId xmlns:a16="http://schemas.microsoft.com/office/drawing/2014/main" id="{BD7940CB-65C0-38C9-C85F-65FB6E42FF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34093" y="1550024"/>
            <a:ext cx="641941" cy="1905918"/>
          </a:xfrm>
          <a:prstGeom prst="rect">
            <a:avLst/>
          </a:prstGeom>
        </p:spPr>
      </p:pic>
      <p:pic>
        <p:nvPicPr>
          <p:cNvPr id="47" name="Picture 46" descr="Graphical user interface&#10;&#10;Description automatically generated with low confidence">
            <a:extLst>
              <a:ext uri="{FF2B5EF4-FFF2-40B4-BE49-F238E27FC236}">
                <a16:creationId xmlns:a16="http://schemas.microsoft.com/office/drawing/2014/main" id="{6B3F97CF-E434-F379-1568-3F2BE1D4AE3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37417" y="1508855"/>
            <a:ext cx="703513" cy="1964719"/>
          </a:xfrm>
          <a:prstGeom prst="rect">
            <a:avLst/>
          </a:prstGeom>
        </p:spPr>
      </p:pic>
      <p:sp>
        <p:nvSpPr>
          <p:cNvPr id="3" name="object 11">
            <a:extLst>
              <a:ext uri="{FF2B5EF4-FFF2-40B4-BE49-F238E27FC236}">
                <a16:creationId xmlns:a16="http://schemas.microsoft.com/office/drawing/2014/main" id="{5231A8FE-D64D-8CFF-577F-B8A8B0279F52}"/>
              </a:ext>
            </a:extLst>
          </p:cNvPr>
          <p:cNvSpPr/>
          <p:nvPr/>
        </p:nvSpPr>
        <p:spPr>
          <a:xfrm>
            <a:off x="3939488" y="1520622"/>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pPr algn="ctr"/>
            <a:r>
              <a:rPr lang="en-US" sz="700" dirty="0">
                <a:latin typeface="Euphemia UCAS"/>
                <a:cs typeface="Euphemia UCAS"/>
              </a:rPr>
              <a:t>Annotation</a:t>
            </a:r>
            <a:endParaRPr sz="700" dirty="0">
              <a:latin typeface="Euphemia UCAS"/>
              <a:cs typeface="Euphemia UCAS"/>
            </a:endParaRPr>
          </a:p>
        </p:txBody>
      </p:sp>
      <p:sp>
        <p:nvSpPr>
          <p:cNvPr id="9" name="object 14">
            <a:extLst>
              <a:ext uri="{FF2B5EF4-FFF2-40B4-BE49-F238E27FC236}">
                <a16:creationId xmlns:a16="http://schemas.microsoft.com/office/drawing/2014/main" id="{FC0A97D4-9E48-F2A6-A370-1C2AE1C40D62}"/>
              </a:ext>
            </a:extLst>
          </p:cNvPr>
          <p:cNvSpPr/>
          <p:nvPr/>
        </p:nvSpPr>
        <p:spPr>
          <a:xfrm flipH="1">
            <a:off x="4152819" y="1037951"/>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10" name="object 15">
            <a:extLst>
              <a:ext uri="{FF2B5EF4-FFF2-40B4-BE49-F238E27FC236}">
                <a16:creationId xmlns:a16="http://schemas.microsoft.com/office/drawing/2014/main" id="{6995E08C-2B1C-DAEA-371A-6E8AA4D973A0}"/>
              </a:ext>
            </a:extLst>
          </p:cNvPr>
          <p:cNvSpPr/>
          <p:nvPr/>
        </p:nvSpPr>
        <p:spPr>
          <a:xfrm>
            <a:off x="4184758" y="1092497"/>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Tree>
    <p:extLst>
      <p:ext uri="{BB962C8B-B14F-4D97-AF65-F5344CB8AC3E}">
        <p14:creationId xmlns:p14="http://schemas.microsoft.com/office/powerpoint/2010/main" val="497116955"/>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lang="es-ES" spc="-75" dirty="0">
                <a:latin typeface="Euphemia UCAS"/>
                <a:cs typeface="Euphemia UCAS"/>
              </a:rPr>
              <a:t>MAF</a:t>
            </a:r>
            <a:endParaRPr spc="-75" dirty="0">
              <a:latin typeface="Euphemia UCAS"/>
              <a:cs typeface="Euphemia UCAS"/>
            </a:endParaRPr>
          </a:p>
        </p:txBody>
      </p:sp>
      <p:sp>
        <p:nvSpPr>
          <p:cNvPr id="5" name="object 3">
            <a:extLst>
              <a:ext uri="{FF2B5EF4-FFF2-40B4-BE49-F238E27FC236}">
                <a16:creationId xmlns:a16="http://schemas.microsoft.com/office/drawing/2014/main" id="{08429924-E31D-FACA-E989-70C4521E0DCF}"/>
              </a:ext>
            </a:extLst>
          </p:cNvPr>
          <p:cNvSpPr txBox="1"/>
          <p:nvPr/>
        </p:nvSpPr>
        <p:spPr>
          <a:xfrm>
            <a:off x="171450" y="491375"/>
            <a:ext cx="3681756" cy="1236236"/>
          </a:xfrm>
          <a:prstGeom prst="rect">
            <a:avLst/>
          </a:prstGeom>
        </p:spPr>
        <p:txBody>
          <a:bodyPr vert="horz" wrap="square" lIns="0" tIns="0" rIns="0" bIns="0" rtlCol="0">
            <a:spAutoFit/>
          </a:bodyPr>
          <a:lstStyle/>
          <a:p>
            <a:pPr marL="12700">
              <a:lnSpc>
                <a:spcPct val="100000"/>
              </a:lnSpc>
            </a:pPr>
            <a:r>
              <a:rPr lang="es-ES" sz="800" b="1" spc="-10" dirty="0" err="1">
                <a:latin typeface="Euphemia UCAS"/>
                <a:cs typeface="Euphemia UCAS"/>
              </a:rPr>
              <a:t>You</a:t>
            </a:r>
            <a:r>
              <a:rPr lang="es-ES" sz="800" b="1" spc="-10" dirty="0">
                <a:latin typeface="Euphemia UCAS"/>
                <a:cs typeface="Euphemia UCAS"/>
              </a:rPr>
              <a:t> can </a:t>
            </a:r>
            <a:r>
              <a:rPr lang="es-ES" sz="800" b="1" spc="-10" dirty="0" err="1">
                <a:latin typeface="Euphemia UCAS"/>
                <a:cs typeface="Euphemia UCAS"/>
              </a:rPr>
              <a:t>convert</a:t>
            </a:r>
            <a:r>
              <a:rPr lang="es-ES" sz="800" b="1" spc="-10" dirty="0">
                <a:latin typeface="Euphemia UCAS"/>
                <a:cs typeface="Euphemia UCAS"/>
              </a:rPr>
              <a:t> </a:t>
            </a:r>
            <a:r>
              <a:rPr lang="es-ES" sz="800" b="1" spc="-10" dirty="0" err="1">
                <a:latin typeface="Euphemia UCAS"/>
                <a:cs typeface="Euphemia UCAS"/>
              </a:rPr>
              <a:t>between</a:t>
            </a:r>
            <a:r>
              <a:rPr lang="es-ES" sz="800" b="1" spc="-10" dirty="0">
                <a:latin typeface="Euphemia UCAS"/>
                <a:cs typeface="Euphemia UCAS"/>
              </a:rPr>
              <a:t> VCF and MAF </a:t>
            </a:r>
            <a:r>
              <a:rPr lang="es-ES" sz="800" b="1" spc="-10" dirty="0" err="1">
                <a:latin typeface="Euphemia UCAS"/>
                <a:cs typeface="Euphemia UCAS"/>
              </a:rPr>
              <a:t>via</a:t>
            </a:r>
            <a:r>
              <a:rPr lang="es-ES" sz="800" b="1" spc="-10" dirty="0">
                <a:latin typeface="Euphemia UCAS"/>
                <a:cs typeface="Euphemia UCAS"/>
              </a:rPr>
              <a:t> vcf2maf </a:t>
            </a:r>
            <a:r>
              <a:rPr lang="es-ES" sz="800" b="1" spc="-10" dirty="0" err="1">
                <a:latin typeface="Euphemia UCAS"/>
                <a:cs typeface="Euphemia UCAS"/>
              </a:rPr>
              <a:t>tools</a:t>
            </a:r>
            <a:r>
              <a:rPr lang="es-ES" sz="800" b="1" spc="-10" dirty="0">
                <a:latin typeface="Euphemia UCAS"/>
                <a:cs typeface="Euphemia UCAS"/>
              </a:rPr>
              <a:t>!</a:t>
            </a:r>
          </a:p>
          <a:p>
            <a:pPr marL="12700">
              <a:lnSpc>
                <a:spcPct val="100000"/>
              </a:lnSpc>
            </a:pPr>
            <a:endParaRPr lang="es-ES" sz="800" b="1" spc="-10" dirty="0">
              <a:solidFill>
                <a:schemeClr val="accent6">
                  <a:lumMod val="75000"/>
                </a:schemeClr>
              </a:solidFill>
              <a:latin typeface="Euphemia UCAS"/>
              <a:cs typeface="Euphemia UCAS"/>
            </a:endParaRPr>
          </a:p>
          <a:p>
            <a:pPr marL="12700">
              <a:lnSpc>
                <a:spcPct val="100000"/>
              </a:lnSpc>
            </a:pPr>
            <a:endParaRPr lang="es-ES" sz="800" b="1" spc="-10" dirty="0">
              <a:latin typeface="Courier New" panose="02070309020205020404" pitchFamily="49" charset="0"/>
              <a:cs typeface="Courier New" panose="02070309020205020404" pitchFamily="49" charset="0"/>
            </a:endParaRPr>
          </a:p>
          <a:p>
            <a:pPr marL="12700">
              <a:lnSpc>
                <a:spcPct val="100000"/>
              </a:lnSpc>
            </a:pPr>
            <a:r>
              <a:rPr lang="es-ES" sz="800" spc="-5" dirty="0" err="1">
                <a:latin typeface="Courier New" panose="02070309020205020404" pitchFamily="49" charset="0"/>
                <a:cs typeface="Courier New" panose="02070309020205020404" pitchFamily="49" charset="0"/>
              </a:rPr>
              <a:t>perl</a:t>
            </a:r>
            <a:r>
              <a:rPr lang="es-ES" sz="800" spc="-5" dirty="0">
                <a:latin typeface="Courier New" panose="02070309020205020404" pitchFamily="49" charset="0"/>
                <a:cs typeface="Courier New" panose="02070309020205020404" pitchFamily="49" charset="0"/>
              </a:rPr>
              <a:t> vcf2maf.pl --input-</a:t>
            </a:r>
            <a:r>
              <a:rPr lang="es-ES" sz="800" spc="-5" dirty="0" err="1">
                <a:latin typeface="Courier New" panose="02070309020205020404" pitchFamily="49" charset="0"/>
                <a:cs typeface="Courier New" panose="02070309020205020404" pitchFamily="49" charset="0"/>
              </a:rPr>
              <a:t>vcf</a:t>
            </a:r>
            <a:r>
              <a:rPr lang="es-ES" sz="800" spc="-5" dirty="0">
                <a:latin typeface="Courier New" panose="02070309020205020404" pitchFamily="49" charset="0"/>
                <a:cs typeface="Courier New" panose="02070309020205020404" pitchFamily="49" charset="0"/>
              </a:rPr>
              <a:t> [</a:t>
            </a:r>
            <a:r>
              <a:rPr lang="es-ES" sz="800" spc="-5" dirty="0" err="1">
                <a:latin typeface="Courier New" panose="02070309020205020404" pitchFamily="49" charset="0"/>
                <a:cs typeface="Courier New" panose="02070309020205020404" pitchFamily="49" charset="0"/>
              </a:rPr>
              <a:t>vcf_file</a:t>
            </a:r>
            <a:r>
              <a:rPr lang="es-ES" sz="800" spc="-5" dirty="0">
                <a:latin typeface="Courier New" panose="02070309020205020404" pitchFamily="49" charset="0"/>
                <a:cs typeface="Courier New" panose="02070309020205020404" pitchFamily="49" charset="0"/>
              </a:rPr>
              <a:t>] --output-</a:t>
            </a:r>
            <a:r>
              <a:rPr lang="es-ES" sz="800" spc="-5" dirty="0" err="1">
                <a:latin typeface="Courier New" panose="02070309020205020404" pitchFamily="49" charset="0"/>
                <a:cs typeface="Courier New" panose="02070309020205020404" pitchFamily="49" charset="0"/>
              </a:rPr>
              <a:t>maf</a:t>
            </a:r>
            <a:r>
              <a:rPr lang="es-ES" sz="800" spc="-5" dirty="0">
                <a:latin typeface="Courier New" panose="02070309020205020404" pitchFamily="49" charset="0"/>
                <a:cs typeface="Courier New" panose="02070309020205020404" pitchFamily="49" charset="0"/>
              </a:rPr>
              <a:t> [</a:t>
            </a:r>
            <a:r>
              <a:rPr lang="es-ES" sz="800" spc="-5" dirty="0" err="1">
                <a:latin typeface="Courier New" panose="02070309020205020404" pitchFamily="49" charset="0"/>
                <a:cs typeface="Courier New" panose="02070309020205020404" pitchFamily="49" charset="0"/>
              </a:rPr>
              <a:t>maf_file</a:t>
            </a:r>
            <a:r>
              <a:rPr lang="es-ES" sz="800" spc="-5" dirty="0">
                <a:latin typeface="Courier New" panose="02070309020205020404" pitchFamily="49" charset="0"/>
                <a:cs typeface="Courier New" panose="02070309020205020404" pitchFamily="49" charset="0"/>
              </a:rPr>
              <a:t>] --</a:t>
            </a:r>
            <a:r>
              <a:rPr lang="es-ES" sz="800" spc="-5" dirty="0" err="1">
                <a:latin typeface="Courier New" panose="02070309020205020404" pitchFamily="49" charset="0"/>
                <a:cs typeface="Courier New" panose="02070309020205020404" pitchFamily="49" charset="0"/>
              </a:rPr>
              <a:t>vep-path</a:t>
            </a:r>
            <a:r>
              <a:rPr lang="es-ES" sz="800" spc="-5" dirty="0">
                <a:latin typeface="Courier New" panose="02070309020205020404" pitchFamily="49" charset="0"/>
                <a:cs typeface="Courier New" panose="02070309020205020404" pitchFamily="49" charset="0"/>
              </a:rPr>
              <a:t> /cm/</a:t>
            </a:r>
            <a:r>
              <a:rPr lang="es-ES" sz="800" spc="-5" dirty="0" err="1">
                <a:latin typeface="Courier New" panose="02070309020205020404" pitchFamily="49" charset="0"/>
                <a:cs typeface="Courier New" panose="02070309020205020404" pitchFamily="49" charset="0"/>
              </a:rPr>
              <a:t>shared</a:t>
            </a:r>
            <a:r>
              <a:rPr lang="es-ES" sz="800" spc="-5" dirty="0">
                <a:latin typeface="Courier New" panose="02070309020205020404" pitchFamily="49" charset="0"/>
                <a:cs typeface="Courier New" panose="02070309020205020404" pitchFamily="49" charset="0"/>
              </a:rPr>
              <a:t>/apps/</a:t>
            </a:r>
            <a:r>
              <a:rPr lang="es-ES" sz="800" spc="-5" dirty="0" err="1">
                <a:latin typeface="Courier New" panose="02070309020205020404" pitchFamily="49" charset="0"/>
                <a:cs typeface="Courier New" panose="02070309020205020404" pitchFamily="49" charset="0"/>
              </a:rPr>
              <a:t>vep</a:t>
            </a:r>
            <a:r>
              <a:rPr lang="es-ES" sz="800" spc="-5" dirty="0">
                <a:latin typeface="Courier New" panose="02070309020205020404" pitchFamily="49" charset="0"/>
                <a:cs typeface="Courier New" panose="02070309020205020404" pitchFamily="49" charset="0"/>
              </a:rPr>
              <a:t>/ensembl-vep-release-106.1/ --</a:t>
            </a:r>
            <a:r>
              <a:rPr lang="es-ES" sz="800" spc="-5" dirty="0" err="1">
                <a:latin typeface="Courier New" panose="02070309020205020404" pitchFamily="49" charset="0"/>
                <a:cs typeface="Courier New" panose="02070309020205020404" pitchFamily="49" charset="0"/>
              </a:rPr>
              <a:t>vep</a:t>
            </a:r>
            <a:r>
              <a:rPr lang="es-ES" sz="800" spc="-5" dirty="0">
                <a:latin typeface="Courier New" panose="02070309020205020404" pitchFamily="49" charset="0"/>
                <a:cs typeface="Courier New" panose="02070309020205020404" pitchFamily="49" charset="0"/>
              </a:rPr>
              <a:t>-data /</a:t>
            </a:r>
            <a:r>
              <a:rPr lang="es-ES" sz="800" spc="-5" dirty="0" err="1">
                <a:latin typeface="Courier New" panose="02070309020205020404" pitchFamily="49" charset="0"/>
                <a:cs typeface="Courier New" panose="02070309020205020404" pitchFamily="49" charset="0"/>
              </a:rPr>
              <a:t>mnt</a:t>
            </a:r>
            <a:r>
              <a:rPr lang="es-ES" sz="800" spc="-5" dirty="0">
                <a:latin typeface="Courier New" panose="02070309020205020404" pitchFamily="49" charset="0"/>
                <a:cs typeface="Courier New" panose="02070309020205020404" pitchFamily="49" charset="0"/>
              </a:rPr>
              <a:t>/Archives/</a:t>
            </a:r>
            <a:r>
              <a:rPr lang="es-ES" sz="800" spc="-5" dirty="0" err="1">
                <a:latin typeface="Courier New" panose="02070309020205020404" pitchFamily="49" charset="0"/>
                <a:cs typeface="Courier New" panose="02070309020205020404" pitchFamily="49" charset="0"/>
              </a:rPr>
              <a:t>vep</a:t>
            </a:r>
            <a:r>
              <a:rPr lang="es-ES" sz="800" spc="-5" dirty="0">
                <a:latin typeface="Courier New" panose="02070309020205020404" pitchFamily="49" charset="0"/>
                <a:cs typeface="Courier New" panose="02070309020205020404" pitchFamily="49" charset="0"/>
              </a:rPr>
              <a:t>/106/38/ --</a:t>
            </a:r>
            <a:r>
              <a:rPr lang="es-ES" sz="800" spc="-5" dirty="0" err="1">
                <a:latin typeface="Courier New" panose="02070309020205020404" pitchFamily="49" charset="0"/>
                <a:cs typeface="Courier New" panose="02070309020205020404" pitchFamily="49" charset="0"/>
              </a:rPr>
              <a:t>ref</a:t>
            </a:r>
            <a:r>
              <a:rPr lang="es-ES" sz="800" spc="-5" dirty="0">
                <a:latin typeface="Courier New" panose="02070309020205020404" pitchFamily="49" charset="0"/>
                <a:cs typeface="Courier New" panose="02070309020205020404" pitchFamily="49" charset="0"/>
              </a:rPr>
              <a:t>-fasta [</a:t>
            </a:r>
            <a:r>
              <a:rPr lang="es-ES" sz="800" spc="-5" dirty="0" err="1">
                <a:latin typeface="Courier New" panose="02070309020205020404" pitchFamily="49" charset="0"/>
                <a:cs typeface="Courier New" panose="02070309020205020404" pitchFamily="49" charset="0"/>
              </a:rPr>
              <a:t>fasta_file</a:t>
            </a:r>
            <a:r>
              <a:rPr lang="es-ES" sz="800" spc="-5" dirty="0">
                <a:latin typeface="Courier New" panose="02070309020205020404" pitchFamily="49" charset="0"/>
                <a:cs typeface="Courier New" panose="02070309020205020404" pitchFamily="49" charset="0"/>
              </a:rPr>
              <a:t>] --tumor-id [tumor] --normal-id [normal]</a:t>
            </a:r>
          </a:p>
          <a:p>
            <a:pPr marL="126999">
              <a:lnSpc>
                <a:spcPct val="100000"/>
              </a:lnSpc>
              <a:spcBef>
                <a:spcPts val="484"/>
              </a:spcBef>
              <a:buSzPct val="62500"/>
              <a:tabLst>
                <a:tab pos="227965" algn="l"/>
              </a:tabLst>
            </a:pPr>
            <a:endParaRPr lang="es-ES" sz="800" spc="-5" dirty="0">
              <a:solidFill>
                <a:schemeClr val="accent6">
                  <a:lumMod val="75000"/>
                </a:schemeClr>
              </a:solidFill>
              <a:latin typeface="Euphemia UCAS"/>
              <a:cs typeface="Euphemia UCAS"/>
            </a:endParaRPr>
          </a:p>
          <a:p>
            <a:pPr marL="126999">
              <a:lnSpc>
                <a:spcPct val="100000"/>
              </a:lnSpc>
              <a:spcBef>
                <a:spcPts val="484"/>
              </a:spcBef>
              <a:buSzPct val="62500"/>
              <a:tabLst>
                <a:tab pos="227965" algn="l"/>
              </a:tabLst>
            </a:pPr>
            <a:endParaRPr lang="es-ES" sz="800" spc="-5" dirty="0">
              <a:solidFill>
                <a:schemeClr val="accent6">
                  <a:lumMod val="75000"/>
                </a:schemeClr>
              </a:solidFill>
              <a:latin typeface="Euphemia UCAS"/>
              <a:cs typeface="Euphemia UCAS"/>
            </a:endParaRPr>
          </a:p>
        </p:txBody>
      </p:sp>
      <p:sp>
        <p:nvSpPr>
          <p:cNvPr id="6" name="object 5">
            <a:extLst>
              <a:ext uri="{FF2B5EF4-FFF2-40B4-BE49-F238E27FC236}">
                <a16:creationId xmlns:a16="http://schemas.microsoft.com/office/drawing/2014/main" id="{F569981A-76B8-74E0-7A9E-2BDCC5B64684}"/>
              </a:ext>
            </a:extLst>
          </p:cNvPr>
          <p:cNvSpPr/>
          <p:nvPr/>
        </p:nvSpPr>
        <p:spPr>
          <a:xfrm>
            <a:off x="3939488" y="401175"/>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7" name="object 6">
            <a:extLst>
              <a:ext uri="{FF2B5EF4-FFF2-40B4-BE49-F238E27FC236}">
                <a16:creationId xmlns:a16="http://schemas.microsoft.com/office/drawing/2014/main" id="{4CE64012-050D-1315-A590-8DAB31CEDC12}"/>
              </a:ext>
            </a:extLst>
          </p:cNvPr>
          <p:cNvSpPr/>
          <p:nvPr/>
        </p:nvSpPr>
        <p:spPr>
          <a:xfrm>
            <a:off x="3939488" y="401175"/>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8" name="object 7">
            <a:extLst>
              <a:ext uri="{FF2B5EF4-FFF2-40B4-BE49-F238E27FC236}">
                <a16:creationId xmlns:a16="http://schemas.microsoft.com/office/drawing/2014/main" id="{AF642D24-3519-F65B-71AA-A54F7D07E7B6}"/>
              </a:ext>
            </a:extLst>
          </p:cNvPr>
          <p:cNvSpPr txBox="1"/>
          <p:nvPr/>
        </p:nvSpPr>
        <p:spPr>
          <a:xfrm>
            <a:off x="4011308" y="463275"/>
            <a:ext cx="429259" cy="141064"/>
          </a:xfrm>
          <a:prstGeom prst="rect">
            <a:avLst/>
          </a:prstGeom>
        </p:spPr>
        <p:txBody>
          <a:bodyPr vert="horz" wrap="square" lIns="0" tIns="0" rIns="0" bIns="0" rtlCol="0">
            <a:spAutoFit/>
          </a:bodyPr>
          <a:lstStyle/>
          <a:p>
            <a:pPr marL="24765" marR="5080" indent="-12700" algn="ctr">
              <a:lnSpc>
                <a:spcPts val="540"/>
              </a:lnSpc>
            </a:pPr>
            <a:r>
              <a:rPr sz="550" spc="15" dirty="0">
                <a:latin typeface="Euphemia UCAS"/>
                <a:cs typeface="Euphemia UCAS"/>
              </a:rPr>
              <a:t>Sequen</a:t>
            </a:r>
            <a:r>
              <a:rPr sz="550" spc="20" dirty="0">
                <a:latin typeface="Euphemia UCAS"/>
                <a:cs typeface="Euphemia UCAS"/>
              </a:rPr>
              <a:t>c</a:t>
            </a:r>
            <a:r>
              <a:rPr sz="550" spc="25" dirty="0">
                <a:latin typeface="Euphemia UCAS"/>
                <a:cs typeface="Euphemia UCAS"/>
              </a:rPr>
              <a:t>ing </a:t>
            </a:r>
            <a:r>
              <a:rPr sz="550" spc="15" dirty="0">
                <a:latin typeface="Euphemia UCAS"/>
                <a:cs typeface="Euphemia UCAS"/>
              </a:rPr>
              <a:t> </a:t>
            </a:r>
            <a:r>
              <a:rPr sz="550" spc="30" dirty="0">
                <a:latin typeface="Euphemia UCAS"/>
                <a:cs typeface="Euphemia UCAS"/>
              </a:rPr>
              <a:t>Instrument</a:t>
            </a:r>
            <a:endParaRPr sz="550" dirty="0">
              <a:latin typeface="Euphemia UCAS"/>
              <a:cs typeface="Euphemia UCAS"/>
            </a:endParaRPr>
          </a:p>
        </p:txBody>
      </p:sp>
      <p:sp>
        <p:nvSpPr>
          <p:cNvPr id="24" name="object 8">
            <a:extLst>
              <a:ext uri="{FF2B5EF4-FFF2-40B4-BE49-F238E27FC236}">
                <a16:creationId xmlns:a16="http://schemas.microsoft.com/office/drawing/2014/main" id="{144DB217-ACB9-DFD8-B809-3830CEFC9C48}"/>
              </a:ext>
            </a:extLst>
          </p:cNvPr>
          <p:cNvSpPr/>
          <p:nvPr/>
        </p:nvSpPr>
        <p:spPr>
          <a:xfrm>
            <a:off x="3939488" y="773104"/>
            <a:ext cx="575310" cy="249554"/>
          </a:xfrm>
          <a:custGeom>
            <a:avLst/>
            <a:gdLst/>
            <a:ahLst/>
            <a:cxnLst/>
            <a:rect l="l" t="t" r="r" b="b"/>
            <a:pathLst>
              <a:path w="575310" h="249555">
                <a:moveTo>
                  <a:pt x="549047" y="249277"/>
                </a:move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close/>
              </a:path>
            </a:pathLst>
          </a:custGeom>
          <a:solidFill>
            <a:srgbClr val="FBBA05"/>
          </a:solidFill>
        </p:spPr>
        <p:txBody>
          <a:bodyPr wrap="square" lIns="0" tIns="0" rIns="0" bIns="0" rtlCol="0"/>
          <a:lstStyle/>
          <a:p>
            <a:endParaRPr>
              <a:latin typeface="Euphemia UCAS"/>
              <a:cs typeface="Euphemia UCAS"/>
            </a:endParaRPr>
          </a:p>
        </p:txBody>
      </p:sp>
      <p:sp>
        <p:nvSpPr>
          <p:cNvPr id="25" name="object 9">
            <a:extLst>
              <a:ext uri="{FF2B5EF4-FFF2-40B4-BE49-F238E27FC236}">
                <a16:creationId xmlns:a16="http://schemas.microsoft.com/office/drawing/2014/main" id="{E1740AC9-7117-63ED-7811-790C7A6F66DE}"/>
              </a:ext>
            </a:extLst>
          </p:cNvPr>
          <p:cNvSpPr/>
          <p:nvPr/>
        </p:nvSpPr>
        <p:spPr>
          <a:xfrm>
            <a:off x="3939488" y="773104"/>
            <a:ext cx="575310" cy="249554"/>
          </a:xfrm>
          <a:custGeom>
            <a:avLst/>
            <a:gdLst/>
            <a:ahLst/>
            <a:cxnLst/>
            <a:rect l="l" t="t" r="r" b="b"/>
            <a:pathLst>
              <a:path w="575310" h="249555">
                <a:moveTo>
                  <a:pt x="26110" y="0"/>
                </a:move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26" name="object 10">
            <a:extLst>
              <a:ext uri="{FF2B5EF4-FFF2-40B4-BE49-F238E27FC236}">
                <a16:creationId xmlns:a16="http://schemas.microsoft.com/office/drawing/2014/main" id="{272534FA-BBDC-A2BD-32B0-0D25A1E0E384}"/>
              </a:ext>
            </a:extLst>
          </p:cNvPr>
          <p:cNvSpPr txBox="1"/>
          <p:nvPr/>
        </p:nvSpPr>
        <p:spPr>
          <a:xfrm>
            <a:off x="4036844" y="835186"/>
            <a:ext cx="378460" cy="141064"/>
          </a:xfrm>
          <a:prstGeom prst="rect">
            <a:avLst/>
          </a:prstGeom>
        </p:spPr>
        <p:txBody>
          <a:bodyPr vert="horz" wrap="square" lIns="0" tIns="0" rIns="0" bIns="0" rtlCol="0">
            <a:spAutoFit/>
          </a:bodyPr>
          <a:lstStyle/>
          <a:p>
            <a:pPr marL="12700" marR="5080" indent="6350" algn="ctr">
              <a:lnSpc>
                <a:spcPts val="540"/>
              </a:lnSpc>
            </a:pPr>
            <a:r>
              <a:rPr sz="550" spc="15" dirty="0">
                <a:latin typeface="Euphemia UCAS"/>
                <a:cs typeface="Euphemia UCAS"/>
              </a:rPr>
              <a:t>Sequen</a:t>
            </a:r>
            <a:r>
              <a:rPr sz="550" spc="20" dirty="0">
                <a:latin typeface="Euphemia UCAS"/>
                <a:cs typeface="Euphemia UCAS"/>
              </a:rPr>
              <a:t>ce </a:t>
            </a:r>
            <a:r>
              <a:rPr sz="550" spc="10" dirty="0">
                <a:latin typeface="Euphemia UCAS"/>
                <a:cs typeface="Euphemia UCAS"/>
              </a:rPr>
              <a:t> </a:t>
            </a:r>
            <a:r>
              <a:rPr sz="550" spc="35" dirty="0">
                <a:latin typeface="Euphemia UCAS"/>
                <a:cs typeface="Euphemia UCAS"/>
              </a:rPr>
              <a:t>Alignment</a:t>
            </a:r>
            <a:endParaRPr sz="550" dirty="0">
              <a:latin typeface="Euphemia UCAS"/>
              <a:cs typeface="Euphemia UCAS"/>
            </a:endParaRPr>
          </a:p>
        </p:txBody>
      </p:sp>
      <p:sp>
        <p:nvSpPr>
          <p:cNvPr id="27" name="object 11">
            <a:extLst>
              <a:ext uri="{FF2B5EF4-FFF2-40B4-BE49-F238E27FC236}">
                <a16:creationId xmlns:a16="http://schemas.microsoft.com/office/drawing/2014/main" id="{D98B653F-296F-E961-AA40-E7AC6F13CF87}"/>
              </a:ext>
            </a:extLst>
          </p:cNvPr>
          <p:cNvSpPr/>
          <p:nvPr/>
        </p:nvSpPr>
        <p:spPr>
          <a:xfrm>
            <a:off x="3939488" y="1143276"/>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28" name="object 12">
            <a:extLst>
              <a:ext uri="{FF2B5EF4-FFF2-40B4-BE49-F238E27FC236}">
                <a16:creationId xmlns:a16="http://schemas.microsoft.com/office/drawing/2014/main" id="{847E5080-E907-3575-ED01-C5F4D37D8E8E}"/>
              </a:ext>
            </a:extLst>
          </p:cNvPr>
          <p:cNvSpPr/>
          <p:nvPr/>
        </p:nvSpPr>
        <p:spPr>
          <a:xfrm>
            <a:off x="3939488" y="1143276"/>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29" name="object 13">
            <a:extLst>
              <a:ext uri="{FF2B5EF4-FFF2-40B4-BE49-F238E27FC236}">
                <a16:creationId xmlns:a16="http://schemas.microsoft.com/office/drawing/2014/main" id="{0F406B25-4C2D-02A3-867E-C24446098EBA}"/>
              </a:ext>
            </a:extLst>
          </p:cNvPr>
          <p:cNvSpPr txBox="1"/>
          <p:nvPr/>
        </p:nvSpPr>
        <p:spPr>
          <a:xfrm>
            <a:off x="4091075" y="1205376"/>
            <a:ext cx="269875" cy="141064"/>
          </a:xfrm>
          <a:prstGeom prst="rect">
            <a:avLst/>
          </a:prstGeom>
        </p:spPr>
        <p:txBody>
          <a:bodyPr vert="horz" wrap="square" lIns="0" tIns="0" rIns="0" bIns="0" rtlCol="0">
            <a:spAutoFit/>
          </a:bodyPr>
          <a:lstStyle/>
          <a:p>
            <a:pPr marL="17145" marR="5080" indent="-5080" algn="ctr">
              <a:lnSpc>
                <a:spcPts val="540"/>
              </a:lnSpc>
            </a:pPr>
            <a:r>
              <a:rPr sz="550" spc="-45" dirty="0">
                <a:latin typeface="Euphemia UCAS"/>
                <a:cs typeface="Euphemia UCAS"/>
              </a:rPr>
              <a:t>V</a:t>
            </a:r>
            <a:r>
              <a:rPr sz="550" spc="20" dirty="0">
                <a:latin typeface="Euphemia UCAS"/>
                <a:cs typeface="Euphemia UCAS"/>
              </a:rPr>
              <a:t>aria</a:t>
            </a:r>
            <a:r>
              <a:rPr sz="550" spc="35" dirty="0">
                <a:latin typeface="Euphemia UCAS"/>
                <a:cs typeface="Euphemia UCAS"/>
              </a:rPr>
              <a:t>n</a:t>
            </a:r>
            <a:r>
              <a:rPr sz="550" spc="55" dirty="0">
                <a:latin typeface="Euphemia UCAS"/>
                <a:cs typeface="Euphemia UCAS"/>
              </a:rPr>
              <a:t>t  </a:t>
            </a:r>
            <a:r>
              <a:rPr sz="550" spc="15" dirty="0">
                <a:latin typeface="Euphemia UCAS"/>
                <a:cs typeface="Euphemia UCAS"/>
              </a:rPr>
              <a:t>Calling</a:t>
            </a:r>
            <a:endParaRPr sz="550" dirty="0">
              <a:latin typeface="Euphemia UCAS"/>
              <a:cs typeface="Euphemia UCAS"/>
            </a:endParaRPr>
          </a:p>
        </p:txBody>
      </p:sp>
      <p:sp>
        <p:nvSpPr>
          <p:cNvPr id="30" name="object 14">
            <a:extLst>
              <a:ext uri="{FF2B5EF4-FFF2-40B4-BE49-F238E27FC236}">
                <a16:creationId xmlns:a16="http://schemas.microsoft.com/office/drawing/2014/main" id="{C3598F41-215E-A79A-3D4B-169FA807CC06}"/>
              </a:ext>
            </a:extLst>
          </p:cNvPr>
          <p:cNvSpPr/>
          <p:nvPr/>
        </p:nvSpPr>
        <p:spPr>
          <a:xfrm flipH="1">
            <a:off x="4148362" y="656680"/>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31" name="object 15">
            <a:extLst>
              <a:ext uri="{FF2B5EF4-FFF2-40B4-BE49-F238E27FC236}">
                <a16:creationId xmlns:a16="http://schemas.microsoft.com/office/drawing/2014/main" id="{DAF22F0C-365D-6E56-573B-BEBFCB0B5174}"/>
              </a:ext>
            </a:extLst>
          </p:cNvPr>
          <p:cNvSpPr/>
          <p:nvPr/>
        </p:nvSpPr>
        <p:spPr>
          <a:xfrm>
            <a:off x="4180301" y="711226"/>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
        <p:nvSpPr>
          <p:cNvPr id="32" name="object 20">
            <a:extLst>
              <a:ext uri="{FF2B5EF4-FFF2-40B4-BE49-F238E27FC236}">
                <a16:creationId xmlns:a16="http://schemas.microsoft.com/office/drawing/2014/main" id="{E0E704AE-CED8-427E-5484-38EC3C0998A1}"/>
              </a:ext>
            </a:extLst>
          </p:cNvPr>
          <p:cNvSpPr txBox="1"/>
          <p:nvPr/>
        </p:nvSpPr>
        <p:spPr>
          <a:xfrm>
            <a:off x="3927437" y="661572"/>
            <a:ext cx="245745" cy="84639"/>
          </a:xfrm>
          <a:prstGeom prst="rect">
            <a:avLst/>
          </a:prstGeom>
        </p:spPr>
        <p:txBody>
          <a:bodyPr vert="horz" wrap="square" lIns="0" tIns="0" rIns="0" bIns="0" rtlCol="0">
            <a:spAutoFit/>
          </a:bodyPr>
          <a:lstStyle/>
          <a:p>
            <a:pPr marL="12700">
              <a:lnSpc>
                <a:spcPct val="100000"/>
              </a:lnSpc>
            </a:pPr>
            <a:r>
              <a:rPr sz="550" spc="-75" dirty="0">
                <a:latin typeface="Euphemia UCAS"/>
                <a:cs typeface="Euphemia UCAS"/>
              </a:rPr>
              <a:t>F</a:t>
            </a:r>
            <a:r>
              <a:rPr sz="550" spc="-10" dirty="0">
                <a:latin typeface="Euphemia UCAS"/>
                <a:cs typeface="Euphemia UCAS"/>
              </a:rPr>
              <a:t>ASTQ</a:t>
            </a:r>
            <a:endParaRPr sz="550" dirty="0">
              <a:latin typeface="Euphemia UCAS"/>
              <a:cs typeface="Euphemia UCAS"/>
            </a:endParaRPr>
          </a:p>
        </p:txBody>
      </p:sp>
      <p:sp>
        <p:nvSpPr>
          <p:cNvPr id="33" name="object 21">
            <a:extLst>
              <a:ext uri="{FF2B5EF4-FFF2-40B4-BE49-F238E27FC236}">
                <a16:creationId xmlns:a16="http://schemas.microsoft.com/office/drawing/2014/main" id="{9F0E681D-7D98-9367-CFD1-B9A57933CBA9}"/>
              </a:ext>
            </a:extLst>
          </p:cNvPr>
          <p:cNvSpPr txBox="1"/>
          <p:nvPr/>
        </p:nvSpPr>
        <p:spPr>
          <a:xfrm>
            <a:off x="3961860" y="1036175"/>
            <a:ext cx="179070" cy="84639"/>
          </a:xfrm>
          <a:prstGeom prst="rect">
            <a:avLst/>
          </a:prstGeom>
        </p:spPr>
        <p:txBody>
          <a:bodyPr vert="horz" wrap="square" lIns="0" tIns="0" rIns="0" bIns="0" rtlCol="0">
            <a:spAutoFit/>
          </a:bodyPr>
          <a:lstStyle/>
          <a:p>
            <a:pPr marL="12700">
              <a:lnSpc>
                <a:spcPct val="100000"/>
              </a:lnSpc>
            </a:pPr>
            <a:r>
              <a:rPr sz="550" spc="5" dirty="0">
                <a:latin typeface="Euphemia UCAS"/>
                <a:cs typeface="Euphemia UCAS"/>
              </a:rPr>
              <a:t>BAM</a:t>
            </a:r>
            <a:endParaRPr sz="550" dirty="0">
              <a:latin typeface="Euphemia UCAS"/>
              <a:cs typeface="Euphemia UCAS"/>
            </a:endParaRPr>
          </a:p>
        </p:txBody>
      </p:sp>
      <p:sp>
        <p:nvSpPr>
          <p:cNvPr id="34" name="object 25">
            <a:extLst>
              <a:ext uri="{FF2B5EF4-FFF2-40B4-BE49-F238E27FC236}">
                <a16:creationId xmlns:a16="http://schemas.microsoft.com/office/drawing/2014/main" id="{65C83C5F-CB1C-CCA8-9848-B43572269AC1}"/>
              </a:ext>
            </a:extLst>
          </p:cNvPr>
          <p:cNvSpPr txBox="1"/>
          <p:nvPr/>
        </p:nvSpPr>
        <p:spPr>
          <a:xfrm>
            <a:off x="3961860" y="1406902"/>
            <a:ext cx="160655" cy="84639"/>
          </a:xfrm>
          <a:prstGeom prst="rect">
            <a:avLst/>
          </a:prstGeom>
        </p:spPr>
        <p:txBody>
          <a:bodyPr vert="horz" wrap="square" lIns="0" tIns="0" rIns="0" bIns="0" rtlCol="0">
            <a:spAutoFit/>
          </a:bodyPr>
          <a:lstStyle/>
          <a:p>
            <a:pPr marL="12700">
              <a:lnSpc>
                <a:spcPct val="100000"/>
              </a:lnSpc>
            </a:pPr>
            <a:r>
              <a:rPr lang="es-ES" sz="550" spc="-15" dirty="0">
                <a:latin typeface="Euphemia UCAS"/>
                <a:cs typeface="Euphemia UCAS"/>
              </a:rPr>
              <a:t>MAF</a:t>
            </a:r>
            <a:endParaRPr sz="550" dirty="0">
              <a:latin typeface="Euphemia UCAS"/>
              <a:cs typeface="Euphemia UCAS"/>
            </a:endParaRPr>
          </a:p>
        </p:txBody>
      </p:sp>
      <p:sp>
        <p:nvSpPr>
          <p:cNvPr id="35" name="object 14">
            <a:extLst>
              <a:ext uri="{FF2B5EF4-FFF2-40B4-BE49-F238E27FC236}">
                <a16:creationId xmlns:a16="http://schemas.microsoft.com/office/drawing/2014/main" id="{16876452-E068-1A17-2117-B222DB736059}"/>
              </a:ext>
            </a:extLst>
          </p:cNvPr>
          <p:cNvSpPr/>
          <p:nvPr/>
        </p:nvSpPr>
        <p:spPr>
          <a:xfrm flipH="1">
            <a:off x="4155427" y="1028971"/>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36" name="object 15">
            <a:extLst>
              <a:ext uri="{FF2B5EF4-FFF2-40B4-BE49-F238E27FC236}">
                <a16:creationId xmlns:a16="http://schemas.microsoft.com/office/drawing/2014/main" id="{92F93DAB-75AC-DC9C-7252-E560A112B0FA}"/>
              </a:ext>
            </a:extLst>
          </p:cNvPr>
          <p:cNvSpPr/>
          <p:nvPr/>
        </p:nvSpPr>
        <p:spPr>
          <a:xfrm>
            <a:off x="4187366" y="1083517"/>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Tree>
    <p:extLst>
      <p:ext uri="{BB962C8B-B14F-4D97-AF65-F5344CB8AC3E}">
        <p14:creationId xmlns:p14="http://schemas.microsoft.com/office/powerpoint/2010/main" val="3088371457"/>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60" dirty="0">
                <a:latin typeface="Euphemia UCAS"/>
                <a:cs typeface="Euphemia UCAS"/>
              </a:rPr>
              <a:t>Global </a:t>
            </a:r>
            <a:r>
              <a:rPr spc="-45" dirty="0">
                <a:latin typeface="Euphemia UCAS"/>
                <a:cs typeface="Euphemia UCAS"/>
              </a:rPr>
              <a:t>Alliance </a:t>
            </a:r>
            <a:r>
              <a:rPr spc="-30" dirty="0">
                <a:latin typeface="Euphemia UCAS"/>
                <a:cs typeface="Euphemia UCAS"/>
              </a:rPr>
              <a:t>for </a:t>
            </a:r>
            <a:r>
              <a:rPr spc="-85" dirty="0">
                <a:latin typeface="Euphemia UCAS"/>
                <a:cs typeface="Euphemia UCAS"/>
              </a:rPr>
              <a:t>Genomics </a:t>
            </a:r>
            <a:r>
              <a:rPr spc="-65" dirty="0">
                <a:latin typeface="Euphemia UCAS"/>
                <a:cs typeface="Euphemia UCAS"/>
              </a:rPr>
              <a:t>and</a:t>
            </a:r>
            <a:r>
              <a:rPr spc="85" dirty="0">
                <a:latin typeface="Euphemia UCAS"/>
                <a:cs typeface="Euphemia UCAS"/>
              </a:rPr>
              <a:t> </a:t>
            </a:r>
            <a:r>
              <a:rPr spc="-30" dirty="0">
                <a:latin typeface="Euphemia UCAS"/>
                <a:cs typeface="Euphemia UCAS"/>
              </a:rPr>
              <a:t>Health</a:t>
            </a:r>
          </a:p>
        </p:txBody>
      </p:sp>
      <p:sp>
        <p:nvSpPr>
          <p:cNvPr id="3" name="object 3"/>
          <p:cNvSpPr txBox="1"/>
          <p:nvPr/>
        </p:nvSpPr>
        <p:spPr>
          <a:xfrm>
            <a:off x="247650" y="511175"/>
            <a:ext cx="4167556" cy="2505601"/>
          </a:xfrm>
          <a:prstGeom prst="rect">
            <a:avLst/>
          </a:prstGeom>
        </p:spPr>
        <p:txBody>
          <a:bodyPr vert="horz" wrap="square" lIns="0" tIns="0" rIns="0" bIns="0" rtlCol="0">
            <a:spAutoFit/>
          </a:bodyPr>
          <a:lstStyle/>
          <a:p>
            <a:pPr marL="12700" marR="1026160">
              <a:lnSpc>
                <a:spcPts val="950"/>
              </a:lnSpc>
            </a:pPr>
            <a:r>
              <a:rPr sz="800" dirty="0">
                <a:latin typeface="Euphemia UCAS"/>
                <a:cs typeface="Euphemia UCAS"/>
              </a:rPr>
              <a:t>International coalition </a:t>
            </a:r>
            <a:r>
              <a:rPr sz="800" spc="-25" dirty="0">
                <a:latin typeface="Euphemia UCAS"/>
                <a:cs typeface="Euphemia UCAS"/>
              </a:rPr>
              <a:t>dedicated </a:t>
            </a:r>
            <a:r>
              <a:rPr sz="800" spc="25" dirty="0">
                <a:latin typeface="Euphemia UCAS"/>
                <a:cs typeface="Euphemia UCAS"/>
              </a:rPr>
              <a:t>to </a:t>
            </a:r>
            <a:r>
              <a:rPr sz="800" spc="-5" dirty="0">
                <a:latin typeface="Euphemia UCAS"/>
                <a:cs typeface="Euphemia UCAS"/>
              </a:rPr>
              <a:t>improving </a:t>
            </a:r>
            <a:r>
              <a:rPr sz="800" spc="-15" dirty="0">
                <a:latin typeface="Euphemia UCAS"/>
                <a:cs typeface="Euphemia UCAS"/>
              </a:rPr>
              <a:t>human </a:t>
            </a:r>
            <a:r>
              <a:rPr sz="800" spc="-5" dirty="0">
                <a:latin typeface="Euphemia UCAS"/>
                <a:cs typeface="Euphemia UCAS"/>
              </a:rPr>
              <a:t>health  </a:t>
            </a:r>
            <a:endParaRPr lang="es-ES_tradnl" sz="800" spc="-5" dirty="0">
              <a:latin typeface="Euphemia UCAS"/>
              <a:cs typeface="Euphemia UCAS"/>
            </a:endParaRPr>
          </a:p>
          <a:p>
            <a:pPr marL="12700" marR="1026160">
              <a:lnSpc>
                <a:spcPts val="950"/>
              </a:lnSpc>
            </a:pPr>
            <a:r>
              <a:rPr sz="800" spc="-10" dirty="0">
                <a:latin typeface="Euphemia UCAS"/>
                <a:cs typeface="Euphemia UCAS"/>
              </a:rPr>
              <a:t>Mission</a:t>
            </a:r>
            <a:endParaRPr sz="800" dirty="0">
              <a:latin typeface="Euphemia UCAS"/>
              <a:cs typeface="Euphemia UCAS"/>
            </a:endParaRPr>
          </a:p>
          <a:p>
            <a:pPr marL="12700" marR="16510" indent="114300">
              <a:lnSpc>
                <a:spcPts val="1440"/>
              </a:lnSpc>
              <a:spcBef>
                <a:spcPts val="100"/>
              </a:spcBef>
              <a:buSzPct val="62500"/>
              <a:buFont typeface="Arial"/>
              <a:buChar char="•"/>
              <a:tabLst>
                <a:tab pos="227965" algn="l"/>
              </a:tabLst>
            </a:pPr>
            <a:r>
              <a:rPr sz="800" spc="-20" dirty="0">
                <a:latin typeface="Euphemia UCAS"/>
                <a:cs typeface="Euphemia UCAS"/>
              </a:rPr>
              <a:t>establish </a:t>
            </a:r>
            <a:r>
              <a:rPr sz="800" spc="-40" dirty="0">
                <a:latin typeface="Euphemia UCAS"/>
                <a:cs typeface="Euphemia UCAS"/>
              </a:rPr>
              <a:t>a </a:t>
            </a:r>
            <a:r>
              <a:rPr sz="800" spc="-15" dirty="0">
                <a:latin typeface="Euphemia UCAS"/>
                <a:cs typeface="Euphemia UCAS"/>
              </a:rPr>
              <a:t>common framework </a:t>
            </a:r>
            <a:r>
              <a:rPr sz="800" spc="25" dirty="0">
                <a:latin typeface="Euphemia UCAS"/>
                <a:cs typeface="Euphemia UCAS"/>
              </a:rPr>
              <a:t>to </a:t>
            </a:r>
            <a:r>
              <a:rPr sz="800" spc="-30" dirty="0">
                <a:latin typeface="Euphemia UCAS"/>
                <a:cs typeface="Euphemia UCAS"/>
              </a:rPr>
              <a:t>enable </a:t>
            </a:r>
            <a:r>
              <a:rPr sz="800" spc="-20" dirty="0">
                <a:latin typeface="Euphemia UCAS"/>
                <a:cs typeface="Euphemia UCAS"/>
              </a:rPr>
              <a:t>sharing </a:t>
            </a:r>
            <a:r>
              <a:rPr sz="800" spc="5" dirty="0">
                <a:latin typeface="Euphemia UCAS"/>
                <a:cs typeface="Euphemia UCAS"/>
              </a:rPr>
              <a:t>of </a:t>
            </a:r>
            <a:r>
              <a:rPr sz="800" spc="-20" dirty="0">
                <a:latin typeface="Euphemia UCAS"/>
                <a:cs typeface="Euphemia UCAS"/>
              </a:rPr>
              <a:t>genomic and </a:t>
            </a:r>
            <a:r>
              <a:rPr sz="800" dirty="0">
                <a:latin typeface="Euphemia UCAS"/>
                <a:cs typeface="Euphemia UCAS"/>
              </a:rPr>
              <a:t>clinical </a:t>
            </a:r>
            <a:r>
              <a:rPr sz="800" spc="-10" dirty="0">
                <a:latin typeface="Euphemia UCAS"/>
                <a:cs typeface="Euphemia UCAS"/>
              </a:rPr>
              <a:t>data  </a:t>
            </a:r>
            <a:r>
              <a:rPr sz="800" dirty="0">
                <a:latin typeface="Euphemia UCAS"/>
                <a:cs typeface="Euphemia UCAS"/>
              </a:rPr>
              <a:t>Working</a:t>
            </a:r>
            <a:r>
              <a:rPr sz="800" spc="-30" dirty="0">
                <a:latin typeface="Euphemia UCAS"/>
                <a:cs typeface="Euphemia UCAS"/>
              </a:rPr>
              <a:t> </a:t>
            </a:r>
            <a:r>
              <a:rPr sz="800" spc="-20" dirty="0">
                <a:latin typeface="Euphemia UCAS"/>
                <a:cs typeface="Euphemia UCAS"/>
              </a:rPr>
              <a:t>groups</a:t>
            </a:r>
            <a:endParaRPr sz="800" dirty="0">
              <a:latin typeface="Euphemia UCAS"/>
              <a:cs typeface="Euphemia UCAS"/>
            </a:endParaRPr>
          </a:p>
          <a:p>
            <a:pPr marL="227329" indent="-100330">
              <a:lnSpc>
                <a:spcPts val="955"/>
              </a:lnSpc>
              <a:spcBef>
                <a:spcPts val="355"/>
              </a:spcBef>
              <a:buSzPct val="62500"/>
              <a:buFont typeface="Arial"/>
              <a:buChar char="•"/>
              <a:tabLst>
                <a:tab pos="227965" algn="l"/>
              </a:tabLst>
            </a:pPr>
            <a:r>
              <a:rPr sz="800" dirty="0">
                <a:latin typeface="Euphemia UCAS"/>
                <a:cs typeface="Euphemia UCAS"/>
              </a:rPr>
              <a:t>clinical</a:t>
            </a:r>
          </a:p>
          <a:p>
            <a:pPr marL="227329" indent="-100330">
              <a:lnSpc>
                <a:spcPts val="944"/>
              </a:lnSpc>
              <a:buSzPct val="62500"/>
              <a:buFont typeface="Arial"/>
              <a:buChar char="•"/>
              <a:tabLst>
                <a:tab pos="227965" algn="l"/>
              </a:tabLst>
            </a:pPr>
            <a:r>
              <a:rPr sz="800" spc="-5" dirty="0">
                <a:latin typeface="Euphemia UCAS"/>
                <a:cs typeface="Euphemia UCAS"/>
              </a:rPr>
              <a:t>regulatory </a:t>
            </a:r>
            <a:r>
              <a:rPr sz="800" spc="-20" dirty="0">
                <a:latin typeface="Euphemia UCAS"/>
                <a:cs typeface="Euphemia UCAS"/>
              </a:rPr>
              <a:t>and</a:t>
            </a:r>
            <a:r>
              <a:rPr sz="800" spc="60" dirty="0">
                <a:latin typeface="Euphemia UCAS"/>
                <a:cs typeface="Euphemia UCAS"/>
              </a:rPr>
              <a:t> </a:t>
            </a:r>
            <a:r>
              <a:rPr sz="800" spc="-15" dirty="0">
                <a:latin typeface="Euphemia UCAS"/>
                <a:cs typeface="Euphemia UCAS"/>
              </a:rPr>
              <a:t>ethics</a:t>
            </a:r>
            <a:endParaRPr sz="800" dirty="0">
              <a:latin typeface="Euphemia UCAS"/>
              <a:cs typeface="Euphemia UCAS"/>
            </a:endParaRPr>
          </a:p>
          <a:p>
            <a:pPr marL="227329" indent="-100330">
              <a:lnSpc>
                <a:spcPts val="944"/>
              </a:lnSpc>
              <a:buSzPct val="62500"/>
              <a:buFont typeface="Arial"/>
              <a:buChar char="•"/>
              <a:tabLst>
                <a:tab pos="227965" algn="l"/>
              </a:tabLst>
            </a:pPr>
            <a:r>
              <a:rPr sz="800" spc="-15" dirty="0">
                <a:latin typeface="Euphemia UCAS"/>
                <a:cs typeface="Euphemia UCAS"/>
              </a:rPr>
              <a:t>security</a:t>
            </a:r>
            <a:endParaRPr sz="800" dirty="0">
              <a:latin typeface="Euphemia UCAS"/>
              <a:cs typeface="Euphemia UCAS"/>
            </a:endParaRPr>
          </a:p>
          <a:p>
            <a:pPr marL="227329" indent="-100330">
              <a:lnSpc>
                <a:spcPts val="955"/>
              </a:lnSpc>
              <a:buSzPct val="62500"/>
              <a:buFont typeface="Arial"/>
              <a:buChar char="•"/>
              <a:tabLst>
                <a:tab pos="227965" algn="l"/>
              </a:tabLst>
            </a:pPr>
            <a:r>
              <a:rPr sz="800" spc="-10" dirty="0">
                <a:latin typeface="Euphemia UCAS"/>
                <a:cs typeface="Euphemia UCAS"/>
              </a:rPr>
              <a:t>data</a:t>
            </a:r>
            <a:endParaRPr sz="800" dirty="0">
              <a:latin typeface="Euphemia UCAS"/>
              <a:cs typeface="Euphemia UCAS"/>
            </a:endParaRPr>
          </a:p>
          <a:p>
            <a:pPr marL="12700">
              <a:lnSpc>
                <a:spcPct val="100000"/>
              </a:lnSpc>
              <a:spcBef>
                <a:spcPts val="484"/>
              </a:spcBef>
            </a:pPr>
            <a:r>
              <a:rPr sz="800" spc="10" dirty="0">
                <a:latin typeface="Euphemia UCAS"/>
                <a:cs typeface="Euphemia UCAS"/>
              </a:rPr>
              <a:t>Data </a:t>
            </a:r>
            <a:r>
              <a:rPr sz="800" spc="-10" dirty="0">
                <a:latin typeface="Euphemia UCAS"/>
                <a:cs typeface="Euphemia UCAS"/>
              </a:rPr>
              <a:t>working</a:t>
            </a:r>
            <a:r>
              <a:rPr sz="800" spc="50" dirty="0">
                <a:latin typeface="Euphemia UCAS"/>
                <a:cs typeface="Euphemia UCAS"/>
              </a:rPr>
              <a:t> </a:t>
            </a:r>
            <a:r>
              <a:rPr sz="800" spc="-10" dirty="0">
                <a:latin typeface="Euphemia UCAS"/>
                <a:cs typeface="Euphemia UCAS"/>
              </a:rPr>
              <a:t>group</a:t>
            </a:r>
            <a:endParaRPr sz="800" dirty="0">
              <a:latin typeface="Euphemia UCAS"/>
              <a:cs typeface="Euphemia UCAS"/>
            </a:endParaRPr>
          </a:p>
          <a:p>
            <a:pPr marL="227329" indent="-100330">
              <a:lnSpc>
                <a:spcPts val="955"/>
              </a:lnSpc>
              <a:spcBef>
                <a:spcPts val="484"/>
              </a:spcBef>
              <a:buSzPct val="62500"/>
              <a:buFont typeface="Arial"/>
              <a:buChar char="•"/>
              <a:tabLst>
                <a:tab pos="227965" algn="l"/>
              </a:tabLst>
            </a:pPr>
            <a:r>
              <a:rPr sz="800" spc="-25" dirty="0">
                <a:latin typeface="Euphemia UCAS"/>
                <a:cs typeface="Euphemia UCAS"/>
              </a:rPr>
              <a:t>beacon </a:t>
            </a:r>
            <a:r>
              <a:rPr sz="800" dirty="0">
                <a:latin typeface="Euphemia UCAS"/>
                <a:cs typeface="Euphemia UCAS"/>
              </a:rPr>
              <a:t>project </a:t>
            </a:r>
            <a:r>
              <a:rPr sz="600" spc="5" dirty="0">
                <a:latin typeface="Euphemia UCAS"/>
                <a:cs typeface="Euphemia UCAS"/>
              </a:rPr>
              <a:t>..  </a:t>
            </a:r>
            <a:r>
              <a:rPr sz="600" dirty="0">
                <a:latin typeface="Euphemia UCAS"/>
                <a:cs typeface="Euphemia UCAS"/>
              </a:rPr>
              <a:t>test </a:t>
            </a:r>
            <a:r>
              <a:rPr sz="600" spc="-5" dirty="0">
                <a:latin typeface="Euphemia UCAS"/>
                <a:cs typeface="Euphemia UCAS"/>
              </a:rPr>
              <a:t>the </a:t>
            </a:r>
            <a:r>
              <a:rPr sz="600" spc="-20" dirty="0">
                <a:latin typeface="Euphemia UCAS"/>
                <a:cs typeface="Euphemia UCAS"/>
              </a:rPr>
              <a:t>willingness </a:t>
            </a:r>
            <a:r>
              <a:rPr sz="600" spc="5" dirty="0">
                <a:latin typeface="Euphemia UCAS"/>
                <a:cs typeface="Euphemia UCAS"/>
              </a:rPr>
              <a:t>of </a:t>
            </a:r>
            <a:r>
              <a:rPr sz="600" dirty="0">
                <a:latin typeface="Euphemia UCAS"/>
                <a:cs typeface="Euphemia UCAS"/>
              </a:rPr>
              <a:t>international </a:t>
            </a:r>
            <a:r>
              <a:rPr sz="600" spc="-20" dirty="0">
                <a:latin typeface="Euphemia UCAS"/>
                <a:cs typeface="Euphemia UCAS"/>
              </a:rPr>
              <a:t>sites </a:t>
            </a:r>
            <a:r>
              <a:rPr sz="600" spc="20" dirty="0">
                <a:latin typeface="Euphemia UCAS"/>
                <a:cs typeface="Euphemia UCAS"/>
              </a:rPr>
              <a:t>to </a:t>
            </a:r>
            <a:r>
              <a:rPr sz="600" spc="-30" dirty="0">
                <a:latin typeface="Euphemia UCAS"/>
                <a:cs typeface="Euphemia UCAS"/>
              </a:rPr>
              <a:t>share </a:t>
            </a:r>
            <a:r>
              <a:rPr sz="600" spc="-10" dirty="0">
                <a:latin typeface="Euphemia UCAS"/>
                <a:cs typeface="Euphemia UCAS"/>
              </a:rPr>
              <a:t>genetic </a:t>
            </a:r>
            <a:r>
              <a:rPr sz="600" spc="-5" dirty="0">
                <a:latin typeface="Euphemia UCAS"/>
                <a:cs typeface="Euphemia UCAS"/>
              </a:rPr>
              <a:t>data</a:t>
            </a:r>
            <a:endParaRPr sz="600" dirty="0">
              <a:latin typeface="Euphemia UCAS"/>
              <a:cs typeface="Euphemia UCAS"/>
            </a:endParaRPr>
          </a:p>
          <a:p>
            <a:pPr marL="227329" indent="-100330">
              <a:lnSpc>
                <a:spcPts val="944"/>
              </a:lnSpc>
              <a:buSzPct val="62500"/>
              <a:buFont typeface="Arial"/>
              <a:buChar char="•"/>
              <a:tabLst>
                <a:tab pos="227965" algn="l"/>
              </a:tabLst>
            </a:pPr>
            <a:r>
              <a:rPr sz="800" spc="-5" dirty="0">
                <a:latin typeface="Euphemia UCAS"/>
                <a:cs typeface="Euphemia UCAS"/>
              </a:rPr>
              <a:t>BRCA </a:t>
            </a:r>
            <a:r>
              <a:rPr sz="800" spc="-25" dirty="0">
                <a:latin typeface="Euphemia UCAS"/>
                <a:cs typeface="Euphemia UCAS"/>
              </a:rPr>
              <a:t>challenge </a:t>
            </a:r>
            <a:r>
              <a:rPr sz="600" spc="5" dirty="0">
                <a:latin typeface="Euphemia UCAS"/>
                <a:cs typeface="Euphemia UCAS"/>
              </a:rPr>
              <a:t>..  </a:t>
            </a:r>
            <a:r>
              <a:rPr sz="600" spc="-25" dirty="0">
                <a:latin typeface="Euphemia UCAS"/>
                <a:cs typeface="Euphemia UCAS"/>
              </a:rPr>
              <a:t>advance </a:t>
            </a:r>
            <a:r>
              <a:rPr sz="600" spc="-15" dirty="0">
                <a:latin typeface="Euphemia UCAS"/>
                <a:cs typeface="Euphemia UCAS"/>
              </a:rPr>
              <a:t>understanding </a:t>
            </a:r>
            <a:r>
              <a:rPr sz="600" spc="5" dirty="0">
                <a:latin typeface="Euphemia UCAS"/>
                <a:cs typeface="Euphemia UCAS"/>
              </a:rPr>
              <a:t>of </a:t>
            </a:r>
            <a:r>
              <a:rPr sz="600" spc="-5" dirty="0">
                <a:latin typeface="Euphemia UCAS"/>
                <a:cs typeface="Euphemia UCAS"/>
              </a:rPr>
              <a:t>the </a:t>
            </a:r>
            <a:r>
              <a:rPr sz="600" spc="-10" dirty="0">
                <a:latin typeface="Euphemia UCAS"/>
                <a:cs typeface="Euphemia UCAS"/>
              </a:rPr>
              <a:t>genetic </a:t>
            </a:r>
            <a:r>
              <a:rPr sz="600" spc="-35" dirty="0">
                <a:latin typeface="Euphemia UCAS"/>
                <a:cs typeface="Euphemia UCAS"/>
              </a:rPr>
              <a:t>basis </a:t>
            </a:r>
            <a:r>
              <a:rPr sz="600" spc="5" dirty="0">
                <a:latin typeface="Euphemia UCAS"/>
                <a:cs typeface="Euphemia UCAS"/>
              </a:rPr>
              <a:t>of </a:t>
            </a:r>
            <a:r>
              <a:rPr sz="600" spc="-15" dirty="0">
                <a:latin typeface="Euphemia UCAS"/>
                <a:cs typeface="Euphemia UCAS"/>
              </a:rPr>
              <a:t>breast and </a:t>
            </a:r>
            <a:r>
              <a:rPr sz="600" dirty="0">
                <a:latin typeface="Euphemia UCAS"/>
                <a:cs typeface="Euphemia UCAS"/>
              </a:rPr>
              <a:t>other</a:t>
            </a:r>
            <a:r>
              <a:rPr sz="600" spc="125" dirty="0">
                <a:latin typeface="Euphemia UCAS"/>
                <a:cs typeface="Euphemia UCAS"/>
              </a:rPr>
              <a:t> </a:t>
            </a:r>
            <a:r>
              <a:rPr sz="600" spc="-25" dirty="0">
                <a:latin typeface="Euphemia UCAS"/>
                <a:cs typeface="Euphemia UCAS"/>
              </a:rPr>
              <a:t>cancers</a:t>
            </a:r>
            <a:endParaRPr sz="600" dirty="0">
              <a:latin typeface="Euphemia UCAS"/>
              <a:cs typeface="Euphemia UCAS"/>
            </a:endParaRPr>
          </a:p>
          <a:p>
            <a:pPr marL="227329" indent="-100330">
              <a:lnSpc>
                <a:spcPts val="944"/>
              </a:lnSpc>
              <a:buSzPct val="62500"/>
              <a:buFont typeface="Arial"/>
              <a:buChar char="•"/>
              <a:tabLst>
                <a:tab pos="227965" algn="l"/>
              </a:tabLst>
            </a:pPr>
            <a:r>
              <a:rPr sz="800" spc="-15" dirty="0">
                <a:latin typeface="Euphemia UCAS"/>
                <a:cs typeface="Euphemia UCAS"/>
              </a:rPr>
              <a:t>matchmaker </a:t>
            </a:r>
            <a:r>
              <a:rPr sz="800" spc="-35" dirty="0">
                <a:latin typeface="Euphemia UCAS"/>
                <a:cs typeface="Euphemia UCAS"/>
              </a:rPr>
              <a:t>exchange </a:t>
            </a:r>
            <a:r>
              <a:rPr sz="600" spc="5" dirty="0">
                <a:latin typeface="Euphemia UCAS"/>
                <a:cs typeface="Euphemia UCAS"/>
              </a:rPr>
              <a:t>..  </a:t>
            </a:r>
            <a:r>
              <a:rPr sz="600" spc="-5" dirty="0">
                <a:latin typeface="Euphemia UCAS"/>
                <a:cs typeface="Euphemia UCAS"/>
              </a:rPr>
              <a:t>locate data </a:t>
            </a:r>
            <a:r>
              <a:rPr sz="600" spc="-15" dirty="0">
                <a:latin typeface="Euphemia UCAS"/>
                <a:cs typeface="Euphemia UCAS"/>
              </a:rPr>
              <a:t>on </a:t>
            </a:r>
            <a:r>
              <a:rPr sz="600" spc="-20" dirty="0">
                <a:latin typeface="Euphemia UCAS"/>
                <a:cs typeface="Euphemia UCAS"/>
              </a:rPr>
              <a:t>rare phenotypes </a:t>
            </a:r>
            <a:r>
              <a:rPr sz="600" spc="-15" dirty="0">
                <a:latin typeface="Euphemia UCAS"/>
                <a:cs typeface="Euphemia UCAS"/>
              </a:rPr>
              <a:t>or</a:t>
            </a:r>
            <a:r>
              <a:rPr sz="600" spc="25" dirty="0">
                <a:latin typeface="Euphemia UCAS"/>
                <a:cs typeface="Euphemia UCAS"/>
              </a:rPr>
              <a:t> </a:t>
            </a:r>
            <a:r>
              <a:rPr sz="600" spc="-20" dirty="0">
                <a:latin typeface="Euphemia UCAS"/>
                <a:cs typeface="Euphemia UCAS"/>
              </a:rPr>
              <a:t>genotypes</a:t>
            </a:r>
            <a:endParaRPr sz="600" dirty="0">
              <a:latin typeface="Euphemia UCAS"/>
              <a:cs typeface="Euphemia UCAS"/>
            </a:endParaRPr>
          </a:p>
          <a:p>
            <a:pPr marL="227329" indent="-100330">
              <a:lnSpc>
                <a:spcPts val="944"/>
              </a:lnSpc>
              <a:buSzPct val="62500"/>
              <a:buFont typeface="Arial"/>
              <a:buChar char="•"/>
              <a:tabLst>
                <a:tab pos="227965" algn="l"/>
              </a:tabLst>
            </a:pPr>
            <a:r>
              <a:rPr lang="es-ES" sz="800" spc="-25" dirty="0">
                <a:latin typeface="Euphemia UCAS"/>
                <a:cs typeface="Euphemia UCAS"/>
              </a:rPr>
              <a:t>r</a:t>
            </a:r>
            <a:r>
              <a:rPr sz="800" spc="-25" dirty="0">
                <a:latin typeface="Euphemia UCAS"/>
                <a:cs typeface="Euphemia UCAS"/>
              </a:rPr>
              <a:t>eference </a:t>
            </a:r>
            <a:r>
              <a:rPr sz="800" spc="-5" dirty="0">
                <a:latin typeface="Euphemia UCAS"/>
                <a:cs typeface="Euphemia UCAS"/>
              </a:rPr>
              <a:t>variation </a:t>
            </a:r>
            <a:r>
              <a:rPr sz="600" spc="5" dirty="0">
                <a:latin typeface="Euphemia UCAS"/>
                <a:cs typeface="Euphemia UCAS"/>
              </a:rPr>
              <a:t>.. </a:t>
            </a:r>
            <a:r>
              <a:rPr sz="600" spc="-25" dirty="0">
                <a:latin typeface="Euphemia UCAS"/>
                <a:cs typeface="Euphemia UCAS"/>
              </a:rPr>
              <a:t>describe </a:t>
            </a:r>
            <a:r>
              <a:rPr sz="600" spc="-20" dirty="0">
                <a:latin typeface="Euphemia UCAS"/>
                <a:cs typeface="Euphemia UCAS"/>
              </a:rPr>
              <a:t>how </a:t>
            </a:r>
            <a:r>
              <a:rPr sz="600" spc="-30" dirty="0">
                <a:latin typeface="Euphemia UCAS"/>
                <a:cs typeface="Euphemia UCAS"/>
              </a:rPr>
              <a:t>genomes </a:t>
            </a:r>
            <a:r>
              <a:rPr sz="600" spc="-5" dirty="0">
                <a:latin typeface="Euphemia UCAS"/>
                <a:cs typeface="Euphemia UCAS"/>
              </a:rPr>
              <a:t>differ </a:t>
            </a:r>
            <a:r>
              <a:rPr sz="600" spc="-40" dirty="0">
                <a:latin typeface="Euphemia UCAS"/>
                <a:cs typeface="Euphemia UCAS"/>
              </a:rPr>
              <a:t>so </a:t>
            </a:r>
            <a:r>
              <a:rPr sz="600" spc="-30" dirty="0">
                <a:latin typeface="Euphemia UCAS"/>
                <a:cs typeface="Euphemia UCAS"/>
              </a:rPr>
              <a:t>researchers </a:t>
            </a:r>
            <a:r>
              <a:rPr sz="600" spc="-20" dirty="0">
                <a:latin typeface="Euphemia UCAS"/>
                <a:cs typeface="Euphemia UCAS"/>
              </a:rPr>
              <a:t>can </a:t>
            </a:r>
            <a:r>
              <a:rPr sz="600" spc="-30" dirty="0">
                <a:latin typeface="Euphemia UCAS"/>
                <a:cs typeface="Euphemia UCAS"/>
              </a:rPr>
              <a:t>assemble </a:t>
            </a:r>
            <a:r>
              <a:rPr sz="600" spc="-15" dirty="0">
                <a:latin typeface="Euphemia UCAS"/>
                <a:cs typeface="Euphemia UCAS"/>
              </a:rPr>
              <a:t>and </a:t>
            </a:r>
            <a:r>
              <a:rPr sz="600" dirty="0">
                <a:latin typeface="Euphemia UCAS"/>
                <a:cs typeface="Euphemia UCAS"/>
              </a:rPr>
              <a:t>interpret</a:t>
            </a:r>
            <a:r>
              <a:rPr sz="600" spc="25" dirty="0">
                <a:latin typeface="Euphemia UCAS"/>
                <a:cs typeface="Euphemia UCAS"/>
              </a:rPr>
              <a:t> </a:t>
            </a:r>
            <a:r>
              <a:rPr sz="600" spc="-5" dirty="0">
                <a:latin typeface="Euphemia UCAS"/>
                <a:cs typeface="Euphemia UCAS"/>
              </a:rPr>
              <a:t>them</a:t>
            </a:r>
            <a:endParaRPr sz="600" dirty="0">
              <a:latin typeface="Euphemia UCAS"/>
              <a:cs typeface="Euphemia UCAS"/>
            </a:endParaRPr>
          </a:p>
          <a:p>
            <a:pPr marL="227329" indent="-100330">
              <a:lnSpc>
                <a:spcPts val="944"/>
              </a:lnSpc>
              <a:buSzPct val="62500"/>
              <a:buFont typeface="Arial"/>
              <a:buChar char="•"/>
              <a:tabLst>
                <a:tab pos="227965" algn="l"/>
              </a:tabLst>
            </a:pPr>
            <a:r>
              <a:rPr sz="800" spc="-15" dirty="0">
                <a:latin typeface="Euphemia UCAS"/>
                <a:cs typeface="Euphemia UCAS"/>
              </a:rPr>
              <a:t>benchmarking </a:t>
            </a:r>
            <a:r>
              <a:rPr sz="600" spc="5" dirty="0">
                <a:latin typeface="Euphemia UCAS"/>
                <a:cs typeface="Euphemia UCAS"/>
              </a:rPr>
              <a:t>.. </a:t>
            </a:r>
            <a:r>
              <a:rPr sz="600" spc="-30" dirty="0">
                <a:latin typeface="Euphemia UCAS"/>
                <a:cs typeface="Euphemia UCAS"/>
              </a:rPr>
              <a:t>develop </a:t>
            </a:r>
            <a:r>
              <a:rPr sz="600" spc="-5" dirty="0">
                <a:latin typeface="Euphemia UCAS"/>
                <a:cs typeface="Euphemia UCAS"/>
              </a:rPr>
              <a:t>variant calling </a:t>
            </a:r>
            <a:r>
              <a:rPr sz="600" spc="-15" dirty="0">
                <a:latin typeface="Euphemia UCAS"/>
                <a:cs typeface="Euphemia UCAS"/>
              </a:rPr>
              <a:t>benchmark </a:t>
            </a:r>
            <a:r>
              <a:rPr sz="600" spc="10" dirty="0">
                <a:latin typeface="Euphemia UCAS"/>
                <a:cs typeface="Euphemia UCAS"/>
              </a:rPr>
              <a:t>toolkits </a:t>
            </a:r>
            <a:r>
              <a:rPr sz="600" dirty="0">
                <a:latin typeface="Euphemia UCAS"/>
                <a:cs typeface="Euphemia UCAS"/>
              </a:rPr>
              <a:t>for </a:t>
            </a:r>
            <a:r>
              <a:rPr sz="600" spc="-10" dirty="0">
                <a:latin typeface="Euphemia UCAS"/>
                <a:cs typeface="Euphemia UCAS"/>
              </a:rPr>
              <a:t>germline, </a:t>
            </a:r>
            <a:r>
              <a:rPr sz="600" spc="-15" dirty="0">
                <a:latin typeface="Euphemia UCAS"/>
                <a:cs typeface="Euphemia UCAS"/>
              </a:rPr>
              <a:t>cancer, and</a:t>
            </a:r>
            <a:r>
              <a:rPr sz="600" spc="90" dirty="0">
                <a:latin typeface="Euphemia UCAS"/>
                <a:cs typeface="Euphemia UCAS"/>
              </a:rPr>
              <a:t> </a:t>
            </a:r>
            <a:r>
              <a:rPr sz="600" spc="-5" dirty="0">
                <a:latin typeface="Euphemia UCAS"/>
                <a:cs typeface="Euphemia UCAS"/>
              </a:rPr>
              <a:t>transcripts</a:t>
            </a:r>
            <a:endParaRPr sz="600" dirty="0">
              <a:latin typeface="Euphemia UCAS"/>
              <a:cs typeface="Euphemia UCAS"/>
            </a:endParaRPr>
          </a:p>
          <a:p>
            <a:pPr marL="227329" indent="-100330">
              <a:lnSpc>
                <a:spcPts val="955"/>
              </a:lnSpc>
              <a:buSzPct val="62500"/>
              <a:buFont typeface="Arial"/>
              <a:buChar char="•"/>
              <a:tabLst>
                <a:tab pos="227965" algn="l"/>
              </a:tabLst>
            </a:pPr>
            <a:r>
              <a:rPr sz="800" dirty="0">
                <a:latin typeface="Euphemia UCAS"/>
                <a:cs typeface="Euphemia UCAS"/>
              </a:rPr>
              <a:t>file </a:t>
            </a:r>
            <a:r>
              <a:rPr sz="800" spc="-5" dirty="0">
                <a:latin typeface="Euphemia UCAS"/>
                <a:cs typeface="Euphemia UCAS"/>
              </a:rPr>
              <a:t>formats </a:t>
            </a:r>
            <a:r>
              <a:rPr sz="600" spc="5" dirty="0">
                <a:latin typeface="Euphemia UCAS"/>
                <a:cs typeface="Euphemia UCAS"/>
              </a:rPr>
              <a:t>.. </a:t>
            </a:r>
            <a:r>
              <a:rPr sz="600" dirty="0">
                <a:latin typeface="Euphemia UCAS"/>
                <a:cs typeface="Euphemia UCAS"/>
              </a:rPr>
              <a:t>CRAM, </a:t>
            </a:r>
            <a:r>
              <a:rPr sz="600" spc="35" dirty="0">
                <a:latin typeface="Euphemia UCAS"/>
                <a:cs typeface="Euphemia UCAS"/>
              </a:rPr>
              <a:t>SAM/BAM,</a:t>
            </a:r>
            <a:r>
              <a:rPr sz="600" spc="120" dirty="0">
                <a:latin typeface="Euphemia UCAS"/>
                <a:cs typeface="Euphemia UCAS"/>
              </a:rPr>
              <a:t> </a:t>
            </a:r>
            <a:r>
              <a:rPr sz="600" spc="10" dirty="0">
                <a:latin typeface="Euphemia UCAS"/>
                <a:cs typeface="Euphemia UCAS"/>
              </a:rPr>
              <a:t>VCF/BCF</a:t>
            </a:r>
            <a:endParaRPr sz="600" dirty="0">
              <a:latin typeface="Euphemia UCAS"/>
              <a:cs typeface="Euphemia UCAS"/>
            </a:endParaRPr>
          </a:p>
          <a:p>
            <a:pPr marL="12700">
              <a:lnSpc>
                <a:spcPct val="100000"/>
              </a:lnSpc>
              <a:spcBef>
                <a:spcPts val="484"/>
              </a:spcBef>
            </a:pPr>
            <a:r>
              <a:rPr sz="800" spc="-10" dirty="0">
                <a:latin typeface="Euphemia UCAS"/>
                <a:cs typeface="Euphemia UCAS"/>
              </a:rPr>
              <a:t>File</a:t>
            </a:r>
            <a:r>
              <a:rPr sz="800" spc="-25" dirty="0">
                <a:latin typeface="Euphemia UCAS"/>
                <a:cs typeface="Euphemia UCAS"/>
              </a:rPr>
              <a:t> </a:t>
            </a:r>
            <a:r>
              <a:rPr sz="800" spc="-5" dirty="0">
                <a:latin typeface="Euphemia UCAS"/>
                <a:cs typeface="Euphemia UCAS"/>
              </a:rPr>
              <a:t>formats</a:t>
            </a:r>
            <a:endParaRPr sz="800" dirty="0">
              <a:latin typeface="Euphemia UCAS"/>
              <a:cs typeface="Euphemia UCAS"/>
            </a:endParaRPr>
          </a:p>
          <a:p>
            <a:pPr marL="227329" indent="-100330">
              <a:lnSpc>
                <a:spcPct val="100000"/>
              </a:lnSpc>
              <a:spcBef>
                <a:spcPts val="484"/>
              </a:spcBef>
              <a:buSzPct val="62500"/>
              <a:buFont typeface="Arial"/>
              <a:buChar char="•"/>
              <a:tabLst>
                <a:tab pos="227965" algn="l"/>
              </a:tabLst>
            </a:pPr>
            <a:r>
              <a:rPr sz="800" spc="15" dirty="0">
                <a:latin typeface="Euphemia UCAS"/>
                <a:cs typeface="Euphemia UCAS"/>
                <a:hlinkClick r:id="rId2"/>
              </a:rPr>
              <a:t>http://samtools.github.io/hts-specs/</a:t>
            </a:r>
            <a:endParaRPr sz="800" dirty="0">
              <a:latin typeface="Euphemia UCAS"/>
              <a:cs typeface="Euphemia UCAS"/>
            </a:endParaRPr>
          </a:p>
        </p:txBody>
      </p:sp>
      <p:sp>
        <p:nvSpPr>
          <p:cNvPr id="4" name="object 4"/>
          <p:cNvSpPr/>
          <p:nvPr/>
        </p:nvSpPr>
        <p:spPr>
          <a:xfrm>
            <a:off x="2303995" y="1188000"/>
            <a:ext cx="1728125" cy="483345"/>
          </a:xfrm>
          <a:prstGeom prst="rect">
            <a:avLst/>
          </a:prstGeom>
          <a:blipFill>
            <a:blip r:embed="rId3" cstate="print"/>
            <a:stretch>
              <a:fillRect/>
            </a:stretch>
          </a:blipFill>
        </p:spPr>
        <p:txBody>
          <a:bodyPr wrap="square" lIns="0" tIns="0" rIns="0" bIns="0" rtlCol="0"/>
          <a:lstStyle/>
          <a:p>
            <a:endParaRPr>
              <a:latin typeface="Euphemia UCAS"/>
              <a:cs typeface="Euphemia UCAS"/>
            </a:endParaRP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25" dirty="0">
                <a:latin typeface="Euphemia UCAS"/>
                <a:cs typeface="Euphemia UCAS"/>
              </a:rPr>
              <a:t>Quality</a:t>
            </a:r>
            <a:r>
              <a:rPr spc="35" dirty="0">
                <a:latin typeface="Euphemia UCAS"/>
                <a:cs typeface="Euphemia UCAS"/>
              </a:rPr>
              <a:t> </a:t>
            </a:r>
            <a:r>
              <a:rPr spc="-35" dirty="0">
                <a:latin typeface="Euphemia UCAS"/>
                <a:cs typeface="Euphemia UCAS"/>
              </a:rPr>
              <a:t>Control</a:t>
            </a:r>
          </a:p>
        </p:txBody>
      </p:sp>
      <p:sp>
        <p:nvSpPr>
          <p:cNvPr id="3" name="object 3"/>
          <p:cNvSpPr txBox="1"/>
          <p:nvPr/>
        </p:nvSpPr>
        <p:spPr>
          <a:xfrm>
            <a:off x="323850" y="667456"/>
            <a:ext cx="2110156" cy="2125838"/>
          </a:xfrm>
          <a:prstGeom prst="rect">
            <a:avLst/>
          </a:prstGeom>
        </p:spPr>
        <p:txBody>
          <a:bodyPr vert="horz" wrap="square" lIns="0" tIns="0" rIns="0" bIns="0" rtlCol="0">
            <a:spAutoFit/>
          </a:bodyPr>
          <a:lstStyle/>
          <a:p>
            <a:pPr marL="12700">
              <a:lnSpc>
                <a:spcPct val="100000"/>
              </a:lnSpc>
            </a:pPr>
            <a:r>
              <a:rPr sz="1100" spc="-35" dirty="0">
                <a:latin typeface="Euphemia UCAS"/>
                <a:cs typeface="Euphemia UCAS"/>
              </a:rPr>
              <a:t>Biases </a:t>
            </a:r>
            <a:r>
              <a:rPr sz="1100" spc="5" dirty="0">
                <a:latin typeface="Euphemia UCAS"/>
                <a:cs typeface="Euphemia UCAS"/>
              </a:rPr>
              <a:t>in</a:t>
            </a:r>
            <a:r>
              <a:rPr sz="1100" spc="90" dirty="0">
                <a:latin typeface="Euphemia UCAS"/>
                <a:cs typeface="Euphemia UCAS"/>
              </a:rPr>
              <a:t> </a:t>
            </a:r>
            <a:r>
              <a:rPr sz="1100" spc="-30" dirty="0">
                <a:latin typeface="Euphemia UCAS"/>
                <a:cs typeface="Euphemia UCAS"/>
              </a:rPr>
              <a:t>sequencing</a:t>
            </a:r>
            <a:endParaRPr sz="1100" dirty="0">
              <a:latin typeface="Euphemia UCAS"/>
              <a:cs typeface="Euphemia UCAS"/>
            </a:endParaRPr>
          </a:p>
          <a:p>
            <a:pPr marL="227329" indent="-100330">
              <a:lnSpc>
                <a:spcPct val="100000"/>
              </a:lnSpc>
              <a:spcBef>
                <a:spcPts val="484"/>
              </a:spcBef>
              <a:buSzPct val="62500"/>
              <a:buFont typeface="Arial"/>
              <a:buChar char="•"/>
              <a:tabLst>
                <a:tab pos="227965" algn="l"/>
              </a:tabLst>
            </a:pPr>
            <a:r>
              <a:rPr sz="1100" spc="-40" dirty="0">
                <a:latin typeface="Euphemia UCAS"/>
                <a:cs typeface="Euphemia UCAS"/>
              </a:rPr>
              <a:t>Base </a:t>
            </a:r>
            <a:r>
              <a:rPr sz="1100" spc="-5" dirty="0">
                <a:latin typeface="Euphemia UCAS"/>
                <a:cs typeface="Euphemia UCAS"/>
              </a:rPr>
              <a:t>calling</a:t>
            </a:r>
            <a:r>
              <a:rPr sz="1100" spc="95" dirty="0">
                <a:latin typeface="Euphemia UCAS"/>
                <a:cs typeface="Euphemia UCAS"/>
              </a:rPr>
              <a:t> </a:t>
            </a:r>
            <a:r>
              <a:rPr sz="1100" spc="-20" dirty="0">
                <a:latin typeface="Euphemia UCAS"/>
                <a:cs typeface="Euphemia UCAS"/>
              </a:rPr>
              <a:t>accuracy</a:t>
            </a:r>
            <a:endParaRPr sz="1100" dirty="0">
              <a:latin typeface="Euphemia UCAS"/>
              <a:cs typeface="Euphemia UCAS"/>
            </a:endParaRPr>
          </a:p>
          <a:p>
            <a:pPr marL="227329" indent="-100330">
              <a:lnSpc>
                <a:spcPct val="100000"/>
              </a:lnSpc>
              <a:spcBef>
                <a:spcPts val="285"/>
              </a:spcBef>
              <a:buSzPct val="62500"/>
              <a:buFont typeface="Arial"/>
              <a:buChar char="•"/>
              <a:tabLst>
                <a:tab pos="227965" algn="l"/>
              </a:tabLst>
            </a:pPr>
            <a:r>
              <a:rPr sz="1100" spc="-45" dirty="0">
                <a:latin typeface="Euphemia UCAS"/>
                <a:cs typeface="Euphemia UCAS"/>
              </a:rPr>
              <a:t>Read </a:t>
            </a:r>
            <a:r>
              <a:rPr sz="1100" spc="-25" dirty="0">
                <a:latin typeface="Euphemia UCAS"/>
                <a:cs typeface="Euphemia UCAS"/>
              </a:rPr>
              <a:t>cycle </a:t>
            </a:r>
            <a:r>
              <a:rPr sz="1100" spc="-35" dirty="0">
                <a:latin typeface="Euphemia UCAS"/>
                <a:cs typeface="Euphemia UCAS"/>
              </a:rPr>
              <a:t>vs. </a:t>
            </a:r>
            <a:r>
              <a:rPr sz="1100" spc="-55" dirty="0">
                <a:latin typeface="Euphemia UCAS"/>
                <a:cs typeface="Euphemia UCAS"/>
              </a:rPr>
              <a:t>base</a:t>
            </a:r>
            <a:r>
              <a:rPr sz="1100" spc="-15" dirty="0">
                <a:latin typeface="Euphemia UCAS"/>
                <a:cs typeface="Euphemia UCAS"/>
              </a:rPr>
              <a:t> </a:t>
            </a:r>
            <a:r>
              <a:rPr sz="1100" spc="5" dirty="0">
                <a:latin typeface="Euphemia UCAS"/>
                <a:cs typeface="Euphemia UCAS"/>
              </a:rPr>
              <a:t>content</a:t>
            </a:r>
            <a:endParaRPr sz="1100" dirty="0">
              <a:latin typeface="Euphemia UCAS"/>
              <a:cs typeface="Euphemia UCAS"/>
            </a:endParaRPr>
          </a:p>
          <a:p>
            <a:pPr marL="227329" indent="-100330">
              <a:lnSpc>
                <a:spcPct val="100000"/>
              </a:lnSpc>
              <a:spcBef>
                <a:spcPts val="285"/>
              </a:spcBef>
              <a:buSzPct val="62500"/>
              <a:buFont typeface="Arial"/>
              <a:buChar char="•"/>
              <a:tabLst>
                <a:tab pos="227965" algn="l"/>
              </a:tabLst>
            </a:pPr>
            <a:r>
              <a:rPr sz="1100" spc="-50" dirty="0">
                <a:latin typeface="Euphemia UCAS"/>
                <a:cs typeface="Euphemia UCAS"/>
              </a:rPr>
              <a:t>GC </a:t>
            </a:r>
            <a:r>
              <a:rPr sz="1100" spc="-35" dirty="0">
                <a:latin typeface="Euphemia UCAS"/>
                <a:cs typeface="Euphemia UCAS"/>
              </a:rPr>
              <a:t>vs.</a:t>
            </a:r>
            <a:r>
              <a:rPr sz="1100" spc="110" dirty="0">
                <a:latin typeface="Euphemia UCAS"/>
                <a:cs typeface="Euphemia UCAS"/>
              </a:rPr>
              <a:t> </a:t>
            </a:r>
            <a:r>
              <a:rPr sz="1100" spc="-10" dirty="0">
                <a:latin typeface="Euphemia UCAS"/>
                <a:cs typeface="Euphemia UCAS"/>
              </a:rPr>
              <a:t>depth</a:t>
            </a:r>
            <a:endParaRPr sz="1100" dirty="0">
              <a:latin typeface="Euphemia UCAS"/>
              <a:cs typeface="Euphemia UCAS"/>
            </a:endParaRPr>
          </a:p>
          <a:p>
            <a:pPr marL="227329" indent="-100330">
              <a:lnSpc>
                <a:spcPct val="100000"/>
              </a:lnSpc>
              <a:spcBef>
                <a:spcPts val="285"/>
              </a:spcBef>
              <a:buSzPct val="62500"/>
              <a:buFont typeface="Arial"/>
              <a:buChar char="•"/>
              <a:tabLst>
                <a:tab pos="227965" algn="l"/>
              </a:tabLst>
            </a:pPr>
            <a:r>
              <a:rPr sz="1100" spc="-10" dirty="0">
                <a:latin typeface="Euphemia UCAS"/>
                <a:cs typeface="Euphemia UCAS"/>
              </a:rPr>
              <a:t>Indel</a:t>
            </a:r>
            <a:r>
              <a:rPr sz="1100" spc="-25" dirty="0">
                <a:latin typeface="Euphemia UCAS"/>
                <a:cs typeface="Euphemia UCAS"/>
              </a:rPr>
              <a:t> </a:t>
            </a:r>
            <a:r>
              <a:rPr sz="1100" spc="10" dirty="0">
                <a:latin typeface="Euphemia UCAS"/>
                <a:cs typeface="Euphemia UCAS"/>
              </a:rPr>
              <a:t>ratio</a:t>
            </a:r>
            <a:endParaRPr sz="1100" dirty="0">
              <a:latin typeface="Euphemia UCAS"/>
              <a:cs typeface="Euphemia UCAS"/>
            </a:endParaRPr>
          </a:p>
          <a:p>
            <a:pPr marL="12700" marR="618490">
              <a:lnSpc>
                <a:spcPct val="186800"/>
              </a:lnSpc>
              <a:spcBef>
                <a:spcPts val="75"/>
              </a:spcBef>
            </a:pPr>
            <a:r>
              <a:rPr sz="1100" spc="-35" dirty="0">
                <a:latin typeface="Euphemia UCAS"/>
                <a:cs typeface="Euphemia UCAS"/>
              </a:rPr>
              <a:t>Biases </a:t>
            </a:r>
            <a:r>
              <a:rPr sz="1100" spc="5" dirty="0">
                <a:latin typeface="Euphemia UCAS"/>
                <a:cs typeface="Euphemia UCAS"/>
              </a:rPr>
              <a:t>in </a:t>
            </a:r>
            <a:r>
              <a:rPr sz="1100" spc="-15" dirty="0">
                <a:latin typeface="Euphemia UCAS"/>
                <a:cs typeface="Euphemia UCAS"/>
              </a:rPr>
              <a:t>mapping  </a:t>
            </a:r>
            <a:endParaRPr lang="es-ES_tradnl" sz="1100" spc="-15" dirty="0">
              <a:latin typeface="Euphemia UCAS"/>
              <a:cs typeface="Euphemia UCAS"/>
            </a:endParaRPr>
          </a:p>
          <a:p>
            <a:pPr marL="12700" marR="618490">
              <a:lnSpc>
                <a:spcPct val="186800"/>
              </a:lnSpc>
              <a:spcBef>
                <a:spcPts val="75"/>
              </a:spcBef>
            </a:pPr>
            <a:r>
              <a:rPr sz="1100" spc="-25" dirty="0">
                <a:latin typeface="Euphemia UCAS"/>
                <a:cs typeface="Euphemia UCAS"/>
              </a:rPr>
              <a:t>Genotype</a:t>
            </a:r>
            <a:r>
              <a:rPr sz="1100" spc="-5" dirty="0">
                <a:latin typeface="Euphemia UCAS"/>
                <a:cs typeface="Euphemia UCAS"/>
              </a:rPr>
              <a:t> </a:t>
            </a:r>
            <a:r>
              <a:rPr sz="1100" spc="-15" dirty="0">
                <a:latin typeface="Euphemia UCAS"/>
                <a:cs typeface="Euphemia UCAS"/>
              </a:rPr>
              <a:t>checking</a:t>
            </a:r>
            <a:endParaRPr sz="1100" dirty="0">
              <a:latin typeface="Euphemia UCAS"/>
              <a:cs typeface="Euphemia UCAS"/>
            </a:endParaRPr>
          </a:p>
          <a:p>
            <a:pPr marL="227329" indent="-100330">
              <a:lnSpc>
                <a:spcPct val="100000"/>
              </a:lnSpc>
              <a:spcBef>
                <a:spcPts val="484"/>
              </a:spcBef>
              <a:buSzPct val="62500"/>
              <a:buFont typeface="Arial"/>
              <a:buChar char="•"/>
              <a:tabLst>
                <a:tab pos="227965" algn="l"/>
              </a:tabLst>
            </a:pPr>
            <a:r>
              <a:rPr sz="1100" spc="-25" dirty="0">
                <a:latin typeface="Euphemia UCAS"/>
                <a:cs typeface="Euphemia UCAS"/>
              </a:rPr>
              <a:t>Sample</a:t>
            </a:r>
            <a:r>
              <a:rPr sz="1100" spc="-15" dirty="0">
                <a:latin typeface="Euphemia UCAS"/>
                <a:cs typeface="Euphemia UCAS"/>
              </a:rPr>
              <a:t> </a:t>
            </a:r>
            <a:r>
              <a:rPr sz="1100" spc="-50" dirty="0">
                <a:latin typeface="Euphemia UCAS"/>
                <a:cs typeface="Euphemia UCAS"/>
              </a:rPr>
              <a:t>swaps</a:t>
            </a:r>
            <a:endParaRPr sz="1100" dirty="0">
              <a:latin typeface="Euphemia UCAS"/>
              <a:cs typeface="Euphemia UCAS"/>
            </a:endParaRPr>
          </a:p>
          <a:p>
            <a:pPr marL="227329" indent="-100330">
              <a:lnSpc>
                <a:spcPct val="100000"/>
              </a:lnSpc>
              <a:spcBef>
                <a:spcPts val="285"/>
              </a:spcBef>
              <a:buSzPct val="62500"/>
              <a:buFont typeface="Arial"/>
              <a:buChar char="•"/>
              <a:tabLst>
                <a:tab pos="227965" algn="l"/>
              </a:tabLst>
            </a:pPr>
            <a:r>
              <a:rPr sz="1100" spc="-10" dirty="0">
                <a:latin typeface="Euphemia UCAS"/>
                <a:cs typeface="Euphemia UCAS"/>
              </a:rPr>
              <a:t>Contaminations</a:t>
            </a:r>
            <a:endParaRPr sz="1100" dirty="0">
              <a:latin typeface="Euphemia UCAS"/>
              <a:cs typeface="Euphemia UCAS"/>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4E5EFD3-A199-B643-9E15-51F014B3699B}"/>
              </a:ext>
            </a:extLst>
          </p:cNvPr>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65" dirty="0">
                <a:latin typeface="Euphemia UCAS"/>
                <a:cs typeface="Euphemia UCAS"/>
              </a:rPr>
              <a:t>FAST</a:t>
            </a:r>
            <a:r>
              <a:rPr lang="es-ES" spc="-65" dirty="0">
                <a:latin typeface="Euphemia UCAS"/>
                <a:cs typeface="Euphemia UCAS"/>
              </a:rPr>
              <a:t>A – </a:t>
            </a:r>
            <a:r>
              <a:rPr lang="es-ES" spc="-65" dirty="0" err="1">
                <a:latin typeface="Euphemia UCAS"/>
                <a:cs typeface="Euphemia UCAS"/>
              </a:rPr>
              <a:t>reference</a:t>
            </a:r>
            <a:r>
              <a:rPr lang="es-ES" spc="-65" dirty="0">
                <a:latin typeface="Euphemia UCAS"/>
                <a:cs typeface="Euphemia UCAS"/>
              </a:rPr>
              <a:t> </a:t>
            </a:r>
            <a:r>
              <a:rPr lang="es-ES" spc="-65" dirty="0" err="1">
                <a:latin typeface="Euphemia UCAS"/>
                <a:cs typeface="Euphemia UCAS"/>
              </a:rPr>
              <a:t>genome</a:t>
            </a:r>
            <a:endParaRPr spc="-65" dirty="0">
              <a:latin typeface="Euphemia UCAS"/>
              <a:cs typeface="Euphemia UCAS"/>
            </a:endParaRPr>
          </a:p>
        </p:txBody>
      </p:sp>
      <p:pic>
        <p:nvPicPr>
          <p:cNvPr id="6" name="Picture 5" descr="Table&#10;&#10;Description automatically generated">
            <a:extLst>
              <a:ext uri="{FF2B5EF4-FFF2-40B4-BE49-F238E27FC236}">
                <a16:creationId xmlns:a16="http://schemas.microsoft.com/office/drawing/2014/main" id="{DF64287D-F867-1842-AED4-0C1AD0FB5B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50" y="441516"/>
            <a:ext cx="2960687" cy="2960687"/>
          </a:xfrm>
          <a:prstGeom prst="rect">
            <a:avLst/>
          </a:prstGeom>
        </p:spPr>
      </p:pic>
      <p:sp>
        <p:nvSpPr>
          <p:cNvPr id="7" name="Rectangle 6">
            <a:extLst>
              <a:ext uri="{FF2B5EF4-FFF2-40B4-BE49-F238E27FC236}">
                <a16:creationId xmlns:a16="http://schemas.microsoft.com/office/drawing/2014/main" id="{B4B214EF-D79A-F34B-8C17-ACB90261F1FA}"/>
              </a:ext>
            </a:extLst>
          </p:cNvPr>
          <p:cNvSpPr/>
          <p:nvPr/>
        </p:nvSpPr>
        <p:spPr>
          <a:xfrm>
            <a:off x="1390650" y="2644775"/>
            <a:ext cx="1752600" cy="757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2872555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9586ED2-EFEF-D94B-8E23-85D5E19F0EE5}"/>
              </a:ext>
            </a:extLst>
          </p:cNvPr>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lang="es-ES" spc="-25" dirty="0" err="1">
                <a:latin typeface="Euphemia UCAS"/>
                <a:cs typeface="Euphemia UCAS"/>
              </a:rPr>
              <a:t>Read</a:t>
            </a:r>
            <a:r>
              <a:rPr lang="es-ES" spc="-25" dirty="0">
                <a:latin typeface="Euphemia UCAS"/>
                <a:cs typeface="Euphemia UCAS"/>
              </a:rPr>
              <a:t> </a:t>
            </a:r>
            <a:r>
              <a:rPr lang="es-ES" spc="-25" dirty="0" err="1">
                <a:latin typeface="Euphemia UCAS"/>
                <a:cs typeface="Euphemia UCAS"/>
              </a:rPr>
              <a:t>coverage</a:t>
            </a:r>
            <a:endParaRPr spc="-35" dirty="0">
              <a:latin typeface="Euphemia UCAS"/>
              <a:cs typeface="Euphemia UCAS"/>
            </a:endParaRPr>
          </a:p>
        </p:txBody>
      </p:sp>
      <p:sp>
        <p:nvSpPr>
          <p:cNvPr id="5" name="object 3">
            <a:extLst>
              <a:ext uri="{FF2B5EF4-FFF2-40B4-BE49-F238E27FC236}">
                <a16:creationId xmlns:a16="http://schemas.microsoft.com/office/drawing/2014/main" id="{44954F24-3839-634D-A27B-6F7D1CF5C81E}"/>
              </a:ext>
            </a:extLst>
          </p:cNvPr>
          <p:cNvSpPr txBox="1"/>
          <p:nvPr/>
        </p:nvSpPr>
        <p:spPr>
          <a:xfrm>
            <a:off x="247650" y="663575"/>
            <a:ext cx="4114800" cy="2308324"/>
          </a:xfrm>
          <a:prstGeom prst="rect">
            <a:avLst/>
          </a:prstGeom>
        </p:spPr>
        <p:txBody>
          <a:bodyPr vert="horz" wrap="square" lIns="0" tIns="0" rIns="0" bIns="0" rtlCol="0">
            <a:spAutoFit/>
          </a:bodyPr>
          <a:lstStyle/>
          <a:p>
            <a:pPr marL="12700">
              <a:lnSpc>
                <a:spcPct val="100000"/>
              </a:lnSpc>
            </a:pPr>
            <a:r>
              <a:rPr lang="es-ES" sz="1000" b="1" spc="-35" dirty="0" err="1">
                <a:latin typeface="Euphemia UCAS"/>
                <a:cs typeface="Euphemia UCAS"/>
              </a:rPr>
              <a:t>Read</a:t>
            </a:r>
            <a:r>
              <a:rPr lang="es-ES" sz="1000" b="1" spc="-35" dirty="0">
                <a:latin typeface="Euphemia UCAS"/>
                <a:cs typeface="Euphemia UCAS"/>
              </a:rPr>
              <a:t> </a:t>
            </a:r>
            <a:r>
              <a:rPr lang="es-ES" sz="1000" b="1" spc="-35" dirty="0" err="1">
                <a:latin typeface="Euphemia UCAS"/>
                <a:cs typeface="Euphemia UCAS"/>
              </a:rPr>
              <a:t>coverage</a:t>
            </a:r>
            <a:r>
              <a:rPr lang="es-ES" sz="1000" b="1" spc="-35" dirty="0">
                <a:latin typeface="Euphemia UCAS"/>
                <a:cs typeface="Euphemia UCAS"/>
              </a:rPr>
              <a:t> / </a:t>
            </a:r>
            <a:r>
              <a:rPr lang="es-ES" sz="1000" b="1" spc="-35" dirty="0" err="1">
                <a:latin typeface="Euphemia UCAS"/>
                <a:cs typeface="Euphemia UCAS"/>
              </a:rPr>
              <a:t>depth</a:t>
            </a:r>
            <a:endParaRPr lang="es-ES" sz="1000" b="1" spc="-35" dirty="0">
              <a:latin typeface="Euphemia UCAS"/>
              <a:cs typeface="Euphemia UCAS"/>
            </a:endParaRPr>
          </a:p>
          <a:p>
            <a:pPr marL="12700">
              <a:lnSpc>
                <a:spcPct val="100000"/>
              </a:lnSpc>
            </a:pPr>
            <a:endParaRPr lang="es-ES" sz="1000" spc="-35" dirty="0">
              <a:latin typeface="Euphemia UCAS"/>
              <a:cs typeface="Euphemia UCAS"/>
            </a:endParaRPr>
          </a:p>
          <a:p>
            <a:pPr marL="184150" indent="-171450">
              <a:lnSpc>
                <a:spcPct val="100000"/>
              </a:lnSpc>
              <a:buFontTx/>
              <a:buChar char="-"/>
            </a:pPr>
            <a:r>
              <a:rPr lang="es-ES" sz="1000" spc="-35" dirty="0" err="1">
                <a:latin typeface="Euphemia UCAS"/>
                <a:cs typeface="Euphemia UCAS"/>
              </a:rPr>
              <a:t>Is</a:t>
            </a:r>
            <a:r>
              <a:rPr lang="es-ES" sz="1000" spc="-35" dirty="0">
                <a:latin typeface="Euphemia UCAS"/>
                <a:cs typeface="Euphemia UCAS"/>
              </a:rPr>
              <a:t> </a:t>
            </a:r>
            <a:r>
              <a:rPr lang="es-ES" sz="1000" spc="-35" dirty="0" err="1">
                <a:latin typeface="Euphemia UCAS"/>
                <a:cs typeface="Euphemia UCAS"/>
              </a:rPr>
              <a:t>every</a:t>
            </a:r>
            <a:r>
              <a:rPr lang="es-ES" sz="1000" spc="-35" dirty="0">
                <a:latin typeface="Euphemia UCAS"/>
                <a:cs typeface="Euphemia UCAS"/>
              </a:rPr>
              <a:t> </a:t>
            </a:r>
            <a:r>
              <a:rPr lang="es-ES" sz="1000" spc="-35" dirty="0" err="1">
                <a:latin typeface="Euphemia UCAS"/>
                <a:cs typeface="Euphemia UCAS"/>
              </a:rPr>
              <a:t>genomic</a:t>
            </a:r>
            <a:r>
              <a:rPr lang="es-ES" sz="1000" spc="-35" dirty="0">
                <a:latin typeface="Euphemia UCAS"/>
                <a:cs typeface="Euphemia UCAS"/>
              </a:rPr>
              <a:t> position </a:t>
            </a:r>
            <a:r>
              <a:rPr lang="es-ES" sz="1000" spc="-35" dirty="0" err="1">
                <a:latin typeface="Euphemia UCAS"/>
                <a:cs typeface="Euphemia UCAS"/>
              </a:rPr>
              <a:t>covered</a:t>
            </a:r>
            <a:r>
              <a:rPr lang="es-ES" sz="1000" spc="-35" dirty="0">
                <a:latin typeface="Euphemia UCAS"/>
                <a:cs typeface="Euphemia UCAS"/>
              </a:rPr>
              <a:t> to a </a:t>
            </a:r>
            <a:r>
              <a:rPr lang="es-ES" sz="1000" spc="-35" dirty="0" err="1">
                <a:latin typeface="Euphemia UCAS"/>
                <a:cs typeface="Euphemia UCAS"/>
              </a:rPr>
              <a:t>sufficient</a:t>
            </a:r>
            <a:r>
              <a:rPr lang="es-ES" sz="1000" spc="-35" dirty="0">
                <a:latin typeface="Euphemia UCAS"/>
                <a:cs typeface="Euphemia UCAS"/>
              </a:rPr>
              <a:t> </a:t>
            </a:r>
            <a:r>
              <a:rPr lang="es-ES" sz="1000" spc="-35" dirty="0" err="1">
                <a:latin typeface="Euphemia UCAS"/>
                <a:cs typeface="Euphemia UCAS"/>
              </a:rPr>
              <a:t>depth</a:t>
            </a:r>
            <a:r>
              <a:rPr lang="es-ES" sz="1000" spc="-35" dirty="0">
                <a:latin typeface="Euphemia UCAS"/>
                <a:cs typeface="Euphemia UCAS"/>
              </a:rPr>
              <a:t>?</a:t>
            </a:r>
          </a:p>
          <a:p>
            <a:pPr marL="184150" indent="-171450">
              <a:lnSpc>
                <a:spcPct val="100000"/>
              </a:lnSpc>
              <a:buFontTx/>
              <a:buChar char="-"/>
            </a:pPr>
            <a:r>
              <a:rPr lang="es-ES" sz="1000" spc="-35" dirty="0" err="1">
                <a:latin typeface="Euphemia UCAS"/>
                <a:cs typeface="Euphemia UCAS"/>
              </a:rPr>
              <a:t>Average</a:t>
            </a:r>
            <a:r>
              <a:rPr lang="es-ES" sz="1000" spc="-35" dirty="0">
                <a:latin typeface="Euphemia UCAS"/>
                <a:cs typeface="Euphemia UCAS"/>
              </a:rPr>
              <a:t> </a:t>
            </a:r>
            <a:r>
              <a:rPr lang="es-ES" sz="1000" spc="-35" dirty="0" err="1">
                <a:latin typeface="Euphemia UCAS"/>
                <a:cs typeface="Euphemia UCAS"/>
              </a:rPr>
              <a:t>depth</a:t>
            </a:r>
            <a:r>
              <a:rPr lang="es-ES" sz="1000" spc="-35" dirty="0">
                <a:latin typeface="Euphemia UCAS"/>
                <a:cs typeface="Euphemia UCAS"/>
              </a:rPr>
              <a:t>: </a:t>
            </a:r>
            <a:r>
              <a:rPr lang="es-ES" sz="1000" spc="-35" dirty="0" err="1">
                <a:latin typeface="Euphemia UCAS"/>
                <a:cs typeface="Euphemia UCAS"/>
              </a:rPr>
              <a:t>number</a:t>
            </a:r>
            <a:r>
              <a:rPr lang="es-ES" sz="1000" spc="-35" dirty="0">
                <a:latin typeface="Euphemia UCAS"/>
                <a:cs typeface="Euphemia UCAS"/>
              </a:rPr>
              <a:t> of </a:t>
            </a:r>
            <a:r>
              <a:rPr lang="es-ES" sz="1000" spc="-35" dirty="0" err="1">
                <a:latin typeface="Euphemia UCAS"/>
                <a:cs typeface="Euphemia UCAS"/>
              </a:rPr>
              <a:t>reads</a:t>
            </a:r>
            <a:r>
              <a:rPr lang="es-ES" sz="1000" spc="-35" dirty="0">
                <a:latin typeface="Euphemia UCAS"/>
                <a:cs typeface="Euphemia UCAS"/>
              </a:rPr>
              <a:t> / target </a:t>
            </a:r>
            <a:r>
              <a:rPr lang="es-ES" sz="1000" spc="-35" dirty="0" err="1">
                <a:latin typeface="Euphemia UCAS"/>
                <a:cs typeface="Euphemia UCAS"/>
              </a:rPr>
              <a:t>size</a:t>
            </a:r>
            <a:endParaRPr lang="es-ES" sz="1000" spc="-35" dirty="0">
              <a:latin typeface="Euphemia UCAS"/>
              <a:cs typeface="Euphemia UCAS"/>
            </a:endParaRPr>
          </a:p>
          <a:p>
            <a:pPr marL="641350" lvl="1" indent="-171450">
              <a:buFontTx/>
              <a:buChar char="-"/>
            </a:pPr>
            <a:r>
              <a:rPr lang="es-ES" sz="1000" spc="-35" dirty="0" err="1">
                <a:latin typeface="Euphemia UCAS"/>
                <a:cs typeface="Euphemia UCAS"/>
              </a:rPr>
              <a:t>Whole</a:t>
            </a:r>
            <a:r>
              <a:rPr lang="es-ES" sz="1000" spc="-35" dirty="0">
                <a:latin typeface="Euphemia UCAS"/>
                <a:cs typeface="Euphemia UCAS"/>
              </a:rPr>
              <a:t> human </a:t>
            </a:r>
            <a:r>
              <a:rPr lang="es-ES" sz="1000" spc="-35" dirty="0" err="1">
                <a:latin typeface="Euphemia UCAS"/>
                <a:cs typeface="Euphemia UCAS"/>
              </a:rPr>
              <a:t>genome</a:t>
            </a:r>
            <a:r>
              <a:rPr lang="es-ES" sz="1000" spc="-35" dirty="0">
                <a:latin typeface="Euphemia UCAS"/>
                <a:cs typeface="Euphemia UCAS"/>
              </a:rPr>
              <a:t>: 3Gb</a:t>
            </a:r>
          </a:p>
          <a:p>
            <a:pPr marL="641350" lvl="1" indent="-171450">
              <a:buFontTx/>
              <a:buChar char="-"/>
            </a:pPr>
            <a:r>
              <a:rPr lang="es-ES" sz="1000" spc="-35" dirty="0">
                <a:latin typeface="Euphemia UCAS"/>
                <a:cs typeface="Euphemia UCAS"/>
              </a:rPr>
              <a:t>Human </a:t>
            </a:r>
            <a:r>
              <a:rPr lang="es-ES" sz="1000" spc="-35" dirty="0" err="1">
                <a:latin typeface="Euphemia UCAS"/>
                <a:cs typeface="Euphemia UCAS"/>
              </a:rPr>
              <a:t>exome</a:t>
            </a:r>
            <a:r>
              <a:rPr lang="es-ES" sz="1000" spc="-35" dirty="0">
                <a:latin typeface="Euphemia UCAS"/>
                <a:cs typeface="Euphemia UCAS"/>
              </a:rPr>
              <a:t>: 50Mb</a:t>
            </a:r>
          </a:p>
          <a:p>
            <a:pPr marL="469900" lvl="1"/>
            <a:endParaRPr lang="es-ES" sz="1000" spc="-35" dirty="0">
              <a:latin typeface="Euphemia UCAS"/>
              <a:cs typeface="Euphemia UCAS"/>
            </a:endParaRPr>
          </a:p>
          <a:p>
            <a:pPr marL="12700">
              <a:lnSpc>
                <a:spcPct val="100000"/>
              </a:lnSpc>
            </a:pPr>
            <a:r>
              <a:rPr lang="es-ES" sz="1000" b="1" spc="-35" dirty="0" err="1">
                <a:latin typeface="Euphemia UCAS"/>
                <a:cs typeface="Euphemia UCAS"/>
              </a:rPr>
              <a:t>Exomes</a:t>
            </a:r>
            <a:endParaRPr lang="es-ES" sz="1000" b="1" spc="-35" dirty="0">
              <a:latin typeface="Euphemia UCAS"/>
              <a:cs typeface="Euphemia UCAS"/>
            </a:endParaRPr>
          </a:p>
          <a:p>
            <a:pPr marL="641350" lvl="1" indent="-171450">
              <a:buFontTx/>
              <a:buChar char="-"/>
            </a:pPr>
            <a:r>
              <a:rPr lang="es-ES" sz="1000" spc="-35" dirty="0">
                <a:latin typeface="Euphemia UCAS"/>
                <a:cs typeface="Euphemia UCAS"/>
              </a:rPr>
              <a:t>Be </a:t>
            </a:r>
            <a:r>
              <a:rPr lang="es-ES" sz="1000" spc="-35" dirty="0" err="1">
                <a:latin typeface="Euphemia UCAS"/>
                <a:cs typeface="Euphemia UCAS"/>
              </a:rPr>
              <a:t>careful</a:t>
            </a:r>
            <a:r>
              <a:rPr lang="es-ES" sz="1000" spc="-35" dirty="0">
                <a:latin typeface="Euphemia UCAS"/>
                <a:cs typeface="Euphemia UCAS"/>
              </a:rPr>
              <a:t> to </a:t>
            </a:r>
            <a:r>
              <a:rPr lang="es-ES" sz="1000" spc="-35" dirty="0" err="1">
                <a:latin typeface="Euphemia UCAS"/>
                <a:cs typeface="Euphemia UCAS"/>
              </a:rPr>
              <a:t>distinguish</a:t>
            </a:r>
            <a:r>
              <a:rPr lang="es-ES" sz="1000" spc="-35" dirty="0">
                <a:latin typeface="Euphemia UCAS"/>
                <a:cs typeface="Euphemia UCAS"/>
              </a:rPr>
              <a:t> </a:t>
            </a:r>
            <a:r>
              <a:rPr lang="es-ES" sz="1000" spc="-35" dirty="0" err="1">
                <a:latin typeface="Euphemia UCAS"/>
                <a:cs typeface="Euphemia UCAS"/>
              </a:rPr>
              <a:t>between</a:t>
            </a:r>
            <a:r>
              <a:rPr lang="es-ES" sz="1000" spc="-35" dirty="0">
                <a:latin typeface="Euphemia UCAS"/>
                <a:cs typeface="Euphemia UCAS"/>
              </a:rPr>
              <a:t> </a:t>
            </a:r>
            <a:r>
              <a:rPr lang="es-ES" sz="1000" spc="-35" dirty="0" err="1">
                <a:latin typeface="Euphemia UCAS"/>
                <a:cs typeface="Euphemia UCAS"/>
              </a:rPr>
              <a:t>the</a:t>
            </a:r>
            <a:r>
              <a:rPr lang="es-ES" sz="1000" spc="-35" dirty="0">
                <a:latin typeface="Euphemia UCAS"/>
                <a:cs typeface="Euphemia UCAS"/>
              </a:rPr>
              <a:t> total </a:t>
            </a:r>
            <a:r>
              <a:rPr lang="es-ES" sz="1000" spc="-35" dirty="0" err="1">
                <a:latin typeface="Euphemia UCAS"/>
                <a:cs typeface="Euphemia UCAS"/>
              </a:rPr>
              <a:t>sequencing</a:t>
            </a:r>
            <a:r>
              <a:rPr lang="es-ES" sz="1000" spc="-35" dirty="0">
                <a:latin typeface="Euphemia UCAS"/>
                <a:cs typeface="Euphemia UCAS"/>
              </a:rPr>
              <a:t> </a:t>
            </a:r>
            <a:r>
              <a:rPr lang="es-ES" sz="1000" spc="-35" dirty="0" err="1">
                <a:latin typeface="Euphemia UCAS"/>
                <a:cs typeface="Euphemia UCAS"/>
              </a:rPr>
              <a:t>yield</a:t>
            </a:r>
            <a:r>
              <a:rPr lang="es-ES" sz="1000" spc="-35" dirty="0">
                <a:latin typeface="Euphemia UCAS"/>
                <a:cs typeface="Euphemia UCAS"/>
              </a:rPr>
              <a:t> and </a:t>
            </a:r>
            <a:r>
              <a:rPr lang="es-ES" sz="1000" spc="-35" dirty="0" err="1">
                <a:latin typeface="Euphemia UCAS"/>
                <a:cs typeface="Euphemia UCAS"/>
              </a:rPr>
              <a:t>on</a:t>
            </a:r>
            <a:r>
              <a:rPr lang="es-ES" sz="1000" spc="-35" dirty="0">
                <a:latin typeface="Euphemia UCAS"/>
                <a:cs typeface="Euphemia UCAS"/>
              </a:rPr>
              <a:t>-target bases </a:t>
            </a:r>
          </a:p>
          <a:p>
            <a:pPr marL="184150" indent="-171450">
              <a:lnSpc>
                <a:spcPct val="100000"/>
              </a:lnSpc>
              <a:buFontTx/>
              <a:buChar char="-"/>
            </a:pPr>
            <a:endParaRPr lang="es-ES" sz="1000" dirty="0">
              <a:latin typeface="Euphemia UCAS"/>
              <a:cs typeface="Euphemia UCAS"/>
            </a:endParaRPr>
          </a:p>
          <a:p>
            <a:pPr marL="12700">
              <a:lnSpc>
                <a:spcPct val="100000"/>
              </a:lnSpc>
            </a:pPr>
            <a:r>
              <a:rPr lang="en-MX" sz="1000" b="1" dirty="0">
                <a:latin typeface="Euphemia UCAS"/>
                <a:cs typeface="Euphemia UCAS"/>
              </a:rPr>
              <a:t>Useful coverage:</a:t>
            </a:r>
          </a:p>
          <a:p>
            <a:pPr marL="641350" lvl="1" indent="-171450">
              <a:buFontTx/>
              <a:buChar char="-"/>
            </a:pPr>
            <a:r>
              <a:rPr lang="en-MX" sz="1000" dirty="0">
                <a:latin typeface="Euphemia UCAS"/>
                <a:cs typeface="Euphemia UCAS"/>
              </a:rPr>
              <a:t>15x OK for common germline variants</a:t>
            </a:r>
          </a:p>
          <a:p>
            <a:pPr marL="641350" lvl="1" indent="-171450">
              <a:buFontTx/>
              <a:buChar char="-"/>
            </a:pPr>
            <a:r>
              <a:rPr lang="en-MX" sz="1000" dirty="0">
                <a:latin typeface="Euphemia UCAS"/>
                <a:cs typeface="Euphemia UCAS"/>
              </a:rPr>
              <a:t>30x OK for most things</a:t>
            </a:r>
          </a:p>
          <a:p>
            <a:pPr marL="641350" lvl="1" indent="-171450">
              <a:buFontTx/>
              <a:buChar char="-"/>
            </a:pPr>
            <a:r>
              <a:rPr lang="en-MX" sz="1000" dirty="0">
                <a:latin typeface="Euphemia UCAS"/>
                <a:cs typeface="Euphemia UCAS"/>
              </a:rPr>
              <a:t>100-200x for low VAF variants in tumours</a:t>
            </a:r>
            <a:endParaRPr sz="1000" dirty="0">
              <a:latin typeface="Euphemia UCAS"/>
              <a:cs typeface="Euphemia UCAS"/>
            </a:endParaRPr>
          </a:p>
        </p:txBody>
      </p:sp>
    </p:spTree>
    <p:extLst>
      <p:ext uri="{BB962C8B-B14F-4D97-AF65-F5344CB8AC3E}">
        <p14:creationId xmlns:p14="http://schemas.microsoft.com/office/powerpoint/2010/main" val="3926226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100" dirty="0">
                <a:latin typeface="Euphemia UCAS"/>
                <a:cs typeface="Euphemia UCAS"/>
              </a:rPr>
              <a:t>Base  </a:t>
            </a:r>
            <a:r>
              <a:rPr spc="-35" dirty="0">
                <a:latin typeface="Euphemia UCAS"/>
                <a:cs typeface="Euphemia UCAS"/>
              </a:rPr>
              <a:t>calling</a:t>
            </a:r>
            <a:r>
              <a:rPr dirty="0">
                <a:latin typeface="Euphemia UCAS"/>
                <a:cs typeface="Euphemia UCAS"/>
              </a:rPr>
              <a:t> </a:t>
            </a:r>
            <a:r>
              <a:rPr spc="-65" dirty="0">
                <a:latin typeface="Euphemia UCAS"/>
                <a:cs typeface="Euphemia UCAS"/>
              </a:rPr>
              <a:t>errors</a:t>
            </a:r>
          </a:p>
        </p:txBody>
      </p:sp>
      <p:sp>
        <p:nvSpPr>
          <p:cNvPr id="3" name="object 3"/>
          <p:cNvSpPr/>
          <p:nvPr/>
        </p:nvSpPr>
        <p:spPr>
          <a:xfrm>
            <a:off x="359994" y="626877"/>
            <a:ext cx="3887947" cy="2332768"/>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81050" y="3254375"/>
            <a:ext cx="3117610" cy="92333"/>
          </a:xfrm>
          <a:prstGeom prst="rect">
            <a:avLst/>
          </a:prstGeom>
        </p:spPr>
        <p:txBody>
          <a:bodyPr vert="horz" wrap="square" lIns="0" tIns="0" rIns="0" bIns="0" rtlCol="0">
            <a:spAutoFit/>
          </a:bodyPr>
          <a:lstStyle/>
          <a:p>
            <a:pPr marL="12700">
              <a:lnSpc>
                <a:spcPct val="100000"/>
              </a:lnSpc>
            </a:pPr>
            <a:r>
              <a:rPr sz="600" spc="-10" dirty="0">
                <a:latin typeface="Euphemia UCAS"/>
                <a:cs typeface="Euphemia UCAS"/>
              </a:rPr>
              <a:t>Base-calling </a:t>
            </a:r>
            <a:r>
              <a:rPr sz="600" dirty="0">
                <a:latin typeface="Euphemia UCAS"/>
                <a:cs typeface="Euphemia UCAS"/>
              </a:rPr>
              <a:t>for </a:t>
            </a:r>
            <a:r>
              <a:rPr sz="600" spc="-10" dirty="0">
                <a:latin typeface="Euphemia UCAS"/>
                <a:cs typeface="Euphemia UCAS"/>
              </a:rPr>
              <a:t>next-generation </a:t>
            </a:r>
            <a:r>
              <a:rPr sz="600" spc="-25" dirty="0">
                <a:latin typeface="Euphemia UCAS"/>
                <a:cs typeface="Euphemia UCAS"/>
              </a:rPr>
              <a:t>sequencing  </a:t>
            </a:r>
            <a:r>
              <a:rPr sz="600" spc="-5" dirty="0">
                <a:latin typeface="Euphemia UCAS"/>
                <a:cs typeface="Euphemia UCAS"/>
              </a:rPr>
              <a:t>platforms, doi: </a:t>
            </a:r>
            <a:r>
              <a:rPr sz="600" spc="140" dirty="0">
                <a:latin typeface="Euphemia UCAS"/>
                <a:cs typeface="Euphemia UCAS"/>
              </a:rPr>
              <a:t> </a:t>
            </a:r>
            <a:r>
              <a:rPr sz="600" spc="5" dirty="0">
                <a:latin typeface="Euphemia UCAS"/>
                <a:cs typeface="Euphemia UCAS"/>
              </a:rPr>
              <a:t>10.1093/bib/bbq077</a:t>
            </a:r>
            <a:endParaRPr sz="600" dirty="0">
              <a:latin typeface="Euphemia UCAS"/>
              <a:cs typeface="Euphemia UCAS"/>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100" dirty="0">
                <a:latin typeface="Euphemia UCAS"/>
                <a:cs typeface="Euphemia UCAS"/>
              </a:rPr>
              <a:t>Base</a:t>
            </a:r>
            <a:r>
              <a:rPr spc="30" dirty="0">
                <a:latin typeface="Euphemia UCAS"/>
                <a:cs typeface="Euphemia UCAS"/>
              </a:rPr>
              <a:t> </a:t>
            </a:r>
            <a:r>
              <a:rPr spc="-30" dirty="0">
                <a:latin typeface="Euphemia UCAS"/>
                <a:cs typeface="Euphemia UCAS"/>
              </a:rPr>
              <a:t>quality</a:t>
            </a:r>
          </a:p>
        </p:txBody>
      </p:sp>
      <p:sp>
        <p:nvSpPr>
          <p:cNvPr id="3" name="object 3"/>
          <p:cNvSpPr txBox="1"/>
          <p:nvPr/>
        </p:nvSpPr>
        <p:spPr>
          <a:xfrm>
            <a:off x="347294" y="429780"/>
            <a:ext cx="3557956" cy="731568"/>
          </a:xfrm>
          <a:prstGeom prst="rect">
            <a:avLst/>
          </a:prstGeom>
        </p:spPr>
        <p:txBody>
          <a:bodyPr vert="horz" wrap="square" lIns="0" tIns="0" rIns="0" bIns="0" rtlCol="0">
            <a:spAutoFit/>
          </a:bodyPr>
          <a:lstStyle/>
          <a:p>
            <a:pPr marL="12700">
              <a:lnSpc>
                <a:spcPct val="100000"/>
              </a:lnSpc>
            </a:pPr>
            <a:r>
              <a:rPr sz="800" spc="-30" dirty="0">
                <a:latin typeface="Euphemia UCAS"/>
                <a:cs typeface="Euphemia UCAS"/>
              </a:rPr>
              <a:t>Sequencing </a:t>
            </a:r>
            <a:r>
              <a:rPr sz="800" spc="-25" dirty="0">
                <a:latin typeface="Euphemia UCAS"/>
                <a:cs typeface="Euphemia UCAS"/>
              </a:rPr>
              <a:t>by </a:t>
            </a:r>
            <a:r>
              <a:rPr sz="800" spc="-20" dirty="0">
                <a:latin typeface="Euphemia UCAS"/>
                <a:cs typeface="Euphemia UCAS"/>
              </a:rPr>
              <a:t>synthesis:</a:t>
            </a:r>
            <a:r>
              <a:rPr sz="800" spc="105" dirty="0">
                <a:latin typeface="Euphemia UCAS"/>
                <a:cs typeface="Euphemia UCAS"/>
              </a:rPr>
              <a:t> </a:t>
            </a:r>
            <a:r>
              <a:rPr sz="800" spc="-30" dirty="0">
                <a:latin typeface="Euphemia UCAS"/>
                <a:cs typeface="Euphemia UCAS"/>
              </a:rPr>
              <a:t>dephasing</a:t>
            </a:r>
            <a:endParaRPr sz="800" dirty="0">
              <a:latin typeface="Euphemia UCAS"/>
              <a:cs typeface="Euphemia UCAS"/>
            </a:endParaRPr>
          </a:p>
          <a:p>
            <a:pPr marL="227329" indent="-100330">
              <a:lnSpc>
                <a:spcPts val="955"/>
              </a:lnSpc>
              <a:spcBef>
                <a:spcPts val="484"/>
              </a:spcBef>
              <a:buSzPct val="62500"/>
              <a:buFont typeface="Arial"/>
              <a:buChar char="•"/>
              <a:tabLst>
                <a:tab pos="227965" algn="l"/>
              </a:tabLst>
            </a:pPr>
            <a:r>
              <a:rPr sz="800" spc="-10" dirty="0">
                <a:latin typeface="Euphemia UCAS"/>
                <a:cs typeface="Euphemia UCAS"/>
              </a:rPr>
              <a:t>growing </a:t>
            </a:r>
            <a:r>
              <a:rPr sz="800" spc="-55" dirty="0">
                <a:latin typeface="Euphemia UCAS"/>
                <a:cs typeface="Euphemia UCAS"/>
              </a:rPr>
              <a:t>sequences </a:t>
            </a:r>
            <a:r>
              <a:rPr sz="800" spc="5" dirty="0">
                <a:latin typeface="Euphemia UCAS"/>
                <a:cs typeface="Euphemia UCAS"/>
              </a:rPr>
              <a:t>in </a:t>
            </a:r>
            <a:r>
              <a:rPr sz="800" spc="-40" dirty="0">
                <a:latin typeface="Euphemia UCAS"/>
                <a:cs typeface="Euphemia UCAS"/>
              </a:rPr>
              <a:t>a </a:t>
            </a:r>
            <a:r>
              <a:rPr sz="800" spc="-10" dirty="0">
                <a:latin typeface="Euphemia UCAS"/>
                <a:cs typeface="Euphemia UCAS"/>
              </a:rPr>
              <a:t>cluster gradually </a:t>
            </a:r>
            <a:r>
              <a:rPr sz="800" spc="-35" dirty="0">
                <a:latin typeface="Euphemia UCAS"/>
                <a:cs typeface="Euphemia UCAS"/>
              </a:rPr>
              <a:t>desynchronize</a:t>
            </a:r>
            <a:endParaRPr sz="800" dirty="0">
              <a:latin typeface="Euphemia UCAS"/>
              <a:cs typeface="Euphemia UCAS"/>
            </a:endParaRPr>
          </a:p>
          <a:p>
            <a:pPr marL="227329" indent="-100330">
              <a:lnSpc>
                <a:spcPts val="955"/>
              </a:lnSpc>
              <a:buSzPct val="62500"/>
              <a:buFont typeface="Arial"/>
              <a:buChar char="•"/>
              <a:tabLst>
                <a:tab pos="227965" algn="l"/>
              </a:tabLst>
            </a:pPr>
            <a:r>
              <a:rPr sz="800" spc="-15" dirty="0">
                <a:latin typeface="Euphemia UCAS"/>
                <a:cs typeface="Euphemia UCAS"/>
              </a:rPr>
              <a:t>error </a:t>
            </a:r>
            <a:r>
              <a:rPr sz="800" spc="-5" dirty="0">
                <a:latin typeface="Euphemia UCAS"/>
                <a:cs typeface="Euphemia UCAS"/>
              </a:rPr>
              <a:t>rate </a:t>
            </a:r>
            <a:r>
              <a:rPr sz="800" spc="-35" dirty="0">
                <a:latin typeface="Euphemia UCAS"/>
                <a:cs typeface="Euphemia UCAS"/>
              </a:rPr>
              <a:t>increases </a:t>
            </a:r>
            <a:r>
              <a:rPr sz="800" spc="20" dirty="0">
                <a:latin typeface="Euphemia UCAS"/>
                <a:cs typeface="Euphemia UCAS"/>
              </a:rPr>
              <a:t>with </a:t>
            </a:r>
            <a:r>
              <a:rPr sz="800" spc="-25" dirty="0">
                <a:latin typeface="Euphemia UCAS"/>
                <a:cs typeface="Euphemia UCAS"/>
              </a:rPr>
              <a:t>read</a:t>
            </a:r>
            <a:r>
              <a:rPr sz="800" spc="95" dirty="0">
                <a:latin typeface="Euphemia UCAS"/>
                <a:cs typeface="Euphemia UCAS"/>
              </a:rPr>
              <a:t> </a:t>
            </a:r>
            <a:r>
              <a:rPr sz="800" dirty="0">
                <a:latin typeface="Euphemia UCAS"/>
                <a:cs typeface="Euphemia UCAS"/>
              </a:rPr>
              <a:t>length</a:t>
            </a:r>
          </a:p>
          <a:p>
            <a:pPr>
              <a:lnSpc>
                <a:spcPct val="100000"/>
              </a:lnSpc>
              <a:spcBef>
                <a:spcPts val="9"/>
              </a:spcBef>
            </a:pPr>
            <a:endParaRPr sz="1150" dirty="0">
              <a:latin typeface="Euphemia UCAS"/>
              <a:cs typeface="Euphemia UCAS"/>
            </a:endParaRPr>
          </a:p>
          <a:p>
            <a:pPr marL="12700">
              <a:lnSpc>
                <a:spcPct val="100000"/>
              </a:lnSpc>
            </a:pPr>
            <a:r>
              <a:rPr sz="800" spc="-20" dirty="0">
                <a:latin typeface="Euphemia UCAS"/>
                <a:cs typeface="Euphemia UCAS"/>
              </a:rPr>
              <a:t>Calculate </a:t>
            </a:r>
            <a:r>
              <a:rPr sz="800" spc="-5" dirty="0">
                <a:latin typeface="Euphemia UCAS"/>
                <a:cs typeface="Euphemia UCAS"/>
              </a:rPr>
              <a:t>the </a:t>
            </a:r>
            <a:r>
              <a:rPr sz="800" spc="-35" dirty="0">
                <a:latin typeface="Euphemia UCAS"/>
                <a:cs typeface="Euphemia UCAS"/>
              </a:rPr>
              <a:t>average </a:t>
            </a:r>
            <a:r>
              <a:rPr sz="800" dirty="0">
                <a:latin typeface="Euphemia UCAS"/>
                <a:cs typeface="Euphemia UCAS"/>
              </a:rPr>
              <a:t>quality </a:t>
            </a:r>
            <a:r>
              <a:rPr sz="800" spc="20" dirty="0">
                <a:latin typeface="Euphemia UCAS"/>
                <a:cs typeface="Euphemia UCAS"/>
              </a:rPr>
              <a:t>at </a:t>
            </a:r>
            <a:r>
              <a:rPr sz="800" spc="-35" dirty="0">
                <a:latin typeface="Euphemia UCAS"/>
                <a:cs typeface="Euphemia UCAS"/>
              </a:rPr>
              <a:t>each </a:t>
            </a:r>
            <a:r>
              <a:rPr sz="800" dirty="0">
                <a:latin typeface="Euphemia UCAS"/>
                <a:cs typeface="Euphemia UCAS"/>
              </a:rPr>
              <a:t>position </a:t>
            </a:r>
            <a:r>
              <a:rPr sz="800" spc="-40" dirty="0">
                <a:latin typeface="Euphemia UCAS"/>
                <a:cs typeface="Euphemia UCAS"/>
              </a:rPr>
              <a:t>across </a:t>
            </a:r>
            <a:r>
              <a:rPr sz="800" dirty="0">
                <a:latin typeface="Euphemia UCAS"/>
                <a:cs typeface="Euphemia UCAS"/>
              </a:rPr>
              <a:t>all</a:t>
            </a:r>
            <a:r>
              <a:rPr sz="800" spc="155" dirty="0">
                <a:latin typeface="Euphemia UCAS"/>
                <a:cs typeface="Euphemia UCAS"/>
              </a:rPr>
              <a:t> </a:t>
            </a:r>
            <a:r>
              <a:rPr sz="800" spc="-35" dirty="0">
                <a:latin typeface="Euphemia UCAS"/>
                <a:cs typeface="Euphemia UCAS"/>
              </a:rPr>
              <a:t>reads</a:t>
            </a:r>
            <a:endParaRPr sz="800" dirty="0">
              <a:latin typeface="Euphemia UCAS"/>
              <a:cs typeface="Euphemia UCAS"/>
            </a:endParaRPr>
          </a:p>
        </p:txBody>
      </p:sp>
      <p:sp>
        <p:nvSpPr>
          <p:cNvPr id="4" name="object 4"/>
          <p:cNvSpPr/>
          <p:nvPr/>
        </p:nvSpPr>
        <p:spPr>
          <a:xfrm>
            <a:off x="1224000" y="1254308"/>
            <a:ext cx="2160013" cy="1542867"/>
          </a:xfrm>
          <a:prstGeom prst="rect">
            <a:avLst/>
          </a:prstGeom>
          <a:blipFill>
            <a:blip r:embed="rId3" cstate="print"/>
            <a:stretch>
              <a:fillRect/>
            </a:stretch>
          </a:blipFill>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563509480"/>
              </p:ext>
            </p:extLst>
          </p:nvPr>
        </p:nvGraphicFramePr>
        <p:xfrm>
          <a:off x="1429956" y="2773396"/>
          <a:ext cx="1757224" cy="557179"/>
        </p:xfrm>
        <a:graphic>
          <a:graphicData uri="http://schemas.openxmlformats.org/drawingml/2006/table">
            <a:tbl>
              <a:tblPr firstRow="1" bandRow="1">
                <a:tableStyleId>{2D5ABB26-0587-4C30-8999-92F81FD0307C}</a:tableStyleId>
              </a:tblPr>
              <a:tblGrid>
                <a:gridCol w="408657">
                  <a:extLst>
                    <a:ext uri="{9D8B030D-6E8A-4147-A177-3AD203B41FA5}">
                      <a16:colId xmlns:a16="http://schemas.microsoft.com/office/drawing/2014/main" val="20000"/>
                    </a:ext>
                  </a:extLst>
                </a:gridCol>
                <a:gridCol w="790447">
                  <a:extLst>
                    <a:ext uri="{9D8B030D-6E8A-4147-A177-3AD203B41FA5}">
                      <a16:colId xmlns:a16="http://schemas.microsoft.com/office/drawing/2014/main" val="20001"/>
                    </a:ext>
                  </a:extLst>
                </a:gridCol>
                <a:gridCol w="558120">
                  <a:extLst>
                    <a:ext uri="{9D8B030D-6E8A-4147-A177-3AD203B41FA5}">
                      <a16:colId xmlns:a16="http://schemas.microsoft.com/office/drawing/2014/main" val="20002"/>
                    </a:ext>
                  </a:extLst>
                </a:gridCol>
              </a:tblGrid>
              <a:tr h="145742">
                <a:tc>
                  <a:txBody>
                    <a:bodyPr/>
                    <a:lstStyle/>
                    <a:p>
                      <a:pPr marL="22225">
                        <a:lnSpc>
                          <a:spcPct val="100000"/>
                        </a:lnSpc>
                        <a:spcBef>
                          <a:spcPts val="370"/>
                        </a:spcBef>
                      </a:pPr>
                      <a:r>
                        <a:rPr sz="600" dirty="0">
                          <a:latin typeface="Euphemia UCAS"/>
                          <a:cs typeface="Euphemia UCAS"/>
                        </a:rPr>
                        <a:t>Quality</a:t>
                      </a:r>
                      <a:endParaRPr sz="600">
                        <a:latin typeface="Euphemia UCAS"/>
                        <a:cs typeface="Euphemia UCAS"/>
                      </a:endParaRPr>
                    </a:p>
                  </a:txBody>
                  <a:tcPr marL="0" marR="0" marT="0" marB="0"/>
                </a:tc>
                <a:tc>
                  <a:txBody>
                    <a:bodyPr/>
                    <a:lstStyle/>
                    <a:p>
                      <a:pPr marL="75565">
                        <a:lnSpc>
                          <a:spcPct val="100000"/>
                        </a:lnSpc>
                        <a:spcBef>
                          <a:spcPts val="370"/>
                        </a:spcBef>
                      </a:pPr>
                      <a:r>
                        <a:rPr sz="600" dirty="0">
                          <a:latin typeface="Euphemia UCAS"/>
                          <a:cs typeface="Euphemia UCAS"/>
                        </a:rPr>
                        <a:t>Probability </a:t>
                      </a:r>
                      <a:r>
                        <a:rPr sz="600" spc="5" dirty="0">
                          <a:latin typeface="Euphemia UCAS"/>
                          <a:cs typeface="Euphemia UCAS"/>
                        </a:rPr>
                        <a:t>of</a:t>
                      </a:r>
                      <a:r>
                        <a:rPr sz="600" spc="20" dirty="0">
                          <a:latin typeface="Euphemia UCAS"/>
                          <a:cs typeface="Euphemia UCAS"/>
                        </a:rPr>
                        <a:t> </a:t>
                      </a:r>
                      <a:r>
                        <a:rPr sz="600" spc="-10" dirty="0">
                          <a:latin typeface="Euphemia UCAS"/>
                          <a:cs typeface="Euphemia UCAS"/>
                        </a:rPr>
                        <a:t>error</a:t>
                      </a:r>
                      <a:endParaRPr sz="600">
                        <a:latin typeface="Euphemia UCAS"/>
                        <a:cs typeface="Euphemia UCAS"/>
                      </a:endParaRPr>
                    </a:p>
                  </a:txBody>
                  <a:tcPr marL="0" marR="0" marT="0" marB="0"/>
                </a:tc>
                <a:tc>
                  <a:txBody>
                    <a:bodyPr/>
                    <a:lstStyle/>
                    <a:p>
                      <a:pPr marL="75565">
                        <a:lnSpc>
                          <a:spcPct val="100000"/>
                        </a:lnSpc>
                        <a:spcBef>
                          <a:spcPts val="370"/>
                        </a:spcBef>
                      </a:pPr>
                      <a:r>
                        <a:rPr sz="600" spc="-10" dirty="0">
                          <a:latin typeface="Euphemia UCAS"/>
                          <a:cs typeface="Euphemia UCAS"/>
                        </a:rPr>
                        <a:t>Call</a:t>
                      </a:r>
                      <a:r>
                        <a:rPr sz="600" spc="-50" dirty="0">
                          <a:latin typeface="Euphemia UCAS"/>
                          <a:cs typeface="Euphemia UCAS"/>
                        </a:rPr>
                        <a:t> </a:t>
                      </a:r>
                      <a:r>
                        <a:rPr sz="600" spc="-10" dirty="0">
                          <a:latin typeface="Euphemia UCAS"/>
                          <a:cs typeface="Euphemia UCAS"/>
                        </a:rPr>
                        <a:t>Accuracy</a:t>
                      </a:r>
                      <a:endParaRPr sz="600">
                        <a:latin typeface="Euphemia UCAS"/>
                        <a:cs typeface="Euphemia UCAS"/>
                      </a:endParaRPr>
                    </a:p>
                  </a:txBody>
                  <a:tcPr marL="0" marR="0" marT="0" marB="0"/>
                </a:tc>
                <a:extLst>
                  <a:ext uri="{0D108BD9-81ED-4DB2-BD59-A6C34878D82A}">
                    <a16:rowId xmlns:a16="http://schemas.microsoft.com/office/drawing/2014/main" val="10000"/>
                  </a:ext>
                </a:extLst>
              </a:tr>
              <a:tr h="88563">
                <a:tc>
                  <a:txBody>
                    <a:bodyPr/>
                    <a:lstStyle/>
                    <a:p>
                      <a:pPr marL="22225">
                        <a:lnSpc>
                          <a:spcPts val="640"/>
                        </a:lnSpc>
                      </a:pPr>
                      <a:r>
                        <a:rPr sz="600" spc="-20" dirty="0">
                          <a:latin typeface="Euphemia UCAS"/>
                          <a:cs typeface="Euphemia UCAS"/>
                        </a:rPr>
                        <a:t>10</a:t>
                      </a:r>
                      <a:r>
                        <a:rPr sz="600" spc="-35" dirty="0">
                          <a:latin typeface="Euphemia UCAS"/>
                          <a:cs typeface="Euphemia UCAS"/>
                        </a:rPr>
                        <a:t> </a:t>
                      </a:r>
                      <a:r>
                        <a:rPr sz="600" spc="10" dirty="0">
                          <a:latin typeface="Euphemia UCAS"/>
                          <a:cs typeface="Euphemia UCAS"/>
                        </a:rPr>
                        <a:t>(Q10)</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1 </a:t>
                      </a:r>
                      <a:r>
                        <a:rPr sz="600" spc="5" dirty="0">
                          <a:latin typeface="Euphemia UCAS"/>
                          <a:cs typeface="Euphemia UCAS"/>
                        </a:rPr>
                        <a:t>in</a:t>
                      </a:r>
                      <a:r>
                        <a:rPr sz="600" spc="15" dirty="0">
                          <a:latin typeface="Euphemia UCAS"/>
                          <a:cs typeface="Euphemia UCAS"/>
                        </a:rPr>
                        <a:t> </a:t>
                      </a:r>
                      <a:r>
                        <a:rPr sz="600" spc="-20" dirty="0">
                          <a:latin typeface="Euphemia UCAS"/>
                          <a:cs typeface="Euphemia UCAS"/>
                        </a:rPr>
                        <a:t>10</a:t>
                      </a:r>
                      <a:endParaRPr sz="600">
                        <a:latin typeface="Euphemia UCAS"/>
                        <a:cs typeface="Euphemia UCAS"/>
                      </a:endParaRPr>
                    </a:p>
                  </a:txBody>
                  <a:tcPr marL="0" marR="0" marT="0" marB="0"/>
                </a:tc>
                <a:tc>
                  <a:txBody>
                    <a:bodyPr/>
                    <a:lstStyle/>
                    <a:p>
                      <a:pPr marL="75565">
                        <a:lnSpc>
                          <a:spcPts val="640"/>
                        </a:lnSpc>
                      </a:pPr>
                      <a:r>
                        <a:rPr sz="600" spc="-15" dirty="0">
                          <a:latin typeface="Euphemia UCAS"/>
                          <a:cs typeface="Euphemia UCAS"/>
                        </a:rPr>
                        <a:t>90%</a:t>
                      </a:r>
                      <a:endParaRPr sz="600">
                        <a:latin typeface="Euphemia UCAS"/>
                        <a:cs typeface="Euphemia UCAS"/>
                      </a:endParaRPr>
                    </a:p>
                  </a:txBody>
                  <a:tcPr marL="0" marR="0" marT="0" marB="0"/>
                </a:tc>
                <a:extLst>
                  <a:ext uri="{0D108BD9-81ED-4DB2-BD59-A6C34878D82A}">
                    <a16:rowId xmlns:a16="http://schemas.microsoft.com/office/drawing/2014/main" val="10001"/>
                  </a:ext>
                </a:extLst>
              </a:tr>
              <a:tr h="88563">
                <a:tc>
                  <a:txBody>
                    <a:bodyPr/>
                    <a:lstStyle/>
                    <a:p>
                      <a:pPr marL="22225">
                        <a:lnSpc>
                          <a:spcPts val="640"/>
                        </a:lnSpc>
                      </a:pPr>
                      <a:r>
                        <a:rPr sz="600" spc="-20" dirty="0">
                          <a:latin typeface="Euphemia UCAS"/>
                          <a:cs typeface="Euphemia UCAS"/>
                        </a:rPr>
                        <a:t>20</a:t>
                      </a:r>
                      <a:r>
                        <a:rPr sz="600" spc="-35" dirty="0">
                          <a:latin typeface="Euphemia UCAS"/>
                          <a:cs typeface="Euphemia UCAS"/>
                        </a:rPr>
                        <a:t> </a:t>
                      </a:r>
                      <a:r>
                        <a:rPr sz="600" spc="10" dirty="0">
                          <a:latin typeface="Euphemia UCAS"/>
                          <a:cs typeface="Euphemia UCAS"/>
                        </a:rPr>
                        <a:t>(Q20)</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1 </a:t>
                      </a:r>
                      <a:r>
                        <a:rPr sz="600" spc="5" dirty="0">
                          <a:latin typeface="Euphemia UCAS"/>
                          <a:cs typeface="Euphemia UCAS"/>
                        </a:rPr>
                        <a:t>in</a:t>
                      </a:r>
                      <a:r>
                        <a:rPr sz="600" spc="20" dirty="0">
                          <a:latin typeface="Euphemia UCAS"/>
                          <a:cs typeface="Euphemia UCAS"/>
                        </a:rPr>
                        <a:t> </a:t>
                      </a:r>
                      <a:r>
                        <a:rPr sz="600" spc="-20" dirty="0">
                          <a:latin typeface="Euphemia UCAS"/>
                          <a:cs typeface="Euphemia UCAS"/>
                        </a:rPr>
                        <a:t>100</a:t>
                      </a:r>
                      <a:endParaRPr sz="600">
                        <a:latin typeface="Euphemia UCAS"/>
                        <a:cs typeface="Euphemia UCAS"/>
                      </a:endParaRPr>
                    </a:p>
                  </a:txBody>
                  <a:tcPr marL="0" marR="0" marT="0" marB="0"/>
                </a:tc>
                <a:tc>
                  <a:txBody>
                    <a:bodyPr/>
                    <a:lstStyle/>
                    <a:p>
                      <a:pPr marL="75565">
                        <a:lnSpc>
                          <a:spcPts val="640"/>
                        </a:lnSpc>
                      </a:pPr>
                      <a:r>
                        <a:rPr sz="600" spc="-15" dirty="0">
                          <a:latin typeface="Euphemia UCAS"/>
                          <a:cs typeface="Euphemia UCAS"/>
                        </a:rPr>
                        <a:t>99%</a:t>
                      </a:r>
                      <a:endParaRPr sz="600">
                        <a:latin typeface="Euphemia UCAS"/>
                        <a:cs typeface="Euphemia UCAS"/>
                      </a:endParaRPr>
                    </a:p>
                  </a:txBody>
                  <a:tcPr marL="0" marR="0" marT="0" marB="0"/>
                </a:tc>
                <a:extLst>
                  <a:ext uri="{0D108BD9-81ED-4DB2-BD59-A6C34878D82A}">
                    <a16:rowId xmlns:a16="http://schemas.microsoft.com/office/drawing/2014/main" val="10002"/>
                  </a:ext>
                </a:extLst>
              </a:tr>
              <a:tr h="88569">
                <a:tc>
                  <a:txBody>
                    <a:bodyPr/>
                    <a:lstStyle/>
                    <a:p>
                      <a:pPr marL="22225">
                        <a:lnSpc>
                          <a:spcPts val="640"/>
                        </a:lnSpc>
                      </a:pPr>
                      <a:r>
                        <a:rPr sz="600" spc="-20" dirty="0">
                          <a:latin typeface="Euphemia UCAS"/>
                          <a:cs typeface="Euphemia UCAS"/>
                        </a:rPr>
                        <a:t>30</a:t>
                      </a:r>
                      <a:r>
                        <a:rPr sz="600" spc="-35" dirty="0">
                          <a:latin typeface="Euphemia UCAS"/>
                          <a:cs typeface="Euphemia UCAS"/>
                        </a:rPr>
                        <a:t> </a:t>
                      </a:r>
                      <a:r>
                        <a:rPr sz="600" spc="10" dirty="0">
                          <a:latin typeface="Euphemia UCAS"/>
                          <a:cs typeface="Euphemia UCAS"/>
                        </a:rPr>
                        <a:t>(Q30)</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1 </a:t>
                      </a:r>
                      <a:r>
                        <a:rPr sz="600" spc="5" dirty="0">
                          <a:latin typeface="Euphemia UCAS"/>
                          <a:cs typeface="Euphemia UCAS"/>
                        </a:rPr>
                        <a:t>in</a:t>
                      </a:r>
                      <a:r>
                        <a:rPr sz="600" spc="25" dirty="0">
                          <a:latin typeface="Euphemia UCAS"/>
                          <a:cs typeface="Euphemia UCAS"/>
                        </a:rPr>
                        <a:t> </a:t>
                      </a:r>
                      <a:r>
                        <a:rPr sz="600" spc="-20" dirty="0">
                          <a:latin typeface="Euphemia UCAS"/>
                          <a:cs typeface="Euphemia UCAS"/>
                        </a:rPr>
                        <a:t>1000</a:t>
                      </a:r>
                      <a:endParaRPr sz="600">
                        <a:latin typeface="Euphemia UCAS"/>
                        <a:cs typeface="Euphemia UCAS"/>
                      </a:endParaRPr>
                    </a:p>
                  </a:txBody>
                  <a:tcPr marL="0" marR="0" marT="0" marB="0"/>
                </a:tc>
                <a:tc>
                  <a:txBody>
                    <a:bodyPr/>
                    <a:lstStyle/>
                    <a:p>
                      <a:pPr marL="75565">
                        <a:lnSpc>
                          <a:spcPts val="640"/>
                        </a:lnSpc>
                      </a:pPr>
                      <a:r>
                        <a:rPr sz="600" spc="-10" dirty="0">
                          <a:latin typeface="Euphemia UCAS"/>
                          <a:cs typeface="Euphemia UCAS"/>
                        </a:rPr>
                        <a:t>99.9%</a:t>
                      </a:r>
                      <a:endParaRPr sz="600">
                        <a:latin typeface="Euphemia UCAS"/>
                        <a:cs typeface="Euphemia UCAS"/>
                      </a:endParaRPr>
                    </a:p>
                  </a:txBody>
                  <a:tcPr marL="0" marR="0" marT="0" marB="0"/>
                </a:tc>
                <a:extLst>
                  <a:ext uri="{0D108BD9-81ED-4DB2-BD59-A6C34878D82A}">
                    <a16:rowId xmlns:a16="http://schemas.microsoft.com/office/drawing/2014/main" val="10003"/>
                  </a:ext>
                </a:extLst>
              </a:tr>
              <a:tr h="145742">
                <a:tc>
                  <a:txBody>
                    <a:bodyPr/>
                    <a:lstStyle/>
                    <a:p>
                      <a:pPr marL="22225">
                        <a:lnSpc>
                          <a:spcPts val="640"/>
                        </a:lnSpc>
                      </a:pPr>
                      <a:r>
                        <a:rPr sz="600" spc="-20" dirty="0">
                          <a:latin typeface="Euphemia UCAS"/>
                          <a:cs typeface="Euphemia UCAS"/>
                        </a:rPr>
                        <a:t>40</a:t>
                      </a:r>
                      <a:r>
                        <a:rPr sz="600" spc="-35" dirty="0">
                          <a:latin typeface="Euphemia UCAS"/>
                          <a:cs typeface="Euphemia UCAS"/>
                        </a:rPr>
                        <a:t> </a:t>
                      </a:r>
                      <a:r>
                        <a:rPr sz="600" spc="10" dirty="0">
                          <a:latin typeface="Euphemia UCAS"/>
                          <a:cs typeface="Euphemia UCAS"/>
                        </a:rPr>
                        <a:t>(Q40)</a:t>
                      </a:r>
                      <a:endParaRPr sz="600">
                        <a:latin typeface="Euphemia UCAS"/>
                        <a:cs typeface="Euphemia UCAS"/>
                      </a:endParaRPr>
                    </a:p>
                  </a:txBody>
                  <a:tcPr marL="0" marR="0" marT="0" marB="0"/>
                </a:tc>
                <a:tc>
                  <a:txBody>
                    <a:bodyPr/>
                    <a:lstStyle/>
                    <a:p>
                      <a:pPr marL="75565">
                        <a:lnSpc>
                          <a:spcPts val="640"/>
                        </a:lnSpc>
                      </a:pPr>
                      <a:r>
                        <a:rPr sz="600" spc="-20" dirty="0">
                          <a:latin typeface="Euphemia UCAS"/>
                          <a:cs typeface="Euphemia UCAS"/>
                        </a:rPr>
                        <a:t>1 </a:t>
                      </a:r>
                      <a:r>
                        <a:rPr sz="600" spc="5" dirty="0">
                          <a:latin typeface="Euphemia UCAS"/>
                          <a:cs typeface="Euphemia UCAS"/>
                        </a:rPr>
                        <a:t>in</a:t>
                      </a:r>
                      <a:r>
                        <a:rPr sz="600" spc="25" dirty="0">
                          <a:latin typeface="Euphemia UCAS"/>
                          <a:cs typeface="Euphemia UCAS"/>
                        </a:rPr>
                        <a:t> </a:t>
                      </a:r>
                      <a:r>
                        <a:rPr sz="600" spc="-20" dirty="0">
                          <a:latin typeface="Euphemia UCAS"/>
                          <a:cs typeface="Euphemia UCAS"/>
                        </a:rPr>
                        <a:t>10000</a:t>
                      </a:r>
                      <a:endParaRPr sz="600">
                        <a:latin typeface="Euphemia UCAS"/>
                        <a:cs typeface="Euphemia UCAS"/>
                      </a:endParaRPr>
                    </a:p>
                  </a:txBody>
                  <a:tcPr marL="0" marR="0" marT="0" marB="0"/>
                </a:tc>
                <a:tc>
                  <a:txBody>
                    <a:bodyPr/>
                    <a:lstStyle/>
                    <a:p>
                      <a:pPr marL="75565">
                        <a:lnSpc>
                          <a:spcPts val="640"/>
                        </a:lnSpc>
                      </a:pPr>
                      <a:r>
                        <a:rPr sz="600" spc="-10" dirty="0">
                          <a:latin typeface="Euphemia UCAS"/>
                          <a:cs typeface="Euphemia UCAS"/>
                        </a:rPr>
                        <a:t>99.99%</a:t>
                      </a:r>
                      <a:endParaRPr sz="600" dirty="0">
                        <a:latin typeface="Euphemia UCAS"/>
                        <a:cs typeface="Euphemia UCAS"/>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100" dirty="0">
                <a:latin typeface="Euphemia UCAS"/>
                <a:cs typeface="Euphemia UCAS"/>
              </a:rPr>
              <a:t>Base</a:t>
            </a:r>
            <a:r>
              <a:rPr spc="30" dirty="0">
                <a:latin typeface="Euphemia UCAS"/>
                <a:cs typeface="Euphemia UCAS"/>
              </a:rPr>
              <a:t> </a:t>
            </a:r>
            <a:r>
              <a:rPr spc="-30" dirty="0">
                <a:latin typeface="Euphemia UCAS"/>
                <a:cs typeface="Euphemia UCAS"/>
              </a:rPr>
              <a:t>quality</a:t>
            </a:r>
          </a:p>
        </p:txBody>
      </p:sp>
      <p:sp>
        <p:nvSpPr>
          <p:cNvPr id="3" name="object 3"/>
          <p:cNvSpPr/>
          <p:nvPr/>
        </p:nvSpPr>
        <p:spPr>
          <a:xfrm>
            <a:off x="392049" y="695986"/>
            <a:ext cx="1701198" cy="21600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630970" y="696105"/>
            <a:ext cx="1620824" cy="215990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100" dirty="0">
                <a:latin typeface="Euphemia UCAS"/>
                <a:cs typeface="Euphemia UCAS"/>
              </a:rPr>
              <a:t>Base</a:t>
            </a:r>
            <a:r>
              <a:rPr spc="30" dirty="0">
                <a:latin typeface="Euphemia UCAS"/>
                <a:cs typeface="Euphemia UCAS"/>
              </a:rPr>
              <a:t> </a:t>
            </a:r>
            <a:r>
              <a:rPr spc="-30" dirty="0">
                <a:latin typeface="Euphemia UCAS"/>
                <a:cs typeface="Euphemia UCAS"/>
              </a:rPr>
              <a:t>quality</a:t>
            </a:r>
          </a:p>
        </p:txBody>
      </p:sp>
      <p:sp>
        <p:nvSpPr>
          <p:cNvPr id="3" name="object 3"/>
          <p:cNvSpPr/>
          <p:nvPr/>
        </p:nvSpPr>
        <p:spPr>
          <a:xfrm>
            <a:off x="392049" y="695986"/>
            <a:ext cx="1701198" cy="21600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630970" y="696105"/>
            <a:ext cx="1620824" cy="2159908"/>
          </a:xfrm>
          <a:prstGeom prst="rect">
            <a:avLst/>
          </a:prstGeom>
          <a:blipFill>
            <a:blip r:embed="rId3" cstate="print"/>
            <a:stretch>
              <a:fillRect/>
            </a:stretch>
          </a:blipFill>
        </p:spPr>
        <p:txBody>
          <a:bodyPr wrap="square" lIns="0" tIns="0" rIns="0" bIns="0" rtlCol="0"/>
          <a:lstStyle/>
          <a:p>
            <a:endParaRPr/>
          </a:p>
        </p:txBody>
      </p:sp>
      <p:pic>
        <p:nvPicPr>
          <p:cNvPr id="1026" name="Picture 2" descr="4 ways to differentiate a good source from a bad source">
            <a:extLst>
              <a:ext uri="{FF2B5EF4-FFF2-40B4-BE49-F238E27FC236}">
                <a16:creationId xmlns:a16="http://schemas.microsoft.com/office/drawing/2014/main" id="{D62AA083-FE49-654B-ACC4-183042B7450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8658"/>
          <a:stretch/>
        </p:blipFill>
        <p:spPr bwMode="auto">
          <a:xfrm>
            <a:off x="997033" y="2932235"/>
            <a:ext cx="562814" cy="4699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4 ways to differentiate a good source from a bad source">
            <a:extLst>
              <a:ext uri="{FF2B5EF4-FFF2-40B4-BE49-F238E27FC236}">
                <a16:creationId xmlns:a16="http://schemas.microsoft.com/office/drawing/2014/main" id="{962B27D4-229B-A14E-AB34-C689AD230C6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8658"/>
          <a:stretch/>
        </p:blipFill>
        <p:spPr bwMode="auto">
          <a:xfrm>
            <a:off x="3219450" y="2932235"/>
            <a:ext cx="562814" cy="46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021639"/>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9586ED2-EFEF-D94B-8E23-85D5E19F0EE5}"/>
              </a:ext>
            </a:extLst>
          </p:cNvPr>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lang="es-ES" spc="-25" dirty="0">
                <a:latin typeface="Euphemia UCAS"/>
                <a:cs typeface="Euphemia UCAS"/>
              </a:rPr>
              <a:t>Library </a:t>
            </a:r>
            <a:r>
              <a:rPr lang="es-ES" spc="-25" dirty="0" err="1">
                <a:latin typeface="Euphemia UCAS"/>
                <a:cs typeface="Euphemia UCAS"/>
              </a:rPr>
              <a:t>prep</a:t>
            </a:r>
            <a:r>
              <a:rPr lang="es-ES" spc="-25" dirty="0">
                <a:latin typeface="Euphemia UCAS"/>
                <a:cs typeface="Euphemia UCAS"/>
              </a:rPr>
              <a:t> </a:t>
            </a:r>
            <a:r>
              <a:rPr lang="es-ES" spc="-25" dirty="0" err="1">
                <a:latin typeface="Euphemia UCAS"/>
                <a:cs typeface="Euphemia UCAS"/>
              </a:rPr>
              <a:t>biases</a:t>
            </a:r>
            <a:r>
              <a:rPr lang="es-ES" spc="-25" dirty="0">
                <a:latin typeface="Euphemia UCAS"/>
                <a:cs typeface="Euphemia UCAS"/>
              </a:rPr>
              <a:t>: PCR </a:t>
            </a:r>
            <a:r>
              <a:rPr lang="es-ES" spc="-25" dirty="0" err="1">
                <a:latin typeface="Euphemia UCAS"/>
                <a:cs typeface="Euphemia UCAS"/>
              </a:rPr>
              <a:t>duplicates</a:t>
            </a:r>
            <a:endParaRPr spc="-35" dirty="0">
              <a:latin typeface="Euphemia UCAS"/>
              <a:cs typeface="Euphemia UCAS"/>
            </a:endParaRPr>
          </a:p>
        </p:txBody>
      </p:sp>
      <p:sp>
        <p:nvSpPr>
          <p:cNvPr id="5" name="object 3">
            <a:extLst>
              <a:ext uri="{FF2B5EF4-FFF2-40B4-BE49-F238E27FC236}">
                <a16:creationId xmlns:a16="http://schemas.microsoft.com/office/drawing/2014/main" id="{44954F24-3839-634D-A27B-6F7D1CF5C81E}"/>
              </a:ext>
            </a:extLst>
          </p:cNvPr>
          <p:cNvSpPr txBox="1"/>
          <p:nvPr/>
        </p:nvSpPr>
        <p:spPr>
          <a:xfrm>
            <a:off x="247650" y="663575"/>
            <a:ext cx="4191000" cy="2462213"/>
          </a:xfrm>
          <a:prstGeom prst="rect">
            <a:avLst/>
          </a:prstGeom>
        </p:spPr>
        <p:txBody>
          <a:bodyPr vert="horz" wrap="square" lIns="0" tIns="0" rIns="0" bIns="0" rtlCol="0">
            <a:spAutoFit/>
          </a:bodyPr>
          <a:lstStyle/>
          <a:p>
            <a:pPr marL="12700">
              <a:lnSpc>
                <a:spcPct val="100000"/>
              </a:lnSpc>
            </a:pPr>
            <a:r>
              <a:rPr lang="es-ES" sz="1000" b="1" spc="-35" dirty="0" err="1">
                <a:latin typeface="Euphemia UCAS"/>
                <a:cs typeface="Euphemia UCAS"/>
              </a:rPr>
              <a:t>Experiments</a:t>
            </a:r>
            <a:r>
              <a:rPr lang="es-ES" sz="1000" b="1" spc="-35" dirty="0">
                <a:latin typeface="Euphemia UCAS"/>
                <a:cs typeface="Euphemia UCAS"/>
              </a:rPr>
              <a:t> </a:t>
            </a:r>
            <a:r>
              <a:rPr lang="es-ES" sz="1000" b="1" spc="-35" dirty="0" err="1">
                <a:latin typeface="Euphemia UCAS"/>
                <a:cs typeface="Euphemia UCAS"/>
              </a:rPr>
              <a:t>start</a:t>
            </a:r>
            <a:r>
              <a:rPr lang="es-ES" sz="1000" b="1" spc="-35" dirty="0">
                <a:latin typeface="Euphemia UCAS"/>
                <a:cs typeface="Euphemia UCAS"/>
              </a:rPr>
              <a:t> </a:t>
            </a:r>
            <a:r>
              <a:rPr lang="es-ES" sz="1000" b="1" spc="-35" dirty="0" err="1">
                <a:latin typeface="Euphemia UCAS"/>
                <a:cs typeface="Euphemia UCAS"/>
              </a:rPr>
              <a:t>with</a:t>
            </a:r>
            <a:r>
              <a:rPr lang="es-ES" sz="1000" b="1" spc="-35" dirty="0">
                <a:latin typeface="Euphemia UCAS"/>
                <a:cs typeface="Euphemia UCAS"/>
              </a:rPr>
              <a:t> </a:t>
            </a:r>
            <a:r>
              <a:rPr lang="es-ES" sz="1000" b="1" spc="-35" dirty="0" err="1">
                <a:latin typeface="Euphemia UCAS"/>
                <a:cs typeface="Euphemia UCAS"/>
              </a:rPr>
              <a:t>small</a:t>
            </a:r>
            <a:r>
              <a:rPr lang="es-ES" sz="1000" b="1" spc="-35" dirty="0">
                <a:latin typeface="Euphemia UCAS"/>
                <a:cs typeface="Euphemia UCAS"/>
              </a:rPr>
              <a:t> </a:t>
            </a:r>
            <a:r>
              <a:rPr lang="es-ES" sz="1000" b="1" spc="-35" dirty="0" err="1">
                <a:latin typeface="Euphemia UCAS"/>
                <a:cs typeface="Euphemia UCAS"/>
              </a:rPr>
              <a:t>amounts</a:t>
            </a:r>
            <a:r>
              <a:rPr lang="es-ES" sz="1000" b="1" spc="-35" dirty="0">
                <a:latin typeface="Euphemia UCAS"/>
                <a:cs typeface="Euphemia UCAS"/>
              </a:rPr>
              <a:t> of DNA</a:t>
            </a:r>
          </a:p>
          <a:p>
            <a:pPr marL="12700">
              <a:lnSpc>
                <a:spcPct val="100000"/>
              </a:lnSpc>
            </a:pPr>
            <a:endParaRPr lang="es-ES" sz="1000" spc="-35" dirty="0">
              <a:latin typeface="Euphemia UCAS"/>
              <a:cs typeface="Euphemia UCAS"/>
            </a:endParaRPr>
          </a:p>
          <a:p>
            <a:pPr marL="184150" indent="-171450">
              <a:lnSpc>
                <a:spcPct val="100000"/>
              </a:lnSpc>
              <a:buFontTx/>
              <a:buChar char="-"/>
            </a:pPr>
            <a:r>
              <a:rPr lang="es-ES" sz="1000" spc="-35" dirty="0">
                <a:latin typeface="Euphemia UCAS"/>
                <a:cs typeface="Euphemia UCAS"/>
              </a:rPr>
              <a:t>A PCR </a:t>
            </a:r>
            <a:r>
              <a:rPr lang="es-ES" sz="1000" spc="-35" dirty="0" err="1">
                <a:latin typeface="Euphemia UCAS"/>
                <a:cs typeface="Euphemia UCAS"/>
              </a:rPr>
              <a:t>amplification</a:t>
            </a:r>
            <a:r>
              <a:rPr lang="es-ES" sz="1000" spc="-35" dirty="0">
                <a:latin typeface="Euphemia UCAS"/>
                <a:cs typeface="Euphemia UCAS"/>
              </a:rPr>
              <a:t> </a:t>
            </a:r>
            <a:r>
              <a:rPr lang="es-ES" sz="1000" spc="-35" dirty="0" err="1">
                <a:latin typeface="Euphemia UCAS"/>
                <a:cs typeface="Euphemia UCAS"/>
              </a:rPr>
              <a:t>step</a:t>
            </a:r>
            <a:r>
              <a:rPr lang="es-ES" sz="1000" spc="-35" dirty="0">
                <a:latin typeface="Euphemia UCAS"/>
                <a:cs typeface="Euphemia UCAS"/>
              </a:rPr>
              <a:t> </a:t>
            </a:r>
            <a:r>
              <a:rPr lang="es-ES" sz="1000" spc="-35" dirty="0" err="1">
                <a:latin typeface="Euphemia UCAS"/>
                <a:cs typeface="Euphemia UCAS"/>
              </a:rPr>
              <a:t>is</a:t>
            </a:r>
            <a:r>
              <a:rPr lang="es-ES" sz="1000" spc="-35" dirty="0">
                <a:latin typeface="Euphemia UCAS"/>
                <a:cs typeface="Euphemia UCAS"/>
              </a:rPr>
              <a:t> </a:t>
            </a:r>
            <a:r>
              <a:rPr lang="es-ES" sz="1000" spc="-35" dirty="0" err="1">
                <a:latin typeface="Euphemia UCAS"/>
                <a:cs typeface="Euphemia UCAS"/>
              </a:rPr>
              <a:t>necessary</a:t>
            </a:r>
            <a:r>
              <a:rPr lang="es-ES" sz="1000" spc="-35" dirty="0">
                <a:latin typeface="Euphemia UCAS"/>
                <a:cs typeface="Euphemia UCAS"/>
              </a:rPr>
              <a:t> </a:t>
            </a:r>
            <a:r>
              <a:rPr lang="es-ES" sz="1000" spc="-35" dirty="0" err="1">
                <a:latin typeface="Euphemia UCAS"/>
                <a:cs typeface="Euphemia UCAS"/>
              </a:rPr>
              <a:t>for</a:t>
            </a:r>
            <a:r>
              <a:rPr lang="es-ES" sz="1000" spc="-35" dirty="0">
                <a:latin typeface="Euphemia UCAS"/>
                <a:cs typeface="Euphemia UCAS"/>
              </a:rPr>
              <a:t> </a:t>
            </a:r>
            <a:r>
              <a:rPr lang="es-ES" sz="1000" spc="-35" dirty="0" err="1">
                <a:latin typeface="Euphemia UCAS"/>
                <a:cs typeface="Euphemia UCAS"/>
              </a:rPr>
              <a:t>Illumina</a:t>
            </a:r>
            <a:r>
              <a:rPr lang="es-ES" sz="1000" spc="-35" dirty="0">
                <a:latin typeface="Euphemia UCAS"/>
                <a:cs typeface="Euphemia UCAS"/>
              </a:rPr>
              <a:t> </a:t>
            </a:r>
            <a:r>
              <a:rPr lang="es-ES" sz="1000" spc="-35" dirty="0" err="1">
                <a:latin typeface="Euphemia UCAS"/>
                <a:cs typeface="Euphemia UCAS"/>
              </a:rPr>
              <a:t>sequencing</a:t>
            </a:r>
            <a:r>
              <a:rPr lang="es-ES" sz="1000" spc="-35" dirty="0">
                <a:latin typeface="Euphemia UCAS"/>
                <a:cs typeface="Euphemia UCAS"/>
              </a:rPr>
              <a:t>: </a:t>
            </a:r>
            <a:r>
              <a:rPr lang="es-ES" sz="1000" spc="-35" dirty="0" err="1">
                <a:latin typeface="Euphemia UCAS"/>
                <a:cs typeface="Euphemia UCAS"/>
              </a:rPr>
              <a:t>one</a:t>
            </a:r>
            <a:r>
              <a:rPr lang="es-ES" sz="1000" spc="-35" dirty="0">
                <a:latin typeface="Euphemia UCAS"/>
                <a:cs typeface="Euphemia UCAS"/>
              </a:rPr>
              <a:t> </a:t>
            </a:r>
            <a:r>
              <a:rPr lang="es-ES" sz="1000" spc="-35" dirty="0" err="1">
                <a:latin typeface="Euphemia UCAS"/>
                <a:cs typeface="Euphemia UCAS"/>
              </a:rPr>
              <a:t>molecule</a:t>
            </a:r>
            <a:r>
              <a:rPr lang="es-ES" sz="1000" spc="-35" dirty="0">
                <a:latin typeface="Euphemia UCAS"/>
                <a:cs typeface="Euphemia UCAS"/>
              </a:rPr>
              <a:t> -&gt; </a:t>
            </a:r>
            <a:r>
              <a:rPr lang="es-ES" sz="1000" spc="-35" dirty="0" err="1">
                <a:latin typeface="Euphemia UCAS"/>
                <a:cs typeface="Euphemia UCAS"/>
              </a:rPr>
              <a:t>many</a:t>
            </a:r>
            <a:r>
              <a:rPr lang="es-ES" sz="1000" spc="-35" dirty="0">
                <a:latin typeface="Euphemia UCAS"/>
                <a:cs typeface="Euphemia UCAS"/>
              </a:rPr>
              <a:t> </a:t>
            </a:r>
            <a:r>
              <a:rPr lang="es-ES" sz="1000" spc="-35" dirty="0" err="1">
                <a:latin typeface="Euphemia UCAS"/>
                <a:cs typeface="Euphemia UCAS"/>
              </a:rPr>
              <a:t>identical</a:t>
            </a:r>
            <a:r>
              <a:rPr lang="es-ES" sz="1000" spc="-35" dirty="0">
                <a:latin typeface="Euphemia UCAS"/>
                <a:cs typeface="Euphemia UCAS"/>
              </a:rPr>
              <a:t> </a:t>
            </a:r>
            <a:r>
              <a:rPr lang="es-ES" sz="1000" spc="-35" dirty="0" err="1">
                <a:latin typeface="Euphemia UCAS"/>
                <a:cs typeface="Euphemia UCAS"/>
              </a:rPr>
              <a:t>molecules</a:t>
            </a:r>
            <a:endParaRPr lang="es-ES" sz="1000" spc="-35" dirty="0">
              <a:latin typeface="Euphemia UCAS"/>
              <a:cs typeface="Euphemia UCAS"/>
            </a:endParaRPr>
          </a:p>
          <a:p>
            <a:pPr marL="469900" lvl="1"/>
            <a:endParaRPr lang="es-ES" sz="1000" spc="-35" dirty="0">
              <a:latin typeface="Euphemia UCAS"/>
              <a:cs typeface="Euphemia UCAS"/>
            </a:endParaRPr>
          </a:p>
          <a:p>
            <a:pPr marL="12700">
              <a:lnSpc>
                <a:spcPct val="100000"/>
              </a:lnSpc>
            </a:pPr>
            <a:r>
              <a:rPr lang="es-ES" sz="1000" b="1" spc="-35" dirty="0" err="1">
                <a:latin typeface="Euphemia UCAS"/>
                <a:cs typeface="Euphemia UCAS"/>
              </a:rPr>
              <a:t>Problem</a:t>
            </a:r>
            <a:r>
              <a:rPr lang="es-ES" sz="1000" b="1" spc="-35" dirty="0">
                <a:latin typeface="Euphemia UCAS"/>
                <a:cs typeface="Euphemia UCAS"/>
              </a:rPr>
              <a:t>:</a:t>
            </a:r>
          </a:p>
          <a:p>
            <a:pPr marL="12700">
              <a:lnSpc>
                <a:spcPct val="100000"/>
              </a:lnSpc>
            </a:pPr>
            <a:endParaRPr lang="es-ES" sz="1000" b="1" spc="-35" dirty="0">
              <a:latin typeface="Euphemia UCAS"/>
              <a:cs typeface="Euphemia UCAS"/>
            </a:endParaRPr>
          </a:p>
          <a:p>
            <a:pPr marL="184150" indent="-171450">
              <a:lnSpc>
                <a:spcPct val="100000"/>
              </a:lnSpc>
              <a:buFontTx/>
              <a:buChar char="-"/>
            </a:pPr>
            <a:r>
              <a:rPr lang="es-ES" sz="1000" spc="-35" dirty="0" err="1">
                <a:latin typeface="Euphemia UCAS"/>
                <a:cs typeface="Euphemia UCAS"/>
              </a:rPr>
              <a:t>Additional</a:t>
            </a:r>
            <a:r>
              <a:rPr lang="es-ES" sz="1000" spc="-35" dirty="0">
                <a:latin typeface="Euphemia UCAS"/>
                <a:cs typeface="Euphemia UCAS"/>
              </a:rPr>
              <a:t> PCR </a:t>
            </a:r>
            <a:r>
              <a:rPr lang="es-ES" sz="1000" spc="-35" dirty="0" err="1">
                <a:latin typeface="Euphemia UCAS"/>
                <a:cs typeface="Euphemia UCAS"/>
              </a:rPr>
              <a:t>copy</a:t>
            </a:r>
            <a:r>
              <a:rPr lang="es-ES" sz="1000" spc="-35" dirty="0">
                <a:latin typeface="Euphemia UCAS"/>
                <a:cs typeface="Euphemia UCAS"/>
              </a:rPr>
              <a:t> </a:t>
            </a:r>
            <a:r>
              <a:rPr lang="es-ES" sz="1000" spc="-35" dirty="0" err="1">
                <a:latin typeface="Euphemia UCAS"/>
                <a:cs typeface="Euphemia UCAS"/>
              </a:rPr>
              <a:t>molecules</a:t>
            </a:r>
            <a:r>
              <a:rPr lang="es-ES" sz="1000" spc="-35" dirty="0">
                <a:latin typeface="Euphemia UCAS"/>
                <a:cs typeface="Euphemia UCAS"/>
              </a:rPr>
              <a:t> are </a:t>
            </a:r>
            <a:r>
              <a:rPr lang="es-ES" sz="1000" spc="-35" dirty="0" err="1">
                <a:latin typeface="Euphemia UCAS"/>
                <a:cs typeface="Euphemia UCAS"/>
              </a:rPr>
              <a:t>not</a:t>
            </a:r>
            <a:r>
              <a:rPr lang="es-ES" sz="1000" spc="-35" dirty="0">
                <a:latin typeface="Euphemia UCAS"/>
                <a:cs typeface="Euphemia UCAS"/>
              </a:rPr>
              <a:t> </a:t>
            </a:r>
            <a:r>
              <a:rPr lang="es-ES" sz="1000" spc="-35" dirty="0" err="1">
                <a:latin typeface="Euphemia UCAS"/>
                <a:cs typeface="Euphemia UCAS"/>
              </a:rPr>
              <a:t>informative</a:t>
            </a:r>
            <a:endParaRPr lang="es-ES" sz="1000" spc="-35" dirty="0">
              <a:latin typeface="Euphemia UCAS"/>
              <a:cs typeface="Euphemia UCAS"/>
            </a:endParaRPr>
          </a:p>
          <a:p>
            <a:pPr marL="184150" indent="-171450">
              <a:lnSpc>
                <a:spcPct val="100000"/>
              </a:lnSpc>
              <a:buFontTx/>
              <a:buChar char="-"/>
            </a:pPr>
            <a:endParaRPr lang="es-ES" sz="1000" spc="-35" dirty="0">
              <a:latin typeface="Euphemia UCAS"/>
              <a:cs typeface="Euphemia UCAS"/>
            </a:endParaRPr>
          </a:p>
          <a:p>
            <a:pPr marL="184150" indent="-171450">
              <a:lnSpc>
                <a:spcPct val="100000"/>
              </a:lnSpc>
              <a:buFontTx/>
              <a:buChar char="-"/>
            </a:pPr>
            <a:endParaRPr lang="es-ES" sz="1000" dirty="0">
              <a:latin typeface="Euphemia UCAS"/>
              <a:cs typeface="Euphemia UCAS"/>
            </a:endParaRPr>
          </a:p>
          <a:p>
            <a:pPr marL="12700">
              <a:lnSpc>
                <a:spcPct val="100000"/>
              </a:lnSpc>
            </a:pPr>
            <a:r>
              <a:rPr lang="en-MX" sz="1000" b="1" dirty="0">
                <a:latin typeface="Euphemia UCAS"/>
                <a:cs typeface="Euphemia UCAS"/>
              </a:rPr>
              <a:t>Solution:</a:t>
            </a:r>
          </a:p>
          <a:p>
            <a:pPr marL="12700">
              <a:lnSpc>
                <a:spcPct val="100000"/>
              </a:lnSpc>
            </a:pPr>
            <a:endParaRPr lang="en-MX" sz="1000" b="1" dirty="0">
              <a:latin typeface="Euphemia UCAS"/>
              <a:cs typeface="Euphemia UCAS"/>
            </a:endParaRPr>
          </a:p>
          <a:p>
            <a:pPr marL="184150" indent="-171450">
              <a:lnSpc>
                <a:spcPct val="100000"/>
              </a:lnSpc>
              <a:buFontTx/>
              <a:buChar char="-"/>
            </a:pPr>
            <a:r>
              <a:rPr lang="en-MX" sz="1000" dirty="0">
                <a:latin typeface="Euphemia UCAS"/>
                <a:cs typeface="Euphemia UCAS"/>
              </a:rPr>
              <a:t>Infer and mark PCR duplicates, discount in later analysis</a:t>
            </a:r>
          </a:p>
          <a:p>
            <a:pPr marL="641350" lvl="1" indent="-171450">
              <a:buFontTx/>
              <a:buChar char="-"/>
            </a:pPr>
            <a:r>
              <a:rPr lang="en-MX" sz="1000" dirty="0">
                <a:latin typeface="Euphemia UCAS"/>
                <a:cs typeface="Euphemia UCAS"/>
              </a:rPr>
              <a:t>Mark if reads and their mates start at the same position</a:t>
            </a:r>
          </a:p>
          <a:p>
            <a:pPr marL="184150" indent="-171450">
              <a:lnSpc>
                <a:spcPct val="100000"/>
              </a:lnSpc>
              <a:buFontTx/>
              <a:buChar char="-"/>
            </a:pPr>
            <a:r>
              <a:rPr lang="en-MX" sz="1000" dirty="0">
                <a:latin typeface="Euphemia UCAS"/>
                <a:cs typeface="Euphemia UCAS"/>
              </a:rPr>
              <a:t>Use Picard MarkDuplicates or samtools markdup</a:t>
            </a:r>
          </a:p>
          <a:p>
            <a:pPr marL="184150" indent="-171450">
              <a:lnSpc>
                <a:spcPct val="100000"/>
              </a:lnSpc>
              <a:buFontTx/>
              <a:buChar char="-"/>
            </a:pPr>
            <a:r>
              <a:rPr lang="en-MX" sz="1000" dirty="0">
                <a:latin typeface="Euphemia UCAS"/>
                <a:cs typeface="Euphemia UCAS"/>
              </a:rPr>
              <a:t>Typical duplication rates: Exomes 15-20%, Genomes &lt; 5%</a:t>
            </a:r>
          </a:p>
        </p:txBody>
      </p:sp>
    </p:spTree>
    <p:extLst>
      <p:ext uri="{BB962C8B-B14F-4D97-AF65-F5344CB8AC3E}">
        <p14:creationId xmlns:p14="http://schemas.microsoft.com/office/powerpoint/2010/main" val="2288687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120" dirty="0">
                <a:latin typeface="Euphemia UCAS"/>
                <a:cs typeface="Euphemia UCAS"/>
              </a:rPr>
              <a:t>GC</a:t>
            </a:r>
            <a:r>
              <a:rPr spc="-10" dirty="0">
                <a:latin typeface="Euphemia UCAS"/>
                <a:cs typeface="Euphemia UCAS"/>
              </a:rPr>
              <a:t> </a:t>
            </a:r>
            <a:r>
              <a:rPr spc="-75" dirty="0">
                <a:latin typeface="Euphemia UCAS"/>
                <a:cs typeface="Euphemia UCAS"/>
              </a:rPr>
              <a:t>bias</a:t>
            </a:r>
          </a:p>
        </p:txBody>
      </p:sp>
      <p:sp>
        <p:nvSpPr>
          <p:cNvPr id="3" name="object 3"/>
          <p:cNvSpPr txBox="1"/>
          <p:nvPr/>
        </p:nvSpPr>
        <p:spPr>
          <a:xfrm>
            <a:off x="247650" y="594118"/>
            <a:ext cx="4319956" cy="308290"/>
          </a:xfrm>
          <a:prstGeom prst="rect">
            <a:avLst/>
          </a:prstGeom>
        </p:spPr>
        <p:txBody>
          <a:bodyPr vert="horz" wrap="square" lIns="0" tIns="0" rIns="0" bIns="0" rtlCol="0">
            <a:spAutoFit/>
          </a:bodyPr>
          <a:lstStyle/>
          <a:p>
            <a:pPr marL="12700">
              <a:lnSpc>
                <a:spcPct val="100000"/>
              </a:lnSpc>
            </a:pPr>
            <a:r>
              <a:rPr sz="800" spc="-30" dirty="0">
                <a:latin typeface="Euphemia UCAS"/>
                <a:cs typeface="Euphemia UCAS"/>
              </a:rPr>
              <a:t>GC- </a:t>
            </a:r>
            <a:r>
              <a:rPr sz="800" spc="-20" dirty="0">
                <a:latin typeface="Euphemia UCAS"/>
                <a:cs typeface="Euphemia UCAS"/>
              </a:rPr>
              <a:t>and </a:t>
            </a:r>
            <a:r>
              <a:rPr sz="800" spc="5" dirty="0">
                <a:latin typeface="Euphemia UCAS"/>
                <a:cs typeface="Euphemia UCAS"/>
              </a:rPr>
              <a:t>AT-rich </a:t>
            </a:r>
            <a:r>
              <a:rPr sz="800" spc="-25" dirty="0">
                <a:latin typeface="Euphemia UCAS"/>
                <a:cs typeface="Euphemia UCAS"/>
              </a:rPr>
              <a:t>regions </a:t>
            </a:r>
            <a:r>
              <a:rPr sz="800" spc="-40" dirty="0">
                <a:latin typeface="Euphemia UCAS"/>
                <a:cs typeface="Euphemia UCAS"/>
              </a:rPr>
              <a:t>are </a:t>
            </a:r>
            <a:r>
              <a:rPr sz="800" spc="-25" dirty="0">
                <a:latin typeface="Euphemia UCAS"/>
                <a:cs typeface="Euphemia UCAS"/>
              </a:rPr>
              <a:t>more </a:t>
            </a:r>
            <a:r>
              <a:rPr sz="800" spc="10" dirty="0">
                <a:latin typeface="Euphemia UCAS"/>
                <a:cs typeface="Euphemia UCAS"/>
              </a:rPr>
              <a:t>difficult </a:t>
            </a:r>
            <a:r>
              <a:rPr sz="800" spc="25" dirty="0">
                <a:latin typeface="Euphemia UCAS"/>
                <a:cs typeface="Euphemia UCAS"/>
              </a:rPr>
              <a:t>to</a:t>
            </a:r>
            <a:r>
              <a:rPr sz="800" spc="185" dirty="0">
                <a:latin typeface="Euphemia UCAS"/>
                <a:cs typeface="Euphemia UCAS"/>
              </a:rPr>
              <a:t> </a:t>
            </a:r>
            <a:r>
              <a:rPr sz="800" spc="5" dirty="0">
                <a:latin typeface="Euphemia UCAS"/>
                <a:cs typeface="Euphemia UCAS"/>
              </a:rPr>
              <a:t>amplify</a:t>
            </a:r>
            <a:endParaRPr sz="800" dirty="0">
              <a:latin typeface="Euphemia UCAS"/>
              <a:cs typeface="Euphemia UCAS"/>
            </a:endParaRPr>
          </a:p>
          <a:p>
            <a:pPr marL="227329" indent="-100330">
              <a:lnSpc>
                <a:spcPct val="100000"/>
              </a:lnSpc>
              <a:spcBef>
                <a:spcPts val="484"/>
              </a:spcBef>
              <a:buSzPct val="62500"/>
              <a:buFont typeface="Arial"/>
              <a:buChar char="•"/>
              <a:tabLst>
                <a:tab pos="227965" algn="l"/>
              </a:tabLst>
            </a:pPr>
            <a:r>
              <a:rPr sz="800" spc="-25" dirty="0">
                <a:latin typeface="Euphemia UCAS"/>
                <a:cs typeface="Euphemia UCAS"/>
              </a:rPr>
              <a:t>compare </a:t>
            </a:r>
            <a:r>
              <a:rPr sz="800" spc="-5" dirty="0">
                <a:latin typeface="Euphemia UCAS"/>
                <a:cs typeface="Euphemia UCAS"/>
              </a:rPr>
              <a:t>the </a:t>
            </a:r>
            <a:r>
              <a:rPr sz="800" spc="-50" dirty="0">
                <a:latin typeface="Euphemia UCAS"/>
                <a:cs typeface="Euphemia UCAS"/>
              </a:rPr>
              <a:t>GC </a:t>
            </a:r>
            <a:r>
              <a:rPr sz="800" spc="5" dirty="0">
                <a:latin typeface="Euphemia UCAS"/>
                <a:cs typeface="Euphemia UCAS"/>
              </a:rPr>
              <a:t>content </a:t>
            </a:r>
            <a:r>
              <a:rPr sz="800" spc="-15" dirty="0">
                <a:latin typeface="Euphemia UCAS"/>
                <a:cs typeface="Euphemia UCAS"/>
              </a:rPr>
              <a:t>against </a:t>
            </a:r>
            <a:r>
              <a:rPr sz="800" spc="-5" dirty="0">
                <a:latin typeface="Euphemia UCAS"/>
                <a:cs typeface="Euphemia UCAS"/>
              </a:rPr>
              <a:t>the </a:t>
            </a:r>
            <a:r>
              <a:rPr sz="800" spc="-20" dirty="0">
                <a:latin typeface="Euphemia UCAS"/>
                <a:cs typeface="Euphemia UCAS"/>
              </a:rPr>
              <a:t>expected </a:t>
            </a:r>
            <a:r>
              <a:rPr sz="800" spc="5" dirty="0">
                <a:latin typeface="Euphemia UCAS"/>
                <a:cs typeface="Euphemia UCAS"/>
              </a:rPr>
              <a:t>distribution </a:t>
            </a:r>
            <a:r>
              <a:rPr sz="800" spc="-20" dirty="0">
                <a:latin typeface="Euphemia UCAS"/>
                <a:cs typeface="Euphemia UCAS"/>
              </a:rPr>
              <a:t>(reference</a:t>
            </a:r>
            <a:r>
              <a:rPr sz="800" spc="114" dirty="0">
                <a:latin typeface="Euphemia UCAS"/>
                <a:cs typeface="Euphemia UCAS"/>
              </a:rPr>
              <a:t> </a:t>
            </a:r>
            <a:r>
              <a:rPr sz="800" spc="-30" dirty="0">
                <a:latin typeface="Euphemia UCAS"/>
                <a:cs typeface="Euphemia UCAS"/>
              </a:rPr>
              <a:t>sequence)</a:t>
            </a:r>
            <a:endParaRPr sz="800" dirty="0">
              <a:latin typeface="Euphemia UCAS"/>
              <a:cs typeface="Euphemia UCAS"/>
            </a:endParaRPr>
          </a:p>
        </p:txBody>
      </p:sp>
      <p:sp>
        <p:nvSpPr>
          <p:cNvPr id="4" name="object 4"/>
          <p:cNvSpPr/>
          <p:nvPr/>
        </p:nvSpPr>
        <p:spPr>
          <a:xfrm>
            <a:off x="161925" y="1195502"/>
            <a:ext cx="4319793" cy="149964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120" dirty="0">
                <a:latin typeface="Euphemia UCAS"/>
                <a:cs typeface="Euphemia UCAS"/>
              </a:rPr>
              <a:t>GC</a:t>
            </a:r>
            <a:r>
              <a:rPr spc="-10" dirty="0">
                <a:latin typeface="Euphemia UCAS"/>
                <a:cs typeface="Euphemia UCAS"/>
              </a:rPr>
              <a:t> </a:t>
            </a:r>
            <a:r>
              <a:rPr spc="-75" dirty="0">
                <a:latin typeface="Euphemia UCAS"/>
                <a:cs typeface="Euphemia UCAS"/>
              </a:rPr>
              <a:t>bias</a:t>
            </a:r>
          </a:p>
        </p:txBody>
      </p:sp>
      <p:sp>
        <p:nvSpPr>
          <p:cNvPr id="3" name="object 3"/>
          <p:cNvSpPr txBox="1"/>
          <p:nvPr/>
        </p:nvSpPr>
        <p:spPr>
          <a:xfrm>
            <a:off x="247650" y="594118"/>
            <a:ext cx="4319956" cy="308290"/>
          </a:xfrm>
          <a:prstGeom prst="rect">
            <a:avLst/>
          </a:prstGeom>
        </p:spPr>
        <p:txBody>
          <a:bodyPr vert="horz" wrap="square" lIns="0" tIns="0" rIns="0" bIns="0" rtlCol="0">
            <a:spAutoFit/>
          </a:bodyPr>
          <a:lstStyle/>
          <a:p>
            <a:pPr marL="12700">
              <a:lnSpc>
                <a:spcPct val="100000"/>
              </a:lnSpc>
            </a:pPr>
            <a:r>
              <a:rPr sz="800" spc="-30" dirty="0">
                <a:latin typeface="Euphemia UCAS"/>
                <a:cs typeface="Euphemia UCAS"/>
              </a:rPr>
              <a:t>GC- </a:t>
            </a:r>
            <a:r>
              <a:rPr sz="800" spc="-20" dirty="0">
                <a:latin typeface="Euphemia UCAS"/>
                <a:cs typeface="Euphemia UCAS"/>
              </a:rPr>
              <a:t>and </a:t>
            </a:r>
            <a:r>
              <a:rPr sz="800" spc="5" dirty="0">
                <a:latin typeface="Euphemia UCAS"/>
                <a:cs typeface="Euphemia UCAS"/>
              </a:rPr>
              <a:t>AT-rich </a:t>
            </a:r>
            <a:r>
              <a:rPr sz="800" spc="-25" dirty="0">
                <a:latin typeface="Euphemia UCAS"/>
                <a:cs typeface="Euphemia UCAS"/>
              </a:rPr>
              <a:t>regions </a:t>
            </a:r>
            <a:r>
              <a:rPr sz="800" spc="-40" dirty="0">
                <a:latin typeface="Euphemia UCAS"/>
                <a:cs typeface="Euphemia UCAS"/>
              </a:rPr>
              <a:t>are </a:t>
            </a:r>
            <a:r>
              <a:rPr sz="800" spc="-25" dirty="0">
                <a:latin typeface="Euphemia UCAS"/>
                <a:cs typeface="Euphemia UCAS"/>
              </a:rPr>
              <a:t>more </a:t>
            </a:r>
            <a:r>
              <a:rPr sz="800" spc="10" dirty="0">
                <a:latin typeface="Euphemia UCAS"/>
                <a:cs typeface="Euphemia UCAS"/>
              </a:rPr>
              <a:t>difficult </a:t>
            </a:r>
            <a:r>
              <a:rPr sz="800" spc="25" dirty="0">
                <a:latin typeface="Euphemia UCAS"/>
                <a:cs typeface="Euphemia UCAS"/>
              </a:rPr>
              <a:t>to</a:t>
            </a:r>
            <a:r>
              <a:rPr sz="800" spc="185" dirty="0">
                <a:latin typeface="Euphemia UCAS"/>
                <a:cs typeface="Euphemia UCAS"/>
              </a:rPr>
              <a:t> </a:t>
            </a:r>
            <a:r>
              <a:rPr sz="800" spc="5" dirty="0">
                <a:latin typeface="Euphemia UCAS"/>
                <a:cs typeface="Euphemia UCAS"/>
              </a:rPr>
              <a:t>amplify</a:t>
            </a:r>
            <a:endParaRPr sz="800" dirty="0">
              <a:latin typeface="Euphemia UCAS"/>
              <a:cs typeface="Euphemia UCAS"/>
            </a:endParaRPr>
          </a:p>
          <a:p>
            <a:pPr marL="227329" indent="-100330">
              <a:lnSpc>
                <a:spcPct val="100000"/>
              </a:lnSpc>
              <a:spcBef>
                <a:spcPts val="484"/>
              </a:spcBef>
              <a:buSzPct val="62500"/>
              <a:buFont typeface="Arial"/>
              <a:buChar char="•"/>
              <a:tabLst>
                <a:tab pos="227965" algn="l"/>
              </a:tabLst>
            </a:pPr>
            <a:r>
              <a:rPr sz="800" spc="-25" dirty="0">
                <a:latin typeface="Euphemia UCAS"/>
                <a:cs typeface="Euphemia UCAS"/>
              </a:rPr>
              <a:t>compare </a:t>
            </a:r>
            <a:r>
              <a:rPr sz="800" spc="-5" dirty="0">
                <a:latin typeface="Euphemia UCAS"/>
                <a:cs typeface="Euphemia UCAS"/>
              </a:rPr>
              <a:t>the </a:t>
            </a:r>
            <a:r>
              <a:rPr sz="800" spc="-50" dirty="0">
                <a:latin typeface="Euphemia UCAS"/>
                <a:cs typeface="Euphemia UCAS"/>
              </a:rPr>
              <a:t>GC </a:t>
            </a:r>
            <a:r>
              <a:rPr sz="800" spc="5" dirty="0">
                <a:latin typeface="Euphemia UCAS"/>
                <a:cs typeface="Euphemia UCAS"/>
              </a:rPr>
              <a:t>content </a:t>
            </a:r>
            <a:r>
              <a:rPr sz="800" spc="-15" dirty="0">
                <a:latin typeface="Euphemia UCAS"/>
                <a:cs typeface="Euphemia UCAS"/>
              </a:rPr>
              <a:t>against </a:t>
            </a:r>
            <a:r>
              <a:rPr sz="800" spc="-5" dirty="0">
                <a:latin typeface="Euphemia UCAS"/>
                <a:cs typeface="Euphemia UCAS"/>
              </a:rPr>
              <a:t>the </a:t>
            </a:r>
            <a:r>
              <a:rPr sz="800" spc="-20" dirty="0">
                <a:latin typeface="Euphemia UCAS"/>
                <a:cs typeface="Euphemia UCAS"/>
              </a:rPr>
              <a:t>expected </a:t>
            </a:r>
            <a:r>
              <a:rPr sz="800" spc="5" dirty="0">
                <a:latin typeface="Euphemia UCAS"/>
                <a:cs typeface="Euphemia UCAS"/>
              </a:rPr>
              <a:t>distribution </a:t>
            </a:r>
            <a:r>
              <a:rPr sz="800" spc="-20" dirty="0">
                <a:latin typeface="Euphemia UCAS"/>
                <a:cs typeface="Euphemia UCAS"/>
              </a:rPr>
              <a:t>(reference</a:t>
            </a:r>
            <a:r>
              <a:rPr sz="800" spc="114" dirty="0">
                <a:latin typeface="Euphemia UCAS"/>
                <a:cs typeface="Euphemia UCAS"/>
              </a:rPr>
              <a:t> </a:t>
            </a:r>
            <a:r>
              <a:rPr sz="800" spc="-30" dirty="0">
                <a:latin typeface="Euphemia UCAS"/>
                <a:cs typeface="Euphemia UCAS"/>
              </a:rPr>
              <a:t>sequence)</a:t>
            </a:r>
            <a:endParaRPr sz="800" dirty="0">
              <a:latin typeface="Euphemia UCAS"/>
              <a:cs typeface="Euphemia UCAS"/>
            </a:endParaRPr>
          </a:p>
        </p:txBody>
      </p:sp>
      <p:sp>
        <p:nvSpPr>
          <p:cNvPr id="4" name="object 4"/>
          <p:cNvSpPr/>
          <p:nvPr/>
        </p:nvSpPr>
        <p:spPr>
          <a:xfrm>
            <a:off x="161925" y="1195502"/>
            <a:ext cx="4319793" cy="1499641"/>
          </a:xfrm>
          <a:prstGeom prst="rect">
            <a:avLst/>
          </a:prstGeom>
          <a:blipFill>
            <a:blip r:embed="rId3" cstate="print"/>
            <a:stretch>
              <a:fillRect/>
            </a:stretch>
          </a:blipFill>
        </p:spPr>
        <p:txBody>
          <a:bodyPr wrap="square" lIns="0" tIns="0" rIns="0" bIns="0" rtlCol="0"/>
          <a:lstStyle/>
          <a:p>
            <a:endParaRPr/>
          </a:p>
        </p:txBody>
      </p:sp>
      <p:pic>
        <p:nvPicPr>
          <p:cNvPr id="5" name="Picture 2" descr="4 ways to differentiate a good source from a bad source">
            <a:extLst>
              <a:ext uri="{FF2B5EF4-FFF2-40B4-BE49-F238E27FC236}">
                <a16:creationId xmlns:a16="http://schemas.microsoft.com/office/drawing/2014/main" id="{DC93E74A-8F12-3041-9B4A-5B46398E65F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8658"/>
          <a:stretch/>
        </p:blipFill>
        <p:spPr bwMode="auto">
          <a:xfrm>
            <a:off x="997033" y="2797175"/>
            <a:ext cx="562814" cy="4699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4 ways to differentiate a good source from a bad source">
            <a:extLst>
              <a:ext uri="{FF2B5EF4-FFF2-40B4-BE49-F238E27FC236}">
                <a16:creationId xmlns:a16="http://schemas.microsoft.com/office/drawing/2014/main" id="{06849E41-76A6-E34B-B9ED-78DB56FC2488}"/>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8658"/>
          <a:stretch/>
        </p:blipFill>
        <p:spPr bwMode="auto">
          <a:xfrm>
            <a:off x="3219450" y="2797175"/>
            <a:ext cx="562814" cy="46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484106"/>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120" dirty="0">
                <a:latin typeface="Euphemia UCAS"/>
                <a:cs typeface="Euphemia UCAS"/>
              </a:rPr>
              <a:t>GC </a:t>
            </a:r>
            <a:r>
              <a:rPr spc="-30" dirty="0">
                <a:latin typeface="Euphemia UCAS"/>
                <a:cs typeface="Euphemia UCAS"/>
              </a:rPr>
              <a:t>content </a:t>
            </a:r>
            <a:r>
              <a:rPr spc="-70" dirty="0">
                <a:latin typeface="Euphemia UCAS"/>
                <a:cs typeface="Euphemia UCAS"/>
              </a:rPr>
              <a:t>by</a:t>
            </a:r>
            <a:r>
              <a:rPr spc="90" dirty="0">
                <a:latin typeface="Euphemia UCAS"/>
                <a:cs typeface="Euphemia UCAS"/>
              </a:rPr>
              <a:t> </a:t>
            </a:r>
            <a:r>
              <a:rPr spc="-60" dirty="0">
                <a:latin typeface="Euphemia UCAS"/>
                <a:cs typeface="Euphemia UCAS"/>
              </a:rPr>
              <a:t>cycle</a:t>
            </a:r>
          </a:p>
        </p:txBody>
      </p:sp>
      <p:sp>
        <p:nvSpPr>
          <p:cNvPr id="3" name="object 3"/>
          <p:cNvSpPr txBox="1"/>
          <p:nvPr/>
        </p:nvSpPr>
        <p:spPr>
          <a:xfrm>
            <a:off x="347294" y="748550"/>
            <a:ext cx="2033956" cy="123111"/>
          </a:xfrm>
          <a:prstGeom prst="rect">
            <a:avLst/>
          </a:prstGeom>
        </p:spPr>
        <p:txBody>
          <a:bodyPr vert="horz" wrap="square" lIns="0" tIns="0" rIns="0" bIns="0" rtlCol="0">
            <a:spAutoFit/>
          </a:bodyPr>
          <a:lstStyle/>
          <a:p>
            <a:pPr marL="12700">
              <a:lnSpc>
                <a:spcPct val="100000"/>
              </a:lnSpc>
            </a:pPr>
            <a:r>
              <a:rPr sz="800" spc="-35" dirty="0">
                <a:latin typeface="Euphemia UCAS"/>
                <a:cs typeface="Euphemia UCAS"/>
              </a:rPr>
              <a:t>Was </a:t>
            </a:r>
            <a:r>
              <a:rPr sz="800" spc="-5" dirty="0">
                <a:latin typeface="Euphemia UCAS"/>
                <a:cs typeface="Euphemia UCAS"/>
              </a:rPr>
              <a:t>the </a:t>
            </a:r>
            <a:r>
              <a:rPr sz="800" spc="-10" dirty="0">
                <a:latin typeface="Euphemia UCAS"/>
                <a:cs typeface="Euphemia UCAS"/>
              </a:rPr>
              <a:t>adapter </a:t>
            </a:r>
            <a:r>
              <a:rPr sz="800" spc="-45" dirty="0">
                <a:latin typeface="Euphemia UCAS"/>
                <a:cs typeface="Euphemia UCAS"/>
              </a:rPr>
              <a:t>sequence</a:t>
            </a:r>
            <a:r>
              <a:rPr sz="800" spc="95" dirty="0">
                <a:latin typeface="Euphemia UCAS"/>
                <a:cs typeface="Euphemia UCAS"/>
              </a:rPr>
              <a:t> </a:t>
            </a:r>
            <a:r>
              <a:rPr sz="800" spc="-5" dirty="0">
                <a:latin typeface="Euphemia UCAS"/>
                <a:cs typeface="Euphemia UCAS"/>
              </a:rPr>
              <a:t>trimmed?</a:t>
            </a:r>
            <a:endParaRPr sz="800" dirty="0">
              <a:latin typeface="Euphemia UCAS"/>
              <a:cs typeface="Euphemia UCAS"/>
            </a:endParaRPr>
          </a:p>
        </p:txBody>
      </p:sp>
      <p:sp>
        <p:nvSpPr>
          <p:cNvPr id="4" name="object 4"/>
          <p:cNvSpPr/>
          <p:nvPr/>
        </p:nvSpPr>
        <p:spPr>
          <a:xfrm>
            <a:off x="161925" y="1053208"/>
            <a:ext cx="2116770" cy="141027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278722" y="990009"/>
            <a:ext cx="2203138" cy="147347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120" dirty="0">
                <a:latin typeface="Euphemia UCAS"/>
                <a:cs typeface="Euphemia UCAS"/>
              </a:rPr>
              <a:t>GC </a:t>
            </a:r>
            <a:r>
              <a:rPr spc="-30" dirty="0">
                <a:latin typeface="Euphemia UCAS"/>
                <a:cs typeface="Euphemia UCAS"/>
              </a:rPr>
              <a:t>content </a:t>
            </a:r>
            <a:r>
              <a:rPr spc="-70" dirty="0">
                <a:latin typeface="Euphemia UCAS"/>
                <a:cs typeface="Euphemia UCAS"/>
              </a:rPr>
              <a:t>by</a:t>
            </a:r>
            <a:r>
              <a:rPr spc="90" dirty="0">
                <a:latin typeface="Euphemia UCAS"/>
                <a:cs typeface="Euphemia UCAS"/>
              </a:rPr>
              <a:t> </a:t>
            </a:r>
            <a:r>
              <a:rPr spc="-60" dirty="0">
                <a:latin typeface="Euphemia UCAS"/>
                <a:cs typeface="Euphemia UCAS"/>
              </a:rPr>
              <a:t>cycle</a:t>
            </a:r>
          </a:p>
        </p:txBody>
      </p:sp>
      <p:sp>
        <p:nvSpPr>
          <p:cNvPr id="3" name="object 3"/>
          <p:cNvSpPr txBox="1"/>
          <p:nvPr/>
        </p:nvSpPr>
        <p:spPr>
          <a:xfrm>
            <a:off x="347294" y="748550"/>
            <a:ext cx="2033956" cy="123111"/>
          </a:xfrm>
          <a:prstGeom prst="rect">
            <a:avLst/>
          </a:prstGeom>
        </p:spPr>
        <p:txBody>
          <a:bodyPr vert="horz" wrap="square" lIns="0" tIns="0" rIns="0" bIns="0" rtlCol="0">
            <a:spAutoFit/>
          </a:bodyPr>
          <a:lstStyle/>
          <a:p>
            <a:pPr marL="12700">
              <a:lnSpc>
                <a:spcPct val="100000"/>
              </a:lnSpc>
            </a:pPr>
            <a:r>
              <a:rPr sz="800" spc="-35" dirty="0">
                <a:latin typeface="Euphemia UCAS"/>
                <a:cs typeface="Euphemia UCAS"/>
              </a:rPr>
              <a:t>Was </a:t>
            </a:r>
            <a:r>
              <a:rPr sz="800" spc="-5" dirty="0">
                <a:latin typeface="Euphemia UCAS"/>
                <a:cs typeface="Euphemia UCAS"/>
              </a:rPr>
              <a:t>the </a:t>
            </a:r>
            <a:r>
              <a:rPr sz="800" spc="-10" dirty="0">
                <a:latin typeface="Euphemia UCAS"/>
                <a:cs typeface="Euphemia UCAS"/>
              </a:rPr>
              <a:t>adapter </a:t>
            </a:r>
            <a:r>
              <a:rPr sz="800" spc="-45" dirty="0">
                <a:latin typeface="Euphemia UCAS"/>
                <a:cs typeface="Euphemia UCAS"/>
              </a:rPr>
              <a:t>sequence</a:t>
            </a:r>
            <a:r>
              <a:rPr sz="800" spc="95" dirty="0">
                <a:latin typeface="Euphemia UCAS"/>
                <a:cs typeface="Euphemia UCAS"/>
              </a:rPr>
              <a:t> </a:t>
            </a:r>
            <a:r>
              <a:rPr sz="800" spc="-5" dirty="0">
                <a:latin typeface="Euphemia UCAS"/>
                <a:cs typeface="Euphemia UCAS"/>
              </a:rPr>
              <a:t>trimmed?</a:t>
            </a:r>
            <a:endParaRPr sz="800" dirty="0">
              <a:latin typeface="Euphemia UCAS"/>
              <a:cs typeface="Euphemia UCAS"/>
            </a:endParaRPr>
          </a:p>
        </p:txBody>
      </p:sp>
      <p:sp>
        <p:nvSpPr>
          <p:cNvPr id="4" name="object 4"/>
          <p:cNvSpPr/>
          <p:nvPr/>
        </p:nvSpPr>
        <p:spPr>
          <a:xfrm>
            <a:off x="161925" y="1053208"/>
            <a:ext cx="2116770" cy="141027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278722" y="990009"/>
            <a:ext cx="2203138" cy="1473472"/>
          </a:xfrm>
          <a:prstGeom prst="rect">
            <a:avLst/>
          </a:prstGeom>
          <a:blipFill>
            <a:blip r:embed="rId3" cstate="print"/>
            <a:stretch>
              <a:fillRect/>
            </a:stretch>
          </a:blipFill>
        </p:spPr>
        <p:txBody>
          <a:bodyPr wrap="square" lIns="0" tIns="0" rIns="0" bIns="0" rtlCol="0"/>
          <a:lstStyle/>
          <a:p>
            <a:endParaRPr/>
          </a:p>
        </p:txBody>
      </p:sp>
      <p:pic>
        <p:nvPicPr>
          <p:cNvPr id="6" name="Picture 2" descr="4 ways to differentiate a good source from a bad source">
            <a:extLst>
              <a:ext uri="{FF2B5EF4-FFF2-40B4-BE49-F238E27FC236}">
                <a16:creationId xmlns:a16="http://schemas.microsoft.com/office/drawing/2014/main" id="{EC01C06C-AC8D-DB43-8975-89C07B4FA69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8658"/>
          <a:stretch/>
        </p:blipFill>
        <p:spPr bwMode="auto">
          <a:xfrm>
            <a:off x="997033" y="2797175"/>
            <a:ext cx="562814" cy="4699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4 ways to differentiate a good source from a bad source">
            <a:extLst>
              <a:ext uri="{FF2B5EF4-FFF2-40B4-BE49-F238E27FC236}">
                <a16:creationId xmlns:a16="http://schemas.microsoft.com/office/drawing/2014/main" id="{DF0C3ADD-E152-8E43-A2AF-5FE437A01B9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8658"/>
          <a:stretch/>
        </p:blipFill>
        <p:spPr bwMode="auto">
          <a:xfrm>
            <a:off x="3219450" y="2797175"/>
            <a:ext cx="562814" cy="46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218512"/>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4E5EFD3-A199-B643-9E15-51F014B3699B}"/>
              </a:ext>
            </a:extLst>
          </p:cNvPr>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65" dirty="0">
                <a:latin typeface="Euphemia UCAS"/>
                <a:cs typeface="Euphemia UCAS"/>
              </a:rPr>
              <a:t>FAST</a:t>
            </a:r>
            <a:r>
              <a:rPr lang="es-ES" spc="-65" dirty="0">
                <a:latin typeface="Euphemia UCAS"/>
                <a:cs typeface="Euphemia UCAS"/>
              </a:rPr>
              <a:t>A – </a:t>
            </a:r>
            <a:r>
              <a:rPr lang="es-ES" spc="-65" dirty="0" err="1">
                <a:latin typeface="Euphemia UCAS"/>
                <a:cs typeface="Euphemia UCAS"/>
              </a:rPr>
              <a:t>reference</a:t>
            </a:r>
            <a:r>
              <a:rPr lang="es-ES" spc="-65" dirty="0">
                <a:latin typeface="Euphemia UCAS"/>
                <a:cs typeface="Euphemia UCAS"/>
              </a:rPr>
              <a:t> </a:t>
            </a:r>
            <a:r>
              <a:rPr lang="es-ES" spc="-65" dirty="0" err="1">
                <a:latin typeface="Euphemia UCAS"/>
                <a:cs typeface="Euphemia UCAS"/>
              </a:rPr>
              <a:t>genome</a:t>
            </a:r>
            <a:endParaRPr spc="-65" dirty="0">
              <a:latin typeface="Euphemia UCAS"/>
              <a:cs typeface="Euphemia UCAS"/>
            </a:endParaRPr>
          </a:p>
        </p:txBody>
      </p:sp>
      <p:pic>
        <p:nvPicPr>
          <p:cNvPr id="6" name="Picture 5" descr="Table&#10;&#10;Description automatically generated">
            <a:extLst>
              <a:ext uri="{FF2B5EF4-FFF2-40B4-BE49-F238E27FC236}">
                <a16:creationId xmlns:a16="http://schemas.microsoft.com/office/drawing/2014/main" id="{DF64287D-F867-1842-AED4-0C1AD0FB5B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50" y="441516"/>
            <a:ext cx="2960687" cy="2960687"/>
          </a:xfrm>
          <a:prstGeom prst="rect">
            <a:avLst/>
          </a:prstGeom>
        </p:spPr>
      </p:pic>
      <p:sp>
        <p:nvSpPr>
          <p:cNvPr id="5" name="Rectangle 4">
            <a:extLst>
              <a:ext uri="{FF2B5EF4-FFF2-40B4-BE49-F238E27FC236}">
                <a16:creationId xmlns:a16="http://schemas.microsoft.com/office/drawing/2014/main" id="{C56F3E4E-B34C-F74E-B3F1-23304BC4F728}"/>
              </a:ext>
            </a:extLst>
          </p:cNvPr>
          <p:cNvSpPr/>
          <p:nvPr/>
        </p:nvSpPr>
        <p:spPr>
          <a:xfrm>
            <a:off x="1695450" y="3182812"/>
            <a:ext cx="152400" cy="224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2536195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55" dirty="0">
                <a:latin typeface="Euphemia UCAS"/>
                <a:cs typeface="Euphemia UCAS"/>
              </a:rPr>
              <a:t>Fragment</a:t>
            </a:r>
            <a:r>
              <a:rPr spc="5" dirty="0">
                <a:latin typeface="Euphemia UCAS"/>
                <a:cs typeface="Euphemia UCAS"/>
              </a:rPr>
              <a:t> </a:t>
            </a:r>
            <a:r>
              <a:rPr spc="-80" dirty="0">
                <a:latin typeface="Euphemia UCAS"/>
                <a:cs typeface="Euphemia UCAS"/>
              </a:rPr>
              <a:t>size</a:t>
            </a:r>
          </a:p>
        </p:txBody>
      </p:sp>
      <p:sp>
        <p:nvSpPr>
          <p:cNvPr id="3" name="object 3"/>
          <p:cNvSpPr txBox="1"/>
          <p:nvPr/>
        </p:nvSpPr>
        <p:spPr>
          <a:xfrm>
            <a:off x="347294" y="663575"/>
            <a:ext cx="3100756" cy="123111"/>
          </a:xfrm>
          <a:prstGeom prst="rect">
            <a:avLst/>
          </a:prstGeom>
        </p:spPr>
        <p:txBody>
          <a:bodyPr vert="horz" wrap="square" lIns="0" tIns="0" rIns="0" bIns="0" rtlCol="0">
            <a:spAutoFit/>
          </a:bodyPr>
          <a:lstStyle/>
          <a:p>
            <a:pPr marL="12700">
              <a:lnSpc>
                <a:spcPct val="100000"/>
              </a:lnSpc>
            </a:pPr>
            <a:r>
              <a:rPr sz="800" spc="-20" dirty="0">
                <a:latin typeface="Euphemia UCAS"/>
                <a:cs typeface="Euphemia UCAS"/>
              </a:rPr>
              <a:t>Paired-end </a:t>
            </a:r>
            <a:r>
              <a:rPr sz="800" spc="-25" dirty="0">
                <a:latin typeface="Euphemia UCAS"/>
                <a:cs typeface="Euphemia UCAS"/>
              </a:rPr>
              <a:t>sequencing: </a:t>
            </a:r>
            <a:r>
              <a:rPr sz="800" spc="-5" dirty="0">
                <a:latin typeface="Euphemia UCAS"/>
                <a:cs typeface="Euphemia UCAS"/>
              </a:rPr>
              <a:t>the </a:t>
            </a:r>
            <a:r>
              <a:rPr sz="800" spc="-45" dirty="0">
                <a:latin typeface="Euphemia UCAS"/>
                <a:cs typeface="Euphemia UCAS"/>
              </a:rPr>
              <a:t>size </a:t>
            </a:r>
            <a:r>
              <a:rPr sz="800" spc="5" dirty="0">
                <a:latin typeface="Euphemia UCAS"/>
                <a:cs typeface="Euphemia UCAS"/>
              </a:rPr>
              <a:t>of </a:t>
            </a:r>
            <a:r>
              <a:rPr sz="800" spc="25" dirty="0">
                <a:latin typeface="Euphemia UCAS"/>
                <a:cs typeface="Euphemia UCAS"/>
              </a:rPr>
              <a:t>DNA </a:t>
            </a:r>
            <a:r>
              <a:rPr sz="800" spc="-15" dirty="0">
                <a:latin typeface="Euphemia UCAS"/>
                <a:cs typeface="Euphemia UCAS"/>
              </a:rPr>
              <a:t>fragments</a:t>
            </a:r>
            <a:r>
              <a:rPr sz="800" spc="35" dirty="0">
                <a:latin typeface="Euphemia UCAS"/>
                <a:cs typeface="Euphemia UCAS"/>
              </a:rPr>
              <a:t> </a:t>
            </a:r>
            <a:r>
              <a:rPr sz="800" spc="-5" dirty="0">
                <a:latin typeface="Euphemia UCAS"/>
                <a:cs typeface="Euphemia UCAS"/>
              </a:rPr>
              <a:t>matters</a:t>
            </a:r>
            <a:endParaRPr sz="800" dirty="0">
              <a:latin typeface="Euphemia UCAS"/>
              <a:cs typeface="Euphemia UCAS"/>
            </a:endParaRPr>
          </a:p>
        </p:txBody>
      </p:sp>
      <p:sp>
        <p:nvSpPr>
          <p:cNvPr id="4" name="object 4"/>
          <p:cNvSpPr/>
          <p:nvPr/>
        </p:nvSpPr>
        <p:spPr>
          <a:xfrm>
            <a:off x="161925" y="1001181"/>
            <a:ext cx="4319908" cy="144554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55" dirty="0">
                <a:latin typeface="Euphemia UCAS"/>
                <a:cs typeface="Euphemia UCAS"/>
              </a:rPr>
              <a:t>Fragment</a:t>
            </a:r>
            <a:r>
              <a:rPr spc="5" dirty="0">
                <a:latin typeface="Euphemia UCAS"/>
                <a:cs typeface="Euphemia UCAS"/>
              </a:rPr>
              <a:t> </a:t>
            </a:r>
            <a:r>
              <a:rPr spc="-80" dirty="0">
                <a:latin typeface="Euphemia UCAS"/>
                <a:cs typeface="Euphemia UCAS"/>
              </a:rPr>
              <a:t>size</a:t>
            </a:r>
          </a:p>
        </p:txBody>
      </p:sp>
      <p:sp>
        <p:nvSpPr>
          <p:cNvPr id="3" name="object 3"/>
          <p:cNvSpPr txBox="1"/>
          <p:nvPr/>
        </p:nvSpPr>
        <p:spPr>
          <a:xfrm>
            <a:off x="347294" y="663575"/>
            <a:ext cx="3100756" cy="123111"/>
          </a:xfrm>
          <a:prstGeom prst="rect">
            <a:avLst/>
          </a:prstGeom>
        </p:spPr>
        <p:txBody>
          <a:bodyPr vert="horz" wrap="square" lIns="0" tIns="0" rIns="0" bIns="0" rtlCol="0">
            <a:spAutoFit/>
          </a:bodyPr>
          <a:lstStyle/>
          <a:p>
            <a:pPr marL="12700">
              <a:lnSpc>
                <a:spcPct val="100000"/>
              </a:lnSpc>
            </a:pPr>
            <a:r>
              <a:rPr sz="800" spc="-20" dirty="0">
                <a:latin typeface="Euphemia UCAS"/>
                <a:cs typeface="Euphemia UCAS"/>
              </a:rPr>
              <a:t>Paired-end </a:t>
            </a:r>
            <a:r>
              <a:rPr sz="800" spc="-25" dirty="0">
                <a:latin typeface="Euphemia UCAS"/>
                <a:cs typeface="Euphemia UCAS"/>
              </a:rPr>
              <a:t>sequencing: </a:t>
            </a:r>
            <a:r>
              <a:rPr sz="800" spc="-5" dirty="0">
                <a:latin typeface="Euphemia UCAS"/>
                <a:cs typeface="Euphemia UCAS"/>
              </a:rPr>
              <a:t>the </a:t>
            </a:r>
            <a:r>
              <a:rPr sz="800" spc="-45" dirty="0">
                <a:latin typeface="Euphemia UCAS"/>
                <a:cs typeface="Euphemia UCAS"/>
              </a:rPr>
              <a:t>size </a:t>
            </a:r>
            <a:r>
              <a:rPr sz="800" spc="5" dirty="0">
                <a:latin typeface="Euphemia UCAS"/>
                <a:cs typeface="Euphemia UCAS"/>
              </a:rPr>
              <a:t>of </a:t>
            </a:r>
            <a:r>
              <a:rPr sz="800" spc="25" dirty="0">
                <a:latin typeface="Euphemia UCAS"/>
                <a:cs typeface="Euphemia UCAS"/>
              </a:rPr>
              <a:t>DNA </a:t>
            </a:r>
            <a:r>
              <a:rPr sz="800" spc="-15" dirty="0">
                <a:latin typeface="Euphemia UCAS"/>
                <a:cs typeface="Euphemia UCAS"/>
              </a:rPr>
              <a:t>fragments</a:t>
            </a:r>
            <a:r>
              <a:rPr sz="800" spc="35" dirty="0">
                <a:latin typeface="Euphemia UCAS"/>
                <a:cs typeface="Euphemia UCAS"/>
              </a:rPr>
              <a:t> </a:t>
            </a:r>
            <a:r>
              <a:rPr sz="800" spc="-5" dirty="0">
                <a:latin typeface="Euphemia UCAS"/>
                <a:cs typeface="Euphemia UCAS"/>
              </a:rPr>
              <a:t>matters</a:t>
            </a:r>
            <a:endParaRPr sz="800" dirty="0">
              <a:latin typeface="Euphemia UCAS"/>
              <a:cs typeface="Euphemia UCAS"/>
            </a:endParaRPr>
          </a:p>
        </p:txBody>
      </p:sp>
      <p:sp>
        <p:nvSpPr>
          <p:cNvPr id="4" name="object 4"/>
          <p:cNvSpPr/>
          <p:nvPr/>
        </p:nvSpPr>
        <p:spPr>
          <a:xfrm>
            <a:off x="161925" y="1001181"/>
            <a:ext cx="4319908" cy="1445549"/>
          </a:xfrm>
          <a:prstGeom prst="rect">
            <a:avLst/>
          </a:prstGeom>
          <a:blipFill>
            <a:blip r:embed="rId2" cstate="print"/>
            <a:stretch>
              <a:fillRect/>
            </a:stretch>
          </a:blipFill>
        </p:spPr>
        <p:txBody>
          <a:bodyPr wrap="square" lIns="0" tIns="0" rIns="0" bIns="0" rtlCol="0"/>
          <a:lstStyle/>
          <a:p>
            <a:endParaRPr/>
          </a:p>
        </p:txBody>
      </p:sp>
      <p:pic>
        <p:nvPicPr>
          <p:cNvPr id="5" name="Picture 2" descr="4 ways to differentiate a good source from a bad source">
            <a:extLst>
              <a:ext uri="{FF2B5EF4-FFF2-40B4-BE49-F238E27FC236}">
                <a16:creationId xmlns:a16="http://schemas.microsoft.com/office/drawing/2014/main" id="{2561DC09-D590-1645-99E7-F62C6253417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8658"/>
          <a:stretch/>
        </p:blipFill>
        <p:spPr bwMode="auto">
          <a:xfrm>
            <a:off x="997033" y="2644775"/>
            <a:ext cx="562814" cy="4699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4 ways to differentiate a good source from a bad source">
            <a:extLst>
              <a:ext uri="{FF2B5EF4-FFF2-40B4-BE49-F238E27FC236}">
                <a16:creationId xmlns:a16="http://schemas.microsoft.com/office/drawing/2014/main" id="{5111BBDD-BEFC-EF42-B162-FAA9A583D49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8658"/>
          <a:stretch/>
        </p:blipFill>
        <p:spPr bwMode="auto">
          <a:xfrm>
            <a:off x="3219450" y="2644775"/>
            <a:ext cx="562814" cy="46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738194"/>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40" dirty="0">
                <a:latin typeface="Euphemia UCAS"/>
                <a:cs typeface="Euphemia UCAS"/>
              </a:rPr>
              <a:t>Quiz</a:t>
            </a:r>
          </a:p>
        </p:txBody>
      </p:sp>
      <p:sp>
        <p:nvSpPr>
          <p:cNvPr id="3" name="object 3"/>
          <p:cNvSpPr/>
          <p:nvPr/>
        </p:nvSpPr>
        <p:spPr>
          <a:xfrm>
            <a:off x="1116457" y="630744"/>
            <a:ext cx="2159848" cy="151661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52450" y="2369264"/>
            <a:ext cx="3581400" cy="123111"/>
          </a:xfrm>
          <a:prstGeom prst="rect">
            <a:avLst/>
          </a:prstGeom>
        </p:spPr>
        <p:txBody>
          <a:bodyPr vert="horz" wrap="square" lIns="0" tIns="0" rIns="0" bIns="0" rtlCol="0">
            <a:spAutoFit/>
          </a:bodyPr>
          <a:lstStyle/>
          <a:p>
            <a:pPr marL="12700">
              <a:lnSpc>
                <a:spcPct val="100000"/>
              </a:lnSpc>
            </a:pPr>
            <a:r>
              <a:rPr sz="800" dirty="0">
                <a:latin typeface="Euphemia UCAS"/>
                <a:cs typeface="Euphemia UCAS"/>
              </a:rPr>
              <a:t>This </a:t>
            </a:r>
            <a:r>
              <a:rPr sz="800" spc="-30" dirty="0">
                <a:latin typeface="Euphemia UCAS"/>
                <a:cs typeface="Euphemia UCAS"/>
              </a:rPr>
              <a:t>is </a:t>
            </a:r>
            <a:r>
              <a:rPr sz="800" spc="-20" dirty="0">
                <a:latin typeface="Euphemia UCAS"/>
                <a:cs typeface="Euphemia UCAS"/>
              </a:rPr>
              <a:t>100bp </a:t>
            </a:r>
            <a:r>
              <a:rPr sz="800" spc="-25" dirty="0">
                <a:latin typeface="Euphemia UCAS"/>
                <a:cs typeface="Euphemia UCAS"/>
              </a:rPr>
              <a:t>paired-end sequencing. </a:t>
            </a:r>
            <a:r>
              <a:rPr sz="800" spc="-35" dirty="0">
                <a:latin typeface="Euphemia UCAS"/>
                <a:cs typeface="Euphemia UCAS"/>
              </a:rPr>
              <a:t>Can </a:t>
            </a:r>
            <a:r>
              <a:rPr sz="800" spc="-25" dirty="0">
                <a:latin typeface="Euphemia UCAS"/>
                <a:cs typeface="Euphemia UCAS"/>
              </a:rPr>
              <a:t>you </a:t>
            </a:r>
            <a:r>
              <a:rPr sz="800" spc="-5" dirty="0">
                <a:latin typeface="Euphemia UCAS"/>
                <a:cs typeface="Euphemia UCAS"/>
              </a:rPr>
              <a:t>spot </a:t>
            </a:r>
            <a:r>
              <a:rPr sz="800" spc="-20" dirty="0">
                <a:latin typeface="Euphemia UCAS"/>
                <a:cs typeface="Euphemia UCAS"/>
              </a:rPr>
              <a:t>any </a:t>
            </a:r>
            <a:r>
              <a:rPr sz="800" spc="-25" dirty="0">
                <a:latin typeface="Euphemia UCAS"/>
                <a:cs typeface="Euphemia UCAS"/>
              </a:rPr>
              <a:t>problems??</a:t>
            </a:r>
            <a:endParaRPr sz="800" dirty="0">
              <a:latin typeface="Euphemia UCAS"/>
              <a:cs typeface="Euphemia UCAS"/>
            </a:endParaRP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40" dirty="0">
                <a:latin typeface="Euphemia UCAS"/>
                <a:cs typeface="Euphemia UCAS"/>
              </a:rPr>
              <a:t>Quiz</a:t>
            </a:r>
          </a:p>
        </p:txBody>
      </p:sp>
      <p:sp>
        <p:nvSpPr>
          <p:cNvPr id="3" name="object 3"/>
          <p:cNvSpPr/>
          <p:nvPr/>
        </p:nvSpPr>
        <p:spPr>
          <a:xfrm>
            <a:off x="1116457" y="630744"/>
            <a:ext cx="2159848" cy="151661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52450" y="2369264"/>
            <a:ext cx="3581400" cy="369332"/>
          </a:xfrm>
          <a:prstGeom prst="rect">
            <a:avLst/>
          </a:prstGeom>
        </p:spPr>
        <p:txBody>
          <a:bodyPr vert="horz" wrap="square" lIns="0" tIns="0" rIns="0" bIns="0" rtlCol="0">
            <a:spAutoFit/>
          </a:bodyPr>
          <a:lstStyle/>
          <a:p>
            <a:pPr marL="12700">
              <a:lnSpc>
                <a:spcPct val="100000"/>
              </a:lnSpc>
            </a:pPr>
            <a:r>
              <a:rPr sz="800" dirty="0">
                <a:latin typeface="Euphemia UCAS"/>
                <a:cs typeface="Euphemia UCAS"/>
              </a:rPr>
              <a:t>This </a:t>
            </a:r>
            <a:r>
              <a:rPr sz="800" spc="-30" dirty="0">
                <a:latin typeface="Euphemia UCAS"/>
                <a:cs typeface="Euphemia UCAS"/>
              </a:rPr>
              <a:t>is </a:t>
            </a:r>
            <a:r>
              <a:rPr sz="800" spc="-20" dirty="0">
                <a:latin typeface="Euphemia UCAS"/>
                <a:cs typeface="Euphemia UCAS"/>
              </a:rPr>
              <a:t>100bp </a:t>
            </a:r>
            <a:r>
              <a:rPr sz="800" spc="-25" dirty="0">
                <a:latin typeface="Euphemia UCAS"/>
                <a:cs typeface="Euphemia UCAS"/>
              </a:rPr>
              <a:t>paired-end sequencing. </a:t>
            </a:r>
            <a:r>
              <a:rPr sz="800" spc="-35" dirty="0">
                <a:latin typeface="Euphemia UCAS"/>
                <a:cs typeface="Euphemia UCAS"/>
              </a:rPr>
              <a:t>Can </a:t>
            </a:r>
            <a:r>
              <a:rPr sz="800" spc="-25" dirty="0">
                <a:latin typeface="Euphemia UCAS"/>
                <a:cs typeface="Euphemia UCAS"/>
              </a:rPr>
              <a:t>you </a:t>
            </a:r>
            <a:r>
              <a:rPr sz="800" spc="-5" dirty="0">
                <a:latin typeface="Euphemia UCAS"/>
                <a:cs typeface="Euphemia UCAS"/>
              </a:rPr>
              <a:t>spot </a:t>
            </a:r>
            <a:r>
              <a:rPr sz="800" spc="-20" dirty="0">
                <a:latin typeface="Euphemia UCAS"/>
                <a:cs typeface="Euphemia UCAS"/>
              </a:rPr>
              <a:t>any </a:t>
            </a:r>
            <a:r>
              <a:rPr sz="800" spc="-25" dirty="0">
                <a:latin typeface="Euphemia UCAS"/>
                <a:cs typeface="Euphemia UCAS"/>
              </a:rPr>
              <a:t>problems??</a:t>
            </a:r>
            <a:endParaRPr lang="es-ES" sz="800" spc="-25" dirty="0">
              <a:latin typeface="Euphemia UCAS"/>
              <a:cs typeface="Euphemia UCAS"/>
            </a:endParaRPr>
          </a:p>
          <a:p>
            <a:pPr marL="12700">
              <a:lnSpc>
                <a:spcPct val="100000"/>
              </a:lnSpc>
            </a:pPr>
            <a:endParaRPr lang="en-MX" sz="800" spc="-25" dirty="0">
              <a:latin typeface="Euphemia UCAS"/>
              <a:cs typeface="Euphemia UCAS"/>
            </a:endParaRPr>
          </a:p>
          <a:p>
            <a:pPr marL="12700">
              <a:lnSpc>
                <a:spcPct val="100000"/>
              </a:lnSpc>
            </a:pPr>
            <a:r>
              <a:rPr lang="en-MX" sz="800" spc="-25" dirty="0">
                <a:solidFill>
                  <a:schemeClr val="accent6">
                    <a:lumMod val="75000"/>
                  </a:schemeClr>
                </a:solidFill>
                <a:latin typeface="Euphemia UCAS"/>
                <a:cs typeface="Euphemia UCAS"/>
              </a:rPr>
              <a:t>The insert size should be at least 200bp for the mates not to overlap. </a:t>
            </a:r>
            <a:endParaRPr sz="800" dirty="0">
              <a:solidFill>
                <a:schemeClr val="accent6">
                  <a:lumMod val="75000"/>
                </a:schemeClr>
              </a:solidFill>
              <a:latin typeface="Euphemia UCAS"/>
              <a:cs typeface="Euphemia UCAS"/>
            </a:endParaRPr>
          </a:p>
        </p:txBody>
      </p:sp>
    </p:spTree>
    <p:extLst>
      <p:ext uri="{BB962C8B-B14F-4D97-AF65-F5344CB8AC3E}">
        <p14:creationId xmlns:p14="http://schemas.microsoft.com/office/powerpoint/2010/main" val="3648238645"/>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50" dirty="0">
                <a:latin typeface="Euphemia UCAS"/>
                <a:cs typeface="Euphemia UCAS"/>
              </a:rPr>
              <a:t>Mismatches per</a:t>
            </a:r>
            <a:r>
              <a:rPr spc="80" dirty="0">
                <a:latin typeface="Euphemia UCAS"/>
                <a:cs typeface="Euphemia UCAS"/>
              </a:rPr>
              <a:t> </a:t>
            </a:r>
            <a:r>
              <a:rPr spc="-60" dirty="0">
                <a:latin typeface="Euphemia UCAS"/>
                <a:cs typeface="Euphemia UCAS"/>
              </a:rPr>
              <a:t>cycle</a:t>
            </a:r>
          </a:p>
        </p:txBody>
      </p:sp>
      <p:sp>
        <p:nvSpPr>
          <p:cNvPr id="3" name="object 3"/>
          <p:cNvSpPr txBox="1"/>
          <p:nvPr/>
        </p:nvSpPr>
        <p:spPr>
          <a:xfrm>
            <a:off x="323850" y="587375"/>
            <a:ext cx="3481756" cy="430332"/>
          </a:xfrm>
          <a:prstGeom prst="rect">
            <a:avLst/>
          </a:prstGeom>
        </p:spPr>
        <p:txBody>
          <a:bodyPr vert="horz" wrap="square" lIns="0" tIns="0" rIns="0" bIns="0" rtlCol="0">
            <a:spAutoFit/>
          </a:bodyPr>
          <a:lstStyle/>
          <a:p>
            <a:pPr marL="12700">
              <a:lnSpc>
                <a:spcPct val="100000"/>
              </a:lnSpc>
            </a:pPr>
            <a:r>
              <a:rPr sz="800" spc="-15" dirty="0">
                <a:latin typeface="Euphemia UCAS"/>
                <a:cs typeface="Euphemia UCAS"/>
              </a:rPr>
              <a:t>Mismatches </a:t>
            </a:r>
            <a:r>
              <a:rPr sz="800" spc="5" dirty="0">
                <a:latin typeface="Euphemia UCAS"/>
                <a:cs typeface="Euphemia UCAS"/>
              </a:rPr>
              <a:t>in </a:t>
            </a:r>
            <a:r>
              <a:rPr sz="800" spc="-15" dirty="0">
                <a:latin typeface="Euphemia UCAS"/>
                <a:cs typeface="Euphemia UCAS"/>
              </a:rPr>
              <a:t>aligned </a:t>
            </a:r>
            <a:r>
              <a:rPr sz="800" spc="-35" dirty="0">
                <a:latin typeface="Euphemia UCAS"/>
                <a:cs typeface="Euphemia UCAS"/>
              </a:rPr>
              <a:t>reads </a:t>
            </a:r>
            <a:r>
              <a:rPr sz="800" spc="-15" dirty="0">
                <a:latin typeface="Euphemia UCAS"/>
                <a:cs typeface="Euphemia UCAS"/>
              </a:rPr>
              <a:t>(requires </a:t>
            </a:r>
            <a:r>
              <a:rPr sz="800" spc="-25" dirty="0">
                <a:latin typeface="Euphemia UCAS"/>
                <a:cs typeface="Euphemia UCAS"/>
              </a:rPr>
              <a:t>reference</a:t>
            </a:r>
            <a:r>
              <a:rPr sz="800" spc="70" dirty="0">
                <a:latin typeface="Euphemia UCAS"/>
                <a:cs typeface="Euphemia UCAS"/>
              </a:rPr>
              <a:t> </a:t>
            </a:r>
            <a:r>
              <a:rPr sz="800" spc="-35" dirty="0">
                <a:latin typeface="Euphemia UCAS"/>
                <a:cs typeface="Euphemia UCAS"/>
              </a:rPr>
              <a:t>sequence)</a:t>
            </a:r>
            <a:endParaRPr sz="800" dirty="0">
              <a:latin typeface="Euphemia UCAS"/>
              <a:cs typeface="Euphemia UCAS"/>
            </a:endParaRPr>
          </a:p>
          <a:p>
            <a:pPr marL="227329" indent="-100330">
              <a:lnSpc>
                <a:spcPts val="955"/>
              </a:lnSpc>
              <a:spcBef>
                <a:spcPts val="484"/>
              </a:spcBef>
              <a:buSzPct val="62500"/>
              <a:buFont typeface="Arial"/>
              <a:buChar char="•"/>
              <a:tabLst>
                <a:tab pos="227965" algn="l"/>
              </a:tabLst>
            </a:pPr>
            <a:r>
              <a:rPr sz="800" spc="-5" dirty="0">
                <a:latin typeface="Euphemia UCAS"/>
                <a:cs typeface="Euphemia UCAS"/>
              </a:rPr>
              <a:t>detect </a:t>
            </a:r>
            <a:r>
              <a:rPr sz="800" spc="-15" dirty="0">
                <a:latin typeface="Euphemia UCAS"/>
                <a:cs typeface="Euphemia UCAS"/>
              </a:rPr>
              <a:t>cycle-specific</a:t>
            </a:r>
            <a:r>
              <a:rPr sz="800" spc="75" dirty="0">
                <a:latin typeface="Euphemia UCAS"/>
                <a:cs typeface="Euphemia UCAS"/>
              </a:rPr>
              <a:t> </a:t>
            </a:r>
            <a:r>
              <a:rPr sz="800" spc="-25" dirty="0">
                <a:latin typeface="Euphemia UCAS"/>
                <a:cs typeface="Euphemia UCAS"/>
              </a:rPr>
              <a:t>errors</a:t>
            </a:r>
            <a:endParaRPr sz="800" dirty="0">
              <a:latin typeface="Euphemia UCAS"/>
              <a:cs typeface="Euphemia UCAS"/>
            </a:endParaRPr>
          </a:p>
          <a:p>
            <a:pPr marL="227329" indent="-100330">
              <a:lnSpc>
                <a:spcPts val="955"/>
              </a:lnSpc>
              <a:buSzPct val="62500"/>
              <a:buFont typeface="Arial"/>
              <a:buChar char="•"/>
              <a:tabLst>
                <a:tab pos="227965" algn="l"/>
              </a:tabLst>
            </a:pPr>
            <a:r>
              <a:rPr lang="es-ES" sz="800" spc="-55" dirty="0">
                <a:latin typeface="Euphemia UCAS"/>
                <a:cs typeface="Euphemia UCAS"/>
              </a:rPr>
              <a:t>B</a:t>
            </a:r>
            <a:r>
              <a:rPr sz="800" spc="-55" dirty="0">
                <a:latin typeface="Euphemia UCAS"/>
                <a:cs typeface="Euphemia UCAS"/>
              </a:rPr>
              <a:t>ase </a:t>
            </a:r>
            <a:r>
              <a:rPr sz="800" spc="-10" dirty="0">
                <a:latin typeface="Euphemia UCAS"/>
                <a:cs typeface="Euphemia UCAS"/>
              </a:rPr>
              <a:t>qualities </a:t>
            </a:r>
            <a:r>
              <a:rPr sz="800" spc="-40" dirty="0">
                <a:latin typeface="Euphemia UCAS"/>
                <a:cs typeface="Euphemia UCAS"/>
              </a:rPr>
              <a:t>are</a:t>
            </a:r>
            <a:r>
              <a:rPr sz="800" spc="40" dirty="0">
                <a:latin typeface="Euphemia UCAS"/>
                <a:cs typeface="Euphemia UCAS"/>
              </a:rPr>
              <a:t> </a:t>
            </a:r>
            <a:r>
              <a:rPr sz="800" dirty="0">
                <a:latin typeface="Euphemia UCAS"/>
                <a:cs typeface="Euphemia UCAS"/>
              </a:rPr>
              <a:t>informative!</a:t>
            </a:r>
          </a:p>
        </p:txBody>
      </p:sp>
      <p:sp>
        <p:nvSpPr>
          <p:cNvPr id="4" name="object 4"/>
          <p:cNvSpPr/>
          <p:nvPr/>
        </p:nvSpPr>
        <p:spPr>
          <a:xfrm>
            <a:off x="161925" y="1350050"/>
            <a:ext cx="4319899" cy="144647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50" dirty="0">
                <a:latin typeface="Euphemia UCAS"/>
                <a:cs typeface="Euphemia UCAS"/>
              </a:rPr>
              <a:t>Mismatches per</a:t>
            </a:r>
            <a:r>
              <a:rPr spc="80" dirty="0">
                <a:latin typeface="Euphemia UCAS"/>
                <a:cs typeface="Euphemia UCAS"/>
              </a:rPr>
              <a:t> </a:t>
            </a:r>
            <a:r>
              <a:rPr spc="-60" dirty="0">
                <a:latin typeface="Euphemia UCAS"/>
                <a:cs typeface="Euphemia UCAS"/>
              </a:rPr>
              <a:t>cycle</a:t>
            </a:r>
          </a:p>
        </p:txBody>
      </p:sp>
      <p:sp>
        <p:nvSpPr>
          <p:cNvPr id="3" name="object 3"/>
          <p:cNvSpPr txBox="1"/>
          <p:nvPr/>
        </p:nvSpPr>
        <p:spPr>
          <a:xfrm>
            <a:off x="323850" y="587375"/>
            <a:ext cx="3481756" cy="430332"/>
          </a:xfrm>
          <a:prstGeom prst="rect">
            <a:avLst/>
          </a:prstGeom>
        </p:spPr>
        <p:txBody>
          <a:bodyPr vert="horz" wrap="square" lIns="0" tIns="0" rIns="0" bIns="0" rtlCol="0">
            <a:spAutoFit/>
          </a:bodyPr>
          <a:lstStyle/>
          <a:p>
            <a:pPr marL="12700">
              <a:lnSpc>
                <a:spcPct val="100000"/>
              </a:lnSpc>
            </a:pPr>
            <a:r>
              <a:rPr sz="800" spc="-15" dirty="0">
                <a:latin typeface="Euphemia UCAS"/>
                <a:cs typeface="Euphemia UCAS"/>
              </a:rPr>
              <a:t>Mismatches </a:t>
            </a:r>
            <a:r>
              <a:rPr sz="800" spc="5" dirty="0">
                <a:latin typeface="Euphemia UCAS"/>
                <a:cs typeface="Euphemia UCAS"/>
              </a:rPr>
              <a:t>in </a:t>
            </a:r>
            <a:r>
              <a:rPr sz="800" spc="-15" dirty="0">
                <a:latin typeface="Euphemia UCAS"/>
                <a:cs typeface="Euphemia UCAS"/>
              </a:rPr>
              <a:t>aligned </a:t>
            </a:r>
            <a:r>
              <a:rPr sz="800" spc="-35" dirty="0">
                <a:latin typeface="Euphemia UCAS"/>
                <a:cs typeface="Euphemia UCAS"/>
              </a:rPr>
              <a:t>reads </a:t>
            </a:r>
            <a:r>
              <a:rPr sz="800" spc="-15" dirty="0">
                <a:latin typeface="Euphemia UCAS"/>
                <a:cs typeface="Euphemia UCAS"/>
              </a:rPr>
              <a:t>(requires </a:t>
            </a:r>
            <a:r>
              <a:rPr sz="800" spc="-25" dirty="0">
                <a:latin typeface="Euphemia UCAS"/>
                <a:cs typeface="Euphemia UCAS"/>
              </a:rPr>
              <a:t>reference</a:t>
            </a:r>
            <a:r>
              <a:rPr sz="800" spc="70" dirty="0">
                <a:latin typeface="Euphemia UCAS"/>
                <a:cs typeface="Euphemia UCAS"/>
              </a:rPr>
              <a:t> </a:t>
            </a:r>
            <a:r>
              <a:rPr sz="800" spc="-35" dirty="0">
                <a:latin typeface="Euphemia UCAS"/>
                <a:cs typeface="Euphemia UCAS"/>
              </a:rPr>
              <a:t>sequence)</a:t>
            </a:r>
            <a:endParaRPr sz="800" dirty="0">
              <a:latin typeface="Euphemia UCAS"/>
              <a:cs typeface="Euphemia UCAS"/>
            </a:endParaRPr>
          </a:p>
          <a:p>
            <a:pPr marL="227329" indent="-100330">
              <a:lnSpc>
                <a:spcPts val="955"/>
              </a:lnSpc>
              <a:spcBef>
                <a:spcPts val="484"/>
              </a:spcBef>
              <a:buSzPct val="62500"/>
              <a:buFont typeface="Arial"/>
              <a:buChar char="•"/>
              <a:tabLst>
                <a:tab pos="227965" algn="l"/>
              </a:tabLst>
            </a:pPr>
            <a:r>
              <a:rPr sz="800" spc="-5" dirty="0">
                <a:latin typeface="Euphemia UCAS"/>
                <a:cs typeface="Euphemia UCAS"/>
              </a:rPr>
              <a:t>detect </a:t>
            </a:r>
            <a:r>
              <a:rPr sz="800" spc="-15" dirty="0">
                <a:latin typeface="Euphemia UCAS"/>
                <a:cs typeface="Euphemia UCAS"/>
              </a:rPr>
              <a:t>cycle-specific</a:t>
            </a:r>
            <a:r>
              <a:rPr sz="800" spc="75" dirty="0">
                <a:latin typeface="Euphemia UCAS"/>
                <a:cs typeface="Euphemia UCAS"/>
              </a:rPr>
              <a:t> </a:t>
            </a:r>
            <a:r>
              <a:rPr sz="800" spc="-25" dirty="0">
                <a:latin typeface="Euphemia UCAS"/>
                <a:cs typeface="Euphemia UCAS"/>
              </a:rPr>
              <a:t>errors</a:t>
            </a:r>
            <a:endParaRPr sz="800" dirty="0">
              <a:latin typeface="Euphemia UCAS"/>
              <a:cs typeface="Euphemia UCAS"/>
            </a:endParaRPr>
          </a:p>
          <a:p>
            <a:pPr marL="227329" indent="-100330">
              <a:lnSpc>
                <a:spcPts val="955"/>
              </a:lnSpc>
              <a:buSzPct val="62500"/>
              <a:buFont typeface="Arial"/>
              <a:buChar char="•"/>
              <a:tabLst>
                <a:tab pos="227965" algn="l"/>
              </a:tabLst>
            </a:pPr>
            <a:r>
              <a:rPr lang="es-ES" sz="800" spc="-55" dirty="0">
                <a:latin typeface="Euphemia UCAS"/>
                <a:cs typeface="Euphemia UCAS"/>
              </a:rPr>
              <a:t>B</a:t>
            </a:r>
            <a:r>
              <a:rPr sz="800" spc="-55" dirty="0">
                <a:latin typeface="Euphemia UCAS"/>
                <a:cs typeface="Euphemia UCAS"/>
              </a:rPr>
              <a:t>ase </a:t>
            </a:r>
            <a:r>
              <a:rPr sz="800" spc="-10" dirty="0">
                <a:latin typeface="Euphemia UCAS"/>
                <a:cs typeface="Euphemia UCAS"/>
              </a:rPr>
              <a:t>qualities </a:t>
            </a:r>
            <a:r>
              <a:rPr sz="800" spc="-40" dirty="0">
                <a:latin typeface="Euphemia UCAS"/>
                <a:cs typeface="Euphemia UCAS"/>
              </a:rPr>
              <a:t>are</a:t>
            </a:r>
            <a:r>
              <a:rPr sz="800" spc="40" dirty="0">
                <a:latin typeface="Euphemia UCAS"/>
                <a:cs typeface="Euphemia UCAS"/>
              </a:rPr>
              <a:t> </a:t>
            </a:r>
            <a:r>
              <a:rPr sz="800" dirty="0">
                <a:latin typeface="Euphemia UCAS"/>
                <a:cs typeface="Euphemia UCAS"/>
              </a:rPr>
              <a:t>informative!</a:t>
            </a:r>
          </a:p>
        </p:txBody>
      </p:sp>
      <p:sp>
        <p:nvSpPr>
          <p:cNvPr id="4" name="object 4"/>
          <p:cNvSpPr/>
          <p:nvPr/>
        </p:nvSpPr>
        <p:spPr>
          <a:xfrm>
            <a:off x="161925" y="1350050"/>
            <a:ext cx="4319899" cy="1446476"/>
          </a:xfrm>
          <a:prstGeom prst="rect">
            <a:avLst/>
          </a:prstGeom>
          <a:blipFill>
            <a:blip r:embed="rId3" cstate="print"/>
            <a:stretch>
              <a:fillRect/>
            </a:stretch>
          </a:blipFill>
        </p:spPr>
        <p:txBody>
          <a:bodyPr wrap="square" lIns="0" tIns="0" rIns="0" bIns="0" rtlCol="0"/>
          <a:lstStyle/>
          <a:p>
            <a:endParaRPr/>
          </a:p>
        </p:txBody>
      </p:sp>
      <p:pic>
        <p:nvPicPr>
          <p:cNvPr id="5" name="Picture 2" descr="4 ways to differentiate a good source from a bad source">
            <a:extLst>
              <a:ext uri="{FF2B5EF4-FFF2-40B4-BE49-F238E27FC236}">
                <a16:creationId xmlns:a16="http://schemas.microsoft.com/office/drawing/2014/main" id="{5B1FFF94-84D2-4244-8536-9E4DD733104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8658"/>
          <a:stretch/>
        </p:blipFill>
        <p:spPr bwMode="auto">
          <a:xfrm>
            <a:off x="997033" y="2860607"/>
            <a:ext cx="562814" cy="4699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4 ways to differentiate a good source from a bad source">
            <a:extLst>
              <a:ext uri="{FF2B5EF4-FFF2-40B4-BE49-F238E27FC236}">
                <a16:creationId xmlns:a16="http://schemas.microsoft.com/office/drawing/2014/main" id="{EE45E318-A0C8-2D42-A75C-325BE0DC32B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8658"/>
          <a:stretch/>
        </p:blipFill>
        <p:spPr bwMode="auto">
          <a:xfrm>
            <a:off x="3219450" y="2860607"/>
            <a:ext cx="562814" cy="46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333395"/>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55" dirty="0">
                <a:latin typeface="Euphemia UCAS"/>
                <a:cs typeface="Euphemia UCAS"/>
              </a:rPr>
              <a:t>Insertions</a:t>
            </a:r>
            <a:r>
              <a:rPr lang="es-ES_tradnl" spc="-55" dirty="0">
                <a:latin typeface="Euphemia UCAS"/>
                <a:cs typeface="Euphemia UCAS"/>
              </a:rPr>
              <a:t> </a:t>
            </a:r>
            <a:r>
              <a:rPr lang="es-ES_tradnl" spc="235" dirty="0">
                <a:latin typeface="Euphemia UCAS"/>
                <a:cs typeface="Euphemia UCAS"/>
              </a:rPr>
              <a:t>/</a:t>
            </a:r>
            <a:r>
              <a:rPr spc="-45" dirty="0">
                <a:latin typeface="Euphemia UCAS"/>
                <a:cs typeface="Euphemia UCAS"/>
              </a:rPr>
              <a:t>Deletions </a:t>
            </a:r>
            <a:r>
              <a:rPr spc="-50" dirty="0">
                <a:latin typeface="Euphemia UCAS"/>
                <a:cs typeface="Euphemia UCAS"/>
              </a:rPr>
              <a:t>per</a:t>
            </a:r>
            <a:r>
              <a:rPr spc="80" dirty="0">
                <a:latin typeface="Euphemia UCAS"/>
                <a:cs typeface="Euphemia UCAS"/>
              </a:rPr>
              <a:t> </a:t>
            </a:r>
            <a:r>
              <a:rPr spc="-60" dirty="0">
                <a:latin typeface="Euphemia UCAS"/>
                <a:cs typeface="Euphemia UCAS"/>
              </a:rPr>
              <a:t>cycle</a:t>
            </a:r>
          </a:p>
        </p:txBody>
      </p:sp>
      <p:sp>
        <p:nvSpPr>
          <p:cNvPr id="3" name="object 3"/>
          <p:cNvSpPr txBox="1"/>
          <p:nvPr/>
        </p:nvSpPr>
        <p:spPr>
          <a:xfrm>
            <a:off x="323850" y="587375"/>
            <a:ext cx="3557956" cy="308290"/>
          </a:xfrm>
          <a:prstGeom prst="rect">
            <a:avLst/>
          </a:prstGeom>
        </p:spPr>
        <p:txBody>
          <a:bodyPr vert="horz" wrap="square" lIns="0" tIns="0" rIns="0" bIns="0" rtlCol="0">
            <a:spAutoFit/>
          </a:bodyPr>
          <a:lstStyle/>
          <a:p>
            <a:pPr marL="12700">
              <a:lnSpc>
                <a:spcPct val="100000"/>
              </a:lnSpc>
            </a:pPr>
            <a:r>
              <a:rPr sz="800" spc="-40" dirty="0">
                <a:latin typeface="Euphemia UCAS"/>
                <a:cs typeface="Euphemia UCAS"/>
              </a:rPr>
              <a:t>False</a:t>
            </a:r>
            <a:r>
              <a:rPr sz="800" spc="-20" dirty="0">
                <a:latin typeface="Euphemia UCAS"/>
                <a:cs typeface="Euphemia UCAS"/>
              </a:rPr>
              <a:t> indels</a:t>
            </a:r>
            <a:endParaRPr sz="800" dirty="0">
              <a:latin typeface="Euphemia UCAS"/>
              <a:cs typeface="Euphemia UCAS"/>
            </a:endParaRPr>
          </a:p>
          <a:p>
            <a:pPr marL="227329" indent="-100330">
              <a:lnSpc>
                <a:spcPct val="100000"/>
              </a:lnSpc>
              <a:spcBef>
                <a:spcPts val="484"/>
              </a:spcBef>
              <a:buSzPct val="62500"/>
              <a:buFont typeface="Arial"/>
              <a:buChar char="•"/>
              <a:tabLst>
                <a:tab pos="227965" algn="l"/>
              </a:tabLst>
            </a:pPr>
            <a:r>
              <a:rPr sz="800" dirty="0">
                <a:latin typeface="Euphemia UCAS"/>
                <a:cs typeface="Euphemia UCAS"/>
              </a:rPr>
              <a:t>air </a:t>
            </a:r>
            <a:r>
              <a:rPr sz="800" spc="-30" dirty="0">
                <a:latin typeface="Euphemia UCAS"/>
                <a:cs typeface="Euphemia UCAS"/>
              </a:rPr>
              <a:t>bubbles </a:t>
            </a:r>
            <a:r>
              <a:rPr sz="800" spc="5" dirty="0">
                <a:latin typeface="Euphemia UCAS"/>
                <a:cs typeface="Euphemia UCAS"/>
              </a:rPr>
              <a:t>in </a:t>
            </a:r>
            <a:r>
              <a:rPr sz="800" spc="-5" dirty="0">
                <a:latin typeface="Euphemia UCAS"/>
                <a:cs typeface="Euphemia UCAS"/>
              </a:rPr>
              <a:t>the </a:t>
            </a:r>
            <a:r>
              <a:rPr sz="800" dirty="0">
                <a:latin typeface="Euphemia UCAS"/>
                <a:cs typeface="Euphemia UCAS"/>
              </a:rPr>
              <a:t>flow </a:t>
            </a:r>
            <a:r>
              <a:rPr sz="800" spc="-15" dirty="0">
                <a:latin typeface="Euphemia UCAS"/>
                <a:cs typeface="Euphemia UCAS"/>
              </a:rPr>
              <a:t>cell </a:t>
            </a:r>
            <a:r>
              <a:rPr sz="800" spc="-25" dirty="0">
                <a:latin typeface="Euphemia UCAS"/>
                <a:cs typeface="Euphemia UCAS"/>
              </a:rPr>
              <a:t>can </a:t>
            </a:r>
            <a:r>
              <a:rPr sz="800" spc="-10" dirty="0">
                <a:latin typeface="Euphemia UCAS"/>
                <a:cs typeface="Euphemia UCAS"/>
              </a:rPr>
              <a:t>manifest </a:t>
            </a:r>
            <a:r>
              <a:rPr sz="800" spc="-60" dirty="0">
                <a:latin typeface="Euphemia UCAS"/>
                <a:cs typeface="Euphemia UCAS"/>
              </a:rPr>
              <a:t>as </a:t>
            </a:r>
            <a:r>
              <a:rPr sz="800" spc="-35" dirty="0">
                <a:latin typeface="Euphemia UCAS"/>
                <a:cs typeface="Euphemia UCAS"/>
              </a:rPr>
              <a:t>false </a:t>
            </a:r>
            <a:r>
              <a:rPr sz="800" spc="-20" dirty="0">
                <a:latin typeface="Euphemia UCAS"/>
                <a:cs typeface="Euphemia UCAS"/>
              </a:rPr>
              <a:t>indels</a:t>
            </a:r>
            <a:endParaRPr sz="800" dirty="0">
              <a:latin typeface="Euphemia UCAS"/>
              <a:cs typeface="Euphemia UCAS"/>
            </a:endParaRPr>
          </a:p>
        </p:txBody>
      </p:sp>
      <p:sp>
        <p:nvSpPr>
          <p:cNvPr id="4" name="object 4"/>
          <p:cNvSpPr/>
          <p:nvPr/>
        </p:nvSpPr>
        <p:spPr>
          <a:xfrm>
            <a:off x="161925" y="1115288"/>
            <a:ext cx="2159901" cy="15008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321928" y="1149109"/>
            <a:ext cx="2159997" cy="146707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55" dirty="0">
                <a:latin typeface="Euphemia UCAS"/>
                <a:cs typeface="Euphemia UCAS"/>
              </a:rPr>
              <a:t>Insertions</a:t>
            </a:r>
            <a:r>
              <a:rPr lang="es-ES_tradnl" spc="-55" dirty="0">
                <a:latin typeface="Euphemia UCAS"/>
                <a:cs typeface="Euphemia UCAS"/>
              </a:rPr>
              <a:t> </a:t>
            </a:r>
            <a:r>
              <a:rPr lang="es-ES_tradnl" spc="235" dirty="0">
                <a:latin typeface="Euphemia UCAS"/>
                <a:cs typeface="Euphemia UCAS"/>
              </a:rPr>
              <a:t>/</a:t>
            </a:r>
            <a:r>
              <a:rPr spc="-45" dirty="0">
                <a:latin typeface="Euphemia UCAS"/>
                <a:cs typeface="Euphemia UCAS"/>
              </a:rPr>
              <a:t>Deletions </a:t>
            </a:r>
            <a:r>
              <a:rPr spc="-50" dirty="0">
                <a:latin typeface="Euphemia UCAS"/>
                <a:cs typeface="Euphemia UCAS"/>
              </a:rPr>
              <a:t>per</a:t>
            </a:r>
            <a:r>
              <a:rPr spc="80" dirty="0">
                <a:latin typeface="Euphemia UCAS"/>
                <a:cs typeface="Euphemia UCAS"/>
              </a:rPr>
              <a:t> </a:t>
            </a:r>
            <a:r>
              <a:rPr spc="-60" dirty="0">
                <a:latin typeface="Euphemia UCAS"/>
                <a:cs typeface="Euphemia UCAS"/>
              </a:rPr>
              <a:t>cycle</a:t>
            </a:r>
          </a:p>
        </p:txBody>
      </p:sp>
      <p:sp>
        <p:nvSpPr>
          <p:cNvPr id="3" name="object 3"/>
          <p:cNvSpPr txBox="1"/>
          <p:nvPr/>
        </p:nvSpPr>
        <p:spPr>
          <a:xfrm>
            <a:off x="323850" y="587375"/>
            <a:ext cx="3557956" cy="308290"/>
          </a:xfrm>
          <a:prstGeom prst="rect">
            <a:avLst/>
          </a:prstGeom>
        </p:spPr>
        <p:txBody>
          <a:bodyPr vert="horz" wrap="square" lIns="0" tIns="0" rIns="0" bIns="0" rtlCol="0">
            <a:spAutoFit/>
          </a:bodyPr>
          <a:lstStyle/>
          <a:p>
            <a:pPr marL="12700">
              <a:lnSpc>
                <a:spcPct val="100000"/>
              </a:lnSpc>
            </a:pPr>
            <a:r>
              <a:rPr sz="800" spc="-40" dirty="0">
                <a:latin typeface="Euphemia UCAS"/>
                <a:cs typeface="Euphemia UCAS"/>
              </a:rPr>
              <a:t>False</a:t>
            </a:r>
            <a:r>
              <a:rPr sz="800" spc="-20" dirty="0">
                <a:latin typeface="Euphemia UCAS"/>
                <a:cs typeface="Euphemia UCAS"/>
              </a:rPr>
              <a:t> indels</a:t>
            </a:r>
            <a:endParaRPr sz="800" dirty="0">
              <a:latin typeface="Euphemia UCAS"/>
              <a:cs typeface="Euphemia UCAS"/>
            </a:endParaRPr>
          </a:p>
          <a:p>
            <a:pPr marL="227329" indent="-100330">
              <a:lnSpc>
                <a:spcPct val="100000"/>
              </a:lnSpc>
              <a:spcBef>
                <a:spcPts val="484"/>
              </a:spcBef>
              <a:buSzPct val="62500"/>
              <a:buFont typeface="Arial"/>
              <a:buChar char="•"/>
              <a:tabLst>
                <a:tab pos="227965" algn="l"/>
              </a:tabLst>
            </a:pPr>
            <a:r>
              <a:rPr sz="800" dirty="0">
                <a:latin typeface="Euphemia UCAS"/>
                <a:cs typeface="Euphemia UCAS"/>
              </a:rPr>
              <a:t>air </a:t>
            </a:r>
            <a:r>
              <a:rPr sz="800" spc="-30" dirty="0">
                <a:latin typeface="Euphemia UCAS"/>
                <a:cs typeface="Euphemia UCAS"/>
              </a:rPr>
              <a:t>bubbles </a:t>
            </a:r>
            <a:r>
              <a:rPr sz="800" spc="5" dirty="0">
                <a:latin typeface="Euphemia UCAS"/>
                <a:cs typeface="Euphemia UCAS"/>
              </a:rPr>
              <a:t>in </a:t>
            </a:r>
            <a:r>
              <a:rPr sz="800" spc="-5" dirty="0">
                <a:latin typeface="Euphemia UCAS"/>
                <a:cs typeface="Euphemia UCAS"/>
              </a:rPr>
              <a:t>the </a:t>
            </a:r>
            <a:r>
              <a:rPr sz="800" dirty="0">
                <a:latin typeface="Euphemia UCAS"/>
                <a:cs typeface="Euphemia UCAS"/>
              </a:rPr>
              <a:t>flow </a:t>
            </a:r>
            <a:r>
              <a:rPr sz="800" spc="-15" dirty="0">
                <a:latin typeface="Euphemia UCAS"/>
                <a:cs typeface="Euphemia UCAS"/>
              </a:rPr>
              <a:t>cell </a:t>
            </a:r>
            <a:r>
              <a:rPr sz="800" spc="-25" dirty="0">
                <a:latin typeface="Euphemia UCAS"/>
                <a:cs typeface="Euphemia UCAS"/>
              </a:rPr>
              <a:t>can </a:t>
            </a:r>
            <a:r>
              <a:rPr sz="800" spc="-10" dirty="0">
                <a:latin typeface="Euphemia UCAS"/>
                <a:cs typeface="Euphemia UCAS"/>
              </a:rPr>
              <a:t>manifest </a:t>
            </a:r>
            <a:r>
              <a:rPr sz="800" spc="-60" dirty="0">
                <a:latin typeface="Euphemia UCAS"/>
                <a:cs typeface="Euphemia UCAS"/>
              </a:rPr>
              <a:t>as </a:t>
            </a:r>
            <a:r>
              <a:rPr sz="800" spc="-35" dirty="0">
                <a:latin typeface="Euphemia UCAS"/>
                <a:cs typeface="Euphemia UCAS"/>
              </a:rPr>
              <a:t>false </a:t>
            </a:r>
            <a:r>
              <a:rPr sz="800" spc="-20" dirty="0">
                <a:latin typeface="Euphemia UCAS"/>
                <a:cs typeface="Euphemia UCAS"/>
              </a:rPr>
              <a:t>indels</a:t>
            </a:r>
            <a:endParaRPr sz="800" dirty="0">
              <a:latin typeface="Euphemia UCAS"/>
              <a:cs typeface="Euphemia UCAS"/>
            </a:endParaRPr>
          </a:p>
        </p:txBody>
      </p:sp>
      <p:sp>
        <p:nvSpPr>
          <p:cNvPr id="4" name="object 4"/>
          <p:cNvSpPr/>
          <p:nvPr/>
        </p:nvSpPr>
        <p:spPr>
          <a:xfrm>
            <a:off x="161925" y="1115288"/>
            <a:ext cx="2159901" cy="15008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321928" y="1149109"/>
            <a:ext cx="2159997" cy="1467078"/>
          </a:xfrm>
          <a:prstGeom prst="rect">
            <a:avLst/>
          </a:prstGeom>
          <a:blipFill>
            <a:blip r:embed="rId4" cstate="print"/>
            <a:stretch>
              <a:fillRect/>
            </a:stretch>
          </a:blipFill>
        </p:spPr>
        <p:txBody>
          <a:bodyPr wrap="square" lIns="0" tIns="0" rIns="0" bIns="0" rtlCol="0"/>
          <a:lstStyle/>
          <a:p>
            <a:endParaRPr/>
          </a:p>
        </p:txBody>
      </p:sp>
      <p:pic>
        <p:nvPicPr>
          <p:cNvPr id="6" name="Picture 2" descr="4 ways to differentiate a good source from a bad source">
            <a:extLst>
              <a:ext uri="{FF2B5EF4-FFF2-40B4-BE49-F238E27FC236}">
                <a16:creationId xmlns:a16="http://schemas.microsoft.com/office/drawing/2014/main" id="{2132A912-7A56-1A42-8240-58C778AC5A1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8658"/>
          <a:stretch/>
        </p:blipFill>
        <p:spPr bwMode="auto">
          <a:xfrm>
            <a:off x="3219450" y="2860607"/>
            <a:ext cx="562814" cy="4699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4 ways to differentiate a good source from a bad source">
            <a:extLst>
              <a:ext uri="{FF2B5EF4-FFF2-40B4-BE49-F238E27FC236}">
                <a16:creationId xmlns:a16="http://schemas.microsoft.com/office/drawing/2014/main" id="{94C3F347-D93E-7444-9BC2-DBE348E45DEE}"/>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48658"/>
          <a:stretch/>
        </p:blipFill>
        <p:spPr bwMode="auto">
          <a:xfrm>
            <a:off x="997033" y="2860607"/>
            <a:ext cx="562814" cy="46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101118"/>
      </p:ext>
    </p:extLst>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25" dirty="0">
                <a:latin typeface="Euphemia UCAS"/>
                <a:cs typeface="Euphemia UCAS"/>
              </a:rPr>
              <a:t>Auto </a:t>
            </a:r>
            <a:r>
              <a:rPr spc="-75" dirty="0">
                <a:latin typeface="Euphemia UCAS"/>
                <a:cs typeface="Euphemia UCAS"/>
              </a:rPr>
              <a:t>QC</a:t>
            </a:r>
            <a:r>
              <a:rPr spc="65" dirty="0">
                <a:latin typeface="Euphemia UCAS"/>
                <a:cs typeface="Euphemia UCAS"/>
              </a:rPr>
              <a:t> </a:t>
            </a:r>
            <a:r>
              <a:rPr spc="-45" dirty="0">
                <a:latin typeface="Euphemia UCAS"/>
                <a:cs typeface="Euphemia UCAS"/>
              </a:rPr>
              <a:t>tests</a:t>
            </a:r>
          </a:p>
        </p:txBody>
      </p:sp>
      <p:sp>
        <p:nvSpPr>
          <p:cNvPr id="3" name="object 3"/>
          <p:cNvSpPr txBox="1"/>
          <p:nvPr/>
        </p:nvSpPr>
        <p:spPr>
          <a:xfrm>
            <a:off x="347294" y="538429"/>
            <a:ext cx="1729156" cy="123111"/>
          </a:xfrm>
          <a:prstGeom prst="rect">
            <a:avLst/>
          </a:prstGeom>
        </p:spPr>
        <p:txBody>
          <a:bodyPr vert="horz" wrap="square" lIns="0" tIns="0" rIns="0" bIns="0" rtlCol="0">
            <a:spAutoFit/>
          </a:bodyPr>
          <a:lstStyle/>
          <a:p>
            <a:pPr marL="12700">
              <a:lnSpc>
                <a:spcPct val="100000"/>
              </a:lnSpc>
            </a:pPr>
            <a:r>
              <a:rPr sz="800" spc="30" dirty="0">
                <a:latin typeface="Euphemia UCAS"/>
                <a:cs typeface="Euphemia UCAS"/>
              </a:rPr>
              <a:t>A </a:t>
            </a:r>
            <a:r>
              <a:rPr sz="800" spc="-20" dirty="0">
                <a:latin typeface="Euphemia UCAS"/>
                <a:cs typeface="Euphemia UCAS"/>
              </a:rPr>
              <a:t>suggestion </a:t>
            </a:r>
            <a:r>
              <a:rPr sz="800" dirty="0">
                <a:latin typeface="Euphemia UCAS"/>
                <a:cs typeface="Euphemia UCAS"/>
              </a:rPr>
              <a:t>for </a:t>
            </a:r>
            <a:r>
              <a:rPr sz="800" spc="-15" dirty="0">
                <a:latin typeface="Euphemia UCAS"/>
                <a:cs typeface="Euphemia UCAS"/>
              </a:rPr>
              <a:t>human</a:t>
            </a:r>
            <a:r>
              <a:rPr sz="800" spc="145" dirty="0">
                <a:latin typeface="Euphemia UCAS"/>
                <a:cs typeface="Euphemia UCAS"/>
              </a:rPr>
              <a:t> </a:t>
            </a:r>
            <a:r>
              <a:rPr sz="800" spc="-5" dirty="0">
                <a:latin typeface="Euphemia UCAS"/>
                <a:cs typeface="Euphemia UCAS"/>
              </a:rPr>
              <a:t>data:</a:t>
            </a:r>
            <a:endParaRPr sz="800">
              <a:latin typeface="Euphemia UCAS"/>
              <a:cs typeface="Euphemia UCAS"/>
            </a:endParaRPr>
          </a:p>
        </p:txBody>
      </p:sp>
      <p:graphicFrame>
        <p:nvGraphicFramePr>
          <p:cNvPr id="4" name="object 4"/>
          <p:cNvGraphicFramePr>
            <a:graphicFrameLocks noGrp="1"/>
          </p:cNvGraphicFramePr>
          <p:nvPr>
            <p:extLst>
              <p:ext uri="{D42A27DB-BD31-4B8C-83A1-F6EECF244321}">
                <p14:modId xmlns:p14="http://schemas.microsoft.com/office/powerpoint/2010/main" val="4098290648"/>
              </p:ext>
            </p:extLst>
          </p:nvPr>
        </p:nvGraphicFramePr>
        <p:xfrm>
          <a:off x="476250" y="739775"/>
          <a:ext cx="3491561" cy="1025326"/>
        </p:xfrm>
        <a:graphic>
          <a:graphicData uri="http://schemas.openxmlformats.org/drawingml/2006/table">
            <a:tbl>
              <a:tblPr firstRow="1" bandRow="1">
                <a:tableStyleId>{2D5ABB26-0587-4C30-8999-92F81FD0307C}</a:tableStyleId>
              </a:tblPr>
              <a:tblGrid>
                <a:gridCol w="3106263">
                  <a:extLst>
                    <a:ext uri="{9D8B030D-6E8A-4147-A177-3AD203B41FA5}">
                      <a16:colId xmlns:a16="http://schemas.microsoft.com/office/drawing/2014/main" val="20000"/>
                    </a:ext>
                  </a:extLst>
                </a:gridCol>
                <a:gridCol w="385298">
                  <a:extLst>
                    <a:ext uri="{9D8B030D-6E8A-4147-A177-3AD203B41FA5}">
                      <a16:colId xmlns:a16="http://schemas.microsoft.com/office/drawing/2014/main" val="20001"/>
                    </a:ext>
                  </a:extLst>
                </a:gridCol>
              </a:tblGrid>
              <a:tr h="158393">
                <a:tc>
                  <a:txBody>
                    <a:bodyPr/>
                    <a:lstStyle/>
                    <a:p>
                      <a:pPr marL="22225">
                        <a:lnSpc>
                          <a:spcPct val="100000"/>
                        </a:lnSpc>
                        <a:spcBef>
                          <a:spcPts val="345"/>
                        </a:spcBef>
                      </a:pPr>
                      <a:r>
                        <a:rPr sz="700" spc="10" dirty="0">
                          <a:latin typeface="Euphemia UCAS"/>
                          <a:cs typeface="Euphemia UCAS"/>
                        </a:rPr>
                        <a:t>Minimum </a:t>
                      </a:r>
                      <a:r>
                        <a:rPr sz="700" spc="-10" dirty="0">
                          <a:latin typeface="Euphemia UCAS"/>
                          <a:cs typeface="Euphemia UCAS"/>
                        </a:rPr>
                        <a:t>number </a:t>
                      </a:r>
                      <a:r>
                        <a:rPr sz="700" spc="5" dirty="0">
                          <a:latin typeface="Euphemia UCAS"/>
                          <a:cs typeface="Euphemia UCAS"/>
                        </a:rPr>
                        <a:t>of </a:t>
                      </a:r>
                      <a:r>
                        <a:rPr sz="700" spc="-20" dirty="0">
                          <a:latin typeface="Euphemia UCAS"/>
                          <a:cs typeface="Euphemia UCAS"/>
                        </a:rPr>
                        <a:t>mapped</a:t>
                      </a:r>
                      <a:r>
                        <a:rPr sz="700" spc="25" dirty="0">
                          <a:latin typeface="Euphemia UCAS"/>
                          <a:cs typeface="Euphemia UCAS"/>
                        </a:rPr>
                        <a:t> </a:t>
                      </a:r>
                      <a:r>
                        <a:rPr sz="700" spc="-60" dirty="0">
                          <a:latin typeface="Euphemia UCAS"/>
                          <a:cs typeface="Euphemia UCAS"/>
                        </a:rPr>
                        <a:t>bases</a:t>
                      </a:r>
                      <a:endParaRPr sz="700" dirty="0">
                        <a:latin typeface="Euphemia UCAS"/>
                        <a:cs typeface="Euphemia UCAS"/>
                      </a:endParaRPr>
                    </a:p>
                  </a:txBody>
                  <a:tcPr marL="0" marR="0" marT="0" marB="0"/>
                </a:tc>
                <a:tc>
                  <a:txBody>
                    <a:bodyPr/>
                    <a:lstStyle/>
                    <a:p>
                      <a:pPr marR="14604" algn="r">
                        <a:lnSpc>
                          <a:spcPct val="100000"/>
                        </a:lnSpc>
                        <a:spcBef>
                          <a:spcPts val="345"/>
                        </a:spcBef>
                      </a:pPr>
                      <a:r>
                        <a:rPr sz="700" dirty="0">
                          <a:latin typeface="Euphemia UCAS"/>
                          <a:cs typeface="Euphemia UCAS"/>
                        </a:rPr>
                        <a:t>90%</a:t>
                      </a:r>
                      <a:endParaRPr sz="700">
                        <a:latin typeface="Euphemia UCAS"/>
                        <a:cs typeface="Euphemia UCAS"/>
                      </a:endParaRPr>
                    </a:p>
                  </a:txBody>
                  <a:tcPr marL="0" marR="0" marT="0" marB="0"/>
                </a:tc>
                <a:extLst>
                  <a:ext uri="{0D108BD9-81ED-4DB2-BD59-A6C34878D82A}">
                    <a16:rowId xmlns:a16="http://schemas.microsoft.com/office/drawing/2014/main" val="10000"/>
                  </a:ext>
                </a:extLst>
              </a:tr>
              <a:tr h="101218">
                <a:tc>
                  <a:txBody>
                    <a:bodyPr/>
                    <a:lstStyle/>
                    <a:p>
                      <a:pPr marL="22225">
                        <a:lnSpc>
                          <a:spcPts val="740"/>
                        </a:lnSpc>
                      </a:pPr>
                      <a:r>
                        <a:rPr sz="700" spc="5" dirty="0">
                          <a:latin typeface="Euphemia UCAS"/>
                          <a:cs typeface="Euphemia UCAS"/>
                        </a:rPr>
                        <a:t>Maximum </a:t>
                      </a:r>
                      <a:r>
                        <a:rPr sz="700" spc="-10" dirty="0">
                          <a:latin typeface="Euphemia UCAS"/>
                          <a:cs typeface="Euphemia UCAS"/>
                        </a:rPr>
                        <a:t>error</a:t>
                      </a:r>
                      <a:r>
                        <a:rPr sz="700" spc="15" dirty="0">
                          <a:latin typeface="Euphemia UCAS"/>
                          <a:cs typeface="Euphemia UCAS"/>
                        </a:rPr>
                        <a:t> </a:t>
                      </a:r>
                      <a:r>
                        <a:rPr sz="700" spc="-5" dirty="0">
                          <a:latin typeface="Euphemia UCAS"/>
                          <a:cs typeface="Euphemia UCAS"/>
                        </a:rPr>
                        <a:t>rate</a:t>
                      </a:r>
                      <a:endParaRPr sz="700" dirty="0">
                        <a:latin typeface="Euphemia UCAS"/>
                        <a:cs typeface="Euphemia UCAS"/>
                      </a:endParaRPr>
                    </a:p>
                  </a:txBody>
                  <a:tcPr marL="0" marR="0" marT="0" marB="0"/>
                </a:tc>
                <a:tc>
                  <a:txBody>
                    <a:bodyPr/>
                    <a:lstStyle/>
                    <a:p>
                      <a:pPr marR="14604" algn="r">
                        <a:lnSpc>
                          <a:spcPts val="740"/>
                        </a:lnSpc>
                      </a:pPr>
                      <a:r>
                        <a:rPr sz="700" dirty="0">
                          <a:latin typeface="Euphemia UCAS"/>
                          <a:cs typeface="Euphemia UCAS"/>
                        </a:rPr>
                        <a:t>0.02%</a:t>
                      </a:r>
                      <a:endParaRPr sz="700">
                        <a:latin typeface="Euphemia UCAS"/>
                        <a:cs typeface="Euphemia UCAS"/>
                      </a:endParaRPr>
                    </a:p>
                  </a:txBody>
                  <a:tcPr marL="0" marR="0" marT="0" marB="0"/>
                </a:tc>
                <a:extLst>
                  <a:ext uri="{0D108BD9-81ED-4DB2-BD59-A6C34878D82A}">
                    <a16:rowId xmlns:a16="http://schemas.microsoft.com/office/drawing/2014/main" val="10001"/>
                  </a:ext>
                </a:extLst>
              </a:tr>
              <a:tr h="101218">
                <a:tc>
                  <a:txBody>
                    <a:bodyPr/>
                    <a:lstStyle/>
                    <a:p>
                      <a:pPr marL="22225">
                        <a:lnSpc>
                          <a:spcPts val="740"/>
                        </a:lnSpc>
                      </a:pPr>
                      <a:r>
                        <a:rPr sz="700" spc="5" dirty="0">
                          <a:latin typeface="Euphemia UCAS"/>
                          <a:cs typeface="Euphemia UCAS"/>
                        </a:rPr>
                        <a:t>Maximum </a:t>
                      </a:r>
                      <a:r>
                        <a:rPr sz="700" spc="-10" dirty="0">
                          <a:latin typeface="Euphemia UCAS"/>
                          <a:cs typeface="Euphemia UCAS"/>
                        </a:rPr>
                        <a:t>number </a:t>
                      </a:r>
                      <a:r>
                        <a:rPr sz="700" spc="5" dirty="0">
                          <a:latin typeface="Euphemia UCAS"/>
                          <a:cs typeface="Euphemia UCAS"/>
                        </a:rPr>
                        <a:t>of </a:t>
                      </a:r>
                      <a:r>
                        <a:rPr sz="700" spc="-10" dirty="0">
                          <a:latin typeface="Euphemia UCAS"/>
                          <a:cs typeface="Euphemia UCAS"/>
                        </a:rPr>
                        <a:t>duplicate</a:t>
                      </a:r>
                      <a:r>
                        <a:rPr sz="700" spc="160" dirty="0">
                          <a:latin typeface="Euphemia UCAS"/>
                          <a:cs typeface="Euphemia UCAS"/>
                        </a:rPr>
                        <a:t> </a:t>
                      </a:r>
                      <a:r>
                        <a:rPr sz="700" spc="-30" dirty="0">
                          <a:latin typeface="Euphemia UCAS"/>
                          <a:cs typeface="Euphemia UCAS"/>
                        </a:rPr>
                        <a:t>reads</a:t>
                      </a:r>
                      <a:endParaRPr sz="700" dirty="0">
                        <a:latin typeface="Euphemia UCAS"/>
                        <a:cs typeface="Euphemia UCAS"/>
                      </a:endParaRPr>
                    </a:p>
                  </a:txBody>
                  <a:tcPr marL="0" marR="0" marT="0" marB="0"/>
                </a:tc>
                <a:tc>
                  <a:txBody>
                    <a:bodyPr/>
                    <a:lstStyle/>
                    <a:p>
                      <a:pPr marR="14604" algn="r">
                        <a:lnSpc>
                          <a:spcPts val="740"/>
                        </a:lnSpc>
                      </a:pPr>
                      <a:r>
                        <a:rPr sz="700" dirty="0">
                          <a:latin typeface="Euphemia UCAS"/>
                          <a:cs typeface="Euphemia UCAS"/>
                        </a:rPr>
                        <a:t>5%</a:t>
                      </a:r>
                      <a:endParaRPr sz="700">
                        <a:latin typeface="Euphemia UCAS"/>
                        <a:cs typeface="Euphemia UCAS"/>
                      </a:endParaRPr>
                    </a:p>
                  </a:txBody>
                  <a:tcPr marL="0" marR="0" marT="0" marB="0"/>
                </a:tc>
                <a:extLst>
                  <a:ext uri="{0D108BD9-81ED-4DB2-BD59-A6C34878D82A}">
                    <a16:rowId xmlns:a16="http://schemas.microsoft.com/office/drawing/2014/main" val="10002"/>
                  </a:ext>
                </a:extLst>
              </a:tr>
              <a:tr h="101218">
                <a:tc>
                  <a:txBody>
                    <a:bodyPr/>
                    <a:lstStyle/>
                    <a:p>
                      <a:pPr marL="22225">
                        <a:lnSpc>
                          <a:spcPts val="740"/>
                        </a:lnSpc>
                      </a:pPr>
                      <a:r>
                        <a:rPr sz="700" spc="10" dirty="0">
                          <a:latin typeface="Euphemia UCAS"/>
                          <a:cs typeface="Euphemia UCAS"/>
                        </a:rPr>
                        <a:t>Minimum </a:t>
                      </a:r>
                      <a:r>
                        <a:rPr sz="700" spc="-10" dirty="0">
                          <a:latin typeface="Euphemia UCAS"/>
                          <a:cs typeface="Euphemia UCAS"/>
                        </a:rPr>
                        <a:t>number </a:t>
                      </a:r>
                      <a:r>
                        <a:rPr sz="700" spc="5" dirty="0">
                          <a:latin typeface="Euphemia UCAS"/>
                          <a:cs typeface="Euphemia UCAS"/>
                        </a:rPr>
                        <a:t>of </a:t>
                      </a:r>
                      <a:r>
                        <a:rPr sz="700" spc="-20" dirty="0">
                          <a:latin typeface="Euphemia UCAS"/>
                          <a:cs typeface="Euphemia UCAS"/>
                        </a:rPr>
                        <a:t>mapped </a:t>
                      </a:r>
                      <a:r>
                        <a:rPr sz="700" spc="-35" dirty="0">
                          <a:latin typeface="Euphemia UCAS"/>
                          <a:cs typeface="Euphemia UCAS"/>
                        </a:rPr>
                        <a:t>reads </a:t>
                      </a:r>
                      <a:r>
                        <a:rPr sz="700" spc="-10" dirty="0">
                          <a:latin typeface="Euphemia UCAS"/>
                          <a:cs typeface="Euphemia UCAS"/>
                        </a:rPr>
                        <a:t>which </a:t>
                      </a:r>
                      <a:r>
                        <a:rPr sz="700" spc="-35" dirty="0">
                          <a:latin typeface="Euphemia UCAS"/>
                          <a:cs typeface="Euphemia UCAS"/>
                        </a:rPr>
                        <a:t>are </a:t>
                      </a:r>
                      <a:r>
                        <a:rPr sz="700" spc="-10" dirty="0">
                          <a:latin typeface="Euphemia UCAS"/>
                          <a:cs typeface="Euphemia UCAS"/>
                        </a:rPr>
                        <a:t>properly</a:t>
                      </a:r>
                      <a:r>
                        <a:rPr sz="700" spc="90" dirty="0">
                          <a:latin typeface="Euphemia UCAS"/>
                          <a:cs typeface="Euphemia UCAS"/>
                        </a:rPr>
                        <a:t> </a:t>
                      </a:r>
                      <a:r>
                        <a:rPr sz="700" spc="-25" dirty="0">
                          <a:latin typeface="Euphemia UCAS"/>
                          <a:cs typeface="Euphemia UCAS"/>
                        </a:rPr>
                        <a:t>paired</a:t>
                      </a:r>
                      <a:endParaRPr sz="700" dirty="0">
                        <a:latin typeface="Euphemia UCAS"/>
                        <a:cs typeface="Euphemia UCAS"/>
                      </a:endParaRPr>
                    </a:p>
                  </a:txBody>
                  <a:tcPr marL="0" marR="0" marT="0" marB="0"/>
                </a:tc>
                <a:tc>
                  <a:txBody>
                    <a:bodyPr/>
                    <a:lstStyle/>
                    <a:p>
                      <a:pPr marR="14604" algn="r">
                        <a:lnSpc>
                          <a:spcPts val="740"/>
                        </a:lnSpc>
                      </a:pPr>
                      <a:r>
                        <a:rPr sz="700" dirty="0">
                          <a:latin typeface="Euphemia UCAS"/>
                          <a:cs typeface="Euphemia UCAS"/>
                        </a:rPr>
                        <a:t>80%</a:t>
                      </a:r>
                      <a:endParaRPr sz="700">
                        <a:latin typeface="Euphemia UCAS"/>
                        <a:cs typeface="Euphemia UCAS"/>
                      </a:endParaRPr>
                    </a:p>
                  </a:txBody>
                  <a:tcPr marL="0" marR="0" marT="0" marB="0"/>
                </a:tc>
                <a:extLst>
                  <a:ext uri="{0D108BD9-81ED-4DB2-BD59-A6C34878D82A}">
                    <a16:rowId xmlns:a16="http://schemas.microsoft.com/office/drawing/2014/main" val="10003"/>
                  </a:ext>
                </a:extLst>
              </a:tr>
              <a:tr h="101225">
                <a:tc>
                  <a:txBody>
                    <a:bodyPr/>
                    <a:lstStyle/>
                    <a:p>
                      <a:pPr marL="22225">
                        <a:lnSpc>
                          <a:spcPts val="740"/>
                        </a:lnSpc>
                      </a:pPr>
                      <a:r>
                        <a:rPr sz="700" spc="5" dirty="0">
                          <a:latin typeface="Euphemia UCAS"/>
                          <a:cs typeface="Euphemia UCAS"/>
                        </a:rPr>
                        <a:t>Maximum </a:t>
                      </a:r>
                      <a:r>
                        <a:rPr sz="700" spc="-10" dirty="0">
                          <a:latin typeface="Euphemia UCAS"/>
                          <a:cs typeface="Euphemia UCAS"/>
                        </a:rPr>
                        <a:t>number </a:t>
                      </a:r>
                      <a:r>
                        <a:rPr sz="700" spc="5" dirty="0">
                          <a:latin typeface="Euphemia UCAS"/>
                          <a:cs typeface="Euphemia UCAS"/>
                        </a:rPr>
                        <a:t>of </a:t>
                      </a:r>
                      <a:r>
                        <a:rPr sz="700" spc="-10" dirty="0">
                          <a:latin typeface="Euphemia UCAS"/>
                          <a:cs typeface="Euphemia UCAS"/>
                        </a:rPr>
                        <a:t>duplicated </a:t>
                      </a:r>
                      <a:r>
                        <a:rPr sz="700" spc="-55" dirty="0">
                          <a:latin typeface="Euphemia UCAS"/>
                          <a:cs typeface="Euphemia UCAS"/>
                        </a:rPr>
                        <a:t>bases </a:t>
                      </a:r>
                      <a:r>
                        <a:rPr sz="700" spc="-35" dirty="0">
                          <a:latin typeface="Euphemia UCAS"/>
                          <a:cs typeface="Euphemia UCAS"/>
                        </a:rPr>
                        <a:t>due </a:t>
                      </a:r>
                      <a:r>
                        <a:rPr sz="700" spc="20" dirty="0">
                          <a:latin typeface="Euphemia UCAS"/>
                          <a:cs typeface="Euphemia UCAS"/>
                        </a:rPr>
                        <a:t>to </a:t>
                      </a:r>
                      <a:r>
                        <a:rPr sz="700" spc="-10" dirty="0">
                          <a:latin typeface="Euphemia UCAS"/>
                          <a:cs typeface="Euphemia UCAS"/>
                        </a:rPr>
                        <a:t>overlapping </a:t>
                      </a:r>
                      <a:r>
                        <a:rPr sz="700" spc="-25" dirty="0">
                          <a:latin typeface="Euphemia UCAS"/>
                          <a:cs typeface="Euphemia UCAS"/>
                        </a:rPr>
                        <a:t>read pairs</a:t>
                      </a:r>
                      <a:endParaRPr sz="700" dirty="0">
                        <a:latin typeface="Euphemia UCAS"/>
                        <a:cs typeface="Euphemia UCAS"/>
                      </a:endParaRPr>
                    </a:p>
                  </a:txBody>
                  <a:tcPr marL="0" marR="0" marT="0" marB="0"/>
                </a:tc>
                <a:tc>
                  <a:txBody>
                    <a:bodyPr/>
                    <a:lstStyle/>
                    <a:p>
                      <a:pPr marR="14604" algn="r">
                        <a:lnSpc>
                          <a:spcPts val="740"/>
                        </a:lnSpc>
                      </a:pPr>
                      <a:r>
                        <a:rPr sz="700" dirty="0">
                          <a:latin typeface="Euphemia UCAS"/>
                          <a:cs typeface="Euphemia UCAS"/>
                        </a:rPr>
                        <a:t>4%</a:t>
                      </a:r>
                      <a:endParaRPr sz="700">
                        <a:latin typeface="Euphemia UCAS"/>
                        <a:cs typeface="Euphemia UCAS"/>
                      </a:endParaRPr>
                    </a:p>
                  </a:txBody>
                  <a:tcPr marL="0" marR="0" marT="0" marB="0"/>
                </a:tc>
                <a:extLst>
                  <a:ext uri="{0D108BD9-81ED-4DB2-BD59-A6C34878D82A}">
                    <a16:rowId xmlns:a16="http://schemas.microsoft.com/office/drawing/2014/main" val="10004"/>
                  </a:ext>
                </a:extLst>
              </a:tr>
              <a:tr h="101225">
                <a:tc>
                  <a:txBody>
                    <a:bodyPr/>
                    <a:lstStyle/>
                    <a:p>
                      <a:pPr marL="22225">
                        <a:lnSpc>
                          <a:spcPts val="740"/>
                        </a:lnSpc>
                      </a:pPr>
                      <a:r>
                        <a:rPr sz="700" spc="5" dirty="0">
                          <a:latin typeface="Euphemia UCAS"/>
                          <a:cs typeface="Euphemia UCAS"/>
                        </a:rPr>
                        <a:t>Maximum </a:t>
                      </a:r>
                      <a:r>
                        <a:rPr sz="700" spc="20" dirty="0">
                          <a:latin typeface="Euphemia UCAS"/>
                          <a:cs typeface="Euphemia UCAS"/>
                        </a:rPr>
                        <a:t>in/del</a:t>
                      </a:r>
                      <a:r>
                        <a:rPr sz="700" spc="40" dirty="0">
                          <a:latin typeface="Euphemia UCAS"/>
                          <a:cs typeface="Euphemia UCAS"/>
                        </a:rPr>
                        <a:t> </a:t>
                      </a:r>
                      <a:r>
                        <a:rPr sz="700" spc="10" dirty="0">
                          <a:latin typeface="Euphemia UCAS"/>
                          <a:cs typeface="Euphemia UCAS"/>
                        </a:rPr>
                        <a:t>ratio</a:t>
                      </a:r>
                      <a:endParaRPr sz="700" dirty="0">
                        <a:latin typeface="Euphemia UCAS"/>
                        <a:cs typeface="Euphemia UCAS"/>
                      </a:endParaRPr>
                    </a:p>
                  </a:txBody>
                  <a:tcPr marL="0" marR="0" marT="0" marB="0"/>
                </a:tc>
                <a:tc>
                  <a:txBody>
                    <a:bodyPr/>
                    <a:lstStyle/>
                    <a:p>
                      <a:pPr marR="14604" algn="r">
                        <a:lnSpc>
                          <a:spcPts val="740"/>
                        </a:lnSpc>
                      </a:pPr>
                      <a:r>
                        <a:rPr sz="700" dirty="0">
                          <a:latin typeface="Euphemia UCAS"/>
                          <a:cs typeface="Euphemia UCAS"/>
                        </a:rPr>
                        <a:t>0.82</a:t>
                      </a:r>
                      <a:endParaRPr sz="700">
                        <a:latin typeface="Euphemia UCAS"/>
                        <a:cs typeface="Euphemia UCAS"/>
                      </a:endParaRPr>
                    </a:p>
                  </a:txBody>
                  <a:tcPr marL="0" marR="0" marT="0" marB="0"/>
                </a:tc>
                <a:extLst>
                  <a:ext uri="{0D108BD9-81ED-4DB2-BD59-A6C34878D82A}">
                    <a16:rowId xmlns:a16="http://schemas.microsoft.com/office/drawing/2014/main" val="10005"/>
                  </a:ext>
                </a:extLst>
              </a:tr>
              <a:tr h="101218">
                <a:tc>
                  <a:txBody>
                    <a:bodyPr/>
                    <a:lstStyle/>
                    <a:p>
                      <a:pPr marL="22225">
                        <a:lnSpc>
                          <a:spcPts val="740"/>
                        </a:lnSpc>
                      </a:pPr>
                      <a:r>
                        <a:rPr sz="700" spc="10" dirty="0">
                          <a:latin typeface="Euphemia UCAS"/>
                          <a:cs typeface="Euphemia UCAS"/>
                        </a:rPr>
                        <a:t>Minimum </a:t>
                      </a:r>
                      <a:r>
                        <a:rPr sz="700" spc="20" dirty="0">
                          <a:latin typeface="Euphemia UCAS"/>
                          <a:cs typeface="Euphemia UCAS"/>
                        </a:rPr>
                        <a:t>in/del</a:t>
                      </a:r>
                      <a:r>
                        <a:rPr sz="700" spc="55" dirty="0">
                          <a:latin typeface="Euphemia UCAS"/>
                          <a:cs typeface="Euphemia UCAS"/>
                        </a:rPr>
                        <a:t> </a:t>
                      </a:r>
                      <a:r>
                        <a:rPr sz="700" spc="10" dirty="0">
                          <a:latin typeface="Euphemia UCAS"/>
                          <a:cs typeface="Euphemia UCAS"/>
                        </a:rPr>
                        <a:t>ratio</a:t>
                      </a:r>
                      <a:endParaRPr sz="700" dirty="0">
                        <a:latin typeface="Euphemia UCAS"/>
                        <a:cs typeface="Euphemia UCAS"/>
                      </a:endParaRPr>
                    </a:p>
                  </a:txBody>
                  <a:tcPr marL="0" marR="0" marT="0" marB="0"/>
                </a:tc>
                <a:tc>
                  <a:txBody>
                    <a:bodyPr/>
                    <a:lstStyle/>
                    <a:p>
                      <a:pPr marR="14604" algn="r">
                        <a:lnSpc>
                          <a:spcPts val="740"/>
                        </a:lnSpc>
                      </a:pPr>
                      <a:r>
                        <a:rPr sz="700" dirty="0">
                          <a:latin typeface="Euphemia UCAS"/>
                          <a:cs typeface="Euphemia UCAS"/>
                        </a:rPr>
                        <a:t>0.68</a:t>
                      </a:r>
                      <a:endParaRPr sz="700">
                        <a:latin typeface="Euphemia UCAS"/>
                        <a:cs typeface="Euphemia UCAS"/>
                      </a:endParaRPr>
                    </a:p>
                  </a:txBody>
                  <a:tcPr marL="0" marR="0" marT="0" marB="0"/>
                </a:tc>
                <a:extLst>
                  <a:ext uri="{0D108BD9-81ED-4DB2-BD59-A6C34878D82A}">
                    <a16:rowId xmlns:a16="http://schemas.microsoft.com/office/drawing/2014/main" val="10006"/>
                  </a:ext>
                </a:extLst>
              </a:tr>
              <a:tr h="101218">
                <a:tc>
                  <a:txBody>
                    <a:bodyPr/>
                    <a:lstStyle/>
                    <a:p>
                      <a:pPr marL="22225">
                        <a:lnSpc>
                          <a:spcPts val="740"/>
                        </a:lnSpc>
                      </a:pPr>
                      <a:r>
                        <a:rPr sz="700" spc="5" dirty="0">
                          <a:latin typeface="Euphemia UCAS"/>
                          <a:cs typeface="Euphemia UCAS"/>
                        </a:rPr>
                        <a:t>Maximum </a:t>
                      </a:r>
                      <a:r>
                        <a:rPr sz="700" spc="-20" dirty="0">
                          <a:latin typeface="Euphemia UCAS"/>
                          <a:cs typeface="Euphemia UCAS"/>
                        </a:rPr>
                        <a:t>indels </a:t>
                      </a:r>
                      <a:r>
                        <a:rPr sz="700" spc="-10" dirty="0">
                          <a:latin typeface="Euphemia UCAS"/>
                          <a:cs typeface="Euphemia UCAS"/>
                        </a:rPr>
                        <a:t>per </a:t>
                      </a:r>
                      <a:r>
                        <a:rPr sz="700" spc="-15" dirty="0">
                          <a:latin typeface="Euphemia UCAS"/>
                          <a:cs typeface="Euphemia UCAS"/>
                        </a:rPr>
                        <a:t>cycle, </a:t>
                      </a:r>
                      <a:r>
                        <a:rPr sz="700" dirty="0">
                          <a:latin typeface="Euphemia UCAS"/>
                          <a:cs typeface="Euphemia UCAS"/>
                        </a:rPr>
                        <a:t>factor </a:t>
                      </a:r>
                      <a:r>
                        <a:rPr sz="700" spc="-25" dirty="0">
                          <a:latin typeface="Euphemia UCAS"/>
                          <a:cs typeface="Euphemia UCAS"/>
                        </a:rPr>
                        <a:t>above median</a:t>
                      </a:r>
                      <a:endParaRPr sz="700" dirty="0">
                        <a:latin typeface="Euphemia UCAS"/>
                        <a:cs typeface="Euphemia UCAS"/>
                      </a:endParaRPr>
                    </a:p>
                  </a:txBody>
                  <a:tcPr marL="0" marR="0" marT="0" marB="0"/>
                </a:tc>
                <a:tc>
                  <a:txBody>
                    <a:bodyPr/>
                    <a:lstStyle/>
                    <a:p>
                      <a:pPr marR="14604" algn="r">
                        <a:lnSpc>
                          <a:spcPts val="740"/>
                        </a:lnSpc>
                      </a:pPr>
                      <a:r>
                        <a:rPr sz="700" dirty="0">
                          <a:latin typeface="Euphemia UCAS"/>
                          <a:cs typeface="Euphemia UCAS"/>
                        </a:rPr>
                        <a:t>8</a:t>
                      </a:r>
                      <a:endParaRPr sz="700">
                        <a:latin typeface="Euphemia UCAS"/>
                        <a:cs typeface="Euphemia UCAS"/>
                      </a:endParaRPr>
                    </a:p>
                  </a:txBody>
                  <a:tcPr marL="0" marR="0" marT="0" marB="0"/>
                </a:tc>
                <a:extLst>
                  <a:ext uri="{0D108BD9-81ED-4DB2-BD59-A6C34878D82A}">
                    <a16:rowId xmlns:a16="http://schemas.microsoft.com/office/drawing/2014/main" val="10007"/>
                  </a:ext>
                </a:extLst>
              </a:tr>
              <a:tr h="158393">
                <a:tc>
                  <a:txBody>
                    <a:bodyPr/>
                    <a:lstStyle/>
                    <a:p>
                      <a:pPr marL="22225">
                        <a:lnSpc>
                          <a:spcPts val="740"/>
                        </a:lnSpc>
                      </a:pPr>
                      <a:r>
                        <a:rPr sz="700" spc="10" dirty="0">
                          <a:latin typeface="Euphemia UCAS"/>
                          <a:cs typeface="Euphemia UCAS"/>
                        </a:rPr>
                        <a:t>Minimum </a:t>
                      </a:r>
                      <a:r>
                        <a:rPr sz="700" spc="-10" dirty="0">
                          <a:latin typeface="Euphemia UCAS"/>
                          <a:cs typeface="Euphemia UCAS"/>
                        </a:rPr>
                        <a:t>number </a:t>
                      </a:r>
                      <a:r>
                        <a:rPr sz="700" spc="5" dirty="0">
                          <a:latin typeface="Euphemia UCAS"/>
                          <a:cs typeface="Euphemia UCAS"/>
                        </a:rPr>
                        <a:t>of </a:t>
                      </a:r>
                      <a:r>
                        <a:rPr sz="700" spc="-30" dirty="0">
                          <a:latin typeface="Euphemia UCAS"/>
                          <a:cs typeface="Euphemia UCAS"/>
                        </a:rPr>
                        <a:t>reads </a:t>
                      </a:r>
                      <a:r>
                        <a:rPr sz="700" spc="10" dirty="0">
                          <a:latin typeface="Euphemia UCAS"/>
                          <a:cs typeface="Euphemia UCAS"/>
                        </a:rPr>
                        <a:t>within </a:t>
                      </a:r>
                      <a:r>
                        <a:rPr sz="700" spc="-15" dirty="0">
                          <a:latin typeface="Euphemia UCAS"/>
                          <a:cs typeface="Euphemia UCAS"/>
                        </a:rPr>
                        <a:t>25% </a:t>
                      </a:r>
                      <a:r>
                        <a:rPr sz="700" spc="5" dirty="0">
                          <a:latin typeface="Euphemia UCAS"/>
                          <a:cs typeface="Euphemia UCAS"/>
                        </a:rPr>
                        <a:t>of </a:t>
                      </a:r>
                      <a:r>
                        <a:rPr sz="700" spc="-5" dirty="0">
                          <a:latin typeface="Euphemia UCAS"/>
                          <a:cs typeface="Euphemia UCAS"/>
                        </a:rPr>
                        <a:t>the </a:t>
                      </a:r>
                      <a:r>
                        <a:rPr sz="700" spc="-10" dirty="0">
                          <a:latin typeface="Euphemia UCAS"/>
                          <a:cs typeface="Euphemia UCAS"/>
                        </a:rPr>
                        <a:t>main </a:t>
                      </a:r>
                      <a:r>
                        <a:rPr sz="700" spc="-20" dirty="0">
                          <a:latin typeface="Euphemia UCAS"/>
                          <a:cs typeface="Euphemia UCAS"/>
                        </a:rPr>
                        <a:t>peak</a:t>
                      </a:r>
                      <a:endParaRPr sz="700" dirty="0">
                        <a:latin typeface="Euphemia UCAS"/>
                        <a:cs typeface="Euphemia UCAS"/>
                      </a:endParaRPr>
                    </a:p>
                  </a:txBody>
                  <a:tcPr marL="0" marR="0" marT="0" marB="0"/>
                </a:tc>
                <a:tc>
                  <a:txBody>
                    <a:bodyPr/>
                    <a:lstStyle/>
                    <a:p>
                      <a:pPr marR="14604" algn="r">
                        <a:lnSpc>
                          <a:spcPts val="740"/>
                        </a:lnSpc>
                      </a:pPr>
                      <a:r>
                        <a:rPr sz="700" dirty="0">
                          <a:latin typeface="Euphemia UCAS"/>
                          <a:cs typeface="Euphemia UCAS"/>
                        </a:rPr>
                        <a:t>80%</a:t>
                      </a:r>
                    </a:p>
                  </a:txBody>
                  <a:tcPr marL="0" marR="0" marT="0" marB="0"/>
                </a:tc>
                <a:extLst>
                  <a:ext uri="{0D108BD9-81ED-4DB2-BD59-A6C34878D82A}">
                    <a16:rowId xmlns:a16="http://schemas.microsoft.com/office/drawing/2014/main" val="10008"/>
                  </a:ext>
                </a:extLst>
              </a:tr>
            </a:tbl>
          </a:graphicData>
        </a:graphic>
      </p:graphicFrame>
      <p:sp>
        <p:nvSpPr>
          <p:cNvPr id="5" name="object 5"/>
          <p:cNvSpPr/>
          <p:nvPr/>
        </p:nvSpPr>
        <p:spPr>
          <a:xfrm>
            <a:off x="2146136" y="2140475"/>
            <a:ext cx="600710" cy="779780"/>
          </a:xfrm>
          <a:custGeom>
            <a:avLst/>
            <a:gdLst/>
            <a:ahLst/>
            <a:cxnLst/>
            <a:rect l="l" t="t" r="r" b="b"/>
            <a:pathLst>
              <a:path w="600710" h="779780">
                <a:moveTo>
                  <a:pt x="300175" y="0"/>
                </a:moveTo>
                <a:lnTo>
                  <a:pt x="296503" y="729"/>
                </a:lnTo>
                <a:lnTo>
                  <a:pt x="292832" y="1722"/>
                </a:lnTo>
                <a:lnTo>
                  <a:pt x="289160" y="4203"/>
                </a:lnTo>
                <a:lnTo>
                  <a:pt x="285488" y="6344"/>
                </a:lnTo>
                <a:lnTo>
                  <a:pt x="281816" y="8765"/>
                </a:lnTo>
                <a:lnTo>
                  <a:pt x="278144" y="11350"/>
                </a:lnTo>
                <a:lnTo>
                  <a:pt x="274472" y="15408"/>
                </a:lnTo>
                <a:lnTo>
                  <a:pt x="270800" y="18802"/>
                </a:lnTo>
                <a:lnTo>
                  <a:pt x="267128" y="24043"/>
                </a:lnTo>
                <a:lnTo>
                  <a:pt x="263457" y="27057"/>
                </a:lnTo>
                <a:lnTo>
                  <a:pt x="259785" y="30138"/>
                </a:lnTo>
                <a:lnTo>
                  <a:pt x="256113" y="34380"/>
                </a:lnTo>
                <a:lnTo>
                  <a:pt x="252441" y="40448"/>
                </a:lnTo>
                <a:lnTo>
                  <a:pt x="248769" y="46853"/>
                </a:lnTo>
                <a:lnTo>
                  <a:pt x="245097" y="52687"/>
                </a:lnTo>
                <a:lnTo>
                  <a:pt x="241425" y="60119"/>
                </a:lnTo>
                <a:lnTo>
                  <a:pt x="237753" y="67203"/>
                </a:lnTo>
                <a:lnTo>
                  <a:pt x="234082" y="74176"/>
                </a:lnTo>
                <a:lnTo>
                  <a:pt x="230410" y="81961"/>
                </a:lnTo>
                <a:lnTo>
                  <a:pt x="226738" y="88679"/>
                </a:lnTo>
                <a:lnTo>
                  <a:pt x="223066" y="97360"/>
                </a:lnTo>
                <a:lnTo>
                  <a:pt x="219394" y="104728"/>
                </a:lnTo>
                <a:lnTo>
                  <a:pt x="215722" y="113887"/>
                </a:lnTo>
                <a:lnTo>
                  <a:pt x="212050" y="122267"/>
                </a:lnTo>
                <a:lnTo>
                  <a:pt x="208378" y="131873"/>
                </a:lnTo>
                <a:lnTo>
                  <a:pt x="204707" y="142228"/>
                </a:lnTo>
                <a:lnTo>
                  <a:pt x="201035" y="151483"/>
                </a:lnTo>
                <a:lnTo>
                  <a:pt x="197363" y="161567"/>
                </a:lnTo>
                <a:lnTo>
                  <a:pt x="193691" y="171721"/>
                </a:lnTo>
                <a:lnTo>
                  <a:pt x="190019" y="181942"/>
                </a:lnTo>
                <a:lnTo>
                  <a:pt x="186347" y="192764"/>
                </a:lnTo>
                <a:lnTo>
                  <a:pt x="182675" y="203535"/>
                </a:lnTo>
                <a:lnTo>
                  <a:pt x="179003" y="213320"/>
                </a:lnTo>
                <a:lnTo>
                  <a:pt x="175332" y="224781"/>
                </a:lnTo>
                <a:lnTo>
                  <a:pt x="171660" y="236627"/>
                </a:lnTo>
                <a:lnTo>
                  <a:pt x="167988" y="247832"/>
                </a:lnTo>
                <a:lnTo>
                  <a:pt x="164316" y="259208"/>
                </a:lnTo>
                <a:lnTo>
                  <a:pt x="160644" y="271021"/>
                </a:lnTo>
                <a:lnTo>
                  <a:pt x="156972" y="282671"/>
                </a:lnTo>
                <a:lnTo>
                  <a:pt x="153300" y="294663"/>
                </a:lnTo>
                <a:lnTo>
                  <a:pt x="149628" y="306790"/>
                </a:lnTo>
                <a:lnTo>
                  <a:pt x="145957" y="317906"/>
                </a:lnTo>
                <a:lnTo>
                  <a:pt x="142285" y="329607"/>
                </a:lnTo>
                <a:lnTo>
                  <a:pt x="138613" y="341729"/>
                </a:lnTo>
                <a:lnTo>
                  <a:pt x="134941" y="353719"/>
                </a:lnTo>
                <a:lnTo>
                  <a:pt x="131269" y="365643"/>
                </a:lnTo>
                <a:lnTo>
                  <a:pt x="127597" y="377108"/>
                </a:lnTo>
                <a:lnTo>
                  <a:pt x="123925" y="388982"/>
                </a:lnTo>
                <a:lnTo>
                  <a:pt x="120253" y="400365"/>
                </a:lnTo>
                <a:lnTo>
                  <a:pt x="116582" y="412594"/>
                </a:lnTo>
                <a:lnTo>
                  <a:pt x="112910" y="423812"/>
                </a:lnTo>
                <a:lnTo>
                  <a:pt x="105566" y="445622"/>
                </a:lnTo>
                <a:lnTo>
                  <a:pt x="101894" y="457102"/>
                </a:lnTo>
                <a:lnTo>
                  <a:pt x="98222" y="467785"/>
                </a:lnTo>
                <a:lnTo>
                  <a:pt x="94550" y="479193"/>
                </a:lnTo>
                <a:lnTo>
                  <a:pt x="90878" y="489403"/>
                </a:lnTo>
                <a:lnTo>
                  <a:pt x="83535" y="510317"/>
                </a:lnTo>
                <a:lnTo>
                  <a:pt x="68847" y="549517"/>
                </a:lnTo>
                <a:lnTo>
                  <a:pt x="54160" y="585158"/>
                </a:lnTo>
                <a:lnTo>
                  <a:pt x="50488" y="593953"/>
                </a:lnTo>
                <a:lnTo>
                  <a:pt x="46816" y="602264"/>
                </a:lnTo>
                <a:lnTo>
                  <a:pt x="43144" y="610086"/>
                </a:lnTo>
                <a:lnTo>
                  <a:pt x="39472" y="618025"/>
                </a:lnTo>
                <a:lnTo>
                  <a:pt x="35800" y="625079"/>
                </a:lnTo>
                <a:lnTo>
                  <a:pt x="32128" y="632551"/>
                </a:lnTo>
                <a:lnTo>
                  <a:pt x="28457" y="639036"/>
                </a:lnTo>
                <a:lnTo>
                  <a:pt x="24785" y="646264"/>
                </a:lnTo>
                <a:lnTo>
                  <a:pt x="21113" y="652667"/>
                </a:lnTo>
                <a:lnTo>
                  <a:pt x="17441" y="658886"/>
                </a:lnTo>
                <a:lnTo>
                  <a:pt x="13769" y="665300"/>
                </a:lnTo>
                <a:lnTo>
                  <a:pt x="10097" y="670988"/>
                </a:lnTo>
                <a:lnTo>
                  <a:pt x="6425" y="676750"/>
                </a:lnTo>
                <a:lnTo>
                  <a:pt x="2753" y="682433"/>
                </a:lnTo>
                <a:lnTo>
                  <a:pt x="0" y="779417"/>
                </a:lnTo>
                <a:lnTo>
                  <a:pt x="600351" y="779417"/>
                </a:lnTo>
                <a:lnTo>
                  <a:pt x="597597" y="541397"/>
                </a:lnTo>
                <a:lnTo>
                  <a:pt x="593925" y="534464"/>
                </a:lnTo>
                <a:lnTo>
                  <a:pt x="590254" y="528308"/>
                </a:lnTo>
                <a:lnTo>
                  <a:pt x="586582" y="521613"/>
                </a:lnTo>
                <a:lnTo>
                  <a:pt x="582910" y="515352"/>
                </a:lnTo>
                <a:lnTo>
                  <a:pt x="579238" y="508321"/>
                </a:lnTo>
                <a:lnTo>
                  <a:pt x="575566" y="500963"/>
                </a:lnTo>
                <a:lnTo>
                  <a:pt x="568222" y="486648"/>
                </a:lnTo>
                <a:lnTo>
                  <a:pt x="564550" y="479016"/>
                </a:lnTo>
                <a:lnTo>
                  <a:pt x="560879" y="472205"/>
                </a:lnTo>
                <a:lnTo>
                  <a:pt x="557207" y="464633"/>
                </a:lnTo>
                <a:lnTo>
                  <a:pt x="553535" y="456809"/>
                </a:lnTo>
                <a:lnTo>
                  <a:pt x="549863" y="449208"/>
                </a:lnTo>
                <a:lnTo>
                  <a:pt x="546191" y="441306"/>
                </a:lnTo>
                <a:lnTo>
                  <a:pt x="542519" y="432971"/>
                </a:lnTo>
                <a:lnTo>
                  <a:pt x="538847" y="424778"/>
                </a:lnTo>
                <a:lnTo>
                  <a:pt x="535175" y="416810"/>
                </a:lnTo>
                <a:lnTo>
                  <a:pt x="531504" y="408385"/>
                </a:lnTo>
                <a:lnTo>
                  <a:pt x="527832" y="400152"/>
                </a:lnTo>
                <a:lnTo>
                  <a:pt x="524160" y="391319"/>
                </a:lnTo>
                <a:lnTo>
                  <a:pt x="520488" y="383057"/>
                </a:lnTo>
                <a:lnTo>
                  <a:pt x="516816" y="374506"/>
                </a:lnTo>
                <a:lnTo>
                  <a:pt x="513144" y="365480"/>
                </a:lnTo>
                <a:lnTo>
                  <a:pt x="509472" y="356694"/>
                </a:lnTo>
                <a:lnTo>
                  <a:pt x="505800" y="348456"/>
                </a:lnTo>
                <a:lnTo>
                  <a:pt x="502129" y="340263"/>
                </a:lnTo>
                <a:lnTo>
                  <a:pt x="498457" y="330604"/>
                </a:lnTo>
                <a:lnTo>
                  <a:pt x="494785" y="322352"/>
                </a:lnTo>
                <a:lnTo>
                  <a:pt x="491113" y="312556"/>
                </a:lnTo>
                <a:lnTo>
                  <a:pt x="487441" y="303680"/>
                </a:lnTo>
                <a:lnTo>
                  <a:pt x="483769" y="294956"/>
                </a:lnTo>
                <a:lnTo>
                  <a:pt x="480097" y="286493"/>
                </a:lnTo>
                <a:lnTo>
                  <a:pt x="476425" y="277745"/>
                </a:lnTo>
                <a:lnTo>
                  <a:pt x="472754" y="268555"/>
                </a:lnTo>
                <a:lnTo>
                  <a:pt x="469082" y="259764"/>
                </a:lnTo>
                <a:lnTo>
                  <a:pt x="465410" y="250771"/>
                </a:lnTo>
                <a:lnTo>
                  <a:pt x="461738" y="241918"/>
                </a:lnTo>
                <a:lnTo>
                  <a:pt x="458066" y="232648"/>
                </a:lnTo>
                <a:lnTo>
                  <a:pt x="454394" y="224216"/>
                </a:lnTo>
                <a:lnTo>
                  <a:pt x="450722" y="214759"/>
                </a:lnTo>
                <a:lnTo>
                  <a:pt x="447050" y="205920"/>
                </a:lnTo>
                <a:lnTo>
                  <a:pt x="443379" y="196513"/>
                </a:lnTo>
                <a:lnTo>
                  <a:pt x="439707" y="188135"/>
                </a:lnTo>
                <a:lnTo>
                  <a:pt x="436035" y="180064"/>
                </a:lnTo>
                <a:lnTo>
                  <a:pt x="432363" y="171674"/>
                </a:lnTo>
                <a:lnTo>
                  <a:pt x="428691" y="163221"/>
                </a:lnTo>
                <a:lnTo>
                  <a:pt x="425019" y="156313"/>
                </a:lnTo>
                <a:lnTo>
                  <a:pt x="421347" y="147275"/>
                </a:lnTo>
                <a:lnTo>
                  <a:pt x="417675" y="139386"/>
                </a:lnTo>
                <a:lnTo>
                  <a:pt x="414004" y="130588"/>
                </a:lnTo>
                <a:lnTo>
                  <a:pt x="410332" y="122862"/>
                </a:lnTo>
                <a:lnTo>
                  <a:pt x="406660" y="115455"/>
                </a:lnTo>
                <a:lnTo>
                  <a:pt x="402988" y="107886"/>
                </a:lnTo>
                <a:lnTo>
                  <a:pt x="399316" y="101245"/>
                </a:lnTo>
                <a:lnTo>
                  <a:pt x="395644" y="93950"/>
                </a:lnTo>
                <a:lnTo>
                  <a:pt x="391972" y="87182"/>
                </a:lnTo>
                <a:lnTo>
                  <a:pt x="388300" y="79900"/>
                </a:lnTo>
                <a:lnTo>
                  <a:pt x="384629" y="74667"/>
                </a:lnTo>
                <a:lnTo>
                  <a:pt x="380957" y="67418"/>
                </a:lnTo>
                <a:lnTo>
                  <a:pt x="377285" y="60238"/>
                </a:lnTo>
                <a:lnTo>
                  <a:pt x="373613" y="55044"/>
                </a:lnTo>
                <a:lnTo>
                  <a:pt x="369941" y="49779"/>
                </a:lnTo>
                <a:lnTo>
                  <a:pt x="366269" y="43631"/>
                </a:lnTo>
                <a:lnTo>
                  <a:pt x="362597" y="38220"/>
                </a:lnTo>
                <a:lnTo>
                  <a:pt x="358925" y="34767"/>
                </a:lnTo>
                <a:lnTo>
                  <a:pt x="355254" y="30359"/>
                </a:lnTo>
                <a:lnTo>
                  <a:pt x="351582" y="25592"/>
                </a:lnTo>
                <a:lnTo>
                  <a:pt x="347910" y="21964"/>
                </a:lnTo>
                <a:lnTo>
                  <a:pt x="344238" y="18137"/>
                </a:lnTo>
                <a:lnTo>
                  <a:pt x="340566" y="14837"/>
                </a:lnTo>
                <a:lnTo>
                  <a:pt x="336894" y="11136"/>
                </a:lnTo>
                <a:lnTo>
                  <a:pt x="314863" y="1558"/>
                </a:lnTo>
                <a:lnTo>
                  <a:pt x="307519" y="780"/>
                </a:lnTo>
                <a:lnTo>
                  <a:pt x="303847" y="335"/>
                </a:lnTo>
                <a:lnTo>
                  <a:pt x="300175" y="0"/>
                </a:lnTo>
                <a:close/>
              </a:path>
            </a:pathLst>
          </a:custGeom>
          <a:solidFill>
            <a:srgbClr val="FFA400"/>
          </a:solidFill>
        </p:spPr>
        <p:txBody>
          <a:bodyPr wrap="square" lIns="0" tIns="0" rIns="0" bIns="0" rtlCol="0"/>
          <a:lstStyle/>
          <a:p>
            <a:endParaRPr/>
          </a:p>
        </p:txBody>
      </p:sp>
      <p:sp>
        <p:nvSpPr>
          <p:cNvPr id="6" name="object 6"/>
          <p:cNvSpPr/>
          <p:nvPr/>
        </p:nvSpPr>
        <p:spPr>
          <a:xfrm>
            <a:off x="2146136" y="2140475"/>
            <a:ext cx="600710" cy="779780"/>
          </a:xfrm>
          <a:custGeom>
            <a:avLst/>
            <a:gdLst/>
            <a:ahLst/>
            <a:cxnLst/>
            <a:rect l="l" t="t" r="r" b="b"/>
            <a:pathLst>
              <a:path w="600710" h="779780">
                <a:moveTo>
                  <a:pt x="0" y="779417"/>
                </a:moveTo>
                <a:lnTo>
                  <a:pt x="2753" y="682433"/>
                </a:lnTo>
                <a:lnTo>
                  <a:pt x="6425" y="676750"/>
                </a:lnTo>
                <a:lnTo>
                  <a:pt x="10097" y="670988"/>
                </a:lnTo>
                <a:lnTo>
                  <a:pt x="13769" y="665300"/>
                </a:lnTo>
                <a:lnTo>
                  <a:pt x="17441" y="658886"/>
                </a:lnTo>
                <a:lnTo>
                  <a:pt x="21113" y="652667"/>
                </a:lnTo>
                <a:lnTo>
                  <a:pt x="24785" y="646264"/>
                </a:lnTo>
                <a:lnTo>
                  <a:pt x="28457" y="639036"/>
                </a:lnTo>
                <a:lnTo>
                  <a:pt x="32128" y="632551"/>
                </a:lnTo>
                <a:lnTo>
                  <a:pt x="35800" y="625079"/>
                </a:lnTo>
                <a:lnTo>
                  <a:pt x="39472" y="618025"/>
                </a:lnTo>
                <a:lnTo>
                  <a:pt x="43144" y="610086"/>
                </a:lnTo>
                <a:lnTo>
                  <a:pt x="46816" y="602264"/>
                </a:lnTo>
                <a:lnTo>
                  <a:pt x="50488" y="593953"/>
                </a:lnTo>
                <a:lnTo>
                  <a:pt x="54160" y="585158"/>
                </a:lnTo>
                <a:lnTo>
                  <a:pt x="57832" y="576528"/>
                </a:lnTo>
                <a:lnTo>
                  <a:pt x="72519" y="540280"/>
                </a:lnTo>
                <a:lnTo>
                  <a:pt x="83535" y="510317"/>
                </a:lnTo>
                <a:lnTo>
                  <a:pt x="87207" y="499847"/>
                </a:lnTo>
                <a:lnTo>
                  <a:pt x="90878" y="489403"/>
                </a:lnTo>
                <a:lnTo>
                  <a:pt x="94550" y="479193"/>
                </a:lnTo>
                <a:lnTo>
                  <a:pt x="98222" y="467785"/>
                </a:lnTo>
                <a:lnTo>
                  <a:pt x="101894" y="457102"/>
                </a:lnTo>
                <a:lnTo>
                  <a:pt x="105566" y="445622"/>
                </a:lnTo>
                <a:lnTo>
                  <a:pt x="109238" y="434720"/>
                </a:lnTo>
                <a:lnTo>
                  <a:pt x="112910" y="423812"/>
                </a:lnTo>
                <a:lnTo>
                  <a:pt x="116582" y="412594"/>
                </a:lnTo>
                <a:lnTo>
                  <a:pt x="120253" y="400365"/>
                </a:lnTo>
                <a:lnTo>
                  <a:pt x="123925" y="388982"/>
                </a:lnTo>
                <a:lnTo>
                  <a:pt x="127597" y="377108"/>
                </a:lnTo>
                <a:lnTo>
                  <a:pt x="131269" y="365643"/>
                </a:lnTo>
                <a:lnTo>
                  <a:pt x="134941" y="353719"/>
                </a:lnTo>
                <a:lnTo>
                  <a:pt x="138613" y="341729"/>
                </a:lnTo>
                <a:lnTo>
                  <a:pt x="142285" y="329607"/>
                </a:lnTo>
                <a:lnTo>
                  <a:pt x="145957" y="317906"/>
                </a:lnTo>
                <a:lnTo>
                  <a:pt x="149628" y="306790"/>
                </a:lnTo>
                <a:lnTo>
                  <a:pt x="153300" y="294663"/>
                </a:lnTo>
                <a:lnTo>
                  <a:pt x="156972" y="282671"/>
                </a:lnTo>
                <a:lnTo>
                  <a:pt x="160644" y="271021"/>
                </a:lnTo>
                <a:lnTo>
                  <a:pt x="164316" y="259208"/>
                </a:lnTo>
                <a:lnTo>
                  <a:pt x="167988" y="247832"/>
                </a:lnTo>
                <a:lnTo>
                  <a:pt x="171660" y="236627"/>
                </a:lnTo>
                <a:lnTo>
                  <a:pt x="175332" y="224781"/>
                </a:lnTo>
                <a:lnTo>
                  <a:pt x="179003" y="213320"/>
                </a:lnTo>
                <a:lnTo>
                  <a:pt x="182675" y="203535"/>
                </a:lnTo>
                <a:lnTo>
                  <a:pt x="186347" y="192764"/>
                </a:lnTo>
                <a:lnTo>
                  <a:pt x="190019" y="181942"/>
                </a:lnTo>
                <a:lnTo>
                  <a:pt x="193691" y="171721"/>
                </a:lnTo>
                <a:lnTo>
                  <a:pt x="197363" y="161567"/>
                </a:lnTo>
                <a:lnTo>
                  <a:pt x="201035" y="151483"/>
                </a:lnTo>
                <a:lnTo>
                  <a:pt x="204707" y="142228"/>
                </a:lnTo>
                <a:lnTo>
                  <a:pt x="208378" y="131873"/>
                </a:lnTo>
                <a:lnTo>
                  <a:pt x="212050" y="122267"/>
                </a:lnTo>
                <a:lnTo>
                  <a:pt x="215722" y="113887"/>
                </a:lnTo>
                <a:lnTo>
                  <a:pt x="219394" y="104728"/>
                </a:lnTo>
                <a:lnTo>
                  <a:pt x="223066" y="97360"/>
                </a:lnTo>
                <a:lnTo>
                  <a:pt x="226738" y="88679"/>
                </a:lnTo>
                <a:lnTo>
                  <a:pt x="230410" y="81961"/>
                </a:lnTo>
                <a:lnTo>
                  <a:pt x="234082" y="74176"/>
                </a:lnTo>
                <a:lnTo>
                  <a:pt x="237753" y="67203"/>
                </a:lnTo>
                <a:lnTo>
                  <a:pt x="241425" y="60119"/>
                </a:lnTo>
                <a:lnTo>
                  <a:pt x="245097" y="52687"/>
                </a:lnTo>
                <a:lnTo>
                  <a:pt x="248769" y="46853"/>
                </a:lnTo>
                <a:lnTo>
                  <a:pt x="252441" y="40448"/>
                </a:lnTo>
                <a:lnTo>
                  <a:pt x="256113" y="34380"/>
                </a:lnTo>
                <a:lnTo>
                  <a:pt x="259785" y="30138"/>
                </a:lnTo>
                <a:lnTo>
                  <a:pt x="263457" y="27057"/>
                </a:lnTo>
                <a:lnTo>
                  <a:pt x="267128" y="24043"/>
                </a:lnTo>
                <a:lnTo>
                  <a:pt x="270800" y="18802"/>
                </a:lnTo>
                <a:lnTo>
                  <a:pt x="274472" y="15408"/>
                </a:lnTo>
                <a:lnTo>
                  <a:pt x="278144" y="11350"/>
                </a:lnTo>
                <a:lnTo>
                  <a:pt x="281816" y="8765"/>
                </a:lnTo>
                <a:lnTo>
                  <a:pt x="285488" y="6344"/>
                </a:lnTo>
                <a:lnTo>
                  <a:pt x="289160" y="4203"/>
                </a:lnTo>
                <a:lnTo>
                  <a:pt x="292832" y="1722"/>
                </a:lnTo>
                <a:lnTo>
                  <a:pt x="296503" y="729"/>
                </a:lnTo>
                <a:lnTo>
                  <a:pt x="300175" y="0"/>
                </a:lnTo>
                <a:lnTo>
                  <a:pt x="303847" y="335"/>
                </a:lnTo>
                <a:lnTo>
                  <a:pt x="307519" y="780"/>
                </a:lnTo>
                <a:lnTo>
                  <a:pt x="311191" y="1167"/>
                </a:lnTo>
                <a:lnTo>
                  <a:pt x="314863" y="1558"/>
                </a:lnTo>
                <a:lnTo>
                  <a:pt x="318535" y="1652"/>
                </a:lnTo>
                <a:lnTo>
                  <a:pt x="322207" y="2516"/>
                </a:lnTo>
                <a:lnTo>
                  <a:pt x="340566" y="14837"/>
                </a:lnTo>
                <a:lnTo>
                  <a:pt x="344238" y="18137"/>
                </a:lnTo>
                <a:lnTo>
                  <a:pt x="347910" y="21964"/>
                </a:lnTo>
                <a:lnTo>
                  <a:pt x="351582" y="25592"/>
                </a:lnTo>
                <a:lnTo>
                  <a:pt x="355254" y="30359"/>
                </a:lnTo>
                <a:lnTo>
                  <a:pt x="358925" y="34767"/>
                </a:lnTo>
                <a:lnTo>
                  <a:pt x="362597" y="38220"/>
                </a:lnTo>
                <a:lnTo>
                  <a:pt x="366269" y="43631"/>
                </a:lnTo>
                <a:lnTo>
                  <a:pt x="369941" y="49779"/>
                </a:lnTo>
                <a:lnTo>
                  <a:pt x="373613" y="55044"/>
                </a:lnTo>
                <a:lnTo>
                  <a:pt x="377285" y="60238"/>
                </a:lnTo>
                <a:lnTo>
                  <a:pt x="380957" y="67418"/>
                </a:lnTo>
                <a:lnTo>
                  <a:pt x="384629" y="74667"/>
                </a:lnTo>
                <a:lnTo>
                  <a:pt x="388300" y="79900"/>
                </a:lnTo>
                <a:lnTo>
                  <a:pt x="391972" y="87182"/>
                </a:lnTo>
                <a:lnTo>
                  <a:pt x="395644" y="93950"/>
                </a:lnTo>
                <a:lnTo>
                  <a:pt x="399316" y="101245"/>
                </a:lnTo>
                <a:lnTo>
                  <a:pt x="402988" y="107886"/>
                </a:lnTo>
                <a:lnTo>
                  <a:pt x="406660" y="115455"/>
                </a:lnTo>
                <a:lnTo>
                  <a:pt x="410332" y="122862"/>
                </a:lnTo>
                <a:lnTo>
                  <a:pt x="414004" y="130588"/>
                </a:lnTo>
                <a:lnTo>
                  <a:pt x="417675" y="139386"/>
                </a:lnTo>
                <a:lnTo>
                  <a:pt x="421347" y="147275"/>
                </a:lnTo>
                <a:lnTo>
                  <a:pt x="425019" y="156313"/>
                </a:lnTo>
                <a:lnTo>
                  <a:pt x="428691" y="163221"/>
                </a:lnTo>
                <a:lnTo>
                  <a:pt x="432363" y="171674"/>
                </a:lnTo>
                <a:lnTo>
                  <a:pt x="436035" y="180064"/>
                </a:lnTo>
                <a:lnTo>
                  <a:pt x="439707" y="188135"/>
                </a:lnTo>
                <a:lnTo>
                  <a:pt x="443379" y="196513"/>
                </a:lnTo>
                <a:lnTo>
                  <a:pt x="447050" y="205920"/>
                </a:lnTo>
                <a:lnTo>
                  <a:pt x="450722" y="214759"/>
                </a:lnTo>
                <a:lnTo>
                  <a:pt x="454394" y="224216"/>
                </a:lnTo>
                <a:lnTo>
                  <a:pt x="458066" y="232648"/>
                </a:lnTo>
                <a:lnTo>
                  <a:pt x="461738" y="241918"/>
                </a:lnTo>
                <a:lnTo>
                  <a:pt x="465410" y="250771"/>
                </a:lnTo>
                <a:lnTo>
                  <a:pt x="469082" y="259764"/>
                </a:lnTo>
                <a:lnTo>
                  <a:pt x="472754" y="268555"/>
                </a:lnTo>
                <a:lnTo>
                  <a:pt x="476425" y="277745"/>
                </a:lnTo>
                <a:lnTo>
                  <a:pt x="480097" y="286493"/>
                </a:lnTo>
                <a:lnTo>
                  <a:pt x="483769" y="294956"/>
                </a:lnTo>
                <a:lnTo>
                  <a:pt x="487441" y="303680"/>
                </a:lnTo>
                <a:lnTo>
                  <a:pt x="491113" y="312556"/>
                </a:lnTo>
                <a:lnTo>
                  <a:pt x="494785" y="322352"/>
                </a:lnTo>
                <a:lnTo>
                  <a:pt x="498457" y="330604"/>
                </a:lnTo>
                <a:lnTo>
                  <a:pt x="502129" y="340263"/>
                </a:lnTo>
                <a:lnTo>
                  <a:pt x="505800" y="348456"/>
                </a:lnTo>
                <a:lnTo>
                  <a:pt x="509472" y="356694"/>
                </a:lnTo>
                <a:lnTo>
                  <a:pt x="513144" y="365480"/>
                </a:lnTo>
                <a:lnTo>
                  <a:pt x="516816" y="374506"/>
                </a:lnTo>
                <a:lnTo>
                  <a:pt x="520488" y="383057"/>
                </a:lnTo>
                <a:lnTo>
                  <a:pt x="524160" y="391319"/>
                </a:lnTo>
                <a:lnTo>
                  <a:pt x="527832" y="400152"/>
                </a:lnTo>
                <a:lnTo>
                  <a:pt x="531504" y="408385"/>
                </a:lnTo>
                <a:lnTo>
                  <a:pt x="535175" y="416810"/>
                </a:lnTo>
                <a:lnTo>
                  <a:pt x="538847" y="424778"/>
                </a:lnTo>
                <a:lnTo>
                  <a:pt x="542519" y="432971"/>
                </a:lnTo>
                <a:lnTo>
                  <a:pt x="546191" y="441306"/>
                </a:lnTo>
                <a:lnTo>
                  <a:pt x="549863" y="449208"/>
                </a:lnTo>
                <a:lnTo>
                  <a:pt x="553535" y="456809"/>
                </a:lnTo>
                <a:lnTo>
                  <a:pt x="557207" y="464633"/>
                </a:lnTo>
                <a:lnTo>
                  <a:pt x="560879" y="472205"/>
                </a:lnTo>
                <a:lnTo>
                  <a:pt x="564550" y="479016"/>
                </a:lnTo>
                <a:lnTo>
                  <a:pt x="568222" y="486648"/>
                </a:lnTo>
                <a:lnTo>
                  <a:pt x="571894" y="493789"/>
                </a:lnTo>
                <a:lnTo>
                  <a:pt x="575566" y="500963"/>
                </a:lnTo>
                <a:lnTo>
                  <a:pt x="579238" y="508321"/>
                </a:lnTo>
                <a:lnTo>
                  <a:pt x="582910" y="515352"/>
                </a:lnTo>
                <a:lnTo>
                  <a:pt x="586582" y="521613"/>
                </a:lnTo>
                <a:lnTo>
                  <a:pt x="590254" y="528308"/>
                </a:lnTo>
                <a:lnTo>
                  <a:pt x="593925" y="534464"/>
                </a:lnTo>
                <a:lnTo>
                  <a:pt x="597597" y="541397"/>
                </a:lnTo>
                <a:lnTo>
                  <a:pt x="600351" y="779417"/>
                </a:lnTo>
                <a:lnTo>
                  <a:pt x="0" y="779417"/>
                </a:lnTo>
                <a:close/>
              </a:path>
            </a:pathLst>
          </a:custGeom>
          <a:ln w="4799">
            <a:solidFill>
              <a:srgbClr val="FFA400"/>
            </a:solidFill>
          </a:ln>
        </p:spPr>
        <p:txBody>
          <a:bodyPr wrap="square" lIns="0" tIns="0" rIns="0" bIns="0" rtlCol="0"/>
          <a:lstStyle/>
          <a:p>
            <a:endParaRPr/>
          </a:p>
        </p:txBody>
      </p:sp>
      <p:sp>
        <p:nvSpPr>
          <p:cNvPr id="7" name="object 7"/>
          <p:cNvSpPr/>
          <p:nvPr/>
        </p:nvSpPr>
        <p:spPr>
          <a:xfrm>
            <a:off x="1612796" y="2140475"/>
            <a:ext cx="1457960" cy="779145"/>
          </a:xfrm>
          <a:custGeom>
            <a:avLst/>
            <a:gdLst/>
            <a:ahLst/>
            <a:cxnLst/>
            <a:rect l="l" t="t" r="r" b="b"/>
            <a:pathLst>
              <a:path w="1457960" h="779144">
                <a:moveTo>
                  <a:pt x="0" y="778751"/>
                </a:moveTo>
                <a:lnTo>
                  <a:pt x="62421" y="778369"/>
                </a:lnTo>
                <a:lnTo>
                  <a:pt x="80781" y="778159"/>
                </a:lnTo>
                <a:lnTo>
                  <a:pt x="128515" y="777991"/>
                </a:lnTo>
                <a:lnTo>
                  <a:pt x="157890" y="777877"/>
                </a:lnTo>
                <a:lnTo>
                  <a:pt x="161562" y="776703"/>
                </a:lnTo>
                <a:lnTo>
                  <a:pt x="165234" y="777620"/>
                </a:lnTo>
                <a:lnTo>
                  <a:pt x="198281" y="777456"/>
                </a:lnTo>
                <a:lnTo>
                  <a:pt x="201953" y="776139"/>
                </a:lnTo>
                <a:lnTo>
                  <a:pt x="205625" y="777308"/>
                </a:lnTo>
                <a:lnTo>
                  <a:pt x="301093" y="777204"/>
                </a:lnTo>
                <a:lnTo>
                  <a:pt x="370859" y="774111"/>
                </a:lnTo>
                <a:lnTo>
                  <a:pt x="411250" y="768282"/>
                </a:lnTo>
                <a:lnTo>
                  <a:pt x="447968" y="757273"/>
                </a:lnTo>
                <a:lnTo>
                  <a:pt x="484687" y="736555"/>
                </a:lnTo>
                <a:lnTo>
                  <a:pt x="514062" y="709867"/>
                </a:lnTo>
                <a:lnTo>
                  <a:pt x="547109" y="665300"/>
                </a:lnTo>
                <a:lnTo>
                  <a:pt x="580156" y="602264"/>
                </a:lnTo>
                <a:lnTo>
                  <a:pt x="609531" y="530887"/>
                </a:lnTo>
                <a:lnTo>
                  <a:pt x="624218" y="489403"/>
                </a:lnTo>
                <a:lnTo>
                  <a:pt x="646250" y="423812"/>
                </a:lnTo>
                <a:lnTo>
                  <a:pt x="701328" y="247832"/>
                </a:lnTo>
                <a:lnTo>
                  <a:pt x="723359" y="181942"/>
                </a:lnTo>
                <a:lnTo>
                  <a:pt x="741718" y="131873"/>
                </a:lnTo>
                <a:lnTo>
                  <a:pt x="749062" y="113887"/>
                </a:lnTo>
                <a:lnTo>
                  <a:pt x="752734" y="104728"/>
                </a:lnTo>
                <a:lnTo>
                  <a:pt x="756406" y="97360"/>
                </a:lnTo>
                <a:lnTo>
                  <a:pt x="760078" y="88679"/>
                </a:lnTo>
                <a:lnTo>
                  <a:pt x="767422" y="74176"/>
                </a:lnTo>
                <a:lnTo>
                  <a:pt x="785781" y="40448"/>
                </a:lnTo>
                <a:lnTo>
                  <a:pt x="789453" y="34380"/>
                </a:lnTo>
                <a:lnTo>
                  <a:pt x="793125" y="30138"/>
                </a:lnTo>
                <a:lnTo>
                  <a:pt x="800468" y="24043"/>
                </a:lnTo>
                <a:lnTo>
                  <a:pt x="804140" y="18802"/>
                </a:lnTo>
                <a:lnTo>
                  <a:pt x="815156" y="8765"/>
                </a:lnTo>
                <a:lnTo>
                  <a:pt x="826172" y="1722"/>
                </a:lnTo>
                <a:lnTo>
                  <a:pt x="833515" y="0"/>
                </a:lnTo>
                <a:lnTo>
                  <a:pt x="855547" y="2516"/>
                </a:lnTo>
                <a:lnTo>
                  <a:pt x="888593" y="30359"/>
                </a:lnTo>
                <a:lnTo>
                  <a:pt x="892265" y="34767"/>
                </a:lnTo>
                <a:lnTo>
                  <a:pt x="895937" y="38220"/>
                </a:lnTo>
                <a:lnTo>
                  <a:pt x="910625" y="60238"/>
                </a:lnTo>
                <a:lnTo>
                  <a:pt x="917968" y="74667"/>
                </a:lnTo>
                <a:lnTo>
                  <a:pt x="921640" y="79900"/>
                </a:lnTo>
                <a:lnTo>
                  <a:pt x="947343" y="130588"/>
                </a:lnTo>
                <a:lnTo>
                  <a:pt x="958359" y="156313"/>
                </a:lnTo>
                <a:lnTo>
                  <a:pt x="962031" y="163221"/>
                </a:lnTo>
                <a:lnTo>
                  <a:pt x="984062" y="214759"/>
                </a:lnTo>
                <a:lnTo>
                  <a:pt x="995078" y="241918"/>
                </a:lnTo>
                <a:lnTo>
                  <a:pt x="1061172" y="400152"/>
                </a:lnTo>
                <a:lnTo>
                  <a:pt x="1086875" y="456809"/>
                </a:lnTo>
                <a:lnTo>
                  <a:pt x="1119922" y="521613"/>
                </a:lnTo>
                <a:lnTo>
                  <a:pt x="1152969" y="577178"/>
                </a:lnTo>
                <a:lnTo>
                  <a:pt x="1178672" y="613989"/>
                </a:lnTo>
                <a:lnTo>
                  <a:pt x="1222734" y="664331"/>
                </a:lnTo>
                <a:lnTo>
                  <a:pt x="1277812" y="707955"/>
                </a:lnTo>
                <a:lnTo>
                  <a:pt x="1347578" y="742046"/>
                </a:lnTo>
                <a:lnTo>
                  <a:pt x="1391640" y="754753"/>
                </a:lnTo>
                <a:lnTo>
                  <a:pt x="1443047" y="764314"/>
                </a:lnTo>
                <a:lnTo>
                  <a:pt x="1457734" y="766257"/>
                </a:lnTo>
              </a:path>
            </a:pathLst>
          </a:custGeom>
          <a:ln w="4799">
            <a:solidFill>
              <a:srgbClr val="000000"/>
            </a:solidFill>
          </a:ln>
        </p:spPr>
        <p:txBody>
          <a:bodyPr wrap="square" lIns="0" tIns="0" rIns="0" bIns="0" rtlCol="0"/>
          <a:lstStyle/>
          <a:p>
            <a:endParaRPr/>
          </a:p>
        </p:txBody>
      </p:sp>
      <p:sp>
        <p:nvSpPr>
          <p:cNvPr id="8" name="object 8"/>
          <p:cNvSpPr/>
          <p:nvPr/>
        </p:nvSpPr>
        <p:spPr>
          <a:xfrm>
            <a:off x="2446312" y="2140475"/>
            <a:ext cx="0" cy="779780"/>
          </a:xfrm>
          <a:custGeom>
            <a:avLst/>
            <a:gdLst/>
            <a:ahLst/>
            <a:cxnLst/>
            <a:rect l="l" t="t" r="r" b="b"/>
            <a:pathLst>
              <a:path h="779780">
                <a:moveTo>
                  <a:pt x="0" y="779417"/>
                </a:moveTo>
                <a:lnTo>
                  <a:pt x="0" y="0"/>
                </a:lnTo>
              </a:path>
            </a:pathLst>
          </a:custGeom>
          <a:ln w="4799">
            <a:solidFill>
              <a:srgbClr val="000000"/>
            </a:solidFill>
            <a:prstDash val="lgDash"/>
          </a:ln>
        </p:spPr>
        <p:txBody>
          <a:bodyPr wrap="square" lIns="0" tIns="0" rIns="0" bIns="0" rtlCol="0"/>
          <a:lstStyle/>
          <a:p>
            <a:endParaRPr/>
          </a:p>
        </p:txBody>
      </p:sp>
      <p:sp>
        <p:nvSpPr>
          <p:cNvPr id="9" name="object 9"/>
          <p:cNvSpPr/>
          <p:nvPr/>
        </p:nvSpPr>
        <p:spPr>
          <a:xfrm>
            <a:off x="2148890" y="2822909"/>
            <a:ext cx="0" cy="97155"/>
          </a:xfrm>
          <a:custGeom>
            <a:avLst/>
            <a:gdLst/>
            <a:ahLst/>
            <a:cxnLst/>
            <a:rect l="l" t="t" r="r" b="b"/>
            <a:pathLst>
              <a:path h="97155">
                <a:moveTo>
                  <a:pt x="0" y="96984"/>
                </a:moveTo>
                <a:lnTo>
                  <a:pt x="0" y="0"/>
                </a:lnTo>
              </a:path>
            </a:pathLst>
          </a:custGeom>
          <a:ln w="4799">
            <a:solidFill>
              <a:srgbClr val="000000"/>
            </a:solidFill>
            <a:prstDash val="lgDash"/>
          </a:ln>
        </p:spPr>
        <p:txBody>
          <a:bodyPr wrap="square" lIns="0" tIns="0" rIns="0" bIns="0" rtlCol="0"/>
          <a:lstStyle/>
          <a:p>
            <a:endParaRPr/>
          </a:p>
        </p:txBody>
      </p:sp>
      <p:sp>
        <p:nvSpPr>
          <p:cNvPr id="10" name="object 10"/>
          <p:cNvSpPr/>
          <p:nvPr/>
        </p:nvSpPr>
        <p:spPr>
          <a:xfrm>
            <a:off x="2743734" y="2681873"/>
            <a:ext cx="0" cy="238125"/>
          </a:xfrm>
          <a:custGeom>
            <a:avLst/>
            <a:gdLst/>
            <a:ahLst/>
            <a:cxnLst/>
            <a:rect l="l" t="t" r="r" b="b"/>
            <a:pathLst>
              <a:path h="238125">
                <a:moveTo>
                  <a:pt x="0" y="238020"/>
                </a:moveTo>
                <a:lnTo>
                  <a:pt x="0" y="0"/>
                </a:lnTo>
              </a:path>
            </a:pathLst>
          </a:custGeom>
          <a:ln w="4799">
            <a:solidFill>
              <a:srgbClr val="000000"/>
            </a:solidFill>
            <a:prstDash val="lgDash"/>
          </a:ln>
        </p:spPr>
        <p:txBody>
          <a:bodyPr wrap="square" lIns="0" tIns="0" rIns="0" bIns="0" rtlCol="0"/>
          <a:lstStyle/>
          <a:p>
            <a:endParaRPr/>
          </a:p>
        </p:txBody>
      </p:sp>
      <p:sp>
        <p:nvSpPr>
          <p:cNvPr id="11" name="object 11"/>
          <p:cNvSpPr/>
          <p:nvPr/>
        </p:nvSpPr>
        <p:spPr>
          <a:xfrm>
            <a:off x="1612796" y="2012724"/>
            <a:ext cx="1468755" cy="0"/>
          </a:xfrm>
          <a:custGeom>
            <a:avLst/>
            <a:gdLst/>
            <a:ahLst/>
            <a:cxnLst/>
            <a:rect l="l" t="t" r="r" b="b"/>
            <a:pathLst>
              <a:path w="1468755">
                <a:moveTo>
                  <a:pt x="0" y="0"/>
                </a:moveTo>
                <a:lnTo>
                  <a:pt x="1468750" y="0"/>
                </a:lnTo>
              </a:path>
            </a:pathLst>
          </a:custGeom>
          <a:ln w="4799">
            <a:solidFill>
              <a:srgbClr val="000000"/>
            </a:solidFill>
          </a:ln>
        </p:spPr>
        <p:txBody>
          <a:bodyPr wrap="square" lIns="0" tIns="0" rIns="0" bIns="0" rtlCol="0"/>
          <a:lstStyle/>
          <a:p>
            <a:endParaRPr/>
          </a:p>
        </p:txBody>
      </p:sp>
      <p:sp>
        <p:nvSpPr>
          <p:cNvPr id="12" name="object 12"/>
          <p:cNvSpPr/>
          <p:nvPr/>
        </p:nvSpPr>
        <p:spPr>
          <a:xfrm>
            <a:off x="3081546" y="2012724"/>
            <a:ext cx="0" cy="907415"/>
          </a:xfrm>
          <a:custGeom>
            <a:avLst/>
            <a:gdLst/>
            <a:ahLst/>
            <a:cxnLst/>
            <a:rect l="l" t="t" r="r" b="b"/>
            <a:pathLst>
              <a:path h="907414">
                <a:moveTo>
                  <a:pt x="0" y="907169"/>
                </a:moveTo>
                <a:lnTo>
                  <a:pt x="0" y="0"/>
                </a:lnTo>
              </a:path>
            </a:pathLst>
          </a:custGeom>
          <a:ln w="4799">
            <a:solidFill>
              <a:srgbClr val="000000"/>
            </a:solidFill>
          </a:ln>
        </p:spPr>
        <p:txBody>
          <a:bodyPr wrap="square" lIns="0" tIns="0" rIns="0" bIns="0" rtlCol="0"/>
          <a:lstStyle/>
          <a:p>
            <a:endParaRPr/>
          </a:p>
        </p:txBody>
      </p:sp>
      <p:sp>
        <p:nvSpPr>
          <p:cNvPr id="13" name="object 13"/>
          <p:cNvSpPr/>
          <p:nvPr/>
        </p:nvSpPr>
        <p:spPr>
          <a:xfrm>
            <a:off x="1612796" y="2919893"/>
            <a:ext cx="1468755" cy="0"/>
          </a:xfrm>
          <a:custGeom>
            <a:avLst/>
            <a:gdLst/>
            <a:ahLst/>
            <a:cxnLst/>
            <a:rect l="l" t="t" r="r" b="b"/>
            <a:pathLst>
              <a:path w="1468755">
                <a:moveTo>
                  <a:pt x="0" y="0"/>
                </a:moveTo>
                <a:lnTo>
                  <a:pt x="1468750" y="0"/>
                </a:lnTo>
              </a:path>
            </a:pathLst>
          </a:custGeom>
          <a:ln w="4799">
            <a:solidFill>
              <a:srgbClr val="000000"/>
            </a:solidFill>
          </a:ln>
        </p:spPr>
        <p:txBody>
          <a:bodyPr wrap="square" lIns="0" tIns="0" rIns="0" bIns="0" rtlCol="0"/>
          <a:lstStyle/>
          <a:p>
            <a:endParaRPr/>
          </a:p>
        </p:txBody>
      </p:sp>
      <p:sp>
        <p:nvSpPr>
          <p:cNvPr id="14" name="object 14"/>
          <p:cNvSpPr/>
          <p:nvPr/>
        </p:nvSpPr>
        <p:spPr>
          <a:xfrm>
            <a:off x="1612796" y="2012724"/>
            <a:ext cx="0" cy="907415"/>
          </a:xfrm>
          <a:custGeom>
            <a:avLst/>
            <a:gdLst/>
            <a:ahLst/>
            <a:cxnLst/>
            <a:rect l="l" t="t" r="r" b="b"/>
            <a:pathLst>
              <a:path h="907414">
                <a:moveTo>
                  <a:pt x="0" y="907169"/>
                </a:moveTo>
                <a:lnTo>
                  <a:pt x="0" y="0"/>
                </a:lnTo>
              </a:path>
            </a:pathLst>
          </a:custGeom>
          <a:ln w="4799">
            <a:solidFill>
              <a:srgbClr val="000000"/>
            </a:solidFill>
          </a:ln>
        </p:spPr>
        <p:txBody>
          <a:bodyPr wrap="square" lIns="0" tIns="0" rIns="0" bIns="0" rtlCol="0"/>
          <a:lstStyle/>
          <a:p>
            <a:endParaRPr/>
          </a:p>
        </p:txBody>
      </p:sp>
      <p:sp>
        <p:nvSpPr>
          <p:cNvPr id="15" name="object 15"/>
          <p:cNvSpPr/>
          <p:nvPr/>
        </p:nvSpPr>
        <p:spPr>
          <a:xfrm>
            <a:off x="2446312" y="2900694"/>
            <a:ext cx="0" cy="19685"/>
          </a:xfrm>
          <a:custGeom>
            <a:avLst/>
            <a:gdLst/>
            <a:ahLst/>
            <a:cxnLst/>
            <a:rect l="l" t="t" r="r" b="b"/>
            <a:pathLst>
              <a:path h="19685">
                <a:moveTo>
                  <a:pt x="0" y="0"/>
                </a:moveTo>
                <a:lnTo>
                  <a:pt x="0" y="19199"/>
                </a:lnTo>
              </a:path>
            </a:pathLst>
          </a:custGeom>
          <a:ln w="3175">
            <a:solidFill>
              <a:srgbClr val="000000"/>
            </a:solidFill>
          </a:ln>
        </p:spPr>
        <p:txBody>
          <a:bodyPr wrap="square" lIns="0" tIns="0" rIns="0" bIns="0" rtlCol="0"/>
          <a:lstStyle/>
          <a:p>
            <a:endParaRPr/>
          </a:p>
        </p:txBody>
      </p:sp>
      <p:sp>
        <p:nvSpPr>
          <p:cNvPr id="16" name="object 16"/>
          <p:cNvSpPr/>
          <p:nvPr/>
        </p:nvSpPr>
        <p:spPr>
          <a:xfrm>
            <a:off x="2446312" y="2012724"/>
            <a:ext cx="0" cy="19685"/>
          </a:xfrm>
          <a:custGeom>
            <a:avLst/>
            <a:gdLst/>
            <a:ahLst/>
            <a:cxnLst/>
            <a:rect l="l" t="t" r="r" b="b"/>
            <a:pathLst>
              <a:path h="19685">
                <a:moveTo>
                  <a:pt x="0" y="0"/>
                </a:moveTo>
                <a:lnTo>
                  <a:pt x="0" y="19199"/>
                </a:lnTo>
              </a:path>
            </a:pathLst>
          </a:custGeom>
          <a:ln w="3175">
            <a:solidFill>
              <a:srgbClr val="000000"/>
            </a:solidFill>
          </a:ln>
        </p:spPr>
        <p:txBody>
          <a:bodyPr wrap="square" lIns="0" tIns="0" rIns="0" bIns="0" rtlCol="0"/>
          <a:lstStyle/>
          <a:p>
            <a:endParaRPr/>
          </a:p>
        </p:txBody>
      </p:sp>
      <p:sp>
        <p:nvSpPr>
          <p:cNvPr id="17" name="object 17"/>
          <p:cNvSpPr txBox="1"/>
          <p:nvPr/>
        </p:nvSpPr>
        <p:spPr>
          <a:xfrm>
            <a:off x="2185076" y="2915810"/>
            <a:ext cx="327660" cy="173355"/>
          </a:xfrm>
          <a:prstGeom prst="rect">
            <a:avLst/>
          </a:prstGeom>
        </p:spPr>
        <p:txBody>
          <a:bodyPr vert="horz" wrap="square" lIns="0" tIns="0" rIns="0" bIns="0" rtlCol="0">
            <a:spAutoFit/>
          </a:bodyPr>
          <a:lstStyle/>
          <a:p>
            <a:pPr marL="12700" marR="5080" indent="233045">
              <a:lnSpc>
                <a:spcPct val="104700"/>
              </a:lnSpc>
            </a:pPr>
            <a:r>
              <a:rPr sz="500" spc="15" dirty="0">
                <a:latin typeface="Arial"/>
                <a:cs typeface="Arial"/>
              </a:rPr>
              <a:t>x  </a:t>
            </a:r>
            <a:r>
              <a:rPr sz="500" spc="5" dirty="0">
                <a:latin typeface="Arial"/>
                <a:cs typeface="Arial"/>
              </a:rPr>
              <a:t>Insert</a:t>
            </a:r>
            <a:r>
              <a:rPr sz="500" spc="-60" dirty="0">
                <a:latin typeface="Arial"/>
                <a:cs typeface="Arial"/>
              </a:rPr>
              <a:t> </a:t>
            </a:r>
            <a:r>
              <a:rPr sz="500" spc="-15" dirty="0">
                <a:latin typeface="Arial"/>
                <a:cs typeface="Arial"/>
              </a:rPr>
              <a:t>Size</a:t>
            </a:r>
            <a:endParaRPr sz="500">
              <a:latin typeface="Arial"/>
              <a:cs typeface="Arial"/>
            </a:endParaRPr>
          </a:p>
        </p:txBody>
      </p:sp>
      <p:sp>
        <p:nvSpPr>
          <p:cNvPr id="18" name="object 18"/>
          <p:cNvSpPr txBox="1"/>
          <p:nvPr/>
        </p:nvSpPr>
        <p:spPr>
          <a:xfrm>
            <a:off x="1510588" y="2144525"/>
            <a:ext cx="92710" cy="640080"/>
          </a:xfrm>
          <a:prstGeom prst="rect">
            <a:avLst/>
          </a:prstGeom>
        </p:spPr>
        <p:txBody>
          <a:bodyPr vert="vert270" wrap="square" lIns="0" tIns="2540" rIns="0" bIns="0" rtlCol="0">
            <a:spAutoFit/>
          </a:bodyPr>
          <a:lstStyle/>
          <a:p>
            <a:pPr marL="12700">
              <a:lnSpc>
                <a:spcPct val="100000"/>
              </a:lnSpc>
              <a:spcBef>
                <a:spcPts val="20"/>
              </a:spcBef>
            </a:pPr>
            <a:r>
              <a:rPr sz="500" dirty="0">
                <a:latin typeface="Arial"/>
                <a:cs typeface="Arial"/>
              </a:rPr>
              <a:t>Number</a:t>
            </a:r>
            <a:r>
              <a:rPr sz="500" spc="5" dirty="0">
                <a:latin typeface="Arial"/>
                <a:cs typeface="Arial"/>
              </a:rPr>
              <a:t> </a:t>
            </a:r>
            <a:r>
              <a:rPr sz="500" dirty="0">
                <a:latin typeface="Arial"/>
                <a:cs typeface="Arial"/>
              </a:rPr>
              <a:t>of</a:t>
            </a:r>
            <a:r>
              <a:rPr sz="500" spc="5" dirty="0">
                <a:latin typeface="Arial"/>
                <a:cs typeface="Arial"/>
              </a:rPr>
              <a:t> </a:t>
            </a:r>
            <a:r>
              <a:rPr sz="500" dirty="0">
                <a:latin typeface="Arial"/>
                <a:cs typeface="Arial"/>
              </a:rPr>
              <a:t>read</a:t>
            </a:r>
            <a:r>
              <a:rPr sz="500" spc="5" dirty="0">
                <a:latin typeface="Arial"/>
                <a:cs typeface="Arial"/>
              </a:rPr>
              <a:t> </a:t>
            </a:r>
            <a:r>
              <a:rPr sz="500" dirty="0">
                <a:latin typeface="Arial"/>
                <a:cs typeface="Arial"/>
              </a:rPr>
              <a:t>pairs</a:t>
            </a:r>
            <a:endParaRPr sz="500">
              <a:latin typeface="Arial"/>
              <a:cs typeface="Arial"/>
            </a:endParaRPr>
          </a:p>
        </p:txBody>
      </p:sp>
      <p:sp>
        <p:nvSpPr>
          <p:cNvPr id="19" name="object 19"/>
          <p:cNvSpPr/>
          <p:nvPr/>
        </p:nvSpPr>
        <p:spPr>
          <a:xfrm>
            <a:off x="2461273" y="2718300"/>
            <a:ext cx="270510" cy="0"/>
          </a:xfrm>
          <a:custGeom>
            <a:avLst/>
            <a:gdLst/>
            <a:ahLst/>
            <a:cxnLst/>
            <a:rect l="l" t="t" r="r" b="b"/>
            <a:pathLst>
              <a:path w="270510">
                <a:moveTo>
                  <a:pt x="270265" y="0"/>
                </a:moveTo>
                <a:lnTo>
                  <a:pt x="270265" y="0"/>
                </a:lnTo>
                <a:lnTo>
                  <a:pt x="19304" y="0"/>
                </a:lnTo>
                <a:lnTo>
                  <a:pt x="0" y="0"/>
                </a:lnTo>
              </a:path>
            </a:pathLst>
          </a:custGeom>
          <a:ln w="4799">
            <a:solidFill>
              <a:srgbClr val="000000"/>
            </a:solidFill>
          </a:ln>
        </p:spPr>
        <p:txBody>
          <a:bodyPr wrap="square" lIns="0" tIns="0" rIns="0" bIns="0" rtlCol="0"/>
          <a:lstStyle/>
          <a:p>
            <a:endParaRPr/>
          </a:p>
        </p:txBody>
      </p:sp>
      <p:sp>
        <p:nvSpPr>
          <p:cNvPr id="20" name="object 20"/>
          <p:cNvSpPr/>
          <p:nvPr/>
        </p:nvSpPr>
        <p:spPr>
          <a:xfrm>
            <a:off x="2708500" y="2706780"/>
            <a:ext cx="23495" cy="23495"/>
          </a:xfrm>
          <a:custGeom>
            <a:avLst/>
            <a:gdLst/>
            <a:ahLst/>
            <a:cxnLst/>
            <a:rect l="l" t="t" r="r" b="b"/>
            <a:pathLst>
              <a:path w="23494" h="23494">
                <a:moveTo>
                  <a:pt x="0" y="0"/>
                </a:moveTo>
                <a:lnTo>
                  <a:pt x="23039" y="11519"/>
                </a:lnTo>
                <a:lnTo>
                  <a:pt x="0" y="23039"/>
                </a:lnTo>
              </a:path>
            </a:pathLst>
          </a:custGeom>
          <a:ln w="4799">
            <a:solidFill>
              <a:srgbClr val="000000"/>
            </a:solidFill>
          </a:ln>
        </p:spPr>
        <p:txBody>
          <a:bodyPr wrap="square" lIns="0" tIns="0" rIns="0" bIns="0" rtlCol="0"/>
          <a:lstStyle/>
          <a:p>
            <a:endParaRPr/>
          </a:p>
        </p:txBody>
      </p:sp>
      <p:sp>
        <p:nvSpPr>
          <p:cNvPr id="21" name="object 21"/>
          <p:cNvSpPr/>
          <p:nvPr/>
        </p:nvSpPr>
        <p:spPr>
          <a:xfrm>
            <a:off x="2461273" y="2706780"/>
            <a:ext cx="23495" cy="23495"/>
          </a:xfrm>
          <a:custGeom>
            <a:avLst/>
            <a:gdLst/>
            <a:ahLst/>
            <a:cxnLst/>
            <a:rect l="l" t="t" r="r" b="b"/>
            <a:pathLst>
              <a:path w="23494" h="23494">
                <a:moveTo>
                  <a:pt x="23039" y="23039"/>
                </a:moveTo>
                <a:lnTo>
                  <a:pt x="0" y="11519"/>
                </a:lnTo>
                <a:lnTo>
                  <a:pt x="23039" y="0"/>
                </a:lnTo>
              </a:path>
            </a:pathLst>
          </a:custGeom>
          <a:ln w="4799">
            <a:solidFill>
              <a:srgbClr val="000000"/>
            </a:solidFill>
          </a:ln>
        </p:spPr>
        <p:txBody>
          <a:bodyPr wrap="square" lIns="0" tIns="0" rIns="0" bIns="0" rtlCol="0"/>
          <a:lstStyle/>
          <a:p>
            <a:endParaRPr/>
          </a:p>
        </p:txBody>
      </p:sp>
      <p:sp>
        <p:nvSpPr>
          <p:cNvPr id="22" name="object 22"/>
          <p:cNvSpPr txBox="1"/>
          <p:nvPr/>
        </p:nvSpPr>
        <p:spPr>
          <a:xfrm>
            <a:off x="2506602" y="2614481"/>
            <a:ext cx="187960" cy="90170"/>
          </a:xfrm>
          <a:prstGeom prst="rect">
            <a:avLst/>
          </a:prstGeom>
        </p:spPr>
        <p:txBody>
          <a:bodyPr vert="horz" wrap="square" lIns="0" tIns="0" rIns="0" bIns="0" rtlCol="0">
            <a:spAutoFit/>
          </a:bodyPr>
          <a:lstStyle/>
          <a:p>
            <a:pPr marL="12700">
              <a:lnSpc>
                <a:spcPct val="100000"/>
              </a:lnSpc>
            </a:pPr>
            <a:r>
              <a:rPr sz="500" spc="10" dirty="0">
                <a:latin typeface="Arial"/>
                <a:cs typeface="Arial"/>
              </a:rPr>
              <a:t>1.25x</a:t>
            </a:r>
            <a:endParaRPr sz="500">
              <a:latin typeface="Arial"/>
              <a:cs typeface="Arial"/>
            </a:endParaRPr>
          </a:p>
        </p:txBody>
      </p:sp>
      <p:sp>
        <p:nvSpPr>
          <p:cNvPr id="23" name="object 23"/>
          <p:cNvSpPr txBox="1"/>
          <p:nvPr/>
        </p:nvSpPr>
        <p:spPr>
          <a:xfrm>
            <a:off x="1758416" y="1925224"/>
            <a:ext cx="1180465" cy="90170"/>
          </a:xfrm>
          <a:prstGeom prst="rect">
            <a:avLst/>
          </a:prstGeom>
        </p:spPr>
        <p:txBody>
          <a:bodyPr vert="horz" wrap="square" lIns="0" tIns="0" rIns="0" bIns="0" rtlCol="0">
            <a:spAutoFit/>
          </a:bodyPr>
          <a:lstStyle/>
          <a:p>
            <a:pPr marL="12700">
              <a:lnSpc>
                <a:spcPct val="100000"/>
              </a:lnSpc>
            </a:pPr>
            <a:r>
              <a:rPr sz="500" spc="-10" dirty="0">
                <a:latin typeface="Arial"/>
                <a:cs typeface="Arial"/>
              </a:rPr>
              <a:t>Read </a:t>
            </a:r>
            <a:r>
              <a:rPr sz="500" spc="5" dirty="0">
                <a:latin typeface="Arial"/>
                <a:cs typeface="Arial"/>
              </a:rPr>
              <a:t>pairs </a:t>
            </a:r>
            <a:r>
              <a:rPr sz="500" spc="15" dirty="0">
                <a:latin typeface="Arial"/>
                <a:cs typeface="Arial"/>
              </a:rPr>
              <a:t>within </a:t>
            </a:r>
            <a:r>
              <a:rPr sz="500" dirty="0">
                <a:latin typeface="Arial"/>
                <a:cs typeface="Arial"/>
              </a:rPr>
              <a:t>25% </a:t>
            </a:r>
            <a:r>
              <a:rPr sz="500" spc="10" dirty="0">
                <a:latin typeface="Arial"/>
                <a:cs typeface="Arial"/>
              </a:rPr>
              <a:t>of </a:t>
            </a:r>
            <a:r>
              <a:rPr sz="500" spc="15" dirty="0">
                <a:latin typeface="Arial"/>
                <a:cs typeface="Arial"/>
              </a:rPr>
              <a:t>the </a:t>
            </a:r>
            <a:r>
              <a:rPr sz="500" spc="10" dirty="0">
                <a:latin typeface="Arial"/>
                <a:cs typeface="Arial"/>
              </a:rPr>
              <a:t>main</a:t>
            </a:r>
            <a:r>
              <a:rPr sz="500" spc="-60" dirty="0">
                <a:latin typeface="Arial"/>
                <a:cs typeface="Arial"/>
              </a:rPr>
              <a:t> </a:t>
            </a:r>
            <a:r>
              <a:rPr sz="500" spc="5" dirty="0">
                <a:latin typeface="Arial"/>
                <a:cs typeface="Arial"/>
              </a:rPr>
              <a:t>peak</a:t>
            </a:r>
            <a:endParaRPr sz="500">
              <a:latin typeface="Arial"/>
              <a:cs typeface="Arial"/>
            </a:endParaRP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30" dirty="0">
                <a:latin typeface="Euphemia UCAS"/>
                <a:cs typeface="Euphemia UCAS"/>
              </a:rPr>
              <a:t>Detecting </a:t>
            </a:r>
            <a:r>
              <a:rPr spc="-75" dirty="0">
                <a:latin typeface="Euphemia UCAS"/>
                <a:cs typeface="Euphemia UCAS"/>
              </a:rPr>
              <a:t>sample</a:t>
            </a:r>
            <a:r>
              <a:rPr spc="105" dirty="0">
                <a:latin typeface="Euphemia UCAS"/>
                <a:cs typeface="Euphemia UCAS"/>
              </a:rPr>
              <a:t> </a:t>
            </a:r>
            <a:r>
              <a:rPr spc="-105" dirty="0">
                <a:latin typeface="Euphemia UCAS"/>
                <a:cs typeface="Euphemia UCAS"/>
              </a:rPr>
              <a:t>swaps</a:t>
            </a:r>
          </a:p>
        </p:txBody>
      </p:sp>
      <p:sp>
        <p:nvSpPr>
          <p:cNvPr id="3" name="object 3"/>
          <p:cNvSpPr txBox="1"/>
          <p:nvPr/>
        </p:nvSpPr>
        <p:spPr>
          <a:xfrm>
            <a:off x="347294" y="819543"/>
            <a:ext cx="2719756" cy="123111"/>
          </a:xfrm>
          <a:prstGeom prst="rect">
            <a:avLst/>
          </a:prstGeom>
        </p:spPr>
        <p:txBody>
          <a:bodyPr vert="horz" wrap="square" lIns="0" tIns="0" rIns="0" bIns="0" rtlCol="0">
            <a:spAutoFit/>
          </a:bodyPr>
          <a:lstStyle/>
          <a:p>
            <a:pPr marL="12700">
              <a:lnSpc>
                <a:spcPct val="100000"/>
              </a:lnSpc>
            </a:pPr>
            <a:r>
              <a:rPr sz="800" spc="-35" dirty="0">
                <a:latin typeface="Euphemia UCAS"/>
                <a:cs typeface="Euphemia UCAS"/>
              </a:rPr>
              <a:t>Check </a:t>
            </a:r>
            <a:r>
              <a:rPr sz="800" spc="-5" dirty="0">
                <a:latin typeface="Euphemia UCAS"/>
                <a:cs typeface="Euphemia UCAS"/>
              </a:rPr>
              <a:t>the </a:t>
            </a:r>
            <a:r>
              <a:rPr sz="800" spc="10" dirty="0">
                <a:latin typeface="Euphemia UCAS"/>
                <a:cs typeface="Euphemia UCAS"/>
              </a:rPr>
              <a:t>identity </a:t>
            </a:r>
            <a:r>
              <a:rPr sz="800" spc="-15" dirty="0">
                <a:latin typeface="Euphemia UCAS"/>
                <a:cs typeface="Euphemia UCAS"/>
              </a:rPr>
              <a:t>against </a:t>
            </a:r>
            <a:r>
              <a:rPr sz="800" spc="-40" dirty="0">
                <a:latin typeface="Euphemia UCAS"/>
                <a:cs typeface="Euphemia UCAS"/>
              </a:rPr>
              <a:t>a </a:t>
            </a:r>
            <a:r>
              <a:rPr sz="800" spc="-15" dirty="0">
                <a:latin typeface="Euphemia UCAS"/>
                <a:cs typeface="Euphemia UCAS"/>
              </a:rPr>
              <a:t>known </a:t>
            </a:r>
            <a:r>
              <a:rPr sz="800" spc="-25" dirty="0">
                <a:latin typeface="Euphemia UCAS"/>
                <a:cs typeface="Euphemia UCAS"/>
              </a:rPr>
              <a:t>set </a:t>
            </a:r>
            <a:r>
              <a:rPr sz="800" dirty="0">
                <a:latin typeface="Euphemia UCAS"/>
                <a:cs typeface="Euphemia UCAS"/>
              </a:rPr>
              <a:t>of </a:t>
            </a:r>
            <a:r>
              <a:rPr sz="800" spc="-10" dirty="0">
                <a:latin typeface="Euphemia UCAS"/>
                <a:cs typeface="Euphemia UCAS"/>
              </a:rPr>
              <a:t>variants</a:t>
            </a:r>
            <a:endParaRPr sz="800" dirty="0">
              <a:latin typeface="Euphemia UCAS"/>
              <a:cs typeface="Euphemia UCAS"/>
            </a:endParaRPr>
          </a:p>
        </p:txBody>
      </p:sp>
      <p:sp>
        <p:nvSpPr>
          <p:cNvPr id="4" name="object 4"/>
          <p:cNvSpPr/>
          <p:nvPr/>
        </p:nvSpPr>
        <p:spPr>
          <a:xfrm>
            <a:off x="516299" y="1188391"/>
            <a:ext cx="1559652" cy="101534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64308" y="2197051"/>
            <a:ext cx="60325" cy="89535"/>
          </a:xfrm>
          <a:prstGeom prst="rect">
            <a:avLst/>
          </a:prstGeom>
        </p:spPr>
        <p:txBody>
          <a:bodyPr vert="horz" wrap="square" lIns="0" tIns="0" rIns="0" bIns="0" rtlCol="0">
            <a:spAutoFit/>
          </a:bodyPr>
          <a:lstStyle/>
          <a:p>
            <a:pPr marL="12700">
              <a:lnSpc>
                <a:spcPct val="100000"/>
              </a:lnSpc>
            </a:pPr>
            <a:r>
              <a:rPr sz="500" spc="-10" dirty="0">
                <a:latin typeface="Arial"/>
                <a:cs typeface="Arial"/>
              </a:rPr>
              <a:t>0</a:t>
            </a:r>
            <a:endParaRPr sz="500">
              <a:latin typeface="Arial"/>
              <a:cs typeface="Arial"/>
            </a:endParaRPr>
          </a:p>
        </p:txBody>
      </p:sp>
      <p:sp>
        <p:nvSpPr>
          <p:cNvPr id="6" name="object 6"/>
          <p:cNvSpPr txBox="1"/>
          <p:nvPr/>
        </p:nvSpPr>
        <p:spPr>
          <a:xfrm>
            <a:off x="836535" y="2197051"/>
            <a:ext cx="94615" cy="89535"/>
          </a:xfrm>
          <a:prstGeom prst="rect">
            <a:avLst/>
          </a:prstGeom>
        </p:spPr>
        <p:txBody>
          <a:bodyPr vert="horz" wrap="square" lIns="0" tIns="0" rIns="0" bIns="0" rtlCol="0">
            <a:spAutoFit/>
          </a:bodyPr>
          <a:lstStyle/>
          <a:p>
            <a:pPr marL="12700">
              <a:lnSpc>
                <a:spcPct val="100000"/>
              </a:lnSpc>
            </a:pPr>
            <a:r>
              <a:rPr sz="500" spc="-10" dirty="0">
                <a:latin typeface="Arial"/>
                <a:cs typeface="Arial"/>
              </a:rPr>
              <a:t>10</a:t>
            </a:r>
            <a:endParaRPr sz="500">
              <a:latin typeface="Arial"/>
              <a:cs typeface="Arial"/>
            </a:endParaRPr>
          </a:p>
        </p:txBody>
      </p:sp>
      <p:sp>
        <p:nvSpPr>
          <p:cNvPr id="7" name="object 7"/>
          <p:cNvSpPr txBox="1"/>
          <p:nvPr/>
        </p:nvSpPr>
        <p:spPr>
          <a:xfrm>
            <a:off x="1699693" y="2197051"/>
            <a:ext cx="94615" cy="89535"/>
          </a:xfrm>
          <a:prstGeom prst="rect">
            <a:avLst/>
          </a:prstGeom>
        </p:spPr>
        <p:txBody>
          <a:bodyPr vert="horz" wrap="square" lIns="0" tIns="0" rIns="0" bIns="0" rtlCol="0">
            <a:spAutoFit/>
          </a:bodyPr>
          <a:lstStyle/>
          <a:p>
            <a:pPr marL="12700">
              <a:lnSpc>
                <a:spcPct val="100000"/>
              </a:lnSpc>
            </a:pPr>
            <a:r>
              <a:rPr sz="500" spc="-10" dirty="0">
                <a:latin typeface="Arial"/>
                <a:cs typeface="Arial"/>
              </a:rPr>
              <a:t>40</a:t>
            </a:r>
            <a:endParaRPr sz="500">
              <a:latin typeface="Arial"/>
              <a:cs typeface="Arial"/>
            </a:endParaRPr>
          </a:p>
        </p:txBody>
      </p:sp>
      <p:sp>
        <p:nvSpPr>
          <p:cNvPr id="8" name="object 8"/>
          <p:cNvSpPr txBox="1"/>
          <p:nvPr/>
        </p:nvSpPr>
        <p:spPr>
          <a:xfrm>
            <a:off x="1988689" y="2197051"/>
            <a:ext cx="94615" cy="89535"/>
          </a:xfrm>
          <a:prstGeom prst="rect">
            <a:avLst/>
          </a:prstGeom>
        </p:spPr>
        <p:txBody>
          <a:bodyPr vert="horz" wrap="square" lIns="0" tIns="0" rIns="0" bIns="0" rtlCol="0">
            <a:spAutoFit/>
          </a:bodyPr>
          <a:lstStyle/>
          <a:p>
            <a:pPr marL="12700">
              <a:lnSpc>
                <a:spcPct val="100000"/>
              </a:lnSpc>
            </a:pPr>
            <a:r>
              <a:rPr sz="500" spc="-10" dirty="0">
                <a:latin typeface="Arial"/>
                <a:cs typeface="Arial"/>
              </a:rPr>
              <a:t>50</a:t>
            </a:r>
            <a:endParaRPr sz="500">
              <a:latin typeface="Arial"/>
              <a:cs typeface="Arial"/>
            </a:endParaRPr>
          </a:p>
        </p:txBody>
      </p:sp>
      <p:sp>
        <p:nvSpPr>
          <p:cNvPr id="9" name="object 9"/>
          <p:cNvSpPr txBox="1"/>
          <p:nvPr/>
        </p:nvSpPr>
        <p:spPr>
          <a:xfrm>
            <a:off x="1123809" y="2197051"/>
            <a:ext cx="382905" cy="163830"/>
          </a:xfrm>
          <a:prstGeom prst="rect">
            <a:avLst/>
          </a:prstGeom>
        </p:spPr>
        <p:txBody>
          <a:bodyPr vert="horz" wrap="square" lIns="0" tIns="0" rIns="0" bIns="0" rtlCol="0">
            <a:spAutoFit/>
          </a:bodyPr>
          <a:lstStyle/>
          <a:p>
            <a:pPr marL="12700">
              <a:lnSpc>
                <a:spcPts val="595"/>
              </a:lnSpc>
              <a:tabLst>
                <a:tab pos="300990" algn="l"/>
              </a:tabLst>
            </a:pPr>
            <a:r>
              <a:rPr sz="500" spc="-10" dirty="0">
                <a:latin typeface="Arial"/>
                <a:cs typeface="Arial"/>
              </a:rPr>
              <a:t>20	30</a:t>
            </a:r>
            <a:endParaRPr sz="500">
              <a:latin typeface="Arial"/>
              <a:cs typeface="Arial"/>
            </a:endParaRPr>
          </a:p>
          <a:p>
            <a:pPr marL="34925">
              <a:lnSpc>
                <a:spcPts val="595"/>
              </a:lnSpc>
            </a:pPr>
            <a:r>
              <a:rPr sz="500" spc="-20" dirty="0">
                <a:latin typeface="Arial"/>
                <a:cs typeface="Arial"/>
              </a:rPr>
              <a:t>Sample</a:t>
            </a:r>
            <a:r>
              <a:rPr sz="500" spc="-85" dirty="0">
                <a:latin typeface="Arial"/>
                <a:cs typeface="Arial"/>
              </a:rPr>
              <a:t> </a:t>
            </a:r>
            <a:r>
              <a:rPr sz="500" spc="-25" dirty="0">
                <a:latin typeface="Arial"/>
                <a:cs typeface="Arial"/>
              </a:rPr>
              <a:t>ID</a:t>
            </a:r>
            <a:endParaRPr sz="500">
              <a:latin typeface="Arial"/>
              <a:cs typeface="Arial"/>
            </a:endParaRPr>
          </a:p>
        </p:txBody>
      </p:sp>
      <p:sp>
        <p:nvSpPr>
          <p:cNvPr id="10" name="object 10"/>
          <p:cNvSpPr txBox="1"/>
          <p:nvPr/>
        </p:nvSpPr>
        <p:spPr>
          <a:xfrm>
            <a:off x="409101" y="2152896"/>
            <a:ext cx="111760" cy="89535"/>
          </a:xfrm>
          <a:prstGeom prst="rect">
            <a:avLst/>
          </a:prstGeom>
        </p:spPr>
        <p:txBody>
          <a:bodyPr vert="horz" wrap="square" lIns="0" tIns="0" rIns="0" bIns="0" rtlCol="0">
            <a:spAutoFit/>
          </a:bodyPr>
          <a:lstStyle/>
          <a:p>
            <a:pPr marL="12700">
              <a:lnSpc>
                <a:spcPct val="100000"/>
              </a:lnSpc>
            </a:pPr>
            <a:r>
              <a:rPr sz="500" spc="-10" dirty="0">
                <a:solidFill>
                  <a:srgbClr val="007F00"/>
                </a:solidFill>
                <a:latin typeface="Arial"/>
                <a:cs typeface="Arial"/>
              </a:rPr>
              <a:t>0.0</a:t>
            </a:r>
            <a:endParaRPr sz="500">
              <a:latin typeface="Arial"/>
              <a:cs typeface="Arial"/>
            </a:endParaRPr>
          </a:p>
        </p:txBody>
      </p:sp>
      <p:sp>
        <p:nvSpPr>
          <p:cNvPr id="11" name="object 11"/>
          <p:cNvSpPr txBox="1"/>
          <p:nvPr/>
        </p:nvSpPr>
        <p:spPr>
          <a:xfrm>
            <a:off x="410929" y="1950726"/>
            <a:ext cx="111760" cy="89535"/>
          </a:xfrm>
          <a:prstGeom prst="rect">
            <a:avLst/>
          </a:prstGeom>
        </p:spPr>
        <p:txBody>
          <a:bodyPr vert="horz" wrap="square" lIns="0" tIns="0" rIns="0" bIns="0" rtlCol="0">
            <a:spAutoFit/>
          </a:bodyPr>
          <a:lstStyle/>
          <a:p>
            <a:pPr marL="12700">
              <a:lnSpc>
                <a:spcPct val="100000"/>
              </a:lnSpc>
            </a:pPr>
            <a:r>
              <a:rPr sz="500" spc="-10" dirty="0">
                <a:solidFill>
                  <a:srgbClr val="007F00"/>
                </a:solidFill>
                <a:latin typeface="Arial"/>
                <a:cs typeface="Arial"/>
              </a:rPr>
              <a:t>0.2</a:t>
            </a:r>
            <a:endParaRPr sz="500">
              <a:latin typeface="Arial"/>
              <a:cs typeface="Arial"/>
            </a:endParaRPr>
          </a:p>
        </p:txBody>
      </p:sp>
      <p:sp>
        <p:nvSpPr>
          <p:cNvPr id="12" name="object 12"/>
          <p:cNvSpPr txBox="1"/>
          <p:nvPr/>
        </p:nvSpPr>
        <p:spPr>
          <a:xfrm>
            <a:off x="408539" y="1748556"/>
            <a:ext cx="111760" cy="89535"/>
          </a:xfrm>
          <a:prstGeom prst="rect">
            <a:avLst/>
          </a:prstGeom>
        </p:spPr>
        <p:txBody>
          <a:bodyPr vert="horz" wrap="square" lIns="0" tIns="0" rIns="0" bIns="0" rtlCol="0">
            <a:spAutoFit/>
          </a:bodyPr>
          <a:lstStyle/>
          <a:p>
            <a:pPr marL="12700">
              <a:lnSpc>
                <a:spcPct val="100000"/>
              </a:lnSpc>
            </a:pPr>
            <a:r>
              <a:rPr sz="500" spc="-10" dirty="0">
                <a:solidFill>
                  <a:srgbClr val="007F00"/>
                </a:solidFill>
                <a:latin typeface="Arial"/>
                <a:cs typeface="Arial"/>
              </a:rPr>
              <a:t>0.4</a:t>
            </a:r>
            <a:endParaRPr sz="500">
              <a:latin typeface="Arial"/>
              <a:cs typeface="Arial"/>
            </a:endParaRPr>
          </a:p>
        </p:txBody>
      </p:sp>
      <p:sp>
        <p:nvSpPr>
          <p:cNvPr id="13" name="object 13"/>
          <p:cNvSpPr txBox="1"/>
          <p:nvPr/>
        </p:nvSpPr>
        <p:spPr>
          <a:xfrm>
            <a:off x="408961" y="1546386"/>
            <a:ext cx="111760" cy="89535"/>
          </a:xfrm>
          <a:prstGeom prst="rect">
            <a:avLst/>
          </a:prstGeom>
        </p:spPr>
        <p:txBody>
          <a:bodyPr vert="horz" wrap="square" lIns="0" tIns="0" rIns="0" bIns="0" rtlCol="0">
            <a:spAutoFit/>
          </a:bodyPr>
          <a:lstStyle/>
          <a:p>
            <a:pPr marL="12700">
              <a:lnSpc>
                <a:spcPct val="100000"/>
              </a:lnSpc>
            </a:pPr>
            <a:r>
              <a:rPr sz="500" spc="-10" dirty="0">
                <a:solidFill>
                  <a:srgbClr val="007F00"/>
                </a:solidFill>
                <a:latin typeface="Arial"/>
                <a:cs typeface="Arial"/>
              </a:rPr>
              <a:t>0.6</a:t>
            </a:r>
            <a:endParaRPr sz="500">
              <a:latin typeface="Arial"/>
              <a:cs typeface="Arial"/>
            </a:endParaRPr>
          </a:p>
        </p:txBody>
      </p:sp>
      <p:sp>
        <p:nvSpPr>
          <p:cNvPr id="14" name="object 14"/>
          <p:cNvSpPr txBox="1"/>
          <p:nvPr/>
        </p:nvSpPr>
        <p:spPr>
          <a:xfrm>
            <a:off x="409242" y="1344216"/>
            <a:ext cx="111760" cy="89535"/>
          </a:xfrm>
          <a:prstGeom prst="rect">
            <a:avLst/>
          </a:prstGeom>
        </p:spPr>
        <p:txBody>
          <a:bodyPr vert="horz" wrap="square" lIns="0" tIns="0" rIns="0" bIns="0" rtlCol="0">
            <a:spAutoFit/>
          </a:bodyPr>
          <a:lstStyle/>
          <a:p>
            <a:pPr marL="12700">
              <a:lnSpc>
                <a:spcPct val="100000"/>
              </a:lnSpc>
            </a:pPr>
            <a:r>
              <a:rPr sz="500" spc="-10" dirty="0">
                <a:solidFill>
                  <a:srgbClr val="007F00"/>
                </a:solidFill>
                <a:latin typeface="Arial"/>
                <a:cs typeface="Arial"/>
              </a:rPr>
              <a:t>0.8</a:t>
            </a:r>
            <a:endParaRPr sz="500">
              <a:latin typeface="Arial"/>
              <a:cs typeface="Arial"/>
            </a:endParaRPr>
          </a:p>
        </p:txBody>
      </p:sp>
      <p:sp>
        <p:nvSpPr>
          <p:cNvPr id="15" name="object 15"/>
          <p:cNvSpPr txBox="1"/>
          <p:nvPr/>
        </p:nvSpPr>
        <p:spPr>
          <a:xfrm>
            <a:off x="324625" y="1425575"/>
            <a:ext cx="76410" cy="446091"/>
          </a:xfrm>
          <a:prstGeom prst="rect">
            <a:avLst/>
          </a:prstGeom>
        </p:spPr>
        <p:txBody>
          <a:bodyPr vert="vert270" wrap="square" lIns="0" tIns="0" rIns="0" bIns="0" rtlCol="0">
            <a:spAutoFit/>
          </a:bodyPr>
          <a:lstStyle/>
          <a:p>
            <a:pPr marL="12700">
              <a:lnSpc>
                <a:spcPts val="595"/>
              </a:lnSpc>
            </a:pPr>
            <a:r>
              <a:rPr sz="500" dirty="0">
                <a:solidFill>
                  <a:srgbClr val="007F00"/>
                </a:solidFill>
                <a:latin typeface="Arial"/>
                <a:cs typeface="Arial"/>
              </a:rPr>
              <a:t>Discordance</a:t>
            </a:r>
            <a:endParaRPr sz="500" dirty="0">
              <a:latin typeface="Arial"/>
              <a:cs typeface="Arial"/>
            </a:endParaRPr>
          </a:p>
        </p:txBody>
      </p:sp>
      <p:sp>
        <p:nvSpPr>
          <p:cNvPr id="16" name="object 16"/>
          <p:cNvSpPr txBox="1"/>
          <p:nvPr/>
        </p:nvSpPr>
        <p:spPr>
          <a:xfrm>
            <a:off x="2079001" y="2162130"/>
            <a:ext cx="1155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2.15</a:t>
            </a:r>
            <a:endParaRPr sz="400">
              <a:latin typeface="Arial"/>
              <a:cs typeface="Arial"/>
            </a:endParaRPr>
          </a:p>
        </p:txBody>
      </p:sp>
      <p:sp>
        <p:nvSpPr>
          <p:cNvPr id="17" name="object 17"/>
          <p:cNvSpPr txBox="1"/>
          <p:nvPr/>
        </p:nvSpPr>
        <p:spPr>
          <a:xfrm>
            <a:off x="2079001" y="2009893"/>
            <a:ext cx="1155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2.20</a:t>
            </a:r>
            <a:endParaRPr sz="400">
              <a:latin typeface="Arial"/>
              <a:cs typeface="Arial"/>
            </a:endParaRPr>
          </a:p>
        </p:txBody>
      </p:sp>
      <p:sp>
        <p:nvSpPr>
          <p:cNvPr id="18" name="object 18"/>
          <p:cNvSpPr txBox="1"/>
          <p:nvPr/>
        </p:nvSpPr>
        <p:spPr>
          <a:xfrm>
            <a:off x="2079001" y="1857657"/>
            <a:ext cx="1155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2.25</a:t>
            </a:r>
            <a:endParaRPr sz="400">
              <a:latin typeface="Arial"/>
              <a:cs typeface="Arial"/>
            </a:endParaRPr>
          </a:p>
        </p:txBody>
      </p:sp>
      <p:sp>
        <p:nvSpPr>
          <p:cNvPr id="19" name="object 19"/>
          <p:cNvSpPr txBox="1"/>
          <p:nvPr/>
        </p:nvSpPr>
        <p:spPr>
          <a:xfrm>
            <a:off x="2079001" y="1705421"/>
            <a:ext cx="1155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2.30</a:t>
            </a:r>
            <a:endParaRPr sz="400">
              <a:latin typeface="Arial"/>
              <a:cs typeface="Arial"/>
            </a:endParaRPr>
          </a:p>
        </p:txBody>
      </p:sp>
      <p:sp>
        <p:nvSpPr>
          <p:cNvPr id="20" name="object 20"/>
          <p:cNvSpPr txBox="1"/>
          <p:nvPr/>
        </p:nvSpPr>
        <p:spPr>
          <a:xfrm>
            <a:off x="2079001" y="1553184"/>
            <a:ext cx="1155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2.35</a:t>
            </a:r>
            <a:endParaRPr sz="400">
              <a:latin typeface="Arial"/>
              <a:cs typeface="Arial"/>
            </a:endParaRPr>
          </a:p>
        </p:txBody>
      </p:sp>
      <p:sp>
        <p:nvSpPr>
          <p:cNvPr id="21" name="object 21"/>
          <p:cNvSpPr txBox="1"/>
          <p:nvPr/>
        </p:nvSpPr>
        <p:spPr>
          <a:xfrm>
            <a:off x="2079001" y="1400948"/>
            <a:ext cx="1155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2.40</a:t>
            </a:r>
            <a:endParaRPr sz="400">
              <a:latin typeface="Arial"/>
              <a:cs typeface="Arial"/>
            </a:endParaRPr>
          </a:p>
        </p:txBody>
      </p:sp>
      <p:sp>
        <p:nvSpPr>
          <p:cNvPr id="22" name="object 22"/>
          <p:cNvSpPr txBox="1"/>
          <p:nvPr/>
        </p:nvSpPr>
        <p:spPr>
          <a:xfrm>
            <a:off x="2079001" y="1248712"/>
            <a:ext cx="1155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2.45</a:t>
            </a:r>
            <a:endParaRPr sz="400" dirty="0">
              <a:latin typeface="Arial"/>
              <a:cs typeface="Arial"/>
            </a:endParaRPr>
          </a:p>
        </p:txBody>
      </p:sp>
      <p:sp>
        <p:nvSpPr>
          <p:cNvPr id="23" name="object 23"/>
          <p:cNvSpPr txBox="1"/>
          <p:nvPr/>
        </p:nvSpPr>
        <p:spPr>
          <a:xfrm>
            <a:off x="2176980" y="1467618"/>
            <a:ext cx="88900" cy="454659"/>
          </a:xfrm>
          <a:prstGeom prst="rect">
            <a:avLst/>
          </a:prstGeom>
        </p:spPr>
        <p:txBody>
          <a:bodyPr vert="vert270" wrap="square" lIns="0" tIns="0" rIns="0" bIns="0" rtlCol="0">
            <a:spAutoFit/>
          </a:bodyPr>
          <a:lstStyle/>
          <a:p>
            <a:pPr marL="12700">
              <a:lnSpc>
                <a:spcPts val="595"/>
              </a:lnSpc>
            </a:pPr>
            <a:r>
              <a:rPr sz="500" dirty="0">
                <a:latin typeface="Arial"/>
                <a:cs typeface="Arial"/>
              </a:rPr>
              <a:t>Number</a:t>
            </a:r>
            <a:r>
              <a:rPr sz="500" spc="-5" dirty="0">
                <a:latin typeface="Arial"/>
                <a:cs typeface="Arial"/>
              </a:rPr>
              <a:t> </a:t>
            </a:r>
            <a:r>
              <a:rPr sz="500" dirty="0">
                <a:latin typeface="Arial"/>
                <a:cs typeface="Arial"/>
              </a:rPr>
              <a:t>of</a:t>
            </a:r>
            <a:r>
              <a:rPr sz="500" spc="-5" dirty="0">
                <a:latin typeface="Arial"/>
                <a:cs typeface="Arial"/>
              </a:rPr>
              <a:t> </a:t>
            </a:r>
            <a:r>
              <a:rPr sz="500" dirty="0">
                <a:latin typeface="Arial"/>
                <a:cs typeface="Arial"/>
              </a:rPr>
              <a:t>sites</a:t>
            </a:r>
            <a:endParaRPr sz="500">
              <a:latin typeface="Arial"/>
              <a:cs typeface="Arial"/>
            </a:endParaRPr>
          </a:p>
        </p:txBody>
      </p:sp>
      <p:sp>
        <p:nvSpPr>
          <p:cNvPr id="24" name="object 24"/>
          <p:cNvSpPr txBox="1"/>
          <p:nvPr/>
        </p:nvSpPr>
        <p:spPr>
          <a:xfrm>
            <a:off x="1429333" y="1897716"/>
            <a:ext cx="621030" cy="277495"/>
          </a:xfrm>
          <a:prstGeom prst="rect">
            <a:avLst/>
          </a:prstGeom>
        </p:spPr>
        <p:txBody>
          <a:bodyPr vert="horz" wrap="square" lIns="0" tIns="0" rIns="0" bIns="0" rtlCol="0">
            <a:spAutoFit/>
          </a:bodyPr>
          <a:lstStyle/>
          <a:p>
            <a:pPr marL="12700" marR="5080">
              <a:lnSpc>
                <a:spcPct val="108300"/>
              </a:lnSpc>
            </a:pPr>
            <a:r>
              <a:rPr sz="400" spc="-5" dirty="0">
                <a:latin typeface="Arial"/>
                <a:cs typeface="Arial"/>
              </a:rPr>
              <a:t>Discordance </a:t>
            </a:r>
            <a:r>
              <a:rPr sz="400" spc="5" dirty="0">
                <a:latin typeface="Arial"/>
                <a:cs typeface="Arial"/>
              </a:rPr>
              <a:t>(total)  </a:t>
            </a:r>
            <a:r>
              <a:rPr sz="400" spc="-5" dirty="0">
                <a:latin typeface="Arial"/>
                <a:cs typeface="Arial"/>
              </a:rPr>
              <a:t>Discordance </a:t>
            </a:r>
            <a:r>
              <a:rPr sz="400" dirty="0">
                <a:latin typeface="Arial"/>
                <a:cs typeface="Arial"/>
              </a:rPr>
              <a:t>(avg per</a:t>
            </a:r>
            <a:r>
              <a:rPr sz="400" spc="-25" dirty="0">
                <a:latin typeface="Arial"/>
                <a:cs typeface="Arial"/>
              </a:rPr>
              <a:t> </a:t>
            </a:r>
            <a:r>
              <a:rPr sz="400" dirty="0">
                <a:latin typeface="Arial"/>
                <a:cs typeface="Arial"/>
              </a:rPr>
              <a:t>site)  Number</a:t>
            </a:r>
            <a:r>
              <a:rPr sz="400" spc="-45" dirty="0">
                <a:latin typeface="Arial"/>
                <a:cs typeface="Arial"/>
              </a:rPr>
              <a:t> </a:t>
            </a:r>
            <a:r>
              <a:rPr sz="400" dirty="0">
                <a:latin typeface="Arial"/>
                <a:cs typeface="Arial"/>
              </a:rPr>
              <a:t>of</a:t>
            </a:r>
            <a:r>
              <a:rPr sz="400" spc="-45" dirty="0">
                <a:latin typeface="Arial"/>
                <a:cs typeface="Arial"/>
              </a:rPr>
              <a:t> </a:t>
            </a:r>
            <a:r>
              <a:rPr sz="400" dirty="0">
                <a:latin typeface="Arial"/>
                <a:cs typeface="Arial"/>
              </a:rPr>
              <a:t>sites</a:t>
            </a:r>
            <a:endParaRPr sz="400">
              <a:latin typeface="Arial"/>
              <a:cs typeface="Arial"/>
            </a:endParaRPr>
          </a:p>
          <a:p>
            <a:pPr marL="12700">
              <a:lnSpc>
                <a:spcPct val="100000"/>
              </a:lnSpc>
              <a:spcBef>
                <a:spcPts val="40"/>
              </a:spcBef>
            </a:pPr>
            <a:r>
              <a:rPr sz="400" spc="-5" dirty="0">
                <a:latin typeface="Arial"/>
                <a:cs typeface="Arial"/>
              </a:rPr>
              <a:t>Tested</a:t>
            </a:r>
            <a:r>
              <a:rPr sz="400" spc="-65" dirty="0">
                <a:latin typeface="Arial"/>
                <a:cs typeface="Arial"/>
              </a:rPr>
              <a:t> </a:t>
            </a:r>
            <a:r>
              <a:rPr sz="400" spc="-5" dirty="0">
                <a:latin typeface="Arial"/>
                <a:cs typeface="Arial"/>
              </a:rPr>
              <a:t>sample</a:t>
            </a:r>
            <a:endParaRPr sz="400">
              <a:latin typeface="Arial"/>
              <a:cs typeface="Arial"/>
            </a:endParaRPr>
          </a:p>
        </p:txBody>
      </p:sp>
      <p:sp>
        <p:nvSpPr>
          <p:cNvPr id="25" name="object 25"/>
          <p:cNvSpPr/>
          <p:nvPr/>
        </p:nvSpPr>
        <p:spPr>
          <a:xfrm>
            <a:off x="2567844" y="1188391"/>
            <a:ext cx="1559652" cy="1015349"/>
          </a:xfrm>
          <a:prstGeom prst="rect">
            <a:avLst/>
          </a:prstGeom>
          <a:blipFill>
            <a:blip r:embed="rId4" cstate="print"/>
            <a:stretch>
              <a:fillRect/>
            </a:stretch>
          </a:blipFill>
        </p:spPr>
        <p:txBody>
          <a:bodyPr wrap="square" lIns="0" tIns="0" rIns="0" bIns="0" rtlCol="0"/>
          <a:lstStyle/>
          <a:p>
            <a:endParaRPr/>
          </a:p>
        </p:txBody>
      </p:sp>
      <p:sp>
        <p:nvSpPr>
          <p:cNvPr id="26" name="object 26"/>
          <p:cNvSpPr txBox="1"/>
          <p:nvPr/>
        </p:nvSpPr>
        <p:spPr>
          <a:xfrm>
            <a:off x="2615853" y="2197051"/>
            <a:ext cx="60325" cy="89535"/>
          </a:xfrm>
          <a:prstGeom prst="rect">
            <a:avLst/>
          </a:prstGeom>
        </p:spPr>
        <p:txBody>
          <a:bodyPr vert="horz" wrap="square" lIns="0" tIns="0" rIns="0" bIns="0" rtlCol="0">
            <a:spAutoFit/>
          </a:bodyPr>
          <a:lstStyle/>
          <a:p>
            <a:pPr marL="12700">
              <a:lnSpc>
                <a:spcPct val="100000"/>
              </a:lnSpc>
            </a:pPr>
            <a:r>
              <a:rPr sz="500" spc="-10" dirty="0">
                <a:latin typeface="Arial"/>
                <a:cs typeface="Arial"/>
              </a:rPr>
              <a:t>0</a:t>
            </a:r>
            <a:endParaRPr sz="500">
              <a:latin typeface="Arial"/>
              <a:cs typeface="Arial"/>
            </a:endParaRPr>
          </a:p>
        </p:txBody>
      </p:sp>
      <p:sp>
        <p:nvSpPr>
          <p:cNvPr id="27" name="object 27"/>
          <p:cNvSpPr txBox="1"/>
          <p:nvPr/>
        </p:nvSpPr>
        <p:spPr>
          <a:xfrm>
            <a:off x="2888081" y="2197051"/>
            <a:ext cx="94615" cy="89535"/>
          </a:xfrm>
          <a:prstGeom prst="rect">
            <a:avLst/>
          </a:prstGeom>
        </p:spPr>
        <p:txBody>
          <a:bodyPr vert="horz" wrap="square" lIns="0" tIns="0" rIns="0" bIns="0" rtlCol="0">
            <a:spAutoFit/>
          </a:bodyPr>
          <a:lstStyle/>
          <a:p>
            <a:pPr marL="12700">
              <a:lnSpc>
                <a:spcPct val="100000"/>
              </a:lnSpc>
            </a:pPr>
            <a:r>
              <a:rPr sz="500" spc="-10" dirty="0">
                <a:latin typeface="Arial"/>
                <a:cs typeface="Arial"/>
              </a:rPr>
              <a:t>10</a:t>
            </a:r>
            <a:endParaRPr sz="500">
              <a:latin typeface="Arial"/>
              <a:cs typeface="Arial"/>
            </a:endParaRPr>
          </a:p>
        </p:txBody>
      </p:sp>
      <p:sp>
        <p:nvSpPr>
          <p:cNvPr id="28" name="object 28"/>
          <p:cNvSpPr txBox="1"/>
          <p:nvPr/>
        </p:nvSpPr>
        <p:spPr>
          <a:xfrm>
            <a:off x="3751238" y="2197051"/>
            <a:ext cx="94615" cy="89535"/>
          </a:xfrm>
          <a:prstGeom prst="rect">
            <a:avLst/>
          </a:prstGeom>
        </p:spPr>
        <p:txBody>
          <a:bodyPr vert="horz" wrap="square" lIns="0" tIns="0" rIns="0" bIns="0" rtlCol="0">
            <a:spAutoFit/>
          </a:bodyPr>
          <a:lstStyle/>
          <a:p>
            <a:pPr marL="12700">
              <a:lnSpc>
                <a:spcPct val="100000"/>
              </a:lnSpc>
            </a:pPr>
            <a:r>
              <a:rPr sz="500" spc="-10" dirty="0">
                <a:latin typeface="Arial"/>
                <a:cs typeface="Arial"/>
              </a:rPr>
              <a:t>40</a:t>
            </a:r>
            <a:endParaRPr sz="500">
              <a:latin typeface="Arial"/>
              <a:cs typeface="Arial"/>
            </a:endParaRPr>
          </a:p>
        </p:txBody>
      </p:sp>
      <p:sp>
        <p:nvSpPr>
          <p:cNvPr id="29" name="object 29"/>
          <p:cNvSpPr txBox="1"/>
          <p:nvPr/>
        </p:nvSpPr>
        <p:spPr>
          <a:xfrm>
            <a:off x="4040235" y="2197051"/>
            <a:ext cx="94615" cy="89535"/>
          </a:xfrm>
          <a:prstGeom prst="rect">
            <a:avLst/>
          </a:prstGeom>
        </p:spPr>
        <p:txBody>
          <a:bodyPr vert="horz" wrap="square" lIns="0" tIns="0" rIns="0" bIns="0" rtlCol="0">
            <a:spAutoFit/>
          </a:bodyPr>
          <a:lstStyle/>
          <a:p>
            <a:pPr marL="12700">
              <a:lnSpc>
                <a:spcPct val="100000"/>
              </a:lnSpc>
            </a:pPr>
            <a:r>
              <a:rPr sz="500" spc="-10" dirty="0">
                <a:latin typeface="Arial"/>
                <a:cs typeface="Arial"/>
              </a:rPr>
              <a:t>50</a:t>
            </a:r>
            <a:endParaRPr sz="500">
              <a:latin typeface="Arial"/>
              <a:cs typeface="Arial"/>
            </a:endParaRPr>
          </a:p>
        </p:txBody>
      </p:sp>
      <p:sp>
        <p:nvSpPr>
          <p:cNvPr id="30" name="object 30"/>
          <p:cNvSpPr txBox="1"/>
          <p:nvPr/>
        </p:nvSpPr>
        <p:spPr>
          <a:xfrm>
            <a:off x="3175355" y="2197051"/>
            <a:ext cx="382905" cy="163830"/>
          </a:xfrm>
          <a:prstGeom prst="rect">
            <a:avLst/>
          </a:prstGeom>
        </p:spPr>
        <p:txBody>
          <a:bodyPr vert="horz" wrap="square" lIns="0" tIns="0" rIns="0" bIns="0" rtlCol="0">
            <a:spAutoFit/>
          </a:bodyPr>
          <a:lstStyle/>
          <a:p>
            <a:pPr marL="12700">
              <a:lnSpc>
                <a:spcPts val="595"/>
              </a:lnSpc>
              <a:tabLst>
                <a:tab pos="300990" algn="l"/>
              </a:tabLst>
            </a:pPr>
            <a:r>
              <a:rPr sz="500" spc="-10" dirty="0">
                <a:latin typeface="Arial"/>
                <a:cs typeface="Arial"/>
              </a:rPr>
              <a:t>20	30</a:t>
            </a:r>
            <a:endParaRPr sz="500">
              <a:latin typeface="Arial"/>
              <a:cs typeface="Arial"/>
            </a:endParaRPr>
          </a:p>
          <a:p>
            <a:pPr marL="34925">
              <a:lnSpc>
                <a:spcPts val="595"/>
              </a:lnSpc>
            </a:pPr>
            <a:r>
              <a:rPr sz="500" spc="-20" dirty="0">
                <a:latin typeface="Arial"/>
                <a:cs typeface="Arial"/>
              </a:rPr>
              <a:t>Sample</a:t>
            </a:r>
            <a:r>
              <a:rPr sz="500" spc="-85" dirty="0">
                <a:latin typeface="Arial"/>
                <a:cs typeface="Arial"/>
              </a:rPr>
              <a:t> </a:t>
            </a:r>
            <a:r>
              <a:rPr sz="500" spc="-25" dirty="0">
                <a:latin typeface="Arial"/>
                <a:cs typeface="Arial"/>
              </a:rPr>
              <a:t>ID</a:t>
            </a:r>
            <a:endParaRPr sz="500">
              <a:latin typeface="Arial"/>
              <a:cs typeface="Arial"/>
            </a:endParaRPr>
          </a:p>
        </p:txBody>
      </p:sp>
      <p:sp>
        <p:nvSpPr>
          <p:cNvPr id="31" name="object 31"/>
          <p:cNvSpPr txBox="1"/>
          <p:nvPr/>
        </p:nvSpPr>
        <p:spPr>
          <a:xfrm>
            <a:off x="2512184" y="2152896"/>
            <a:ext cx="60325" cy="89535"/>
          </a:xfrm>
          <a:prstGeom prst="rect">
            <a:avLst/>
          </a:prstGeom>
        </p:spPr>
        <p:txBody>
          <a:bodyPr vert="horz" wrap="square" lIns="0" tIns="0" rIns="0" bIns="0" rtlCol="0">
            <a:spAutoFit/>
          </a:bodyPr>
          <a:lstStyle/>
          <a:p>
            <a:pPr marL="12700">
              <a:lnSpc>
                <a:spcPct val="100000"/>
              </a:lnSpc>
            </a:pPr>
            <a:r>
              <a:rPr sz="500" spc="-10" dirty="0">
                <a:solidFill>
                  <a:srgbClr val="007F00"/>
                </a:solidFill>
                <a:latin typeface="Arial"/>
                <a:cs typeface="Arial"/>
              </a:rPr>
              <a:t>0</a:t>
            </a:r>
            <a:endParaRPr sz="500">
              <a:latin typeface="Arial"/>
              <a:cs typeface="Arial"/>
            </a:endParaRPr>
          </a:p>
        </p:txBody>
      </p:sp>
      <p:sp>
        <p:nvSpPr>
          <p:cNvPr id="32" name="object 32"/>
          <p:cNvSpPr txBox="1"/>
          <p:nvPr/>
        </p:nvSpPr>
        <p:spPr>
          <a:xfrm>
            <a:off x="2515911" y="1984421"/>
            <a:ext cx="60325" cy="89535"/>
          </a:xfrm>
          <a:prstGeom prst="rect">
            <a:avLst/>
          </a:prstGeom>
        </p:spPr>
        <p:txBody>
          <a:bodyPr vert="horz" wrap="square" lIns="0" tIns="0" rIns="0" bIns="0" rtlCol="0">
            <a:spAutoFit/>
          </a:bodyPr>
          <a:lstStyle/>
          <a:p>
            <a:pPr marL="12700">
              <a:lnSpc>
                <a:spcPct val="100000"/>
              </a:lnSpc>
            </a:pPr>
            <a:r>
              <a:rPr sz="500" spc="-10" dirty="0">
                <a:solidFill>
                  <a:srgbClr val="007F00"/>
                </a:solidFill>
                <a:latin typeface="Arial"/>
                <a:cs typeface="Arial"/>
              </a:rPr>
              <a:t>1</a:t>
            </a:r>
            <a:endParaRPr sz="500">
              <a:latin typeface="Arial"/>
              <a:cs typeface="Arial"/>
            </a:endParaRPr>
          </a:p>
        </p:txBody>
      </p:sp>
      <p:sp>
        <p:nvSpPr>
          <p:cNvPr id="33" name="object 33"/>
          <p:cNvSpPr txBox="1"/>
          <p:nvPr/>
        </p:nvSpPr>
        <p:spPr>
          <a:xfrm>
            <a:off x="2514364" y="1815946"/>
            <a:ext cx="60325" cy="89535"/>
          </a:xfrm>
          <a:prstGeom prst="rect">
            <a:avLst/>
          </a:prstGeom>
        </p:spPr>
        <p:txBody>
          <a:bodyPr vert="horz" wrap="square" lIns="0" tIns="0" rIns="0" bIns="0" rtlCol="0">
            <a:spAutoFit/>
          </a:bodyPr>
          <a:lstStyle/>
          <a:p>
            <a:pPr marL="12700">
              <a:lnSpc>
                <a:spcPct val="100000"/>
              </a:lnSpc>
            </a:pPr>
            <a:r>
              <a:rPr sz="500" spc="-10" dirty="0">
                <a:solidFill>
                  <a:srgbClr val="007F00"/>
                </a:solidFill>
                <a:latin typeface="Arial"/>
                <a:cs typeface="Arial"/>
              </a:rPr>
              <a:t>2</a:t>
            </a:r>
            <a:endParaRPr sz="500">
              <a:latin typeface="Arial"/>
              <a:cs typeface="Arial"/>
            </a:endParaRPr>
          </a:p>
        </p:txBody>
      </p:sp>
      <p:sp>
        <p:nvSpPr>
          <p:cNvPr id="34" name="object 34"/>
          <p:cNvSpPr txBox="1"/>
          <p:nvPr/>
        </p:nvSpPr>
        <p:spPr>
          <a:xfrm>
            <a:off x="2513520" y="1647471"/>
            <a:ext cx="60325" cy="89535"/>
          </a:xfrm>
          <a:prstGeom prst="rect">
            <a:avLst/>
          </a:prstGeom>
        </p:spPr>
        <p:txBody>
          <a:bodyPr vert="horz" wrap="square" lIns="0" tIns="0" rIns="0" bIns="0" rtlCol="0">
            <a:spAutoFit/>
          </a:bodyPr>
          <a:lstStyle/>
          <a:p>
            <a:pPr marL="12700">
              <a:lnSpc>
                <a:spcPct val="100000"/>
              </a:lnSpc>
            </a:pPr>
            <a:r>
              <a:rPr sz="500" spc="-10" dirty="0">
                <a:solidFill>
                  <a:srgbClr val="007F00"/>
                </a:solidFill>
                <a:latin typeface="Arial"/>
                <a:cs typeface="Arial"/>
              </a:rPr>
              <a:t>3</a:t>
            </a:r>
            <a:endParaRPr sz="500">
              <a:latin typeface="Arial"/>
              <a:cs typeface="Arial"/>
            </a:endParaRPr>
          </a:p>
        </p:txBody>
      </p:sp>
      <p:sp>
        <p:nvSpPr>
          <p:cNvPr id="35" name="object 35"/>
          <p:cNvSpPr txBox="1"/>
          <p:nvPr/>
        </p:nvSpPr>
        <p:spPr>
          <a:xfrm>
            <a:off x="2510708" y="1478996"/>
            <a:ext cx="60325" cy="89535"/>
          </a:xfrm>
          <a:prstGeom prst="rect">
            <a:avLst/>
          </a:prstGeom>
        </p:spPr>
        <p:txBody>
          <a:bodyPr vert="horz" wrap="square" lIns="0" tIns="0" rIns="0" bIns="0" rtlCol="0">
            <a:spAutoFit/>
          </a:bodyPr>
          <a:lstStyle/>
          <a:p>
            <a:pPr marL="12700">
              <a:lnSpc>
                <a:spcPct val="100000"/>
              </a:lnSpc>
            </a:pPr>
            <a:r>
              <a:rPr sz="500" spc="-10" dirty="0">
                <a:solidFill>
                  <a:srgbClr val="007F00"/>
                </a:solidFill>
                <a:latin typeface="Arial"/>
                <a:cs typeface="Arial"/>
              </a:rPr>
              <a:t>4</a:t>
            </a:r>
            <a:endParaRPr sz="500">
              <a:latin typeface="Arial"/>
              <a:cs typeface="Arial"/>
            </a:endParaRPr>
          </a:p>
        </p:txBody>
      </p:sp>
      <p:sp>
        <p:nvSpPr>
          <p:cNvPr id="36" name="object 36"/>
          <p:cNvSpPr txBox="1"/>
          <p:nvPr/>
        </p:nvSpPr>
        <p:spPr>
          <a:xfrm>
            <a:off x="2513872" y="1310521"/>
            <a:ext cx="60325" cy="89535"/>
          </a:xfrm>
          <a:prstGeom prst="rect">
            <a:avLst/>
          </a:prstGeom>
        </p:spPr>
        <p:txBody>
          <a:bodyPr vert="horz" wrap="square" lIns="0" tIns="0" rIns="0" bIns="0" rtlCol="0">
            <a:spAutoFit/>
          </a:bodyPr>
          <a:lstStyle/>
          <a:p>
            <a:pPr marL="12700">
              <a:lnSpc>
                <a:spcPct val="100000"/>
              </a:lnSpc>
            </a:pPr>
            <a:r>
              <a:rPr sz="500" spc="-10" dirty="0">
                <a:solidFill>
                  <a:srgbClr val="007F00"/>
                </a:solidFill>
                <a:latin typeface="Arial"/>
                <a:cs typeface="Arial"/>
              </a:rPr>
              <a:t>5</a:t>
            </a:r>
            <a:endParaRPr sz="500">
              <a:latin typeface="Arial"/>
              <a:cs typeface="Arial"/>
            </a:endParaRPr>
          </a:p>
        </p:txBody>
      </p:sp>
      <p:sp>
        <p:nvSpPr>
          <p:cNvPr id="37" name="object 37"/>
          <p:cNvSpPr txBox="1"/>
          <p:nvPr/>
        </p:nvSpPr>
        <p:spPr>
          <a:xfrm>
            <a:off x="2426794" y="1425575"/>
            <a:ext cx="76410" cy="446091"/>
          </a:xfrm>
          <a:prstGeom prst="rect">
            <a:avLst/>
          </a:prstGeom>
        </p:spPr>
        <p:txBody>
          <a:bodyPr vert="vert270" wrap="square" lIns="0" tIns="0" rIns="0" bIns="0" rtlCol="0">
            <a:spAutoFit/>
          </a:bodyPr>
          <a:lstStyle/>
          <a:p>
            <a:pPr marL="12700">
              <a:lnSpc>
                <a:spcPts val="595"/>
              </a:lnSpc>
            </a:pPr>
            <a:r>
              <a:rPr sz="500" dirty="0">
                <a:solidFill>
                  <a:srgbClr val="007F00"/>
                </a:solidFill>
                <a:latin typeface="Arial"/>
                <a:cs typeface="Arial"/>
              </a:rPr>
              <a:t>Discordance</a:t>
            </a:r>
            <a:endParaRPr sz="500" dirty="0">
              <a:latin typeface="Arial"/>
              <a:cs typeface="Arial"/>
            </a:endParaRPr>
          </a:p>
        </p:txBody>
      </p:sp>
      <p:sp>
        <p:nvSpPr>
          <p:cNvPr id="38" name="object 38"/>
          <p:cNvSpPr txBox="1"/>
          <p:nvPr/>
        </p:nvSpPr>
        <p:spPr>
          <a:xfrm>
            <a:off x="411422" y="1113641"/>
            <a:ext cx="2273300" cy="117475"/>
          </a:xfrm>
          <a:prstGeom prst="rect">
            <a:avLst/>
          </a:prstGeom>
        </p:spPr>
        <p:txBody>
          <a:bodyPr vert="horz" wrap="square" lIns="0" tIns="0" rIns="0" bIns="0" rtlCol="0">
            <a:spAutoFit/>
          </a:bodyPr>
          <a:lstStyle/>
          <a:p>
            <a:pPr marL="12700">
              <a:lnSpc>
                <a:spcPct val="100000"/>
              </a:lnSpc>
              <a:tabLst>
                <a:tab pos="1570355" algn="l"/>
                <a:tab pos="2113280" algn="l"/>
              </a:tabLst>
            </a:pPr>
            <a:r>
              <a:rPr sz="750" spc="-15" baseline="-22222" dirty="0">
                <a:solidFill>
                  <a:srgbClr val="007F00"/>
                </a:solidFill>
                <a:latin typeface="Arial"/>
                <a:cs typeface="Arial"/>
              </a:rPr>
              <a:t>1.0</a:t>
            </a:r>
            <a:r>
              <a:rPr sz="750" spc="-112" baseline="-22222" dirty="0">
                <a:solidFill>
                  <a:srgbClr val="007F00"/>
                </a:solidFill>
                <a:latin typeface="Arial"/>
                <a:cs typeface="Arial"/>
              </a:rPr>
              <a:t> </a:t>
            </a:r>
            <a:r>
              <a:rPr sz="500" spc="-15" dirty="0">
                <a:latin typeface="Arial"/>
                <a:cs typeface="Arial"/>
              </a:rPr>
              <a:t>1e4</a:t>
            </a:r>
            <a:r>
              <a:rPr sz="500" dirty="0">
                <a:latin typeface="Arial"/>
                <a:cs typeface="Arial"/>
              </a:rPr>
              <a:t>	</a:t>
            </a:r>
            <a:r>
              <a:rPr sz="500" spc="-15" dirty="0">
                <a:latin typeface="Arial"/>
                <a:cs typeface="Arial"/>
              </a:rPr>
              <a:t>1e3</a:t>
            </a:r>
            <a:r>
              <a:rPr sz="500" dirty="0">
                <a:latin typeface="Arial"/>
                <a:cs typeface="Arial"/>
              </a:rPr>
              <a:t>	</a:t>
            </a:r>
            <a:r>
              <a:rPr sz="750" spc="-15" baseline="-22222" dirty="0">
                <a:solidFill>
                  <a:srgbClr val="007F00"/>
                </a:solidFill>
                <a:latin typeface="Arial"/>
                <a:cs typeface="Arial"/>
              </a:rPr>
              <a:t>6</a:t>
            </a:r>
            <a:r>
              <a:rPr sz="750" spc="-82" baseline="-22222" dirty="0">
                <a:solidFill>
                  <a:srgbClr val="007F00"/>
                </a:solidFill>
                <a:latin typeface="Arial"/>
                <a:cs typeface="Arial"/>
              </a:rPr>
              <a:t> </a:t>
            </a:r>
            <a:r>
              <a:rPr sz="500" spc="-15" dirty="0">
                <a:latin typeface="Arial"/>
                <a:cs typeface="Arial"/>
              </a:rPr>
              <a:t>1e2</a:t>
            </a:r>
            <a:endParaRPr sz="500">
              <a:latin typeface="Arial"/>
              <a:cs typeface="Arial"/>
            </a:endParaRPr>
          </a:p>
        </p:txBody>
      </p:sp>
      <p:sp>
        <p:nvSpPr>
          <p:cNvPr id="39" name="object 39"/>
          <p:cNvSpPr txBox="1"/>
          <p:nvPr/>
        </p:nvSpPr>
        <p:spPr>
          <a:xfrm>
            <a:off x="4130546" y="2168219"/>
            <a:ext cx="774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28</a:t>
            </a:r>
            <a:endParaRPr sz="400">
              <a:latin typeface="Arial"/>
              <a:cs typeface="Arial"/>
            </a:endParaRPr>
          </a:p>
        </p:txBody>
      </p:sp>
      <p:sp>
        <p:nvSpPr>
          <p:cNvPr id="40" name="object 40"/>
          <p:cNvSpPr txBox="1"/>
          <p:nvPr/>
        </p:nvSpPr>
        <p:spPr>
          <a:xfrm>
            <a:off x="4130546" y="1999744"/>
            <a:ext cx="774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30</a:t>
            </a:r>
            <a:endParaRPr sz="400">
              <a:latin typeface="Arial"/>
              <a:cs typeface="Arial"/>
            </a:endParaRPr>
          </a:p>
        </p:txBody>
      </p:sp>
      <p:sp>
        <p:nvSpPr>
          <p:cNvPr id="41" name="object 41"/>
          <p:cNvSpPr txBox="1"/>
          <p:nvPr/>
        </p:nvSpPr>
        <p:spPr>
          <a:xfrm>
            <a:off x="4130546" y="1831270"/>
            <a:ext cx="774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32</a:t>
            </a:r>
            <a:endParaRPr sz="400">
              <a:latin typeface="Arial"/>
              <a:cs typeface="Arial"/>
            </a:endParaRPr>
          </a:p>
        </p:txBody>
      </p:sp>
      <p:sp>
        <p:nvSpPr>
          <p:cNvPr id="42" name="object 42"/>
          <p:cNvSpPr txBox="1"/>
          <p:nvPr/>
        </p:nvSpPr>
        <p:spPr>
          <a:xfrm>
            <a:off x="4130546" y="1662795"/>
            <a:ext cx="774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34</a:t>
            </a:r>
            <a:endParaRPr sz="400">
              <a:latin typeface="Arial"/>
              <a:cs typeface="Arial"/>
            </a:endParaRPr>
          </a:p>
        </p:txBody>
      </p:sp>
      <p:sp>
        <p:nvSpPr>
          <p:cNvPr id="43" name="object 43"/>
          <p:cNvSpPr txBox="1"/>
          <p:nvPr/>
        </p:nvSpPr>
        <p:spPr>
          <a:xfrm>
            <a:off x="4130546" y="1494320"/>
            <a:ext cx="774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36</a:t>
            </a:r>
            <a:endParaRPr sz="400">
              <a:latin typeface="Arial"/>
              <a:cs typeface="Arial"/>
            </a:endParaRPr>
          </a:p>
        </p:txBody>
      </p:sp>
      <p:sp>
        <p:nvSpPr>
          <p:cNvPr id="44" name="object 44"/>
          <p:cNvSpPr txBox="1"/>
          <p:nvPr/>
        </p:nvSpPr>
        <p:spPr>
          <a:xfrm>
            <a:off x="4130546" y="1325845"/>
            <a:ext cx="774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38</a:t>
            </a:r>
            <a:endParaRPr sz="400">
              <a:latin typeface="Arial"/>
              <a:cs typeface="Arial"/>
            </a:endParaRPr>
          </a:p>
        </p:txBody>
      </p:sp>
      <p:sp>
        <p:nvSpPr>
          <p:cNvPr id="45" name="object 45"/>
          <p:cNvSpPr txBox="1"/>
          <p:nvPr/>
        </p:nvSpPr>
        <p:spPr>
          <a:xfrm>
            <a:off x="4130546" y="1157370"/>
            <a:ext cx="77470" cy="61555"/>
          </a:xfrm>
          <a:prstGeom prst="rect">
            <a:avLst/>
          </a:prstGeom>
        </p:spPr>
        <p:txBody>
          <a:bodyPr vert="horz" wrap="square" lIns="0" tIns="0" rIns="0" bIns="0" rtlCol="0">
            <a:spAutoFit/>
          </a:bodyPr>
          <a:lstStyle/>
          <a:p>
            <a:pPr marL="12700">
              <a:lnSpc>
                <a:spcPct val="100000"/>
              </a:lnSpc>
            </a:pPr>
            <a:r>
              <a:rPr sz="400" spc="5" dirty="0">
                <a:latin typeface="Arial"/>
                <a:cs typeface="Arial"/>
              </a:rPr>
              <a:t>40</a:t>
            </a:r>
            <a:endParaRPr sz="400">
              <a:latin typeface="Arial"/>
              <a:cs typeface="Arial"/>
            </a:endParaRPr>
          </a:p>
        </p:txBody>
      </p:sp>
      <p:sp>
        <p:nvSpPr>
          <p:cNvPr id="46" name="object 46"/>
          <p:cNvSpPr txBox="1"/>
          <p:nvPr/>
        </p:nvSpPr>
        <p:spPr>
          <a:xfrm>
            <a:off x="4190839" y="1467618"/>
            <a:ext cx="88900" cy="454659"/>
          </a:xfrm>
          <a:prstGeom prst="rect">
            <a:avLst/>
          </a:prstGeom>
        </p:spPr>
        <p:txBody>
          <a:bodyPr vert="vert270" wrap="square" lIns="0" tIns="0" rIns="0" bIns="0" rtlCol="0">
            <a:spAutoFit/>
          </a:bodyPr>
          <a:lstStyle/>
          <a:p>
            <a:pPr marL="12700">
              <a:lnSpc>
                <a:spcPts val="595"/>
              </a:lnSpc>
            </a:pPr>
            <a:r>
              <a:rPr sz="500" dirty="0">
                <a:latin typeface="Arial"/>
                <a:cs typeface="Arial"/>
              </a:rPr>
              <a:t>Number</a:t>
            </a:r>
            <a:r>
              <a:rPr sz="500" spc="-5" dirty="0">
                <a:latin typeface="Arial"/>
                <a:cs typeface="Arial"/>
              </a:rPr>
              <a:t> </a:t>
            </a:r>
            <a:r>
              <a:rPr sz="500" dirty="0">
                <a:latin typeface="Arial"/>
                <a:cs typeface="Arial"/>
              </a:rPr>
              <a:t>of</a:t>
            </a:r>
            <a:r>
              <a:rPr sz="500" spc="-5" dirty="0">
                <a:latin typeface="Arial"/>
                <a:cs typeface="Arial"/>
              </a:rPr>
              <a:t> </a:t>
            </a:r>
            <a:r>
              <a:rPr sz="500" dirty="0">
                <a:latin typeface="Arial"/>
                <a:cs typeface="Arial"/>
              </a:rPr>
              <a:t>sites</a:t>
            </a:r>
            <a:endParaRPr sz="500">
              <a:latin typeface="Arial"/>
              <a:cs typeface="Arial"/>
            </a:endParaRPr>
          </a:p>
        </p:txBody>
      </p:sp>
      <p:pic>
        <p:nvPicPr>
          <p:cNvPr id="47" name="Picture 2" descr="4 ways to differentiate a good source from a bad source">
            <a:extLst>
              <a:ext uri="{FF2B5EF4-FFF2-40B4-BE49-F238E27FC236}">
                <a16:creationId xmlns:a16="http://schemas.microsoft.com/office/drawing/2014/main" id="{2B1BCA8F-9E9C-3746-ABA8-34868100506E}"/>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8658"/>
          <a:stretch/>
        </p:blipFill>
        <p:spPr bwMode="auto">
          <a:xfrm>
            <a:off x="3219450" y="2568575"/>
            <a:ext cx="562814" cy="46996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4 ways to differentiate a good source from a bad source">
            <a:extLst>
              <a:ext uri="{FF2B5EF4-FFF2-40B4-BE49-F238E27FC236}">
                <a16:creationId xmlns:a16="http://schemas.microsoft.com/office/drawing/2014/main" id="{769948AC-E740-3645-AA19-F97B3107383F}"/>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48658"/>
          <a:stretch/>
        </p:blipFill>
        <p:spPr bwMode="auto">
          <a:xfrm>
            <a:off x="997033" y="2568575"/>
            <a:ext cx="562814" cy="4699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65" dirty="0">
                <a:latin typeface="Euphemia UCAS"/>
                <a:cs typeface="Euphemia UCAS"/>
              </a:rPr>
              <a:t>FASTQ</a:t>
            </a:r>
          </a:p>
        </p:txBody>
      </p:sp>
      <p:sp>
        <p:nvSpPr>
          <p:cNvPr id="3" name="object 3"/>
          <p:cNvSpPr txBox="1">
            <a:spLocks noGrp="1"/>
          </p:cNvSpPr>
          <p:nvPr>
            <p:ph type="body" idx="1"/>
          </p:nvPr>
        </p:nvSpPr>
        <p:spPr>
          <a:xfrm>
            <a:off x="462051" y="594118"/>
            <a:ext cx="3900399" cy="2385268"/>
          </a:xfrm>
          <a:prstGeom prst="rect">
            <a:avLst/>
          </a:prstGeom>
        </p:spPr>
        <p:txBody>
          <a:bodyPr vert="horz" wrap="square" lIns="0" tIns="0" rIns="0" bIns="0" rtlCol="0">
            <a:spAutoFit/>
          </a:bodyPr>
          <a:lstStyle/>
          <a:p>
            <a:pPr marL="113030" indent="-100330">
              <a:lnSpc>
                <a:spcPts val="955"/>
              </a:lnSpc>
              <a:buSzPct val="62500"/>
              <a:buFont typeface="Arial"/>
              <a:buChar char="•"/>
              <a:tabLst>
                <a:tab pos="113664" algn="l"/>
              </a:tabLst>
            </a:pPr>
            <a:r>
              <a:rPr sz="800" dirty="0">
                <a:latin typeface="Euphemia UCAS"/>
                <a:cs typeface="Euphemia UCAS"/>
              </a:rPr>
              <a:t>Simple format for raw unaligned sequencing reads</a:t>
            </a:r>
          </a:p>
          <a:p>
            <a:pPr marL="113030" indent="-100330">
              <a:lnSpc>
                <a:spcPts val="944"/>
              </a:lnSpc>
              <a:buSzPct val="62500"/>
              <a:buFont typeface="Arial"/>
              <a:buChar char="•"/>
              <a:tabLst>
                <a:tab pos="113664" algn="l"/>
              </a:tabLst>
            </a:pPr>
            <a:r>
              <a:rPr sz="800" dirty="0">
                <a:latin typeface="Euphemia UCAS"/>
                <a:cs typeface="Euphemia UCAS"/>
              </a:rPr>
              <a:t>Extension to the FASTA file format</a:t>
            </a:r>
          </a:p>
          <a:p>
            <a:pPr marL="113030" indent="-100330">
              <a:lnSpc>
                <a:spcPts val="955"/>
              </a:lnSpc>
              <a:buSzPct val="62500"/>
              <a:buFont typeface="Arial"/>
              <a:buChar char="•"/>
              <a:tabLst>
                <a:tab pos="113664" algn="l"/>
              </a:tabLst>
            </a:pPr>
            <a:r>
              <a:rPr sz="800" dirty="0">
                <a:latin typeface="Euphemia UCAS"/>
                <a:cs typeface="Euphemia UCAS"/>
              </a:rPr>
              <a:t>Sequence and an associated per base quality score</a:t>
            </a:r>
          </a:p>
          <a:p>
            <a:pPr marL="220345" marR="1172210">
              <a:lnSpc>
                <a:spcPts val="700"/>
              </a:lnSpc>
              <a:spcBef>
                <a:spcPts val="475"/>
              </a:spcBef>
            </a:pPr>
            <a:r>
              <a:rPr sz="600" dirty="0">
                <a:solidFill>
                  <a:srgbClr val="DDA300"/>
                </a:solidFill>
                <a:latin typeface="Courier"/>
                <a:cs typeface="Courier"/>
              </a:rPr>
              <a:t>@ERR007731.739 IL16_2979:6:1:9:1684/1  CTTGACGACTTGAAAAATGACGAAATCACTAAAAAACGTGAAAAATGAGAAATG</a:t>
            </a:r>
            <a:endParaRPr sz="600" dirty="0">
              <a:latin typeface="Courier"/>
              <a:cs typeface="Courier"/>
            </a:endParaRPr>
          </a:p>
          <a:p>
            <a:pPr marL="220345">
              <a:lnSpc>
                <a:spcPts val="665"/>
              </a:lnSpc>
            </a:pPr>
            <a:r>
              <a:rPr sz="600" dirty="0">
                <a:solidFill>
                  <a:srgbClr val="DDA300"/>
                </a:solidFill>
                <a:latin typeface="Courier"/>
                <a:cs typeface="Courier"/>
              </a:rPr>
              <a:t>+</a:t>
            </a:r>
            <a:endParaRPr sz="600" dirty="0">
              <a:latin typeface="Courier"/>
              <a:cs typeface="Courier"/>
            </a:endParaRPr>
          </a:p>
          <a:p>
            <a:pPr marL="220345">
              <a:lnSpc>
                <a:spcPts val="695"/>
              </a:lnSpc>
            </a:pPr>
            <a:r>
              <a:rPr sz="600" dirty="0">
                <a:solidFill>
                  <a:srgbClr val="DDA300"/>
                </a:solidFill>
                <a:latin typeface="Courier"/>
                <a:cs typeface="Courier"/>
              </a:rPr>
              <a:t>BBCBCBBBBBBBABBABBBBBBBABBBBBBBBBBBBBBABAAAABBBBB=@&gt;B</a:t>
            </a:r>
            <a:endParaRPr sz="600" dirty="0">
              <a:latin typeface="Courier"/>
              <a:cs typeface="Courier"/>
            </a:endParaRPr>
          </a:p>
          <a:p>
            <a:pPr marL="220345" marR="1146175">
              <a:lnSpc>
                <a:spcPts val="700"/>
              </a:lnSpc>
              <a:spcBef>
                <a:spcPts val="25"/>
              </a:spcBef>
            </a:pPr>
            <a:r>
              <a:rPr sz="600" dirty="0">
                <a:latin typeface="Courier"/>
                <a:cs typeface="Courier"/>
              </a:rPr>
              <a:t>@ERR007731.740 IL16_2979:6:1:9:1419/1  AAAAAAAAAGATGTCATCAGCACATCAGAAAAGAAGGCAACTTTAAAACTTTTC</a:t>
            </a:r>
          </a:p>
          <a:p>
            <a:pPr marL="220345">
              <a:lnSpc>
                <a:spcPts val="665"/>
              </a:lnSpc>
            </a:pPr>
            <a:r>
              <a:rPr sz="600" dirty="0">
                <a:latin typeface="Courier"/>
                <a:cs typeface="Courier"/>
              </a:rPr>
              <a:t>+</a:t>
            </a:r>
          </a:p>
          <a:p>
            <a:pPr marL="220345">
              <a:lnSpc>
                <a:spcPts val="710"/>
              </a:lnSpc>
            </a:pPr>
            <a:r>
              <a:rPr sz="600" dirty="0">
                <a:latin typeface="Courier"/>
                <a:cs typeface="Courier"/>
              </a:rPr>
              <a:t>BBABBBABABAABABABBABBBAAA&gt;@B@BBAA@4AAA&gt;.&gt;BAA@779:AAA@A</a:t>
            </a:r>
          </a:p>
          <a:p>
            <a:pPr marL="113030" indent="-100330">
              <a:lnSpc>
                <a:spcPct val="100000"/>
              </a:lnSpc>
              <a:spcBef>
                <a:spcPts val="525"/>
              </a:spcBef>
              <a:buSzPct val="62500"/>
              <a:buFont typeface="Arial"/>
              <a:buChar char="•"/>
              <a:tabLst>
                <a:tab pos="113664" algn="l"/>
              </a:tabLst>
            </a:pPr>
            <a:r>
              <a:rPr sz="800" dirty="0">
                <a:latin typeface="Euphemia UCAS"/>
                <a:cs typeface="Euphemia UCAS"/>
              </a:rPr>
              <a:t>Quality encoded in ASCII characters with decimal codes 33-126</a:t>
            </a:r>
          </a:p>
          <a:p>
            <a:pPr marL="327660" lvl="1" indent="-100330">
              <a:lnSpc>
                <a:spcPct val="100000"/>
              </a:lnSpc>
              <a:spcBef>
                <a:spcPts val="384"/>
              </a:spcBef>
              <a:buSzPct val="62500"/>
              <a:buFont typeface="Arial"/>
              <a:buChar char="•"/>
              <a:tabLst>
                <a:tab pos="328295" algn="l"/>
              </a:tabLst>
            </a:pPr>
            <a:r>
              <a:rPr sz="800" dirty="0">
                <a:latin typeface="Euphemia UCAS"/>
                <a:cs typeface="Euphemia UCAS"/>
              </a:rPr>
              <a:t>ASCII code of “A” is 65, the corresponding quality is Q=65</a:t>
            </a:r>
            <a:r>
              <a:rPr sz="800" i="1" dirty="0">
                <a:latin typeface="Euphemia UCAS"/>
                <a:cs typeface="Euphemia UCAS"/>
              </a:rPr>
              <a:t>−</a:t>
            </a:r>
            <a:r>
              <a:rPr sz="800" dirty="0">
                <a:latin typeface="Euphemia UCAS"/>
                <a:cs typeface="Euphemia UCAS"/>
              </a:rPr>
              <a:t>33=32</a:t>
            </a:r>
          </a:p>
          <a:p>
            <a:pPr marL="327660" lvl="1" indent="-100330">
              <a:lnSpc>
                <a:spcPct val="100000"/>
              </a:lnSpc>
              <a:spcBef>
                <a:spcPts val="780"/>
              </a:spcBef>
              <a:buSzPct val="62500"/>
              <a:buFont typeface="Arial"/>
              <a:buChar char="•"/>
              <a:tabLst>
                <a:tab pos="328295" algn="l"/>
              </a:tabLst>
            </a:pPr>
            <a:r>
              <a:rPr sz="800" dirty="0">
                <a:latin typeface="Euphemia UCAS"/>
                <a:cs typeface="Euphemia UCAS"/>
              </a:rPr>
              <a:t>Phred quality score:  </a:t>
            </a:r>
            <a:r>
              <a:rPr sz="800" i="1" dirty="0">
                <a:latin typeface="Euphemia UCAS"/>
                <a:cs typeface="Euphemia UCAS"/>
              </a:rPr>
              <a:t>P  </a:t>
            </a:r>
            <a:r>
              <a:rPr sz="800" dirty="0">
                <a:latin typeface="Euphemia UCAS"/>
                <a:cs typeface="Euphemia UCAS"/>
              </a:rPr>
              <a:t>= 10</a:t>
            </a:r>
            <a:r>
              <a:rPr sz="900" i="1" baseline="27777" dirty="0">
                <a:latin typeface="Euphemia UCAS"/>
                <a:cs typeface="Euphemia UCAS"/>
              </a:rPr>
              <a:t>−Q/</a:t>
            </a:r>
            <a:r>
              <a:rPr sz="900" baseline="27777" dirty="0">
                <a:latin typeface="Euphemia UCAS"/>
                <a:cs typeface="Euphemia UCAS"/>
              </a:rPr>
              <a:t>10</a:t>
            </a:r>
          </a:p>
          <a:p>
            <a:pPr marL="751205">
              <a:lnSpc>
                <a:spcPct val="100000"/>
              </a:lnSpc>
              <a:spcBef>
                <a:spcPts val="85"/>
              </a:spcBef>
            </a:pPr>
            <a:r>
              <a:rPr sz="700" dirty="0">
                <a:latin typeface="Courier"/>
                <a:cs typeface="Courier"/>
              </a:rPr>
              <a:t>perl -e ’printf "%d\n",ord("A")-33;’</a:t>
            </a:r>
          </a:p>
          <a:p>
            <a:pPr marL="113030" indent="-100330">
              <a:lnSpc>
                <a:spcPct val="100000"/>
              </a:lnSpc>
              <a:spcBef>
                <a:spcPts val="405"/>
              </a:spcBef>
              <a:buSzPct val="62500"/>
              <a:buFont typeface="Arial"/>
              <a:buChar char="•"/>
              <a:tabLst>
                <a:tab pos="113664" algn="l"/>
              </a:tabLst>
            </a:pPr>
            <a:r>
              <a:rPr sz="800" dirty="0">
                <a:latin typeface="Euphemia UCAS"/>
                <a:cs typeface="Euphemia UCAS"/>
              </a:rPr>
              <a:t>Beware: multiple quality scores were in use!</a:t>
            </a:r>
          </a:p>
          <a:p>
            <a:pPr marL="327660" lvl="1" indent="-100330">
              <a:lnSpc>
                <a:spcPct val="100000"/>
              </a:lnSpc>
              <a:spcBef>
                <a:spcPts val="384"/>
              </a:spcBef>
              <a:buSzPct val="62500"/>
              <a:buFont typeface="Arial"/>
              <a:buChar char="•"/>
              <a:tabLst>
                <a:tab pos="328295" algn="l"/>
              </a:tabLst>
            </a:pPr>
            <a:r>
              <a:rPr sz="800" dirty="0">
                <a:latin typeface="Euphemia UCAS"/>
                <a:cs typeface="Euphemia UCAS"/>
              </a:rPr>
              <a:t>Sanger, Solexa, Illumina</a:t>
            </a:r>
            <a:r>
              <a:rPr lang="es-ES_tradnl" sz="800" dirty="0">
                <a:latin typeface="Euphemia UCAS"/>
                <a:cs typeface="Euphemia UCAS"/>
              </a:rPr>
              <a:t> </a:t>
            </a:r>
            <a:r>
              <a:rPr sz="800" dirty="0">
                <a:latin typeface="Euphemia UCAS"/>
                <a:cs typeface="Euphemia UCAS"/>
              </a:rPr>
              <a:t>1.3+</a:t>
            </a:r>
          </a:p>
          <a:p>
            <a:pPr marL="113030" indent="-100330">
              <a:lnSpc>
                <a:spcPct val="100000"/>
              </a:lnSpc>
              <a:spcBef>
                <a:spcPts val="385"/>
              </a:spcBef>
              <a:buSzPct val="62500"/>
              <a:buFont typeface="Arial"/>
              <a:buChar char="•"/>
              <a:tabLst>
                <a:tab pos="113664" algn="l"/>
              </a:tabLst>
            </a:pPr>
            <a:r>
              <a:rPr sz="800" dirty="0">
                <a:latin typeface="Euphemia UCAS"/>
                <a:cs typeface="Euphemia UCAS"/>
              </a:rPr>
              <a:t>Paired-end sequencing produces two FASTQ files</a:t>
            </a:r>
          </a:p>
        </p:txBody>
      </p:sp>
      <p:sp>
        <p:nvSpPr>
          <p:cNvPr id="7" name="Rectangle 6">
            <a:extLst>
              <a:ext uri="{FF2B5EF4-FFF2-40B4-BE49-F238E27FC236}">
                <a16:creationId xmlns:a16="http://schemas.microsoft.com/office/drawing/2014/main" id="{84A46B25-DBBC-B547-B21F-335D341BAF10}"/>
              </a:ext>
            </a:extLst>
          </p:cNvPr>
          <p:cNvSpPr/>
          <p:nvPr/>
        </p:nvSpPr>
        <p:spPr>
          <a:xfrm>
            <a:off x="400050" y="2476513"/>
            <a:ext cx="3733800" cy="670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451423695"/>
      </p:ext>
    </p:extLst>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65" dirty="0">
                <a:latin typeface="Euphemia UCAS"/>
                <a:cs typeface="Euphemia UCAS"/>
              </a:rPr>
              <a:t>Software</a:t>
            </a:r>
          </a:p>
        </p:txBody>
      </p:sp>
      <p:sp>
        <p:nvSpPr>
          <p:cNvPr id="3" name="object 3"/>
          <p:cNvSpPr txBox="1"/>
          <p:nvPr/>
        </p:nvSpPr>
        <p:spPr>
          <a:xfrm>
            <a:off x="347294" y="1288732"/>
            <a:ext cx="2719756" cy="627608"/>
          </a:xfrm>
          <a:prstGeom prst="rect">
            <a:avLst/>
          </a:prstGeom>
        </p:spPr>
        <p:txBody>
          <a:bodyPr vert="horz" wrap="square" lIns="0" tIns="0" rIns="0" bIns="0" rtlCol="0">
            <a:spAutoFit/>
          </a:bodyPr>
          <a:lstStyle/>
          <a:p>
            <a:pPr marL="12700">
              <a:lnSpc>
                <a:spcPct val="100000"/>
              </a:lnSpc>
            </a:pPr>
            <a:r>
              <a:rPr sz="800" spc="-20" dirty="0">
                <a:latin typeface="Euphemia UCAS"/>
                <a:cs typeface="Euphemia UCAS"/>
              </a:rPr>
              <a:t>Software </a:t>
            </a:r>
            <a:r>
              <a:rPr sz="800" spc="-50" dirty="0">
                <a:latin typeface="Euphemia UCAS"/>
                <a:cs typeface="Euphemia UCAS"/>
              </a:rPr>
              <a:t>used </a:t>
            </a:r>
            <a:r>
              <a:rPr sz="800" spc="25" dirty="0">
                <a:latin typeface="Euphemia UCAS"/>
                <a:cs typeface="Euphemia UCAS"/>
              </a:rPr>
              <a:t>to </a:t>
            </a:r>
            <a:r>
              <a:rPr sz="800" spc="-25" dirty="0">
                <a:latin typeface="Euphemia UCAS"/>
                <a:cs typeface="Euphemia UCAS"/>
              </a:rPr>
              <a:t>produce graphs </a:t>
            </a:r>
            <a:r>
              <a:rPr sz="800" spc="5" dirty="0">
                <a:latin typeface="Euphemia UCAS"/>
                <a:cs typeface="Euphemia UCAS"/>
              </a:rPr>
              <a:t>in </a:t>
            </a:r>
            <a:r>
              <a:rPr sz="800" spc="-40" dirty="0">
                <a:latin typeface="Euphemia UCAS"/>
                <a:cs typeface="Euphemia UCAS"/>
              </a:rPr>
              <a:t>these </a:t>
            </a:r>
            <a:r>
              <a:rPr sz="800" spc="-30" dirty="0">
                <a:latin typeface="Euphemia UCAS"/>
                <a:cs typeface="Euphemia UCAS"/>
              </a:rPr>
              <a:t>slides</a:t>
            </a:r>
            <a:endParaRPr sz="800" dirty="0">
              <a:latin typeface="Euphemia UCAS"/>
              <a:cs typeface="Euphemia UCAS"/>
            </a:endParaRPr>
          </a:p>
          <a:p>
            <a:pPr marL="227329" indent="-100330">
              <a:lnSpc>
                <a:spcPct val="100000"/>
              </a:lnSpc>
              <a:spcBef>
                <a:spcPts val="484"/>
              </a:spcBef>
              <a:buSzPct val="62500"/>
              <a:buFont typeface="Arial"/>
              <a:buChar char="•"/>
              <a:tabLst>
                <a:tab pos="227965" algn="l"/>
              </a:tabLst>
            </a:pPr>
            <a:r>
              <a:rPr sz="800" spc="-60" dirty="0">
                <a:latin typeface="Courier New"/>
                <a:cs typeface="Courier New"/>
              </a:rPr>
              <a:t>samtools stats </a:t>
            </a:r>
            <a:r>
              <a:rPr sz="800" spc="-20" dirty="0">
                <a:latin typeface="Euphemia UCAS"/>
                <a:cs typeface="Euphemia UCAS"/>
              </a:rPr>
              <a:t>and</a:t>
            </a:r>
            <a:r>
              <a:rPr sz="800" spc="-105" dirty="0">
                <a:latin typeface="Arial"/>
                <a:cs typeface="Arial"/>
              </a:rPr>
              <a:t> </a:t>
            </a:r>
            <a:r>
              <a:rPr lang="es-ES_tradnl" sz="800" spc="-105" dirty="0">
                <a:latin typeface="Arial"/>
                <a:cs typeface="Arial"/>
              </a:rPr>
              <a:t> </a:t>
            </a:r>
            <a:r>
              <a:rPr sz="800" spc="-60" dirty="0">
                <a:latin typeface="Courier New"/>
                <a:cs typeface="Courier New"/>
              </a:rPr>
              <a:t>plot-bamstats</a:t>
            </a:r>
            <a:endParaRPr sz="800" dirty="0">
              <a:latin typeface="Courier New"/>
              <a:cs typeface="Courier New"/>
            </a:endParaRPr>
          </a:p>
          <a:p>
            <a:pPr marL="227329" indent="-100330">
              <a:lnSpc>
                <a:spcPct val="100000"/>
              </a:lnSpc>
              <a:spcBef>
                <a:spcPts val="285"/>
              </a:spcBef>
              <a:buSzPct val="62500"/>
              <a:buFont typeface="Arial"/>
              <a:buChar char="•"/>
              <a:tabLst>
                <a:tab pos="227965" algn="l"/>
              </a:tabLst>
            </a:pPr>
            <a:r>
              <a:rPr sz="800" spc="-60" dirty="0">
                <a:latin typeface="Courier New"/>
                <a:cs typeface="Courier New"/>
              </a:rPr>
              <a:t>bcftools</a:t>
            </a:r>
            <a:r>
              <a:rPr sz="800" spc="-114" dirty="0">
                <a:latin typeface="Courier New"/>
                <a:cs typeface="Courier New"/>
              </a:rPr>
              <a:t> </a:t>
            </a:r>
            <a:r>
              <a:rPr sz="800" spc="-60" dirty="0">
                <a:latin typeface="Courier New"/>
                <a:cs typeface="Courier New"/>
              </a:rPr>
              <a:t>gtcheck</a:t>
            </a:r>
            <a:endParaRPr sz="800" dirty="0">
              <a:latin typeface="Courier New"/>
              <a:cs typeface="Courier New"/>
            </a:endParaRPr>
          </a:p>
          <a:p>
            <a:pPr marL="227329" indent="-100330">
              <a:lnSpc>
                <a:spcPct val="100000"/>
              </a:lnSpc>
              <a:spcBef>
                <a:spcPts val="285"/>
              </a:spcBef>
              <a:buSzPct val="62500"/>
              <a:buFont typeface="Arial"/>
              <a:buChar char="•"/>
              <a:tabLst>
                <a:tab pos="227965" algn="l"/>
              </a:tabLst>
            </a:pPr>
            <a:r>
              <a:rPr sz="800" spc="-60" dirty="0">
                <a:latin typeface="Courier New"/>
                <a:cs typeface="Courier New"/>
              </a:rPr>
              <a:t>matplotlib</a:t>
            </a:r>
            <a:endParaRPr sz="800" dirty="0">
              <a:latin typeface="Courier New"/>
              <a:cs typeface="Courier New"/>
            </a:endParaRPr>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6;p12">
            <a:extLst>
              <a:ext uri="{FF2B5EF4-FFF2-40B4-BE49-F238E27FC236}">
                <a16:creationId xmlns:a16="http://schemas.microsoft.com/office/drawing/2014/main" id="{99002A12-479C-0442-9A53-5204E525C247}"/>
              </a:ext>
            </a:extLst>
          </p:cNvPr>
          <p:cNvSpPr txBox="1">
            <a:spLocks/>
          </p:cNvSpPr>
          <p:nvPr/>
        </p:nvSpPr>
        <p:spPr>
          <a:xfrm>
            <a:off x="272124" y="40005"/>
            <a:ext cx="4065852" cy="422593"/>
          </a:xfrm>
          <a:prstGeom prst="rect">
            <a:avLst/>
          </a:prstGeom>
          <a:solidFill>
            <a:srgbClr val="E2AA0A"/>
          </a:solidFill>
          <a:ln>
            <a:noFill/>
          </a:ln>
        </p:spPr>
        <p:txBody>
          <a:bodyPr spcFirstLastPara="1" wrap="square" lIns="46093" tIns="23040" rIns="46093" bIns="2304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400"/>
            </a:pPr>
            <a:r>
              <a:rPr lang="en-GB" sz="1412" b="1" dirty="0"/>
              <a:t>Exercise time!</a:t>
            </a:r>
          </a:p>
        </p:txBody>
      </p:sp>
      <p:sp>
        <p:nvSpPr>
          <p:cNvPr id="3" name="Google Shape;127;p12">
            <a:extLst>
              <a:ext uri="{FF2B5EF4-FFF2-40B4-BE49-F238E27FC236}">
                <a16:creationId xmlns:a16="http://schemas.microsoft.com/office/drawing/2014/main" id="{21DBCC76-F168-044D-8CF3-27DDE5550DCB}"/>
              </a:ext>
            </a:extLst>
          </p:cNvPr>
          <p:cNvSpPr txBox="1">
            <a:spLocks/>
          </p:cNvSpPr>
          <p:nvPr/>
        </p:nvSpPr>
        <p:spPr>
          <a:xfrm>
            <a:off x="272124" y="511325"/>
            <a:ext cx="4166526" cy="2535555"/>
          </a:xfrm>
          <a:prstGeom prst="rect">
            <a:avLst/>
          </a:prstGeom>
          <a:noFill/>
          <a:ln>
            <a:noFill/>
          </a:ln>
        </p:spPr>
        <p:txBody>
          <a:bodyPr spcFirstLastPara="1" wrap="square" lIns="46093" tIns="23040" rIns="46093" bIns="2304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80000"/>
              </a:lnSpc>
              <a:buClr>
                <a:schemeClr val="dk1"/>
              </a:buClr>
              <a:buSzPts val="2400"/>
            </a:pPr>
            <a:endParaRPr lang="en-GB" sz="1210" dirty="0">
              <a:latin typeface="Arimo"/>
              <a:ea typeface="Arimo"/>
              <a:cs typeface="Arimo"/>
              <a:sym typeface="Arimo"/>
            </a:endParaRPr>
          </a:p>
          <a:p>
            <a:pPr marL="172890" indent="-172890">
              <a:lnSpc>
                <a:spcPct val="80000"/>
              </a:lnSpc>
              <a:buClr>
                <a:schemeClr val="dk1"/>
              </a:buClr>
              <a:buSzPts val="2400"/>
              <a:buFont typeface="Merriweather Sans"/>
              <a:buChar char="▸"/>
            </a:pPr>
            <a:r>
              <a:rPr lang="en-GB" sz="1210" dirty="0">
                <a:latin typeface="Arimo"/>
                <a:ea typeface="Arimo"/>
                <a:cs typeface="Arimo"/>
                <a:sym typeface="Arimo"/>
              </a:rPr>
              <a:t>Open your VM</a:t>
            </a:r>
          </a:p>
          <a:p>
            <a:pPr marL="172890" indent="-172890">
              <a:lnSpc>
                <a:spcPct val="80000"/>
              </a:lnSpc>
              <a:buClr>
                <a:schemeClr val="dk1"/>
              </a:buClr>
              <a:buSzPts val="2400"/>
              <a:buFont typeface="Merriweather Sans"/>
              <a:buChar char="▸"/>
            </a:pPr>
            <a:endParaRPr lang="en-GB" sz="1210" dirty="0">
              <a:latin typeface="Arimo"/>
              <a:ea typeface="Arimo"/>
              <a:cs typeface="Arimo"/>
              <a:sym typeface="Arimo"/>
            </a:endParaRPr>
          </a:p>
          <a:p>
            <a:pPr marL="172890" indent="-172890">
              <a:lnSpc>
                <a:spcPct val="80000"/>
              </a:lnSpc>
              <a:buClr>
                <a:schemeClr val="dk1"/>
              </a:buClr>
              <a:buSzPts val="2400"/>
              <a:buFont typeface="Merriweather Sans"/>
              <a:buChar char="▸"/>
            </a:pPr>
            <a:r>
              <a:rPr lang="en-GB" sz="1210" dirty="0">
                <a:latin typeface="Arimo"/>
                <a:ea typeface="Arimo"/>
                <a:cs typeface="Arimo"/>
                <a:sym typeface="Arimo"/>
              </a:rPr>
              <a:t>Open a terminal window. </a:t>
            </a:r>
          </a:p>
          <a:p>
            <a:pPr>
              <a:lnSpc>
                <a:spcPct val="80000"/>
              </a:lnSpc>
              <a:buClr>
                <a:schemeClr val="dk1"/>
              </a:buClr>
              <a:buSzPts val="2400"/>
            </a:pPr>
            <a:endParaRPr lang="en-GB" sz="1210" dirty="0">
              <a:latin typeface="Arimo"/>
              <a:ea typeface="Arimo"/>
              <a:cs typeface="Arimo"/>
              <a:sym typeface="Arimo"/>
            </a:endParaRPr>
          </a:p>
          <a:p>
            <a:pPr marL="172890" indent="-172890">
              <a:lnSpc>
                <a:spcPct val="80000"/>
              </a:lnSpc>
              <a:buClr>
                <a:schemeClr val="dk1"/>
              </a:buClr>
              <a:buSzPts val="2400"/>
              <a:buFont typeface="Merriweather Sans"/>
              <a:buChar char="▸"/>
            </a:pPr>
            <a:r>
              <a:rPr lang="en-GB" sz="1210" dirty="0">
                <a:latin typeface="Arimo"/>
                <a:ea typeface="Arimo"/>
                <a:cs typeface="Arimo"/>
                <a:sym typeface="Arimo"/>
              </a:rPr>
              <a:t>Go to the Module 1 folder:</a:t>
            </a:r>
          </a:p>
          <a:p>
            <a:pPr marL="172890" indent="-172890">
              <a:lnSpc>
                <a:spcPct val="80000"/>
              </a:lnSpc>
              <a:buClr>
                <a:schemeClr val="dk1"/>
              </a:buClr>
              <a:buSzPts val="2400"/>
              <a:buFont typeface="Merriweather Sans"/>
              <a:buChar char="▸"/>
            </a:pPr>
            <a:endParaRPr lang="en-GB" sz="1210" dirty="0">
              <a:latin typeface="Arimo"/>
              <a:ea typeface="Arimo"/>
              <a:cs typeface="Arimo"/>
              <a:sym typeface="Arimo"/>
            </a:endParaRPr>
          </a:p>
          <a:p>
            <a:pPr lvl="2">
              <a:lnSpc>
                <a:spcPct val="80000"/>
              </a:lnSpc>
              <a:buClr>
                <a:schemeClr val="dk1"/>
              </a:buClr>
              <a:buSzPts val="2400"/>
            </a:pPr>
            <a:r>
              <a:rPr lang="en-GB" sz="1210" dirty="0">
                <a:latin typeface="Courier" pitchFamily="2" charset="0"/>
                <a:ea typeface="Arimo"/>
                <a:cs typeface="Courier New" panose="02070309020205020404" pitchFamily="49" charset="0"/>
                <a:sym typeface="Arimo"/>
              </a:rPr>
              <a:t>cd /home</a:t>
            </a:r>
            <a:r>
              <a:rPr lang="en-GB" sz="1210" dirty="0">
                <a:latin typeface="Courier" pitchFamily="2" charset="0"/>
                <a:ea typeface="Arimo"/>
                <a:cs typeface="Arimo"/>
                <a:sym typeface="Arimo"/>
              </a:rPr>
              <a:t>/manager/Module_1</a:t>
            </a:r>
          </a:p>
          <a:p>
            <a:pPr marL="172890" indent="-172890">
              <a:lnSpc>
                <a:spcPct val="80000"/>
              </a:lnSpc>
              <a:buClr>
                <a:schemeClr val="dk1"/>
              </a:buClr>
              <a:buSzPts val="2400"/>
              <a:buFont typeface="Merriweather Sans"/>
              <a:buChar char="▸"/>
            </a:pPr>
            <a:endParaRPr lang="en-GB" sz="1210" dirty="0">
              <a:latin typeface="Arimo"/>
              <a:ea typeface="Arimo"/>
              <a:cs typeface="Arimo"/>
              <a:sym typeface="Arimo"/>
            </a:endParaRPr>
          </a:p>
          <a:p>
            <a:pPr marL="172890" indent="-172890">
              <a:lnSpc>
                <a:spcPct val="80000"/>
              </a:lnSpc>
              <a:buClr>
                <a:schemeClr val="dk1"/>
              </a:buClr>
              <a:buSzPts val="2400"/>
              <a:buFont typeface="Merriweather Sans"/>
              <a:buChar char="▸"/>
            </a:pPr>
            <a:r>
              <a:rPr lang="en-GB" sz="1210" dirty="0">
                <a:latin typeface="Arimo"/>
                <a:ea typeface="Arimo"/>
                <a:cs typeface="Arimo"/>
                <a:sym typeface="Arimo"/>
              </a:rPr>
              <a:t>Open the exercises, which are in the GitHub</a:t>
            </a:r>
          </a:p>
          <a:p>
            <a:pPr lvl="1">
              <a:lnSpc>
                <a:spcPct val="80000"/>
              </a:lnSpc>
              <a:buClr>
                <a:schemeClr val="dk1"/>
              </a:buClr>
              <a:buSzPts val="2400"/>
            </a:pPr>
            <a:endParaRPr lang="en-GB" sz="800" dirty="0">
              <a:latin typeface="Arimo"/>
              <a:ea typeface="Arimo"/>
              <a:cs typeface="Arimo"/>
              <a:sym typeface="Arimo"/>
            </a:endParaRPr>
          </a:p>
          <a:p>
            <a:pPr lvl="1">
              <a:lnSpc>
                <a:spcPct val="80000"/>
              </a:lnSpc>
              <a:buClr>
                <a:schemeClr val="dk1"/>
              </a:buClr>
              <a:buSzPts val="2400"/>
            </a:pPr>
            <a:r>
              <a:rPr lang="en-GB" sz="1100" dirty="0">
                <a:latin typeface="Arimo"/>
                <a:ea typeface="Arimo"/>
                <a:cs typeface="Arimo"/>
                <a:sym typeface="Arimo"/>
              </a:rPr>
              <a:t>	Data formats and QC</a:t>
            </a:r>
            <a:endParaRPr lang="en-GB" sz="1100" dirty="0">
              <a:latin typeface="Courier" pitchFamily="2" charset="0"/>
              <a:ea typeface="Arimo"/>
              <a:cs typeface="Arimo"/>
              <a:sym typeface="Arimo"/>
            </a:endParaRPr>
          </a:p>
          <a:p>
            <a:pPr>
              <a:lnSpc>
                <a:spcPct val="80000"/>
              </a:lnSpc>
              <a:buClr>
                <a:schemeClr val="dk1"/>
              </a:buClr>
              <a:buSzPts val="2400"/>
            </a:pPr>
            <a:endParaRPr lang="en-GB" sz="1210" dirty="0">
              <a:latin typeface="Arimo"/>
              <a:ea typeface="Arimo"/>
              <a:cs typeface="Arimo"/>
              <a:sym typeface="Arimo"/>
            </a:endParaRPr>
          </a:p>
          <a:p>
            <a:pPr>
              <a:lnSpc>
                <a:spcPct val="80000"/>
              </a:lnSpc>
              <a:buClr>
                <a:schemeClr val="dk1"/>
              </a:buClr>
              <a:buSzPts val="2400"/>
            </a:pPr>
            <a:endParaRPr lang="en-GB" sz="1210" dirty="0">
              <a:latin typeface="Arimo"/>
              <a:ea typeface="Arimo"/>
              <a:cs typeface="Arimo"/>
              <a:sym typeface="Arimo"/>
            </a:endParaRPr>
          </a:p>
          <a:p>
            <a:pPr marL="172890" indent="-172890">
              <a:lnSpc>
                <a:spcPct val="80000"/>
              </a:lnSpc>
              <a:buClr>
                <a:schemeClr val="dk1"/>
              </a:buClr>
              <a:buSzPts val="2400"/>
              <a:buFont typeface="Merriweather Sans"/>
              <a:buChar char="▸"/>
            </a:pPr>
            <a:r>
              <a:rPr lang="en-GB" sz="1210" dirty="0">
                <a:latin typeface="Arimo"/>
                <a:ea typeface="Arimo"/>
                <a:cs typeface="Arimo"/>
                <a:sym typeface="Arimo"/>
              </a:rPr>
              <a:t>Follow the instructions!</a:t>
            </a:r>
          </a:p>
          <a:p>
            <a:pPr marL="172890" indent="-172890">
              <a:lnSpc>
                <a:spcPct val="80000"/>
              </a:lnSpc>
              <a:buClr>
                <a:schemeClr val="dk1"/>
              </a:buClr>
              <a:buSzPts val="2400"/>
              <a:buFont typeface="Merriweather Sans"/>
              <a:buChar char="▸"/>
            </a:pPr>
            <a:endParaRPr lang="en-GB" sz="1210" dirty="0">
              <a:latin typeface="Arimo"/>
              <a:ea typeface="Arimo"/>
              <a:cs typeface="Arimo"/>
              <a:sym typeface="Arimo"/>
            </a:endParaRPr>
          </a:p>
          <a:p>
            <a:pPr>
              <a:lnSpc>
                <a:spcPct val="80000"/>
              </a:lnSpc>
              <a:buClr>
                <a:schemeClr val="dk1"/>
              </a:buClr>
              <a:buSzPts val="2400"/>
            </a:pPr>
            <a:endParaRPr lang="en-GB" sz="1008" dirty="0">
              <a:latin typeface="Courier" pitchFamily="2" charset="0"/>
              <a:ea typeface="Arimo"/>
              <a:cs typeface="Arimo"/>
              <a:sym typeface="Arimo"/>
            </a:endParaRPr>
          </a:p>
          <a:p>
            <a:pPr>
              <a:lnSpc>
                <a:spcPct val="80000"/>
              </a:lnSpc>
              <a:buClr>
                <a:schemeClr val="dk1"/>
              </a:buClr>
              <a:buSzPts val="2400"/>
            </a:pPr>
            <a:endParaRPr lang="en-GB" sz="1008" dirty="0">
              <a:latin typeface="Courier" pitchFamily="2" charset="0"/>
              <a:ea typeface="Arimo"/>
              <a:cs typeface="Arimo"/>
              <a:sym typeface="Arimo"/>
            </a:endParaRPr>
          </a:p>
          <a:p>
            <a:pPr>
              <a:lnSpc>
                <a:spcPct val="80000"/>
              </a:lnSpc>
              <a:buClr>
                <a:schemeClr val="dk1"/>
              </a:buClr>
              <a:buSzPts val="2400"/>
            </a:pPr>
            <a:endParaRPr lang="en-GB" sz="1008" dirty="0">
              <a:latin typeface="Courier" pitchFamily="2" charset="0"/>
              <a:ea typeface="Arimo"/>
              <a:cs typeface="Arimo"/>
              <a:sym typeface="Arimo"/>
            </a:endParaRPr>
          </a:p>
          <a:p>
            <a:pPr>
              <a:lnSpc>
                <a:spcPct val="80000"/>
              </a:lnSpc>
              <a:buClr>
                <a:schemeClr val="dk1"/>
              </a:buClr>
              <a:buSzPts val="2400"/>
            </a:pPr>
            <a:endParaRPr lang="en-GB" sz="1008" dirty="0">
              <a:latin typeface="Courier" pitchFamily="2" charset="0"/>
            </a:endParaRPr>
          </a:p>
          <a:p>
            <a:pPr marL="172890" indent="-102453">
              <a:spcBef>
                <a:spcPts val="303"/>
              </a:spcBef>
              <a:buClr>
                <a:schemeClr val="dk1"/>
              </a:buClr>
              <a:buSzPts val="2200"/>
            </a:pPr>
            <a:endParaRPr lang="en-GB" sz="1109" dirty="0"/>
          </a:p>
        </p:txBody>
      </p:sp>
    </p:spTree>
    <p:extLst>
      <p:ext uri="{BB962C8B-B14F-4D97-AF65-F5344CB8AC3E}">
        <p14:creationId xmlns:p14="http://schemas.microsoft.com/office/powerpoint/2010/main" val="1205888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6;p12">
            <a:extLst>
              <a:ext uri="{FF2B5EF4-FFF2-40B4-BE49-F238E27FC236}">
                <a16:creationId xmlns:a16="http://schemas.microsoft.com/office/drawing/2014/main" id="{99002A12-479C-0442-9A53-5204E525C247}"/>
              </a:ext>
            </a:extLst>
          </p:cNvPr>
          <p:cNvSpPr txBox="1">
            <a:spLocks/>
          </p:cNvSpPr>
          <p:nvPr/>
        </p:nvSpPr>
        <p:spPr>
          <a:xfrm>
            <a:off x="272124" y="40005"/>
            <a:ext cx="4065852" cy="422593"/>
          </a:xfrm>
          <a:prstGeom prst="rect">
            <a:avLst/>
          </a:prstGeom>
          <a:solidFill>
            <a:srgbClr val="E2AA0A"/>
          </a:solidFill>
          <a:ln>
            <a:noFill/>
          </a:ln>
        </p:spPr>
        <p:txBody>
          <a:bodyPr spcFirstLastPara="1" wrap="square" lIns="46093" tIns="23040" rIns="46093" bIns="2304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400"/>
            </a:pPr>
            <a:r>
              <a:rPr lang="en-GB" sz="1412" b="1" dirty="0"/>
              <a:t>Exercise time!</a:t>
            </a:r>
          </a:p>
        </p:txBody>
      </p:sp>
      <p:sp>
        <p:nvSpPr>
          <p:cNvPr id="3" name="Google Shape;127;p12">
            <a:extLst>
              <a:ext uri="{FF2B5EF4-FFF2-40B4-BE49-F238E27FC236}">
                <a16:creationId xmlns:a16="http://schemas.microsoft.com/office/drawing/2014/main" id="{21DBCC76-F168-044D-8CF3-27DDE5550DCB}"/>
              </a:ext>
            </a:extLst>
          </p:cNvPr>
          <p:cNvSpPr txBox="1">
            <a:spLocks/>
          </p:cNvSpPr>
          <p:nvPr/>
        </p:nvSpPr>
        <p:spPr>
          <a:xfrm>
            <a:off x="272124" y="511325"/>
            <a:ext cx="4065903" cy="2535555"/>
          </a:xfrm>
          <a:prstGeom prst="rect">
            <a:avLst/>
          </a:prstGeom>
          <a:noFill/>
          <a:ln>
            <a:noFill/>
          </a:ln>
        </p:spPr>
        <p:txBody>
          <a:bodyPr spcFirstLastPara="1" wrap="square" lIns="46093" tIns="23040" rIns="46093" bIns="2304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2890" indent="-172890">
              <a:lnSpc>
                <a:spcPct val="80000"/>
              </a:lnSpc>
              <a:buClr>
                <a:schemeClr val="dk1"/>
              </a:buClr>
              <a:buSzPts val="2400"/>
              <a:buFont typeface="Merriweather Sans"/>
              <a:buChar char="▸"/>
            </a:pPr>
            <a:endParaRPr lang="en-GB" sz="1210" dirty="0">
              <a:latin typeface="Arimo"/>
              <a:ea typeface="Arimo"/>
              <a:cs typeface="Arimo"/>
              <a:sym typeface="Arimo"/>
            </a:endParaRPr>
          </a:p>
          <a:p>
            <a:pPr marL="172890" indent="-172890">
              <a:lnSpc>
                <a:spcPct val="80000"/>
              </a:lnSpc>
              <a:buClr>
                <a:schemeClr val="dk1"/>
              </a:buClr>
              <a:buSzPts val="2400"/>
              <a:buFont typeface="Merriweather Sans"/>
              <a:buChar char="▸"/>
            </a:pPr>
            <a:r>
              <a:rPr lang="en-GB" sz="1210" dirty="0">
                <a:latin typeface="Arimo"/>
                <a:ea typeface="Arimo"/>
                <a:cs typeface="Arimo"/>
                <a:sym typeface="Arimo"/>
              </a:rPr>
              <a:t>Solutions will be shared through Slack!</a:t>
            </a:r>
          </a:p>
          <a:p>
            <a:pPr>
              <a:lnSpc>
                <a:spcPct val="80000"/>
              </a:lnSpc>
              <a:buClr>
                <a:schemeClr val="dk1"/>
              </a:buClr>
              <a:buSzPts val="2400"/>
            </a:pPr>
            <a:endParaRPr lang="en-GB" sz="1008" dirty="0">
              <a:latin typeface="Courier" pitchFamily="2" charset="0"/>
              <a:ea typeface="Arimo"/>
              <a:cs typeface="Arimo"/>
              <a:sym typeface="Arimo"/>
            </a:endParaRPr>
          </a:p>
          <a:p>
            <a:pPr>
              <a:lnSpc>
                <a:spcPct val="80000"/>
              </a:lnSpc>
              <a:buClr>
                <a:schemeClr val="dk1"/>
              </a:buClr>
              <a:buSzPts val="2400"/>
            </a:pPr>
            <a:endParaRPr lang="en-GB" sz="1008" dirty="0">
              <a:latin typeface="Courier" pitchFamily="2" charset="0"/>
              <a:ea typeface="Arimo"/>
              <a:cs typeface="Arimo"/>
              <a:sym typeface="Arimo"/>
            </a:endParaRPr>
          </a:p>
          <a:p>
            <a:pPr>
              <a:lnSpc>
                <a:spcPct val="80000"/>
              </a:lnSpc>
              <a:buClr>
                <a:schemeClr val="dk1"/>
              </a:buClr>
              <a:buSzPts val="2400"/>
            </a:pPr>
            <a:endParaRPr lang="en-GB" sz="1008" dirty="0">
              <a:latin typeface="Courier" pitchFamily="2" charset="0"/>
              <a:ea typeface="Arimo"/>
              <a:cs typeface="Arimo"/>
              <a:sym typeface="Arimo"/>
            </a:endParaRPr>
          </a:p>
          <a:p>
            <a:pPr>
              <a:lnSpc>
                <a:spcPct val="80000"/>
              </a:lnSpc>
              <a:buClr>
                <a:schemeClr val="dk1"/>
              </a:buClr>
              <a:buSzPts val="2400"/>
            </a:pPr>
            <a:endParaRPr lang="en-GB" sz="1008" dirty="0">
              <a:latin typeface="Courier" pitchFamily="2" charset="0"/>
            </a:endParaRPr>
          </a:p>
          <a:p>
            <a:pPr marL="172890" indent="-102453">
              <a:spcBef>
                <a:spcPts val="303"/>
              </a:spcBef>
              <a:buClr>
                <a:schemeClr val="dk1"/>
              </a:buClr>
              <a:buSzPts val="2200"/>
            </a:pPr>
            <a:endParaRPr lang="en-GB" sz="1109" dirty="0"/>
          </a:p>
        </p:txBody>
      </p:sp>
    </p:spTree>
    <p:extLst>
      <p:ext uri="{BB962C8B-B14F-4D97-AF65-F5344CB8AC3E}">
        <p14:creationId xmlns:p14="http://schemas.microsoft.com/office/powerpoint/2010/main" val="425535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65" dirty="0">
                <a:latin typeface="Euphemia UCAS"/>
                <a:cs typeface="Euphemia UCAS"/>
              </a:rPr>
              <a:t>FASTQ</a:t>
            </a:r>
          </a:p>
        </p:txBody>
      </p:sp>
      <p:sp>
        <p:nvSpPr>
          <p:cNvPr id="3" name="object 3"/>
          <p:cNvSpPr txBox="1">
            <a:spLocks noGrp="1"/>
          </p:cNvSpPr>
          <p:nvPr>
            <p:ph type="body" idx="1"/>
          </p:nvPr>
        </p:nvSpPr>
        <p:spPr>
          <a:xfrm>
            <a:off x="462051" y="594118"/>
            <a:ext cx="3900399" cy="2385268"/>
          </a:xfrm>
          <a:prstGeom prst="rect">
            <a:avLst/>
          </a:prstGeom>
        </p:spPr>
        <p:txBody>
          <a:bodyPr vert="horz" wrap="square" lIns="0" tIns="0" rIns="0" bIns="0" rtlCol="0">
            <a:spAutoFit/>
          </a:bodyPr>
          <a:lstStyle/>
          <a:p>
            <a:pPr marL="113030" indent="-100330">
              <a:lnSpc>
                <a:spcPts val="955"/>
              </a:lnSpc>
              <a:buSzPct val="62500"/>
              <a:buFont typeface="Arial"/>
              <a:buChar char="•"/>
              <a:tabLst>
                <a:tab pos="113664" algn="l"/>
              </a:tabLst>
            </a:pPr>
            <a:r>
              <a:rPr sz="800" dirty="0">
                <a:latin typeface="Euphemia UCAS"/>
                <a:cs typeface="Euphemia UCAS"/>
              </a:rPr>
              <a:t>Simple format for raw unaligned sequencing reads</a:t>
            </a:r>
          </a:p>
          <a:p>
            <a:pPr marL="113030" indent="-100330">
              <a:lnSpc>
                <a:spcPts val="944"/>
              </a:lnSpc>
              <a:buSzPct val="62500"/>
              <a:buFont typeface="Arial"/>
              <a:buChar char="•"/>
              <a:tabLst>
                <a:tab pos="113664" algn="l"/>
              </a:tabLst>
            </a:pPr>
            <a:r>
              <a:rPr sz="800" dirty="0">
                <a:latin typeface="Euphemia UCAS"/>
                <a:cs typeface="Euphemia UCAS"/>
              </a:rPr>
              <a:t>Extension to the FASTA file format</a:t>
            </a:r>
          </a:p>
          <a:p>
            <a:pPr marL="113030" indent="-100330">
              <a:lnSpc>
                <a:spcPts val="955"/>
              </a:lnSpc>
              <a:buSzPct val="62500"/>
              <a:buFont typeface="Arial"/>
              <a:buChar char="•"/>
              <a:tabLst>
                <a:tab pos="113664" algn="l"/>
              </a:tabLst>
            </a:pPr>
            <a:r>
              <a:rPr sz="800" dirty="0">
                <a:latin typeface="Euphemia UCAS"/>
                <a:cs typeface="Euphemia UCAS"/>
              </a:rPr>
              <a:t>Sequence and an associated per base quality score</a:t>
            </a:r>
          </a:p>
          <a:p>
            <a:pPr marL="220345" marR="1172210">
              <a:lnSpc>
                <a:spcPts val="700"/>
              </a:lnSpc>
              <a:spcBef>
                <a:spcPts val="475"/>
              </a:spcBef>
            </a:pPr>
            <a:r>
              <a:rPr sz="600" dirty="0">
                <a:solidFill>
                  <a:srgbClr val="DDA300"/>
                </a:solidFill>
                <a:latin typeface="Courier"/>
                <a:cs typeface="Courier"/>
              </a:rPr>
              <a:t>@ERR007731.739 IL16_2979:6:1:9:1684/1  CTTGACGACTTGAAAAATGACGAAATCACTAAAAAACGTGAAAAATGAGAAATG</a:t>
            </a:r>
            <a:endParaRPr sz="600" dirty="0">
              <a:latin typeface="Courier"/>
              <a:cs typeface="Courier"/>
            </a:endParaRPr>
          </a:p>
          <a:p>
            <a:pPr marL="220345">
              <a:lnSpc>
                <a:spcPts val="665"/>
              </a:lnSpc>
            </a:pPr>
            <a:r>
              <a:rPr sz="600" dirty="0">
                <a:solidFill>
                  <a:srgbClr val="DDA300"/>
                </a:solidFill>
                <a:latin typeface="Courier"/>
                <a:cs typeface="Courier"/>
              </a:rPr>
              <a:t>+</a:t>
            </a:r>
            <a:endParaRPr sz="600" dirty="0">
              <a:latin typeface="Courier"/>
              <a:cs typeface="Courier"/>
            </a:endParaRPr>
          </a:p>
          <a:p>
            <a:pPr marL="220345">
              <a:lnSpc>
                <a:spcPts val="695"/>
              </a:lnSpc>
            </a:pPr>
            <a:r>
              <a:rPr sz="600" dirty="0">
                <a:solidFill>
                  <a:srgbClr val="DDA300"/>
                </a:solidFill>
                <a:latin typeface="Courier"/>
                <a:cs typeface="Courier"/>
              </a:rPr>
              <a:t>BBCBCBBBBBBBABBABBBBBBBABBBBBBBBBBBBBBABAAAABBBBB=@&gt;B</a:t>
            </a:r>
            <a:endParaRPr sz="600" dirty="0">
              <a:latin typeface="Courier"/>
              <a:cs typeface="Courier"/>
            </a:endParaRPr>
          </a:p>
          <a:p>
            <a:pPr marL="220345" marR="1146175">
              <a:lnSpc>
                <a:spcPts val="700"/>
              </a:lnSpc>
              <a:spcBef>
                <a:spcPts val="25"/>
              </a:spcBef>
            </a:pPr>
            <a:r>
              <a:rPr sz="600" dirty="0">
                <a:latin typeface="Courier"/>
                <a:cs typeface="Courier"/>
              </a:rPr>
              <a:t>@ERR007731.740 IL16_2979:6:1:9:1419/1  AAAAAAAAAGATGTCATCAGCACATCAGAAAAGAAGGCAACTTTAAAACTTTTC</a:t>
            </a:r>
          </a:p>
          <a:p>
            <a:pPr marL="220345">
              <a:lnSpc>
                <a:spcPts val="665"/>
              </a:lnSpc>
            </a:pPr>
            <a:r>
              <a:rPr sz="600" dirty="0">
                <a:latin typeface="Courier"/>
                <a:cs typeface="Courier"/>
              </a:rPr>
              <a:t>+</a:t>
            </a:r>
          </a:p>
          <a:p>
            <a:pPr marL="220345">
              <a:lnSpc>
                <a:spcPts val="710"/>
              </a:lnSpc>
            </a:pPr>
            <a:r>
              <a:rPr sz="600" dirty="0">
                <a:latin typeface="Courier"/>
                <a:cs typeface="Courier"/>
              </a:rPr>
              <a:t>BBABBBABABAABABABBABBBAAA&gt;@B@BBAA@4AAA&gt;.&gt;BAA@779:AAA@A</a:t>
            </a:r>
          </a:p>
          <a:p>
            <a:pPr marL="113030" indent="-100330">
              <a:lnSpc>
                <a:spcPct val="100000"/>
              </a:lnSpc>
              <a:spcBef>
                <a:spcPts val="525"/>
              </a:spcBef>
              <a:buSzPct val="62500"/>
              <a:buFont typeface="Arial"/>
              <a:buChar char="•"/>
              <a:tabLst>
                <a:tab pos="113664" algn="l"/>
              </a:tabLst>
            </a:pPr>
            <a:r>
              <a:rPr sz="800" dirty="0">
                <a:latin typeface="Euphemia UCAS"/>
                <a:cs typeface="Euphemia UCAS"/>
              </a:rPr>
              <a:t>Quality encoded in ASCII characters with decimal codes 33-126</a:t>
            </a:r>
          </a:p>
          <a:p>
            <a:pPr marL="327660" lvl="1" indent="-100330">
              <a:lnSpc>
                <a:spcPct val="100000"/>
              </a:lnSpc>
              <a:spcBef>
                <a:spcPts val="384"/>
              </a:spcBef>
              <a:buSzPct val="62500"/>
              <a:buFont typeface="Arial"/>
              <a:buChar char="•"/>
              <a:tabLst>
                <a:tab pos="328295" algn="l"/>
              </a:tabLst>
            </a:pPr>
            <a:r>
              <a:rPr sz="800" dirty="0">
                <a:latin typeface="Euphemia UCAS"/>
                <a:cs typeface="Euphemia UCAS"/>
              </a:rPr>
              <a:t>ASCII code of “A” is 65, the corresponding quality is Q=65</a:t>
            </a:r>
            <a:r>
              <a:rPr sz="800" i="1" dirty="0">
                <a:latin typeface="Euphemia UCAS"/>
                <a:cs typeface="Euphemia UCAS"/>
              </a:rPr>
              <a:t>−</a:t>
            </a:r>
            <a:r>
              <a:rPr sz="800" dirty="0">
                <a:latin typeface="Euphemia UCAS"/>
                <a:cs typeface="Euphemia UCAS"/>
              </a:rPr>
              <a:t>33=32</a:t>
            </a:r>
          </a:p>
          <a:p>
            <a:pPr marL="327660" lvl="1" indent="-100330">
              <a:lnSpc>
                <a:spcPct val="100000"/>
              </a:lnSpc>
              <a:spcBef>
                <a:spcPts val="780"/>
              </a:spcBef>
              <a:buSzPct val="62500"/>
              <a:buFont typeface="Arial"/>
              <a:buChar char="•"/>
              <a:tabLst>
                <a:tab pos="328295" algn="l"/>
              </a:tabLst>
            </a:pPr>
            <a:r>
              <a:rPr sz="800" dirty="0">
                <a:latin typeface="Euphemia UCAS"/>
                <a:cs typeface="Euphemia UCAS"/>
              </a:rPr>
              <a:t>Phred quality score:  </a:t>
            </a:r>
            <a:r>
              <a:rPr sz="800" i="1" dirty="0">
                <a:latin typeface="Euphemia UCAS"/>
                <a:cs typeface="Euphemia UCAS"/>
              </a:rPr>
              <a:t>P  </a:t>
            </a:r>
            <a:r>
              <a:rPr sz="800" dirty="0">
                <a:latin typeface="Euphemia UCAS"/>
                <a:cs typeface="Euphemia UCAS"/>
              </a:rPr>
              <a:t>= 10</a:t>
            </a:r>
            <a:r>
              <a:rPr sz="900" i="1" baseline="27777" dirty="0">
                <a:latin typeface="Euphemia UCAS"/>
                <a:cs typeface="Euphemia UCAS"/>
              </a:rPr>
              <a:t>−Q/</a:t>
            </a:r>
            <a:r>
              <a:rPr sz="900" baseline="27777" dirty="0">
                <a:latin typeface="Euphemia UCAS"/>
                <a:cs typeface="Euphemia UCAS"/>
              </a:rPr>
              <a:t>10</a:t>
            </a:r>
          </a:p>
          <a:p>
            <a:pPr marL="751205">
              <a:lnSpc>
                <a:spcPct val="100000"/>
              </a:lnSpc>
              <a:spcBef>
                <a:spcPts val="85"/>
              </a:spcBef>
            </a:pPr>
            <a:r>
              <a:rPr sz="700" dirty="0">
                <a:latin typeface="Courier"/>
                <a:cs typeface="Courier"/>
              </a:rPr>
              <a:t>perl -e ’printf "%d\n",ord("A")-33;’</a:t>
            </a:r>
          </a:p>
          <a:p>
            <a:pPr marL="113030" indent="-100330">
              <a:lnSpc>
                <a:spcPct val="100000"/>
              </a:lnSpc>
              <a:spcBef>
                <a:spcPts val="405"/>
              </a:spcBef>
              <a:buSzPct val="62500"/>
              <a:buFont typeface="Arial"/>
              <a:buChar char="•"/>
              <a:tabLst>
                <a:tab pos="113664" algn="l"/>
              </a:tabLst>
            </a:pPr>
            <a:r>
              <a:rPr sz="800" dirty="0">
                <a:latin typeface="Euphemia UCAS"/>
                <a:cs typeface="Euphemia UCAS"/>
              </a:rPr>
              <a:t>Beware: multiple quality scores were in use!</a:t>
            </a:r>
          </a:p>
          <a:p>
            <a:pPr marL="327660" lvl="1" indent="-100330">
              <a:lnSpc>
                <a:spcPct val="100000"/>
              </a:lnSpc>
              <a:spcBef>
                <a:spcPts val="384"/>
              </a:spcBef>
              <a:buSzPct val="62500"/>
              <a:buFont typeface="Arial"/>
              <a:buChar char="•"/>
              <a:tabLst>
                <a:tab pos="328295" algn="l"/>
              </a:tabLst>
            </a:pPr>
            <a:r>
              <a:rPr sz="800" dirty="0">
                <a:latin typeface="Euphemia UCAS"/>
                <a:cs typeface="Euphemia UCAS"/>
              </a:rPr>
              <a:t>Sanger, Solexa, Illumina</a:t>
            </a:r>
            <a:r>
              <a:rPr lang="es-ES_tradnl" sz="800" dirty="0">
                <a:latin typeface="Euphemia UCAS"/>
                <a:cs typeface="Euphemia UCAS"/>
              </a:rPr>
              <a:t> </a:t>
            </a:r>
            <a:r>
              <a:rPr sz="800" dirty="0">
                <a:latin typeface="Euphemia UCAS"/>
                <a:cs typeface="Euphemia UCAS"/>
              </a:rPr>
              <a:t>1.3+</a:t>
            </a:r>
          </a:p>
          <a:p>
            <a:pPr marL="113030" indent="-100330">
              <a:lnSpc>
                <a:spcPct val="100000"/>
              </a:lnSpc>
              <a:spcBef>
                <a:spcPts val="385"/>
              </a:spcBef>
              <a:buSzPct val="62500"/>
              <a:buFont typeface="Arial"/>
              <a:buChar char="•"/>
              <a:tabLst>
                <a:tab pos="113664" algn="l"/>
              </a:tabLst>
            </a:pPr>
            <a:r>
              <a:rPr sz="800" dirty="0">
                <a:latin typeface="Euphemia UCAS"/>
                <a:cs typeface="Euphemia UCAS"/>
              </a:rPr>
              <a:t>Paired-end sequencing produces two FASTQ files</a:t>
            </a:r>
          </a:p>
        </p:txBody>
      </p:sp>
      <p:sp>
        <p:nvSpPr>
          <p:cNvPr id="4" name="Rectangle 3">
            <a:extLst>
              <a:ext uri="{FF2B5EF4-FFF2-40B4-BE49-F238E27FC236}">
                <a16:creationId xmlns:a16="http://schemas.microsoft.com/office/drawing/2014/main" id="{6D971E6B-1D3C-3E4E-A411-A3C483AF07AC}"/>
              </a:ext>
            </a:extLst>
          </p:cNvPr>
          <p:cNvSpPr/>
          <p:nvPr/>
        </p:nvSpPr>
        <p:spPr>
          <a:xfrm>
            <a:off x="400050" y="2476513"/>
            <a:ext cx="3733800" cy="670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5" name="Picture 4" descr="Text&#10;&#10;Description automatically generated with medium confidence">
            <a:extLst>
              <a:ext uri="{FF2B5EF4-FFF2-40B4-BE49-F238E27FC236}">
                <a16:creationId xmlns:a16="http://schemas.microsoft.com/office/drawing/2014/main" id="{BD869748-8944-F54A-B9C1-3138005705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50" y="2531383"/>
            <a:ext cx="2152650" cy="670498"/>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65" dirty="0">
                <a:latin typeface="Euphemia UCAS"/>
                <a:cs typeface="Euphemia UCAS"/>
              </a:rPr>
              <a:t>FASTQ</a:t>
            </a:r>
          </a:p>
        </p:txBody>
      </p:sp>
      <p:sp>
        <p:nvSpPr>
          <p:cNvPr id="3" name="object 3"/>
          <p:cNvSpPr txBox="1">
            <a:spLocks noGrp="1"/>
          </p:cNvSpPr>
          <p:nvPr>
            <p:ph type="body" idx="1"/>
          </p:nvPr>
        </p:nvSpPr>
        <p:spPr>
          <a:xfrm>
            <a:off x="462051" y="594118"/>
            <a:ext cx="3900399" cy="2385268"/>
          </a:xfrm>
          <a:prstGeom prst="rect">
            <a:avLst/>
          </a:prstGeom>
        </p:spPr>
        <p:txBody>
          <a:bodyPr vert="horz" wrap="square" lIns="0" tIns="0" rIns="0" bIns="0" rtlCol="0">
            <a:spAutoFit/>
          </a:bodyPr>
          <a:lstStyle/>
          <a:p>
            <a:pPr marL="113030" indent="-100330">
              <a:lnSpc>
                <a:spcPts val="955"/>
              </a:lnSpc>
              <a:buSzPct val="62500"/>
              <a:buFont typeface="Arial"/>
              <a:buChar char="•"/>
              <a:tabLst>
                <a:tab pos="113664" algn="l"/>
              </a:tabLst>
            </a:pPr>
            <a:r>
              <a:rPr sz="800" dirty="0">
                <a:latin typeface="Euphemia UCAS"/>
                <a:cs typeface="Euphemia UCAS"/>
              </a:rPr>
              <a:t>Simple format for raw unaligned sequencing reads</a:t>
            </a:r>
          </a:p>
          <a:p>
            <a:pPr marL="113030" indent="-100330">
              <a:lnSpc>
                <a:spcPts val="944"/>
              </a:lnSpc>
              <a:buSzPct val="62500"/>
              <a:buFont typeface="Arial"/>
              <a:buChar char="•"/>
              <a:tabLst>
                <a:tab pos="113664" algn="l"/>
              </a:tabLst>
            </a:pPr>
            <a:r>
              <a:rPr sz="800" dirty="0">
                <a:latin typeface="Euphemia UCAS"/>
                <a:cs typeface="Euphemia UCAS"/>
              </a:rPr>
              <a:t>Extension to the FASTA file format</a:t>
            </a:r>
          </a:p>
          <a:p>
            <a:pPr marL="113030" indent="-100330">
              <a:lnSpc>
                <a:spcPts val="955"/>
              </a:lnSpc>
              <a:buSzPct val="62500"/>
              <a:buFont typeface="Arial"/>
              <a:buChar char="•"/>
              <a:tabLst>
                <a:tab pos="113664" algn="l"/>
              </a:tabLst>
            </a:pPr>
            <a:r>
              <a:rPr sz="800" dirty="0">
                <a:latin typeface="Euphemia UCAS"/>
                <a:cs typeface="Euphemia UCAS"/>
              </a:rPr>
              <a:t>Sequence and an associated per base quality score</a:t>
            </a:r>
          </a:p>
          <a:p>
            <a:pPr marL="220345" marR="1172210">
              <a:lnSpc>
                <a:spcPts val="700"/>
              </a:lnSpc>
              <a:spcBef>
                <a:spcPts val="475"/>
              </a:spcBef>
            </a:pPr>
            <a:r>
              <a:rPr sz="600" dirty="0">
                <a:solidFill>
                  <a:srgbClr val="DDA300"/>
                </a:solidFill>
                <a:latin typeface="Courier"/>
                <a:cs typeface="Courier"/>
              </a:rPr>
              <a:t>@ERR007731.739 IL16_2979:6:1:9:1684/1  CTTGACGACTTGAAAAATGACGAAATCACTAAAAAACGTGAAAAATGAGAAATG</a:t>
            </a:r>
            <a:endParaRPr sz="600" dirty="0">
              <a:latin typeface="Courier"/>
              <a:cs typeface="Courier"/>
            </a:endParaRPr>
          </a:p>
          <a:p>
            <a:pPr marL="220345">
              <a:lnSpc>
                <a:spcPts val="665"/>
              </a:lnSpc>
            </a:pPr>
            <a:r>
              <a:rPr sz="600" dirty="0">
                <a:solidFill>
                  <a:srgbClr val="DDA300"/>
                </a:solidFill>
                <a:latin typeface="Courier"/>
                <a:cs typeface="Courier"/>
              </a:rPr>
              <a:t>+</a:t>
            </a:r>
            <a:endParaRPr sz="600" dirty="0">
              <a:latin typeface="Courier"/>
              <a:cs typeface="Courier"/>
            </a:endParaRPr>
          </a:p>
          <a:p>
            <a:pPr marL="220345">
              <a:lnSpc>
                <a:spcPts val="695"/>
              </a:lnSpc>
            </a:pPr>
            <a:r>
              <a:rPr sz="600" dirty="0">
                <a:solidFill>
                  <a:srgbClr val="DDA300"/>
                </a:solidFill>
                <a:latin typeface="Courier"/>
                <a:cs typeface="Courier"/>
              </a:rPr>
              <a:t>BBCBCBBBBBBBABBABBBBBBBABBBBBBBBBBBBBBABAAAABBBBB=@&gt;B</a:t>
            </a:r>
            <a:endParaRPr sz="600" dirty="0">
              <a:latin typeface="Courier"/>
              <a:cs typeface="Courier"/>
            </a:endParaRPr>
          </a:p>
          <a:p>
            <a:pPr marL="220345" marR="1146175">
              <a:lnSpc>
                <a:spcPts val="700"/>
              </a:lnSpc>
              <a:spcBef>
                <a:spcPts val="25"/>
              </a:spcBef>
            </a:pPr>
            <a:r>
              <a:rPr sz="600" dirty="0">
                <a:latin typeface="Courier"/>
                <a:cs typeface="Courier"/>
              </a:rPr>
              <a:t>@ERR007731.740 IL16_2979:6:1:9:1419/1  AAAAAAAAAGATGTCATCAGCACATCAGAAAAGAAGGCAACTTTAAAACTTTTC</a:t>
            </a:r>
          </a:p>
          <a:p>
            <a:pPr marL="220345">
              <a:lnSpc>
                <a:spcPts val="665"/>
              </a:lnSpc>
            </a:pPr>
            <a:r>
              <a:rPr sz="600" dirty="0">
                <a:latin typeface="Courier"/>
                <a:cs typeface="Courier"/>
              </a:rPr>
              <a:t>+</a:t>
            </a:r>
          </a:p>
          <a:p>
            <a:pPr marL="220345">
              <a:lnSpc>
                <a:spcPts val="710"/>
              </a:lnSpc>
            </a:pPr>
            <a:r>
              <a:rPr sz="600" dirty="0">
                <a:latin typeface="Courier"/>
                <a:cs typeface="Courier"/>
              </a:rPr>
              <a:t>BBABBBABABAABABABBABBBAAA&gt;@B@BBAA@4AAA&gt;.&gt;BAA@779:AAA@A</a:t>
            </a:r>
          </a:p>
          <a:p>
            <a:pPr marL="113030" indent="-100330">
              <a:lnSpc>
                <a:spcPct val="100000"/>
              </a:lnSpc>
              <a:spcBef>
                <a:spcPts val="525"/>
              </a:spcBef>
              <a:buSzPct val="62500"/>
              <a:buFont typeface="Arial"/>
              <a:buChar char="•"/>
              <a:tabLst>
                <a:tab pos="113664" algn="l"/>
              </a:tabLst>
            </a:pPr>
            <a:r>
              <a:rPr sz="800" dirty="0">
                <a:latin typeface="Euphemia UCAS"/>
                <a:cs typeface="Euphemia UCAS"/>
              </a:rPr>
              <a:t>Quality encoded in ASCII characters with decimal codes 33-126</a:t>
            </a:r>
          </a:p>
          <a:p>
            <a:pPr marL="327660" lvl="1" indent="-100330">
              <a:lnSpc>
                <a:spcPct val="100000"/>
              </a:lnSpc>
              <a:spcBef>
                <a:spcPts val="384"/>
              </a:spcBef>
              <a:buSzPct val="62500"/>
              <a:buFont typeface="Arial"/>
              <a:buChar char="•"/>
              <a:tabLst>
                <a:tab pos="328295" algn="l"/>
              </a:tabLst>
            </a:pPr>
            <a:r>
              <a:rPr sz="800" dirty="0">
                <a:latin typeface="Euphemia UCAS"/>
                <a:cs typeface="Euphemia UCAS"/>
              </a:rPr>
              <a:t>ASCII code of “A” is 65, the corresponding quality is Q=65</a:t>
            </a:r>
            <a:r>
              <a:rPr sz="800" i="1" dirty="0">
                <a:latin typeface="Euphemia UCAS"/>
                <a:cs typeface="Euphemia UCAS"/>
              </a:rPr>
              <a:t>−</a:t>
            </a:r>
            <a:r>
              <a:rPr sz="800" dirty="0">
                <a:latin typeface="Euphemia UCAS"/>
                <a:cs typeface="Euphemia UCAS"/>
              </a:rPr>
              <a:t>33=32</a:t>
            </a:r>
          </a:p>
          <a:p>
            <a:pPr marL="327660" lvl="1" indent="-100330">
              <a:lnSpc>
                <a:spcPct val="100000"/>
              </a:lnSpc>
              <a:spcBef>
                <a:spcPts val="780"/>
              </a:spcBef>
              <a:buSzPct val="62500"/>
              <a:buFont typeface="Arial"/>
              <a:buChar char="•"/>
              <a:tabLst>
                <a:tab pos="328295" algn="l"/>
              </a:tabLst>
            </a:pPr>
            <a:r>
              <a:rPr sz="800" dirty="0">
                <a:latin typeface="Euphemia UCAS"/>
                <a:cs typeface="Euphemia UCAS"/>
              </a:rPr>
              <a:t>Phred quality score:  </a:t>
            </a:r>
            <a:r>
              <a:rPr sz="800" i="1" dirty="0">
                <a:latin typeface="Euphemia UCAS"/>
                <a:cs typeface="Euphemia UCAS"/>
              </a:rPr>
              <a:t>P  </a:t>
            </a:r>
            <a:r>
              <a:rPr sz="800" dirty="0">
                <a:latin typeface="Euphemia UCAS"/>
                <a:cs typeface="Euphemia UCAS"/>
              </a:rPr>
              <a:t>= 10</a:t>
            </a:r>
            <a:r>
              <a:rPr sz="900" i="1" baseline="27777" dirty="0">
                <a:latin typeface="Euphemia UCAS"/>
                <a:cs typeface="Euphemia UCAS"/>
              </a:rPr>
              <a:t>−Q/</a:t>
            </a:r>
            <a:r>
              <a:rPr sz="900" baseline="27777" dirty="0">
                <a:latin typeface="Euphemia UCAS"/>
                <a:cs typeface="Euphemia UCAS"/>
              </a:rPr>
              <a:t>10</a:t>
            </a:r>
          </a:p>
          <a:p>
            <a:pPr marL="751205">
              <a:lnSpc>
                <a:spcPct val="100000"/>
              </a:lnSpc>
              <a:spcBef>
                <a:spcPts val="85"/>
              </a:spcBef>
            </a:pPr>
            <a:r>
              <a:rPr sz="700" dirty="0">
                <a:latin typeface="Courier"/>
                <a:cs typeface="Courier"/>
              </a:rPr>
              <a:t>perl -e ’printf "%d\n",ord("A")-33;’</a:t>
            </a:r>
          </a:p>
          <a:p>
            <a:pPr marL="113030" indent="-100330">
              <a:lnSpc>
                <a:spcPct val="100000"/>
              </a:lnSpc>
              <a:spcBef>
                <a:spcPts val="405"/>
              </a:spcBef>
              <a:buSzPct val="62500"/>
              <a:buFont typeface="Arial"/>
              <a:buChar char="•"/>
              <a:tabLst>
                <a:tab pos="113664" algn="l"/>
              </a:tabLst>
            </a:pPr>
            <a:r>
              <a:rPr sz="800" dirty="0">
                <a:latin typeface="Euphemia UCAS"/>
                <a:cs typeface="Euphemia UCAS"/>
              </a:rPr>
              <a:t>Beware: multiple quality scores were in use!</a:t>
            </a:r>
          </a:p>
          <a:p>
            <a:pPr marL="327660" lvl="1" indent="-100330">
              <a:lnSpc>
                <a:spcPct val="100000"/>
              </a:lnSpc>
              <a:spcBef>
                <a:spcPts val="384"/>
              </a:spcBef>
              <a:buSzPct val="62500"/>
              <a:buFont typeface="Arial"/>
              <a:buChar char="•"/>
              <a:tabLst>
                <a:tab pos="328295" algn="l"/>
              </a:tabLst>
            </a:pPr>
            <a:r>
              <a:rPr sz="800" dirty="0">
                <a:latin typeface="Euphemia UCAS"/>
                <a:cs typeface="Euphemia UCAS"/>
              </a:rPr>
              <a:t>Sanger, Solexa, Illumina</a:t>
            </a:r>
            <a:r>
              <a:rPr lang="es-ES_tradnl" sz="800" dirty="0">
                <a:latin typeface="Euphemia UCAS"/>
                <a:cs typeface="Euphemia UCAS"/>
              </a:rPr>
              <a:t> </a:t>
            </a:r>
            <a:r>
              <a:rPr sz="800" dirty="0">
                <a:latin typeface="Euphemia UCAS"/>
                <a:cs typeface="Euphemia UCAS"/>
              </a:rPr>
              <a:t>1.3+</a:t>
            </a:r>
          </a:p>
          <a:p>
            <a:pPr marL="113030" indent="-100330">
              <a:lnSpc>
                <a:spcPct val="100000"/>
              </a:lnSpc>
              <a:spcBef>
                <a:spcPts val="385"/>
              </a:spcBef>
              <a:buSzPct val="62500"/>
              <a:buFont typeface="Arial"/>
              <a:buChar char="•"/>
              <a:tabLst>
                <a:tab pos="113664" algn="l"/>
              </a:tabLst>
            </a:pPr>
            <a:r>
              <a:rPr sz="800" dirty="0">
                <a:latin typeface="Euphemia UCAS"/>
                <a:cs typeface="Euphemia UCAS"/>
              </a:rPr>
              <a:t>Paired-end sequencing produces two FASTQ files</a:t>
            </a:r>
          </a:p>
        </p:txBody>
      </p:sp>
      <p:sp>
        <p:nvSpPr>
          <p:cNvPr id="4" name="Rectangle 3">
            <a:extLst>
              <a:ext uri="{FF2B5EF4-FFF2-40B4-BE49-F238E27FC236}">
                <a16:creationId xmlns:a16="http://schemas.microsoft.com/office/drawing/2014/main" id="{6D971E6B-1D3C-3E4E-A411-A3C483AF07AC}"/>
              </a:ext>
            </a:extLst>
          </p:cNvPr>
          <p:cNvSpPr/>
          <p:nvPr/>
        </p:nvSpPr>
        <p:spPr>
          <a:xfrm>
            <a:off x="400050" y="2476513"/>
            <a:ext cx="3733800" cy="670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5" name="Picture 4" descr="Text&#10;&#10;Description automatically generated with medium confidence">
            <a:extLst>
              <a:ext uri="{FF2B5EF4-FFF2-40B4-BE49-F238E27FC236}">
                <a16:creationId xmlns:a16="http://schemas.microsoft.com/office/drawing/2014/main" id="{BD869748-8944-F54A-B9C1-3138005705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50" y="2531383"/>
            <a:ext cx="2152650" cy="670498"/>
          </a:xfrm>
          <a:prstGeom prst="rect">
            <a:avLst/>
          </a:prstGeom>
        </p:spPr>
      </p:pic>
      <p:pic>
        <p:nvPicPr>
          <p:cNvPr id="7" name="Picture 6" descr="Table&#10;&#10;Description automatically generated">
            <a:extLst>
              <a:ext uri="{FF2B5EF4-FFF2-40B4-BE49-F238E27FC236}">
                <a16:creationId xmlns:a16="http://schemas.microsoft.com/office/drawing/2014/main" id="{F62BFBC6-2559-1345-A043-B7DFFB3874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050" y="314784"/>
            <a:ext cx="3824199" cy="3091991"/>
          </a:xfrm>
          <a:prstGeom prst="rect">
            <a:avLst/>
          </a:prstGeom>
        </p:spPr>
      </p:pic>
    </p:spTree>
    <p:extLst>
      <p:ext uri="{BB962C8B-B14F-4D97-AF65-F5344CB8AC3E}">
        <p14:creationId xmlns:p14="http://schemas.microsoft.com/office/powerpoint/2010/main" val="3754559980"/>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65" dirty="0">
                <a:latin typeface="Euphemia UCAS"/>
                <a:cs typeface="Euphemia UCAS"/>
              </a:rPr>
              <a:t>FASTQ</a:t>
            </a:r>
          </a:p>
        </p:txBody>
      </p:sp>
      <p:sp>
        <p:nvSpPr>
          <p:cNvPr id="3" name="object 3"/>
          <p:cNvSpPr txBox="1">
            <a:spLocks noGrp="1"/>
          </p:cNvSpPr>
          <p:nvPr>
            <p:ph type="body" idx="1"/>
          </p:nvPr>
        </p:nvSpPr>
        <p:spPr>
          <a:xfrm>
            <a:off x="462051" y="594118"/>
            <a:ext cx="3900399" cy="2385268"/>
          </a:xfrm>
          <a:prstGeom prst="rect">
            <a:avLst/>
          </a:prstGeom>
        </p:spPr>
        <p:txBody>
          <a:bodyPr vert="horz" wrap="square" lIns="0" tIns="0" rIns="0" bIns="0" rtlCol="0">
            <a:spAutoFit/>
          </a:bodyPr>
          <a:lstStyle/>
          <a:p>
            <a:pPr marL="113030" indent="-100330">
              <a:lnSpc>
                <a:spcPts val="955"/>
              </a:lnSpc>
              <a:buSzPct val="62500"/>
              <a:buFont typeface="Arial"/>
              <a:buChar char="•"/>
              <a:tabLst>
                <a:tab pos="113664" algn="l"/>
              </a:tabLst>
            </a:pPr>
            <a:r>
              <a:rPr sz="800" dirty="0">
                <a:latin typeface="Euphemia UCAS"/>
                <a:cs typeface="Euphemia UCAS"/>
              </a:rPr>
              <a:t>Simple format for raw unaligned sequencing reads</a:t>
            </a:r>
          </a:p>
          <a:p>
            <a:pPr marL="113030" indent="-100330">
              <a:lnSpc>
                <a:spcPts val="944"/>
              </a:lnSpc>
              <a:buSzPct val="62500"/>
              <a:buFont typeface="Arial"/>
              <a:buChar char="•"/>
              <a:tabLst>
                <a:tab pos="113664" algn="l"/>
              </a:tabLst>
            </a:pPr>
            <a:r>
              <a:rPr sz="800" dirty="0">
                <a:latin typeface="Euphemia UCAS"/>
                <a:cs typeface="Euphemia UCAS"/>
              </a:rPr>
              <a:t>Extension to the FASTA file format</a:t>
            </a:r>
          </a:p>
          <a:p>
            <a:pPr marL="113030" indent="-100330">
              <a:lnSpc>
                <a:spcPts val="955"/>
              </a:lnSpc>
              <a:buSzPct val="62500"/>
              <a:buFont typeface="Arial"/>
              <a:buChar char="•"/>
              <a:tabLst>
                <a:tab pos="113664" algn="l"/>
              </a:tabLst>
            </a:pPr>
            <a:r>
              <a:rPr sz="800" dirty="0">
                <a:latin typeface="Euphemia UCAS"/>
                <a:cs typeface="Euphemia UCAS"/>
              </a:rPr>
              <a:t>Sequence and an associated per base quality score</a:t>
            </a:r>
          </a:p>
          <a:p>
            <a:pPr marL="220345" marR="1172210">
              <a:lnSpc>
                <a:spcPts val="700"/>
              </a:lnSpc>
              <a:spcBef>
                <a:spcPts val="475"/>
              </a:spcBef>
            </a:pPr>
            <a:r>
              <a:rPr sz="600" dirty="0">
                <a:solidFill>
                  <a:srgbClr val="DDA300"/>
                </a:solidFill>
                <a:latin typeface="Courier"/>
                <a:cs typeface="Courier"/>
              </a:rPr>
              <a:t>@ERR007731.739 IL16_2979:6:1:9:1684/1  CTTGACGACTTGAAAAATGACGAAATCACTAAAAAACGTGAAAAATGAGAAATG</a:t>
            </a:r>
            <a:endParaRPr sz="600" dirty="0">
              <a:latin typeface="Courier"/>
              <a:cs typeface="Courier"/>
            </a:endParaRPr>
          </a:p>
          <a:p>
            <a:pPr marL="220345">
              <a:lnSpc>
                <a:spcPts val="665"/>
              </a:lnSpc>
            </a:pPr>
            <a:r>
              <a:rPr sz="600" dirty="0">
                <a:solidFill>
                  <a:srgbClr val="DDA300"/>
                </a:solidFill>
                <a:latin typeface="Courier"/>
                <a:cs typeface="Courier"/>
              </a:rPr>
              <a:t>+</a:t>
            </a:r>
            <a:endParaRPr sz="600" dirty="0">
              <a:latin typeface="Courier"/>
              <a:cs typeface="Courier"/>
            </a:endParaRPr>
          </a:p>
          <a:p>
            <a:pPr marL="220345">
              <a:lnSpc>
                <a:spcPts val="695"/>
              </a:lnSpc>
            </a:pPr>
            <a:r>
              <a:rPr sz="600" dirty="0">
                <a:solidFill>
                  <a:srgbClr val="DDA300"/>
                </a:solidFill>
                <a:latin typeface="Courier"/>
                <a:cs typeface="Courier"/>
              </a:rPr>
              <a:t>BBCBCBBBBBBBABBABBBBBBBABBBBBBBBBBBBBBABAAAABBBBB=@&gt;B</a:t>
            </a:r>
            <a:endParaRPr sz="600" dirty="0">
              <a:latin typeface="Courier"/>
              <a:cs typeface="Courier"/>
            </a:endParaRPr>
          </a:p>
          <a:p>
            <a:pPr marL="220345" marR="1146175">
              <a:lnSpc>
                <a:spcPts val="700"/>
              </a:lnSpc>
              <a:spcBef>
                <a:spcPts val="25"/>
              </a:spcBef>
            </a:pPr>
            <a:r>
              <a:rPr sz="600" dirty="0">
                <a:latin typeface="Courier"/>
                <a:cs typeface="Courier"/>
              </a:rPr>
              <a:t>@ERR007731.740 IL16_2979:6:1:9:1419/1  AAAAAAAAAGATGTCATCAGCACATCAGAAAAGAAGGCAACTTTAAAACTTTTC</a:t>
            </a:r>
          </a:p>
          <a:p>
            <a:pPr marL="220345">
              <a:lnSpc>
                <a:spcPts val="665"/>
              </a:lnSpc>
            </a:pPr>
            <a:r>
              <a:rPr sz="600" dirty="0">
                <a:latin typeface="Courier"/>
                <a:cs typeface="Courier"/>
              </a:rPr>
              <a:t>+</a:t>
            </a:r>
          </a:p>
          <a:p>
            <a:pPr marL="220345">
              <a:lnSpc>
                <a:spcPts val="710"/>
              </a:lnSpc>
            </a:pPr>
            <a:r>
              <a:rPr sz="600" dirty="0">
                <a:latin typeface="Courier"/>
                <a:cs typeface="Courier"/>
              </a:rPr>
              <a:t>BBABBBABABAABABABBABBBAAA&gt;@B@BBAA@4AAA&gt;.&gt;BAA@779:AAA@A</a:t>
            </a:r>
          </a:p>
          <a:p>
            <a:pPr marL="113030" indent="-100330">
              <a:lnSpc>
                <a:spcPct val="100000"/>
              </a:lnSpc>
              <a:spcBef>
                <a:spcPts val="525"/>
              </a:spcBef>
              <a:buSzPct val="62500"/>
              <a:buFont typeface="Arial"/>
              <a:buChar char="•"/>
              <a:tabLst>
                <a:tab pos="113664" algn="l"/>
              </a:tabLst>
            </a:pPr>
            <a:r>
              <a:rPr sz="800" dirty="0">
                <a:latin typeface="Euphemia UCAS"/>
                <a:cs typeface="Euphemia UCAS"/>
              </a:rPr>
              <a:t>Quality encoded in ASCII characters with decimal codes 33-126</a:t>
            </a:r>
          </a:p>
          <a:p>
            <a:pPr marL="327660" lvl="1" indent="-100330">
              <a:lnSpc>
                <a:spcPct val="100000"/>
              </a:lnSpc>
              <a:spcBef>
                <a:spcPts val="384"/>
              </a:spcBef>
              <a:buSzPct val="62500"/>
              <a:buFont typeface="Arial"/>
              <a:buChar char="•"/>
              <a:tabLst>
                <a:tab pos="328295" algn="l"/>
              </a:tabLst>
            </a:pPr>
            <a:r>
              <a:rPr sz="800" dirty="0">
                <a:latin typeface="Euphemia UCAS"/>
                <a:cs typeface="Euphemia UCAS"/>
              </a:rPr>
              <a:t>ASCII code of “A” is 65, the corresponding quality is Q=65</a:t>
            </a:r>
            <a:r>
              <a:rPr sz="800" i="1" dirty="0">
                <a:latin typeface="Euphemia UCAS"/>
                <a:cs typeface="Euphemia UCAS"/>
              </a:rPr>
              <a:t>−</a:t>
            </a:r>
            <a:r>
              <a:rPr sz="800" dirty="0">
                <a:latin typeface="Euphemia UCAS"/>
                <a:cs typeface="Euphemia UCAS"/>
              </a:rPr>
              <a:t>33=32</a:t>
            </a:r>
          </a:p>
          <a:p>
            <a:pPr marL="327660" lvl="1" indent="-100330">
              <a:lnSpc>
                <a:spcPct val="100000"/>
              </a:lnSpc>
              <a:spcBef>
                <a:spcPts val="780"/>
              </a:spcBef>
              <a:buSzPct val="62500"/>
              <a:buFont typeface="Arial"/>
              <a:buChar char="•"/>
              <a:tabLst>
                <a:tab pos="328295" algn="l"/>
              </a:tabLst>
            </a:pPr>
            <a:r>
              <a:rPr sz="800" dirty="0">
                <a:latin typeface="Euphemia UCAS"/>
                <a:cs typeface="Euphemia UCAS"/>
              </a:rPr>
              <a:t>Phred quality score:  </a:t>
            </a:r>
            <a:r>
              <a:rPr sz="800" i="1" dirty="0">
                <a:latin typeface="Euphemia UCAS"/>
                <a:cs typeface="Euphemia UCAS"/>
              </a:rPr>
              <a:t>P  </a:t>
            </a:r>
            <a:r>
              <a:rPr sz="800" dirty="0">
                <a:latin typeface="Euphemia UCAS"/>
                <a:cs typeface="Euphemia UCAS"/>
              </a:rPr>
              <a:t>= 10</a:t>
            </a:r>
            <a:r>
              <a:rPr sz="900" i="1" baseline="27777" dirty="0">
                <a:latin typeface="Euphemia UCAS"/>
                <a:cs typeface="Euphemia UCAS"/>
              </a:rPr>
              <a:t>−Q/</a:t>
            </a:r>
            <a:r>
              <a:rPr sz="900" baseline="27777" dirty="0">
                <a:latin typeface="Euphemia UCAS"/>
                <a:cs typeface="Euphemia UCAS"/>
              </a:rPr>
              <a:t>10</a:t>
            </a:r>
          </a:p>
          <a:p>
            <a:pPr marL="751205">
              <a:lnSpc>
                <a:spcPct val="100000"/>
              </a:lnSpc>
              <a:spcBef>
                <a:spcPts val="85"/>
              </a:spcBef>
            </a:pPr>
            <a:r>
              <a:rPr sz="700" dirty="0">
                <a:latin typeface="Courier"/>
                <a:cs typeface="Courier"/>
              </a:rPr>
              <a:t>perl -e ’printf "%d\n",ord("A")-33;’</a:t>
            </a:r>
          </a:p>
          <a:p>
            <a:pPr marL="113030" indent="-100330">
              <a:lnSpc>
                <a:spcPct val="100000"/>
              </a:lnSpc>
              <a:spcBef>
                <a:spcPts val="405"/>
              </a:spcBef>
              <a:buSzPct val="62500"/>
              <a:buFont typeface="Arial"/>
              <a:buChar char="•"/>
              <a:tabLst>
                <a:tab pos="113664" algn="l"/>
              </a:tabLst>
            </a:pPr>
            <a:r>
              <a:rPr sz="800" dirty="0">
                <a:latin typeface="Euphemia UCAS"/>
                <a:cs typeface="Euphemia UCAS"/>
              </a:rPr>
              <a:t>Beware: multiple quality scores were in use!</a:t>
            </a:r>
          </a:p>
          <a:p>
            <a:pPr marL="327660" lvl="1" indent="-100330">
              <a:lnSpc>
                <a:spcPct val="100000"/>
              </a:lnSpc>
              <a:spcBef>
                <a:spcPts val="384"/>
              </a:spcBef>
              <a:buSzPct val="62500"/>
              <a:buFont typeface="Arial"/>
              <a:buChar char="•"/>
              <a:tabLst>
                <a:tab pos="328295" algn="l"/>
              </a:tabLst>
            </a:pPr>
            <a:r>
              <a:rPr sz="800" dirty="0">
                <a:latin typeface="Euphemia UCAS"/>
                <a:cs typeface="Euphemia UCAS"/>
              </a:rPr>
              <a:t>Sanger, Solexa, Illumina</a:t>
            </a:r>
            <a:r>
              <a:rPr lang="es-ES_tradnl" sz="800" dirty="0">
                <a:latin typeface="Euphemia UCAS"/>
                <a:cs typeface="Euphemia UCAS"/>
              </a:rPr>
              <a:t> </a:t>
            </a:r>
            <a:r>
              <a:rPr sz="800" dirty="0">
                <a:latin typeface="Euphemia UCAS"/>
                <a:cs typeface="Euphemia UCAS"/>
              </a:rPr>
              <a:t>1.3+</a:t>
            </a:r>
          </a:p>
          <a:p>
            <a:pPr marL="113030" indent="-100330">
              <a:lnSpc>
                <a:spcPct val="100000"/>
              </a:lnSpc>
              <a:spcBef>
                <a:spcPts val="385"/>
              </a:spcBef>
              <a:buSzPct val="62500"/>
              <a:buFont typeface="Arial"/>
              <a:buChar char="•"/>
              <a:tabLst>
                <a:tab pos="113664" algn="l"/>
              </a:tabLst>
            </a:pPr>
            <a:r>
              <a:rPr sz="800" dirty="0">
                <a:latin typeface="Euphemia UCAS"/>
                <a:cs typeface="Euphemia UCAS"/>
              </a:rPr>
              <a:t>Paired-end sequencing produces two FASTQ files</a:t>
            </a:r>
          </a:p>
        </p:txBody>
      </p:sp>
    </p:spTree>
    <p:extLst>
      <p:ext uri="{BB962C8B-B14F-4D97-AF65-F5344CB8AC3E}">
        <p14:creationId xmlns:p14="http://schemas.microsoft.com/office/powerpoint/2010/main" val="358567870"/>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8547"/>
            <a:ext cx="4419498" cy="169277"/>
          </a:xfrm>
          <a:prstGeom prst="rect">
            <a:avLst/>
          </a:prstGeom>
        </p:spPr>
        <p:txBody>
          <a:bodyPr vert="horz" wrap="square" lIns="0" tIns="0" rIns="0" bIns="0" rtlCol="0">
            <a:spAutoFit/>
          </a:bodyPr>
          <a:lstStyle/>
          <a:p>
            <a:pPr marL="12700">
              <a:lnSpc>
                <a:spcPct val="100000"/>
              </a:lnSpc>
            </a:pPr>
            <a:r>
              <a:rPr spc="-40" dirty="0">
                <a:latin typeface="Euphemia UCAS"/>
                <a:cs typeface="Euphemia UCAS"/>
              </a:rPr>
              <a:t>SAM </a:t>
            </a:r>
            <a:r>
              <a:rPr spc="235" dirty="0">
                <a:latin typeface="Euphemia UCAS"/>
                <a:cs typeface="Euphemia UCAS"/>
              </a:rPr>
              <a:t>/</a:t>
            </a:r>
            <a:r>
              <a:rPr spc="80" dirty="0">
                <a:latin typeface="Euphemia UCAS"/>
                <a:cs typeface="Euphemia UCAS"/>
              </a:rPr>
              <a:t> </a:t>
            </a:r>
            <a:r>
              <a:rPr dirty="0">
                <a:latin typeface="Euphemia UCAS"/>
                <a:cs typeface="Euphemia UCAS"/>
              </a:rPr>
              <a:t>BAM</a:t>
            </a:r>
          </a:p>
        </p:txBody>
      </p:sp>
      <p:sp>
        <p:nvSpPr>
          <p:cNvPr id="3" name="object 3"/>
          <p:cNvSpPr txBox="1"/>
          <p:nvPr/>
        </p:nvSpPr>
        <p:spPr>
          <a:xfrm>
            <a:off x="250899" y="545165"/>
            <a:ext cx="4015156" cy="863600"/>
          </a:xfrm>
          <a:prstGeom prst="rect">
            <a:avLst/>
          </a:prstGeom>
        </p:spPr>
        <p:txBody>
          <a:bodyPr vert="horz" wrap="square" lIns="0" tIns="0" rIns="0" bIns="0" rtlCol="0">
            <a:spAutoFit/>
          </a:bodyPr>
          <a:lstStyle/>
          <a:p>
            <a:pPr marL="12700">
              <a:lnSpc>
                <a:spcPct val="100000"/>
              </a:lnSpc>
            </a:pPr>
            <a:r>
              <a:rPr sz="800" spc="10" dirty="0">
                <a:latin typeface="Euphemia UCAS"/>
                <a:cs typeface="Euphemia UCAS"/>
              </a:rPr>
              <a:t>SAM </a:t>
            </a:r>
            <a:r>
              <a:rPr sz="800" spc="-30" dirty="0">
                <a:latin typeface="Euphemia UCAS"/>
                <a:cs typeface="Euphemia UCAS"/>
              </a:rPr>
              <a:t>(Sequence </a:t>
            </a:r>
            <a:r>
              <a:rPr sz="800" spc="25" dirty="0">
                <a:latin typeface="Euphemia UCAS"/>
                <a:cs typeface="Euphemia UCAS"/>
              </a:rPr>
              <a:t>Alignment/Map)</a:t>
            </a:r>
            <a:r>
              <a:rPr sz="800" spc="120" dirty="0">
                <a:latin typeface="Euphemia UCAS"/>
                <a:cs typeface="Euphemia UCAS"/>
              </a:rPr>
              <a:t> </a:t>
            </a:r>
            <a:r>
              <a:rPr sz="800" spc="10" dirty="0">
                <a:latin typeface="Euphemia UCAS"/>
                <a:cs typeface="Euphemia UCAS"/>
              </a:rPr>
              <a:t>format</a:t>
            </a:r>
            <a:endParaRPr sz="800" dirty="0">
              <a:latin typeface="Euphemia UCAS"/>
              <a:cs typeface="Euphemia UCAS"/>
            </a:endParaRPr>
          </a:p>
          <a:p>
            <a:pPr marL="227329" indent="-100330">
              <a:lnSpc>
                <a:spcPts val="955"/>
              </a:lnSpc>
              <a:spcBef>
                <a:spcPts val="484"/>
              </a:spcBef>
              <a:buSzPct val="62500"/>
              <a:buFont typeface="Arial"/>
              <a:buChar char="•"/>
              <a:tabLst>
                <a:tab pos="227965" algn="l"/>
              </a:tabLst>
            </a:pPr>
            <a:r>
              <a:rPr sz="800" spc="-5" dirty="0">
                <a:latin typeface="Euphemia UCAS"/>
                <a:cs typeface="Euphemia UCAS"/>
              </a:rPr>
              <a:t>Unifi</a:t>
            </a:r>
            <a:r>
              <a:rPr lang="es-ES_tradnl" sz="800" spc="-5" dirty="0" err="1">
                <a:latin typeface="Euphemia UCAS"/>
                <a:cs typeface="Euphemia UCAS"/>
              </a:rPr>
              <a:t>ed</a:t>
            </a:r>
            <a:r>
              <a:rPr sz="800" spc="-5" dirty="0">
                <a:latin typeface="Euphemia UCAS"/>
                <a:cs typeface="Euphemia UCAS"/>
              </a:rPr>
              <a:t> </a:t>
            </a:r>
            <a:r>
              <a:rPr sz="800" spc="10" dirty="0">
                <a:latin typeface="Euphemia UCAS"/>
                <a:cs typeface="Euphemia UCAS"/>
              </a:rPr>
              <a:t>format </a:t>
            </a:r>
            <a:r>
              <a:rPr sz="800" dirty="0">
                <a:latin typeface="Euphemia UCAS"/>
                <a:cs typeface="Euphemia UCAS"/>
              </a:rPr>
              <a:t>for </a:t>
            </a:r>
            <a:r>
              <a:rPr sz="800" spc="-5" dirty="0">
                <a:latin typeface="Euphemia UCAS"/>
                <a:cs typeface="Euphemia UCAS"/>
              </a:rPr>
              <a:t>storing </a:t>
            </a:r>
            <a:r>
              <a:rPr sz="800" spc="-25" dirty="0">
                <a:latin typeface="Euphemia UCAS"/>
                <a:cs typeface="Euphemia UCAS"/>
              </a:rPr>
              <a:t>read </a:t>
            </a:r>
            <a:r>
              <a:rPr sz="800" spc="-10" dirty="0">
                <a:latin typeface="Euphemia UCAS"/>
                <a:cs typeface="Euphemia UCAS"/>
              </a:rPr>
              <a:t>alignments </a:t>
            </a:r>
            <a:r>
              <a:rPr sz="800" spc="25" dirty="0">
                <a:latin typeface="Euphemia UCAS"/>
                <a:cs typeface="Euphemia UCAS"/>
              </a:rPr>
              <a:t>to </a:t>
            </a:r>
            <a:r>
              <a:rPr sz="800" spc="-40" dirty="0">
                <a:latin typeface="Euphemia UCAS"/>
                <a:cs typeface="Euphemia UCAS"/>
              </a:rPr>
              <a:t>a </a:t>
            </a:r>
            <a:r>
              <a:rPr sz="800" spc="-25" dirty="0">
                <a:latin typeface="Euphemia UCAS"/>
                <a:cs typeface="Euphemia UCAS"/>
              </a:rPr>
              <a:t>reference </a:t>
            </a:r>
            <a:r>
              <a:rPr sz="800" spc="-35" dirty="0">
                <a:latin typeface="Euphemia UCAS"/>
                <a:cs typeface="Euphemia UCAS"/>
              </a:rPr>
              <a:t>genome</a:t>
            </a:r>
            <a:endParaRPr sz="800" dirty="0">
              <a:latin typeface="Euphemia UCAS"/>
              <a:cs typeface="Euphemia UCAS"/>
            </a:endParaRPr>
          </a:p>
          <a:p>
            <a:pPr marL="227329" indent="-100330">
              <a:lnSpc>
                <a:spcPts val="955"/>
              </a:lnSpc>
              <a:buSzPct val="62500"/>
              <a:buFont typeface="Arial"/>
              <a:buChar char="•"/>
              <a:tabLst>
                <a:tab pos="227965" algn="l"/>
              </a:tabLst>
            </a:pPr>
            <a:r>
              <a:rPr sz="800" spc="-20" dirty="0">
                <a:latin typeface="Euphemia UCAS"/>
                <a:cs typeface="Euphemia UCAS"/>
              </a:rPr>
              <a:t>Developed </a:t>
            </a:r>
            <a:r>
              <a:rPr sz="800" spc="-25" dirty="0">
                <a:latin typeface="Euphemia UCAS"/>
                <a:cs typeface="Euphemia UCAS"/>
              </a:rPr>
              <a:t>by </a:t>
            </a:r>
            <a:r>
              <a:rPr sz="800" spc="-5" dirty="0">
                <a:latin typeface="Euphemia UCAS"/>
                <a:cs typeface="Euphemia UCAS"/>
              </a:rPr>
              <a:t>the </a:t>
            </a:r>
            <a:r>
              <a:rPr sz="800" spc="-25" dirty="0">
                <a:latin typeface="Euphemia UCAS"/>
                <a:cs typeface="Euphemia UCAS"/>
              </a:rPr>
              <a:t>1000</a:t>
            </a:r>
            <a:r>
              <a:rPr lang="es-ES_tradnl" sz="800" spc="-25" dirty="0">
                <a:latin typeface="Euphemia UCAS"/>
                <a:cs typeface="Euphemia UCAS"/>
              </a:rPr>
              <a:t> </a:t>
            </a:r>
            <a:r>
              <a:rPr sz="800" spc="-45" dirty="0">
                <a:latin typeface="Euphemia UCAS"/>
                <a:cs typeface="Euphemia UCAS"/>
              </a:rPr>
              <a:t>Genomes </a:t>
            </a:r>
            <a:r>
              <a:rPr sz="800" dirty="0">
                <a:latin typeface="Euphemia UCAS"/>
                <a:cs typeface="Euphemia UCAS"/>
              </a:rPr>
              <a:t>Project </a:t>
            </a:r>
            <a:r>
              <a:rPr sz="800" spc="-10" dirty="0">
                <a:latin typeface="Euphemia UCAS"/>
                <a:cs typeface="Euphemia UCAS"/>
              </a:rPr>
              <a:t>group</a:t>
            </a:r>
            <a:r>
              <a:rPr lang="es-ES_tradnl" sz="800" spc="-10" dirty="0">
                <a:latin typeface="Euphemia UCAS"/>
                <a:cs typeface="Euphemia UCAS"/>
              </a:rPr>
              <a:t> </a:t>
            </a:r>
            <a:r>
              <a:rPr sz="800" spc="5" dirty="0">
                <a:latin typeface="Euphemia UCAS"/>
                <a:cs typeface="Euphemia UCAS"/>
              </a:rPr>
              <a:t>(2009</a:t>
            </a:r>
            <a:r>
              <a:rPr lang="es-ES_tradnl" sz="800" spc="5" dirty="0">
                <a:latin typeface="Euphemia UCAS"/>
                <a:cs typeface="Euphemia UCAS"/>
              </a:rPr>
              <a:t>)</a:t>
            </a:r>
            <a:endParaRPr sz="800" dirty="0">
              <a:latin typeface="Euphemia UCAS"/>
              <a:cs typeface="Euphemia UCAS"/>
            </a:endParaRPr>
          </a:p>
          <a:p>
            <a:pPr marL="227329" marR="5080" indent="-100330">
              <a:lnSpc>
                <a:spcPts val="950"/>
              </a:lnSpc>
              <a:spcBef>
                <a:spcPts val="525"/>
              </a:spcBef>
              <a:buSzPct val="62500"/>
              <a:buFont typeface="Arial"/>
              <a:buChar char="•"/>
              <a:tabLst>
                <a:tab pos="227965" algn="l"/>
              </a:tabLst>
            </a:pPr>
            <a:r>
              <a:rPr sz="800" spc="-35" dirty="0">
                <a:latin typeface="Euphemia UCAS"/>
                <a:cs typeface="Euphemia UCAS"/>
              </a:rPr>
              <a:t>One </a:t>
            </a:r>
            <a:r>
              <a:rPr sz="800" spc="-20" dirty="0">
                <a:latin typeface="Euphemia UCAS"/>
                <a:cs typeface="Euphemia UCAS"/>
              </a:rPr>
              <a:t>record </a:t>
            </a:r>
            <a:r>
              <a:rPr sz="800" spc="10" dirty="0">
                <a:latin typeface="Euphemia UCAS"/>
                <a:cs typeface="Euphemia UCAS"/>
              </a:rPr>
              <a:t>(a </a:t>
            </a:r>
            <a:r>
              <a:rPr sz="800" spc="-25" dirty="0">
                <a:latin typeface="Euphemia UCAS"/>
                <a:cs typeface="Euphemia UCAS"/>
              </a:rPr>
              <a:t>single </a:t>
            </a:r>
            <a:r>
              <a:rPr sz="800" spc="25" dirty="0">
                <a:latin typeface="Euphemia UCAS"/>
                <a:cs typeface="Euphemia UCAS"/>
              </a:rPr>
              <a:t>DNA </a:t>
            </a:r>
            <a:r>
              <a:rPr sz="800" spc="-5" dirty="0">
                <a:latin typeface="Euphemia UCAS"/>
                <a:cs typeface="Euphemia UCAS"/>
              </a:rPr>
              <a:t>fragment </a:t>
            </a:r>
            <a:r>
              <a:rPr sz="800" spc="5" dirty="0">
                <a:latin typeface="Euphemia UCAS"/>
                <a:cs typeface="Euphemia UCAS"/>
              </a:rPr>
              <a:t>alignment) </a:t>
            </a:r>
            <a:r>
              <a:rPr sz="800" spc="-15" dirty="0">
                <a:latin typeface="Euphemia UCAS"/>
                <a:cs typeface="Euphemia UCAS"/>
              </a:rPr>
              <a:t>per </a:t>
            </a:r>
            <a:r>
              <a:rPr sz="800" spc="-10" dirty="0">
                <a:latin typeface="Euphemia UCAS"/>
                <a:cs typeface="Euphemia UCAS"/>
              </a:rPr>
              <a:t>line </a:t>
            </a:r>
            <a:r>
              <a:rPr sz="800" spc="-25" dirty="0">
                <a:latin typeface="Euphemia UCAS"/>
                <a:cs typeface="Euphemia UCAS"/>
              </a:rPr>
              <a:t>describin</a:t>
            </a:r>
            <a:r>
              <a:rPr lang="es-ES_tradnl" sz="800" spc="-25" dirty="0">
                <a:latin typeface="Euphemia UCAS"/>
                <a:cs typeface="Euphemia UCAS"/>
              </a:rPr>
              <a:t>g </a:t>
            </a:r>
            <a:r>
              <a:rPr sz="800" spc="-5" dirty="0">
                <a:latin typeface="Euphemia UCAS"/>
                <a:cs typeface="Euphemia UCAS"/>
              </a:rPr>
              <a:t>alignment  </a:t>
            </a:r>
            <a:r>
              <a:rPr lang="es-ES_tradnl" sz="800" spc="-5" dirty="0">
                <a:latin typeface="Euphemia UCAS"/>
                <a:cs typeface="Euphemia UCAS"/>
              </a:rPr>
              <a:t>		</a:t>
            </a:r>
            <a:r>
              <a:rPr sz="800" spc="-25" dirty="0">
                <a:latin typeface="Euphemia UCAS"/>
                <a:cs typeface="Euphemia UCAS"/>
              </a:rPr>
              <a:t>between </a:t>
            </a:r>
            <a:r>
              <a:rPr sz="800" spc="-5" dirty="0">
                <a:latin typeface="Euphemia UCAS"/>
                <a:cs typeface="Euphemia UCAS"/>
              </a:rPr>
              <a:t>fragment </a:t>
            </a:r>
            <a:r>
              <a:rPr sz="800" spc="-20" dirty="0">
                <a:latin typeface="Euphemia UCAS"/>
                <a:cs typeface="Euphemia UCAS"/>
              </a:rPr>
              <a:t>and</a:t>
            </a:r>
            <a:r>
              <a:rPr sz="800" spc="135" dirty="0">
                <a:latin typeface="Euphemia UCAS"/>
                <a:cs typeface="Euphemia UCAS"/>
              </a:rPr>
              <a:t> </a:t>
            </a:r>
            <a:r>
              <a:rPr sz="800" spc="-25" dirty="0">
                <a:latin typeface="Euphemia UCAS"/>
                <a:cs typeface="Euphemia UCAS"/>
              </a:rPr>
              <a:t>reference</a:t>
            </a:r>
            <a:endParaRPr sz="800" dirty="0">
              <a:latin typeface="Euphemia UCAS"/>
              <a:cs typeface="Euphemia UCAS"/>
            </a:endParaRPr>
          </a:p>
          <a:p>
            <a:pPr marL="227329" indent="-100330">
              <a:lnSpc>
                <a:spcPts val="915"/>
              </a:lnSpc>
              <a:buSzPct val="62500"/>
              <a:buFont typeface="Arial"/>
              <a:buChar char="•"/>
              <a:tabLst>
                <a:tab pos="227965" algn="l"/>
              </a:tabLst>
            </a:pPr>
            <a:r>
              <a:rPr sz="800" spc="-25" dirty="0">
                <a:latin typeface="Euphemia UCAS"/>
                <a:cs typeface="Euphemia UCAS"/>
              </a:rPr>
              <a:t>11 </a:t>
            </a:r>
            <a:r>
              <a:rPr sz="800" spc="-10" dirty="0">
                <a:latin typeface="Euphemia UCAS"/>
                <a:cs typeface="Euphemia UCAS"/>
              </a:rPr>
              <a:t>fixed </a:t>
            </a:r>
            <a:r>
              <a:rPr sz="800" spc="-15" dirty="0">
                <a:latin typeface="Euphemia UCAS"/>
                <a:cs typeface="Euphemia UCAS"/>
              </a:rPr>
              <a:t>columns </a:t>
            </a:r>
            <a:r>
              <a:rPr sz="800" spc="190" dirty="0">
                <a:latin typeface="Euphemia UCAS"/>
                <a:cs typeface="Euphemia UCAS"/>
              </a:rPr>
              <a:t>+ </a:t>
            </a:r>
            <a:r>
              <a:rPr sz="800" dirty="0">
                <a:latin typeface="Euphemia UCAS"/>
                <a:cs typeface="Euphemia UCAS"/>
              </a:rPr>
              <a:t>optional </a:t>
            </a:r>
            <a:r>
              <a:rPr sz="800" spc="-15" dirty="0">
                <a:latin typeface="Euphemia UCAS"/>
                <a:cs typeface="Euphemia UCAS"/>
              </a:rPr>
              <a:t>key:type:value</a:t>
            </a:r>
            <a:r>
              <a:rPr sz="800" spc="25" dirty="0">
                <a:latin typeface="Euphemia UCAS"/>
                <a:cs typeface="Euphemia UCAS"/>
              </a:rPr>
              <a:t> </a:t>
            </a:r>
            <a:r>
              <a:rPr sz="800" spc="-20" dirty="0">
                <a:latin typeface="Euphemia UCAS"/>
                <a:cs typeface="Euphemia UCAS"/>
              </a:rPr>
              <a:t>tuples</a:t>
            </a:r>
            <a:endParaRPr sz="800" dirty="0">
              <a:latin typeface="Euphemia UCAS"/>
              <a:cs typeface="Euphemia UCAS"/>
            </a:endParaRPr>
          </a:p>
        </p:txBody>
      </p:sp>
      <p:sp>
        <p:nvSpPr>
          <p:cNvPr id="4" name="object 4"/>
          <p:cNvSpPr txBox="1"/>
          <p:nvPr/>
        </p:nvSpPr>
        <p:spPr>
          <a:xfrm>
            <a:off x="850105" y="1492880"/>
            <a:ext cx="212725" cy="92333"/>
          </a:xfrm>
          <a:prstGeom prst="rect">
            <a:avLst/>
          </a:prstGeom>
        </p:spPr>
        <p:txBody>
          <a:bodyPr vert="horz" wrap="square" lIns="0" tIns="0" rIns="0" bIns="0" rtlCol="0">
            <a:spAutoFit/>
          </a:bodyPr>
          <a:lstStyle/>
          <a:p>
            <a:pPr marL="12700">
              <a:lnSpc>
                <a:spcPct val="100000"/>
              </a:lnSpc>
            </a:pPr>
            <a:r>
              <a:rPr sz="600" spc="35" dirty="0">
                <a:latin typeface="Euphemia UCAS"/>
                <a:cs typeface="Euphemia UCAS"/>
              </a:rPr>
              <a:t>Ch</a:t>
            </a:r>
            <a:r>
              <a:rPr sz="600" spc="20" dirty="0">
                <a:latin typeface="Euphemia UCAS"/>
                <a:cs typeface="Euphemia UCAS"/>
              </a:rPr>
              <a:t>r</a:t>
            </a:r>
            <a:r>
              <a:rPr sz="600" spc="55" dirty="0">
                <a:latin typeface="Euphemia UCAS"/>
                <a:cs typeface="Euphemia UCAS"/>
              </a:rPr>
              <a:t>1</a:t>
            </a:r>
            <a:endParaRPr sz="600">
              <a:latin typeface="Euphemia UCAS"/>
              <a:cs typeface="Euphemia UCAS"/>
            </a:endParaRPr>
          </a:p>
        </p:txBody>
      </p:sp>
      <p:sp>
        <p:nvSpPr>
          <p:cNvPr id="5" name="object 5"/>
          <p:cNvSpPr/>
          <p:nvPr/>
        </p:nvSpPr>
        <p:spPr>
          <a:xfrm>
            <a:off x="1714259" y="1541941"/>
            <a:ext cx="243204" cy="349885"/>
          </a:xfrm>
          <a:custGeom>
            <a:avLst/>
            <a:gdLst/>
            <a:ahLst/>
            <a:cxnLst/>
            <a:rect l="l" t="t" r="r" b="b"/>
            <a:pathLst>
              <a:path w="243205" h="349885">
                <a:moveTo>
                  <a:pt x="0" y="0"/>
                </a:moveTo>
                <a:lnTo>
                  <a:pt x="243025" y="0"/>
                </a:lnTo>
                <a:lnTo>
                  <a:pt x="243025" y="349501"/>
                </a:lnTo>
                <a:lnTo>
                  <a:pt x="0" y="349501"/>
                </a:lnTo>
                <a:lnTo>
                  <a:pt x="0" y="0"/>
                </a:lnTo>
                <a:close/>
              </a:path>
            </a:pathLst>
          </a:custGeom>
          <a:solidFill>
            <a:srgbClr val="FBBA05"/>
          </a:solidFill>
        </p:spPr>
        <p:txBody>
          <a:bodyPr wrap="square" lIns="0" tIns="0" rIns="0" bIns="0" rtlCol="0"/>
          <a:lstStyle/>
          <a:p>
            <a:endParaRPr>
              <a:latin typeface="Euphemia UCAS"/>
              <a:cs typeface="Euphemia UCAS"/>
            </a:endParaRPr>
          </a:p>
        </p:txBody>
      </p:sp>
      <p:sp>
        <p:nvSpPr>
          <p:cNvPr id="6" name="object 6"/>
          <p:cNvSpPr/>
          <p:nvPr/>
        </p:nvSpPr>
        <p:spPr>
          <a:xfrm>
            <a:off x="1714259" y="1541941"/>
            <a:ext cx="243204" cy="349885"/>
          </a:xfrm>
          <a:custGeom>
            <a:avLst/>
            <a:gdLst/>
            <a:ahLst/>
            <a:cxnLst/>
            <a:rect l="l" t="t" r="r" b="b"/>
            <a:pathLst>
              <a:path w="243205" h="349885">
                <a:moveTo>
                  <a:pt x="0" y="0"/>
                </a:moveTo>
                <a:lnTo>
                  <a:pt x="243025" y="0"/>
                </a:lnTo>
                <a:lnTo>
                  <a:pt x="243025" y="349501"/>
                </a:lnTo>
                <a:lnTo>
                  <a:pt x="0" y="349501"/>
                </a:lnTo>
                <a:lnTo>
                  <a:pt x="0" y="0"/>
                </a:lnTo>
                <a:close/>
              </a:path>
            </a:pathLst>
          </a:custGeom>
          <a:ln w="3271">
            <a:solidFill>
              <a:srgbClr val="1A1A1A"/>
            </a:solidFill>
          </a:ln>
        </p:spPr>
        <p:txBody>
          <a:bodyPr wrap="square" lIns="0" tIns="0" rIns="0" bIns="0" rtlCol="0"/>
          <a:lstStyle/>
          <a:p>
            <a:endParaRPr>
              <a:latin typeface="Euphemia UCAS"/>
              <a:cs typeface="Euphemia UCAS"/>
            </a:endParaRPr>
          </a:p>
        </p:txBody>
      </p:sp>
      <p:sp>
        <p:nvSpPr>
          <p:cNvPr id="7" name="object 7"/>
          <p:cNvSpPr/>
          <p:nvPr/>
        </p:nvSpPr>
        <p:spPr>
          <a:xfrm>
            <a:off x="1957023" y="1541974"/>
            <a:ext cx="527685" cy="349250"/>
          </a:xfrm>
          <a:custGeom>
            <a:avLst/>
            <a:gdLst/>
            <a:ahLst/>
            <a:cxnLst/>
            <a:rect l="l" t="t" r="r" b="b"/>
            <a:pathLst>
              <a:path w="527685" h="349250">
                <a:moveTo>
                  <a:pt x="361041" y="348741"/>
                </a:moveTo>
                <a:lnTo>
                  <a:pt x="0" y="348741"/>
                </a:lnTo>
                <a:lnTo>
                  <a:pt x="165934" y="0"/>
                </a:lnTo>
                <a:lnTo>
                  <a:pt x="527516" y="0"/>
                </a:lnTo>
                <a:lnTo>
                  <a:pt x="361041" y="348741"/>
                </a:lnTo>
                <a:close/>
              </a:path>
            </a:pathLst>
          </a:custGeom>
          <a:solidFill>
            <a:srgbClr val="FBBA05"/>
          </a:solidFill>
        </p:spPr>
        <p:txBody>
          <a:bodyPr wrap="square" lIns="0" tIns="0" rIns="0" bIns="0" rtlCol="0"/>
          <a:lstStyle/>
          <a:p>
            <a:endParaRPr>
              <a:latin typeface="Euphemia UCAS"/>
              <a:cs typeface="Euphemia UCAS"/>
            </a:endParaRPr>
          </a:p>
        </p:txBody>
      </p:sp>
      <p:sp>
        <p:nvSpPr>
          <p:cNvPr id="8" name="object 8"/>
          <p:cNvSpPr/>
          <p:nvPr/>
        </p:nvSpPr>
        <p:spPr>
          <a:xfrm>
            <a:off x="1957023" y="1541974"/>
            <a:ext cx="527685" cy="349250"/>
          </a:xfrm>
          <a:custGeom>
            <a:avLst/>
            <a:gdLst/>
            <a:ahLst/>
            <a:cxnLst/>
            <a:rect l="l" t="t" r="r" b="b"/>
            <a:pathLst>
              <a:path w="527685" h="349250">
                <a:moveTo>
                  <a:pt x="0" y="348741"/>
                </a:moveTo>
                <a:lnTo>
                  <a:pt x="165934" y="0"/>
                </a:lnTo>
                <a:lnTo>
                  <a:pt x="527516" y="0"/>
                </a:lnTo>
                <a:lnTo>
                  <a:pt x="361041" y="348741"/>
                </a:lnTo>
                <a:lnTo>
                  <a:pt x="0" y="348741"/>
                </a:lnTo>
                <a:close/>
              </a:path>
            </a:pathLst>
          </a:custGeom>
          <a:ln w="3271">
            <a:solidFill>
              <a:srgbClr val="000000"/>
            </a:solidFill>
          </a:ln>
        </p:spPr>
        <p:txBody>
          <a:bodyPr wrap="square" lIns="0" tIns="0" rIns="0" bIns="0" rtlCol="0"/>
          <a:lstStyle/>
          <a:p>
            <a:endParaRPr>
              <a:latin typeface="Euphemia UCAS"/>
              <a:cs typeface="Euphemia UCAS"/>
            </a:endParaRPr>
          </a:p>
        </p:txBody>
      </p:sp>
      <p:sp>
        <p:nvSpPr>
          <p:cNvPr id="9" name="object 9"/>
          <p:cNvSpPr/>
          <p:nvPr/>
        </p:nvSpPr>
        <p:spPr>
          <a:xfrm>
            <a:off x="2415021" y="1539610"/>
            <a:ext cx="527685" cy="351155"/>
          </a:xfrm>
          <a:custGeom>
            <a:avLst/>
            <a:gdLst/>
            <a:ahLst/>
            <a:cxnLst/>
            <a:rect l="l" t="t" r="r" b="b"/>
            <a:pathLst>
              <a:path w="527685" h="351155">
                <a:moveTo>
                  <a:pt x="0" y="351104"/>
                </a:moveTo>
                <a:lnTo>
                  <a:pt x="73606" y="0"/>
                </a:lnTo>
                <a:lnTo>
                  <a:pt x="527516" y="2363"/>
                </a:lnTo>
                <a:lnTo>
                  <a:pt x="454040" y="350270"/>
                </a:lnTo>
                <a:lnTo>
                  <a:pt x="0" y="351104"/>
                </a:lnTo>
                <a:close/>
              </a:path>
            </a:pathLst>
          </a:custGeom>
          <a:solidFill>
            <a:srgbClr val="FBBA05"/>
          </a:solidFill>
        </p:spPr>
        <p:txBody>
          <a:bodyPr wrap="square" lIns="0" tIns="0" rIns="0" bIns="0" rtlCol="0"/>
          <a:lstStyle/>
          <a:p>
            <a:endParaRPr>
              <a:latin typeface="Euphemia UCAS"/>
              <a:cs typeface="Euphemia UCAS"/>
            </a:endParaRPr>
          </a:p>
        </p:txBody>
      </p:sp>
      <p:sp>
        <p:nvSpPr>
          <p:cNvPr id="10" name="object 10"/>
          <p:cNvSpPr/>
          <p:nvPr/>
        </p:nvSpPr>
        <p:spPr>
          <a:xfrm>
            <a:off x="2415021" y="1539610"/>
            <a:ext cx="527685" cy="351155"/>
          </a:xfrm>
          <a:custGeom>
            <a:avLst/>
            <a:gdLst/>
            <a:ahLst/>
            <a:cxnLst/>
            <a:rect l="l" t="t" r="r" b="b"/>
            <a:pathLst>
              <a:path w="527685" h="351155">
                <a:moveTo>
                  <a:pt x="0" y="351104"/>
                </a:moveTo>
                <a:lnTo>
                  <a:pt x="73606" y="0"/>
                </a:lnTo>
                <a:lnTo>
                  <a:pt x="527516" y="2363"/>
                </a:lnTo>
                <a:lnTo>
                  <a:pt x="454040" y="350270"/>
                </a:lnTo>
                <a:lnTo>
                  <a:pt x="0" y="351104"/>
                </a:lnTo>
                <a:close/>
              </a:path>
            </a:pathLst>
          </a:custGeom>
          <a:ln w="3271">
            <a:solidFill>
              <a:srgbClr val="000000"/>
            </a:solidFill>
          </a:ln>
        </p:spPr>
        <p:txBody>
          <a:bodyPr wrap="square" lIns="0" tIns="0" rIns="0" bIns="0" rtlCol="0"/>
          <a:lstStyle/>
          <a:p>
            <a:endParaRPr>
              <a:latin typeface="Euphemia UCAS"/>
              <a:cs typeface="Euphemia UCAS"/>
            </a:endParaRPr>
          </a:p>
        </p:txBody>
      </p:sp>
      <p:sp>
        <p:nvSpPr>
          <p:cNvPr id="11" name="object 11"/>
          <p:cNvSpPr/>
          <p:nvPr/>
        </p:nvSpPr>
        <p:spPr>
          <a:xfrm>
            <a:off x="1712533" y="1896366"/>
            <a:ext cx="1150620" cy="0"/>
          </a:xfrm>
          <a:custGeom>
            <a:avLst/>
            <a:gdLst/>
            <a:ahLst/>
            <a:cxnLst/>
            <a:rect l="l" t="t" r="r" b="b"/>
            <a:pathLst>
              <a:path w="1150620">
                <a:moveTo>
                  <a:pt x="0" y="0"/>
                </a:moveTo>
                <a:lnTo>
                  <a:pt x="1150198" y="0"/>
                </a:lnTo>
              </a:path>
            </a:pathLst>
          </a:custGeom>
          <a:ln w="13085">
            <a:solidFill>
              <a:srgbClr val="000000"/>
            </a:solidFill>
          </a:ln>
        </p:spPr>
        <p:txBody>
          <a:bodyPr wrap="square" lIns="0" tIns="0" rIns="0" bIns="0" rtlCol="0"/>
          <a:lstStyle/>
          <a:p>
            <a:endParaRPr>
              <a:latin typeface="Euphemia UCAS"/>
              <a:cs typeface="Euphemia UCAS"/>
            </a:endParaRPr>
          </a:p>
        </p:txBody>
      </p:sp>
      <p:sp>
        <p:nvSpPr>
          <p:cNvPr id="12" name="object 12"/>
          <p:cNvSpPr/>
          <p:nvPr/>
        </p:nvSpPr>
        <p:spPr>
          <a:xfrm>
            <a:off x="2794301" y="1864676"/>
            <a:ext cx="86360" cy="63500"/>
          </a:xfrm>
          <a:custGeom>
            <a:avLst/>
            <a:gdLst/>
            <a:ahLst/>
            <a:cxnLst/>
            <a:rect l="l" t="t" r="r" b="b"/>
            <a:pathLst>
              <a:path w="86360" h="63500">
                <a:moveTo>
                  <a:pt x="0" y="0"/>
                </a:moveTo>
                <a:lnTo>
                  <a:pt x="7668" y="15244"/>
                </a:lnTo>
                <a:lnTo>
                  <a:pt x="10243" y="31680"/>
                </a:lnTo>
                <a:lnTo>
                  <a:pt x="7696" y="48050"/>
                </a:lnTo>
                <a:lnTo>
                  <a:pt x="0" y="63097"/>
                </a:lnTo>
                <a:lnTo>
                  <a:pt x="85776" y="31569"/>
                </a:lnTo>
                <a:lnTo>
                  <a:pt x="0" y="0"/>
                </a:lnTo>
                <a:close/>
              </a:path>
            </a:pathLst>
          </a:custGeom>
          <a:solidFill>
            <a:srgbClr val="000000"/>
          </a:solidFill>
        </p:spPr>
        <p:txBody>
          <a:bodyPr wrap="square" lIns="0" tIns="0" rIns="0" bIns="0" rtlCol="0"/>
          <a:lstStyle/>
          <a:p>
            <a:endParaRPr>
              <a:latin typeface="Euphemia UCAS"/>
              <a:cs typeface="Euphemia UCAS"/>
            </a:endParaRPr>
          </a:p>
        </p:txBody>
      </p:sp>
      <p:sp>
        <p:nvSpPr>
          <p:cNvPr id="13" name="object 13"/>
          <p:cNvSpPr txBox="1"/>
          <p:nvPr/>
        </p:nvSpPr>
        <p:spPr>
          <a:xfrm>
            <a:off x="771591" y="2291106"/>
            <a:ext cx="399415" cy="92333"/>
          </a:xfrm>
          <a:prstGeom prst="rect">
            <a:avLst/>
          </a:prstGeom>
        </p:spPr>
        <p:txBody>
          <a:bodyPr vert="horz" wrap="square" lIns="0" tIns="0" rIns="0" bIns="0" rtlCol="0">
            <a:spAutoFit/>
          </a:bodyPr>
          <a:lstStyle/>
          <a:p>
            <a:pPr marL="12700">
              <a:lnSpc>
                <a:spcPct val="100000"/>
              </a:lnSpc>
            </a:pPr>
            <a:r>
              <a:rPr sz="600" spc="-35" dirty="0">
                <a:latin typeface="Euphemia UCAS"/>
                <a:cs typeface="Euphemia UCAS"/>
              </a:rPr>
              <a:t>R</a:t>
            </a:r>
            <a:r>
              <a:rPr sz="600" spc="60" dirty="0">
                <a:latin typeface="Euphemia UCAS"/>
                <a:cs typeface="Euphemia UCAS"/>
              </a:rPr>
              <a:t>e</a:t>
            </a:r>
            <a:r>
              <a:rPr sz="600" spc="-5" dirty="0">
                <a:latin typeface="Euphemia UCAS"/>
                <a:cs typeface="Euphemia UCAS"/>
              </a:rPr>
              <a:t>f</a:t>
            </a:r>
            <a:r>
              <a:rPr sz="600" spc="40" dirty="0">
                <a:latin typeface="Euphemia UCAS"/>
                <a:cs typeface="Euphemia UCAS"/>
              </a:rPr>
              <a:t>-na</a:t>
            </a:r>
            <a:r>
              <a:rPr sz="600" spc="80" dirty="0">
                <a:latin typeface="Euphemia UCAS"/>
                <a:cs typeface="Euphemia UCAS"/>
              </a:rPr>
              <a:t>m</a:t>
            </a:r>
            <a:r>
              <a:rPr sz="600" spc="45" dirty="0">
                <a:latin typeface="Euphemia UCAS"/>
                <a:cs typeface="Euphemia UCAS"/>
              </a:rPr>
              <a:t>e</a:t>
            </a:r>
            <a:endParaRPr sz="600">
              <a:latin typeface="Euphemia UCAS"/>
              <a:cs typeface="Euphemia UCAS"/>
            </a:endParaRPr>
          </a:p>
        </p:txBody>
      </p:sp>
      <p:sp>
        <p:nvSpPr>
          <p:cNvPr id="14" name="object 14"/>
          <p:cNvSpPr/>
          <p:nvPr/>
        </p:nvSpPr>
        <p:spPr>
          <a:xfrm>
            <a:off x="1713269" y="1564178"/>
            <a:ext cx="0" cy="713105"/>
          </a:xfrm>
          <a:custGeom>
            <a:avLst/>
            <a:gdLst/>
            <a:ahLst/>
            <a:cxnLst/>
            <a:rect l="l" t="t" r="r" b="b"/>
            <a:pathLst>
              <a:path h="713105">
                <a:moveTo>
                  <a:pt x="0" y="712686"/>
                </a:moveTo>
                <a:lnTo>
                  <a:pt x="0" y="0"/>
                </a:lnTo>
              </a:path>
            </a:pathLst>
          </a:custGeom>
          <a:ln w="6542">
            <a:solidFill>
              <a:srgbClr val="695E5E"/>
            </a:solidFill>
          </a:ln>
        </p:spPr>
        <p:txBody>
          <a:bodyPr wrap="square" lIns="0" tIns="0" rIns="0" bIns="0" rtlCol="0"/>
          <a:lstStyle/>
          <a:p>
            <a:endParaRPr>
              <a:latin typeface="Euphemia UCAS"/>
              <a:cs typeface="Euphemia UCAS"/>
            </a:endParaRPr>
          </a:p>
        </p:txBody>
      </p:sp>
      <p:sp>
        <p:nvSpPr>
          <p:cNvPr id="15" name="object 15"/>
          <p:cNvSpPr/>
          <p:nvPr/>
        </p:nvSpPr>
        <p:spPr>
          <a:xfrm>
            <a:off x="1697419" y="1555517"/>
            <a:ext cx="31750" cy="43180"/>
          </a:xfrm>
          <a:custGeom>
            <a:avLst/>
            <a:gdLst/>
            <a:ahLst/>
            <a:cxnLst/>
            <a:rect l="l" t="t" r="r" b="b"/>
            <a:pathLst>
              <a:path w="31750" h="43180">
                <a:moveTo>
                  <a:pt x="0" y="42880"/>
                </a:moveTo>
                <a:lnTo>
                  <a:pt x="15784" y="0"/>
                </a:lnTo>
                <a:lnTo>
                  <a:pt x="31528" y="42880"/>
                </a:lnTo>
                <a:lnTo>
                  <a:pt x="24016" y="39038"/>
                </a:lnTo>
                <a:lnTo>
                  <a:pt x="15837" y="37764"/>
                </a:lnTo>
                <a:lnTo>
                  <a:pt x="7622" y="39047"/>
                </a:lnTo>
                <a:lnTo>
                  <a:pt x="0" y="42880"/>
                </a:lnTo>
                <a:close/>
              </a:path>
            </a:pathLst>
          </a:custGeom>
          <a:solidFill>
            <a:srgbClr val="695E5E"/>
          </a:solidFill>
        </p:spPr>
        <p:txBody>
          <a:bodyPr wrap="square" lIns="0" tIns="0" rIns="0" bIns="0" rtlCol="0"/>
          <a:lstStyle/>
          <a:p>
            <a:endParaRPr>
              <a:latin typeface="Euphemia UCAS"/>
              <a:cs typeface="Euphemia UCAS"/>
            </a:endParaRPr>
          </a:p>
        </p:txBody>
      </p:sp>
      <p:sp>
        <p:nvSpPr>
          <p:cNvPr id="16" name="object 16"/>
          <p:cNvSpPr/>
          <p:nvPr/>
        </p:nvSpPr>
        <p:spPr>
          <a:xfrm>
            <a:off x="1697419" y="1555517"/>
            <a:ext cx="31750" cy="43180"/>
          </a:xfrm>
          <a:custGeom>
            <a:avLst/>
            <a:gdLst/>
            <a:ahLst/>
            <a:cxnLst/>
            <a:rect l="l" t="t" r="r" b="b"/>
            <a:pathLst>
              <a:path w="31750" h="43180">
                <a:moveTo>
                  <a:pt x="0" y="42880"/>
                </a:moveTo>
                <a:lnTo>
                  <a:pt x="15784" y="0"/>
                </a:lnTo>
                <a:lnTo>
                  <a:pt x="31528" y="42880"/>
                </a:lnTo>
                <a:lnTo>
                  <a:pt x="24016" y="39038"/>
                </a:lnTo>
                <a:lnTo>
                  <a:pt x="15837" y="37764"/>
                </a:lnTo>
                <a:lnTo>
                  <a:pt x="7622" y="39047"/>
                </a:lnTo>
                <a:lnTo>
                  <a:pt x="0" y="42880"/>
                </a:lnTo>
                <a:close/>
              </a:path>
            </a:pathLst>
          </a:custGeom>
          <a:ln w="3175">
            <a:solidFill>
              <a:srgbClr val="695E5E"/>
            </a:solidFill>
          </a:ln>
        </p:spPr>
        <p:txBody>
          <a:bodyPr wrap="square" lIns="0" tIns="0" rIns="0" bIns="0" rtlCol="0"/>
          <a:lstStyle/>
          <a:p>
            <a:endParaRPr>
              <a:latin typeface="Euphemia UCAS"/>
              <a:cs typeface="Euphemia UCAS"/>
            </a:endParaRPr>
          </a:p>
        </p:txBody>
      </p:sp>
      <p:sp>
        <p:nvSpPr>
          <p:cNvPr id="17" name="object 17"/>
          <p:cNvSpPr/>
          <p:nvPr/>
        </p:nvSpPr>
        <p:spPr>
          <a:xfrm>
            <a:off x="941190" y="1655770"/>
            <a:ext cx="0" cy="621030"/>
          </a:xfrm>
          <a:custGeom>
            <a:avLst/>
            <a:gdLst/>
            <a:ahLst/>
            <a:cxnLst/>
            <a:rect l="l" t="t" r="r" b="b"/>
            <a:pathLst>
              <a:path h="621030">
                <a:moveTo>
                  <a:pt x="0" y="620898"/>
                </a:moveTo>
                <a:lnTo>
                  <a:pt x="0" y="0"/>
                </a:lnTo>
              </a:path>
            </a:pathLst>
          </a:custGeom>
          <a:ln w="6542">
            <a:solidFill>
              <a:srgbClr val="695E5E"/>
            </a:solidFill>
          </a:ln>
        </p:spPr>
        <p:txBody>
          <a:bodyPr wrap="square" lIns="0" tIns="0" rIns="0" bIns="0" rtlCol="0"/>
          <a:lstStyle/>
          <a:p>
            <a:endParaRPr>
              <a:latin typeface="Euphemia UCAS"/>
              <a:cs typeface="Euphemia UCAS"/>
            </a:endParaRPr>
          </a:p>
        </p:txBody>
      </p:sp>
      <p:sp>
        <p:nvSpPr>
          <p:cNvPr id="18" name="object 18"/>
          <p:cNvSpPr/>
          <p:nvPr/>
        </p:nvSpPr>
        <p:spPr>
          <a:xfrm>
            <a:off x="925381" y="1647117"/>
            <a:ext cx="31750" cy="43180"/>
          </a:xfrm>
          <a:custGeom>
            <a:avLst/>
            <a:gdLst/>
            <a:ahLst/>
            <a:cxnLst/>
            <a:rect l="l" t="t" r="r" b="b"/>
            <a:pathLst>
              <a:path w="31750" h="43180">
                <a:moveTo>
                  <a:pt x="0" y="42871"/>
                </a:moveTo>
                <a:lnTo>
                  <a:pt x="15743" y="0"/>
                </a:lnTo>
                <a:lnTo>
                  <a:pt x="31528" y="42871"/>
                </a:lnTo>
                <a:lnTo>
                  <a:pt x="23999" y="39030"/>
                </a:lnTo>
                <a:lnTo>
                  <a:pt x="15822" y="37756"/>
                </a:lnTo>
                <a:lnTo>
                  <a:pt x="7616" y="39039"/>
                </a:lnTo>
                <a:lnTo>
                  <a:pt x="0" y="42871"/>
                </a:lnTo>
                <a:close/>
              </a:path>
            </a:pathLst>
          </a:custGeom>
          <a:solidFill>
            <a:srgbClr val="695E5E"/>
          </a:solidFill>
        </p:spPr>
        <p:txBody>
          <a:bodyPr wrap="square" lIns="0" tIns="0" rIns="0" bIns="0" rtlCol="0"/>
          <a:lstStyle/>
          <a:p>
            <a:endParaRPr>
              <a:latin typeface="Euphemia UCAS"/>
              <a:cs typeface="Euphemia UCAS"/>
            </a:endParaRPr>
          </a:p>
        </p:txBody>
      </p:sp>
      <p:sp>
        <p:nvSpPr>
          <p:cNvPr id="19" name="object 19"/>
          <p:cNvSpPr/>
          <p:nvPr/>
        </p:nvSpPr>
        <p:spPr>
          <a:xfrm>
            <a:off x="925381" y="1647117"/>
            <a:ext cx="31750" cy="43180"/>
          </a:xfrm>
          <a:custGeom>
            <a:avLst/>
            <a:gdLst/>
            <a:ahLst/>
            <a:cxnLst/>
            <a:rect l="l" t="t" r="r" b="b"/>
            <a:pathLst>
              <a:path w="31750" h="43180">
                <a:moveTo>
                  <a:pt x="0" y="42871"/>
                </a:moveTo>
                <a:lnTo>
                  <a:pt x="15743" y="0"/>
                </a:lnTo>
                <a:lnTo>
                  <a:pt x="31528" y="42871"/>
                </a:lnTo>
                <a:lnTo>
                  <a:pt x="23999" y="39030"/>
                </a:lnTo>
                <a:lnTo>
                  <a:pt x="15822" y="37756"/>
                </a:lnTo>
                <a:lnTo>
                  <a:pt x="7616" y="39039"/>
                </a:lnTo>
                <a:lnTo>
                  <a:pt x="0" y="42871"/>
                </a:lnTo>
                <a:close/>
              </a:path>
            </a:pathLst>
          </a:custGeom>
          <a:ln w="3175">
            <a:solidFill>
              <a:srgbClr val="695E5E"/>
            </a:solidFill>
          </a:ln>
        </p:spPr>
        <p:txBody>
          <a:bodyPr wrap="square" lIns="0" tIns="0" rIns="0" bIns="0" rtlCol="0"/>
          <a:lstStyle/>
          <a:p>
            <a:endParaRPr>
              <a:latin typeface="Euphemia UCAS"/>
              <a:cs typeface="Euphemia UCAS"/>
            </a:endParaRPr>
          </a:p>
        </p:txBody>
      </p:sp>
      <p:sp>
        <p:nvSpPr>
          <p:cNvPr id="20" name="object 20"/>
          <p:cNvSpPr/>
          <p:nvPr/>
        </p:nvSpPr>
        <p:spPr>
          <a:xfrm>
            <a:off x="1161217" y="1538367"/>
            <a:ext cx="2200275" cy="0"/>
          </a:xfrm>
          <a:custGeom>
            <a:avLst/>
            <a:gdLst/>
            <a:ahLst/>
            <a:cxnLst/>
            <a:rect l="l" t="t" r="r" b="b"/>
            <a:pathLst>
              <a:path w="2200275">
                <a:moveTo>
                  <a:pt x="0" y="0"/>
                </a:moveTo>
                <a:lnTo>
                  <a:pt x="2200249" y="0"/>
                </a:lnTo>
              </a:path>
            </a:pathLst>
          </a:custGeom>
          <a:ln w="13085">
            <a:solidFill>
              <a:srgbClr val="000000"/>
            </a:solidFill>
          </a:ln>
        </p:spPr>
        <p:txBody>
          <a:bodyPr wrap="square" lIns="0" tIns="0" rIns="0" bIns="0" rtlCol="0"/>
          <a:lstStyle/>
          <a:p>
            <a:endParaRPr>
              <a:latin typeface="Euphemia UCAS"/>
              <a:cs typeface="Euphemia UCAS"/>
            </a:endParaRPr>
          </a:p>
        </p:txBody>
      </p:sp>
      <p:sp>
        <p:nvSpPr>
          <p:cNvPr id="21" name="object 21"/>
          <p:cNvSpPr txBox="1"/>
          <p:nvPr/>
        </p:nvSpPr>
        <p:spPr>
          <a:xfrm>
            <a:off x="1569817" y="2291106"/>
            <a:ext cx="330835" cy="92333"/>
          </a:xfrm>
          <a:prstGeom prst="rect">
            <a:avLst/>
          </a:prstGeom>
        </p:spPr>
        <p:txBody>
          <a:bodyPr vert="horz" wrap="square" lIns="0" tIns="0" rIns="0" bIns="0" rtlCol="0">
            <a:spAutoFit/>
          </a:bodyPr>
          <a:lstStyle/>
          <a:p>
            <a:pPr marL="12700">
              <a:lnSpc>
                <a:spcPct val="100000"/>
              </a:lnSpc>
            </a:pPr>
            <a:r>
              <a:rPr sz="600" spc="25" dirty="0">
                <a:latin typeface="Euphemia UCAS"/>
                <a:cs typeface="Euphemia UCAS"/>
              </a:rPr>
              <a:t>Position</a:t>
            </a:r>
            <a:endParaRPr sz="600">
              <a:latin typeface="Euphemia UCAS"/>
              <a:cs typeface="Euphemia UCAS"/>
            </a:endParaRPr>
          </a:p>
        </p:txBody>
      </p:sp>
      <p:sp>
        <p:nvSpPr>
          <p:cNvPr id="22" name="object 22"/>
          <p:cNvSpPr txBox="1"/>
          <p:nvPr/>
        </p:nvSpPr>
        <p:spPr>
          <a:xfrm>
            <a:off x="2053542" y="2291106"/>
            <a:ext cx="1083310" cy="92333"/>
          </a:xfrm>
          <a:prstGeom prst="rect">
            <a:avLst/>
          </a:prstGeom>
        </p:spPr>
        <p:txBody>
          <a:bodyPr vert="horz" wrap="square" lIns="0" tIns="0" rIns="0" bIns="0" rtlCol="0">
            <a:spAutoFit/>
          </a:bodyPr>
          <a:lstStyle/>
          <a:p>
            <a:pPr marL="12700">
              <a:lnSpc>
                <a:spcPct val="100000"/>
              </a:lnSpc>
            </a:pPr>
            <a:r>
              <a:rPr sz="600" spc="5" dirty="0">
                <a:latin typeface="Euphemia UCAS"/>
                <a:cs typeface="Euphemia UCAS"/>
              </a:rPr>
              <a:t>CIGAR </a:t>
            </a:r>
            <a:r>
              <a:rPr sz="600" spc="50" dirty="0">
                <a:latin typeface="Euphemia UCAS"/>
                <a:cs typeface="Euphemia UCAS"/>
              </a:rPr>
              <a:t>string</a:t>
            </a:r>
            <a:endParaRPr sz="600" dirty="0">
              <a:latin typeface="Euphemia UCAS"/>
              <a:cs typeface="Euphemia UCAS"/>
            </a:endParaRPr>
          </a:p>
        </p:txBody>
      </p:sp>
      <p:sp>
        <p:nvSpPr>
          <p:cNvPr id="23" name="object 23"/>
          <p:cNvSpPr/>
          <p:nvPr/>
        </p:nvSpPr>
        <p:spPr>
          <a:xfrm>
            <a:off x="2273590" y="2163993"/>
            <a:ext cx="2540" cy="113030"/>
          </a:xfrm>
          <a:custGeom>
            <a:avLst/>
            <a:gdLst/>
            <a:ahLst/>
            <a:cxnLst/>
            <a:rect l="l" t="t" r="r" b="b"/>
            <a:pathLst>
              <a:path w="2539" h="113030">
                <a:moveTo>
                  <a:pt x="2330" y="112872"/>
                </a:moveTo>
                <a:lnTo>
                  <a:pt x="0" y="0"/>
                </a:lnTo>
              </a:path>
            </a:pathLst>
          </a:custGeom>
          <a:ln w="6542">
            <a:solidFill>
              <a:srgbClr val="695E5E"/>
            </a:solidFill>
          </a:ln>
        </p:spPr>
        <p:txBody>
          <a:bodyPr wrap="square" lIns="0" tIns="0" rIns="0" bIns="0" rtlCol="0"/>
          <a:lstStyle/>
          <a:p>
            <a:endParaRPr>
              <a:latin typeface="Euphemia UCAS"/>
              <a:cs typeface="Euphemia UCAS"/>
            </a:endParaRPr>
          </a:p>
        </p:txBody>
      </p:sp>
      <p:sp>
        <p:nvSpPr>
          <p:cNvPr id="24" name="object 24"/>
          <p:cNvSpPr/>
          <p:nvPr/>
        </p:nvSpPr>
        <p:spPr>
          <a:xfrm>
            <a:off x="2258477" y="2155331"/>
            <a:ext cx="31750" cy="43815"/>
          </a:xfrm>
          <a:custGeom>
            <a:avLst/>
            <a:gdLst/>
            <a:ahLst/>
            <a:cxnLst/>
            <a:rect l="l" t="t" r="r" b="b"/>
            <a:pathLst>
              <a:path w="31750" h="43814">
                <a:moveTo>
                  <a:pt x="0" y="43198"/>
                </a:moveTo>
                <a:lnTo>
                  <a:pt x="14888" y="0"/>
                </a:lnTo>
                <a:lnTo>
                  <a:pt x="31536" y="42553"/>
                </a:lnTo>
                <a:lnTo>
                  <a:pt x="23931" y="38867"/>
                </a:lnTo>
                <a:lnTo>
                  <a:pt x="15720" y="37759"/>
                </a:lnTo>
                <a:lnTo>
                  <a:pt x="7533" y="39210"/>
                </a:lnTo>
                <a:lnTo>
                  <a:pt x="0" y="43198"/>
                </a:lnTo>
                <a:close/>
              </a:path>
            </a:pathLst>
          </a:custGeom>
          <a:solidFill>
            <a:srgbClr val="695E5E"/>
          </a:solidFill>
        </p:spPr>
        <p:txBody>
          <a:bodyPr wrap="square" lIns="0" tIns="0" rIns="0" bIns="0" rtlCol="0"/>
          <a:lstStyle/>
          <a:p>
            <a:endParaRPr>
              <a:latin typeface="Euphemia UCAS"/>
              <a:cs typeface="Euphemia UCAS"/>
            </a:endParaRPr>
          </a:p>
        </p:txBody>
      </p:sp>
      <p:sp>
        <p:nvSpPr>
          <p:cNvPr id="25" name="object 25"/>
          <p:cNvSpPr/>
          <p:nvPr/>
        </p:nvSpPr>
        <p:spPr>
          <a:xfrm>
            <a:off x="2258477" y="2155331"/>
            <a:ext cx="31750" cy="43815"/>
          </a:xfrm>
          <a:custGeom>
            <a:avLst/>
            <a:gdLst/>
            <a:ahLst/>
            <a:cxnLst/>
            <a:rect l="l" t="t" r="r" b="b"/>
            <a:pathLst>
              <a:path w="31750" h="43814">
                <a:moveTo>
                  <a:pt x="0" y="43198"/>
                </a:moveTo>
                <a:lnTo>
                  <a:pt x="14888" y="0"/>
                </a:lnTo>
                <a:lnTo>
                  <a:pt x="31536" y="42553"/>
                </a:lnTo>
                <a:lnTo>
                  <a:pt x="23931" y="38867"/>
                </a:lnTo>
                <a:lnTo>
                  <a:pt x="15720" y="37759"/>
                </a:lnTo>
                <a:lnTo>
                  <a:pt x="7533" y="39210"/>
                </a:lnTo>
                <a:lnTo>
                  <a:pt x="0" y="43198"/>
                </a:lnTo>
                <a:close/>
              </a:path>
            </a:pathLst>
          </a:custGeom>
          <a:ln w="3175">
            <a:solidFill>
              <a:srgbClr val="695E5E"/>
            </a:solidFill>
          </a:ln>
        </p:spPr>
        <p:txBody>
          <a:bodyPr wrap="square" lIns="0" tIns="0" rIns="0" bIns="0" rtlCol="0"/>
          <a:lstStyle/>
          <a:p>
            <a:endParaRPr>
              <a:latin typeface="Euphemia UCAS"/>
              <a:cs typeface="Euphemia UCAS"/>
            </a:endParaRPr>
          </a:p>
        </p:txBody>
      </p:sp>
      <p:sp>
        <p:nvSpPr>
          <p:cNvPr id="26" name="object 26"/>
          <p:cNvSpPr/>
          <p:nvPr/>
        </p:nvSpPr>
        <p:spPr>
          <a:xfrm>
            <a:off x="2195100" y="1939656"/>
            <a:ext cx="31750" cy="89535"/>
          </a:xfrm>
          <a:custGeom>
            <a:avLst/>
            <a:gdLst/>
            <a:ahLst/>
            <a:cxnLst/>
            <a:rect l="l" t="t" r="r" b="b"/>
            <a:pathLst>
              <a:path w="31750" h="89535">
                <a:moveTo>
                  <a:pt x="31397" y="89293"/>
                </a:moveTo>
                <a:lnTo>
                  <a:pt x="0" y="0"/>
                </a:lnTo>
              </a:path>
            </a:pathLst>
          </a:custGeom>
          <a:ln w="6542">
            <a:solidFill>
              <a:srgbClr val="695E5E"/>
            </a:solidFill>
          </a:ln>
        </p:spPr>
        <p:txBody>
          <a:bodyPr wrap="square" lIns="0" tIns="0" rIns="0" bIns="0" rtlCol="0"/>
          <a:lstStyle/>
          <a:p>
            <a:endParaRPr>
              <a:latin typeface="Euphemia UCAS"/>
              <a:cs typeface="Euphemia UCAS"/>
            </a:endParaRPr>
          </a:p>
        </p:txBody>
      </p:sp>
      <p:sp>
        <p:nvSpPr>
          <p:cNvPr id="27" name="object 27"/>
          <p:cNvSpPr/>
          <p:nvPr/>
        </p:nvSpPr>
        <p:spPr>
          <a:xfrm>
            <a:off x="2191514" y="1931508"/>
            <a:ext cx="29845" cy="45720"/>
          </a:xfrm>
          <a:custGeom>
            <a:avLst/>
            <a:gdLst/>
            <a:ahLst/>
            <a:cxnLst/>
            <a:rect l="l" t="t" r="r" b="b"/>
            <a:pathLst>
              <a:path w="29844" h="45719">
                <a:moveTo>
                  <a:pt x="0" y="45684"/>
                </a:moveTo>
                <a:lnTo>
                  <a:pt x="646" y="0"/>
                </a:lnTo>
                <a:lnTo>
                  <a:pt x="29750" y="35209"/>
                </a:lnTo>
                <a:lnTo>
                  <a:pt x="21376" y="34084"/>
                </a:lnTo>
                <a:lnTo>
                  <a:pt x="13234" y="35596"/>
                </a:lnTo>
                <a:lnTo>
                  <a:pt x="5912" y="39533"/>
                </a:lnTo>
                <a:lnTo>
                  <a:pt x="0" y="45684"/>
                </a:lnTo>
                <a:close/>
              </a:path>
            </a:pathLst>
          </a:custGeom>
          <a:solidFill>
            <a:srgbClr val="695E5E"/>
          </a:solidFill>
        </p:spPr>
        <p:txBody>
          <a:bodyPr wrap="square" lIns="0" tIns="0" rIns="0" bIns="0" rtlCol="0"/>
          <a:lstStyle/>
          <a:p>
            <a:endParaRPr>
              <a:latin typeface="Euphemia UCAS"/>
              <a:cs typeface="Euphemia UCAS"/>
            </a:endParaRPr>
          </a:p>
        </p:txBody>
      </p:sp>
      <p:sp>
        <p:nvSpPr>
          <p:cNvPr id="28" name="object 28"/>
          <p:cNvSpPr/>
          <p:nvPr/>
        </p:nvSpPr>
        <p:spPr>
          <a:xfrm>
            <a:off x="2191514" y="1931508"/>
            <a:ext cx="29845" cy="45720"/>
          </a:xfrm>
          <a:custGeom>
            <a:avLst/>
            <a:gdLst/>
            <a:ahLst/>
            <a:cxnLst/>
            <a:rect l="l" t="t" r="r" b="b"/>
            <a:pathLst>
              <a:path w="29844" h="45719">
                <a:moveTo>
                  <a:pt x="0" y="45684"/>
                </a:moveTo>
                <a:lnTo>
                  <a:pt x="646" y="0"/>
                </a:lnTo>
                <a:lnTo>
                  <a:pt x="29750" y="35209"/>
                </a:lnTo>
                <a:lnTo>
                  <a:pt x="21376" y="34084"/>
                </a:lnTo>
                <a:lnTo>
                  <a:pt x="13234" y="35596"/>
                </a:lnTo>
                <a:lnTo>
                  <a:pt x="5912" y="39533"/>
                </a:lnTo>
                <a:lnTo>
                  <a:pt x="0" y="45684"/>
                </a:lnTo>
                <a:close/>
              </a:path>
            </a:pathLst>
          </a:custGeom>
          <a:ln w="3175">
            <a:solidFill>
              <a:srgbClr val="695E5E"/>
            </a:solidFill>
          </a:ln>
        </p:spPr>
        <p:txBody>
          <a:bodyPr wrap="square" lIns="0" tIns="0" rIns="0" bIns="0" rtlCol="0"/>
          <a:lstStyle/>
          <a:p>
            <a:endParaRPr>
              <a:latin typeface="Euphemia UCAS"/>
              <a:cs typeface="Euphemia UCAS"/>
            </a:endParaRPr>
          </a:p>
        </p:txBody>
      </p:sp>
      <p:sp>
        <p:nvSpPr>
          <p:cNvPr id="29" name="object 29"/>
          <p:cNvSpPr/>
          <p:nvPr/>
        </p:nvSpPr>
        <p:spPr>
          <a:xfrm>
            <a:off x="1983734" y="1944325"/>
            <a:ext cx="60960" cy="85090"/>
          </a:xfrm>
          <a:custGeom>
            <a:avLst/>
            <a:gdLst/>
            <a:ahLst/>
            <a:cxnLst/>
            <a:rect l="l" t="t" r="r" b="b"/>
            <a:pathLst>
              <a:path w="60960" h="85089">
                <a:moveTo>
                  <a:pt x="60856" y="84623"/>
                </a:moveTo>
                <a:lnTo>
                  <a:pt x="0" y="0"/>
                </a:lnTo>
              </a:path>
            </a:pathLst>
          </a:custGeom>
          <a:ln w="6542">
            <a:solidFill>
              <a:srgbClr val="695E5E"/>
            </a:solidFill>
          </a:ln>
        </p:spPr>
        <p:txBody>
          <a:bodyPr wrap="square" lIns="0" tIns="0" rIns="0" bIns="0" rtlCol="0"/>
          <a:lstStyle/>
          <a:p>
            <a:endParaRPr>
              <a:latin typeface="Euphemia UCAS"/>
              <a:cs typeface="Euphemia UCAS"/>
            </a:endParaRPr>
          </a:p>
        </p:txBody>
      </p:sp>
      <p:sp>
        <p:nvSpPr>
          <p:cNvPr id="30" name="object 30"/>
          <p:cNvSpPr/>
          <p:nvPr/>
        </p:nvSpPr>
        <p:spPr>
          <a:xfrm>
            <a:off x="1978621" y="1937321"/>
            <a:ext cx="38100" cy="44450"/>
          </a:xfrm>
          <a:custGeom>
            <a:avLst/>
            <a:gdLst/>
            <a:ahLst/>
            <a:cxnLst/>
            <a:rect l="l" t="t" r="r" b="b"/>
            <a:pathLst>
              <a:path w="38100" h="44450">
                <a:moveTo>
                  <a:pt x="12232" y="44063"/>
                </a:moveTo>
                <a:lnTo>
                  <a:pt x="0" y="0"/>
                </a:lnTo>
                <a:lnTo>
                  <a:pt x="37858" y="25621"/>
                </a:lnTo>
                <a:lnTo>
                  <a:pt x="29501" y="26892"/>
                </a:lnTo>
                <a:lnTo>
                  <a:pt x="22110" y="30638"/>
                </a:lnTo>
                <a:lnTo>
                  <a:pt x="16187" y="36486"/>
                </a:lnTo>
                <a:lnTo>
                  <a:pt x="12232" y="44063"/>
                </a:lnTo>
                <a:close/>
              </a:path>
            </a:pathLst>
          </a:custGeom>
          <a:solidFill>
            <a:srgbClr val="695E5E"/>
          </a:solidFill>
        </p:spPr>
        <p:txBody>
          <a:bodyPr wrap="square" lIns="0" tIns="0" rIns="0" bIns="0" rtlCol="0"/>
          <a:lstStyle/>
          <a:p>
            <a:endParaRPr>
              <a:latin typeface="Euphemia UCAS"/>
              <a:cs typeface="Euphemia UCAS"/>
            </a:endParaRPr>
          </a:p>
        </p:txBody>
      </p:sp>
      <p:sp>
        <p:nvSpPr>
          <p:cNvPr id="31" name="object 31"/>
          <p:cNvSpPr/>
          <p:nvPr/>
        </p:nvSpPr>
        <p:spPr>
          <a:xfrm>
            <a:off x="1978621" y="1937321"/>
            <a:ext cx="38100" cy="44450"/>
          </a:xfrm>
          <a:custGeom>
            <a:avLst/>
            <a:gdLst/>
            <a:ahLst/>
            <a:cxnLst/>
            <a:rect l="l" t="t" r="r" b="b"/>
            <a:pathLst>
              <a:path w="38100" h="44450">
                <a:moveTo>
                  <a:pt x="12232" y="44063"/>
                </a:moveTo>
                <a:lnTo>
                  <a:pt x="0" y="0"/>
                </a:lnTo>
                <a:lnTo>
                  <a:pt x="37858" y="25621"/>
                </a:lnTo>
                <a:lnTo>
                  <a:pt x="29501" y="26892"/>
                </a:lnTo>
                <a:lnTo>
                  <a:pt x="22110" y="30638"/>
                </a:lnTo>
                <a:lnTo>
                  <a:pt x="16187" y="36486"/>
                </a:lnTo>
                <a:lnTo>
                  <a:pt x="12232" y="44063"/>
                </a:lnTo>
                <a:close/>
              </a:path>
            </a:pathLst>
          </a:custGeom>
          <a:ln w="3175">
            <a:solidFill>
              <a:srgbClr val="695E5E"/>
            </a:solidFill>
          </a:ln>
        </p:spPr>
        <p:txBody>
          <a:bodyPr wrap="square" lIns="0" tIns="0" rIns="0" bIns="0" rtlCol="0"/>
          <a:lstStyle/>
          <a:p>
            <a:endParaRPr>
              <a:latin typeface="Euphemia UCAS"/>
              <a:cs typeface="Euphemia UCAS"/>
            </a:endParaRPr>
          </a:p>
        </p:txBody>
      </p:sp>
      <p:sp>
        <p:nvSpPr>
          <p:cNvPr id="32" name="object 32"/>
          <p:cNvSpPr/>
          <p:nvPr/>
        </p:nvSpPr>
        <p:spPr>
          <a:xfrm>
            <a:off x="1857670" y="1944325"/>
            <a:ext cx="71120" cy="85090"/>
          </a:xfrm>
          <a:custGeom>
            <a:avLst/>
            <a:gdLst/>
            <a:ahLst/>
            <a:cxnLst/>
            <a:rect l="l" t="t" r="r" b="b"/>
            <a:pathLst>
              <a:path w="71119" h="85089">
                <a:moveTo>
                  <a:pt x="70638" y="84623"/>
                </a:moveTo>
                <a:lnTo>
                  <a:pt x="0" y="0"/>
                </a:lnTo>
              </a:path>
            </a:pathLst>
          </a:custGeom>
          <a:ln w="6542">
            <a:solidFill>
              <a:srgbClr val="695E5E"/>
            </a:solidFill>
          </a:ln>
        </p:spPr>
        <p:txBody>
          <a:bodyPr wrap="square" lIns="0" tIns="0" rIns="0" bIns="0" rtlCol="0"/>
          <a:lstStyle/>
          <a:p>
            <a:endParaRPr>
              <a:latin typeface="Euphemia UCAS"/>
              <a:cs typeface="Euphemia UCAS"/>
            </a:endParaRPr>
          </a:p>
        </p:txBody>
      </p:sp>
      <p:sp>
        <p:nvSpPr>
          <p:cNvPr id="33" name="object 33"/>
          <p:cNvSpPr/>
          <p:nvPr/>
        </p:nvSpPr>
        <p:spPr>
          <a:xfrm>
            <a:off x="1852044" y="1937704"/>
            <a:ext cx="40005" cy="43180"/>
          </a:xfrm>
          <a:custGeom>
            <a:avLst/>
            <a:gdLst/>
            <a:ahLst/>
            <a:cxnLst/>
            <a:rect l="l" t="t" r="r" b="b"/>
            <a:pathLst>
              <a:path w="40005" h="43180">
                <a:moveTo>
                  <a:pt x="15403" y="43040"/>
                </a:moveTo>
                <a:lnTo>
                  <a:pt x="0" y="0"/>
                </a:lnTo>
                <a:lnTo>
                  <a:pt x="39611" y="22847"/>
                </a:lnTo>
                <a:lnTo>
                  <a:pt x="31372" y="24706"/>
                </a:lnTo>
                <a:lnTo>
                  <a:pt x="24272" y="28962"/>
                </a:lnTo>
                <a:lnTo>
                  <a:pt x="18789" y="35208"/>
                </a:lnTo>
                <a:lnTo>
                  <a:pt x="15403" y="43040"/>
                </a:lnTo>
                <a:close/>
              </a:path>
            </a:pathLst>
          </a:custGeom>
          <a:solidFill>
            <a:srgbClr val="695E5E"/>
          </a:solidFill>
        </p:spPr>
        <p:txBody>
          <a:bodyPr wrap="square" lIns="0" tIns="0" rIns="0" bIns="0" rtlCol="0"/>
          <a:lstStyle/>
          <a:p>
            <a:endParaRPr>
              <a:latin typeface="Euphemia UCAS"/>
              <a:cs typeface="Euphemia UCAS"/>
            </a:endParaRPr>
          </a:p>
        </p:txBody>
      </p:sp>
      <p:sp>
        <p:nvSpPr>
          <p:cNvPr id="34" name="object 34"/>
          <p:cNvSpPr/>
          <p:nvPr/>
        </p:nvSpPr>
        <p:spPr>
          <a:xfrm>
            <a:off x="1852044" y="1937704"/>
            <a:ext cx="40005" cy="43180"/>
          </a:xfrm>
          <a:custGeom>
            <a:avLst/>
            <a:gdLst/>
            <a:ahLst/>
            <a:cxnLst/>
            <a:rect l="l" t="t" r="r" b="b"/>
            <a:pathLst>
              <a:path w="40005" h="43180">
                <a:moveTo>
                  <a:pt x="15403" y="43040"/>
                </a:moveTo>
                <a:lnTo>
                  <a:pt x="0" y="0"/>
                </a:lnTo>
                <a:lnTo>
                  <a:pt x="39611" y="22847"/>
                </a:lnTo>
                <a:lnTo>
                  <a:pt x="31372" y="24706"/>
                </a:lnTo>
                <a:lnTo>
                  <a:pt x="24272" y="28962"/>
                </a:lnTo>
                <a:lnTo>
                  <a:pt x="18789" y="35208"/>
                </a:lnTo>
                <a:lnTo>
                  <a:pt x="15403" y="43040"/>
                </a:lnTo>
                <a:close/>
              </a:path>
            </a:pathLst>
          </a:custGeom>
          <a:ln w="3175">
            <a:solidFill>
              <a:srgbClr val="695E5E"/>
            </a:solidFill>
          </a:ln>
        </p:spPr>
        <p:txBody>
          <a:bodyPr wrap="square" lIns="0" tIns="0" rIns="0" bIns="0" rtlCol="0"/>
          <a:lstStyle/>
          <a:p>
            <a:endParaRPr>
              <a:latin typeface="Euphemia UCAS"/>
              <a:cs typeface="Euphemia UCAS"/>
            </a:endParaRPr>
          </a:p>
        </p:txBody>
      </p:sp>
      <p:sp>
        <p:nvSpPr>
          <p:cNvPr id="35" name="object 35"/>
          <p:cNvSpPr/>
          <p:nvPr/>
        </p:nvSpPr>
        <p:spPr>
          <a:xfrm>
            <a:off x="2356815" y="1934994"/>
            <a:ext cx="8890" cy="93980"/>
          </a:xfrm>
          <a:custGeom>
            <a:avLst/>
            <a:gdLst/>
            <a:ahLst/>
            <a:cxnLst/>
            <a:rect l="l" t="t" r="r" b="b"/>
            <a:pathLst>
              <a:path w="8889" h="93980">
                <a:moveTo>
                  <a:pt x="0" y="93955"/>
                </a:moveTo>
                <a:lnTo>
                  <a:pt x="8366" y="0"/>
                </a:lnTo>
              </a:path>
            </a:pathLst>
          </a:custGeom>
          <a:ln w="6542">
            <a:solidFill>
              <a:srgbClr val="695E5E"/>
            </a:solidFill>
          </a:ln>
        </p:spPr>
        <p:txBody>
          <a:bodyPr wrap="square" lIns="0" tIns="0" rIns="0" bIns="0" rtlCol="0"/>
          <a:lstStyle/>
          <a:p>
            <a:endParaRPr>
              <a:latin typeface="Euphemia UCAS"/>
              <a:cs typeface="Euphemia UCAS"/>
            </a:endParaRPr>
          </a:p>
        </p:txBody>
      </p:sp>
      <p:sp>
        <p:nvSpPr>
          <p:cNvPr id="36" name="object 36"/>
          <p:cNvSpPr/>
          <p:nvPr/>
        </p:nvSpPr>
        <p:spPr>
          <a:xfrm>
            <a:off x="2346372" y="1926338"/>
            <a:ext cx="31750" cy="44450"/>
          </a:xfrm>
          <a:custGeom>
            <a:avLst/>
            <a:gdLst/>
            <a:ahLst/>
            <a:cxnLst/>
            <a:rect l="l" t="t" r="r" b="b"/>
            <a:pathLst>
              <a:path w="31750" h="44450">
                <a:moveTo>
                  <a:pt x="0" y="41335"/>
                </a:moveTo>
                <a:lnTo>
                  <a:pt x="19512" y="0"/>
                </a:lnTo>
                <a:lnTo>
                  <a:pt x="31431" y="44114"/>
                </a:lnTo>
                <a:lnTo>
                  <a:pt x="24270" y="39626"/>
                </a:lnTo>
                <a:lnTo>
                  <a:pt x="16230" y="37636"/>
                </a:lnTo>
                <a:lnTo>
                  <a:pt x="7932" y="38191"/>
                </a:lnTo>
                <a:lnTo>
                  <a:pt x="0" y="41335"/>
                </a:lnTo>
                <a:close/>
              </a:path>
            </a:pathLst>
          </a:custGeom>
          <a:solidFill>
            <a:srgbClr val="695E5E"/>
          </a:solidFill>
        </p:spPr>
        <p:txBody>
          <a:bodyPr wrap="square" lIns="0" tIns="0" rIns="0" bIns="0" rtlCol="0"/>
          <a:lstStyle/>
          <a:p>
            <a:endParaRPr>
              <a:latin typeface="Euphemia UCAS"/>
              <a:cs typeface="Euphemia UCAS"/>
            </a:endParaRPr>
          </a:p>
        </p:txBody>
      </p:sp>
      <p:sp>
        <p:nvSpPr>
          <p:cNvPr id="37" name="object 37"/>
          <p:cNvSpPr/>
          <p:nvPr/>
        </p:nvSpPr>
        <p:spPr>
          <a:xfrm>
            <a:off x="2346372" y="1926338"/>
            <a:ext cx="31750" cy="44450"/>
          </a:xfrm>
          <a:custGeom>
            <a:avLst/>
            <a:gdLst/>
            <a:ahLst/>
            <a:cxnLst/>
            <a:rect l="l" t="t" r="r" b="b"/>
            <a:pathLst>
              <a:path w="31750" h="44450">
                <a:moveTo>
                  <a:pt x="0" y="41335"/>
                </a:moveTo>
                <a:lnTo>
                  <a:pt x="19512" y="0"/>
                </a:lnTo>
                <a:lnTo>
                  <a:pt x="31431" y="44114"/>
                </a:lnTo>
                <a:lnTo>
                  <a:pt x="24270" y="39626"/>
                </a:lnTo>
                <a:lnTo>
                  <a:pt x="16230" y="37636"/>
                </a:lnTo>
                <a:lnTo>
                  <a:pt x="7932" y="38191"/>
                </a:lnTo>
                <a:lnTo>
                  <a:pt x="0" y="41335"/>
                </a:lnTo>
                <a:close/>
              </a:path>
            </a:pathLst>
          </a:custGeom>
          <a:ln w="3175">
            <a:solidFill>
              <a:srgbClr val="695E5E"/>
            </a:solidFill>
          </a:ln>
        </p:spPr>
        <p:txBody>
          <a:bodyPr wrap="square" lIns="0" tIns="0" rIns="0" bIns="0" rtlCol="0"/>
          <a:lstStyle/>
          <a:p>
            <a:endParaRPr>
              <a:latin typeface="Euphemia UCAS"/>
              <a:cs typeface="Euphemia UCAS"/>
            </a:endParaRPr>
          </a:p>
        </p:txBody>
      </p:sp>
      <p:sp>
        <p:nvSpPr>
          <p:cNvPr id="38" name="object 38"/>
          <p:cNvSpPr/>
          <p:nvPr/>
        </p:nvSpPr>
        <p:spPr>
          <a:xfrm>
            <a:off x="2518946" y="1938028"/>
            <a:ext cx="71120" cy="91440"/>
          </a:xfrm>
          <a:custGeom>
            <a:avLst/>
            <a:gdLst/>
            <a:ahLst/>
            <a:cxnLst/>
            <a:rect l="l" t="t" r="r" b="b"/>
            <a:pathLst>
              <a:path w="71119" h="91439">
                <a:moveTo>
                  <a:pt x="0" y="90920"/>
                </a:moveTo>
                <a:lnTo>
                  <a:pt x="71055" y="0"/>
                </a:lnTo>
              </a:path>
            </a:pathLst>
          </a:custGeom>
          <a:ln w="6542">
            <a:solidFill>
              <a:srgbClr val="695E5E"/>
            </a:solidFill>
          </a:ln>
        </p:spPr>
        <p:txBody>
          <a:bodyPr wrap="square" lIns="0" tIns="0" rIns="0" bIns="0" rtlCol="0"/>
          <a:lstStyle/>
          <a:p>
            <a:endParaRPr>
              <a:latin typeface="Euphemia UCAS"/>
              <a:cs typeface="Euphemia UCAS"/>
            </a:endParaRPr>
          </a:p>
        </p:txBody>
      </p:sp>
      <p:sp>
        <p:nvSpPr>
          <p:cNvPr id="39" name="object 39"/>
          <p:cNvSpPr/>
          <p:nvPr/>
        </p:nvSpPr>
        <p:spPr>
          <a:xfrm>
            <a:off x="2556460" y="1931159"/>
            <a:ext cx="39370" cy="43815"/>
          </a:xfrm>
          <a:custGeom>
            <a:avLst/>
            <a:gdLst/>
            <a:ahLst/>
            <a:cxnLst/>
            <a:rect l="l" t="t" r="r" b="b"/>
            <a:pathLst>
              <a:path w="39369" h="43814">
                <a:moveTo>
                  <a:pt x="0" y="24089"/>
                </a:moveTo>
                <a:lnTo>
                  <a:pt x="38809" y="0"/>
                </a:lnTo>
                <a:lnTo>
                  <a:pt x="24854" y="43513"/>
                </a:lnTo>
                <a:lnTo>
                  <a:pt x="21285" y="35854"/>
                </a:lnTo>
                <a:lnTo>
                  <a:pt x="15620" y="29810"/>
                </a:lnTo>
                <a:lnTo>
                  <a:pt x="8358" y="25762"/>
                </a:lnTo>
                <a:lnTo>
                  <a:pt x="0" y="24089"/>
                </a:lnTo>
                <a:close/>
              </a:path>
            </a:pathLst>
          </a:custGeom>
          <a:solidFill>
            <a:srgbClr val="695E5E"/>
          </a:solidFill>
        </p:spPr>
        <p:txBody>
          <a:bodyPr wrap="square" lIns="0" tIns="0" rIns="0" bIns="0" rtlCol="0"/>
          <a:lstStyle/>
          <a:p>
            <a:endParaRPr>
              <a:latin typeface="Euphemia UCAS"/>
              <a:cs typeface="Euphemia UCAS"/>
            </a:endParaRPr>
          </a:p>
        </p:txBody>
      </p:sp>
      <p:sp>
        <p:nvSpPr>
          <p:cNvPr id="40" name="object 40"/>
          <p:cNvSpPr/>
          <p:nvPr/>
        </p:nvSpPr>
        <p:spPr>
          <a:xfrm>
            <a:off x="2556460" y="1931159"/>
            <a:ext cx="39370" cy="43815"/>
          </a:xfrm>
          <a:custGeom>
            <a:avLst/>
            <a:gdLst/>
            <a:ahLst/>
            <a:cxnLst/>
            <a:rect l="l" t="t" r="r" b="b"/>
            <a:pathLst>
              <a:path w="39369" h="43814">
                <a:moveTo>
                  <a:pt x="0" y="24089"/>
                </a:moveTo>
                <a:lnTo>
                  <a:pt x="38809" y="0"/>
                </a:lnTo>
                <a:lnTo>
                  <a:pt x="24854" y="43513"/>
                </a:lnTo>
                <a:lnTo>
                  <a:pt x="21285" y="35854"/>
                </a:lnTo>
                <a:lnTo>
                  <a:pt x="15620" y="29810"/>
                </a:lnTo>
                <a:lnTo>
                  <a:pt x="8358" y="25762"/>
                </a:lnTo>
                <a:lnTo>
                  <a:pt x="0" y="24089"/>
                </a:lnTo>
                <a:close/>
              </a:path>
            </a:pathLst>
          </a:custGeom>
          <a:ln w="3175">
            <a:solidFill>
              <a:srgbClr val="695E5E"/>
            </a:solidFill>
          </a:ln>
        </p:spPr>
        <p:txBody>
          <a:bodyPr wrap="square" lIns="0" tIns="0" rIns="0" bIns="0" rtlCol="0"/>
          <a:lstStyle/>
          <a:p>
            <a:endParaRPr>
              <a:latin typeface="Euphemia UCAS"/>
              <a:cs typeface="Euphemia UCAS"/>
            </a:endParaRPr>
          </a:p>
        </p:txBody>
      </p:sp>
      <p:sp>
        <p:nvSpPr>
          <p:cNvPr id="41" name="object 41"/>
          <p:cNvSpPr/>
          <p:nvPr/>
        </p:nvSpPr>
        <p:spPr>
          <a:xfrm>
            <a:off x="2838613" y="1937807"/>
            <a:ext cx="0" cy="339090"/>
          </a:xfrm>
          <a:custGeom>
            <a:avLst/>
            <a:gdLst/>
            <a:ahLst/>
            <a:cxnLst/>
            <a:rect l="l" t="t" r="r" b="b"/>
            <a:pathLst>
              <a:path h="339089">
                <a:moveTo>
                  <a:pt x="0" y="338861"/>
                </a:moveTo>
                <a:lnTo>
                  <a:pt x="0" y="0"/>
                </a:lnTo>
              </a:path>
            </a:pathLst>
          </a:custGeom>
          <a:ln w="6542">
            <a:solidFill>
              <a:srgbClr val="695E5E"/>
            </a:solidFill>
          </a:ln>
        </p:spPr>
        <p:txBody>
          <a:bodyPr wrap="square" lIns="0" tIns="0" rIns="0" bIns="0" rtlCol="0"/>
          <a:lstStyle/>
          <a:p>
            <a:endParaRPr>
              <a:latin typeface="Euphemia UCAS"/>
              <a:cs typeface="Euphemia UCAS"/>
            </a:endParaRPr>
          </a:p>
        </p:txBody>
      </p:sp>
      <p:sp>
        <p:nvSpPr>
          <p:cNvPr id="42" name="object 42"/>
          <p:cNvSpPr/>
          <p:nvPr/>
        </p:nvSpPr>
        <p:spPr>
          <a:xfrm>
            <a:off x="2822804" y="1929146"/>
            <a:ext cx="31750" cy="43180"/>
          </a:xfrm>
          <a:custGeom>
            <a:avLst/>
            <a:gdLst/>
            <a:ahLst/>
            <a:cxnLst/>
            <a:rect l="l" t="t" r="r" b="b"/>
            <a:pathLst>
              <a:path w="31750" h="43180">
                <a:moveTo>
                  <a:pt x="0" y="42904"/>
                </a:moveTo>
                <a:lnTo>
                  <a:pt x="15743" y="0"/>
                </a:lnTo>
                <a:lnTo>
                  <a:pt x="31528" y="42904"/>
                </a:lnTo>
                <a:lnTo>
                  <a:pt x="23999" y="39049"/>
                </a:lnTo>
                <a:lnTo>
                  <a:pt x="15822" y="37776"/>
                </a:lnTo>
                <a:lnTo>
                  <a:pt x="7616" y="39067"/>
                </a:lnTo>
                <a:lnTo>
                  <a:pt x="0" y="42904"/>
                </a:lnTo>
                <a:close/>
              </a:path>
            </a:pathLst>
          </a:custGeom>
          <a:solidFill>
            <a:srgbClr val="695E5E"/>
          </a:solidFill>
        </p:spPr>
        <p:txBody>
          <a:bodyPr wrap="square" lIns="0" tIns="0" rIns="0" bIns="0" rtlCol="0"/>
          <a:lstStyle/>
          <a:p>
            <a:endParaRPr>
              <a:latin typeface="Euphemia UCAS"/>
              <a:cs typeface="Euphemia UCAS"/>
            </a:endParaRPr>
          </a:p>
        </p:txBody>
      </p:sp>
      <p:sp>
        <p:nvSpPr>
          <p:cNvPr id="43" name="object 43"/>
          <p:cNvSpPr/>
          <p:nvPr/>
        </p:nvSpPr>
        <p:spPr>
          <a:xfrm>
            <a:off x="2822804" y="1929146"/>
            <a:ext cx="31750" cy="43180"/>
          </a:xfrm>
          <a:custGeom>
            <a:avLst/>
            <a:gdLst/>
            <a:ahLst/>
            <a:cxnLst/>
            <a:rect l="l" t="t" r="r" b="b"/>
            <a:pathLst>
              <a:path w="31750" h="43180">
                <a:moveTo>
                  <a:pt x="0" y="42904"/>
                </a:moveTo>
                <a:lnTo>
                  <a:pt x="15743" y="0"/>
                </a:lnTo>
                <a:lnTo>
                  <a:pt x="31528" y="42904"/>
                </a:lnTo>
                <a:lnTo>
                  <a:pt x="23999" y="39049"/>
                </a:lnTo>
                <a:lnTo>
                  <a:pt x="15822" y="37776"/>
                </a:lnTo>
                <a:lnTo>
                  <a:pt x="7616" y="39067"/>
                </a:lnTo>
                <a:lnTo>
                  <a:pt x="0" y="42904"/>
                </a:lnTo>
                <a:close/>
              </a:path>
            </a:pathLst>
          </a:custGeom>
          <a:ln w="3175">
            <a:solidFill>
              <a:srgbClr val="695E5E"/>
            </a:solidFill>
          </a:ln>
        </p:spPr>
        <p:txBody>
          <a:bodyPr wrap="square" lIns="0" tIns="0" rIns="0" bIns="0" rtlCol="0"/>
          <a:lstStyle/>
          <a:p>
            <a:endParaRPr>
              <a:latin typeface="Euphemia UCAS"/>
              <a:cs typeface="Euphemia UCAS"/>
            </a:endParaRPr>
          </a:p>
        </p:txBody>
      </p:sp>
      <p:sp>
        <p:nvSpPr>
          <p:cNvPr id="44" name="object 44"/>
          <p:cNvSpPr txBox="1"/>
          <p:nvPr/>
        </p:nvSpPr>
        <p:spPr>
          <a:xfrm>
            <a:off x="1870788" y="1846193"/>
            <a:ext cx="1674495" cy="285750"/>
          </a:xfrm>
          <a:prstGeom prst="rect">
            <a:avLst/>
          </a:prstGeom>
        </p:spPr>
        <p:txBody>
          <a:bodyPr vert="horz" wrap="square" lIns="0" tIns="0" rIns="0" bIns="0" rtlCol="0">
            <a:spAutoFit/>
          </a:bodyPr>
          <a:lstStyle/>
          <a:p>
            <a:pPr marL="1085215">
              <a:lnSpc>
                <a:spcPct val="100000"/>
              </a:lnSpc>
            </a:pPr>
            <a:r>
              <a:rPr sz="600" spc="30" dirty="0">
                <a:latin typeface="Euphemia UCAS"/>
                <a:cs typeface="Euphemia UCAS"/>
              </a:rPr>
              <a:t>DNA</a:t>
            </a:r>
            <a:r>
              <a:rPr sz="600" spc="-45" dirty="0">
                <a:latin typeface="Euphemia UCAS"/>
                <a:cs typeface="Euphemia UCAS"/>
              </a:rPr>
              <a:t> </a:t>
            </a:r>
            <a:r>
              <a:rPr sz="600" spc="40" dirty="0">
                <a:latin typeface="Euphemia UCAS"/>
                <a:cs typeface="Euphemia UCAS"/>
              </a:rPr>
              <a:t>sequence</a:t>
            </a:r>
            <a:endParaRPr sz="600">
              <a:latin typeface="Euphemia UCAS"/>
              <a:cs typeface="Euphemia UCAS"/>
            </a:endParaRPr>
          </a:p>
          <a:p>
            <a:pPr>
              <a:lnSpc>
                <a:spcPct val="100000"/>
              </a:lnSpc>
              <a:spcBef>
                <a:spcPts val="17"/>
              </a:spcBef>
            </a:pPr>
            <a:endParaRPr sz="700">
              <a:latin typeface="Euphemia UCAS"/>
              <a:cs typeface="Euphemia UCAS"/>
            </a:endParaRPr>
          </a:p>
          <a:p>
            <a:pPr marL="12700">
              <a:lnSpc>
                <a:spcPct val="100000"/>
              </a:lnSpc>
            </a:pPr>
            <a:r>
              <a:rPr sz="500" spc="35" dirty="0">
                <a:latin typeface="Euphemia UCAS"/>
                <a:cs typeface="Euphemia UCAS"/>
              </a:rPr>
              <a:t>40M </a:t>
            </a:r>
            <a:r>
              <a:rPr sz="500" spc="40" dirty="0">
                <a:latin typeface="Euphemia UCAS"/>
                <a:cs typeface="Euphemia UCAS"/>
              </a:rPr>
              <a:t>5D 30M</a:t>
            </a:r>
            <a:r>
              <a:rPr sz="500" spc="-85" dirty="0">
                <a:latin typeface="Euphemia UCAS"/>
                <a:cs typeface="Euphemia UCAS"/>
              </a:rPr>
              <a:t> </a:t>
            </a:r>
            <a:r>
              <a:rPr sz="500" spc="25" dirty="0">
                <a:latin typeface="Euphemia UCAS"/>
                <a:cs typeface="Euphemia UCAS"/>
              </a:rPr>
              <a:t>2I </a:t>
            </a:r>
            <a:r>
              <a:rPr sz="500" spc="35" dirty="0">
                <a:latin typeface="Euphemia UCAS"/>
                <a:cs typeface="Euphemia UCAS"/>
              </a:rPr>
              <a:t>28M</a:t>
            </a:r>
            <a:endParaRPr sz="500">
              <a:latin typeface="Euphemia UCAS"/>
              <a:cs typeface="Euphemia UCAS"/>
            </a:endParaRPr>
          </a:p>
        </p:txBody>
      </p:sp>
      <p:sp>
        <p:nvSpPr>
          <p:cNvPr id="45" name="object 45"/>
          <p:cNvSpPr txBox="1"/>
          <p:nvPr/>
        </p:nvSpPr>
        <p:spPr>
          <a:xfrm>
            <a:off x="3407638" y="1462729"/>
            <a:ext cx="421005" cy="161155"/>
          </a:xfrm>
          <a:prstGeom prst="rect">
            <a:avLst/>
          </a:prstGeom>
        </p:spPr>
        <p:txBody>
          <a:bodyPr vert="horz" wrap="square" lIns="0" tIns="0" rIns="0" bIns="0" rtlCol="0">
            <a:spAutoFit/>
          </a:bodyPr>
          <a:lstStyle/>
          <a:p>
            <a:pPr marL="20955" marR="5080" indent="-8890">
              <a:lnSpc>
                <a:spcPts val="620"/>
              </a:lnSpc>
            </a:pPr>
            <a:r>
              <a:rPr sz="600" spc="-35" dirty="0">
                <a:latin typeface="Euphemia UCAS"/>
                <a:cs typeface="Euphemia UCAS"/>
              </a:rPr>
              <a:t>R</a:t>
            </a:r>
            <a:r>
              <a:rPr sz="600" spc="45" dirty="0">
                <a:latin typeface="Euphemia UCAS"/>
                <a:cs typeface="Euphemia UCAS"/>
              </a:rPr>
              <a:t>efe</a:t>
            </a:r>
            <a:r>
              <a:rPr sz="600" spc="20" dirty="0">
                <a:latin typeface="Euphemia UCAS"/>
                <a:cs typeface="Euphemia UCAS"/>
              </a:rPr>
              <a:t>r</a:t>
            </a:r>
            <a:r>
              <a:rPr sz="600" spc="35" dirty="0">
                <a:latin typeface="Euphemia UCAS"/>
                <a:cs typeface="Euphemia UCAS"/>
              </a:rPr>
              <a:t>ence </a:t>
            </a:r>
            <a:r>
              <a:rPr sz="600" spc="15" dirty="0">
                <a:latin typeface="Euphemia UCAS"/>
                <a:cs typeface="Euphemia UCAS"/>
              </a:rPr>
              <a:t> </a:t>
            </a:r>
            <a:r>
              <a:rPr sz="600" spc="40" dirty="0">
                <a:latin typeface="Euphemia UCAS"/>
                <a:cs typeface="Euphemia UCAS"/>
              </a:rPr>
              <a:t>sequenc</a:t>
            </a:r>
            <a:r>
              <a:rPr sz="600" spc="45" dirty="0">
                <a:latin typeface="Euphemia UCAS"/>
                <a:cs typeface="Euphemia UCAS"/>
              </a:rPr>
              <a:t>e</a:t>
            </a:r>
            <a:endParaRPr sz="600">
              <a:latin typeface="Euphemia UCAS"/>
              <a:cs typeface="Euphemia UCAS"/>
            </a:endParaRPr>
          </a:p>
        </p:txBody>
      </p:sp>
      <p:sp>
        <p:nvSpPr>
          <p:cNvPr id="46" name="object 46"/>
          <p:cNvSpPr txBox="1"/>
          <p:nvPr/>
        </p:nvSpPr>
        <p:spPr>
          <a:xfrm>
            <a:off x="347294" y="2563558"/>
            <a:ext cx="2414956" cy="551390"/>
          </a:xfrm>
          <a:prstGeom prst="rect">
            <a:avLst/>
          </a:prstGeom>
        </p:spPr>
        <p:txBody>
          <a:bodyPr vert="horz" wrap="square" lIns="0" tIns="0" rIns="0" bIns="0" rtlCol="0">
            <a:spAutoFit/>
          </a:bodyPr>
          <a:lstStyle/>
          <a:p>
            <a:pPr marL="12700">
              <a:lnSpc>
                <a:spcPct val="100000"/>
              </a:lnSpc>
            </a:pPr>
            <a:r>
              <a:rPr sz="800" dirty="0">
                <a:latin typeface="Euphemia UCAS"/>
                <a:cs typeface="Euphemia UCAS"/>
              </a:rPr>
              <a:t>Note </a:t>
            </a:r>
            <a:r>
              <a:rPr sz="800" spc="25" dirty="0">
                <a:latin typeface="Euphemia UCAS"/>
                <a:cs typeface="Euphemia UCAS"/>
              </a:rPr>
              <a:t>that </a:t>
            </a:r>
            <a:r>
              <a:rPr sz="800" spc="40" dirty="0">
                <a:latin typeface="Euphemia UCAS"/>
                <a:cs typeface="Euphemia UCAS"/>
              </a:rPr>
              <a:t>BAM </a:t>
            </a:r>
            <a:r>
              <a:rPr sz="800" spc="-25" dirty="0">
                <a:latin typeface="Euphemia UCAS"/>
                <a:cs typeface="Euphemia UCAS"/>
              </a:rPr>
              <a:t>can</a:t>
            </a:r>
            <a:r>
              <a:rPr sz="800" spc="114" dirty="0">
                <a:latin typeface="Euphemia UCAS"/>
                <a:cs typeface="Euphemia UCAS"/>
              </a:rPr>
              <a:t> </a:t>
            </a:r>
            <a:r>
              <a:rPr sz="800" dirty="0">
                <a:latin typeface="Euphemia UCAS"/>
                <a:cs typeface="Euphemia UCAS"/>
              </a:rPr>
              <a:t>contain</a:t>
            </a:r>
          </a:p>
          <a:p>
            <a:pPr marL="227329" indent="-100330">
              <a:lnSpc>
                <a:spcPts val="955"/>
              </a:lnSpc>
              <a:spcBef>
                <a:spcPts val="484"/>
              </a:spcBef>
              <a:buSzPct val="62500"/>
              <a:buFont typeface="Arial"/>
              <a:buChar char="•"/>
              <a:tabLst>
                <a:tab pos="227965" algn="l"/>
              </a:tabLst>
            </a:pPr>
            <a:r>
              <a:rPr sz="800" spc="-20" dirty="0">
                <a:latin typeface="Euphemia UCAS"/>
                <a:cs typeface="Euphemia UCAS"/>
              </a:rPr>
              <a:t>unmapped </a:t>
            </a:r>
            <a:r>
              <a:rPr sz="800" spc="-35" dirty="0">
                <a:latin typeface="Euphemia UCAS"/>
                <a:cs typeface="Euphemia UCAS"/>
              </a:rPr>
              <a:t>reads</a:t>
            </a:r>
            <a:endParaRPr sz="800" dirty="0">
              <a:latin typeface="Euphemia UCAS"/>
              <a:cs typeface="Euphemia UCAS"/>
            </a:endParaRPr>
          </a:p>
          <a:p>
            <a:pPr marL="227329" indent="-100330">
              <a:lnSpc>
                <a:spcPts val="944"/>
              </a:lnSpc>
              <a:buSzPct val="62500"/>
              <a:buFont typeface="Arial"/>
              <a:buChar char="•"/>
              <a:tabLst>
                <a:tab pos="227965" algn="l"/>
              </a:tabLst>
            </a:pPr>
            <a:r>
              <a:rPr sz="800" spc="5" dirty="0">
                <a:latin typeface="Euphemia UCAS"/>
                <a:cs typeface="Euphemia UCAS"/>
              </a:rPr>
              <a:t>multiple </a:t>
            </a:r>
            <a:r>
              <a:rPr sz="800" spc="-10" dirty="0">
                <a:latin typeface="Euphemia UCAS"/>
                <a:cs typeface="Euphemia UCAS"/>
              </a:rPr>
              <a:t>alignments </a:t>
            </a:r>
            <a:r>
              <a:rPr sz="800" spc="5" dirty="0">
                <a:latin typeface="Euphemia UCAS"/>
                <a:cs typeface="Euphemia UCAS"/>
              </a:rPr>
              <a:t>of </a:t>
            </a:r>
            <a:r>
              <a:rPr sz="800" spc="-5" dirty="0">
                <a:latin typeface="Euphemia UCAS"/>
                <a:cs typeface="Euphemia UCAS"/>
              </a:rPr>
              <a:t>the </a:t>
            </a:r>
            <a:r>
              <a:rPr sz="800" spc="-45" dirty="0">
                <a:latin typeface="Euphemia UCAS"/>
                <a:cs typeface="Euphemia UCAS"/>
              </a:rPr>
              <a:t>same</a:t>
            </a:r>
            <a:r>
              <a:rPr sz="800" spc="60" dirty="0">
                <a:latin typeface="Euphemia UCAS"/>
                <a:cs typeface="Euphemia UCAS"/>
              </a:rPr>
              <a:t> </a:t>
            </a:r>
            <a:r>
              <a:rPr sz="800" spc="-25" dirty="0">
                <a:latin typeface="Euphemia UCAS"/>
                <a:cs typeface="Euphemia UCAS"/>
              </a:rPr>
              <a:t>read</a:t>
            </a:r>
            <a:endParaRPr sz="800" dirty="0">
              <a:latin typeface="Euphemia UCAS"/>
              <a:cs typeface="Euphemia UCAS"/>
            </a:endParaRPr>
          </a:p>
          <a:p>
            <a:pPr marL="227329" indent="-100330">
              <a:lnSpc>
                <a:spcPts val="955"/>
              </a:lnSpc>
              <a:buSzPct val="62500"/>
              <a:buFont typeface="Arial"/>
              <a:buChar char="•"/>
              <a:tabLst>
                <a:tab pos="227965" algn="l"/>
              </a:tabLst>
            </a:pPr>
            <a:r>
              <a:rPr sz="800" spc="-15" dirty="0">
                <a:latin typeface="Euphemia UCAS"/>
                <a:cs typeface="Euphemia UCAS"/>
              </a:rPr>
              <a:t>supplementary </a:t>
            </a:r>
            <a:r>
              <a:rPr sz="800" spc="5" dirty="0">
                <a:latin typeface="Euphemia UCAS"/>
                <a:cs typeface="Euphemia UCAS"/>
              </a:rPr>
              <a:t>(chimeric)</a:t>
            </a:r>
            <a:r>
              <a:rPr sz="800" spc="70" dirty="0">
                <a:latin typeface="Euphemia UCAS"/>
                <a:cs typeface="Euphemia UCAS"/>
              </a:rPr>
              <a:t> </a:t>
            </a:r>
            <a:r>
              <a:rPr sz="800" spc="-35" dirty="0">
                <a:latin typeface="Euphemia UCAS"/>
                <a:cs typeface="Euphemia UCAS"/>
              </a:rPr>
              <a:t>reads</a:t>
            </a:r>
            <a:endParaRPr sz="800" dirty="0">
              <a:latin typeface="Euphemia UCAS"/>
              <a:cs typeface="Euphemia UCAS"/>
            </a:endParaRPr>
          </a:p>
        </p:txBody>
      </p:sp>
      <p:sp>
        <p:nvSpPr>
          <p:cNvPr id="47" name="object 22">
            <a:extLst>
              <a:ext uri="{FF2B5EF4-FFF2-40B4-BE49-F238E27FC236}">
                <a16:creationId xmlns:a16="http://schemas.microsoft.com/office/drawing/2014/main" id="{6EFAB63D-383F-3147-AF23-C37BF7A1C67C}"/>
              </a:ext>
            </a:extLst>
          </p:cNvPr>
          <p:cNvSpPr txBox="1"/>
          <p:nvPr/>
        </p:nvSpPr>
        <p:spPr>
          <a:xfrm>
            <a:off x="2634968" y="2312062"/>
            <a:ext cx="1083310" cy="92333"/>
          </a:xfrm>
          <a:prstGeom prst="rect">
            <a:avLst/>
          </a:prstGeom>
        </p:spPr>
        <p:txBody>
          <a:bodyPr vert="horz" wrap="square" lIns="0" tIns="0" rIns="0" bIns="0" rtlCol="0">
            <a:spAutoFit/>
          </a:bodyPr>
          <a:lstStyle/>
          <a:p>
            <a:pPr marL="12700">
              <a:lnSpc>
                <a:spcPct val="100000"/>
              </a:lnSpc>
            </a:pPr>
            <a:r>
              <a:rPr sz="600" spc="50" dirty="0">
                <a:latin typeface="Euphemia UCAS"/>
                <a:cs typeface="Euphemia UCAS"/>
              </a:rPr>
              <a:t>Orientation</a:t>
            </a:r>
            <a:endParaRPr sz="600" dirty="0">
              <a:latin typeface="Euphemia UCAS"/>
              <a:cs typeface="Euphemia UCAS"/>
            </a:endParaRPr>
          </a:p>
        </p:txBody>
      </p:sp>
      <p:sp>
        <p:nvSpPr>
          <p:cNvPr id="48" name="object 5">
            <a:extLst>
              <a:ext uri="{FF2B5EF4-FFF2-40B4-BE49-F238E27FC236}">
                <a16:creationId xmlns:a16="http://schemas.microsoft.com/office/drawing/2014/main" id="{25B9E7CC-5200-F041-8BF6-04AE9CAB438A}"/>
              </a:ext>
            </a:extLst>
          </p:cNvPr>
          <p:cNvSpPr/>
          <p:nvPr/>
        </p:nvSpPr>
        <p:spPr>
          <a:xfrm>
            <a:off x="3975151" y="336603"/>
            <a:ext cx="575310" cy="249554"/>
          </a:xfrm>
          <a:custGeom>
            <a:avLst/>
            <a:gdLst/>
            <a:ahLst/>
            <a:cxnLst/>
            <a:rect l="l" t="t" r="r" b="b"/>
            <a:pathLst>
              <a:path w="575310" h="249555">
                <a:moveTo>
                  <a:pt x="549047" y="249299"/>
                </a:move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close/>
              </a:path>
            </a:pathLst>
          </a:custGeom>
          <a:solidFill>
            <a:srgbClr val="FBBA05"/>
          </a:solidFill>
        </p:spPr>
        <p:txBody>
          <a:bodyPr wrap="square" lIns="0" tIns="0" rIns="0" bIns="0" rtlCol="0"/>
          <a:lstStyle/>
          <a:p>
            <a:endParaRPr>
              <a:latin typeface="Euphemia UCAS"/>
              <a:cs typeface="Euphemia UCAS"/>
            </a:endParaRPr>
          </a:p>
        </p:txBody>
      </p:sp>
      <p:sp>
        <p:nvSpPr>
          <p:cNvPr id="49" name="object 6">
            <a:extLst>
              <a:ext uri="{FF2B5EF4-FFF2-40B4-BE49-F238E27FC236}">
                <a16:creationId xmlns:a16="http://schemas.microsoft.com/office/drawing/2014/main" id="{2EF80C04-8B82-524A-BBA9-617582D8E4C7}"/>
              </a:ext>
            </a:extLst>
          </p:cNvPr>
          <p:cNvSpPr/>
          <p:nvPr/>
        </p:nvSpPr>
        <p:spPr>
          <a:xfrm>
            <a:off x="3975151" y="336603"/>
            <a:ext cx="575310" cy="249554"/>
          </a:xfrm>
          <a:custGeom>
            <a:avLst/>
            <a:gdLst/>
            <a:ahLst/>
            <a:cxnLst/>
            <a:rect l="l" t="t" r="r" b="b"/>
            <a:pathLst>
              <a:path w="575310" h="249555">
                <a:moveTo>
                  <a:pt x="26110" y="0"/>
                </a:moveTo>
                <a:lnTo>
                  <a:pt x="549047" y="0"/>
                </a:lnTo>
                <a:lnTo>
                  <a:pt x="559230" y="2047"/>
                </a:lnTo>
                <a:lnTo>
                  <a:pt x="567527" y="7638"/>
                </a:lnTo>
                <a:lnTo>
                  <a:pt x="573112" y="15941"/>
                </a:lnTo>
                <a:lnTo>
                  <a:pt x="575157" y="26127"/>
                </a:lnTo>
                <a:lnTo>
                  <a:pt x="575157" y="223175"/>
                </a:lnTo>
                <a:lnTo>
                  <a:pt x="573112" y="233359"/>
                </a:lnTo>
                <a:lnTo>
                  <a:pt x="567527" y="241661"/>
                </a:lnTo>
                <a:lnTo>
                  <a:pt x="559230" y="247251"/>
                </a:lnTo>
                <a:lnTo>
                  <a:pt x="549047" y="249299"/>
                </a:lnTo>
                <a:lnTo>
                  <a:pt x="26110" y="249299"/>
                </a:lnTo>
                <a:lnTo>
                  <a:pt x="15927" y="247251"/>
                </a:lnTo>
                <a:lnTo>
                  <a:pt x="7629" y="241661"/>
                </a:lnTo>
                <a:lnTo>
                  <a:pt x="2045" y="233359"/>
                </a:lnTo>
                <a:lnTo>
                  <a:pt x="0" y="223175"/>
                </a:lnTo>
                <a:lnTo>
                  <a:pt x="0" y="26127"/>
                </a:lnTo>
                <a:lnTo>
                  <a:pt x="2045" y="15941"/>
                </a:lnTo>
                <a:lnTo>
                  <a:pt x="7629" y="7638"/>
                </a:lnTo>
                <a:lnTo>
                  <a:pt x="15927" y="2047"/>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50" name="object 7">
            <a:extLst>
              <a:ext uri="{FF2B5EF4-FFF2-40B4-BE49-F238E27FC236}">
                <a16:creationId xmlns:a16="http://schemas.microsoft.com/office/drawing/2014/main" id="{31D93B6F-AF4B-4E48-839D-6904258CDF4E}"/>
              </a:ext>
            </a:extLst>
          </p:cNvPr>
          <p:cNvSpPr txBox="1"/>
          <p:nvPr/>
        </p:nvSpPr>
        <p:spPr>
          <a:xfrm>
            <a:off x="4046971" y="398703"/>
            <a:ext cx="429259" cy="141064"/>
          </a:xfrm>
          <a:prstGeom prst="rect">
            <a:avLst/>
          </a:prstGeom>
        </p:spPr>
        <p:txBody>
          <a:bodyPr vert="horz" wrap="square" lIns="0" tIns="0" rIns="0" bIns="0" rtlCol="0">
            <a:spAutoFit/>
          </a:bodyPr>
          <a:lstStyle/>
          <a:p>
            <a:pPr marL="24765" marR="5080" indent="-12700" algn="ctr">
              <a:lnSpc>
                <a:spcPts val="540"/>
              </a:lnSpc>
            </a:pPr>
            <a:r>
              <a:rPr sz="550" spc="15" dirty="0">
                <a:latin typeface="Euphemia UCAS"/>
                <a:cs typeface="Euphemia UCAS"/>
              </a:rPr>
              <a:t>Sequen</a:t>
            </a:r>
            <a:r>
              <a:rPr sz="550" spc="20" dirty="0">
                <a:latin typeface="Euphemia UCAS"/>
                <a:cs typeface="Euphemia UCAS"/>
              </a:rPr>
              <a:t>c</a:t>
            </a:r>
            <a:r>
              <a:rPr sz="550" spc="25" dirty="0">
                <a:latin typeface="Euphemia UCAS"/>
                <a:cs typeface="Euphemia UCAS"/>
              </a:rPr>
              <a:t>ing </a:t>
            </a:r>
            <a:r>
              <a:rPr sz="550" spc="15" dirty="0">
                <a:latin typeface="Euphemia UCAS"/>
                <a:cs typeface="Euphemia UCAS"/>
              </a:rPr>
              <a:t> </a:t>
            </a:r>
            <a:r>
              <a:rPr sz="550" spc="30" dirty="0">
                <a:latin typeface="Euphemia UCAS"/>
                <a:cs typeface="Euphemia UCAS"/>
              </a:rPr>
              <a:t>Instrument</a:t>
            </a:r>
            <a:endParaRPr sz="550" dirty="0">
              <a:latin typeface="Euphemia UCAS"/>
              <a:cs typeface="Euphemia UCAS"/>
            </a:endParaRPr>
          </a:p>
        </p:txBody>
      </p:sp>
      <p:sp>
        <p:nvSpPr>
          <p:cNvPr id="51" name="object 8">
            <a:extLst>
              <a:ext uri="{FF2B5EF4-FFF2-40B4-BE49-F238E27FC236}">
                <a16:creationId xmlns:a16="http://schemas.microsoft.com/office/drawing/2014/main" id="{5E6FF6AD-B2D3-804A-9186-695BBA297BF5}"/>
              </a:ext>
            </a:extLst>
          </p:cNvPr>
          <p:cNvSpPr/>
          <p:nvPr/>
        </p:nvSpPr>
        <p:spPr>
          <a:xfrm>
            <a:off x="3975151" y="708532"/>
            <a:ext cx="575310" cy="249554"/>
          </a:xfrm>
          <a:custGeom>
            <a:avLst/>
            <a:gdLst/>
            <a:ahLst/>
            <a:cxnLst/>
            <a:rect l="l" t="t" r="r" b="b"/>
            <a:pathLst>
              <a:path w="575310" h="249555">
                <a:moveTo>
                  <a:pt x="549047" y="249277"/>
                </a:move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close/>
              </a:path>
            </a:pathLst>
          </a:custGeom>
          <a:solidFill>
            <a:srgbClr val="FBBA05"/>
          </a:solidFill>
        </p:spPr>
        <p:txBody>
          <a:bodyPr wrap="square" lIns="0" tIns="0" rIns="0" bIns="0" rtlCol="0"/>
          <a:lstStyle/>
          <a:p>
            <a:endParaRPr>
              <a:latin typeface="Euphemia UCAS"/>
              <a:cs typeface="Euphemia UCAS"/>
            </a:endParaRPr>
          </a:p>
        </p:txBody>
      </p:sp>
      <p:sp>
        <p:nvSpPr>
          <p:cNvPr id="52" name="object 9">
            <a:extLst>
              <a:ext uri="{FF2B5EF4-FFF2-40B4-BE49-F238E27FC236}">
                <a16:creationId xmlns:a16="http://schemas.microsoft.com/office/drawing/2014/main" id="{B6A74A2A-5BC8-8940-9F46-B0EE59431474}"/>
              </a:ext>
            </a:extLst>
          </p:cNvPr>
          <p:cNvSpPr/>
          <p:nvPr/>
        </p:nvSpPr>
        <p:spPr>
          <a:xfrm>
            <a:off x="3975151" y="708532"/>
            <a:ext cx="575310" cy="249554"/>
          </a:xfrm>
          <a:custGeom>
            <a:avLst/>
            <a:gdLst/>
            <a:ahLst/>
            <a:cxnLst/>
            <a:rect l="l" t="t" r="r" b="b"/>
            <a:pathLst>
              <a:path w="575310" h="249555">
                <a:moveTo>
                  <a:pt x="26110" y="0"/>
                </a:moveTo>
                <a:lnTo>
                  <a:pt x="549047" y="0"/>
                </a:lnTo>
                <a:lnTo>
                  <a:pt x="559230" y="2045"/>
                </a:lnTo>
                <a:lnTo>
                  <a:pt x="567527" y="7629"/>
                </a:lnTo>
                <a:lnTo>
                  <a:pt x="573112" y="15925"/>
                </a:lnTo>
                <a:lnTo>
                  <a:pt x="575157" y="26106"/>
                </a:lnTo>
                <a:lnTo>
                  <a:pt x="575157" y="223154"/>
                </a:lnTo>
                <a:lnTo>
                  <a:pt x="573112" y="233345"/>
                </a:lnTo>
                <a:lnTo>
                  <a:pt x="567527" y="241646"/>
                </a:lnTo>
                <a:lnTo>
                  <a:pt x="559230" y="247232"/>
                </a:lnTo>
                <a:lnTo>
                  <a:pt x="549047" y="249277"/>
                </a:lnTo>
                <a:lnTo>
                  <a:pt x="26110" y="249277"/>
                </a:lnTo>
                <a:lnTo>
                  <a:pt x="15927" y="247232"/>
                </a:lnTo>
                <a:lnTo>
                  <a:pt x="7629" y="241646"/>
                </a:lnTo>
                <a:lnTo>
                  <a:pt x="2045" y="233345"/>
                </a:lnTo>
                <a:lnTo>
                  <a:pt x="0" y="223154"/>
                </a:lnTo>
                <a:lnTo>
                  <a:pt x="0" y="26106"/>
                </a:lnTo>
                <a:lnTo>
                  <a:pt x="2045" y="15925"/>
                </a:lnTo>
                <a:lnTo>
                  <a:pt x="7629" y="7629"/>
                </a:lnTo>
                <a:lnTo>
                  <a:pt x="15927" y="2045"/>
                </a:lnTo>
                <a:lnTo>
                  <a:pt x="26110" y="0"/>
                </a:lnTo>
                <a:close/>
              </a:path>
            </a:pathLst>
          </a:custGeom>
          <a:ln w="3440">
            <a:solidFill>
              <a:srgbClr val="000000"/>
            </a:solidFill>
          </a:ln>
        </p:spPr>
        <p:txBody>
          <a:bodyPr wrap="square" lIns="0" tIns="0" rIns="0" bIns="0" rtlCol="0"/>
          <a:lstStyle/>
          <a:p>
            <a:endParaRPr>
              <a:latin typeface="Euphemia UCAS"/>
              <a:cs typeface="Euphemia UCAS"/>
            </a:endParaRPr>
          </a:p>
        </p:txBody>
      </p:sp>
      <p:sp>
        <p:nvSpPr>
          <p:cNvPr id="53" name="object 10">
            <a:extLst>
              <a:ext uri="{FF2B5EF4-FFF2-40B4-BE49-F238E27FC236}">
                <a16:creationId xmlns:a16="http://schemas.microsoft.com/office/drawing/2014/main" id="{84EA2D21-7CFC-2C49-A305-28E4AF9C0826}"/>
              </a:ext>
            </a:extLst>
          </p:cNvPr>
          <p:cNvSpPr txBox="1"/>
          <p:nvPr/>
        </p:nvSpPr>
        <p:spPr>
          <a:xfrm>
            <a:off x="4072507" y="770614"/>
            <a:ext cx="378460" cy="141064"/>
          </a:xfrm>
          <a:prstGeom prst="rect">
            <a:avLst/>
          </a:prstGeom>
        </p:spPr>
        <p:txBody>
          <a:bodyPr vert="horz" wrap="square" lIns="0" tIns="0" rIns="0" bIns="0" rtlCol="0">
            <a:spAutoFit/>
          </a:bodyPr>
          <a:lstStyle/>
          <a:p>
            <a:pPr marL="12700" marR="5080" indent="6350" algn="ctr">
              <a:lnSpc>
                <a:spcPts val="540"/>
              </a:lnSpc>
            </a:pPr>
            <a:r>
              <a:rPr sz="550" spc="15" dirty="0">
                <a:latin typeface="Euphemia UCAS"/>
                <a:cs typeface="Euphemia UCAS"/>
              </a:rPr>
              <a:t>Sequen</a:t>
            </a:r>
            <a:r>
              <a:rPr sz="550" spc="20" dirty="0">
                <a:latin typeface="Euphemia UCAS"/>
                <a:cs typeface="Euphemia UCAS"/>
              </a:rPr>
              <a:t>ce </a:t>
            </a:r>
            <a:r>
              <a:rPr sz="550" spc="10" dirty="0">
                <a:latin typeface="Euphemia UCAS"/>
                <a:cs typeface="Euphemia UCAS"/>
              </a:rPr>
              <a:t> </a:t>
            </a:r>
            <a:r>
              <a:rPr sz="550" spc="35" dirty="0">
                <a:latin typeface="Euphemia UCAS"/>
                <a:cs typeface="Euphemia UCAS"/>
              </a:rPr>
              <a:t>Alignment</a:t>
            </a:r>
            <a:endParaRPr sz="550" dirty="0">
              <a:latin typeface="Euphemia UCAS"/>
              <a:cs typeface="Euphemia UCAS"/>
            </a:endParaRPr>
          </a:p>
        </p:txBody>
      </p:sp>
      <p:sp>
        <p:nvSpPr>
          <p:cNvPr id="54" name="object 14">
            <a:extLst>
              <a:ext uri="{FF2B5EF4-FFF2-40B4-BE49-F238E27FC236}">
                <a16:creationId xmlns:a16="http://schemas.microsoft.com/office/drawing/2014/main" id="{841C5D0A-9A09-CE44-8D17-AE8031B0AE35}"/>
              </a:ext>
            </a:extLst>
          </p:cNvPr>
          <p:cNvSpPr/>
          <p:nvPr/>
        </p:nvSpPr>
        <p:spPr>
          <a:xfrm flipH="1">
            <a:off x="4184025" y="592108"/>
            <a:ext cx="45719" cy="77581"/>
          </a:xfrm>
          <a:custGeom>
            <a:avLst/>
            <a:gdLst/>
            <a:ahLst/>
            <a:cxnLst/>
            <a:rect l="l" t="t" r="r" b="b"/>
            <a:pathLst>
              <a:path h="156209">
                <a:moveTo>
                  <a:pt x="0" y="0"/>
                </a:moveTo>
                <a:lnTo>
                  <a:pt x="0" y="155953"/>
                </a:lnTo>
              </a:path>
            </a:pathLst>
          </a:custGeom>
          <a:ln w="6881">
            <a:solidFill>
              <a:srgbClr val="000000"/>
            </a:solidFill>
          </a:ln>
        </p:spPr>
        <p:txBody>
          <a:bodyPr wrap="square" lIns="0" tIns="0" rIns="0" bIns="0" rtlCol="0"/>
          <a:lstStyle/>
          <a:p>
            <a:endParaRPr>
              <a:latin typeface="Euphemia UCAS"/>
              <a:cs typeface="Euphemia UCAS"/>
            </a:endParaRPr>
          </a:p>
        </p:txBody>
      </p:sp>
      <p:sp>
        <p:nvSpPr>
          <p:cNvPr id="55" name="object 15">
            <a:extLst>
              <a:ext uri="{FF2B5EF4-FFF2-40B4-BE49-F238E27FC236}">
                <a16:creationId xmlns:a16="http://schemas.microsoft.com/office/drawing/2014/main" id="{63CBB4C2-B951-CE4D-A0D1-56820AF9B684}"/>
              </a:ext>
            </a:extLst>
          </p:cNvPr>
          <p:cNvSpPr/>
          <p:nvPr/>
        </p:nvSpPr>
        <p:spPr>
          <a:xfrm>
            <a:off x="4215964" y="646654"/>
            <a:ext cx="27940" cy="48260"/>
          </a:xfrm>
          <a:custGeom>
            <a:avLst/>
            <a:gdLst/>
            <a:ahLst/>
            <a:cxnLst/>
            <a:rect l="l" t="t" r="r" b="b"/>
            <a:pathLst>
              <a:path w="27939" h="48259">
                <a:moveTo>
                  <a:pt x="27538" y="0"/>
                </a:moveTo>
                <a:lnTo>
                  <a:pt x="13779" y="48182"/>
                </a:lnTo>
                <a:lnTo>
                  <a:pt x="0" y="0"/>
                </a:lnTo>
                <a:lnTo>
                  <a:pt x="13779" y="13775"/>
                </a:lnTo>
                <a:lnTo>
                  <a:pt x="27538" y="0"/>
                </a:lnTo>
                <a:close/>
              </a:path>
            </a:pathLst>
          </a:custGeom>
          <a:solidFill>
            <a:srgbClr val="000000"/>
          </a:solidFill>
        </p:spPr>
        <p:txBody>
          <a:bodyPr wrap="square" lIns="0" tIns="0" rIns="0" bIns="0" rtlCol="0"/>
          <a:lstStyle/>
          <a:p>
            <a:endParaRPr>
              <a:latin typeface="Euphemia UCAS"/>
              <a:cs typeface="Euphemia UCAS"/>
            </a:endParaRPr>
          </a:p>
        </p:txBody>
      </p:sp>
      <p:sp>
        <p:nvSpPr>
          <p:cNvPr id="56" name="object 20">
            <a:extLst>
              <a:ext uri="{FF2B5EF4-FFF2-40B4-BE49-F238E27FC236}">
                <a16:creationId xmlns:a16="http://schemas.microsoft.com/office/drawing/2014/main" id="{DE8D7CB1-02EE-274F-8C09-ECD5381E20B6}"/>
              </a:ext>
            </a:extLst>
          </p:cNvPr>
          <p:cNvSpPr txBox="1"/>
          <p:nvPr/>
        </p:nvSpPr>
        <p:spPr>
          <a:xfrm>
            <a:off x="3963100" y="597000"/>
            <a:ext cx="245745" cy="84639"/>
          </a:xfrm>
          <a:prstGeom prst="rect">
            <a:avLst/>
          </a:prstGeom>
        </p:spPr>
        <p:txBody>
          <a:bodyPr vert="horz" wrap="square" lIns="0" tIns="0" rIns="0" bIns="0" rtlCol="0">
            <a:spAutoFit/>
          </a:bodyPr>
          <a:lstStyle/>
          <a:p>
            <a:pPr marL="12700">
              <a:lnSpc>
                <a:spcPct val="100000"/>
              </a:lnSpc>
            </a:pPr>
            <a:r>
              <a:rPr sz="550" spc="-75" dirty="0">
                <a:latin typeface="Euphemia UCAS"/>
                <a:cs typeface="Euphemia UCAS"/>
              </a:rPr>
              <a:t>F</a:t>
            </a:r>
            <a:r>
              <a:rPr sz="550" spc="-10" dirty="0">
                <a:latin typeface="Euphemia UCAS"/>
                <a:cs typeface="Euphemia UCAS"/>
              </a:rPr>
              <a:t>ASTQ</a:t>
            </a:r>
            <a:endParaRPr sz="550" dirty="0">
              <a:latin typeface="Euphemia UCAS"/>
              <a:cs typeface="Euphemia UCAS"/>
            </a:endParaRPr>
          </a:p>
        </p:txBody>
      </p:sp>
      <p:sp>
        <p:nvSpPr>
          <p:cNvPr id="57" name="object 21">
            <a:extLst>
              <a:ext uri="{FF2B5EF4-FFF2-40B4-BE49-F238E27FC236}">
                <a16:creationId xmlns:a16="http://schemas.microsoft.com/office/drawing/2014/main" id="{A9E0158A-84A6-624C-945B-A1D23EA18C2A}"/>
              </a:ext>
            </a:extLst>
          </p:cNvPr>
          <p:cNvSpPr txBox="1"/>
          <p:nvPr/>
        </p:nvSpPr>
        <p:spPr>
          <a:xfrm>
            <a:off x="3997523" y="971603"/>
            <a:ext cx="179070" cy="84639"/>
          </a:xfrm>
          <a:prstGeom prst="rect">
            <a:avLst/>
          </a:prstGeom>
        </p:spPr>
        <p:txBody>
          <a:bodyPr vert="horz" wrap="square" lIns="0" tIns="0" rIns="0" bIns="0" rtlCol="0">
            <a:spAutoFit/>
          </a:bodyPr>
          <a:lstStyle/>
          <a:p>
            <a:pPr marL="12700">
              <a:lnSpc>
                <a:spcPct val="100000"/>
              </a:lnSpc>
            </a:pPr>
            <a:r>
              <a:rPr sz="550" spc="5" dirty="0">
                <a:latin typeface="Euphemia UCAS"/>
                <a:cs typeface="Euphemia UCAS"/>
              </a:rPr>
              <a:t>BAM</a:t>
            </a:r>
            <a:endParaRPr sz="550" dirty="0">
              <a:latin typeface="Euphemia UCAS"/>
              <a:cs typeface="Euphemia UCAS"/>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16792</TotalTime>
  <Words>4900</Words>
  <Application>Microsoft Office PowerPoint</Application>
  <PresentationFormat>Custom</PresentationFormat>
  <Paragraphs>965</Paragraphs>
  <Slides>52</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Arimo</vt:lpstr>
      <vt:lpstr>Calibri</vt:lpstr>
      <vt:lpstr>Courier</vt:lpstr>
      <vt:lpstr>Courier New</vt:lpstr>
      <vt:lpstr>Euphemia UCAS</vt:lpstr>
      <vt:lpstr>Merriweather Sans</vt:lpstr>
      <vt:lpstr>Times New Roman</vt:lpstr>
      <vt:lpstr>Office Theme</vt:lpstr>
      <vt:lpstr>PowerPoint Presentation</vt:lpstr>
      <vt:lpstr>Data Formats</vt:lpstr>
      <vt:lpstr>FASTA – reference genome</vt:lpstr>
      <vt:lpstr>FASTA – reference genome</vt:lpstr>
      <vt:lpstr>FASTQ</vt:lpstr>
      <vt:lpstr>FASTQ</vt:lpstr>
      <vt:lpstr>FASTQ</vt:lpstr>
      <vt:lpstr>FASTQ</vt:lpstr>
      <vt:lpstr>SAM / BAM</vt:lpstr>
      <vt:lpstr>PowerPoint Presentation</vt:lpstr>
      <vt:lpstr>CIGAR string</vt:lpstr>
      <vt:lpstr>Flags</vt:lpstr>
      <vt:lpstr>Optional tags</vt:lpstr>
      <vt:lpstr>PowerPoint Presentation</vt:lpstr>
      <vt:lpstr>Reference-based Compression</vt:lpstr>
      <vt:lpstr>Reference-based Compression</vt:lpstr>
      <vt:lpstr>Reference-based Compression</vt:lpstr>
      <vt:lpstr>CRAM</vt:lpstr>
      <vt:lpstr>VCF: Variant Call Format</vt:lpstr>
      <vt:lpstr>VCF: Variant Call Format</vt:lpstr>
      <vt:lpstr>VCF: Variant Call Format</vt:lpstr>
      <vt:lpstr>VCF: Variant Call Format</vt:lpstr>
      <vt:lpstr>VCF: Variant Call Format</vt:lpstr>
      <vt:lpstr>VCF / BCF</vt:lpstr>
      <vt:lpstr>gVCF</vt:lpstr>
      <vt:lpstr>MAF</vt:lpstr>
      <vt:lpstr>MAF</vt:lpstr>
      <vt:lpstr>Global Alliance for Genomics and Health</vt:lpstr>
      <vt:lpstr>Quality Control</vt:lpstr>
      <vt:lpstr>Read coverage</vt:lpstr>
      <vt:lpstr>Base  calling errors</vt:lpstr>
      <vt:lpstr>Base quality</vt:lpstr>
      <vt:lpstr>Base quality</vt:lpstr>
      <vt:lpstr>Base quality</vt:lpstr>
      <vt:lpstr>Library prep biases: PCR duplicates</vt:lpstr>
      <vt:lpstr>GC bias</vt:lpstr>
      <vt:lpstr>GC bias</vt:lpstr>
      <vt:lpstr>GC content by cycle</vt:lpstr>
      <vt:lpstr>GC content by cycle</vt:lpstr>
      <vt:lpstr>Fragment size</vt:lpstr>
      <vt:lpstr>Fragment size</vt:lpstr>
      <vt:lpstr>Quiz</vt:lpstr>
      <vt:lpstr>Quiz</vt:lpstr>
      <vt:lpstr>Mismatches per cycle</vt:lpstr>
      <vt:lpstr>Mismatches per cycle</vt:lpstr>
      <vt:lpstr>Insertions /Deletions per cycle</vt:lpstr>
      <vt:lpstr>Insertions /Deletions per cycle</vt:lpstr>
      <vt:lpstr>Auto QC tests</vt:lpstr>
      <vt:lpstr>Detecting sample swaps</vt:lpstr>
      <vt:lpstr>Software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HTS Data formats and quality control</dc:title>
  <cp:lastModifiedBy>Eric Dawson</cp:lastModifiedBy>
  <cp:revision>129</cp:revision>
  <dcterms:created xsi:type="dcterms:W3CDTF">2018-11-25T15:58:29Z</dcterms:created>
  <dcterms:modified xsi:type="dcterms:W3CDTF">2022-08-27T16:06:04Z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2018-01-05T00:00:00Z</vt:filetime>
  </property>
  <property fmtid="{D5CDD505-2E9C-101B-9397-08002B2CF9AE}" pid="3" name="Creator">
    <vt:lpwstr>pdftk 2.02 - www.pdftk.com</vt:lpwstr>
  </property>
  <property fmtid="{D5CDD505-2E9C-101B-9397-08002B2CF9AE}" pid="4" name="LastSaved">
    <vt:filetime>2018-11-25T00:00:00Z</vt:filetime>
  </property>
</Properties>
</file>