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2f6509e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2f6509e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2f6509e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2f6509e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658821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658821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86588217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86588217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8658821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8658821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8658821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8658821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3e7ad6c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3e7ad6c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focus our attention on mutect2 in the following slides on somatic </a:t>
            </a:r>
            <a:r>
              <a:rPr lang="en"/>
              <a:t>variat calling, as it is popular, full-featured, and sensitive / precise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e7ad6c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3e7ad6c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8658821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8658821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8658821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8658821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f6509e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f6509e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2f6509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2f6509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8658821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8658821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8658821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8658821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8658821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8658821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86588217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86588217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86588217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86588217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f6509e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f6509e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8658821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8658821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8658821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8658821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8658821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8658821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e7ad6c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e7ad6c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86588217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86588217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8658821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8658821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8658821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8658821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86588217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86588217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86588217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86588217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8658821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8658821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86588217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86588217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86588217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86588217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2f6509e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2f6509e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8658821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8658821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e7ad6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e7ad6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86588217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486588217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86588217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86588217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86588217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86588217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86588217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486588217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486588217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486588217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86588217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486588217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486588217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486588217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486588217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486588217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3e7ad6c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3e7ad6c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e7ad6c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e7ad6c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yesterday that we can’t do much with our raw FASTQ reads - we need to align them to the genome to have a meaningful understanding of what the genome of our tumor and normal actually look like.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8658821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8658821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/>
              <a:t>https://www.illumina.com/content/dam/illumina-marketing/documents/products/illumina_sequencing_introduction.pdf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865882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865882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e7ad6c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3e7ad6c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dc.cancer.gov/Data/Bioinformatics_Pipelines/DNA_Seq_Variant_Calling_Pipelin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ature.com/articles/nbt.251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atk.broadinstitute.org/hc/en-us/articles/360035890631-Panel-of-Normals-PON-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atk.broadinstitute.org/hc/en-us/articles/360037593851-Mutect2#--native-pair-hmm-thread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oftware.broadinstitute.org/software/igv/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hyperlink" Target="https://www.repository.cam.ac.uk/handle/1810/304029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hyperlink" Target="https://www.repository.cam.ac.uk/handle/1810/304029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hyperlink" Target="https://www.repository.cam.ac.uk/handle/1810/304029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hyperlink" Target="https://www.repository.cam.ac.uk/handle/1810/304029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 Calling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 - Reference Bias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align reads, we penalize mismatches (SNPs and indels) relatively to the reference (that is, reads that perfectly match the reference score higher than those with variants).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humans all vary from the reference.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leads to reference bias - samples that are more like the human genome (which is largely of European ancestry, and 70% derived from one individual in Buffalo, NY) will have more accurate alignments and variant calls.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addition - most databases are overwhelmingly filled with samples of European ancestry, so we continue to reinforce such bias downstream.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 - Reference Bias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48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things being explored to reduce reference bias?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Databases that include samples of diverse ancestry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NIH All of Us, Simons Genome Diversity Project, many national-level sequencing initiatives.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Population matched references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Useful for improved germline and somatic calls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HOWEVER</a:t>
            </a:r>
            <a:r>
              <a:rPr lang="en"/>
              <a:t>, using one makes it difficult to use existing databases (so not a great answer)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Pangenomes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Pangenomes collect multiple genomes within a single data structure - imagine a reference that contains sequences/variation from many humans.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 time, the field is migrating to these to address issues of inclusion in genomic studies.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Tools for using pangenomes exist and are growing in usage but not </a:t>
            </a:r>
            <a:r>
              <a:rPr lang="en"/>
              <a:t>yet widespread.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75" y="2148889"/>
            <a:ext cx="3732575" cy="67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174" y="2867529"/>
            <a:ext cx="3840425" cy="4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164" y="1537150"/>
            <a:ext cx="37325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936200" y="4703625"/>
            <a:ext cx="5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information, see: https://humanpangenome.org/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</a:t>
            </a:r>
            <a:r>
              <a:rPr lang="en" sz="1700"/>
              <a:t>aligned reads will have variation relative to the reference. When we call variants, we </a:t>
            </a:r>
            <a:r>
              <a:rPr lang="en" sz="1700" u="sng"/>
              <a:t>probabilistically assign alleles and genotypes to these variations based on the evidence provided by our alignments</a:t>
            </a:r>
            <a:endParaRPr sz="17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0"/>
              <a:t>Rules of thumb:</a:t>
            </a:r>
            <a:endParaRPr sz="1570"/>
          </a:p>
          <a:p>
            <a:pPr indent="-290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humans have a germline mutation on average every 1000 bp (99.9% identical)</a:t>
            </a:r>
            <a:endParaRPr sz="1570"/>
          </a:p>
          <a:p>
            <a:pPr indent="-290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SNPs are roughly 10x more frequent than indels (except in hypermutator genotypes like Microsatellite Instability)</a:t>
            </a:r>
            <a:endParaRPr sz="1570"/>
          </a:p>
          <a:p>
            <a:pPr indent="-290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While each tumor has a unique number of mutations, within each cancer type the number of observed somatic mutations is often remarkably consistent (e.g. in thyroid cancer hundreds of mutations, in colon cancer 1000s, etc.)</a:t>
            </a:r>
            <a:endParaRPr sz="15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0" name="Google Shape;150;p24"/>
          <p:cNvSpPr txBox="1"/>
          <p:nvPr/>
        </p:nvSpPr>
        <p:spPr>
          <a:xfrm>
            <a:off x="1906350" y="2416075"/>
            <a:ext cx="62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ACTGGAATGGCCAAAAATGCTTAAGGCCTTATGGAAATGGAATCCACCA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786250" y="214262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TGG</a:t>
            </a:r>
            <a:r>
              <a:rPr lang="en">
                <a:solidFill>
                  <a:srgbClr val="CC0000"/>
                </a:solidFill>
              </a:rPr>
              <a:t>T</a:t>
            </a:r>
            <a:r>
              <a:rPr lang="en"/>
              <a:t>CAAAAAT</a:t>
            </a:r>
            <a:r>
              <a:rPr lang="en">
                <a:solidFill>
                  <a:srgbClr val="1155CC"/>
                </a:solidFill>
              </a:rPr>
              <a:t>-</a:t>
            </a:r>
            <a:r>
              <a:rPr lang="en"/>
              <a:t>C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001975" y="2416075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001975" y="2171550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Aligned</a:t>
            </a:r>
            <a:r>
              <a:rPr lang="en"/>
              <a:t> read(s):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298175" y="2805550"/>
            <a:ext cx="66900" cy="11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4212575" y="2805550"/>
            <a:ext cx="66900" cy="11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284675" y="1969375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CAAAAAT</a:t>
            </a:r>
            <a:r>
              <a:rPr lang="en">
                <a:solidFill>
                  <a:srgbClr val="1155CC"/>
                </a:solidFill>
              </a:rPr>
              <a:t>-</a:t>
            </a:r>
            <a:r>
              <a:rPr lang="en"/>
              <a:t>CTTA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2329050" y="1771350"/>
            <a:ext cx="2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GAATTGG</a:t>
            </a:r>
            <a:r>
              <a:rPr lang="en">
                <a:solidFill>
                  <a:srgbClr val="CC0000"/>
                </a:solidFill>
              </a:rPr>
              <a:t>T</a:t>
            </a:r>
            <a:r>
              <a:rPr lang="en"/>
              <a:t>CAAAAAT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variants might we find?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Single-nucleotide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Mutation substitutes a single basepair (e.g., C-&gt;T)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Multi-nucleotide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or more adjacent nucleotides are substituted (e.g. CC-&gt;TT)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Insertion-deletion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or more nucleotides are inserted into or deleted from the reference (e.g. AATTGGCC -&gt; AAT-GGCC and AATTGGCC -&gt; AATT</a:t>
            </a:r>
            <a:r>
              <a:rPr lang="en" u="sng"/>
              <a:t>TTT</a:t>
            </a:r>
            <a:r>
              <a:rPr lang="en"/>
              <a:t>GGCC)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Structural variants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 (&gt;50bp) changes to the genome that may alter copy number, orientation, chromosomal organization,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SNVs and Indels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58650" y="1152475"/>
            <a:ext cx="45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single-nucleotide variants (sSNVs) and indels are sometimes collectively referred to as SSVs (simple somatic variants)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tumor will have some, but total count (“mutation burden”) can vary both within and across cancer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Generally, tens to tens-of-thousands of somatic mutations (vs. millions of germline variants)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350" y="1534800"/>
            <a:ext cx="4157299" cy="265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8751150" y="2467750"/>
            <a:ext cx="279900" cy="14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583350" y="1716025"/>
            <a:ext cx="144000" cy="204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variants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8675"/>
            <a:ext cx="41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</a:t>
            </a:r>
            <a:r>
              <a:rPr lang="en"/>
              <a:t> variants are large (&gt;50bp) alterations within the genome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detect in short reads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Historically undersurveyed in short-read studies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Occur more rarely than SSVs, but affect more basepairs of sequence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Incredibly powerful impacts on genome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 Fusions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Promoter swapping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Chromothripsis, kataegis,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Short read callers: delly, lumpy, Manta, svaba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 read callers: SNIFFLES2, PBSV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00" y="1152475"/>
            <a:ext cx="4510800" cy="30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460350" y="4151600"/>
            <a:ext cx="45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structural </a:t>
            </a:r>
            <a:r>
              <a:rPr lang="en"/>
              <a:t>variants</a:t>
            </a:r>
            <a:r>
              <a:rPr lang="en"/>
              <a:t> and various evidence types (from Tattini et al 2015.)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 software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Variant callers use various mathematical methods to generate variant calls, genotype calls, and quality metrics (e.g., Genotype Quality)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Heuristic methods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Bayesian probability</a:t>
            </a:r>
            <a:endParaRPr sz="1700"/>
          </a:p>
          <a:p>
            <a:pPr indent="-3284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Deep learning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There are probably hundreds of germline and somatic variant callers, but some of the most popular are: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Germline: GATK HaplotypeCaller, DeepVariant, bcftools, strelka2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Somatic: </a:t>
            </a:r>
            <a:r>
              <a:rPr lang="en" sz="1700" u="sng"/>
              <a:t>GATK mutect2</a:t>
            </a:r>
            <a:r>
              <a:rPr lang="en" sz="1700"/>
              <a:t>, strelka2, MuSE, loFreq</a:t>
            </a:r>
            <a:br>
              <a:rPr lang="en" sz="1700"/>
            </a:b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Often, running multiple variant callers produces better results than a single caller (see the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GDC pipeline</a:t>
            </a:r>
            <a:r>
              <a:rPr lang="en" sz="1700"/>
              <a:t> for an overview of one such approach)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is a somatic variant caller that 1. Leverages the assembly approach of HaplotypeCaller 2. Applies a Bayesian classifier to detect low-allele fraction mutations 3. Uses a set of strict filters to increase specificity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Originally published in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Pros:</a:t>
            </a:r>
            <a:endParaRPr sz="1600"/>
          </a:p>
          <a:p>
            <a:pPr indent="-3225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Written in Java, so installation is easy (and it’s included as part of the GATK)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Widely used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Repeatedly validated in studies and </a:t>
            </a:r>
            <a:r>
              <a:rPr lang="en" sz="1600"/>
              <a:t>competitions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225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Very slow (but accelerated alternatives available)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00" y="1320300"/>
            <a:ext cx="6953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11700" y="2171550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Prefiltering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1704000" y="3899800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Classifier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3824200" y="4568875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5616450" y="4468575"/>
            <a:ext cx="25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 / database postfiltering (optional, but very powerful)</a:t>
            </a:r>
            <a:endParaRPr sz="1200"/>
          </a:p>
        </p:txBody>
      </p:sp>
      <p:sp>
        <p:nvSpPr>
          <p:cNvPr id="203" name="Google Shape;203;p30"/>
          <p:cNvSpPr/>
          <p:nvPr/>
        </p:nvSpPr>
        <p:spPr>
          <a:xfrm>
            <a:off x="287975" y="1631850"/>
            <a:ext cx="2799600" cy="1087800"/>
          </a:xfrm>
          <a:prstGeom prst="rect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296300" y="2791650"/>
            <a:ext cx="1855500" cy="1677000"/>
          </a:xfrm>
          <a:prstGeom prst="rect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3384213" y="1896650"/>
            <a:ext cx="2007300" cy="3198900"/>
          </a:xfrm>
          <a:prstGeom prst="rect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5616450" y="1991850"/>
            <a:ext cx="2438700" cy="3103800"/>
          </a:xfrm>
          <a:prstGeom prst="rect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gatk Mutect2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-R reference.fa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tumor.bam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normal.bam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-normal normal_sample_name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-O somatic.vcf.gz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learning outcomes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basic understanding of how to perform variant calling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Deeply understand the workflow for variant calling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developing an intuition for working with variant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study will be different, so hard rules aren’t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study will require critical thought - I want you to leave with a sense for how to ask the right questions, rather than give you the right answers (there are no right answers!).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common metrics used for quality control of tumors and their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Cancer Cell Fraction, Variant Allele Frequency, Tumor Purity, Copy Number, Contamination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of Normals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often use a panel of normal samples (or PON) to remove germline mutations from our somatic calls.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PONs can be generated either from population databases OR from the normal samples within your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PONs tend to contain more samples / variants, so you can remove more common variants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1000Genomes, gnomAD, or Simons Genome Diversity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Study-matched PONs are more specific to your population, so they’re useful particularly for populations that aren’t well represented in databases.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Mutect2 - Panel-of-Normals (PON)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25" y="1153725"/>
            <a:ext cx="4956425" cy="17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950" y="3295675"/>
            <a:ext cx="4764400" cy="14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48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with germline resource + PON: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gatk Mutect2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-R reference.fa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tumor.bam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-I normal.bam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-normal normal_sample_name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--germline-resource af-only-gnomad.vcf.gz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--panel-of-normals pon.vcf.gz \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-O somatic.vcf.gz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5391625" y="1128475"/>
            <a:ext cx="36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Creating a PON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normal samples in tumor-only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PON using mutect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Download a public PON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43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Tumor-only mode (used to create PON):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gatk Mutect2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-R reference.fa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-I sample.bam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-O single_sample.vcf.gz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407575" y="1096475"/>
            <a:ext cx="4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Tumor only mode with PON + germline resource (for when you don’t have a matched normal)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gatk Mutect2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-R reference.fa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-I sample.bam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--germline-resource af-only-gnomad.vcf.gz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--panel-of-normals pon.vcf.gz \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-O single_sample.vcf.gz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outputs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VCF file of somatic variant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 fields: DP, GQ, GT, VAF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Useful 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--annotations &lt;annotation&gt; : add fields like DP (depth) to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--annotation-group &lt;annotation group&gt; : add groups of fields to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--native-pair-hmm-threads</a:t>
            </a:r>
            <a:r>
              <a:rPr lang="en"/>
              <a:t> : improve performance slightly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Mutect2 is very slow. Some ways to speed it up: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analysis across genomic intervals (standard way)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threads (slight boost)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accelerated version (e.g., Nvidia Clara Parabricks, Sentieon, etc.)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Mutect2 in the cloud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want to run Mutect2 locally, you can run all of these analyses in the cloud (for example, in Broad’s Terra system: https://terra.bio/)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 high-performance compute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Pay-per-use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 cloud can be very expensive - make sure to understand the cost model before running things, and consider if it’s cheaper to run on your university resources.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Genomics Viewer (IGV)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 is a program for viewing </a:t>
            </a:r>
            <a:r>
              <a:rPr lang="en"/>
              <a:t>alignments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https://software.broadinstitute.org/software/igv/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450" y="1872750"/>
            <a:ext cx="5605101" cy="33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25" y="1017723"/>
            <a:ext cx="6544951" cy="38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919900" y="135187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919900" y="2403750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883425" y="334452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883425" y="423282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 rot="-7108120">
            <a:off x="2809357" y="1882596"/>
            <a:ext cx="416004" cy="1679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215975" y="1128075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Genome</a:t>
            </a:r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136400" y="2124400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136400" y="3094488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152400" y="3856625"/>
            <a:ext cx="10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280" name="Google Shape;280;p40"/>
          <p:cNvSpPr/>
          <p:nvPr/>
        </p:nvSpPr>
        <p:spPr>
          <a:xfrm rot="-10797521">
            <a:off x="7760201" y="1327555"/>
            <a:ext cx="4161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rot="-4300956">
            <a:off x="3670003" y="1659774"/>
            <a:ext cx="416188" cy="168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8239600" y="1208475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3098050" y="1689675"/>
            <a:ext cx="825900" cy="831300"/>
          </a:xfrm>
          <a:prstGeom prst="rect">
            <a:avLst/>
          </a:prstGeom>
          <a:solidFill>
            <a:srgbClr val="FFFFFF">
              <a:alpha val="458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window location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1058287"/>
            <a:ext cx="7800330" cy="360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884163" y="4703625"/>
            <a:ext cx="53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paper:https://www.nature.com/articles/s41436-018-0278-z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mutation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Mutations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in the DNA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Caused by exogenous or endogenous processes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but not always heritable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mutation: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nucleotide variants (SNVs)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Somatic simple variants (SSVs)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Insertion-deletion variants (indels)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variants (SVs)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annotation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2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calls alone tell us only where a variant </a:t>
            </a:r>
            <a:r>
              <a:rPr lang="en"/>
              <a:t>occurred</a:t>
            </a:r>
            <a:r>
              <a:rPr lang="en"/>
              <a:t> in the genome and the allele / genotype.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assess a variant in the context of cancer, we want to know: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frequency in the unaffected population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frequency in cancer cases (from tumors of same/different type)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possible impact on gene expression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</a:t>
            </a:r>
            <a:r>
              <a:rPr lang="en"/>
              <a:t>possible</a:t>
            </a:r>
            <a:r>
              <a:rPr lang="en"/>
              <a:t> impact when translated to protein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association to disease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annotate variants to link our calls with such information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annotations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annotations come from?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 and transcript databases (ENSEMBL, UCSC)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databases (1000Genomes, dbSNP, COSMIC, PCAWG)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prediction software (CADD, REVEL, dbNSFP)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</a:t>
            </a:r>
            <a:r>
              <a:rPr lang="en"/>
              <a:t>annotation</a:t>
            </a:r>
            <a:r>
              <a:rPr lang="en"/>
              <a:t> (ClinVar, BRCA Exchange)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annotate variants?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lang="en"/>
              <a:t>annotation</a:t>
            </a:r>
            <a:r>
              <a:rPr lang="en"/>
              <a:t> software, which adds fields to 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Effect Predictor (VEP)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Funcotator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VCF2MAF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Vcfanno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SNPSwift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VCF or MAF (both tab-delimited files)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- important fields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5" y="1195875"/>
            <a:ext cx="8575174" cy="2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>
            <a:off x="50475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591875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3231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>
            <a:off x="7104900" y="3527250"/>
            <a:ext cx="120000" cy="27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useful MAF columns: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556"/>
            <a:ext cx="9143999" cy="170038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2306350" y="4283200"/>
            <a:ext cx="52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do we do once we have annotated variants?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All the analyses we can actually publish!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r>
              <a:rPr lang="en"/>
              <a:t> -&gt; oncoplots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75" y="1152475"/>
            <a:ext cx="5233750" cy="37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7631225" y="4703625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-&gt; significantly mutated genes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875" y="1152475"/>
            <a:ext cx="5371449" cy="38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7594225" y="4714500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-&gt; driver mutations</a:t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 rotWithShape="1">
          <a:blip r:embed="rId3">
            <a:alphaModFix/>
          </a:blip>
          <a:srcRect b="64074" l="0" r="0" t="0"/>
          <a:stretch/>
        </p:blipFill>
        <p:spPr>
          <a:xfrm>
            <a:off x="143250" y="1505913"/>
            <a:ext cx="4286250" cy="18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/>
          <p:nvPr/>
        </p:nvSpPr>
        <p:spPr>
          <a:xfrm>
            <a:off x="234525" y="3297713"/>
            <a:ext cx="41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Modified from: https://link.springer.com/article/10.1007/s12020-019-01842-y</a:t>
            </a:r>
            <a:endParaRPr sz="900"/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4">
            <a:alphaModFix/>
          </a:blip>
          <a:srcRect b="-24599" l="-52234" r="-16371" t="-44006"/>
          <a:stretch/>
        </p:blipFill>
        <p:spPr>
          <a:xfrm>
            <a:off x="1714150" y="148225"/>
            <a:ext cx="8147649" cy="42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 txBox="1"/>
          <p:nvPr/>
        </p:nvSpPr>
        <p:spPr>
          <a:xfrm>
            <a:off x="7963200" y="4758375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-&gt; mutational signatures</a:t>
            </a:r>
            <a:endParaRPr/>
          </a:p>
        </p:txBody>
      </p:sp>
      <p:pic>
        <p:nvPicPr>
          <p:cNvPr id="359" name="Google Shape;3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13" y="1112650"/>
            <a:ext cx="5765574" cy="38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/>
        </p:nvSpPr>
        <p:spPr>
          <a:xfrm>
            <a:off x="7914200" y="4703625"/>
            <a:ext cx="118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Dawson 2020</a:t>
            </a:r>
            <a:endParaRPr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/>
        </p:nvSpPr>
        <p:spPr>
          <a:xfrm>
            <a:off x="16895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1689500" y="36801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1161963" y="31512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1"/>
          <p:cNvSpPr/>
          <p:nvPr/>
        </p:nvSpPr>
        <p:spPr>
          <a:xfrm>
            <a:off x="1024400" y="31512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VAF, CCF</a:t>
            </a:r>
            <a:r>
              <a:rPr lang="en" sz="2120"/>
              <a:t>, Tumor Purity, Copy Number, and Contamination</a:t>
            </a:r>
            <a:endParaRPr sz="2120"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Tumors are complex, bulk mixtures of cells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Tumors continue to mutate while under constant evolutionary 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benefits for developing faster growth, immune evasion, angiogenesis and other hallmarks of cancer (more about this in the Driver Mutations lecture)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composed of multiple subclones with complex architecture</a:t>
            </a:r>
            <a:endParaRPr/>
          </a:p>
        </p:txBody>
      </p:sp>
      <p:sp>
        <p:nvSpPr>
          <p:cNvPr id="371" name="Google Shape;371;p51"/>
          <p:cNvSpPr/>
          <p:nvPr/>
        </p:nvSpPr>
        <p:spPr>
          <a:xfrm>
            <a:off x="1079900" y="33036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1"/>
          <p:cNvSpPr/>
          <p:nvPr/>
        </p:nvSpPr>
        <p:spPr>
          <a:xfrm>
            <a:off x="1232300" y="34560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/>
          <p:nvPr/>
        </p:nvSpPr>
        <p:spPr>
          <a:xfrm>
            <a:off x="1384700" y="36084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1537100" y="37608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13085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1"/>
          <p:cNvSpPr/>
          <p:nvPr/>
        </p:nvSpPr>
        <p:spPr>
          <a:xfrm>
            <a:off x="1079900" y="37608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939225" y="36801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1"/>
          <p:cNvSpPr/>
          <p:nvPr/>
        </p:nvSpPr>
        <p:spPr>
          <a:xfrm>
            <a:off x="1232300" y="3680175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939225" y="34560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1232300" y="33036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1079900" y="3527775"/>
            <a:ext cx="207900" cy="224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939225" y="32946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1384700" y="338437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1525375" y="35277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1440200" y="38325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1"/>
          <p:cNvSpPr/>
          <p:nvPr/>
        </p:nvSpPr>
        <p:spPr>
          <a:xfrm>
            <a:off x="1369875" y="39759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1"/>
          <p:cNvSpPr/>
          <p:nvPr/>
        </p:nvSpPr>
        <p:spPr>
          <a:xfrm>
            <a:off x="1537100" y="39042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1481600" y="40566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1"/>
          <p:cNvSpPr/>
          <p:nvPr/>
        </p:nvSpPr>
        <p:spPr>
          <a:xfrm>
            <a:off x="1689500" y="3465075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"/>
          <p:cNvSpPr txBox="1"/>
          <p:nvPr/>
        </p:nvSpPr>
        <p:spPr>
          <a:xfrm>
            <a:off x="2146700" y="3600675"/>
            <a:ext cx="46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tumor is a cellular mixture of (sub)clones with various genetic mutations over a common background; normal cells; immune cells; etc.</a:t>
            </a:r>
            <a:endParaRPr/>
          </a:p>
        </p:txBody>
      </p:sp>
      <p:sp>
        <p:nvSpPr>
          <p:cNvPr id="391" name="Google Shape;391;p51"/>
          <p:cNvSpPr/>
          <p:nvPr/>
        </p:nvSpPr>
        <p:spPr>
          <a:xfrm>
            <a:off x="801275" y="3071700"/>
            <a:ext cx="1152900" cy="181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820850" y="4369400"/>
            <a:ext cx="10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4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mutations occur in cells after conception which do not belong to the germline.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Somatic mutations may occur in almost any cell in the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Somatic mutations are never passed on to future generations.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47" y="985200"/>
            <a:ext cx="3642923" cy="36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15775" y="4703625"/>
            <a:ext cx="7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https://www.mdpi.com/1422-0067/22/1/336/htm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evolution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0" y="1067147"/>
            <a:ext cx="5317326" cy="369095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/>
          <p:nvPr/>
        </p:nvSpPr>
        <p:spPr>
          <a:xfrm>
            <a:off x="1959800" y="4807525"/>
            <a:ext cx="49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https://www.ncbi.nlm.nih.gov/pmc/articles/PMC5538405/</a:t>
            </a:r>
            <a:endParaRPr/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900" y="1599613"/>
            <a:ext cx="37528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538" y="3931100"/>
            <a:ext cx="1711570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VAF: Variant Allele Frequency</a:t>
            </a:r>
            <a:endParaRPr/>
          </a:p>
        </p:txBody>
      </p:sp>
      <p:sp>
        <p:nvSpPr>
          <p:cNvPr id="408" name="Google Shape;40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</a:t>
            </a:r>
            <a:r>
              <a:rPr lang="en" sz="1300"/>
              <a:t>proportion</a:t>
            </a:r>
            <a:r>
              <a:rPr lang="en" sz="1300"/>
              <a:t> of reads supporting a given allele at a site: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VAF =                # Reads supporting alt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(# reads supporting alt) + (# reads supporting reference)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Simple! Except: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Not all tumor cells will contain a given mutation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Tumors are contaminated with normal cells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Copy number changes can change the ratio of alleles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Therefore, we can’t rely on VAF as an accurate descriptor of a tumor’s mutations (as we can for germline)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409" name="Google Shape;409;p53"/>
          <p:cNvCxnSpPr/>
          <p:nvPr/>
        </p:nvCxnSpPr>
        <p:spPr>
          <a:xfrm>
            <a:off x="893000" y="1918175"/>
            <a:ext cx="3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purity</a:t>
            </a:r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60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purity: the percentage of cells in the “tumor” sample that are actually from the tumor.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can’t extract tumors cell-by-cell - there is </a:t>
            </a:r>
            <a:r>
              <a:rPr b="1" lang="en"/>
              <a:t>always</a:t>
            </a:r>
            <a:r>
              <a:rPr lang="en"/>
              <a:t> some level of normal cell infiltration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Tumor purity: 18 / 23 ~78% (pretty good!)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Typical purity range: 20%-80%</a:t>
            </a:r>
            <a:endParaRPr/>
          </a:p>
        </p:txBody>
      </p:sp>
      <p:sp>
        <p:nvSpPr>
          <p:cNvPr id="416" name="Google Shape;416;p54"/>
          <p:cNvSpPr/>
          <p:nvPr/>
        </p:nvSpPr>
        <p:spPr>
          <a:xfrm>
            <a:off x="6388125" y="1219250"/>
            <a:ext cx="2478300" cy="3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4"/>
          <p:cNvSpPr/>
          <p:nvPr/>
        </p:nvSpPr>
        <p:spPr>
          <a:xfrm>
            <a:off x="830045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4"/>
          <p:cNvSpPr/>
          <p:nvPr/>
        </p:nvSpPr>
        <p:spPr>
          <a:xfrm>
            <a:off x="8300453" y="23169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4"/>
          <p:cNvSpPr/>
          <p:nvPr/>
        </p:nvSpPr>
        <p:spPr>
          <a:xfrm>
            <a:off x="7166400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6870681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6989990" y="15704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/>
          <p:nvPr/>
        </p:nvSpPr>
        <p:spPr>
          <a:xfrm>
            <a:off x="7317606" y="1872661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4"/>
          <p:cNvSpPr/>
          <p:nvPr/>
        </p:nvSpPr>
        <p:spPr>
          <a:xfrm>
            <a:off x="7645221" y="2174830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4"/>
          <p:cNvSpPr/>
          <p:nvPr/>
        </p:nvSpPr>
        <p:spPr>
          <a:xfrm>
            <a:off x="7972837" y="2476999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"/>
          <p:cNvSpPr/>
          <p:nvPr/>
        </p:nvSpPr>
        <p:spPr>
          <a:xfrm>
            <a:off x="748141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"/>
          <p:cNvSpPr/>
          <p:nvPr/>
        </p:nvSpPr>
        <p:spPr>
          <a:xfrm>
            <a:off x="6989990" y="2476999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6687580" y="2316992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7317606" y="23169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4"/>
          <p:cNvSpPr/>
          <p:nvPr/>
        </p:nvSpPr>
        <p:spPr>
          <a:xfrm>
            <a:off x="6687580" y="1872661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"/>
          <p:cNvSpPr/>
          <p:nvPr/>
        </p:nvSpPr>
        <p:spPr>
          <a:xfrm>
            <a:off x="7317606" y="1570492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4"/>
          <p:cNvSpPr/>
          <p:nvPr/>
        </p:nvSpPr>
        <p:spPr>
          <a:xfrm>
            <a:off x="6989990" y="2014823"/>
            <a:ext cx="447000" cy="444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4"/>
          <p:cNvSpPr/>
          <p:nvPr/>
        </p:nvSpPr>
        <p:spPr>
          <a:xfrm>
            <a:off x="6687580" y="155264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4"/>
          <p:cNvSpPr/>
          <p:nvPr/>
        </p:nvSpPr>
        <p:spPr>
          <a:xfrm>
            <a:off x="7645221" y="1730498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4"/>
          <p:cNvSpPr/>
          <p:nvPr/>
        </p:nvSpPr>
        <p:spPr>
          <a:xfrm>
            <a:off x="7947632" y="20148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/>
          <p:nvPr/>
        </p:nvSpPr>
        <p:spPr>
          <a:xfrm>
            <a:off x="7764530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"/>
          <p:cNvSpPr/>
          <p:nvPr/>
        </p:nvSpPr>
        <p:spPr>
          <a:xfrm>
            <a:off x="7613352" y="290348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4"/>
          <p:cNvSpPr/>
          <p:nvPr/>
        </p:nvSpPr>
        <p:spPr>
          <a:xfrm>
            <a:off x="7972837" y="27613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4"/>
          <p:cNvSpPr/>
          <p:nvPr/>
        </p:nvSpPr>
        <p:spPr>
          <a:xfrm>
            <a:off x="7853528" y="30634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4"/>
          <p:cNvSpPr/>
          <p:nvPr/>
        </p:nvSpPr>
        <p:spPr>
          <a:xfrm>
            <a:off x="8300453" y="189050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 txBox="1"/>
          <p:nvPr/>
        </p:nvSpPr>
        <p:spPr>
          <a:xfrm>
            <a:off x="6490256" y="3347828"/>
            <a:ext cx="225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(Total cells: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tumor cells: 18)</a:t>
            </a:r>
            <a:endParaRPr/>
          </a:p>
        </p:txBody>
      </p:sp>
      <p:sp>
        <p:nvSpPr>
          <p:cNvPr id="441" name="Google Shape;441;p54"/>
          <p:cNvSpPr/>
          <p:nvPr/>
        </p:nvSpPr>
        <p:spPr>
          <a:xfrm>
            <a:off x="7402600" y="2635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4"/>
          <p:cNvSpPr/>
          <p:nvPr/>
        </p:nvSpPr>
        <p:spPr>
          <a:xfrm>
            <a:off x="7021600" y="2788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4"/>
          <p:cNvSpPr/>
          <p:nvPr/>
        </p:nvSpPr>
        <p:spPr>
          <a:xfrm>
            <a:off x="7783600" y="24833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4"/>
          <p:cNvSpPr/>
          <p:nvPr/>
        </p:nvSpPr>
        <p:spPr>
          <a:xfrm>
            <a:off x="7783600" y="2026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4"/>
          <p:cNvSpPr/>
          <p:nvPr/>
        </p:nvSpPr>
        <p:spPr>
          <a:xfrm>
            <a:off x="7097800" y="23309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4"/>
          <p:cNvSpPr/>
          <p:nvPr/>
        </p:nvSpPr>
        <p:spPr>
          <a:xfrm>
            <a:off x="7478800" y="2178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4"/>
          <p:cNvSpPr/>
          <p:nvPr/>
        </p:nvSpPr>
        <p:spPr>
          <a:xfrm>
            <a:off x="74026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6716800" y="1797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>
            <a:off x="70978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/>
          <p:nvPr/>
        </p:nvSpPr>
        <p:spPr>
          <a:xfrm>
            <a:off x="6464325" y="1219250"/>
            <a:ext cx="2478300" cy="3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cell fraction (CCF)</a:t>
            </a:r>
            <a:endParaRPr/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311700" y="1247825"/>
            <a:ext cx="59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CCF: the proportion of cells within a tumor containing a given variant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Think of this as an allele fraction weighted to cells within the tumor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CCF = 1.0: all cells in the tumor have this mutation (“clonal”)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CCF = &lt; 1.0: some proportion of cells in the tumor have this mutation (“subclonal”)</a:t>
            </a:r>
            <a:endParaRPr sz="16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Common subclonal VAFs: 0.5, 0.33 (think of dividing the tumor) </a:t>
            </a:r>
            <a:endParaRPr sz="1200"/>
          </a:p>
        </p:txBody>
      </p:sp>
      <p:sp>
        <p:nvSpPr>
          <p:cNvPr id="457" name="Google Shape;457;p55"/>
          <p:cNvSpPr/>
          <p:nvPr/>
        </p:nvSpPr>
        <p:spPr>
          <a:xfrm>
            <a:off x="837665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5"/>
          <p:cNvSpPr/>
          <p:nvPr/>
        </p:nvSpPr>
        <p:spPr>
          <a:xfrm>
            <a:off x="8376653" y="23169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5"/>
          <p:cNvSpPr/>
          <p:nvPr/>
        </p:nvSpPr>
        <p:spPr>
          <a:xfrm>
            <a:off x="7242600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5"/>
          <p:cNvSpPr/>
          <p:nvPr/>
        </p:nvSpPr>
        <p:spPr>
          <a:xfrm>
            <a:off x="6946881" y="12683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7066190" y="15704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5"/>
          <p:cNvSpPr/>
          <p:nvPr/>
        </p:nvSpPr>
        <p:spPr>
          <a:xfrm>
            <a:off x="7393806" y="1872661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7721421" y="2174830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/>
          <p:nvPr/>
        </p:nvSpPr>
        <p:spPr>
          <a:xfrm>
            <a:off x="8049037" y="2476999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"/>
          <p:cNvSpPr/>
          <p:nvPr/>
        </p:nvSpPr>
        <p:spPr>
          <a:xfrm>
            <a:off x="7557613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"/>
          <p:cNvSpPr/>
          <p:nvPr/>
        </p:nvSpPr>
        <p:spPr>
          <a:xfrm>
            <a:off x="7066190" y="2476999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6763780" y="2316992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"/>
          <p:cNvSpPr/>
          <p:nvPr/>
        </p:nvSpPr>
        <p:spPr>
          <a:xfrm>
            <a:off x="7393806" y="231699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763780" y="1872661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5"/>
          <p:cNvSpPr/>
          <p:nvPr/>
        </p:nvSpPr>
        <p:spPr>
          <a:xfrm>
            <a:off x="7393806" y="1570492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5"/>
          <p:cNvSpPr/>
          <p:nvPr/>
        </p:nvSpPr>
        <p:spPr>
          <a:xfrm>
            <a:off x="7066190" y="2014823"/>
            <a:ext cx="447000" cy="444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>
            <a:off x="6763780" y="155264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/>
          <p:nvPr/>
        </p:nvSpPr>
        <p:spPr>
          <a:xfrm>
            <a:off x="7721421" y="1730498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/>
          <p:nvPr/>
        </p:nvSpPr>
        <p:spPr>
          <a:xfrm>
            <a:off x="8023832" y="2014823"/>
            <a:ext cx="4470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5"/>
          <p:cNvSpPr/>
          <p:nvPr/>
        </p:nvSpPr>
        <p:spPr>
          <a:xfrm>
            <a:off x="7840730" y="2619161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"/>
          <p:cNvSpPr/>
          <p:nvPr/>
        </p:nvSpPr>
        <p:spPr>
          <a:xfrm>
            <a:off x="7689552" y="290348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/>
          <p:nvPr/>
        </p:nvSpPr>
        <p:spPr>
          <a:xfrm>
            <a:off x="8049037" y="27613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"/>
          <p:cNvSpPr/>
          <p:nvPr/>
        </p:nvSpPr>
        <p:spPr>
          <a:xfrm>
            <a:off x="7929728" y="3063492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5"/>
          <p:cNvSpPr/>
          <p:nvPr/>
        </p:nvSpPr>
        <p:spPr>
          <a:xfrm>
            <a:off x="8376653" y="1890505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6566456" y="3347828"/>
            <a:ext cx="22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(total tumor cells: 18)</a:t>
            </a:r>
            <a:endParaRPr/>
          </a:p>
        </p:txBody>
      </p:sp>
      <p:sp>
        <p:nvSpPr>
          <p:cNvPr id="481" name="Google Shape;481;p55"/>
          <p:cNvSpPr/>
          <p:nvPr/>
        </p:nvSpPr>
        <p:spPr>
          <a:xfrm>
            <a:off x="795706" y="4428942"/>
            <a:ext cx="447000" cy="444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5"/>
          <p:cNvSpPr/>
          <p:nvPr/>
        </p:nvSpPr>
        <p:spPr>
          <a:xfrm>
            <a:off x="3174862" y="4462823"/>
            <a:ext cx="447000" cy="444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5"/>
          <p:cNvSpPr/>
          <p:nvPr/>
        </p:nvSpPr>
        <p:spPr>
          <a:xfrm>
            <a:off x="5828456" y="4462817"/>
            <a:ext cx="447000" cy="444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1328275" y="4428950"/>
            <a:ext cx="15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CCF = 5 / 18 = ~0.33 (subclonal)</a:t>
            </a:r>
            <a:endParaRPr sz="1200"/>
          </a:p>
        </p:txBody>
      </p:sp>
      <p:sp>
        <p:nvSpPr>
          <p:cNvPr id="485" name="Google Shape;485;p55"/>
          <p:cNvSpPr txBox="1"/>
          <p:nvPr/>
        </p:nvSpPr>
        <p:spPr>
          <a:xfrm>
            <a:off x="3673700" y="4419500"/>
            <a:ext cx="15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CCF =  18 / 18 = 1 (possible driver)</a:t>
            </a:r>
            <a:endParaRPr sz="1200"/>
          </a:p>
        </p:txBody>
      </p:sp>
      <p:sp>
        <p:nvSpPr>
          <p:cNvPr id="486" name="Google Shape;486;p55"/>
          <p:cNvSpPr/>
          <p:nvPr/>
        </p:nvSpPr>
        <p:spPr>
          <a:xfrm>
            <a:off x="7478800" y="2635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5"/>
          <p:cNvSpPr/>
          <p:nvPr/>
        </p:nvSpPr>
        <p:spPr>
          <a:xfrm>
            <a:off x="7097800" y="2788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5"/>
          <p:cNvSpPr/>
          <p:nvPr/>
        </p:nvSpPr>
        <p:spPr>
          <a:xfrm>
            <a:off x="7859800" y="24833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5"/>
          <p:cNvSpPr/>
          <p:nvPr/>
        </p:nvSpPr>
        <p:spPr>
          <a:xfrm>
            <a:off x="7859800" y="20261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7174000" y="23309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7555000" y="2178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"/>
          <p:cNvSpPr/>
          <p:nvPr/>
        </p:nvSpPr>
        <p:spPr>
          <a:xfrm>
            <a:off x="74788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5"/>
          <p:cNvSpPr/>
          <p:nvPr/>
        </p:nvSpPr>
        <p:spPr>
          <a:xfrm>
            <a:off x="6793000" y="17975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/>
          <p:cNvSpPr txBox="1"/>
          <p:nvPr/>
        </p:nvSpPr>
        <p:spPr>
          <a:xfrm>
            <a:off x="6345100" y="4428950"/>
            <a:ext cx="20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CCF = ?? = ??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clonal or subclonal?</a:t>
            </a:r>
            <a:r>
              <a:rPr lang="en"/>
              <a:t>)</a:t>
            </a:r>
            <a:endParaRPr/>
          </a:p>
        </p:txBody>
      </p:sp>
      <p:sp>
        <p:nvSpPr>
          <p:cNvPr id="495" name="Google Shape;495;p55"/>
          <p:cNvSpPr/>
          <p:nvPr/>
        </p:nvSpPr>
        <p:spPr>
          <a:xfrm>
            <a:off x="7174000" y="1873713"/>
            <a:ext cx="93900" cy="91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Contamination</a:t>
            </a:r>
            <a:endParaRPr/>
          </a:p>
        </p:txBody>
      </p:sp>
      <p:sp>
        <p:nvSpPr>
          <p:cNvPr id="501" name="Google Shape;501;p56"/>
          <p:cNvSpPr/>
          <p:nvPr/>
        </p:nvSpPr>
        <p:spPr>
          <a:xfrm>
            <a:off x="52432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6"/>
          <p:cNvSpPr/>
          <p:nvPr/>
        </p:nvSpPr>
        <p:spPr>
          <a:xfrm>
            <a:off x="5243225" y="27807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6"/>
          <p:cNvSpPr/>
          <p:nvPr/>
        </p:nvSpPr>
        <p:spPr>
          <a:xfrm>
            <a:off x="4715688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6"/>
          <p:cNvSpPr/>
          <p:nvPr/>
        </p:nvSpPr>
        <p:spPr>
          <a:xfrm>
            <a:off x="4578125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6"/>
          <p:cNvSpPr/>
          <p:nvPr/>
        </p:nvSpPr>
        <p:spPr>
          <a:xfrm>
            <a:off x="4633625" y="24042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6"/>
          <p:cNvSpPr/>
          <p:nvPr/>
        </p:nvSpPr>
        <p:spPr>
          <a:xfrm>
            <a:off x="4786025" y="25566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6"/>
          <p:cNvSpPr/>
          <p:nvPr/>
        </p:nvSpPr>
        <p:spPr>
          <a:xfrm>
            <a:off x="4938425" y="27090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6"/>
          <p:cNvSpPr/>
          <p:nvPr/>
        </p:nvSpPr>
        <p:spPr>
          <a:xfrm>
            <a:off x="5090825" y="28614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6"/>
          <p:cNvSpPr/>
          <p:nvPr/>
        </p:nvSpPr>
        <p:spPr>
          <a:xfrm>
            <a:off x="48622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6"/>
          <p:cNvSpPr/>
          <p:nvPr/>
        </p:nvSpPr>
        <p:spPr>
          <a:xfrm>
            <a:off x="4633625" y="28614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"/>
          <p:cNvSpPr/>
          <p:nvPr/>
        </p:nvSpPr>
        <p:spPr>
          <a:xfrm>
            <a:off x="4492950" y="2780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/>
          <p:nvPr/>
        </p:nvSpPr>
        <p:spPr>
          <a:xfrm>
            <a:off x="4786025" y="2780750"/>
            <a:ext cx="2079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6"/>
          <p:cNvSpPr/>
          <p:nvPr/>
        </p:nvSpPr>
        <p:spPr>
          <a:xfrm>
            <a:off x="4492950" y="25566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6"/>
          <p:cNvSpPr/>
          <p:nvPr/>
        </p:nvSpPr>
        <p:spPr>
          <a:xfrm>
            <a:off x="4786025" y="24042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6"/>
          <p:cNvSpPr/>
          <p:nvPr/>
        </p:nvSpPr>
        <p:spPr>
          <a:xfrm>
            <a:off x="4633625" y="2628350"/>
            <a:ext cx="207900" cy="224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6"/>
          <p:cNvSpPr/>
          <p:nvPr/>
        </p:nvSpPr>
        <p:spPr>
          <a:xfrm>
            <a:off x="4492950" y="23952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6"/>
          <p:cNvSpPr/>
          <p:nvPr/>
        </p:nvSpPr>
        <p:spPr>
          <a:xfrm>
            <a:off x="4938425" y="2484950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6"/>
          <p:cNvSpPr/>
          <p:nvPr/>
        </p:nvSpPr>
        <p:spPr>
          <a:xfrm>
            <a:off x="5079100" y="26283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6"/>
          <p:cNvSpPr/>
          <p:nvPr/>
        </p:nvSpPr>
        <p:spPr>
          <a:xfrm>
            <a:off x="4993925" y="29331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6"/>
          <p:cNvSpPr/>
          <p:nvPr/>
        </p:nvSpPr>
        <p:spPr>
          <a:xfrm>
            <a:off x="4923600" y="30765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6"/>
          <p:cNvSpPr/>
          <p:nvPr/>
        </p:nvSpPr>
        <p:spPr>
          <a:xfrm>
            <a:off x="5090825" y="30048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6"/>
          <p:cNvSpPr/>
          <p:nvPr/>
        </p:nvSpPr>
        <p:spPr>
          <a:xfrm>
            <a:off x="5035325" y="31572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6"/>
          <p:cNvSpPr/>
          <p:nvPr/>
        </p:nvSpPr>
        <p:spPr>
          <a:xfrm>
            <a:off x="5243225" y="256565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6"/>
          <p:cNvSpPr txBox="1"/>
          <p:nvPr/>
        </p:nvSpPr>
        <p:spPr>
          <a:xfrm>
            <a:off x="2152625" y="290757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cell contamination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tumor</a:t>
            </a:r>
            <a:endParaRPr/>
          </a:p>
        </p:txBody>
      </p:sp>
      <p:sp>
        <p:nvSpPr>
          <p:cNvPr id="525" name="Google Shape;525;p56"/>
          <p:cNvSpPr/>
          <p:nvPr/>
        </p:nvSpPr>
        <p:spPr>
          <a:xfrm>
            <a:off x="5595625" y="24597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"/>
          <p:cNvSpPr/>
          <p:nvPr/>
        </p:nvSpPr>
        <p:spPr>
          <a:xfrm>
            <a:off x="5651100" y="22518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5651100" y="21096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5451125" y="24268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5506600" y="2219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5506600" y="20768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5700425" y="28840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755900" y="26762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755900" y="2534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48025" y="29557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603500" y="27479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5603500" y="2605725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5562850" y="34190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5618325" y="32111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6"/>
          <p:cNvSpPr/>
          <p:nvPr/>
        </p:nvSpPr>
        <p:spPr>
          <a:xfrm>
            <a:off x="5618325" y="30689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"/>
          <p:cNvSpPr/>
          <p:nvPr/>
        </p:nvSpPr>
        <p:spPr>
          <a:xfrm>
            <a:off x="5811400" y="33084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5866875" y="31006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6"/>
          <p:cNvSpPr/>
          <p:nvPr/>
        </p:nvSpPr>
        <p:spPr>
          <a:xfrm>
            <a:off x="5866875" y="2958400"/>
            <a:ext cx="207900" cy="224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6"/>
          <p:cNvSpPr/>
          <p:nvPr/>
        </p:nvSpPr>
        <p:spPr>
          <a:xfrm>
            <a:off x="5852825" y="28512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5908300" y="26434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6"/>
          <p:cNvSpPr/>
          <p:nvPr/>
        </p:nvSpPr>
        <p:spPr>
          <a:xfrm>
            <a:off x="5908300" y="25012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6"/>
          <p:cNvSpPr/>
          <p:nvPr/>
        </p:nvSpPr>
        <p:spPr>
          <a:xfrm>
            <a:off x="5700413" y="2392938"/>
            <a:ext cx="207900" cy="22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6"/>
          <p:cNvSpPr/>
          <p:nvPr/>
        </p:nvSpPr>
        <p:spPr>
          <a:xfrm>
            <a:off x="5783638" y="21948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"/>
          <p:cNvSpPr/>
          <p:nvPr/>
        </p:nvSpPr>
        <p:spPr>
          <a:xfrm>
            <a:off x="5783638" y="20526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6"/>
          <p:cNvSpPr/>
          <p:nvPr/>
        </p:nvSpPr>
        <p:spPr>
          <a:xfrm>
            <a:off x="5672688" y="34748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6"/>
          <p:cNvSpPr/>
          <p:nvPr/>
        </p:nvSpPr>
        <p:spPr>
          <a:xfrm>
            <a:off x="5728163" y="32669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6"/>
          <p:cNvSpPr/>
          <p:nvPr/>
        </p:nvSpPr>
        <p:spPr>
          <a:xfrm>
            <a:off x="5728163" y="3124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6"/>
          <p:cNvSpPr/>
          <p:nvPr/>
        </p:nvSpPr>
        <p:spPr>
          <a:xfrm>
            <a:off x="5423375" y="34846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6"/>
          <p:cNvSpPr/>
          <p:nvPr/>
        </p:nvSpPr>
        <p:spPr>
          <a:xfrm>
            <a:off x="5478850" y="32768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6"/>
          <p:cNvSpPr/>
          <p:nvPr/>
        </p:nvSpPr>
        <p:spPr>
          <a:xfrm>
            <a:off x="5478850" y="31346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"/>
          <p:cNvSpPr/>
          <p:nvPr/>
        </p:nvSpPr>
        <p:spPr>
          <a:xfrm>
            <a:off x="5395638" y="217742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6"/>
          <p:cNvSpPr/>
          <p:nvPr/>
        </p:nvSpPr>
        <p:spPr>
          <a:xfrm>
            <a:off x="5451113" y="19695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6"/>
          <p:cNvSpPr/>
          <p:nvPr/>
        </p:nvSpPr>
        <p:spPr>
          <a:xfrm>
            <a:off x="5451113" y="1827375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6"/>
          <p:cNvSpPr/>
          <p:nvPr/>
        </p:nvSpPr>
        <p:spPr>
          <a:xfrm>
            <a:off x="5575763" y="194580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6"/>
          <p:cNvSpPr/>
          <p:nvPr/>
        </p:nvSpPr>
        <p:spPr>
          <a:xfrm>
            <a:off x="5631238" y="17379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6"/>
          <p:cNvSpPr/>
          <p:nvPr/>
        </p:nvSpPr>
        <p:spPr>
          <a:xfrm>
            <a:off x="5631238" y="1595750"/>
            <a:ext cx="207900" cy="2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1" name="Google Shape;561;p56"/>
          <p:cNvCxnSpPr>
            <a:stCxn id="524" idx="3"/>
            <a:endCxn id="511" idx="3"/>
          </p:cNvCxnSpPr>
          <p:nvPr/>
        </p:nvCxnSpPr>
        <p:spPr>
          <a:xfrm flipH="1" rot="10800000">
            <a:off x="3537725" y="2971925"/>
            <a:ext cx="9858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56"/>
          <p:cNvSpPr txBox="1"/>
          <p:nvPr/>
        </p:nvSpPr>
        <p:spPr>
          <a:xfrm>
            <a:off x="6490525" y="2797000"/>
            <a:ext cx="15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Tumor-in-normal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contamination</a:t>
            </a:r>
            <a:endParaRPr/>
          </a:p>
        </p:txBody>
      </p:sp>
      <p:cxnSp>
        <p:nvCxnSpPr>
          <p:cNvPr id="563" name="Google Shape;563;p56"/>
          <p:cNvCxnSpPr>
            <a:stCxn id="562" idx="1"/>
            <a:endCxn id="542" idx="5"/>
          </p:cNvCxnSpPr>
          <p:nvPr/>
        </p:nvCxnSpPr>
        <p:spPr>
          <a:xfrm flipH="1">
            <a:off x="6044425" y="3104800"/>
            <a:ext cx="4461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56"/>
          <p:cNvCxnSpPr>
            <a:stCxn id="562" idx="1"/>
            <a:endCxn id="536" idx="5"/>
          </p:cNvCxnSpPr>
          <p:nvPr/>
        </p:nvCxnSpPr>
        <p:spPr>
          <a:xfrm rot="10800000">
            <a:off x="5781025" y="2797000"/>
            <a:ext cx="7095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56"/>
          <p:cNvCxnSpPr>
            <a:stCxn id="562" idx="1"/>
            <a:endCxn id="546" idx="5"/>
          </p:cNvCxnSpPr>
          <p:nvPr/>
        </p:nvCxnSpPr>
        <p:spPr>
          <a:xfrm rot="10800000">
            <a:off x="5877925" y="2584300"/>
            <a:ext cx="6126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56"/>
          <p:cNvSpPr/>
          <p:nvPr/>
        </p:nvSpPr>
        <p:spPr>
          <a:xfrm>
            <a:off x="4353650" y="2227100"/>
            <a:ext cx="1152900" cy="15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6"/>
          <p:cNvSpPr txBox="1"/>
          <p:nvPr/>
        </p:nvSpPr>
        <p:spPr>
          <a:xfrm>
            <a:off x="4373225" y="3294200"/>
            <a:ext cx="10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Resected tumor</a:t>
            </a:r>
            <a:endParaRPr/>
          </a:p>
        </p:txBody>
      </p:sp>
      <p:sp>
        <p:nvSpPr>
          <p:cNvPr id="568" name="Google Shape;568;p56"/>
          <p:cNvSpPr/>
          <p:nvPr/>
        </p:nvSpPr>
        <p:spPr>
          <a:xfrm>
            <a:off x="4715688" y="186338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6"/>
          <p:cNvSpPr/>
          <p:nvPr/>
        </p:nvSpPr>
        <p:spPr>
          <a:xfrm>
            <a:off x="4633613" y="17229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6"/>
          <p:cNvSpPr/>
          <p:nvPr/>
        </p:nvSpPr>
        <p:spPr>
          <a:xfrm>
            <a:off x="4578113" y="18753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6"/>
          <p:cNvSpPr/>
          <p:nvPr/>
        </p:nvSpPr>
        <p:spPr>
          <a:xfrm>
            <a:off x="4425713" y="1722950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6"/>
          <p:cNvSpPr/>
          <p:nvPr/>
        </p:nvSpPr>
        <p:spPr>
          <a:xfrm>
            <a:off x="4862213" y="17513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6"/>
          <p:cNvSpPr/>
          <p:nvPr/>
        </p:nvSpPr>
        <p:spPr>
          <a:xfrm>
            <a:off x="4523513" y="15944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6"/>
          <p:cNvSpPr/>
          <p:nvPr/>
        </p:nvSpPr>
        <p:spPr>
          <a:xfrm>
            <a:off x="4715688" y="1598938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6"/>
          <p:cNvSpPr txBox="1"/>
          <p:nvPr/>
        </p:nvSpPr>
        <p:spPr>
          <a:xfrm>
            <a:off x="1425925" y="1341550"/>
            <a:ext cx="24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Technical c</a:t>
            </a:r>
            <a:r>
              <a:rPr lang="en" sz="1200"/>
              <a:t>ontamination from another sample (happens much more often than you might think)</a:t>
            </a:r>
            <a:endParaRPr sz="1200"/>
          </a:p>
        </p:txBody>
      </p:sp>
      <p:cxnSp>
        <p:nvCxnSpPr>
          <p:cNvPr id="576" name="Google Shape;576;p56"/>
          <p:cNvCxnSpPr>
            <a:stCxn id="575" idx="3"/>
            <a:endCxn id="571" idx="2"/>
          </p:cNvCxnSpPr>
          <p:nvPr/>
        </p:nvCxnSpPr>
        <p:spPr>
          <a:xfrm>
            <a:off x="3857725" y="1711000"/>
            <a:ext cx="5679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56"/>
          <p:cNvSpPr/>
          <p:nvPr/>
        </p:nvSpPr>
        <p:spPr>
          <a:xfrm>
            <a:off x="4924538" y="1598925"/>
            <a:ext cx="207900" cy="224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variation</a:t>
            </a:r>
            <a:endParaRPr/>
          </a:p>
        </p:txBody>
      </p:sp>
      <p:pic>
        <p:nvPicPr>
          <p:cNvPr id="583" name="Google Shape;5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12" y="1871450"/>
            <a:ext cx="3810574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7"/>
          <p:cNvSpPr/>
          <p:nvPr/>
        </p:nvSpPr>
        <p:spPr>
          <a:xfrm>
            <a:off x="2607750" y="1471845"/>
            <a:ext cx="22959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7"/>
          <p:cNvSpPr/>
          <p:nvPr/>
        </p:nvSpPr>
        <p:spPr>
          <a:xfrm>
            <a:off x="4967650" y="1575241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7"/>
          <p:cNvSpPr/>
          <p:nvPr/>
        </p:nvSpPr>
        <p:spPr>
          <a:xfrm>
            <a:off x="4967650" y="1412075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7"/>
          <p:cNvSpPr txBox="1"/>
          <p:nvPr/>
        </p:nvSpPr>
        <p:spPr>
          <a:xfrm>
            <a:off x="2855850" y="858875"/>
            <a:ext cx="20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(Ploidy = 2)</a:t>
            </a:r>
            <a:endParaRPr/>
          </a:p>
        </p:txBody>
      </p:sp>
      <p:sp>
        <p:nvSpPr>
          <p:cNvPr id="588" name="Google Shape;588;p57"/>
          <p:cNvSpPr txBox="1"/>
          <p:nvPr/>
        </p:nvSpPr>
        <p:spPr>
          <a:xfrm>
            <a:off x="4903650" y="884225"/>
            <a:ext cx="20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(Ploidy = 4)</a:t>
            </a:r>
            <a:endParaRPr/>
          </a:p>
        </p:txBody>
      </p:sp>
      <p:sp>
        <p:nvSpPr>
          <p:cNvPr id="589" name="Google Shape;589;p57"/>
          <p:cNvSpPr/>
          <p:nvPr/>
        </p:nvSpPr>
        <p:spPr>
          <a:xfrm>
            <a:off x="6039425" y="2055800"/>
            <a:ext cx="671100" cy="12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7"/>
          <p:cNvSpPr txBox="1"/>
          <p:nvPr/>
        </p:nvSpPr>
        <p:spPr>
          <a:xfrm>
            <a:off x="6671350" y="2491700"/>
            <a:ext cx="231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Distorted VAF / CCF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CCF: 0.5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VAF: 0.5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haplotype duplicated -&gt; new VAF ~0.66 </a:t>
            </a:r>
            <a:endParaRPr/>
          </a:p>
        </p:txBody>
      </p:sp>
      <p:sp>
        <p:nvSpPr>
          <p:cNvPr id="591" name="Google Shape;591;p57"/>
          <p:cNvSpPr/>
          <p:nvPr/>
        </p:nvSpPr>
        <p:spPr>
          <a:xfrm>
            <a:off x="2607750" y="1575245"/>
            <a:ext cx="22959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/>
          <p:nvPr/>
        </p:nvSpPr>
        <p:spPr>
          <a:xfrm>
            <a:off x="4967650" y="1678754"/>
            <a:ext cx="1159800" cy="1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"/>
          <p:cNvSpPr txBox="1"/>
          <p:nvPr/>
        </p:nvSpPr>
        <p:spPr>
          <a:xfrm>
            <a:off x="311700" y="4575800"/>
            <a:ext cx="87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observe CCFs not divisible by 2, and your tumor is relatively pure, consider looking at copy number (e.g. with ASCAT)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99" name="Google Shape;59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25" y="1300012"/>
            <a:ext cx="7238424" cy="3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06" name="Google Shape;60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just want to get SSV calls: BWA mem + MuTect2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calls are almost useless without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your calls extensively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Tumors are complex, and somatic calling is fraught with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careful, think statistically, and consider common sources of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Expectations from one study (e.g., SSV burden) may or may not apply in others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mutations in sequencing reads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Mutations are called relative to a reference genome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human differs every ~1000bp compared to the reference (“variation”)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“Mutation” term is often reserved for variants with impact (e.g. driver mutations)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call somatic mutations, a variant caller does the following: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if a given site differs from the reference in the tumor and normal separately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the allele and genotype of the site in the separate tumor / normal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Classify the site as “germline” or “somatic” by filtering any sites observed in both the tumor and normal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Sites that are observed in the tumor, but not the normal, are considered somatic variants.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 from yesterday: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5" y="1625950"/>
            <a:ext cx="7238424" cy="3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3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- we have no idea where in the genome our FASTQ reads came from!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only sequence small (150bp) portions of the genome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“shatter” the DNA into sequenceable pieces (but these are random bits of DNA)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696" y="1396850"/>
            <a:ext cx="5394050" cy="2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9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i="1" lang="en"/>
              <a:t>read alignment</a:t>
            </a:r>
            <a:r>
              <a:rPr lang="en"/>
              <a:t>, we probabilistically assign the random DNA fragments (“reads”) to a position within the reference genome.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082800" y="43001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 a full discussion of sequence alignment, see: </a:t>
            </a:r>
            <a:r>
              <a:rPr lang="en" sz="900"/>
              <a:t>https://github.com/WCSCourses/NGS_Bio_Africa/blob/main/Modules/Module_4_Alignment_to_Reference/read-alignment.lecture_slides.20210504.pdf</a:t>
            </a:r>
            <a:endParaRPr sz="900"/>
          </a:p>
        </p:txBody>
      </p:sp>
      <p:sp>
        <p:nvSpPr>
          <p:cNvPr id="103" name="Google Shape;103;p20"/>
          <p:cNvSpPr/>
          <p:nvPr/>
        </p:nvSpPr>
        <p:spPr>
          <a:xfrm>
            <a:off x="895475" y="28202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3275" y="2539075"/>
            <a:ext cx="4757400" cy="18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CHR1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183275" y="3416025"/>
            <a:ext cx="3181200" cy="18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CHR2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047875" y="29726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300475" y="26678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21675" y="261927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1574075" y="282020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63650" y="314902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166875" y="3253375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414900" y="2204625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414900" y="308825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556600" y="237185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308900" y="32339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592425" y="2371850"/>
            <a:ext cx="526200" cy="11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572000" y="308825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510775" y="3234100"/>
            <a:ext cx="526200" cy="117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321250" y="2763800"/>
            <a:ext cx="16617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reads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041325" y="2054050"/>
            <a:ext cx="5041500" cy="201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36975" y="3751000"/>
            <a:ext cx="3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genome w/ aligned reads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Alignment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3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e perform the following conceptual procedure to align a single read (using BWA mem):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Search the reference genome for the longest shared sequence(s) in both the read and the reference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Record the positions for these maximal-exact matches (MEMs)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each MEM above some length, perform Smith-Waterman alignment between the flanking sequences of the read / reference at the MEM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Generates the </a:t>
            </a:r>
            <a:r>
              <a:rPr i="1" lang="en" sz="1600"/>
              <a:t>optimal alignment</a:t>
            </a:r>
            <a:r>
              <a:rPr lang="en" sz="1600"/>
              <a:t> between two sequences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Provides us a score to judge the best alignment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output of this process is a BAM file containing alignments.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