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7" r:id="rId3"/>
    <p:sldId id="268" r:id="rId4"/>
    <p:sldId id="257" r:id="rId5"/>
    <p:sldId id="262" r:id="rId6"/>
    <p:sldId id="264" r:id="rId7"/>
    <p:sldId id="266" r:id="rId8"/>
    <p:sldId id="274" r:id="rId9"/>
    <p:sldId id="263" r:id="rId10"/>
    <p:sldId id="279" r:id="rId11"/>
    <p:sldId id="28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DD6"/>
    <a:srgbClr val="89C2CD"/>
    <a:srgbClr val="BADBE2"/>
    <a:srgbClr val="DAE9F6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BF1A1-9C84-423D-A8CD-C77793839EC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F645-4673-4571-9F32-4A042C65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7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3787-7316-47F1-A368-86DA577D9F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D539-FE2A-46D5-A423-6B238B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8356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206" y="2186233"/>
            <a:ext cx="8044467" cy="33645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The elderly are not always treated with the best care</a:t>
            </a:r>
          </a:p>
          <a:p>
            <a:pPr marL="0" indent="0" algn="ctr">
              <a:buNone/>
            </a:pPr>
            <a:endParaRPr lang="en-US" sz="16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 algn="ctr">
              <a:buNone/>
            </a:pPr>
            <a:r>
              <a:rPr lang="en-US" sz="3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 particular, if they are wheelchair-bound and are in one position for too long, they can develop pressure ulcers which are painful and expensive to treat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9A3D741-585B-4C2B-A4AD-9CF907D6F352}"/>
              </a:ext>
            </a:extLst>
          </p:cNvPr>
          <p:cNvCxnSpPr>
            <a:cxnSpLocks/>
          </p:cNvCxnSpPr>
          <p:nvPr/>
        </p:nvCxnSpPr>
        <p:spPr>
          <a:xfrm flipH="1">
            <a:off x="838200" y="1440873"/>
            <a:ext cx="913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0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H Pitch Deck | Prezi - Mozilla Firefox">
            <a:extLst>
              <a:ext uri="{FF2B5EF4-FFF2-40B4-BE49-F238E27FC236}">
                <a16:creationId xmlns="" xmlns:a16="http://schemas.microsoft.com/office/drawing/2014/main" id="{09345F9B-16FC-4ADC-B8A2-04DEDE39B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b="9375"/>
          <a:stretch/>
        </p:blipFill>
        <p:spPr>
          <a:xfrm>
            <a:off x="-153987" y="256193"/>
            <a:ext cx="12345987" cy="63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H Pitch Deck | Prezi - Mozilla Firefox">
            <a:extLst>
              <a:ext uri="{FF2B5EF4-FFF2-40B4-BE49-F238E27FC236}">
                <a16:creationId xmlns="" xmlns:a16="http://schemas.microsoft.com/office/drawing/2014/main" id="{BB4AFA4C-13C2-40A5-93DA-30F93F15E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b="8252"/>
          <a:stretch/>
        </p:blipFill>
        <p:spPr>
          <a:xfrm>
            <a:off x="81279" y="101599"/>
            <a:ext cx="12602063" cy="65570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CA6CEAE-09E6-4593-8CE6-B90402B4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18" y="4145280"/>
            <a:ext cx="5339082" cy="25133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App 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Design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7D90F4E-9248-4732-BF2D-B418839075D9}"/>
              </a:ext>
            </a:extLst>
          </p:cNvPr>
          <p:cNvCxnSpPr>
            <a:cxnSpLocks/>
          </p:cNvCxnSpPr>
          <p:nvPr/>
        </p:nvCxnSpPr>
        <p:spPr>
          <a:xfrm flipH="1">
            <a:off x="756918" y="6331030"/>
            <a:ext cx="3599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4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10" y="711246"/>
            <a:ext cx="5472314" cy="3645503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6" name="TextBox 5"/>
          <p:cNvSpPr txBox="1"/>
          <p:nvPr/>
        </p:nvSpPr>
        <p:spPr>
          <a:xfrm>
            <a:off x="1951750" y="4597757"/>
            <a:ext cx="7907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We are here to help give peace of mind to families and ensure our elders get the care they deserve</a:t>
            </a:r>
          </a:p>
        </p:txBody>
      </p:sp>
      <p:sp>
        <p:nvSpPr>
          <p:cNvPr id="7" name="Oval 6"/>
          <p:cNvSpPr/>
          <p:nvPr/>
        </p:nvSpPr>
        <p:spPr>
          <a:xfrm>
            <a:off x="5785731" y="6375048"/>
            <a:ext cx="239669" cy="2189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20496" y="6299852"/>
            <a:ext cx="347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Winnie Wu: </a:t>
            </a:r>
            <a:r>
              <a:rPr lang="en-US" i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wcwc789@gmail.com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1752" y="6299852"/>
            <a:ext cx="363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Rob </a:t>
            </a:r>
            <a:r>
              <a:rPr lang="en-US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Seaberg</a:t>
            </a: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: </a:t>
            </a:r>
            <a:r>
              <a:rPr lang="en-US" i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searobea@gmail.com</a:t>
            </a:r>
          </a:p>
        </p:txBody>
      </p:sp>
    </p:spTree>
    <p:extLst>
      <p:ext uri="{BB962C8B-B14F-4D97-AF65-F5344CB8AC3E}">
        <p14:creationId xmlns:p14="http://schemas.microsoft.com/office/powerpoint/2010/main" val="252548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106787"/>
            <a:ext cx="10805919" cy="158390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Common Story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22" y="2040087"/>
            <a:ext cx="3178307" cy="3722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1" y="2135019"/>
            <a:ext cx="3034531" cy="35273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7881" y="1575190"/>
            <a:ext cx="200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Gertrude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2087" y="1412939"/>
            <a:ext cx="280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June</a:t>
            </a:r>
          </a:p>
        </p:txBody>
      </p:sp>
      <p:sp>
        <p:nvSpPr>
          <p:cNvPr id="11" name="Oval 10"/>
          <p:cNvSpPr/>
          <p:nvPr/>
        </p:nvSpPr>
        <p:spPr>
          <a:xfrm>
            <a:off x="2307267" y="3421481"/>
            <a:ext cx="3758069" cy="372265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74635" y="4183060"/>
            <a:ext cx="328717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82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Lives at home with her daughter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Alzheimer's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Increasingly frail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Loss of mobility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Wheelchair bound</a:t>
            </a:r>
          </a:p>
        </p:txBody>
      </p:sp>
      <p:sp>
        <p:nvSpPr>
          <p:cNvPr id="12" name="Oval 11"/>
          <p:cNvSpPr/>
          <p:nvPr/>
        </p:nvSpPr>
        <p:spPr>
          <a:xfrm>
            <a:off x="8644731" y="3219396"/>
            <a:ext cx="3752008" cy="368063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8946" y="3789759"/>
            <a:ext cx="2653903" cy="2621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Works a full time job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Primary caretaker for her mom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Promised her mom she would never put her in a nursing home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Worries about her mom at home alone when she is at work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B6C00C7-462F-4D2D-8C6A-2816E760A7D5}"/>
              </a:ext>
            </a:extLst>
          </p:cNvPr>
          <p:cNvCxnSpPr>
            <a:cxnSpLocks/>
          </p:cNvCxnSpPr>
          <p:nvPr/>
        </p:nvCxnSpPr>
        <p:spPr>
          <a:xfrm flipH="1">
            <a:off x="942109" y="1385230"/>
            <a:ext cx="913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7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6200" y="1937984"/>
            <a:ext cx="4561720" cy="469631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0164" y="160535"/>
            <a:ext cx="10138356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Common 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1875" y="4457008"/>
            <a:ext cx="2467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June notices her mom getting more confused and can't get up anymore.  Hires a care giver for during the day when no one else is around</a:t>
            </a:r>
          </a:p>
        </p:txBody>
      </p:sp>
      <p:sp>
        <p:nvSpPr>
          <p:cNvPr id="13" name="Oval 12"/>
          <p:cNvSpPr/>
          <p:nvPr/>
        </p:nvSpPr>
        <p:spPr>
          <a:xfrm>
            <a:off x="3890628" y="1937984"/>
            <a:ext cx="4688195" cy="46064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32723" y="1724838"/>
            <a:ext cx="4561720" cy="48147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8877" y="4393112"/>
            <a:ext cx="3064749" cy="240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Gertrude now requires frequent nurse visits, wound care clinic appointments, and requires a wound vac. When it doesn't heal, she is admitted to a nursing home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60788" y="4457008"/>
            <a:ext cx="2906424" cy="240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However, it becomes clear the care giver is neglecting her mom.   Within a few months, Gertrude develops a painful and dangerous pressure ulcer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579" y="2383688"/>
            <a:ext cx="2793635" cy="1903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959" y="2551712"/>
            <a:ext cx="2388077" cy="16360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16" y="2496999"/>
            <a:ext cx="2636974" cy="17793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4E62C970-427F-40F3-95B2-8E5645F8A489}"/>
              </a:ext>
            </a:extLst>
          </p:cNvPr>
          <p:cNvCxnSpPr>
            <a:cxnSpLocks/>
          </p:cNvCxnSpPr>
          <p:nvPr/>
        </p:nvCxnSpPr>
        <p:spPr>
          <a:xfrm flipH="1">
            <a:off x="397885" y="1314530"/>
            <a:ext cx="913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7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232751"/>
            <a:ext cx="4236076" cy="33685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Injuries to skin and underlying tissue resulting from prolonged pressure on the skin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25" y="1690688"/>
            <a:ext cx="5159331" cy="3873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8356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Pressure Ulcers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9ED63B0B-5B11-472D-B7BF-A1EF7D562247}"/>
              </a:ext>
            </a:extLst>
          </p:cNvPr>
          <p:cNvCxnSpPr>
            <a:cxnSpLocks/>
          </p:cNvCxnSpPr>
          <p:nvPr/>
        </p:nvCxnSpPr>
        <p:spPr>
          <a:xfrm flipH="1">
            <a:off x="838200" y="1397657"/>
            <a:ext cx="913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9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98373" y="5062808"/>
            <a:ext cx="8099738" cy="1438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17154" y="3454022"/>
            <a:ext cx="8099738" cy="1438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98373" y="1858115"/>
            <a:ext cx="8099738" cy="14388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185" y="2018360"/>
            <a:ext cx="7977926" cy="12224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HARMFUL</a:t>
            </a:r>
          </a:p>
          <a:p>
            <a:pPr lvl="1"/>
            <a:r>
              <a:rPr lang="en-US" sz="27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60,000 deaths / year from pressure ulcers</a:t>
            </a:r>
          </a:p>
          <a:p>
            <a:pPr lvl="1"/>
            <a:r>
              <a:rPr lang="en-US" sz="27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2.5 million patients with pressure ulcers / year  </a:t>
            </a:r>
          </a:p>
          <a:p>
            <a:pPr lvl="1"/>
            <a:r>
              <a:rPr lang="en-US" sz="27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Severe pain, infection, temporary or permanent disability</a:t>
            </a:r>
          </a:p>
          <a:p>
            <a:pPr marL="0" indent="0">
              <a:buNone/>
            </a:pP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8356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Pressure Ulcers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0185" y="3486227"/>
            <a:ext cx="7186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PREVENTABLE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 in 10 Americans aged 60+ have experienced elder abuse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Pressure ulcers arise from passive neglect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Mobility and mental impairments increase risk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0185" y="5110158"/>
            <a:ext cx="49841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COSTLY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$9.1 to $11.6 billion / year in the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$20,900 to $151,700 / pressure ulcer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17,000 lawsuits / year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5CC999F-41B6-4C45-A9B8-61CDFC1634E1}"/>
              </a:ext>
            </a:extLst>
          </p:cNvPr>
          <p:cNvCxnSpPr>
            <a:cxnSpLocks/>
          </p:cNvCxnSpPr>
          <p:nvPr/>
        </p:nvCxnSpPr>
        <p:spPr>
          <a:xfrm flipH="1">
            <a:off x="838200" y="1383803"/>
            <a:ext cx="913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133" y="2002666"/>
            <a:ext cx="5147867" cy="753414"/>
          </a:xfrm>
        </p:spPr>
        <p:txBody>
          <a:bodyPr/>
          <a:lstStyle/>
          <a:p>
            <a:pPr marL="0" indent="0" algn="ctr">
              <a:buNone/>
            </a:pPr>
            <a:r>
              <a:rPr lang="en-US" sz="23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By 2050, one-fifth of the U.S. population will be age 65 or older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22" y="2895218"/>
            <a:ext cx="4107287" cy="30015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4975" y="2002666"/>
            <a:ext cx="44850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Per the US Census Bureau, in 2017 an estimated 22.6% of seniors 65+ faced ambulatory difficulty.  Below is estimated % with ambulatory difficulty by age: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8356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Trends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9147"/>
              </p:ext>
            </p:extLst>
          </p:nvPr>
        </p:nvGraphicFramePr>
        <p:xfrm>
          <a:off x="7202732" y="4035353"/>
          <a:ext cx="3732280" cy="1341165"/>
        </p:xfrm>
        <a:graphic>
          <a:graphicData uri="http://schemas.openxmlformats.org/drawingml/2006/table">
            <a:tbl>
              <a:tblPr/>
              <a:tblGrid>
                <a:gridCol w="2824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82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705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</a:rPr>
                        <a:t>Population 65 years and over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</a:rPr>
                        <a:t>22.6%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705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</a:rPr>
                        <a:t>Population 65 to 74 years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</a:rPr>
                        <a:t>15.5%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705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</a:rPr>
                        <a:t>Population 75 years and over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</a:rPr>
                        <a:t>32.6%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E26EC608-A288-43FB-9663-F0BFC5BA1F6F}"/>
              </a:ext>
            </a:extLst>
          </p:cNvPr>
          <p:cNvCxnSpPr>
            <a:cxnSpLocks/>
          </p:cNvCxnSpPr>
          <p:nvPr/>
        </p:nvCxnSpPr>
        <p:spPr>
          <a:xfrm flipH="1">
            <a:off x="865910" y="1356093"/>
            <a:ext cx="913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3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295" y="1941916"/>
            <a:ext cx="4034866" cy="3920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Global wheelchair and components market expected to reach $7.5B by 2026, a CAGR of 3.5% over 2016-2026</a:t>
            </a:r>
          </a:p>
          <a:p>
            <a:pPr marL="457200" lvl="1" indent="0">
              <a:buNone/>
            </a:pPr>
            <a:r>
              <a:rPr lang="en-US" i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Increasing use of sensors, motor control software, wireless devices, and other technologies in wheelchairs</a:t>
            </a:r>
          </a:p>
          <a:p>
            <a:pPr lvl="1" algn="ctr"/>
            <a:endParaRPr lang="en-US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8356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Trends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770" y="3008474"/>
            <a:ext cx="4389786" cy="238457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57259" y="1941916"/>
            <a:ext cx="4389786" cy="930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Global </a:t>
            </a:r>
            <a:r>
              <a:rPr lang="en-US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IoT</a:t>
            </a: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healthcare market expected growth: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4A13CE66-11AD-405C-B9F1-B45810A17C00}"/>
              </a:ext>
            </a:extLst>
          </p:cNvPr>
          <p:cNvCxnSpPr>
            <a:cxnSpLocks/>
          </p:cNvCxnSpPr>
          <p:nvPr/>
        </p:nvCxnSpPr>
        <p:spPr>
          <a:xfrm flipH="1">
            <a:off x="838200" y="1453075"/>
            <a:ext cx="913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8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746287"/>
            <a:ext cx="7096259" cy="3647516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~57% feel don’t have choice in performing provider or clinical tasks</a:t>
            </a:r>
          </a:p>
          <a:p>
            <a:pPr lvl="1"/>
            <a:endParaRPr lang="en-US" sz="2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lvl="1"/>
            <a:r>
              <a:rPr lang="en-US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Many do not have formal training</a:t>
            </a:r>
          </a:p>
          <a:p>
            <a:pPr lvl="1"/>
            <a:endParaRPr lang="en-US" sz="2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lvl="1"/>
            <a:r>
              <a:rPr lang="en-US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High risk for financial difficulties</a:t>
            </a:r>
          </a:p>
          <a:p>
            <a:pPr lvl="1"/>
            <a:endParaRPr lang="en-US" sz="2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lvl="1"/>
            <a:r>
              <a:rPr lang="en-US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Average age about 49 years old</a:t>
            </a:r>
          </a:p>
          <a:p>
            <a:pPr lvl="1"/>
            <a:endParaRPr lang="en-US" sz="2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lvl="1"/>
            <a:r>
              <a:rPr lang="en-US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17.7M Americans care for a family member with a significant impairment at age 65+</a:t>
            </a:r>
          </a:p>
          <a:p>
            <a:pPr lvl="1"/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457200" lvl="1" indent="0">
              <a:buNone/>
            </a:pP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457200" lvl="1" indent="0">
              <a:buNone/>
            </a:pP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457200" lvl="1" indent="0">
              <a:buNone/>
            </a:pP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8356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Family Caregivers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79582" y="1583497"/>
            <a:ext cx="2163649" cy="453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67" y="2939500"/>
            <a:ext cx="2212068" cy="32610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5211" y="1964837"/>
            <a:ext cx="90243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Family caregivers provide 90% of long-term care in the U.S.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9B053D9-9D36-4459-A652-741DA0419A4C}"/>
              </a:ext>
            </a:extLst>
          </p:cNvPr>
          <p:cNvCxnSpPr>
            <a:cxnSpLocks/>
          </p:cNvCxnSpPr>
          <p:nvPr/>
        </p:nvCxnSpPr>
        <p:spPr>
          <a:xfrm flipH="1">
            <a:off x="962890" y="1387882"/>
            <a:ext cx="913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241" y="2104085"/>
            <a:ext cx="6166062" cy="4039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We have a solution that </a:t>
            </a:r>
          </a:p>
          <a:p>
            <a:r>
              <a:rPr lang="en-US" sz="3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can </a:t>
            </a:r>
            <a:r>
              <a:rPr lang="en-US" sz="3600" b="1" dirty="0">
                <a:solidFill>
                  <a:srgbClr val="9933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prevent</a:t>
            </a:r>
            <a:r>
              <a:rPr lang="en-US" sz="3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pressure ulcers from occurring</a:t>
            </a:r>
          </a:p>
          <a:p>
            <a:r>
              <a:rPr lang="en-US" sz="3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sz="3600" b="1" dirty="0">
                <a:solidFill>
                  <a:srgbClr val="9933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relieves </a:t>
            </a:r>
            <a:r>
              <a:rPr lang="en-US" sz="3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stress for families and family caregivers</a:t>
            </a:r>
          </a:p>
          <a:p>
            <a:r>
              <a:rPr lang="en-US" sz="3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helps </a:t>
            </a:r>
            <a:r>
              <a:rPr lang="en-US" sz="3600" b="1" dirty="0">
                <a:solidFill>
                  <a:srgbClr val="9933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save</a:t>
            </a:r>
            <a:r>
              <a:rPr lang="en-US" sz="3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patients from a potential costly medical bill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8356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Our 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6C60BA9-C1D0-4E65-B77C-23E514ECD339}"/>
              </a:ext>
            </a:extLst>
          </p:cNvPr>
          <p:cNvCxnSpPr>
            <a:cxnSpLocks/>
          </p:cNvCxnSpPr>
          <p:nvPr/>
        </p:nvCxnSpPr>
        <p:spPr>
          <a:xfrm flipH="1">
            <a:off x="952067" y="1453075"/>
            <a:ext cx="913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6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503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Yu Gothic UI Light</vt:lpstr>
      <vt:lpstr>Arial</vt:lpstr>
      <vt:lpstr>Calibri</vt:lpstr>
      <vt:lpstr>Calibri Light</vt:lpstr>
      <vt:lpstr>Trebuchet MS</vt:lpstr>
      <vt:lpstr>Office Theme</vt:lpstr>
      <vt:lpstr>Issue</vt:lpstr>
      <vt:lpstr>Common Story</vt:lpstr>
      <vt:lpstr>Common Story</vt:lpstr>
      <vt:lpstr>Pressure Ulcers</vt:lpstr>
      <vt:lpstr>Pressure Ulcers</vt:lpstr>
      <vt:lpstr>Trends</vt:lpstr>
      <vt:lpstr>Trends</vt:lpstr>
      <vt:lpstr>Family Caregivers</vt:lpstr>
      <vt:lpstr>Our Solution</vt:lpstr>
      <vt:lpstr>PowerPoint Presentation</vt:lpstr>
      <vt:lpstr>App 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WCW ILLUSTRATOR</dc:creator>
  <cp:lastModifiedBy>WCW ILLUSTRATOR</cp:lastModifiedBy>
  <cp:revision>164</cp:revision>
  <dcterms:created xsi:type="dcterms:W3CDTF">2019-08-01T22:45:05Z</dcterms:created>
  <dcterms:modified xsi:type="dcterms:W3CDTF">2019-08-07T03:43:01Z</dcterms:modified>
</cp:coreProperties>
</file>