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9" r:id="rId9"/>
    <p:sldId id="270" r:id="rId10"/>
    <p:sldId id="271" r:id="rId11"/>
    <p:sldId id="272" r:id="rId12"/>
    <p:sldId id="260" r:id="rId13"/>
    <p:sldId id="267" r:id="rId14"/>
    <p:sldId id="268" r:id="rId15"/>
    <p:sldId id="261" r:id="rId16"/>
    <p:sldId id="262" r:id="rId17"/>
    <p:sldId id="259"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81848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3115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42150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94535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45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66253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9501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214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8478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2145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7661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91654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a:bodyPr>
          <a:lstStyle/>
          <a:p>
            <a:r>
              <a:rPr lang="en-US" sz="2800" dirty="0"/>
              <a:t>United States </a:t>
            </a:r>
          </a:p>
          <a:p>
            <a:r>
              <a:rPr lang="en-US" sz="2800" dirty="0"/>
              <a:t>2013 - 2017</a:t>
            </a:r>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99B29-14C1-41E4-9AC8-5AAC36F4C384}"/>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 xmlns:a16="http://schemas.microsoft.com/office/drawing/2014/main" id="{217DF154-F65A-4479-826C-9C8777C22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51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6FCE9-7BE9-4F85-87B5-C52DFBE161F5}"/>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 xmlns:a16="http://schemas.microsoft.com/office/drawing/2014/main" id="{D18A4F9A-AF0B-43FB-AC8B-3A6E95478A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153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1F4B00-EF37-4C07-9537-1E831E501C38}"/>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 xmlns:a16="http://schemas.microsoft.com/office/drawing/2014/main" id="{21F9F2CA-ECC9-484B-B753-0CB92985B7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225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464BB5-BAE0-4F49-A1DD-88A4EFCEA646}"/>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 xmlns:a16="http://schemas.microsoft.com/office/drawing/2014/main" id="{7A73EA22-73B0-4644-8354-45C9301D4F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608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097A61-2BE1-4484-B5FE-BDD79AC2A033}"/>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 xmlns:a16="http://schemas.microsoft.com/office/drawing/2014/main" id="{83C2C619-B699-4459-A2C7-9AD87D2738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626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6923BD-4174-427E-B1BE-21D59A005378}"/>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 xmlns:a16="http://schemas.microsoft.com/office/drawing/2014/main" id="{36E2CC5B-B959-49E0-A58A-CCFD68B3DB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032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 xmlns:a16="http://schemas.microsoft.com/office/drawing/2014/main"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 xmlns:a16="http://schemas.microsoft.com/office/drawing/2014/main" id="{C69386F3-A2F7-4C59-B5D1-F22F1E51F196}"/>
              </a:ext>
            </a:extLst>
          </p:cNvPr>
          <p:cNvSpPr>
            <a:spLocks noGrp="1"/>
          </p:cNvSpPr>
          <p:nvPr>
            <p:ph idx="1"/>
          </p:nvPr>
        </p:nvSpPr>
        <p:spPr/>
        <p:txBody>
          <a:bodyPr>
            <a:normAutofit/>
          </a:bodyPr>
          <a:lstStyle/>
          <a:p>
            <a:r>
              <a:rPr lang="en-US" dirty="0"/>
              <a:t>Bureau of Labor Statistics data is based on employment of individuals over 16 only (?)</a:t>
            </a:r>
          </a:p>
          <a:p>
            <a:r>
              <a:rPr lang="en-US" dirty="0"/>
              <a:t>The BLS included calculations for the percent relative standard error (RSE) for total employment #s.  Looking at a sample of the RSEs, there were concerns about the precision of certain estimates</a:t>
            </a:r>
          </a:p>
          <a:p>
            <a:r>
              <a:rPr lang="en-US" dirty="0"/>
              <a:t>Estimates for detailed occupations do not sum to the totals because the totals include occupations not shown separately. </a:t>
            </a:r>
          </a:p>
          <a:p>
            <a:r>
              <a:rPr lang="en-US" dirty="0"/>
              <a:t>Estimates do not include self-employed workers.</a:t>
            </a:r>
          </a:p>
          <a:p>
            <a:r>
              <a:rPr lang="en-US" dirty="0"/>
              <a:t>The most recent BLS data went to 2017 only</a:t>
            </a:r>
          </a:p>
        </p:txBody>
      </p:sp>
    </p:spTree>
    <p:extLst>
      <p:ext uri="{BB962C8B-B14F-4D97-AF65-F5344CB8AC3E}">
        <p14:creationId xmlns:p14="http://schemas.microsoft.com/office/powerpoint/2010/main" val="1693282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A6334A-68E7-42D4-919A-0C62BE53DBB2}"/>
              </a:ext>
            </a:extLst>
          </p:cNvPr>
          <p:cNvSpPr>
            <a:spLocks noGrp="1"/>
          </p:cNvSpPr>
          <p:nvPr>
            <p:ph type="title"/>
          </p:nvPr>
        </p:nvSpPr>
        <p:spPr/>
        <p:txBody>
          <a:bodyPr/>
          <a:lstStyle/>
          <a:p>
            <a:r>
              <a:rPr lang="en-US" dirty="0"/>
              <a:t>Thank you slide</a:t>
            </a:r>
          </a:p>
        </p:txBody>
      </p:sp>
      <p:sp>
        <p:nvSpPr>
          <p:cNvPr id="3" name="Content Placeholder 2">
            <a:extLst>
              <a:ext uri="{FF2B5EF4-FFF2-40B4-BE49-F238E27FC236}">
                <a16:creationId xmlns="" xmlns:a16="http://schemas.microsoft.com/office/drawing/2014/main" id="{1C25BB28-A4EC-414D-859C-C7A0FCD1F9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 xmlns:a16="http://schemas.microsoft.com/office/drawing/2014/main" id="{129B7FB5-54B8-4545-A8C7-1D4B4C033F1E}"/>
              </a:ext>
            </a:extLst>
          </p:cNvPr>
          <p:cNvSpPr>
            <a:spLocks noGrp="1"/>
          </p:cNvSpPr>
          <p:nvPr>
            <p:ph idx="1"/>
          </p:nvPr>
        </p:nvSpPr>
        <p:spPr/>
        <p:txBody>
          <a:bodyPr/>
          <a:lstStyle/>
          <a:p>
            <a:r>
              <a:rPr lang="en-US" dirty="0"/>
              <a:t>The purpose of this project is to analyze US employment data to observe trends in computer and mathematical occupations based on location and job title </a:t>
            </a:r>
          </a:p>
          <a:p>
            <a:r>
              <a:rPr lang="en-US" dirty="0"/>
              <a:t>Our goal was to find the fastest growing occupations in the overall United States as well as the States with the fast growing job markets in computer and math related fields.  </a:t>
            </a:r>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 xmlns:a16="http://schemas.microsoft.com/office/drawing/2014/main" id="{CACC8578-D28C-470E-8EBE-3E9A3C6434E3}"/>
              </a:ext>
            </a:extLst>
          </p:cNvPr>
          <p:cNvSpPr>
            <a:spLocks noGrp="1"/>
          </p:cNvSpPr>
          <p:nvPr>
            <p:ph idx="1"/>
          </p:nvPr>
        </p:nvSpPr>
        <p:spPr/>
        <p:txBody>
          <a:bodyPr/>
          <a:lstStyle/>
          <a:p>
            <a:r>
              <a:rPr lang="en-US" dirty="0"/>
              <a:t>Bureau of Labor Statistics </a:t>
            </a:r>
          </a:p>
          <a:p>
            <a:r>
              <a:rPr lang="en-US" dirty="0"/>
              <a:t>US Census</a:t>
            </a:r>
          </a:p>
        </p:txBody>
      </p:sp>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897B1C-3F8F-4B5D-8723-E5115AF5882A}"/>
              </a:ext>
            </a:extLst>
          </p:cNvPr>
          <p:cNvSpPr>
            <a:spLocks noGrp="1"/>
          </p:cNvSpPr>
          <p:nvPr>
            <p:ph idx="1"/>
          </p:nvPr>
        </p:nvSpPr>
        <p:spPr>
          <a:xfrm>
            <a:off x="115910" y="540912"/>
            <a:ext cx="3142446" cy="6130343"/>
          </a:xfrm>
        </p:spPr>
        <p:txBody>
          <a:bodyPr>
            <a:normAutofit fontScale="92500" lnSpcReduction="20000"/>
          </a:bodyPr>
          <a:lstStyle/>
          <a:p>
            <a:pPr marL="0" indent="0">
              <a:buNone/>
            </a:pPr>
            <a:r>
              <a:rPr lang="en-US" sz="2500" dirty="0" smtClean="0"/>
              <a:t>First graph shows 3 states with fastest YOY (2017 vs 2016) growth vs the US</a:t>
            </a:r>
          </a:p>
          <a:p>
            <a:pPr marL="0" indent="0">
              <a:buNone/>
            </a:pPr>
            <a:r>
              <a:rPr lang="en-US" sz="2500" dirty="0" smtClean="0"/>
              <a:t>Second </a:t>
            </a:r>
            <a:r>
              <a:rPr lang="en-US" sz="2500" dirty="0"/>
              <a:t>graph shows </a:t>
            </a:r>
            <a:r>
              <a:rPr lang="en-US" sz="2500" dirty="0" smtClean="0"/>
              <a:t>3   states </a:t>
            </a:r>
            <a:r>
              <a:rPr lang="en-US" sz="2500" dirty="0"/>
              <a:t>with </a:t>
            </a:r>
            <a:r>
              <a:rPr lang="en-US" sz="2500" dirty="0" smtClean="0"/>
              <a:t>slowest </a:t>
            </a:r>
            <a:r>
              <a:rPr lang="en-US" sz="2500" dirty="0"/>
              <a:t>YOY (2017 vs 2016) growth vs the </a:t>
            </a:r>
            <a:r>
              <a:rPr lang="en-US" sz="2500" dirty="0" smtClean="0"/>
              <a:t>US</a:t>
            </a:r>
          </a:p>
          <a:p>
            <a:pPr marL="0" indent="0">
              <a:buNone/>
            </a:pPr>
            <a:endParaRPr lang="en-US" sz="100" dirty="0"/>
          </a:p>
          <a:p>
            <a:pPr marL="0" indent="0">
              <a:buNone/>
            </a:pPr>
            <a:r>
              <a:rPr lang="en-US" sz="2400" dirty="0" smtClean="0"/>
              <a:t>Job titles included:</a:t>
            </a:r>
          </a:p>
          <a:p>
            <a:pPr marL="0" indent="0">
              <a:buNone/>
            </a:pPr>
            <a:r>
              <a:rPr lang="en-US" sz="1700" dirty="0"/>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endParaRPr lang="en-US" sz="1700" dirty="0" smtClean="0"/>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3258356" y="101173"/>
            <a:ext cx="8810695" cy="3350366"/>
          </a:xfrm>
          <a:prstGeom prst="rect">
            <a:avLst/>
          </a:prstGeom>
        </p:spPr>
      </p:pic>
      <p:pic>
        <p:nvPicPr>
          <p:cNvPr id="9" name="Picture 8"/>
          <p:cNvPicPr>
            <a:picLocks noChangeAspect="1"/>
          </p:cNvPicPr>
          <p:nvPr/>
        </p:nvPicPr>
        <p:blipFill>
          <a:blip r:embed="rId3"/>
          <a:stretch>
            <a:fillRect/>
          </a:stretch>
        </p:blipFill>
        <p:spPr>
          <a:xfrm>
            <a:off x="3457508" y="3464417"/>
            <a:ext cx="8650940" cy="3367825"/>
          </a:xfrm>
          <a:prstGeom prst="rect">
            <a:avLst/>
          </a:prstGeom>
        </p:spPr>
      </p:pic>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287264" y="69089"/>
            <a:ext cx="8741603" cy="3373048"/>
          </a:xfrm>
          <a:prstGeom prst="rect">
            <a:avLst/>
          </a:prstGeom>
        </p:spPr>
      </p:pic>
      <p:pic>
        <p:nvPicPr>
          <p:cNvPr id="10" name="Picture 9"/>
          <p:cNvPicPr>
            <a:picLocks noChangeAspect="1"/>
          </p:cNvPicPr>
          <p:nvPr/>
        </p:nvPicPr>
        <p:blipFill>
          <a:blip r:embed="rId3"/>
          <a:stretch>
            <a:fillRect/>
          </a:stretch>
        </p:blipFill>
        <p:spPr>
          <a:xfrm>
            <a:off x="3348505" y="3442137"/>
            <a:ext cx="8752344" cy="3415863"/>
          </a:xfrm>
          <a:prstGeom prst="rect">
            <a:avLst/>
          </a:prstGeom>
        </p:spPr>
      </p:pic>
      <p:sp>
        <p:nvSpPr>
          <p:cNvPr id="6" name="Content Placeholder 2">
            <a:extLst>
              <a:ext uri="{FF2B5EF4-FFF2-40B4-BE49-F238E27FC236}">
                <a16:creationId xmlns="" xmlns:a16="http://schemas.microsoft.com/office/drawing/2014/main" id="{75897B1C-3F8F-4B5D-8723-E5115AF5882A}"/>
              </a:ext>
            </a:extLst>
          </p:cNvPr>
          <p:cNvSpPr txBox="1">
            <a:spLocks/>
          </p:cNvSpPr>
          <p:nvPr/>
        </p:nvSpPr>
        <p:spPr>
          <a:xfrm>
            <a:off x="115910" y="540912"/>
            <a:ext cx="3142446" cy="61303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 dirty="0" smtClean="0"/>
          </a:p>
          <a:p>
            <a:pPr marL="0" indent="0">
              <a:buNone/>
            </a:pPr>
            <a:r>
              <a:rPr lang="en-US" sz="2400" dirty="0" smtClean="0"/>
              <a:t>Focused on </a:t>
            </a:r>
            <a:r>
              <a:rPr lang="en-US" sz="2400" b="1" dirty="0" smtClean="0"/>
              <a:t>Operations Research Analysts</a:t>
            </a:r>
            <a:r>
              <a:rPr lang="en-US" sz="2400" dirty="0" smtClean="0"/>
              <a:t>:</a:t>
            </a:r>
          </a:p>
          <a:p>
            <a:pPr marL="0" indent="0">
              <a:buNone/>
            </a:pPr>
            <a:r>
              <a:rPr lang="en-US" sz="2400" dirty="0" smtClean="0"/>
              <a:t>Per the BLS, </a:t>
            </a:r>
            <a:r>
              <a:rPr lang="en-US" sz="2400" dirty="0"/>
              <a:t>this includes </a:t>
            </a:r>
            <a:r>
              <a:rPr lang="en-US" sz="2400" dirty="0" smtClean="0"/>
              <a:t>people who </a:t>
            </a:r>
            <a:r>
              <a:rPr lang="en-US" sz="2400" i="1" dirty="0" smtClean="0"/>
              <a:t>“Formulate </a:t>
            </a:r>
            <a:r>
              <a:rPr lang="en-US" sz="2400" i="1" dirty="0"/>
              <a:t>and apply mathematical modeling and other optimizing methods to develop and interpret information that assists management with decision making, policy formulation, or other managerial functions. May collect and analyze data and develop decision support software, service, or products</a:t>
            </a:r>
            <a:r>
              <a:rPr lang="en-US" sz="2400" i="1" dirty="0" smtClean="0"/>
              <a:t>.”</a:t>
            </a:r>
            <a:endParaRPr lang="en-US" sz="1700" i="1" dirty="0" smtClean="0"/>
          </a:p>
          <a:p>
            <a:pPr marL="457200" lvl="1" indent="0">
              <a:buFont typeface="Arial" panose="020B0604020202020204" pitchFamily="34" charset="0"/>
              <a:buNone/>
            </a:pPr>
            <a:endParaRPr lang="en-US" dirty="0" smtClean="0"/>
          </a:p>
          <a:p>
            <a:endParaRPr lang="en-US" dirty="0"/>
          </a:p>
        </p:txBody>
      </p:sp>
    </p:spTree>
    <p:extLst>
      <p:ext uri="{BB962C8B-B14F-4D97-AF65-F5344CB8AC3E}">
        <p14:creationId xmlns:p14="http://schemas.microsoft.com/office/powerpoint/2010/main" val="407036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1BF3F66-EBAC-4059-95DC-84F0A2D0D9F8}"/>
              </a:ext>
            </a:extLst>
          </p:cNvPr>
          <p:cNvSpPr>
            <a:spLocks noGrp="1"/>
          </p:cNvSpPr>
          <p:nvPr>
            <p:ph idx="1"/>
          </p:nvPr>
        </p:nvSpPr>
        <p:spPr>
          <a:xfrm>
            <a:off x="965916" y="4691598"/>
            <a:ext cx="10097036" cy="1709201"/>
          </a:xfrm>
        </p:spPr>
        <p:txBody>
          <a:bodyPr>
            <a:normAutofit/>
          </a:bodyPr>
          <a:lstStyle/>
          <a:p>
            <a:r>
              <a:rPr lang="en-US" dirty="0" smtClean="0"/>
              <a:t>Compared US population by state vs the YOY growth rate (2017 vs 2016) for Computer and Mathematical Occupations</a:t>
            </a:r>
          </a:p>
          <a:p>
            <a:pPr lvl="1"/>
            <a:r>
              <a:rPr lang="en-US" dirty="0" smtClean="0"/>
              <a:t>Surprisingly, a larger population did not necessarily translate to higher job growth in this case</a:t>
            </a:r>
            <a:endParaRPr lang="en-US" dirty="0"/>
          </a:p>
        </p:txBody>
      </p:sp>
      <p:pic>
        <p:nvPicPr>
          <p:cNvPr id="5" name="Picture 4"/>
          <p:cNvPicPr>
            <a:picLocks noChangeAspect="1"/>
          </p:cNvPicPr>
          <p:nvPr/>
        </p:nvPicPr>
        <p:blipFill>
          <a:blip r:embed="rId2"/>
          <a:stretch>
            <a:fillRect/>
          </a:stretch>
        </p:blipFill>
        <p:spPr>
          <a:xfrm>
            <a:off x="433454" y="298963"/>
            <a:ext cx="11027701" cy="4131369"/>
          </a:xfrm>
          <a:prstGeom prst="rect">
            <a:avLst/>
          </a:prstGeom>
        </p:spPr>
      </p:pic>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5826885-9438-4A25-96CD-3B3831A94768}"/>
              </a:ext>
            </a:extLst>
          </p:cNvPr>
          <p:cNvSpPr>
            <a:spLocks noGrp="1"/>
          </p:cNvSpPr>
          <p:nvPr>
            <p:ph idx="1"/>
          </p:nvPr>
        </p:nvSpPr>
        <p:spPr>
          <a:xfrm>
            <a:off x="875763" y="6104587"/>
            <a:ext cx="10483403" cy="682581"/>
          </a:xfrm>
        </p:spPr>
        <p:txBody>
          <a:bodyPr>
            <a:normAutofit lnSpcReduction="10000"/>
          </a:bodyPr>
          <a:lstStyle/>
          <a:p>
            <a:pPr marL="0" indent="0" algn="ctr">
              <a:buNone/>
            </a:pPr>
            <a:r>
              <a:rPr lang="en-US" sz="2300" dirty="0" smtClean="0"/>
              <a:t>Focus on Illinois job growth (2017 vs 2016 </a:t>
            </a:r>
            <a:r>
              <a:rPr lang="en-US" sz="2300" dirty="0" smtClean="0"/>
              <a:t>employment #s) </a:t>
            </a:r>
            <a:r>
              <a:rPr lang="en-US" sz="2300" dirty="0" smtClean="0"/>
              <a:t>for Computer and Mathematical Occupations</a:t>
            </a:r>
            <a:endParaRPr lang="en-US" sz="1900"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669701" y="226516"/>
            <a:ext cx="10689465" cy="5543219"/>
          </a:xfrm>
          <a:prstGeom prst="rect">
            <a:avLst/>
          </a:prstGeom>
        </p:spPr>
      </p:pic>
    </p:spTree>
    <p:extLst>
      <p:ext uri="{BB962C8B-B14F-4D97-AF65-F5344CB8AC3E}">
        <p14:creationId xmlns:p14="http://schemas.microsoft.com/office/powerpoint/2010/main" val="318625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C62E2F-3F84-4D24-A181-6AB0713EA83D}"/>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 xmlns:a16="http://schemas.microsoft.com/office/drawing/2014/main" id="{44421017-3198-4C0E-8920-4B392F51EC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1204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8570A-62BD-4471-B097-C694410375A6}"/>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 xmlns:a16="http://schemas.microsoft.com/office/drawing/2014/main" id="{A42855D1-93E7-4E7A-8085-8280AD1285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324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505</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Employment Trends in Computer and Mathematical Occupations</vt:lpstr>
      <vt:lpstr>Objective: </vt:lpstr>
      <vt:lpstr>Sources</vt:lpstr>
      <vt:lpstr>PowerPoint Presentation</vt:lpstr>
      <vt:lpstr>PowerPoint Presentation</vt:lpstr>
      <vt:lpstr>PowerPoint Presentation</vt:lpstr>
      <vt:lpstr>PowerPoint Presentation</vt:lpstr>
      <vt:lpstr>Rob</vt:lpstr>
      <vt:lpstr>Rob</vt:lpstr>
      <vt:lpstr>Rob</vt:lpstr>
      <vt:lpstr>Rob</vt:lpstr>
      <vt:lpstr>Lei</vt:lpstr>
      <vt:lpstr>Lei</vt:lpstr>
      <vt:lpstr>Lei</vt:lpstr>
      <vt:lpstr>Lei</vt:lpstr>
      <vt:lpstr>Overall Summary </vt:lpstr>
      <vt:lpstr>Data Limitations</vt:lpstr>
      <vt:lpstr>Next steps</vt:lpstr>
      <vt:lpstr>Thank you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WCW ILLUSTRATOR</cp:lastModifiedBy>
  <cp:revision>15</cp:revision>
  <dcterms:created xsi:type="dcterms:W3CDTF">2019-03-30T16:18:21Z</dcterms:created>
  <dcterms:modified xsi:type="dcterms:W3CDTF">2019-03-31T22:58:35Z</dcterms:modified>
</cp:coreProperties>
</file>