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65" r:id="rId6"/>
    <p:sldId id="287" r:id="rId7"/>
    <p:sldId id="289" r:id="rId8"/>
    <p:sldId id="288" r:id="rId9"/>
    <p:sldId id="281" r:id="rId10"/>
    <p:sldId id="282" r:id="rId11"/>
    <p:sldId id="262" r:id="rId12"/>
    <p:sldId id="259" r:id="rId13"/>
    <p:sldId id="273" r:id="rId14"/>
    <p:sldId id="27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5"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DEA3F82-8CB4-4B0C-B6BE-1390C73654E0}" type="datetimeFigureOut">
              <a:rPr lang="en-US" smtClean="0"/>
              <a:t>3/31/2019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2818485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EA3F82-8CB4-4B0C-B6BE-1390C73654E0}" type="datetimeFigureOut">
              <a:rPr lang="en-US" smtClean="0"/>
              <a:t>3/31/2019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2311522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EA3F82-8CB4-4B0C-B6BE-1390C73654E0}" type="datetimeFigureOut">
              <a:rPr lang="en-US" smtClean="0"/>
              <a:t>3/31/2019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3421509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EA3F82-8CB4-4B0C-B6BE-1390C73654E0}" type="datetimeFigureOut">
              <a:rPr lang="en-US" smtClean="0"/>
              <a:t>3/31/2019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3945350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EA3F82-8CB4-4B0C-B6BE-1390C73654E0}" type="datetimeFigureOut">
              <a:rPr lang="en-US" smtClean="0"/>
              <a:t>3/31/2019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1290455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DEA3F82-8CB4-4B0C-B6BE-1390C73654E0}" type="datetimeFigureOut">
              <a:rPr lang="en-US" smtClean="0"/>
              <a:t>3/31/2019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662530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DEA3F82-8CB4-4B0C-B6BE-1390C73654E0}" type="datetimeFigureOut">
              <a:rPr lang="en-US" smtClean="0"/>
              <a:t>3/31/2019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950128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DEA3F82-8CB4-4B0C-B6BE-1390C73654E0}" type="datetimeFigureOut">
              <a:rPr lang="en-US" smtClean="0"/>
              <a:t>3/31/2019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2421404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EA3F82-8CB4-4B0C-B6BE-1390C73654E0}" type="datetimeFigureOut">
              <a:rPr lang="en-US" smtClean="0"/>
              <a:t>3/31/2019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4284786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EA3F82-8CB4-4B0C-B6BE-1390C73654E0}" type="datetimeFigureOut">
              <a:rPr lang="en-US" smtClean="0"/>
              <a:t>3/31/2019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2621454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EA3F82-8CB4-4B0C-B6BE-1390C73654E0}" type="datetimeFigureOut">
              <a:rPr lang="en-US" smtClean="0"/>
              <a:t>3/31/2019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2676616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EA3F82-8CB4-4B0C-B6BE-1390C73654E0}" type="datetimeFigureOut">
              <a:rPr lang="en-US" smtClean="0"/>
              <a:t>3/31/2019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B1DB7F-6336-4D28-9447-CB35CDE0773F}" type="slidenum">
              <a:rPr lang="en-US" smtClean="0"/>
              <a:t>‹#›</a:t>
            </a:fld>
            <a:endParaRPr lang="en-US"/>
          </a:p>
        </p:txBody>
      </p:sp>
    </p:spTree>
    <p:extLst>
      <p:ext uri="{BB962C8B-B14F-4D97-AF65-F5344CB8AC3E}">
        <p14:creationId xmlns:p14="http://schemas.microsoft.com/office/powerpoint/2010/main" val="39165443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Employment Trends in Computer and Mathematical Occupations</a:t>
            </a:r>
          </a:p>
        </p:txBody>
      </p:sp>
      <p:sp>
        <p:nvSpPr>
          <p:cNvPr id="3" name="Subtitle 2"/>
          <p:cNvSpPr>
            <a:spLocks noGrp="1"/>
          </p:cNvSpPr>
          <p:nvPr>
            <p:ph type="subTitle" idx="1"/>
          </p:nvPr>
        </p:nvSpPr>
        <p:spPr/>
        <p:txBody>
          <a:bodyPr>
            <a:normAutofit/>
          </a:bodyPr>
          <a:lstStyle/>
          <a:p>
            <a:r>
              <a:rPr lang="en-US" sz="2800" dirty="0"/>
              <a:t>United States </a:t>
            </a:r>
          </a:p>
          <a:p>
            <a:r>
              <a:rPr lang="en-US" sz="2800" dirty="0"/>
              <a:t>2013 - 2017</a:t>
            </a:r>
          </a:p>
        </p:txBody>
      </p:sp>
    </p:spTree>
    <p:extLst>
      <p:ext uri="{BB962C8B-B14F-4D97-AF65-F5344CB8AC3E}">
        <p14:creationId xmlns:p14="http://schemas.microsoft.com/office/powerpoint/2010/main" val="3187048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E5E4B7-0D24-1246-B992-4E761C8D9010}"/>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xmlns="" id="{F68D2FE6-AC37-FA4F-B071-B1D2CB6CF5FE}"/>
              </a:ext>
            </a:extLst>
          </p:cNvPr>
          <p:cNvSpPr>
            <a:spLocks noGrp="1"/>
          </p:cNvSpPr>
          <p:nvPr>
            <p:ph idx="1"/>
          </p:nvPr>
        </p:nvSpPr>
        <p:spPr/>
        <p:txBody>
          <a:bodyPr>
            <a:normAutofit fontScale="92500"/>
          </a:bodyPr>
          <a:lstStyle/>
          <a:p>
            <a:r>
              <a:rPr lang="en-US" dirty="0"/>
              <a:t>The overall employment status by occupations in US in 2017</a:t>
            </a:r>
          </a:p>
          <a:p>
            <a:pPr lvl="1"/>
            <a:r>
              <a:rPr lang="en-US" dirty="0"/>
              <a:t>Nation level top 3: administrative Support, sales and food preparation and serving</a:t>
            </a:r>
          </a:p>
          <a:p>
            <a:pPr lvl="1"/>
            <a:r>
              <a:rPr lang="en-US" dirty="0"/>
              <a:t>Computer and Mathematical occupations rank No. 14 among 22 major occupation </a:t>
            </a:r>
            <a:r>
              <a:rPr lang="en-US" dirty="0" err="1"/>
              <a:t>catergories</a:t>
            </a:r>
            <a:r>
              <a:rPr lang="en-US" dirty="0"/>
              <a:t> </a:t>
            </a:r>
          </a:p>
          <a:p>
            <a:pPr lvl="1"/>
            <a:endParaRPr lang="en-US" dirty="0"/>
          </a:p>
          <a:p>
            <a:pPr lvl="1"/>
            <a:endParaRPr lang="en-US" dirty="0"/>
          </a:p>
          <a:p>
            <a:pPr lvl="1"/>
            <a:endParaRPr lang="en-US" dirty="0"/>
          </a:p>
          <a:p>
            <a:r>
              <a:rPr lang="en-US" dirty="0"/>
              <a:t>The employment status in Computer and Mathematical Occupation in US</a:t>
            </a:r>
          </a:p>
          <a:p>
            <a:pPr lvl="1"/>
            <a:r>
              <a:rPr lang="en-US" dirty="0"/>
              <a:t>Top 3 states: California, Texas, and New York</a:t>
            </a:r>
          </a:p>
          <a:p>
            <a:pPr lvl="1"/>
            <a:r>
              <a:rPr lang="en-US" dirty="0"/>
              <a:t>Top 3: software developers, computer user support specialists and computer analysts are the highest</a:t>
            </a:r>
          </a:p>
          <a:p>
            <a:pPr marL="457200" lvl="1" indent="0">
              <a:buNone/>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3741776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D3167F-30A9-4F8D-99EE-386A1F094613}"/>
              </a:ext>
            </a:extLst>
          </p:cNvPr>
          <p:cNvSpPr>
            <a:spLocks noGrp="1"/>
          </p:cNvSpPr>
          <p:nvPr>
            <p:ph type="title"/>
          </p:nvPr>
        </p:nvSpPr>
        <p:spPr/>
        <p:txBody>
          <a:bodyPr/>
          <a:lstStyle/>
          <a:p>
            <a:r>
              <a:rPr lang="en-US" dirty="0"/>
              <a:t>Overall Summary </a:t>
            </a:r>
          </a:p>
        </p:txBody>
      </p:sp>
      <p:sp>
        <p:nvSpPr>
          <p:cNvPr id="3" name="Content Placeholder 2">
            <a:extLst>
              <a:ext uri="{FF2B5EF4-FFF2-40B4-BE49-F238E27FC236}">
                <a16:creationId xmlns:a16="http://schemas.microsoft.com/office/drawing/2014/main" xmlns="" id="{571BA543-3A3F-43F0-957D-37B7A83B0853}"/>
              </a:ext>
            </a:extLst>
          </p:cNvPr>
          <p:cNvSpPr>
            <a:spLocks noGrp="1"/>
          </p:cNvSpPr>
          <p:nvPr>
            <p:ph idx="1"/>
          </p:nvPr>
        </p:nvSpPr>
        <p:spPr/>
        <p:txBody>
          <a:bodyPr/>
          <a:lstStyle/>
          <a:p>
            <a:r>
              <a:rPr lang="en-US" dirty="0"/>
              <a:t>Big take-aways</a:t>
            </a:r>
          </a:p>
        </p:txBody>
      </p:sp>
    </p:spTree>
    <p:extLst>
      <p:ext uri="{BB962C8B-B14F-4D97-AF65-F5344CB8AC3E}">
        <p14:creationId xmlns:p14="http://schemas.microsoft.com/office/powerpoint/2010/main" val="3858428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975F0A-4727-47D2-96A8-DFAC0FBD6C91}"/>
              </a:ext>
            </a:extLst>
          </p:cNvPr>
          <p:cNvSpPr>
            <a:spLocks noGrp="1"/>
          </p:cNvSpPr>
          <p:nvPr>
            <p:ph type="title"/>
          </p:nvPr>
        </p:nvSpPr>
        <p:spPr/>
        <p:txBody>
          <a:bodyPr/>
          <a:lstStyle/>
          <a:p>
            <a:r>
              <a:rPr lang="en-US" dirty="0"/>
              <a:t>Data Limitations</a:t>
            </a:r>
          </a:p>
        </p:txBody>
      </p:sp>
      <p:sp>
        <p:nvSpPr>
          <p:cNvPr id="3" name="Content Placeholder 2">
            <a:extLst>
              <a:ext uri="{FF2B5EF4-FFF2-40B4-BE49-F238E27FC236}">
                <a16:creationId xmlns:a16="http://schemas.microsoft.com/office/drawing/2014/main" xmlns="" id="{C69386F3-A2F7-4C59-B5D1-F22F1E51F196}"/>
              </a:ext>
            </a:extLst>
          </p:cNvPr>
          <p:cNvSpPr>
            <a:spLocks noGrp="1"/>
          </p:cNvSpPr>
          <p:nvPr>
            <p:ph idx="1"/>
          </p:nvPr>
        </p:nvSpPr>
        <p:spPr/>
        <p:txBody>
          <a:bodyPr>
            <a:normAutofit/>
          </a:bodyPr>
          <a:lstStyle/>
          <a:p>
            <a:r>
              <a:rPr lang="en-US" dirty="0"/>
              <a:t>Bureau of Labor Statistics data is based on employment of individuals over 16 only (?)</a:t>
            </a:r>
          </a:p>
          <a:p>
            <a:r>
              <a:rPr lang="en-US" dirty="0"/>
              <a:t>The BLS included calculations for the percent relative standard error (RSE) for total employment #s.  Looking at a sample of the RSEs, there were concerns about the precision of certain estimates</a:t>
            </a:r>
          </a:p>
          <a:p>
            <a:r>
              <a:rPr lang="en-US" dirty="0"/>
              <a:t>Estimates for detailed occupations do not sum to the totals because the totals include occupations not shown separately. </a:t>
            </a:r>
          </a:p>
          <a:p>
            <a:r>
              <a:rPr lang="en-US" dirty="0"/>
              <a:t>Estimates do not include self-employed workers.</a:t>
            </a:r>
          </a:p>
          <a:p>
            <a:r>
              <a:rPr lang="en-US" dirty="0"/>
              <a:t>The most recent BLS data went to 2017 only</a:t>
            </a:r>
          </a:p>
        </p:txBody>
      </p:sp>
    </p:spTree>
    <p:extLst>
      <p:ext uri="{BB962C8B-B14F-4D97-AF65-F5344CB8AC3E}">
        <p14:creationId xmlns:p14="http://schemas.microsoft.com/office/powerpoint/2010/main" val="1693282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C9EF35-DC7C-428F-A8C6-930DEFB1E1DB}"/>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xmlns="" id="{1B82C285-6A5A-45FC-B1D5-1D0786CBCFB5}"/>
              </a:ext>
            </a:extLst>
          </p:cNvPr>
          <p:cNvSpPr>
            <a:spLocks noGrp="1"/>
          </p:cNvSpPr>
          <p:nvPr>
            <p:ph idx="1"/>
          </p:nvPr>
        </p:nvSpPr>
        <p:spPr/>
        <p:txBody>
          <a:bodyPr/>
          <a:lstStyle/>
          <a:p>
            <a:r>
              <a:rPr lang="en-US" dirty="0"/>
              <a:t>We would like to utilize job search APIs such as LinkedIn, </a:t>
            </a:r>
            <a:r>
              <a:rPr lang="en-US" dirty="0" err="1"/>
              <a:t>GoogleCloud</a:t>
            </a:r>
            <a:r>
              <a:rPr lang="en-US" dirty="0"/>
              <a:t>, or Indeed to find insight about the volume of job searches and postings.  </a:t>
            </a:r>
          </a:p>
          <a:p>
            <a:pPr lvl="1"/>
            <a:r>
              <a:rPr lang="en-US" dirty="0"/>
              <a:t>APIs would also give us more current information than BLS which only went up to 2017.  In a rapidly changing employment sector, such up to date information would be essential in painting an accurate picture of the current job market. </a:t>
            </a:r>
          </a:p>
          <a:p>
            <a:r>
              <a:rPr lang="en-US" dirty="0"/>
              <a:t>If given more time we would have liked to narrow our results to gender, race, age, and educational background of employees</a:t>
            </a:r>
          </a:p>
        </p:txBody>
      </p:sp>
    </p:spTree>
    <p:extLst>
      <p:ext uri="{BB962C8B-B14F-4D97-AF65-F5344CB8AC3E}">
        <p14:creationId xmlns:p14="http://schemas.microsoft.com/office/powerpoint/2010/main" val="3968576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A6334A-68E7-42D4-919A-0C62BE53DBB2}"/>
              </a:ext>
            </a:extLst>
          </p:cNvPr>
          <p:cNvSpPr>
            <a:spLocks noGrp="1"/>
          </p:cNvSpPr>
          <p:nvPr>
            <p:ph type="title"/>
          </p:nvPr>
        </p:nvSpPr>
        <p:spPr/>
        <p:txBody>
          <a:bodyPr/>
          <a:lstStyle/>
          <a:p>
            <a:pPr algn="ctr"/>
            <a:r>
              <a:rPr lang="en-US" dirty="0"/>
              <a:t>Thank you</a:t>
            </a:r>
            <a:br>
              <a:rPr lang="en-US" dirty="0"/>
            </a:br>
            <a:endParaRPr lang="en-US" dirty="0"/>
          </a:p>
        </p:txBody>
      </p:sp>
      <p:sp>
        <p:nvSpPr>
          <p:cNvPr id="3" name="Content Placeholder 2">
            <a:extLst>
              <a:ext uri="{FF2B5EF4-FFF2-40B4-BE49-F238E27FC236}">
                <a16:creationId xmlns:a16="http://schemas.microsoft.com/office/drawing/2014/main" xmlns="" id="{1C25BB28-A4EC-414D-859C-C7A0FCD1F980}"/>
              </a:ext>
            </a:extLst>
          </p:cNvPr>
          <p:cNvSpPr>
            <a:spLocks noGrp="1"/>
          </p:cNvSpPr>
          <p:nvPr>
            <p:ph idx="1"/>
          </p:nvPr>
        </p:nvSpPr>
        <p:spPr/>
        <p:txBody>
          <a:bodyPr/>
          <a:lstStyle/>
          <a:p>
            <a:pPr marL="0" indent="0" algn="ctr">
              <a:buNone/>
            </a:pPr>
            <a:endParaRPr lang="en-US" dirty="0"/>
          </a:p>
          <a:p>
            <a:pPr marL="0" indent="0" algn="ctr">
              <a:buNone/>
            </a:pPr>
            <a:endParaRPr lang="en-US" dirty="0"/>
          </a:p>
          <a:p>
            <a:pPr marL="0" indent="0" algn="ctr">
              <a:buNone/>
            </a:pPr>
            <a:endParaRPr lang="en-US" dirty="0"/>
          </a:p>
          <a:p>
            <a:pPr marL="0" indent="0" algn="ctr">
              <a:buNone/>
            </a:pPr>
            <a:r>
              <a:rPr lang="en-US" dirty="0"/>
              <a:t>Questions?</a:t>
            </a:r>
          </a:p>
        </p:txBody>
      </p:sp>
    </p:spTree>
    <p:extLst>
      <p:ext uri="{BB962C8B-B14F-4D97-AF65-F5344CB8AC3E}">
        <p14:creationId xmlns:p14="http://schemas.microsoft.com/office/powerpoint/2010/main" val="1274406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B5C587-4962-4E00-A54B-F8B9FE251918}"/>
              </a:ext>
            </a:extLst>
          </p:cNvPr>
          <p:cNvSpPr>
            <a:spLocks noGrp="1"/>
          </p:cNvSpPr>
          <p:nvPr>
            <p:ph type="title"/>
          </p:nvPr>
        </p:nvSpPr>
        <p:spPr/>
        <p:txBody>
          <a:bodyPr/>
          <a:lstStyle/>
          <a:p>
            <a:r>
              <a:rPr lang="en-US" dirty="0"/>
              <a:t>Objective: </a:t>
            </a:r>
          </a:p>
        </p:txBody>
      </p:sp>
      <p:sp>
        <p:nvSpPr>
          <p:cNvPr id="3" name="Content Placeholder 2">
            <a:extLst>
              <a:ext uri="{FF2B5EF4-FFF2-40B4-BE49-F238E27FC236}">
                <a16:creationId xmlns:a16="http://schemas.microsoft.com/office/drawing/2014/main" xmlns="" id="{129B7FB5-54B8-4545-A8C7-1D4B4C033F1E}"/>
              </a:ext>
            </a:extLst>
          </p:cNvPr>
          <p:cNvSpPr>
            <a:spLocks noGrp="1"/>
          </p:cNvSpPr>
          <p:nvPr>
            <p:ph idx="1"/>
          </p:nvPr>
        </p:nvSpPr>
        <p:spPr/>
        <p:txBody>
          <a:bodyPr/>
          <a:lstStyle/>
          <a:p>
            <a:r>
              <a:rPr lang="en-US" dirty="0"/>
              <a:t>The purpose of this project is to analyze US employment data to observe trends in computer and mathematical occupations based on location and job title </a:t>
            </a:r>
          </a:p>
          <a:p>
            <a:r>
              <a:rPr lang="en-US" dirty="0"/>
              <a:t>Our goal was to find the fastest growing occupations in the overall United States as well as the States with the fast growing job markets in computer and math related fields.  </a:t>
            </a:r>
          </a:p>
        </p:txBody>
      </p:sp>
    </p:spTree>
    <p:extLst>
      <p:ext uri="{BB962C8B-B14F-4D97-AF65-F5344CB8AC3E}">
        <p14:creationId xmlns:p14="http://schemas.microsoft.com/office/powerpoint/2010/main" val="829547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1FBC95-86CC-4C5D-80F0-CF41A33B1E9F}"/>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xmlns="" id="{CACC8578-D28C-470E-8EBE-3E9A3C6434E3}"/>
              </a:ext>
            </a:extLst>
          </p:cNvPr>
          <p:cNvSpPr>
            <a:spLocks noGrp="1"/>
          </p:cNvSpPr>
          <p:nvPr>
            <p:ph idx="1"/>
          </p:nvPr>
        </p:nvSpPr>
        <p:spPr/>
        <p:txBody>
          <a:bodyPr/>
          <a:lstStyle/>
          <a:p>
            <a:r>
              <a:rPr lang="en-US" dirty="0"/>
              <a:t>Bureau of Labor Statistics </a:t>
            </a:r>
          </a:p>
          <a:p>
            <a:r>
              <a:rPr lang="en-US" dirty="0"/>
              <a:t>US Census</a:t>
            </a:r>
          </a:p>
        </p:txBody>
      </p:sp>
    </p:spTree>
    <p:extLst>
      <p:ext uri="{BB962C8B-B14F-4D97-AF65-F5344CB8AC3E}">
        <p14:creationId xmlns:p14="http://schemas.microsoft.com/office/powerpoint/2010/main" val="774324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5897B1C-3F8F-4B5D-8723-E5115AF5882A}"/>
              </a:ext>
            </a:extLst>
          </p:cNvPr>
          <p:cNvSpPr>
            <a:spLocks noGrp="1"/>
          </p:cNvSpPr>
          <p:nvPr>
            <p:ph idx="1"/>
          </p:nvPr>
        </p:nvSpPr>
        <p:spPr>
          <a:xfrm>
            <a:off x="115910" y="540912"/>
            <a:ext cx="3142446" cy="6130343"/>
          </a:xfrm>
        </p:spPr>
        <p:txBody>
          <a:bodyPr>
            <a:normAutofit fontScale="92500" lnSpcReduction="20000"/>
          </a:bodyPr>
          <a:lstStyle/>
          <a:p>
            <a:pPr marL="0" indent="0">
              <a:buNone/>
            </a:pPr>
            <a:r>
              <a:rPr lang="en-US" sz="2500" dirty="0"/>
              <a:t>First graph shows 3 states with fastest YOY (2017 vs 2016) growth vs the US</a:t>
            </a:r>
          </a:p>
          <a:p>
            <a:pPr marL="0" indent="0">
              <a:buNone/>
            </a:pPr>
            <a:r>
              <a:rPr lang="en-US" sz="2500" dirty="0"/>
              <a:t>Second graph shows 3   states with slowest YOY (2017 vs 2016) growth vs the US</a:t>
            </a:r>
          </a:p>
          <a:p>
            <a:pPr marL="0" indent="0">
              <a:buNone/>
            </a:pPr>
            <a:endParaRPr lang="en-US" sz="100" dirty="0"/>
          </a:p>
          <a:p>
            <a:pPr marL="0" indent="0">
              <a:buNone/>
            </a:pPr>
            <a:r>
              <a:rPr lang="en-US" sz="2400" dirty="0"/>
              <a:t>Job titles included:</a:t>
            </a:r>
          </a:p>
          <a:p>
            <a:pPr marL="0" indent="0">
              <a:buNone/>
            </a:pPr>
            <a:r>
              <a:rPr lang="en-US" sz="1700" dirty="0"/>
              <a:t>Computer and Mathematical Occupations, Computer and Information Research Scientists, Computer Systems Analysts, Information Security Analysts, Computer Programmers, Software Developers (Applications), Software Developers (Systems Software), Web Developers, Database Administrators, Network and Computer Systems Administrators, Computer Network Architects, Computer User Support Specialists, Computer Network Support Specialists, Computer Occupations - All Other, Actuaries, Mathematicians, Operations Research Analysts, &amp; Statisticians</a:t>
            </a:r>
          </a:p>
          <a:p>
            <a:pPr marL="457200" lvl="1" indent="0">
              <a:buNone/>
            </a:pPr>
            <a:endParaRPr lang="en-US" dirty="0"/>
          </a:p>
          <a:p>
            <a:endParaRPr lang="en-US" dirty="0"/>
          </a:p>
        </p:txBody>
      </p:sp>
      <p:pic>
        <p:nvPicPr>
          <p:cNvPr id="4" name="Picture 3"/>
          <p:cNvPicPr>
            <a:picLocks noChangeAspect="1"/>
          </p:cNvPicPr>
          <p:nvPr/>
        </p:nvPicPr>
        <p:blipFill>
          <a:blip r:embed="rId2"/>
          <a:stretch>
            <a:fillRect/>
          </a:stretch>
        </p:blipFill>
        <p:spPr>
          <a:xfrm>
            <a:off x="3258356" y="101173"/>
            <a:ext cx="8810695" cy="3350366"/>
          </a:xfrm>
          <a:prstGeom prst="rect">
            <a:avLst/>
          </a:prstGeom>
        </p:spPr>
      </p:pic>
      <p:pic>
        <p:nvPicPr>
          <p:cNvPr id="9" name="Picture 8"/>
          <p:cNvPicPr>
            <a:picLocks noChangeAspect="1"/>
          </p:cNvPicPr>
          <p:nvPr/>
        </p:nvPicPr>
        <p:blipFill>
          <a:blip r:embed="rId3"/>
          <a:stretch>
            <a:fillRect/>
          </a:stretch>
        </p:blipFill>
        <p:spPr>
          <a:xfrm>
            <a:off x="3457508" y="3464417"/>
            <a:ext cx="8650940" cy="3367825"/>
          </a:xfrm>
          <a:prstGeom prst="rect">
            <a:avLst/>
          </a:prstGeom>
        </p:spPr>
      </p:pic>
    </p:spTree>
    <p:extLst>
      <p:ext uri="{BB962C8B-B14F-4D97-AF65-F5344CB8AC3E}">
        <p14:creationId xmlns:p14="http://schemas.microsoft.com/office/powerpoint/2010/main" val="2887634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1BF3F66-EBAC-4059-95DC-84F0A2D0D9F8}"/>
              </a:ext>
            </a:extLst>
          </p:cNvPr>
          <p:cNvSpPr>
            <a:spLocks noGrp="1"/>
          </p:cNvSpPr>
          <p:nvPr>
            <p:ph idx="1"/>
          </p:nvPr>
        </p:nvSpPr>
        <p:spPr>
          <a:xfrm>
            <a:off x="965916" y="4691598"/>
            <a:ext cx="10097036" cy="1709201"/>
          </a:xfrm>
        </p:spPr>
        <p:txBody>
          <a:bodyPr>
            <a:normAutofit/>
          </a:bodyPr>
          <a:lstStyle/>
          <a:p>
            <a:r>
              <a:rPr lang="en-US" dirty="0"/>
              <a:t>Compared US population by state vs the YOY growth rate (2017 vs 2016) for Computer and Mathematical Occupations</a:t>
            </a:r>
          </a:p>
          <a:p>
            <a:pPr lvl="1"/>
            <a:r>
              <a:rPr lang="en-US" dirty="0"/>
              <a:t>Surprisingly, a larger population did not necessarily translate to higher job growth in this case</a:t>
            </a:r>
          </a:p>
        </p:txBody>
      </p:sp>
      <p:pic>
        <p:nvPicPr>
          <p:cNvPr id="5" name="Picture 4"/>
          <p:cNvPicPr>
            <a:picLocks noChangeAspect="1"/>
          </p:cNvPicPr>
          <p:nvPr/>
        </p:nvPicPr>
        <p:blipFill>
          <a:blip r:embed="rId2"/>
          <a:stretch>
            <a:fillRect/>
          </a:stretch>
        </p:blipFill>
        <p:spPr>
          <a:xfrm>
            <a:off x="433454" y="298963"/>
            <a:ext cx="11027701" cy="4131369"/>
          </a:xfrm>
          <a:prstGeom prst="rect">
            <a:avLst/>
          </a:prstGeom>
        </p:spPr>
      </p:pic>
    </p:spTree>
    <p:extLst>
      <p:ext uri="{BB962C8B-B14F-4D97-AF65-F5344CB8AC3E}">
        <p14:creationId xmlns:p14="http://schemas.microsoft.com/office/powerpoint/2010/main" val="4084077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68570A-62BD-4471-B097-C694410375A6}"/>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xmlns="" id="{EEB80261-BFDA-43BA-9A2B-7566F24FD5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849418"/>
            <a:ext cx="6012874" cy="4008582"/>
          </a:xfrm>
        </p:spPr>
      </p:pic>
      <p:pic>
        <p:nvPicPr>
          <p:cNvPr id="7" name="Picture 6">
            <a:extLst>
              <a:ext uri="{FF2B5EF4-FFF2-40B4-BE49-F238E27FC236}">
                <a16:creationId xmlns:a16="http://schemas.microsoft.com/office/drawing/2014/main" xmlns="" id="{AD43CADE-D702-44C9-9494-04A14FD16E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2874" y="2849418"/>
            <a:ext cx="6012873" cy="4008582"/>
          </a:xfrm>
          <a:prstGeom prst="rect">
            <a:avLst/>
          </a:prstGeom>
        </p:spPr>
      </p:pic>
    </p:spTree>
    <p:extLst>
      <p:ext uri="{BB962C8B-B14F-4D97-AF65-F5344CB8AC3E}">
        <p14:creationId xmlns:p14="http://schemas.microsoft.com/office/powerpoint/2010/main" val="4220940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85EE37-585C-E64B-A7B4-E9E8C734F5D4}"/>
              </a:ext>
            </a:extLst>
          </p:cNvPr>
          <p:cNvSpPr>
            <a:spLocks noGrp="1"/>
          </p:cNvSpPr>
          <p:nvPr>
            <p:ph type="title"/>
          </p:nvPr>
        </p:nvSpPr>
        <p:spPr/>
        <p:txBody>
          <a:bodyPr>
            <a:normAutofit fontScale="90000"/>
          </a:bodyPr>
          <a:lstStyle/>
          <a:p>
            <a:r>
              <a:rPr lang="en-US" dirty="0"/>
              <a:t>The overall employment status by occupations in US</a:t>
            </a:r>
            <a:br>
              <a:rPr lang="en-US" dirty="0"/>
            </a:br>
            <a:endParaRPr lang="en-US" dirty="0"/>
          </a:p>
        </p:txBody>
      </p:sp>
      <p:pic>
        <p:nvPicPr>
          <p:cNvPr id="4" name="Content Placeholder 3" descr="A screenshot of a cell phone&#10;&#10;Description automatically generated">
            <a:extLst>
              <a:ext uri="{FF2B5EF4-FFF2-40B4-BE49-F238E27FC236}">
                <a16:creationId xmlns:a16="http://schemas.microsoft.com/office/drawing/2014/main" xmlns="" id="{FD0DA324-9218-FB43-8DC1-2E5B35B91D27}"/>
              </a:ext>
            </a:extLst>
          </p:cNvPr>
          <p:cNvPicPr>
            <a:picLocks noGrp="1" noChangeAspect="1"/>
          </p:cNvPicPr>
          <p:nvPr>
            <p:ph idx="1"/>
          </p:nvPr>
        </p:nvPicPr>
        <p:blipFill>
          <a:blip r:embed="rId2"/>
          <a:stretch>
            <a:fillRect/>
          </a:stretch>
        </p:blipFill>
        <p:spPr>
          <a:xfrm>
            <a:off x="2532916" y="1176951"/>
            <a:ext cx="6546071" cy="5018119"/>
          </a:xfrm>
          <a:prstGeom prst="rect">
            <a:avLst/>
          </a:prstGeom>
        </p:spPr>
      </p:pic>
      <p:sp>
        <p:nvSpPr>
          <p:cNvPr id="3" name="Left Arrow 2"/>
          <p:cNvSpPr/>
          <p:nvPr/>
        </p:nvSpPr>
        <p:spPr>
          <a:xfrm>
            <a:off x="6096000" y="3902299"/>
            <a:ext cx="1249251" cy="296214"/>
          </a:xfrm>
          <a:prstGeom prst="lef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8398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0D6666-CF76-4F9D-B356-8C4E5E1D8BE9}"/>
              </a:ext>
            </a:extLst>
          </p:cNvPr>
          <p:cNvSpPr>
            <a:spLocks noGrp="1"/>
          </p:cNvSpPr>
          <p:nvPr>
            <p:ph type="title"/>
          </p:nvPr>
        </p:nvSpPr>
        <p:spPr/>
        <p:txBody>
          <a:bodyPr/>
          <a:lstStyle/>
          <a:p>
            <a:r>
              <a:rPr lang="en-US" dirty="0"/>
              <a:t>The employment status in Computer and Mathematical Occupation in US</a:t>
            </a:r>
          </a:p>
        </p:txBody>
      </p:sp>
      <p:pic>
        <p:nvPicPr>
          <p:cNvPr id="4" name="Content Placeholder 7" descr="A screenshot of a cell phone&#10;&#10;Description automatically generated">
            <a:extLst>
              <a:ext uri="{FF2B5EF4-FFF2-40B4-BE49-F238E27FC236}">
                <a16:creationId xmlns:a16="http://schemas.microsoft.com/office/drawing/2014/main" xmlns="" id="{9E445847-9143-459E-B36A-C0979765F252}"/>
              </a:ext>
            </a:extLst>
          </p:cNvPr>
          <p:cNvPicPr>
            <a:picLocks noGrp="1" noChangeAspect="1"/>
          </p:cNvPicPr>
          <p:nvPr>
            <p:ph idx="1"/>
          </p:nvPr>
        </p:nvPicPr>
        <p:blipFill>
          <a:blip r:embed="rId2"/>
          <a:stretch>
            <a:fillRect/>
          </a:stretch>
        </p:blipFill>
        <p:spPr>
          <a:xfrm>
            <a:off x="3474040" y="1825625"/>
            <a:ext cx="5243919" cy="4351338"/>
          </a:xfrm>
          <a:prstGeom prst="rect">
            <a:avLst/>
          </a:prstGeom>
        </p:spPr>
      </p:pic>
    </p:spTree>
    <p:extLst>
      <p:ext uri="{BB962C8B-B14F-4D97-AF65-F5344CB8AC3E}">
        <p14:creationId xmlns:p14="http://schemas.microsoft.com/office/powerpoint/2010/main" val="998277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FEA6E0-9345-1C43-9594-047B355EECDF}"/>
              </a:ext>
            </a:extLst>
          </p:cNvPr>
          <p:cNvSpPr>
            <a:spLocks noGrp="1"/>
          </p:cNvSpPr>
          <p:nvPr>
            <p:ph type="title"/>
          </p:nvPr>
        </p:nvSpPr>
        <p:spPr/>
        <p:txBody>
          <a:bodyPr>
            <a:normAutofit/>
          </a:bodyPr>
          <a:lstStyle/>
          <a:p>
            <a:r>
              <a:rPr lang="en-US" dirty="0"/>
              <a:t/>
            </a:r>
            <a:br>
              <a:rPr lang="en-US" dirty="0"/>
            </a:br>
            <a:endParaRPr lang="en-US" dirty="0"/>
          </a:p>
        </p:txBody>
      </p:sp>
      <p:pic>
        <p:nvPicPr>
          <p:cNvPr id="4" name="Picture 3"/>
          <p:cNvPicPr>
            <a:picLocks noChangeAspect="1"/>
          </p:cNvPicPr>
          <p:nvPr/>
        </p:nvPicPr>
        <p:blipFill>
          <a:blip r:embed="rId2"/>
          <a:stretch>
            <a:fillRect/>
          </a:stretch>
        </p:blipFill>
        <p:spPr>
          <a:xfrm>
            <a:off x="193185" y="262094"/>
            <a:ext cx="11814869" cy="6409162"/>
          </a:xfrm>
          <a:prstGeom prst="rect">
            <a:avLst/>
          </a:prstGeom>
        </p:spPr>
      </p:pic>
    </p:spTree>
    <p:extLst>
      <p:ext uri="{BB962C8B-B14F-4D97-AF65-F5344CB8AC3E}">
        <p14:creationId xmlns:p14="http://schemas.microsoft.com/office/powerpoint/2010/main" val="29795621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TotalTime>
  <Words>513</Words>
  <Application>Microsoft Office PowerPoint</Application>
  <PresentationFormat>Widescreen</PresentationFormat>
  <Paragraphs>48</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Employment Trends in Computer and Mathematical Occupations</vt:lpstr>
      <vt:lpstr>Objective: </vt:lpstr>
      <vt:lpstr>Sources</vt:lpstr>
      <vt:lpstr>PowerPoint Presentation</vt:lpstr>
      <vt:lpstr>PowerPoint Presentation</vt:lpstr>
      <vt:lpstr>PowerPoint Presentation</vt:lpstr>
      <vt:lpstr>The overall employment status by occupations in US </vt:lpstr>
      <vt:lpstr>The employment status in Computer and Mathematical Occupation in US</vt:lpstr>
      <vt:lpstr> </vt:lpstr>
      <vt:lpstr>Summary</vt:lpstr>
      <vt:lpstr>Overall Summary </vt:lpstr>
      <vt:lpstr>Data Limitations</vt:lpstr>
      <vt:lpstr>Next steps</vt:lpstr>
      <vt:lpstr>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WCW ILLUSTRATOR</dc:creator>
  <cp:lastModifiedBy>WCW ILLUSTRATOR</cp:lastModifiedBy>
  <cp:revision>20</cp:revision>
  <dcterms:created xsi:type="dcterms:W3CDTF">2019-03-30T16:18:21Z</dcterms:created>
  <dcterms:modified xsi:type="dcterms:W3CDTF">2019-04-01T00:02:07Z</dcterms:modified>
</cp:coreProperties>
</file>