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91" r:id="rId5"/>
    <p:sldId id="292" r:id="rId6"/>
    <p:sldId id="265" r:id="rId7"/>
    <p:sldId id="287" r:id="rId8"/>
    <p:sldId id="290" r:id="rId9"/>
    <p:sldId id="289" r:id="rId10"/>
    <p:sldId id="288" r:id="rId11"/>
    <p:sldId id="281" r:id="rId12"/>
    <p:sldId id="282" r:id="rId13"/>
    <p:sldId id="262" r:id="rId14"/>
    <p:sldId id="259" r:id="rId15"/>
    <p:sldId id="273"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5"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5DEA3F82-8CB4-4B0C-B6BE-1390C73654E0}" type="datetimeFigureOut">
              <a:rPr lang="en-US" smtClean="0"/>
              <a:t>3/31/2019</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3891262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EA3F82-8CB4-4B0C-B6BE-1390C73654E0}" type="datetimeFigureOut">
              <a:rPr lang="en-US" smtClean="0"/>
              <a:t>3/31/2019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33434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DEA3F82-8CB4-4B0C-B6BE-1390C73654E0}" type="datetimeFigureOut">
              <a:rPr lang="en-US" smtClean="0"/>
              <a:t>3/31/2019</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13890015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DEA3F82-8CB4-4B0C-B6BE-1390C73654E0}" type="datetimeFigureOut">
              <a:rPr lang="en-US" smtClean="0"/>
              <a:t>3/31/2019</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AAB1DB7F-6336-4D28-9447-CB35CDE0773F}"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52053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DEA3F82-8CB4-4B0C-B6BE-1390C73654E0}" type="datetimeFigureOut">
              <a:rPr lang="en-US" smtClean="0"/>
              <a:t>3/31/2019</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12900934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DEA3F82-8CB4-4B0C-B6BE-1390C73654E0}" type="datetimeFigureOut">
              <a:rPr lang="en-US" smtClean="0"/>
              <a:t>3/31/2019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42212075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DEA3F82-8CB4-4B0C-B6BE-1390C73654E0}" type="datetimeFigureOut">
              <a:rPr lang="en-US" smtClean="0"/>
              <a:t>3/31/2019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21261062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EA3F82-8CB4-4B0C-B6BE-1390C73654E0}" type="datetimeFigureOut">
              <a:rPr lang="en-US" smtClean="0"/>
              <a:t>3/31/2019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22465472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5DEA3F82-8CB4-4B0C-B6BE-1390C73654E0}" type="datetimeFigureOut">
              <a:rPr lang="en-US" smtClean="0"/>
              <a:t>3/31/2019</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1992012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EA3F82-8CB4-4B0C-B6BE-1390C73654E0}" type="datetimeFigureOut">
              <a:rPr lang="en-US" smtClean="0"/>
              <a:t>3/31/2019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1963231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5DEA3F82-8CB4-4B0C-B6BE-1390C73654E0}" type="datetimeFigureOut">
              <a:rPr lang="en-US" smtClean="0"/>
              <a:t>3/31/2019</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200136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EA3F82-8CB4-4B0C-B6BE-1390C73654E0}" type="datetimeFigureOut">
              <a:rPr lang="en-US" smtClean="0"/>
              <a:t>3/31/2019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2264452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EA3F82-8CB4-4B0C-B6BE-1390C73654E0}" type="datetimeFigureOut">
              <a:rPr lang="en-US" smtClean="0"/>
              <a:t>3/31/2019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2268511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EA3F82-8CB4-4B0C-B6BE-1390C73654E0}" type="datetimeFigureOut">
              <a:rPr lang="en-US" smtClean="0"/>
              <a:t>3/31/2019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160816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3F82-8CB4-4B0C-B6BE-1390C73654E0}" type="datetimeFigureOut">
              <a:rPr lang="en-US" smtClean="0"/>
              <a:t>3/31/2019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190964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EA3F82-8CB4-4B0C-B6BE-1390C73654E0}" type="datetimeFigureOut">
              <a:rPr lang="en-US" smtClean="0"/>
              <a:t>3/31/2019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2462076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EA3F82-8CB4-4B0C-B6BE-1390C73654E0}" type="datetimeFigureOut">
              <a:rPr lang="en-US" smtClean="0"/>
              <a:t>3/31/2019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3196829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DEA3F82-8CB4-4B0C-B6BE-1390C73654E0}" type="datetimeFigureOut">
              <a:rPr lang="en-US" smtClean="0"/>
              <a:t>3/31/2019</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AB1DB7F-6336-4D28-9447-CB35CDE0773F}" type="slidenum">
              <a:rPr lang="en-US" smtClean="0"/>
              <a:t>‹#›</a:t>
            </a:fld>
            <a:endParaRPr lang="en-US"/>
          </a:p>
        </p:txBody>
      </p:sp>
    </p:spTree>
    <p:extLst>
      <p:ext uri="{BB962C8B-B14F-4D97-AF65-F5344CB8AC3E}">
        <p14:creationId xmlns:p14="http://schemas.microsoft.com/office/powerpoint/2010/main" val="3755421109"/>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census.gov/data/tables/time-series/demo/popest/2010s-state-total.html" TargetMode="External"/><Relationship Id="rId2" Type="http://schemas.openxmlformats.org/officeDocument/2006/relationships/hyperlink" Target="https://www.bls.gov/oes/oes_emp.htm"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Employment Trends in Computer and Mathematical Occupations</a:t>
            </a:r>
          </a:p>
        </p:txBody>
      </p:sp>
      <p:sp>
        <p:nvSpPr>
          <p:cNvPr id="3" name="Subtitle 2"/>
          <p:cNvSpPr>
            <a:spLocks noGrp="1"/>
          </p:cNvSpPr>
          <p:nvPr>
            <p:ph type="subTitle" idx="1"/>
          </p:nvPr>
        </p:nvSpPr>
        <p:spPr/>
        <p:txBody>
          <a:bodyPr>
            <a:normAutofit fontScale="70000" lnSpcReduction="20000"/>
          </a:bodyPr>
          <a:lstStyle/>
          <a:p>
            <a:r>
              <a:rPr lang="en-US" sz="2800" dirty="0"/>
              <a:t>United States </a:t>
            </a:r>
          </a:p>
          <a:p>
            <a:r>
              <a:rPr lang="en-US" sz="2800" dirty="0"/>
              <a:t>2013 - 2017</a:t>
            </a:r>
          </a:p>
        </p:txBody>
      </p:sp>
      <p:sp>
        <p:nvSpPr>
          <p:cNvPr id="4" name="TextBox 3">
            <a:extLst>
              <a:ext uri="{FF2B5EF4-FFF2-40B4-BE49-F238E27FC236}">
                <a16:creationId xmlns="" xmlns:a16="http://schemas.microsoft.com/office/drawing/2014/main" id="{FCF9FFDB-DB25-4AFA-B506-312075D34380}"/>
              </a:ext>
            </a:extLst>
          </p:cNvPr>
          <p:cNvSpPr txBox="1"/>
          <p:nvPr/>
        </p:nvSpPr>
        <p:spPr>
          <a:xfrm>
            <a:off x="1371600" y="4781641"/>
            <a:ext cx="3052261" cy="1661993"/>
          </a:xfrm>
          <a:prstGeom prst="rect">
            <a:avLst/>
          </a:prstGeom>
          <a:noFill/>
          <a:ln>
            <a:solidFill>
              <a:schemeClr val="tx1"/>
            </a:solidFill>
          </a:ln>
        </p:spPr>
        <p:txBody>
          <a:bodyPr wrap="square" rtlCol="0">
            <a:spAutoFit/>
          </a:bodyPr>
          <a:lstStyle/>
          <a:p>
            <a:r>
              <a:rPr lang="en-US" sz="2800" b="1" dirty="0"/>
              <a:t>Winnie Wu</a:t>
            </a:r>
          </a:p>
          <a:p>
            <a:r>
              <a:rPr lang="en-US" sz="2800" b="1" dirty="0"/>
              <a:t>Rob Seaberg</a:t>
            </a:r>
          </a:p>
          <a:p>
            <a:r>
              <a:rPr lang="en-US" sz="2800" b="1" dirty="0"/>
              <a:t>&amp; Lei Qin</a:t>
            </a:r>
          </a:p>
          <a:p>
            <a:endParaRPr lang="en-US" dirty="0"/>
          </a:p>
        </p:txBody>
      </p:sp>
    </p:spTree>
    <p:extLst>
      <p:ext uri="{BB962C8B-B14F-4D97-AF65-F5344CB8AC3E}">
        <p14:creationId xmlns:p14="http://schemas.microsoft.com/office/powerpoint/2010/main" val="3187048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0D6666-CF76-4F9D-B356-8C4E5E1D8BE9}"/>
              </a:ext>
            </a:extLst>
          </p:cNvPr>
          <p:cNvSpPr>
            <a:spLocks noGrp="1"/>
          </p:cNvSpPr>
          <p:nvPr>
            <p:ph type="title"/>
          </p:nvPr>
        </p:nvSpPr>
        <p:spPr>
          <a:xfrm>
            <a:off x="218941" y="1158105"/>
            <a:ext cx="3494078" cy="5470172"/>
          </a:xfrm>
        </p:spPr>
        <p:txBody>
          <a:bodyPr>
            <a:normAutofit/>
          </a:bodyPr>
          <a:lstStyle/>
          <a:p>
            <a:r>
              <a:rPr lang="en-US" sz="3400" dirty="0"/>
              <a:t>The employment status in Computer and Mathematical Occupation in </a:t>
            </a:r>
            <a:r>
              <a:rPr lang="en-US" sz="3400" dirty="0" smtClean="0"/>
              <a:t>US: 2017</a:t>
            </a:r>
            <a:endParaRPr lang="en-US" sz="3400" dirty="0"/>
          </a:p>
        </p:txBody>
      </p:sp>
      <p:pic>
        <p:nvPicPr>
          <p:cNvPr id="4098" name="Picture 2">
            <a:extLst>
              <a:ext uri="{FF2B5EF4-FFF2-40B4-BE49-F238E27FC236}">
                <a16:creationId xmlns="" xmlns:a16="http://schemas.microsoft.com/office/drawing/2014/main" id="{B9FF63C9-ACF4-465C-BC1B-055E493546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1300" y="764373"/>
            <a:ext cx="7543800"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8277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FEA6E0-9345-1C43-9594-047B355EECDF}"/>
              </a:ext>
            </a:extLst>
          </p:cNvPr>
          <p:cNvSpPr>
            <a:spLocks noGrp="1"/>
          </p:cNvSpPr>
          <p:nvPr>
            <p:ph type="title"/>
          </p:nvPr>
        </p:nvSpPr>
        <p:spPr/>
        <p:txBody>
          <a:bodyPr>
            <a:normAutofit/>
          </a:bodyPr>
          <a:lstStyle/>
          <a:p>
            <a:r>
              <a:rPr lang="en-US" dirty="0"/>
              <a:t/>
            </a:r>
            <a:br>
              <a:rPr lang="en-US" dirty="0"/>
            </a:br>
            <a:endParaRPr lang="en-US" dirty="0"/>
          </a:p>
        </p:txBody>
      </p:sp>
      <p:pic>
        <p:nvPicPr>
          <p:cNvPr id="4" name="Picture 3"/>
          <p:cNvPicPr>
            <a:picLocks noChangeAspect="1"/>
          </p:cNvPicPr>
          <p:nvPr/>
        </p:nvPicPr>
        <p:blipFill>
          <a:blip r:embed="rId2"/>
          <a:stretch>
            <a:fillRect/>
          </a:stretch>
        </p:blipFill>
        <p:spPr>
          <a:xfrm>
            <a:off x="0" y="-1"/>
            <a:ext cx="12510824" cy="6982691"/>
          </a:xfrm>
          <a:prstGeom prst="rect">
            <a:avLst/>
          </a:prstGeom>
        </p:spPr>
      </p:pic>
    </p:spTree>
    <p:extLst>
      <p:ext uri="{BB962C8B-B14F-4D97-AF65-F5344CB8AC3E}">
        <p14:creationId xmlns:p14="http://schemas.microsoft.com/office/powerpoint/2010/main" val="2979562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E5E4B7-0D24-1246-B992-4E761C8D9010}"/>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 xmlns:a16="http://schemas.microsoft.com/office/drawing/2014/main" id="{F68D2FE6-AC37-FA4F-B071-B1D2CB6CF5FE}"/>
              </a:ext>
            </a:extLst>
          </p:cNvPr>
          <p:cNvSpPr>
            <a:spLocks noGrp="1"/>
          </p:cNvSpPr>
          <p:nvPr>
            <p:ph idx="1"/>
          </p:nvPr>
        </p:nvSpPr>
        <p:spPr>
          <a:xfrm>
            <a:off x="685800" y="2271834"/>
            <a:ext cx="10820400" cy="4024125"/>
          </a:xfrm>
        </p:spPr>
        <p:txBody>
          <a:bodyPr>
            <a:normAutofit/>
          </a:bodyPr>
          <a:lstStyle/>
          <a:p>
            <a:r>
              <a:rPr lang="en-US" dirty="0"/>
              <a:t>The overall employment status by occupations in US in 2017</a:t>
            </a:r>
          </a:p>
          <a:p>
            <a:pPr lvl="1"/>
            <a:r>
              <a:rPr lang="en-US" dirty="0"/>
              <a:t>Nation level top 3: administrative Support, sales and food preparation and serving</a:t>
            </a:r>
          </a:p>
          <a:p>
            <a:pPr lvl="1"/>
            <a:r>
              <a:rPr lang="en-US" dirty="0"/>
              <a:t>Computer and Mathematical occupations rank No. 14 among 22 major occupation categories </a:t>
            </a:r>
          </a:p>
          <a:p>
            <a:pPr marL="457200" lvl="1" indent="0">
              <a:buNone/>
            </a:pPr>
            <a:endParaRPr lang="en-US" dirty="0"/>
          </a:p>
          <a:p>
            <a:r>
              <a:rPr lang="en-US" dirty="0"/>
              <a:t>The employment status in Computer and Mathematical Occupation in US</a:t>
            </a:r>
          </a:p>
          <a:p>
            <a:pPr lvl="1"/>
            <a:r>
              <a:rPr lang="en-US" dirty="0"/>
              <a:t>Top 3 states: California, Texas, and New York</a:t>
            </a:r>
          </a:p>
          <a:p>
            <a:pPr lvl="1"/>
            <a:r>
              <a:rPr lang="en-US" dirty="0"/>
              <a:t>Top 3: software developers, computer user support specialists and computer analysts are the highest</a:t>
            </a:r>
          </a:p>
          <a:p>
            <a:pPr marL="457200" lvl="1"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3741776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D3167F-30A9-4F8D-99EE-386A1F094613}"/>
              </a:ext>
            </a:extLst>
          </p:cNvPr>
          <p:cNvSpPr>
            <a:spLocks noGrp="1"/>
          </p:cNvSpPr>
          <p:nvPr>
            <p:ph type="title"/>
          </p:nvPr>
        </p:nvSpPr>
        <p:spPr/>
        <p:txBody>
          <a:bodyPr/>
          <a:lstStyle/>
          <a:p>
            <a:r>
              <a:rPr lang="en-US" dirty="0" smtClean="0"/>
              <a:t>TAKE-AWAYS</a:t>
            </a:r>
            <a:endParaRPr lang="en-US" dirty="0"/>
          </a:p>
        </p:txBody>
      </p:sp>
      <p:sp>
        <p:nvSpPr>
          <p:cNvPr id="3" name="Content Placeholder 2">
            <a:extLst>
              <a:ext uri="{FF2B5EF4-FFF2-40B4-BE49-F238E27FC236}">
                <a16:creationId xmlns="" xmlns:a16="http://schemas.microsoft.com/office/drawing/2014/main" id="{571BA543-3A3F-43F0-957D-37B7A83B0853}"/>
              </a:ext>
            </a:extLst>
          </p:cNvPr>
          <p:cNvSpPr>
            <a:spLocks noGrp="1"/>
          </p:cNvSpPr>
          <p:nvPr>
            <p:ph idx="1"/>
          </p:nvPr>
        </p:nvSpPr>
        <p:spPr>
          <a:xfrm>
            <a:off x="685800" y="2211947"/>
            <a:ext cx="10820400" cy="4446429"/>
          </a:xfrm>
        </p:spPr>
        <p:txBody>
          <a:bodyPr>
            <a:normAutofit fontScale="92500" lnSpcReduction="20000"/>
          </a:bodyPr>
          <a:lstStyle/>
          <a:p>
            <a:r>
              <a:rPr lang="en-US" sz="2400" dirty="0" smtClean="0"/>
              <a:t>Fastest </a:t>
            </a:r>
            <a:r>
              <a:rPr lang="en-US" sz="2400" dirty="0"/>
              <a:t>YOY growth for 2017 vs </a:t>
            </a:r>
            <a:r>
              <a:rPr lang="en-US" sz="2400" dirty="0" smtClean="0"/>
              <a:t>2016: </a:t>
            </a:r>
            <a:r>
              <a:rPr lang="en-US" sz="2400" b="1" dirty="0" smtClean="0"/>
              <a:t>Guam</a:t>
            </a:r>
          </a:p>
          <a:p>
            <a:r>
              <a:rPr lang="en-US" sz="2400" dirty="0" smtClean="0"/>
              <a:t>Slowest </a:t>
            </a:r>
            <a:r>
              <a:rPr lang="en-US" sz="2400" dirty="0"/>
              <a:t>YOY growth for 2017 vs </a:t>
            </a:r>
            <a:r>
              <a:rPr lang="en-US" sz="2400" dirty="0" smtClean="0"/>
              <a:t>2016: </a:t>
            </a:r>
            <a:r>
              <a:rPr lang="en-US" sz="2400" b="1" dirty="0" smtClean="0"/>
              <a:t>Louisiana</a:t>
            </a:r>
          </a:p>
          <a:p>
            <a:r>
              <a:rPr lang="en-US" sz="2400" dirty="0" smtClean="0"/>
              <a:t>Larger </a:t>
            </a:r>
            <a:r>
              <a:rPr lang="en-US" sz="2400" dirty="0"/>
              <a:t>population did </a:t>
            </a:r>
            <a:r>
              <a:rPr lang="en-US" sz="2400" dirty="0" smtClean="0"/>
              <a:t>not mean higher </a:t>
            </a:r>
            <a:r>
              <a:rPr lang="en-US" sz="2400" dirty="0"/>
              <a:t>job </a:t>
            </a:r>
            <a:r>
              <a:rPr lang="en-US" sz="2400" dirty="0" smtClean="0"/>
              <a:t>growth</a:t>
            </a:r>
          </a:p>
          <a:p>
            <a:r>
              <a:rPr lang="en-US" sz="2400" dirty="0" smtClean="0"/>
              <a:t>Occupation </a:t>
            </a:r>
            <a:r>
              <a:rPr lang="en-US" sz="2400" dirty="0"/>
              <a:t>with </a:t>
            </a:r>
            <a:r>
              <a:rPr lang="en-US" sz="2400" dirty="0" smtClean="0"/>
              <a:t>fastest </a:t>
            </a:r>
            <a:r>
              <a:rPr lang="en-US" sz="2400" dirty="0"/>
              <a:t>YOY growth for 2017 vs 2016 </a:t>
            </a:r>
            <a:r>
              <a:rPr lang="en-US" sz="2400" dirty="0" smtClean="0"/>
              <a:t>: </a:t>
            </a:r>
            <a:r>
              <a:rPr lang="en-US" sz="2400" b="1" dirty="0"/>
              <a:t>Computer Occupations, All </a:t>
            </a:r>
            <a:r>
              <a:rPr lang="en-US" sz="2400" b="1" dirty="0" smtClean="0"/>
              <a:t>Other</a:t>
            </a:r>
          </a:p>
          <a:p>
            <a:r>
              <a:rPr lang="en-US" sz="2400" dirty="0"/>
              <a:t>Occupation with </a:t>
            </a:r>
            <a:r>
              <a:rPr lang="en-US" sz="2400" dirty="0" smtClean="0"/>
              <a:t>slowest </a:t>
            </a:r>
            <a:r>
              <a:rPr lang="en-US" sz="2400" dirty="0"/>
              <a:t>YOY growth for 2017 vs 2016 </a:t>
            </a:r>
            <a:r>
              <a:rPr lang="en-US" sz="2400" dirty="0" smtClean="0"/>
              <a:t>: </a:t>
            </a:r>
            <a:r>
              <a:rPr lang="en-US" sz="2400" b="1" dirty="0"/>
              <a:t>Computer </a:t>
            </a:r>
            <a:r>
              <a:rPr lang="en-US" sz="2400" b="1" dirty="0" smtClean="0"/>
              <a:t>Programmers</a:t>
            </a:r>
          </a:p>
          <a:p>
            <a:r>
              <a:rPr lang="en-US" sz="2400" dirty="0" smtClean="0"/>
              <a:t>Computer and Mathematical Occupations is </a:t>
            </a:r>
            <a:r>
              <a:rPr lang="en-US" sz="2400" b="1" dirty="0" smtClean="0"/>
              <a:t>14</a:t>
            </a:r>
            <a:r>
              <a:rPr lang="en-US" sz="2400" b="1" baseline="30000" dirty="0" smtClean="0"/>
              <a:t>th</a:t>
            </a:r>
            <a:r>
              <a:rPr lang="en-US" sz="2400" dirty="0" smtClean="0"/>
              <a:t> out of 22 occupation types </a:t>
            </a:r>
            <a:r>
              <a:rPr lang="en-US" sz="2400" dirty="0"/>
              <a:t>in </a:t>
            </a:r>
            <a:r>
              <a:rPr lang="en-US" sz="2400" dirty="0" smtClean="0"/>
              <a:t>the US </a:t>
            </a:r>
          </a:p>
          <a:p>
            <a:r>
              <a:rPr lang="en-US" sz="2400" dirty="0" smtClean="0"/>
              <a:t>Within </a:t>
            </a:r>
            <a:r>
              <a:rPr lang="en-US" sz="2400" dirty="0"/>
              <a:t>Computer and Mathematical </a:t>
            </a:r>
            <a:r>
              <a:rPr lang="en-US" sz="2400" dirty="0" smtClean="0"/>
              <a:t>Occupations, </a:t>
            </a:r>
            <a:r>
              <a:rPr lang="en-US" sz="2400" b="1" dirty="0">
                <a:solidFill>
                  <a:schemeClr val="tx1">
                    <a:lumMod val="95000"/>
                  </a:schemeClr>
                </a:solidFill>
              </a:rPr>
              <a:t>Software Developers (</a:t>
            </a:r>
            <a:r>
              <a:rPr lang="en-US" sz="2400" b="1" dirty="0" smtClean="0">
                <a:solidFill>
                  <a:schemeClr val="tx1">
                    <a:lumMod val="95000"/>
                  </a:schemeClr>
                </a:solidFill>
              </a:rPr>
              <a:t>Applications) </a:t>
            </a:r>
            <a:r>
              <a:rPr lang="en-US" sz="2400" dirty="0" smtClean="0"/>
              <a:t>had </a:t>
            </a:r>
            <a:r>
              <a:rPr lang="en-US" sz="2400" dirty="0"/>
              <a:t>the highest number of employees in </a:t>
            </a:r>
            <a:r>
              <a:rPr lang="en-US" sz="2400" dirty="0" smtClean="0"/>
              <a:t>2017</a:t>
            </a:r>
          </a:p>
          <a:p>
            <a:r>
              <a:rPr lang="en-US" sz="2400" b="1" dirty="0" smtClean="0"/>
              <a:t>California</a:t>
            </a:r>
            <a:r>
              <a:rPr lang="en-US" sz="2400" dirty="0" smtClean="0"/>
              <a:t> had </a:t>
            </a:r>
            <a:r>
              <a:rPr lang="en-US" sz="2400" dirty="0"/>
              <a:t>the most people working in computer and mathematical related occupations in </a:t>
            </a:r>
            <a:r>
              <a:rPr lang="en-US" sz="2400" dirty="0" smtClean="0"/>
              <a:t>2017</a:t>
            </a:r>
            <a:endParaRPr lang="en-US" sz="2400" b="1" dirty="0">
              <a:latin typeface="Calibri" panose="020F0502020204030204" pitchFamily="34" charset="0"/>
            </a:endParaRPr>
          </a:p>
          <a:p>
            <a:endParaRPr lang="en-US" sz="2400" dirty="0"/>
          </a:p>
          <a:p>
            <a:endParaRPr lang="en-US" sz="2400" b="1" dirty="0"/>
          </a:p>
          <a:p>
            <a:endParaRPr lang="en-US" sz="2800" dirty="0" smtClean="0"/>
          </a:p>
          <a:p>
            <a:endParaRPr lang="en-US" sz="2800" dirty="0" smtClean="0"/>
          </a:p>
          <a:p>
            <a:endParaRPr lang="en-US" dirty="0"/>
          </a:p>
        </p:txBody>
      </p:sp>
    </p:spTree>
    <p:extLst>
      <p:ext uri="{BB962C8B-B14F-4D97-AF65-F5344CB8AC3E}">
        <p14:creationId xmlns:p14="http://schemas.microsoft.com/office/powerpoint/2010/main" val="3858428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8975F0A-4727-47D2-96A8-DFAC0FBD6C91}"/>
              </a:ext>
            </a:extLst>
          </p:cNvPr>
          <p:cNvSpPr>
            <a:spLocks noGrp="1"/>
          </p:cNvSpPr>
          <p:nvPr>
            <p:ph type="title"/>
          </p:nvPr>
        </p:nvSpPr>
        <p:spPr/>
        <p:txBody>
          <a:bodyPr/>
          <a:lstStyle/>
          <a:p>
            <a:r>
              <a:rPr lang="en-US" dirty="0"/>
              <a:t>Data Limitations</a:t>
            </a:r>
          </a:p>
        </p:txBody>
      </p:sp>
      <p:sp>
        <p:nvSpPr>
          <p:cNvPr id="3" name="Content Placeholder 2">
            <a:extLst>
              <a:ext uri="{FF2B5EF4-FFF2-40B4-BE49-F238E27FC236}">
                <a16:creationId xmlns="" xmlns:a16="http://schemas.microsoft.com/office/drawing/2014/main" id="{C69386F3-A2F7-4C59-B5D1-F22F1E51F196}"/>
              </a:ext>
            </a:extLst>
          </p:cNvPr>
          <p:cNvSpPr>
            <a:spLocks noGrp="1"/>
          </p:cNvSpPr>
          <p:nvPr>
            <p:ph idx="1"/>
          </p:nvPr>
        </p:nvSpPr>
        <p:spPr/>
        <p:txBody>
          <a:bodyPr>
            <a:normAutofit/>
          </a:bodyPr>
          <a:lstStyle/>
          <a:p>
            <a:r>
              <a:rPr lang="en-US" dirty="0"/>
              <a:t>The BLS included calculations for the percent relative standard error (RSE) for total employment numbers.  Looking at a sample of the RSEs, there were concerns about the precision of certain estimates</a:t>
            </a:r>
          </a:p>
          <a:p>
            <a:r>
              <a:rPr lang="en-US" dirty="0"/>
              <a:t>Estimates for detailed occupations do not sum to the totals because the totals include occupations not shown separately</a:t>
            </a:r>
          </a:p>
          <a:p>
            <a:r>
              <a:rPr lang="en-US" dirty="0"/>
              <a:t>Estimates do not include self-employed workers</a:t>
            </a:r>
          </a:p>
          <a:p>
            <a:r>
              <a:rPr lang="en-US" dirty="0"/>
              <a:t>The most recent BLS data went to 2017 only</a:t>
            </a:r>
          </a:p>
          <a:p>
            <a:r>
              <a:rPr lang="en-US" dirty="0"/>
              <a:t>BLS data covers full-time and part-time wage and salary workers in nonfarm industries.  It does not cover self-employed, owners and partners in unincorporated firms, household workers, or unpaid family workers.</a:t>
            </a:r>
          </a:p>
        </p:txBody>
      </p:sp>
    </p:spTree>
    <p:extLst>
      <p:ext uri="{BB962C8B-B14F-4D97-AF65-F5344CB8AC3E}">
        <p14:creationId xmlns:p14="http://schemas.microsoft.com/office/powerpoint/2010/main" val="1693282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C9EF35-DC7C-428F-A8C6-930DEFB1E1DB}"/>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 xmlns:a16="http://schemas.microsoft.com/office/drawing/2014/main" id="{1B82C285-6A5A-45FC-B1D5-1D0786CBCFB5}"/>
              </a:ext>
            </a:extLst>
          </p:cNvPr>
          <p:cNvSpPr>
            <a:spLocks noGrp="1"/>
          </p:cNvSpPr>
          <p:nvPr>
            <p:ph idx="1"/>
          </p:nvPr>
        </p:nvSpPr>
        <p:spPr/>
        <p:txBody>
          <a:bodyPr/>
          <a:lstStyle/>
          <a:p>
            <a:r>
              <a:rPr lang="en-US" dirty="0"/>
              <a:t>We would like to utilize job search APIs such as LinkedIn, </a:t>
            </a:r>
            <a:r>
              <a:rPr lang="en-US" dirty="0" err="1"/>
              <a:t>GoogleCloud</a:t>
            </a:r>
            <a:r>
              <a:rPr lang="en-US" dirty="0"/>
              <a:t>, or Indeed to find insight about the volume of job searches and postings.  </a:t>
            </a:r>
          </a:p>
          <a:p>
            <a:pPr lvl="1"/>
            <a:r>
              <a:rPr lang="en-US" dirty="0"/>
              <a:t>APIs would also give us more current information than BLS which only went up to 2017.  In a rapidly changing employment sector, such up to date information would be essential in painting an accurate picture of the current job market. </a:t>
            </a:r>
          </a:p>
          <a:p>
            <a:r>
              <a:rPr lang="en-US" dirty="0"/>
              <a:t>If given more time we would have liked to narrow our results to gender, race, age, and educational background of employees</a:t>
            </a:r>
          </a:p>
        </p:txBody>
      </p:sp>
    </p:spTree>
    <p:extLst>
      <p:ext uri="{BB962C8B-B14F-4D97-AF65-F5344CB8AC3E}">
        <p14:creationId xmlns:p14="http://schemas.microsoft.com/office/powerpoint/2010/main" val="3968576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A6334A-68E7-42D4-919A-0C62BE53DBB2}"/>
              </a:ext>
            </a:extLst>
          </p:cNvPr>
          <p:cNvSpPr>
            <a:spLocks noGrp="1"/>
          </p:cNvSpPr>
          <p:nvPr>
            <p:ph type="title"/>
          </p:nvPr>
        </p:nvSpPr>
        <p:spPr>
          <a:xfrm>
            <a:off x="1457656" y="2114716"/>
            <a:ext cx="8610600" cy="1293028"/>
          </a:xfrm>
        </p:spPr>
        <p:txBody>
          <a:bodyPr>
            <a:normAutofit fontScale="90000"/>
          </a:bodyPr>
          <a:lstStyle/>
          <a:p>
            <a:pPr algn="ctr"/>
            <a:r>
              <a:rPr lang="en-US" sz="6700" dirty="0"/>
              <a:t>Thank </a:t>
            </a:r>
            <a:r>
              <a:rPr lang="en-US" sz="6700" dirty="0" smtClean="0"/>
              <a:t>you!</a:t>
            </a:r>
            <a:r>
              <a:rPr lang="en-US" dirty="0"/>
              <a:t/>
            </a:r>
            <a:br>
              <a:rPr lang="en-US" dirty="0"/>
            </a:br>
            <a:endParaRPr lang="en-US" dirty="0"/>
          </a:p>
        </p:txBody>
      </p:sp>
      <p:sp>
        <p:nvSpPr>
          <p:cNvPr id="3" name="Content Placeholder 2">
            <a:extLst>
              <a:ext uri="{FF2B5EF4-FFF2-40B4-BE49-F238E27FC236}">
                <a16:creationId xmlns="" xmlns:a16="http://schemas.microsoft.com/office/drawing/2014/main" id="{1C25BB28-A4EC-414D-859C-C7A0FCD1F980}"/>
              </a:ext>
            </a:extLst>
          </p:cNvPr>
          <p:cNvSpPr>
            <a:spLocks noGrp="1"/>
          </p:cNvSpPr>
          <p:nvPr>
            <p:ph idx="1"/>
          </p:nvPr>
        </p:nvSpPr>
        <p:spPr>
          <a:xfrm>
            <a:off x="2575893" y="3381986"/>
            <a:ext cx="6474902" cy="1046142"/>
          </a:xfrm>
        </p:spPr>
        <p:txBody>
          <a:bodyPr>
            <a:normAutofit/>
          </a:bodyPr>
          <a:lstStyle/>
          <a:p>
            <a:pPr marL="0" indent="0" algn="ctr">
              <a:buNone/>
            </a:pPr>
            <a:r>
              <a:rPr lang="en-US" sz="4800" dirty="0" smtClean="0"/>
              <a:t>Questions</a:t>
            </a:r>
            <a:r>
              <a:rPr lang="en-US" sz="4800" dirty="0"/>
              <a:t>?</a:t>
            </a:r>
          </a:p>
        </p:txBody>
      </p:sp>
    </p:spTree>
    <p:extLst>
      <p:ext uri="{BB962C8B-B14F-4D97-AF65-F5344CB8AC3E}">
        <p14:creationId xmlns:p14="http://schemas.microsoft.com/office/powerpoint/2010/main" val="1274406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B5C587-4962-4E00-A54B-F8B9FE251918}"/>
              </a:ext>
            </a:extLst>
          </p:cNvPr>
          <p:cNvSpPr>
            <a:spLocks noGrp="1"/>
          </p:cNvSpPr>
          <p:nvPr>
            <p:ph type="title"/>
          </p:nvPr>
        </p:nvSpPr>
        <p:spPr/>
        <p:txBody>
          <a:bodyPr/>
          <a:lstStyle/>
          <a:p>
            <a:r>
              <a:rPr lang="en-US" dirty="0"/>
              <a:t>Objective: </a:t>
            </a:r>
          </a:p>
        </p:txBody>
      </p:sp>
      <p:sp>
        <p:nvSpPr>
          <p:cNvPr id="3" name="Content Placeholder 2">
            <a:extLst>
              <a:ext uri="{FF2B5EF4-FFF2-40B4-BE49-F238E27FC236}">
                <a16:creationId xmlns="" xmlns:a16="http://schemas.microsoft.com/office/drawing/2014/main" id="{129B7FB5-54B8-4545-A8C7-1D4B4C033F1E}"/>
              </a:ext>
            </a:extLst>
          </p:cNvPr>
          <p:cNvSpPr>
            <a:spLocks noGrp="1"/>
          </p:cNvSpPr>
          <p:nvPr>
            <p:ph idx="1"/>
          </p:nvPr>
        </p:nvSpPr>
        <p:spPr>
          <a:xfrm>
            <a:off x="476518" y="2194560"/>
            <a:ext cx="11029682" cy="4024125"/>
          </a:xfrm>
        </p:spPr>
        <p:txBody>
          <a:bodyPr>
            <a:normAutofit fontScale="92500" lnSpcReduction="10000"/>
          </a:bodyPr>
          <a:lstStyle/>
          <a:p>
            <a:pPr marL="0" indent="0" algn="r">
              <a:buNone/>
            </a:pPr>
            <a:r>
              <a:rPr lang="en-US" sz="2400" dirty="0"/>
              <a:t>The purpose of this project is to analyze US employment data to observe trends in computer and mathematical occupations based on location and job </a:t>
            </a:r>
            <a:r>
              <a:rPr lang="en-US" sz="2400" dirty="0" smtClean="0"/>
              <a:t>title </a:t>
            </a:r>
            <a:endParaRPr lang="en-US" sz="2400" dirty="0"/>
          </a:p>
          <a:p>
            <a:endParaRPr lang="en-US" dirty="0"/>
          </a:p>
          <a:p>
            <a:pPr marL="0" indent="0" algn="r">
              <a:buNone/>
            </a:pPr>
            <a:r>
              <a:rPr lang="en-US" dirty="0"/>
              <a:t>	1. Which states have the fastest growing job market for computer and mathematical occupations ?</a:t>
            </a:r>
          </a:p>
          <a:p>
            <a:pPr marL="0" indent="0" algn="r">
              <a:buNone/>
            </a:pPr>
            <a:r>
              <a:rPr lang="en-US" dirty="0"/>
              <a:t>	2. Does a larger state population translate to higher job growth? </a:t>
            </a:r>
          </a:p>
          <a:p>
            <a:pPr marL="0" indent="0" algn="r">
              <a:buNone/>
            </a:pPr>
            <a:r>
              <a:rPr lang="en-US" dirty="0"/>
              <a:t>	3. Which specific occupations are the most and least in demand?</a:t>
            </a:r>
          </a:p>
          <a:p>
            <a:pPr marL="0" indent="0" algn="r">
              <a:buNone/>
            </a:pPr>
            <a:r>
              <a:rPr lang="en-US" dirty="0"/>
              <a:t>	4. How do computer and mathematical  occupations stack up against other occupation types? </a:t>
            </a:r>
          </a:p>
          <a:p>
            <a:pPr marL="0" indent="0" algn="r">
              <a:buNone/>
            </a:pPr>
            <a:r>
              <a:rPr lang="en-US" dirty="0"/>
              <a:t>	5. Which specific occupations had the highest number of employees in 2017? </a:t>
            </a:r>
          </a:p>
          <a:p>
            <a:pPr marL="0" indent="0" algn="r">
              <a:buNone/>
            </a:pPr>
            <a:r>
              <a:rPr lang="en-US" dirty="0"/>
              <a:t>	6. Which state had the most people working in computer and mathematical related occupations in 2017?</a:t>
            </a:r>
          </a:p>
          <a:p>
            <a:endParaRPr lang="en-US" dirty="0"/>
          </a:p>
          <a:p>
            <a:endParaRPr lang="en-US" dirty="0"/>
          </a:p>
          <a:p>
            <a:endParaRPr lang="en-US" dirty="0"/>
          </a:p>
        </p:txBody>
      </p:sp>
    </p:spTree>
    <p:extLst>
      <p:ext uri="{BB962C8B-B14F-4D97-AF65-F5344CB8AC3E}">
        <p14:creationId xmlns:p14="http://schemas.microsoft.com/office/powerpoint/2010/main" val="829547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01FBC95-86CC-4C5D-80F0-CF41A33B1E9F}"/>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 xmlns:a16="http://schemas.microsoft.com/office/drawing/2014/main" id="{CACC8578-D28C-470E-8EBE-3E9A3C6434E3}"/>
              </a:ext>
            </a:extLst>
          </p:cNvPr>
          <p:cNvSpPr>
            <a:spLocks noGrp="1"/>
          </p:cNvSpPr>
          <p:nvPr>
            <p:ph idx="1"/>
          </p:nvPr>
        </p:nvSpPr>
        <p:spPr>
          <a:xfrm>
            <a:off x="3278908" y="2194560"/>
            <a:ext cx="8227291" cy="4024125"/>
          </a:xfrm>
        </p:spPr>
        <p:txBody>
          <a:bodyPr/>
          <a:lstStyle/>
          <a:p>
            <a:r>
              <a:rPr lang="en-US" dirty="0"/>
              <a:t>Bureau of Labor Statistics</a:t>
            </a:r>
          </a:p>
          <a:p>
            <a:pPr lvl="1"/>
            <a:r>
              <a:rPr lang="en-US" dirty="0">
                <a:solidFill>
                  <a:schemeClr val="accent5">
                    <a:lumMod val="75000"/>
                  </a:schemeClr>
                </a:solidFill>
                <a:hlinkClick r:id="rId2">
                  <a:extLst>
                    <a:ext uri="{A12FA001-AC4F-418D-AE19-62706E023703}">
                      <ahyp:hlinkClr xmlns="" xmlns:ahyp="http://schemas.microsoft.com/office/drawing/2018/hyperlinkcolor" val="tx"/>
                    </a:ext>
                  </a:extLst>
                </a:hlinkClick>
              </a:rPr>
              <a:t>https://www.bls.gov/oes/oes_emp.htm</a:t>
            </a:r>
            <a:r>
              <a:rPr lang="en-US" dirty="0">
                <a:solidFill>
                  <a:schemeClr val="accent5">
                    <a:lumMod val="75000"/>
                  </a:schemeClr>
                </a:solidFill>
              </a:rPr>
              <a:t> </a:t>
            </a:r>
            <a:r>
              <a:rPr lang="en-US" dirty="0"/>
              <a:t>The Occupational Employment Statistics (OES) program conducts a semiannual survey designed to produce estimates of employment and wages for specific occupations.</a:t>
            </a:r>
          </a:p>
          <a:p>
            <a:endParaRPr lang="en-US" dirty="0"/>
          </a:p>
          <a:p>
            <a:r>
              <a:rPr lang="en-US" dirty="0"/>
              <a:t>US Census </a:t>
            </a:r>
          </a:p>
          <a:p>
            <a:pPr lvl="1"/>
            <a:r>
              <a:rPr lang="en-US" dirty="0">
                <a:solidFill>
                  <a:schemeClr val="accent5">
                    <a:lumMod val="75000"/>
                  </a:schemeClr>
                </a:solidFill>
                <a:hlinkClick r:id="rId3">
                  <a:extLst>
                    <a:ext uri="{A12FA001-AC4F-418D-AE19-62706E023703}">
                      <ahyp:hlinkClr xmlns="" xmlns:ahyp="http://schemas.microsoft.com/office/drawing/2018/hyperlinkcolor" val="tx"/>
                    </a:ext>
                  </a:extLst>
                </a:hlinkClick>
              </a:rPr>
              <a:t>https://www.census.gov/data/tables/time-series/demo/popest/2010s-state-total.html</a:t>
            </a:r>
            <a:r>
              <a:rPr lang="en-US" dirty="0">
                <a:solidFill>
                  <a:schemeClr val="accent5">
                    <a:lumMod val="75000"/>
                  </a:schemeClr>
                </a:solidFill>
              </a:rPr>
              <a:t>  </a:t>
            </a:r>
            <a:r>
              <a:rPr lang="en-US" dirty="0"/>
              <a:t>Used for state population estimates (as of </a:t>
            </a:r>
            <a:r>
              <a:rPr lang="en-US" dirty="0" smtClean="0"/>
              <a:t>7/1</a:t>
            </a:r>
            <a:r>
              <a:rPr lang="en-US" dirty="0"/>
              <a:t>) from 2013 through 2017</a:t>
            </a:r>
          </a:p>
          <a:p>
            <a:pPr lvl="1"/>
            <a:endParaRPr lang="en-US" dirty="0"/>
          </a:p>
        </p:txBody>
      </p:sp>
      <p:pic>
        <p:nvPicPr>
          <p:cNvPr id="4" name="Picture 3">
            <a:extLst>
              <a:ext uri="{FF2B5EF4-FFF2-40B4-BE49-F238E27FC236}">
                <a16:creationId xmlns="" xmlns:a16="http://schemas.microsoft.com/office/drawing/2014/main" id="{E7D53E29-B383-4B9D-A554-11B128DFEE9B}"/>
              </a:ext>
            </a:extLst>
          </p:cNvPr>
          <p:cNvPicPr>
            <a:picLocks noChangeAspect="1"/>
          </p:cNvPicPr>
          <p:nvPr/>
        </p:nvPicPr>
        <p:blipFill>
          <a:blip r:embed="rId4"/>
          <a:stretch>
            <a:fillRect/>
          </a:stretch>
        </p:blipFill>
        <p:spPr>
          <a:xfrm>
            <a:off x="685800" y="1085273"/>
            <a:ext cx="2343727" cy="2343727"/>
          </a:xfrm>
          <a:prstGeom prst="rect">
            <a:avLst/>
          </a:prstGeom>
        </p:spPr>
      </p:pic>
      <p:pic>
        <p:nvPicPr>
          <p:cNvPr id="6" name="Picture 5">
            <a:extLst>
              <a:ext uri="{FF2B5EF4-FFF2-40B4-BE49-F238E27FC236}">
                <a16:creationId xmlns="" xmlns:a16="http://schemas.microsoft.com/office/drawing/2014/main" id="{064340ED-E940-4A96-89BA-D2EE559927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4860" y="3932382"/>
            <a:ext cx="2749357" cy="2062018"/>
          </a:xfrm>
          <a:prstGeom prst="rect">
            <a:avLst/>
          </a:prstGeom>
        </p:spPr>
      </p:pic>
    </p:spTree>
    <p:extLst>
      <p:ext uri="{BB962C8B-B14F-4D97-AF65-F5344CB8AC3E}">
        <p14:creationId xmlns:p14="http://schemas.microsoft.com/office/powerpoint/2010/main" val="774324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5897B1C-3F8F-4B5D-8723-E5115AF5882A}"/>
              </a:ext>
            </a:extLst>
          </p:cNvPr>
          <p:cNvSpPr>
            <a:spLocks noGrp="1"/>
          </p:cNvSpPr>
          <p:nvPr>
            <p:ph idx="1"/>
          </p:nvPr>
        </p:nvSpPr>
        <p:spPr>
          <a:xfrm>
            <a:off x="115909" y="4546242"/>
            <a:ext cx="11888447" cy="2125013"/>
          </a:xfrm>
        </p:spPr>
        <p:txBody>
          <a:bodyPr>
            <a:normAutofit fontScale="92500" lnSpcReduction="20000"/>
          </a:bodyPr>
          <a:lstStyle/>
          <a:p>
            <a:pPr marL="0" indent="0">
              <a:buNone/>
            </a:pPr>
            <a:r>
              <a:rPr lang="en-US" sz="2500" dirty="0"/>
              <a:t>S</a:t>
            </a:r>
            <a:r>
              <a:rPr lang="en-US" sz="2500" dirty="0" smtClean="0"/>
              <a:t>tates chosen based on fastest YOY </a:t>
            </a:r>
            <a:r>
              <a:rPr lang="en-US" sz="2500" dirty="0"/>
              <a:t>growth </a:t>
            </a:r>
            <a:r>
              <a:rPr lang="en-US" sz="2500" dirty="0" smtClean="0"/>
              <a:t>for 2017 vs 2016.  Included US as a comparison point</a:t>
            </a:r>
            <a:endParaRPr lang="en-US" sz="100" dirty="0"/>
          </a:p>
          <a:p>
            <a:r>
              <a:rPr lang="en-US" dirty="0"/>
              <a:t>O</a:t>
            </a:r>
            <a:r>
              <a:rPr lang="en-US" dirty="0" smtClean="0"/>
              <a:t>verall US grew in 2017, but not as fast as it did in 2016 and 2015</a:t>
            </a:r>
          </a:p>
          <a:p>
            <a:r>
              <a:rPr lang="en-US" dirty="0" smtClean="0"/>
              <a:t>Top 3 fastest states/territories are Guam, Montana, and </a:t>
            </a:r>
            <a:r>
              <a:rPr lang="en-US" dirty="0" smtClean="0"/>
              <a:t>Utah.  Both </a:t>
            </a:r>
            <a:r>
              <a:rPr lang="en-US" dirty="0" smtClean="0"/>
              <a:t>Guam and Montana show a volatile job </a:t>
            </a:r>
            <a:r>
              <a:rPr lang="en-US" dirty="0" smtClean="0"/>
              <a:t>market from 2014-2017</a:t>
            </a:r>
            <a:endParaRPr lang="en-US" dirty="0" smtClean="0"/>
          </a:p>
          <a:p>
            <a:r>
              <a:rPr lang="en-US" dirty="0" smtClean="0"/>
              <a:t>Utah also did not grow as much as it did in 2016, </a:t>
            </a:r>
            <a:r>
              <a:rPr lang="en-US" dirty="0" smtClean="0"/>
              <a:t>like the overall US, but </a:t>
            </a:r>
            <a:r>
              <a:rPr lang="en-US" dirty="0" smtClean="0"/>
              <a:t>continued to experience a strong job market</a:t>
            </a:r>
          </a:p>
          <a:p>
            <a:endParaRPr lang="en-US" dirty="0"/>
          </a:p>
          <a:p>
            <a:endParaRPr lang="en-US" dirty="0"/>
          </a:p>
        </p:txBody>
      </p:sp>
      <p:pic>
        <p:nvPicPr>
          <p:cNvPr id="2" name="Picture 1"/>
          <p:cNvPicPr>
            <a:picLocks noChangeAspect="1"/>
          </p:cNvPicPr>
          <p:nvPr/>
        </p:nvPicPr>
        <p:blipFill>
          <a:blip r:embed="rId2"/>
          <a:stretch>
            <a:fillRect/>
          </a:stretch>
        </p:blipFill>
        <p:spPr>
          <a:xfrm>
            <a:off x="115909" y="2704882"/>
            <a:ext cx="3493583" cy="1120141"/>
          </a:xfrm>
          <a:prstGeom prst="rect">
            <a:avLst/>
          </a:prstGeom>
        </p:spPr>
      </p:pic>
      <p:pic>
        <p:nvPicPr>
          <p:cNvPr id="5" name="Picture 12">
            <a:extLst>
              <a:ext uri="{FF2B5EF4-FFF2-40B4-BE49-F238E27FC236}">
                <a16:creationId xmlns="" xmlns:a16="http://schemas.microsoft.com/office/drawing/2014/main" id="{6F0AC7CD-13B1-49CA-A210-0FEA7F648B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2298" y="946601"/>
            <a:ext cx="8102057" cy="33147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0" y="473532"/>
            <a:ext cx="4043966" cy="1785104"/>
          </a:xfrm>
          <a:prstGeom prst="rect">
            <a:avLst/>
          </a:prstGeom>
          <a:noFill/>
        </p:spPr>
        <p:txBody>
          <a:bodyPr wrap="square" rtlCol="0">
            <a:spAutoFit/>
          </a:bodyPr>
          <a:lstStyle/>
          <a:p>
            <a:r>
              <a:rPr lang="en-US" sz="1000" dirty="0">
                <a:solidFill>
                  <a:schemeClr val="tx1">
                    <a:lumMod val="95000"/>
                  </a:schemeClr>
                </a:solidFill>
              </a:rPr>
              <a:t>Job titles included:</a:t>
            </a:r>
          </a:p>
          <a:p>
            <a:r>
              <a:rPr lang="en-US" sz="1000" dirty="0">
                <a:solidFill>
                  <a:schemeClr val="tx1">
                    <a:lumMod val="95000"/>
                  </a:schemeClr>
                </a:solidFill>
              </a:rPr>
              <a:t>Computer and Mathematical Occupations, Computer and Information Research Scientists, Computer Systems Analysts, Information Security Analysts, Computer Programmers, Software Developers (Applications), Software Developers (Systems Software), Web Developers, Database Administrators, Network and Computer Systems Administrators, Computer Network Architects, Computer User Support Specialists, Computer Network Support Specialists, Computer Occupations - All Other, Actuaries, Mathematicians, Operations Research Analysts, &amp; </a:t>
            </a:r>
            <a:r>
              <a:rPr lang="en-US" sz="1000" dirty="0" smtClean="0">
                <a:solidFill>
                  <a:schemeClr val="tx1">
                    <a:lumMod val="95000"/>
                  </a:schemeClr>
                </a:solidFill>
              </a:rPr>
              <a:t>Statisticians</a:t>
            </a:r>
            <a:endParaRPr lang="en-US" sz="1000" dirty="0">
              <a:solidFill>
                <a:schemeClr val="tx1">
                  <a:lumMod val="95000"/>
                </a:schemeClr>
              </a:solidFill>
            </a:endParaRPr>
          </a:p>
        </p:txBody>
      </p:sp>
    </p:spTree>
    <p:extLst>
      <p:ext uri="{BB962C8B-B14F-4D97-AF65-F5344CB8AC3E}">
        <p14:creationId xmlns:p14="http://schemas.microsoft.com/office/powerpoint/2010/main" val="3985836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xmlns="" id="{75897B1C-3F8F-4B5D-8723-E5115AF5882A}"/>
              </a:ext>
            </a:extLst>
          </p:cNvPr>
          <p:cNvSpPr txBox="1">
            <a:spLocks/>
          </p:cNvSpPr>
          <p:nvPr/>
        </p:nvSpPr>
        <p:spPr>
          <a:xfrm>
            <a:off x="115909" y="4546242"/>
            <a:ext cx="11888447" cy="2125013"/>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r>
              <a:rPr lang="en-US" sz="2700" dirty="0" smtClean="0"/>
              <a:t>Bottom three states chosen based on slowest YOY growth for 2017 vs 2016.  Included US as a comparison point</a:t>
            </a:r>
          </a:p>
          <a:p>
            <a:r>
              <a:rPr lang="en-US" sz="2400" dirty="0" smtClean="0"/>
              <a:t>The three </a:t>
            </a:r>
            <a:r>
              <a:rPr lang="en-US" sz="2400" dirty="0" smtClean="0"/>
              <a:t>bottom states are Louisiana, New Mexico, </a:t>
            </a:r>
            <a:r>
              <a:rPr lang="en-US" sz="2400" dirty="0"/>
              <a:t>and </a:t>
            </a:r>
            <a:r>
              <a:rPr lang="en-US" sz="2400" dirty="0" smtClean="0"/>
              <a:t>Minnesota.  All three of these states experienced growth in 2016.  Out of the three, New Mexico experienced the largest % decline</a:t>
            </a:r>
          </a:p>
          <a:p>
            <a:r>
              <a:rPr lang="en-US" sz="2400" dirty="0" smtClean="0"/>
              <a:t>All three of these state outgrew </a:t>
            </a:r>
            <a:r>
              <a:rPr lang="en-US" sz="2400" dirty="0" smtClean="0"/>
              <a:t>total</a:t>
            </a:r>
            <a:r>
              <a:rPr lang="en-US" sz="2400" dirty="0" smtClean="0"/>
              <a:t> </a:t>
            </a:r>
            <a:r>
              <a:rPr lang="en-US" sz="2400" dirty="0" smtClean="0"/>
              <a:t>US in 2014, but did not exceed overall US growth in 2015, 2016, or 2017</a:t>
            </a:r>
            <a:endParaRPr lang="en-US" dirty="0" smtClean="0"/>
          </a:p>
          <a:p>
            <a:endParaRPr lang="en-US" dirty="0"/>
          </a:p>
        </p:txBody>
      </p:sp>
      <p:pic>
        <p:nvPicPr>
          <p:cNvPr id="4" name="Picture 3"/>
          <p:cNvPicPr>
            <a:picLocks noChangeAspect="1"/>
          </p:cNvPicPr>
          <p:nvPr/>
        </p:nvPicPr>
        <p:blipFill>
          <a:blip r:embed="rId2"/>
          <a:stretch>
            <a:fillRect/>
          </a:stretch>
        </p:blipFill>
        <p:spPr>
          <a:xfrm>
            <a:off x="115909" y="2702871"/>
            <a:ext cx="3451538" cy="1070721"/>
          </a:xfrm>
          <a:prstGeom prst="rect">
            <a:avLst/>
          </a:prstGeom>
        </p:spPr>
      </p:pic>
      <p:pic>
        <p:nvPicPr>
          <p:cNvPr id="6" name="Picture 10">
            <a:extLst>
              <a:ext uri="{FF2B5EF4-FFF2-40B4-BE49-F238E27FC236}">
                <a16:creationId xmlns="" xmlns:a16="http://schemas.microsoft.com/office/drawing/2014/main" id="{C7E7A439-E819-4DB7-B4F7-A25B98A49C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8056" y="916011"/>
            <a:ext cx="8076300" cy="33147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0" y="473529"/>
            <a:ext cx="4043966" cy="1785104"/>
          </a:xfrm>
          <a:prstGeom prst="rect">
            <a:avLst/>
          </a:prstGeom>
          <a:noFill/>
        </p:spPr>
        <p:txBody>
          <a:bodyPr wrap="square" rtlCol="0">
            <a:spAutoFit/>
          </a:bodyPr>
          <a:lstStyle/>
          <a:p>
            <a:r>
              <a:rPr lang="en-US" sz="1000" dirty="0">
                <a:solidFill>
                  <a:schemeClr val="tx1">
                    <a:lumMod val="95000"/>
                  </a:schemeClr>
                </a:solidFill>
              </a:rPr>
              <a:t>Job titles included:</a:t>
            </a:r>
          </a:p>
          <a:p>
            <a:r>
              <a:rPr lang="en-US" sz="1000" dirty="0">
                <a:solidFill>
                  <a:schemeClr val="tx1">
                    <a:lumMod val="95000"/>
                  </a:schemeClr>
                </a:solidFill>
              </a:rPr>
              <a:t>Computer and Mathematical Occupations, Computer and Information Research Scientists, Computer Systems Analysts, Information Security Analysts, Computer Programmers, Software Developers (Applications), Software Developers (Systems Software), Web Developers, Database Administrators, Network and Computer Systems Administrators, Computer Network Architects, Computer User Support Specialists, Computer Network Support Specialists, Computer Occupations - All Other, Actuaries, Mathematicians, Operations Research Analysts, &amp; </a:t>
            </a:r>
            <a:r>
              <a:rPr lang="en-US" sz="1000" dirty="0" smtClean="0">
                <a:solidFill>
                  <a:schemeClr val="tx1">
                    <a:lumMod val="95000"/>
                  </a:schemeClr>
                </a:solidFill>
              </a:rPr>
              <a:t>Statisticians</a:t>
            </a:r>
            <a:endParaRPr lang="en-US" sz="1000" dirty="0">
              <a:solidFill>
                <a:schemeClr val="tx1">
                  <a:lumMod val="95000"/>
                </a:schemeClr>
              </a:solidFill>
            </a:endParaRPr>
          </a:p>
        </p:txBody>
      </p:sp>
    </p:spTree>
    <p:extLst>
      <p:ext uri="{BB962C8B-B14F-4D97-AF65-F5344CB8AC3E}">
        <p14:creationId xmlns:p14="http://schemas.microsoft.com/office/powerpoint/2010/main" val="3443989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1BF3F66-EBAC-4059-95DC-84F0A2D0D9F8}"/>
              </a:ext>
            </a:extLst>
          </p:cNvPr>
          <p:cNvSpPr>
            <a:spLocks noGrp="1"/>
          </p:cNvSpPr>
          <p:nvPr>
            <p:ph idx="1"/>
          </p:nvPr>
        </p:nvSpPr>
        <p:spPr>
          <a:xfrm>
            <a:off x="579549" y="295089"/>
            <a:ext cx="11075831" cy="1894319"/>
          </a:xfrm>
        </p:spPr>
        <p:txBody>
          <a:bodyPr>
            <a:normAutofit/>
          </a:bodyPr>
          <a:lstStyle/>
          <a:p>
            <a:r>
              <a:rPr lang="en-US" dirty="0"/>
              <a:t>Compared US population by state vs the YOY growth rate (2017 vs 2016) for Computer and Mathematical Occupations</a:t>
            </a:r>
          </a:p>
          <a:p>
            <a:pPr lvl="1"/>
            <a:r>
              <a:rPr lang="en-US" dirty="0"/>
              <a:t>Surprisingly, a larger population did not necessarily translate to higher job growth in this </a:t>
            </a:r>
            <a:r>
              <a:rPr lang="en-US" dirty="0" smtClean="0"/>
              <a:t>case</a:t>
            </a:r>
          </a:p>
          <a:p>
            <a:pPr lvl="1"/>
            <a:r>
              <a:rPr lang="en-US" dirty="0" smtClean="0"/>
              <a:t>Highest growth rates seen for states with less than 5MM people</a:t>
            </a:r>
            <a:endParaRPr lang="en-US" dirty="0" smtClean="0"/>
          </a:p>
        </p:txBody>
      </p:sp>
      <p:pic>
        <p:nvPicPr>
          <p:cNvPr id="1028" name="Picture 4">
            <a:extLst>
              <a:ext uri="{FF2B5EF4-FFF2-40B4-BE49-F238E27FC236}">
                <a16:creationId xmlns="" xmlns:a16="http://schemas.microsoft.com/office/drawing/2014/main" id="{642F8360-CC0D-4DD9-9C82-369B6108FA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590" y="2575774"/>
            <a:ext cx="7732221" cy="387602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a:stretch>
            <a:fillRect/>
          </a:stretch>
        </p:blipFill>
        <p:spPr>
          <a:xfrm>
            <a:off x="8316442" y="2697735"/>
            <a:ext cx="3519243" cy="1662282"/>
          </a:xfrm>
          <a:prstGeom prst="rect">
            <a:avLst/>
          </a:prstGeom>
        </p:spPr>
      </p:pic>
      <p:pic>
        <p:nvPicPr>
          <p:cNvPr id="6" name="Picture 5"/>
          <p:cNvPicPr>
            <a:picLocks noChangeAspect="1"/>
          </p:cNvPicPr>
          <p:nvPr/>
        </p:nvPicPr>
        <p:blipFill>
          <a:blip r:embed="rId4"/>
          <a:stretch>
            <a:fillRect/>
          </a:stretch>
        </p:blipFill>
        <p:spPr>
          <a:xfrm>
            <a:off x="8316442" y="4539543"/>
            <a:ext cx="3475723" cy="1410497"/>
          </a:xfrm>
          <a:prstGeom prst="rect">
            <a:avLst/>
          </a:prstGeom>
        </p:spPr>
      </p:pic>
    </p:spTree>
    <p:extLst>
      <p:ext uri="{BB962C8B-B14F-4D97-AF65-F5344CB8AC3E}">
        <p14:creationId xmlns:p14="http://schemas.microsoft.com/office/powerpoint/2010/main" val="4084077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68570A-62BD-4471-B097-C694410375A6}"/>
              </a:ext>
            </a:extLst>
          </p:cNvPr>
          <p:cNvSpPr>
            <a:spLocks noGrp="1"/>
          </p:cNvSpPr>
          <p:nvPr>
            <p:ph type="title"/>
          </p:nvPr>
        </p:nvSpPr>
        <p:spPr/>
        <p:txBody>
          <a:bodyPr/>
          <a:lstStyle/>
          <a:p>
            <a:r>
              <a:rPr lang="en-US" dirty="0"/>
              <a:t>Which Occupations have the Highest and Lowest demands? </a:t>
            </a:r>
          </a:p>
        </p:txBody>
      </p:sp>
      <p:pic>
        <p:nvPicPr>
          <p:cNvPr id="5" name="Content Placeholder 4">
            <a:extLst>
              <a:ext uri="{FF2B5EF4-FFF2-40B4-BE49-F238E27FC236}">
                <a16:creationId xmlns="" xmlns:a16="http://schemas.microsoft.com/office/drawing/2014/main" id="{EEB80261-BFDA-43BA-9A2B-7566F24FD5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849418"/>
            <a:ext cx="6012874" cy="4008582"/>
          </a:xfrm>
        </p:spPr>
      </p:pic>
      <p:pic>
        <p:nvPicPr>
          <p:cNvPr id="7" name="Picture 6">
            <a:extLst>
              <a:ext uri="{FF2B5EF4-FFF2-40B4-BE49-F238E27FC236}">
                <a16:creationId xmlns="" xmlns:a16="http://schemas.microsoft.com/office/drawing/2014/main" id="{AD43CADE-D702-44C9-9494-04A14FD16E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2874" y="2849418"/>
            <a:ext cx="6012873" cy="4008582"/>
          </a:xfrm>
          <a:prstGeom prst="rect">
            <a:avLst/>
          </a:prstGeom>
        </p:spPr>
      </p:pic>
    </p:spTree>
    <p:extLst>
      <p:ext uri="{BB962C8B-B14F-4D97-AF65-F5344CB8AC3E}">
        <p14:creationId xmlns:p14="http://schemas.microsoft.com/office/powerpoint/2010/main" val="4220940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96BA33-7754-4852-A943-2BF56BC5ACEE}"/>
              </a:ext>
            </a:extLst>
          </p:cNvPr>
          <p:cNvSpPr>
            <a:spLocks noGrp="1"/>
          </p:cNvSpPr>
          <p:nvPr>
            <p:ph type="title"/>
          </p:nvPr>
        </p:nvSpPr>
        <p:spPr>
          <a:xfrm>
            <a:off x="5651383" y="393235"/>
            <a:ext cx="5088622" cy="814780"/>
          </a:xfrm>
        </p:spPr>
        <p:txBody>
          <a:bodyPr/>
          <a:lstStyle/>
          <a:p>
            <a:r>
              <a:rPr lang="en-US" dirty="0"/>
              <a:t>Findings</a:t>
            </a:r>
          </a:p>
        </p:txBody>
      </p:sp>
      <p:graphicFrame>
        <p:nvGraphicFramePr>
          <p:cNvPr id="4" name="Content Placeholder 3">
            <a:extLst>
              <a:ext uri="{FF2B5EF4-FFF2-40B4-BE49-F238E27FC236}">
                <a16:creationId xmlns="" xmlns:a16="http://schemas.microsoft.com/office/drawing/2014/main" id="{491C927E-30F3-4185-BE20-0B6D3C5A74A6}"/>
              </a:ext>
            </a:extLst>
          </p:cNvPr>
          <p:cNvGraphicFramePr>
            <a:graphicFrameLocks noGrp="1"/>
          </p:cNvGraphicFramePr>
          <p:nvPr>
            <p:ph idx="1"/>
            <p:extLst>
              <p:ext uri="{D42A27DB-BD31-4B8C-83A1-F6EECF244321}">
                <p14:modId xmlns:p14="http://schemas.microsoft.com/office/powerpoint/2010/main" val="384301928"/>
              </p:ext>
            </p:extLst>
          </p:nvPr>
        </p:nvGraphicFramePr>
        <p:xfrm>
          <a:off x="646477" y="1461221"/>
          <a:ext cx="5219700" cy="5105336"/>
        </p:xfrm>
        <a:graphic>
          <a:graphicData uri="http://schemas.openxmlformats.org/drawingml/2006/table">
            <a:tbl>
              <a:tblPr>
                <a:tableStyleId>{5C22544A-7EE6-4342-B048-85BDC9FD1C3A}</a:tableStyleId>
              </a:tblPr>
              <a:tblGrid>
                <a:gridCol w="1647559">
                  <a:extLst>
                    <a:ext uri="{9D8B030D-6E8A-4147-A177-3AD203B41FA5}">
                      <a16:colId xmlns="" xmlns:a16="http://schemas.microsoft.com/office/drawing/2014/main" val="957085690"/>
                    </a:ext>
                  </a:extLst>
                </a:gridCol>
                <a:gridCol w="1647559">
                  <a:extLst>
                    <a:ext uri="{9D8B030D-6E8A-4147-A177-3AD203B41FA5}">
                      <a16:colId xmlns="" xmlns:a16="http://schemas.microsoft.com/office/drawing/2014/main" val="3984160696"/>
                    </a:ext>
                  </a:extLst>
                </a:gridCol>
                <a:gridCol w="1924582">
                  <a:extLst>
                    <a:ext uri="{9D8B030D-6E8A-4147-A177-3AD203B41FA5}">
                      <a16:colId xmlns="" xmlns:a16="http://schemas.microsoft.com/office/drawing/2014/main" val="3944266915"/>
                    </a:ext>
                  </a:extLst>
                </a:gridCol>
              </a:tblGrid>
              <a:tr h="515130">
                <a:tc>
                  <a:txBody>
                    <a:bodyPr/>
                    <a:lstStyle/>
                    <a:p>
                      <a:pPr algn="l" fontAlgn="b"/>
                      <a:r>
                        <a:rPr lang="en-US" sz="1600" b="1" u="none" strike="noStrike" dirty="0">
                          <a:solidFill>
                            <a:schemeClr val="tx1"/>
                          </a:solidFill>
                          <a:effectLst/>
                        </a:rPr>
                        <a:t>Occupation</a:t>
                      </a:r>
                      <a:endParaRPr lang="en-US" sz="1600" b="1" i="0" u="none" strike="noStrike" dirty="0">
                        <a:solidFill>
                          <a:schemeClr val="tx1"/>
                        </a:solidFill>
                        <a:effectLst/>
                        <a:latin typeface="Calibri" panose="020F0502020204030204" pitchFamily="34" charset="0"/>
                      </a:endParaRPr>
                    </a:p>
                  </a:txBody>
                  <a:tcPr marL="6350" marR="6350" marT="6350" marB="0">
                    <a:solidFill>
                      <a:schemeClr val="bg1"/>
                    </a:solidFill>
                  </a:tcPr>
                </a:tc>
                <a:tc>
                  <a:txBody>
                    <a:bodyPr/>
                    <a:lstStyle/>
                    <a:p>
                      <a:pPr algn="l" fontAlgn="b"/>
                      <a:r>
                        <a:rPr lang="en-US" sz="1600" b="1" u="none" strike="noStrike" dirty="0">
                          <a:solidFill>
                            <a:schemeClr val="tx1"/>
                          </a:solidFill>
                          <a:effectLst/>
                        </a:rPr>
                        <a:t>% Change 2017</a:t>
                      </a:r>
                      <a:endParaRPr lang="en-US" sz="1600" b="1" i="0" u="none" strike="noStrike" dirty="0">
                        <a:solidFill>
                          <a:schemeClr val="tx1"/>
                        </a:solidFill>
                        <a:effectLst/>
                        <a:latin typeface="Calibri" panose="020F0502020204030204" pitchFamily="34" charset="0"/>
                      </a:endParaRPr>
                    </a:p>
                  </a:txBody>
                  <a:tcPr marL="6350" marR="6350" marT="6350" marB="0">
                    <a:solidFill>
                      <a:schemeClr val="bg1"/>
                    </a:solidFill>
                  </a:tcPr>
                </a:tc>
                <a:tc>
                  <a:txBody>
                    <a:bodyPr/>
                    <a:lstStyle/>
                    <a:p>
                      <a:pPr algn="l" fontAlgn="b"/>
                      <a:r>
                        <a:rPr lang="en-US" sz="1600" b="1" u="none" strike="noStrike" dirty="0">
                          <a:solidFill>
                            <a:schemeClr val="tx1"/>
                          </a:solidFill>
                          <a:effectLst/>
                        </a:rPr>
                        <a:t>Avg. % Change 2013-2017</a:t>
                      </a:r>
                      <a:endParaRPr lang="en-US" sz="1600" b="1" i="0" u="none" strike="noStrike" dirty="0">
                        <a:solidFill>
                          <a:schemeClr val="tx1"/>
                        </a:solidFill>
                        <a:effectLst/>
                        <a:latin typeface="Calibri" panose="020F0502020204030204" pitchFamily="34" charset="0"/>
                      </a:endParaRPr>
                    </a:p>
                  </a:txBody>
                  <a:tcPr marL="6350" marR="6350" marT="6350" marB="0">
                    <a:solidFill>
                      <a:schemeClr val="bg1"/>
                    </a:solidFill>
                  </a:tcPr>
                </a:tc>
                <a:extLst>
                  <a:ext uri="{0D108BD9-81ED-4DB2-BD59-A6C34878D82A}">
                    <a16:rowId xmlns="" xmlns:a16="http://schemas.microsoft.com/office/drawing/2014/main" val="3101018803"/>
                  </a:ext>
                </a:extLst>
              </a:tr>
              <a:tr h="767907">
                <a:tc>
                  <a:txBody>
                    <a:bodyPr/>
                    <a:lstStyle/>
                    <a:p>
                      <a:pPr algn="l" fontAlgn="b"/>
                      <a:r>
                        <a:rPr lang="en-US" sz="1100" b="1" u="none" strike="noStrike" dirty="0">
                          <a:solidFill>
                            <a:schemeClr val="tx1"/>
                          </a:solidFill>
                          <a:effectLst/>
                        </a:rPr>
                        <a:t>Computer Occupations, All Other</a:t>
                      </a:r>
                      <a:endParaRPr lang="en-US" sz="1100" b="1" i="0" u="none" strike="noStrike" dirty="0">
                        <a:solidFill>
                          <a:schemeClr val="tx1"/>
                        </a:solidFill>
                        <a:effectLst/>
                        <a:latin typeface="Calibri" panose="020F0502020204030204" pitchFamily="34" charset="0"/>
                      </a:endParaRPr>
                    </a:p>
                  </a:txBody>
                  <a:tcPr marL="6350" marR="6350" marT="6350" marB="0" anchor="b">
                    <a:solidFill>
                      <a:schemeClr val="accent4"/>
                    </a:solidFill>
                  </a:tcPr>
                </a:tc>
                <a:tc>
                  <a:txBody>
                    <a:bodyPr/>
                    <a:lstStyle/>
                    <a:p>
                      <a:pPr algn="r" fontAlgn="b"/>
                      <a:r>
                        <a:rPr lang="en-US" sz="1110" b="1" i="0" u="none" strike="noStrike" baseline="0" dirty="0">
                          <a:solidFill>
                            <a:schemeClr val="tx1"/>
                          </a:solidFill>
                          <a:effectLst/>
                          <a:latin typeface="Century Gothic" panose="020B0502020202020204" pitchFamily="34" charset="0"/>
                        </a:rPr>
                        <a:t>17.65</a:t>
                      </a:r>
                    </a:p>
                  </a:txBody>
                  <a:tcPr marL="6350" marR="6350" marT="6350" marB="0" anchor="b">
                    <a:solidFill>
                      <a:schemeClr val="accent4"/>
                    </a:solidFill>
                  </a:tcPr>
                </a:tc>
                <a:tc>
                  <a:txBody>
                    <a:bodyPr/>
                    <a:lstStyle/>
                    <a:p>
                      <a:pPr algn="r" fontAlgn="b"/>
                      <a:r>
                        <a:rPr lang="en-US" sz="1110" b="1" i="0" u="none" strike="noStrike" baseline="0" dirty="0">
                          <a:solidFill>
                            <a:schemeClr val="tx1"/>
                          </a:solidFill>
                          <a:effectLst/>
                          <a:latin typeface="Century Gothic" panose="020B0502020202020204" pitchFamily="34" charset="0"/>
                        </a:rPr>
                        <a:t>12.10</a:t>
                      </a:r>
                    </a:p>
                  </a:txBody>
                  <a:tcPr marL="6350" marR="6350" marT="6350" marB="0" anchor="b">
                    <a:solidFill>
                      <a:schemeClr val="accent4"/>
                    </a:solidFill>
                  </a:tcPr>
                </a:tc>
                <a:extLst>
                  <a:ext uri="{0D108BD9-81ED-4DB2-BD59-A6C34878D82A}">
                    <a16:rowId xmlns="" xmlns:a16="http://schemas.microsoft.com/office/drawing/2014/main" val="3649961185"/>
                  </a:ext>
                </a:extLst>
              </a:tr>
              <a:tr h="555344">
                <a:tc>
                  <a:txBody>
                    <a:bodyPr/>
                    <a:lstStyle/>
                    <a:p>
                      <a:pPr algn="l" fontAlgn="b"/>
                      <a:r>
                        <a:rPr lang="en-US" sz="1100" b="1" u="none" strike="noStrike">
                          <a:solidFill>
                            <a:schemeClr val="tx1"/>
                          </a:solidFill>
                          <a:effectLst/>
                        </a:rPr>
                        <a:t>Information Security Analysts</a:t>
                      </a:r>
                      <a:endParaRPr lang="en-US" sz="1100" b="1" i="0" u="none" strike="noStrike">
                        <a:solidFill>
                          <a:schemeClr val="tx1"/>
                        </a:solidFill>
                        <a:effectLst/>
                        <a:latin typeface="Calibri" panose="020F0502020204030204" pitchFamily="34" charset="0"/>
                      </a:endParaRPr>
                    </a:p>
                  </a:txBody>
                  <a:tcPr marL="6350" marR="6350" marT="6350" marB="0" anchor="b">
                    <a:solidFill>
                      <a:schemeClr val="accent4"/>
                    </a:solidFill>
                  </a:tcPr>
                </a:tc>
                <a:tc>
                  <a:txBody>
                    <a:bodyPr/>
                    <a:lstStyle/>
                    <a:p>
                      <a:pPr algn="r" fontAlgn="b"/>
                      <a:r>
                        <a:rPr lang="en-US" sz="1110" b="1" i="0" u="none" strike="noStrike" baseline="0">
                          <a:solidFill>
                            <a:schemeClr val="tx1"/>
                          </a:solidFill>
                          <a:effectLst/>
                          <a:latin typeface="Century Gothic" panose="020B0502020202020204" pitchFamily="34" charset="0"/>
                        </a:rPr>
                        <a:t>10.57</a:t>
                      </a:r>
                    </a:p>
                  </a:txBody>
                  <a:tcPr marL="6350" marR="6350" marT="6350" marB="0" anchor="b">
                    <a:solidFill>
                      <a:schemeClr val="accent4"/>
                    </a:solidFill>
                  </a:tcPr>
                </a:tc>
                <a:tc>
                  <a:txBody>
                    <a:bodyPr/>
                    <a:lstStyle/>
                    <a:p>
                      <a:pPr algn="r" fontAlgn="b"/>
                      <a:r>
                        <a:rPr lang="en-US" sz="1110" b="1" i="0" u="none" strike="noStrike" baseline="0" dirty="0">
                          <a:solidFill>
                            <a:schemeClr val="tx1"/>
                          </a:solidFill>
                          <a:effectLst/>
                          <a:latin typeface="Century Gothic" panose="020B0502020202020204" pitchFamily="34" charset="0"/>
                        </a:rPr>
                        <a:t>7.85</a:t>
                      </a:r>
                    </a:p>
                  </a:txBody>
                  <a:tcPr marL="6350" marR="6350" marT="6350" marB="0" anchor="b">
                    <a:solidFill>
                      <a:schemeClr val="accent4"/>
                    </a:solidFill>
                  </a:tcPr>
                </a:tc>
                <a:extLst>
                  <a:ext uri="{0D108BD9-81ED-4DB2-BD59-A6C34878D82A}">
                    <a16:rowId xmlns="" xmlns:a16="http://schemas.microsoft.com/office/drawing/2014/main" val="3566758617"/>
                  </a:ext>
                </a:extLst>
              </a:tr>
              <a:tr h="555344">
                <a:tc>
                  <a:txBody>
                    <a:bodyPr/>
                    <a:lstStyle/>
                    <a:p>
                      <a:pPr algn="l" fontAlgn="b"/>
                      <a:r>
                        <a:rPr lang="en-US" sz="1100" b="1" u="none" strike="noStrike">
                          <a:solidFill>
                            <a:schemeClr val="tx1"/>
                          </a:solidFill>
                          <a:effectLst/>
                        </a:rPr>
                        <a:t>Statisticians</a:t>
                      </a:r>
                      <a:endParaRPr lang="en-US" sz="1100" b="1" i="0" u="none" strike="noStrike">
                        <a:solidFill>
                          <a:schemeClr val="tx1"/>
                        </a:solidFill>
                        <a:effectLst/>
                        <a:latin typeface="Calibri" panose="020F0502020204030204" pitchFamily="34" charset="0"/>
                      </a:endParaRPr>
                    </a:p>
                  </a:txBody>
                  <a:tcPr marL="6350" marR="6350" marT="6350" marB="0" anchor="b">
                    <a:solidFill>
                      <a:schemeClr val="accent4"/>
                    </a:solidFill>
                  </a:tcPr>
                </a:tc>
                <a:tc>
                  <a:txBody>
                    <a:bodyPr/>
                    <a:lstStyle/>
                    <a:p>
                      <a:pPr algn="r" fontAlgn="b"/>
                      <a:r>
                        <a:rPr lang="en-US" sz="1110" b="1" i="0" u="none" strike="noStrike" baseline="0">
                          <a:solidFill>
                            <a:schemeClr val="tx1"/>
                          </a:solidFill>
                          <a:effectLst/>
                          <a:latin typeface="Century Gothic" panose="020B0502020202020204" pitchFamily="34" charset="0"/>
                        </a:rPr>
                        <a:t>7.63</a:t>
                      </a:r>
                    </a:p>
                  </a:txBody>
                  <a:tcPr marL="6350" marR="6350" marT="6350" marB="0" anchor="b">
                    <a:solidFill>
                      <a:schemeClr val="accent4"/>
                    </a:solidFill>
                  </a:tcPr>
                </a:tc>
                <a:tc>
                  <a:txBody>
                    <a:bodyPr/>
                    <a:lstStyle/>
                    <a:p>
                      <a:pPr algn="r" fontAlgn="b"/>
                      <a:r>
                        <a:rPr lang="en-US" sz="1110" b="1" i="0" u="none" strike="noStrike" baseline="0" dirty="0">
                          <a:solidFill>
                            <a:schemeClr val="tx1"/>
                          </a:solidFill>
                          <a:effectLst/>
                          <a:latin typeface="Century Gothic" panose="020B0502020202020204" pitchFamily="34" charset="0"/>
                        </a:rPr>
                        <a:t>9.51</a:t>
                      </a:r>
                    </a:p>
                  </a:txBody>
                  <a:tcPr marL="6350" marR="6350" marT="6350" marB="0" anchor="b">
                    <a:solidFill>
                      <a:schemeClr val="accent4"/>
                    </a:solidFill>
                  </a:tcPr>
                </a:tc>
                <a:extLst>
                  <a:ext uri="{0D108BD9-81ED-4DB2-BD59-A6C34878D82A}">
                    <a16:rowId xmlns="" xmlns:a16="http://schemas.microsoft.com/office/drawing/2014/main" val="2431465096"/>
                  </a:ext>
                </a:extLst>
              </a:tr>
              <a:tr h="277672">
                <a:tc>
                  <a:txBody>
                    <a:bodyPr/>
                    <a:lstStyle/>
                    <a:p>
                      <a:pPr algn="l" fontAlgn="b"/>
                      <a:r>
                        <a:rPr lang="en-US" sz="1100" b="1" u="none" strike="noStrike" dirty="0">
                          <a:solidFill>
                            <a:schemeClr val="tx1"/>
                          </a:solidFill>
                          <a:effectLst/>
                        </a:rPr>
                        <a:t>Web Developers</a:t>
                      </a:r>
                      <a:endParaRPr lang="en-US" sz="1100" b="1" i="0" u="none" strike="noStrike" dirty="0">
                        <a:solidFill>
                          <a:schemeClr val="tx1"/>
                        </a:solidFill>
                        <a:effectLst/>
                        <a:latin typeface="Calibri" panose="020F0502020204030204" pitchFamily="34" charset="0"/>
                      </a:endParaRPr>
                    </a:p>
                  </a:txBody>
                  <a:tcPr marL="6350" marR="6350" marT="6350" marB="0" anchor="b">
                    <a:solidFill>
                      <a:srgbClr val="C00000"/>
                    </a:solidFill>
                  </a:tcPr>
                </a:tc>
                <a:tc>
                  <a:txBody>
                    <a:bodyPr/>
                    <a:lstStyle/>
                    <a:p>
                      <a:pPr algn="r" fontAlgn="b"/>
                      <a:r>
                        <a:rPr lang="en-US" sz="1110" b="1" i="0" u="none" strike="noStrike" baseline="0">
                          <a:solidFill>
                            <a:schemeClr val="tx1"/>
                          </a:solidFill>
                          <a:effectLst/>
                          <a:latin typeface="Century Gothic" panose="020B0502020202020204" pitchFamily="34" charset="0"/>
                        </a:rPr>
                        <a:t>-2.86</a:t>
                      </a:r>
                    </a:p>
                  </a:txBody>
                  <a:tcPr marL="6350" marR="6350" marT="6350" marB="0" anchor="b">
                    <a:solidFill>
                      <a:srgbClr val="C00000"/>
                    </a:solidFill>
                  </a:tcPr>
                </a:tc>
                <a:tc>
                  <a:txBody>
                    <a:bodyPr/>
                    <a:lstStyle/>
                    <a:p>
                      <a:pPr algn="r" fontAlgn="b"/>
                      <a:r>
                        <a:rPr lang="en-US" sz="1110" b="1" i="0" u="none" strike="noStrike" baseline="0" dirty="0">
                          <a:solidFill>
                            <a:schemeClr val="tx1"/>
                          </a:solidFill>
                          <a:effectLst/>
                          <a:latin typeface="Century Gothic" panose="020B0502020202020204" pitchFamily="34" charset="0"/>
                        </a:rPr>
                        <a:t>2.86</a:t>
                      </a:r>
                    </a:p>
                  </a:txBody>
                  <a:tcPr marL="6350" marR="6350" marT="6350" marB="0" anchor="b">
                    <a:solidFill>
                      <a:srgbClr val="C00000"/>
                    </a:solidFill>
                  </a:tcPr>
                </a:tc>
                <a:extLst>
                  <a:ext uri="{0D108BD9-81ED-4DB2-BD59-A6C34878D82A}">
                    <a16:rowId xmlns="" xmlns:a16="http://schemas.microsoft.com/office/drawing/2014/main" val="1755834529"/>
                  </a:ext>
                </a:extLst>
              </a:tr>
              <a:tr h="767907">
                <a:tc>
                  <a:txBody>
                    <a:bodyPr/>
                    <a:lstStyle/>
                    <a:p>
                      <a:pPr algn="l" fontAlgn="b"/>
                      <a:r>
                        <a:rPr lang="en-US" sz="1100" b="1" u="none" strike="noStrike">
                          <a:solidFill>
                            <a:schemeClr val="tx1"/>
                          </a:solidFill>
                          <a:effectLst/>
                        </a:rPr>
                        <a:t>Software Developers, Systems Software</a:t>
                      </a:r>
                      <a:endParaRPr lang="en-US" sz="1100" b="1" i="0" u="none" strike="noStrike">
                        <a:solidFill>
                          <a:schemeClr val="tx1"/>
                        </a:solidFill>
                        <a:effectLst/>
                        <a:latin typeface="Calibri" panose="020F0502020204030204" pitchFamily="34" charset="0"/>
                      </a:endParaRPr>
                    </a:p>
                  </a:txBody>
                  <a:tcPr marL="6350" marR="6350" marT="6350" marB="0" anchor="b">
                    <a:solidFill>
                      <a:srgbClr val="C00000"/>
                    </a:solidFill>
                  </a:tcPr>
                </a:tc>
                <a:tc>
                  <a:txBody>
                    <a:bodyPr/>
                    <a:lstStyle/>
                    <a:p>
                      <a:pPr algn="r" fontAlgn="b"/>
                      <a:r>
                        <a:rPr lang="en-US" sz="1110" b="1" i="0" u="none" strike="noStrike" baseline="0">
                          <a:solidFill>
                            <a:schemeClr val="tx1"/>
                          </a:solidFill>
                          <a:effectLst/>
                          <a:latin typeface="Century Gothic" panose="020B0502020202020204" pitchFamily="34" charset="0"/>
                        </a:rPr>
                        <a:t>-3.48</a:t>
                      </a:r>
                    </a:p>
                  </a:txBody>
                  <a:tcPr marL="6350" marR="6350" marT="6350" marB="0" anchor="b">
                    <a:solidFill>
                      <a:srgbClr val="C00000"/>
                    </a:solidFill>
                  </a:tcPr>
                </a:tc>
                <a:tc>
                  <a:txBody>
                    <a:bodyPr/>
                    <a:lstStyle/>
                    <a:p>
                      <a:pPr algn="r" fontAlgn="b"/>
                      <a:r>
                        <a:rPr lang="en-US" sz="1110" b="1" i="0" u="none" strike="noStrike" baseline="0" dirty="0">
                          <a:solidFill>
                            <a:schemeClr val="tx1"/>
                          </a:solidFill>
                          <a:effectLst/>
                          <a:latin typeface="Century Gothic" panose="020B0502020202020204" pitchFamily="34" charset="0"/>
                        </a:rPr>
                        <a:t>1.40</a:t>
                      </a:r>
                    </a:p>
                  </a:txBody>
                  <a:tcPr marL="6350" marR="6350" marT="6350" marB="0" anchor="b">
                    <a:solidFill>
                      <a:srgbClr val="C00000"/>
                    </a:solidFill>
                  </a:tcPr>
                </a:tc>
                <a:extLst>
                  <a:ext uri="{0D108BD9-81ED-4DB2-BD59-A6C34878D82A}">
                    <a16:rowId xmlns="" xmlns:a16="http://schemas.microsoft.com/office/drawing/2014/main" val="4151097572"/>
                  </a:ext>
                </a:extLst>
              </a:tr>
              <a:tr h="555344">
                <a:tc>
                  <a:txBody>
                    <a:bodyPr/>
                    <a:lstStyle/>
                    <a:p>
                      <a:pPr algn="l" fontAlgn="b"/>
                      <a:r>
                        <a:rPr lang="en-US" sz="1100" b="1" u="none" strike="noStrike" dirty="0">
                          <a:solidFill>
                            <a:schemeClr val="tx1"/>
                          </a:solidFill>
                          <a:effectLst/>
                        </a:rPr>
                        <a:t>Computer Programmers</a:t>
                      </a:r>
                      <a:endParaRPr lang="en-US" sz="1100" b="1" i="0" u="none" strike="noStrike" dirty="0">
                        <a:solidFill>
                          <a:schemeClr val="tx1"/>
                        </a:solidFill>
                        <a:effectLst/>
                        <a:latin typeface="Calibri" panose="020F0502020204030204" pitchFamily="34" charset="0"/>
                      </a:endParaRPr>
                    </a:p>
                  </a:txBody>
                  <a:tcPr marL="6350" marR="6350" marT="6350" marB="0" anchor="b">
                    <a:solidFill>
                      <a:srgbClr val="C00000"/>
                    </a:solidFill>
                  </a:tcPr>
                </a:tc>
                <a:tc>
                  <a:txBody>
                    <a:bodyPr/>
                    <a:lstStyle/>
                    <a:p>
                      <a:pPr algn="r" fontAlgn="b"/>
                      <a:r>
                        <a:rPr lang="en-US" sz="1110" b="1" i="0" u="none" strike="noStrike" baseline="0" dirty="0">
                          <a:solidFill>
                            <a:schemeClr val="tx1"/>
                          </a:solidFill>
                          <a:effectLst/>
                          <a:latin typeface="Century Gothic" panose="020B0502020202020204" pitchFamily="34" charset="0"/>
                        </a:rPr>
                        <a:t>-11.19</a:t>
                      </a:r>
                    </a:p>
                  </a:txBody>
                  <a:tcPr marL="6350" marR="6350" marT="6350" marB="0" anchor="b">
                    <a:solidFill>
                      <a:srgbClr val="C00000"/>
                    </a:solidFill>
                  </a:tcPr>
                </a:tc>
                <a:tc>
                  <a:txBody>
                    <a:bodyPr/>
                    <a:lstStyle/>
                    <a:p>
                      <a:pPr algn="r" fontAlgn="b"/>
                      <a:r>
                        <a:rPr lang="en-US" sz="1110" b="1" i="0" u="none" strike="noStrike" baseline="0" dirty="0">
                          <a:solidFill>
                            <a:schemeClr val="tx1"/>
                          </a:solidFill>
                          <a:effectLst/>
                          <a:latin typeface="Century Gothic" panose="020B0502020202020204" pitchFamily="34" charset="0"/>
                        </a:rPr>
                        <a:t>-6.22</a:t>
                      </a:r>
                    </a:p>
                  </a:txBody>
                  <a:tcPr marL="6350" marR="6350" marT="6350" marB="0" anchor="b">
                    <a:solidFill>
                      <a:srgbClr val="C00000"/>
                    </a:solidFill>
                  </a:tcPr>
                </a:tc>
                <a:extLst>
                  <a:ext uri="{0D108BD9-81ED-4DB2-BD59-A6C34878D82A}">
                    <a16:rowId xmlns="" xmlns:a16="http://schemas.microsoft.com/office/drawing/2014/main" val="1023807493"/>
                  </a:ext>
                </a:extLst>
              </a:tr>
              <a:tr h="833016">
                <a:tc>
                  <a:txBody>
                    <a:bodyPr/>
                    <a:lstStyle/>
                    <a:p>
                      <a:pPr algn="l" fontAlgn="b"/>
                      <a:r>
                        <a:rPr lang="en-US" sz="1100" b="1" u="none" strike="noStrike" dirty="0">
                          <a:solidFill>
                            <a:schemeClr val="tx1"/>
                          </a:solidFill>
                          <a:effectLst/>
                        </a:rPr>
                        <a:t>Computer and Mathematical Occupations</a:t>
                      </a:r>
                      <a:endParaRPr lang="en-US" sz="1100" b="1" i="0" u="none" strike="noStrike" dirty="0">
                        <a:solidFill>
                          <a:schemeClr val="tx1"/>
                        </a:solidFill>
                        <a:effectLst/>
                        <a:latin typeface="Calibri" panose="020F0502020204030204" pitchFamily="34" charset="0"/>
                      </a:endParaRPr>
                    </a:p>
                  </a:txBody>
                  <a:tcPr marL="6350" marR="6350" marT="6350" marB="0" anchor="b">
                    <a:solidFill>
                      <a:schemeClr val="accent6">
                        <a:lumMod val="75000"/>
                      </a:schemeClr>
                    </a:solidFill>
                  </a:tcPr>
                </a:tc>
                <a:tc>
                  <a:txBody>
                    <a:bodyPr/>
                    <a:lstStyle/>
                    <a:p>
                      <a:pPr algn="r" fontAlgn="b"/>
                      <a:r>
                        <a:rPr lang="en-US" sz="1110" b="1" i="0" u="none" strike="noStrike" baseline="0">
                          <a:solidFill>
                            <a:schemeClr val="tx1"/>
                          </a:solidFill>
                          <a:effectLst/>
                          <a:latin typeface="Century Gothic" panose="020B0502020202020204" pitchFamily="34" charset="0"/>
                        </a:rPr>
                        <a:t>2.31</a:t>
                      </a:r>
                    </a:p>
                  </a:txBody>
                  <a:tcPr marL="6350" marR="6350" marT="6350" marB="0" anchor="b">
                    <a:solidFill>
                      <a:schemeClr val="accent6">
                        <a:lumMod val="75000"/>
                      </a:schemeClr>
                    </a:solidFill>
                  </a:tcPr>
                </a:tc>
                <a:tc>
                  <a:txBody>
                    <a:bodyPr/>
                    <a:lstStyle/>
                    <a:p>
                      <a:pPr algn="r" fontAlgn="b"/>
                      <a:r>
                        <a:rPr lang="en-US" sz="1110" b="1" i="0" u="none" strike="noStrike" baseline="0" dirty="0">
                          <a:solidFill>
                            <a:schemeClr val="tx1"/>
                          </a:solidFill>
                          <a:effectLst/>
                          <a:latin typeface="Century Gothic" panose="020B0502020202020204" pitchFamily="34" charset="0"/>
                        </a:rPr>
                        <a:t>3.62</a:t>
                      </a:r>
                    </a:p>
                  </a:txBody>
                  <a:tcPr marL="6350" marR="6350" marT="6350" marB="0" anchor="b">
                    <a:solidFill>
                      <a:schemeClr val="accent6">
                        <a:lumMod val="75000"/>
                      </a:schemeClr>
                    </a:solidFill>
                  </a:tcPr>
                </a:tc>
                <a:extLst>
                  <a:ext uri="{0D108BD9-81ED-4DB2-BD59-A6C34878D82A}">
                    <a16:rowId xmlns="" xmlns:a16="http://schemas.microsoft.com/office/drawing/2014/main" val="1166867636"/>
                  </a:ext>
                </a:extLst>
              </a:tr>
              <a:tr h="277672">
                <a:tc>
                  <a:txBody>
                    <a:bodyPr/>
                    <a:lstStyle/>
                    <a:p>
                      <a:pPr algn="l" fontAlgn="b"/>
                      <a:r>
                        <a:rPr lang="en-US" sz="1100" b="1" u="none" strike="noStrike">
                          <a:solidFill>
                            <a:schemeClr val="tx1"/>
                          </a:solidFill>
                          <a:effectLst/>
                        </a:rPr>
                        <a:t>All Occupations</a:t>
                      </a:r>
                      <a:endParaRPr lang="en-US" sz="1100" b="1" i="0" u="none" strike="noStrike">
                        <a:solidFill>
                          <a:schemeClr val="tx1"/>
                        </a:solidFill>
                        <a:effectLst/>
                        <a:latin typeface="Calibri" panose="020F0502020204030204" pitchFamily="34" charset="0"/>
                      </a:endParaRPr>
                    </a:p>
                  </a:txBody>
                  <a:tcPr marL="6350" marR="6350" marT="6350" marB="0" anchor="b">
                    <a:solidFill>
                      <a:schemeClr val="accent6">
                        <a:lumMod val="75000"/>
                      </a:schemeClr>
                    </a:solidFill>
                  </a:tcPr>
                </a:tc>
                <a:tc>
                  <a:txBody>
                    <a:bodyPr/>
                    <a:lstStyle/>
                    <a:p>
                      <a:pPr algn="r" fontAlgn="b"/>
                      <a:r>
                        <a:rPr lang="en-US" sz="1110" b="1" i="0" u="none" strike="noStrike" baseline="0">
                          <a:solidFill>
                            <a:schemeClr val="tx1"/>
                          </a:solidFill>
                          <a:effectLst/>
                          <a:latin typeface="Century Gothic" panose="020B0502020202020204" pitchFamily="34" charset="0"/>
                        </a:rPr>
                        <a:t>1.51</a:t>
                      </a:r>
                    </a:p>
                  </a:txBody>
                  <a:tcPr marL="6350" marR="6350" marT="6350" marB="0" anchor="b">
                    <a:solidFill>
                      <a:schemeClr val="accent6">
                        <a:lumMod val="75000"/>
                      </a:schemeClr>
                    </a:solidFill>
                  </a:tcPr>
                </a:tc>
                <a:tc>
                  <a:txBody>
                    <a:bodyPr/>
                    <a:lstStyle/>
                    <a:p>
                      <a:pPr algn="r" fontAlgn="b"/>
                      <a:r>
                        <a:rPr lang="en-US" sz="1110" b="1" i="0" u="none" strike="noStrike" baseline="0" dirty="0">
                          <a:solidFill>
                            <a:schemeClr val="tx1"/>
                          </a:solidFill>
                          <a:effectLst/>
                          <a:latin typeface="Century Gothic" panose="020B0502020202020204" pitchFamily="34" charset="0"/>
                        </a:rPr>
                        <a:t>1.80</a:t>
                      </a:r>
                    </a:p>
                  </a:txBody>
                  <a:tcPr marL="6350" marR="6350" marT="6350" marB="0" anchor="b">
                    <a:solidFill>
                      <a:schemeClr val="accent6">
                        <a:lumMod val="75000"/>
                      </a:schemeClr>
                    </a:solidFill>
                  </a:tcPr>
                </a:tc>
                <a:extLst>
                  <a:ext uri="{0D108BD9-81ED-4DB2-BD59-A6C34878D82A}">
                    <a16:rowId xmlns="" xmlns:a16="http://schemas.microsoft.com/office/drawing/2014/main" val="4172888325"/>
                  </a:ext>
                </a:extLst>
              </a:tr>
            </a:tbl>
          </a:graphicData>
        </a:graphic>
      </p:graphicFrame>
      <p:sp>
        <p:nvSpPr>
          <p:cNvPr id="5" name="TextBox 4">
            <a:extLst>
              <a:ext uri="{FF2B5EF4-FFF2-40B4-BE49-F238E27FC236}">
                <a16:creationId xmlns="" xmlns:a16="http://schemas.microsoft.com/office/drawing/2014/main" id="{4E286D4F-4DA4-47A6-B4A1-69C59C04C373}"/>
              </a:ext>
            </a:extLst>
          </p:cNvPr>
          <p:cNvSpPr txBox="1"/>
          <p:nvPr/>
        </p:nvSpPr>
        <p:spPr>
          <a:xfrm>
            <a:off x="6516497" y="1359428"/>
            <a:ext cx="5160977" cy="5078313"/>
          </a:xfrm>
          <a:prstGeom prst="rect">
            <a:avLst/>
          </a:prstGeom>
          <a:noFill/>
        </p:spPr>
        <p:txBody>
          <a:bodyPr wrap="square" rtlCol="0">
            <a:spAutoFit/>
          </a:bodyPr>
          <a:lstStyle/>
          <a:p>
            <a:pPr marL="285750" indent="-285750">
              <a:buFont typeface="Arial" panose="020B0604020202020204" pitchFamily="34" charset="0"/>
              <a:buChar char="•"/>
            </a:pPr>
            <a:r>
              <a:rPr lang="en-US" dirty="0"/>
              <a:t>Occupations with high growth in 2017 also had higher average yearly growth over the four preceding years.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Occupations with low growth in 2017 also had lower average yearly growth over the four preceding years.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Both Computer and Mathematical Occupations and All Occupations showed steady growth. However, Computer and Mathematical Occupations had consistently higher growth that All Occupations </a:t>
            </a:r>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903084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85EE37-585C-E64B-A7B4-E9E8C734F5D4}"/>
              </a:ext>
            </a:extLst>
          </p:cNvPr>
          <p:cNvSpPr>
            <a:spLocks noGrp="1"/>
          </p:cNvSpPr>
          <p:nvPr>
            <p:ph type="title"/>
          </p:nvPr>
        </p:nvSpPr>
        <p:spPr>
          <a:xfrm>
            <a:off x="192603" y="1195618"/>
            <a:ext cx="3580327" cy="5394036"/>
          </a:xfrm>
        </p:spPr>
        <p:txBody>
          <a:bodyPr>
            <a:normAutofit/>
          </a:bodyPr>
          <a:lstStyle/>
          <a:p>
            <a:r>
              <a:rPr lang="en-US" sz="3400" dirty="0"/>
              <a:t>The overall employment status by occupations in </a:t>
            </a:r>
            <a:r>
              <a:rPr lang="en-US" sz="3400" dirty="0" smtClean="0"/>
              <a:t>US: 2017</a:t>
            </a:r>
            <a:r>
              <a:rPr lang="en-US" dirty="0"/>
              <a:t/>
            </a:r>
            <a:br>
              <a:rPr lang="en-US" dirty="0"/>
            </a:br>
            <a:endParaRPr lang="en-US" dirty="0"/>
          </a:p>
        </p:txBody>
      </p:sp>
      <p:pic>
        <p:nvPicPr>
          <p:cNvPr id="3074" name="Picture 2">
            <a:extLst>
              <a:ext uri="{FF2B5EF4-FFF2-40B4-BE49-F238E27FC236}">
                <a16:creationId xmlns="" xmlns:a16="http://schemas.microsoft.com/office/drawing/2014/main" id="{F41EE0FD-2018-46CC-8500-10BF0C3A16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9725" y="729799"/>
            <a:ext cx="7894922" cy="6052127"/>
          </a:xfrm>
          <a:prstGeom prst="rect">
            <a:avLst/>
          </a:prstGeom>
          <a:noFill/>
          <a:extLst>
            <a:ext uri="{909E8E84-426E-40DD-AFC4-6F175D3DCCD1}">
              <a14:hiddenFill xmlns:a14="http://schemas.microsoft.com/office/drawing/2010/main">
                <a:solidFill>
                  <a:srgbClr val="FFFFFF"/>
                </a:solidFill>
              </a14:hiddenFill>
            </a:ext>
          </a:extLst>
        </p:spPr>
      </p:pic>
      <p:sp>
        <p:nvSpPr>
          <p:cNvPr id="3" name="Left Arrow 2"/>
          <p:cNvSpPr/>
          <p:nvPr/>
        </p:nvSpPr>
        <p:spPr>
          <a:xfrm>
            <a:off x="8483642" y="4020943"/>
            <a:ext cx="1249251" cy="296214"/>
          </a:xfrm>
          <a:prstGeom prst="leftArrow">
            <a:avLst/>
          </a:prstGeom>
          <a:solidFill>
            <a:srgbClr val="FFFF0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839847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346</TotalTime>
  <Words>995</Words>
  <Application>Microsoft Office PowerPoint</Application>
  <PresentationFormat>Widescreen</PresentationFormat>
  <Paragraphs>109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Century Gothic</vt:lpstr>
      <vt:lpstr>Vapor Trail</vt:lpstr>
      <vt:lpstr>Employment Trends in Computer and Mathematical Occupations</vt:lpstr>
      <vt:lpstr>Objective: </vt:lpstr>
      <vt:lpstr>Sources</vt:lpstr>
      <vt:lpstr>PowerPoint Presentation</vt:lpstr>
      <vt:lpstr>PowerPoint Presentation</vt:lpstr>
      <vt:lpstr>PowerPoint Presentation</vt:lpstr>
      <vt:lpstr>Which Occupations have the Highest and Lowest demands? </vt:lpstr>
      <vt:lpstr>Findings</vt:lpstr>
      <vt:lpstr>The overall employment status by occupations in US: 2017 </vt:lpstr>
      <vt:lpstr>The employment status in Computer and Mathematical Occupation in US: 2017</vt:lpstr>
      <vt:lpstr> </vt:lpstr>
      <vt:lpstr>Summary</vt:lpstr>
      <vt:lpstr>TAKE-AWAYS</vt:lpstr>
      <vt:lpstr>Data Limitations</vt:lpstr>
      <vt:lpstr>Next steps</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WCW ILLUSTRATOR</dc:creator>
  <cp:lastModifiedBy>WCW ILLUSTRATOR</cp:lastModifiedBy>
  <cp:revision>54</cp:revision>
  <dcterms:created xsi:type="dcterms:W3CDTF">2019-03-30T16:18:21Z</dcterms:created>
  <dcterms:modified xsi:type="dcterms:W3CDTF">2019-04-01T04:25:02Z</dcterms:modified>
</cp:coreProperties>
</file>