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1" r:id="rId5"/>
    <p:sldId id="292" r:id="rId6"/>
    <p:sldId id="265" r:id="rId7"/>
    <p:sldId id="287" r:id="rId8"/>
    <p:sldId id="290" r:id="rId9"/>
    <p:sldId id="289" r:id="rId10"/>
    <p:sldId id="288" r:id="rId11"/>
    <p:sldId id="281" r:id="rId12"/>
    <p:sldId id="282" r:id="rId13"/>
    <p:sldId id="262" r:id="rId14"/>
    <p:sldId id="25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Qin" initials="LQ" lastIdx="1" clrIdx="0">
    <p:extLst>
      <p:ext uri="{19B8F6BF-5375-455C-9EA6-DF929625EA0E}">
        <p15:presenceInfo xmlns:p15="http://schemas.microsoft.com/office/powerpoint/2012/main" userId="S::lqb975@ads.northwestern.edu::ce3c0625-0c65-4a1b-a4c9-5f50b0d6be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state-total.html" TargetMode="External"/><Relationship Id="rId2" Type="http://schemas.openxmlformats.org/officeDocument/2006/relationships/hyperlink" Target="https://www.bls.gov/oes/oes_emp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Employment Trends in Computer and Mathematical Occupations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United States </a:t>
            </a:r>
          </a:p>
          <a:p>
            <a:r>
              <a:rPr lang="en-US" sz="2800" dirty="0"/>
              <a:t>2013 - 2017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F9FFDB-DB25-4AFA-B506-312075D34380}"/>
              </a:ext>
            </a:extLst>
          </p:cNvPr>
          <p:cNvSpPr txBox="1"/>
          <p:nvPr/>
        </p:nvSpPr>
        <p:spPr>
          <a:xfrm>
            <a:off x="1371600" y="4781641"/>
            <a:ext cx="30522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Winnie Wu</a:t>
            </a:r>
          </a:p>
          <a:p>
            <a:r>
              <a:rPr lang="en-US" sz="2800" b="1" dirty="0"/>
              <a:t>Rob Seaberg</a:t>
            </a:r>
          </a:p>
          <a:p>
            <a:r>
              <a:rPr lang="en-US" sz="2800" b="1" dirty="0"/>
              <a:t>&amp; Lei Qin</a:t>
            </a:r>
          </a:p>
        </p:txBody>
      </p:sp>
    </p:spTree>
    <p:extLst>
      <p:ext uri="{BB962C8B-B14F-4D97-AF65-F5344CB8AC3E}">
        <p14:creationId xmlns:p14="http://schemas.microsoft.com/office/powerpoint/2010/main" val="318704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D6666-CF76-4F9D-B356-8C4E5E1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1" y="1158105"/>
            <a:ext cx="3494078" cy="5470172"/>
          </a:xfrm>
        </p:spPr>
        <p:txBody>
          <a:bodyPr>
            <a:normAutofit/>
          </a:bodyPr>
          <a:lstStyle/>
          <a:p>
            <a:r>
              <a:rPr lang="en-US" sz="3400" dirty="0"/>
              <a:t>The employment status in Computer and Mathematical occupations in US: 2017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6BFFD9D-DAAD-1B49-B1E8-4F81EF33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72" y="402336"/>
            <a:ext cx="8193728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EA6E0-9345-1C43-9594-047B355E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510824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5E4B7-0D24-1246-B992-4E761C8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D2FE6-AC37-FA4F-B071-B1D2CB6C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1834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The overall employment status by occupations in US in 2017</a:t>
            </a:r>
          </a:p>
          <a:p>
            <a:pPr lvl="1"/>
            <a:r>
              <a:rPr lang="en-US" dirty="0"/>
              <a:t>National level top 3: administrative support, sales and food preparation and serving</a:t>
            </a:r>
          </a:p>
          <a:p>
            <a:pPr lvl="1"/>
            <a:r>
              <a:rPr lang="en-US" dirty="0"/>
              <a:t>Computer and Mathematical occupations ranks No. 14 among 22 major occupation categories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employment status in Computer and Mathematical Occupation in US</a:t>
            </a:r>
          </a:p>
          <a:p>
            <a:pPr lvl="1"/>
            <a:r>
              <a:rPr lang="en-US" dirty="0"/>
              <a:t>Top 3 states: California, Texas, and New York</a:t>
            </a:r>
          </a:p>
          <a:p>
            <a:pPr lvl="1"/>
            <a:r>
              <a:rPr lang="en-US" dirty="0"/>
              <a:t>Top 3 job titles: software developers, computer user support specialists and computer analysts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3167F-30A9-4F8D-99EE-386A1F0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1BA543-3A3F-43F0-957D-37B7A83B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1947"/>
            <a:ext cx="10820400" cy="44464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Fastest YOY growth (‘17 vs ‘16) for Comp &amp; Math occupations: </a:t>
            </a:r>
            <a:r>
              <a:rPr lang="en-US" sz="2400" b="1" dirty="0"/>
              <a:t>Guam</a:t>
            </a:r>
          </a:p>
          <a:p>
            <a:r>
              <a:rPr lang="en-US" sz="2400" dirty="0"/>
              <a:t>Slowest YOY growth (‘17 vs ‘16) for Comp &amp; Math occupations : </a:t>
            </a:r>
            <a:r>
              <a:rPr lang="en-US" sz="2400" b="1" dirty="0"/>
              <a:t>Louisiana</a:t>
            </a:r>
          </a:p>
          <a:p>
            <a:r>
              <a:rPr lang="en-US" sz="2400" dirty="0"/>
              <a:t>Larger population size does not necessarily mean higher job growth </a:t>
            </a:r>
          </a:p>
          <a:p>
            <a:r>
              <a:rPr lang="en-US" sz="2400" dirty="0"/>
              <a:t>Occupation with fastest YOY growth for 2017 vs 2016 : </a:t>
            </a:r>
            <a:r>
              <a:rPr lang="en-US" sz="2400" b="1" dirty="0"/>
              <a:t>Computer Occupations, All Other</a:t>
            </a:r>
          </a:p>
          <a:p>
            <a:r>
              <a:rPr lang="en-US" sz="2400" dirty="0"/>
              <a:t>Occupation with slowest YOY growth for 2017 vs 2016 : </a:t>
            </a:r>
            <a:r>
              <a:rPr lang="en-US" sz="2400" b="1" dirty="0"/>
              <a:t>Computer Programmers</a:t>
            </a:r>
          </a:p>
          <a:p>
            <a:r>
              <a:rPr lang="en-US" sz="2400" dirty="0"/>
              <a:t>Computer and Mathematical Occupations is </a:t>
            </a:r>
            <a:r>
              <a:rPr lang="en-US" sz="2400" b="1" dirty="0"/>
              <a:t>14</a:t>
            </a:r>
            <a:r>
              <a:rPr lang="en-US" sz="2400" b="1" baseline="30000" dirty="0"/>
              <a:t>th</a:t>
            </a:r>
            <a:r>
              <a:rPr lang="en-US" sz="2400" dirty="0"/>
              <a:t> out of 22 occupation types in the US </a:t>
            </a:r>
          </a:p>
          <a:p>
            <a:r>
              <a:rPr lang="en-US" sz="2400" dirty="0"/>
              <a:t>Within Computer and Mathematical Occupations,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Software Developers (Applications) </a:t>
            </a:r>
            <a:r>
              <a:rPr lang="en-US" sz="2400" dirty="0"/>
              <a:t>had the highest number of employees in 2017</a:t>
            </a:r>
          </a:p>
          <a:p>
            <a:r>
              <a:rPr lang="en-US" sz="2400" b="1" dirty="0"/>
              <a:t>California</a:t>
            </a:r>
            <a:r>
              <a:rPr lang="en-US" sz="2400" dirty="0"/>
              <a:t> had the most people working in computer and mathematical related occupations in 2017</a:t>
            </a:r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dirty="0"/>
          </a:p>
          <a:p>
            <a:endParaRPr lang="en-US" sz="24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2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75F0A-4727-47D2-96A8-DFAC0FBD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9386F3-A2F7-4C59-B5D1-F22F1E51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BLS included calculations for the percent relative standard error (RSE) for total employment numbers.  Looking at a sample of the RSEs, there were concerns about the precision of certain estimates</a:t>
            </a:r>
          </a:p>
          <a:p>
            <a:r>
              <a:rPr lang="en-US" dirty="0"/>
              <a:t>Estimates for detailed occupations do not sum to the totals because the totals include occupations not shown separately</a:t>
            </a:r>
          </a:p>
          <a:p>
            <a:r>
              <a:rPr lang="en-US" dirty="0"/>
              <a:t>Estimates do not include self-employed workers</a:t>
            </a:r>
          </a:p>
          <a:p>
            <a:r>
              <a:rPr lang="en-US" dirty="0"/>
              <a:t>The most recent BLS data went to 2017 only</a:t>
            </a:r>
          </a:p>
          <a:p>
            <a:r>
              <a:rPr lang="en-US" dirty="0"/>
              <a:t>BLS data covers full-time and part-time wage and salary workers in nonfarm industries.  It does not cover self-employed, owners and partners in unincorporated firms, household workers, or unpaid family workers.</a:t>
            </a:r>
          </a:p>
        </p:txBody>
      </p:sp>
    </p:spTree>
    <p:extLst>
      <p:ext uri="{BB962C8B-B14F-4D97-AF65-F5344CB8AC3E}">
        <p14:creationId xmlns:p14="http://schemas.microsoft.com/office/powerpoint/2010/main" val="169328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9EF35-DC7C-428F-A8C6-930DEFB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2C285-6A5A-45FC-B1D5-1D0786CB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utilize job search APIs such as LinkedIn, </a:t>
            </a:r>
            <a:r>
              <a:rPr lang="en-US" dirty="0" err="1"/>
              <a:t>GoogleCloud</a:t>
            </a:r>
            <a:r>
              <a:rPr lang="en-US" dirty="0"/>
              <a:t>, or Indeed to find insight about the volume of job searches and postings.  </a:t>
            </a:r>
          </a:p>
          <a:p>
            <a:pPr lvl="1"/>
            <a:r>
              <a:rPr lang="en-US" dirty="0"/>
              <a:t>APIs would also give us more current information than BLS which only went up to 2017.  In a rapidly changing employment sector, such up to date information would be essential in painting an accurate picture of the current job market. </a:t>
            </a:r>
          </a:p>
          <a:p>
            <a:r>
              <a:rPr lang="en-US" dirty="0"/>
              <a:t>If given more time we would have liked to narrow our results to gender, race, age, and educational background of employees</a:t>
            </a:r>
          </a:p>
        </p:txBody>
      </p:sp>
    </p:spTree>
    <p:extLst>
      <p:ext uri="{BB962C8B-B14F-4D97-AF65-F5344CB8AC3E}">
        <p14:creationId xmlns:p14="http://schemas.microsoft.com/office/powerpoint/2010/main" val="396857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6334A-68E7-42D4-919A-0C62BE53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6" y="211471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/>
              <a:t>Thank you!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25BB28-A4EC-414D-859C-C7A0FCD1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893" y="3381986"/>
            <a:ext cx="6474902" cy="1046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44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5C587-4962-4E00-A54B-F8B9FE2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B7FB5-54B8-4545-A8C7-1D4B4C0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2194560"/>
            <a:ext cx="11029682" cy="4024125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 dirty="0"/>
              <a:t>The purpose of this project is to analyze US employment data to observe trends in computer and mathematical occupations based on location and job title 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	1. Which states have the fastest growing job market for computer and mathematical occupations?</a:t>
            </a:r>
          </a:p>
          <a:p>
            <a:pPr marL="0" indent="0" algn="r">
              <a:buNone/>
            </a:pPr>
            <a:r>
              <a:rPr lang="en-US" dirty="0"/>
              <a:t>	2. Does a larger state population translate to higher job growth? </a:t>
            </a:r>
          </a:p>
          <a:p>
            <a:pPr marL="0" indent="0" algn="r">
              <a:buNone/>
            </a:pPr>
            <a:r>
              <a:rPr lang="en-US" dirty="0"/>
              <a:t>	3. Which specific occupations are the most and least in demand?</a:t>
            </a:r>
          </a:p>
          <a:p>
            <a:pPr marL="0" indent="0" algn="r">
              <a:buNone/>
            </a:pPr>
            <a:r>
              <a:rPr lang="en-US" dirty="0"/>
              <a:t>	4. How do computer and mathematical occupations stack up against other occupation types? </a:t>
            </a:r>
          </a:p>
          <a:p>
            <a:pPr marL="0" indent="0" algn="r">
              <a:buNone/>
            </a:pPr>
            <a:r>
              <a:rPr lang="en-US" dirty="0"/>
              <a:t>	5. Which specific occupations had the highest number of employees in 2017? </a:t>
            </a:r>
          </a:p>
          <a:p>
            <a:pPr marL="0" indent="0" algn="r">
              <a:buNone/>
            </a:pPr>
            <a:r>
              <a:rPr lang="en-US" dirty="0"/>
              <a:t>	6. Which state had the most people working in computer and mathematical related occupations in 2017?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FBC95-86CC-4C5D-80F0-CF41A33B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CC8578-D28C-470E-8EBE-3E9A3C6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08" y="2194560"/>
            <a:ext cx="8227291" cy="4024125"/>
          </a:xfrm>
        </p:spPr>
        <p:txBody>
          <a:bodyPr/>
          <a:lstStyle/>
          <a:p>
            <a:r>
              <a:rPr lang="en-US" dirty="0"/>
              <a:t>Bureau of Labor Statistics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https://www.bls.gov/oes/oes_emp.htm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The Occupational Employment Statistics (OES) program conducts a semiannual survey designed to produce estimates of employment and wages for specific occupations.</a:t>
            </a:r>
          </a:p>
          <a:p>
            <a:endParaRPr lang="en-US" dirty="0"/>
          </a:p>
          <a:p>
            <a:r>
              <a:rPr lang="en-US" dirty="0"/>
              <a:t>US Census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https://www.census.gov/data/tables/time-series/demo/popest/2010s-state-total.html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/>
              <a:t>Used for state population estimates (as of 7/1) from 2013 through 2017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D53E29-B383-4B9D-A554-11B128DF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85273"/>
            <a:ext cx="2343727" cy="234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4340ED-E940-4A96-89BA-D2EE55992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0" y="3932382"/>
            <a:ext cx="2749357" cy="20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97B1C-3F8F-4B5D-8723-E5115AF5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" y="4546242"/>
            <a:ext cx="11888447" cy="2125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States chosen based on fastest YOY growth for 2017 vs 2016 for Computer and Mathematical Occupations.  Included US as a comparison point</a:t>
            </a:r>
          </a:p>
          <a:p>
            <a:r>
              <a:rPr lang="en-US" dirty="0"/>
              <a:t>Overall US grew in 2017, but not as fast as it did in 2016 and 2015</a:t>
            </a:r>
          </a:p>
          <a:p>
            <a:r>
              <a:rPr lang="en-US" dirty="0"/>
              <a:t>Top 3 states/territories are Guam, Montana, and Utah.  Both Guam and Montana show a volatile job market from at least 2015-2017</a:t>
            </a:r>
          </a:p>
          <a:p>
            <a:r>
              <a:rPr lang="en-US" dirty="0"/>
              <a:t>Utah did not grow as much as it did in 2016, like the total US, but continued to experience a strong job market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2043880"/>
            <a:ext cx="3493583" cy="11201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8C64A6C-BD40-4A64-B91F-E20F1390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92" y="737536"/>
            <a:ext cx="85344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5897B1C-3F8F-4B5D-8723-E5115AF5882A}"/>
              </a:ext>
            </a:extLst>
          </p:cNvPr>
          <p:cNvSpPr txBox="1">
            <a:spLocks/>
          </p:cNvSpPr>
          <p:nvPr/>
        </p:nvSpPr>
        <p:spPr>
          <a:xfrm>
            <a:off x="115909" y="4546242"/>
            <a:ext cx="11888447" cy="2125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States chosen based on slowest YOY growth for 2017 vs 2016 for Computer and Mathematical Occupations.  Included US as a comparison point</a:t>
            </a:r>
          </a:p>
          <a:p>
            <a:r>
              <a:rPr lang="en-US" sz="2400" dirty="0"/>
              <a:t>The three bottom states are Louisiana, New Mexico, and Minnesota.  All three of these states experienced growth in 2016.  Out of the three, New Mexico experienced the largest % decline from 2016 to 2017</a:t>
            </a:r>
          </a:p>
          <a:p>
            <a:r>
              <a:rPr lang="en-US" sz="2400" dirty="0"/>
              <a:t>All three of these states outgrew total US in 2014, but did not exceed overall US growth in 2015, 2016, or 2017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1946246"/>
            <a:ext cx="3451538" cy="116247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626FDCB-06F6-43F3-A509-7A6C9899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755650"/>
            <a:ext cx="8477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F3F66-EBAC-4059-95DC-84F0A2D0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501929"/>
            <a:ext cx="11075831" cy="1894319"/>
          </a:xfrm>
        </p:spPr>
        <p:txBody>
          <a:bodyPr>
            <a:normAutofit/>
          </a:bodyPr>
          <a:lstStyle/>
          <a:p>
            <a:r>
              <a:rPr lang="en-US" dirty="0"/>
              <a:t>Compared US population by state vs the YOY growth rate (2017 vs 2016) for Computer and Mathematical Occupations</a:t>
            </a:r>
          </a:p>
          <a:p>
            <a:pPr lvl="1"/>
            <a:r>
              <a:rPr lang="en-US" dirty="0"/>
              <a:t>A larger population did not necessarily translate to higher job growth in this case</a:t>
            </a:r>
          </a:p>
          <a:p>
            <a:pPr lvl="1"/>
            <a:r>
              <a:rPr lang="en-US" dirty="0"/>
              <a:t>Highest growth rates seen for states with less than 5MM people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642F8360-CC0D-4DD9-9C82-369B6108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" y="2575774"/>
            <a:ext cx="7732221" cy="38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41" y="2616189"/>
            <a:ext cx="3475723" cy="1804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41" y="4640224"/>
            <a:ext cx="3475723" cy="15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8570A-62BD-4471-B097-C694410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Occupations have the Highest and Lowest demands?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BFBD1934-FD17-47DC-A5FD-FDD1A2C33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304"/>
            <a:ext cx="5996869" cy="39979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989F6F7-5E58-4DB3-8230-2E37CE708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9" y="2276304"/>
            <a:ext cx="6133571" cy="40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6BA33-7754-4852-A943-2BF56BC5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383" y="393235"/>
            <a:ext cx="5088622" cy="81478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91C927E-30F3-4185-BE20-0B6D3C5A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1928"/>
              </p:ext>
            </p:extLst>
          </p:nvPr>
        </p:nvGraphicFramePr>
        <p:xfrm>
          <a:off x="646477" y="1461221"/>
          <a:ext cx="5219700" cy="510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559">
                  <a:extLst>
                    <a:ext uri="{9D8B030D-6E8A-4147-A177-3AD203B41FA5}">
                      <a16:colId xmlns:a16="http://schemas.microsoft.com/office/drawing/2014/main" xmlns="" val="957085690"/>
                    </a:ext>
                  </a:extLst>
                </a:gridCol>
                <a:gridCol w="1647559">
                  <a:extLst>
                    <a:ext uri="{9D8B030D-6E8A-4147-A177-3AD203B41FA5}">
                      <a16:colId xmlns:a16="http://schemas.microsoft.com/office/drawing/2014/main" xmlns="" val="3984160696"/>
                    </a:ext>
                  </a:extLst>
                </a:gridCol>
                <a:gridCol w="1924582">
                  <a:extLst>
                    <a:ext uri="{9D8B030D-6E8A-4147-A177-3AD203B41FA5}">
                      <a16:colId xmlns:a16="http://schemas.microsoft.com/office/drawing/2014/main" xmlns="" val="3944266915"/>
                    </a:ext>
                  </a:extLst>
                </a:gridCol>
              </a:tblGrid>
              <a:tr h="51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Occupation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 Change 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Avg. % Change 2013-2017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018803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Occupations, All Other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17.65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12.10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961185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Information Security Analysts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10.57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7.85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6758617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Statisticians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7.63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9.51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146509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Web Developers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834529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Software Developers, Systems Software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-3.48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1.40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097572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Programmers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-11.19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-6.22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3807493"/>
                  </a:ext>
                </a:extLst>
              </a:tr>
              <a:tr h="8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and Mathematical Occupations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2.31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3.62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686763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All Occupations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1.51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1.80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2888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286D4F-4DA4-47A6-B4A1-69C59C04C373}"/>
              </a:ext>
            </a:extLst>
          </p:cNvPr>
          <p:cNvSpPr txBox="1"/>
          <p:nvPr/>
        </p:nvSpPr>
        <p:spPr>
          <a:xfrm>
            <a:off x="6516497" y="1359428"/>
            <a:ext cx="5160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high growth in 2017 also had higher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low growth in 2017 also had lower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Computer and Mathematical Occupations and All Occupations showed steady growth. However, Computer and Mathematical Occupations had consistently higher growth than All Occupations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DF69AB2-A8CD-0444-9BE9-B09AE404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99" y="694758"/>
            <a:ext cx="8197902" cy="6163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5EE37-585C-E64B-A7B4-E9E8C734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3" y="1195618"/>
            <a:ext cx="3580327" cy="5394036"/>
          </a:xfrm>
        </p:spPr>
        <p:txBody>
          <a:bodyPr>
            <a:normAutofit/>
          </a:bodyPr>
          <a:lstStyle/>
          <a:p>
            <a:r>
              <a:rPr lang="en-US" sz="3400" dirty="0"/>
              <a:t>The overall employment status by occupations in US: 2017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9227354" y="4045327"/>
            <a:ext cx="1249251" cy="296214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84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422</TotalTime>
  <Words>862</Words>
  <Application>Microsoft Office PowerPoint</Application>
  <PresentationFormat>Widescreen</PresentationFormat>
  <Paragraphs>105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Employment Trends in Computer and Mathematical Occupations</vt:lpstr>
      <vt:lpstr>Objective: </vt:lpstr>
      <vt:lpstr>Sources</vt:lpstr>
      <vt:lpstr>PowerPoint Presentation</vt:lpstr>
      <vt:lpstr>PowerPoint Presentation</vt:lpstr>
      <vt:lpstr>PowerPoint Presentation</vt:lpstr>
      <vt:lpstr>Which Occupations have the Highest and Lowest demands? </vt:lpstr>
      <vt:lpstr>Findings</vt:lpstr>
      <vt:lpstr>The overall employment status by occupations in US: 2017 </vt:lpstr>
      <vt:lpstr>The employment status in Computer and Mathematical occupations in US: 2017</vt:lpstr>
      <vt:lpstr> </vt:lpstr>
      <vt:lpstr>Summary</vt:lpstr>
      <vt:lpstr>TAKE-AWAYS</vt:lpstr>
      <vt:lpstr>Data Limitations</vt:lpstr>
      <vt:lpstr>Next steps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WCW ILLUSTRATOR</dc:creator>
  <cp:lastModifiedBy>WCW ILLUSTRATOR</cp:lastModifiedBy>
  <cp:revision>71</cp:revision>
  <dcterms:created xsi:type="dcterms:W3CDTF">2019-03-30T16:18:21Z</dcterms:created>
  <dcterms:modified xsi:type="dcterms:W3CDTF">2019-04-01T22:32:38Z</dcterms:modified>
</cp:coreProperties>
</file>