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91" r:id="rId5"/>
    <p:sldId id="292" r:id="rId6"/>
    <p:sldId id="265" r:id="rId7"/>
    <p:sldId id="287" r:id="rId8"/>
    <p:sldId id="290" r:id="rId9"/>
    <p:sldId id="289" r:id="rId10"/>
    <p:sldId id="288" r:id="rId11"/>
    <p:sldId id="281" r:id="rId12"/>
    <p:sldId id="282" r:id="rId13"/>
    <p:sldId id="262" r:id="rId14"/>
    <p:sldId id="259"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89126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343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38900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20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09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2120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12610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4654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920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6323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0013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445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851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6081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096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6207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19682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7554211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tables/time-series/demo/popest/2010s-state-total.html" TargetMode="External"/><Relationship Id="rId2" Type="http://schemas.openxmlformats.org/officeDocument/2006/relationships/hyperlink" Target="https://www.bls.gov/oes/oes_emp.ht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fontScale="70000" lnSpcReduction="20000"/>
          </a:bodyPr>
          <a:lstStyle/>
          <a:p>
            <a:r>
              <a:rPr lang="en-US" sz="2800" dirty="0"/>
              <a:t>United States </a:t>
            </a:r>
          </a:p>
          <a:p>
            <a:r>
              <a:rPr lang="en-US" sz="2800" dirty="0"/>
              <a:t>2013 - 2017</a:t>
            </a:r>
          </a:p>
        </p:txBody>
      </p:sp>
      <p:sp>
        <p:nvSpPr>
          <p:cNvPr id="4" name="TextBox 3">
            <a:extLst>
              <a:ext uri="{FF2B5EF4-FFF2-40B4-BE49-F238E27FC236}">
                <a16:creationId xmlns:a16="http://schemas.microsoft.com/office/drawing/2014/main" xmlns="" id="{FCF9FFDB-DB25-4AFA-B506-312075D34380}"/>
              </a:ext>
            </a:extLst>
          </p:cNvPr>
          <p:cNvSpPr txBox="1"/>
          <p:nvPr/>
        </p:nvSpPr>
        <p:spPr>
          <a:xfrm>
            <a:off x="1371600" y="4781641"/>
            <a:ext cx="3052261" cy="1661993"/>
          </a:xfrm>
          <a:prstGeom prst="rect">
            <a:avLst/>
          </a:prstGeom>
          <a:noFill/>
          <a:ln>
            <a:solidFill>
              <a:schemeClr val="tx1"/>
            </a:solidFill>
          </a:ln>
        </p:spPr>
        <p:txBody>
          <a:bodyPr wrap="square" rtlCol="0">
            <a:spAutoFit/>
          </a:bodyPr>
          <a:lstStyle/>
          <a:p>
            <a:r>
              <a:rPr lang="en-US" sz="2800" b="1" dirty="0"/>
              <a:t>Winnie Wu</a:t>
            </a:r>
          </a:p>
          <a:p>
            <a:r>
              <a:rPr lang="en-US" sz="2800" b="1" dirty="0"/>
              <a:t>Rob Seaberg</a:t>
            </a:r>
          </a:p>
          <a:p>
            <a:r>
              <a:rPr lang="en-US" sz="2800" b="1" dirty="0"/>
              <a:t>&amp; Lei Qin</a:t>
            </a:r>
          </a:p>
          <a:p>
            <a:endParaRPr lang="en-US" dirty="0"/>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D6666-CF76-4F9D-B356-8C4E5E1D8BE9}"/>
              </a:ext>
            </a:extLst>
          </p:cNvPr>
          <p:cNvSpPr>
            <a:spLocks noGrp="1"/>
          </p:cNvSpPr>
          <p:nvPr>
            <p:ph type="title"/>
          </p:nvPr>
        </p:nvSpPr>
        <p:spPr>
          <a:xfrm>
            <a:off x="218941" y="1158105"/>
            <a:ext cx="3494078" cy="5470172"/>
          </a:xfrm>
        </p:spPr>
        <p:txBody>
          <a:bodyPr>
            <a:normAutofit/>
          </a:bodyPr>
          <a:lstStyle/>
          <a:p>
            <a:r>
              <a:rPr lang="en-US" sz="3400" dirty="0"/>
              <a:t>The employment status in Computer and Mathematical Occupation in US</a:t>
            </a:r>
          </a:p>
        </p:txBody>
      </p:sp>
      <p:pic>
        <p:nvPicPr>
          <p:cNvPr id="4098" name="Picture 2">
            <a:extLst>
              <a:ext uri="{FF2B5EF4-FFF2-40B4-BE49-F238E27FC236}">
                <a16:creationId xmlns:a16="http://schemas.microsoft.com/office/drawing/2014/main" xmlns="" id="{B9FF63C9-ACF4-465C-BC1B-055E49354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764373"/>
            <a:ext cx="75438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27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EA6E0-9345-1C43-9594-047B355EECDF}"/>
              </a:ext>
            </a:extLst>
          </p:cNvPr>
          <p:cNvSpPr>
            <a:spLocks noGrp="1"/>
          </p:cNvSpPr>
          <p:nvPr>
            <p:ph type="title"/>
          </p:nvPr>
        </p:nvSpPr>
        <p:spPr/>
        <p:txBody>
          <a:bodyPr>
            <a:normAutofit/>
          </a:bodyPr>
          <a:lstStyle/>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0" y="-1"/>
            <a:ext cx="12510824" cy="6982691"/>
          </a:xfrm>
          <a:prstGeom prst="rect">
            <a:avLst/>
          </a:prstGeom>
        </p:spPr>
      </p:pic>
    </p:spTree>
    <p:extLst>
      <p:ext uri="{BB962C8B-B14F-4D97-AF65-F5344CB8AC3E}">
        <p14:creationId xmlns:p14="http://schemas.microsoft.com/office/powerpoint/2010/main" val="297956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F68D2FE6-AC37-FA4F-B071-B1D2CB6CF5FE}"/>
              </a:ext>
            </a:extLst>
          </p:cNvPr>
          <p:cNvSpPr>
            <a:spLocks noGrp="1"/>
          </p:cNvSpPr>
          <p:nvPr>
            <p:ph idx="1"/>
          </p:nvPr>
        </p:nvSpPr>
        <p:spPr>
          <a:xfrm>
            <a:off x="685800" y="2271834"/>
            <a:ext cx="10820400" cy="4024125"/>
          </a:xfrm>
        </p:spPr>
        <p:txBody>
          <a:bodyPr>
            <a:normAutofit/>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 No. 14 among 22 major occupation categories </a:t>
            </a:r>
          </a:p>
          <a:p>
            <a:pPr marL="457200" lvl="1" indent="0">
              <a:buNone/>
            </a:pPr>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3167F-30A9-4F8D-99EE-386A1F094613}"/>
              </a:ext>
            </a:extLst>
          </p:cNvPr>
          <p:cNvSpPr>
            <a:spLocks noGrp="1"/>
          </p:cNvSpPr>
          <p:nvPr>
            <p:ph type="title"/>
          </p:nvPr>
        </p:nvSpPr>
        <p:spPr/>
        <p:txBody>
          <a:bodyPr/>
          <a:lstStyle/>
          <a:p>
            <a:r>
              <a:rPr lang="en-US" dirty="0" smtClean="0"/>
              <a:t>TAKE-AWAYS</a:t>
            </a:r>
            <a:endParaRPr lang="en-US" dirty="0"/>
          </a:p>
        </p:txBody>
      </p:sp>
      <p:sp>
        <p:nvSpPr>
          <p:cNvPr id="3" name="Content Placeholder 2">
            <a:extLst>
              <a:ext uri="{FF2B5EF4-FFF2-40B4-BE49-F238E27FC236}">
                <a16:creationId xmlns:a16="http://schemas.microsoft.com/office/drawing/2014/main" xmlns="" id="{571BA543-3A3F-43F0-957D-37B7A83B0853}"/>
              </a:ext>
            </a:extLst>
          </p:cNvPr>
          <p:cNvSpPr>
            <a:spLocks noGrp="1"/>
          </p:cNvSpPr>
          <p:nvPr>
            <p:ph idx="1"/>
          </p:nvPr>
        </p:nvSpPr>
        <p:spPr/>
        <p:txBody>
          <a:bodyPr/>
          <a:lstStyle/>
          <a:p>
            <a:r>
              <a:rPr lang="en-US" dirty="0" err="1" smtClean="0"/>
              <a:t>gsdgdsgssdgds</a:t>
            </a:r>
            <a:endParaRPr lang="en-US" dirty="0"/>
          </a:p>
        </p:txBody>
      </p:sp>
    </p:spTree>
    <p:extLst>
      <p:ext uri="{BB962C8B-B14F-4D97-AF65-F5344CB8AC3E}">
        <p14:creationId xmlns:p14="http://schemas.microsoft.com/office/powerpoint/2010/main" val="385842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xmlns="" id="{C69386F3-A2F7-4C59-B5D1-F22F1E51F196}"/>
              </a:ext>
            </a:extLst>
          </p:cNvPr>
          <p:cNvSpPr>
            <a:spLocks noGrp="1"/>
          </p:cNvSpPr>
          <p:nvPr>
            <p:ph idx="1"/>
          </p:nvPr>
        </p:nvSpPr>
        <p:spPr/>
        <p:txBody>
          <a:bodyPr>
            <a:normAutofit/>
          </a:bodyPr>
          <a:lstStyle/>
          <a:p>
            <a:r>
              <a:rPr lang="en-US" dirty="0"/>
              <a:t>The BLS included calculations for the percent relative standard error (RSE) for total employment numbers.  Looking at a sample of the RSEs, there were concerns about the precision of certain estimates</a:t>
            </a:r>
          </a:p>
          <a:p>
            <a:r>
              <a:rPr lang="en-US" dirty="0"/>
              <a:t>Estimates for detailed occupations do not sum to the totals because the totals include occupations not shown separately</a:t>
            </a:r>
          </a:p>
          <a:p>
            <a:r>
              <a:rPr lang="en-US" dirty="0"/>
              <a:t>Estimates do not include self-employed workers</a:t>
            </a:r>
          </a:p>
          <a:p>
            <a:r>
              <a:rPr lang="en-US" dirty="0"/>
              <a:t>The most recent BLS data went to 2017 only</a:t>
            </a:r>
          </a:p>
          <a:p>
            <a:r>
              <a:rPr lang="en-US" dirty="0"/>
              <a:t>BLS data covers full-time and part-time wage and salary workers in nonfarm industries.  It does not cover self-employed, owners and partners in unincorporated firms, household workers, or unpaid family workers.</a:t>
            </a:r>
          </a:p>
        </p:txBody>
      </p:sp>
    </p:spTree>
    <p:extLst>
      <p:ext uri="{BB962C8B-B14F-4D97-AF65-F5344CB8AC3E}">
        <p14:creationId xmlns:p14="http://schemas.microsoft.com/office/powerpoint/2010/main" val="169328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xmlns=""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A6334A-68E7-42D4-919A-0C62BE53DBB2}"/>
              </a:ext>
            </a:extLst>
          </p:cNvPr>
          <p:cNvSpPr>
            <a:spLocks noGrp="1"/>
          </p:cNvSpPr>
          <p:nvPr>
            <p:ph type="title"/>
          </p:nvPr>
        </p:nvSpPr>
        <p:spPr>
          <a:xfrm>
            <a:off x="1457656" y="2114716"/>
            <a:ext cx="8610600" cy="1293028"/>
          </a:xfrm>
        </p:spPr>
        <p:txBody>
          <a:bodyPr>
            <a:normAutofit fontScale="90000"/>
          </a:bodyPr>
          <a:lstStyle/>
          <a:p>
            <a:pPr algn="ctr"/>
            <a:r>
              <a:rPr lang="en-US" sz="6700" dirty="0"/>
              <a:t>Thank you</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C25BB28-A4EC-414D-859C-C7A0FCD1F980}"/>
              </a:ext>
            </a:extLst>
          </p:cNvPr>
          <p:cNvSpPr>
            <a:spLocks noGrp="1"/>
          </p:cNvSpPr>
          <p:nvPr>
            <p:ph idx="1"/>
          </p:nvPr>
        </p:nvSpPr>
        <p:spPr>
          <a:xfrm>
            <a:off x="2575893" y="3381986"/>
            <a:ext cx="6474902" cy="1046142"/>
          </a:xfrm>
        </p:spPr>
        <p:txBody>
          <a:bodyPr>
            <a:normAutofit/>
          </a:bodyPr>
          <a:lstStyle/>
          <a:p>
            <a:pPr marL="0" indent="0" algn="ctr">
              <a:buNone/>
            </a:pPr>
            <a:r>
              <a:rPr lang="en-US" sz="4400" dirty="0" smtClean="0"/>
              <a:t>Questions</a:t>
            </a:r>
            <a:r>
              <a:rPr lang="en-US" sz="4400" dirty="0"/>
              <a:t>?</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xmlns="" id="{129B7FB5-54B8-4545-A8C7-1D4B4C033F1E}"/>
              </a:ext>
            </a:extLst>
          </p:cNvPr>
          <p:cNvSpPr>
            <a:spLocks noGrp="1"/>
          </p:cNvSpPr>
          <p:nvPr>
            <p:ph idx="1"/>
          </p:nvPr>
        </p:nvSpPr>
        <p:spPr>
          <a:xfrm>
            <a:off x="476518" y="2194560"/>
            <a:ext cx="11029682" cy="4024125"/>
          </a:xfrm>
        </p:spPr>
        <p:txBody>
          <a:bodyPr>
            <a:normAutofit fontScale="92500" lnSpcReduction="10000"/>
          </a:bodyPr>
          <a:lstStyle/>
          <a:p>
            <a:pPr marL="0" indent="0" algn="r">
              <a:buNone/>
            </a:pPr>
            <a:r>
              <a:rPr lang="en-US" sz="2400" dirty="0"/>
              <a:t>The purpose of this project is to analyze US employment data to observe trends in computer and mathematical occupations based on location and job </a:t>
            </a:r>
            <a:r>
              <a:rPr lang="en-US" sz="2400" dirty="0" smtClean="0"/>
              <a:t>title </a:t>
            </a:r>
            <a:endParaRPr lang="en-US" sz="2400" dirty="0"/>
          </a:p>
          <a:p>
            <a:endParaRPr lang="en-US" dirty="0"/>
          </a:p>
          <a:p>
            <a:pPr marL="0" indent="0" algn="r">
              <a:buNone/>
            </a:pPr>
            <a:r>
              <a:rPr lang="en-US" dirty="0"/>
              <a:t>	1. Which states have the fastest growing job market for computer and mathematical occupations ?</a:t>
            </a:r>
          </a:p>
          <a:p>
            <a:pPr marL="0" indent="0" algn="r">
              <a:buNone/>
            </a:pPr>
            <a:r>
              <a:rPr lang="en-US" dirty="0"/>
              <a:t>	2. Does a larger state population translate to higher job growth? </a:t>
            </a:r>
          </a:p>
          <a:p>
            <a:pPr marL="0" indent="0" algn="r">
              <a:buNone/>
            </a:pPr>
            <a:r>
              <a:rPr lang="en-US" dirty="0"/>
              <a:t>	3. Which specific occupations are the most and least in demand?</a:t>
            </a:r>
          </a:p>
          <a:p>
            <a:pPr marL="0" indent="0" algn="r">
              <a:buNone/>
            </a:pPr>
            <a:r>
              <a:rPr lang="en-US" dirty="0"/>
              <a:t>	4. How do computer and mathematical  occupations stack up against other occupation types? </a:t>
            </a:r>
          </a:p>
          <a:p>
            <a:pPr marL="0" indent="0" algn="r">
              <a:buNone/>
            </a:pPr>
            <a:r>
              <a:rPr lang="en-US" dirty="0"/>
              <a:t>	5. Which specific occupations had the highest number of employees in 2017? </a:t>
            </a:r>
          </a:p>
          <a:p>
            <a:pPr marL="0" indent="0" algn="r">
              <a:buNone/>
            </a:pPr>
            <a:r>
              <a:rPr lang="en-US" dirty="0"/>
              <a:t>	6. Which state had the most people working in computer and mathematical related occupations in 2017?</a:t>
            </a:r>
          </a:p>
          <a:p>
            <a:endParaRPr lang="en-US" dirty="0"/>
          </a:p>
          <a:p>
            <a:endParaRPr lang="en-US" dirty="0"/>
          </a:p>
          <a:p>
            <a:endParaRPr lang="en-US" dirty="0"/>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xmlns="" id="{CACC8578-D28C-470E-8EBE-3E9A3C6434E3}"/>
              </a:ext>
            </a:extLst>
          </p:cNvPr>
          <p:cNvSpPr>
            <a:spLocks noGrp="1"/>
          </p:cNvSpPr>
          <p:nvPr>
            <p:ph idx="1"/>
          </p:nvPr>
        </p:nvSpPr>
        <p:spPr>
          <a:xfrm>
            <a:off x="3278908" y="2194560"/>
            <a:ext cx="8227291" cy="4024125"/>
          </a:xfrm>
        </p:spPr>
        <p:txBody>
          <a:bodyPr/>
          <a:lstStyle/>
          <a:p>
            <a:r>
              <a:rPr lang="en-US" dirty="0"/>
              <a:t>Bureau of Labor Statistics</a:t>
            </a:r>
          </a:p>
          <a:p>
            <a:pPr lvl="1"/>
            <a:r>
              <a:rPr lang="en-US" dirty="0">
                <a:solidFill>
                  <a:schemeClr val="accent5">
                    <a:lumMod val="75000"/>
                  </a:schemeClr>
                </a:solidFill>
                <a:hlinkClick r:id="rId2">
                  <a:extLst>
                    <a:ext uri="{A12FA001-AC4F-418D-AE19-62706E023703}">
                      <ahyp:hlinkClr xmlns:ahyp="http://schemas.microsoft.com/office/drawing/2018/hyperlinkcolor" xmlns="" val="tx"/>
                    </a:ext>
                  </a:extLst>
                </a:hlinkClick>
              </a:rPr>
              <a:t>https://www.bls.gov/oes/oes_emp.htm</a:t>
            </a:r>
            <a:r>
              <a:rPr lang="en-US" dirty="0">
                <a:solidFill>
                  <a:schemeClr val="accent5">
                    <a:lumMod val="75000"/>
                  </a:schemeClr>
                </a:solidFill>
              </a:rPr>
              <a:t> </a:t>
            </a:r>
            <a:r>
              <a:rPr lang="en-US" dirty="0"/>
              <a:t>The Occupational Employment Statistics (OES) program conducts a semiannual survey designed to produce estimates of employment and wages for specific occupations.</a:t>
            </a:r>
          </a:p>
          <a:p>
            <a:endParaRPr lang="en-US" dirty="0"/>
          </a:p>
          <a:p>
            <a:r>
              <a:rPr lang="en-US" dirty="0"/>
              <a:t>US Census </a:t>
            </a:r>
          </a:p>
          <a:p>
            <a:pPr lvl="1"/>
            <a:r>
              <a:rPr lang="en-US" dirty="0">
                <a:solidFill>
                  <a:schemeClr val="accent5">
                    <a:lumMod val="75000"/>
                  </a:schemeClr>
                </a:solidFill>
                <a:hlinkClick r:id="rId3">
                  <a:extLst>
                    <a:ext uri="{A12FA001-AC4F-418D-AE19-62706E023703}">
                      <ahyp:hlinkClr xmlns:ahyp="http://schemas.microsoft.com/office/drawing/2018/hyperlinkcolor" xmlns="" val="tx"/>
                    </a:ext>
                  </a:extLst>
                </a:hlinkClick>
              </a:rPr>
              <a:t>https://www.census.gov/data/tables/time-series/demo/popest/2010s-state-total.html</a:t>
            </a:r>
            <a:r>
              <a:rPr lang="en-US" dirty="0">
                <a:solidFill>
                  <a:schemeClr val="accent5">
                    <a:lumMod val="75000"/>
                  </a:schemeClr>
                </a:solidFill>
              </a:rPr>
              <a:t>  </a:t>
            </a:r>
            <a:r>
              <a:rPr lang="en-US" dirty="0"/>
              <a:t>Used for state population estimates (as of </a:t>
            </a:r>
            <a:r>
              <a:rPr lang="en-US" dirty="0" smtClean="0"/>
              <a:t>7/</a:t>
            </a:r>
            <a:r>
              <a:rPr lang="en-US" dirty="0" smtClean="0"/>
              <a:t>1</a:t>
            </a:r>
            <a:r>
              <a:rPr lang="en-US" dirty="0"/>
              <a:t>) from 2013 through 2017</a:t>
            </a:r>
          </a:p>
          <a:p>
            <a:pPr lvl="1"/>
            <a:endParaRPr lang="en-US" dirty="0"/>
          </a:p>
        </p:txBody>
      </p:sp>
      <p:pic>
        <p:nvPicPr>
          <p:cNvPr id="4" name="Picture 3">
            <a:extLst>
              <a:ext uri="{FF2B5EF4-FFF2-40B4-BE49-F238E27FC236}">
                <a16:creationId xmlns:a16="http://schemas.microsoft.com/office/drawing/2014/main" xmlns="" id="{E7D53E29-B383-4B9D-A554-11B128DFEE9B}"/>
              </a:ext>
            </a:extLst>
          </p:cNvPr>
          <p:cNvPicPr>
            <a:picLocks noChangeAspect="1"/>
          </p:cNvPicPr>
          <p:nvPr/>
        </p:nvPicPr>
        <p:blipFill>
          <a:blip r:embed="rId4"/>
          <a:stretch>
            <a:fillRect/>
          </a:stretch>
        </p:blipFill>
        <p:spPr>
          <a:xfrm>
            <a:off x="685800" y="1085273"/>
            <a:ext cx="2343727" cy="2343727"/>
          </a:xfrm>
          <a:prstGeom prst="rect">
            <a:avLst/>
          </a:prstGeom>
        </p:spPr>
      </p:pic>
      <p:pic>
        <p:nvPicPr>
          <p:cNvPr id="6" name="Picture 5">
            <a:extLst>
              <a:ext uri="{FF2B5EF4-FFF2-40B4-BE49-F238E27FC236}">
                <a16:creationId xmlns:a16="http://schemas.microsoft.com/office/drawing/2014/main" xmlns="" id="{064340ED-E940-4A96-89BA-D2EE55992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860" y="3932382"/>
            <a:ext cx="2749357" cy="2062018"/>
          </a:xfrm>
          <a:prstGeom prst="rect">
            <a:avLst/>
          </a:prstGeom>
        </p:spPr>
      </p:pic>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897B1C-3F8F-4B5D-8723-E5115AF5882A}"/>
              </a:ext>
            </a:extLst>
          </p:cNvPr>
          <p:cNvSpPr>
            <a:spLocks noGrp="1"/>
          </p:cNvSpPr>
          <p:nvPr>
            <p:ph idx="1"/>
          </p:nvPr>
        </p:nvSpPr>
        <p:spPr>
          <a:xfrm>
            <a:off x="115909" y="4546242"/>
            <a:ext cx="11888447" cy="2125013"/>
          </a:xfrm>
        </p:spPr>
        <p:txBody>
          <a:bodyPr>
            <a:normAutofit fontScale="92500" lnSpcReduction="20000"/>
          </a:bodyPr>
          <a:lstStyle/>
          <a:p>
            <a:pPr marL="0" indent="0">
              <a:buNone/>
            </a:pPr>
            <a:r>
              <a:rPr lang="en-US" sz="2500" dirty="0"/>
              <a:t>S</a:t>
            </a:r>
            <a:r>
              <a:rPr lang="en-US" sz="2500" dirty="0" smtClean="0"/>
              <a:t>tates </a:t>
            </a:r>
            <a:r>
              <a:rPr lang="en-US" sz="2500" dirty="0" smtClean="0"/>
              <a:t>chosen based on fastest YOY </a:t>
            </a:r>
            <a:r>
              <a:rPr lang="en-US" sz="2500" dirty="0"/>
              <a:t>growth </a:t>
            </a:r>
            <a:r>
              <a:rPr lang="en-US" sz="2500" dirty="0" smtClean="0"/>
              <a:t>for 2017 vs 2016.  Included US as a comparison point</a:t>
            </a:r>
            <a:endParaRPr lang="en-US" sz="100" dirty="0"/>
          </a:p>
          <a:p>
            <a:r>
              <a:rPr lang="en-US" dirty="0"/>
              <a:t>O</a:t>
            </a:r>
            <a:r>
              <a:rPr lang="en-US" dirty="0" smtClean="0"/>
              <a:t>verall US grew in 2017, but not as fast as it did in 2016 and 2015</a:t>
            </a:r>
          </a:p>
          <a:p>
            <a:r>
              <a:rPr lang="en-US" dirty="0" smtClean="0"/>
              <a:t>Top 3 fastest states/territories are Guam, Montana, and Utah, with Guam growing almost 14% in one year.  Both Guam and Montana show a volatile job market</a:t>
            </a:r>
          </a:p>
          <a:p>
            <a:r>
              <a:rPr lang="en-US" dirty="0" smtClean="0"/>
              <a:t>Utah also did not grow as much as it did in 2016, but continued to experience a strong job market</a:t>
            </a:r>
          </a:p>
          <a:p>
            <a:endParaRPr lang="en-US" dirty="0"/>
          </a:p>
          <a:p>
            <a:endParaRPr lang="en-US" dirty="0"/>
          </a:p>
        </p:txBody>
      </p:sp>
      <p:pic>
        <p:nvPicPr>
          <p:cNvPr id="2" name="Picture 1"/>
          <p:cNvPicPr>
            <a:picLocks noChangeAspect="1"/>
          </p:cNvPicPr>
          <p:nvPr/>
        </p:nvPicPr>
        <p:blipFill>
          <a:blip r:embed="rId2"/>
          <a:stretch>
            <a:fillRect/>
          </a:stretch>
        </p:blipFill>
        <p:spPr>
          <a:xfrm>
            <a:off x="115909" y="2859430"/>
            <a:ext cx="3493583" cy="1120141"/>
          </a:xfrm>
          <a:prstGeom prst="rect">
            <a:avLst/>
          </a:prstGeom>
        </p:spPr>
      </p:pic>
      <p:pic>
        <p:nvPicPr>
          <p:cNvPr id="5" name="Picture 12">
            <a:extLst>
              <a:ext uri="{FF2B5EF4-FFF2-40B4-BE49-F238E27FC236}">
                <a16:creationId xmlns:a16="http://schemas.microsoft.com/office/drawing/2014/main" xmlns="" id="{6F0AC7CD-13B1-49CA-A210-0FEA7F6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298" y="946601"/>
            <a:ext cx="8102057"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795503"/>
            <a:ext cx="4043966" cy="1785104"/>
          </a:xfrm>
          <a:prstGeom prst="rect">
            <a:avLst/>
          </a:prstGeom>
          <a:noFill/>
        </p:spPr>
        <p:txBody>
          <a:bodyPr wrap="square" rtlCol="0">
            <a:spAutoFit/>
          </a:bodyPr>
          <a:lstStyle/>
          <a:p>
            <a:r>
              <a:rPr lang="en-US" sz="1000" dirty="0">
                <a:solidFill>
                  <a:schemeClr val="tx1">
                    <a:lumMod val="95000"/>
                  </a:schemeClr>
                </a:solidFill>
              </a:rPr>
              <a:t>Job titles included:</a:t>
            </a:r>
          </a:p>
          <a:p>
            <a:r>
              <a:rPr lang="en-US" sz="1000" dirty="0">
                <a:solidFill>
                  <a:schemeClr val="tx1">
                    <a:lumMod val="95000"/>
                  </a:schemeClr>
                </a:solidFill>
              </a:rPr>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a:t>
            </a:r>
            <a:r>
              <a:rPr lang="en-US" sz="1000" dirty="0" smtClean="0">
                <a:solidFill>
                  <a:schemeClr val="tx1">
                    <a:lumMod val="95000"/>
                  </a:schemeClr>
                </a:solidFill>
              </a:rPr>
              <a:t>Statisticians</a:t>
            </a:r>
            <a:endParaRPr lang="en-US" sz="1000" dirty="0">
              <a:solidFill>
                <a:schemeClr val="tx1">
                  <a:lumMod val="95000"/>
                </a:schemeClr>
              </a:solidFill>
            </a:endParaRPr>
          </a:p>
        </p:txBody>
      </p:sp>
    </p:spTree>
    <p:extLst>
      <p:ext uri="{BB962C8B-B14F-4D97-AF65-F5344CB8AC3E}">
        <p14:creationId xmlns:p14="http://schemas.microsoft.com/office/powerpoint/2010/main" val="398583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 xmlns:a16="http://schemas.microsoft.com/office/drawing/2014/main" id="{75897B1C-3F8F-4B5D-8723-E5115AF5882A}"/>
              </a:ext>
            </a:extLst>
          </p:cNvPr>
          <p:cNvSpPr txBox="1">
            <a:spLocks/>
          </p:cNvSpPr>
          <p:nvPr/>
        </p:nvSpPr>
        <p:spPr>
          <a:xfrm>
            <a:off x="115909" y="4546242"/>
            <a:ext cx="11888447" cy="212501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700" dirty="0" smtClean="0"/>
              <a:t>Bottom three states chosen based on slowest YOY growth for 2017 vs 2016.  Included US as a comparison point</a:t>
            </a:r>
          </a:p>
          <a:p>
            <a:r>
              <a:rPr lang="en-US" sz="2400" dirty="0" smtClean="0"/>
              <a:t>Three bottom states are Louisiana, New Mexico, </a:t>
            </a:r>
            <a:r>
              <a:rPr lang="en-US" sz="2400" dirty="0"/>
              <a:t>and </a:t>
            </a:r>
            <a:r>
              <a:rPr lang="en-US" sz="2400" dirty="0" smtClean="0"/>
              <a:t>Minnesota.  All three of these states experienced growth in 2016.  Out of the three, New Mexico experienced the largest % decline</a:t>
            </a:r>
          </a:p>
          <a:p>
            <a:r>
              <a:rPr lang="en-US" sz="2400" dirty="0" smtClean="0"/>
              <a:t>All three of these state outgrew the US in 2014, but did not exceed overall US growth in 2015, 2016, or 2017</a:t>
            </a:r>
            <a:endParaRPr lang="en-US" dirty="0" smtClean="0"/>
          </a:p>
          <a:p>
            <a:endParaRPr lang="en-US" dirty="0"/>
          </a:p>
        </p:txBody>
      </p:sp>
      <p:pic>
        <p:nvPicPr>
          <p:cNvPr id="4" name="Picture 3"/>
          <p:cNvPicPr>
            <a:picLocks noChangeAspect="1"/>
          </p:cNvPicPr>
          <p:nvPr/>
        </p:nvPicPr>
        <p:blipFill>
          <a:blip r:embed="rId2"/>
          <a:stretch>
            <a:fillRect/>
          </a:stretch>
        </p:blipFill>
        <p:spPr>
          <a:xfrm>
            <a:off x="115909" y="2870298"/>
            <a:ext cx="3451538" cy="1070721"/>
          </a:xfrm>
          <a:prstGeom prst="rect">
            <a:avLst/>
          </a:prstGeom>
        </p:spPr>
      </p:pic>
      <p:pic>
        <p:nvPicPr>
          <p:cNvPr id="6" name="Picture 10">
            <a:extLst>
              <a:ext uri="{FF2B5EF4-FFF2-40B4-BE49-F238E27FC236}">
                <a16:creationId xmlns:a16="http://schemas.microsoft.com/office/drawing/2014/main" xmlns="" id="{C7E7A439-E819-4DB7-B4F7-A25B98A49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056" y="916011"/>
            <a:ext cx="80763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795503"/>
            <a:ext cx="4043966" cy="1785104"/>
          </a:xfrm>
          <a:prstGeom prst="rect">
            <a:avLst/>
          </a:prstGeom>
          <a:noFill/>
        </p:spPr>
        <p:txBody>
          <a:bodyPr wrap="square" rtlCol="0">
            <a:spAutoFit/>
          </a:bodyPr>
          <a:lstStyle/>
          <a:p>
            <a:r>
              <a:rPr lang="en-US" sz="1000" dirty="0">
                <a:solidFill>
                  <a:schemeClr val="tx1">
                    <a:lumMod val="95000"/>
                  </a:schemeClr>
                </a:solidFill>
              </a:rPr>
              <a:t>Job titles included:</a:t>
            </a:r>
          </a:p>
          <a:p>
            <a:r>
              <a:rPr lang="en-US" sz="1000" dirty="0">
                <a:solidFill>
                  <a:schemeClr val="tx1">
                    <a:lumMod val="95000"/>
                  </a:schemeClr>
                </a:solidFill>
              </a:rPr>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a:t>
            </a:r>
            <a:r>
              <a:rPr lang="en-US" sz="1000" dirty="0" smtClean="0">
                <a:solidFill>
                  <a:schemeClr val="tx1">
                    <a:lumMod val="95000"/>
                  </a:schemeClr>
                </a:solidFill>
              </a:rPr>
              <a:t>Statisticians</a:t>
            </a:r>
            <a:endParaRPr lang="en-US" sz="1000" dirty="0">
              <a:solidFill>
                <a:schemeClr val="tx1">
                  <a:lumMod val="95000"/>
                </a:schemeClr>
              </a:solidFill>
            </a:endParaRPr>
          </a:p>
        </p:txBody>
      </p:sp>
    </p:spTree>
    <p:extLst>
      <p:ext uri="{BB962C8B-B14F-4D97-AF65-F5344CB8AC3E}">
        <p14:creationId xmlns:p14="http://schemas.microsoft.com/office/powerpoint/2010/main" val="344398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BF3F66-EBAC-4059-95DC-84F0A2D0D9F8}"/>
              </a:ext>
            </a:extLst>
          </p:cNvPr>
          <p:cNvSpPr>
            <a:spLocks noGrp="1"/>
          </p:cNvSpPr>
          <p:nvPr>
            <p:ph idx="1"/>
          </p:nvPr>
        </p:nvSpPr>
        <p:spPr>
          <a:xfrm>
            <a:off x="579549" y="295089"/>
            <a:ext cx="11075831" cy="1894319"/>
          </a:xfrm>
        </p:spPr>
        <p:txBody>
          <a:bodyPr>
            <a:normAutofit fontScale="85000" lnSpcReduction="10000"/>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a:t>
            </a:r>
            <a:r>
              <a:rPr lang="en-US" dirty="0" smtClean="0"/>
              <a:t>case</a:t>
            </a:r>
          </a:p>
          <a:p>
            <a:pPr lvl="1"/>
            <a:r>
              <a:rPr lang="en-US" dirty="0" smtClean="0"/>
              <a:t>The highest and lowest growth rates tende</a:t>
            </a:r>
            <a:r>
              <a:rPr lang="en-US" dirty="0" smtClean="0"/>
              <a:t>d to be for states with a population of around 5MM or fewer</a:t>
            </a:r>
          </a:p>
          <a:p>
            <a:pPr lvl="1"/>
            <a:r>
              <a:rPr lang="en-US" dirty="0" smtClean="0"/>
              <a:t>California and New Year, the two most populous states, had fairly average growth rates</a:t>
            </a:r>
            <a:endParaRPr lang="en-US" dirty="0"/>
          </a:p>
        </p:txBody>
      </p:sp>
      <p:pic>
        <p:nvPicPr>
          <p:cNvPr id="1028" name="Picture 4">
            <a:extLst>
              <a:ext uri="{FF2B5EF4-FFF2-40B4-BE49-F238E27FC236}">
                <a16:creationId xmlns:a16="http://schemas.microsoft.com/office/drawing/2014/main" xmlns="" id="{642F8360-CC0D-4DD9-9C82-369B6108F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32" y="2455053"/>
            <a:ext cx="11532976"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8570A-62BD-4471-B097-C694410375A6}"/>
              </a:ext>
            </a:extLst>
          </p:cNvPr>
          <p:cNvSpPr>
            <a:spLocks noGrp="1"/>
          </p:cNvSpPr>
          <p:nvPr>
            <p:ph type="title"/>
          </p:nvPr>
        </p:nvSpPr>
        <p:spPr/>
        <p:txBody>
          <a:bodyPr/>
          <a:lstStyle/>
          <a:p>
            <a:r>
              <a:rPr lang="en-US" dirty="0"/>
              <a:t>Which Occupations have the Highest and Lowest demands? </a:t>
            </a:r>
          </a:p>
        </p:txBody>
      </p:sp>
      <p:pic>
        <p:nvPicPr>
          <p:cNvPr id="5" name="Content Placeholder 4">
            <a:extLst>
              <a:ext uri="{FF2B5EF4-FFF2-40B4-BE49-F238E27FC236}">
                <a16:creationId xmlns:a16="http://schemas.microsoft.com/office/drawing/2014/main" xmlns=""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a16="http://schemas.microsoft.com/office/drawing/2014/main" xmlns=""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6BA33-7754-4852-A943-2BF56BC5ACEE}"/>
              </a:ext>
            </a:extLst>
          </p:cNvPr>
          <p:cNvSpPr>
            <a:spLocks noGrp="1"/>
          </p:cNvSpPr>
          <p:nvPr>
            <p:ph type="title"/>
          </p:nvPr>
        </p:nvSpPr>
        <p:spPr>
          <a:xfrm>
            <a:off x="5651383" y="393235"/>
            <a:ext cx="5088622" cy="814780"/>
          </a:xfrm>
        </p:spPr>
        <p:txBody>
          <a:bodyPr/>
          <a:lstStyle/>
          <a:p>
            <a:r>
              <a:rPr lang="en-US" dirty="0"/>
              <a:t>Findings</a:t>
            </a:r>
          </a:p>
        </p:txBody>
      </p:sp>
      <p:graphicFrame>
        <p:nvGraphicFramePr>
          <p:cNvPr id="4" name="Content Placeholder 3">
            <a:extLst>
              <a:ext uri="{FF2B5EF4-FFF2-40B4-BE49-F238E27FC236}">
                <a16:creationId xmlns:a16="http://schemas.microsoft.com/office/drawing/2014/main" xmlns="" id="{491C927E-30F3-4185-BE20-0B6D3C5A74A6}"/>
              </a:ext>
            </a:extLst>
          </p:cNvPr>
          <p:cNvGraphicFramePr>
            <a:graphicFrameLocks noGrp="1"/>
          </p:cNvGraphicFramePr>
          <p:nvPr>
            <p:ph idx="1"/>
            <p:extLst>
              <p:ext uri="{D42A27DB-BD31-4B8C-83A1-F6EECF244321}">
                <p14:modId xmlns:p14="http://schemas.microsoft.com/office/powerpoint/2010/main" val="384301928"/>
              </p:ext>
            </p:extLst>
          </p:nvPr>
        </p:nvGraphicFramePr>
        <p:xfrm>
          <a:off x="646477" y="1461221"/>
          <a:ext cx="5219700" cy="5105336"/>
        </p:xfrm>
        <a:graphic>
          <a:graphicData uri="http://schemas.openxmlformats.org/drawingml/2006/table">
            <a:tbl>
              <a:tblPr>
                <a:tableStyleId>{5C22544A-7EE6-4342-B048-85BDC9FD1C3A}</a:tableStyleId>
              </a:tblPr>
              <a:tblGrid>
                <a:gridCol w="1647559">
                  <a:extLst>
                    <a:ext uri="{9D8B030D-6E8A-4147-A177-3AD203B41FA5}">
                      <a16:colId xmlns:a16="http://schemas.microsoft.com/office/drawing/2014/main" xmlns="" val="957085690"/>
                    </a:ext>
                  </a:extLst>
                </a:gridCol>
                <a:gridCol w="1647559">
                  <a:extLst>
                    <a:ext uri="{9D8B030D-6E8A-4147-A177-3AD203B41FA5}">
                      <a16:colId xmlns:a16="http://schemas.microsoft.com/office/drawing/2014/main" xmlns="" val="3984160696"/>
                    </a:ext>
                  </a:extLst>
                </a:gridCol>
                <a:gridCol w="1924582">
                  <a:extLst>
                    <a:ext uri="{9D8B030D-6E8A-4147-A177-3AD203B41FA5}">
                      <a16:colId xmlns:a16="http://schemas.microsoft.com/office/drawing/2014/main" xmlns="" val="3944266915"/>
                    </a:ext>
                  </a:extLst>
                </a:gridCol>
              </a:tblGrid>
              <a:tr h="515130">
                <a:tc>
                  <a:txBody>
                    <a:bodyPr/>
                    <a:lstStyle/>
                    <a:p>
                      <a:pPr algn="l" fontAlgn="b"/>
                      <a:r>
                        <a:rPr lang="en-US" sz="1600" b="1" u="none" strike="noStrike" dirty="0">
                          <a:solidFill>
                            <a:schemeClr val="tx1"/>
                          </a:solidFill>
                          <a:effectLst/>
                        </a:rPr>
                        <a:t>Occupation</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 Change 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Avg. % Change 2013-2017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extLst>
                  <a:ext uri="{0D108BD9-81ED-4DB2-BD59-A6C34878D82A}">
                    <a16:rowId xmlns:a16="http://schemas.microsoft.com/office/drawing/2014/main" xmlns="" val="3101018803"/>
                  </a:ext>
                </a:extLst>
              </a:tr>
              <a:tr h="767907">
                <a:tc>
                  <a:txBody>
                    <a:bodyPr/>
                    <a:lstStyle/>
                    <a:p>
                      <a:pPr algn="l" fontAlgn="b"/>
                      <a:r>
                        <a:rPr lang="en-US" sz="1100" b="1" u="none" strike="noStrike" dirty="0">
                          <a:solidFill>
                            <a:schemeClr val="tx1"/>
                          </a:solidFill>
                          <a:effectLst/>
                        </a:rPr>
                        <a:t>Computer Occupations, All Other</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17.65</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12.10</a:t>
                      </a:r>
                    </a:p>
                  </a:txBody>
                  <a:tcPr marL="6350" marR="6350" marT="6350" marB="0" anchor="b">
                    <a:solidFill>
                      <a:schemeClr val="accent4"/>
                    </a:solidFill>
                  </a:tcPr>
                </a:tc>
                <a:extLst>
                  <a:ext uri="{0D108BD9-81ED-4DB2-BD59-A6C34878D82A}">
                    <a16:rowId xmlns:a16="http://schemas.microsoft.com/office/drawing/2014/main" xmlns="" val="3649961185"/>
                  </a:ext>
                </a:extLst>
              </a:tr>
              <a:tr h="555344">
                <a:tc>
                  <a:txBody>
                    <a:bodyPr/>
                    <a:lstStyle/>
                    <a:p>
                      <a:pPr algn="l" fontAlgn="b"/>
                      <a:r>
                        <a:rPr lang="en-US" sz="1100" b="1" u="none" strike="noStrike">
                          <a:solidFill>
                            <a:schemeClr val="tx1"/>
                          </a:solidFill>
                          <a:effectLst/>
                        </a:rPr>
                        <a:t>Information Security Analysts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10.57</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7.85</a:t>
                      </a:r>
                    </a:p>
                  </a:txBody>
                  <a:tcPr marL="6350" marR="6350" marT="6350" marB="0" anchor="b">
                    <a:solidFill>
                      <a:schemeClr val="accent4"/>
                    </a:solidFill>
                  </a:tcPr>
                </a:tc>
                <a:extLst>
                  <a:ext uri="{0D108BD9-81ED-4DB2-BD59-A6C34878D82A}">
                    <a16:rowId xmlns:a16="http://schemas.microsoft.com/office/drawing/2014/main" xmlns="" val="3566758617"/>
                  </a:ext>
                </a:extLst>
              </a:tr>
              <a:tr h="555344">
                <a:tc>
                  <a:txBody>
                    <a:bodyPr/>
                    <a:lstStyle/>
                    <a:p>
                      <a:pPr algn="l" fontAlgn="b"/>
                      <a:r>
                        <a:rPr lang="en-US" sz="1100" b="1" u="none" strike="noStrike">
                          <a:solidFill>
                            <a:schemeClr val="tx1"/>
                          </a:solidFill>
                          <a:effectLst/>
                        </a:rPr>
                        <a:t>Statisticians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7.63</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9.51</a:t>
                      </a:r>
                    </a:p>
                  </a:txBody>
                  <a:tcPr marL="6350" marR="6350" marT="6350" marB="0" anchor="b">
                    <a:solidFill>
                      <a:schemeClr val="accent4"/>
                    </a:solidFill>
                  </a:tcPr>
                </a:tc>
                <a:extLst>
                  <a:ext uri="{0D108BD9-81ED-4DB2-BD59-A6C34878D82A}">
                    <a16:rowId xmlns:a16="http://schemas.microsoft.com/office/drawing/2014/main" xmlns="" val="2431465096"/>
                  </a:ext>
                </a:extLst>
              </a:tr>
              <a:tr h="277672">
                <a:tc>
                  <a:txBody>
                    <a:bodyPr/>
                    <a:lstStyle/>
                    <a:p>
                      <a:pPr algn="l" fontAlgn="b"/>
                      <a:r>
                        <a:rPr lang="en-US" sz="1100" b="1" u="none" strike="noStrike" dirty="0">
                          <a:solidFill>
                            <a:schemeClr val="tx1"/>
                          </a:solidFill>
                          <a:effectLst/>
                        </a:rPr>
                        <a:t>Web Developers</a:t>
                      </a:r>
                      <a:endParaRPr lang="en-US" sz="1100" b="1" i="0" u="none" strike="noStrike" dirty="0">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-2.86</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2.86</a:t>
                      </a:r>
                    </a:p>
                  </a:txBody>
                  <a:tcPr marL="6350" marR="6350" marT="6350" marB="0" anchor="b">
                    <a:solidFill>
                      <a:srgbClr val="C00000"/>
                    </a:solidFill>
                  </a:tcPr>
                </a:tc>
                <a:extLst>
                  <a:ext uri="{0D108BD9-81ED-4DB2-BD59-A6C34878D82A}">
                    <a16:rowId xmlns:a16="http://schemas.microsoft.com/office/drawing/2014/main" xmlns="" val="1755834529"/>
                  </a:ext>
                </a:extLst>
              </a:tr>
              <a:tr h="767907">
                <a:tc>
                  <a:txBody>
                    <a:bodyPr/>
                    <a:lstStyle/>
                    <a:p>
                      <a:pPr algn="l" fontAlgn="b"/>
                      <a:r>
                        <a:rPr lang="en-US" sz="1100" b="1" u="none" strike="noStrike">
                          <a:solidFill>
                            <a:schemeClr val="tx1"/>
                          </a:solidFill>
                          <a:effectLst/>
                        </a:rPr>
                        <a:t>Software Developers, Systems Software</a:t>
                      </a:r>
                      <a:endParaRPr lang="en-US" sz="1100" b="1" i="0" u="none" strike="noStrike">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-3.48</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1.40</a:t>
                      </a:r>
                    </a:p>
                  </a:txBody>
                  <a:tcPr marL="6350" marR="6350" marT="6350" marB="0" anchor="b">
                    <a:solidFill>
                      <a:srgbClr val="C00000"/>
                    </a:solidFill>
                  </a:tcPr>
                </a:tc>
                <a:extLst>
                  <a:ext uri="{0D108BD9-81ED-4DB2-BD59-A6C34878D82A}">
                    <a16:rowId xmlns:a16="http://schemas.microsoft.com/office/drawing/2014/main" xmlns="" val="4151097572"/>
                  </a:ext>
                </a:extLst>
              </a:tr>
              <a:tr h="555344">
                <a:tc>
                  <a:txBody>
                    <a:bodyPr/>
                    <a:lstStyle/>
                    <a:p>
                      <a:pPr algn="l" fontAlgn="b"/>
                      <a:r>
                        <a:rPr lang="en-US" sz="1100" b="1" u="none" strike="noStrike">
                          <a:solidFill>
                            <a:schemeClr val="tx1"/>
                          </a:solidFill>
                          <a:effectLst/>
                        </a:rPr>
                        <a:t>Computer Programmers</a:t>
                      </a:r>
                      <a:endParaRPr lang="en-US" sz="1100" b="1" i="0" u="none" strike="noStrike">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-11.19</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-6.22</a:t>
                      </a:r>
                    </a:p>
                  </a:txBody>
                  <a:tcPr marL="6350" marR="6350" marT="6350" marB="0" anchor="b">
                    <a:solidFill>
                      <a:srgbClr val="C00000"/>
                    </a:solidFill>
                  </a:tcPr>
                </a:tc>
                <a:extLst>
                  <a:ext uri="{0D108BD9-81ED-4DB2-BD59-A6C34878D82A}">
                    <a16:rowId xmlns:a16="http://schemas.microsoft.com/office/drawing/2014/main" xmlns="" val="1023807493"/>
                  </a:ext>
                </a:extLst>
              </a:tr>
              <a:tr h="833016">
                <a:tc>
                  <a:txBody>
                    <a:bodyPr/>
                    <a:lstStyle/>
                    <a:p>
                      <a:pPr algn="l" fontAlgn="b"/>
                      <a:r>
                        <a:rPr lang="en-US" sz="1100" b="1" u="none" strike="noStrike" dirty="0">
                          <a:solidFill>
                            <a:schemeClr val="tx1"/>
                          </a:solidFill>
                          <a:effectLst/>
                        </a:rPr>
                        <a:t>Computer and Mathematical Occupations</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2.31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3.62</a:t>
                      </a:r>
                    </a:p>
                  </a:txBody>
                  <a:tcPr marL="6350" marR="6350" marT="6350" marB="0" anchor="b">
                    <a:solidFill>
                      <a:schemeClr val="accent6">
                        <a:lumMod val="75000"/>
                      </a:schemeClr>
                    </a:solidFill>
                  </a:tcPr>
                </a:tc>
                <a:extLst>
                  <a:ext uri="{0D108BD9-81ED-4DB2-BD59-A6C34878D82A}">
                    <a16:rowId xmlns:a16="http://schemas.microsoft.com/office/drawing/2014/main" xmlns="" val="1166867636"/>
                  </a:ext>
                </a:extLst>
              </a:tr>
              <a:tr h="277672">
                <a:tc>
                  <a:txBody>
                    <a:bodyPr/>
                    <a:lstStyle/>
                    <a:p>
                      <a:pPr algn="l" fontAlgn="b"/>
                      <a:r>
                        <a:rPr lang="en-US" sz="1100" b="1" u="none" strike="noStrike">
                          <a:solidFill>
                            <a:schemeClr val="tx1"/>
                          </a:solidFill>
                          <a:effectLst/>
                        </a:rPr>
                        <a:t>All Occupations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1.51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1.80</a:t>
                      </a:r>
                    </a:p>
                  </a:txBody>
                  <a:tcPr marL="6350" marR="6350" marT="6350" marB="0" anchor="b">
                    <a:solidFill>
                      <a:schemeClr val="accent6">
                        <a:lumMod val="75000"/>
                      </a:schemeClr>
                    </a:solidFill>
                  </a:tcPr>
                </a:tc>
                <a:extLst>
                  <a:ext uri="{0D108BD9-81ED-4DB2-BD59-A6C34878D82A}">
                    <a16:rowId xmlns:a16="http://schemas.microsoft.com/office/drawing/2014/main" xmlns="" val="4172888325"/>
                  </a:ext>
                </a:extLst>
              </a:tr>
            </a:tbl>
          </a:graphicData>
        </a:graphic>
      </p:graphicFrame>
      <p:sp>
        <p:nvSpPr>
          <p:cNvPr id="5" name="TextBox 4">
            <a:extLst>
              <a:ext uri="{FF2B5EF4-FFF2-40B4-BE49-F238E27FC236}">
                <a16:creationId xmlns:a16="http://schemas.microsoft.com/office/drawing/2014/main" xmlns="" id="{4E286D4F-4DA4-47A6-B4A1-69C59C04C373}"/>
              </a:ext>
            </a:extLst>
          </p:cNvPr>
          <p:cNvSpPr txBox="1"/>
          <p:nvPr/>
        </p:nvSpPr>
        <p:spPr>
          <a:xfrm>
            <a:off x="6516497" y="1359428"/>
            <a:ext cx="516097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Occupations with high growth in 2017 also had higher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Occupations with low growth in 2017 also had lower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Computer and Mathematical Occupations and All Occupations showed steady growth. However, Computer and Mathematical Occupations had consistently higher growth that All Occupations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0308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5EE37-585C-E64B-A7B4-E9E8C734F5D4}"/>
              </a:ext>
            </a:extLst>
          </p:cNvPr>
          <p:cNvSpPr>
            <a:spLocks noGrp="1"/>
          </p:cNvSpPr>
          <p:nvPr>
            <p:ph type="title"/>
          </p:nvPr>
        </p:nvSpPr>
        <p:spPr>
          <a:xfrm>
            <a:off x="192603" y="1195618"/>
            <a:ext cx="3580327" cy="5394036"/>
          </a:xfrm>
        </p:spPr>
        <p:txBody>
          <a:bodyPr>
            <a:normAutofit/>
          </a:bodyPr>
          <a:lstStyle/>
          <a:p>
            <a:r>
              <a:rPr lang="en-US" sz="3400" dirty="0"/>
              <a:t>The overall employment status by occupations in US</a:t>
            </a:r>
            <a:r>
              <a:rPr lang="en-US" dirty="0"/>
              <a:t/>
            </a:r>
            <a:br>
              <a:rPr lang="en-US" dirty="0"/>
            </a:br>
            <a:endParaRPr lang="en-US" dirty="0"/>
          </a:p>
        </p:txBody>
      </p:sp>
      <p:pic>
        <p:nvPicPr>
          <p:cNvPr id="3074" name="Picture 2">
            <a:extLst>
              <a:ext uri="{FF2B5EF4-FFF2-40B4-BE49-F238E27FC236}">
                <a16:creationId xmlns:a16="http://schemas.microsoft.com/office/drawing/2014/main" xmlns="" id="{F41EE0FD-2018-46CC-8500-10BF0C3A1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729799"/>
            <a:ext cx="7894922" cy="6052127"/>
          </a:xfrm>
          <a:prstGeom prst="rect">
            <a:avLst/>
          </a:prstGeom>
          <a:noFill/>
          <a:extLst>
            <a:ext uri="{909E8E84-426E-40DD-AFC4-6F175D3DCCD1}">
              <a14:hiddenFill xmlns:a14="http://schemas.microsoft.com/office/drawing/2010/main">
                <a:solidFill>
                  <a:srgbClr val="FFFFFF"/>
                </a:solidFill>
              </a14:hiddenFill>
            </a:ext>
          </a:extLst>
        </p:spPr>
      </p:pic>
      <p:sp>
        <p:nvSpPr>
          <p:cNvPr id="3" name="Left Arrow 2"/>
          <p:cNvSpPr/>
          <p:nvPr/>
        </p:nvSpPr>
        <p:spPr>
          <a:xfrm>
            <a:off x="8483642" y="4020943"/>
            <a:ext cx="1249251" cy="296214"/>
          </a:xfrm>
          <a:prstGeom prst="leftArrow">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984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248</TotalTime>
  <Words>917</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Employment Trends in Computer and Mathematical Occupations</vt:lpstr>
      <vt:lpstr>Objective: </vt:lpstr>
      <vt:lpstr>Sources</vt:lpstr>
      <vt:lpstr>PowerPoint Presentation</vt:lpstr>
      <vt:lpstr>PowerPoint Presentation</vt:lpstr>
      <vt:lpstr>PowerPoint Presentation</vt:lpstr>
      <vt:lpstr>Which Occupations have the Highest and Lowest demands? </vt:lpstr>
      <vt:lpstr>Findings</vt:lpstr>
      <vt:lpstr>The overall employment status by occupations in US </vt:lpstr>
      <vt:lpstr>The employment status in Computer and Mathematical Occupation in US</vt:lpstr>
      <vt:lpstr> </vt:lpstr>
      <vt:lpstr>Summary</vt:lpstr>
      <vt:lpstr>TAKE-AWAYS</vt:lpstr>
      <vt:lpstr>Data Limitations</vt:lpstr>
      <vt:lpstr>Next steps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WCW ILLUSTRATOR</cp:lastModifiedBy>
  <cp:revision>43</cp:revision>
  <dcterms:created xsi:type="dcterms:W3CDTF">2019-03-30T16:18:21Z</dcterms:created>
  <dcterms:modified xsi:type="dcterms:W3CDTF">2019-04-01T02:42:50Z</dcterms:modified>
</cp:coreProperties>
</file>