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4" r:id="rId6"/>
    <p:sldId id="265" r:id="rId7"/>
    <p:sldId id="266" r:id="rId8"/>
    <p:sldId id="269" r:id="rId9"/>
    <p:sldId id="270" r:id="rId10"/>
    <p:sldId id="271" r:id="rId11"/>
    <p:sldId id="272" r:id="rId12"/>
    <p:sldId id="260" r:id="rId13"/>
    <p:sldId id="267" r:id="rId14"/>
    <p:sldId id="268" r:id="rId15"/>
    <p:sldId id="261" r:id="rId16"/>
    <p:sldId id="262" r:id="rId17"/>
    <p:sldId id="259"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DEA3F82-8CB4-4B0C-B6BE-1390C73654E0}" type="datetimeFigureOut">
              <a:rPr lang="en-US" smtClean="0"/>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818485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EA3F82-8CB4-4B0C-B6BE-1390C73654E0}" type="datetimeFigureOut">
              <a:rPr lang="en-US" smtClean="0"/>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311522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EA3F82-8CB4-4B0C-B6BE-1390C73654E0}" type="datetimeFigureOut">
              <a:rPr lang="en-US" smtClean="0"/>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3421509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EA3F82-8CB4-4B0C-B6BE-1390C73654E0}" type="datetimeFigureOut">
              <a:rPr lang="en-US" smtClean="0"/>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3945350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EA3F82-8CB4-4B0C-B6BE-1390C73654E0}" type="datetimeFigureOut">
              <a:rPr lang="en-US" smtClean="0"/>
              <a:t>3/30/2019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1290455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EA3F82-8CB4-4B0C-B6BE-1390C73654E0}" type="datetimeFigureOut">
              <a:rPr lang="en-US" smtClean="0"/>
              <a:t>3/30/2019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662530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EA3F82-8CB4-4B0C-B6BE-1390C73654E0}" type="datetimeFigureOut">
              <a:rPr lang="en-US" smtClean="0"/>
              <a:t>3/30/2019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950128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DEA3F82-8CB4-4B0C-B6BE-1390C73654E0}" type="datetimeFigureOut">
              <a:rPr lang="en-US" smtClean="0"/>
              <a:t>3/30/2019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42140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A3F82-8CB4-4B0C-B6BE-1390C73654E0}" type="datetimeFigureOut">
              <a:rPr lang="en-US" smtClean="0"/>
              <a:t>3/30/2019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4284786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EA3F82-8CB4-4B0C-B6BE-1390C73654E0}" type="datetimeFigureOut">
              <a:rPr lang="en-US" smtClean="0"/>
              <a:t>3/30/2019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621454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EA3F82-8CB4-4B0C-B6BE-1390C73654E0}" type="datetimeFigureOut">
              <a:rPr lang="en-US" smtClean="0"/>
              <a:t>3/30/2019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B1DB7F-6336-4D28-9447-CB35CDE0773F}" type="slidenum">
              <a:rPr lang="en-US" smtClean="0"/>
              <a:t>‹#›</a:t>
            </a:fld>
            <a:endParaRPr lang="en-US"/>
          </a:p>
        </p:txBody>
      </p:sp>
    </p:spTree>
    <p:extLst>
      <p:ext uri="{BB962C8B-B14F-4D97-AF65-F5344CB8AC3E}">
        <p14:creationId xmlns:p14="http://schemas.microsoft.com/office/powerpoint/2010/main" val="2676616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EA3F82-8CB4-4B0C-B6BE-1390C73654E0}" type="datetimeFigureOut">
              <a:rPr lang="en-US" smtClean="0"/>
              <a:t>3/30/2019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B1DB7F-6336-4D28-9447-CB35CDE0773F}" type="slidenum">
              <a:rPr lang="en-US" smtClean="0"/>
              <a:t>‹#›</a:t>
            </a:fld>
            <a:endParaRPr lang="en-US"/>
          </a:p>
        </p:txBody>
      </p:sp>
    </p:spTree>
    <p:extLst>
      <p:ext uri="{BB962C8B-B14F-4D97-AF65-F5344CB8AC3E}">
        <p14:creationId xmlns:p14="http://schemas.microsoft.com/office/powerpoint/2010/main" val="3916544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Employment Trends in Computer and Mathematical Occupations</a:t>
            </a:r>
          </a:p>
        </p:txBody>
      </p:sp>
      <p:sp>
        <p:nvSpPr>
          <p:cNvPr id="3" name="Subtitle 2"/>
          <p:cNvSpPr>
            <a:spLocks noGrp="1"/>
          </p:cNvSpPr>
          <p:nvPr>
            <p:ph type="subTitle" idx="1"/>
          </p:nvPr>
        </p:nvSpPr>
        <p:spPr/>
        <p:txBody>
          <a:bodyPr>
            <a:normAutofit/>
          </a:bodyPr>
          <a:lstStyle/>
          <a:p>
            <a:r>
              <a:rPr lang="en-US" sz="2800" dirty="0"/>
              <a:t>United States </a:t>
            </a:r>
          </a:p>
          <a:p>
            <a:r>
              <a:rPr lang="en-US" sz="2800" dirty="0"/>
              <a:t>2013 - 2017</a:t>
            </a:r>
          </a:p>
        </p:txBody>
      </p:sp>
    </p:spTree>
    <p:extLst>
      <p:ext uri="{BB962C8B-B14F-4D97-AF65-F5344CB8AC3E}">
        <p14:creationId xmlns:p14="http://schemas.microsoft.com/office/powerpoint/2010/main" val="3187048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99B29-14C1-41E4-9AC8-5AAC36F4C384}"/>
              </a:ext>
            </a:extLst>
          </p:cNvPr>
          <p:cNvSpPr>
            <a:spLocks noGrp="1"/>
          </p:cNvSpPr>
          <p:nvPr>
            <p:ph type="title"/>
          </p:nvPr>
        </p:nvSpPr>
        <p:spPr/>
        <p:txBody>
          <a:bodyPr/>
          <a:lstStyle/>
          <a:p>
            <a:r>
              <a:rPr lang="en-US" dirty="0"/>
              <a:t>Rob</a:t>
            </a:r>
          </a:p>
        </p:txBody>
      </p:sp>
      <p:sp>
        <p:nvSpPr>
          <p:cNvPr id="3" name="Content Placeholder 2">
            <a:extLst>
              <a:ext uri="{FF2B5EF4-FFF2-40B4-BE49-F238E27FC236}">
                <a16:creationId xmlns:a16="http://schemas.microsoft.com/office/drawing/2014/main" id="{217DF154-F65A-4479-826C-9C8777C22D6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35188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6FCE9-7BE9-4F85-87B5-C52DFBE161F5}"/>
              </a:ext>
            </a:extLst>
          </p:cNvPr>
          <p:cNvSpPr>
            <a:spLocks noGrp="1"/>
          </p:cNvSpPr>
          <p:nvPr>
            <p:ph type="title"/>
          </p:nvPr>
        </p:nvSpPr>
        <p:spPr/>
        <p:txBody>
          <a:bodyPr/>
          <a:lstStyle/>
          <a:p>
            <a:r>
              <a:rPr lang="en-US" dirty="0"/>
              <a:t>Rob</a:t>
            </a:r>
          </a:p>
        </p:txBody>
      </p:sp>
      <p:sp>
        <p:nvSpPr>
          <p:cNvPr id="3" name="Content Placeholder 2">
            <a:extLst>
              <a:ext uri="{FF2B5EF4-FFF2-40B4-BE49-F238E27FC236}">
                <a16:creationId xmlns:a16="http://schemas.microsoft.com/office/drawing/2014/main" id="{D18A4F9A-AF0B-43FB-AC8B-3A6E95478A9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51532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F4B00-EF37-4C07-9537-1E831E501C38}"/>
              </a:ext>
            </a:extLst>
          </p:cNvPr>
          <p:cNvSpPr>
            <a:spLocks noGrp="1"/>
          </p:cNvSpPr>
          <p:nvPr>
            <p:ph type="title"/>
          </p:nvPr>
        </p:nvSpPr>
        <p:spPr/>
        <p:txBody>
          <a:bodyPr/>
          <a:lstStyle/>
          <a:p>
            <a:r>
              <a:rPr lang="en-US" dirty="0"/>
              <a:t>Lei</a:t>
            </a:r>
          </a:p>
        </p:txBody>
      </p:sp>
      <p:sp>
        <p:nvSpPr>
          <p:cNvPr id="3" name="Content Placeholder 2">
            <a:extLst>
              <a:ext uri="{FF2B5EF4-FFF2-40B4-BE49-F238E27FC236}">
                <a16:creationId xmlns:a16="http://schemas.microsoft.com/office/drawing/2014/main" id="{21F9F2CA-ECC9-484B-B753-0CB92985B73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02259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64BB5-BAE0-4F49-A1DD-88A4EFCEA646}"/>
              </a:ext>
            </a:extLst>
          </p:cNvPr>
          <p:cNvSpPr>
            <a:spLocks noGrp="1"/>
          </p:cNvSpPr>
          <p:nvPr>
            <p:ph type="title"/>
          </p:nvPr>
        </p:nvSpPr>
        <p:spPr/>
        <p:txBody>
          <a:bodyPr/>
          <a:lstStyle/>
          <a:p>
            <a:r>
              <a:rPr lang="en-US" dirty="0"/>
              <a:t>Lei</a:t>
            </a:r>
          </a:p>
        </p:txBody>
      </p:sp>
      <p:sp>
        <p:nvSpPr>
          <p:cNvPr id="3" name="Content Placeholder 2">
            <a:extLst>
              <a:ext uri="{FF2B5EF4-FFF2-40B4-BE49-F238E27FC236}">
                <a16:creationId xmlns:a16="http://schemas.microsoft.com/office/drawing/2014/main" id="{7A73EA22-73B0-4644-8354-45C9301D4F9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46083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97A61-2BE1-4484-B5FE-BDD79AC2A033}"/>
              </a:ext>
            </a:extLst>
          </p:cNvPr>
          <p:cNvSpPr>
            <a:spLocks noGrp="1"/>
          </p:cNvSpPr>
          <p:nvPr>
            <p:ph type="title"/>
          </p:nvPr>
        </p:nvSpPr>
        <p:spPr/>
        <p:txBody>
          <a:bodyPr/>
          <a:lstStyle/>
          <a:p>
            <a:r>
              <a:rPr lang="en-US" dirty="0"/>
              <a:t>Lei</a:t>
            </a:r>
          </a:p>
        </p:txBody>
      </p:sp>
      <p:sp>
        <p:nvSpPr>
          <p:cNvPr id="3" name="Content Placeholder 2">
            <a:extLst>
              <a:ext uri="{FF2B5EF4-FFF2-40B4-BE49-F238E27FC236}">
                <a16:creationId xmlns:a16="http://schemas.microsoft.com/office/drawing/2014/main" id="{83C2C619-B699-4459-A2C7-9AD87D27386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26269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923BD-4174-427E-B1BE-21D59A005378}"/>
              </a:ext>
            </a:extLst>
          </p:cNvPr>
          <p:cNvSpPr>
            <a:spLocks noGrp="1"/>
          </p:cNvSpPr>
          <p:nvPr>
            <p:ph type="title"/>
          </p:nvPr>
        </p:nvSpPr>
        <p:spPr/>
        <p:txBody>
          <a:bodyPr/>
          <a:lstStyle/>
          <a:p>
            <a:r>
              <a:rPr lang="en-US" dirty="0"/>
              <a:t>Lei</a:t>
            </a:r>
          </a:p>
        </p:txBody>
      </p:sp>
      <p:sp>
        <p:nvSpPr>
          <p:cNvPr id="3" name="Content Placeholder 2">
            <a:extLst>
              <a:ext uri="{FF2B5EF4-FFF2-40B4-BE49-F238E27FC236}">
                <a16:creationId xmlns:a16="http://schemas.microsoft.com/office/drawing/2014/main" id="{36E2CC5B-B959-49E0-A58A-CCFD68B3DB7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40328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3167F-30A9-4F8D-99EE-386A1F094613}"/>
              </a:ext>
            </a:extLst>
          </p:cNvPr>
          <p:cNvSpPr>
            <a:spLocks noGrp="1"/>
          </p:cNvSpPr>
          <p:nvPr>
            <p:ph type="title"/>
          </p:nvPr>
        </p:nvSpPr>
        <p:spPr/>
        <p:txBody>
          <a:bodyPr/>
          <a:lstStyle/>
          <a:p>
            <a:r>
              <a:rPr lang="en-US" dirty="0"/>
              <a:t>Overall Summary </a:t>
            </a:r>
          </a:p>
        </p:txBody>
      </p:sp>
      <p:sp>
        <p:nvSpPr>
          <p:cNvPr id="3" name="Content Placeholder 2">
            <a:extLst>
              <a:ext uri="{FF2B5EF4-FFF2-40B4-BE49-F238E27FC236}">
                <a16:creationId xmlns:a16="http://schemas.microsoft.com/office/drawing/2014/main" id="{571BA543-3A3F-43F0-957D-37B7A83B0853}"/>
              </a:ext>
            </a:extLst>
          </p:cNvPr>
          <p:cNvSpPr>
            <a:spLocks noGrp="1"/>
          </p:cNvSpPr>
          <p:nvPr>
            <p:ph idx="1"/>
          </p:nvPr>
        </p:nvSpPr>
        <p:spPr/>
        <p:txBody>
          <a:bodyPr/>
          <a:lstStyle/>
          <a:p>
            <a:r>
              <a:rPr lang="en-US" dirty="0"/>
              <a:t>Big take-aways</a:t>
            </a:r>
          </a:p>
        </p:txBody>
      </p:sp>
    </p:spTree>
    <p:extLst>
      <p:ext uri="{BB962C8B-B14F-4D97-AF65-F5344CB8AC3E}">
        <p14:creationId xmlns:p14="http://schemas.microsoft.com/office/powerpoint/2010/main" val="3858428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75F0A-4727-47D2-96A8-DFAC0FBD6C91}"/>
              </a:ext>
            </a:extLst>
          </p:cNvPr>
          <p:cNvSpPr>
            <a:spLocks noGrp="1"/>
          </p:cNvSpPr>
          <p:nvPr>
            <p:ph type="title"/>
          </p:nvPr>
        </p:nvSpPr>
        <p:spPr/>
        <p:txBody>
          <a:bodyPr/>
          <a:lstStyle/>
          <a:p>
            <a:r>
              <a:rPr lang="en-US" dirty="0"/>
              <a:t>Data Limitations</a:t>
            </a:r>
          </a:p>
        </p:txBody>
      </p:sp>
      <p:sp>
        <p:nvSpPr>
          <p:cNvPr id="3" name="Content Placeholder 2">
            <a:extLst>
              <a:ext uri="{FF2B5EF4-FFF2-40B4-BE49-F238E27FC236}">
                <a16:creationId xmlns:a16="http://schemas.microsoft.com/office/drawing/2014/main" id="{C69386F3-A2F7-4C59-B5D1-F22F1E51F196}"/>
              </a:ext>
            </a:extLst>
          </p:cNvPr>
          <p:cNvSpPr>
            <a:spLocks noGrp="1"/>
          </p:cNvSpPr>
          <p:nvPr>
            <p:ph idx="1"/>
          </p:nvPr>
        </p:nvSpPr>
        <p:spPr/>
        <p:txBody>
          <a:bodyPr>
            <a:normAutofit/>
          </a:bodyPr>
          <a:lstStyle/>
          <a:p>
            <a:r>
              <a:rPr lang="en-US" dirty="0"/>
              <a:t>Bureau of Labor Statistics data is based on employment of individuals over 16 only (?)</a:t>
            </a:r>
          </a:p>
          <a:p>
            <a:r>
              <a:rPr lang="en-US" dirty="0"/>
              <a:t>The BLS included calculations for the percent relative standard error (RSE) for total employment #s.  Looking at a sample of the RSEs, there were concerns about the precision of certain estimates</a:t>
            </a:r>
          </a:p>
          <a:p>
            <a:r>
              <a:rPr lang="en-US" dirty="0"/>
              <a:t>Estimates for detailed occupations do not sum to the totals because the totals include occupations not shown separately. </a:t>
            </a:r>
          </a:p>
          <a:p>
            <a:r>
              <a:rPr lang="en-US" dirty="0"/>
              <a:t>Estimates do not include self-employed workers.</a:t>
            </a:r>
          </a:p>
          <a:p>
            <a:r>
              <a:rPr lang="en-US" dirty="0"/>
              <a:t>The most recent BLS data went to 2017 only</a:t>
            </a:r>
          </a:p>
        </p:txBody>
      </p:sp>
    </p:spTree>
    <p:extLst>
      <p:ext uri="{BB962C8B-B14F-4D97-AF65-F5344CB8AC3E}">
        <p14:creationId xmlns:p14="http://schemas.microsoft.com/office/powerpoint/2010/main" val="1693282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9EF35-DC7C-428F-A8C6-930DEFB1E1DB}"/>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1B82C285-6A5A-45FC-B1D5-1D0786CBCFB5}"/>
              </a:ext>
            </a:extLst>
          </p:cNvPr>
          <p:cNvSpPr>
            <a:spLocks noGrp="1"/>
          </p:cNvSpPr>
          <p:nvPr>
            <p:ph idx="1"/>
          </p:nvPr>
        </p:nvSpPr>
        <p:spPr/>
        <p:txBody>
          <a:bodyPr/>
          <a:lstStyle/>
          <a:p>
            <a:r>
              <a:rPr lang="en-US" dirty="0"/>
              <a:t>We would like to utilize job search APIs such as LinkedIn, </a:t>
            </a:r>
            <a:r>
              <a:rPr lang="en-US" dirty="0" err="1"/>
              <a:t>GoogleCloud</a:t>
            </a:r>
            <a:r>
              <a:rPr lang="en-US" dirty="0"/>
              <a:t>, or Indeed to find insight about the volume of job searches and postings.  </a:t>
            </a:r>
          </a:p>
          <a:p>
            <a:pPr lvl="1"/>
            <a:r>
              <a:rPr lang="en-US" dirty="0"/>
              <a:t>APIs would also give us more current information than BLS which only went up to 2017.  In a rapidly changing employment sector, such up to date information would be essential in painting an accurate picture of the current job market. </a:t>
            </a:r>
          </a:p>
          <a:p>
            <a:r>
              <a:rPr lang="en-US" dirty="0"/>
              <a:t>If given more time we would have liked to narrow our results to gender, race, age, and educational background of employees</a:t>
            </a:r>
          </a:p>
        </p:txBody>
      </p:sp>
    </p:spTree>
    <p:extLst>
      <p:ext uri="{BB962C8B-B14F-4D97-AF65-F5344CB8AC3E}">
        <p14:creationId xmlns:p14="http://schemas.microsoft.com/office/powerpoint/2010/main" val="3968576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6334A-68E7-42D4-919A-0C62BE53DBB2}"/>
              </a:ext>
            </a:extLst>
          </p:cNvPr>
          <p:cNvSpPr>
            <a:spLocks noGrp="1"/>
          </p:cNvSpPr>
          <p:nvPr>
            <p:ph type="title"/>
          </p:nvPr>
        </p:nvSpPr>
        <p:spPr/>
        <p:txBody>
          <a:bodyPr/>
          <a:lstStyle/>
          <a:p>
            <a:r>
              <a:rPr lang="en-US" dirty="0"/>
              <a:t>Thank you slide</a:t>
            </a:r>
          </a:p>
        </p:txBody>
      </p:sp>
      <p:sp>
        <p:nvSpPr>
          <p:cNvPr id="3" name="Content Placeholder 2">
            <a:extLst>
              <a:ext uri="{FF2B5EF4-FFF2-40B4-BE49-F238E27FC236}">
                <a16:creationId xmlns:a16="http://schemas.microsoft.com/office/drawing/2014/main" id="{1C25BB28-A4EC-414D-859C-C7A0FCD1F98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274406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5C587-4962-4E00-A54B-F8B9FE251918}"/>
              </a:ext>
            </a:extLst>
          </p:cNvPr>
          <p:cNvSpPr>
            <a:spLocks noGrp="1"/>
          </p:cNvSpPr>
          <p:nvPr>
            <p:ph type="title"/>
          </p:nvPr>
        </p:nvSpPr>
        <p:spPr/>
        <p:txBody>
          <a:bodyPr/>
          <a:lstStyle/>
          <a:p>
            <a:r>
              <a:rPr lang="en-US" dirty="0"/>
              <a:t>Objective: </a:t>
            </a:r>
          </a:p>
        </p:txBody>
      </p:sp>
      <p:sp>
        <p:nvSpPr>
          <p:cNvPr id="3" name="Content Placeholder 2">
            <a:extLst>
              <a:ext uri="{FF2B5EF4-FFF2-40B4-BE49-F238E27FC236}">
                <a16:creationId xmlns:a16="http://schemas.microsoft.com/office/drawing/2014/main" id="{129B7FB5-54B8-4545-A8C7-1D4B4C033F1E}"/>
              </a:ext>
            </a:extLst>
          </p:cNvPr>
          <p:cNvSpPr>
            <a:spLocks noGrp="1"/>
          </p:cNvSpPr>
          <p:nvPr>
            <p:ph idx="1"/>
          </p:nvPr>
        </p:nvSpPr>
        <p:spPr/>
        <p:txBody>
          <a:bodyPr/>
          <a:lstStyle/>
          <a:p>
            <a:r>
              <a:rPr lang="en-US" dirty="0"/>
              <a:t>The purpose of this project is to analyze US employment data to observe trends in computer and mathematical occupations based on location and job title </a:t>
            </a:r>
          </a:p>
          <a:p>
            <a:r>
              <a:rPr lang="en-US" dirty="0"/>
              <a:t>Our goal was to find the fastest growing occupations in the overall United States as well as the States with the fast growing job markets in computer and math related fields.  </a:t>
            </a:r>
          </a:p>
        </p:txBody>
      </p:sp>
    </p:spTree>
    <p:extLst>
      <p:ext uri="{BB962C8B-B14F-4D97-AF65-F5344CB8AC3E}">
        <p14:creationId xmlns:p14="http://schemas.microsoft.com/office/powerpoint/2010/main" val="829547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FBC95-86CC-4C5D-80F0-CF41A33B1E9F}"/>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CACC8578-D28C-470E-8EBE-3E9A3C6434E3}"/>
              </a:ext>
            </a:extLst>
          </p:cNvPr>
          <p:cNvSpPr>
            <a:spLocks noGrp="1"/>
          </p:cNvSpPr>
          <p:nvPr>
            <p:ph idx="1"/>
          </p:nvPr>
        </p:nvSpPr>
        <p:spPr/>
        <p:txBody>
          <a:bodyPr/>
          <a:lstStyle/>
          <a:p>
            <a:r>
              <a:rPr lang="en-US" dirty="0"/>
              <a:t>Bureau of Labor Statistics </a:t>
            </a:r>
          </a:p>
          <a:p>
            <a:r>
              <a:rPr lang="en-US" dirty="0"/>
              <a:t>US Census</a:t>
            </a:r>
          </a:p>
        </p:txBody>
      </p:sp>
    </p:spTree>
    <p:extLst>
      <p:ext uri="{BB962C8B-B14F-4D97-AF65-F5344CB8AC3E}">
        <p14:creationId xmlns:p14="http://schemas.microsoft.com/office/powerpoint/2010/main" val="774324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D7757-8714-4613-8595-A796A0CBF0B0}"/>
              </a:ext>
            </a:extLst>
          </p:cNvPr>
          <p:cNvSpPr>
            <a:spLocks noGrp="1"/>
          </p:cNvSpPr>
          <p:nvPr>
            <p:ph type="title"/>
          </p:nvPr>
        </p:nvSpPr>
        <p:spPr/>
        <p:txBody>
          <a:bodyPr/>
          <a:lstStyle/>
          <a:p>
            <a:r>
              <a:rPr lang="en-US" dirty="0"/>
              <a:t>Winnie</a:t>
            </a:r>
          </a:p>
        </p:txBody>
      </p:sp>
      <p:sp>
        <p:nvSpPr>
          <p:cNvPr id="3" name="Content Placeholder 2">
            <a:extLst>
              <a:ext uri="{FF2B5EF4-FFF2-40B4-BE49-F238E27FC236}">
                <a16:creationId xmlns:a16="http://schemas.microsoft.com/office/drawing/2014/main" id="{75897B1C-3F8F-4B5D-8723-E5115AF5882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887634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769E6-E72A-43B2-A1B8-F93BB58EBCF1}"/>
              </a:ext>
            </a:extLst>
          </p:cNvPr>
          <p:cNvSpPr>
            <a:spLocks noGrp="1"/>
          </p:cNvSpPr>
          <p:nvPr>
            <p:ph type="title"/>
          </p:nvPr>
        </p:nvSpPr>
        <p:spPr/>
        <p:txBody>
          <a:bodyPr/>
          <a:lstStyle/>
          <a:p>
            <a:r>
              <a:rPr lang="en-US" dirty="0"/>
              <a:t>Winnie</a:t>
            </a:r>
          </a:p>
        </p:txBody>
      </p:sp>
      <p:sp>
        <p:nvSpPr>
          <p:cNvPr id="3" name="Content Placeholder 2">
            <a:extLst>
              <a:ext uri="{FF2B5EF4-FFF2-40B4-BE49-F238E27FC236}">
                <a16:creationId xmlns:a16="http://schemas.microsoft.com/office/drawing/2014/main" id="{042EA9A0-8A70-467F-9BDD-8BDE00ED3F5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70366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35C2E-11B8-4862-AAB7-ED5664770D2E}"/>
              </a:ext>
            </a:extLst>
          </p:cNvPr>
          <p:cNvSpPr>
            <a:spLocks noGrp="1"/>
          </p:cNvSpPr>
          <p:nvPr>
            <p:ph type="title"/>
          </p:nvPr>
        </p:nvSpPr>
        <p:spPr/>
        <p:txBody>
          <a:bodyPr/>
          <a:lstStyle/>
          <a:p>
            <a:r>
              <a:rPr lang="en-US" dirty="0"/>
              <a:t>Winnie</a:t>
            </a:r>
          </a:p>
        </p:txBody>
      </p:sp>
      <p:sp>
        <p:nvSpPr>
          <p:cNvPr id="3" name="Content Placeholder 2">
            <a:extLst>
              <a:ext uri="{FF2B5EF4-FFF2-40B4-BE49-F238E27FC236}">
                <a16:creationId xmlns:a16="http://schemas.microsoft.com/office/drawing/2014/main" id="{A1BF3F66-EBAC-4059-95DC-84F0A2D0D9F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84077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4B0BD-FF8D-4E11-9BEB-3F77438508DA}"/>
              </a:ext>
            </a:extLst>
          </p:cNvPr>
          <p:cNvSpPr>
            <a:spLocks noGrp="1"/>
          </p:cNvSpPr>
          <p:nvPr>
            <p:ph type="title"/>
          </p:nvPr>
        </p:nvSpPr>
        <p:spPr/>
        <p:txBody>
          <a:bodyPr/>
          <a:lstStyle/>
          <a:p>
            <a:r>
              <a:rPr lang="en-US" dirty="0"/>
              <a:t>Winnie</a:t>
            </a:r>
          </a:p>
        </p:txBody>
      </p:sp>
      <p:sp>
        <p:nvSpPr>
          <p:cNvPr id="3" name="Content Placeholder 2">
            <a:extLst>
              <a:ext uri="{FF2B5EF4-FFF2-40B4-BE49-F238E27FC236}">
                <a16:creationId xmlns:a16="http://schemas.microsoft.com/office/drawing/2014/main" id="{D5826885-9438-4A25-96CD-3B3831A9476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86251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62E2F-3F84-4D24-A181-6AB0713EA83D}"/>
              </a:ext>
            </a:extLst>
          </p:cNvPr>
          <p:cNvSpPr>
            <a:spLocks noGrp="1"/>
          </p:cNvSpPr>
          <p:nvPr>
            <p:ph type="title"/>
          </p:nvPr>
        </p:nvSpPr>
        <p:spPr/>
        <p:txBody>
          <a:bodyPr/>
          <a:lstStyle/>
          <a:p>
            <a:r>
              <a:rPr lang="en-US" dirty="0"/>
              <a:t>Rob</a:t>
            </a:r>
          </a:p>
        </p:txBody>
      </p:sp>
      <p:sp>
        <p:nvSpPr>
          <p:cNvPr id="3" name="Content Placeholder 2">
            <a:extLst>
              <a:ext uri="{FF2B5EF4-FFF2-40B4-BE49-F238E27FC236}">
                <a16:creationId xmlns:a16="http://schemas.microsoft.com/office/drawing/2014/main" id="{44421017-3198-4C0E-8920-4B392F51EC4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712049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8570A-62BD-4471-B097-C694410375A6}"/>
              </a:ext>
            </a:extLst>
          </p:cNvPr>
          <p:cNvSpPr>
            <a:spLocks noGrp="1"/>
          </p:cNvSpPr>
          <p:nvPr>
            <p:ph type="title"/>
          </p:nvPr>
        </p:nvSpPr>
        <p:spPr/>
        <p:txBody>
          <a:bodyPr/>
          <a:lstStyle/>
          <a:p>
            <a:r>
              <a:rPr lang="en-US" dirty="0"/>
              <a:t>Rob</a:t>
            </a:r>
          </a:p>
        </p:txBody>
      </p:sp>
      <p:sp>
        <p:nvSpPr>
          <p:cNvPr id="3" name="Content Placeholder 2">
            <a:extLst>
              <a:ext uri="{FF2B5EF4-FFF2-40B4-BE49-F238E27FC236}">
                <a16:creationId xmlns:a16="http://schemas.microsoft.com/office/drawing/2014/main" id="{A42855D1-93E7-4E7A-8085-8280AD12851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53244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282</Words>
  <Application>Microsoft Office PowerPoint</Application>
  <PresentationFormat>Widescreen</PresentationFormat>
  <Paragraphs>34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Employment Trends in Computer and Mathematical Occupations</vt:lpstr>
      <vt:lpstr>Objective: </vt:lpstr>
      <vt:lpstr>Sources</vt:lpstr>
      <vt:lpstr>Winnie</vt:lpstr>
      <vt:lpstr>Winnie</vt:lpstr>
      <vt:lpstr>Winnie</vt:lpstr>
      <vt:lpstr>Winnie</vt:lpstr>
      <vt:lpstr>Rob</vt:lpstr>
      <vt:lpstr>Rob</vt:lpstr>
      <vt:lpstr>Rob</vt:lpstr>
      <vt:lpstr>Rob</vt:lpstr>
      <vt:lpstr>Lei</vt:lpstr>
      <vt:lpstr>Lei</vt:lpstr>
      <vt:lpstr>Lei</vt:lpstr>
      <vt:lpstr>Lei</vt:lpstr>
      <vt:lpstr>Overall Summary </vt:lpstr>
      <vt:lpstr>Data Limitations</vt:lpstr>
      <vt:lpstr>Next steps</vt:lpstr>
      <vt:lpstr>Thank you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WCW ILLUSTRATOR</dc:creator>
  <cp:lastModifiedBy>Robin Seaberg</cp:lastModifiedBy>
  <cp:revision>7</cp:revision>
  <dcterms:created xsi:type="dcterms:W3CDTF">2019-03-30T16:18:21Z</dcterms:created>
  <dcterms:modified xsi:type="dcterms:W3CDTF">2019-03-30T19:37:43Z</dcterms:modified>
</cp:coreProperties>
</file>