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340D2C-8506-45CB-A618-DDF059735478}">
  <a:tblStyle styleId="{EC340D2C-8506-45CB-A618-DDF0597354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6d11d4127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6d11d4127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6d11d4127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6d11d4127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6d11d4127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6d11d4127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6d11d4127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26d11d4127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6d11d4127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26d11d4127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6d11d4127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26d11d4127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6d11d4127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26d11d4127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6d11d4127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26d11d4127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6d11d4127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6d11d4127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03c60b93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03c60b9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6d11d412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6d11d412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6d11d4127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6d11d4127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6d11d4127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6d11d412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6d11d4127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6d11d4127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6d11d4127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6d11d4127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6d11d4127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6d11d4127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jpg"/><Relationship Id="rId4" Type="http://schemas.openxmlformats.org/officeDocument/2006/relationships/image" Target="../media/image28.jpg"/><Relationship Id="rId5" Type="http://schemas.openxmlformats.org/officeDocument/2006/relationships/image" Target="../media/image3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jpg"/><Relationship Id="rId4" Type="http://schemas.openxmlformats.org/officeDocument/2006/relationships/image" Target="../media/image27.jpg"/><Relationship Id="rId5" Type="http://schemas.openxmlformats.org/officeDocument/2006/relationships/image" Target="../media/image3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jpg"/><Relationship Id="rId4" Type="http://schemas.openxmlformats.org/officeDocument/2006/relationships/image" Target="../media/image31.jpg"/><Relationship Id="rId5" Type="http://schemas.openxmlformats.org/officeDocument/2006/relationships/image" Target="../media/image2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jpg"/><Relationship Id="rId4" Type="http://schemas.openxmlformats.org/officeDocument/2006/relationships/image" Target="../media/image32.jpg"/><Relationship Id="rId5" Type="http://schemas.openxmlformats.org/officeDocument/2006/relationships/image" Target="../media/image3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16.jpg"/><Relationship Id="rId5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8.jpg"/><Relationship Id="rId5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0.jpg"/><Relationship Id="rId5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人工智慧期末報告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第五組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00957003</a:t>
            </a:r>
            <a:r>
              <a:rPr lang="zh-TW"/>
              <a:t>王丞頤 00957049林家安 00957046賴建宇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>
                <a:solidFill>
                  <a:srgbClr val="783F04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MinMax</a:t>
            </a:r>
            <a:r>
              <a:rPr b="1" lang="zh-TW" sz="2100">
                <a:solidFill>
                  <a:srgbClr val="783F04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 vs Monte-Carlo + MinMax 深度4 模擬2000次</a:t>
            </a:r>
            <a:endParaRPr b="1" sz="2100">
              <a:solidFill>
                <a:srgbClr val="783F0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5337075" y="1405450"/>
            <a:ext cx="3190500" cy="13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192"/>
              <a:t>黑色為:</a:t>
            </a:r>
            <a:r>
              <a:rPr b="1" lang="zh-TW" sz="3192">
                <a:solidFill>
                  <a:srgbClr val="783F04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Monte-Carlo+MinMax</a:t>
            </a:r>
            <a:endParaRPr b="1" sz="3192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192"/>
              <a:t>白色為:</a:t>
            </a:r>
            <a:r>
              <a:rPr b="1" lang="zh-TW" sz="3192">
                <a:solidFill>
                  <a:srgbClr val="783F04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MinMax </a:t>
            </a:r>
            <a:endParaRPr sz="31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192"/>
              <a:t>黑</a:t>
            </a:r>
            <a:r>
              <a:rPr lang="zh-TW" sz="3192"/>
              <a:t>色先攻  白色贏 總計 </a:t>
            </a:r>
            <a:r>
              <a:rPr lang="zh-TW" sz="3807">
                <a:solidFill>
                  <a:srgbClr val="FF0000"/>
                </a:solidFill>
              </a:rPr>
              <a:t>3</a:t>
            </a:r>
            <a:r>
              <a:rPr lang="zh-TW" sz="3807">
                <a:solidFill>
                  <a:srgbClr val="FF0000"/>
                </a:solidFill>
              </a:rPr>
              <a:t>:0</a:t>
            </a:r>
            <a:endParaRPr b="1" sz="3807">
              <a:solidFill>
                <a:srgbClr val="FF0000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000">
                <a:solidFill>
                  <a:srgbClr val="783F04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endParaRPr b="1" sz="1000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00" y="2214075"/>
            <a:ext cx="190500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8538" y="2242650"/>
            <a:ext cx="18669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2249" y="2421899"/>
            <a:ext cx="1754900" cy="21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>
                <a:solidFill>
                  <a:srgbClr val="783F04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MinMax vs Monte-Carlo + MinMax 深度4 模擬2000次</a:t>
            </a:r>
            <a:endParaRPr b="1" sz="2100">
              <a:solidFill>
                <a:srgbClr val="783F0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783F04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5337075" y="1405450"/>
            <a:ext cx="3190500" cy="13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192"/>
              <a:t>白</a:t>
            </a:r>
            <a:r>
              <a:rPr lang="zh-TW" sz="3192"/>
              <a:t>色為:</a:t>
            </a:r>
            <a:r>
              <a:rPr b="1" lang="zh-TW" sz="3192">
                <a:solidFill>
                  <a:srgbClr val="783F04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MinMax</a:t>
            </a:r>
            <a:endParaRPr sz="31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192"/>
              <a:t>黑色為:</a:t>
            </a:r>
            <a:r>
              <a:rPr b="1" lang="zh-TW" sz="3192">
                <a:solidFill>
                  <a:srgbClr val="783F04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Monte-Carlo+MinMax</a:t>
            </a:r>
            <a:endParaRPr sz="31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192"/>
              <a:t>黑</a:t>
            </a:r>
            <a:r>
              <a:rPr lang="zh-TW" sz="3192"/>
              <a:t>色先攻  白色贏 總計 </a:t>
            </a:r>
            <a:r>
              <a:rPr lang="zh-TW" sz="3807">
                <a:solidFill>
                  <a:srgbClr val="FF0000"/>
                </a:solidFill>
              </a:rPr>
              <a:t>3:0</a:t>
            </a:r>
            <a:endParaRPr b="1" sz="3807">
              <a:solidFill>
                <a:srgbClr val="FF0000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000">
                <a:solidFill>
                  <a:srgbClr val="783F04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endParaRPr b="1" sz="1000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09" name="Google Shape;2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28" y="2310250"/>
            <a:ext cx="19335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1303" y="2295963"/>
            <a:ext cx="193357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7075" y="2423188"/>
            <a:ext cx="1796468" cy="22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819150" y="713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>
                <a:solidFill>
                  <a:srgbClr val="783F04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MinMax vs Monte-Carlo + MinMax 深度6 模擬2000次</a:t>
            </a:r>
            <a:endParaRPr/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5574375" y="1360450"/>
            <a:ext cx="34299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92"/>
              <a:t>白色為:</a:t>
            </a:r>
            <a:r>
              <a:rPr b="1" lang="zh-TW" sz="1292">
                <a:solidFill>
                  <a:srgbClr val="783F04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Monte-Carlo+MinMax</a:t>
            </a:r>
            <a:endParaRPr b="1" sz="1292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92"/>
              <a:t>黑色為:</a:t>
            </a:r>
            <a:r>
              <a:rPr b="1" lang="zh-TW" sz="1292">
                <a:solidFill>
                  <a:srgbClr val="783F04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MinMax (黑色先攻)</a:t>
            </a:r>
            <a:endParaRPr sz="31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000">
                <a:solidFill>
                  <a:srgbClr val="783F04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endParaRPr b="1" sz="1000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600" y="2204675"/>
            <a:ext cx="1895475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/>
          <p:nvPr/>
        </p:nvSpPr>
        <p:spPr>
          <a:xfrm>
            <a:off x="244025" y="1360450"/>
            <a:ext cx="36708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92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白</a:t>
            </a:r>
            <a:r>
              <a:rPr lang="zh-TW" sz="1292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色為:</a:t>
            </a:r>
            <a:r>
              <a:rPr b="1" lang="zh-TW" sz="1292">
                <a:solidFill>
                  <a:srgbClr val="783F04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Monte-Carlo+MinMax</a:t>
            </a:r>
            <a:endParaRPr b="1" sz="1292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92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黑色為:</a:t>
            </a:r>
            <a:r>
              <a:rPr b="1" lang="zh-TW" sz="1292">
                <a:solidFill>
                  <a:srgbClr val="783F04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MinMax (黑色先攻)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4450" y="2204675"/>
            <a:ext cx="1835275" cy="234251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4"/>
          <p:cNvSpPr txBox="1"/>
          <p:nvPr/>
        </p:nvSpPr>
        <p:spPr>
          <a:xfrm>
            <a:off x="2852575" y="1360450"/>
            <a:ext cx="41232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92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黑色為:</a:t>
            </a:r>
            <a:r>
              <a:rPr b="1" lang="zh-TW" sz="1292">
                <a:solidFill>
                  <a:srgbClr val="783F04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Monte-Carlo+MinMax</a:t>
            </a:r>
            <a:endParaRPr b="1" sz="1292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92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白色為:</a:t>
            </a:r>
            <a:r>
              <a:rPr b="1" lang="zh-TW" sz="1292">
                <a:solidFill>
                  <a:srgbClr val="783F04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MinMax (黑色先攻)</a:t>
            </a:r>
            <a:endParaRPr sz="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0075" y="2194825"/>
            <a:ext cx="196215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 txBox="1"/>
          <p:nvPr/>
        </p:nvSpPr>
        <p:spPr>
          <a:xfrm>
            <a:off x="2526525" y="4547175"/>
            <a:ext cx="36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3:0 minmax獲勝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>
                <a:solidFill>
                  <a:srgbClr val="783F04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Monte-Carlo vs MinMax 深度4 模擬2000次</a:t>
            </a:r>
            <a:endParaRPr b="1" sz="2100">
              <a:solidFill>
                <a:srgbClr val="783F0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783F04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29" name="Google Shape;2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76" y="2189850"/>
            <a:ext cx="3024350" cy="228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8345" y="2430650"/>
            <a:ext cx="2599079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6372" y="2108913"/>
            <a:ext cx="3521974" cy="245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6056113" y="1181550"/>
            <a:ext cx="3190500" cy="13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192"/>
              <a:t>黑色為:</a:t>
            </a:r>
            <a:r>
              <a:rPr b="1" lang="zh-TW" sz="3192">
                <a:solidFill>
                  <a:srgbClr val="783F04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Monte-Carlo</a:t>
            </a:r>
            <a:endParaRPr b="1" sz="3192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192"/>
              <a:t>白色為:</a:t>
            </a:r>
            <a:r>
              <a:rPr b="1" lang="zh-TW" sz="3192">
                <a:solidFill>
                  <a:srgbClr val="783F04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MinMax </a:t>
            </a:r>
            <a:endParaRPr b="1" sz="3050">
              <a:solidFill>
                <a:srgbClr val="783F04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192"/>
              <a:t>白色先攻  白色贏 總計 </a:t>
            </a:r>
            <a:r>
              <a:rPr lang="zh-TW" sz="3807">
                <a:solidFill>
                  <a:srgbClr val="FF0000"/>
                </a:solidFill>
              </a:rPr>
              <a:t>3:0</a:t>
            </a:r>
            <a:endParaRPr b="1" sz="3807">
              <a:solidFill>
                <a:srgbClr val="FF0000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000">
                <a:solidFill>
                  <a:srgbClr val="783F04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endParaRPr b="1" sz="1000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>
                <a:solidFill>
                  <a:srgbClr val="783F04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Monte-Carlo vs MinMax 深度4 模擬2000次</a:t>
            </a:r>
            <a:endParaRPr b="1" sz="2100">
              <a:solidFill>
                <a:srgbClr val="783F0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783F04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38" name="Google Shape;2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73" y="1853950"/>
            <a:ext cx="2850225" cy="19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925" y="2399052"/>
            <a:ext cx="3537701" cy="22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7000" y="2467599"/>
            <a:ext cx="2188925" cy="209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6"/>
          <p:cNvSpPr txBox="1"/>
          <p:nvPr>
            <p:ph idx="1" type="body"/>
          </p:nvPr>
        </p:nvSpPr>
        <p:spPr>
          <a:xfrm>
            <a:off x="5337075" y="1405450"/>
            <a:ext cx="3190500" cy="13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192"/>
              <a:t>黑色為:</a:t>
            </a:r>
            <a:r>
              <a:rPr b="1" lang="zh-TW" sz="3192">
                <a:solidFill>
                  <a:srgbClr val="783F04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Monte-Carlo</a:t>
            </a:r>
            <a:endParaRPr b="1" sz="3192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192"/>
              <a:t>白色為:</a:t>
            </a:r>
            <a:r>
              <a:rPr b="1" lang="zh-TW" sz="3192">
                <a:solidFill>
                  <a:srgbClr val="783F04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MinMax </a:t>
            </a:r>
            <a:endParaRPr sz="31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192"/>
              <a:t>黑</a:t>
            </a:r>
            <a:r>
              <a:rPr lang="zh-TW" sz="3192"/>
              <a:t>色先攻  白白色贏 總計 </a:t>
            </a:r>
            <a:r>
              <a:rPr lang="zh-TW" sz="3807">
                <a:solidFill>
                  <a:srgbClr val="FF0000"/>
                </a:solidFill>
              </a:rPr>
              <a:t>3:0</a:t>
            </a:r>
            <a:endParaRPr b="1" sz="3807">
              <a:solidFill>
                <a:srgbClr val="FF0000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000">
                <a:solidFill>
                  <a:srgbClr val="783F04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endParaRPr b="1" sz="1000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819150" y="868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>
                <a:solidFill>
                  <a:srgbClr val="783F04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Monte-Carlo vs MinMax 深度6 模擬2000次</a:t>
            </a:r>
            <a:endParaRPr b="1" sz="2100">
              <a:solidFill>
                <a:srgbClr val="783F0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783F04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47" name="Google Shape;2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412700"/>
            <a:ext cx="1853906" cy="17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8475" y="2683475"/>
            <a:ext cx="2051428" cy="17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8631" y="2898650"/>
            <a:ext cx="2428794" cy="177488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5775313" y="1438075"/>
            <a:ext cx="3190500" cy="13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192"/>
              <a:t>黑色為:</a:t>
            </a:r>
            <a:r>
              <a:rPr b="1" lang="zh-TW" sz="3192">
                <a:solidFill>
                  <a:srgbClr val="783F04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Monte-Carlo</a:t>
            </a:r>
            <a:endParaRPr b="1" sz="3192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192"/>
              <a:t>白色為:</a:t>
            </a:r>
            <a:r>
              <a:rPr b="1" lang="zh-TW" sz="3192">
                <a:solidFill>
                  <a:srgbClr val="783F04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MinMax </a:t>
            </a:r>
            <a:endParaRPr sz="31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192"/>
              <a:t>白色先攻  黑色贏 總計 </a:t>
            </a:r>
            <a:r>
              <a:rPr lang="zh-TW" sz="3807">
                <a:solidFill>
                  <a:srgbClr val="FF0000"/>
                </a:solidFill>
              </a:rPr>
              <a:t>3:0</a:t>
            </a:r>
            <a:endParaRPr b="1" sz="3807">
              <a:solidFill>
                <a:srgbClr val="FF0000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000">
                <a:solidFill>
                  <a:srgbClr val="783F04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endParaRPr b="1" sz="1000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>
                <a:solidFill>
                  <a:srgbClr val="783F04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Monte-Carlo vs MinMax 深度6 模擬2000次</a:t>
            </a:r>
            <a:endParaRPr b="1" sz="2100">
              <a:solidFill>
                <a:srgbClr val="783F0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783F04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6" name="Google Shape;256;p28"/>
          <p:cNvSpPr txBox="1"/>
          <p:nvPr>
            <p:ph idx="1" type="body"/>
          </p:nvPr>
        </p:nvSpPr>
        <p:spPr>
          <a:xfrm>
            <a:off x="5775313" y="1438075"/>
            <a:ext cx="3190500" cy="13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192"/>
              <a:t>黑色為:</a:t>
            </a:r>
            <a:r>
              <a:rPr b="1" lang="zh-TW" sz="3192">
                <a:solidFill>
                  <a:srgbClr val="783F04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Monte-Carlo</a:t>
            </a:r>
            <a:endParaRPr b="1" sz="3192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192"/>
              <a:t>白色為:</a:t>
            </a:r>
            <a:r>
              <a:rPr b="1" lang="zh-TW" sz="3192">
                <a:solidFill>
                  <a:srgbClr val="783F04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MinMax </a:t>
            </a:r>
            <a:endParaRPr sz="31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192"/>
              <a:t>黑色先攻  黑色贏 總計 </a:t>
            </a:r>
            <a:r>
              <a:rPr lang="zh-TW" sz="3807">
                <a:solidFill>
                  <a:srgbClr val="FF0000"/>
                </a:solidFill>
              </a:rPr>
              <a:t>3:0</a:t>
            </a:r>
            <a:endParaRPr b="1" sz="3807">
              <a:solidFill>
                <a:srgbClr val="FF0000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000">
                <a:solidFill>
                  <a:srgbClr val="783F04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endParaRPr b="1" sz="1000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57" name="Google Shape;2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133075"/>
            <a:ext cx="2816125" cy="224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550" y="2980675"/>
            <a:ext cx="1930850" cy="16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7950" y="2935775"/>
            <a:ext cx="2063175" cy="17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type="title"/>
          </p:nvPr>
        </p:nvSpPr>
        <p:spPr>
          <a:xfrm>
            <a:off x="1021750" y="2274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>
                <a:solidFill>
                  <a:srgbClr val="783F04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Monte-Carlo to learn heuristics</a:t>
            </a:r>
            <a:endParaRPr b="1" sz="2100">
              <a:solidFill>
                <a:srgbClr val="783F04"/>
              </a:solidFill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775" y="1457425"/>
            <a:ext cx="4540486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/>
        </p:nvSpPr>
        <p:spPr>
          <a:xfrm>
            <a:off x="5967375" y="1457425"/>
            <a:ext cx="135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模擬次數在時間上的不同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>
                <a:solidFill>
                  <a:srgbClr val="783F04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Monte-Carlo to learn heuristics (模擬次數對勝率的影響</a:t>
            </a:r>
            <a:endParaRPr b="1" sz="2100">
              <a:solidFill>
                <a:srgbClr val="783F0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400" y="1479900"/>
            <a:ext cx="4117575" cy="17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3600" y="1356100"/>
            <a:ext cx="3281601" cy="219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/>
          <p:nvPr/>
        </p:nvSpPr>
        <p:spPr>
          <a:xfrm>
            <a:off x="981425" y="3684850"/>
            <a:ext cx="68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左邊為模擬2000先攻右邊為模擬1000先攻 但均為模擬2000的贏故模擬2000比較厲害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>
                <a:solidFill>
                  <a:srgbClr val="783F04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Monte-Carlo + MinMax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775" y="1581200"/>
            <a:ext cx="4689858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>
                <a:solidFill>
                  <a:srgbClr val="783F04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minimax search + alpha-beta pruning</a:t>
            </a:r>
            <a:endParaRPr/>
          </a:p>
        </p:txBody>
      </p:sp>
      <p:graphicFrame>
        <p:nvGraphicFramePr>
          <p:cNvPr id="156" name="Google Shape;156;p17"/>
          <p:cNvGraphicFramePr/>
          <p:nvPr/>
        </p:nvGraphicFramePr>
        <p:xfrm>
          <a:off x="819150" y="21472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{EC340D2C-8506-45CB-A618-DDF059735478}</a:tableStyleId>
              </a:tblPr>
              <a:tblGrid>
                <a:gridCol w="1368475"/>
                <a:gridCol w="1368475"/>
                <a:gridCol w="1368475"/>
                <a:gridCol w="1368475"/>
                <a:gridCol w="1368475"/>
              </a:tblGrid>
              <a:tr h="5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2100">
                          <a:solidFill>
                            <a:srgbClr val="783F0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深度</a:t>
                      </a:r>
                      <a:endParaRPr>
                        <a:solidFill>
                          <a:srgbClr val="262833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2100">
                          <a:solidFill>
                            <a:srgbClr val="783F0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勝方</a:t>
                      </a:r>
                      <a:endParaRPr>
                        <a:solidFill>
                          <a:srgbClr val="262833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2100">
                          <a:solidFill>
                            <a:srgbClr val="783F0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黑方花時</a:t>
                      </a:r>
                      <a:endParaRPr>
                        <a:solidFill>
                          <a:srgbClr val="262833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2100">
                          <a:solidFill>
                            <a:srgbClr val="783F0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白方花時</a:t>
                      </a:r>
                      <a:endParaRPr>
                        <a:solidFill>
                          <a:srgbClr val="262833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2100">
                          <a:solidFill>
                            <a:srgbClr val="783F04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勝子數</a:t>
                      </a:r>
                      <a:endParaRPr b="1" sz="2100">
                        <a:solidFill>
                          <a:srgbClr val="783F04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40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黑</a:t>
                      </a:r>
                      <a:endParaRPr b="1" sz="16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0.66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0.462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白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2.651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2.041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黑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5.656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9.889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黑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31.245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46.415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1525" y="3076525"/>
            <a:ext cx="1177675" cy="1328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>
                <a:solidFill>
                  <a:srgbClr val="783F04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Monte-Carlo vs Monte-Carlo + MinMax </a:t>
            </a:r>
            <a:endParaRPr b="1" sz="2100">
              <a:solidFill>
                <a:srgbClr val="783F0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(雙方均模擬1000次)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5685975" y="1596800"/>
            <a:ext cx="3190500" cy="13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192"/>
              <a:t>黑色為:</a:t>
            </a:r>
            <a:r>
              <a:rPr b="1" lang="zh-TW" sz="3192">
                <a:solidFill>
                  <a:srgbClr val="783F04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Monte-Carlo + MinMax </a:t>
            </a:r>
            <a:endParaRPr b="1" sz="3192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192"/>
              <a:t>白色為:</a:t>
            </a:r>
            <a:r>
              <a:rPr b="1" lang="zh-TW" sz="3050">
                <a:solidFill>
                  <a:srgbClr val="783F04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Monte-Carlo to learn heuristics</a:t>
            </a:r>
            <a:endParaRPr b="1" sz="3050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192"/>
              <a:t>黑色先攻  黑色贏  總計:</a:t>
            </a:r>
            <a:r>
              <a:rPr lang="zh-TW" sz="3807">
                <a:solidFill>
                  <a:srgbClr val="FF0000"/>
                </a:solidFill>
              </a:rPr>
              <a:t>3:0</a:t>
            </a:r>
            <a:endParaRPr sz="3807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000">
                <a:solidFill>
                  <a:srgbClr val="783F04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endParaRPr b="1" sz="1000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76" y="1800200"/>
            <a:ext cx="3308950" cy="201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900" y="2689312"/>
            <a:ext cx="3308949" cy="1908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2075" y="2908662"/>
            <a:ext cx="3053825" cy="14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30400" y="688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>
                <a:solidFill>
                  <a:srgbClr val="783F04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Monte-Carlo </a:t>
            </a:r>
            <a:r>
              <a:rPr b="1" lang="zh-TW" sz="2100">
                <a:solidFill>
                  <a:srgbClr val="783F04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vs Monte-Carlo </a:t>
            </a:r>
            <a:r>
              <a:rPr b="1" lang="zh-TW" sz="2100">
                <a:solidFill>
                  <a:srgbClr val="783F04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+ MinMax </a:t>
            </a:r>
            <a:endParaRPr b="1" sz="2100">
              <a:solidFill>
                <a:srgbClr val="783F0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(雙方均模擬1000次)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5145750" y="1833150"/>
            <a:ext cx="3190500" cy="13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192"/>
              <a:t>黑色為:</a:t>
            </a:r>
            <a:r>
              <a:rPr b="1" lang="zh-TW" sz="3192">
                <a:solidFill>
                  <a:srgbClr val="783F04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Monte-Carlo + MinMax </a:t>
            </a:r>
            <a:endParaRPr b="1" sz="3192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192"/>
              <a:t>白色為:</a:t>
            </a:r>
            <a:r>
              <a:rPr b="1" lang="zh-TW" sz="3050">
                <a:solidFill>
                  <a:srgbClr val="783F04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Monte-Carlo to learn heuristics</a:t>
            </a:r>
            <a:endParaRPr b="1" sz="3050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192"/>
              <a:t>白</a:t>
            </a:r>
            <a:r>
              <a:rPr lang="zh-TW" sz="3192"/>
              <a:t>色先攻  黑色贏 </a:t>
            </a:r>
            <a:r>
              <a:rPr lang="zh-TW" sz="3192"/>
              <a:t>總計:</a:t>
            </a:r>
            <a:r>
              <a:rPr lang="zh-TW" sz="3807">
                <a:solidFill>
                  <a:srgbClr val="FF0000"/>
                </a:solidFill>
              </a:rPr>
              <a:t>3:0</a:t>
            </a:r>
            <a:endParaRPr b="1" sz="3807">
              <a:solidFill>
                <a:srgbClr val="FF0000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000">
                <a:solidFill>
                  <a:srgbClr val="783F04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endParaRPr b="1" sz="1000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100" y="1592425"/>
            <a:ext cx="2084400" cy="20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8350" y="1833150"/>
            <a:ext cx="1943918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9525" y="3110800"/>
            <a:ext cx="3871500" cy="16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>
                <a:solidFill>
                  <a:srgbClr val="783F04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Monte-Carlo </a:t>
            </a:r>
            <a:r>
              <a:rPr b="1" lang="zh-TW" sz="2100">
                <a:solidFill>
                  <a:srgbClr val="783F04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vs Monte-Carlo </a:t>
            </a:r>
            <a:r>
              <a:rPr b="1" lang="zh-TW" sz="2100">
                <a:solidFill>
                  <a:srgbClr val="783F04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+ MinMax </a:t>
            </a:r>
            <a:endParaRPr b="1" sz="2100">
              <a:solidFill>
                <a:srgbClr val="783F0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(雙方均模擬2000次)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5297950" y="1505550"/>
            <a:ext cx="3190500" cy="13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192"/>
              <a:t>黑色為:</a:t>
            </a:r>
            <a:r>
              <a:rPr b="1" lang="zh-TW" sz="3192">
                <a:solidFill>
                  <a:srgbClr val="783F04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Monte-Carlo + MinMax </a:t>
            </a:r>
            <a:endParaRPr b="1" sz="3192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192"/>
              <a:t>白色為:</a:t>
            </a:r>
            <a:r>
              <a:rPr b="1" lang="zh-TW" sz="3050">
                <a:solidFill>
                  <a:srgbClr val="783F04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Monte-Carlo to learn heuristics</a:t>
            </a:r>
            <a:endParaRPr b="1" sz="3050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192"/>
              <a:t>黑色先攻  黑色贏 </a:t>
            </a:r>
            <a:r>
              <a:rPr lang="zh-TW" sz="3192"/>
              <a:t>總計:</a:t>
            </a:r>
            <a:r>
              <a:rPr lang="zh-TW" sz="3807">
                <a:solidFill>
                  <a:srgbClr val="FF0000"/>
                </a:solidFill>
              </a:rPr>
              <a:t>2:1</a:t>
            </a:r>
            <a:endParaRPr b="1" sz="3807">
              <a:solidFill>
                <a:srgbClr val="FF0000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000">
                <a:solidFill>
                  <a:srgbClr val="783F04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endParaRPr b="1" sz="1000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75" y="1755175"/>
            <a:ext cx="2691400" cy="195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7975" y="2810500"/>
            <a:ext cx="2920475" cy="16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0400" y="2846937"/>
            <a:ext cx="3318776" cy="15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>
                <a:solidFill>
                  <a:srgbClr val="783F04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Monte-Carlo </a:t>
            </a:r>
            <a:r>
              <a:rPr b="1" lang="zh-TW" sz="2100">
                <a:solidFill>
                  <a:srgbClr val="783F04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vs Monte-Carlo </a:t>
            </a:r>
            <a:r>
              <a:rPr b="1" lang="zh-TW" sz="2100">
                <a:solidFill>
                  <a:srgbClr val="783F04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+ MinMax </a:t>
            </a:r>
            <a:endParaRPr b="1" sz="2100">
              <a:solidFill>
                <a:srgbClr val="783F0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(雙方均模擬2000次)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5269550" y="1563025"/>
            <a:ext cx="3190500" cy="13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192"/>
              <a:t>黑色為:</a:t>
            </a:r>
            <a:r>
              <a:rPr b="1" lang="zh-TW" sz="3192">
                <a:solidFill>
                  <a:srgbClr val="783F04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Monte-Carlo + MinMax </a:t>
            </a:r>
            <a:endParaRPr b="1" sz="3192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192"/>
              <a:t>白色為:</a:t>
            </a:r>
            <a:r>
              <a:rPr b="1" lang="zh-TW" sz="3050">
                <a:solidFill>
                  <a:srgbClr val="783F04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Monte-Carlo to learn heuristics</a:t>
            </a:r>
            <a:endParaRPr b="1" sz="3050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192"/>
              <a:t>白</a:t>
            </a:r>
            <a:r>
              <a:rPr lang="zh-TW" sz="3192"/>
              <a:t>色先攻  黑色贏 </a:t>
            </a:r>
            <a:r>
              <a:rPr lang="zh-TW" sz="3192"/>
              <a:t>總計 </a:t>
            </a:r>
            <a:r>
              <a:rPr lang="zh-TW" sz="3807">
                <a:solidFill>
                  <a:srgbClr val="FF0000"/>
                </a:solidFill>
              </a:rPr>
              <a:t>3:0</a:t>
            </a:r>
            <a:endParaRPr b="1" sz="3807">
              <a:solidFill>
                <a:srgbClr val="FF0000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000">
                <a:solidFill>
                  <a:srgbClr val="783F04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endParaRPr b="1" sz="1000">
              <a:solidFill>
                <a:srgbClr val="783F04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00" y="1799363"/>
            <a:ext cx="3309699" cy="177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1400" y="3049350"/>
            <a:ext cx="3100725" cy="125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3800" y="3133299"/>
            <a:ext cx="3671301" cy="15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