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Does our portfolio actually generate risk-adjusted returns?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115749" y="3049450"/>
            <a:ext cx="63480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Presented by: Cecilia Zhou, Lawrence Kim, Harrison Li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terms explained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900975"/>
            <a:ext cx="8466600" cy="299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SMB factor: return of small market cap portfolio minus return of large market cap portfolio 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HML factor: return of value stock (low P/B) portfolios minus return of growth stock (high P/B) portfolios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Everything else is a carry-over from CAPM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Do you think alphas would be higher with Fama-French or CAPM? Why??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18" y="1199300"/>
            <a:ext cx="6290174" cy="6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Fama-French Results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500" y="1489825"/>
            <a:ext cx="5109424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Owens Realty Mortgage, Inc. (ORM)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25" y="1600525"/>
            <a:ext cx="57245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Consolidated-Tomoka Land Co. (CTO)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581150"/>
            <a:ext cx="56959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Parkit Enterprise Inc. (PKTEF)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1455950"/>
            <a:ext cx="56673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 Truck, Inc. (USAK)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1317837"/>
            <a:ext cx="57626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Reit (PW)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50" y="1387375"/>
            <a:ext cx="56292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T.J.T., Inc. (AXLE)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624325"/>
            <a:ext cx="57721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Directions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36775" y="1367099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Case-Shiller Index - Group of indices that tracks changes in housing prices in the United States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See how closely linked our portfolio is linked to this (especially with prevalence of real estate in portfolio)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Recently updated 3 Factor Fama-French Model to a 5 Factor Fama-French Model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Carhart (1997) added a momentum factor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3219900" y="415900"/>
            <a:ext cx="27042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50" y="1614637"/>
            <a:ext cx="40767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347575"/>
            <a:ext cx="8368200" cy="322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Build system to organize HFAC’s portfolio data for quantitative evaluation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Even if the value of our portfolio increases over time, does that actually mean we’re making good investments?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investing is not a tally of wins and losses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Quantitatively understand the performance of HFAC’s portfolio with respect to outside factors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In particular, exposures to systematic market trends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the value of our portfolio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388774"/>
            <a:ext cx="8368200" cy="34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TD Ameritrade provides transactions csv file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to transform data into something useful?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transactions csv -&gt; transaction objects -&gt; portfolios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“portfolios” are snapshots of HFAC’s holdings for a given time period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Calculate portfolio values over time by querying Yahoo Finance API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price bought and sold doesn’t give us enough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* certain stocks in our portfolio were left out of the calculation as they were acquired and delisted from the exchanges, so historical prices are no longer accessible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3793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Portfolio value over time since late 2012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375" y="1181976"/>
            <a:ext cx="6093725" cy="36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Capital Asset Pricing Model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79549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n" sz="2400"/>
              <a:t>r</a:t>
            </a:r>
            <a:r>
              <a:rPr lang="en" sz="2400"/>
              <a:t> = return of asset (i.e. HFAC’s portfolio)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α (“Jensen’s alpha”) = return in excess of market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β = change in asset return per unit increase in market return (same β as you learned in comp)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400"/>
              <a:t>Here, “market” returns are defined as returns of S&amp;P 500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823" y="458023"/>
            <a:ext cx="2355038" cy="6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Alpha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α essentially is a measure of the portfolio’s return in excess of the market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If you have zero alpha, no matter how high your returns are it’s “useless” according to CAPM since you could get the same return by being highly leveraged on the market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In reality, most hedge fund managers have zero/negative alpha</a:t>
            </a:r>
          </a:p>
          <a:p>
            <a:pPr indent="-368300" lvl="1" marL="914400" rtl="0">
              <a:spcBef>
                <a:spcPts val="0"/>
              </a:spcBef>
              <a:buSzPct val="100000"/>
            </a:pPr>
            <a:r>
              <a:rPr lang="en" sz="2200"/>
              <a:t>Efficient markets hypothesis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CAPM Results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50" y="1489830"/>
            <a:ext cx="6069775" cy="30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Fama-French Three Factor Model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50" y="1361497"/>
            <a:ext cx="3898974" cy="32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579" y="1361500"/>
            <a:ext cx="2625268" cy="32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Fama-French Three Factor Model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26397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Developed by UChicago Nobel-prize winning economists Eugene Fama and Kenneth French 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Noticed small stocks (low market cap) and value stocks (low P/B ratio) tend to generate systematically higher returns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Model “regresses out” these factors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If small/value stocks have consistently higher returns, why doesn’t everyone just invest in them?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831" y="3964175"/>
            <a:ext cx="6290174" cy="6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