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Old Standard TT"/>
      <p:regular r:id="rId31"/>
      <p:bold r:id="rId32"/>
      <p: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ldStandardT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OldStandardTT-italic.fntdata"/><Relationship Id="rId10" Type="http://schemas.openxmlformats.org/officeDocument/2006/relationships/slide" Target="slides/slide6.xml"/><Relationship Id="rId32" Type="http://schemas.openxmlformats.org/officeDocument/2006/relationships/font" Target="fonts/OldStandardT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37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The Fama-French Five Factor Model: Overkill?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45300" y="3545000"/>
            <a:ext cx="7853400" cy="111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Harrison Li, Cecilia Zhou, Lawrence Kim, Stefan Spataru, Ricky Li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CTO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825" y="1100725"/>
            <a:ext cx="43243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PKTEF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150" y="1058212"/>
            <a:ext cx="44577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USAK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25" y="1031875"/>
            <a:ext cx="442912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PW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25" y="1136687"/>
            <a:ext cx="45053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AXLE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75" y="1171600"/>
            <a:ext cx="45910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Effect of time horizon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Results on previous slide used daily returns over the last three years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Not much difference if we go to 1 or 2 years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26541" l="727" r="69834" t="60422"/>
          <a:stretch/>
        </p:blipFill>
        <p:spPr>
          <a:xfrm>
            <a:off x="311700" y="2358350"/>
            <a:ext cx="4057425" cy="122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4">
            <a:alphaModFix/>
          </a:blip>
          <a:srcRect b="26421" l="591" r="70104" t="60958"/>
          <a:stretch/>
        </p:blipFill>
        <p:spPr>
          <a:xfrm>
            <a:off x="4544899" y="2358350"/>
            <a:ext cx="4183651" cy="122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5">
            <a:alphaModFix/>
          </a:blip>
          <a:srcRect b="0" l="0" r="0" t="11621"/>
          <a:stretch/>
        </p:blipFill>
        <p:spPr>
          <a:xfrm>
            <a:off x="2422475" y="3646450"/>
            <a:ext cx="3701700" cy="11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with three factor model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974" y="3259175"/>
            <a:ext cx="5006949" cy="133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5625" y="1099299"/>
            <a:ext cx="4939650" cy="19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311700" y="2514275"/>
            <a:ext cx="3172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200"/>
              <a:t>They look pretty similar!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HML really does seem to be irrelevant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425" y="3066450"/>
            <a:ext cx="4937274" cy="196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6374" y="985919"/>
            <a:ext cx="5191374" cy="2080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But what about the other factors? Are they needed? 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5325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AIC (Akaike Information Criterion), BIC (Bayesian Information Criterion)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Measure of relative quality of statistical models for a given set of data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AIC = 2k - 2ln(L)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L is the maximum value of the likelihood function for the model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k is the number of parameters estimated by the model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Minimizing AIC means maximizing likelihood, and minimizing # parameters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BIC = -2ln(L) + k ln(n)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BIC is very similar, but takes into account the number of data points (n)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AIC Results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125" y="1058225"/>
            <a:ext cx="6541025" cy="364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Review: Fama-French three factor asset pricing model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87900" y="126397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Developed by UChicago Nobel-prize winning economists Eugene Fama and Kenneth French 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Noticed small stocks (low market cap) and value stocks (low P/B ratio) tend to generate systematically higher returns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Model “regresses out” these factors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Alpha: “risk-adjusted” return of the asset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831" y="3964175"/>
            <a:ext cx="6290174" cy="60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BIC Results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the BIC, we get the same results.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14" y="2286775"/>
            <a:ext cx="8205374" cy="185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Five factor model does not show significantly different results from three factor model- additional factors are essentially zero for HFAC’s portfolio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Still no alpha (as expected)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Results surprisingly not sensitive to time period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According to information criteria, for HFAC’s portfolio only the CAPM beta and the SMB factor are not redundant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QUESTIONS?????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Five Factor Model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Roboto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 2014, Fama and French published a paper recommending the addition of two additional factors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Roboto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Conservative Minus Aggressive (CMA)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Roboto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Robust Minus Weak (RMW)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Roboto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Overfitting concerns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Roboto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For HFAC’s portfolio, do the two additional factors tell us any new information?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3856775"/>
            <a:ext cx="84486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Conservative Minus Aggressive (CMA) factor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Roboto"/>
              <a:buChar char="-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Returns of low investment (conservative) firms minus returns of high investment firms (aggressive) (as measured by investment in book equity)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Roboto"/>
              <a:buChar char="-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Fama and French’s claim:  this factor captures a specific risk of a company that is not captured in Beta, SMB, HML, RMW.</a:t>
            </a:r>
          </a:p>
          <a:p>
            <a:pPr indent="-355600" lvl="0" marL="457200">
              <a:spcBef>
                <a:spcPts val="0"/>
              </a:spcBef>
              <a:buSzPct val="100000"/>
              <a:buFont typeface="Roboto"/>
              <a:buChar char="-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CMA factor (like the other betas) tends to be positive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is CMA positive?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3625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Roboto"/>
              <a:buChar char="-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“Aggressive” companies tend to perform worse 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Roboto"/>
              <a:buChar char="-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Investing in book value suggest inability to generate profit from operations and that the company wants to secure its cash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Roboto"/>
              <a:buChar char="-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“Conservative” companies (which do not invest as much in their book value, instead investing in their operations) tend to be more risky- again since aggressive companies secure their cash by investing in book value. Higher average returns are needed to compensate.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Roboto"/>
              <a:buChar char="-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More cynical view: management is generally bad at investing in assets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Robust Minus Weak (RMW) factor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01325" y="1105375"/>
            <a:ext cx="85734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The difference between the returns on diversified portfolios of stocks with “robust” and “weak” operating profitability (OP).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OP = Revenues - COGS - SG&amp;A - Interest expense (divided by book equity)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With RMW, Fama &amp; French HML is unnecessary: value stocks behave like stocks with high OP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High OP correlates with high P/B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Some believe RMW is not grounded in economic theory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intuition behind RMW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544350"/>
            <a:ext cx="7646400" cy="287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Robust (more profitable) firms generate significantly higher average future return since they tend to generate more robust cash flows and are less prone to distress.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Weak (less profitable) firms are more likely to run out of cash and thus generate lower average future return.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The research of Novy-Marx (2013) highlights the importance of the “profitability factor”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Historical prices of HFAC’s current* portfolio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12959" l="4420" r="3676" t="5534"/>
          <a:stretch/>
        </p:blipFill>
        <p:spPr>
          <a:xfrm>
            <a:off x="884225" y="1058225"/>
            <a:ext cx="7108650" cy="335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311700" y="4639450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*As of 4/1/16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476724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