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7" r:id="rId2"/>
    <p:sldId id="299" r:id="rId3"/>
    <p:sldId id="300" r:id="rId4"/>
    <p:sldId id="301" r:id="rId5"/>
    <p:sldId id="303" r:id="rId6"/>
    <p:sldId id="302" r:id="rId7"/>
    <p:sldId id="287" r:id="rId8"/>
    <p:sldId id="285" r:id="rId9"/>
    <p:sldId id="298" r:id="rId10"/>
    <p:sldId id="284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ckground" id="{68649332-BFE9-4F76-B6AC-197D28AAE019}">
          <p14:sldIdLst>
            <p14:sldId id="297"/>
          </p14:sldIdLst>
        </p14:section>
        <p14:section name="Motivation" id="{8C6946AD-5407-4440-B776-7585FD1FA11B}">
          <p14:sldIdLst>
            <p14:sldId id="299"/>
            <p14:sldId id="300"/>
            <p14:sldId id="301"/>
          </p14:sldIdLst>
        </p14:section>
        <p14:section name="Research" id="{4895A5DC-397E-477C-B8F4-A98385A91593}">
          <p14:sldIdLst>
            <p14:sldId id="303"/>
            <p14:sldId id="302"/>
            <p14:sldId id="287"/>
            <p14:sldId id="285"/>
            <p14:sldId id="298"/>
          </p14:sldIdLst>
        </p14:section>
        <p14:section name="Conclusion" id="{470F67AC-4C2B-4181-AF14-1B9A653889E8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46" y="750"/>
      </p:cViewPr>
      <p:guideLst>
        <p:guide orient="horz" pos="2196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2023/3/12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40.png"/><Relationship Id="rId12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2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1.png"/><Relationship Id="rId9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8.png"/><Relationship Id="rId7" Type="http://schemas.openxmlformats.org/officeDocument/2006/relationships/image" Target="../media/image2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49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8540" y="2922270"/>
            <a:ext cx="10154285" cy="592455"/>
          </a:xfrm>
        </p:spPr>
        <p:txBody>
          <a:bodyPr>
            <a:normAutofit fontScale="90000"/>
          </a:bodyPr>
          <a:lstStyle/>
          <a:p>
            <a:r>
              <a:rPr lang="en-US" altLang="zh-CN" sz="3600">
                <a:latin typeface="+mn-lt"/>
                <a:cs typeface="+mn-lt"/>
              </a:rPr>
              <a:t>Calculate of iron-based SC with x-vortex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48215" y="4036695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23.03.09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12115"/>
            <a:ext cx="1438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Conclusion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04520" y="1481455"/>
            <a:ext cx="10141585" cy="1705610"/>
            <a:chOff x="1182" y="2301"/>
            <a:chExt cx="15971" cy="2686"/>
          </a:xfrm>
        </p:grpSpPr>
        <p:sp>
          <p:nvSpPr>
            <p:cNvPr id="3" name="文本框 2"/>
            <p:cNvSpPr txBox="1"/>
            <p:nvPr/>
          </p:nvSpPr>
          <p:spPr>
            <a:xfrm>
              <a:off x="1182" y="3356"/>
              <a:ext cx="9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algn="l">
                <a:buFont typeface="+mj-lt"/>
                <a:buNone/>
              </a:pPr>
              <a:r>
                <a:rPr lang="en-US" altLang="zh-CN"/>
                <a:t>2. </a:t>
              </a:r>
              <a:r>
                <a:rPr lang="zh-CN" altLang="en-US"/>
                <a:t>计算</a:t>
              </a:r>
              <a:r>
                <a:rPr lang="en-US" altLang="zh-CN">
                  <a:latin typeface="Times New Roman" panose="02020603050405020304" charset="0"/>
                  <a:ea typeface="AR PL UKai CN" panose="02000503000000000000" charset="-122"/>
                  <a:cs typeface="Times New Roman" panose="02020603050405020304" charset="0"/>
                  <a:sym typeface="+mn-ea"/>
                </a:rPr>
                <a:t>λ</a:t>
              </a:r>
              <a:r>
                <a:rPr lang="en-US" altLang="zh-CN" baseline="-25000">
                  <a:latin typeface="Times New Roman" panose="02020603050405020304" charset="0"/>
                  <a:ea typeface="AR PL UKai CN" panose="02000503000000000000" charset="-122"/>
                  <a:cs typeface="Times New Roman" panose="02020603050405020304" charset="0"/>
                  <a:sym typeface="+mn-ea"/>
                </a:rPr>
                <a:t>so</a:t>
              </a:r>
              <a:r>
                <a:rPr lang="en-US" altLang="zh-CN"/>
                <a:t>-</a:t>
              </a: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μ</a:t>
              </a:r>
              <a:r>
                <a:rPr lang="zh-CN" altLang="en-US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的相图</a:t>
              </a:r>
              <a:r>
                <a:rPr lang="zh-CN" altLang="en-US"/>
                <a:t>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182" y="2301"/>
                  <a:ext cx="15971" cy="58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marL="342900" indent="-342900" algn="l">
                    <a:buFont typeface="+mj-lt"/>
                    <a:buAutoNum type="arabicPeriod"/>
                  </a:pPr>
                  <a:r>
                    <a:rPr lang="en-US" altLang="zh-CN">
                      <a:latin typeface="Times New Roman" panose="02020603050405020304" charset="0"/>
                      <a:ea typeface="AR PL UKai CN" panose="02000503000000000000" charset="-122"/>
                      <a:cs typeface="Times New Roman" panose="02020603050405020304" charset="0"/>
                      <a:sym typeface="+mn-ea"/>
                    </a:rPr>
                    <a:t>λ</a:t>
                  </a:r>
                  <a:r>
                    <a:rPr lang="en-US" altLang="zh-CN" baseline="-25000">
                      <a:latin typeface="Times New Roman" panose="02020603050405020304" charset="0"/>
                      <a:ea typeface="AR PL UKai CN" panose="02000503000000000000" charset="-122"/>
                      <a:cs typeface="Times New Roman" panose="02020603050405020304" charset="0"/>
                      <a:sym typeface="+mn-ea"/>
                    </a:rPr>
                    <a:t>so</a:t>
                  </a:r>
                  <a:r>
                    <a:rPr lang="zh-CN" altLang="en-US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变小会使</a:t>
                  </a:r>
                  <a:r>
                    <a:rPr lang="en-US" altLang="zh-CN">
                      <a:latin typeface="Times New Roman" panose="02020603050405020304" charset="0"/>
                      <a:ea typeface="AR PL UKai CN" panose="02000503000000000000" charset="-122"/>
                      <a:cs typeface="Times New Roman" panose="02020603050405020304" charset="0"/>
                      <a:sym typeface="+mn-ea"/>
                    </a:rPr>
                    <a:t>λ</a:t>
                  </a:r>
                  <a:r>
                    <a:rPr lang="en-US" altLang="zh-CN" baseline="-25000">
                      <a:latin typeface="Times New Roman" panose="02020603050405020304" charset="0"/>
                      <a:ea typeface="AR PL UKai CN" panose="02000503000000000000" charset="-122"/>
                      <a:cs typeface="Times New Roman" panose="02020603050405020304" charset="0"/>
                      <a:sym typeface="+mn-ea"/>
                    </a:rPr>
                    <a:t>so</a:t>
                  </a:r>
                  <a:r>
                    <a:rPr lang="en-US" altLang="zh-CN">
                      <a:latin typeface="Times New Roman" panose="02020603050405020304" charset="0"/>
                      <a:ea typeface="AR PL UKai CN" panose="02000503000000000000" charset="-122"/>
                      <a:cs typeface="Times New Roman" panose="02020603050405020304" charset="0"/>
                      <a:sym typeface="+mn-ea"/>
                    </a:rPr>
                    <a:t>-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zh-CN" altLang="en-US">
                      <a:latin typeface="Cambria Math" panose="02040503050406030204" pitchFamily="18" charset="0"/>
                      <a:sym typeface="+mn-ea"/>
                    </a:rPr>
                    <a:t>的</a:t>
                  </a:r>
                  <a:r>
                    <a:rPr lang="en-US" altLang="zh-CN">
                      <a:latin typeface="Cambria Math" panose="02040503050406030204" pitchFamily="18" charset="0"/>
                      <a:sym typeface="+mn-ea"/>
                    </a:rPr>
                    <a:t>color</a:t>
                  </a:r>
                  <a:r>
                    <a:rPr lang="zh-CN" altLang="en-US">
                      <a:latin typeface="Cambria Math" panose="02040503050406030204" pitchFamily="18" charset="0"/>
                      <a:sym typeface="+mn-ea"/>
                    </a:rPr>
                    <a:t>图的相变点更向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zh-CN" altLang="en-US">
                      <a:latin typeface="Cambria Math" panose="02040503050406030204" pitchFamily="18" charset="0"/>
                    </a:rPr>
                    <a:t>的负轴移动，但会使拓扑相变交叠区域会更清楚</a:t>
                  </a:r>
                  <a:r>
                    <a:rPr lang="zh-CN" altLang="en-US">
                      <a:sym typeface="+mn-ea"/>
                    </a:rPr>
                    <a:t>。</a:t>
                  </a:r>
                  <a:endParaRPr lang="zh-CN" altLang="en-US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" y="2301"/>
                  <a:ext cx="15971" cy="584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本框 4"/>
            <p:cNvSpPr txBox="1"/>
            <p:nvPr/>
          </p:nvSpPr>
          <p:spPr>
            <a:xfrm>
              <a:off x="1182" y="4407"/>
              <a:ext cx="107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algn="l">
                <a:buFont typeface="+mj-lt"/>
                <a:buNone/>
              </a:pPr>
              <a:r>
                <a:rPr lang="en-US" altLang="zh-CN"/>
                <a:t>3. </a:t>
              </a:r>
              <a:r>
                <a:rPr lang="zh-CN" altLang="en-US"/>
                <a:t>尝试不同的参数，找到能够明显影响</a:t>
              </a:r>
              <a:r>
                <a:rPr lang="en-US" altLang="zh-CN">
                  <a:latin typeface="Times New Roman" panose="02020603050405020304" charset="0"/>
                  <a:ea typeface="AR PL UKai CN" panose="02000503000000000000" charset="-122"/>
                  <a:cs typeface="Times New Roman" panose="02020603050405020304" charset="0"/>
                  <a:sym typeface="+mn-ea"/>
                </a:rPr>
                <a:t>λ</a:t>
              </a:r>
              <a:r>
                <a:rPr lang="en-US" altLang="zh-CN" baseline="-25000">
                  <a:latin typeface="Times New Roman" panose="02020603050405020304" charset="0"/>
                  <a:ea typeface="AR PL UKai CN" panose="02000503000000000000" charset="-122"/>
                  <a:cs typeface="Times New Roman" panose="02020603050405020304" charset="0"/>
                  <a:sym typeface="+mn-ea"/>
                </a:rPr>
                <a:t>so</a:t>
              </a:r>
              <a:r>
                <a:rPr lang="en-US" altLang="zh-CN"/>
                <a:t>-</a:t>
              </a: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μ</a:t>
              </a:r>
              <a:r>
                <a:rPr lang="zh-CN" altLang="en-US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相图相变点的参数</a:t>
              </a:r>
              <a:r>
                <a:rPr lang="zh-CN" altLang="en-US"/>
                <a:t>。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0184130" y="5902325"/>
            <a:ext cx="1405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破坏</a:t>
            </a:r>
            <a:r>
              <a:rPr lang="en-US" altLang="zh-CN" sz="1400" dirty="0"/>
              <a:t>C</a:t>
            </a:r>
            <a:r>
              <a:rPr lang="en-US" altLang="zh-CN" sz="1400" baseline="-25000" dirty="0"/>
              <a:t>4z</a:t>
            </a:r>
            <a:r>
              <a:rPr lang="zh-CN" altLang="en-US" sz="1400" dirty="0"/>
              <a:t>对称性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172" y="3543349"/>
            <a:ext cx="6572250" cy="117665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4959350" y="4937125"/>
            <a:ext cx="6963410" cy="1090295"/>
            <a:chOff x="8030" y="8615"/>
            <a:chExt cx="10966" cy="1717"/>
          </a:xfrm>
        </p:grpSpPr>
        <p:grpSp>
          <p:nvGrpSpPr>
            <p:cNvPr id="24" name="组合 23"/>
            <p:cNvGrpSpPr/>
            <p:nvPr/>
          </p:nvGrpSpPr>
          <p:grpSpPr>
            <a:xfrm>
              <a:off x="8030" y="8615"/>
              <a:ext cx="10966" cy="1671"/>
              <a:chOff x="0" y="5069"/>
              <a:chExt cx="10966" cy="1671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5706"/>
                <a:ext cx="7178" cy="447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6304"/>
                <a:ext cx="7551" cy="436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5069"/>
                <a:ext cx="10966" cy="486"/>
              </a:xfrm>
              <a:prstGeom prst="rect">
                <a:avLst/>
              </a:prstGeom>
            </p:spPr>
          </p:pic>
        </p:grpSp>
        <p:sp>
          <p:nvSpPr>
            <p:cNvPr id="30" name="圆角矩形 29"/>
            <p:cNvSpPr/>
            <p:nvPr/>
          </p:nvSpPr>
          <p:spPr>
            <a:xfrm>
              <a:off x="13765" y="9850"/>
              <a:ext cx="1816" cy="483"/>
            </a:xfrm>
            <a:prstGeom prst="roundRect">
              <a:avLst/>
            </a:prstGeom>
            <a:noFill/>
            <a:ln>
              <a:solidFill>
                <a:srgbClr val="CC0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0" y="480695"/>
            <a:ext cx="1572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Motivation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835" y="3398335"/>
            <a:ext cx="3467100" cy="2647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5610" y="1141095"/>
            <a:ext cx="5989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通过第一性原理计算，可以确定费米面附近的轨道主要是</a:t>
            </a:r>
          </a:p>
          <a:p>
            <a:r>
              <a:rPr lang="en-US" altLang="zh-CN"/>
              <a:t>    p</a:t>
            </a:r>
            <a:r>
              <a:rPr lang="en-US" altLang="zh-CN" baseline="-25000"/>
              <a:t>z</a:t>
            </a:r>
            <a:r>
              <a:rPr lang="zh-CN" altLang="en-US"/>
              <a:t>，</a:t>
            </a:r>
            <a:r>
              <a:rPr lang="en-US" altLang="zh-CN"/>
              <a:t>d</a:t>
            </a:r>
            <a:r>
              <a:rPr lang="en-US" altLang="zh-CN" baseline="-25000"/>
              <a:t>xz</a:t>
            </a:r>
            <a:r>
              <a:rPr lang="zh-CN" altLang="en-US"/>
              <a:t>，</a:t>
            </a:r>
            <a:r>
              <a:rPr lang="en-US" altLang="zh-CN"/>
              <a:t>d</a:t>
            </a:r>
            <a:r>
              <a:rPr lang="en-US" altLang="zh-CN" baseline="-25000"/>
              <a:t>yz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0835" y="1985645"/>
            <a:ext cx="8991600" cy="815975"/>
            <a:chOff x="521" y="3127"/>
            <a:chExt cx="14160" cy="1285"/>
          </a:xfrm>
        </p:grpSpPr>
        <p:sp>
          <p:nvSpPr>
            <p:cNvPr id="9" name="文本框 8"/>
            <p:cNvSpPr txBox="1"/>
            <p:nvPr/>
          </p:nvSpPr>
          <p:spPr>
            <a:xfrm>
              <a:off x="521" y="3127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基矢选择为，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1" y="3752"/>
              <a:ext cx="14160" cy="6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/>
              <p:cNvSpPr txBox="1"/>
              <p:nvPr/>
            </p:nvSpPr>
            <p:spPr>
              <a:xfrm>
                <a:off x="207645" y="1167130"/>
                <a:ext cx="6980555" cy="19380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 algn="l">
                  <a:buAutoNum type="arabicPeriod"/>
                </a:pPr>
                <a:r>
                  <a:rPr lang="zh-CN" b="0">
                    <a:latin typeface="Calibri" charset="0"/>
                    <a:cs typeface="宋体" charset="0"/>
                  </a:rPr>
                  <a:t>在之前对</a:t>
                </a:r>
                <a:r>
                  <a:rPr lang="en-US" b="0">
                    <a:latin typeface="Calibri" charset="0"/>
                    <a:cs typeface="宋体" charset="0"/>
                  </a:rPr>
                  <a:t>TISMSC+x-vortex</a:t>
                </a:r>
                <a:r>
                  <a:rPr lang="zh-CN" b="0">
                    <a:latin typeface="Calibri" charset="0"/>
                    <a:cs typeface="宋体" charset="0"/>
                  </a:rPr>
                  <a:t>模型的计算中发现，</a:t>
                </a:r>
                <a:r>
                  <a:rPr lang="en-US" b="0">
                    <a:latin typeface="Calibri" charset="0"/>
                    <a:cs typeface="宋体" charset="0"/>
                  </a:rPr>
                  <a:t>C4 Break</a:t>
                </a:r>
                <a:r>
                  <a:rPr lang="zh-CN" b="0">
                    <a:latin typeface="Calibri" charset="0"/>
                    <a:cs typeface="宋体" charset="0"/>
                  </a:rPr>
                  <a:t>项系数的正负会改变发生相变能带对于</a:t>
                </a:r>
                <a:r>
                  <a:rPr lang="en-US" b="0">
                    <a:latin typeface="Calibri" charset="0"/>
                    <a:cs typeface="宋体" charset="0"/>
                  </a:rPr>
                  <a:t>C</a:t>
                </a:r>
                <a:r>
                  <a:rPr lang="en-US" b="0" baseline="-25000">
                    <a:latin typeface="Calibri" charset="0"/>
                    <a:cs typeface="宋体" charset="0"/>
                  </a:rPr>
                  <a:t>2x</a:t>
                </a:r>
                <a:r>
                  <a:rPr lang="zh-CN" b="0">
                    <a:latin typeface="Calibri" charset="0"/>
                    <a:cs typeface="宋体" charset="0"/>
                  </a:rPr>
                  <a:t>对称算符的本征值</a:t>
                </a:r>
                <a:r>
                  <a:rPr lang="en-US" altLang="zh-CN" b="0">
                    <a:latin typeface="Calibri" charset="0"/>
                    <a:cs typeface="宋体" charset="0"/>
                  </a:rPr>
                  <a:t>.</a:t>
                </a:r>
              </a:p>
              <a:p>
                <a:pPr marL="342900" indent="-342900" algn="l">
                  <a:buAutoNum type="arabicPeriod"/>
                </a:pPr>
                <a:r>
                  <a:rPr lang="zh-CN" altLang="en-US" b="0">
                    <a:latin typeface="Calibri" charset="0"/>
                    <a:cs typeface="宋体" charset="0"/>
                  </a:rPr>
                  <a:t>相变过程中比较重要的参数是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b="0">
                    <a:latin typeface="Times New Roman" panose="02020603050405020304" charset="0"/>
                    <a:cs typeface="Times New Roman" panose="02020603050405020304" charset="0"/>
                  </a:rPr>
                  <a:t>，</a:t>
                </a:r>
                <a:r>
                  <a:rPr lang="en-US" altLang="zh-CN">
                    <a:latin typeface="Times New Roman" panose="02020603050405020304" charset="0"/>
                    <a:ea typeface="AR PL UKai CN" panose="02000503000000000000" charset="-122"/>
                    <a:cs typeface="Times New Roman" panose="02020603050405020304" charset="0"/>
                    <a:sym typeface="+mn-ea"/>
                  </a:rPr>
                  <a:t>λ</a:t>
                </a:r>
                <a:r>
                  <a:rPr lang="en-US" altLang="zh-CN" baseline="-25000">
                    <a:latin typeface="Times New Roman" panose="02020603050405020304" charset="0"/>
                    <a:ea typeface="AR PL UKai CN" panose="02000503000000000000" charset="-122"/>
                    <a:cs typeface="Times New Roman" panose="02020603050405020304" charset="0"/>
                    <a:sym typeface="+mn-ea"/>
                  </a:rPr>
                  <a:t>so  </a:t>
                </a:r>
                <a:r>
                  <a:rPr lang="zh-CN" altLang="en-US" baseline="-25000">
                    <a:latin typeface="+mn-ea"/>
                    <a:ea typeface="AR PL UKai CN" panose="02000503000000000000" charset="-122"/>
                    <a:cs typeface="Times New Roman" panose="02020603050405020304" charset="0"/>
                    <a:sym typeface="+mn-ea"/>
                  </a:rPr>
                  <a:t>，</a:t>
                </a:r>
                <a:r>
                  <a:rPr lang="zh-CN" altLang="en-US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上周计算了</a:t>
                </a:r>
                <a:r>
                  <a:rPr lang="en-US" altLang="zh-CN">
                    <a:latin typeface="Times New Roman" panose="02020603050405020304" charset="0"/>
                    <a:ea typeface="AR PL UKai CN" panose="02000503000000000000" charset="-122"/>
                    <a:cs typeface="Times New Roman" panose="02020603050405020304" charset="0"/>
                    <a:sym typeface="+mn-ea"/>
                  </a:rPr>
                  <a:t>λ</a:t>
                </a:r>
                <a:r>
                  <a:rPr lang="en-US" altLang="zh-CN" baseline="-25000">
                    <a:latin typeface="Times New Roman" panose="02020603050405020304" charset="0"/>
                    <a:ea typeface="AR PL UKai CN" panose="02000503000000000000" charset="-122"/>
                    <a:cs typeface="Times New Roman" panose="02020603050405020304" charset="0"/>
                    <a:sym typeface="+mn-ea"/>
                  </a:rPr>
                  <a:t>so</a:t>
                </a:r>
                <a:r>
                  <a:rPr lang="en-US" altLang="zh-CN">
                    <a:latin typeface="Times New Roman" panose="02020603050405020304" charset="0"/>
                    <a:ea typeface="AR PL UKai CN" panose="02000503000000000000" charset="-122"/>
                    <a:cs typeface="Times New Roman" panose="02020603050405020304" charset="0"/>
                    <a:sym typeface="+mn-ea"/>
                  </a:rPr>
                  <a:t>=15</a:t>
                </a:r>
                <a:r>
                  <a:rPr lang="zh-CN" altLang="en-US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时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变化对应的相变图。</a:t>
                </a:r>
              </a:p>
              <a:p>
                <a:pPr marL="342900" indent="-342900" algn="l">
                  <a:buAutoNum type="arabicPeriod"/>
                </a:pPr>
                <a:r>
                  <a:rPr lang="zh-CN" altLang="en-US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这周主要是计算</a:t>
                </a:r>
                <a:r>
                  <a:rPr lang="en-US" altLang="zh-CN">
                    <a:latin typeface="Times New Roman" panose="02020603050405020304" charset="0"/>
                    <a:ea typeface="AR PL UKai CN" panose="02000503000000000000" charset="-122"/>
                    <a:cs typeface="Times New Roman" panose="02020603050405020304" charset="0"/>
                    <a:sym typeface="+mn-ea"/>
                  </a:rPr>
                  <a:t>λ</a:t>
                </a:r>
                <a:r>
                  <a:rPr lang="en-US" altLang="zh-CN" baseline="-25000">
                    <a:latin typeface="Times New Roman" panose="02020603050405020304" charset="0"/>
                    <a:ea typeface="AR PL UKai CN" panose="02000503000000000000" charset="-122"/>
                    <a:cs typeface="Times New Roman" panose="02020603050405020304" charset="0"/>
                    <a:sym typeface="+mn-ea"/>
                  </a:rPr>
                  <a:t>so</a:t>
                </a:r>
                <a:r>
                  <a:rPr lang="zh-CN" altLang="en-US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更小时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变化对应的相变图，以及画</a:t>
                </a:r>
                <a:r>
                  <a:rPr lang="en-US" altLang="zh-CN">
                    <a:latin typeface="Times New Roman" panose="02020603050405020304" charset="0"/>
                    <a:ea typeface="AR PL UKai CN" panose="02000503000000000000" charset="-122"/>
                    <a:cs typeface="Times New Roman" panose="02020603050405020304" charset="0"/>
                    <a:sym typeface="+mn-ea"/>
                  </a:rPr>
                  <a:t>λ</a:t>
                </a:r>
                <a:r>
                  <a:rPr lang="en-US" altLang="zh-CN" baseline="-25000">
                    <a:latin typeface="Times New Roman" panose="02020603050405020304" charset="0"/>
                    <a:ea typeface="AR PL UKai CN" panose="02000503000000000000" charset="-122"/>
                    <a:cs typeface="Times New Roman" panose="02020603050405020304" charset="0"/>
                    <a:sym typeface="+mn-ea"/>
                  </a:rPr>
                  <a:t>so</a:t>
                </a:r>
                <a:r>
                  <a:rPr lang="en-US" altLang="zh-CN">
                    <a:sym typeface="+mn-ea"/>
                  </a:rPr>
                  <a:t>-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μ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的相图</a:t>
                </a:r>
                <a:r>
                  <a:rPr lang="zh-CN" altLang="en-US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。</a:t>
                </a:r>
              </a:p>
              <a:p>
                <a:pPr marL="342900" indent="-342900" algn="l">
                  <a:buAutoNum type="arabicPeriod"/>
                </a:pPr>
                <a:endParaRPr lang="zh-CN" altLang="en-US" b="0" baseline="-25000">
                  <a:latin typeface="+mn-ea"/>
                  <a:ea typeface="AR PL UKai CN" panose="02000503000000000000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5" y="1167130"/>
                <a:ext cx="6980555" cy="19380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0" y="480695"/>
            <a:ext cx="1572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Motivation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27660" y="3487420"/>
            <a:ext cx="11542395" cy="2726690"/>
            <a:chOff x="516" y="5492"/>
            <a:chExt cx="18177" cy="4294"/>
          </a:xfrm>
        </p:grpSpPr>
        <p:grpSp>
          <p:nvGrpSpPr>
            <p:cNvPr id="12" name="组合 11"/>
            <p:cNvGrpSpPr/>
            <p:nvPr/>
          </p:nvGrpSpPr>
          <p:grpSpPr>
            <a:xfrm>
              <a:off x="12971" y="5492"/>
              <a:ext cx="5722" cy="4289"/>
              <a:chOff x="613" y="5492"/>
              <a:chExt cx="5722" cy="4289"/>
            </a:xfrm>
          </p:grpSpPr>
          <p:grpSp>
            <p:nvGrpSpPr>
              <p:cNvPr id="19" name="组合 18"/>
              <p:cNvGrpSpPr>
                <a:grpSpLocks noChangeAspect="1"/>
              </p:cNvGrpSpPr>
              <p:nvPr/>
            </p:nvGrpSpPr>
            <p:grpSpPr>
              <a:xfrm>
                <a:off x="613" y="5492"/>
                <a:ext cx="5722" cy="4289"/>
                <a:chOff x="0" y="1951"/>
                <a:chExt cx="9217" cy="6909"/>
              </a:xfrm>
            </p:grpSpPr>
            <p:pic>
              <p:nvPicPr>
                <p:cNvPr id="20" name="图片 19" descr="E(μ)_TISMSC-kyz(lc,40,-,10,5)(b)(1)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0" y="1951"/>
                  <a:ext cx="9217" cy="6909"/>
                </a:xfrm>
                <a:prstGeom prst="rect">
                  <a:avLst/>
                </a:prstGeom>
              </p:spPr>
            </p:pic>
            <p:sp>
              <p:nvSpPr>
                <p:cNvPr id="21" name="矩形 20"/>
                <p:cNvSpPr/>
                <p:nvPr/>
              </p:nvSpPr>
              <p:spPr>
                <a:xfrm>
                  <a:off x="5161" y="2459"/>
                  <a:ext cx="792" cy="2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1358" y="5957"/>
                    <a:ext cx="1245" cy="5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a14:m>
                    <a:r>
                      <a:rPr lang="en-US" altLang="zh-CN"/>
                      <a:t>&gt;0</a:t>
                    </a:r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8" y="5957"/>
                    <a:ext cx="1245" cy="584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组合 8"/>
            <p:cNvGrpSpPr/>
            <p:nvPr/>
          </p:nvGrpSpPr>
          <p:grpSpPr>
            <a:xfrm>
              <a:off x="6742" y="5492"/>
              <a:ext cx="5721" cy="4292"/>
              <a:chOff x="6741" y="5491"/>
              <a:chExt cx="5721" cy="4292"/>
            </a:xfrm>
          </p:grpSpPr>
          <p:pic>
            <p:nvPicPr>
              <p:cNvPr id="6" name="图片 5" descr="E(μ)_TISMSC-kyz(lc,41,-,10,0)(a)(1)(large)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41" y="5491"/>
                <a:ext cx="5721" cy="429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7449" y="5957"/>
                    <a:ext cx="1445" cy="5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a14:m>
                    <a:r>
                      <a:rPr lang="en-US" altLang="zh-CN"/>
                      <a:t> = 0</a:t>
                    </a:r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9" y="5957"/>
                    <a:ext cx="1445" cy="584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组合 7"/>
            <p:cNvGrpSpPr/>
            <p:nvPr/>
          </p:nvGrpSpPr>
          <p:grpSpPr>
            <a:xfrm>
              <a:off x="516" y="5492"/>
              <a:ext cx="5718" cy="4294"/>
              <a:chOff x="12868" y="5489"/>
              <a:chExt cx="5718" cy="4294"/>
            </a:xfrm>
          </p:grpSpPr>
          <p:grpSp>
            <p:nvGrpSpPr>
              <p:cNvPr id="7" name="组合 6"/>
              <p:cNvGrpSpPr>
                <a:grpSpLocks noChangeAspect="1"/>
              </p:cNvGrpSpPr>
              <p:nvPr/>
            </p:nvGrpSpPr>
            <p:grpSpPr>
              <a:xfrm>
                <a:off x="12868" y="5489"/>
                <a:ext cx="5718" cy="4294"/>
                <a:chOff x="6439" y="2986"/>
                <a:chExt cx="8792" cy="6598"/>
              </a:xfrm>
            </p:grpSpPr>
            <p:pic>
              <p:nvPicPr>
                <p:cNvPr id="17" name="图片 16" descr="E(μ)_TISMSC-kyz(lc,40,-,10,-5)(a)(1)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39" y="2991"/>
                  <a:ext cx="8792" cy="6593"/>
                </a:xfrm>
                <a:prstGeom prst="rect">
                  <a:avLst/>
                </a:prstGeom>
              </p:spPr>
            </p:pic>
            <p:sp>
              <p:nvSpPr>
                <p:cNvPr id="18" name="矩形 17"/>
                <p:cNvSpPr/>
                <p:nvPr/>
              </p:nvSpPr>
              <p:spPr>
                <a:xfrm>
                  <a:off x="12303" y="2986"/>
                  <a:ext cx="1161" cy="3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13577" y="5957"/>
                    <a:ext cx="1245" cy="5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a14:m>
                    <a:r>
                      <a:rPr lang="en-US" altLang="zh-CN"/>
                      <a:t>&lt;0</a:t>
                    </a:r>
                  </a:p>
                </p:txBody>
              </p:sp>
            </mc:Choice>
            <mc:Fallback xmlns=""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77" y="5957"/>
                    <a:ext cx="1245" cy="584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" name="文本框 9"/>
          <p:cNvSpPr txBox="1"/>
          <p:nvPr/>
        </p:nvSpPr>
        <p:spPr>
          <a:xfrm>
            <a:off x="8903970" y="6210935"/>
            <a:ext cx="1752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Blue: </a:t>
            </a:r>
            <a:r>
              <a:rPr lang="en-US" altLang="zh-CN">
                <a:sym typeface="+mn-ea"/>
              </a:rPr>
              <a:t>C</a:t>
            </a:r>
            <a:r>
              <a:rPr lang="en-US" altLang="zh-CN" baseline="-25000">
                <a:sym typeface="+mn-ea"/>
              </a:rPr>
              <a:t>2x</a:t>
            </a:r>
            <a:r>
              <a:rPr lang="en-US" altLang="zh-CN"/>
              <a:t> = -1</a:t>
            </a:r>
          </a:p>
          <a:p>
            <a:r>
              <a:rPr lang="en-US" altLang="zh-CN"/>
              <a:t>Red:  </a:t>
            </a:r>
            <a:r>
              <a:rPr lang="en-US" altLang="zh-CN">
                <a:sym typeface="+mn-ea"/>
              </a:rPr>
              <a:t>C</a:t>
            </a:r>
            <a:r>
              <a:rPr lang="en-US" altLang="zh-CN" baseline="-25000">
                <a:sym typeface="+mn-ea"/>
              </a:rPr>
              <a:t>2x </a:t>
            </a:r>
            <a:r>
              <a:rPr lang="en-US" altLang="zh-CN"/>
              <a:t>= 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2115" y="607695"/>
            <a:ext cx="3704222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741045" y="1111885"/>
            <a:ext cx="3449955" cy="3003550"/>
            <a:chOff x="543" y="405"/>
            <a:chExt cx="5433" cy="473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" y="937"/>
              <a:ext cx="5433" cy="419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>
                  <a:spLocks noChangeAspect="1"/>
                </p:cNvSpPr>
                <p:nvPr/>
              </p:nvSpPr>
              <p:spPr>
                <a:xfrm>
                  <a:off x="2550" y="405"/>
                  <a:ext cx="1655" cy="5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" y="405"/>
                  <a:ext cx="1655" cy="584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4429125" y="1130300"/>
            <a:ext cx="3446780" cy="2986405"/>
            <a:chOff x="6351" y="434"/>
            <a:chExt cx="5428" cy="470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1" y="955"/>
              <a:ext cx="5428" cy="418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>
                  <a:spLocks noChangeAspect="1"/>
                </p:cNvSpPr>
                <p:nvPr/>
              </p:nvSpPr>
              <p:spPr>
                <a:xfrm>
                  <a:off x="8657" y="434"/>
                  <a:ext cx="1885" cy="5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7" y="434"/>
                  <a:ext cx="1885" cy="584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/>
          <p:cNvGrpSpPr/>
          <p:nvPr/>
        </p:nvGrpSpPr>
        <p:grpSpPr>
          <a:xfrm>
            <a:off x="8143875" y="1075055"/>
            <a:ext cx="3423920" cy="3055620"/>
            <a:chOff x="12201" y="347"/>
            <a:chExt cx="5392" cy="481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201" y="997"/>
              <a:ext cx="5392" cy="41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>
                  <a:spLocks noChangeAspect="1"/>
                </p:cNvSpPr>
                <p:nvPr/>
              </p:nvSpPr>
              <p:spPr>
                <a:xfrm>
                  <a:off x="14261" y="347"/>
                  <a:ext cx="1952" cy="5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1" y="347"/>
                  <a:ext cx="1952" cy="584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2065" y="4200525"/>
            <a:ext cx="2517775" cy="2622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9355" y="4185920"/>
            <a:ext cx="2524760" cy="2639695"/>
          </a:xfrm>
          <a:prstGeom prst="rect">
            <a:avLst/>
          </a:prstGeom>
        </p:spPr>
      </p:pic>
      <p:sp>
        <p:nvSpPr>
          <p:cNvPr id="9" name="文本框 8"/>
          <p:cNvSpPr txBox="1">
            <a:spLocks noChangeAspect="1"/>
          </p:cNvSpPr>
          <p:nvPr/>
        </p:nvSpPr>
        <p:spPr>
          <a:xfrm>
            <a:off x="107315" y="113030"/>
            <a:ext cx="109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x-vortex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92100" y="337820"/>
                <a:ext cx="5671820" cy="6502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lang="zh-CN" altLang="en-US">
                    <a:sym typeface="+mn-ea"/>
                  </a:rPr>
                  <a:t>对于</a:t>
                </a:r>
                <a:r>
                  <a:rPr lang="en-US" altLang="zh-CN">
                    <a:latin typeface="Times New Roman" panose="02020603050405020304" charset="0"/>
                    <a:ea typeface="AR PL UKai CN" panose="02000503000000000000" charset="-122"/>
                    <a:cs typeface="Times New Roman" panose="02020603050405020304" charset="0"/>
                    <a:sym typeface="+mn-ea"/>
                  </a:rPr>
                  <a:t>λ</a:t>
                </a:r>
                <a:r>
                  <a:rPr lang="en-US" altLang="zh-CN" baseline="-25000">
                    <a:latin typeface="Times New Roman" panose="02020603050405020304" charset="0"/>
                    <a:ea typeface="AR PL UKai CN" panose="02000503000000000000" charset="-122"/>
                    <a:cs typeface="Times New Roman" panose="02020603050405020304" charset="0"/>
                    <a:sym typeface="+mn-ea"/>
                  </a:rPr>
                  <a:t>so</a:t>
                </a:r>
                <a:r>
                  <a:rPr lang="zh-CN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比较大的时候，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的变化对应的相变图如下，上周计算</a:t>
                </a:r>
                <a:r>
                  <a:rPr lang="en-US" altLang="zh-CN">
                    <a:latin typeface="Times New Roman" panose="02020603050405020304" charset="0"/>
                    <a:ea typeface="AR PL UKai CN" panose="02000503000000000000" charset="-122"/>
                    <a:cs typeface="Times New Roman" panose="02020603050405020304" charset="0"/>
                    <a:sym typeface="+mn-ea"/>
                  </a:rPr>
                  <a:t>λ</a:t>
                </a:r>
                <a:r>
                  <a:rPr lang="en-US" altLang="zh-CN" baseline="-25000">
                    <a:latin typeface="Times New Roman" panose="02020603050405020304" charset="0"/>
                    <a:ea typeface="AR PL UKai CN" panose="02000503000000000000" charset="-122"/>
                    <a:cs typeface="Times New Roman" panose="02020603050405020304" charset="0"/>
                    <a:sym typeface="+mn-ea"/>
                  </a:rPr>
                  <a:t>so</a:t>
                </a:r>
                <a:r>
                  <a:rPr lang="en-US" altLang="zh-CN">
                    <a:latin typeface="Times New Roman" panose="02020603050405020304" charset="0"/>
                    <a:ea typeface="AR PL UKai CN" panose="02000503000000000000" charset="-122"/>
                    <a:cs typeface="Times New Roman" panose="02020603050405020304" charset="0"/>
                    <a:sym typeface="+mn-ea"/>
                  </a:rPr>
                  <a:t>=15</a:t>
                </a:r>
                <a:r>
                  <a:rPr lang="zh-CN" altLang="en-US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时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变化对应的相变图。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" y="337820"/>
                <a:ext cx="5671820" cy="65024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82295" y="3679190"/>
            <a:ext cx="3839845" cy="2879725"/>
            <a:chOff x="730" y="5154"/>
            <a:chExt cx="6047" cy="4535"/>
          </a:xfrm>
        </p:grpSpPr>
        <p:pic>
          <p:nvPicPr>
            <p:cNvPr id="12" name="图片 11" descr="E(μ)_TISMSC-kyz(lc,60x60,dso=15,c4=-3.0)(a)(1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" y="5154"/>
              <a:ext cx="6047" cy="453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504" y="5770"/>
                  <a:ext cx="1124" cy="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CN" sz="1400"/>
                    <a:t>=-3</a:t>
                  </a: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" y="5770"/>
                  <a:ext cx="1124" cy="48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/>
          <p:cNvGrpSpPr/>
          <p:nvPr/>
        </p:nvGrpSpPr>
        <p:grpSpPr>
          <a:xfrm>
            <a:off x="8352790" y="3678555"/>
            <a:ext cx="3839845" cy="2879725"/>
            <a:chOff x="12967" y="5153"/>
            <a:chExt cx="6047" cy="4535"/>
          </a:xfrm>
        </p:grpSpPr>
        <p:pic>
          <p:nvPicPr>
            <p:cNvPr id="16" name="图片 15" descr="E(μ)_TISMSC-kyz(lc,60x60,dso=15,c4=-1.0)(a)(1)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67" y="5153"/>
              <a:ext cx="6047" cy="453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13766" y="5704"/>
                  <a:ext cx="1358" cy="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CN" sz="1400"/>
                    <a:t>=-1.0</a:t>
                  </a: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66" y="5704"/>
                  <a:ext cx="1358" cy="48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/>
          <p:cNvGrpSpPr/>
          <p:nvPr/>
        </p:nvGrpSpPr>
        <p:grpSpPr>
          <a:xfrm>
            <a:off x="4512945" y="3678555"/>
            <a:ext cx="3839845" cy="2879725"/>
            <a:chOff x="6920" y="5153"/>
            <a:chExt cx="6047" cy="4535"/>
          </a:xfrm>
        </p:grpSpPr>
        <p:pic>
          <p:nvPicPr>
            <p:cNvPr id="14" name="图片 13" descr="E(μ)_TISMSC-kyz(lc,60x60,dso=15,c4=-2.0)(a)(1)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20" y="5153"/>
              <a:ext cx="6047" cy="453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7670" y="5732"/>
                  <a:ext cx="1358" cy="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CN" sz="1400"/>
                    <a:t>=-2.0</a:t>
                  </a: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0" y="5732"/>
                  <a:ext cx="1358" cy="487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/>
          <p:cNvGrpSpPr/>
          <p:nvPr/>
        </p:nvGrpSpPr>
        <p:grpSpPr>
          <a:xfrm>
            <a:off x="582295" y="799465"/>
            <a:ext cx="3839845" cy="2879725"/>
            <a:chOff x="730" y="619"/>
            <a:chExt cx="6047" cy="4535"/>
          </a:xfrm>
        </p:grpSpPr>
        <p:pic>
          <p:nvPicPr>
            <p:cNvPr id="9" name="图片 8" descr="E(μ)_TISMSC-kyz(lc,60x60,dso=15,c4=1.0)(a)(1)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0" y="619"/>
              <a:ext cx="6047" cy="453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1534" y="1193"/>
                  <a:ext cx="1265" cy="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CN" sz="1400"/>
                    <a:t>=1.0</a:t>
                  </a: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" y="1193"/>
                  <a:ext cx="1265" cy="487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/>
          <p:cNvGrpSpPr/>
          <p:nvPr/>
        </p:nvGrpSpPr>
        <p:grpSpPr>
          <a:xfrm>
            <a:off x="8357235" y="798830"/>
            <a:ext cx="3839845" cy="2879725"/>
            <a:chOff x="12974" y="618"/>
            <a:chExt cx="6047" cy="4535"/>
          </a:xfrm>
        </p:grpSpPr>
        <p:pic>
          <p:nvPicPr>
            <p:cNvPr id="4" name="图片 3" descr="E(μ)_TISMSC-kyz(lc,60x60,dso=15,c4=3.0)(a)(1)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74" y="618"/>
              <a:ext cx="6047" cy="453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13753" y="1185"/>
                  <a:ext cx="1265" cy="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CN" sz="1400"/>
                    <a:t>=3.0</a:t>
                  </a: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3" y="1185"/>
                  <a:ext cx="1265" cy="487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4517390" y="799465"/>
            <a:ext cx="3839845" cy="2879725"/>
            <a:chOff x="6927" y="619"/>
            <a:chExt cx="6047" cy="4535"/>
          </a:xfrm>
        </p:grpSpPr>
        <p:pic>
          <p:nvPicPr>
            <p:cNvPr id="7" name="图片 6" descr="E(μ)_TISMSC-kyz(lc,60x60,dso=15,c4=2.0)(a)(1)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27" y="619"/>
              <a:ext cx="6047" cy="453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7666" y="1157"/>
                  <a:ext cx="1265" cy="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CN" sz="1400"/>
                    <a:t>=2.0</a:t>
                  </a: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6" y="1157"/>
                  <a:ext cx="1265" cy="48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99060"/>
                <a:ext cx="5226685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/>
                  <a:t>之前计算了固定</a:t>
                </a:r>
                <a:r>
                  <a:rPr lang="en-US" altLang="zh-CN">
                    <a:latin typeface="Times New Roman" panose="02020603050405020304" charset="0"/>
                    <a:ea typeface="AR PL UKai CN" panose="02000503000000000000" charset="-122"/>
                    <a:cs typeface="Times New Roman" panose="02020603050405020304" charset="0"/>
                    <a:sym typeface="+mn-ea"/>
                  </a:rPr>
                  <a:t>λ</a:t>
                </a:r>
                <a:r>
                  <a:rPr lang="en-US" altLang="zh-CN" baseline="-25000">
                    <a:latin typeface="Times New Roman" panose="02020603050405020304" charset="0"/>
                    <a:ea typeface="AR PL UKai CN" panose="02000503000000000000" charset="-122"/>
                    <a:cs typeface="Times New Roman" panose="02020603050405020304" charset="0"/>
                    <a:sym typeface="+mn-ea"/>
                  </a:rPr>
                  <a:t>so</a:t>
                </a:r>
                <a:r>
                  <a:rPr lang="zh-CN" altLang="en-US"/>
                  <a:t>，改变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/>
                  <a:t>导致的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E-μ</a:t>
                </a:r>
                <a:r>
                  <a:rPr lang="zh-CN" altLang="en-US"/>
                  <a:t>的能带变化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"/>
                <a:ext cx="5226685" cy="37084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89865" y="542925"/>
            <a:ext cx="8407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latin typeface="Times New Roman" panose="02020603050405020304" charset="0"/>
                <a:ea typeface="AR PL UKai CN" panose="02000503000000000000" charset="-122"/>
                <a:cs typeface="Times New Roman" panose="02020603050405020304" charset="0"/>
                <a:sym typeface="+mn-ea"/>
              </a:rPr>
              <a:t>λ</a:t>
            </a:r>
            <a:r>
              <a:rPr lang="en-US" altLang="zh-CN" baseline="-25000">
                <a:latin typeface="Times New Roman" panose="02020603050405020304" charset="0"/>
                <a:ea typeface="AR PL UKai CN" panose="02000503000000000000" charset="-122"/>
                <a:cs typeface="Times New Roman" panose="02020603050405020304" charset="0"/>
                <a:sym typeface="+mn-ea"/>
              </a:rPr>
              <a:t>so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=15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(mu)_TISMSC-kyz(lc,50x50,mu=0,c4=clr,so=15)(b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830" y="1542415"/>
            <a:ext cx="4800000" cy="360000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8753475" y="0"/>
            <a:ext cx="3359785" cy="2520315"/>
            <a:chOff x="4992" y="1944"/>
            <a:chExt cx="5291" cy="3969"/>
          </a:xfrm>
        </p:grpSpPr>
        <p:pic>
          <p:nvPicPr>
            <p:cNvPr id="25" name="图片 24" descr="E(μ)_TISMSC-kyz(lc,60x60,dso=15,c4=1.0)(a)(1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2" y="1944"/>
              <a:ext cx="5291" cy="396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5668" y="2394"/>
                  <a:ext cx="1265" cy="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CN" sz="1400"/>
                    <a:t>=1.0</a:t>
                  </a: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8" y="2394"/>
                  <a:ext cx="1265" cy="487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/>
          <p:cNvGrpSpPr/>
          <p:nvPr/>
        </p:nvGrpSpPr>
        <p:grpSpPr>
          <a:xfrm>
            <a:off x="593725" y="0"/>
            <a:ext cx="3359785" cy="7012305"/>
            <a:chOff x="2051" y="-239"/>
            <a:chExt cx="5291" cy="11043"/>
          </a:xfrm>
        </p:grpSpPr>
        <p:grpSp>
          <p:nvGrpSpPr>
            <p:cNvPr id="35" name="组合 34"/>
            <p:cNvGrpSpPr/>
            <p:nvPr/>
          </p:nvGrpSpPr>
          <p:grpSpPr>
            <a:xfrm>
              <a:off x="2051" y="6835"/>
              <a:ext cx="5291" cy="3969"/>
              <a:chOff x="10359" y="1052"/>
              <a:chExt cx="5291" cy="3969"/>
            </a:xfrm>
          </p:grpSpPr>
          <p:pic>
            <p:nvPicPr>
              <p:cNvPr id="34" name="图片 33" descr="E(μ)_TISMSC-kyz(lc,60x60,dso=15,c4=-1.2)(a)(1)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59" y="1052"/>
                <a:ext cx="5291" cy="396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1144" y="1593"/>
                    <a:ext cx="1358" cy="4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a14:m>
                    <a:r>
                      <a:rPr lang="en-US" altLang="zh-CN" sz="1400"/>
                      <a:t>=-1.2</a:t>
                    </a:r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44" y="1593"/>
                    <a:ext cx="1358" cy="487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组合 32"/>
            <p:cNvGrpSpPr/>
            <p:nvPr/>
          </p:nvGrpSpPr>
          <p:grpSpPr>
            <a:xfrm>
              <a:off x="2051" y="3298"/>
              <a:ext cx="5291" cy="3969"/>
              <a:chOff x="14025" y="4686"/>
              <a:chExt cx="5291" cy="3969"/>
            </a:xfrm>
          </p:grpSpPr>
          <p:pic>
            <p:nvPicPr>
              <p:cNvPr id="31" name="图片 30" descr="E(μ)_TISMSC-kyz(lc,60x60,dso=15,c4=-0.52)(a)(1)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25" y="4686"/>
                <a:ext cx="5291" cy="396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14805" y="5245"/>
                    <a:ext cx="1514" cy="4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a14:m>
                    <a:r>
                      <a:rPr lang="en-US" altLang="zh-CN" sz="1400"/>
                      <a:t>=-0.52</a:t>
                    </a:r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5" y="5245"/>
                    <a:ext cx="1514" cy="487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组合 28"/>
            <p:cNvGrpSpPr/>
            <p:nvPr/>
          </p:nvGrpSpPr>
          <p:grpSpPr>
            <a:xfrm>
              <a:off x="2051" y="-239"/>
              <a:ext cx="5291" cy="3969"/>
              <a:chOff x="4057" y="5084"/>
              <a:chExt cx="5291" cy="3969"/>
            </a:xfrm>
          </p:grpSpPr>
          <p:pic>
            <p:nvPicPr>
              <p:cNvPr id="28" name="图片 27" descr="E(μ)_TISMSC-kyz(lc,60x60,dso=15,c4=0.0)(a)(1)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7" y="5084"/>
                <a:ext cx="5291" cy="396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825" y="5673"/>
                    <a:ext cx="1265" cy="4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a14:m>
                    <a:r>
                      <a:rPr lang="en-US" altLang="zh-CN" sz="1400"/>
                      <a:t>=0.0</a:t>
                    </a: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5" y="5673"/>
                    <a:ext cx="1265" cy="487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" name="组合 37"/>
          <p:cNvGrpSpPr/>
          <p:nvPr/>
        </p:nvGrpSpPr>
        <p:grpSpPr>
          <a:xfrm>
            <a:off x="8753475" y="4198620"/>
            <a:ext cx="3359785" cy="2520315"/>
            <a:chOff x="12636" y="-1114"/>
            <a:chExt cx="5291" cy="3969"/>
          </a:xfrm>
        </p:grpSpPr>
        <p:pic>
          <p:nvPicPr>
            <p:cNvPr id="36" name="图片 35" descr="E(μ)_TISMSC-kyz(lc,60x60,dso=15,c4=-3.0)(a)(1)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636" y="-1114"/>
              <a:ext cx="5291" cy="396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13312" y="-657"/>
                  <a:ext cx="1358" cy="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CN" sz="1400"/>
                    <a:t>=-3.0</a:t>
                  </a:r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2" y="-657"/>
                  <a:ext cx="1358" cy="487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组合 55"/>
          <p:cNvGrpSpPr/>
          <p:nvPr/>
        </p:nvGrpSpPr>
        <p:grpSpPr>
          <a:xfrm>
            <a:off x="3615055" y="1353820"/>
            <a:ext cx="3803650" cy="1167130"/>
            <a:chOff x="5693" y="2132"/>
            <a:chExt cx="5990" cy="183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5693" y="2132"/>
              <a:ext cx="533" cy="1826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6226" y="3969"/>
              <a:ext cx="5457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3625215" y="2833370"/>
            <a:ext cx="3782695" cy="156210"/>
            <a:chOff x="5709" y="4462"/>
            <a:chExt cx="5957" cy="246"/>
          </a:xfrm>
        </p:grpSpPr>
        <p:cxnSp>
          <p:nvCxnSpPr>
            <p:cNvPr id="44" name="直接连接符 43"/>
            <p:cNvCxnSpPr/>
            <p:nvPr/>
          </p:nvCxnSpPr>
          <p:spPr>
            <a:xfrm flipV="1">
              <a:off x="6563" y="4462"/>
              <a:ext cx="5103" cy="16"/>
            </a:xfrm>
            <a:prstGeom prst="line">
              <a:avLst/>
            </a:prstGeom>
            <a:ln w="19050">
              <a:solidFill>
                <a:schemeClr val="accent1">
                  <a:lumMod val="75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709" y="4478"/>
              <a:ext cx="854" cy="230"/>
            </a:xfrm>
            <a:prstGeom prst="line">
              <a:avLst/>
            </a:prstGeom>
            <a:ln w="19050">
              <a:solidFill>
                <a:schemeClr val="accent1">
                  <a:lumMod val="75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3625215" y="3187700"/>
            <a:ext cx="3782695" cy="1833880"/>
            <a:chOff x="5709" y="5020"/>
            <a:chExt cx="5957" cy="2888"/>
          </a:xfrm>
        </p:grpSpPr>
        <p:cxnSp>
          <p:nvCxnSpPr>
            <p:cNvPr id="46" name="直接连接符 45"/>
            <p:cNvCxnSpPr/>
            <p:nvPr/>
          </p:nvCxnSpPr>
          <p:spPr>
            <a:xfrm flipV="1">
              <a:off x="6744" y="5036"/>
              <a:ext cx="4922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5709" y="5020"/>
              <a:ext cx="1018" cy="2888"/>
            </a:xfrm>
            <a:prstGeom prst="line">
              <a:avLst/>
            </a:prstGeom>
            <a:ln w="19050">
              <a:solidFill>
                <a:schemeClr val="accent1">
                  <a:lumMod val="75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4449445" y="1656045"/>
            <a:ext cx="4719955" cy="334010"/>
            <a:chOff x="7475" y="2581"/>
            <a:chExt cx="7433" cy="526"/>
          </a:xfrm>
        </p:grpSpPr>
        <p:cxnSp>
          <p:nvCxnSpPr>
            <p:cNvPr id="41" name="直接连接符 40"/>
            <p:cNvCxnSpPr/>
            <p:nvPr/>
          </p:nvCxnSpPr>
          <p:spPr>
            <a:xfrm flipV="1">
              <a:off x="7475" y="3091"/>
              <a:ext cx="5186" cy="16"/>
            </a:xfrm>
            <a:prstGeom prst="line">
              <a:avLst/>
            </a:prstGeom>
            <a:ln w="19050">
              <a:solidFill>
                <a:schemeClr val="accent1">
                  <a:lumMod val="75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12806" y="2581"/>
              <a:ext cx="2102" cy="526"/>
            </a:xfrm>
            <a:prstGeom prst="line">
              <a:avLst/>
            </a:prstGeom>
            <a:ln w="19050">
              <a:solidFill>
                <a:schemeClr val="accent1">
                  <a:lumMod val="75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4439285" y="4194000"/>
            <a:ext cx="4743450" cy="449580"/>
            <a:chOff x="7081" y="7366"/>
            <a:chExt cx="7470" cy="708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7081" y="7366"/>
              <a:ext cx="5972" cy="7"/>
            </a:xfrm>
            <a:prstGeom prst="line">
              <a:avLst/>
            </a:prstGeom>
            <a:ln w="19050">
              <a:solidFill>
                <a:schemeClr val="accent1">
                  <a:lumMod val="75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37" idx="1"/>
            </p:cNvCxnSpPr>
            <p:nvPr/>
          </p:nvCxnSpPr>
          <p:spPr>
            <a:xfrm>
              <a:off x="13037" y="7375"/>
              <a:ext cx="1514" cy="699"/>
            </a:xfrm>
            <a:prstGeom prst="line">
              <a:avLst/>
            </a:prstGeom>
            <a:ln w="19050">
              <a:solidFill>
                <a:schemeClr val="accent1">
                  <a:lumMod val="75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92100" y="1090295"/>
            <a:ext cx="3839210" cy="2879090"/>
            <a:chOff x="296" y="2701"/>
            <a:chExt cx="6046" cy="4534"/>
          </a:xfrm>
        </p:grpSpPr>
        <p:pic>
          <p:nvPicPr>
            <p:cNvPr id="6" name="图片 5" descr="E(mu)_TISMSC-kyz(lc,50x50,mu=0,c4=clr,so=5)(a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" y="2701"/>
              <a:ext cx="6047" cy="453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024" y="2701"/>
              <a:ext cx="105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latin typeface="Times New Roman" panose="02020603050405020304" charset="0"/>
                  <a:ea typeface="AR PL UKai CN" panose="02000503000000000000" charset="-122"/>
                  <a:cs typeface="Times New Roman" panose="02020603050405020304" charset="0"/>
                </a:rPr>
                <a:t>λ</a:t>
              </a:r>
              <a:r>
                <a:rPr lang="en-US" altLang="zh-CN" baseline="-25000">
                  <a:latin typeface="Times New Roman" panose="02020603050405020304" charset="0"/>
                  <a:ea typeface="AR PL UKai CN" panose="02000503000000000000" charset="-122"/>
                  <a:cs typeface="Times New Roman" panose="02020603050405020304" charset="0"/>
                </a:rPr>
                <a:t>so</a:t>
              </a:r>
              <a:r>
                <a:rPr lang="en-US" altLang="zh-CN">
                  <a:latin typeface="Times New Roman" panose="02020603050405020304" charset="0"/>
                  <a:ea typeface="AR PL UKai CN" panose="02000503000000000000" charset="-122"/>
                  <a:cs typeface="Times New Roman" panose="02020603050405020304" charset="0"/>
                </a:rPr>
                <a:t>=5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053840" y="1090295"/>
            <a:ext cx="3839210" cy="2879090"/>
            <a:chOff x="6236" y="2701"/>
            <a:chExt cx="6046" cy="4534"/>
          </a:xfrm>
        </p:grpSpPr>
        <p:pic>
          <p:nvPicPr>
            <p:cNvPr id="2" name="图片 1" descr="E(mu)_TISMSC-kyz(lc,50x50,mu=0,c4=clr,so=10)(a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6" y="2701"/>
              <a:ext cx="6047" cy="453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6965" y="2701"/>
              <a:ext cx="123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latin typeface="Times New Roman" panose="02020603050405020304" charset="0"/>
                  <a:ea typeface="AR PL UKai CN" panose="02000503000000000000" charset="-122"/>
                  <a:cs typeface="Times New Roman" panose="02020603050405020304" charset="0"/>
                </a:rPr>
                <a:t>λ</a:t>
              </a:r>
              <a:r>
                <a:rPr lang="en-US" altLang="zh-CN" baseline="-25000">
                  <a:latin typeface="Times New Roman" panose="02020603050405020304" charset="0"/>
                  <a:ea typeface="AR PL UKai CN" panose="02000503000000000000" charset="-122"/>
                  <a:cs typeface="Times New Roman" panose="02020603050405020304" charset="0"/>
                </a:rPr>
                <a:t>so</a:t>
              </a:r>
              <a:r>
                <a:rPr lang="en-US" altLang="zh-CN">
                  <a:latin typeface="Times New Roman" panose="02020603050405020304" charset="0"/>
                  <a:ea typeface="AR PL UKai CN" panose="02000503000000000000" charset="-122"/>
                  <a:cs typeface="Times New Roman" panose="02020603050405020304" charset="0"/>
                </a:rPr>
                <a:t>=10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815580" y="1090295"/>
            <a:ext cx="3839210" cy="2879090"/>
            <a:chOff x="12143" y="2848"/>
            <a:chExt cx="6046" cy="4534"/>
          </a:xfrm>
        </p:grpSpPr>
        <p:pic>
          <p:nvPicPr>
            <p:cNvPr id="4" name="图片 3" descr="E(mu)_TISMSC-kyz(lc,50x50,mu=0,c4=clr,so=15)(b)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43" y="2848"/>
              <a:ext cx="6047" cy="4535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2878" y="2848"/>
              <a:ext cx="123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latin typeface="Times New Roman" panose="02020603050405020304" charset="0"/>
                  <a:ea typeface="AR PL UKai CN" panose="02000503000000000000" charset="-122"/>
                  <a:cs typeface="Times New Roman" panose="02020603050405020304" charset="0"/>
                </a:rPr>
                <a:t>λ</a:t>
              </a:r>
              <a:r>
                <a:rPr lang="en-US" altLang="zh-CN" baseline="-25000">
                  <a:latin typeface="Times New Roman" panose="02020603050405020304" charset="0"/>
                  <a:ea typeface="AR PL UKai CN" panose="02000503000000000000" charset="-122"/>
                  <a:cs typeface="Times New Roman" panose="02020603050405020304" charset="0"/>
                </a:rPr>
                <a:t>so</a:t>
              </a:r>
              <a:r>
                <a:rPr lang="en-US" altLang="zh-CN">
                  <a:latin typeface="Times New Roman" panose="02020603050405020304" charset="0"/>
                  <a:ea typeface="AR PL UKai CN" panose="02000503000000000000" charset="-122"/>
                  <a:cs typeface="Times New Roman" panose="02020603050405020304" charset="0"/>
                </a:rPr>
                <a:t>=15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73025" y="295910"/>
            <a:ext cx="2553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Times New Roman" panose="02020603050405020304" charset="0"/>
                <a:ea typeface="AR PL UKai CN" panose="02000503000000000000" charset="-122"/>
                <a:cs typeface="Times New Roman" panose="02020603050405020304" charset="0"/>
                <a:sym typeface="+mn-ea"/>
              </a:rPr>
              <a:t>λ</a:t>
            </a:r>
            <a:r>
              <a:rPr lang="en-US" altLang="zh-CN" baseline="-25000">
                <a:latin typeface="Times New Roman" panose="02020603050405020304" charset="0"/>
                <a:ea typeface="AR PL UKai CN" panose="02000503000000000000" charset="-122"/>
                <a:cs typeface="Times New Roman" panose="02020603050405020304" charset="0"/>
                <a:sym typeface="+mn-ea"/>
              </a:rPr>
              <a:t>so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变小时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color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图的变化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05" y="4218305"/>
            <a:ext cx="2524760" cy="26396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3258185"/>
            <a:ext cx="4319905" cy="3239770"/>
            <a:chOff x="2108" y="4324"/>
            <a:chExt cx="6803" cy="5102"/>
          </a:xfrm>
        </p:grpSpPr>
        <p:pic>
          <p:nvPicPr>
            <p:cNvPr id="8" name="图片 7" descr="D_mu(lc,50x50,del0=10,az=5)(a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8" y="4324"/>
              <a:ext cx="6803" cy="5102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3105" y="5066"/>
              <a:ext cx="116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Az=5.0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01452" y="3258185"/>
            <a:ext cx="4319905" cy="3240096"/>
            <a:chOff x="8155" y="4225"/>
            <a:chExt cx="6804" cy="5103"/>
          </a:xfrm>
        </p:grpSpPr>
        <p:pic>
          <p:nvPicPr>
            <p:cNvPr id="9" name="图片 8" descr="D_mu(lc,50x50,del0=10,az=-5)(a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5" y="4225"/>
              <a:ext cx="6804" cy="51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9166" y="4967"/>
              <a:ext cx="126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Az=-5.0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845" y="373380"/>
            <a:ext cx="3449955" cy="3003550"/>
            <a:chOff x="543" y="405"/>
            <a:chExt cx="5433" cy="473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" y="937"/>
              <a:ext cx="5433" cy="419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>
                  <a:spLocks noChangeAspect="1"/>
                </p:cNvSpPr>
                <p:nvPr/>
              </p:nvSpPr>
              <p:spPr>
                <a:xfrm>
                  <a:off x="2550" y="405"/>
                  <a:ext cx="1655" cy="5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" y="405"/>
                  <a:ext cx="1655" cy="584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6161405" y="274955"/>
            <a:ext cx="3423920" cy="3055620"/>
            <a:chOff x="12201" y="347"/>
            <a:chExt cx="5392" cy="4812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201" y="997"/>
              <a:ext cx="5392" cy="41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>
                  <a:spLocks noChangeAspect="1"/>
                </p:cNvSpPr>
                <p:nvPr/>
              </p:nvSpPr>
              <p:spPr>
                <a:xfrm>
                  <a:off x="14261" y="347"/>
                  <a:ext cx="1952" cy="5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1" y="347"/>
                  <a:ext cx="1952" cy="584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715" y="711200"/>
            <a:ext cx="2517775" cy="26225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67240" y="690880"/>
            <a:ext cx="2524760" cy="263969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7964170" y="3258185"/>
            <a:ext cx="4320000" cy="3240000"/>
            <a:chOff x="12540" y="5131"/>
            <a:chExt cx="6803" cy="5102"/>
          </a:xfrm>
        </p:grpSpPr>
        <p:pic>
          <p:nvPicPr>
            <p:cNvPr id="22" name="图片 21" descr="D_mu(lc,50x50,del0=10,az=-10)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540" y="5131"/>
              <a:ext cx="6803" cy="5102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13412" y="5773"/>
              <a:ext cx="141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Az=-10.0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9845" y="-9525"/>
            <a:ext cx="13106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latin typeface="Times New Roman" panose="02020603050405020304" charset="0"/>
                <a:ea typeface="AR PL UKai CN" panose="02000503000000000000" charset="-122"/>
                <a:cs typeface="Times New Roman" panose="02020603050405020304" charset="0"/>
                <a:sym typeface="+mn-ea"/>
              </a:rPr>
              <a:t>λ</a:t>
            </a:r>
            <a:r>
              <a:rPr lang="en-US" altLang="zh-CN" baseline="-25000">
                <a:latin typeface="Times New Roman" panose="02020603050405020304" charset="0"/>
                <a:ea typeface="AR PL UKai CN" panose="02000503000000000000" charset="-122"/>
                <a:cs typeface="Times New Roman" panose="02020603050405020304" charset="0"/>
                <a:sym typeface="+mn-ea"/>
              </a:rPr>
              <a:t>so</a:t>
            </a:r>
            <a:r>
              <a:rPr lang="en-US" altLang="zh-CN">
                <a:sym typeface="+mn-ea"/>
              </a:rPr>
              <a:t>-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μ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的相图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03835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parameter test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0" y="572135"/>
            <a:ext cx="4319905" cy="3239770"/>
            <a:chOff x="545" y="999"/>
            <a:chExt cx="6803" cy="5102"/>
          </a:xfrm>
        </p:grpSpPr>
        <p:pic>
          <p:nvPicPr>
            <p:cNvPr id="4" name="图片 3" descr="D_mu(lc_test,50x50,az=-5)(para3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" y="999"/>
              <a:ext cx="6803" cy="510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>
                  <a:spLocks noChangeAspect="1"/>
                </p:cNvSpPr>
                <p:nvPr/>
              </p:nvSpPr>
              <p:spPr>
                <a:xfrm>
                  <a:off x="2970" y="999"/>
                  <a:ext cx="1952" cy="5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" y="999"/>
                  <a:ext cx="1952" cy="584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r="24271"/>
          <a:stretch>
            <a:fillRect/>
          </a:stretch>
        </p:blipFill>
        <p:spPr>
          <a:xfrm>
            <a:off x="8679180" y="1482408"/>
            <a:ext cx="3512820" cy="141922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grpSp>
        <p:nvGrpSpPr>
          <p:cNvPr id="8" name="组合 7"/>
          <p:cNvGrpSpPr/>
          <p:nvPr/>
        </p:nvGrpSpPr>
        <p:grpSpPr>
          <a:xfrm>
            <a:off x="4254500" y="572135"/>
            <a:ext cx="4319905" cy="3239770"/>
            <a:chOff x="1612" y="6712"/>
            <a:chExt cx="6803" cy="5102"/>
          </a:xfrm>
        </p:grpSpPr>
        <p:pic>
          <p:nvPicPr>
            <p:cNvPr id="9" name="图片 8" descr="D_mu(lc_test,50x50,az=5)(para3)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2" y="6712"/>
              <a:ext cx="6803" cy="510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>
                  <a:spLocks noChangeAspect="1"/>
                </p:cNvSpPr>
                <p:nvPr/>
              </p:nvSpPr>
              <p:spPr>
                <a:xfrm>
                  <a:off x="4186" y="6712"/>
                  <a:ext cx="1655" cy="5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6" y="6712"/>
                  <a:ext cx="1655" cy="584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7765" y="4816475"/>
            <a:ext cx="3295650" cy="13716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图片 11" descr="D_mu(lc_test,50x50,az=-5)(para4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7" y="3618230"/>
            <a:ext cx="4320000" cy="32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323</Words>
  <Application>Microsoft Office PowerPoint</Application>
  <PresentationFormat>宽屏</PresentationFormat>
  <Paragraphs>51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Arial</vt:lpstr>
      <vt:lpstr>Arial Black</vt:lpstr>
      <vt:lpstr>Calibri</vt:lpstr>
      <vt:lpstr>Cambria Math</vt:lpstr>
      <vt:lpstr>Times New Roman</vt:lpstr>
      <vt:lpstr>Office 主题​​</vt:lpstr>
      <vt:lpstr>Calculate of iron-based SC with x-vortex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Calculate of iron-based SC with x-vortex</dc:title>
  <dc:creator/>
  <cp:lastModifiedBy>程 伟</cp:lastModifiedBy>
  <cp:revision>29</cp:revision>
  <dcterms:created xsi:type="dcterms:W3CDTF">2023-03-08T14:17:04Z</dcterms:created>
  <dcterms:modified xsi:type="dcterms:W3CDTF">2023-03-14T14:18:03Z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