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a:xfrm>
            <a:off x="5332412" y="5883275"/>
            <a:ext cx="4324044" cy="365125"/>
          </a:xfrm>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44110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0AC03-6FF8-4FFA-B221-B76710F5067A}" type="datetimeFigureOut">
              <a:rPr lang="en-PH" smtClean="0"/>
              <a:t>06/05/2022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145734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69807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2303733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2917948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3921678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1044324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370324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42091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a:xfrm>
            <a:off x="10951856" y="5867131"/>
            <a:ext cx="551167" cy="365125"/>
          </a:xfrm>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261752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B0AC03-6FF8-4FFA-B221-B76710F5067A}" type="datetimeFigureOut">
              <a:rPr lang="en-PH" smtClean="0"/>
              <a:t>06/05/2022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109101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B0AC03-6FF8-4FFA-B221-B76710F5067A}" type="datetimeFigureOut">
              <a:rPr lang="en-PH" smtClean="0"/>
              <a:t>06/05/2022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104818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B0AC03-6FF8-4FFA-B221-B76710F5067A}" type="datetimeFigureOut">
              <a:rPr lang="en-PH" smtClean="0"/>
              <a:t>06/05/2022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382263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B0AC03-6FF8-4FFA-B221-B76710F5067A}" type="datetimeFigureOut">
              <a:rPr lang="en-PH" smtClean="0"/>
              <a:t>06/05/2022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324536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B0AC03-6FF8-4FFA-B221-B76710F5067A}" type="datetimeFigureOut">
              <a:rPr lang="en-PH" smtClean="0"/>
              <a:t>06/05/2022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2199320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0AC03-6FF8-4FFA-B221-B76710F5067A}" type="datetimeFigureOut">
              <a:rPr lang="en-PH" smtClean="0"/>
              <a:t>06/05/2022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137340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B0AC03-6FF8-4FFA-B221-B76710F5067A}" type="datetimeFigureOut">
              <a:rPr lang="en-PH" smtClean="0"/>
              <a:t>06/05/2022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D518FC2-22DD-4154-B66D-678E1BCFAA7D}" type="slidenum">
              <a:rPr lang="en-PH" smtClean="0"/>
              <a:t>‹#›</a:t>
            </a:fld>
            <a:endParaRPr lang="en-PH"/>
          </a:p>
        </p:txBody>
      </p:sp>
    </p:spTree>
    <p:extLst>
      <p:ext uri="{BB962C8B-B14F-4D97-AF65-F5344CB8AC3E}">
        <p14:creationId xmlns:p14="http://schemas.microsoft.com/office/powerpoint/2010/main" val="3069486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B0AC03-6FF8-4FFA-B221-B76710F5067A}" type="datetimeFigureOut">
              <a:rPr lang="en-PH" smtClean="0"/>
              <a:t>06/05/2022</a:t>
            </a:fld>
            <a:endParaRPr lang="en-PH"/>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518FC2-22DD-4154-B66D-678E1BCFAA7D}" type="slidenum">
              <a:rPr lang="en-PH" smtClean="0"/>
              <a:t>‹#›</a:t>
            </a:fld>
            <a:endParaRPr lang="en-PH"/>
          </a:p>
        </p:txBody>
      </p:sp>
    </p:spTree>
    <p:extLst>
      <p:ext uri="{BB962C8B-B14F-4D97-AF65-F5344CB8AC3E}">
        <p14:creationId xmlns:p14="http://schemas.microsoft.com/office/powerpoint/2010/main" val="2247876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1419-C79B-8674-E769-2A54F7FF9C99}"/>
              </a:ext>
            </a:extLst>
          </p:cNvPr>
          <p:cNvSpPr>
            <a:spLocks noGrp="1"/>
          </p:cNvSpPr>
          <p:nvPr>
            <p:ph type="ctrTitle"/>
          </p:nvPr>
        </p:nvSpPr>
        <p:spPr>
          <a:xfrm>
            <a:off x="2928401" y="824594"/>
            <a:ext cx="8574622" cy="2490106"/>
          </a:xfrm>
        </p:spPr>
        <p:txBody>
          <a:bodyPr>
            <a:normAutofit fontScale="90000"/>
          </a:bodyPr>
          <a:lstStyle/>
          <a:p>
            <a:r>
              <a:rPr lang="en-PH" b="1" dirty="0"/>
              <a:t>Technology and Human Rights: </a:t>
            </a:r>
            <a:r>
              <a:rPr lang="en-US" b="1" dirty="0"/>
              <a:t>Rise of Cybercrimes in the Philippines</a:t>
            </a:r>
            <a:endParaRPr lang="en-PH" b="1" dirty="0"/>
          </a:p>
        </p:txBody>
      </p:sp>
      <p:sp>
        <p:nvSpPr>
          <p:cNvPr id="3" name="Subtitle 2">
            <a:extLst>
              <a:ext uri="{FF2B5EF4-FFF2-40B4-BE49-F238E27FC236}">
                <a16:creationId xmlns:a16="http://schemas.microsoft.com/office/drawing/2014/main" id="{B8B507B2-15BF-1D67-A2C2-0576F281AB28}"/>
              </a:ext>
            </a:extLst>
          </p:cNvPr>
          <p:cNvSpPr>
            <a:spLocks noGrp="1"/>
          </p:cNvSpPr>
          <p:nvPr>
            <p:ph type="subTitle" idx="1"/>
          </p:nvPr>
        </p:nvSpPr>
        <p:spPr>
          <a:xfrm>
            <a:off x="4515377" y="4090307"/>
            <a:ext cx="6987645" cy="1294494"/>
          </a:xfrm>
        </p:spPr>
        <p:txBody>
          <a:bodyPr>
            <a:normAutofit lnSpcReduction="10000"/>
          </a:bodyPr>
          <a:lstStyle/>
          <a:p>
            <a:r>
              <a:rPr lang="en-PH" dirty="0"/>
              <a:t>Advanced Dynamic Web Applications Final Requirement</a:t>
            </a:r>
          </a:p>
          <a:p>
            <a:endParaRPr lang="en-PH" dirty="0"/>
          </a:p>
          <a:p>
            <a:r>
              <a:rPr lang="en-PH" dirty="0"/>
              <a:t>Presented by Advocacy Project Group 5</a:t>
            </a:r>
          </a:p>
        </p:txBody>
      </p:sp>
    </p:spTree>
    <p:extLst>
      <p:ext uri="{BB962C8B-B14F-4D97-AF65-F5344CB8AC3E}">
        <p14:creationId xmlns:p14="http://schemas.microsoft.com/office/powerpoint/2010/main" val="280678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29E9-F159-E2F3-8972-546F6C0BFF31}"/>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F2196C0A-74EF-2A15-4AA4-98834CA12480}"/>
              </a:ext>
            </a:extLst>
          </p:cNvPr>
          <p:cNvSpPr>
            <a:spLocks noGrp="1"/>
          </p:cNvSpPr>
          <p:nvPr>
            <p:ph type="body" idx="1"/>
          </p:nvPr>
        </p:nvSpPr>
        <p:spPr/>
        <p:txBody>
          <a:bodyPr/>
          <a:lstStyle/>
          <a:p>
            <a:endParaRPr lang="en-PH"/>
          </a:p>
        </p:txBody>
      </p:sp>
      <p:pic>
        <p:nvPicPr>
          <p:cNvPr id="5" name="Picture 4" descr="Graphical user interface&#10;&#10;Description automatically generated with low confidence">
            <a:extLst>
              <a:ext uri="{FF2B5EF4-FFF2-40B4-BE49-F238E27FC236}">
                <a16:creationId xmlns:a16="http://schemas.microsoft.com/office/drawing/2014/main" id="{0470C93C-216D-025F-6DA4-BE36EDF84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44823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DEB3-3FED-EB31-7B84-8A1ECA120935}"/>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C74AA37B-94F5-01E4-2C50-D948592E6366}"/>
              </a:ext>
            </a:extLst>
          </p:cNvPr>
          <p:cNvSpPr>
            <a:spLocks noGrp="1"/>
          </p:cNvSpPr>
          <p:nvPr>
            <p:ph type="body" idx="1"/>
          </p:nvPr>
        </p:nvSpPr>
        <p:spPr/>
        <p:txBody>
          <a:bodyPr/>
          <a:lstStyle/>
          <a:p>
            <a:endParaRPr lang="en-PH"/>
          </a:p>
        </p:txBody>
      </p:sp>
      <p:pic>
        <p:nvPicPr>
          <p:cNvPr id="5" name="Picture 4" descr="Graphical user interface, website&#10;&#10;Description automatically generated">
            <a:extLst>
              <a:ext uri="{FF2B5EF4-FFF2-40B4-BE49-F238E27FC236}">
                <a16:creationId xmlns:a16="http://schemas.microsoft.com/office/drawing/2014/main" id="{216B92B7-AA2A-88A7-F9EE-11F67667C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44388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915C-9DB1-2D8B-7F2F-719C66E626E9}"/>
              </a:ext>
            </a:extLst>
          </p:cNvPr>
          <p:cNvSpPr>
            <a:spLocks noGrp="1"/>
          </p:cNvSpPr>
          <p:nvPr>
            <p:ph type="title"/>
          </p:nvPr>
        </p:nvSpPr>
        <p:spPr>
          <a:xfrm>
            <a:off x="1847461" y="2666999"/>
            <a:ext cx="9655565" cy="2110382"/>
          </a:xfrm>
        </p:spPr>
        <p:txBody>
          <a:bodyPr/>
          <a:lstStyle/>
          <a:p>
            <a:r>
              <a:rPr lang="en-PH" dirty="0"/>
              <a:t>FINAL WEB APPLICATION DEMONSTRATION</a:t>
            </a:r>
          </a:p>
        </p:txBody>
      </p:sp>
      <p:sp>
        <p:nvSpPr>
          <p:cNvPr id="3" name="Text Placeholder 2">
            <a:extLst>
              <a:ext uri="{FF2B5EF4-FFF2-40B4-BE49-F238E27FC236}">
                <a16:creationId xmlns:a16="http://schemas.microsoft.com/office/drawing/2014/main" id="{A7A6B5A6-2633-35B4-2529-99BA465B880B}"/>
              </a:ext>
            </a:extLst>
          </p:cNvPr>
          <p:cNvSpPr>
            <a:spLocks noGrp="1"/>
          </p:cNvSpPr>
          <p:nvPr>
            <p:ph type="body" idx="1"/>
          </p:nvPr>
        </p:nvSpPr>
        <p:spPr>
          <a:xfrm>
            <a:off x="4693298" y="4777381"/>
            <a:ext cx="6809728" cy="860400"/>
          </a:xfrm>
        </p:spPr>
        <p:txBody>
          <a:bodyPr>
            <a:normAutofit/>
          </a:bodyPr>
          <a:lstStyle/>
          <a:p>
            <a:endParaRPr lang="en-PH" dirty="0"/>
          </a:p>
        </p:txBody>
      </p:sp>
    </p:spTree>
    <p:extLst>
      <p:ext uri="{BB962C8B-B14F-4D97-AF65-F5344CB8AC3E}">
        <p14:creationId xmlns:p14="http://schemas.microsoft.com/office/powerpoint/2010/main" val="3688708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6" name="Rectangle 15">
            <a:extLst>
              <a:ext uri="{FF2B5EF4-FFF2-40B4-BE49-F238E27FC236}">
                <a16:creationId xmlns:a16="http://schemas.microsoft.com/office/drawing/2014/main" id="{F659138C-74A1-445B-848C-3608AE871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DFD7409-66D7-4C9C-B528-E79EB64A4D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7455" y="0"/>
            <a:ext cx="5014912" cy="6862763"/>
            <a:chOff x="2928938" y="-4763"/>
            <a:chExt cx="5014912" cy="6862763"/>
          </a:xfrm>
        </p:grpSpPr>
        <p:sp>
          <p:nvSpPr>
            <p:cNvPr id="19" name="Freeform 6">
              <a:extLst>
                <a:ext uri="{FF2B5EF4-FFF2-40B4-BE49-F238E27FC236}">
                  <a16:creationId xmlns:a16="http://schemas.microsoft.com/office/drawing/2014/main" id="{87990EF0-5F6F-4FE3-AA65-8968AF2DF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lumMod val="75000"/>
              </a:schemeClr>
            </a:solidFill>
            <a:ln>
              <a:noFill/>
            </a:ln>
          </p:spPr>
        </p:sp>
        <p:sp>
          <p:nvSpPr>
            <p:cNvPr id="20" name="Freeform 7">
              <a:extLst>
                <a:ext uri="{FF2B5EF4-FFF2-40B4-BE49-F238E27FC236}">
                  <a16:creationId xmlns:a16="http://schemas.microsoft.com/office/drawing/2014/main" id="{D78F7598-94C7-46E9-8B2A-CB44A0F25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1" name="Freeform 12">
              <a:extLst>
                <a:ext uri="{FF2B5EF4-FFF2-40B4-BE49-F238E27FC236}">
                  <a16:creationId xmlns:a16="http://schemas.microsoft.com/office/drawing/2014/main" id="{99D2CBB1-072D-4875-B7D7-CADB0ABF30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2" name="Freeform 13">
              <a:extLst>
                <a:ext uri="{FF2B5EF4-FFF2-40B4-BE49-F238E27FC236}">
                  <a16:creationId xmlns:a16="http://schemas.microsoft.com/office/drawing/2014/main" id="{58F600B4-EE22-4BA5-A764-9D80C335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3" name="Freeform 14">
              <a:extLst>
                <a:ext uri="{FF2B5EF4-FFF2-40B4-BE49-F238E27FC236}">
                  <a16:creationId xmlns:a16="http://schemas.microsoft.com/office/drawing/2014/main" id="{1E8DAD02-2B30-48A9-ACE0-2E919309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4" name="Freeform 15">
              <a:extLst>
                <a:ext uri="{FF2B5EF4-FFF2-40B4-BE49-F238E27FC236}">
                  <a16:creationId xmlns:a16="http://schemas.microsoft.com/office/drawing/2014/main" id="{F8F76B12-142C-41AF-B239-F414ABCF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useBgFill="1">
        <p:nvSpPr>
          <p:cNvPr id="26" name="Rectangle 25">
            <a:extLst>
              <a:ext uri="{FF2B5EF4-FFF2-40B4-BE49-F238E27FC236}">
                <a16:creationId xmlns:a16="http://schemas.microsoft.com/office/drawing/2014/main" id="{225F4217-4021-45A0-812B-398F9A7A9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929" y="667808"/>
            <a:ext cx="10894142" cy="5580592"/>
          </a:xfrm>
          <a:prstGeom prst="rect">
            <a:avLst/>
          </a:prstGeom>
          <a:ln w="3175" cap="sq">
            <a:solidFill>
              <a:schemeClr val="bg1">
                <a:lumMod val="65000"/>
              </a:schemeClr>
            </a:solidFill>
            <a:miter lim="800000"/>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A2442-D15B-FAD8-E9CA-C28180BFD538}"/>
              </a:ext>
            </a:extLst>
          </p:cNvPr>
          <p:cNvSpPr>
            <a:spLocks noGrp="1"/>
          </p:cNvSpPr>
          <p:nvPr>
            <p:ph type="title"/>
          </p:nvPr>
        </p:nvSpPr>
        <p:spPr>
          <a:xfrm>
            <a:off x="1189702" y="1261872"/>
            <a:ext cx="3145536" cy="4334256"/>
          </a:xfrm>
        </p:spPr>
        <p:txBody>
          <a:bodyPr vert="horz" lIns="91440" tIns="45720" rIns="91440" bIns="45720" rtlCol="0" anchor="ctr">
            <a:normAutofit/>
          </a:bodyPr>
          <a:lstStyle/>
          <a:p>
            <a:r>
              <a:rPr lang="en-US" sz="3600"/>
              <a:t>GROUP MEMBERS</a:t>
            </a:r>
          </a:p>
        </p:txBody>
      </p:sp>
      <p:cxnSp>
        <p:nvCxnSpPr>
          <p:cNvPr id="28" name="Straight Connector 27">
            <a:extLst>
              <a:ext uri="{FF2B5EF4-FFF2-40B4-BE49-F238E27FC236}">
                <a16:creationId xmlns:a16="http://schemas.microsoft.com/office/drawing/2014/main" id="{486F4EBC-E415-40E4-A8BA-BA66F0B632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92024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BBBBD408-EA99-36FF-E339-A5D756BEC4BA}"/>
              </a:ext>
            </a:extLst>
          </p:cNvPr>
          <p:cNvSpPr>
            <a:spLocks noGrp="1"/>
          </p:cNvSpPr>
          <p:nvPr>
            <p:ph type="body" idx="1"/>
          </p:nvPr>
        </p:nvSpPr>
        <p:spPr>
          <a:xfrm>
            <a:off x="5007932" y="1261873"/>
            <a:ext cx="5951013" cy="4449422"/>
          </a:xfrm>
        </p:spPr>
        <p:txBody>
          <a:bodyPr vert="horz" lIns="91440" tIns="45720" rIns="91440" bIns="45720" rtlCol="0" anchor="ctr">
            <a:normAutofit/>
          </a:bodyPr>
          <a:lstStyle/>
          <a:p>
            <a:pPr algn="l"/>
            <a:r>
              <a:rPr lang="en-US" dirty="0" err="1"/>
              <a:t>Cuyagbo</a:t>
            </a:r>
            <a:r>
              <a:rPr lang="en-US" dirty="0"/>
              <a:t>, Myra P.</a:t>
            </a:r>
          </a:p>
          <a:p>
            <a:pPr algn="l"/>
            <a:r>
              <a:rPr lang="en-US" dirty="0"/>
              <a:t>Galura, Jarell Carlo D.</a:t>
            </a:r>
          </a:p>
          <a:p>
            <a:pPr algn="l"/>
            <a:r>
              <a:rPr lang="en-US" dirty="0" err="1"/>
              <a:t>Jardiels</a:t>
            </a:r>
            <a:r>
              <a:rPr lang="en-US" dirty="0"/>
              <a:t>, Hans Benedict V.</a:t>
            </a:r>
          </a:p>
          <a:p>
            <a:pPr algn="l"/>
            <a:r>
              <a:rPr lang="en-US" dirty="0" err="1"/>
              <a:t>Mandani</a:t>
            </a:r>
            <a:r>
              <a:rPr lang="en-US" dirty="0"/>
              <a:t>, </a:t>
            </a:r>
            <a:r>
              <a:rPr lang="en-US" dirty="0" err="1"/>
              <a:t>Deidrey</a:t>
            </a:r>
            <a:r>
              <a:rPr lang="en-US" dirty="0"/>
              <a:t> Simon Paul L.</a:t>
            </a:r>
          </a:p>
          <a:p>
            <a:pPr algn="l"/>
            <a:r>
              <a:rPr lang="en-US" dirty="0"/>
              <a:t>Rosos, Almond L.</a:t>
            </a:r>
          </a:p>
          <a:p>
            <a:pPr algn="l">
              <a:buFont typeface="Arial"/>
              <a:buChar char="•"/>
            </a:pPr>
            <a:endParaRPr lang="en-US" dirty="0"/>
          </a:p>
        </p:txBody>
      </p:sp>
    </p:spTree>
    <p:extLst>
      <p:ext uri="{BB962C8B-B14F-4D97-AF65-F5344CB8AC3E}">
        <p14:creationId xmlns:p14="http://schemas.microsoft.com/office/powerpoint/2010/main" val="2879129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03B8-08E0-9E76-BB49-03B8005C50AE}"/>
              </a:ext>
            </a:extLst>
          </p:cNvPr>
          <p:cNvSpPr>
            <a:spLocks noGrp="1"/>
          </p:cNvSpPr>
          <p:nvPr>
            <p:ph type="title"/>
          </p:nvPr>
        </p:nvSpPr>
        <p:spPr>
          <a:xfrm>
            <a:off x="1484311" y="685801"/>
            <a:ext cx="10018713" cy="906236"/>
          </a:xfrm>
        </p:spPr>
        <p:txBody>
          <a:bodyPr/>
          <a:lstStyle/>
          <a:p>
            <a:r>
              <a:rPr lang="en-PH" dirty="0"/>
              <a:t>INTRODUCTION</a:t>
            </a:r>
          </a:p>
        </p:txBody>
      </p:sp>
      <p:sp>
        <p:nvSpPr>
          <p:cNvPr id="3" name="Content Placeholder 2">
            <a:extLst>
              <a:ext uri="{FF2B5EF4-FFF2-40B4-BE49-F238E27FC236}">
                <a16:creationId xmlns:a16="http://schemas.microsoft.com/office/drawing/2014/main" id="{93761DB2-6E20-5FF9-7613-D1A20547654D}"/>
              </a:ext>
            </a:extLst>
          </p:cNvPr>
          <p:cNvSpPr>
            <a:spLocks noGrp="1"/>
          </p:cNvSpPr>
          <p:nvPr>
            <p:ph idx="1"/>
          </p:nvPr>
        </p:nvSpPr>
        <p:spPr>
          <a:xfrm>
            <a:off x="1484310" y="1592037"/>
            <a:ext cx="10018713" cy="4199163"/>
          </a:xfrm>
        </p:spPr>
        <p:txBody>
          <a:bodyPr/>
          <a:lstStyle/>
          <a:p>
            <a:r>
              <a:rPr lang="en-US" dirty="0"/>
              <a:t>The Internet has been a common ground for present-day criminals to utilize as a means to mobilize their malicious intentions, otherwise known as cybercrimes. Cybercrimes are illegal activities done using computers or the Internet. Their actors, known as cybercriminals, use different techniques to carry out their crimes, such as phishing, social engineering, and malware as part of their cyber attacks (</a:t>
            </a:r>
            <a:r>
              <a:rPr lang="en-US" dirty="0" err="1"/>
              <a:t>Latto</a:t>
            </a:r>
            <a:r>
              <a:rPr lang="en-US" dirty="0"/>
              <a:t>, 2022). </a:t>
            </a:r>
          </a:p>
          <a:p>
            <a:r>
              <a:rPr lang="en-US" dirty="0"/>
              <a:t>As technology evolves, so do the cybercrimes that happen on the Internet. Cybercriminals have countless creative ways to attack their victims which is why Internet users have a duty and responsibility to stay informed and aware of such crimes to prevent their emergence.</a:t>
            </a:r>
            <a:endParaRPr lang="en-PH" dirty="0"/>
          </a:p>
        </p:txBody>
      </p:sp>
    </p:spTree>
    <p:extLst>
      <p:ext uri="{BB962C8B-B14F-4D97-AF65-F5344CB8AC3E}">
        <p14:creationId xmlns:p14="http://schemas.microsoft.com/office/powerpoint/2010/main" val="3544826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03B8-08E0-9E76-BB49-03B8005C50AE}"/>
              </a:ext>
            </a:extLst>
          </p:cNvPr>
          <p:cNvSpPr>
            <a:spLocks noGrp="1"/>
          </p:cNvSpPr>
          <p:nvPr>
            <p:ph type="title"/>
          </p:nvPr>
        </p:nvSpPr>
        <p:spPr>
          <a:xfrm>
            <a:off x="1484311" y="685801"/>
            <a:ext cx="10018713" cy="906236"/>
          </a:xfrm>
        </p:spPr>
        <p:txBody>
          <a:bodyPr/>
          <a:lstStyle/>
          <a:p>
            <a:r>
              <a:rPr lang="en-PH" dirty="0"/>
              <a:t>PROBLEMS/ISSUES</a:t>
            </a:r>
          </a:p>
        </p:txBody>
      </p:sp>
      <p:sp>
        <p:nvSpPr>
          <p:cNvPr id="3" name="Content Placeholder 2">
            <a:extLst>
              <a:ext uri="{FF2B5EF4-FFF2-40B4-BE49-F238E27FC236}">
                <a16:creationId xmlns:a16="http://schemas.microsoft.com/office/drawing/2014/main" id="{93761DB2-6E20-5FF9-7613-D1A20547654D}"/>
              </a:ext>
            </a:extLst>
          </p:cNvPr>
          <p:cNvSpPr>
            <a:spLocks noGrp="1"/>
          </p:cNvSpPr>
          <p:nvPr>
            <p:ph idx="1"/>
          </p:nvPr>
        </p:nvSpPr>
        <p:spPr>
          <a:xfrm>
            <a:off x="1484310" y="1592037"/>
            <a:ext cx="10018713" cy="4199163"/>
          </a:xfrm>
        </p:spPr>
        <p:txBody>
          <a:bodyPr/>
          <a:lstStyle/>
          <a:p>
            <a:r>
              <a:rPr lang="en-US" dirty="0"/>
              <a:t>To reinstate, cybercrimes are still a lingering problem in the Philippines at present. Years have passed since the Cybercrime Prevention Act and the Anti-Bullying Act (which covers cyberbullying) were enacted but the problem stays just the same. According to Statista (2021), Region 3 or Central Luzon took the highest number of victims of fraudulent SMS or text scams in 2019, that amounts to approximately 3.4 million individuals. Other cybercrimes noted on the list involved hacking, phishing, and cyberbullying. A report from CNN in 2020 showed that 37% of the top cybercrimes in 2020 were related to online scams. Online libel and cyberbullying were also among the top cybercrimes in the year 2020 and out of 5 cybercrimes that happened, 3 of which are related to cyberbullying (</a:t>
            </a:r>
            <a:r>
              <a:rPr lang="en-US" dirty="0" err="1"/>
              <a:t>Sonnie</a:t>
            </a:r>
            <a:r>
              <a:rPr lang="en-US" dirty="0"/>
              <a:t>, 2022).</a:t>
            </a:r>
            <a:endParaRPr lang="en-PH" dirty="0"/>
          </a:p>
        </p:txBody>
      </p:sp>
    </p:spTree>
    <p:extLst>
      <p:ext uri="{BB962C8B-B14F-4D97-AF65-F5344CB8AC3E}">
        <p14:creationId xmlns:p14="http://schemas.microsoft.com/office/powerpoint/2010/main" val="475560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03B8-08E0-9E76-BB49-03B8005C50AE}"/>
              </a:ext>
            </a:extLst>
          </p:cNvPr>
          <p:cNvSpPr>
            <a:spLocks noGrp="1"/>
          </p:cNvSpPr>
          <p:nvPr>
            <p:ph type="title"/>
          </p:nvPr>
        </p:nvSpPr>
        <p:spPr>
          <a:xfrm>
            <a:off x="1484311" y="685801"/>
            <a:ext cx="10018713" cy="906236"/>
          </a:xfrm>
        </p:spPr>
        <p:txBody>
          <a:bodyPr/>
          <a:lstStyle/>
          <a:p>
            <a:r>
              <a:rPr lang="en-PH" dirty="0"/>
              <a:t>OBJECTIVES</a:t>
            </a:r>
          </a:p>
        </p:txBody>
      </p:sp>
      <p:sp>
        <p:nvSpPr>
          <p:cNvPr id="3" name="Content Placeholder 2">
            <a:extLst>
              <a:ext uri="{FF2B5EF4-FFF2-40B4-BE49-F238E27FC236}">
                <a16:creationId xmlns:a16="http://schemas.microsoft.com/office/drawing/2014/main" id="{93761DB2-6E20-5FF9-7613-D1A20547654D}"/>
              </a:ext>
            </a:extLst>
          </p:cNvPr>
          <p:cNvSpPr>
            <a:spLocks noGrp="1"/>
          </p:cNvSpPr>
          <p:nvPr>
            <p:ph idx="1"/>
          </p:nvPr>
        </p:nvSpPr>
        <p:spPr>
          <a:xfrm>
            <a:off x="1484310" y="1592037"/>
            <a:ext cx="10018713" cy="4199163"/>
          </a:xfrm>
        </p:spPr>
        <p:txBody>
          <a:bodyPr/>
          <a:lstStyle/>
          <a:p>
            <a:r>
              <a:rPr lang="en-US" dirty="0"/>
              <a:t>The project aims to address the issues on the emergence of the different cybercrimes and instill awareness to the users on how to be vigilant and prevent becoming a victim of such. It will contain necessary information about the root causes and adverse effects of such crimes and the ways on how people should act as a responsible netizen and how to take care of their online profile/identities. The project also focuses on the development of essential skills using Angular that future web developers like us should possess to advance in our chosen careers.</a:t>
            </a:r>
            <a:endParaRPr lang="en-PH" dirty="0"/>
          </a:p>
        </p:txBody>
      </p:sp>
    </p:spTree>
    <p:extLst>
      <p:ext uri="{BB962C8B-B14F-4D97-AF65-F5344CB8AC3E}">
        <p14:creationId xmlns:p14="http://schemas.microsoft.com/office/powerpoint/2010/main" val="2638987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6069-84F1-99B9-ADAC-DD4FAE916FC1}"/>
              </a:ext>
            </a:extLst>
          </p:cNvPr>
          <p:cNvSpPr>
            <a:spLocks noGrp="1"/>
          </p:cNvSpPr>
          <p:nvPr>
            <p:ph type="title"/>
          </p:nvPr>
        </p:nvSpPr>
        <p:spPr/>
        <p:txBody>
          <a:bodyPr/>
          <a:lstStyle/>
          <a:p>
            <a:r>
              <a:rPr lang="en-PH" dirty="0"/>
              <a:t>MOCKUP DESIGN INTERFACE</a:t>
            </a:r>
          </a:p>
        </p:txBody>
      </p:sp>
      <p:sp>
        <p:nvSpPr>
          <p:cNvPr id="3" name="Text Placeholder 2">
            <a:extLst>
              <a:ext uri="{FF2B5EF4-FFF2-40B4-BE49-F238E27FC236}">
                <a16:creationId xmlns:a16="http://schemas.microsoft.com/office/drawing/2014/main" id="{33608D04-0F23-5A0E-3ADB-11C6897798A4}"/>
              </a:ext>
            </a:extLst>
          </p:cNvPr>
          <p:cNvSpPr>
            <a:spLocks noGrp="1"/>
          </p:cNvSpPr>
          <p:nvPr>
            <p:ph type="body" idx="1"/>
          </p:nvPr>
        </p:nvSpPr>
        <p:spPr/>
        <p:txBody>
          <a:bodyPr/>
          <a:lstStyle/>
          <a:p>
            <a:r>
              <a:rPr lang="en-PH" dirty="0"/>
              <a:t>Draft of the design for the web application</a:t>
            </a:r>
          </a:p>
        </p:txBody>
      </p:sp>
    </p:spTree>
    <p:extLst>
      <p:ext uri="{BB962C8B-B14F-4D97-AF65-F5344CB8AC3E}">
        <p14:creationId xmlns:p14="http://schemas.microsoft.com/office/powerpoint/2010/main" val="24616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A950-0EB3-106B-1432-955F76B502F3}"/>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511F7D52-E2CD-A215-03BE-D2DE35C86DE7}"/>
              </a:ext>
            </a:extLst>
          </p:cNvPr>
          <p:cNvSpPr>
            <a:spLocks noGrp="1"/>
          </p:cNvSpPr>
          <p:nvPr>
            <p:ph type="body" idx="1"/>
          </p:nvPr>
        </p:nvSpPr>
        <p:spPr/>
        <p:txBody>
          <a:bodyPr/>
          <a:lstStyle/>
          <a:p>
            <a:endParaRPr lang="en-PH"/>
          </a:p>
        </p:txBody>
      </p:sp>
      <p:pic>
        <p:nvPicPr>
          <p:cNvPr id="5" name="Picture 4" descr="Text&#10;&#10;Description automatically generated">
            <a:extLst>
              <a:ext uri="{FF2B5EF4-FFF2-40B4-BE49-F238E27FC236}">
                <a16:creationId xmlns:a16="http://schemas.microsoft.com/office/drawing/2014/main" id="{2C214188-052B-2BEB-0465-9D7F30375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0393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DC69-1CD8-5535-AA1C-C7E24DB422B4}"/>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23C45AD6-3B4F-16A2-2B30-B778EC4A4E00}"/>
              </a:ext>
            </a:extLst>
          </p:cNvPr>
          <p:cNvSpPr>
            <a:spLocks noGrp="1"/>
          </p:cNvSpPr>
          <p:nvPr>
            <p:ph type="body" idx="1"/>
          </p:nvPr>
        </p:nvSpPr>
        <p:spPr/>
        <p:txBody>
          <a:bodyPr/>
          <a:lstStyle/>
          <a:p>
            <a:endParaRPr lang="en-PH"/>
          </a:p>
        </p:txBody>
      </p:sp>
      <p:pic>
        <p:nvPicPr>
          <p:cNvPr id="5" name="Picture 4" descr="Graphical user interface, text&#10;&#10;Description automatically generated">
            <a:extLst>
              <a:ext uri="{FF2B5EF4-FFF2-40B4-BE49-F238E27FC236}">
                <a16:creationId xmlns:a16="http://schemas.microsoft.com/office/drawing/2014/main" id="{D72CCA94-976A-D18C-0EDD-281B9A22D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33048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C1D2-DE6E-8D8E-4F00-D1C53FF59024}"/>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14A0C7B1-E9B3-D5CF-BEB0-C93B429341F1}"/>
              </a:ext>
            </a:extLst>
          </p:cNvPr>
          <p:cNvSpPr>
            <a:spLocks noGrp="1"/>
          </p:cNvSpPr>
          <p:nvPr>
            <p:ph type="body" idx="1"/>
          </p:nvPr>
        </p:nvSpPr>
        <p:spPr/>
        <p:txBody>
          <a:bodyPr/>
          <a:lstStyle/>
          <a:p>
            <a:endParaRPr lang="en-PH"/>
          </a:p>
        </p:txBody>
      </p:sp>
      <p:pic>
        <p:nvPicPr>
          <p:cNvPr id="5" name="Picture 4" descr="Graphical user interface, text, application&#10;&#10;Description automatically generated">
            <a:extLst>
              <a:ext uri="{FF2B5EF4-FFF2-40B4-BE49-F238E27FC236}">
                <a16:creationId xmlns:a16="http://schemas.microsoft.com/office/drawing/2014/main" id="{CAE58A07-FD59-2104-F1D5-FB37F9AA3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60381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E312-3203-D484-62F5-03DE4207B430}"/>
              </a:ext>
            </a:extLst>
          </p:cNvPr>
          <p:cNvSpPr>
            <a:spLocks noGrp="1"/>
          </p:cNvSpPr>
          <p:nvPr>
            <p:ph type="title"/>
          </p:nvPr>
        </p:nvSpPr>
        <p:spPr/>
        <p:txBody>
          <a:bodyPr/>
          <a:lstStyle/>
          <a:p>
            <a:endParaRPr lang="en-PH"/>
          </a:p>
        </p:txBody>
      </p:sp>
      <p:sp>
        <p:nvSpPr>
          <p:cNvPr id="3" name="Text Placeholder 2">
            <a:extLst>
              <a:ext uri="{FF2B5EF4-FFF2-40B4-BE49-F238E27FC236}">
                <a16:creationId xmlns:a16="http://schemas.microsoft.com/office/drawing/2014/main" id="{A6F9BAA5-764A-B258-9630-8647E2F2A693}"/>
              </a:ext>
            </a:extLst>
          </p:cNvPr>
          <p:cNvSpPr>
            <a:spLocks noGrp="1"/>
          </p:cNvSpPr>
          <p:nvPr>
            <p:ph type="body" idx="1"/>
          </p:nvPr>
        </p:nvSpPr>
        <p:spPr/>
        <p:txBody>
          <a:bodyPr/>
          <a:lstStyle/>
          <a:p>
            <a:endParaRPr lang="en-PH"/>
          </a:p>
        </p:txBody>
      </p:sp>
      <p:pic>
        <p:nvPicPr>
          <p:cNvPr id="5" name="Picture 4" descr="A screenshot of a computer&#10;&#10;Description automatically generated with medium confidence">
            <a:extLst>
              <a:ext uri="{FF2B5EF4-FFF2-40B4-BE49-F238E27FC236}">
                <a16:creationId xmlns:a16="http://schemas.microsoft.com/office/drawing/2014/main" id="{7A631530-6079-FD23-DB94-4EAB199E04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3785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TotalTime>
  <Words>438</Words>
  <Application>Microsoft Office PowerPoint</Application>
  <PresentationFormat>Widescreen</PresentationFormat>
  <Paragraphs>20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Technology and Human Rights: Rise of Cybercrimes in the Philippines</vt:lpstr>
      <vt:lpstr>INTRODUCTION</vt:lpstr>
      <vt:lpstr>PROBLEMS/ISSUES</vt:lpstr>
      <vt:lpstr>OBJECTIVES</vt:lpstr>
      <vt:lpstr>MOCKUP DESIGN INTERFACE</vt:lpstr>
      <vt:lpstr>PowerPoint Presentation</vt:lpstr>
      <vt:lpstr>PowerPoint Presentation</vt:lpstr>
      <vt:lpstr>PowerPoint Presentation</vt:lpstr>
      <vt:lpstr>PowerPoint Presentation</vt:lpstr>
      <vt:lpstr>PowerPoint Presentation</vt:lpstr>
      <vt:lpstr>PowerPoint Presentation</vt:lpstr>
      <vt:lpstr>FINAL WEB APPLICATION DEMONSTRATION</vt:lpstr>
      <vt:lpstr>GROUP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and Human Rights: Rise of Cybercrimes in the Philippines</dc:title>
  <dc:creator>ALMOND ROSOS</dc:creator>
  <cp:lastModifiedBy>ALMOND ROSOS</cp:lastModifiedBy>
  <cp:revision>2</cp:revision>
  <dcterms:created xsi:type="dcterms:W3CDTF">2022-05-06T14:28:39Z</dcterms:created>
  <dcterms:modified xsi:type="dcterms:W3CDTF">2022-05-06T14:41:09Z</dcterms:modified>
</cp:coreProperties>
</file>