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57" r:id="rId3"/>
    <p:sldId id="258" r:id="rId4"/>
    <p:sldId id="277" r:id="rId5"/>
    <p:sldId id="260" r:id="rId6"/>
    <p:sldId id="261" r:id="rId7"/>
    <p:sldId id="263" r:id="rId8"/>
    <p:sldId id="280" r:id="rId9"/>
    <p:sldId id="281" r:id="rId10"/>
    <p:sldId id="279"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CB8911-861B-438C-B840-F25B7556B087}">
  <a:tblStyle styleId="{7ECB8911-861B-438C-B840-F25B7556B08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dab7f6877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dab7f6877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15dab7f6877_0_5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5dab7f6877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5dab7f6877_0_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15dab7f6877_0_6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5dab7f6877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5dab7f6877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5dab7f6877_0_7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5dab7f6877_0_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5dab7f6877_0_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15dab7f6877_0_8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17</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5dab7f6877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5dab7f6877_0_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15dab7f6877_0_9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
        <p:nvSpPr>
          <p:cNvPr id="229" name="Google Shape;229;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Title of Project</a:t>
            </a:r>
            <a:endParaRPr/>
          </a:p>
        </p:txBody>
      </p:sp>
      <p:sp>
        <p:nvSpPr>
          <p:cNvPr id="230" name="Google Shape;230;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dab7f6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5dab7f6877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5dab7f6877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db27beba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db27beba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5db27beba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5dab7f6877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5dab7f687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15dab7f687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5db27bebaf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5db27bebaf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5db27bebaf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5db27bebaf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5db27bebaf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15db27bebaf_0_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5db27bebaf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5db27bebaf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5db27bebaf_0_5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5dab7f6877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5dab7f6877_0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15dab7f6877_0_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239762728_Low_Complexity_Turbo_Code_Specification_for_Power-Line_Communication_PLC"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circuitdigest.com/article/what-is-power-line-communication-plc-and-how-does-it-work"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aphicFrame>
        <p:nvGraphicFramePr>
          <p:cNvPr id="88" name="Google Shape;88;p13"/>
          <p:cNvGraphicFramePr/>
          <p:nvPr/>
        </p:nvGraphicFramePr>
        <p:xfrm>
          <a:off x="228600" y="1653154"/>
          <a:ext cx="8297550" cy="1549400"/>
        </p:xfrm>
        <a:graphic>
          <a:graphicData uri="http://schemas.openxmlformats.org/drawingml/2006/table">
            <a:tbl>
              <a:tblPr firstRow="1" bandRow="1">
                <a:noFill/>
                <a:tableStyleId>{7ECB8911-861B-438C-B840-F25B7556B087}</a:tableStyleId>
              </a:tblPr>
              <a:tblGrid>
                <a:gridCol w="1952550">
                  <a:extLst>
                    <a:ext uri="{9D8B030D-6E8A-4147-A177-3AD203B41FA5}">
                      <a16:colId xmlns:a16="http://schemas.microsoft.com/office/drawing/2014/main" val="20000"/>
                    </a:ext>
                  </a:extLst>
                </a:gridCol>
                <a:gridCol w="2115000">
                  <a:extLst>
                    <a:ext uri="{9D8B030D-6E8A-4147-A177-3AD203B41FA5}">
                      <a16:colId xmlns:a16="http://schemas.microsoft.com/office/drawing/2014/main" val="20001"/>
                    </a:ext>
                  </a:extLst>
                </a:gridCol>
                <a:gridCol w="2115000">
                  <a:extLst>
                    <a:ext uri="{9D8B030D-6E8A-4147-A177-3AD203B41FA5}">
                      <a16:colId xmlns:a16="http://schemas.microsoft.com/office/drawing/2014/main" val="20002"/>
                    </a:ext>
                  </a:extLst>
                </a:gridCol>
                <a:gridCol w="2115000">
                  <a:extLst>
                    <a:ext uri="{9D8B030D-6E8A-4147-A177-3AD203B41FA5}">
                      <a16:colId xmlns:a16="http://schemas.microsoft.com/office/drawing/2014/main" val="20003"/>
                    </a:ext>
                  </a:extLst>
                </a:gridCol>
              </a:tblGrid>
              <a:tr h="543550">
                <a:tc>
                  <a:txBody>
                    <a:bodyPr/>
                    <a:lstStyle/>
                    <a:p>
                      <a:pPr marL="0" marR="0" lvl="0" indent="0" algn="ctr"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a:solidFill>
                            <a:srgbClr val="000000"/>
                          </a:solidFill>
                          <a:latin typeface="Times New Roman"/>
                          <a:ea typeface="Times New Roman"/>
                          <a:cs typeface="Times New Roman"/>
                          <a:sym typeface="Times New Roman"/>
                        </a:rPr>
                        <a:t>Chinmay Jadhav</a:t>
                      </a:r>
                      <a:endParaRPr sz="2000" u="none" strike="noStrike" cap="none">
                        <a:solidFill>
                          <a:srgbClr val="000000"/>
                        </a:solidFill>
                        <a:latin typeface="Times New Roman"/>
                        <a:ea typeface="Times New Roman"/>
                        <a:cs typeface="Times New Roman"/>
                        <a:sym typeface="Times New Roman"/>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2000" dirty="0" err="1">
                          <a:solidFill>
                            <a:srgbClr val="000000"/>
                          </a:solidFill>
                          <a:latin typeface="Times New Roman"/>
                          <a:ea typeface="Times New Roman"/>
                          <a:cs typeface="Times New Roman"/>
                          <a:sym typeface="Times New Roman"/>
                        </a:rPr>
                        <a:t>Parth</a:t>
                      </a:r>
                      <a:r>
                        <a:rPr lang="en-US" sz="2000" dirty="0">
                          <a:solidFill>
                            <a:srgbClr val="000000"/>
                          </a:solidFill>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Katkar</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2000">
                          <a:solidFill>
                            <a:srgbClr val="000000"/>
                          </a:solidFill>
                          <a:latin typeface="Times New Roman"/>
                          <a:ea typeface="Times New Roman"/>
                          <a:cs typeface="Times New Roman"/>
                          <a:sym typeface="Times New Roman"/>
                        </a:rPr>
                        <a:t>Harshal Kolhe</a:t>
                      </a:r>
                      <a:endParaRPr sz="2000" u="none" strike="noStrike" cap="none">
                        <a:solidFill>
                          <a:srgbClr val="000000"/>
                        </a:solidFill>
                        <a:latin typeface="Times New Roman"/>
                        <a:ea typeface="Times New Roman"/>
                        <a:cs typeface="Times New Roman"/>
                        <a:sym typeface="Times New Roman"/>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2000">
                          <a:solidFill>
                            <a:srgbClr val="000000"/>
                          </a:solidFill>
                          <a:latin typeface="Times New Roman"/>
                          <a:ea typeface="Times New Roman"/>
                          <a:cs typeface="Times New Roman"/>
                          <a:sym typeface="Times New Roman"/>
                        </a:rPr>
                        <a:t>Taraka Phadke</a:t>
                      </a:r>
                      <a:endParaRPr sz="2000" u="none" strike="noStrike" cap="none">
                        <a:solidFill>
                          <a:srgbClr val="000000"/>
                        </a:solidFill>
                        <a:latin typeface="Times New Roman"/>
                        <a:ea typeface="Times New Roman"/>
                        <a:cs typeface="Times New Roman"/>
                        <a:sym typeface="Times New Roman"/>
                      </a:endParaRPr>
                    </a:p>
                  </a:txBody>
                  <a:tcPr marL="91450" marR="91450" marT="45725" marB="45725" anchor="ctr">
                    <a:solidFill>
                      <a:schemeClr val="lt1"/>
                    </a:solidFill>
                  </a:tcPr>
                </a:tc>
                <a:extLst>
                  <a:ext uri="{0D108BD9-81ED-4DB2-BD59-A6C34878D82A}">
                    <a16:rowId xmlns:a16="http://schemas.microsoft.com/office/drawing/2014/main" val="10000"/>
                  </a:ext>
                </a:extLst>
              </a:tr>
              <a:tr h="543550">
                <a:tc>
                  <a:txBody>
                    <a:bodyPr/>
                    <a:lstStyle/>
                    <a:p>
                      <a:pPr marL="0" marR="0" lvl="0" indent="0" algn="ctr" rtl="0">
                        <a:spcBef>
                          <a:spcPts val="0"/>
                        </a:spcBef>
                        <a:spcAft>
                          <a:spcPts val="0"/>
                        </a:spcAft>
                        <a:buNone/>
                      </a:pPr>
                      <a:r>
                        <a:rPr lang="en-US" sz="1800" b="0" u="none" strike="noStrike" cap="none">
                          <a:solidFill>
                            <a:srgbClr val="000000"/>
                          </a:solidFill>
                          <a:latin typeface="Bookman Old Style"/>
                          <a:ea typeface="Bookman Old Style"/>
                          <a:cs typeface="Bookman Old Style"/>
                          <a:sym typeface="Bookman Old Style"/>
                        </a:rPr>
                        <a:t>Roll No: </a:t>
                      </a:r>
                      <a:r>
                        <a:rPr lang="en-US" sz="1800">
                          <a:solidFill>
                            <a:srgbClr val="000000"/>
                          </a:solidFill>
                          <a:latin typeface="Bookman Old Style"/>
                          <a:ea typeface="Bookman Old Style"/>
                          <a:cs typeface="Bookman Old Style"/>
                          <a:sym typeface="Bookman Old Style"/>
                        </a:rPr>
                        <a:t>07</a:t>
                      </a:r>
                      <a:endParaRPr sz="1800" b="0" u="none" strike="noStrike" cap="none">
                        <a:solidFill>
                          <a:srgbClr val="000000"/>
                        </a:solidFill>
                        <a:latin typeface="Bookman Old Style"/>
                        <a:ea typeface="Bookman Old Style"/>
                        <a:cs typeface="Bookman Old Style"/>
                        <a:sym typeface="Bookman Old Style"/>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1800" b="0" u="none" strike="noStrike" cap="none">
                          <a:solidFill>
                            <a:srgbClr val="000000"/>
                          </a:solidFill>
                          <a:latin typeface="Bookman Old Style"/>
                          <a:ea typeface="Bookman Old Style"/>
                          <a:cs typeface="Bookman Old Style"/>
                          <a:sym typeface="Bookman Old Style"/>
                        </a:rPr>
                        <a:t>Roll No: 11</a:t>
                      </a:r>
                      <a:endParaRPr sz="1800" b="0" u="none" strike="noStrike" cap="none">
                        <a:solidFill>
                          <a:srgbClr val="000000"/>
                        </a:solidFill>
                        <a:latin typeface="Bookman Old Style"/>
                        <a:ea typeface="Bookman Old Style"/>
                        <a:cs typeface="Bookman Old Style"/>
                        <a:sym typeface="Bookman Old Style"/>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1800" b="0" u="none" strike="noStrike" cap="none">
                          <a:solidFill>
                            <a:srgbClr val="000000"/>
                          </a:solidFill>
                          <a:latin typeface="Bookman Old Style"/>
                          <a:ea typeface="Bookman Old Style"/>
                          <a:cs typeface="Bookman Old Style"/>
                          <a:sym typeface="Bookman Old Style"/>
                        </a:rPr>
                        <a:t>Roll No:1</a:t>
                      </a:r>
                      <a:r>
                        <a:rPr lang="en-US" sz="1800">
                          <a:solidFill>
                            <a:srgbClr val="000000"/>
                          </a:solidFill>
                          <a:latin typeface="Bookman Old Style"/>
                          <a:ea typeface="Bookman Old Style"/>
                          <a:cs typeface="Bookman Old Style"/>
                          <a:sym typeface="Bookman Old Style"/>
                        </a:rPr>
                        <a:t>4</a:t>
                      </a:r>
                      <a:endParaRPr sz="1800" b="0" u="none" strike="noStrike" cap="none">
                        <a:solidFill>
                          <a:srgbClr val="000000"/>
                        </a:solidFill>
                        <a:latin typeface="Bookman Old Style"/>
                        <a:ea typeface="Bookman Old Style"/>
                        <a:cs typeface="Bookman Old Style"/>
                        <a:sym typeface="Bookman Old Style"/>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1800" b="0" u="none" strike="noStrike" cap="none" dirty="0">
                          <a:solidFill>
                            <a:srgbClr val="000000"/>
                          </a:solidFill>
                          <a:latin typeface="Bookman Old Style"/>
                          <a:ea typeface="Bookman Old Style"/>
                          <a:cs typeface="Bookman Old Style"/>
                          <a:sym typeface="Bookman Old Style"/>
                        </a:rPr>
                        <a:t>Roll No:</a:t>
                      </a:r>
                      <a:r>
                        <a:rPr lang="en-US" sz="1800" dirty="0">
                          <a:solidFill>
                            <a:srgbClr val="000000"/>
                          </a:solidFill>
                          <a:latin typeface="Bookman Old Style"/>
                          <a:ea typeface="Bookman Old Style"/>
                          <a:cs typeface="Bookman Old Style"/>
                          <a:sym typeface="Bookman Old Style"/>
                        </a:rPr>
                        <a:t>2</a:t>
                      </a:r>
                      <a:r>
                        <a:rPr lang="en-US" sz="1800" b="0" u="none" strike="noStrike" cap="none" dirty="0">
                          <a:solidFill>
                            <a:srgbClr val="000000"/>
                          </a:solidFill>
                          <a:latin typeface="Bookman Old Style"/>
                          <a:ea typeface="Bookman Old Style"/>
                          <a:cs typeface="Bookman Old Style"/>
                          <a:sym typeface="Bookman Old Style"/>
                        </a:rPr>
                        <a:t>7</a:t>
                      </a:r>
                      <a:endParaRPr sz="1800" b="0" u="none" strike="noStrike" cap="none" dirty="0">
                        <a:solidFill>
                          <a:srgbClr val="000000"/>
                        </a:solidFill>
                        <a:latin typeface="Bookman Old Style"/>
                        <a:ea typeface="Bookman Old Style"/>
                        <a:cs typeface="Bookman Old Style"/>
                        <a:sym typeface="Bookman Old Style"/>
                      </a:endParaRPr>
                    </a:p>
                  </a:txBody>
                  <a:tcPr marL="91450" marR="91450" marT="45725" marB="45725" anchor="ctr">
                    <a:solidFill>
                      <a:schemeClr val="lt1"/>
                    </a:solidFill>
                  </a:tcPr>
                </a:tc>
                <a:extLst>
                  <a:ext uri="{0D108BD9-81ED-4DB2-BD59-A6C34878D82A}">
                    <a16:rowId xmlns:a16="http://schemas.microsoft.com/office/drawing/2014/main" val="10001"/>
                  </a:ext>
                </a:extLst>
              </a:tr>
            </a:tbl>
          </a:graphicData>
        </a:graphic>
      </p:graphicFrame>
      <p:sp>
        <p:nvSpPr>
          <p:cNvPr id="89" name="Google Shape;89;p13"/>
          <p:cNvSpPr/>
          <p:nvPr/>
        </p:nvSpPr>
        <p:spPr>
          <a:xfrm>
            <a:off x="2254173" y="3015832"/>
            <a:ext cx="45720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0" i="0" u="none" strike="noStrike" cap="none" dirty="0">
                <a:solidFill>
                  <a:schemeClr val="dk1"/>
                </a:solidFill>
                <a:latin typeface="Calibri"/>
                <a:ea typeface="Calibri"/>
                <a:cs typeface="Calibri"/>
                <a:sym typeface="Calibri"/>
              </a:rPr>
              <a:t>Guided by :</a:t>
            </a:r>
            <a:endParaRPr sz="20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1">
                <a:solidFill>
                  <a:schemeClr val="dk1"/>
                </a:solidFill>
              </a:rPr>
              <a:t>Prof. </a:t>
            </a:r>
            <a:r>
              <a:rPr lang="en-US" sz="2000" b="1" dirty="0" err="1">
                <a:solidFill>
                  <a:schemeClr val="dk1"/>
                </a:solidFill>
              </a:rPr>
              <a:t>Yogesh</a:t>
            </a:r>
            <a:r>
              <a:rPr lang="en-US" sz="2000" b="1" dirty="0">
                <a:solidFill>
                  <a:schemeClr val="dk1"/>
                </a:solidFill>
              </a:rPr>
              <a:t> </a:t>
            </a:r>
            <a:r>
              <a:rPr lang="en-US" sz="2000" b="1" dirty="0" err="1">
                <a:solidFill>
                  <a:schemeClr val="dk1"/>
                </a:solidFill>
              </a:rPr>
              <a:t>Karunakar</a:t>
            </a:r>
            <a:r>
              <a:rPr lang="en-US" sz="2000" b="1" dirty="0">
                <a:solidFill>
                  <a:schemeClr val="dk1"/>
                </a:solidFill>
              </a:rPr>
              <a:t>.   </a:t>
            </a:r>
            <a:endParaRPr/>
          </a:p>
        </p:txBody>
      </p:sp>
      <p:pic>
        <p:nvPicPr>
          <p:cNvPr id="90" name="Google Shape;90;p13" descr="LOGO.jpg"/>
          <p:cNvPicPr preferRelativeResize="0"/>
          <p:nvPr/>
        </p:nvPicPr>
        <p:blipFill rotWithShape="1">
          <a:blip r:embed="rId3">
            <a:alphaModFix/>
          </a:blip>
          <a:srcRect/>
          <a:stretch/>
        </p:blipFill>
        <p:spPr>
          <a:xfrm>
            <a:off x="4030569" y="3845397"/>
            <a:ext cx="1074830" cy="1074830"/>
          </a:xfrm>
          <a:prstGeom prst="rect">
            <a:avLst/>
          </a:prstGeom>
          <a:noFill/>
          <a:ln>
            <a:noFill/>
          </a:ln>
        </p:spPr>
      </p:pic>
      <p:sp>
        <p:nvSpPr>
          <p:cNvPr id="91" name="Google Shape;91;p13"/>
          <p:cNvSpPr txBox="1"/>
          <p:nvPr/>
        </p:nvSpPr>
        <p:spPr>
          <a:xfrm>
            <a:off x="2368473" y="1245386"/>
            <a:ext cx="43434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Presented by:</a:t>
            </a:r>
            <a:endParaRPr sz="2000" b="0" i="0" u="none" strike="noStrike" cap="none">
              <a:solidFill>
                <a:schemeClr val="dk1"/>
              </a:solidFill>
              <a:latin typeface="Calibri"/>
              <a:ea typeface="Calibri"/>
              <a:cs typeface="Calibri"/>
              <a:sym typeface="Calibri"/>
            </a:endParaRPr>
          </a:p>
        </p:txBody>
      </p:sp>
      <p:sp>
        <p:nvSpPr>
          <p:cNvPr id="92" name="Google Shape;92;p13"/>
          <p:cNvSpPr/>
          <p:nvPr/>
        </p:nvSpPr>
        <p:spPr>
          <a:xfrm>
            <a:off x="457200" y="94700"/>
            <a:ext cx="7203600" cy="1074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a:solidFill>
                  <a:schemeClr val="dk1"/>
                </a:solidFill>
                <a:latin typeface="Calibri"/>
                <a:ea typeface="Calibri"/>
                <a:cs typeface="Calibri"/>
                <a:sym typeface="Calibri"/>
              </a:rPr>
              <a:t>Device Switch using Power Line Communication</a:t>
            </a:r>
            <a:endParaRPr sz="3600" b="0" i="0" u="none" strike="noStrike" cap="none">
              <a:solidFill>
                <a:schemeClr val="dk1"/>
              </a:solidFill>
              <a:latin typeface="Calibri"/>
              <a:ea typeface="Calibri"/>
              <a:cs typeface="Calibri"/>
              <a:sym typeface="Calibri"/>
            </a:endParaRPr>
          </a:p>
        </p:txBody>
      </p:sp>
      <p:sp>
        <p:nvSpPr>
          <p:cNvPr id="93" name="Google Shape;9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16/09/2022</a:t>
            </a:r>
            <a:endParaRPr/>
          </a:p>
        </p:txBody>
      </p:sp>
      <p:sp>
        <p:nvSpPr>
          <p:cNvPr id="94" name="Google Shape;94;p13"/>
          <p:cNvSpPr txBox="1">
            <a:spLocks noGrp="1"/>
          </p:cNvSpPr>
          <p:nvPr>
            <p:ph type="ftr" idx="11"/>
          </p:nvPr>
        </p:nvSpPr>
        <p:spPr>
          <a:xfrm>
            <a:off x="3124200" y="6385694"/>
            <a:ext cx="3276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2022-23 Mini Project, KCCEMSR, Thane (E)</a:t>
            </a:r>
            <a:endParaRPr/>
          </a:p>
        </p:txBody>
      </p:sp>
      <p:sp>
        <p:nvSpPr>
          <p:cNvPr id="95" name="Google Shape;95;p13"/>
          <p:cNvSpPr/>
          <p:nvPr/>
        </p:nvSpPr>
        <p:spPr>
          <a:xfrm>
            <a:off x="228600" y="4927518"/>
            <a:ext cx="8534400" cy="13716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Department of Electronics &amp; Telecommunication Engineering</a:t>
            </a:r>
            <a:endParaRPr/>
          </a:p>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K. C. College of Engineering &amp; Management Studies &amp; Research</a:t>
            </a:r>
            <a:endParaRPr/>
          </a:p>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 (Affiliated to the University of Mumbai)</a:t>
            </a:r>
            <a:endParaRPr sz="20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                   Mith Bunder Road, Near Hume Pipe, Kopri, Thane (E)-400603</a:t>
            </a:r>
            <a:endParaRPr sz="20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b="1" dirty="0">
                <a:latin typeface="Times New Roman"/>
                <a:ea typeface="Times New Roman"/>
                <a:cs typeface="Times New Roman"/>
                <a:sym typeface="Times New Roman"/>
              </a:rPr>
              <a:t>COMPONENTS</a:t>
            </a:r>
            <a:endParaRPr lang="en-US" sz="2500" dirty="0"/>
          </a:p>
        </p:txBody>
      </p:sp>
      <p:sp>
        <p:nvSpPr>
          <p:cNvPr id="3" name="Text Placeholder 2"/>
          <p:cNvSpPr>
            <a:spLocks noGrp="1"/>
          </p:cNvSpPr>
          <p:nvPr>
            <p:ph type="body" idx="1"/>
          </p:nvPr>
        </p:nvSpPr>
        <p:spPr/>
        <p:txBody>
          <a:bodyPr/>
          <a:lstStyle/>
          <a:p>
            <a:pPr lvl="0">
              <a:buNone/>
            </a:pPr>
            <a:r>
              <a:rPr lang="en-US" sz="2400" dirty="0">
                <a:latin typeface="Times New Roman"/>
                <a:ea typeface="Times New Roman"/>
                <a:cs typeface="Times New Roman"/>
                <a:sym typeface="Times New Roman"/>
              </a:rPr>
              <a:t>STM 32 F103C6</a:t>
            </a:r>
          </a:p>
          <a:p>
            <a:pPr lvl="0">
              <a:buNone/>
            </a:pPr>
            <a:r>
              <a:rPr lang="en-US" dirty="0">
                <a:latin typeface="Times New Roman"/>
                <a:ea typeface="Times New Roman"/>
                <a:cs typeface="Times New Roman"/>
                <a:sym typeface="Times New Roman"/>
              </a:rPr>
              <a:t>                 </a:t>
            </a:r>
          </a:p>
          <a:p>
            <a:pPr>
              <a:buNone/>
            </a:pPr>
            <a:endParaRPr lang="en-US" dirty="0"/>
          </a:p>
        </p:txBody>
      </p:sp>
      <p:pic>
        <p:nvPicPr>
          <p:cNvPr id="4" name="Picture 3" descr="stm32f103c6.jpg"/>
          <p:cNvPicPr>
            <a:picLocks noChangeAspect="1"/>
          </p:cNvPicPr>
          <p:nvPr/>
        </p:nvPicPr>
        <p:blipFill>
          <a:blip r:embed="rId2"/>
          <a:stretch>
            <a:fillRect/>
          </a:stretch>
        </p:blipFill>
        <p:spPr>
          <a:xfrm>
            <a:off x="2709203" y="2199249"/>
            <a:ext cx="3810000" cy="381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2500" b="1">
                <a:latin typeface="Times New Roman"/>
                <a:ea typeface="Times New Roman"/>
                <a:cs typeface="Times New Roman"/>
                <a:sym typeface="Times New Roman"/>
              </a:rPr>
              <a:t>COMPONENTS</a:t>
            </a:r>
            <a:endParaRPr/>
          </a:p>
        </p:txBody>
      </p:sp>
      <p:sp>
        <p:nvSpPr>
          <p:cNvPr id="165" name="Google Shape;165;p22"/>
          <p:cNvSpPr txBox="1">
            <a:spLocks noGrp="1"/>
          </p:cNvSpPr>
          <p:nvPr>
            <p:ph type="body" idx="1"/>
          </p:nvPr>
        </p:nvSpPr>
        <p:spPr>
          <a:xfrm>
            <a:off x="457200" y="1236938"/>
            <a:ext cx="4040100" cy="639900"/>
          </a:xfrm>
          <a:prstGeom prst="rect">
            <a:avLst/>
          </a:prstGeom>
        </p:spPr>
        <p:txBody>
          <a:bodyPr spcFirstLastPara="1" wrap="square" lIns="91425" tIns="45700" rIns="91425" bIns="45700" anchor="b" anchorCtr="0">
            <a:normAutofit/>
          </a:bodyPr>
          <a:lstStyle/>
          <a:p>
            <a:pPr marL="0" lvl="0" indent="0" algn="ctr" rtl="0">
              <a:spcBef>
                <a:spcPts val="480"/>
              </a:spcBef>
              <a:spcAft>
                <a:spcPts val="0"/>
              </a:spcAft>
              <a:buNone/>
            </a:pPr>
            <a:r>
              <a:rPr lang="en-US">
                <a:latin typeface="Times New Roman"/>
                <a:ea typeface="Times New Roman"/>
                <a:cs typeface="Times New Roman"/>
                <a:sym typeface="Times New Roman"/>
              </a:rPr>
              <a:t>Capacitor</a:t>
            </a:r>
            <a:endParaRPr>
              <a:latin typeface="Times New Roman"/>
              <a:ea typeface="Times New Roman"/>
              <a:cs typeface="Times New Roman"/>
              <a:sym typeface="Times New Roman"/>
            </a:endParaRPr>
          </a:p>
        </p:txBody>
      </p:sp>
      <p:sp>
        <p:nvSpPr>
          <p:cNvPr id="166" name="Google Shape;166;p22"/>
          <p:cNvSpPr txBox="1">
            <a:spLocks noGrp="1"/>
          </p:cNvSpPr>
          <p:nvPr>
            <p:ph type="body" idx="2"/>
          </p:nvPr>
        </p:nvSpPr>
        <p:spPr>
          <a:xfrm>
            <a:off x="457200" y="2174875"/>
            <a:ext cx="4040100" cy="39513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endParaRPr/>
          </a:p>
        </p:txBody>
      </p:sp>
      <p:sp>
        <p:nvSpPr>
          <p:cNvPr id="167" name="Google Shape;167;p22"/>
          <p:cNvSpPr txBox="1">
            <a:spLocks noGrp="1"/>
          </p:cNvSpPr>
          <p:nvPr>
            <p:ph type="body" idx="3"/>
          </p:nvPr>
        </p:nvSpPr>
        <p:spPr>
          <a:xfrm>
            <a:off x="4696738" y="1236938"/>
            <a:ext cx="4041900" cy="639900"/>
          </a:xfrm>
          <a:prstGeom prst="rect">
            <a:avLst/>
          </a:prstGeom>
        </p:spPr>
        <p:txBody>
          <a:bodyPr spcFirstLastPara="1" wrap="square" lIns="91425" tIns="45700" rIns="91425" bIns="45700" anchor="b" anchorCtr="0">
            <a:normAutofit/>
          </a:bodyPr>
          <a:lstStyle/>
          <a:p>
            <a:pPr marL="0" lvl="0" indent="0" algn="ctr" rtl="0">
              <a:spcBef>
                <a:spcPts val="480"/>
              </a:spcBef>
              <a:spcAft>
                <a:spcPts val="0"/>
              </a:spcAft>
              <a:buNone/>
            </a:pPr>
            <a:r>
              <a:rPr lang="en-US">
                <a:latin typeface="Times New Roman"/>
                <a:ea typeface="Times New Roman"/>
                <a:cs typeface="Times New Roman"/>
                <a:sym typeface="Times New Roman"/>
              </a:rPr>
              <a:t>Registor</a:t>
            </a:r>
            <a:endParaRPr>
              <a:latin typeface="Times New Roman"/>
              <a:ea typeface="Times New Roman"/>
              <a:cs typeface="Times New Roman"/>
              <a:sym typeface="Times New Roman"/>
            </a:endParaRPr>
          </a:p>
        </p:txBody>
      </p:sp>
      <p:sp>
        <p:nvSpPr>
          <p:cNvPr id="168" name="Google Shape;168;p22"/>
          <p:cNvSpPr txBox="1">
            <a:spLocks noGrp="1"/>
          </p:cNvSpPr>
          <p:nvPr>
            <p:ph type="body" idx="4"/>
          </p:nvPr>
        </p:nvSpPr>
        <p:spPr>
          <a:xfrm>
            <a:off x="4645025" y="2174875"/>
            <a:ext cx="4041900" cy="39513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endParaRPr/>
          </a:p>
        </p:txBody>
      </p:sp>
      <p:pic>
        <p:nvPicPr>
          <p:cNvPr id="169" name="Google Shape;169;p22"/>
          <p:cNvPicPr preferRelativeResize="0"/>
          <p:nvPr/>
        </p:nvPicPr>
        <p:blipFill>
          <a:blip r:embed="rId3">
            <a:alphaModFix/>
          </a:blip>
          <a:stretch>
            <a:fillRect/>
          </a:stretch>
        </p:blipFill>
        <p:spPr>
          <a:xfrm>
            <a:off x="572000" y="2292500"/>
            <a:ext cx="3304750" cy="2884145"/>
          </a:xfrm>
          <a:prstGeom prst="rect">
            <a:avLst/>
          </a:prstGeom>
          <a:noFill/>
          <a:ln>
            <a:noFill/>
          </a:ln>
        </p:spPr>
      </p:pic>
      <p:pic>
        <p:nvPicPr>
          <p:cNvPr id="170" name="Google Shape;170;p22"/>
          <p:cNvPicPr preferRelativeResize="0"/>
          <p:nvPr/>
        </p:nvPicPr>
        <p:blipFill>
          <a:blip r:embed="rId4">
            <a:alphaModFix/>
          </a:blip>
          <a:stretch>
            <a:fillRect/>
          </a:stretch>
        </p:blipFill>
        <p:spPr>
          <a:xfrm>
            <a:off x="4645025" y="2292500"/>
            <a:ext cx="3994225" cy="327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2500" b="1">
                <a:latin typeface="Times New Roman"/>
                <a:ea typeface="Times New Roman"/>
                <a:cs typeface="Times New Roman"/>
                <a:sym typeface="Times New Roman"/>
              </a:rPr>
              <a:t>COMPONENTS</a:t>
            </a:r>
            <a:endParaRPr/>
          </a:p>
        </p:txBody>
      </p:sp>
      <p:sp>
        <p:nvSpPr>
          <p:cNvPr id="177" name="Google Shape;177;p23"/>
          <p:cNvSpPr txBox="1">
            <a:spLocks noGrp="1"/>
          </p:cNvSpPr>
          <p:nvPr>
            <p:ph type="body" idx="1"/>
          </p:nvPr>
        </p:nvSpPr>
        <p:spPr>
          <a:xfrm>
            <a:off x="457200" y="1187238"/>
            <a:ext cx="4040100" cy="639900"/>
          </a:xfrm>
          <a:prstGeom prst="rect">
            <a:avLst/>
          </a:prstGeom>
        </p:spPr>
        <p:txBody>
          <a:bodyPr spcFirstLastPara="1" wrap="square" lIns="91425" tIns="45700" rIns="91425" bIns="45700" anchor="b" anchorCtr="0">
            <a:normAutofit/>
          </a:bodyPr>
          <a:lstStyle/>
          <a:p>
            <a:pPr marL="0" lvl="0" indent="0" algn="ctr" rtl="0">
              <a:spcBef>
                <a:spcPts val="480"/>
              </a:spcBef>
              <a:spcAft>
                <a:spcPts val="0"/>
              </a:spcAft>
              <a:buNone/>
            </a:pPr>
            <a:r>
              <a:rPr lang="en-US" dirty="0">
                <a:latin typeface="Times New Roman"/>
                <a:ea typeface="Times New Roman"/>
                <a:cs typeface="Times New Roman"/>
                <a:sym typeface="Times New Roman"/>
              </a:rPr>
              <a:t>IRFZ44N</a:t>
            </a:r>
            <a:endParaRPr dirty="0">
              <a:latin typeface="Times New Roman"/>
              <a:ea typeface="Times New Roman"/>
              <a:cs typeface="Times New Roman"/>
              <a:sym typeface="Times New Roman"/>
            </a:endParaRPr>
          </a:p>
        </p:txBody>
      </p:sp>
      <p:sp>
        <p:nvSpPr>
          <p:cNvPr id="178" name="Google Shape;178;p23"/>
          <p:cNvSpPr txBox="1">
            <a:spLocks noGrp="1"/>
          </p:cNvSpPr>
          <p:nvPr>
            <p:ph type="body" idx="2"/>
          </p:nvPr>
        </p:nvSpPr>
        <p:spPr>
          <a:xfrm>
            <a:off x="457200" y="2174875"/>
            <a:ext cx="4040100" cy="39513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endParaRPr/>
          </a:p>
        </p:txBody>
      </p:sp>
      <p:sp>
        <p:nvSpPr>
          <p:cNvPr id="179" name="Google Shape;179;p23"/>
          <p:cNvSpPr txBox="1">
            <a:spLocks noGrp="1"/>
          </p:cNvSpPr>
          <p:nvPr>
            <p:ph type="body" idx="3"/>
          </p:nvPr>
        </p:nvSpPr>
        <p:spPr>
          <a:xfrm>
            <a:off x="4645025" y="1187238"/>
            <a:ext cx="4041900" cy="639900"/>
          </a:xfrm>
          <a:prstGeom prst="rect">
            <a:avLst/>
          </a:prstGeom>
        </p:spPr>
        <p:txBody>
          <a:bodyPr spcFirstLastPara="1" wrap="square" lIns="91425" tIns="45700" rIns="91425" bIns="45700" anchor="b" anchorCtr="0">
            <a:normAutofit/>
          </a:bodyPr>
          <a:lstStyle/>
          <a:p>
            <a:pPr marL="0" lvl="0" indent="0" algn="ctr" rtl="0">
              <a:spcBef>
                <a:spcPts val="480"/>
              </a:spcBef>
              <a:spcAft>
                <a:spcPts val="0"/>
              </a:spcAft>
              <a:buNone/>
            </a:pPr>
            <a:r>
              <a:rPr lang="en-IN" dirty="0">
                <a:latin typeface="Times New Roman"/>
                <a:ea typeface="Times New Roman"/>
                <a:cs typeface="Times New Roman"/>
                <a:sym typeface="Times New Roman"/>
              </a:rPr>
              <a:t>C106M Thyristor</a:t>
            </a:r>
            <a:endParaRPr dirty="0">
              <a:latin typeface="Times New Roman"/>
              <a:ea typeface="Times New Roman"/>
              <a:cs typeface="Times New Roman"/>
              <a:sym typeface="Times New Roman"/>
            </a:endParaRPr>
          </a:p>
        </p:txBody>
      </p:sp>
      <p:sp>
        <p:nvSpPr>
          <p:cNvPr id="180" name="Google Shape;180;p23"/>
          <p:cNvSpPr txBox="1">
            <a:spLocks noGrp="1"/>
          </p:cNvSpPr>
          <p:nvPr>
            <p:ph type="body" idx="4"/>
          </p:nvPr>
        </p:nvSpPr>
        <p:spPr>
          <a:xfrm>
            <a:off x="4645025" y="2174875"/>
            <a:ext cx="4041900" cy="39513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endParaRPr dirty="0"/>
          </a:p>
        </p:txBody>
      </p:sp>
      <p:pic>
        <p:nvPicPr>
          <p:cNvPr id="181" name="Google Shape;181;p23"/>
          <p:cNvPicPr preferRelativeResize="0"/>
          <p:nvPr/>
        </p:nvPicPr>
        <p:blipFill>
          <a:blip r:embed="rId3">
            <a:alphaModFix/>
          </a:blip>
          <a:stretch>
            <a:fillRect/>
          </a:stretch>
        </p:blipFill>
        <p:spPr>
          <a:xfrm>
            <a:off x="457075" y="2292499"/>
            <a:ext cx="3742700" cy="3754339"/>
          </a:xfrm>
          <a:prstGeom prst="rect">
            <a:avLst/>
          </a:prstGeom>
          <a:noFill/>
          <a:ln>
            <a:noFill/>
          </a:ln>
        </p:spPr>
      </p:pic>
      <p:pic>
        <p:nvPicPr>
          <p:cNvPr id="2" name="image10.jpeg" descr="C106 C106m C106mg 4a 600v 0.5w To-126 Thyristor Scr Transistor - Buy  Transistor C106,Transistor C106m,C106 Product on Alibaba.com">
            <a:extLst>
              <a:ext uri="{FF2B5EF4-FFF2-40B4-BE49-F238E27FC236}">
                <a16:creationId xmlns:a16="http://schemas.microsoft.com/office/drawing/2014/main" id="{91DAE25E-1F63-0DE4-ED3D-C1B9E99AB8B5}"/>
              </a:ext>
            </a:extLst>
          </p:cNvPr>
          <p:cNvPicPr>
            <a:picLocks noChangeAspect="1"/>
          </p:cNvPicPr>
          <p:nvPr/>
        </p:nvPicPr>
        <p:blipFill>
          <a:blip r:embed="rId4" cstate="print"/>
          <a:stretch>
            <a:fillRect/>
          </a:stretch>
        </p:blipFill>
        <p:spPr>
          <a:xfrm>
            <a:off x="4645025" y="2174875"/>
            <a:ext cx="4040100" cy="3951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APPLICATIONS</a:t>
            </a:r>
            <a:endParaRPr sz="2500" b="1">
              <a:latin typeface="Times New Roman"/>
              <a:ea typeface="Times New Roman"/>
              <a:cs typeface="Times New Roman"/>
              <a:sym typeface="Times New Roman"/>
            </a:endParaRPr>
          </a:p>
        </p:txBody>
      </p:sp>
      <p:sp>
        <p:nvSpPr>
          <p:cNvPr id="189" name="Google Shape;189;p24"/>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55600" algn="just" rtl="0">
              <a:lnSpc>
                <a:spcPct val="115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For Automation and control of electrical equipments .</a:t>
            </a:r>
          </a:p>
          <a:p>
            <a:pPr marL="457200" lvl="0" indent="-355600" algn="just" rtl="0">
              <a:lnSpc>
                <a:spcPct val="115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Lighting Applications - For traffic light control, LED dimming etc.</a:t>
            </a:r>
          </a:p>
          <a:p>
            <a:pPr marL="457200" lvl="0" indent="-355600" algn="just" rtl="0">
              <a:lnSpc>
                <a:spcPct val="115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Industrial Applications - For Irrigation control etc.</a:t>
            </a:r>
          </a:p>
          <a:p>
            <a:pPr marL="457200" lvl="0" indent="-355600" algn="just" rtl="0">
              <a:lnSpc>
                <a:spcPct val="115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Machine-to-Machine Applications -  For Air conditioner’s and  Vending Machines </a:t>
            </a:r>
          </a:p>
          <a:p>
            <a:pPr marL="457200" lvl="0" indent="-355600" algn="just" rtl="0">
              <a:lnSpc>
                <a:spcPct val="115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Transport Applications - For Electronics in cars, trains, and airplanes and many more.</a:t>
            </a:r>
            <a:endParaRPr sz="2000">
              <a:latin typeface="Times New Roman"/>
              <a:ea typeface="Times New Roman"/>
              <a:cs typeface="Times New Roman"/>
              <a:sym typeface="Times New Roman"/>
            </a:endParaRPr>
          </a:p>
          <a:p>
            <a:pPr marL="457200" lvl="0" indent="0" algn="l" rtl="0">
              <a:spcBef>
                <a:spcPts val="360"/>
              </a:spcBef>
              <a:spcAft>
                <a:spcPts val="0"/>
              </a:spcAft>
              <a:buNone/>
            </a:pPr>
            <a:endParaRPr sz="1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ADVANTAGES</a:t>
            </a:r>
            <a:endParaRPr sz="2500" b="1">
              <a:latin typeface="Times New Roman"/>
              <a:ea typeface="Times New Roman"/>
              <a:cs typeface="Times New Roman"/>
              <a:sym typeface="Times New Roman"/>
            </a:endParaRPr>
          </a:p>
        </p:txBody>
      </p:sp>
      <p:sp>
        <p:nvSpPr>
          <p:cNvPr id="196" name="Google Shape;196;p2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55600" algn="l" rtl="0">
              <a:lnSpc>
                <a:spcPct val="150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Low Implementation Cost</a:t>
            </a:r>
          </a:p>
          <a:p>
            <a:pPr marL="457200" lvl="0" indent="-355600" algn="l" rtl="0">
              <a:lnSpc>
                <a:spcPct val="150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Large Reach</a:t>
            </a:r>
          </a:p>
          <a:p>
            <a:pPr marL="457200" lvl="0" indent="-355600" algn="l" rtl="0">
              <a:lnSpc>
                <a:spcPct val="150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Lower Running Cost</a:t>
            </a:r>
          </a:p>
          <a:p>
            <a:pPr marL="457200" lvl="0" indent="-355600" algn="l" rtl="0">
              <a:lnSpc>
                <a:spcPct val="150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AutoNum type="arabicPeriod"/>
            </a:pPr>
            <a:r>
              <a:rPr lang="en-US" sz="2000" dirty="0">
                <a:latin typeface="Times New Roman"/>
                <a:ea typeface="Times New Roman"/>
                <a:cs typeface="Times New Roman"/>
                <a:sym typeface="Times New Roman"/>
              </a:rPr>
              <a:t>Indoor High Speed</a:t>
            </a:r>
            <a:endParaRPr sz="2000">
              <a:latin typeface="Times New Roman"/>
              <a:ea typeface="Times New Roman"/>
              <a:cs typeface="Times New Roman"/>
              <a:sym typeface="Times New Roman"/>
            </a:endParaRPr>
          </a:p>
          <a:p>
            <a:pPr marL="457200" lvl="0" indent="0" algn="l" rtl="0">
              <a:spcBef>
                <a:spcPts val="36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LIMITATIONS</a:t>
            </a:r>
            <a:endParaRPr sz="2500" b="1">
              <a:latin typeface="Times New Roman"/>
              <a:ea typeface="Times New Roman"/>
              <a:cs typeface="Times New Roman"/>
              <a:sym typeface="Times New Roman"/>
            </a:endParaRPr>
          </a:p>
        </p:txBody>
      </p:sp>
      <p:sp>
        <p:nvSpPr>
          <p:cNvPr id="203" name="Google Shape;203;p2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marR="952500" lvl="0" indent="-342900" algn="just" rtl="0">
              <a:lnSpc>
                <a:spcPct val="150000"/>
              </a:lnSpc>
              <a:spcBef>
                <a:spcPts val="0"/>
              </a:spcBef>
              <a:spcAft>
                <a:spcPts val="0"/>
              </a:spcAft>
              <a:buSzPts val="1800"/>
              <a:buAutoNum type="arabicPeriod"/>
            </a:pPr>
            <a:r>
              <a:rPr lang="en-US" sz="1600" dirty="0">
                <a:latin typeface="Arial"/>
                <a:ea typeface="Arial"/>
                <a:cs typeface="Arial"/>
                <a:sym typeface="Arial"/>
              </a:rPr>
              <a:t>.</a:t>
            </a:r>
            <a:r>
              <a:rPr lang="en-US" sz="2000" dirty="0">
                <a:latin typeface="Times New Roman"/>
                <a:ea typeface="Times New Roman"/>
                <a:cs typeface="Times New Roman"/>
                <a:sym typeface="Times New Roman"/>
              </a:rPr>
              <a:t> Low transmission speed over long distance</a:t>
            </a:r>
          </a:p>
          <a:p>
            <a:pPr marL="457200" marR="952500" lvl="0" indent="-342900" algn="just" rtl="0">
              <a:lnSpc>
                <a:spcPct val="150000"/>
              </a:lnSpc>
              <a:spcBef>
                <a:spcPts val="0"/>
              </a:spcBef>
              <a:spcAft>
                <a:spcPts val="0"/>
              </a:spcAft>
              <a:buSzPts val="1800"/>
              <a:buAutoNum type="arabicPeriod"/>
            </a:pPr>
            <a:endParaRPr lang="en-US" sz="2000" dirty="0">
              <a:latin typeface="Times New Roman"/>
              <a:ea typeface="Times New Roman"/>
              <a:cs typeface="Times New Roman"/>
              <a:sym typeface="Times New Roman"/>
            </a:endParaRPr>
          </a:p>
          <a:p>
            <a:pPr marL="457200" marR="952500" lvl="0" indent="-342900" algn="just" rtl="0">
              <a:lnSpc>
                <a:spcPct val="150000"/>
              </a:lnSpc>
              <a:spcBef>
                <a:spcPts val="0"/>
              </a:spcBef>
              <a:spcAft>
                <a:spcPts val="0"/>
              </a:spcAft>
              <a:buSzPts val="1800"/>
              <a:buAutoNum type="arabicPeriod"/>
            </a:pPr>
            <a:r>
              <a:rPr lang="en-US" sz="2000" dirty="0">
                <a:latin typeface="Times New Roman"/>
                <a:ea typeface="Times New Roman"/>
                <a:cs typeface="Times New Roman"/>
                <a:sym typeface="Times New Roman"/>
              </a:rPr>
              <a:t>Sensitive to disturbance</a:t>
            </a:r>
          </a:p>
          <a:p>
            <a:pPr marL="457200" marR="952500" lvl="0" indent="-342900" algn="just" rtl="0">
              <a:lnSpc>
                <a:spcPct val="150000"/>
              </a:lnSpc>
              <a:spcBef>
                <a:spcPts val="0"/>
              </a:spcBef>
              <a:spcAft>
                <a:spcPts val="0"/>
              </a:spcAft>
              <a:buSzPts val="1800"/>
              <a:buAutoNum type="arabicPeriod"/>
            </a:pPr>
            <a:endParaRPr lang="en-US" sz="2000" dirty="0">
              <a:latin typeface="Times New Roman"/>
              <a:ea typeface="Times New Roman"/>
              <a:cs typeface="Times New Roman"/>
              <a:sym typeface="Times New Roman"/>
            </a:endParaRPr>
          </a:p>
          <a:p>
            <a:pPr marL="457200" marR="952500" lvl="0" indent="-342900" algn="just" rtl="0">
              <a:lnSpc>
                <a:spcPct val="150000"/>
              </a:lnSpc>
              <a:spcBef>
                <a:spcPts val="0"/>
              </a:spcBef>
              <a:spcAft>
                <a:spcPts val="0"/>
              </a:spcAft>
              <a:buSzPts val="1800"/>
              <a:buAutoNum type="arabicPeriod"/>
            </a:pPr>
            <a:r>
              <a:rPr lang="en-US" sz="2000" dirty="0">
                <a:latin typeface="Times New Roman"/>
                <a:ea typeface="Times New Roman"/>
                <a:cs typeface="Times New Roman"/>
                <a:sym typeface="Times New Roman"/>
              </a:rPr>
              <a:t>Nonlinear distortion and Cross-modulation between channels</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CONCLUSION</a:t>
            </a:r>
            <a:endParaRPr sz="2500" b="1">
              <a:latin typeface="Times New Roman"/>
              <a:ea typeface="Times New Roman"/>
              <a:cs typeface="Times New Roman"/>
              <a:sym typeface="Times New Roman"/>
            </a:endParaRPr>
          </a:p>
        </p:txBody>
      </p:sp>
      <p:sp>
        <p:nvSpPr>
          <p:cNvPr id="210" name="Google Shape;210;p27"/>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fontScale="25000" lnSpcReduction="20000"/>
          </a:bodyPr>
          <a:lstStyle/>
          <a:p>
            <a:pPr marL="0" lvl="0" indent="0" algn="l" rtl="0">
              <a:lnSpc>
                <a:spcPct val="100000"/>
              </a:lnSpc>
              <a:spcBef>
                <a:spcPts val="400"/>
              </a:spcBef>
              <a:spcAft>
                <a:spcPts val="0"/>
              </a:spcAft>
              <a:buNone/>
            </a:pPr>
            <a:r>
              <a:rPr lang="en-US" sz="8180">
                <a:latin typeface="Times New Roman"/>
                <a:ea typeface="Times New Roman"/>
                <a:cs typeface="Times New Roman"/>
                <a:sym typeface="Times New Roman"/>
              </a:rPr>
              <a:t>No separate wires are needed for communication purposes, as the power lines themselves carry power as well as communication signals. Hence the cost of constructing separate telephone lines is saved.</a:t>
            </a:r>
            <a:endParaRPr sz="818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8180">
              <a:latin typeface="Times New Roman"/>
              <a:ea typeface="Times New Roman"/>
              <a:cs typeface="Times New Roman"/>
              <a:sym typeface="Times New Roman"/>
            </a:endParaRPr>
          </a:p>
          <a:p>
            <a:pPr marL="0" lvl="0" indent="0" algn="l" rtl="0">
              <a:lnSpc>
                <a:spcPct val="100000"/>
              </a:lnSpc>
              <a:spcBef>
                <a:spcPts val="600"/>
              </a:spcBef>
              <a:spcAft>
                <a:spcPts val="0"/>
              </a:spcAft>
              <a:buNone/>
            </a:pPr>
            <a:r>
              <a:rPr lang="en-US" sz="8180">
                <a:latin typeface="Times New Roman"/>
                <a:ea typeface="Times New Roman"/>
                <a:cs typeface="Times New Roman"/>
                <a:sym typeface="Times New Roman"/>
              </a:rPr>
              <a:t>When compared with ordinary lines the power lines have appreciably higher mechanical strength. They would normally remain unaffected under the conditions, which might seriously damage telephone lines.</a:t>
            </a:r>
            <a:endParaRPr sz="818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8180">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US" sz="8180">
                <a:latin typeface="Times New Roman"/>
                <a:ea typeface="Times New Roman"/>
                <a:cs typeface="Times New Roman"/>
                <a:sym typeface="Times New Roman"/>
              </a:rPr>
              <a:t>Power lines have large cross-sectional areas resulting in very low resistance per unit length. Consequently the carrier signals suffer much less attenuation than when they travel on usual telephone lines of equal lengths.</a:t>
            </a:r>
            <a:endParaRPr sz="8180">
              <a:latin typeface="Times New Roman"/>
              <a:ea typeface="Times New Roman"/>
              <a:cs typeface="Times New Roman"/>
              <a:sym typeface="Times New Roman"/>
            </a:endParaRPr>
          </a:p>
          <a:p>
            <a:pPr marL="0" lvl="0" indent="0" algn="l" rtl="0">
              <a:lnSpc>
                <a:spcPct val="100000"/>
              </a:lnSpc>
              <a:spcBef>
                <a:spcPts val="400"/>
              </a:spcBef>
              <a:spcAft>
                <a:spcPts val="0"/>
              </a:spcAft>
              <a:buNone/>
            </a:pPr>
            <a:endParaRPr sz="818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8180">
              <a:latin typeface="Times New Roman"/>
              <a:ea typeface="Times New Roman"/>
              <a:cs typeface="Times New Roman"/>
              <a:sym typeface="Times New Roman"/>
            </a:endParaRPr>
          </a:p>
          <a:p>
            <a:pPr marL="0" lvl="0" indent="0" algn="l" rtl="0">
              <a:lnSpc>
                <a:spcPct val="232272"/>
              </a:lnSpc>
              <a:spcBef>
                <a:spcPts val="600"/>
              </a:spcBef>
              <a:spcAft>
                <a:spcPts val="0"/>
              </a:spcAft>
              <a:buClr>
                <a:schemeClr val="dk1"/>
              </a:buClr>
              <a:buSzPct val="61111"/>
              <a:buFont typeface="Arial"/>
              <a:buNone/>
            </a:pPr>
            <a:endParaRPr sz="1800">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527600" y="77500"/>
            <a:ext cx="8229600" cy="612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FUTURE SCOPE</a:t>
            </a:r>
            <a:endParaRPr sz="2500" b="1">
              <a:latin typeface="Times New Roman"/>
              <a:ea typeface="Times New Roman"/>
              <a:cs typeface="Times New Roman"/>
              <a:sym typeface="Times New Roman"/>
            </a:endParaRPr>
          </a:p>
        </p:txBody>
      </p:sp>
      <p:sp>
        <p:nvSpPr>
          <p:cNvPr id="217" name="Google Shape;217;p28"/>
          <p:cNvSpPr txBox="1">
            <a:spLocks noGrp="1"/>
          </p:cNvSpPr>
          <p:nvPr>
            <p:ph type="body" idx="1"/>
          </p:nvPr>
        </p:nvSpPr>
        <p:spPr>
          <a:xfrm>
            <a:off x="527600" y="1050975"/>
            <a:ext cx="8229600" cy="5426700"/>
          </a:xfrm>
          <a:prstGeom prst="rect">
            <a:avLst/>
          </a:prstGeom>
        </p:spPr>
        <p:txBody>
          <a:bodyPr spcFirstLastPara="1" wrap="square" lIns="91425" tIns="45700" rIns="91425" bIns="45700" anchor="t" anchorCtr="0">
            <a:normAutofit fontScale="25000" lnSpcReduction="20000"/>
          </a:bodyPr>
          <a:lstStyle/>
          <a:p>
            <a:pPr marL="457200" lvl="0" indent="-359655" algn="l" rtl="0">
              <a:lnSpc>
                <a:spcPct val="115000"/>
              </a:lnSpc>
              <a:spcBef>
                <a:spcPts val="0"/>
              </a:spcBef>
              <a:spcAft>
                <a:spcPts val="0"/>
              </a:spcAft>
              <a:buSzPct val="100000"/>
              <a:buFont typeface="Times New Roman"/>
              <a:buAutoNum type="arabicPeriod"/>
            </a:pPr>
            <a:r>
              <a:rPr lang="en-US" sz="8255" dirty="0">
                <a:solidFill>
                  <a:srgbClr val="68370F"/>
                </a:solidFill>
                <a:latin typeface="Times New Roman"/>
                <a:ea typeface="Times New Roman"/>
                <a:cs typeface="Times New Roman"/>
                <a:sym typeface="Times New Roman"/>
              </a:rPr>
              <a:t>Results from the validation should lead to improved design, in terms of cost, performance, and energy requirements for the PLCC receiver and continuous carrier transmitter, as well as detailed simulation of carrier propagation in a number of different environments and scenarios.</a:t>
            </a:r>
          </a:p>
          <a:p>
            <a:pPr marL="457200" lvl="0" indent="-359655" algn="l" rtl="0">
              <a:lnSpc>
                <a:spcPct val="115000"/>
              </a:lnSpc>
              <a:spcBef>
                <a:spcPts val="0"/>
              </a:spcBef>
              <a:spcAft>
                <a:spcPts val="0"/>
              </a:spcAft>
              <a:buSzPct val="100000"/>
              <a:buFont typeface="Times New Roman"/>
              <a:buAutoNum type="arabicPeriod"/>
            </a:pPr>
            <a:endParaRPr lang="en-US" sz="8255" dirty="0">
              <a:solidFill>
                <a:srgbClr val="68370F"/>
              </a:solidFill>
              <a:latin typeface="Times New Roman"/>
              <a:ea typeface="Times New Roman"/>
              <a:cs typeface="Times New Roman"/>
              <a:sym typeface="Times New Roman"/>
            </a:endParaRPr>
          </a:p>
          <a:p>
            <a:pPr marL="457200" lvl="0" indent="-359655" algn="l" rtl="0">
              <a:lnSpc>
                <a:spcPct val="115000"/>
              </a:lnSpc>
              <a:spcBef>
                <a:spcPts val="0"/>
              </a:spcBef>
              <a:spcAft>
                <a:spcPts val="0"/>
              </a:spcAft>
              <a:buSzPct val="100000"/>
              <a:buFont typeface="Times New Roman"/>
              <a:buAutoNum type="arabicPeriod"/>
            </a:pPr>
            <a:r>
              <a:rPr lang="en-US" sz="8255" dirty="0">
                <a:solidFill>
                  <a:srgbClr val="68370F"/>
                </a:solidFill>
                <a:latin typeface="Times New Roman"/>
                <a:ea typeface="Times New Roman"/>
                <a:cs typeface="Times New Roman"/>
                <a:sym typeface="Times New Roman"/>
              </a:rPr>
              <a:t>Greater research in the area of transmission of digital signals over power lines will definitely enable us to come up with various applications of the concept.</a:t>
            </a:r>
          </a:p>
          <a:p>
            <a:pPr marL="457200" lvl="0" indent="-359655" algn="l" rtl="0">
              <a:lnSpc>
                <a:spcPct val="115000"/>
              </a:lnSpc>
              <a:spcBef>
                <a:spcPts val="0"/>
              </a:spcBef>
              <a:spcAft>
                <a:spcPts val="0"/>
              </a:spcAft>
              <a:buSzPct val="100000"/>
              <a:buFont typeface="Times New Roman"/>
              <a:buAutoNum type="arabicPeriod"/>
            </a:pPr>
            <a:endParaRPr lang="en-US" sz="8255" dirty="0">
              <a:solidFill>
                <a:srgbClr val="68370F"/>
              </a:solidFill>
              <a:latin typeface="Times New Roman"/>
              <a:ea typeface="Times New Roman"/>
              <a:cs typeface="Times New Roman"/>
              <a:sym typeface="Times New Roman"/>
            </a:endParaRPr>
          </a:p>
          <a:p>
            <a:pPr marL="457200" lvl="0" indent="-359655" algn="l" rtl="0">
              <a:lnSpc>
                <a:spcPct val="115000"/>
              </a:lnSpc>
              <a:spcBef>
                <a:spcPts val="0"/>
              </a:spcBef>
              <a:spcAft>
                <a:spcPts val="0"/>
              </a:spcAft>
              <a:buSzPct val="100000"/>
              <a:buFont typeface="Times New Roman"/>
              <a:buAutoNum type="arabicPeriod"/>
            </a:pPr>
            <a:r>
              <a:rPr lang="en-US" sz="8255" dirty="0">
                <a:solidFill>
                  <a:srgbClr val="68370F"/>
                </a:solidFill>
                <a:latin typeface="Times New Roman"/>
                <a:ea typeface="Times New Roman"/>
                <a:cs typeface="Times New Roman"/>
                <a:sym typeface="Times New Roman"/>
              </a:rPr>
              <a:t>This will of course require us to update the hardware associated with the power lines as now we will have to include routers at transformer sections.</a:t>
            </a:r>
          </a:p>
          <a:p>
            <a:pPr marL="457200" lvl="0" indent="-359655" algn="l" rtl="0">
              <a:lnSpc>
                <a:spcPct val="115000"/>
              </a:lnSpc>
              <a:spcBef>
                <a:spcPts val="0"/>
              </a:spcBef>
              <a:spcAft>
                <a:spcPts val="0"/>
              </a:spcAft>
              <a:buSzPct val="100000"/>
              <a:buFont typeface="Times New Roman"/>
              <a:buAutoNum type="arabicPeriod"/>
            </a:pPr>
            <a:endParaRPr lang="en-US" sz="8255" dirty="0">
              <a:solidFill>
                <a:srgbClr val="68370F"/>
              </a:solidFill>
              <a:latin typeface="Times New Roman"/>
              <a:ea typeface="Times New Roman"/>
              <a:cs typeface="Times New Roman"/>
              <a:sym typeface="Times New Roman"/>
            </a:endParaRPr>
          </a:p>
          <a:p>
            <a:pPr marL="457200" lvl="0" indent="-359655" algn="l" rtl="0">
              <a:lnSpc>
                <a:spcPct val="115000"/>
              </a:lnSpc>
              <a:spcBef>
                <a:spcPts val="0"/>
              </a:spcBef>
              <a:spcAft>
                <a:spcPts val="0"/>
              </a:spcAft>
              <a:buSzPct val="100000"/>
              <a:buFont typeface="Times New Roman"/>
              <a:buAutoNum type="arabicPeriod"/>
            </a:pPr>
            <a:r>
              <a:rPr lang="en-US" sz="8255" dirty="0">
                <a:solidFill>
                  <a:srgbClr val="68370F"/>
                </a:solidFill>
                <a:latin typeface="Times New Roman"/>
                <a:ea typeface="Times New Roman"/>
                <a:cs typeface="Times New Roman"/>
                <a:sym typeface="Times New Roman"/>
              </a:rPr>
              <a:t>Protocols and standards for the same will have to be developed if this technology has to be implemented on a commercial scale.</a:t>
            </a:r>
          </a:p>
          <a:p>
            <a:pPr marL="457200" lvl="0" indent="-359655" algn="l" rtl="0">
              <a:lnSpc>
                <a:spcPct val="115000"/>
              </a:lnSpc>
              <a:spcBef>
                <a:spcPts val="0"/>
              </a:spcBef>
              <a:spcAft>
                <a:spcPts val="0"/>
              </a:spcAft>
              <a:buSzPct val="100000"/>
              <a:buFont typeface="Times New Roman"/>
              <a:buAutoNum type="arabicPeriod"/>
            </a:pPr>
            <a:endParaRPr lang="en-US" sz="8255" dirty="0">
              <a:solidFill>
                <a:srgbClr val="68370F"/>
              </a:solidFill>
              <a:latin typeface="Times New Roman"/>
              <a:ea typeface="Times New Roman"/>
              <a:cs typeface="Times New Roman"/>
              <a:sym typeface="Times New Roman"/>
            </a:endParaRPr>
          </a:p>
          <a:p>
            <a:pPr marL="457200" lvl="0" indent="-359655" algn="l" rtl="0">
              <a:lnSpc>
                <a:spcPct val="115000"/>
              </a:lnSpc>
              <a:spcBef>
                <a:spcPts val="0"/>
              </a:spcBef>
              <a:spcAft>
                <a:spcPts val="0"/>
              </a:spcAft>
              <a:buSzPct val="100000"/>
              <a:buFont typeface="Times New Roman"/>
              <a:buAutoNum type="arabicPeriod"/>
            </a:pPr>
            <a:r>
              <a:rPr lang="en-US" sz="8255" dirty="0">
                <a:solidFill>
                  <a:srgbClr val="68370F"/>
                </a:solidFill>
                <a:latin typeface="Times New Roman"/>
                <a:ea typeface="Times New Roman"/>
                <a:cs typeface="Times New Roman"/>
                <a:sym typeface="Times New Roman"/>
              </a:rPr>
              <a:t>Internet access could also be made possible by the setting up of Wi-Fi Routers at areas close to transformers.</a:t>
            </a:r>
            <a:endParaRPr sz="8255">
              <a:solidFill>
                <a:srgbClr val="68370F"/>
              </a:solidFill>
              <a:latin typeface="Times New Roman"/>
              <a:ea typeface="Times New Roman"/>
              <a:cs typeface="Times New Roman"/>
              <a:sym typeface="Times New Roman"/>
            </a:endParaRPr>
          </a:p>
          <a:p>
            <a:pPr marL="457200" lvl="0" indent="0" algn="l" rtl="0">
              <a:spcBef>
                <a:spcPts val="36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REFERENCES</a:t>
            </a:r>
            <a:endParaRPr sz="2500" b="1">
              <a:latin typeface="Times New Roman"/>
              <a:ea typeface="Times New Roman"/>
              <a:cs typeface="Times New Roman"/>
              <a:sym typeface="Times New Roman"/>
            </a:endParaRPr>
          </a:p>
        </p:txBody>
      </p:sp>
      <p:sp>
        <p:nvSpPr>
          <p:cNvPr id="224" name="Google Shape;224;p29"/>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55600" algn="l" rtl="0">
              <a:lnSpc>
                <a:spcPct val="115000"/>
              </a:lnSpc>
              <a:spcBef>
                <a:spcPts val="400"/>
              </a:spcBef>
              <a:spcAft>
                <a:spcPts val="0"/>
              </a:spcAft>
              <a:buClr>
                <a:schemeClr val="hlink"/>
              </a:buClr>
              <a:buSzPts val="2000"/>
              <a:buFont typeface="Times New Roman"/>
              <a:buAutoNum type="arabicPeriod"/>
            </a:pPr>
            <a:r>
              <a:rPr lang="en-US" sz="2000" u="sng" dirty="0">
                <a:solidFill>
                  <a:schemeClr val="hlink"/>
                </a:solidFill>
                <a:latin typeface="Times New Roman"/>
                <a:ea typeface="Times New Roman"/>
                <a:cs typeface="Times New Roman"/>
                <a:sym typeface="Times New Roman"/>
                <a:hlinkClick r:id="rId3"/>
              </a:rPr>
              <a:t>https://www.researchgate.net/publication/239762728_Low_Complexity_Turbo_Code_Specification_for_Power-Line_Communication_PLC</a:t>
            </a:r>
            <a:endParaRPr lang="en-US" sz="2000" u="sng" dirty="0">
              <a:solidFill>
                <a:schemeClr val="hlink"/>
              </a:solidFill>
              <a:latin typeface="Times New Roman"/>
              <a:ea typeface="Times New Roman"/>
              <a:cs typeface="Times New Roman"/>
              <a:sym typeface="Times New Roman"/>
            </a:endParaRPr>
          </a:p>
          <a:p>
            <a:pPr marL="457200" lvl="0" indent="-355600" algn="l" rtl="0">
              <a:lnSpc>
                <a:spcPct val="115000"/>
              </a:lnSpc>
              <a:spcBef>
                <a:spcPts val="400"/>
              </a:spcBef>
              <a:spcAft>
                <a:spcPts val="0"/>
              </a:spcAft>
              <a:buClr>
                <a:schemeClr val="hlink"/>
              </a:buClr>
              <a:buSzPts val="2000"/>
              <a:buFont typeface="Times New Roman"/>
              <a:buAutoNum type="arabicPeriod"/>
            </a:pPr>
            <a:endParaRPr lang="en-US" sz="2000" u="sng" dirty="0">
              <a:solidFill>
                <a:schemeClr val="hlink"/>
              </a:solidFill>
              <a:latin typeface="Times New Roman"/>
              <a:ea typeface="Times New Roman"/>
              <a:cs typeface="Times New Roman"/>
              <a:sym typeface="Times New Roman"/>
              <a:hlinkClick r:id="rId4"/>
            </a:endParaRPr>
          </a:p>
          <a:p>
            <a:pPr marL="457200" lvl="0" indent="-355600" algn="l" rtl="0">
              <a:lnSpc>
                <a:spcPct val="115000"/>
              </a:lnSpc>
              <a:spcBef>
                <a:spcPts val="400"/>
              </a:spcBef>
              <a:spcAft>
                <a:spcPts val="0"/>
              </a:spcAft>
              <a:buClr>
                <a:schemeClr val="hlink"/>
              </a:buClr>
              <a:buSzPts val="2000"/>
              <a:buFont typeface="Times New Roman"/>
              <a:buAutoNum type="arabicPeriod"/>
            </a:pPr>
            <a:r>
              <a:rPr lang="en-US" sz="2000" u="sng" dirty="0">
                <a:solidFill>
                  <a:schemeClr val="hlink"/>
                </a:solidFill>
                <a:latin typeface="Times New Roman"/>
                <a:ea typeface="Times New Roman"/>
                <a:cs typeface="Times New Roman"/>
                <a:sym typeface="Times New Roman"/>
                <a:hlinkClick r:id="rId4"/>
              </a:rPr>
              <a:t>https://circuitdigest.com/article/what-is-power-line-communication-plc-and-how-does-it-work</a:t>
            </a:r>
            <a:endParaRPr lang="en-US" sz="2000" u="sng" dirty="0">
              <a:solidFill>
                <a:schemeClr val="hlink"/>
              </a:solidFill>
              <a:latin typeface="Times New Roman"/>
              <a:ea typeface="Times New Roman"/>
              <a:cs typeface="Times New Roman"/>
              <a:sym typeface="Times New Roman"/>
            </a:endParaRPr>
          </a:p>
          <a:p>
            <a:pPr marL="457200" lvl="0" indent="-355600" algn="l" rtl="0">
              <a:lnSpc>
                <a:spcPct val="115000"/>
              </a:lnSpc>
              <a:spcBef>
                <a:spcPts val="400"/>
              </a:spcBef>
              <a:spcAft>
                <a:spcPts val="0"/>
              </a:spcAft>
              <a:buClr>
                <a:schemeClr val="hlink"/>
              </a:buClr>
              <a:buSzPts val="2000"/>
              <a:buFont typeface="Times New Roman"/>
              <a:buAutoNum type="arabicPeriod"/>
            </a:pPr>
            <a:endParaRPr lang="en-US" sz="2000" u="sng" dirty="0">
              <a:solidFill>
                <a:schemeClr val="hlink"/>
              </a:solidFill>
              <a:latin typeface="Times New Roman"/>
              <a:ea typeface="Times New Roman"/>
              <a:cs typeface="Times New Roman"/>
              <a:sym typeface="Times New Roman"/>
            </a:endParaRPr>
          </a:p>
          <a:p>
            <a:pPr marL="457200" lvl="0" indent="-355600" algn="l" rtl="0">
              <a:lnSpc>
                <a:spcPct val="115000"/>
              </a:lnSpc>
              <a:spcBef>
                <a:spcPts val="400"/>
              </a:spcBef>
              <a:spcAft>
                <a:spcPts val="0"/>
              </a:spcAft>
              <a:buClr>
                <a:schemeClr val="hlink"/>
              </a:buClr>
              <a:buSzPts val="2000"/>
              <a:buFont typeface="Times New Roman"/>
              <a:buAutoNum type="arabicPeriod"/>
            </a:pPr>
            <a:r>
              <a:rPr lang="en-US" sz="2000" u="sng" dirty="0">
                <a:solidFill>
                  <a:schemeClr val="hlink"/>
                </a:solidFill>
                <a:latin typeface="Times New Roman"/>
                <a:ea typeface="Times New Roman"/>
                <a:cs typeface="Times New Roman"/>
                <a:sym typeface="Times New Roman"/>
              </a:rPr>
              <a:t>https://repository.najah.edu/bitstream/handle/20.500.11888/11737/power_line_communication.doc?sequence=1&amp;isAllowed=y</a:t>
            </a:r>
            <a:endParaRPr sz="2000" u="sng">
              <a:solidFill>
                <a:schemeClr val="hlink"/>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p:nvPr/>
        </p:nvSpPr>
        <p:spPr>
          <a:xfrm>
            <a:off x="152400" y="228600"/>
            <a:ext cx="4876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cap="none">
                <a:solidFill>
                  <a:schemeClr val="dk1"/>
                </a:solidFill>
                <a:latin typeface="Times New Roman"/>
                <a:ea typeface="Times New Roman"/>
                <a:cs typeface="Times New Roman"/>
                <a:sym typeface="Times New Roman"/>
              </a:rPr>
              <a:t>            KCCEMSR, THANE</a:t>
            </a:r>
            <a:endParaRPr sz="1800" b="1" cap="none">
              <a:solidFill>
                <a:schemeClr val="dk1"/>
              </a:solidFill>
              <a:latin typeface="Times New Roman"/>
              <a:ea typeface="Times New Roman"/>
              <a:cs typeface="Times New Roman"/>
              <a:sym typeface="Times New Roman"/>
            </a:endParaRPr>
          </a:p>
        </p:txBody>
      </p:sp>
      <p:pic>
        <p:nvPicPr>
          <p:cNvPr id="233" name="Google Shape;233;p30" descr="LOGO.jpg"/>
          <p:cNvPicPr preferRelativeResize="0"/>
          <p:nvPr/>
        </p:nvPicPr>
        <p:blipFill rotWithShape="1">
          <a:blip r:embed="rId3">
            <a:alphaModFix/>
          </a:blip>
          <a:srcRect/>
          <a:stretch/>
        </p:blipFill>
        <p:spPr>
          <a:xfrm>
            <a:off x="228600" y="152400"/>
            <a:ext cx="609600" cy="609600"/>
          </a:xfrm>
          <a:prstGeom prst="rect">
            <a:avLst/>
          </a:prstGeom>
          <a:noFill/>
          <a:ln>
            <a:noFill/>
          </a:ln>
        </p:spPr>
      </p:pic>
      <p:cxnSp>
        <p:nvCxnSpPr>
          <p:cNvPr id="234" name="Google Shape;234;p30"/>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235" name="Google Shape;23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236" name="Google Shape;236;p30"/>
          <p:cNvGrpSpPr/>
          <p:nvPr/>
        </p:nvGrpSpPr>
        <p:grpSpPr>
          <a:xfrm>
            <a:off x="838200" y="2863063"/>
            <a:ext cx="7772400" cy="2775738"/>
            <a:chOff x="838200" y="2863063"/>
            <a:chExt cx="7772400" cy="2775738"/>
          </a:xfrm>
        </p:grpSpPr>
        <p:sp>
          <p:nvSpPr>
            <p:cNvPr id="237" name="Google Shape;237;p30"/>
            <p:cNvSpPr txBox="1"/>
            <p:nvPr/>
          </p:nvSpPr>
          <p:spPr>
            <a:xfrm>
              <a:off x="838200" y="2863063"/>
              <a:ext cx="7772400" cy="1470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600" b="1" i="1">
                  <a:solidFill>
                    <a:schemeClr val="dk2"/>
                  </a:solidFill>
                  <a:latin typeface="Times New Roman"/>
                  <a:ea typeface="Times New Roman"/>
                  <a:cs typeface="Times New Roman"/>
                  <a:sym typeface="Times New Roman"/>
                </a:rPr>
                <a:t>Thank  You!!</a:t>
              </a:r>
              <a:endParaRPr sz="6600" b="1" i="1">
                <a:solidFill>
                  <a:schemeClr val="dk2"/>
                </a:solidFill>
                <a:latin typeface="Times New Roman"/>
                <a:ea typeface="Times New Roman"/>
                <a:cs typeface="Times New Roman"/>
                <a:sym typeface="Times New Roman"/>
              </a:endParaRPr>
            </a:p>
          </p:txBody>
        </p:sp>
        <p:sp>
          <p:nvSpPr>
            <p:cNvPr id="238" name="Google Shape;238;p30"/>
            <p:cNvSpPr txBo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342900" marR="0" lvl="0" indent="-342900" algn="ctr"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228600" y="533400"/>
            <a:ext cx="8229600" cy="914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0000"/>
              </a:buClr>
              <a:buSzPct val="100000"/>
              <a:buFont typeface="Times New Roman"/>
              <a:buNone/>
            </a:pPr>
            <a:br>
              <a:rPr lang="en-US" sz="1800" b="1" cap="none">
                <a:solidFill>
                  <a:srgbClr val="000000"/>
                </a:solidFill>
                <a:latin typeface="Times New Roman"/>
                <a:ea typeface="Times New Roman"/>
                <a:cs typeface="Times New Roman"/>
                <a:sym typeface="Times New Roman"/>
              </a:rPr>
            </a:br>
            <a:r>
              <a:rPr lang="en-US" sz="1300" b="1" cap="none">
                <a:solidFill>
                  <a:srgbClr val="000000"/>
                </a:solidFill>
                <a:latin typeface="Times New Roman"/>
                <a:ea typeface="Times New Roman"/>
                <a:cs typeface="Times New Roman"/>
                <a:sym typeface="Times New Roman"/>
              </a:rPr>
              <a:t>KCCEMSR, THANE</a:t>
            </a:r>
            <a:br>
              <a:rPr lang="en-US" sz="1300" b="1">
                <a:solidFill>
                  <a:schemeClr val="dk2"/>
                </a:solidFill>
                <a:latin typeface="Times New Roman"/>
                <a:ea typeface="Times New Roman"/>
                <a:cs typeface="Times New Roman"/>
                <a:sym typeface="Times New Roman"/>
              </a:rPr>
            </a:br>
            <a:r>
              <a:rPr lang="en-US" sz="3100" b="1">
                <a:solidFill>
                  <a:schemeClr val="dk2"/>
                </a:solidFill>
                <a:latin typeface="Times New Roman"/>
                <a:ea typeface="Times New Roman"/>
                <a:cs typeface="Times New Roman"/>
                <a:sym typeface="Times New Roman"/>
              </a:rPr>
              <a:t>OUTLINE OF PRESENTATION</a:t>
            </a:r>
            <a:br>
              <a:rPr lang="en-US">
                <a:solidFill>
                  <a:schemeClr val="dk2"/>
                </a:solidFill>
                <a:latin typeface="Calibri"/>
                <a:ea typeface="Calibri"/>
                <a:cs typeface="Calibri"/>
                <a:sym typeface="Calibri"/>
              </a:rPr>
            </a:br>
            <a:endParaRPr/>
          </a:p>
        </p:txBody>
      </p:sp>
      <p:graphicFrame>
        <p:nvGraphicFramePr>
          <p:cNvPr id="101" name="Google Shape;101;p14"/>
          <p:cNvGraphicFramePr/>
          <p:nvPr/>
        </p:nvGraphicFramePr>
        <p:xfrm>
          <a:off x="762000" y="1600200"/>
          <a:ext cx="6858000" cy="4736710"/>
        </p:xfrm>
        <a:graphic>
          <a:graphicData uri="http://schemas.openxmlformats.org/drawingml/2006/table">
            <a:tbl>
              <a:tblPr firstRow="1" bandRow="1">
                <a:noFill/>
                <a:tableStyleId>{7ECB8911-861B-438C-B840-F25B7556B087}</a:tableStyleId>
              </a:tblPr>
              <a:tblGrid>
                <a:gridCol w="1575475">
                  <a:extLst>
                    <a:ext uri="{9D8B030D-6E8A-4147-A177-3AD203B41FA5}">
                      <a16:colId xmlns:a16="http://schemas.microsoft.com/office/drawing/2014/main" val="20000"/>
                    </a:ext>
                  </a:extLst>
                </a:gridCol>
                <a:gridCol w="5282525">
                  <a:extLst>
                    <a:ext uri="{9D8B030D-6E8A-4147-A177-3AD203B41FA5}">
                      <a16:colId xmlns:a16="http://schemas.microsoft.com/office/drawing/2014/main" val="20001"/>
                    </a:ext>
                  </a:extLst>
                </a:gridCol>
              </a:tblGrid>
              <a:tr h="445000">
                <a:tc>
                  <a:txBody>
                    <a:bodyPr/>
                    <a:lstStyle/>
                    <a:p>
                      <a:pPr marL="0" marR="0" lvl="0" indent="0" algn="l" rtl="0">
                        <a:spcBef>
                          <a:spcPts val="0"/>
                        </a:spcBef>
                        <a:spcAft>
                          <a:spcPts val="0"/>
                        </a:spcAft>
                        <a:buNone/>
                      </a:pPr>
                      <a:r>
                        <a:rPr lang="en-US" sz="2400" u="none" strike="noStrike" cap="none" dirty="0"/>
                        <a:t>Sr. No.</a:t>
                      </a:r>
                      <a:endParaRPr sz="2400"/>
                    </a:p>
                  </a:txBody>
                  <a:tcPr marL="91450" marR="91450" marT="45725" marB="45725"/>
                </a:tc>
                <a:tc>
                  <a:txBody>
                    <a:bodyPr/>
                    <a:lstStyle/>
                    <a:p>
                      <a:pPr marL="0" marR="0" lvl="0" indent="0" algn="l" rtl="0">
                        <a:spcBef>
                          <a:spcPts val="0"/>
                        </a:spcBef>
                        <a:spcAft>
                          <a:spcPts val="0"/>
                        </a:spcAft>
                        <a:buNone/>
                      </a:pPr>
                      <a:r>
                        <a:rPr lang="en-US" sz="2400"/>
                        <a:t>Content</a:t>
                      </a:r>
                      <a:endParaRPr sz="2400"/>
                    </a:p>
                  </a:txBody>
                  <a:tcPr marL="91450" marR="91450" marT="45725" marB="45725"/>
                </a:tc>
                <a:extLst>
                  <a:ext uri="{0D108BD9-81ED-4DB2-BD59-A6C34878D82A}">
                    <a16:rowId xmlns:a16="http://schemas.microsoft.com/office/drawing/2014/main" val="10000"/>
                  </a:ext>
                </a:extLst>
              </a:tr>
              <a:tr h="475500">
                <a:tc>
                  <a:txBody>
                    <a:bodyPr/>
                    <a:lstStyle/>
                    <a:p>
                      <a:pPr marL="0" marR="0" lvl="0" indent="0" algn="l" rtl="0">
                        <a:spcBef>
                          <a:spcPts val="0"/>
                        </a:spcBef>
                        <a:spcAft>
                          <a:spcPts val="0"/>
                        </a:spcAft>
                        <a:buNone/>
                      </a:pPr>
                      <a:r>
                        <a:rPr lang="en-US" sz="2400"/>
                        <a:t>1</a:t>
                      </a:r>
                      <a:endParaRPr sz="2400"/>
                    </a:p>
                  </a:txBody>
                  <a:tcPr marL="91450" marR="91450" marT="45725" marB="45725"/>
                </a:tc>
                <a:tc>
                  <a:txBody>
                    <a:bodyPr/>
                    <a:lstStyle/>
                    <a:p>
                      <a:pPr marL="0" marR="0" lvl="0" indent="0" algn="l" rtl="0">
                        <a:spcBef>
                          <a:spcPts val="0"/>
                        </a:spcBef>
                        <a:spcAft>
                          <a:spcPts val="0"/>
                        </a:spcAft>
                        <a:buNone/>
                      </a:pPr>
                      <a:r>
                        <a:rPr lang="en-US" sz="2400"/>
                        <a:t>Introduction</a:t>
                      </a:r>
                      <a:endParaRPr sz="2400"/>
                    </a:p>
                  </a:txBody>
                  <a:tcPr marL="91450" marR="91450" marT="45725" marB="45725"/>
                </a:tc>
                <a:extLst>
                  <a:ext uri="{0D108BD9-81ED-4DB2-BD59-A6C34878D82A}">
                    <a16:rowId xmlns:a16="http://schemas.microsoft.com/office/drawing/2014/main" val="10001"/>
                  </a:ext>
                </a:extLst>
              </a:tr>
              <a:tr h="475500">
                <a:tc>
                  <a:txBody>
                    <a:bodyPr/>
                    <a:lstStyle/>
                    <a:p>
                      <a:pPr marL="0" marR="0" lvl="0" indent="0" algn="l" rtl="0">
                        <a:spcBef>
                          <a:spcPts val="0"/>
                        </a:spcBef>
                        <a:spcAft>
                          <a:spcPts val="0"/>
                        </a:spcAft>
                        <a:buNone/>
                      </a:pPr>
                      <a:r>
                        <a:rPr lang="en-US" sz="2400"/>
                        <a:t>2</a:t>
                      </a:r>
                      <a:endParaRPr sz="2400"/>
                    </a:p>
                  </a:txBody>
                  <a:tcPr marL="91450" marR="91450" marT="45725" marB="45725"/>
                </a:tc>
                <a:tc>
                  <a:txBody>
                    <a:bodyPr/>
                    <a:lstStyle/>
                    <a:p>
                      <a:pPr marL="0" marR="0" lvl="0" indent="0" algn="l" rtl="0">
                        <a:spcBef>
                          <a:spcPts val="0"/>
                        </a:spcBef>
                        <a:spcAft>
                          <a:spcPts val="0"/>
                        </a:spcAft>
                        <a:buNone/>
                      </a:pPr>
                      <a:r>
                        <a:rPr lang="en-US" sz="2400"/>
                        <a:t>Literature Survey</a:t>
                      </a:r>
                      <a:endParaRPr sz="2400"/>
                    </a:p>
                  </a:txBody>
                  <a:tcPr marL="91450" marR="91450" marT="45725" marB="45725"/>
                </a:tc>
                <a:extLst>
                  <a:ext uri="{0D108BD9-81ED-4DB2-BD59-A6C34878D82A}">
                    <a16:rowId xmlns:a16="http://schemas.microsoft.com/office/drawing/2014/main" val="10002"/>
                  </a:ext>
                </a:extLst>
              </a:tr>
              <a:tr h="475500">
                <a:tc>
                  <a:txBody>
                    <a:bodyPr/>
                    <a:lstStyle/>
                    <a:p>
                      <a:pPr marL="0" marR="0" lvl="0" indent="0" algn="l" rtl="0">
                        <a:spcBef>
                          <a:spcPts val="0"/>
                        </a:spcBef>
                        <a:spcAft>
                          <a:spcPts val="0"/>
                        </a:spcAft>
                        <a:buNone/>
                      </a:pPr>
                      <a:r>
                        <a:rPr lang="en-US" sz="2400"/>
                        <a:t>3</a:t>
                      </a:r>
                      <a:endParaRPr sz="2400"/>
                    </a:p>
                  </a:txBody>
                  <a:tcPr marL="91450" marR="91450" marT="45725" marB="45725"/>
                </a:tc>
                <a:tc>
                  <a:txBody>
                    <a:bodyPr/>
                    <a:lstStyle/>
                    <a:p>
                      <a:pPr marL="0" marR="0" lvl="0" indent="0" algn="l" rtl="0">
                        <a:spcBef>
                          <a:spcPts val="0"/>
                        </a:spcBef>
                        <a:spcAft>
                          <a:spcPts val="0"/>
                        </a:spcAft>
                        <a:buNone/>
                      </a:pPr>
                      <a:r>
                        <a:rPr lang="en-US" sz="2400"/>
                        <a:t>Problem Statement</a:t>
                      </a:r>
                      <a:endParaRPr sz="2400"/>
                    </a:p>
                  </a:txBody>
                  <a:tcPr marL="91450" marR="91450" marT="45725" marB="45725"/>
                </a:tc>
                <a:extLst>
                  <a:ext uri="{0D108BD9-81ED-4DB2-BD59-A6C34878D82A}">
                    <a16:rowId xmlns:a16="http://schemas.microsoft.com/office/drawing/2014/main" val="10003"/>
                  </a:ext>
                </a:extLst>
              </a:tr>
              <a:tr h="475500">
                <a:tc>
                  <a:txBody>
                    <a:bodyPr/>
                    <a:lstStyle/>
                    <a:p>
                      <a:pPr marL="0" marR="0" lvl="0" indent="0" algn="l" rtl="0">
                        <a:spcBef>
                          <a:spcPts val="0"/>
                        </a:spcBef>
                        <a:spcAft>
                          <a:spcPts val="0"/>
                        </a:spcAft>
                        <a:buNone/>
                      </a:pPr>
                      <a:r>
                        <a:rPr lang="en-US" sz="2400"/>
                        <a:t>4</a:t>
                      </a:r>
                      <a:endParaRPr sz="2400"/>
                    </a:p>
                  </a:txBody>
                  <a:tcPr marL="91450" marR="91450" marT="45725" marB="45725"/>
                </a:tc>
                <a:tc>
                  <a:txBody>
                    <a:bodyPr/>
                    <a:lstStyle/>
                    <a:p>
                      <a:pPr marL="0" marR="0" lvl="0" indent="0" algn="l" rtl="0">
                        <a:spcBef>
                          <a:spcPts val="0"/>
                        </a:spcBef>
                        <a:spcAft>
                          <a:spcPts val="0"/>
                        </a:spcAft>
                        <a:buNone/>
                      </a:pPr>
                      <a:r>
                        <a:rPr lang="en-US" sz="2400"/>
                        <a:t>Objective of Study</a:t>
                      </a:r>
                      <a:endParaRPr sz="2400"/>
                    </a:p>
                  </a:txBody>
                  <a:tcPr marL="91450" marR="91450" marT="45725" marB="45725"/>
                </a:tc>
                <a:extLst>
                  <a:ext uri="{0D108BD9-81ED-4DB2-BD59-A6C34878D82A}">
                    <a16:rowId xmlns:a16="http://schemas.microsoft.com/office/drawing/2014/main" val="10004"/>
                  </a:ext>
                </a:extLst>
              </a:tr>
              <a:tr h="475500">
                <a:tc>
                  <a:txBody>
                    <a:bodyPr/>
                    <a:lstStyle/>
                    <a:p>
                      <a:pPr marL="0" marR="0" lvl="0" indent="0" algn="l" rtl="0">
                        <a:spcBef>
                          <a:spcPts val="0"/>
                        </a:spcBef>
                        <a:spcAft>
                          <a:spcPts val="0"/>
                        </a:spcAft>
                        <a:buNone/>
                      </a:pPr>
                      <a:r>
                        <a:rPr lang="en-US" sz="2400"/>
                        <a:t>5</a:t>
                      </a:r>
                      <a:endParaRPr sz="2400"/>
                    </a:p>
                  </a:txBody>
                  <a:tcPr marL="91450" marR="91450" marT="45725" marB="45725"/>
                </a:tc>
                <a:tc>
                  <a:txBody>
                    <a:bodyPr/>
                    <a:lstStyle/>
                    <a:p>
                      <a:pPr marL="0" marR="0" lvl="0" indent="0" algn="l" rtl="0">
                        <a:spcBef>
                          <a:spcPts val="0"/>
                        </a:spcBef>
                        <a:spcAft>
                          <a:spcPts val="0"/>
                        </a:spcAft>
                        <a:buNone/>
                      </a:pPr>
                      <a:r>
                        <a:rPr lang="en-US" sz="2400"/>
                        <a:t>Methodology</a:t>
                      </a:r>
                      <a:endParaRPr sz="2400"/>
                    </a:p>
                  </a:txBody>
                  <a:tcPr marL="91450" marR="91450" marT="45725" marB="45725"/>
                </a:tc>
                <a:extLst>
                  <a:ext uri="{0D108BD9-81ED-4DB2-BD59-A6C34878D82A}">
                    <a16:rowId xmlns:a16="http://schemas.microsoft.com/office/drawing/2014/main" val="10005"/>
                  </a:ext>
                </a:extLst>
              </a:tr>
              <a:tr h="475500">
                <a:tc>
                  <a:txBody>
                    <a:bodyPr/>
                    <a:lstStyle/>
                    <a:p>
                      <a:pPr marL="0" marR="0" lvl="0" indent="0" algn="l" rtl="0">
                        <a:spcBef>
                          <a:spcPts val="0"/>
                        </a:spcBef>
                        <a:spcAft>
                          <a:spcPts val="0"/>
                        </a:spcAft>
                        <a:buNone/>
                      </a:pPr>
                      <a:r>
                        <a:rPr lang="en-US" sz="2400"/>
                        <a:t>6</a:t>
                      </a:r>
                      <a:endParaRPr sz="2400"/>
                    </a:p>
                  </a:txBody>
                  <a:tcPr marL="91450" marR="91450" marT="45725" marB="45725"/>
                </a:tc>
                <a:tc>
                  <a:txBody>
                    <a:bodyPr/>
                    <a:lstStyle/>
                    <a:p>
                      <a:pPr marL="0" marR="0" lvl="0" indent="0" algn="l" rtl="0">
                        <a:spcBef>
                          <a:spcPts val="0"/>
                        </a:spcBef>
                        <a:spcAft>
                          <a:spcPts val="0"/>
                        </a:spcAft>
                        <a:buNone/>
                      </a:pPr>
                      <a:r>
                        <a:rPr lang="en-US" sz="2400"/>
                        <a:t>Components  and tools  to be used</a:t>
                      </a:r>
                      <a:endParaRPr/>
                    </a:p>
                  </a:txBody>
                  <a:tcPr marL="91450" marR="91450" marT="45725" marB="45725"/>
                </a:tc>
                <a:extLst>
                  <a:ext uri="{0D108BD9-81ED-4DB2-BD59-A6C34878D82A}">
                    <a16:rowId xmlns:a16="http://schemas.microsoft.com/office/drawing/2014/main" val="10006"/>
                  </a:ext>
                </a:extLst>
              </a:tr>
              <a:tr h="475500">
                <a:tc>
                  <a:txBody>
                    <a:bodyPr/>
                    <a:lstStyle/>
                    <a:p>
                      <a:pPr marL="0" marR="0" lvl="0" indent="0" algn="l" rtl="0">
                        <a:spcBef>
                          <a:spcPts val="0"/>
                        </a:spcBef>
                        <a:spcAft>
                          <a:spcPts val="0"/>
                        </a:spcAft>
                        <a:buNone/>
                      </a:pPr>
                      <a:r>
                        <a:rPr lang="en-US" sz="2400"/>
                        <a:t>7</a:t>
                      </a:r>
                      <a:endParaRPr sz="2400"/>
                    </a:p>
                  </a:txBody>
                  <a:tcPr marL="91450" marR="91450" marT="45725" marB="45725"/>
                </a:tc>
                <a:tc>
                  <a:txBody>
                    <a:bodyPr/>
                    <a:lstStyle/>
                    <a:p>
                      <a:pPr marL="0" marR="0" lvl="0" indent="0" algn="l" rtl="0">
                        <a:spcBef>
                          <a:spcPts val="0"/>
                        </a:spcBef>
                        <a:spcAft>
                          <a:spcPts val="0"/>
                        </a:spcAft>
                        <a:buNone/>
                      </a:pPr>
                      <a:r>
                        <a:rPr lang="en-US" sz="2400"/>
                        <a:t>Application</a:t>
                      </a:r>
                      <a:endParaRPr/>
                    </a:p>
                  </a:txBody>
                  <a:tcPr marL="91450" marR="91450" marT="45725" marB="45725"/>
                </a:tc>
                <a:extLst>
                  <a:ext uri="{0D108BD9-81ED-4DB2-BD59-A6C34878D82A}">
                    <a16:rowId xmlns:a16="http://schemas.microsoft.com/office/drawing/2014/main" val="10007"/>
                  </a:ext>
                </a:extLst>
              </a:tr>
              <a:tr h="475500">
                <a:tc>
                  <a:txBody>
                    <a:bodyPr/>
                    <a:lstStyle/>
                    <a:p>
                      <a:pPr marL="0" marR="0" lvl="0" indent="0" algn="l" rtl="0">
                        <a:spcBef>
                          <a:spcPts val="0"/>
                        </a:spcBef>
                        <a:spcAft>
                          <a:spcPts val="0"/>
                        </a:spcAft>
                        <a:buNone/>
                      </a:pPr>
                      <a:r>
                        <a:rPr lang="en-US" sz="2400"/>
                        <a:t>8</a:t>
                      </a:r>
                      <a:endParaRPr sz="2400"/>
                    </a:p>
                  </a:txBody>
                  <a:tcPr marL="91450" marR="91450" marT="45725" marB="45725"/>
                </a:tc>
                <a:tc>
                  <a:txBody>
                    <a:bodyPr/>
                    <a:lstStyle/>
                    <a:p>
                      <a:pPr marL="0" marR="0" lvl="0" indent="0" algn="l" rtl="0">
                        <a:spcBef>
                          <a:spcPts val="0"/>
                        </a:spcBef>
                        <a:spcAft>
                          <a:spcPts val="0"/>
                        </a:spcAft>
                        <a:buNone/>
                      </a:pPr>
                      <a:r>
                        <a:rPr lang="en-US" sz="2400"/>
                        <a:t>Conclusion &amp; Future Scope</a:t>
                      </a:r>
                      <a:endParaRPr/>
                    </a:p>
                  </a:txBody>
                  <a:tcPr marL="91450" marR="91450" marT="45725" marB="45725"/>
                </a:tc>
                <a:extLst>
                  <a:ext uri="{0D108BD9-81ED-4DB2-BD59-A6C34878D82A}">
                    <a16:rowId xmlns:a16="http://schemas.microsoft.com/office/drawing/2014/main" val="10008"/>
                  </a:ext>
                </a:extLst>
              </a:tr>
              <a:tr h="475500">
                <a:tc>
                  <a:txBody>
                    <a:bodyPr/>
                    <a:lstStyle/>
                    <a:p>
                      <a:pPr marL="0" marR="0" lvl="0" indent="0" algn="l" rtl="0">
                        <a:spcBef>
                          <a:spcPts val="0"/>
                        </a:spcBef>
                        <a:spcAft>
                          <a:spcPts val="0"/>
                        </a:spcAft>
                        <a:buNone/>
                      </a:pPr>
                      <a:r>
                        <a:rPr lang="en-US" sz="2400"/>
                        <a:t>9</a:t>
                      </a:r>
                      <a:endParaRPr sz="2400"/>
                    </a:p>
                  </a:txBody>
                  <a:tcPr marL="91450" marR="91450" marT="45725" marB="45725"/>
                </a:tc>
                <a:tc>
                  <a:txBody>
                    <a:bodyPr/>
                    <a:lstStyle/>
                    <a:p>
                      <a:pPr marL="0" marR="0" lvl="0" indent="0" algn="l" rtl="0">
                        <a:spcBef>
                          <a:spcPts val="0"/>
                        </a:spcBef>
                        <a:spcAft>
                          <a:spcPts val="0"/>
                        </a:spcAft>
                        <a:buNone/>
                      </a:pPr>
                      <a:r>
                        <a:rPr lang="en-US" sz="2400"/>
                        <a:t>References</a:t>
                      </a:r>
                      <a:endParaRPr/>
                    </a:p>
                  </a:txBody>
                  <a:tcPr marL="91450" marR="91450" marT="45725" marB="45725"/>
                </a:tc>
                <a:extLst>
                  <a:ext uri="{0D108BD9-81ED-4DB2-BD59-A6C34878D82A}">
                    <a16:rowId xmlns:a16="http://schemas.microsoft.com/office/drawing/2014/main" val="10009"/>
                  </a:ext>
                </a:extLst>
              </a:tr>
            </a:tbl>
          </a:graphicData>
        </a:graphic>
      </p:graphicFrame>
      <p:pic>
        <p:nvPicPr>
          <p:cNvPr id="102" name="Google Shape;102;p14" descr="LOGO.jpg"/>
          <p:cNvPicPr preferRelativeResize="0"/>
          <p:nvPr/>
        </p:nvPicPr>
        <p:blipFill rotWithShape="1">
          <a:blip r:embed="rId3">
            <a:alphaModFix/>
          </a:blip>
          <a:srcRect/>
          <a:stretch/>
        </p:blipFill>
        <p:spPr>
          <a:xfrm>
            <a:off x="990600" y="497541"/>
            <a:ext cx="609600"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latin typeface="Arial"/>
                <a:ea typeface="Arial"/>
                <a:cs typeface="Arial"/>
                <a:sym typeface="Arial"/>
              </a:rPr>
              <a:t>INTRODUCTION</a:t>
            </a:r>
            <a:endParaRPr sz="4900"/>
          </a:p>
        </p:txBody>
      </p:sp>
      <p:sp>
        <p:nvSpPr>
          <p:cNvPr id="109" name="Google Shape;109;p1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indent="-457200" algn="l" rtl="0">
              <a:lnSpc>
                <a:spcPct val="105000"/>
              </a:lnSpc>
              <a:spcBef>
                <a:spcPts val="400"/>
              </a:spcBef>
              <a:spcAft>
                <a:spcPts val="0"/>
              </a:spcAft>
              <a:buClr>
                <a:schemeClr val="dk1"/>
              </a:buClr>
              <a:buSzPts val="1100"/>
              <a:buNone/>
            </a:pPr>
            <a:r>
              <a:rPr lang="en-US" sz="2000" dirty="0">
                <a:latin typeface="Times New Roman"/>
                <a:ea typeface="Times New Roman"/>
                <a:cs typeface="Times New Roman"/>
                <a:sym typeface="Times New Roman"/>
              </a:rPr>
              <a:t>1.  The Power Line Communication is the method of transferring power and data for communication through the same existing network of wires from one end to the other end. This can be done through the home or premises wiring and may also be done through the existing electric power distribution system.</a:t>
            </a:r>
            <a:endParaRPr sz="2000">
              <a:latin typeface="Times New Roman"/>
              <a:ea typeface="Times New Roman"/>
              <a:cs typeface="Times New Roman"/>
              <a:sym typeface="Times New Roman"/>
            </a:endParaRPr>
          </a:p>
          <a:p>
            <a:pPr marL="0" lvl="0" indent="0" algn="l" rtl="0">
              <a:lnSpc>
                <a:spcPct val="90000"/>
              </a:lnSpc>
              <a:spcBef>
                <a:spcPts val="600"/>
              </a:spcBef>
              <a:spcAft>
                <a:spcPts val="0"/>
              </a:spcAft>
              <a:buNone/>
            </a:pPr>
            <a:endParaRPr sz="3400">
              <a:latin typeface="Times New Roman"/>
              <a:ea typeface="Times New Roman"/>
              <a:cs typeface="Times New Roman"/>
              <a:sym typeface="Times New Roman"/>
            </a:endParaRPr>
          </a:p>
          <a:p>
            <a:pPr marL="0" lvl="0" indent="0" algn="l" rtl="0">
              <a:lnSpc>
                <a:spcPct val="105000"/>
              </a:lnSpc>
              <a:spcBef>
                <a:spcPts val="400"/>
              </a:spcBef>
              <a:spcAft>
                <a:spcPts val="0"/>
              </a:spcAft>
              <a:buClr>
                <a:schemeClr val="dk1"/>
              </a:buClr>
              <a:buSzPts val="1100"/>
              <a:buFont typeface="Arial"/>
              <a:buNone/>
            </a:pPr>
            <a:r>
              <a:rPr lang="en-US" sz="2000" dirty="0">
                <a:latin typeface="Times New Roman"/>
                <a:ea typeface="Times New Roman"/>
                <a:cs typeface="Times New Roman"/>
                <a:sym typeface="Times New Roman"/>
              </a:rPr>
              <a:t>2.  It provides broadband data communications on conductors which are  already in use for the transmission of electric power using a modular signal.</a:t>
            </a:r>
            <a:endParaRPr sz="2000">
              <a:latin typeface="Times New Roman"/>
              <a:ea typeface="Times New Roman"/>
              <a:cs typeface="Times New Roman"/>
              <a:sym typeface="Times New Roman"/>
            </a:endParaRPr>
          </a:p>
          <a:p>
            <a:pPr marL="0" lvl="0" indent="0" algn="l" rtl="0">
              <a:lnSpc>
                <a:spcPct val="90000"/>
              </a:lnSpc>
              <a:spcBef>
                <a:spcPts val="600"/>
              </a:spcBef>
              <a:spcAft>
                <a:spcPts val="0"/>
              </a:spcAft>
              <a:buNone/>
            </a:pPr>
            <a:endParaRPr sz="3400">
              <a:latin typeface="Times New Roman"/>
              <a:ea typeface="Times New Roman"/>
              <a:cs typeface="Times New Roman"/>
              <a:sym typeface="Times New Roman"/>
            </a:endParaRPr>
          </a:p>
          <a:p>
            <a:pPr marL="0" lvl="0" indent="0" algn="l" rtl="0">
              <a:lnSpc>
                <a:spcPct val="105000"/>
              </a:lnSpc>
              <a:spcBef>
                <a:spcPts val="0"/>
              </a:spcBef>
              <a:spcAft>
                <a:spcPts val="0"/>
              </a:spcAft>
              <a:buClr>
                <a:schemeClr val="dk1"/>
              </a:buClr>
              <a:buSzPts val="1100"/>
              <a:buFont typeface="Arial"/>
              <a:buNone/>
            </a:pPr>
            <a:r>
              <a:rPr lang="en-US" sz="2000" dirty="0">
                <a:latin typeface="Times New Roman"/>
                <a:ea typeface="Times New Roman"/>
                <a:cs typeface="Times New Roman"/>
                <a:sym typeface="Times New Roman"/>
              </a:rPr>
              <a:t>3.  The wide range of power-line communication technologies are needed for different applications, ranging from home automation to Internet access which is often called broadband over power lines (BPL).</a:t>
            </a:r>
            <a:endParaRPr sz="2000">
              <a:latin typeface="Times New Roman"/>
              <a:ea typeface="Times New Roman"/>
              <a:cs typeface="Times New Roman"/>
              <a:sym typeface="Times New Roman"/>
            </a:endParaRPr>
          </a:p>
          <a:p>
            <a:pPr marL="0" lvl="0" indent="0" algn="l" rtl="0">
              <a:lnSpc>
                <a:spcPct val="90000"/>
              </a:lnSpc>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b="1" dirty="0">
                <a:latin typeface="Times New Roman" pitchFamily="18" charset="0"/>
                <a:ea typeface="Arial"/>
                <a:cs typeface="Times New Roman" pitchFamily="18" charset="0"/>
                <a:sym typeface="Arial"/>
              </a:rPr>
              <a:t>LITERATURE REVIEW</a:t>
            </a:r>
            <a:endParaRPr lang="en-US" sz="2500" dirty="0"/>
          </a:p>
        </p:txBody>
      </p:sp>
      <p:graphicFrame>
        <p:nvGraphicFramePr>
          <p:cNvPr id="4" name="Table 3"/>
          <p:cNvGraphicFramePr>
            <a:graphicFrameLocks noGrp="1"/>
          </p:cNvGraphicFramePr>
          <p:nvPr/>
        </p:nvGraphicFramePr>
        <p:xfrm>
          <a:off x="858128" y="1291720"/>
          <a:ext cx="7765368" cy="5566280"/>
        </p:xfrm>
        <a:graphic>
          <a:graphicData uri="http://schemas.openxmlformats.org/drawingml/2006/table">
            <a:tbl>
              <a:tblPr firstRow="1" bandRow="1">
                <a:tableStyleId>{7ECB8911-861B-438C-B840-F25B7556B087}</a:tableStyleId>
              </a:tblPr>
              <a:tblGrid>
                <a:gridCol w="1941342">
                  <a:extLst>
                    <a:ext uri="{9D8B030D-6E8A-4147-A177-3AD203B41FA5}">
                      <a16:colId xmlns:a16="http://schemas.microsoft.com/office/drawing/2014/main" val="20000"/>
                    </a:ext>
                  </a:extLst>
                </a:gridCol>
                <a:gridCol w="1941342">
                  <a:extLst>
                    <a:ext uri="{9D8B030D-6E8A-4147-A177-3AD203B41FA5}">
                      <a16:colId xmlns:a16="http://schemas.microsoft.com/office/drawing/2014/main" val="20001"/>
                    </a:ext>
                  </a:extLst>
                </a:gridCol>
                <a:gridCol w="1941342">
                  <a:extLst>
                    <a:ext uri="{9D8B030D-6E8A-4147-A177-3AD203B41FA5}">
                      <a16:colId xmlns:a16="http://schemas.microsoft.com/office/drawing/2014/main" val="20002"/>
                    </a:ext>
                  </a:extLst>
                </a:gridCol>
                <a:gridCol w="1941342">
                  <a:extLst>
                    <a:ext uri="{9D8B030D-6E8A-4147-A177-3AD203B41FA5}">
                      <a16:colId xmlns:a16="http://schemas.microsoft.com/office/drawing/2014/main" val="20003"/>
                    </a:ext>
                  </a:extLst>
                </a:gridCol>
              </a:tblGrid>
              <a:tr h="477893">
                <a:tc>
                  <a:txBody>
                    <a:bodyPr/>
                    <a:lstStyle/>
                    <a:p>
                      <a:pPr algn="ctr"/>
                      <a:r>
                        <a:rPr lang="en-US" sz="2000" dirty="0">
                          <a:latin typeface="Times New Roman" pitchFamily="18" charset="0"/>
                          <a:cs typeface="Times New Roman" pitchFamily="18" charset="0"/>
                        </a:rPr>
                        <a:t>Paper No.</a:t>
                      </a:r>
                    </a:p>
                  </a:txBody>
                  <a:tcPr/>
                </a:tc>
                <a:tc>
                  <a:txBody>
                    <a:bodyPr/>
                    <a:lstStyle/>
                    <a:p>
                      <a:pPr algn="ctr"/>
                      <a:r>
                        <a:rPr lang="en-US" sz="2000" dirty="0">
                          <a:latin typeface="Times New Roman" pitchFamily="18" charset="0"/>
                          <a:cs typeface="Times New Roman" pitchFamily="18" charset="0"/>
                        </a:rPr>
                        <a:t>Year</a:t>
                      </a:r>
                    </a:p>
                  </a:txBody>
                  <a:tcPr/>
                </a:tc>
                <a:tc>
                  <a:txBody>
                    <a:bodyPr/>
                    <a:lstStyle/>
                    <a:p>
                      <a:pPr algn="ctr"/>
                      <a:r>
                        <a:rPr lang="en-US" sz="2000" dirty="0">
                          <a:latin typeface="Times New Roman" pitchFamily="18" charset="0"/>
                          <a:cs typeface="Times New Roman" pitchFamily="18" charset="0"/>
                        </a:rPr>
                        <a:t>Author</a:t>
                      </a:r>
                    </a:p>
                  </a:txBody>
                  <a:tcPr/>
                </a:tc>
                <a:tc>
                  <a:txBody>
                    <a:bodyPr/>
                    <a:lstStyle/>
                    <a:p>
                      <a:pPr algn="ctr"/>
                      <a:r>
                        <a:rPr lang="en-US" sz="2000" dirty="0">
                          <a:latin typeface="Times New Roman" pitchFamily="18" charset="0"/>
                          <a:cs typeface="Times New Roman" pitchFamily="18" charset="0"/>
                        </a:rPr>
                        <a:t>Literature</a:t>
                      </a:r>
                    </a:p>
                  </a:txBody>
                  <a:tcPr/>
                </a:tc>
                <a:extLst>
                  <a:ext uri="{0D108BD9-81ED-4DB2-BD59-A6C34878D82A}">
                    <a16:rowId xmlns:a16="http://schemas.microsoft.com/office/drawing/2014/main" val="10000"/>
                  </a:ext>
                </a:extLst>
              </a:tr>
              <a:tr h="1383759">
                <a:tc>
                  <a:txBody>
                    <a:bodyPr/>
                    <a:lstStyle/>
                    <a:p>
                      <a:pPr algn="ctr"/>
                      <a:r>
                        <a:rPr lang="en-US" sz="2000" dirty="0">
                          <a:latin typeface="Times New Roman" pitchFamily="18" charset="0"/>
                          <a:cs typeface="Times New Roman" pitchFamily="18" charset="0"/>
                        </a:rPr>
                        <a:t>Paper 1</a:t>
                      </a:r>
                    </a:p>
                  </a:txBody>
                  <a:tcPr/>
                </a:tc>
                <a:tc>
                  <a:txBody>
                    <a:bodyPr/>
                    <a:lstStyle/>
                    <a:p>
                      <a:pPr algn="ctr"/>
                      <a:r>
                        <a:rPr lang="en-US" sz="2000" dirty="0">
                          <a:latin typeface="Times New Roman" pitchFamily="18" charset="0"/>
                          <a:ea typeface="Arial"/>
                          <a:cs typeface="Times New Roman" pitchFamily="18" charset="0"/>
                          <a:sym typeface="Arial"/>
                        </a:rPr>
                        <a:t>2012</a:t>
                      </a:r>
                      <a:endParaRPr lang="en-US" sz="2000" dirty="0">
                        <a:latin typeface="Times New Roman" pitchFamily="18" charset="0"/>
                        <a:cs typeface="Times New Roman" pitchFamily="18" charset="0"/>
                      </a:endParaRPr>
                    </a:p>
                  </a:txBody>
                  <a:tcPr/>
                </a:tc>
                <a:tc>
                  <a:txBody>
                    <a:bodyPr/>
                    <a:lstStyle/>
                    <a:p>
                      <a:r>
                        <a:rPr lang="en-US" sz="2000" dirty="0" err="1">
                          <a:latin typeface="Times New Roman" pitchFamily="18" charset="0"/>
                          <a:ea typeface="Arial"/>
                          <a:cs typeface="Times New Roman" pitchFamily="18" charset="0"/>
                          <a:sym typeface="Arial"/>
                        </a:rPr>
                        <a:t>Jovita</a:t>
                      </a:r>
                      <a:r>
                        <a:rPr lang="en-US" sz="2000" dirty="0">
                          <a:latin typeface="Times New Roman" pitchFamily="18" charset="0"/>
                          <a:ea typeface="Arial"/>
                          <a:cs typeface="Times New Roman" pitchFamily="18" charset="0"/>
                          <a:sym typeface="Arial"/>
                        </a:rPr>
                        <a:t> </a:t>
                      </a:r>
                      <a:r>
                        <a:rPr lang="en-US" sz="2000" dirty="0" err="1">
                          <a:latin typeface="Times New Roman" pitchFamily="18" charset="0"/>
                          <a:ea typeface="Arial"/>
                          <a:cs typeface="Times New Roman" pitchFamily="18" charset="0"/>
                          <a:sym typeface="Arial"/>
                        </a:rPr>
                        <a:t>Serrao</a:t>
                      </a:r>
                      <a:r>
                        <a:rPr lang="en-US" sz="2000" dirty="0">
                          <a:latin typeface="Times New Roman" pitchFamily="18" charset="0"/>
                          <a:ea typeface="Arial"/>
                          <a:cs typeface="Times New Roman" pitchFamily="18" charset="0"/>
                          <a:sym typeface="Arial"/>
                        </a:rPr>
                        <a:t> et al. </a:t>
                      </a:r>
                      <a:endParaRPr lang="en-US" sz="2000" dirty="0">
                        <a:latin typeface="Times New Roman" pitchFamily="18" charset="0"/>
                        <a:cs typeface="Times New Roman" pitchFamily="18" charset="0"/>
                      </a:endParaRPr>
                    </a:p>
                  </a:txBody>
                  <a:tcPr/>
                </a:tc>
                <a:tc>
                  <a:txBody>
                    <a:bodyPr/>
                    <a:lstStyle/>
                    <a:p>
                      <a:r>
                        <a:rPr lang="en-US" sz="1400" dirty="0">
                          <a:latin typeface="Arial"/>
                          <a:ea typeface="Arial"/>
                          <a:cs typeface="Arial"/>
                          <a:sym typeface="Arial"/>
                        </a:rPr>
                        <a:t>General and technical reference to transmission of data using a power line carrier communication system</a:t>
                      </a:r>
                      <a:endParaRPr lang="en-US" dirty="0"/>
                    </a:p>
                  </a:txBody>
                  <a:tcPr/>
                </a:tc>
                <a:extLst>
                  <a:ext uri="{0D108BD9-81ED-4DB2-BD59-A6C34878D82A}">
                    <a16:rowId xmlns:a16="http://schemas.microsoft.com/office/drawing/2014/main" val="10001"/>
                  </a:ext>
                </a:extLst>
              </a:tr>
              <a:tr h="1046253">
                <a:tc>
                  <a:txBody>
                    <a:bodyPr/>
                    <a:lstStyle/>
                    <a:p>
                      <a:pPr algn="ctr"/>
                      <a:r>
                        <a:rPr lang="en-US" sz="2000" dirty="0">
                          <a:latin typeface="Times New Roman" pitchFamily="18" charset="0"/>
                          <a:cs typeface="Times New Roman" pitchFamily="18" charset="0"/>
                        </a:rPr>
                        <a:t>Paper</a:t>
                      </a:r>
                      <a:r>
                        <a:rPr lang="en-US" sz="2000" baseline="0" dirty="0">
                          <a:latin typeface="Times New Roman" pitchFamily="18" charset="0"/>
                          <a:cs typeface="Times New Roman" pitchFamily="18" charset="0"/>
                        </a:rPr>
                        <a:t> 2</a:t>
                      </a:r>
                      <a:endParaRPr lang="en-US"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ea typeface="Arial"/>
                          <a:cs typeface="Times New Roman" pitchFamily="18" charset="0"/>
                          <a:sym typeface="Arial"/>
                        </a:rPr>
                        <a:t>2012</a:t>
                      </a:r>
                      <a:endParaRPr lang="en-US" sz="2000" dirty="0">
                        <a:latin typeface="Times New Roman" pitchFamily="18" charset="0"/>
                        <a:cs typeface="Times New Roman" pitchFamily="18" charset="0"/>
                      </a:endParaRPr>
                    </a:p>
                  </a:txBody>
                  <a:tcPr/>
                </a:tc>
                <a:tc>
                  <a:txBody>
                    <a:bodyPr/>
                    <a:lstStyle/>
                    <a:p>
                      <a:r>
                        <a:rPr lang="en-US" sz="2000" dirty="0" err="1">
                          <a:latin typeface="Times New Roman" pitchFamily="18" charset="0"/>
                          <a:ea typeface="Arial"/>
                          <a:cs typeface="Times New Roman" pitchFamily="18" charset="0"/>
                          <a:sym typeface="Arial"/>
                        </a:rPr>
                        <a:t>Nitesh</a:t>
                      </a:r>
                      <a:r>
                        <a:rPr lang="en-US" sz="2000" dirty="0">
                          <a:latin typeface="Times New Roman" pitchFamily="18" charset="0"/>
                          <a:ea typeface="Arial"/>
                          <a:cs typeface="Times New Roman" pitchFamily="18" charset="0"/>
                          <a:sym typeface="Arial"/>
                        </a:rPr>
                        <a:t> Kumar </a:t>
                      </a:r>
                      <a:r>
                        <a:rPr lang="en-US" sz="2000" dirty="0" err="1">
                          <a:latin typeface="Times New Roman" pitchFamily="18" charset="0"/>
                          <a:ea typeface="Arial"/>
                          <a:cs typeface="Times New Roman" pitchFamily="18" charset="0"/>
                          <a:sym typeface="Arial"/>
                        </a:rPr>
                        <a:t>Jangir</a:t>
                      </a:r>
                      <a:r>
                        <a:rPr lang="en-US" sz="2000" dirty="0">
                          <a:latin typeface="Times New Roman" pitchFamily="18" charset="0"/>
                          <a:ea typeface="Arial"/>
                          <a:cs typeface="Times New Roman" pitchFamily="18" charset="0"/>
                          <a:sym typeface="Arial"/>
                        </a:rPr>
                        <a:t> </a:t>
                      </a:r>
                      <a:endParaRPr lang="en-US" sz="2000" dirty="0">
                        <a:latin typeface="Times New Roman" pitchFamily="18" charset="0"/>
                        <a:cs typeface="Times New Roman" pitchFamily="18" charset="0"/>
                      </a:endParaRPr>
                    </a:p>
                  </a:txBody>
                  <a:tcPr/>
                </a:tc>
                <a:tc>
                  <a:txBody>
                    <a:bodyPr/>
                    <a:lstStyle/>
                    <a:p>
                      <a:r>
                        <a:rPr lang="en-US" sz="1400" dirty="0">
                          <a:latin typeface="Arial"/>
                          <a:ea typeface="Arial"/>
                          <a:cs typeface="Arial"/>
                          <a:sym typeface="Arial"/>
                        </a:rPr>
                        <a:t>Project proposes to use Power lines as a medium to carry control data to control a load</a:t>
                      </a:r>
                      <a:endParaRPr lang="en-US" dirty="0"/>
                    </a:p>
                  </a:txBody>
                  <a:tcPr/>
                </a:tc>
                <a:extLst>
                  <a:ext uri="{0D108BD9-81ED-4DB2-BD59-A6C34878D82A}">
                    <a16:rowId xmlns:a16="http://schemas.microsoft.com/office/drawing/2014/main" val="10002"/>
                  </a:ext>
                </a:extLst>
              </a:tr>
              <a:tr h="2546388">
                <a:tc>
                  <a:txBody>
                    <a:bodyPr/>
                    <a:lstStyle/>
                    <a:p>
                      <a:pPr algn="ctr"/>
                      <a:r>
                        <a:rPr lang="en-US" sz="2000" dirty="0">
                          <a:latin typeface="Times New Roman" pitchFamily="18" charset="0"/>
                          <a:cs typeface="Times New Roman" pitchFamily="18" charset="0"/>
                        </a:rPr>
                        <a:t>Paper 3</a:t>
                      </a:r>
                    </a:p>
                  </a:txBody>
                  <a:tcPr/>
                </a:tc>
                <a:tc>
                  <a:txBody>
                    <a:bodyPr/>
                    <a:lstStyle/>
                    <a:p>
                      <a:pPr algn="ctr"/>
                      <a:r>
                        <a:rPr lang="en-US" sz="2000" dirty="0">
                          <a:latin typeface="Times New Roman" pitchFamily="18" charset="0"/>
                          <a:ea typeface="Arial"/>
                          <a:cs typeface="Times New Roman" pitchFamily="18" charset="0"/>
                          <a:sym typeface="Arial"/>
                        </a:rPr>
                        <a:t>2014</a:t>
                      </a:r>
                      <a:endParaRPr lang="en-US" sz="2000" dirty="0">
                        <a:latin typeface="Times New Roman" pitchFamily="18" charset="0"/>
                        <a:cs typeface="Times New Roman" pitchFamily="18" charset="0"/>
                      </a:endParaRPr>
                    </a:p>
                  </a:txBody>
                  <a:tcPr/>
                </a:tc>
                <a:tc>
                  <a:txBody>
                    <a:bodyPr/>
                    <a:lstStyle/>
                    <a:p>
                      <a:r>
                        <a:rPr lang="en-US" sz="2000" dirty="0">
                          <a:latin typeface="Times New Roman" pitchFamily="18" charset="0"/>
                          <a:ea typeface="Arial"/>
                          <a:cs typeface="Times New Roman" pitchFamily="18" charset="0"/>
                          <a:sym typeface="Arial"/>
                        </a:rPr>
                        <a:t>Abdul </a:t>
                      </a:r>
                      <a:r>
                        <a:rPr lang="en-US" sz="2000" dirty="0" err="1">
                          <a:latin typeface="Times New Roman" pitchFamily="18" charset="0"/>
                          <a:ea typeface="Arial"/>
                          <a:cs typeface="Times New Roman" pitchFamily="18" charset="0"/>
                          <a:sym typeface="Arial"/>
                        </a:rPr>
                        <a:t>Mannan</a:t>
                      </a:r>
                      <a:r>
                        <a:rPr lang="en-US" sz="2000" dirty="0">
                          <a:latin typeface="Times New Roman" pitchFamily="18" charset="0"/>
                          <a:ea typeface="Arial"/>
                          <a:cs typeface="Times New Roman" pitchFamily="18" charset="0"/>
                          <a:sym typeface="Arial"/>
                        </a:rPr>
                        <a:t> et al</a:t>
                      </a:r>
                      <a:endParaRPr lang="en-US" sz="2000" dirty="0">
                        <a:latin typeface="Times New Roman" pitchFamily="18" charset="0"/>
                        <a:cs typeface="Times New Roman" pitchFamily="18" charset="0"/>
                      </a:endParaRPr>
                    </a:p>
                  </a:txBody>
                  <a:tcPr/>
                </a:tc>
                <a:tc>
                  <a:txBody>
                    <a:bodyPr/>
                    <a:lstStyle/>
                    <a:p>
                      <a:r>
                        <a:rPr lang="en-US" sz="1400" dirty="0">
                          <a:latin typeface="Arial"/>
                          <a:ea typeface="Arial"/>
                          <a:cs typeface="Arial"/>
                          <a:sym typeface="Arial"/>
                        </a:rPr>
                        <a:t>PLC</a:t>
                      </a:r>
                      <a:r>
                        <a:rPr lang="en-US" sz="1400" baseline="0" dirty="0">
                          <a:latin typeface="Arial"/>
                          <a:ea typeface="Arial"/>
                          <a:cs typeface="Arial"/>
                          <a:sym typeface="Arial"/>
                        </a:rPr>
                        <a:t> </a:t>
                      </a:r>
                      <a:r>
                        <a:rPr lang="en-US" sz="1400" dirty="0">
                          <a:latin typeface="Arial"/>
                          <a:ea typeface="Arial"/>
                          <a:cs typeface="Arial"/>
                          <a:sym typeface="Arial"/>
                        </a:rPr>
                        <a:t>is an emerging home network technology that allows consumers to use their already existing wiring system to connect home appliances to each other and to the Internet</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dirty="0">
                <a:latin typeface="Times New Roman"/>
                <a:ea typeface="Times New Roman"/>
                <a:cs typeface="Times New Roman"/>
                <a:sym typeface="Times New Roman"/>
              </a:rPr>
              <a:t>PROBLEM STATEMENT</a:t>
            </a:r>
            <a:endParaRPr sz="2500" b="1" dirty="0">
              <a:latin typeface="Times New Roman"/>
              <a:ea typeface="Times New Roman"/>
              <a:cs typeface="Times New Roman"/>
              <a:sym typeface="Times New Roman"/>
            </a:endParaRPr>
          </a:p>
        </p:txBody>
      </p:sp>
      <p:sp>
        <p:nvSpPr>
          <p:cNvPr id="123" name="Google Shape;123;p17"/>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a:buNone/>
            </a:pPr>
            <a:r>
              <a:rPr lang="en-US" sz="2000" dirty="0">
                <a:latin typeface="Times New Roman" pitchFamily="18" charset="0"/>
                <a:cs typeface="Times New Roman" pitchFamily="18" charset="0"/>
              </a:rPr>
              <a:t>When appliances are working on generator, AC consumes more electricity and generator doesn't last for longer time.</a:t>
            </a:r>
          </a:p>
          <a:p>
            <a:pPr>
              <a:buNone/>
            </a:pP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dirty="0">
                <a:latin typeface="Times New Roman" panose="02020603050405020304" pitchFamily="18" charset="0"/>
                <a:cs typeface="Times New Roman" panose="02020603050405020304" pitchFamily="18" charset="0"/>
              </a:rPr>
              <a:t>PROJECT OBJECTIVE</a:t>
            </a:r>
            <a:endParaRPr sz="2500" b="1" dirty="0">
              <a:latin typeface="Times New Roman" panose="02020603050405020304" pitchFamily="18" charset="0"/>
              <a:cs typeface="Times New Roman" panose="02020603050405020304" pitchFamily="18" charset="0"/>
            </a:endParaRPr>
          </a:p>
        </p:txBody>
      </p:sp>
      <p:sp>
        <p:nvSpPr>
          <p:cNvPr id="130" name="Google Shape;130;p18"/>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lnSpc>
                <a:spcPct val="115000"/>
              </a:lnSpc>
              <a:spcBef>
                <a:spcPts val="400"/>
              </a:spcBef>
              <a:spcAft>
                <a:spcPts val="0"/>
              </a:spcAft>
              <a:buClr>
                <a:schemeClr val="dk1"/>
              </a:buClr>
              <a:buSzPts val="1100"/>
              <a:buFont typeface="Arial"/>
              <a:buNone/>
            </a:pPr>
            <a:r>
              <a:rPr lang="en-US" sz="2000" dirty="0">
                <a:latin typeface="Times New Roman" pitchFamily="18" charset="0"/>
                <a:ea typeface="Arial"/>
                <a:cs typeface="Times New Roman" pitchFamily="18" charset="0"/>
                <a:sym typeface="Arial"/>
              </a:rPr>
              <a:t>The project involves the design and development of selective remote control system over AC power lines as the communication channel. The system will be designed around the STM 32 board. </a:t>
            </a:r>
            <a:endParaRPr sz="2000" dirty="0">
              <a:latin typeface="Times New Roman" pitchFamily="18" charset="0"/>
              <a:ea typeface="Arial"/>
              <a:cs typeface="Times New Roman" pitchFamily="18" charset="0"/>
              <a:sym typeface="Arial"/>
            </a:endParaRPr>
          </a:p>
          <a:p>
            <a:pPr marL="0" lvl="0" indent="0" algn="l" rtl="0">
              <a:lnSpc>
                <a:spcPct val="115000"/>
              </a:lnSpc>
              <a:spcBef>
                <a:spcPts val="600"/>
              </a:spcBef>
              <a:spcAft>
                <a:spcPts val="0"/>
              </a:spcAft>
              <a:buClr>
                <a:schemeClr val="dk1"/>
              </a:buClr>
              <a:buSzPts val="1100"/>
              <a:buFont typeface="Arial"/>
              <a:buNone/>
            </a:pPr>
            <a:endParaRPr sz="2000" dirty="0">
              <a:latin typeface="Times New Roman" pitchFamily="18" charset="0"/>
              <a:ea typeface="Arial"/>
              <a:cs typeface="Times New Roman" pitchFamily="18" charset="0"/>
              <a:sym typeface="Arial"/>
            </a:endParaRPr>
          </a:p>
          <a:p>
            <a:pPr marL="0" lvl="0" indent="0" algn="l" rtl="0">
              <a:lnSpc>
                <a:spcPct val="115000"/>
              </a:lnSpc>
              <a:spcBef>
                <a:spcPts val="600"/>
              </a:spcBef>
              <a:spcAft>
                <a:spcPts val="0"/>
              </a:spcAft>
              <a:buClr>
                <a:schemeClr val="dk1"/>
              </a:buClr>
              <a:buSzPts val="1100"/>
              <a:buFont typeface="Arial"/>
              <a:buNone/>
            </a:pPr>
            <a:r>
              <a:rPr lang="en-US" sz="2000" dirty="0">
                <a:latin typeface="Times New Roman" pitchFamily="18" charset="0"/>
                <a:ea typeface="Arial"/>
                <a:cs typeface="Times New Roman" pitchFamily="18" charset="0"/>
                <a:sym typeface="Arial"/>
              </a:rPr>
              <a:t>The system will be designed to operate with single phase power line. For interface with Three- phase power lines, only the line interface circuit needs to be modified using three phase transformer.</a:t>
            </a:r>
            <a:endParaRPr sz="2000" dirty="0">
              <a:latin typeface="Times New Roman" pitchFamily="18" charset="0"/>
              <a:ea typeface="Arial"/>
              <a:cs typeface="Times New Roman" pitchFamily="18" charset="0"/>
              <a:sym typeface="Arial"/>
            </a:endParaRPr>
          </a:p>
          <a:p>
            <a:pPr marL="0" lvl="0" indent="0" algn="l" rtl="0">
              <a:spcBef>
                <a:spcPts val="6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dirty="0">
                <a:latin typeface="Times New Roman"/>
                <a:ea typeface="Times New Roman"/>
                <a:cs typeface="Times New Roman"/>
                <a:sym typeface="Times New Roman"/>
              </a:rPr>
              <a:t>CIRCUIT DIAGRAM</a:t>
            </a:r>
            <a:endParaRPr sz="2500" b="1" dirty="0">
              <a:latin typeface="Times New Roman"/>
              <a:ea typeface="Times New Roman"/>
              <a:cs typeface="Times New Roman"/>
              <a:sym typeface="Times New Roman"/>
            </a:endParaRPr>
          </a:p>
        </p:txBody>
      </p:sp>
      <p:sp>
        <p:nvSpPr>
          <p:cNvPr id="145" name="Google Shape;145;p2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6" name="Google Shape;146;p20"/>
          <p:cNvPicPr/>
          <p:nvPr/>
        </p:nvPicPr>
        <p:blipFill>
          <a:blip r:embed="rId3" cstate="print">
            <a:extLst>
              <a:ext uri="{28A0092B-C50C-407E-A947-70E740481C1C}">
                <a14:useLocalDpi xmlns:a14="http://schemas.microsoft.com/office/drawing/2010/main" val="0"/>
              </a:ext>
            </a:extLst>
          </a:blip>
          <a:stretch>
            <a:fillRect/>
          </a:stretch>
        </p:blipFill>
        <p:spPr>
          <a:xfrm>
            <a:off x="436098" y="1519310"/>
            <a:ext cx="8229600" cy="45016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WORKING</a:t>
            </a:r>
          </a:p>
        </p:txBody>
      </p:sp>
      <p:sp>
        <p:nvSpPr>
          <p:cNvPr id="3" name="Text Placeholder 2"/>
          <p:cNvSpPr>
            <a:spLocks noGrp="1"/>
          </p:cNvSpPr>
          <p:nvPr>
            <p:ph type="body" idx="1"/>
          </p:nvPr>
        </p:nvSpPr>
        <p:spPr/>
        <p:txBody>
          <a:bodyPr>
            <a:normAutofit lnSpcReduction="10000"/>
          </a:bodyPr>
          <a:lstStyle/>
          <a:p>
            <a:pPr lvl="0"/>
            <a:r>
              <a:rPr lang="en-US" sz="2200" dirty="0">
                <a:latin typeface="Times New Roman" pitchFamily="18" charset="0"/>
                <a:cs typeface="Times New Roman" pitchFamily="18" charset="0"/>
              </a:rPr>
              <a:t>We are using STM32 board for generation of PWM signal. The PWM signal is then applied to the Line tuner. Line tuner is suitable matching unit.  </a:t>
            </a:r>
            <a:endParaRPr lang="en-US" sz="2200" b="1" dirty="0">
              <a:latin typeface="Times New Roman" pitchFamily="18" charset="0"/>
              <a:cs typeface="Times New Roman" pitchFamily="18" charset="0"/>
            </a:endParaRPr>
          </a:p>
          <a:p>
            <a:pPr lvl="0"/>
            <a:r>
              <a:rPr lang="en-US" sz="2200" dirty="0">
                <a:latin typeface="Times New Roman" pitchFamily="18" charset="0"/>
                <a:cs typeface="Times New Roman" pitchFamily="18" charset="0"/>
              </a:rPr>
              <a:t>The signal is then transmitted through the coupling capacitor. It protects the PLC equipment from low frequency, high voltage signal by acting as a High Pass filter. But it allows high frequency power signals to pass through it.</a:t>
            </a:r>
            <a:endParaRPr lang="en-US" sz="2200" b="1" dirty="0">
              <a:latin typeface="Times New Roman" pitchFamily="18" charset="0"/>
              <a:cs typeface="Times New Roman" pitchFamily="18" charset="0"/>
            </a:endParaRPr>
          </a:p>
          <a:p>
            <a:pPr lvl="0"/>
            <a:r>
              <a:rPr lang="en-US" sz="2200" dirty="0">
                <a:latin typeface="Times New Roman" pitchFamily="18" charset="0"/>
                <a:cs typeface="Times New Roman" pitchFamily="18" charset="0"/>
              </a:rPr>
              <a:t>Signal is transmitted through the power line to the receiver end. In this process wave trap protects the electrical substances from high frequency communication signals by acting as a low pass filter. It opposes the signal to enter into the switch yard.</a:t>
            </a:r>
            <a:endParaRPr lang="en-US" sz="2200" b="1" dirty="0">
              <a:latin typeface="Times New Roman" pitchFamily="18" charset="0"/>
              <a:cs typeface="Times New Roman" pitchFamily="18" charset="0"/>
            </a:endParaRPr>
          </a:p>
          <a:p>
            <a:pPr lvl="0"/>
            <a:r>
              <a:rPr lang="en-US" sz="2200" dirty="0">
                <a:latin typeface="Times New Roman" pitchFamily="18" charset="0"/>
                <a:cs typeface="Times New Roman" pitchFamily="18" charset="0"/>
              </a:rPr>
              <a:t> At the receiver, the coupling capacitor acts as High pass filter, it allows high frequency power signals to pass through it.</a:t>
            </a:r>
            <a:endParaRPr lang="en-US" sz="2200" b="1" dirty="0">
              <a:latin typeface="Times New Roman" pitchFamily="18" charset="0"/>
              <a:cs typeface="Times New Roman" pitchFamily="18" charset="0"/>
            </a:endParaRP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WORKING</a:t>
            </a:r>
            <a:endParaRPr lang="en-US" sz="2400" dirty="0"/>
          </a:p>
        </p:txBody>
      </p:sp>
      <p:sp>
        <p:nvSpPr>
          <p:cNvPr id="3" name="Text Placeholder 2"/>
          <p:cNvSpPr>
            <a:spLocks noGrp="1"/>
          </p:cNvSpPr>
          <p:nvPr>
            <p:ph type="body" idx="1"/>
          </p:nvPr>
        </p:nvSpPr>
        <p:spPr/>
        <p:txBody>
          <a:bodyPr>
            <a:normAutofit/>
          </a:bodyPr>
          <a:lstStyle/>
          <a:p>
            <a:pPr lvl="0"/>
            <a:r>
              <a:rPr lang="en-US" sz="2000" dirty="0">
                <a:latin typeface="Times New Roman" pitchFamily="18" charset="0"/>
                <a:cs typeface="Times New Roman" pitchFamily="18" charset="0"/>
              </a:rPr>
              <a:t>The high frequency signal transmitted by the transmitter is received to the receiver. </a:t>
            </a:r>
            <a:endParaRPr lang="en-US" sz="2000" b="1"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Receiver has LC circuit, which starts resonating when high frequency signal is received.</a:t>
            </a:r>
            <a:endParaRPr lang="en-US" sz="2000" b="1"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When the Gate of the C106M gets some triggered voltage, it start working as a short circuit.</a:t>
            </a:r>
            <a:endParaRPr lang="en-US" sz="2000" b="1"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Because of high frequency signal, LC circuit triggers the gate of the C106M, and the load is turned on.</a:t>
            </a:r>
            <a:endParaRPr lang="en-US" sz="2000" b="1"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When signal is not received the gate of C106M is not triggered and the load remains in off condition.</a:t>
            </a:r>
            <a:endParaRPr lang="en-US" sz="2000" b="1" dirty="0">
              <a:latin typeface="Times New Roman" pitchFamily="18" charset="0"/>
              <a:cs typeface="Times New Roman" pitchFamily="18" charset="0"/>
            </a:endParaRP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1103</Words>
  <Application>Microsoft Office PowerPoint</Application>
  <PresentationFormat>On-screen Show (4:3)</PresentationFormat>
  <Paragraphs>156</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Times New Roman</vt:lpstr>
      <vt:lpstr>Office Theme</vt:lpstr>
      <vt:lpstr>PowerPoint Presentation</vt:lpstr>
      <vt:lpstr> KCCEMSR, THANE OUTLINE OF PRESENTATION </vt:lpstr>
      <vt:lpstr>INTRODUCTION</vt:lpstr>
      <vt:lpstr>LITERATURE REVIEW</vt:lpstr>
      <vt:lpstr>PROBLEM STATEMENT</vt:lpstr>
      <vt:lpstr>PROJECT OBJECTIVE</vt:lpstr>
      <vt:lpstr>CIRCUIT DIAGRAM</vt:lpstr>
      <vt:lpstr>WORKING</vt:lpstr>
      <vt:lpstr>WORKING</vt:lpstr>
      <vt:lpstr>COMPONENTS</vt:lpstr>
      <vt:lpstr>COMPONENTS</vt:lpstr>
      <vt:lpstr>COMPONENTS</vt:lpstr>
      <vt:lpstr>APPLICATIONS</vt:lpstr>
      <vt:lpstr>ADVANTAGES</vt:lpstr>
      <vt:lpstr>LIMITATIONS</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pravin</dc:creator>
  <cp:lastModifiedBy>Harshal Kolhe</cp:lastModifiedBy>
  <cp:revision>19</cp:revision>
  <dcterms:modified xsi:type="dcterms:W3CDTF">2022-11-01T04:29:48Z</dcterms:modified>
</cp:coreProperties>
</file>