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58" r:id="rId4"/>
    <p:sldId id="277" r:id="rId5"/>
    <p:sldId id="260" r:id="rId6"/>
    <p:sldId id="261" r:id="rId7"/>
    <p:sldId id="263" r:id="rId8"/>
    <p:sldId id="280" r:id="rId9"/>
    <p:sldId id="267" r:id="rId10"/>
    <p:sldId id="268" r:id="rId11"/>
    <p:sldId id="269" r:id="rId12"/>
    <p:sldId id="270" r:id="rId13"/>
    <p:sldId id="282" r:id="rId14"/>
    <p:sldId id="283" r:id="rId15"/>
    <p:sldId id="273"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ECB8911-861B-438C-B840-F25B7556B087}">
  <a:tblStyle styleId="{7ECB8911-861B-438C-B840-F25B7556B08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dab7f6877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5dab7f6877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5dab7f6877_0_7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229" name="Google Shape;229;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Title of Project</a:t>
            </a:r>
            <a:endParaRPr/>
          </a:p>
        </p:txBody>
      </p:sp>
      <p:sp>
        <p:nvSpPr>
          <p:cNvPr id="230" name="Google Shape;230;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dab7f6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dab7f6877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5dab7f6877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db27beba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db27beba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5db27beba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dab7f6877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5dab7f687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15dab7f687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5db27beba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5db27bebaf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5db27bebaf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5dab7f6877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5dab7f6877_0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5dab7f6877_0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dab7f6877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dab7f6877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5dab7f6877_0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5dab7f6877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5dab7f6877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15dab7f6877_0_6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ipublication.com/ijaerspl2017/ijaerv12n1spl_102" TargetMode="External"/><Relationship Id="rId2" Type="http://schemas.openxmlformats.org/officeDocument/2006/relationships/hyperlink" Target="http://www.ijesi.org/papers/Vol(2)1%20(version%202)/C211324" TargetMode="External"/><Relationship Id="rId1" Type="http://schemas.openxmlformats.org/officeDocument/2006/relationships/slideLayout" Target="../slideLayouts/slideLayout1.xml"/><Relationship Id="rId4" Type="http://schemas.openxmlformats.org/officeDocument/2006/relationships/hyperlink" Target="https://www.electronics-tutorials.ws/combination/comb_8.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aphicFrame>
        <p:nvGraphicFramePr>
          <p:cNvPr id="88" name="Google Shape;88;p13"/>
          <p:cNvGraphicFramePr/>
          <p:nvPr>
            <p:extLst>
              <p:ext uri="{D42A27DB-BD31-4B8C-83A1-F6EECF244321}">
                <p14:modId xmlns:p14="http://schemas.microsoft.com/office/powerpoint/2010/main" xmlns="" val="1389997213"/>
              </p:ext>
            </p:extLst>
          </p:nvPr>
        </p:nvGraphicFramePr>
        <p:xfrm>
          <a:off x="347025" y="1246890"/>
          <a:ext cx="8297550" cy="1549400"/>
        </p:xfrm>
        <a:graphic>
          <a:graphicData uri="http://schemas.openxmlformats.org/drawingml/2006/table">
            <a:tbl>
              <a:tblPr firstRow="1" bandRow="1">
                <a:noFill/>
                <a:tableStyleId>{7ECB8911-861B-438C-B840-F25B7556B087}</a:tableStyleId>
              </a:tblPr>
              <a:tblGrid>
                <a:gridCol w="1952550">
                  <a:extLst>
                    <a:ext uri="{9D8B030D-6E8A-4147-A177-3AD203B41FA5}">
                      <a16:colId xmlns:a16="http://schemas.microsoft.com/office/drawing/2014/main" xmlns="" val="20000"/>
                    </a:ext>
                  </a:extLst>
                </a:gridCol>
                <a:gridCol w="2115000">
                  <a:extLst>
                    <a:ext uri="{9D8B030D-6E8A-4147-A177-3AD203B41FA5}">
                      <a16:colId xmlns:a16="http://schemas.microsoft.com/office/drawing/2014/main" xmlns="" val="20001"/>
                    </a:ext>
                  </a:extLst>
                </a:gridCol>
                <a:gridCol w="2115000">
                  <a:extLst>
                    <a:ext uri="{9D8B030D-6E8A-4147-A177-3AD203B41FA5}">
                      <a16:colId xmlns:a16="http://schemas.microsoft.com/office/drawing/2014/main" xmlns="" val="20002"/>
                    </a:ext>
                  </a:extLst>
                </a:gridCol>
                <a:gridCol w="2115000">
                  <a:extLst>
                    <a:ext uri="{9D8B030D-6E8A-4147-A177-3AD203B41FA5}">
                      <a16:colId xmlns:a16="http://schemas.microsoft.com/office/drawing/2014/main" xmlns="" val="20003"/>
                    </a:ext>
                  </a:extLst>
                </a:gridCol>
              </a:tblGrid>
              <a:tr h="543550">
                <a:tc>
                  <a:txBody>
                    <a:bodyPr/>
                    <a:lstStyle/>
                    <a:p>
                      <a:pPr marL="0" marR="0" lvl="0" indent="0" algn="ctr" rtl="0">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dirty="0">
                          <a:solidFill>
                            <a:srgbClr val="000000"/>
                          </a:solidFill>
                          <a:latin typeface="Times New Roman"/>
                          <a:ea typeface="Times New Roman"/>
                          <a:cs typeface="Times New Roman"/>
                          <a:sym typeface="Times New Roman"/>
                        </a:rPr>
                        <a:t>Chinmay Jadhav</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2000" dirty="0">
                          <a:solidFill>
                            <a:srgbClr val="000000"/>
                          </a:solidFill>
                          <a:latin typeface="Times New Roman"/>
                          <a:ea typeface="Times New Roman"/>
                          <a:cs typeface="Times New Roman"/>
                          <a:sym typeface="Times New Roman"/>
                        </a:rPr>
                        <a:t>Parth </a:t>
                      </a:r>
                      <a:r>
                        <a:rPr lang="en-US" sz="2000" dirty="0" err="1">
                          <a:solidFill>
                            <a:srgbClr val="000000"/>
                          </a:solidFill>
                          <a:latin typeface="Times New Roman"/>
                          <a:ea typeface="Times New Roman"/>
                          <a:cs typeface="Times New Roman"/>
                          <a:sym typeface="Times New Roman"/>
                        </a:rPr>
                        <a:t>Katkar</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2000" dirty="0" err="1">
                          <a:solidFill>
                            <a:srgbClr val="000000"/>
                          </a:solidFill>
                          <a:latin typeface="Times New Roman"/>
                          <a:ea typeface="Times New Roman"/>
                          <a:cs typeface="Times New Roman"/>
                          <a:sym typeface="Times New Roman"/>
                        </a:rPr>
                        <a:t>Taraka</a:t>
                      </a:r>
                      <a:r>
                        <a:rPr lang="en-US" sz="2000" dirty="0">
                          <a:solidFill>
                            <a:srgbClr val="000000"/>
                          </a:solidFill>
                          <a:latin typeface="Times New Roman"/>
                          <a:ea typeface="Times New Roman"/>
                          <a:cs typeface="Times New Roman"/>
                          <a:sym typeface="Times New Roman"/>
                        </a:rPr>
                        <a:t> </a:t>
                      </a:r>
                      <a:r>
                        <a:rPr lang="en-US" sz="2000" dirty="0" err="1">
                          <a:solidFill>
                            <a:srgbClr val="000000"/>
                          </a:solidFill>
                          <a:latin typeface="Times New Roman"/>
                          <a:ea typeface="Times New Roman"/>
                          <a:cs typeface="Times New Roman"/>
                          <a:sym typeface="Times New Roman"/>
                        </a:rPr>
                        <a:t>Phadke</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2000" u="none" strike="noStrike" cap="none" dirty="0">
                          <a:solidFill>
                            <a:srgbClr val="000000"/>
                          </a:solidFill>
                          <a:latin typeface="Times New Roman"/>
                          <a:ea typeface="Times New Roman"/>
                          <a:cs typeface="Times New Roman"/>
                          <a:sym typeface="Times New Roman"/>
                        </a:rPr>
                        <a:t>Shrinivas </a:t>
                      </a:r>
                      <a:r>
                        <a:rPr lang="en-US" sz="2000" u="none" strike="noStrike" cap="none" dirty="0" err="1">
                          <a:solidFill>
                            <a:srgbClr val="000000"/>
                          </a:solidFill>
                          <a:latin typeface="Times New Roman"/>
                          <a:ea typeface="Times New Roman"/>
                          <a:cs typeface="Times New Roman"/>
                          <a:sym typeface="Times New Roman"/>
                        </a:rPr>
                        <a:t>Rammana</a:t>
                      </a:r>
                      <a:endParaRPr sz="2000" u="none" strike="noStrike" cap="none" dirty="0">
                        <a:solidFill>
                          <a:srgbClr val="000000"/>
                        </a:solidFill>
                        <a:latin typeface="Times New Roman"/>
                        <a:ea typeface="Times New Roman"/>
                        <a:cs typeface="Times New Roman"/>
                        <a:sym typeface="Times New Roman"/>
                      </a:endParaRPr>
                    </a:p>
                  </a:txBody>
                  <a:tcPr marL="91450" marR="91450" marT="45725" marB="45725" anchor="ctr">
                    <a:solidFill>
                      <a:schemeClr val="lt1"/>
                    </a:solidFill>
                  </a:tcPr>
                </a:tc>
                <a:extLst>
                  <a:ext uri="{0D108BD9-81ED-4DB2-BD59-A6C34878D82A}">
                    <a16:rowId xmlns:a16="http://schemas.microsoft.com/office/drawing/2014/main" xmlns="" val="10000"/>
                  </a:ext>
                </a:extLst>
              </a:tr>
              <a:tr h="543550">
                <a:tc>
                  <a:txBody>
                    <a:bodyPr/>
                    <a:lstStyle/>
                    <a:p>
                      <a:pPr marL="0" marR="0" lvl="0" indent="0" algn="ctr" rtl="0">
                        <a:spcBef>
                          <a:spcPts val="0"/>
                        </a:spcBef>
                        <a:spcAft>
                          <a:spcPts val="0"/>
                        </a:spcAft>
                        <a:buNone/>
                      </a:pPr>
                      <a:r>
                        <a:rPr lang="en-US" sz="1800" b="0" u="none" strike="noStrike" cap="none">
                          <a:solidFill>
                            <a:srgbClr val="000000"/>
                          </a:solidFill>
                          <a:latin typeface="Bookman Old Style"/>
                          <a:ea typeface="Bookman Old Style"/>
                          <a:cs typeface="Bookman Old Style"/>
                          <a:sym typeface="Bookman Old Style"/>
                        </a:rPr>
                        <a:t>Roll No: </a:t>
                      </a:r>
                      <a:r>
                        <a:rPr lang="en-US" sz="1800">
                          <a:solidFill>
                            <a:srgbClr val="000000"/>
                          </a:solidFill>
                          <a:latin typeface="Bookman Old Style"/>
                          <a:ea typeface="Bookman Old Style"/>
                          <a:cs typeface="Bookman Old Style"/>
                          <a:sym typeface="Bookman Old Style"/>
                        </a:rPr>
                        <a:t>07</a:t>
                      </a:r>
                      <a:endParaRPr sz="1800" b="0" u="none" strike="noStrike" cap="none">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0" u="none" strike="noStrike" cap="none">
                          <a:solidFill>
                            <a:srgbClr val="000000"/>
                          </a:solidFill>
                          <a:latin typeface="Bookman Old Style"/>
                          <a:ea typeface="Bookman Old Style"/>
                          <a:cs typeface="Bookman Old Style"/>
                          <a:sym typeface="Bookman Old Style"/>
                        </a:rPr>
                        <a:t>Roll No: 11</a:t>
                      </a:r>
                      <a:endParaRPr sz="1800" b="0" u="none" strike="noStrike" cap="none">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0" u="none" strike="noStrike" cap="none" dirty="0">
                          <a:solidFill>
                            <a:srgbClr val="000000"/>
                          </a:solidFill>
                          <a:latin typeface="Bookman Old Style"/>
                          <a:ea typeface="Bookman Old Style"/>
                          <a:cs typeface="Bookman Old Style"/>
                          <a:sym typeface="Bookman Old Style"/>
                        </a:rPr>
                        <a:t>Roll No:</a:t>
                      </a:r>
                      <a:r>
                        <a:rPr lang="en-US" sz="1800" dirty="0">
                          <a:solidFill>
                            <a:srgbClr val="000000"/>
                          </a:solidFill>
                          <a:latin typeface="Bookman Old Style"/>
                          <a:ea typeface="Bookman Old Style"/>
                          <a:cs typeface="Bookman Old Style"/>
                          <a:sym typeface="Bookman Old Style"/>
                        </a:rPr>
                        <a:t>2</a:t>
                      </a:r>
                      <a:r>
                        <a:rPr lang="en-US" sz="1800" b="0" u="none" strike="noStrike" cap="none" dirty="0">
                          <a:solidFill>
                            <a:srgbClr val="000000"/>
                          </a:solidFill>
                          <a:latin typeface="Bookman Old Style"/>
                          <a:ea typeface="Bookman Old Style"/>
                          <a:cs typeface="Bookman Old Style"/>
                          <a:sym typeface="Bookman Old Style"/>
                        </a:rPr>
                        <a:t>5</a:t>
                      </a:r>
                      <a:endParaRPr sz="1800" b="0" u="none" strike="noStrike" cap="none" dirty="0">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0" u="none" strike="noStrike" cap="none" dirty="0">
                          <a:solidFill>
                            <a:srgbClr val="000000"/>
                          </a:solidFill>
                          <a:latin typeface="Bookman Old Style"/>
                          <a:ea typeface="Bookman Old Style"/>
                          <a:cs typeface="Bookman Old Style"/>
                          <a:sym typeface="Bookman Old Style"/>
                        </a:rPr>
                        <a:t>Roll No:53</a:t>
                      </a:r>
                      <a:endParaRPr sz="1800" b="0" u="none" strike="noStrike" cap="none" dirty="0">
                        <a:solidFill>
                          <a:srgbClr val="000000"/>
                        </a:solidFill>
                        <a:latin typeface="Bookman Old Style"/>
                        <a:ea typeface="Bookman Old Style"/>
                        <a:cs typeface="Bookman Old Style"/>
                        <a:sym typeface="Bookman Old Style"/>
                      </a:endParaRPr>
                    </a:p>
                  </a:txBody>
                  <a:tcPr marL="91450" marR="91450" marT="45725" marB="45725" anchor="ctr">
                    <a:solidFill>
                      <a:schemeClr val="lt1"/>
                    </a:solidFill>
                  </a:tcPr>
                </a:tc>
                <a:extLst>
                  <a:ext uri="{0D108BD9-81ED-4DB2-BD59-A6C34878D82A}">
                    <a16:rowId xmlns:a16="http://schemas.microsoft.com/office/drawing/2014/main" xmlns="" val="10001"/>
                  </a:ext>
                </a:extLst>
              </a:tr>
            </a:tbl>
          </a:graphicData>
        </a:graphic>
      </p:graphicFrame>
      <p:sp>
        <p:nvSpPr>
          <p:cNvPr id="89" name="Google Shape;89;p13"/>
          <p:cNvSpPr/>
          <p:nvPr/>
        </p:nvSpPr>
        <p:spPr>
          <a:xfrm>
            <a:off x="2209800" y="2858469"/>
            <a:ext cx="45720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Guided by :</a:t>
            </a:r>
            <a:endParaRPr sz="20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dirty="0">
                <a:solidFill>
                  <a:schemeClr val="dk1"/>
                </a:solidFill>
              </a:rPr>
              <a:t>Prof. Yogesh Karunakar &amp; </a:t>
            </a:r>
          </a:p>
          <a:p>
            <a:pPr marL="0" marR="0" lvl="0" indent="0" algn="ctr" rtl="0">
              <a:spcBef>
                <a:spcPts val="0"/>
              </a:spcBef>
              <a:spcAft>
                <a:spcPts val="0"/>
              </a:spcAft>
              <a:buNone/>
            </a:pPr>
            <a:r>
              <a:rPr lang="en-US" sz="2000" b="1" dirty="0">
                <a:solidFill>
                  <a:schemeClr val="dk1"/>
                </a:solidFill>
              </a:rPr>
              <a:t>Prof. </a:t>
            </a:r>
            <a:r>
              <a:rPr lang="en-US" sz="2000" b="1" dirty="0" err="1">
                <a:solidFill>
                  <a:schemeClr val="dk1"/>
                </a:solidFill>
              </a:rPr>
              <a:t>Dhanashree</a:t>
            </a:r>
            <a:r>
              <a:rPr lang="en-US" sz="2000" b="1" dirty="0">
                <a:solidFill>
                  <a:schemeClr val="dk1"/>
                </a:solidFill>
              </a:rPr>
              <a:t> Jadhav </a:t>
            </a:r>
            <a:endParaRPr dirty="0"/>
          </a:p>
        </p:txBody>
      </p:sp>
      <p:pic>
        <p:nvPicPr>
          <p:cNvPr id="90" name="Google Shape;90;p13" descr="LOGO.jpg"/>
          <p:cNvPicPr preferRelativeResize="0"/>
          <p:nvPr/>
        </p:nvPicPr>
        <p:blipFill rotWithShape="1">
          <a:blip r:embed="rId3">
            <a:alphaModFix/>
          </a:blip>
          <a:srcRect/>
          <a:stretch/>
        </p:blipFill>
        <p:spPr>
          <a:xfrm>
            <a:off x="4030569" y="3845397"/>
            <a:ext cx="1074830" cy="1074830"/>
          </a:xfrm>
          <a:prstGeom prst="rect">
            <a:avLst/>
          </a:prstGeom>
          <a:noFill/>
          <a:ln>
            <a:noFill/>
          </a:ln>
        </p:spPr>
      </p:pic>
      <p:sp>
        <p:nvSpPr>
          <p:cNvPr id="91" name="Google Shape;91;p13"/>
          <p:cNvSpPr txBox="1"/>
          <p:nvPr/>
        </p:nvSpPr>
        <p:spPr>
          <a:xfrm>
            <a:off x="2324100" y="932987"/>
            <a:ext cx="43434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Presented by:</a:t>
            </a:r>
            <a:endParaRPr sz="2000" b="0" i="0" u="none" strike="noStrike" cap="none" dirty="0">
              <a:solidFill>
                <a:schemeClr val="dk1"/>
              </a:solidFill>
              <a:latin typeface="Calibri"/>
              <a:ea typeface="Calibri"/>
              <a:cs typeface="Calibri"/>
              <a:sym typeface="Calibri"/>
            </a:endParaRPr>
          </a:p>
        </p:txBody>
      </p:sp>
      <p:sp>
        <p:nvSpPr>
          <p:cNvPr id="92" name="Google Shape;92;p13"/>
          <p:cNvSpPr/>
          <p:nvPr/>
        </p:nvSpPr>
        <p:spPr>
          <a:xfrm>
            <a:off x="894000" y="114758"/>
            <a:ext cx="7203600" cy="1074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0" i="0" u="none" strike="noStrike" cap="none" dirty="0">
                <a:solidFill>
                  <a:schemeClr val="dk1"/>
                </a:solidFill>
                <a:latin typeface="Calibri"/>
                <a:ea typeface="Calibri"/>
                <a:cs typeface="Calibri"/>
                <a:sym typeface="Calibri"/>
              </a:rPr>
              <a:t>2 Bit </a:t>
            </a:r>
            <a:r>
              <a:rPr lang="en-US" sz="3600" b="0" i="0" u="none" strike="noStrike" cap="none" dirty="0" smtClean="0">
                <a:solidFill>
                  <a:schemeClr val="dk1"/>
                </a:solidFill>
                <a:latin typeface="Calibri"/>
                <a:ea typeface="Calibri"/>
                <a:cs typeface="Calibri"/>
                <a:sym typeface="Calibri"/>
              </a:rPr>
              <a:t>Comparator using FPGA Board</a:t>
            </a:r>
            <a:endParaRPr sz="3600" b="0" i="0" u="none" strike="noStrike" cap="none" dirty="0">
              <a:solidFill>
                <a:schemeClr val="dk1"/>
              </a:solidFill>
              <a:latin typeface="Calibri"/>
              <a:ea typeface="Calibri"/>
              <a:cs typeface="Calibri"/>
              <a:sym typeface="Calibri"/>
            </a:endParaRPr>
          </a:p>
        </p:txBody>
      </p:sp>
      <p:sp>
        <p:nvSpPr>
          <p:cNvPr id="93" name="Google Shape;9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16/09/2022</a:t>
            </a:r>
            <a:endParaRPr/>
          </a:p>
        </p:txBody>
      </p:sp>
      <p:sp>
        <p:nvSpPr>
          <p:cNvPr id="94" name="Google Shape;94;p13"/>
          <p:cNvSpPr txBox="1">
            <a:spLocks noGrp="1"/>
          </p:cNvSpPr>
          <p:nvPr>
            <p:ph type="ftr" idx="11"/>
          </p:nvPr>
        </p:nvSpPr>
        <p:spPr>
          <a:xfrm>
            <a:off x="3124200" y="6385694"/>
            <a:ext cx="3276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 2022-23 Mini Project, KCCEMSR, Thane (E)</a:t>
            </a:r>
            <a:endParaRPr/>
          </a:p>
        </p:txBody>
      </p:sp>
      <p:sp>
        <p:nvSpPr>
          <p:cNvPr id="95" name="Google Shape;95;p13"/>
          <p:cNvSpPr/>
          <p:nvPr/>
        </p:nvSpPr>
        <p:spPr>
          <a:xfrm>
            <a:off x="228600" y="4927518"/>
            <a:ext cx="8534400" cy="13716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Department of Electronics &amp; Telecommunication Engineering</a:t>
            </a:r>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K. C. College of Engineering &amp; Management Studies &amp; Research</a:t>
            </a:r>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 (Affiliated to the University of Mumbai)</a:t>
            </a:r>
            <a:endParaRPr sz="2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                   Mith Bunder Road, Near Hume Pipe, Kopri, Thane (E)-400603</a:t>
            </a:r>
            <a:endParaRPr sz="2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ADVANTAGES</a:t>
            </a:r>
            <a:endParaRPr sz="2500" b="1">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lvl="0" indent="-355600">
              <a:lnSpc>
                <a:spcPct val="150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Relatively simple digital circuit.</a:t>
            </a:r>
            <a:endParaRPr lang="en-US"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lvl="0" indent="-355600">
              <a:lnSpc>
                <a:spcPct val="150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Low power consumption.</a:t>
            </a:r>
            <a:endParaRPr lang="en-US"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lvl="0" indent="-355600">
              <a:lnSpc>
                <a:spcPct val="150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Easily Flexible</a:t>
            </a:r>
            <a:endParaRPr lang="en-US"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lvl="0" indent="-355600">
              <a:lnSpc>
                <a:spcPct val="150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Ensure compatibility with other components</a:t>
            </a:r>
            <a:endParaRPr sz="2000">
              <a:latin typeface="Times New Roman"/>
              <a:ea typeface="Times New Roman"/>
              <a:cs typeface="Times New Roman"/>
              <a:sym typeface="Times New Roman"/>
            </a:endParaRPr>
          </a:p>
          <a:p>
            <a:pPr marL="45720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LIMITATIONS</a:t>
            </a:r>
            <a:endParaRPr sz="2500" b="1">
              <a:latin typeface="Times New Roman"/>
              <a:ea typeface="Times New Roman"/>
              <a:cs typeface="Times New Roman"/>
              <a:sym typeface="Times New Roman"/>
            </a:endParaRPr>
          </a:p>
        </p:txBody>
      </p:sp>
      <p:sp>
        <p:nvSpPr>
          <p:cNvPr id="203" name="Google Shape;203;p2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R="952500" lvl="0" algn="just">
              <a:lnSpc>
                <a:spcPct val="150000"/>
              </a:lnSpc>
              <a:spcBef>
                <a:spcPts val="0"/>
              </a:spcBef>
              <a:buAutoNum type="arabicPeriod"/>
            </a:pPr>
            <a:r>
              <a:rPr lang="en-US" sz="2000" dirty="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Limited input range</a:t>
            </a:r>
            <a:endParaRPr lang="en-US" sz="2000" dirty="0">
              <a:latin typeface="Times New Roman"/>
              <a:ea typeface="Times New Roman"/>
              <a:cs typeface="Times New Roman"/>
              <a:sym typeface="Times New Roman"/>
            </a:endParaRPr>
          </a:p>
          <a:p>
            <a:pPr marL="457200" marR="952500" lvl="0" indent="-342900" algn="just" rtl="0">
              <a:lnSpc>
                <a:spcPct val="150000"/>
              </a:lnSpc>
              <a:spcBef>
                <a:spcPts val="0"/>
              </a:spcBef>
              <a:spcAft>
                <a:spcPts val="0"/>
              </a:spcAft>
              <a:buSzPts val="1800"/>
              <a:buAutoNum type="arabicPeriod"/>
            </a:pPr>
            <a:endParaRPr lang="en-US" sz="2000" dirty="0">
              <a:latin typeface="Times New Roman"/>
              <a:ea typeface="Times New Roman"/>
              <a:cs typeface="Times New Roman"/>
              <a:sym typeface="Times New Roman"/>
            </a:endParaRPr>
          </a:p>
          <a:p>
            <a:pPr marR="952500" lvl="0" algn="just">
              <a:lnSpc>
                <a:spcPct val="150000"/>
              </a:lnSpc>
              <a:spcBef>
                <a:spcPts val="0"/>
              </a:spcBef>
              <a:buAutoNum type="arabicPeriod"/>
            </a:pPr>
            <a:r>
              <a:rPr lang="en-US" sz="2000" dirty="0" smtClean="0">
                <a:latin typeface="Times New Roman"/>
                <a:ea typeface="Times New Roman"/>
                <a:cs typeface="Times New Roman"/>
                <a:sym typeface="Times New Roman"/>
              </a:rPr>
              <a:t> Limited precision</a:t>
            </a:r>
            <a:endParaRPr lang="en-US" sz="2000" dirty="0">
              <a:latin typeface="Times New Roman"/>
              <a:ea typeface="Times New Roman"/>
              <a:cs typeface="Times New Roman"/>
              <a:sym typeface="Times New Roman"/>
            </a:endParaRPr>
          </a:p>
          <a:p>
            <a:pPr marL="457200" marR="952500" lvl="0" indent="-342900" algn="just" rtl="0">
              <a:lnSpc>
                <a:spcPct val="150000"/>
              </a:lnSpc>
              <a:spcBef>
                <a:spcPts val="0"/>
              </a:spcBef>
              <a:spcAft>
                <a:spcPts val="0"/>
              </a:spcAft>
              <a:buSzPts val="1800"/>
              <a:buAutoNum type="arabicPeriod"/>
            </a:pPr>
            <a:endParaRPr lang="en-US" sz="2000" dirty="0">
              <a:latin typeface="Times New Roman"/>
              <a:ea typeface="Times New Roman"/>
              <a:cs typeface="Times New Roman"/>
              <a:sym typeface="Times New Roman"/>
            </a:endParaRPr>
          </a:p>
          <a:p>
            <a:pPr marR="952500" lvl="0" algn="just">
              <a:lnSpc>
                <a:spcPct val="150000"/>
              </a:lnSpc>
              <a:spcBef>
                <a:spcPts val="0"/>
              </a:spcBef>
              <a:buAutoNum type="arabicPeriod"/>
            </a:pPr>
            <a:r>
              <a:rPr lang="en-US" sz="2000" dirty="0" smtClean="0">
                <a:latin typeface="Times New Roman"/>
                <a:ea typeface="Times New Roman"/>
                <a:cs typeface="Times New Roman"/>
                <a:sym typeface="Times New Roman"/>
              </a:rPr>
              <a:t> Limited scalability</a:t>
            </a:r>
          </a:p>
          <a:p>
            <a:pPr marR="952500" lvl="0" algn="just">
              <a:lnSpc>
                <a:spcPct val="150000"/>
              </a:lnSpc>
              <a:spcBef>
                <a:spcPts val="0"/>
              </a:spcBef>
              <a:buAutoNum type="arabicPeriod"/>
            </a:pPr>
            <a:endParaRPr lang="en-US" sz="2000" dirty="0" smtClean="0">
              <a:latin typeface="Times New Roman"/>
              <a:ea typeface="Times New Roman"/>
              <a:cs typeface="Times New Roman"/>
              <a:sym typeface="Times New Roman"/>
            </a:endParaRPr>
          </a:p>
          <a:p>
            <a:pPr marL="571500" marR="952500" lvl="0" indent="-457200" algn="just">
              <a:lnSpc>
                <a:spcPct val="150000"/>
              </a:lnSpc>
              <a:spcBef>
                <a:spcPts val="0"/>
              </a:spcBef>
              <a:buFont typeface="+mj-lt"/>
              <a:buAutoNum type="arabicPeriod"/>
            </a:pPr>
            <a:r>
              <a:rPr lang="en-US" sz="2000" dirty="0" smtClean="0">
                <a:latin typeface="Times New Roman"/>
                <a:ea typeface="Times New Roman"/>
                <a:cs typeface="Times New Roman"/>
                <a:sym typeface="Times New Roman"/>
              </a:rPr>
              <a:t>High power consumption</a:t>
            </a:r>
            <a:endParaRPr sz="20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CONCLUSION</a:t>
            </a:r>
            <a:endParaRPr sz="2500" b="1">
              <a:latin typeface="Times New Roman"/>
              <a:ea typeface="Times New Roman"/>
              <a:cs typeface="Times New Roman"/>
              <a:sym typeface="Times New Roman"/>
            </a:endParaRPr>
          </a:p>
        </p:txBody>
      </p:sp>
      <p:sp>
        <p:nvSpPr>
          <p:cNvPr id="210" name="Google Shape;210;p2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25000" lnSpcReduction="20000"/>
          </a:bodyPr>
          <a:lstStyle/>
          <a:p>
            <a:pPr marL="0" lvl="0" indent="0">
              <a:spcBef>
                <a:spcPts val="400"/>
              </a:spcBef>
              <a:buNone/>
            </a:pPr>
            <a:r>
              <a:rPr lang="en-US" sz="8180" dirty="0" smtClean="0">
                <a:latin typeface="Times New Roman"/>
                <a:ea typeface="Times New Roman"/>
                <a:cs typeface="Times New Roman"/>
                <a:sym typeface="Times New Roman"/>
              </a:rPr>
              <a:t>A 2-bit comparator is a combinational logic circuit that compares two 2-bit binary numbers and determines whether they are equal, and if not, which one is greater. </a:t>
            </a:r>
            <a:endParaRPr sz="818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8180">
              <a:latin typeface="Times New Roman"/>
              <a:ea typeface="Times New Roman"/>
              <a:cs typeface="Times New Roman"/>
              <a:sym typeface="Times New Roman"/>
            </a:endParaRPr>
          </a:p>
          <a:p>
            <a:pPr marL="0" lvl="0" indent="0">
              <a:spcBef>
                <a:spcPts val="600"/>
              </a:spcBef>
              <a:buNone/>
            </a:pPr>
            <a:r>
              <a:rPr lang="en-US" sz="8180" dirty="0" smtClean="0">
                <a:latin typeface="Times New Roman"/>
                <a:ea typeface="Times New Roman"/>
                <a:cs typeface="Times New Roman"/>
                <a:sym typeface="Times New Roman"/>
              </a:rPr>
              <a:t>To implement a 2-bit comparator, you can use logic gates such as AND, OR, XOR, and NOT gates. One common implementation is to compare the most significant bit (MSB) of the two input numbers first, and if they are equal, then compare the least significant bit (LSB).</a:t>
            </a:r>
            <a:endParaRPr sz="818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8180">
              <a:latin typeface="Times New Roman"/>
              <a:ea typeface="Times New Roman"/>
              <a:cs typeface="Times New Roman"/>
              <a:sym typeface="Times New Roman"/>
            </a:endParaRPr>
          </a:p>
          <a:p>
            <a:pPr marL="0" lvl="0" indent="0">
              <a:lnSpc>
                <a:spcPct val="115000"/>
              </a:lnSpc>
              <a:spcBef>
                <a:spcPts val="600"/>
              </a:spcBef>
              <a:buNone/>
            </a:pPr>
            <a:r>
              <a:rPr lang="en-US" sz="8180" dirty="0" smtClean="0">
                <a:latin typeface="Times New Roman"/>
                <a:ea typeface="Times New Roman"/>
                <a:cs typeface="Times New Roman"/>
                <a:sym typeface="Times New Roman"/>
              </a:rPr>
              <a:t>2-bit comparator is a useful building block for larger digital circuits that involve comparing binary numbers. It can be implemented using logic gates and provides three output bits indicating the relationship between the two input numbers.</a:t>
            </a:r>
            <a:endParaRPr sz="8180">
              <a:latin typeface="Times New Roman"/>
              <a:ea typeface="Times New Roman"/>
              <a:cs typeface="Times New Roman"/>
              <a:sym typeface="Times New Roman"/>
            </a:endParaRPr>
          </a:p>
          <a:p>
            <a:pPr marL="0" lvl="0" indent="0" algn="l" rtl="0">
              <a:lnSpc>
                <a:spcPct val="100000"/>
              </a:lnSpc>
              <a:spcBef>
                <a:spcPts val="400"/>
              </a:spcBef>
              <a:spcAft>
                <a:spcPts val="0"/>
              </a:spcAft>
              <a:buNone/>
            </a:pPr>
            <a:endParaRPr sz="818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8180">
              <a:latin typeface="Times New Roman"/>
              <a:ea typeface="Times New Roman"/>
              <a:cs typeface="Times New Roman"/>
              <a:sym typeface="Times New Roman"/>
            </a:endParaRPr>
          </a:p>
          <a:p>
            <a:pPr marL="0" lvl="0" indent="0" algn="l" rtl="0">
              <a:lnSpc>
                <a:spcPct val="232272"/>
              </a:lnSpc>
              <a:spcBef>
                <a:spcPts val="600"/>
              </a:spcBef>
              <a:spcAft>
                <a:spcPts val="0"/>
              </a:spcAft>
              <a:buClr>
                <a:schemeClr val="dk1"/>
              </a:buClr>
              <a:buSzPct val="61111"/>
              <a:buFont typeface="Arial"/>
              <a:buNone/>
            </a:pPr>
            <a:endParaRPr sz="18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a:ea typeface="Times New Roman"/>
                <a:cs typeface="Times New Roman"/>
                <a:sym typeface="Times New Roman"/>
              </a:rPr>
              <a:t>FUTURE SCOPE</a:t>
            </a:r>
            <a:endParaRPr lang="en-US" sz="2400" dirty="0"/>
          </a:p>
        </p:txBody>
      </p:sp>
      <p:sp>
        <p:nvSpPr>
          <p:cNvPr id="3" name="Text Placeholder 2"/>
          <p:cNvSpPr>
            <a:spLocks noGrp="1"/>
          </p:cNvSpPr>
          <p:nvPr>
            <p:ph type="body" idx="1"/>
          </p:nvPr>
        </p:nvSpPr>
        <p:spPr/>
        <p:txBody>
          <a:bodyPr>
            <a:normAutofit/>
          </a:bodyPr>
          <a:lstStyle/>
          <a:p>
            <a:pPr marL="628650" indent="-514350">
              <a:buFont typeface="+mj-lt"/>
              <a:buAutoNum type="arabicPeriod"/>
            </a:pPr>
            <a:r>
              <a:rPr lang="en-US" sz="2000" dirty="0" smtClean="0">
                <a:latin typeface="Times New Roman" pitchFamily="18" charset="0"/>
                <a:cs typeface="Times New Roman" pitchFamily="18" charset="0"/>
              </a:rPr>
              <a:t>As the demand for compact and efficient electronic devices continues to rise, IC manufacturers are likely to integrate 2-bit comparators into their designs to reduce the size and cost of the overall system.</a:t>
            </a:r>
          </a:p>
          <a:p>
            <a:pPr marL="628650" indent="-514350">
              <a:buFont typeface="+mj-lt"/>
              <a:buAutoNum type="arabicPeriod"/>
            </a:pPr>
            <a:r>
              <a:rPr lang="en-US" sz="2000" dirty="0" smtClean="0">
                <a:latin typeface="Times New Roman" pitchFamily="18" charset="0"/>
                <a:cs typeface="Times New Roman" pitchFamily="18" charset="0"/>
              </a:rPr>
              <a:t>2-bit comparators can be used in high-speed data communication applications such as Ethernet, where the circuitry must compare the incoming data with a pre-defined pattern to ensure data integrity.</a:t>
            </a:r>
          </a:p>
          <a:p>
            <a:pPr marL="628650" indent="-514350">
              <a:buFont typeface="+mj-lt"/>
              <a:buAutoNum type="arabicPeriod"/>
            </a:pPr>
            <a:r>
              <a:rPr lang="en-US" sz="2000" dirty="0" smtClean="0">
                <a:latin typeface="Times New Roman" pitchFamily="18" charset="0"/>
                <a:cs typeface="Times New Roman" pitchFamily="18" charset="0"/>
              </a:rPr>
              <a:t>As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 become more prevalent, 2-bit comparators can be used to compare sensor data and trigger specific actions or alarms based on predefined conditions.</a:t>
            </a:r>
          </a:p>
          <a:p>
            <a:pPr marL="628650" indent="-514350">
              <a:buFont typeface="+mj-lt"/>
              <a:buAutoNum type="arabicPeriod"/>
            </a:pPr>
            <a:r>
              <a:rPr lang="en-US" sz="2000" dirty="0" smtClean="0">
                <a:latin typeface="Times New Roman" pitchFamily="18" charset="0"/>
                <a:cs typeface="Times New Roman" pitchFamily="18" charset="0"/>
              </a:rPr>
              <a:t>2-bit comparators can be used in the design of AI and ML systems, such as neural networks, where they can be used to compare and process input data.</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a:ea typeface="Times New Roman"/>
                <a:cs typeface="Times New Roman"/>
                <a:sym typeface="Times New Roman"/>
              </a:rPr>
              <a:t>REFERENCES</a:t>
            </a:r>
            <a:endParaRPr lang="en-US" sz="2400" dirty="0"/>
          </a:p>
        </p:txBody>
      </p:sp>
      <p:sp>
        <p:nvSpPr>
          <p:cNvPr id="3" name="Text Placeholder 2"/>
          <p:cNvSpPr>
            <a:spLocks noGrp="1"/>
          </p:cNvSpPr>
          <p:nvPr>
            <p:ph type="body" idx="1"/>
          </p:nvPr>
        </p:nvSpPr>
        <p:spPr/>
        <p:txBody>
          <a:bodyPr>
            <a:normAutofit/>
          </a:bodyPr>
          <a:lstStyle/>
          <a:p>
            <a:pPr marL="628650" indent="-514350">
              <a:buFont typeface="+mj-lt"/>
              <a:buAutoNum type="arabicPeriod"/>
            </a:pPr>
            <a:r>
              <a:rPr lang="en-US" sz="2000" dirty="0" smtClean="0">
                <a:hlinkClick r:id="rId2"/>
              </a:rPr>
              <a:t>http://www.ijesi.org/papers/Vol(2)1%20(version%202)/C211324</a:t>
            </a:r>
            <a:r>
              <a:rPr lang="en-US" sz="2000" dirty="0" smtClean="0"/>
              <a:t>.</a:t>
            </a:r>
          </a:p>
          <a:p>
            <a:pPr marL="628650" indent="-514350">
              <a:buFont typeface="+mj-lt"/>
              <a:buAutoNum type="arabicPeriod"/>
            </a:pPr>
            <a:endParaRPr lang="en-US" sz="2000" dirty="0" smtClean="0"/>
          </a:p>
          <a:p>
            <a:pPr marL="628650" indent="-514350">
              <a:buFont typeface="+mj-lt"/>
              <a:buAutoNum type="arabicPeriod"/>
            </a:pPr>
            <a:r>
              <a:rPr lang="en-US" sz="2000" dirty="0" smtClean="0">
                <a:hlinkClick r:id="rId3"/>
              </a:rPr>
              <a:t>https://www.ripublication.com/ijaerspl2017/ijaerv12n1spl_102</a:t>
            </a:r>
            <a:r>
              <a:rPr lang="en-US" sz="2000" dirty="0" smtClean="0"/>
              <a:t>.</a:t>
            </a:r>
          </a:p>
          <a:p>
            <a:pPr marL="628650" indent="-514350">
              <a:buFont typeface="+mj-lt"/>
              <a:buAutoNum type="arabicPeriod"/>
            </a:pPr>
            <a:endParaRPr lang="en-US" sz="2000" dirty="0" smtClean="0"/>
          </a:p>
          <a:p>
            <a:pPr marL="628650" indent="-514350">
              <a:buFont typeface="+mj-lt"/>
              <a:buAutoNum type="arabicPeriod"/>
            </a:pPr>
            <a:r>
              <a:rPr lang="en-US" sz="2000" dirty="0" smtClean="0">
                <a:hlinkClick r:id="rId4"/>
              </a:rPr>
              <a:t>https://www.electronics-tutorials.ws/combination/comb_8.html</a:t>
            </a:r>
            <a:endParaRPr lang="en-US" sz="2000" dirty="0" smtClean="0"/>
          </a:p>
          <a:p>
            <a:pPr marL="628650" indent="-514350">
              <a:buFont typeface="+mj-lt"/>
              <a:buAutoNum type="arabicPeriod"/>
            </a:pPr>
            <a:endParaRPr lang="en-US" sz="2000" dirty="0" smtClean="0"/>
          </a:p>
          <a:p>
            <a:pPr marL="628650" indent="-514350">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p:nvPr/>
        </p:nvSpPr>
        <p:spPr>
          <a:xfrm>
            <a:off x="152400" y="228600"/>
            <a:ext cx="4876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cap="none">
                <a:solidFill>
                  <a:schemeClr val="dk1"/>
                </a:solidFill>
                <a:latin typeface="Times New Roman"/>
                <a:ea typeface="Times New Roman"/>
                <a:cs typeface="Times New Roman"/>
                <a:sym typeface="Times New Roman"/>
              </a:rPr>
              <a:t>            KCCEMSR, THANE</a:t>
            </a:r>
            <a:endParaRPr sz="1800" b="1" cap="none">
              <a:solidFill>
                <a:schemeClr val="dk1"/>
              </a:solidFill>
              <a:latin typeface="Times New Roman"/>
              <a:ea typeface="Times New Roman"/>
              <a:cs typeface="Times New Roman"/>
              <a:sym typeface="Times New Roman"/>
            </a:endParaRPr>
          </a:p>
        </p:txBody>
      </p:sp>
      <p:pic>
        <p:nvPicPr>
          <p:cNvPr id="233" name="Google Shape;233;p30" descr="LOGO.jpg"/>
          <p:cNvPicPr preferRelativeResize="0"/>
          <p:nvPr/>
        </p:nvPicPr>
        <p:blipFill rotWithShape="1">
          <a:blip r:embed="rId3">
            <a:alphaModFix/>
          </a:blip>
          <a:srcRect/>
          <a:stretch/>
        </p:blipFill>
        <p:spPr>
          <a:xfrm>
            <a:off x="228600" y="152400"/>
            <a:ext cx="609600" cy="609600"/>
          </a:xfrm>
          <a:prstGeom prst="rect">
            <a:avLst/>
          </a:prstGeom>
          <a:noFill/>
          <a:ln>
            <a:noFill/>
          </a:ln>
        </p:spPr>
      </p:pic>
      <p:cxnSp>
        <p:nvCxnSpPr>
          <p:cNvPr id="234" name="Google Shape;234;p30"/>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235" name="Google Shape;23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236" name="Google Shape;236;p30"/>
          <p:cNvGrpSpPr/>
          <p:nvPr/>
        </p:nvGrpSpPr>
        <p:grpSpPr>
          <a:xfrm>
            <a:off x="838200" y="2863063"/>
            <a:ext cx="7772400" cy="2775738"/>
            <a:chOff x="838200" y="2863063"/>
            <a:chExt cx="7772400" cy="2775738"/>
          </a:xfrm>
        </p:grpSpPr>
        <p:sp>
          <p:nvSpPr>
            <p:cNvPr id="237" name="Google Shape;237;p30"/>
            <p:cNvSpPr txBox="1"/>
            <p:nvPr/>
          </p:nvSpPr>
          <p:spPr>
            <a:xfrm>
              <a:off x="838200" y="2863063"/>
              <a:ext cx="7772400" cy="1470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b="1" i="1">
                  <a:solidFill>
                    <a:schemeClr val="dk2"/>
                  </a:solidFill>
                  <a:latin typeface="Times New Roman"/>
                  <a:ea typeface="Times New Roman"/>
                  <a:cs typeface="Times New Roman"/>
                  <a:sym typeface="Times New Roman"/>
                </a:rPr>
                <a:t>Thank  You!!</a:t>
              </a:r>
              <a:endParaRPr sz="6600" b="1" i="1">
                <a:solidFill>
                  <a:schemeClr val="dk2"/>
                </a:solidFill>
                <a:latin typeface="Times New Roman"/>
                <a:ea typeface="Times New Roman"/>
                <a:cs typeface="Times New Roman"/>
                <a:sym typeface="Times New Roman"/>
              </a:endParaRPr>
            </a:p>
          </p:txBody>
        </p:sp>
        <p:sp>
          <p:nvSpPr>
            <p:cNvPr id="238" name="Google Shape;238;p30"/>
            <p:cNvSpPr txBo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342900" marR="0" lvl="0" indent="-342900" algn="ctr"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228600" y="533400"/>
            <a:ext cx="8229600" cy="914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0000"/>
              </a:buClr>
              <a:buSzPct val="100000"/>
              <a:buFont typeface="Times New Roman"/>
              <a:buNone/>
            </a:pPr>
            <a:r>
              <a:rPr lang="en-US" sz="1800" b="1" cap="none">
                <a:solidFill>
                  <a:srgbClr val="000000"/>
                </a:solidFill>
                <a:latin typeface="Times New Roman"/>
                <a:ea typeface="Times New Roman"/>
                <a:cs typeface="Times New Roman"/>
                <a:sym typeface="Times New Roman"/>
              </a:rPr>
              <a:t/>
            </a:r>
            <a:br>
              <a:rPr lang="en-US" sz="1800" b="1" cap="none">
                <a:solidFill>
                  <a:srgbClr val="000000"/>
                </a:solidFill>
                <a:latin typeface="Times New Roman"/>
                <a:ea typeface="Times New Roman"/>
                <a:cs typeface="Times New Roman"/>
                <a:sym typeface="Times New Roman"/>
              </a:rPr>
            </a:br>
            <a:r>
              <a:rPr lang="en-US" sz="1300" b="1" cap="none">
                <a:solidFill>
                  <a:srgbClr val="000000"/>
                </a:solidFill>
                <a:latin typeface="Times New Roman"/>
                <a:ea typeface="Times New Roman"/>
                <a:cs typeface="Times New Roman"/>
                <a:sym typeface="Times New Roman"/>
              </a:rPr>
              <a:t>KCCEMSR, THANE</a:t>
            </a:r>
            <a:r>
              <a:rPr lang="en-US" sz="1300" b="1">
                <a:solidFill>
                  <a:schemeClr val="dk2"/>
                </a:solidFill>
                <a:latin typeface="Times New Roman"/>
                <a:ea typeface="Times New Roman"/>
                <a:cs typeface="Times New Roman"/>
                <a:sym typeface="Times New Roman"/>
              </a:rPr>
              <a:t/>
            </a:r>
            <a:br>
              <a:rPr lang="en-US" sz="1300" b="1">
                <a:solidFill>
                  <a:schemeClr val="dk2"/>
                </a:solidFill>
                <a:latin typeface="Times New Roman"/>
                <a:ea typeface="Times New Roman"/>
                <a:cs typeface="Times New Roman"/>
                <a:sym typeface="Times New Roman"/>
              </a:rPr>
            </a:br>
            <a:r>
              <a:rPr lang="en-US" sz="3100" b="1">
                <a:solidFill>
                  <a:schemeClr val="dk2"/>
                </a:solidFill>
                <a:latin typeface="Times New Roman"/>
                <a:ea typeface="Times New Roman"/>
                <a:cs typeface="Times New Roman"/>
                <a:sym typeface="Times New Roman"/>
              </a:rPr>
              <a:t>OUTLINE OF PRESENTATION</a:t>
            </a:r>
            <a:r>
              <a:rPr lang="en-US">
                <a:solidFill>
                  <a:schemeClr val="dk2"/>
                </a:solidFill>
                <a:latin typeface="Calibri"/>
                <a:ea typeface="Calibri"/>
                <a:cs typeface="Calibri"/>
                <a:sym typeface="Calibri"/>
              </a:rPr>
              <a:t/>
            </a:r>
            <a:br>
              <a:rPr lang="en-US">
                <a:solidFill>
                  <a:schemeClr val="dk2"/>
                </a:solidFill>
                <a:latin typeface="Calibri"/>
                <a:ea typeface="Calibri"/>
                <a:cs typeface="Calibri"/>
                <a:sym typeface="Calibri"/>
              </a:rPr>
            </a:br>
            <a:endParaRPr/>
          </a:p>
        </p:txBody>
      </p:sp>
      <p:graphicFrame>
        <p:nvGraphicFramePr>
          <p:cNvPr id="101" name="Google Shape;101;p14"/>
          <p:cNvGraphicFramePr/>
          <p:nvPr/>
        </p:nvGraphicFramePr>
        <p:xfrm>
          <a:off x="762000" y="1600200"/>
          <a:ext cx="6858000" cy="4736710"/>
        </p:xfrm>
        <a:graphic>
          <a:graphicData uri="http://schemas.openxmlformats.org/drawingml/2006/table">
            <a:tbl>
              <a:tblPr firstRow="1" bandRow="1">
                <a:noFill/>
                <a:tableStyleId>{7ECB8911-861B-438C-B840-F25B7556B087}</a:tableStyleId>
              </a:tblPr>
              <a:tblGrid>
                <a:gridCol w="1575475">
                  <a:extLst>
                    <a:ext uri="{9D8B030D-6E8A-4147-A177-3AD203B41FA5}">
                      <a16:colId xmlns:a16="http://schemas.microsoft.com/office/drawing/2014/main" xmlns="" val="20000"/>
                    </a:ext>
                  </a:extLst>
                </a:gridCol>
                <a:gridCol w="5282525">
                  <a:extLst>
                    <a:ext uri="{9D8B030D-6E8A-4147-A177-3AD203B41FA5}">
                      <a16:colId xmlns:a16="http://schemas.microsoft.com/office/drawing/2014/main" xmlns="" val="20001"/>
                    </a:ext>
                  </a:extLst>
                </a:gridCol>
              </a:tblGrid>
              <a:tr h="445000">
                <a:tc>
                  <a:txBody>
                    <a:bodyPr/>
                    <a:lstStyle/>
                    <a:p>
                      <a:pPr marL="0" marR="0" lvl="0" indent="0" algn="l" rtl="0">
                        <a:spcBef>
                          <a:spcPts val="0"/>
                        </a:spcBef>
                        <a:spcAft>
                          <a:spcPts val="0"/>
                        </a:spcAft>
                        <a:buNone/>
                      </a:pPr>
                      <a:r>
                        <a:rPr lang="en-US" sz="2400" u="none" strike="noStrike" cap="none" dirty="0"/>
                        <a:t>Sr. No.</a:t>
                      </a:r>
                      <a:endParaRPr sz="2400"/>
                    </a:p>
                  </a:txBody>
                  <a:tcPr marL="91450" marR="91450" marT="45725" marB="45725"/>
                </a:tc>
                <a:tc>
                  <a:txBody>
                    <a:bodyPr/>
                    <a:lstStyle/>
                    <a:p>
                      <a:pPr marL="0" marR="0" lvl="0" indent="0" algn="l" rtl="0">
                        <a:spcBef>
                          <a:spcPts val="0"/>
                        </a:spcBef>
                        <a:spcAft>
                          <a:spcPts val="0"/>
                        </a:spcAft>
                        <a:buNone/>
                      </a:pPr>
                      <a:r>
                        <a:rPr lang="en-US" sz="2400"/>
                        <a:t>Content</a:t>
                      </a:r>
                      <a:endParaRPr sz="2400"/>
                    </a:p>
                  </a:txBody>
                  <a:tcPr marL="91450" marR="91450" marT="45725" marB="45725"/>
                </a:tc>
                <a:extLst>
                  <a:ext uri="{0D108BD9-81ED-4DB2-BD59-A6C34878D82A}">
                    <a16:rowId xmlns:a16="http://schemas.microsoft.com/office/drawing/2014/main" xmlns="" val="10000"/>
                  </a:ext>
                </a:extLst>
              </a:tr>
              <a:tr h="475500">
                <a:tc>
                  <a:txBody>
                    <a:bodyPr/>
                    <a:lstStyle/>
                    <a:p>
                      <a:pPr marL="0" marR="0" lvl="0" indent="0" algn="l" rtl="0">
                        <a:spcBef>
                          <a:spcPts val="0"/>
                        </a:spcBef>
                        <a:spcAft>
                          <a:spcPts val="0"/>
                        </a:spcAft>
                        <a:buNone/>
                      </a:pPr>
                      <a:r>
                        <a:rPr lang="en-US" sz="2400"/>
                        <a:t>1</a:t>
                      </a:r>
                      <a:endParaRPr sz="2400"/>
                    </a:p>
                  </a:txBody>
                  <a:tcPr marL="91450" marR="91450" marT="45725" marB="45725"/>
                </a:tc>
                <a:tc>
                  <a:txBody>
                    <a:bodyPr/>
                    <a:lstStyle/>
                    <a:p>
                      <a:pPr marL="0" marR="0" lvl="0" indent="0" algn="l" rtl="0">
                        <a:spcBef>
                          <a:spcPts val="0"/>
                        </a:spcBef>
                        <a:spcAft>
                          <a:spcPts val="0"/>
                        </a:spcAft>
                        <a:buNone/>
                      </a:pPr>
                      <a:r>
                        <a:rPr lang="en-US" sz="2400"/>
                        <a:t>Introduction</a:t>
                      </a:r>
                      <a:endParaRPr sz="2400"/>
                    </a:p>
                  </a:txBody>
                  <a:tcPr marL="91450" marR="91450" marT="45725" marB="45725"/>
                </a:tc>
                <a:extLst>
                  <a:ext uri="{0D108BD9-81ED-4DB2-BD59-A6C34878D82A}">
                    <a16:rowId xmlns:a16="http://schemas.microsoft.com/office/drawing/2014/main" xmlns="" val="10001"/>
                  </a:ext>
                </a:extLst>
              </a:tr>
              <a:tr h="475500">
                <a:tc>
                  <a:txBody>
                    <a:bodyPr/>
                    <a:lstStyle/>
                    <a:p>
                      <a:pPr marL="0" marR="0" lvl="0" indent="0" algn="l" rtl="0">
                        <a:spcBef>
                          <a:spcPts val="0"/>
                        </a:spcBef>
                        <a:spcAft>
                          <a:spcPts val="0"/>
                        </a:spcAft>
                        <a:buNone/>
                      </a:pPr>
                      <a:r>
                        <a:rPr lang="en-US" sz="2400"/>
                        <a:t>2</a:t>
                      </a:r>
                      <a:endParaRPr sz="2400"/>
                    </a:p>
                  </a:txBody>
                  <a:tcPr marL="91450" marR="91450" marT="45725" marB="45725"/>
                </a:tc>
                <a:tc>
                  <a:txBody>
                    <a:bodyPr/>
                    <a:lstStyle/>
                    <a:p>
                      <a:pPr marL="0" marR="0" lvl="0" indent="0" algn="l" rtl="0">
                        <a:spcBef>
                          <a:spcPts val="0"/>
                        </a:spcBef>
                        <a:spcAft>
                          <a:spcPts val="0"/>
                        </a:spcAft>
                        <a:buNone/>
                      </a:pPr>
                      <a:r>
                        <a:rPr lang="en-US" sz="2400"/>
                        <a:t>Literature Survey</a:t>
                      </a:r>
                      <a:endParaRPr sz="2400"/>
                    </a:p>
                  </a:txBody>
                  <a:tcPr marL="91450" marR="91450" marT="45725" marB="45725"/>
                </a:tc>
                <a:extLst>
                  <a:ext uri="{0D108BD9-81ED-4DB2-BD59-A6C34878D82A}">
                    <a16:rowId xmlns:a16="http://schemas.microsoft.com/office/drawing/2014/main" xmlns="" val="10002"/>
                  </a:ext>
                </a:extLst>
              </a:tr>
              <a:tr h="475500">
                <a:tc>
                  <a:txBody>
                    <a:bodyPr/>
                    <a:lstStyle/>
                    <a:p>
                      <a:pPr marL="0" marR="0" lvl="0" indent="0" algn="l" rtl="0">
                        <a:spcBef>
                          <a:spcPts val="0"/>
                        </a:spcBef>
                        <a:spcAft>
                          <a:spcPts val="0"/>
                        </a:spcAft>
                        <a:buNone/>
                      </a:pPr>
                      <a:r>
                        <a:rPr lang="en-US" sz="2400"/>
                        <a:t>3</a:t>
                      </a:r>
                      <a:endParaRPr sz="2400"/>
                    </a:p>
                  </a:txBody>
                  <a:tcPr marL="91450" marR="91450" marT="45725" marB="45725"/>
                </a:tc>
                <a:tc>
                  <a:txBody>
                    <a:bodyPr/>
                    <a:lstStyle/>
                    <a:p>
                      <a:pPr marL="0" marR="0" lvl="0" indent="0" algn="l" rtl="0">
                        <a:spcBef>
                          <a:spcPts val="0"/>
                        </a:spcBef>
                        <a:spcAft>
                          <a:spcPts val="0"/>
                        </a:spcAft>
                        <a:buNone/>
                      </a:pPr>
                      <a:r>
                        <a:rPr lang="en-US" sz="2400" dirty="0"/>
                        <a:t>Problem Statement</a:t>
                      </a:r>
                      <a:endParaRPr sz="2400"/>
                    </a:p>
                  </a:txBody>
                  <a:tcPr marL="91450" marR="91450" marT="45725" marB="45725"/>
                </a:tc>
                <a:extLst>
                  <a:ext uri="{0D108BD9-81ED-4DB2-BD59-A6C34878D82A}">
                    <a16:rowId xmlns:a16="http://schemas.microsoft.com/office/drawing/2014/main" xmlns="" val="10003"/>
                  </a:ext>
                </a:extLst>
              </a:tr>
              <a:tr h="475500">
                <a:tc>
                  <a:txBody>
                    <a:bodyPr/>
                    <a:lstStyle/>
                    <a:p>
                      <a:pPr marL="0" marR="0" lvl="0" indent="0" algn="l" rtl="0">
                        <a:spcBef>
                          <a:spcPts val="0"/>
                        </a:spcBef>
                        <a:spcAft>
                          <a:spcPts val="0"/>
                        </a:spcAft>
                        <a:buNone/>
                      </a:pPr>
                      <a:r>
                        <a:rPr lang="en-US" sz="2400"/>
                        <a:t>4</a:t>
                      </a:r>
                      <a:endParaRPr sz="2400"/>
                    </a:p>
                  </a:txBody>
                  <a:tcPr marL="91450" marR="91450" marT="45725" marB="45725"/>
                </a:tc>
                <a:tc>
                  <a:txBody>
                    <a:bodyPr/>
                    <a:lstStyle/>
                    <a:p>
                      <a:pPr marL="0" marR="0" lvl="0" indent="0" algn="l" rtl="0">
                        <a:spcBef>
                          <a:spcPts val="0"/>
                        </a:spcBef>
                        <a:spcAft>
                          <a:spcPts val="0"/>
                        </a:spcAft>
                        <a:buNone/>
                      </a:pPr>
                      <a:r>
                        <a:rPr lang="en-US" sz="2400"/>
                        <a:t>Objective of Study</a:t>
                      </a:r>
                      <a:endParaRPr sz="2400"/>
                    </a:p>
                  </a:txBody>
                  <a:tcPr marL="91450" marR="91450" marT="45725" marB="45725"/>
                </a:tc>
                <a:extLst>
                  <a:ext uri="{0D108BD9-81ED-4DB2-BD59-A6C34878D82A}">
                    <a16:rowId xmlns:a16="http://schemas.microsoft.com/office/drawing/2014/main" xmlns="" val="10004"/>
                  </a:ext>
                </a:extLst>
              </a:tr>
              <a:tr h="475500">
                <a:tc>
                  <a:txBody>
                    <a:bodyPr/>
                    <a:lstStyle/>
                    <a:p>
                      <a:pPr marL="0" marR="0" lvl="0" indent="0" algn="l" rtl="0">
                        <a:spcBef>
                          <a:spcPts val="0"/>
                        </a:spcBef>
                        <a:spcAft>
                          <a:spcPts val="0"/>
                        </a:spcAft>
                        <a:buNone/>
                      </a:pPr>
                      <a:r>
                        <a:rPr lang="en-US" sz="2400"/>
                        <a:t>5</a:t>
                      </a:r>
                      <a:endParaRPr sz="2400"/>
                    </a:p>
                  </a:txBody>
                  <a:tcPr marL="91450" marR="91450" marT="45725" marB="45725"/>
                </a:tc>
                <a:tc>
                  <a:txBody>
                    <a:bodyPr/>
                    <a:lstStyle/>
                    <a:p>
                      <a:pPr marL="0" marR="0" lvl="0" indent="0" algn="l" rtl="0">
                        <a:spcBef>
                          <a:spcPts val="0"/>
                        </a:spcBef>
                        <a:spcAft>
                          <a:spcPts val="0"/>
                        </a:spcAft>
                        <a:buNone/>
                      </a:pPr>
                      <a:r>
                        <a:rPr lang="en-US" sz="2400"/>
                        <a:t>Methodology</a:t>
                      </a:r>
                      <a:endParaRPr sz="2400"/>
                    </a:p>
                  </a:txBody>
                  <a:tcPr marL="91450" marR="91450" marT="45725" marB="45725"/>
                </a:tc>
                <a:extLst>
                  <a:ext uri="{0D108BD9-81ED-4DB2-BD59-A6C34878D82A}">
                    <a16:rowId xmlns:a16="http://schemas.microsoft.com/office/drawing/2014/main" xmlns="" val="10005"/>
                  </a:ext>
                </a:extLst>
              </a:tr>
              <a:tr h="475500">
                <a:tc>
                  <a:txBody>
                    <a:bodyPr/>
                    <a:lstStyle/>
                    <a:p>
                      <a:pPr marL="0" marR="0" lvl="0" indent="0" algn="l" rtl="0">
                        <a:spcBef>
                          <a:spcPts val="0"/>
                        </a:spcBef>
                        <a:spcAft>
                          <a:spcPts val="0"/>
                        </a:spcAft>
                        <a:buNone/>
                      </a:pPr>
                      <a:r>
                        <a:rPr lang="en-US" sz="2400"/>
                        <a:t>6</a:t>
                      </a:r>
                      <a:endParaRPr sz="2400"/>
                    </a:p>
                  </a:txBody>
                  <a:tcPr marL="91450" marR="91450" marT="45725" marB="45725"/>
                </a:tc>
                <a:tc>
                  <a:txBody>
                    <a:bodyPr/>
                    <a:lstStyle/>
                    <a:p>
                      <a:pPr marL="0" marR="0" lvl="0" indent="0" algn="l" rtl="0">
                        <a:spcBef>
                          <a:spcPts val="0"/>
                        </a:spcBef>
                        <a:spcAft>
                          <a:spcPts val="0"/>
                        </a:spcAft>
                        <a:buNone/>
                      </a:pPr>
                      <a:r>
                        <a:rPr lang="en-US" sz="2400" dirty="0"/>
                        <a:t>Components </a:t>
                      </a:r>
                      <a:r>
                        <a:rPr lang="en-US" sz="2400" dirty="0" smtClean="0"/>
                        <a:t>&amp;</a:t>
                      </a:r>
                      <a:r>
                        <a:rPr lang="en-US" sz="2400" baseline="0" dirty="0" smtClean="0"/>
                        <a:t> </a:t>
                      </a:r>
                      <a:r>
                        <a:rPr lang="en-US" sz="2400" dirty="0" smtClean="0"/>
                        <a:t>tools to </a:t>
                      </a:r>
                      <a:r>
                        <a:rPr lang="en-US" sz="2400" dirty="0"/>
                        <a:t>be used</a:t>
                      </a:r>
                      <a:endParaRPr/>
                    </a:p>
                  </a:txBody>
                  <a:tcPr marL="91450" marR="91450" marT="45725" marB="45725"/>
                </a:tc>
                <a:extLst>
                  <a:ext uri="{0D108BD9-81ED-4DB2-BD59-A6C34878D82A}">
                    <a16:rowId xmlns:a16="http://schemas.microsoft.com/office/drawing/2014/main" xmlns="" val="10006"/>
                  </a:ext>
                </a:extLst>
              </a:tr>
              <a:tr h="475500">
                <a:tc>
                  <a:txBody>
                    <a:bodyPr/>
                    <a:lstStyle/>
                    <a:p>
                      <a:pPr marL="0" marR="0" lvl="0" indent="0" algn="l" rtl="0">
                        <a:spcBef>
                          <a:spcPts val="0"/>
                        </a:spcBef>
                        <a:spcAft>
                          <a:spcPts val="0"/>
                        </a:spcAft>
                        <a:buNone/>
                      </a:pPr>
                      <a:r>
                        <a:rPr lang="en-US" sz="2400"/>
                        <a:t>7</a:t>
                      </a:r>
                      <a:endParaRPr sz="2400"/>
                    </a:p>
                  </a:txBody>
                  <a:tcPr marL="91450" marR="91450" marT="45725" marB="45725"/>
                </a:tc>
                <a:tc>
                  <a:txBody>
                    <a:bodyPr/>
                    <a:lstStyle/>
                    <a:p>
                      <a:pPr marL="0" marR="0" lvl="0" indent="0" algn="l" rtl="0">
                        <a:spcBef>
                          <a:spcPts val="0"/>
                        </a:spcBef>
                        <a:spcAft>
                          <a:spcPts val="0"/>
                        </a:spcAft>
                        <a:buNone/>
                      </a:pPr>
                      <a:r>
                        <a:rPr lang="en-US" sz="2400"/>
                        <a:t>Application</a:t>
                      </a:r>
                      <a:endParaRPr/>
                    </a:p>
                  </a:txBody>
                  <a:tcPr marL="91450" marR="91450" marT="45725" marB="45725"/>
                </a:tc>
                <a:extLst>
                  <a:ext uri="{0D108BD9-81ED-4DB2-BD59-A6C34878D82A}">
                    <a16:rowId xmlns:a16="http://schemas.microsoft.com/office/drawing/2014/main" xmlns="" val="10007"/>
                  </a:ext>
                </a:extLst>
              </a:tr>
              <a:tr h="475500">
                <a:tc>
                  <a:txBody>
                    <a:bodyPr/>
                    <a:lstStyle/>
                    <a:p>
                      <a:pPr marL="0" marR="0" lvl="0" indent="0" algn="l" rtl="0">
                        <a:spcBef>
                          <a:spcPts val="0"/>
                        </a:spcBef>
                        <a:spcAft>
                          <a:spcPts val="0"/>
                        </a:spcAft>
                        <a:buNone/>
                      </a:pPr>
                      <a:r>
                        <a:rPr lang="en-US" sz="2400"/>
                        <a:t>8</a:t>
                      </a:r>
                      <a:endParaRPr sz="2400"/>
                    </a:p>
                  </a:txBody>
                  <a:tcPr marL="91450" marR="91450" marT="45725" marB="45725"/>
                </a:tc>
                <a:tc>
                  <a:txBody>
                    <a:bodyPr/>
                    <a:lstStyle/>
                    <a:p>
                      <a:pPr marL="0" marR="0" lvl="0" indent="0" algn="l" rtl="0">
                        <a:spcBef>
                          <a:spcPts val="0"/>
                        </a:spcBef>
                        <a:spcAft>
                          <a:spcPts val="0"/>
                        </a:spcAft>
                        <a:buNone/>
                      </a:pPr>
                      <a:r>
                        <a:rPr lang="en-US" sz="2400"/>
                        <a:t>Conclusion &amp; Future Scope</a:t>
                      </a:r>
                      <a:endParaRPr/>
                    </a:p>
                  </a:txBody>
                  <a:tcPr marL="91450" marR="91450" marT="45725" marB="45725"/>
                </a:tc>
                <a:extLst>
                  <a:ext uri="{0D108BD9-81ED-4DB2-BD59-A6C34878D82A}">
                    <a16:rowId xmlns:a16="http://schemas.microsoft.com/office/drawing/2014/main" xmlns="" val="10008"/>
                  </a:ext>
                </a:extLst>
              </a:tr>
              <a:tr h="475500">
                <a:tc>
                  <a:txBody>
                    <a:bodyPr/>
                    <a:lstStyle/>
                    <a:p>
                      <a:pPr marL="0" marR="0" lvl="0" indent="0" algn="l" rtl="0">
                        <a:spcBef>
                          <a:spcPts val="0"/>
                        </a:spcBef>
                        <a:spcAft>
                          <a:spcPts val="0"/>
                        </a:spcAft>
                        <a:buNone/>
                      </a:pPr>
                      <a:r>
                        <a:rPr lang="en-US" sz="2400"/>
                        <a:t>9</a:t>
                      </a:r>
                      <a:endParaRPr sz="2400"/>
                    </a:p>
                  </a:txBody>
                  <a:tcPr marL="91450" marR="91450" marT="45725" marB="45725"/>
                </a:tc>
                <a:tc>
                  <a:txBody>
                    <a:bodyPr/>
                    <a:lstStyle/>
                    <a:p>
                      <a:pPr marL="0" marR="0" lvl="0" indent="0" algn="l" rtl="0">
                        <a:spcBef>
                          <a:spcPts val="0"/>
                        </a:spcBef>
                        <a:spcAft>
                          <a:spcPts val="0"/>
                        </a:spcAft>
                        <a:buNone/>
                      </a:pPr>
                      <a:r>
                        <a:rPr lang="en-US" sz="2400"/>
                        <a:t>References</a:t>
                      </a:r>
                      <a:endParaRPr/>
                    </a:p>
                  </a:txBody>
                  <a:tcPr marL="91450" marR="91450" marT="45725" marB="45725"/>
                </a:tc>
                <a:extLst>
                  <a:ext uri="{0D108BD9-81ED-4DB2-BD59-A6C34878D82A}">
                    <a16:rowId xmlns:a16="http://schemas.microsoft.com/office/drawing/2014/main" xmlns="" val="10009"/>
                  </a:ext>
                </a:extLst>
              </a:tr>
            </a:tbl>
          </a:graphicData>
        </a:graphic>
      </p:graphicFrame>
      <p:pic>
        <p:nvPicPr>
          <p:cNvPr id="102" name="Google Shape;102;p14" descr="LOGO.jpg"/>
          <p:cNvPicPr preferRelativeResize="0"/>
          <p:nvPr/>
        </p:nvPicPr>
        <p:blipFill rotWithShape="1">
          <a:blip r:embed="rId3">
            <a:alphaModFix/>
          </a:blip>
          <a:srcRect/>
          <a:stretch/>
        </p:blipFill>
        <p:spPr>
          <a:xfrm>
            <a:off x="990600" y="497541"/>
            <a:ext cx="609600" cy="6096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Arial"/>
                <a:ea typeface="Arial"/>
                <a:cs typeface="Arial"/>
                <a:sym typeface="Arial"/>
              </a:rPr>
              <a:t>INTRODUCTION</a:t>
            </a:r>
            <a:endParaRPr sz="4900"/>
          </a:p>
        </p:txBody>
      </p:sp>
      <p:sp>
        <p:nvSpPr>
          <p:cNvPr id="109" name="Google Shape;109;p1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indent="-457200" algn="just">
              <a:lnSpc>
                <a:spcPct val="105000"/>
              </a:lnSpc>
              <a:spcBef>
                <a:spcPts val="400"/>
              </a:spcBef>
              <a:buSzPts val="1100"/>
              <a:buNone/>
            </a:pPr>
            <a:r>
              <a:rPr lang="en-US" sz="2000" b="0" i="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1. The</a:t>
            </a:r>
            <a:r>
              <a:rPr lang="en-US" sz="2000" b="0" i="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000" i="0" dirty="0">
                <a:solidFill>
                  <a:srgbClr val="000000"/>
                </a:solidFill>
                <a:latin typeface="Times New Roman" panose="02020603050405020304" pitchFamily="18" charset="0"/>
                <a:ea typeface="Times New Roman"/>
                <a:cs typeface="Times New Roman" panose="02020603050405020304" pitchFamily="18" charset="0"/>
                <a:sym typeface="Times New Roman"/>
              </a:rPr>
              <a:t>comparator</a:t>
            </a:r>
            <a:r>
              <a:rPr lang="en-US" sz="2000" b="0" i="0" dirty="0">
                <a:solidFill>
                  <a:srgbClr val="000000"/>
                </a:solidFill>
                <a:latin typeface="Times New Roman" panose="02020603050405020304" pitchFamily="18" charset="0"/>
                <a:ea typeface="Times New Roman"/>
                <a:cs typeface="Times New Roman" panose="02020603050405020304" pitchFamily="18" charset="0"/>
                <a:sym typeface="Times New Roman"/>
              </a:rPr>
              <a:t> is a type of operational amplifier that gets 2 inputs and find their comparison and indicates there relationship in the form of larger or </a:t>
            </a:r>
            <a:r>
              <a:rPr lang="en-US" sz="2000" b="0" i="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lesser.</a:t>
            </a:r>
            <a:endParaRPr lang="en-US" sz="3400" b="0" i="0" dirty="0">
              <a:solidFill>
                <a:srgbClr val="000000"/>
              </a:solidFill>
              <a:latin typeface="Times New Roman"/>
              <a:ea typeface="Times New Roman"/>
              <a:cs typeface="Times New Roman"/>
              <a:sym typeface="Times New Roman"/>
            </a:endParaRPr>
          </a:p>
          <a:p>
            <a:pPr indent="-457200" algn="just">
              <a:lnSpc>
                <a:spcPct val="105000"/>
              </a:lnSpc>
              <a:spcBef>
                <a:spcPts val="400"/>
              </a:spcBef>
              <a:buSzPts val="1100"/>
              <a:buNone/>
            </a:pPr>
            <a:r>
              <a:rPr lang="en-US" sz="2000" b="0" i="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2. These </a:t>
            </a:r>
            <a:r>
              <a:rPr lang="en-US" sz="2000" b="0" i="0" dirty="0">
                <a:solidFill>
                  <a:srgbClr val="000000"/>
                </a:solidFill>
                <a:latin typeface="Times New Roman" panose="02020603050405020304" pitchFamily="18" charset="0"/>
                <a:ea typeface="Times New Roman"/>
                <a:cs typeface="Times New Roman" panose="02020603050405020304" pitchFamily="18" charset="0"/>
                <a:sym typeface="Times New Roman"/>
              </a:rPr>
              <a:t>circuits are used in such applications where high switching speed is required and with numerous features it has like inner reference voltage and high-speed propagation </a:t>
            </a:r>
            <a:r>
              <a:rPr lang="en-US" sz="2000" b="0" i="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delay.</a:t>
            </a:r>
            <a:endParaRPr lang="en-US" sz="2000" b="0" i="0" dirty="0">
              <a:solidFill>
                <a:srgbClr val="000000"/>
              </a:solidFill>
              <a:latin typeface="Times New Roman"/>
              <a:ea typeface="Times New Roman"/>
              <a:cs typeface="Times New Roman"/>
              <a:sym typeface="Times New Roman"/>
            </a:endParaRPr>
          </a:p>
          <a:p>
            <a:pPr indent="-457200" algn="just">
              <a:lnSpc>
                <a:spcPct val="105000"/>
              </a:lnSpc>
              <a:spcBef>
                <a:spcPts val="400"/>
              </a:spcBef>
              <a:buSzPts val="1100"/>
              <a:buNone/>
            </a:pPr>
            <a:r>
              <a:rPr lang="en-US" sz="2000" b="0" i="0" dirty="0" smtClean="0">
                <a:solidFill>
                  <a:srgbClr val="000000"/>
                </a:solidFill>
                <a:latin typeface="Times New Roman"/>
                <a:ea typeface="Times New Roman"/>
                <a:cs typeface="Times New Roman"/>
                <a:sym typeface="Times New Roman"/>
              </a:rPr>
              <a:t>3.  </a:t>
            </a:r>
            <a:r>
              <a:rPr lang="en-US" sz="2000" b="0" i="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Since </a:t>
            </a:r>
            <a:r>
              <a:rPr lang="en-US" sz="2000" b="0" i="0" dirty="0">
                <a:solidFill>
                  <a:srgbClr val="000000"/>
                </a:solidFill>
                <a:latin typeface="Times New Roman" panose="02020603050405020304" pitchFamily="18" charset="0"/>
                <a:ea typeface="Times New Roman"/>
                <a:cs typeface="Times New Roman" panose="02020603050405020304" pitchFamily="18" charset="0"/>
                <a:sym typeface="Times New Roman"/>
              </a:rPr>
              <a:t>the output shown by the comparator exists in a single state so these modules are used to provide interlinking between analog and digital circuitry</a:t>
            </a:r>
            <a:r>
              <a:rPr lang="en-US" sz="2000" b="0" i="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lang="en-US" sz="2000" b="0" i="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indent="0" algn="just">
              <a:lnSpc>
                <a:spcPct val="105000"/>
              </a:lnSpc>
              <a:spcBef>
                <a:spcPts val="0"/>
              </a:spcBef>
              <a:buSzPts val="1100"/>
              <a:buNone/>
            </a:pPr>
            <a:r>
              <a:rPr lang="en-US" sz="2000" dirty="0">
                <a:solidFill>
                  <a:srgbClr val="000000"/>
                </a:solidFill>
                <a:latin typeface="Times New Roman" panose="02020603050405020304" pitchFamily="18" charset="0"/>
                <a:cs typeface="Times New Roman" panose="02020603050405020304" pitchFamily="18" charset="0"/>
                <a:sym typeface="Times New Roman"/>
              </a:rPr>
              <a:t>4. In simple words the comparators does not perform the function of operational amplifier but operational amplifiers can also work as </a:t>
            </a:r>
            <a:r>
              <a:rPr lang="en-US" sz="2000" dirty="0" smtClean="0">
                <a:solidFill>
                  <a:srgbClr val="000000"/>
                </a:solidFill>
                <a:latin typeface="Times New Roman" panose="02020603050405020304" pitchFamily="18" charset="0"/>
                <a:cs typeface="Times New Roman" panose="02020603050405020304" pitchFamily="18" charset="0"/>
                <a:sym typeface="Times New Roman"/>
              </a:rPr>
              <a:t>comparators.</a:t>
            </a:r>
            <a:endParaRPr lang="en-US" sz="2000" dirty="0">
              <a:solidFill>
                <a:srgbClr val="000000"/>
              </a:solidFill>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065" y="0"/>
            <a:ext cx="8229600" cy="1143000"/>
          </a:xfrm>
        </p:spPr>
        <p:txBody>
          <a:bodyPr>
            <a:normAutofit/>
          </a:bodyPr>
          <a:lstStyle/>
          <a:p>
            <a:r>
              <a:rPr lang="en-US" sz="2500" b="1" dirty="0">
                <a:latin typeface="Times New Roman" pitchFamily="18" charset="0"/>
                <a:ea typeface="Arial"/>
                <a:cs typeface="Times New Roman" pitchFamily="18" charset="0"/>
                <a:sym typeface="Arial"/>
              </a:rPr>
              <a:t>LITERATURE REVIEW</a:t>
            </a:r>
            <a:endParaRPr lang="en-US" sz="2500" dirty="0"/>
          </a:p>
        </p:txBody>
      </p:sp>
      <p:graphicFrame>
        <p:nvGraphicFramePr>
          <p:cNvPr id="4" name="Table 3"/>
          <p:cNvGraphicFramePr>
            <a:graphicFrameLocks noGrp="1"/>
          </p:cNvGraphicFramePr>
          <p:nvPr>
            <p:extLst>
              <p:ext uri="{D42A27DB-BD31-4B8C-83A1-F6EECF244321}">
                <p14:modId xmlns:p14="http://schemas.microsoft.com/office/powerpoint/2010/main" xmlns="" val="3290222064"/>
              </p:ext>
            </p:extLst>
          </p:nvPr>
        </p:nvGraphicFramePr>
        <p:xfrm>
          <a:off x="872196" y="841553"/>
          <a:ext cx="7702060" cy="5759841"/>
        </p:xfrm>
        <a:graphic>
          <a:graphicData uri="http://schemas.openxmlformats.org/drawingml/2006/table">
            <a:tbl>
              <a:tblPr firstRow="1" bandRow="1">
                <a:tableStyleId>{7ECB8911-861B-438C-B840-F25B7556B087}</a:tableStyleId>
              </a:tblPr>
              <a:tblGrid>
                <a:gridCol w="1925515">
                  <a:extLst>
                    <a:ext uri="{9D8B030D-6E8A-4147-A177-3AD203B41FA5}">
                      <a16:colId xmlns:a16="http://schemas.microsoft.com/office/drawing/2014/main" xmlns="" val="20000"/>
                    </a:ext>
                  </a:extLst>
                </a:gridCol>
                <a:gridCol w="1925515">
                  <a:extLst>
                    <a:ext uri="{9D8B030D-6E8A-4147-A177-3AD203B41FA5}">
                      <a16:colId xmlns:a16="http://schemas.microsoft.com/office/drawing/2014/main" xmlns="" val="20001"/>
                    </a:ext>
                  </a:extLst>
                </a:gridCol>
                <a:gridCol w="1925515">
                  <a:extLst>
                    <a:ext uri="{9D8B030D-6E8A-4147-A177-3AD203B41FA5}">
                      <a16:colId xmlns:a16="http://schemas.microsoft.com/office/drawing/2014/main" xmlns="" val="20002"/>
                    </a:ext>
                  </a:extLst>
                </a:gridCol>
                <a:gridCol w="1925515">
                  <a:extLst>
                    <a:ext uri="{9D8B030D-6E8A-4147-A177-3AD203B41FA5}">
                      <a16:colId xmlns:a16="http://schemas.microsoft.com/office/drawing/2014/main" xmlns="" val="20003"/>
                    </a:ext>
                  </a:extLst>
                </a:gridCol>
              </a:tblGrid>
              <a:tr h="409256">
                <a:tc>
                  <a:txBody>
                    <a:bodyPr/>
                    <a:lstStyle/>
                    <a:p>
                      <a:pPr algn="ctr"/>
                      <a:r>
                        <a:rPr lang="en-US" sz="2000" dirty="0">
                          <a:latin typeface="Times New Roman" pitchFamily="18" charset="0"/>
                          <a:cs typeface="Times New Roman" pitchFamily="18" charset="0"/>
                        </a:rPr>
                        <a:t>Paper No.</a:t>
                      </a:r>
                    </a:p>
                  </a:txBody>
                  <a:tcPr/>
                </a:tc>
                <a:tc>
                  <a:txBody>
                    <a:bodyPr/>
                    <a:lstStyle/>
                    <a:p>
                      <a:pPr algn="ctr"/>
                      <a:r>
                        <a:rPr lang="en-US" sz="2000" dirty="0">
                          <a:latin typeface="Times New Roman" pitchFamily="18" charset="0"/>
                          <a:cs typeface="Times New Roman" pitchFamily="18" charset="0"/>
                        </a:rPr>
                        <a:t>Year</a:t>
                      </a:r>
                    </a:p>
                  </a:txBody>
                  <a:tcPr/>
                </a:tc>
                <a:tc>
                  <a:txBody>
                    <a:bodyPr/>
                    <a:lstStyle/>
                    <a:p>
                      <a:pPr algn="ctr"/>
                      <a:r>
                        <a:rPr lang="en-US" sz="2000" dirty="0">
                          <a:latin typeface="Times New Roman" pitchFamily="18" charset="0"/>
                          <a:cs typeface="Times New Roman" pitchFamily="18" charset="0"/>
                        </a:rPr>
                        <a:t>Author</a:t>
                      </a:r>
                    </a:p>
                  </a:txBody>
                  <a:tcPr/>
                </a:tc>
                <a:tc>
                  <a:txBody>
                    <a:bodyPr/>
                    <a:lstStyle/>
                    <a:p>
                      <a:pPr algn="ctr"/>
                      <a:r>
                        <a:rPr lang="en-US" sz="2000" dirty="0">
                          <a:latin typeface="Times New Roman" pitchFamily="18" charset="0"/>
                          <a:cs typeface="Times New Roman" pitchFamily="18" charset="0"/>
                        </a:rPr>
                        <a:t>Literature</a:t>
                      </a:r>
                    </a:p>
                  </a:txBody>
                  <a:tcPr/>
                </a:tc>
                <a:extLst>
                  <a:ext uri="{0D108BD9-81ED-4DB2-BD59-A6C34878D82A}">
                    <a16:rowId xmlns:a16="http://schemas.microsoft.com/office/drawing/2014/main" xmlns="" val="10000"/>
                  </a:ext>
                </a:extLst>
              </a:tr>
              <a:tr h="1519832">
                <a:tc>
                  <a:txBody>
                    <a:bodyPr/>
                    <a:lstStyle/>
                    <a:p>
                      <a:pPr algn="ctr"/>
                      <a:r>
                        <a:rPr lang="en-US" sz="2000" dirty="0">
                          <a:latin typeface="Times New Roman" pitchFamily="18" charset="0"/>
                          <a:cs typeface="Times New Roman" pitchFamily="18" charset="0"/>
                        </a:rPr>
                        <a:t>Paper 1</a:t>
                      </a:r>
                    </a:p>
                  </a:txBody>
                  <a:tcPr/>
                </a:tc>
                <a:tc>
                  <a:txBody>
                    <a:bodyPr/>
                    <a:lstStyle/>
                    <a:p>
                      <a:pPr algn="ctr"/>
                      <a:r>
                        <a:rPr lang="en-US" sz="2000" dirty="0">
                          <a:latin typeface="Times New Roman" pitchFamily="18" charset="0"/>
                          <a:ea typeface="Arial"/>
                          <a:cs typeface="Times New Roman" pitchFamily="18" charset="0"/>
                          <a:sym typeface="Arial"/>
                        </a:rPr>
                        <a:t>2019</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R. B. </a:t>
                      </a:r>
                      <a:r>
                        <a:rPr lang="en-US" sz="2000" dirty="0" err="1">
                          <a:latin typeface="Times New Roman" pitchFamily="18" charset="0"/>
                          <a:cs typeface="Times New Roman" pitchFamily="18" charset="0"/>
                        </a:rPr>
                        <a:t>Nikam</a:t>
                      </a:r>
                      <a:r>
                        <a:rPr lang="en-US" sz="2000" dirty="0">
                          <a:latin typeface="Times New Roman" pitchFamily="18" charset="0"/>
                          <a:cs typeface="Times New Roman" pitchFamily="18" charset="0"/>
                        </a:rPr>
                        <a:t> and S. S. </a:t>
                      </a:r>
                      <a:r>
                        <a:rPr lang="en-US" sz="2000" dirty="0" err="1">
                          <a:latin typeface="Times New Roman" pitchFamily="18" charset="0"/>
                          <a:cs typeface="Times New Roman" pitchFamily="18" charset="0"/>
                        </a:rPr>
                        <a:t>Sakhare</a:t>
                      </a:r>
                      <a:endParaRPr lang="en-US" sz="2000" dirty="0">
                        <a:latin typeface="Times New Roman" pitchFamily="18" charset="0"/>
                        <a:cs typeface="Times New Roman" pitchFamily="18" charset="0"/>
                      </a:endParaRPr>
                    </a:p>
                  </a:txBody>
                  <a:tcPr/>
                </a:tc>
                <a:tc>
                  <a:txBody>
                    <a:bodyPr/>
                    <a:lstStyle/>
                    <a:p>
                      <a:r>
                        <a:rPr lang="en-US" dirty="0"/>
                        <a:t>The simulation results showed that the proposed comparator consumed less power and had a lower delay compared to other existing designs.</a:t>
                      </a:r>
                    </a:p>
                  </a:txBody>
                  <a:tcPr/>
                </a:tc>
                <a:extLst>
                  <a:ext uri="{0D108BD9-81ED-4DB2-BD59-A6C34878D82A}">
                    <a16:rowId xmlns:a16="http://schemas.microsoft.com/office/drawing/2014/main" xmlns="" val="10001"/>
                  </a:ext>
                </a:extLst>
              </a:tr>
              <a:tr h="1519832">
                <a:tc>
                  <a:txBody>
                    <a:bodyPr/>
                    <a:lstStyle/>
                    <a:p>
                      <a:pPr algn="ctr"/>
                      <a:r>
                        <a:rPr lang="en-US" sz="2000" dirty="0">
                          <a:latin typeface="Times New Roman" pitchFamily="18" charset="0"/>
                          <a:cs typeface="Times New Roman" pitchFamily="18" charset="0"/>
                        </a:rPr>
                        <a:t>Paper</a:t>
                      </a:r>
                      <a:r>
                        <a:rPr lang="en-US" sz="2000" baseline="0" dirty="0">
                          <a:latin typeface="Times New Roman" pitchFamily="18" charset="0"/>
                          <a:cs typeface="Times New Roman" pitchFamily="18" charset="0"/>
                        </a:rPr>
                        <a:t> 2</a:t>
                      </a:r>
                      <a:endParaRPr lang="en-US"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ea typeface="Arial"/>
                          <a:cs typeface="Times New Roman" pitchFamily="18" charset="0"/>
                          <a:sym typeface="Arial"/>
                        </a:rPr>
                        <a:t>2020</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M. R. </a:t>
                      </a:r>
                      <a:r>
                        <a:rPr lang="en-US" sz="2000" dirty="0" err="1">
                          <a:latin typeface="Times New Roman" pitchFamily="18" charset="0"/>
                          <a:cs typeface="Times New Roman" pitchFamily="18" charset="0"/>
                        </a:rPr>
                        <a:t>Adhikary</a:t>
                      </a:r>
                      <a:r>
                        <a:rPr lang="en-US" sz="2000" dirty="0">
                          <a:latin typeface="Times New Roman" pitchFamily="18" charset="0"/>
                          <a:cs typeface="Times New Roman" pitchFamily="18" charset="0"/>
                        </a:rPr>
                        <a:t> and M. A. Hossain</a:t>
                      </a:r>
                    </a:p>
                  </a:txBody>
                  <a:tcPr/>
                </a:tc>
                <a:tc>
                  <a:txBody>
                    <a:bodyPr/>
                    <a:lstStyle/>
                    <a:p>
                      <a:r>
                        <a:rPr lang="en-US" dirty="0"/>
                        <a:t>Proposed a 2-bit comparator using transmission gate logic, which used transmission gates to perform the comparison.</a:t>
                      </a:r>
                    </a:p>
                  </a:txBody>
                  <a:tcPr/>
                </a:tc>
                <a:extLst>
                  <a:ext uri="{0D108BD9-81ED-4DB2-BD59-A6C34878D82A}">
                    <a16:rowId xmlns:a16="http://schemas.microsoft.com/office/drawing/2014/main" xmlns="" val="10002"/>
                  </a:ext>
                </a:extLst>
              </a:tr>
              <a:tr h="2180665">
                <a:tc>
                  <a:txBody>
                    <a:bodyPr/>
                    <a:lstStyle/>
                    <a:p>
                      <a:pPr algn="ctr"/>
                      <a:r>
                        <a:rPr lang="en-US" sz="2000" dirty="0">
                          <a:latin typeface="Times New Roman" pitchFamily="18" charset="0"/>
                          <a:cs typeface="Times New Roman" pitchFamily="18" charset="0"/>
                        </a:rPr>
                        <a:t>Paper 3</a:t>
                      </a:r>
                    </a:p>
                  </a:txBody>
                  <a:tcPr/>
                </a:tc>
                <a:tc>
                  <a:txBody>
                    <a:bodyPr/>
                    <a:lstStyle/>
                    <a:p>
                      <a:pPr algn="ctr"/>
                      <a:r>
                        <a:rPr lang="en-US" sz="2000" dirty="0">
                          <a:latin typeface="Times New Roman" pitchFamily="18" charset="0"/>
                          <a:ea typeface="Arial"/>
                          <a:cs typeface="Times New Roman" pitchFamily="18" charset="0"/>
                          <a:sym typeface="Arial"/>
                        </a:rPr>
                        <a:t>2021</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N. Sharma and R. Yadav</a:t>
                      </a:r>
                    </a:p>
                  </a:txBody>
                  <a:tcPr/>
                </a:tc>
                <a:tc>
                  <a:txBody>
                    <a:bodyPr/>
                    <a:lstStyle/>
                    <a:p>
                      <a:r>
                        <a:rPr lang="en-US" dirty="0"/>
                        <a:t> The results showed that the proposed comparator had a lower gate count and consumed less power compared to other existing designs.</a:t>
                      </a:r>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PROBLEM STATEMENT</a:t>
            </a:r>
            <a:endParaRPr sz="2500" b="1" dirty="0">
              <a:latin typeface="Times New Roman"/>
              <a:ea typeface="Times New Roman"/>
              <a:cs typeface="Times New Roman"/>
              <a:sym typeface="Times New Roman"/>
            </a:endParaRPr>
          </a:p>
        </p:txBody>
      </p:sp>
      <p:sp>
        <p:nvSpPr>
          <p:cNvPr id="123" name="Google Shape;123;p17"/>
          <p:cNvSpPr txBox="1">
            <a:spLocks noGrp="1"/>
          </p:cNvSpPr>
          <p:nvPr>
            <p:ph type="body" idx="1"/>
          </p:nvPr>
        </p:nvSpPr>
        <p:spPr>
          <a:xfrm>
            <a:off x="457199" y="1600200"/>
            <a:ext cx="8229599" cy="4463716"/>
          </a:xfrm>
          <a:prstGeom prst="rect">
            <a:avLst/>
          </a:prstGeom>
        </p:spPr>
        <p:txBody>
          <a:bodyPr spcFirstLastPara="1" wrap="square" lIns="91425" tIns="45700" rIns="91425" bIns="45700" anchor="t" anchorCtr="0">
            <a:normAutofit/>
          </a:bodyPr>
          <a:lstStyle/>
          <a:p>
            <a:pPr>
              <a:buNone/>
            </a:pPr>
            <a:r>
              <a:rPr lang="en-US" sz="2000" dirty="0" smtClean="0">
                <a:latin typeface="Times New Roman" pitchFamily="18" charset="0"/>
                <a:ea typeface="Calibri" panose="020F0502020204030204" pitchFamily="34" charset="0"/>
                <a:cs typeface="Times New Roman" pitchFamily="18" charset="0"/>
              </a:rPr>
              <a:t>      The project will involve understanding the theory of binary number comparison, designing the logic circuit, simulating the circuit using a software tool, and testing the circuit with various inputs to verify its correctness.</a:t>
            </a:r>
            <a:endParaRPr lang="en-US" sz="2000" dirty="0">
              <a:effectLst/>
              <a:latin typeface="Times New Roman" pitchFamily="18" charset="0"/>
              <a:ea typeface="Calibri" panose="020F0502020204030204" pitchFamily="34" charset="0"/>
              <a:cs typeface="Times New Roman" pitchFamily="18" charset="0"/>
            </a:endParaRPr>
          </a:p>
          <a:p>
            <a:pPr>
              <a:buNone/>
            </a:pPr>
            <a:endParaRPr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panose="02020603050405020304" pitchFamily="18" charset="0"/>
                <a:cs typeface="Times New Roman" panose="02020603050405020304" pitchFamily="18" charset="0"/>
              </a:rPr>
              <a:t>PROJECT OBJECTIVE</a:t>
            </a:r>
            <a:endParaRPr sz="2500" b="1" dirty="0">
              <a:latin typeface="Times New Roman" panose="02020603050405020304" pitchFamily="18" charset="0"/>
              <a:cs typeface="Times New Roman" panose="02020603050405020304" pitchFamily="18" charset="0"/>
            </a:endParaRPr>
          </a:p>
        </p:txBody>
      </p:sp>
      <p:sp>
        <p:nvSpPr>
          <p:cNvPr id="130" name="Google Shape;130;p1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nSpc>
                <a:spcPct val="115000"/>
              </a:lnSpc>
              <a:spcBef>
                <a:spcPts val="400"/>
              </a:spcBef>
              <a:buSzPts val="1100"/>
              <a:buNone/>
            </a:pPr>
            <a:r>
              <a:rPr lang="en-US" sz="2000" dirty="0" smtClean="0">
                <a:latin typeface="Times New Roman" pitchFamily="18" charset="0"/>
                <a:ea typeface="Arial"/>
                <a:cs typeface="Times New Roman" pitchFamily="18" charset="0"/>
                <a:sym typeface="Arial"/>
              </a:rPr>
              <a:t>The project is to design and implement a circuit that can compare two 2-bit binary numbers and determine whether they are equal or which one is greater than the other.</a:t>
            </a:r>
            <a:endParaRPr sz="2000" smtClean="0">
              <a:latin typeface="Times New Roman" pitchFamily="18" charset="0"/>
              <a:ea typeface="Arial"/>
              <a:cs typeface="Times New Roman" pitchFamily="18" charset="0"/>
              <a:sym typeface="Arial"/>
            </a:endParaRPr>
          </a:p>
          <a:p>
            <a:pPr marL="0" lvl="0" indent="0">
              <a:lnSpc>
                <a:spcPct val="115000"/>
              </a:lnSpc>
              <a:spcBef>
                <a:spcPts val="600"/>
              </a:spcBef>
              <a:buSzPts val="1100"/>
              <a:buNone/>
            </a:pPr>
            <a:r>
              <a:rPr lang="en-US" sz="2000" dirty="0" smtClean="0">
                <a:latin typeface="Times New Roman" pitchFamily="18" charset="0"/>
                <a:ea typeface="Arial"/>
                <a:cs typeface="Times New Roman" pitchFamily="18" charset="0"/>
                <a:sym typeface="Arial"/>
              </a:rPr>
              <a:t>The circuit design involves using basic logic gates such as AND, OR, NOT, and XOR gates. The circuit can be implemented using various methods, including combinational logic, sequential logic, and using a truth table to derive the logic equations.</a:t>
            </a:r>
          </a:p>
          <a:p>
            <a:pPr marL="0" lvl="0" indent="0">
              <a:lnSpc>
                <a:spcPct val="115000"/>
              </a:lnSpc>
              <a:spcBef>
                <a:spcPts val="600"/>
              </a:spcBef>
              <a:buSzPts val="1100"/>
              <a:buNone/>
            </a:pPr>
            <a:r>
              <a:rPr lang="en-US" sz="2000" dirty="0" smtClean="0">
                <a:latin typeface="Times New Roman" pitchFamily="18" charset="0"/>
                <a:ea typeface="Arial"/>
                <a:cs typeface="Times New Roman" pitchFamily="18" charset="0"/>
                <a:sym typeface="Arial"/>
              </a:rPr>
              <a:t>A 2-bit comparator is a fundamental building block in many digital systems, such as microprocessors, digital signal processors, and communication systems, where binary numbers are compared and decisions made based on the results of the comparison.</a:t>
            </a:r>
            <a:endParaRPr sz="2000" smtClean="0">
              <a:latin typeface="Times New Roman" pitchFamily="18" charset="0"/>
              <a:ea typeface="Arial"/>
              <a:cs typeface="Times New Roman" pitchFamily="18" charset="0"/>
              <a:sym typeface="Arial"/>
            </a:endParaRPr>
          </a:p>
          <a:p>
            <a:pPr marL="0" lvl="0" indent="0" algn="l" rtl="0">
              <a:spcBef>
                <a:spcPts val="6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dirty="0">
                <a:latin typeface="Times New Roman"/>
                <a:ea typeface="Times New Roman"/>
                <a:cs typeface="Times New Roman"/>
                <a:sym typeface="Times New Roman"/>
              </a:rPr>
              <a:t>CIRCUIT DIAGRAM</a:t>
            </a:r>
            <a:endParaRPr sz="2500" b="1" dirty="0">
              <a:latin typeface="Times New Roman"/>
              <a:ea typeface="Times New Roman"/>
              <a:cs typeface="Times New Roman"/>
              <a:sym typeface="Times New Roman"/>
            </a:endParaRPr>
          </a:p>
        </p:txBody>
      </p:sp>
      <p:sp>
        <p:nvSpPr>
          <p:cNvPr id="145" name="Google Shape;145;p2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4" name="Picture 2" descr="Connection diagram of the FPGA pin interface for implementing the... |  Download Scientific Diagram">
            <a:extLst>
              <a:ext uri="{FF2B5EF4-FFF2-40B4-BE49-F238E27FC236}">
                <a16:creationId xmlns="" xmlns:a16="http://schemas.microsoft.com/office/drawing/2014/main" id="{CF9E3E26-9A35-9440-6B0A-9F2E6A0A3122}"/>
              </a:ext>
            </a:extLst>
          </p:cNvPr>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407963" y="1561514"/>
            <a:ext cx="8251552" cy="462827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WORKING</a:t>
            </a:r>
          </a:p>
        </p:txBody>
      </p:sp>
      <p:sp>
        <p:nvSpPr>
          <p:cNvPr id="3" name="Text Placeholder 2"/>
          <p:cNvSpPr>
            <a:spLocks noGrp="1"/>
          </p:cNvSpPr>
          <p:nvPr>
            <p:ph type="body" idx="1"/>
          </p:nvPr>
        </p:nvSpPr>
        <p:spPr/>
        <p:txBody>
          <a:bodyPr>
            <a:normAutofit fontScale="62500" lnSpcReduction="20000"/>
          </a:bodyPr>
          <a:lstStyle/>
          <a:p>
            <a:pPr>
              <a:buFont typeface="+mj-lt"/>
              <a:buAutoNum type="arabicPeriod"/>
            </a:pPr>
            <a:r>
              <a:rPr lang="en-US" dirty="0" smtClean="0">
                <a:solidFill>
                  <a:srgbClr val="374151"/>
                </a:solidFill>
                <a:latin typeface="Söhne"/>
              </a:rPr>
              <a:t>Create a new project in your FPGA design software, and select the FPGA board you are using as the target device.</a:t>
            </a:r>
          </a:p>
          <a:p>
            <a:pPr>
              <a:buFont typeface="+mj-lt"/>
              <a:buAutoNum type="arabicPeriod"/>
            </a:pPr>
            <a:r>
              <a:rPr lang="en-US" dirty="0" smtClean="0">
                <a:solidFill>
                  <a:srgbClr val="374151"/>
                </a:solidFill>
                <a:latin typeface="Söhne"/>
              </a:rPr>
              <a:t>Define the input and output ports of the comparator. In this case, you will have two 2-bit input ports (A and B), and one output port (Out) that will be used to indicate whether A is greater than, less than, or equal to B.</a:t>
            </a:r>
          </a:p>
          <a:p>
            <a:pPr>
              <a:buFont typeface="+mj-lt"/>
              <a:buAutoNum type="arabicPeriod"/>
            </a:pPr>
            <a:r>
              <a:rPr lang="en-US" dirty="0" smtClean="0">
                <a:solidFill>
                  <a:srgbClr val="374151"/>
                </a:solidFill>
                <a:latin typeface="Söhne"/>
              </a:rPr>
              <a:t>Write the VHDL or </a:t>
            </a:r>
            <a:r>
              <a:rPr lang="en-US" dirty="0" err="1" smtClean="0">
                <a:solidFill>
                  <a:srgbClr val="374151"/>
                </a:solidFill>
                <a:latin typeface="Söhne"/>
              </a:rPr>
              <a:t>Verilog</a:t>
            </a:r>
            <a:r>
              <a:rPr lang="en-US" dirty="0" smtClean="0">
                <a:solidFill>
                  <a:srgbClr val="374151"/>
                </a:solidFill>
                <a:latin typeface="Söhne"/>
              </a:rPr>
              <a:t> code for the 2-bit comparator. The code should compare the two input ports and set the output port to 00 if A is equal to B, 01 if A is greater than B, and 10 if A is less than B.</a:t>
            </a:r>
          </a:p>
          <a:p>
            <a:pPr>
              <a:buFont typeface="+mj-lt"/>
              <a:buAutoNum type="arabicPeriod"/>
            </a:pPr>
            <a:r>
              <a:rPr lang="en-US" dirty="0" smtClean="0">
                <a:solidFill>
                  <a:srgbClr val="374151"/>
                </a:solidFill>
                <a:latin typeface="Söhne"/>
              </a:rPr>
              <a:t>Once the code is written, synthesize and implement the design using the FPGA design software. This will create a </a:t>
            </a:r>
            <a:r>
              <a:rPr lang="en-US" dirty="0" err="1" smtClean="0">
                <a:solidFill>
                  <a:srgbClr val="374151"/>
                </a:solidFill>
                <a:latin typeface="Söhne"/>
              </a:rPr>
              <a:t>bitstream</a:t>
            </a:r>
            <a:r>
              <a:rPr lang="en-US" dirty="0" smtClean="0">
                <a:solidFill>
                  <a:srgbClr val="374151"/>
                </a:solidFill>
                <a:latin typeface="Söhne"/>
              </a:rPr>
              <a:t> that can be loaded onto the FPGA board.</a:t>
            </a:r>
          </a:p>
          <a:p>
            <a:pPr>
              <a:buFont typeface="+mj-lt"/>
              <a:buAutoNum type="arabicPeriod"/>
            </a:pPr>
            <a:r>
              <a:rPr lang="en-US" dirty="0" smtClean="0">
                <a:solidFill>
                  <a:srgbClr val="374151"/>
                </a:solidFill>
                <a:latin typeface="Söhne"/>
              </a:rPr>
              <a:t>Load the </a:t>
            </a:r>
            <a:r>
              <a:rPr lang="en-US" dirty="0" err="1" smtClean="0">
                <a:solidFill>
                  <a:srgbClr val="374151"/>
                </a:solidFill>
                <a:latin typeface="Söhne"/>
              </a:rPr>
              <a:t>bitstream</a:t>
            </a:r>
            <a:r>
              <a:rPr lang="en-US" dirty="0" smtClean="0">
                <a:solidFill>
                  <a:srgbClr val="374151"/>
                </a:solidFill>
                <a:latin typeface="Söhne"/>
              </a:rPr>
              <a:t> onto the FPGA board and test the 2-bit comparator using a suitable input stimulus. You can use the switches or buttons on the board to input values for A and B, and observe the output on the LEDs or displays.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500" b="1">
                <a:latin typeface="Times New Roman"/>
                <a:ea typeface="Times New Roman"/>
                <a:cs typeface="Times New Roman"/>
                <a:sym typeface="Times New Roman"/>
              </a:rPr>
              <a:t>APPLICATIONS</a:t>
            </a:r>
            <a:endParaRPr sz="2500" b="1">
              <a:latin typeface="Times New Roman"/>
              <a:ea typeface="Times New Roman"/>
              <a:cs typeface="Times New Roman"/>
              <a:sym typeface="Times New Roman"/>
            </a:endParaRPr>
          </a:p>
        </p:txBody>
      </p:sp>
      <p:sp>
        <p:nvSpPr>
          <p:cNvPr id="189" name="Google Shape;189;p2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lvl="0" indent="-355600" algn="just">
              <a:lnSpc>
                <a:spcPct val="115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For Address decoding such as microprocessors, memory and input/output devices.</a:t>
            </a:r>
            <a:endParaRPr lang="en-US"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lvl="0" indent="-355600" algn="just">
              <a:lnSpc>
                <a:spcPct val="115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For Control logic- To compare two inputs and generate a control signal based on the comparison. </a:t>
            </a: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lvl="0" indent="-355600" algn="just">
              <a:lnSpc>
                <a:spcPct val="115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For Sorting networks- To compare two inputs and swap their positions if necessary. </a:t>
            </a:r>
            <a:endParaRPr lang="en-US"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lvl="0" indent="-355600" algn="just">
              <a:lnSpc>
                <a:spcPct val="115000"/>
              </a:lnSpc>
              <a:spcBef>
                <a:spcPts val="0"/>
              </a:spcBef>
              <a:buSzPts val="2000"/>
              <a:buFont typeface="Times New Roman"/>
              <a:buAutoNum type="arabicPeriod"/>
            </a:pPr>
            <a:r>
              <a:rPr lang="en-US" sz="2000" dirty="0" smtClean="0">
                <a:latin typeface="Times New Roman"/>
                <a:ea typeface="Times New Roman"/>
                <a:cs typeface="Times New Roman"/>
                <a:sym typeface="Times New Roman"/>
              </a:rPr>
              <a:t> For Error detection- To compare the expected and received data and detect errors.</a:t>
            </a:r>
            <a:endParaRPr lang="en-US"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AutoNum type="arabicPeriod"/>
            </a:pPr>
            <a:endParaRPr lang="en-US" sz="2000" dirty="0">
              <a:latin typeface="Times New Roman"/>
              <a:ea typeface="Times New Roman"/>
              <a:cs typeface="Times New Roman"/>
              <a:sym typeface="Times New Roman"/>
            </a:endParaRPr>
          </a:p>
          <a:p>
            <a:pPr marL="457200" lvl="0" indent="0" algn="l" rtl="0">
              <a:spcBef>
                <a:spcPts val="360"/>
              </a:spcBef>
              <a:spcAft>
                <a:spcPts val="0"/>
              </a:spcAft>
              <a:buNone/>
            </a:pP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991</Words>
  <Application>Microsoft Office PowerPoint</Application>
  <PresentationFormat>On-screen Show (4:3)</PresentationFormat>
  <Paragraphs>133</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 KCCEMSR, THANE OUTLINE OF PRESENTATION </vt:lpstr>
      <vt:lpstr>INTRODUCTION</vt:lpstr>
      <vt:lpstr>LITERATURE REVIEW</vt:lpstr>
      <vt:lpstr>PROBLEM STATEMENT</vt:lpstr>
      <vt:lpstr>PROJECT OBJECTIVE</vt:lpstr>
      <vt:lpstr>CIRCUIT DIAGRAM</vt:lpstr>
      <vt:lpstr>WORKING</vt:lpstr>
      <vt:lpstr>APPLICATIONS</vt:lpstr>
      <vt:lpstr>ADVANTAGES</vt:lpstr>
      <vt:lpstr>LIMITATIONS</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pravin</dc:creator>
  <cp:lastModifiedBy>pravin</cp:lastModifiedBy>
  <cp:revision>38</cp:revision>
  <dcterms:modified xsi:type="dcterms:W3CDTF">2023-05-03T15:29:15Z</dcterms:modified>
</cp:coreProperties>
</file>