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23" autoAdjust="0"/>
  </p:normalViewPr>
  <p:slideViewPr>
    <p:cSldViewPr snapToGrid="0">
      <p:cViewPr varScale="1">
        <p:scale>
          <a:sx n="97" d="100"/>
          <a:sy n="97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1464-B41A-42DD-9B51-C2EA2593497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8AED-CC45-4D1A-A295-E6C851EAB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5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为了更好地、安全地使银行全面了解企业的各类金融相关信息，需要构建相应金融数据分析软件，可将不同来源发布的各类金融信息整合后存放于数据库中，并根据相关数据和指标自动分析。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其中包括用户管理子系统、融报管理子系统、商机管理子系统等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本项目仅基于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实现该软件中的商机管理子系统。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A8AED-CC45-4D1A-A295-E6C851EAB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6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iOS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操作系统架构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A8AED-CC45-4D1A-A295-E6C851EAB5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6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0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6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9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3"/>
          </p:nvPr>
        </p:nvSpPr>
        <p:spPr>
          <a:xfrm>
            <a:off x="535781" y="3929063"/>
            <a:ext cx="11133544" cy="2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>
            <a:lvl1pPr marL="0" indent="0" defTabSz="321457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cs typeface="Helvetica"/>
                <a:sym typeface="Helvetica"/>
              </a:defRPr>
            </a:lvl1pPr>
          </a:lstStyle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535781" y="401836"/>
            <a:ext cx="11120438" cy="364331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8508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535781" y="3991570"/>
            <a:ext cx="11120438" cy="22949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33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160729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33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321457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33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482186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33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642915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33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325391" y="6461125"/>
            <a:ext cx="297657" cy="23217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16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4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6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7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2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4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C8FD-AA1F-4DD5-AC9B-0E6D4841923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402A-9D73-407F-BD1D-6C3B919B8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1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74839" y="663435"/>
            <a:ext cx="8769894" cy="5315884"/>
            <a:chOff x="99626" y="943552"/>
            <a:chExt cx="12303194" cy="7560368"/>
          </a:xfrm>
        </p:grpSpPr>
        <p:grpSp>
          <p:nvGrpSpPr>
            <p:cNvPr id="7" name="组合 6"/>
            <p:cNvGrpSpPr/>
            <p:nvPr/>
          </p:nvGrpSpPr>
          <p:grpSpPr>
            <a:xfrm>
              <a:off x="99626" y="943552"/>
              <a:ext cx="12303194" cy="7560368"/>
              <a:chOff x="99626" y="943552"/>
              <a:chExt cx="12303194" cy="7560368"/>
            </a:xfrm>
          </p:grpSpPr>
          <p:sp>
            <p:nvSpPr>
              <p:cNvPr id="8" name="Shape 128"/>
              <p:cNvSpPr txBox="1">
                <a:spLocks/>
              </p:cNvSpPr>
              <p:nvPr/>
            </p:nvSpPr>
            <p:spPr>
              <a:xfrm>
                <a:off x="99626" y="6134100"/>
                <a:ext cx="12303194" cy="23698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5719" tIns="35719" rIns="35719" bIns="35719">
                <a:normAutofit fontScale="92500"/>
              </a:bodyPr>
              <a:lstStyle>
                <a:lvl1pPr marL="0" marR="0" indent="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1pPr>
                <a:lvl2pPr marL="0" marR="0" indent="2286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2pPr>
                <a:lvl3pPr marL="0" marR="0" indent="4572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3pPr>
                <a:lvl4pPr marL="0" marR="0" indent="6858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4pPr>
                <a:lvl5pPr marL="0" marR="0" indent="9144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5pPr>
                <a:lvl6pPr marL="28194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6pPr>
                <a:lvl7pPr marL="32893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7pPr>
                <a:lvl8pPr marL="37592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8pPr>
                <a:lvl9pPr marL="42291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zh-CN" altLang="en-US" sz="337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</a:t>
                </a:r>
                <a:r>
                  <a:rPr lang="en-US" altLang="zh-CN" sz="3375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iOS</a:t>
                </a:r>
                <a:r>
                  <a:rPr lang="zh-CN" altLang="en-US" sz="3375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平台的</a:t>
                </a:r>
                <a:r>
                  <a:rPr lang="zh-CN" altLang="en-US" sz="337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金融大数据分析软件的设计与实现</a:t>
                </a:r>
              </a:p>
              <a:p>
                <a:pPr algn="ctr" hangingPunct="1">
                  <a:lnSpc>
                    <a:spcPct val="100000"/>
                  </a:lnSpc>
                </a:pPr>
                <a:r>
                  <a:rPr lang="en-US" altLang="zh-CN" sz="2742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16021019</a:t>
                </a:r>
                <a:endParaRPr lang="en-US" altLang="zh-CN" sz="2742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hangingPunct="1">
                  <a:lnSpc>
                    <a:spcPct val="100000"/>
                  </a:lnSpc>
                </a:pPr>
                <a:r>
                  <a:rPr lang="zh-CN" altLang="en-US" sz="2742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王时予</a:t>
                </a:r>
                <a:endParaRPr lang="en-US" altLang="zh-CN" sz="2742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9" name="院徽.jpg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2669" t="12375" r="13929" b="8212"/>
              <a:stretch/>
            </p:blipFill>
            <p:spPr>
              <a:xfrm>
                <a:off x="6684971" y="943552"/>
                <a:ext cx="4320443" cy="426744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897" y="943552"/>
              <a:ext cx="4267440" cy="4267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9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GX-HC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4886" y="1214678"/>
            <a:ext cx="7184097" cy="44427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41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8"/>
          <p:cNvSpPr txBox="1">
            <a:spLocks/>
          </p:cNvSpPr>
          <p:nvPr/>
        </p:nvSpPr>
        <p:spPr>
          <a:xfrm>
            <a:off x="1141429" y="2285826"/>
            <a:ext cx="9817194" cy="2229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 fontScale="47500" lnSpcReduction="20000"/>
          </a:bodyPr>
          <a:lstStyle>
            <a:lvl1pPr marL="0" marR="0" indent="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marR="0" indent="2286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marR="0" indent="4572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marR="0" indent="6858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marR="0" indent="9144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更好地、安全地使银行全面了解企业的各类金融相关信息，需要构建相应金融数据分析软件，可将不同来源发布的各类金融信息整合后存放于数据库中，并根据相关数据和指标自动分析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其中包括了用户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管理子系统、融报管理子系统、商机管理子系统等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本项目仅基于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实现该软件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中各个系统。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hangingPunct="1">
              <a:lnSpc>
                <a:spcPct val="150000"/>
              </a:lnSpc>
            </a:pP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425" y="348081"/>
            <a:ext cx="3519354" cy="800235"/>
            <a:chOff x="1559589" y="2709000"/>
            <a:chExt cx="3502637" cy="720000"/>
          </a:xfrm>
        </p:grpSpPr>
        <p:sp>
          <p:nvSpPr>
            <p:cNvPr id="8" name="矩形 7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17902" y="2779098"/>
              <a:ext cx="1113071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摘要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35425" y="348081"/>
            <a:ext cx="3519354" cy="800235"/>
            <a:chOff x="1559589" y="2709000"/>
            <a:chExt cx="3502637" cy="720000"/>
          </a:xfrm>
        </p:grpSpPr>
        <p:sp>
          <p:nvSpPr>
            <p:cNvPr id="6" name="矩形 5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53263" y="2779098"/>
              <a:ext cx="2042352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项目介绍</a:t>
              </a:r>
              <a:endParaRPr lang="en-US" altLang="zh-CN" sz="3600" b="1" dirty="0" smtClean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Shape 128"/>
          <p:cNvSpPr txBox="1">
            <a:spLocks/>
          </p:cNvSpPr>
          <p:nvPr/>
        </p:nvSpPr>
        <p:spPr>
          <a:xfrm>
            <a:off x="1085344" y="1509078"/>
            <a:ext cx="9817194" cy="408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 fontScale="62500" lnSpcReduction="20000"/>
          </a:bodyPr>
          <a:lstStyle>
            <a:lvl1pPr marL="0" marR="0" indent="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marR="0" indent="2286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marR="0" indent="4572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marR="0" indent="6858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marR="0" indent="914400" algn="r" defTabSz="584200" rtl="0" latinLnBrk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747676"/>
                </a:solidFill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对用户进行实名制管理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融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报管理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查看企业相关的融资信息，经营情况等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商机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根据企业公布的各项数据进行风险评估，商机分析等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hangingPunct="1">
              <a:lnSpc>
                <a:spcPct val="150000"/>
              </a:lnSpc>
            </a:pP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4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35425" y="348081"/>
            <a:ext cx="3628756" cy="800235"/>
            <a:chOff x="1559589" y="2709000"/>
            <a:chExt cx="3611519" cy="720000"/>
          </a:xfrm>
        </p:grpSpPr>
        <p:sp>
          <p:nvSpPr>
            <p:cNvPr id="6" name="矩形 5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  <a:endPara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77774" y="2779098"/>
              <a:ext cx="2793334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en-US" altLang="zh-CN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iOS</a:t>
              </a:r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开发平台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80" y="2346410"/>
            <a:ext cx="3276000" cy="2185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319" y="1596420"/>
            <a:ext cx="6173521" cy="3685480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352839" y="5281900"/>
            <a:ext cx="232788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100" dirty="0" smtClean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iOS</a:t>
            </a:r>
            <a:r>
              <a:rPr lang="zh-CN" altLang="en-US" sz="2100" dirty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操作系统架构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260509" y="5281900"/>
            <a:ext cx="214513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 err="1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</a:rPr>
              <a:t>Xcode</a:t>
            </a:r>
            <a:r>
              <a:rPr lang="zh-CN" altLang="en-US" sz="2100" dirty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</a:rPr>
              <a:t>开发环境 </a:t>
            </a:r>
            <a:endParaRPr lang="zh-CN" altLang="en-US" sz="2100" dirty="0">
              <a:solidFill>
                <a:srgbClr val="7476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owan Old Style Italic"/>
              <a:sym typeface="Iowan Old Style Italic"/>
            </a:endParaRPr>
          </a:p>
        </p:txBody>
      </p:sp>
    </p:spTree>
    <p:extLst>
      <p:ext uri="{BB962C8B-B14F-4D97-AF65-F5344CB8AC3E}">
        <p14:creationId xmlns:p14="http://schemas.microsoft.com/office/powerpoint/2010/main" val="53364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0" y="1216235"/>
            <a:ext cx="3861000" cy="38362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04670" y="5170140"/>
            <a:ext cx="99257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 smtClean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用例图</a:t>
            </a:r>
            <a:endParaRPr lang="zh-CN" altLang="en-US" sz="2100" dirty="0">
              <a:solidFill>
                <a:srgbClr val="7476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owan Old Style Italic"/>
              <a:sym typeface="Iowan Old Style Italic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90" y="1256015"/>
            <a:ext cx="4822858" cy="375669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84477" y="5170140"/>
            <a:ext cx="126188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数据流图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35425" y="348081"/>
            <a:ext cx="3628756" cy="800235"/>
            <a:chOff x="1559589" y="2709000"/>
            <a:chExt cx="3611519" cy="720000"/>
          </a:xfrm>
        </p:grpSpPr>
        <p:sp>
          <p:nvSpPr>
            <p:cNvPr id="10" name="矩形 9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  <a:endPara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377774" y="2779098"/>
              <a:ext cx="2793334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en-US" altLang="zh-CN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iOS</a:t>
              </a:r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开发平台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69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55" y="1465270"/>
            <a:ext cx="2603250" cy="4882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75" y="1453645"/>
            <a:ext cx="2603250" cy="4905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75" y="1510990"/>
            <a:ext cx="2603250" cy="48825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35425" y="348081"/>
            <a:ext cx="3628756" cy="800235"/>
            <a:chOff x="1559589" y="2709000"/>
            <a:chExt cx="3611519" cy="720000"/>
          </a:xfrm>
        </p:grpSpPr>
        <p:sp>
          <p:nvSpPr>
            <p:cNvPr id="12" name="矩形 11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  <a:endPara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77774" y="2779098"/>
              <a:ext cx="2793334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en-US" altLang="zh-CN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iOS</a:t>
              </a:r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开发平台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1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13" y="1524631"/>
            <a:ext cx="2603250" cy="489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613" y="1524631"/>
            <a:ext cx="2603250" cy="491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708" y="1524631"/>
            <a:ext cx="2603250" cy="48902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35425" y="348081"/>
            <a:ext cx="3628756" cy="800235"/>
            <a:chOff x="1559589" y="2709000"/>
            <a:chExt cx="3611519" cy="720000"/>
          </a:xfrm>
        </p:grpSpPr>
        <p:sp>
          <p:nvSpPr>
            <p:cNvPr id="9" name="矩形 8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  <a:endPara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77774" y="2779098"/>
              <a:ext cx="2793334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en-US" altLang="zh-CN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iOS</a:t>
              </a:r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开发平台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46" y="1481868"/>
            <a:ext cx="2617717" cy="49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54" y="1432560"/>
            <a:ext cx="2612185" cy="49306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17" y="1432560"/>
            <a:ext cx="2615883" cy="4930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693" y="1432560"/>
            <a:ext cx="2621757" cy="49306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35425" y="348081"/>
            <a:ext cx="3628756" cy="800235"/>
            <a:chOff x="1559589" y="2709000"/>
            <a:chExt cx="3611519" cy="720000"/>
          </a:xfrm>
        </p:grpSpPr>
        <p:sp>
          <p:nvSpPr>
            <p:cNvPr id="9" name="矩形 8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  <a:endPara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77774" y="2779098"/>
              <a:ext cx="2793334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en-US" altLang="zh-CN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iOS</a:t>
              </a:r>
              <a:r>
                <a:rPr lang="zh-CN" altLang="en-US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开发平台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5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35425" y="348081"/>
            <a:ext cx="3519354" cy="800235"/>
            <a:chOff x="1559589" y="2709000"/>
            <a:chExt cx="3502637" cy="720000"/>
          </a:xfrm>
        </p:grpSpPr>
        <p:sp>
          <p:nvSpPr>
            <p:cNvPr id="6" name="矩形 5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Iowan Old Style Italic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04</a:t>
              </a:r>
              <a:endPara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85584" y="2779098"/>
              <a:ext cx="1577712" cy="581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28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 Italic"/>
                  <a:ea typeface="Iowan Old Style Italic"/>
                  <a:cs typeface="Iowan Old Style Italic"/>
                  <a:sym typeface="Iowan Old Style Italic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数据库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5" y="1550035"/>
            <a:ext cx="4576655" cy="15196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0" y="3855554"/>
            <a:ext cx="4558180" cy="1161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480" y="1550035"/>
            <a:ext cx="5986462" cy="3467063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023505" y="3075817"/>
            <a:ext cx="180049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 smtClean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公司基本信息</a:t>
            </a:r>
            <a:endParaRPr lang="zh-CN" altLang="en-US" sz="2100" dirty="0">
              <a:solidFill>
                <a:srgbClr val="7476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owan Old Style Italic"/>
              <a:sym typeface="Iowan Old Style Italic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60600" y="5030934"/>
            <a:ext cx="180049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 smtClean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公司变更信息</a:t>
            </a:r>
            <a:endParaRPr lang="zh-CN" altLang="en-US" sz="2100" dirty="0">
              <a:solidFill>
                <a:srgbClr val="7476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owan Old Style Italic"/>
              <a:sym typeface="Iowan Old Style Italic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7980769" y="5030934"/>
            <a:ext cx="126188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股东</a:t>
            </a:r>
            <a:r>
              <a:rPr lang="zh-CN" altLang="en-US" sz="2100" dirty="0" smtClean="0">
                <a:solidFill>
                  <a:srgbClr val="747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owan Old Style Italic"/>
                <a:sym typeface="Iowan Old Style Italic"/>
              </a:rPr>
              <a:t>信息</a:t>
            </a:r>
            <a:endParaRPr lang="zh-CN" altLang="en-US" sz="2100" dirty="0">
              <a:solidFill>
                <a:srgbClr val="7476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owan Old Style Italic"/>
              <a:sym typeface="Iowan Old Style Italic"/>
            </a:endParaRPr>
          </a:p>
        </p:txBody>
      </p:sp>
    </p:spTree>
    <p:extLst>
      <p:ext uri="{BB962C8B-B14F-4D97-AF65-F5344CB8AC3E}">
        <p14:creationId xmlns:p14="http://schemas.microsoft.com/office/powerpoint/2010/main" val="30413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151</Words>
  <Application>Microsoft Office PowerPoint</Application>
  <PresentationFormat>宽屏</PresentationFormat>
  <Paragraphs>39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Iowan Old Style Italic</vt:lpstr>
      <vt:lpstr>等线</vt:lpstr>
      <vt:lpstr>等线 Light</vt:lpstr>
      <vt:lpstr>微软雅黑</vt:lpstr>
      <vt:lpstr>Arial</vt:lpstr>
      <vt:lpstr>Century Gothic</vt:lpstr>
      <vt:lpstr>Helvetica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时予</dc:creator>
  <cp:lastModifiedBy>王 时予</cp:lastModifiedBy>
  <cp:revision>9</cp:revision>
  <dcterms:created xsi:type="dcterms:W3CDTF">2020-01-08T06:33:56Z</dcterms:created>
  <dcterms:modified xsi:type="dcterms:W3CDTF">2020-01-08T23:53:43Z</dcterms:modified>
</cp:coreProperties>
</file>