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311708" y="744575"/>
            <a:ext cx="8520599" cy="2052599"/>
          </a:xfrm>
          <a:prstGeom prst="rect">
            <a:avLst/>
          </a:prstGeom>
        </p:spPr>
        <p:txBody>
          <a:bodyPr anchorCtr="0" anchor="b" bIns="91425" lIns="91425" rIns="91425" tIns="91425"/>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p:txBody>
      </p:sp>
      <p:sp>
        <p:nvSpPr>
          <p:cNvPr id="10" name="Shape 10"/>
          <p:cNvSpPr txBox="1"/>
          <p:nvPr>
            <p:ph idx="1" type="subTitle"/>
          </p:nvPr>
        </p:nvSpPr>
        <p:spPr>
          <a:xfrm>
            <a:off x="311700" y="2834125"/>
            <a:ext cx="8520599"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p:txBody>
      </p:sp>
      <p:sp>
        <p:nvSpPr>
          <p:cNvPr id="11" name="Shape 1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3" name="Shape 43"/>
        <p:cNvGrpSpPr/>
        <p:nvPr/>
      </p:nvGrpSpPr>
      <p:grpSpPr>
        <a:xfrm>
          <a:off x="0" y="0"/>
          <a:ext cx="0" cy="0"/>
          <a:chOff x="0" y="0"/>
          <a:chExt cx="0" cy="0"/>
        </a:xfrm>
      </p:grpSpPr>
      <p:sp>
        <p:nvSpPr>
          <p:cNvPr id="44" name="Shape 44"/>
          <p:cNvSpPr txBox="1"/>
          <p:nvPr>
            <p:ph type="title"/>
          </p:nvPr>
        </p:nvSpPr>
        <p:spPr>
          <a:xfrm>
            <a:off x="311700" y="1106125"/>
            <a:ext cx="8520599" cy="1963500"/>
          </a:xfrm>
          <a:prstGeom prst="rect">
            <a:avLst/>
          </a:prstGeom>
        </p:spPr>
        <p:txBody>
          <a:bodyPr anchorCtr="0" anchor="b" bIns="91425" lIns="91425" rIns="91425" tIns="91425"/>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p:txBody>
      </p:sp>
      <p:sp>
        <p:nvSpPr>
          <p:cNvPr id="45" name="Shape 45"/>
          <p:cNvSpPr txBox="1"/>
          <p:nvPr>
            <p:ph idx="1" type="body"/>
          </p:nvPr>
        </p:nvSpPr>
        <p:spPr>
          <a:xfrm>
            <a:off x="311700" y="31522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2" name="Shape 12"/>
        <p:cNvGrpSpPr/>
        <p:nvPr/>
      </p:nvGrpSpPr>
      <p:grpSpPr>
        <a:xfrm>
          <a:off x="0" y="0"/>
          <a:ext cx="0" cy="0"/>
          <a:chOff x="0" y="0"/>
          <a:chExt cx="0" cy="0"/>
        </a:xfrm>
      </p:grpSpPr>
      <p:sp>
        <p:nvSpPr>
          <p:cNvPr id="13" name="Shape 13"/>
          <p:cNvSpPr txBox="1"/>
          <p:nvPr>
            <p:ph type="title"/>
          </p:nvPr>
        </p:nvSpPr>
        <p:spPr>
          <a:xfrm>
            <a:off x="311700" y="2150850"/>
            <a:ext cx="8520599" cy="841800"/>
          </a:xfrm>
          <a:prstGeom prst="rect">
            <a:avLst/>
          </a:prstGeom>
        </p:spPr>
        <p:txBody>
          <a:bodyPr anchorCtr="0" anchor="ctr" bIns="91425" lIns="91425" rIns="91425" tIns="91425"/>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2" name="Shape 22"/>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7" name="Shape 27"/>
        <p:cNvGrpSpPr/>
        <p:nvPr/>
      </p:nvGrpSpPr>
      <p:grpSpPr>
        <a:xfrm>
          <a:off x="0" y="0"/>
          <a:ext cx="0" cy="0"/>
          <a:chOff x="0" y="0"/>
          <a:chExt cx="0" cy="0"/>
        </a:xfrm>
      </p:grpSpPr>
      <p:sp>
        <p:nvSpPr>
          <p:cNvPr id="28" name="Shape 28"/>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29" name="Shape 29"/>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1" name="Shape 31"/>
        <p:cNvGrpSpPr/>
        <p:nvPr/>
      </p:nvGrpSpPr>
      <p:grpSpPr>
        <a:xfrm>
          <a:off x="0" y="0"/>
          <a:ext cx="0" cy="0"/>
          <a:chOff x="0" y="0"/>
          <a:chExt cx="0" cy="0"/>
        </a:xfrm>
      </p:grpSpPr>
      <p:sp>
        <p:nvSpPr>
          <p:cNvPr id="32" name="Shape 32"/>
          <p:cNvSpPr txBox="1"/>
          <p:nvPr>
            <p:ph type="title"/>
          </p:nvPr>
        </p:nvSpPr>
        <p:spPr>
          <a:xfrm>
            <a:off x="490250" y="450150"/>
            <a:ext cx="6367800"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4"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36" name="Shape 36"/>
          <p:cNvSpPr txBox="1"/>
          <p:nvPr>
            <p:ph type="title"/>
          </p:nvPr>
        </p:nvSpPr>
        <p:spPr>
          <a:xfrm>
            <a:off x="265500" y="1233175"/>
            <a:ext cx="4045199" cy="14823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37" name="Shape 37"/>
          <p:cNvSpPr txBox="1"/>
          <p:nvPr>
            <p:ph idx="1" type="subTitle"/>
          </p:nvPr>
        </p:nvSpPr>
        <p:spPr>
          <a:xfrm>
            <a:off x="265500" y="2803075"/>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38" name="Shape 38"/>
          <p:cNvSpPr txBox="1"/>
          <p:nvPr>
            <p:ph idx="2" type="body"/>
          </p:nvPr>
        </p:nvSpPr>
        <p:spPr>
          <a:xfrm>
            <a:off x="4939500" y="724075"/>
            <a:ext cx="3837000" cy="3695099"/>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0" name="Shape 40"/>
        <p:cNvGrpSpPr/>
        <p:nvPr/>
      </p:nvGrpSpPr>
      <p:grpSpPr>
        <a:xfrm>
          <a:off x="0" y="0"/>
          <a:ext cx="0" cy="0"/>
          <a:chOff x="0" y="0"/>
          <a:chExt cx="0" cy="0"/>
        </a:xfrm>
      </p:grpSpPr>
      <p:sp>
        <p:nvSpPr>
          <p:cNvPr id="41" name="Shape 41"/>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defRPr sz="1800">
                <a:solidFill>
                  <a:schemeClr val="dk2"/>
                </a:solidFill>
              </a:defRPr>
            </a:lvl1pPr>
            <a:lvl2pPr>
              <a:lnSpc>
                <a:spcPct val="115000"/>
              </a:lnSpc>
              <a:spcBef>
                <a:spcPts val="0"/>
              </a:spcBef>
              <a:spcAft>
                <a:spcPts val="1600"/>
              </a:spcAft>
              <a:buClr>
                <a:schemeClr val="dk2"/>
              </a:buClr>
              <a:defRPr>
                <a:solidFill>
                  <a:schemeClr val="dk2"/>
                </a:solidFill>
              </a:defRPr>
            </a:lvl2pPr>
            <a:lvl3pPr>
              <a:lnSpc>
                <a:spcPct val="115000"/>
              </a:lnSpc>
              <a:spcBef>
                <a:spcPts val="0"/>
              </a:spcBef>
              <a:spcAft>
                <a:spcPts val="1600"/>
              </a:spcAft>
              <a:buClr>
                <a:schemeClr val="dk2"/>
              </a:buClr>
              <a:defRPr>
                <a:solidFill>
                  <a:schemeClr val="dk2"/>
                </a:solidFill>
              </a:defRPr>
            </a:lvl3pPr>
            <a:lvl4pPr>
              <a:lnSpc>
                <a:spcPct val="115000"/>
              </a:lnSpc>
              <a:spcBef>
                <a:spcPts val="0"/>
              </a:spcBef>
              <a:spcAft>
                <a:spcPts val="1600"/>
              </a:spcAft>
              <a:buClr>
                <a:schemeClr val="dk2"/>
              </a:buClr>
              <a:defRPr>
                <a:solidFill>
                  <a:schemeClr val="dk2"/>
                </a:solidFill>
              </a:defRPr>
            </a:lvl4pPr>
            <a:lvl5pPr>
              <a:lnSpc>
                <a:spcPct val="115000"/>
              </a:lnSpc>
              <a:spcBef>
                <a:spcPts val="0"/>
              </a:spcBef>
              <a:spcAft>
                <a:spcPts val="1600"/>
              </a:spcAft>
              <a:buClr>
                <a:schemeClr val="dk2"/>
              </a:buClr>
              <a:defRPr>
                <a:solidFill>
                  <a:schemeClr val="dk2"/>
                </a:solidFill>
              </a:defRPr>
            </a:lvl5pPr>
            <a:lvl6pPr>
              <a:lnSpc>
                <a:spcPct val="115000"/>
              </a:lnSpc>
              <a:spcBef>
                <a:spcPts val="0"/>
              </a:spcBef>
              <a:spcAft>
                <a:spcPts val="1600"/>
              </a:spcAft>
              <a:buClr>
                <a:schemeClr val="dk2"/>
              </a:buClr>
              <a:defRPr>
                <a:solidFill>
                  <a:schemeClr val="dk2"/>
                </a:solidFill>
              </a:defRPr>
            </a:lvl6pPr>
            <a:lvl7pPr>
              <a:lnSpc>
                <a:spcPct val="115000"/>
              </a:lnSpc>
              <a:spcBef>
                <a:spcPts val="0"/>
              </a:spcBef>
              <a:spcAft>
                <a:spcPts val="1600"/>
              </a:spcAft>
              <a:buClr>
                <a:schemeClr val="dk2"/>
              </a:buClr>
              <a:defRPr>
                <a:solidFill>
                  <a:schemeClr val="dk2"/>
                </a:solidFill>
              </a:defRPr>
            </a:lvl7pPr>
            <a:lvl8pPr>
              <a:lnSpc>
                <a:spcPct val="115000"/>
              </a:lnSpc>
              <a:spcBef>
                <a:spcPts val="0"/>
              </a:spcBef>
              <a:spcAft>
                <a:spcPts val="1600"/>
              </a:spcAft>
              <a:buClr>
                <a:schemeClr val="dk2"/>
              </a:buClr>
              <a:defRPr>
                <a:solidFill>
                  <a:schemeClr val="dk2"/>
                </a:solidFill>
              </a:defRPr>
            </a:lvl8pPr>
            <a:lvl9pPr>
              <a:lnSpc>
                <a:spcPct val="115000"/>
              </a:lnSpc>
              <a:spcBef>
                <a:spcPts val="0"/>
              </a:spcBef>
              <a:spcAft>
                <a:spcPts val="1600"/>
              </a:spcAft>
              <a:buClr>
                <a:schemeClr val="dk2"/>
              </a:buClr>
              <a:defRPr>
                <a:solidFill>
                  <a:schemeClr val="dk2"/>
                </a:solidFill>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adsb-decode-guide.readthedocs.org/en/latest/introduction.html" TargetMode="External"/><Relationship Id="rId4" Type="http://schemas.openxmlformats.org/officeDocument/2006/relationships/hyperlink" Target="http://www.movable-type.co.uk/scripts/latlong.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311708" y="744575"/>
            <a:ext cx="8520599" cy="2052599"/>
          </a:xfrm>
          <a:prstGeom prst="rect">
            <a:avLst/>
          </a:prstGeom>
        </p:spPr>
        <p:txBody>
          <a:bodyPr anchorCtr="0" anchor="b" bIns="91425" lIns="91425" rIns="91425" tIns="91425">
            <a:noAutofit/>
          </a:bodyPr>
          <a:lstStyle/>
          <a:p>
            <a:pPr>
              <a:spcBef>
                <a:spcPts val="0"/>
              </a:spcBef>
              <a:buNone/>
            </a:pPr>
            <a:r>
              <a:rPr lang="en"/>
              <a:t>NGATCAS Test Cases</a:t>
            </a:r>
          </a:p>
        </p:txBody>
      </p:sp>
      <p:sp>
        <p:nvSpPr>
          <p:cNvPr id="51" name="Shape 51"/>
          <p:cNvSpPr txBox="1"/>
          <p:nvPr>
            <p:ph idx="1" type="subTitle"/>
          </p:nvPr>
        </p:nvSpPr>
        <p:spPr>
          <a:xfrm>
            <a:off x="311700" y="2834125"/>
            <a:ext cx="8520599" cy="7926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311700" y="445025"/>
            <a:ext cx="8520599" cy="820800"/>
          </a:xfrm>
          <a:prstGeom prst="rect">
            <a:avLst/>
          </a:prstGeom>
        </p:spPr>
        <p:txBody>
          <a:bodyPr anchorCtr="0" anchor="t" bIns="91425" lIns="91425" rIns="91425" tIns="91425">
            <a:noAutofit/>
          </a:bodyPr>
          <a:lstStyle/>
          <a:p>
            <a:pPr algn="ctr">
              <a:spcBef>
                <a:spcPts val="0"/>
              </a:spcBef>
              <a:buNone/>
            </a:pPr>
            <a:r>
              <a:rPr b="1" lang="en" sz="3600"/>
              <a:t>Scope</a:t>
            </a:r>
          </a:p>
        </p:txBody>
      </p:sp>
      <p:sp>
        <p:nvSpPr>
          <p:cNvPr id="57" name="Shape 57"/>
          <p:cNvSpPr txBox="1"/>
          <p:nvPr>
            <p:ph idx="1" type="body"/>
          </p:nvPr>
        </p:nvSpPr>
        <p:spPr>
          <a:xfrm>
            <a:off x="311700" y="1469375"/>
            <a:ext cx="8520599" cy="3099600"/>
          </a:xfrm>
          <a:prstGeom prst="rect">
            <a:avLst/>
          </a:prstGeom>
        </p:spPr>
        <p:txBody>
          <a:bodyPr anchorCtr="0" anchor="t" bIns="91425" lIns="91425" rIns="91425" tIns="91425">
            <a:noAutofit/>
          </a:bodyPr>
          <a:lstStyle/>
          <a:p>
            <a:pPr indent="0" lvl="0" marL="457200">
              <a:lnSpc>
                <a:spcPct val="100000"/>
              </a:lnSpc>
              <a:spcBef>
                <a:spcPts val="0"/>
              </a:spcBef>
              <a:spcAft>
                <a:spcPts val="0"/>
              </a:spcAft>
              <a:buNone/>
            </a:pPr>
            <a:r>
              <a:rPr lang="en">
                <a:solidFill>
                  <a:schemeClr val="dk1"/>
                </a:solidFill>
                <a:latin typeface="Cambria"/>
                <a:ea typeface="Cambria"/>
                <a:cs typeface="Cambria"/>
                <a:sym typeface="Cambria"/>
              </a:rPr>
              <a:t>To ensure that the software identifies and reports potential collisions with absolute accuracy, a test driven development cycle has been chosen. By deciding on data that covers the spectrum of possible collision and noncollision events, we can determine if the final code is behaving as intended.</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p:nvPr/>
        </p:nvSpPr>
        <p:spPr>
          <a:xfrm>
            <a:off x="160425" y="1147240"/>
            <a:ext cx="2516400" cy="4853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3" name="Shape 63"/>
          <p:cNvSpPr/>
          <p:nvPr/>
        </p:nvSpPr>
        <p:spPr>
          <a:xfrm>
            <a:off x="3377372" y="1129900"/>
            <a:ext cx="2414100" cy="4853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4" name="Shape 64"/>
          <p:cNvSpPr/>
          <p:nvPr/>
        </p:nvSpPr>
        <p:spPr>
          <a:xfrm>
            <a:off x="160425" y="3241061"/>
            <a:ext cx="2516400" cy="4853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5" name="Shape 65"/>
          <p:cNvSpPr/>
          <p:nvPr/>
        </p:nvSpPr>
        <p:spPr>
          <a:xfrm>
            <a:off x="3377345" y="2197270"/>
            <a:ext cx="2414100" cy="4853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6" name="Shape 66"/>
          <p:cNvSpPr/>
          <p:nvPr/>
        </p:nvSpPr>
        <p:spPr>
          <a:xfrm>
            <a:off x="6495751" y="1147240"/>
            <a:ext cx="2561999" cy="4853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7" name="Shape 67"/>
          <p:cNvSpPr/>
          <p:nvPr/>
        </p:nvSpPr>
        <p:spPr>
          <a:xfrm>
            <a:off x="6495751" y="3232423"/>
            <a:ext cx="2516400" cy="4853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8" name="Shape 68"/>
          <p:cNvSpPr/>
          <p:nvPr/>
        </p:nvSpPr>
        <p:spPr>
          <a:xfrm>
            <a:off x="3381241" y="3232423"/>
            <a:ext cx="2414100" cy="4853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9" name="Shape 69"/>
          <p:cNvSpPr txBox="1"/>
          <p:nvPr/>
        </p:nvSpPr>
        <p:spPr>
          <a:xfrm>
            <a:off x="160425" y="1147240"/>
            <a:ext cx="2516400" cy="485399"/>
          </a:xfrm>
          <a:prstGeom prst="rect">
            <a:avLst/>
          </a:prstGeom>
          <a:noFill/>
          <a:ln>
            <a:noFill/>
          </a:ln>
        </p:spPr>
        <p:txBody>
          <a:bodyPr anchorCtr="0" anchor="t" bIns="91425" lIns="91425" rIns="91425" tIns="91425">
            <a:noAutofit/>
          </a:bodyPr>
          <a:lstStyle/>
          <a:p>
            <a:pPr algn="ctr">
              <a:spcBef>
                <a:spcPts val="0"/>
              </a:spcBef>
              <a:buNone/>
            </a:pPr>
            <a:r>
              <a:rPr lang="en"/>
              <a:t>Main</a:t>
            </a:r>
          </a:p>
        </p:txBody>
      </p:sp>
      <p:sp>
        <p:nvSpPr>
          <p:cNvPr id="70" name="Shape 70"/>
          <p:cNvSpPr txBox="1"/>
          <p:nvPr/>
        </p:nvSpPr>
        <p:spPr>
          <a:xfrm>
            <a:off x="160425" y="3241061"/>
            <a:ext cx="2358000" cy="485399"/>
          </a:xfrm>
          <a:prstGeom prst="rect">
            <a:avLst/>
          </a:prstGeom>
          <a:noFill/>
          <a:ln>
            <a:noFill/>
          </a:ln>
        </p:spPr>
        <p:txBody>
          <a:bodyPr anchorCtr="0" anchor="t" bIns="91425" lIns="91425" rIns="91425" tIns="91425">
            <a:noAutofit/>
          </a:bodyPr>
          <a:lstStyle/>
          <a:p>
            <a:pPr lvl="0" rtl="0" algn="ctr">
              <a:spcBef>
                <a:spcPts val="0"/>
              </a:spcBef>
              <a:buNone/>
            </a:pPr>
            <a:r>
              <a:rPr lang="en"/>
              <a:t>Collision</a:t>
            </a:r>
          </a:p>
        </p:txBody>
      </p:sp>
      <p:sp>
        <p:nvSpPr>
          <p:cNvPr id="71" name="Shape 71"/>
          <p:cNvSpPr txBox="1"/>
          <p:nvPr/>
        </p:nvSpPr>
        <p:spPr>
          <a:xfrm>
            <a:off x="3377372" y="2197270"/>
            <a:ext cx="2414100" cy="485399"/>
          </a:xfrm>
          <a:prstGeom prst="rect">
            <a:avLst/>
          </a:prstGeom>
          <a:noFill/>
          <a:ln>
            <a:noFill/>
          </a:ln>
        </p:spPr>
        <p:txBody>
          <a:bodyPr anchorCtr="0" anchor="t" bIns="91425" lIns="91425" rIns="91425" tIns="91425">
            <a:noAutofit/>
          </a:bodyPr>
          <a:lstStyle/>
          <a:p>
            <a:pPr lvl="0" rtl="0" algn="ctr">
              <a:spcBef>
                <a:spcPts val="0"/>
              </a:spcBef>
              <a:buNone/>
            </a:pPr>
            <a:r>
              <a:rPr lang="en"/>
              <a:t>WarningLevelCalculator</a:t>
            </a:r>
          </a:p>
        </p:txBody>
      </p:sp>
      <p:sp>
        <p:nvSpPr>
          <p:cNvPr id="72" name="Shape 72"/>
          <p:cNvSpPr txBox="1"/>
          <p:nvPr/>
        </p:nvSpPr>
        <p:spPr>
          <a:xfrm>
            <a:off x="6495751" y="1129900"/>
            <a:ext cx="2516400" cy="485399"/>
          </a:xfrm>
          <a:prstGeom prst="rect">
            <a:avLst/>
          </a:prstGeom>
          <a:noFill/>
          <a:ln>
            <a:noFill/>
          </a:ln>
        </p:spPr>
        <p:txBody>
          <a:bodyPr anchorCtr="0" anchor="t" bIns="91425" lIns="91425" rIns="91425" tIns="91425">
            <a:noAutofit/>
          </a:bodyPr>
          <a:lstStyle/>
          <a:p>
            <a:pPr lvl="0" rtl="0" algn="ctr">
              <a:spcBef>
                <a:spcPts val="0"/>
              </a:spcBef>
              <a:buNone/>
            </a:pPr>
            <a:r>
              <a:rPr lang="en"/>
              <a:t>Aircraft</a:t>
            </a:r>
          </a:p>
        </p:txBody>
      </p:sp>
      <p:sp>
        <p:nvSpPr>
          <p:cNvPr id="73" name="Shape 73"/>
          <p:cNvSpPr txBox="1"/>
          <p:nvPr/>
        </p:nvSpPr>
        <p:spPr>
          <a:xfrm>
            <a:off x="6495751" y="3241061"/>
            <a:ext cx="2358000" cy="485399"/>
          </a:xfrm>
          <a:prstGeom prst="rect">
            <a:avLst/>
          </a:prstGeom>
          <a:noFill/>
          <a:ln>
            <a:noFill/>
          </a:ln>
        </p:spPr>
        <p:txBody>
          <a:bodyPr anchorCtr="0" anchor="t" bIns="91425" lIns="91425" rIns="91425" tIns="91425">
            <a:noAutofit/>
          </a:bodyPr>
          <a:lstStyle/>
          <a:p>
            <a:pPr lvl="0" rtl="0" algn="ctr">
              <a:spcBef>
                <a:spcPts val="0"/>
              </a:spcBef>
              <a:buNone/>
            </a:pPr>
            <a:r>
              <a:rPr lang="en"/>
              <a:t>TextCommunication</a:t>
            </a:r>
          </a:p>
        </p:txBody>
      </p:sp>
      <p:sp>
        <p:nvSpPr>
          <p:cNvPr id="74" name="Shape 74"/>
          <p:cNvSpPr txBox="1"/>
          <p:nvPr/>
        </p:nvSpPr>
        <p:spPr>
          <a:xfrm>
            <a:off x="3381241" y="3232423"/>
            <a:ext cx="2414100" cy="485399"/>
          </a:xfrm>
          <a:prstGeom prst="rect">
            <a:avLst/>
          </a:prstGeom>
          <a:noFill/>
          <a:ln>
            <a:noFill/>
          </a:ln>
        </p:spPr>
        <p:txBody>
          <a:bodyPr anchorCtr="0" anchor="t" bIns="91425" lIns="91425" rIns="91425" tIns="91425">
            <a:noAutofit/>
          </a:bodyPr>
          <a:lstStyle/>
          <a:p>
            <a:pPr lvl="0" rtl="0" algn="ctr">
              <a:spcBef>
                <a:spcPts val="0"/>
              </a:spcBef>
              <a:buNone/>
            </a:pPr>
            <a:r>
              <a:rPr lang="en"/>
              <a:t>PeripheralInterface</a:t>
            </a:r>
          </a:p>
        </p:txBody>
      </p:sp>
      <p:sp>
        <p:nvSpPr>
          <p:cNvPr id="75" name="Shape 75"/>
          <p:cNvSpPr txBox="1"/>
          <p:nvPr/>
        </p:nvSpPr>
        <p:spPr>
          <a:xfrm>
            <a:off x="3377345" y="1129900"/>
            <a:ext cx="2414100" cy="485399"/>
          </a:xfrm>
          <a:prstGeom prst="rect">
            <a:avLst/>
          </a:prstGeom>
          <a:noFill/>
          <a:ln>
            <a:noFill/>
          </a:ln>
        </p:spPr>
        <p:txBody>
          <a:bodyPr anchorCtr="0" anchor="t" bIns="91425" lIns="91425" rIns="91425" tIns="91425">
            <a:noAutofit/>
          </a:bodyPr>
          <a:lstStyle/>
          <a:p>
            <a:pPr lvl="0" rtl="0" algn="ctr">
              <a:spcBef>
                <a:spcPts val="0"/>
              </a:spcBef>
              <a:buNone/>
            </a:pPr>
            <a:r>
              <a:rPr lang="en"/>
              <a:t>ADSBInterface</a:t>
            </a:r>
          </a:p>
        </p:txBody>
      </p:sp>
      <p:cxnSp>
        <p:nvCxnSpPr>
          <p:cNvPr id="76" name="Shape 76"/>
          <p:cNvCxnSpPr>
            <a:stCxn id="69" idx="3"/>
            <a:endCxn id="75" idx="1"/>
          </p:cNvCxnSpPr>
          <p:nvPr/>
        </p:nvCxnSpPr>
        <p:spPr>
          <a:xfrm flipH="1" rot="10800000">
            <a:off x="2676825" y="1372540"/>
            <a:ext cx="700500" cy="17400"/>
          </a:xfrm>
          <a:prstGeom prst="straightConnector1">
            <a:avLst/>
          </a:prstGeom>
          <a:noFill/>
          <a:ln cap="flat" cmpd="sng" w="9525">
            <a:solidFill>
              <a:srgbClr val="000000"/>
            </a:solidFill>
            <a:prstDash val="solid"/>
            <a:round/>
            <a:headEnd len="lg" w="lg" type="none"/>
            <a:tailEnd len="lg" w="lg" type="triangle"/>
          </a:ln>
        </p:spPr>
      </p:cxnSp>
      <p:cxnSp>
        <p:nvCxnSpPr>
          <p:cNvPr id="77" name="Shape 77"/>
          <p:cNvCxnSpPr>
            <a:stCxn id="75" idx="3"/>
            <a:endCxn id="72" idx="1"/>
          </p:cNvCxnSpPr>
          <p:nvPr/>
        </p:nvCxnSpPr>
        <p:spPr>
          <a:xfrm>
            <a:off x="5791445" y="1372599"/>
            <a:ext cx="704400" cy="0"/>
          </a:xfrm>
          <a:prstGeom prst="straightConnector1">
            <a:avLst/>
          </a:prstGeom>
          <a:noFill/>
          <a:ln cap="flat" cmpd="sng" w="9525">
            <a:solidFill>
              <a:srgbClr val="000000"/>
            </a:solidFill>
            <a:prstDash val="solid"/>
            <a:round/>
            <a:headEnd len="lg" w="lg" type="stealth"/>
            <a:tailEnd len="lg" w="lg" type="triangle"/>
          </a:ln>
        </p:spPr>
      </p:cxnSp>
      <p:cxnSp>
        <p:nvCxnSpPr>
          <p:cNvPr id="78" name="Shape 78"/>
          <p:cNvCxnSpPr>
            <a:stCxn id="69" idx="3"/>
            <a:endCxn id="71" idx="1"/>
          </p:cNvCxnSpPr>
          <p:nvPr/>
        </p:nvCxnSpPr>
        <p:spPr>
          <a:xfrm>
            <a:off x="2676825" y="1389940"/>
            <a:ext cx="700500" cy="1049999"/>
          </a:xfrm>
          <a:prstGeom prst="straightConnector1">
            <a:avLst/>
          </a:prstGeom>
          <a:noFill/>
          <a:ln cap="flat" cmpd="sng" w="9525">
            <a:solidFill>
              <a:srgbClr val="000000"/>
            </a:solidFill>
            <a:prstDash val="solid"/>
            <a:round/>
            <a:headEnd len="lg" w="lg" type="none"/>
            <a:tailEnd len="lg" w="lg" type="triangle"/>
          </a:ln>
        </p:spPr>
      </p:cxnSp>
      <p:cxnSp>
        <p:nvCxnSpPr>
          <p:cNvPr id="79" name="Shape 79"/>
          <p:cNvCxnSpPr>
            <a:stCxn id="71" idx="2"/>
            <a:endCxn id="70" idx="0"/>
          </p:cNvCxnSpPr>
          <p:nvPr/>
        </p:nvCxnSpPr>
        <p:spPr>
          <a:xfrm flipH="1">
            <a:off x="1339322" y="2682670"/>
            <a:ext cx="3245100" cy="558300"/>
          </a:xfrm>
          <a:prstGeom prst="straightConnector1">
            <a:avLst/>
          </a:prstGeom>
          <a:noFill/>
          <a:ln cap="flat" cmpd="sng" w="9525">
            <a:solidFill>
              <a:srgbClr val="000000"/>
            </a:solidFill>
            <a:prstDash val="solid"/>
            <a:round/>
            <a:headEnd len="lg" w="lg" type="none"/>
            <a:tailEnd len="lg" w="lg" type="triangle"/>
          </a:ln>
        </p:spPr>
      </p:cxnSp>
      <p:cxnSp>
        <p:nvCxnSpPr>
          <p:cNvPr id="80" name="Shape 80"/>
          <p:cNvCxnSpPr>
            <a:stCxn id="71" idx="2"/>
            <a:endCxn id="73" idx="0"/>
          </p:cNvCxnSpPr>
          <p:nvPr/>
        </p:nvCxnSpPr>
        <p:spPr>
          <a:xfrm>
            <a:off x="4584422" y="2682670"/>
            <a:ext cx="3090299" cy="558300"/>
          </a:xfrm>
          <a:prstGeom prst="straightConnector1">
            <a:avLst/>
          </a:prstGeom>
          <a:noFill/>
          <a:ln cap="flat" cmpd="sng" w="9525">
            <a:solidFill>
              <a:srgbClr val="000000"/>
            </a:solidFill>
            <a:prstDash val="solid"/>
            <a:round/>
            <a:headEnd len="lg" w="lg" type="none"/>
            <a:tailEnd len="lg" w="lg" type="triangle"/>
          </a:ln>
        </p:spPr>
      </p:cxnSp>
      <p:cxnSp>
        <p:nvCxnSpPr>
          <p:cNvPr id="81" name="Shape 81"/>
          <p:cNvCxnSpPr>
            <a:stCxn id="71" idx="2"/>
            <a:endCxn id="74" idx="0"/>
          </p:cNvCxnSpPr>
          <p:nvPr/>
        </p:nvCxnSpPr>
        <p:spPr>
          <a:xfrm>
            <a:off x="4584422" y="2682670"/>
            <a:ext cx="3900" cy="549900"/>
          </a:xfrm>
          <a:prstGeom prst="straightConnector1">
            <a:avLst/>
          </a:prstGeom>
          <a:noFill/>
          <a:ln cap="flat" cmpd="sng" w="9525">
            <a:solidFill>
              <a:srgbClr val="000000"/>
            </a:solidFill>
            <a:prstDash val="solid"/>
            <a:round/>
            <a:headEnd len="lg" w="lg" type="none"/>
            <a:tailEnd len="lg" w="lg" type="triangle"/>
          </a:ln>
        </p:spPr>
      </p:cxn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599" cy="696599"/>
          </a:xfrm>
          <a:prstGeom prst="rect">
            <a:avLst/>
          </a:prstGeom>
        </p:spPr>
        <p:txBody>
          <a:bodyPr anchorCtr="0" anchor="t" bIns="91425" lIns="91425" rIns="91425" tIns="91425">
            <a:noAutofit/>
          </a:bodyPr>
          <a:lstStyle/>
          <a:p>
            <a:pPr algn="ctr">
              <a:spcBef>
                <a:spcPts val="0"/>
              </a:spcBef>
              <a:buNone/>
            </a:pPr>
            <a:r>
              <a:rPr b="1" lang="en" sz="3600"/>
              <a:t>Unit Testing</a:t>
            </a:r>
          </a:p>
        </p:txBody>
      </p:sp>
      <p:sp>
        <p:nvSpPr>
          <p:cNvPr id="87" name="Shape 87"/>
          <p:cNvSpPr txBox="1"/>
          <p:nvPr>
            <p:ph idx="1" type="body"/>
          </p:nvPr>
        </p:nvSpPr>
        <p:spPr>
          <a:xfrm>
            <a:off x="311700" y="1288525"/>
            <a:ext cx="8520599" cy="997500"/>
          </a:xfrm>
          <a:prstGeom prst="rect">
            <a:avLst/>
          </a:prstGeom>
        </p:spPr>
        <p:txBody>
          <a:bodyPr anchorCtr="0" anchor="t" bIns="91425" lIns="91425" rIns="91425" tIns="91425">
            <a:noAutofit/>
          </a:bodyPr>
          <a:lstStyle/>
          <a:p>
            <a:pPr indent="0" lvl="0" marL="457200">
              <a:lnSpc>
                <a:spcPct val="100000"/>
              </a:lnSpc>
              <a:spcBef>
                <a:spcPts val="0"/>
              </a:spcBef>
              <a:spcAft>
                <a:spcPts val="0"/>
              </a:spcAft>
              <a:buNone/>
            </a:pPr>
            <a:r>
              <a:rPr lang="en">
                <a:solidFill>
                  <a:schemeClr val="dk1"/>
                </a:solidFill>
                <a:latin typeface="Cambria"/>
                <a:ea typeface="Cambria"/>
                <a:cs typeface="Cambria"/>
                <a:sym typeface="Cambria"/>
              </a:rPr>
              <a:t>Unit tests are written to make sure each method that adds, updates, returns data, or does calculations are working as intended. Details for each test are located in the appropriate description section.</a:t>
            </a:r>
          </a:p>
        </p:txBody>
      </p:sp>
      <p:sp>
        <p:nvSpPr>
          <p:cNvPr id="88" name="Shape 88"/>
          <p:cNvSpPr txBox="1"/>
          <p:nvPr/>
        </p:nvSpPr>
        <p:spPr>
          <a:xfrm>
            <a:off x="293300" y="3114125"/>
            <a:ext cx="4209600" cy="1854600"/>
          </a:xfrm>
          <a:prstGeom prst="rect">
            <a:avLst/>
          </a:prstGeom>
          <a:noFill/>
          <a:ln>
            <a:noFill/>
          </a:ln>
        </p:spPr>
        <p:txBody>
          <a:bodyPr anchorCtr="0" anchor="t" bIns="91425" lIns="91425" rIns="91425" tIns="91425">
            <a:noAutofit/>
          </a:bodyPr>
          <a:lstStyle/>
          <a:p>
            <a:pPr indent="0" lvl="0" marL="457200" rtl="0">
              <a:spcBef>
                <a:spcPts val="0"/>
              </a:spcBef>
              <a:buNone/>
            </a:pPr>
            <a:r>
              <a:rPr lang="en">
                <a:solidFill>
                  <a:schemeClr val="dk1"/>
                </a:solidFill>
                <a:latin typeface="Cambria"/>
                <a:ea typeface="Cambria"/>
                <a:cs typeface="Cambria"/>
                <a:sym typeface="Cambria"/>
              </a:rPr>
              <a:t>The ADSBInterface tests are designed to ensure that aircraft are added to the ArrayList if they do not exist, or update the correct aircraft if it does exist in the list.</a:t>
            </a:r>
          </a:p>
        </p:txBody>
      </p:sp>
      <p:sp>
        <p:nvSpPr>
          <p:cNvPr id="89" name="Shape 89"/>
          <p:cNvSpPr txBox="1"/>
          <p:nvPr/>
        </p:nvSpPr>
        <p:spPr>
          <a:xfrm>
            <a:off x="4563375" y="3122725"/>
            <a:ext cx="4459800" cy="1854600"/>
          </a:xfrm>
          <a:prstGeom prst="rect">
            <a:avLst/>
          </a:prstGeom>
          <a:noFill/>
          <a:ln>
            <a:noFill/>
          </a:ln>
        </p:spPr>
        <p:txBody>
          <a:bodyPr anchorCtr="0" anchor="t" bIns="91425" lIns="91425" rIns="91425" tIns="91425">
            <a:noAutofit/>
          </a:bodyPr>
          <a:lstStyle/>
          <a:p>
            <a:pPr indent="0" lvl="0" marL="457200" rtl="0">
              <a:spcBef>
                <a:spcPts val="0"/>
              </a:spcBef>
              <a:buNone/>
            </a:pPr>
            <a:r>
              <a:rPr lang="en">
                <a:solidFill>
                  <a:schemeClr val="dk1"/>
                </a:solidFill>
                <a:latin typeface="Cambria"/>
                <a:ea typeface="Cambria"/>
                <a:cs typeface="Cambria"/>
                <a:sym typeface="Cambria"/>
              </a:rPr>
              <a:t>The CollisionTest class tests that two Collision objects can be accurately compared and ranked, so they can be used in a priority queue. It also tests that defensive copies are being returned when necessary, and that the predicted location of a collision matches what we expect based on the headings and locations of the planes.</a:t>
            </a:r>
          </a:p>
        </p:txBody>
      </p:sp>
      <p:sp>
        <p:nvSpPr>
          <p:cNvPr id="90" name="Shape 90"/>
          <p:cNvSpPr txBox="1"/>
          <p:nvPr/>
        </p:nvSpPr>
        <p:spPr>
          <a:xfrm>
            <a:off x="526200" y="2803575"/>
            <a:ext cx="4037100" cy="310500"/>
          </a:xfrm>
          <a:prstGeom prst="rect">
            <a:avLst/>
          </a:prstGeom>
          <a:noFill/>
          <a:ln>
            <a:noFill/>
          </a:ln>
        </p:spPr>
        <p:txBody>
          <a:bodyPr anchorCtr="0" anchor="t" bIns="91425" lIns="91425" rIns="91425" tIns="91425">
            <a:noAutofit/>
          </a:bodyPr>
          <a:lstStyle/>
          <a:p>
            <a:pPr>
              <a:spcBef>
                <a:spcPts val="0"/>
              </a:spcBef>
              <a:buNone/>
            </a:pPr>
            <a:r>
              <a:rPr b="1" lang="en"/>
              <a:t>ADSBInterface</a:t>
            </a:r>
          </a:p>
        </p:txBody>
      </p:sp>
      <p:sp>
        <p:nvSpPr>
          <p:cNvPr id="91" name="Shape 91"/>
          <p:cNvSpPr txBox="1"/>
          <p:nvPr/>
        </p:nvSpPr>
        <p:spPr>
          <a:xfrm>
            <a:off x="4813600" y="2803600"/>
            <a:ext cx="4209600" cy="310500"/>
          </a:xfrm>
          <a:prstGeom prst="rect">
            <a:avLst/>
          </a:prstGeom>
          <a:noFill/>
          <a:ln>
            <a:noFill/>
          </a:ln>
        </p:spPr>
        <p:txBody>
          <a:bodyPr anchorCtr="0" anchor="t" bIns="91425" lIns="91425" rIns="91425" tIns="91425">
            <a:noAutofit/>
          </a:bodyPr>
          <a:lstStyle/>
          <a:p>
            <a:pPr>
              <a:spcBef>
                <a:spcPts val="0"/>
              </a:spcBef>
              <a:buNone/>
            </a:pPr>
            <a:r>
              <a:rPr b="1" lang="en"/>
              <a:t>Collision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552100" y="445025"/>
            <a:ext cx="4045800" cy="331500"/>
          </a:xfrm>
          <a:prstGeom prst="rect">
            <a:avLst/>
          </a:prstGeom>
        </p:spPr>
        <p:txBody>
          <a:bodyPr anchorCtr="0" anchor="t" bIns="91425" lIns="91425" rIns="91425" tIns="91425">
            <a:noAutofit/>
          </a:bodyPr>
          <a:lstStyle/>
          <a:p>
            <a:pPr lvl="0">
              <a:spcBef>
                <a:spcPts val="0"/>
              </a:spcBef>
              <a:buNone/>
            </a:pPr>
            <a:r>
              <a:rPr b="1" lang="en" sz="1400"/>
              <a:t>WarningLevelCalculator</a:t>
            </a:r>
          </a:p>
        </p:txBody>
      </p:sp>
      <p:sp>
        <p:nvSpPr>
          <p:cNvPr id="97" name="Shape 97"/>
          <p:cNvSpPr txBox="1"/>
          <p:nvPr>
            <p:ph idx="1" type="body"/>
          </p:nvPr>
        </p:nvSpPr>
        <p:spPr>
          <a:xfrm>
            <a:off x="311700" y="819525"/>
            <a:ext cx="4286099" cy="1630500"/>
          </a:xfrm>
          <a:prstGeom prst="rect">
            <a:avLst/>
          </a:prstGeom>
        </p:spPr>
        <p:txBody>
          <a:bodyPr anchorCtr="0" anchor="t" bIns="91425" lIns="91425" rIns="91425" tIns="91425">
            <a:noAutofit/>
          </a:bodyPr>
          <a:lstStyle/>
          <a:p>
            <a:pPr indent="0" lvl="0" marL="457200">
              <a:lnSpc>
                <a:spcPct val="100000"/>
              </a:lnSpc>
              <a:spcBef>
                <a:spcPts val="0"/>
              </a:spcBef>
              <a:spcAft>
                <a:spcPts val="0"/>
              </a:spcAft>
              <a:buNone/>
            </a:pPr>
            <a:r>
              <a:rPr lang="en" sz="1400">
                <a:solidFill>
                  <a:schemeClr val="dk1"/>
                </a:solidFill>
                <a:latin typeface="Cambria"/>
                <a:ea typeface="Cambria"/>
                <a:cs typeface="Cambria"/>
                <a:sym typeface="Cambria"/>
              </a:rPr>
              <a:t>These tests are to assure the mathematics behind calculating the possible collisions are functioning correctly.  There are many unit conversions that must be accounted for to assure the collisions data and subsequent instructions are correctly calculated.</a:t>
            </a:r>
          </a:p>
        </p:txBody>
      </p:sp>
      <p:sp>
        <p:nvSpPr>
          <p:cNvPr id="98" name="Shape 98"/>
          <p:cNvSpPr txBox="1"/>
          <p:nvPr/>
        </p:nvSpPr>
        <p:spPr>
          <a:xfrm>
            <a:off x="4744525" y="819525"/>
            <a:ext cx="4286099" cy="1535700"/>
          </a:xfrm>
          <a:prstGeom prst="rect">
            <a:avLst/>
          </a:prstGeom>
          <a:noFill/>
          <a:ln>
            <a:noFill/>
          </a:ln>
        </p:spPr>
        <p:txBody>
          <a:bodyPr anchorCtr="0" anchor="t" bIns="91425" lIns="91425" rIns="91425" tIns="91425">
            <a:noAutofit/>
          </a:bodyPr>
          <a:lstStyle/>
          <a:p>
            <a:pPr indent="0" lvl="0" marL="457200" rtl="0">
              <a:spcBef>
                <a:spcPts val="0"/>
              </a:spcBef>
              <a:buNone/>
            </a:pPr>
            <a:r>
              <a:rPr lang="en">
                <a:solidFill>
                  <a:schemeClr val="dk1"/>
                </a:solidFill>
                <a:latin typeface="Cambria"/>
                <a:ea typeface="Cambria"/>
                <a:cs typeface="Cambria"/>
                <a:sym typeface="Cambria"/>
              </a:rPr>
              <a:t>These tests handle the TextCommunication class that handles translating the test information for the aircraft pilot and tower operators.  These tests assure the the text is stored correctly and that text can be received and sent.</a:t>
            </a:r>
          </a:p>
        </p:txBody>
      </p:sp>
      <p:sp>
        <p:nvSpPr>
          <p:cNvPr id="99" name="Shape 99"/>
          <p:cNvSpPr txBox="1"/>
          <p:nvPr/>
        </p:nvSpPr>
        <p:spPr>
          <a:xfrm>
            <a:off x="4984825" y="487900"/>
            <a:ext cx="4045800" cy="331500"/>
          </a:xfrm>
          <a:prstGeom prst="rect">
            <a:avLst/>
          </a:prstGeom>
          <a:noFill/>
          <a:ln>
            <a:noFill/>
          </a:ln>
        </p:spPr>
        <p:txBody>
          <a:bodyPr anchorCtr="0" anchor="t" bIns="91425" lIns="91425" rIns="91425" tIns="91425">
            <a:noAutofit/>
          </a:bodyPr>
          <a:lstStyle/>
          <a:p>
            <a:pPr>
              <a:spcBef>
                <a:spcPts val="0"/>
              </a:spcBef>
              <a:buNone/>
            </a:pPr>
            <a:r>
              <a:rPr b="1" lang="en"/>
              <a:t>TextCommunication</a:t>
            </a:r>
          </a:p>
        </p:txBody>
      </p:sp>
      <p:sp>
        <p:nvSpPr>
          <p:cNvPr id="100" name="Shape 100"/>
          <p:cNvSpPr txBox="1"/>
          <p:nvPr/>
        </p:nvSpPr>
        <p:spPr>
          <a:xfrm>
            <a:off x="2898450" y="3493700"/>
            <a:ext cx="3347100" cy="1397399"/>
          </a:xfrm>
          <a:prstGeom prst="rect">
            <a:avLst/>
          </a:prstGeom>
          <a:noFill/>
          <a:ln>
            <a:noFill/>
          </a:ln>
        </p:spPr>
        <p:txBody>
          <a:bodyPr anchorCtr="0" anchor="t" bIns="91425" lIns="91425" rIns="91425" tIns="91425">
            <a:noAutofit/>
          </a:bodyPr>
          <a:lstStyle/>
          <a:p>
            <a:pPr indent="0" lvl="0" marL="457200" rtl="0">
              <a:spcBef>
                <a:spcPts val="0"/>
              </a:spcBef>
              <a:buNone/>
            </a:pPr>
            <a:r>
              <a:rPr lang="en">
                <a:solidFill>
                  <a:schemeClr val="dk1"/>
                </a:solidFill>
                <a:latin typeface="Cambria"/>
                <a:ea typeface="Cambria"/>
                <a:cs typeface="Cambria"/>
                <a:sym typeface="Cambria"/>
              </a:rPr>
              <a:t>PeripheralInterface handles the interaction of the collision software with the audio and visual devices. As such, no specific test cases are deemed necessary.</a:t>
            </a:r>
          </a:p>
        </p:txBody>
      </p:sp>
      <p:sp>
        <p:nvSpPr>
          <p:cNvPr id="101" name="Shape 101"/>
          <p:cNvSpPr txBox="1"/>
          <p:nvPr/>
        </p:nvSpPr>
        <p:spPr>
          <a:xfrm>
            <a:off x="3114125" y="3105500"/>
            <a:ext cx="2743199" cy="388199"/>
          </a:xfrm>
          <a:prstGeom prst="rect">
            <a:avLst/>
          </a:prstGeom>
          <a:noFill/>
          <a:ln>
            <a:noFill/>
          </a:ln>
        </p:spPr>
        <p:txBody>
          <a:bodyPr anchorCtr="0" anchor="t" bIns="91425" lIns="91425" rIns="91425" tIns="91425">
            <a:noAutofit/>
          </a:bodyPr>
          <a:lstStyle/>
          <a:p>
            <a:pPr>
              <a:spcBef>
                <a:spcPts val="0"/>
              </a:spcBef>
              <a:buNone/>
            </a:pPr>
            <a:r>
              <a:rPr b="1" lang="en"/>
              <a:t>PeripheralInterface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599" cy="719100"/>
          </a:xfrm>
          <a:prstGeom prst="rect">
            <a:avLst/>
          </a:prstGeom>
        </p:spPr>
        <p:txBody>
          <a:bodyPr anchorCtr="0" anchor="t" bIns="91425" lIns="91425" rIns="91425" tIns="91425">
            <a:noAutofit/>
          </a:bodyPr>
          <a:lstStyle/>
          <a:p>
            <a:pPr algn="ctr">
              <a:spcBef>
                <a:spcPts val="0"/>
              </a:spcBef>
              <a:buNone/>
            </a:pPr>
            <a:r>
              <a:rPr lang="en" sz="3600"/>
              <a:t>System Testing</a:t>
            </a:r>
          </a:p>
        </p:txBody>
      </p:sp>
      <p:sp>
        <p:nvSpPr>
          <p:cNvPr id="107" name="Shape 107"/>
          <p:cNvSpPr txBox="1"/>
          <p:nvPr>
            <p:ph idx="1" type="body"/>
          </p:nvPr>
        </p:nvSpPr>
        <p:spPr>
          <a:xfrm>
            <a:off x="311700" y="1322425"/>
            <a:ext cx="8520599" cy="3246600"/>
          </a:xfrm>
          <a:prstGeom prst="rect">
            <a:avLst/>
          </a:prstGeom>
        </p:spPr>
        <p:txBody>
          <a:bodyPr anchorCtr="0" anchor="t" bIns="91425" lIns="91425" rIns="91425" tIns="91425">
            <a:noAutofit/>
          </a:bodyPr>
          <a:lstStyle/>
          <a:p>
            <a:pPr indent="0" lvl="0" marL="457200">
              <a:lnSpc>
                <a:spcPct val="100000"/>
              </a:lnSpc>
              <a:spcBef>
                <a:spcPts val="0"/>
              </a:spcBef>
              <a:spcAft>
                <a:spcPts val="0"/>
              </a:spcAft>
              <a:buNone/>
            </a:pPr>
            <a:r>
              <a:rPr lang="en">
                <a:solidFill>
                  <a:schemeClr val="dk1"/>
                </a:solidFill>
                <a:latin typeface="Cambria"/>
                <a:ea typeface="Cambria"/>
                <a:cs typeface="Cambria"/>
                <a:sym typeface="Cambria"/>
              </a:rPr>
              <a:t>System tests are written to ensure the software as a whole functions as intended. Collisions are checked for using combinations of two sets of potential aircraft activity. The first set involves 3 collision possibilities. These are: the aircraft’s safe zones will collide, the aircraft’s safe zones won’t collide, and the aircraft’s safe zones will just touch, but not overlap - which will be treated as the boundary case and as a non-collision. The second set will involves aircraft travel potential. This includes variables such as whether aircraft have differing speeds or the same speeds including one not moving and aircraft’s vertical movement possibilities.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b="1" lang="en"/>
              <a:t>System Testing Cases</a:t>
            </a:r>
          </a:p>
        </p:txBody>
      </p:sp>
      <p:sp>
        <p:nvSpPr>
          <p:cNvPr id="113" name="Shape 11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SzPct val="100000"/>
            </a:pPr>
            <a:r>
              <a:rPr lang="en" sz="1400"/>
              <a:t>Collision Imminent</a:t>
            </a:r>
          </a:p>
          <a:p>
            <a:pPr indent="-228600" lvl="0" marL="457200" rtl="0">
              <a:spcBef>
                <a:spcPts val="0"/>
              </a:spcBef>
              <a:buSzPct val="100000"/>
            </a:pPr>
            <a:r>
              <a:rPr lang="en" sz="1400"/>
              <a:t>Parallel Vectors</a:t>
            </a:r>
          </a:p>
          <a:p>
            <a:pPr indent="-228600" lvl="0" marL="457200" rtl="0">
              <a:spcBef>
                <a:spcPts val="0"/>
              </a:spcBef>
              <a:buSzPct val="100000"/>
            </a:pPr>
            <a:r>
              <a:rPr lang="en" sz="1400"/>
              <a:t>Two Dimensional Collision with Different Altitude</a:t>
            </a:r>
          </a:p>
          <a:p>
            <a:pPr indent="-228600" lvl="0" marL="457200" rtl="0">
              <a:spcBef>
                <a:spcPts val="0"/>
              </a:spcBef>
              <a:buSzPct val="100000"/>
            </a:pPr>
            <a:r>
              <a:rPr lang="en" sz="1400"/>
              <a:t>Vector Intersection with No Imminent Collision</a:t>
            </a:r>
          </a:p>
          <a:p>
            <a:pPr indent="-228600" lvl="0" marL="457200" rtl="0">
              <a:spcBef>
                <a:spcPts val="0"/>
              </a:spcBef>
              <a:buSzPct val="100000"/>
            </a:pPr>
            <a:r>
              <a:rPr lang="en" sz="1400"/>
              <a:t>Other Aircraft with No Horizontal Movement</a:t>
            </a:r>
          </a:p>
          <a:p>
            <a:pPr indent="-228600" lvl="0" marL="457200" rtl="0">
              <a:spcBef>
                <a:spcPts val="0"/>
              </a:spcBef>
              <a:buSzPct val="100000"/>
            </a:pPr>
            <a:r>
              <a:rPr lang="en" sz="1400"/>
              <a:t>Other Aircraft with No Movement</a:t>
            </a:r>
          </a:p>
          <a:p>
            <a:pPr indent="-228600" lvl="0" marL="457200" rtl="0">
              <a:spcBef>
                <a:spcPts val="0"/>
              </a:spcBef>
              <a:buSzPct val="100000"/>
            </a:pPr>
            <a:r>
              <a:rPr lang="en" sz="1400"/>
              <a:t>Aircraft with Extreme Velocity</a:t>
            </a:r>
          </a:p>
          <a:p>
            <a:pPr indent="-228600" lvl="0" marL="457200">
              <a:spcBef>
                <a:spcPts val="0"/>
              </a:spcBef>
              <a:buSzPct val="100000"/>
            </a:pPr>
            <a:r>
              <a:rPr lang="en" sz="1400"/>
              <a:t>Grazing Collision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b="1" lang="en"/>
              <a:t>References</a:t>
            </a:r>
          </a:p>
        </p:txBody>
      </p:sp>
      <p:sp>
        <p:nvSpPr>
          <p:cNvPr id="119" name="Shape 119"/>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lnSpc>
                <a:spcPct val="100000"/>
              </a:lnSpc>
              <a:spcBef>
                <a:spcPts val="0"/>
              </a:spcBef>
              <a:buNone/>
            </a:pPr>
            <a:r>
              <a:rPr lang="en"/>
              <a:t>ADS-B data format information:</a:t>
            </a:r>
          </a:p>
          <a:p>
            <a:pPr indent="457200" marL="457200" rtl="0">
              <a:lnSpc>
                <a:spcPct val="100000"/>
              </a:lnSpc>
              <a:spcBef>
                <a:spcPts val="0"/>
              </a:spcBef>
              <a:spcAft>
                <a:spcPts val="0"/>
              </a:spcAft>
              <a:buNone/>
            </a:pPr>
            <a:r>
              <a:rPr lang="en" sz="1400" u="sng">
                <a:solidFill>
                  <a:srgbClr val="1155CC"/>
                </a:solidFill>
                <a:latin typeface="Cambria"/>
                <a:ea typeface="Cambria"/>
                <a:cs typeface="Cambria"/>
                <a:sym typeface="Cambria"/>
                <a:hlinkClick r:id="rId3"/>
              </a:rPr>
              <a:t>http://adsb-decode-guide.readthedocs.org/en/latest/introduction.html</a:t>
            </a:r>
          </a:p>
          <a:p>
            <a:pPr indent="457200" marL="457200" rtl="0">
              <a:lnSpc>
                <a:spcPct val="100000"/>
              </a:lnSpc>
              <a:spcBef>
                <a:spcPts val="0"/>
              </a:spcBef>
              <a:spcAft>
                <a:spcPts val="0"/>
              </a:spcAft>
              <a:buNone/>
            </a:pPr>
            <a:r>
              <a:t/>
            </a:r>
            <a:endParaRPr sz="1200"/>
          </a:p>
          <a:p>
            <a:pPr indent="0" marL="0" rtl="0">
              <a:lnSpc>
                <a:spcPct val="100000"/>
              </a:lnSpc>
              <a:spcBef>
                <a:spcPts val="0"/>
              </a:spcBef>
              <a:spcAft>
                <a:spcPts val="0"/>
              </a:spcAft>
              <a:buNone/>
            </a:pPr>
            <a:r>
              <a:rPr lang="en"/>
              <a:t>Haversine calculations for distance between lat/long coordinates:</a:t>
            </a:r>
          </a:p>
          <a:p>
            <a:pPr indent="0" marL="0" rtl="0">
              <a:lnSpc>
                <a:spcPct val="100000"/>
              </a:lnSpc>
              <a:spcBef>
                <a:spcPts val="0"/>
              </a:spcBef>
              <a:spcAft>
                <a:spcPts val="0"/>
              </a:spcAft>
              <a:buNone/>
            </a:pPr>
            <a:r>
              <a:t/>
            </a:r>
            <a:endParaRPr sz="1200"/>
          </a:p>
          <a:p>
            <a:pPr indent="0" lvl="0" marL="0">
              <a:lnSpc>
                <a:spcPct val="100000"/>
              </a:lnSpc>
              <a:spcBef>
                <a:spcPts val="0"/>
              </a:spcBef>
              <a:spcAft>
                <a:spcPts val="0"/>
              </a:spcAft>
              <a:buNone/>
            </a:pPr>
            <a:r>
              <a:rPr lang="en" sz="1200"/>
              <a:t>		</a:t>
            </a:r>
            <a:r>
              <a:rPr lang="en" sz="1400" u="sng">
                <a:solidFill>
                  <a:srgbClr val="1155CC"/>
                </a:solidFill>
                <a:latin typeface="Cambria"/>
                <a:ea typeface="Cambria"/>
                <a:cs typeface="Cambria"/>
                <a:sym typeface="Cambria"/>
                <a:hlinkClick r:id="rId4"/>
              </a:rPr>
              <a:t>http://www.movable-type.co.uk/scripts/latlong.html</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