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 id="2147483837" r:id="rId2"/>
  </p:sldMasterIdLst>
  <p:sldIdLst>
    <p:sldId id="256" r:id="rId3"/>
    <p:sldId id="258" r:id="rId4"/>
    <p:sldId id="259" r:id="rId5"/>
    <p:sldId id="257" r:id="rId6"/>
    <p:sldId id="271" r:id="rId7"/>
    <p:sldId id="260"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199719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401907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613499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C8DBC5C-AAA2-4E1D-8E61-9BD30B78A4C2}" type="datetimeFigureOut">
              <a:rPr lang="zh-CN" altLang="en-US" smtClean="0"/>
              <a:t>2019/12/23</a:t>
            </a:fld>
            <a:endParaRPr lang="zh-CN"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EFB4707-761D-425E-B672-1A51A336E633}" type="slidenum">
              <a:rPr lang="zh-CN" altLang="en-US" smtClean="0"/>
              <a:t>‹#›</a:t>
            </a:fld>
            <a:endParaRPr lang="zh-CN"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4707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1151138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C8DBC5C-AAA2-4E1D-8E61-9BD30B78A4C2}" type="datetimeFigureOut">
              <a:rPr lang="zh-CN" altLang="en-US" smtClean="0"/>
              <a:t>2019/12/23</a:t>
            </a:fld>
            <a:endParaRPr lang="zh-CN"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EFB4707-761D-425E-B672-1A51A336E633}" type="slidenum">
              <a:rPr lang="zh-CN" altLang="en-US" smtClean="0"/>
              <a:t>‹#›</a:t>
            </a:fld>
            <a:endParaRPr lang="zh-CN"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67256192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460712653"/>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257300" y="2909102"/>
            <a:ext cx="4800600" cy="299639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33864" y="2909102"/>
            <a:ext cx="4800600" cy="299639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4246235006"/>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1578370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1823065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65051" y="6375679"/>
            <a:ext cx="1233355" cy="348462"/>
          </a:xfrm>
        </p:spPr>
        <p:txBody>
          <a:bodyPr/>
          <a:lstStyle/>
          <a:p>
            <a:fld id="{CC8DBC5C-AAA2-4E1D-8E61-9BD30B78A4C2}" type="datetimeFigureOut">
              <a:rPr lang="zh-CN" altLang="en-US" smtClean="0"/>
              <a:t>2019/12/23</a:t>
            </a:fld>
            <a:endParaRPr lang="zh-CN" altLang="en-US"/>
          </a:p>
        </p:txBody>
      </p:sp>
      <p:sp>
        <p:nvSpPr>
          <p:cNvPr id="6" name="Footer Placeholder 5"/>
          <p:cNvSpPr>
            <a:spLocks noGrp="1"/>
          </p:cNvSpPr>
          <p:nvPr>
            <p:ph type="ftr" sz="quarter" idx="11"/>
          </p:nvPr>
        </p:nvSpPr>
        <p:spPr>
          <a:xfrm>
            <a:off x="2103620" y="6375679"/>
            <a:ext cx="3482179" cy="345796"/>
          </a:xfrm>
        </p:spPr>
        <p:txBody>
          <a:bodyPr/>
          <a:lstStyle/>
          <a:p>
            <a:endParaRPr lang="zh-CN" altLang="en-US"/>
          </a:p>
        </p:txBody>
      </p:sp>
      <p:sp>
        <p:nvSpPr>
          <p:cNvPr id="7" name="Slide Number Placeholder 6"/>
          <p:cNvSpPr>
            <a:spLocks noGrp="1"/>
          </p:cNvSpPr>
          <p:nvPr>
            <p:ph type="sldNum" sz="quarter" idx="12"/>
          </p:nvPr>
        </p:nvSpPr>
        <p:spPr>
          <a:xfrm>
            <a:off x="5691014" y="6375679"/>
            <a:ext cx="1232456" cy="345796"/>
          </a:xfrm>
        </p:spPr>
        <p:txBody>
          <a:bodyPr/>
          <a:lstStyle/>
          <a:p>
            <a:fld id="{9EFB4707-761D-425E-B672-1A51A336E633}" type="slidenum">
              <a:rPr lang="zh-CN" altLang="en-US" smtClean="0"/>
              <a:t>‹#›</a:t>
            </a:fld>
            <a:endParaRPr lang="zh-CN"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625255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3100097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65950" y="6375679"/>
            <a:ext cx="1232456" cy="348462"/>
          </a:xfrm>
        </p:spPr>
        <p:txBody>
          <a:bodyPr/>
          <a:lstStyle/>
          <a:p>
            <a:fld id="{CC8DBC5C-AAA2-4E1D-8E61-9BD30B78A4C2}" type="datetimeFigureOut">
              <a:rPr lang="zh-CN" altLang="en-US" smtClean="0"/>
              <a:t>2019/12/23</a:t>
            </a:fld>
            <a:endParaRPr lang="zh-CN" altLang="en-US"/>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1815589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30764047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170435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3509401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95956214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423631820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322445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200438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39818555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C8DBC5C-AAA2-4E1D-8E61-9BD30B78A4C2}" type="datetimeFigureOut">
              <a:rPr lang="zh-CN" altLang="en-US" smtClean="0"/>
              <a:t>2019/12/23</a:t>
            </a:fld>
            <a:endParaRPr lang="zh-CN" altLang="en-US"/>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198603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DBC5C-AAA2-4E1D-8E61-9BD30B78A4C2}" type="datetimeFigureOut">
              <a:rPr lang="zh-CN" altLang="en-US" smtClean="0"/>
              <a:t>2019/12/23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B4707-761D-425E-B672-1A51A336E633}" type="slidenum">
              <a:rPr lang="zh-CN" altLang="en-US" smtClean="0"/>
              <a:t>‹#›</a:t>
            </a:fld>
            <a:endParaRPr lang="zh-CN" altLang="en-US"/>
          </a:p>
        </p:txBody>
      </p:sp>
    </p:spTree>
    <p:extLst>
      <p:ext uri="{BB962C8B-B14F-4D97-AF65-F5344CB8AC3E}">
        <p14:creationId xmlns:p14="http://schemas.microsoft.com/office/powerpoint/2010/main" val="7557876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C8DBC5C-AAA2-4E1D-8E61-9BD30B78A4C2}" type="datetimeFigureOut">
              <a:rPr lang="zh-CN" altLang="en-US" smtClean="0"/>
              <a:t>2019/12/23</a:t>
            </a:fld>
            <a:endParaRPr lang="zh-CN"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EFB4707-761D-425E-B672-1A51A336E633}" type="slidenum">
              <a:rPr lang="zh-CN" altLang="en-US" smtClean="0"/>
              <a:t>‹#›</a:t>
            </a:fld>
            <a:endParaRPr lang="zh-CN"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8293720"/>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Sass</a:t>
            </a:r>
            <a:endParaRPr lang="zh-CN" altLang="en-US" dirty="0"/>
          </a:p>
        </p:txBody>
      </p:sp>
      <p:sp>
        <p:nvSpPr>
          <p:cNvPr id="3" name="副标题 2"/>
          <p:cNvSpPr>
            <a:spLocks noGrp="1"/>
          </p:cNvSpPr>
          <p:nvPr>
            <p:ph type="subTitle" idx="1"/>
          </p:nvPr>
        </p:nvSpPr>
        <p:spPr/>
        <p:txBody>
          <a:bodyPr>
            <a:normAutofit/>
          </a:bodyPr>
          <a:lstStyle/>
          <a:p>
            <a:r>
              <a:rPr lang="zh-CN" altLang="en-US" dirty="0">
                <a:solidFill>
                  <a:schemeClr val="tx1"/>
                </a:solidFill>
              </a:rPr>
              <a:t>世界上最成熟、最稳定、最强大的专业级</a:t>
            </a:r>
            <a:r>
              <a:rPr lang="en-US" altLang="zh-CN" dirty="0">
                <a:solidFill>
                  <a:schemeClr val="tx1"/>
                </a:solidFill>
              </a:rPr>
              <a:t>CSS</a:t>
            </a:r>
            <a:r>
              <a:rPr lang="zh-CN" altLang="en-US" dirty="0">
                <a:solidFill>
                  <a:schemeClr val="tx1"/>
                </a:solidFill>
              </a:rPr>
              <a:t>扩展语言</a:t>
            </a:r>
            <a:r>
              <a:rPr lang="zh-CN" altLang="en-US" dirty="0" smtClean="0">
                <a:solidFill>
                  <a:schemeClr val="tx1"/>
                </a:solidFill>
              </a:rPr>
              <a:t>！</a:t>
            </a:r>
            <a:endParaRPr lang="zh-CN" altLang="en-US" dirty="0">
              <a:solidFill>
                <a:schemeClr val="tx1"/>
              </a:solidFill>
            </a:endParaRPr>
          </a:p>
        </p:txBody>
      </p:sp>
      <p:pic>
        <p:nvPicPr>
          <p:cNvPr id="1028" name="Picture 4" descr="sass中文网"/>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1613" y="1030288"/>
            <a:ext cx="1959552" cy="147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444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r>
              <a:rPr lang="zh-CN" altLang="en-US" dirty="0" smtClean="0"/>
              <a:t>变量名用中划线还是下划线分隔</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$link-color: blue;</a:t>
            </a:r>
          </a:p>
          <a:p>
            <a:pPr marL="0" indent="0">
              <a:buNone/>
            </a:pPr>
            <a:r>
              <a:rPr lang="en-US" altLang="zh-CN" dirty="0"/>
              <a:t>a {</a:t>
            </a:r>
          </a:p>
          <a:p>
            <a:pPr marL="0" indent="0">
              <a:buNone/>
            </a:pPr>
            <a:r>
              <a:rPr lang="en-US" altLang="zh-CN" dirty="0"/>
              <a:t>  color: $</a:t>
            </a:r>
            <a:r>
              <a:rPr lang="en-US" altLang="zh-CN" dirty="0" err="1"/>
              <a:t>link_color</a:t>
            </a:r>
            <a:r>
              <a:rPr lang="en-US" altLang="zh-CN" dirty="0"/>
              <a:t>;</a:t>
            </a:r>
          </a:p>
          <a:p>
            <a:pPr marL="0" indent="0">
              <a:buNone/>
            </a:pPr>
            <a:r>
              <a:rPr lang="en-US" altLang="zh-CN" dirty="0"/>
              <a:t>}</a:t>
            </a:r>
          </a:p>
          <a:p>
            <a:pPr marL="0" indent="0">
              <a:buNone/>
            </a:pPr>
            <a:endParaRPr lang="en-US" altLang="zh-CN" dirty="0"/>
          </a:p>
          <a:p>
            <a:pPr marL="0" indent="0">
              <a:buNone/>
            </a:pPr>
            <a:r>
              <a:rPr lang="en-US" altLang="zh-CN" dirty="0"/>
              <a:t>//</a:t>
            </a:r>
            <a:r>
              <a:rPr lang="zh-CN" altLang="en-US" dirty="0"/>
              <a:t>编译后</a:t>
            </a:r>
          </a:p>
          <a:p>
            <a:pPr marL="0" indent="0">
              <a:buNone/>
            </a:pPr>
            <a:endParaRPr lang="zh-CN" altLang="en-US" dirty="0"/>
          </a:p>
          <a:p>
            <a:pPr marL="0" indent="0">
              <a:buNone/>
            </a:pPr>
            <a:r>
              <a:rPr lang="en-US" altLang="zh-CN" dirty="0"/>
              <a:t>a {</a:t>
            </a:r>
          </a:p>
          <a:p>
            <a:pPr marL="0" indent="0">
              <a:buNone/>
            </a:pPr>
            <a:r>
              <a:rPr lang="en-US" altLang="zh-CN" dirty="0"/>
              <a:t>  color: blue;</a:t>
            </a:r>
          </a:p>
          <a:p>
            <a:pPr marL="0" indent="0">
              <a:buNone/>
            </a:pPr>
            <a:r>
              <a:rPr lang="en-US" altLang="zh-CN" dirty="0"/>
              <a:t>}</a:t>
            </a:r>
            <a:endParaRPr lang="zh-CN" altLang="en-US" dirty="0"/>
          </a:p>
        </p:txBody>
      </p:sp>
      <p:sp>
        <p:nvSpPr>
          <p:cNvPr id="4" name="Rectangle 1"/>
          <p:cNvSpPr>
            <a:spLocks noChangeArrowheads="1"/>
          </p:cNvSpPr>
          <p:nvPr/>
        </p:nvSpPr>
        <p:spPr bwMode="auto">
          <a:xfrm>
            <a:off x="5342020" y="2456528"/>
            <a:ext cx="5069305" cy="184275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Arial" panose="020B0604020202020204" pitchFamily="34" charset="0"/>
              </a:rPr>
              <a:t>在变量中的中划线与下划线是不区分的，如果你在声明的时候使用了中划线，在使用时使用了下划线是不影响整体的</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0149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嵌套</a:t>
            </a:r>
            <a:r>
              <a:rPr lang="en-US" altLang="zh-CN" dirty="0" smtClean="0"/>
              <a:t>CSS</a:t>
            </a:r>
            <a:r>
              <a:rPr lang="zh-CN" altLang="en-US" dirty="0" smtClean="0"/>
              <a:t>规则</a:t>
            </a:r>
            <a:endParaRPr lang="zh-CN" altLang="en-US" dirty="0"/>
          </a:p>
        </p:txBody>
      </p:sp>
      <p:sp>
        <p:nvSpPr>
          <p:cNvPr id="3" name="内容占位符 2"/>
          <p:cNvSpPr>
            <a:spLocks noGrp="1"/>
          </p:cNvSpPr>
          <p:nvPr>
            <p:ph idx="1"/>
          </p:nvPr>
        </p:nvSpPr>
        <p:spPr/>
        <p:txBody>
          <a:bodyPr/>
          <a:lstStyle/>
          <a:p>
            <a:r>
              <a:rPr lang="en-US" altLang="zh-CN" dirty="0" err="1" smtClean="0"/>
              <a:t>css</a:t>
            </a:r>
            <a:r>
              <a:rPr lang="zh-CN" altLang="en-US" dirty="0"/>
              <a:t>中重复写选择器是非常恼人的。如果要写一大串指向页面中同一块的样式时，往往需要 一遍又一遍地写同一个</a:t>
            </a:r>
            <a:r>
              <a:rPr lang="en-US" altLang="zh-CN" dirty="0" smtClean="0"/>
              <a:t>ID</a:t>
            </a:r>
          </a:p>
          <a:p>
            <a:pPr marL="0" indent="0">
              <a:buNone/>
            </a:pPr>
            <a:r>
              <a:rPr lang="en-US" altLang="zh-CN" dirty="0"/>
              <a:t>							</a:t>
            </a:r>
            <a:r>
              <a:rPr lang="zh-CN" altLang="en-US" dirty="0"/>
              <a:t>编译后的效果与最上面的</a:t>
            </a:r>
            <a:endParaRPr lang="en-US" altLang="zh-CN" dirty="0"/>
          </a:p>
          <a:p>
            <a:pPr marL="0" indent="0">
              <a:buNone/>
            </a:pPr>
            <a:r>
              <a:rPr lang="en-US" altLang="zh-CN" dirty="0"/>
              <a:t>							</a:t>
            </a:r>
            <a:r>
              <a:rPr lang="zh-CN" altLang="en-US" dirty="0"/>
              <a:t>是一致</a:t>
            </a:r>
            <a:r>
              <a:rPr lang="zh-CN" altLang="en-US" dirty="0" smtClean="0"/>
              <a:t>的</a:t>
            </a:r>
            <a:endParaRPr lang="en-US" altLang="zh-CN" dirty="0" smtClean="0"/>
          </a:p>
          <a:p>
            <a:pPr marL="0" indent="0">
              <a:buNone/>
            </a:pPr>
            <a:r>
              <a:rPr lang="zh-CN" altLang="en-US" dirty="0" smtClean="0"/>
              <a:t>但是在</a:t>
            </a:r>
            <a:r>
              <a:rPr lang="en-US" altLang="zh-CN" dirty="0" smtClean="0"/>
              <a:t>sass</a:t>
            </a:r>
            <a:r>
              <a:rPr lang="zh-CN" altLang="en-US" dirty="0" smtClean="0"/>
              <a:t>中你只需要写一遍就可以</a:t>
            </a:r>
            <a:endParaRPr lang="en-US" altLang="zh-CN" dirty="0" smtClean="0"/>
          </a:p>
          <a:p>
            <a:pPr marL="0" indent="0">
              <a:buNone/>
            </a:pPr>
            <a:endParaRPr lang="en-US" altLang="zh-CN" dirty="0" smtClean="0"/>
          </a:p>
          <a:p>
            <a:pPr marL="0" indent="0">
              <a:buNone/>
            </a:pPr>
            <a:r>
              <a:rPr lang="en-US" altLang="zh-CN" dirty="0"/>
              <a:t>	</a:t>
            </a:r>
            <a:r>
              <a:rPr lang="en-US" altLang="zh-CN" dirty="0" smtClean="0"/>
              <a:t>					</a:t>
            </a:r>
            <a:r>
              <a:rPr lang="zh-CN" altLang="en-US" dirty="0" smtClean="0">
                <a:solidFill>
                  <a:srgbClr val="FF0000"/>
                </a:solidFill>
              </a:rPr>
              <a:t>像俄罗斯套娃一样把里面嵌套</a:t>
            </a:r>
            <a:r>
              <a:rPr lang="en-US" altLang="zh-CN" dirty="0" smtClean="0">
                <a:solidFill>
                  <a:srgbClr val="FF0000"/>
                </a:solidFill>
              </a:rPr>
              <a:t>						</a:t>
            </a:r>
            <a:r>
              <a:rPr lang="zh-CN" altLang="en-US" dirty="0" smtClean="0">
                <a:solidFill>
                  <a:srgbClr val="FF0000"/>
                </a:solidFill>
              </a:rPr>
              <a:t>的内容一个个打开</a:t>
            </a:r>
            <a:endParaRPr lang="en-US" altLang="zh-CN" dirty="0">
              <a:solidFill>
                <a:srgbClr val="FF0000"/>
              </a:solidFill>
            </a:endParaRPr>
          </a:p>
        </p:txBody>
      </p:sp>
      <p:sp>
        <p:nvSpPr>
          <p:cNvPr id="4" name="Rectangle 1"/>
          <p:cNvSpPr>
            <a:spLocks noChangeArrowheads="1"/>
          </p:cNvSpPr>
          <p:nvPr/>
        </p:nvSpPr>
        <p:spPr bwMode="auto">
          <a:xfrm>
            <a:off x="838200" y="2763127"/>
            <a:ext cx="5574633" cy="9874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Unicode MS"/>
                <a:ea typeface="Menlo"/>
              </a:rPr>
              <a:t>#content article h1 { color: #333 } #content article p { margin-bottom: 1.4em } #content aside { background-color: #EEE }</a:t>
            </a:r>
            <a:r>
              <a:rPr kumimoji="0" lang="zh-CN" altLang="zh-CN" sz="2000" b="0" i="0" u="none" strike="noStrike" cap="none" normalizeH="0" baseline="0" dirty="0" smtClean="0">
                <a:ln>
                  <a:noFill/>
                </a:ln>
                <a:solidFill>
                  <a:schemeClr val="tx1"/>
                </a:solidFill>
                <a:effectLst/>
              </a:rPr>
              <a:t> </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290830"/>
            <a:ext cx="5193632" cy="221853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Unicode MS"/>
                <a:ea typeface="Menlo"/>
              </a:rPr>
              <a:t>#content { </a:t>
            </a:r>
            <a:endParaRPr kumimoji="0" lang="en-US" altLang="zh-CN" sz="2000" b="0"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smtClean="0">
                <a:solidFill>
                  <a:srgbClr val="333333"/>
                </a:solidFill>
                <a:latin typeface="Arial Unicode MS"/>
                <a:ea typeface="Menlo"/>
              </a:rPr>
              <a:t>  </a:t>
            </a:r>
            <a:r>
              <a:rPr kumimoji="0" lang="zh-CN" altLang="zh-CN" sz="2000" b="0" i="0" u="none" strike="noStrike" cap="none" normalizeH="0" baseline="0" dirty="0" smtClean="0">
                <a:ln>
                  <a:noFill/>
                </a:ln>
                <a:solidFill>
                  <a:srgbClr val="333333"/>
                </a:solidFill>
                <a:effectLst/>
                <a:latin typeface="Arial Unicode MS"/>
                <a:ea typeface="Menlo"/>
              </a:rPr>
              <a:t>article { </a:t>
            </a:r>
            <a:endParaRPr kumimoji="0" lang="en-US" altLang="zh-CN" sz="2000" b="0"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333333"/>
                </a:solidFill>
                <a:latin typeface="Arial Unicode MS"/>
                <a:ea typeface="Menlo"/>
              </a:rPr>
              <a:t>	</a:t>
            </a:r>
            <a:r>
              <a:rPr kumimoji="0" lang="zh-CN" altLang="zh-CN" sz="2000" b="0" i="0" u="none" strike="noStrike" cap="none" normalizeH="0" baseline="0" dirty="0" smtClean="0">
                <a:ln>
                  <a:noFill/>
                </a:ln>
                <a:solidFill>
                  <a:srgbClr val="333333"/>
                </a:solidFill>
                <a:effectLst/>
                <a:latin typeface="Arial Unicode MS"/>
                <a:ea typeface="Menlo"/>
              </a:rPr>
              <a:t>h1 { color: #333 } </a:t>
            </a:r>
            <a:endParaRPr kumimoji="0" lang="en-US" altLang="zh-CN" sz="2000" b="0"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333333"/>
                </a:solidFill>
                <a:latin typeface="Arial Unicode MS"/>
                <a:ea typeface="Menlo"/>
              </a:rPr>
              <a:t>	</a:t>
            </a:r>
            <a:r>
              <a:rPr kumimoji="0" lang="zh-CN" altLang="zh-CN" sz="2000" b="0" i="0" u="none" strike="noStrike" cap="none" normalizeH="0" baseline="0" dirty="0" smtClean="0">
                <a:ln>
                  <a:noFill/>
                </a:ln>
                <a:solidFill>
                  <a:srgbClr val="333333"/>
                </a:solidFill>
                <a:effectLst/>
                <a:latin typeface="Arial Unicode MS"/>
                <a:ea typeface="Menlo"/>
              </a:rPr>
              <a:t>p { margin-bottom: 1.4em } </a:t>
            </a:r>
            <a:endParaRPr kumimoji="0" lang="en-US" altLang="zh-CN" sz="2000" b="0"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333333"/>
                </a:solidFill>
                <a:effectLst/>
                <a:latin typeface="Arial Unicode MS"/>
                <a:ea typeface="Menlo"/>
              </a:rPr>
              <a:t>	</a:t>
            </a:r>
            <a:r>
              <a:rPr kumimoji="0" lang="zh-CN" altLang="zh-CN" sz="2000" b="0" i="0" u="none" strike="noStrike" cap="none" normalizeH="0" baseline="0" dirty="0" smtClean="0">
                <a:ln>
                  <a:noFill/>
                </a:ln>
                <a:solidFill>
                  <a:srgbClr val="333333"/>
                </a:solidFill>
                <a:effectLst/>
                <a:latin typeface="Arial Unicode MS"/>
                <a:ea typeface="Menlo"/>
              </a:rPr>
              <a:t>} </a:t>
            </a:r>
            <a:endParaRPr kumimoji="0" lang="en-US" altLang="zh-CN" sz="2000" b="0"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333333"/>
                </a:solidFill>
                <a:latin typeface="Arial Unicode MS"/>
                <a:ea typeface="Menlo"/>
              </a:rPr>
              <a:t> </a:t>
            </a:r>
            <a:r>
              <a:rPr lang="en-US" altLang="zh-CN" sz="2000" dirty="0" smtClean="0">
                <a:solidFill>
                  <a:srgbClr val="333333"/>
                </a:solidFill>
                <a:latin typeface="Arial Unicode MS"/>
                <a:ea typeface="Menlo"/>
              </a:rPr>
              <a:t> </a:t>
            </a:r>
            <a:r>
              <a:rPr kumimoji="0" lang="zh-CN" altLang="zh-CN" sz="2000" b="0" i="0" u="none" strike="noStrike" cap="none" normalizeH="0" baseline="0" dirty="0" smtClean="0">
                <a:ln>
                  <a:noFill/>
                </a:ln>
                <a:solidFill>
                  <a:srgbClr val="333333"/>
                </a:solidFill>
                <a:effectLst/>
                <a:latin typeface="Arial Unicode MS"/>
                <a:ea typeface="Menlo"/>
              </a:rPr>
              <a:t>aside { background-color: #EEE } </a:t>
            </a:r>
            <a:endParaRPr kumimoji="0" lang="en-US" altLang="zh-CN" sz="2000" b="0"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Unicode MS"/>
                <a:ea typeface="Menlo"/>
              </a:rPr>
              <a:t>}</a:t>
            </a:r>
            <a:r>
              <a:rPr kumimoji="0" lang="zh-CN" altLang="zh-CN" sz="2000" b="0" i="0" u="none" strike="noStrike" cap="none" normalizeH="0" baseline="0" dirty="0" smtClean="0">
                <a:ln>
                  <a:noFill/>
                </a:ln>
                <a:solidFill>
                  <a:schemeClr val="tx1"/>
                </a:solidFill>
                <a:effectLst/>
              </a:rPr>
              <a:t> </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1591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大多数情况下这种简单的嵌套都没问题，但是有些场景下不行，比如你想要在嵌套的选择器 里边立刻应用一个类似于：</a:t>
            </a:r>
            <a:r>
              <a:rPr lang="en-US" altLang="zh-CN" dirty="0"/>
              <a:t>hover</a:t>
            </a:r>
            <a:r>
              <a:rPr lang="zh-CN" altLang="en-US" dirty="0"/>
              <a:t>的伪类。为了解决这种以及其他情况，</a:t>
            </a:r>
            <a:r>
              <a:rPr lang="en-US" altLang="zh-CN" dirty="0"/>
              <a:t>sass</a:t>
            </a:r>
            <a:r>
              <a:rPr lang="zh-CN" altLang="en-US" dirty="0"/>
              <a:t>提供了一个特殊</a:t>
            </a:r>
            <a:r>
              <a:rPr lang="zh-CN" altLang="en-US" dirty="0" smtClean="0"/>
              <a:t>结构</a:t>
            </a:r>
            <a:r>
              <a:rPr lang="en-US" altLang="zh-CN" dirty="0"/>
              <a:t>&amp;</a:t>
            </a:r>
            <a:r>
              <a:rPr lang="zh-CN" altLang="en-US" dirty="0"/>
              <a:t>。</a:t>
            </a:r>
          </a:p>
        </p:txBody>
      </p:sp>
    </p:spTree>
    <p:extLst>
      <p:ext uri="{BB962C8B-B14F-4D97-AF65-F5344CB8AC3E}">
        <p14:creationId xmlns:p14="http://schemas.microsoft.com/office/powerpoint/2010/main" val="2065598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en-US" altLang="zh-CN" dirty="0" smtClean="0"/>
              <a:t>2.1</a:t>
            </a:r>
            <a:r>
              <a:rPr lang="zh-CN" altLang="en-US" dirty="0" smtClean="0"/>
              <a:t>父选择器的标识符</a:t>
            </a:r>
            <a:r>
              <a:rPr lang="en-US" altLang="zh-CN" dirty="0" smtClean="0"/>
              <a:t>&amp;</a:t>
            </a:r>
            <a:endParaRPr lang="zh-CN" altLang="en-US" dirty="0"/>
          </a:p>
        </p:txBody>
      </p:sp>
      <p:sp>
        <p:nvSpPr>
          <p:cNvPr id="3" name="内容占位符 2"/>
          <p:cNvSpPr>
            <a:spLocks noGrp="1"/>
          </p:cNvSpPr>
          <p:nvPr>
            <p:ph idx="1"/>
          </p:nvPr>
        </p:nvSpPr>
        <p:spPr>
          <a:xfrm>
            <a:off x="838200" y="1023520"/>
            <a:ext cx="10515600" cy="4351338"/>
          </a:xfrm>
        </p:spPr>
        <p:txBody>
          <a:bodyPr/>
          <a:lstStyle/>
          <a:p>
            <a:pPr marL="0" indent="0">
              <a:buNone/>
            </a:pPr>
            <a:r>
              <a:rPr lang="zh-CN" altLang="en-US" dirty="0"/>
              <a:t>一般情况下，</a:t>
            </a:r>
            <a:r>
              <a:rPr lang="en-US" altLang="zh-CN" dirty="0"/>
              <a:t>sass</a:t>
            </a:r>
            <a:r>
              <a:rPr lang="zh-CN" altLang="en-US" dirty="0"/>
              <a:t>在解开一个嵌套规则时就会把父选择器（</a:t>
            </a:r>
            <a:r>
              <a:rPr lang="en-US" altLang="zh-CN" dirty="0"/>
              <a:t>#content</a:t>
            </a:r>
            <a:r>
              <a:rPr lang="zh-CN" altLang="en-US" dirty="0"/>
              <a:t>）通过一个空格连接到子选择器的前边（</a:t>
            </a:r>
            <a:r>
              <a:rPr lang="en-US" altLang="zh-CN" dirty="0"/>
              <a:t>article</a:t>
            </a:r>
            <a:r>
              <a:rPr lang="zh-CN" altLang="en-US" dirty="0"/>
              <a:t>和</a:t>
            </a:r>
            <a:r>
              <a:rPr lang="en-US" altLang="zh-CN" dirty="0"/>
              <a:t>aside</a:t>
            </a:r>
            <a:r>
              <a:rPr lang="zh-CN" altLang="en-US" dirty="0"/>
              <a:t>）形成（</a:t>
            </a:r>
            <a:r>
              <a:rPr lang="en-US" altLang="zh-CN" dirty="0"/>
              <a:t>#content article</a:t>
            </a:r>
            <a:r>
              <a:rPr lang="zh-CN" altLang="en-US" dirty="0"/>
              <a:t>和</a:t>
            </a:r>
            <a:r>
              <a:rPr lang="en-US" altLang="zh-CN" dirty="0"/>
              <a:t>#content aside</a:t>
            </a:r>
            <a:r>
              <a:rPr lang="zh-CN" altLang="en-US" dirty="0"/>
              <a:t>）。这种在</a:t>
            </a:r>
            <a:r>
              <a:rPr lang="en-US" altLang="zh-CN" dirty="0"/>
              <a:t>CSS</a:t>
            </a:r>
            <a:r>
              <a:rPr lang="zh-CN" altLang="en-US" dirty="0"/>
              <a:t>里边被称为后代选择器，因为它选择</a:t>
            </a:r>
            <a:r>
              <a:rPr lang="en-US" altLang="zh-CN" dirty="0"/>
              <a:t>ID</a:t>
            </a:r>
            <a:r>
              <a:rPr lang="zh-CN" altLang="en-US" dirty="0"/>
              <a:t>为</a:t>
            </a:r>
            <a:r>
              <a:rPr lang="en-US" altLang="zh-CN" dirty="0"/>
              <a:t>content</a:t>
            </a:r>
            <a:r>
              <a:rPr lang="zh-CN" altLang="en-US" dirty="0"/>
              <a:t>的元素内所有命中选择器</a:t>
            </a:r>
            <a:r>
              <a:rPr lang="en-US" altLang="zh-CN" dirty="0"/>
              <a:t>article</a:t>
            </a:r>
            <a:r>
              <a:rPr lang="zh-CN" altLang="en-US" dirty="0"/>
              <a:t>和</a:t>
            </a:r>
            <a:r>
              <a:rPr lang="en-US" altLang="zh-CN" dirty="0"/>
              <a:t>aside</a:t>
            </a:r>
            <a:r>
              <a:rPr lang="zh-CN" altLang="en-US" dirty="0"/>
              <a:t>的元素。但在有些情况下你却不会希望</a:t>
            </a:r>
            <a:r>
              <a:rPr lang="en-US" altLang="zh-CN" dirty="0"/>
              <a:t>sass</a:t>
            </a:r>
            <a:r>
              <a:rPr lang="zh-CN" altLang="en-US" dirty="0"/>
              <a:t>使用这种后代选择器的方式生成这种连接</a:t>
            </a:r>
            <a:r>
              <a:rPr lang="zh-CN" altLang="en-US" dirty="0" smtClean="0"/>
              <a:t>。</a:t>
            </a:r>
            <a:endParaRPr lang="zh-CN" altLang="en-US" dirty="0"/>
          </a:p>
          <a:p>
            <a:pPr marL="0" indent="0">
              <a:buNone/>
            </a:pPr>
            <a:r>
              <a:rPr lang="zh-CN" altLang="en-US" dirty="0"/>
              <a:t>最常见的一种情况是当你为链接之类的元素写：</a:t>
            </a:r>
            <a:r>
              <a:rPr lang="en-US" altLang="zh-CN" dirty="0"/>
              <a:t>hover</a:t>
            </a:r>
            <a:r>
              <a:rPr lang="zh-CN" altLang="en-US" dirty="0"/>
              <a:t>这种伪类时，你并不希望以后代选择器的方式连接。比如说，下面这种情况</a:t>
            </a:r>
            <a:r>
              <a:rPr lang="en-US" altLang="zh-CN" dirty="0"/>
              <a:t>sass</a:t>
            </a:r>
            <a:r>
              <a:rPr lang="zh-CN" altLang="en-US" dirty="0"/>
              <a:t>就无法正常工作</a:t>
            </a:r>
          </a:p>
        </p:txBody>
      </p:sp>
      <p:sp>
        <p:nvSpPr>
          <p:cNvPr id="4" name="Rectangle 1"/>
          <p:cNvSpPr>
            <a:spLocks noChangeArrowheads="1"/>
          </p:cNvSpPr>
          <p:nvPr/>
        </p:nvSpPr>
        <p:spPr bwMode="auto">
          <a:xfrm>
            <a:off x="838200" y="4850365"/>
            <a:ext cx="3108961" cy="1048985"/>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Unicode MS"/>
                <a:ea typeface="Menlo"/>
              </a:rPr>
              <a:t>article a { </a:t>
            </a:r>
            <a:r>
              <a:rPr kumimoji="0" lang="en-US" altLang="zh-CN" sz="1600" b="0" i="0" u="none" strike="noStrike" cap="none" normalizeH="0" baseline="0" dirty="0" smtClean="0">
                <a:ln>
                  <a:noFill/>
                </a:ln>
                <a:solidFill>
                  <a:srgbClr val="333333"/>
                </a:solidFill>
                <a:effectLst/>
                <a:latin typeface="Arial Unicode MS"/>
                <a:ea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smtClean="0">
                <a:solidFill>
                  <a:srgbClr val="333333"/>
                </a:solidFill>
                <a:latin typeface="Arial Unicode MS"/>
                <a:ea typeface="Menlo"/>
              </a:rPr>
              <a:t>     </a:t>
            </a:r>
            <a:r>
              <a:rPr kumimoji="0" lang="zh-CN" altLang="zh-CN" sz="1600" b="0" i="0" u="none" strike="noStrike" cap="none" normalizeH="0" baseline="0" dirty="0" smtClean="0">
                <a:ln>
                  <a:noFill/>
                </a:ln>
                <a:solidFill>
                  <a:srgbClr val="333333"/>
                </a:solidFill>
                <a:effectLst/>
                <a:latin typeface="Arial Unicode MS"/>
                <a:ea typeface="Menlo"/>
              </a:rPr>
              <a:t>color: blue; </a:t>
            </a:r>
            <a:endParaRPr lang="en-US" altLang="zh-CN" sz="1600" dirty="0">
              <a:solidFill>
                <a:srgbClr val="333333"/>
              </a:solidFill>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dirty="0" smtClean="0">
                <a:ln>
                  <a:noFill/>
                </a:ln>
                <a:solidFill>
                  <a:srgbClr val="333333"/>
                </a:solidFill>
                <a:effectLst/>
                <a:latin typeface="Arial Unicode MS"/>
                <a:ea typeface="Menlo"/>
              </a:rPr>
              <a:t>     </a:t>
            </a:r>
            <a:r>
              <a:rPr kumimoji="0" lang="zh-CN" altLang="zh-CN" sz="1600" b="0" i="0" u="none" strike="noStrike" cap="none" normalizeH="0" baseline="0" dirty="0" smtClean="0">
                <a:ln>
                  <a:noFill/>
                </a:ln>
                <a:solidFill>
                  <a:srgbClr val="333333"/>
                </a:solidFill>
                <a:effectLst/>
                <a:latin typeface="Arial Unicode MS"/>
                <a:ea typeface="Menlo"/>
              </a:rPr>
              <a:t>:hover { color: red } </a:t>
            </a:r>
            <a:endParaRPr kumimoji="0" lang="en-US" altLang="zh-CN" sz="1600" b="0"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Unicode MS"/>
                <a:ea typeface="Menlo"/>
              </a:rPr>
              <a:t>}</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5" name="右箭头 4"/>
          <p:cNvSpPr/>
          <p:nvPr/>
        </p:nvSpPr>
        <p:spPr>
          <a:xfrm>
            <a:off x="3947161" y="5112611"/>
            <a:ext cx="2662186" cy="524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609347" y="4450046"/>
            <a:ext cx="2708709" cy="203918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article a {</a:t>
            </a:r>
          </a:p>
          <a:p>
            <a:r>
              <a:rPr lang="en-US" altLang="zh-CN" dirty="0"/>
              <a:t>  color: blue;</a:t>
            </a:r>
          </a:p>
          <a:p>
            <a:r>
              <a:rPr lang="en-US" altLang="zh-CN" dirty="0"/>
              <a:t>}</a:t>
            </a:r>
          </a:p>
          <a:p>
            <a:r>
              <a:rPr lang="en-US" altLang="zh-CN" dirty="0"/>
              <a:t/>
            </a:r>
            <a:br>
              <a:rPr lang="en-US" altLang="zh-CN" dirty="0"/>
            </a:br>
            <a:r>
              <a:rPr lang="en-US" altLang="zh-CN" dirty="0"/>
              <a:t>article</a:t>
            </a:r>
            <a:r>
              <a:rPr lang="en-US" altLang="zh-CN" dirty="0">
                <a:solidFill>
                  <a:srgbClr val="FF0000"/>
                </a:solidFill>
              </a:rPr>
              <a:t> a </a:t>
            </a:r>
            <a:r>
              <a:rPr lang="en-US" altLang="zh-CN" i="1" dirty="0">
                <a:solidFill>
                  <a:srgbClr val="FF0000"/>
                </a:solidFill>
              </a:rPr>
              <a:t>:hover</a:t>
            </a:r>
            <a:r>
              <a:rPr lang="en-US" altLang="zh-CN" dirty="0"/>
              <a:t> {</a:t>
            </a:r>
          </a:p>
          <a:p>
            <a:r>
              <a:rPr lang="en-US" altLang="zh-CN" dirty="0"/>
              <a:t>  color: red;</a:t>
            </a:r>
          </a:p>
          <a:p>
            <a:r>
              <a:rPr lang="en-US" altLang="zh-CN" dirty="0"/>
              <a:t>}</a:t>
            </a:r>
          </a:p>
        </p:txBody>
      </p:sp>
      <p:sp>
        <p:nvSpPr>
          <p:cNvPr id="7" name="文本框 6"/>
          <p:cNvSpPr txBox="1"/>
          <p:nvPr/>
        </p:nvSpPr>
        <p:spPr>
          <a:xfrm>
            <a:off x="9508958" y="5299185"/>
            <a:ext cx="1844842"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dirty="0" smtClean="0"/>
              <a:t>这意味着</a:t>
            </a:r>
            <a:r>
              <a:rPr lang="en-US" altLang="zh-CN" dirty="0" smtClean="0"/>
              <a:t>:hover</a:t>
            </a:r>
            <a:r>
              <a:rPr lang="zh-CN" altLang="en-US" dirty="0" smtClean="0"/>
              <a:t>并不是给</a:t>
            </a:r>
            <a:r>
              <a:rPr lang="en-US" altLang="zh-CN" dirty="0" smtClean="0"/>
              <a:t>a</a:t>
            </a:r>
            <a:r>
              <a:rPr lang="zh-CN" altLang="en-US" dirty="0" smtClean="0"/>
              <a:t>加的而是给里面的子元素加的</a:t>
            </a:r>
            <a:endParaRPr lang="zh-CN" altLang="en-US" dirty="0"/>
          </a:p>
        </p:txBody>
      </p:sp>
    </p:spTree>
    <p:extLst>
      <p:ext uri="{BB962C8B-B14F-4D97-AF65-F5344CB8AC3E}">
        <p14:creationId xmlns:p14="http://schemas.microsoft.com/office/powerpoint/2010/main" val="154967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a:t>
            </a:r>
            <a:r>
              <a:rPr lang="zh-CN" altLang="en-US" dirty="0"/>
              <a:t>父选择器的标识符</a:t>
            </a:r>
            <a:r>
              <a:rPr lang="en-US" altLang="zh-CN" dirty="0">
                <a:solidFill>
                  <a:srgbClr val="FF0000"/>
                </a:solidFill>
              </a:rPr>
              <a:t>&amp;</a:t>
            </a:r>
            <a:endParaRPr lang="zh-CN" altLang="en-US" dirty="0">
              <a:solidFill>
                <a:srgbClr val="FF0000"/>
              </a:solidFill>
            </a:endParaRPr>
          </a:p>
        </p:txBody>
      </p:sp>
      <p:sp>
        <p:nvSpPr>
          <p:cNvPr id="3" name="内容占位符 2"/>
          <p:cNvSpPr>
            <a:spLocks noGrp="1"/>
          </p:cNvSpPr>
          <p:nvPr>
            <p:ph idx="1"/>
          </p:nvPr>
        </p:nvSpPr>
        <p:spPr/>
        <p:txBody>
          <a:bodyPr/>
          <a:lstStyle/>
          <a:p>
            <a:pPr marL="0" indent="0">
              <a:buNone/>
            </a:pPr>
            <a:r>
              <a:rPr lang="zh-CN" altLang="en-US" dirty="0" smtClean="0"/>
              <a:t>正确的做法是使用一个特殊的</a:t>
            </a:r>
            <a:r>
              <a:rPr lang="en-US" altLang="zh-CN" dirty="0" smtClean="0"/>
              <a:t>sass</a:t>
            </a:r>
            <a:r>
              <a:rPr lang="zh-CN" altLang="en-US" dirty="0" smtClean="0"/>
              <a:t>选择器，即</a:t>
            </a:r>
            <a:r>
              <a:rPr lang="zh-CN" altLang="en-US" dirty="0" smtClean="0">
                <a:solidFill>
                  <a:srgbClr val="FF0000"/>
                </a:solidFill>
              </a:rPr>
              <a:t>父选择器，</a:t>
            </a:r>
            <a:r>
              <a:rPr lang="en-US" altLang="zh-CN" dirty="0" smtClean="0">
                <a:solidFill>
                  <a:srgbClr val="FF0000"/>
                </a:solidFill>
              </a:rPr>
              <a:t>&amp;</a:t>
            </a:r>
            <a:r>
              <a:rPr lang="zh-CN" altLang="en-US" dirty="0" smtClean="0">
                <a:solidFill>
                  <a:srgbClr val="FF0000"/>
                </a:solidFill>
              </a:rPr>
              <a:t>，</a:t>
            </a:r>
            <a:r>
              <a:rPr lang="zh-CN" altLang="en-US" dirty="0" smtClean="0"/>
              <a:t>他能对于嵌套提供更好的控制，且可以放在任何一个选择器可以出现的地方。</a:t>
            </a:r>
            <a:endParaRPr lang="zh-CN" altLang="en-US" dirty="0"/>
          </a:p>
        </p:txBody>
      </p:sp>
      <p:sp>
        <p:nvSpPr>
          <p:cNvPr id="4" name="Rectangle 1"/>
          <p:cNvSpPr>
            <a:spLocks noChangeArrowheads="1"/>
          </p:cNvSpPr>
          <p:nvPr/>
        </p:nvSpPr>
        <p:spPr bwMode="auto">
          <a:xfrm>
            <a:off x="838200" y="3092746"/>
            <a:ext cx="3268580" cy="1048985"/>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Arial Unicode MS"/>
                <a:ea typeface="Menlo"/>
              </a:rPr>
              <a:t>article a { </a:t>
            </a:r>
            <a:r>
              <a:rPr kumimoji="0" lang="en-US" altLang="zh-CN" sz="1600" b="0" i="0" u="none" strike="noStrike" cap="none" normalizeH="0" baseline="0" dirty="0" smtClean="0">
                <a:ln>
                  <a:noFill/>
                </a:ln>
                <a:solidFill>
                  <a:srgbClr val="333333"/>
                </a:solidFill>
                <a:effectLst/>
                <a:latin typeface="Arial Unicode MS"/>
                <a:ea typeface="Menlo"/>
              </a:rPr>
              <a:t>    </a:t>
            </a:r>
            <a:r>
              <a:rPr kumimoji="0" lang="en-US" altLang="zh-CN" sz="1600" b="0" i="0" u="none" strike="noStrike" cap="none" normalizeH="0" dirty="0" smtClean="0">
                <a:ln>
                  <a:noFill/>
                </a:ln>
                <a:solidFill>
                  <a:srgbClr val="333333"/>
                </a:solidFill>
                <a:effectLst/>
                <a:latin typeface="Arial Unicode MS"/>
                <a:ea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baseline="0" dirty="0">
                <a:solidFill>
                  <a:srgbClr val="333333"/>
                </a:solidFill>
                <a:latin typeface="Arial Unicode MS"/>
                <a:ea typeface="Menlo"/>
              </a:rPr>
              <a:t>	</a:t>
            </a:r>
            <a:r>
              <a:rPr kumimoji="0" lang="zh-CN" altLang="zh-CN" sz="1600" b="0" i="0" u="none" strike="noStrike" cap="none" normalizeH="0" baseline="0" dirty="0" smtClean="0">
                <a:ln>
                  <a:noFill/>
                </a:ln>
                <a:solidFill>
                  <a:srgbClr val="333333"/>
                </a:solidFill>
                <a:effectLst/>
                <a:latin typeface="Arial Unicode MS"/>
                <a:ea typeface="Menlo"/>
              </a:rPr>
              <a:t>color: blue; </a:t>
            </a:r>
            <a:r>
              <a:rPr kumimoji="0" lang="en-US" altLang="zh-CN" sz="1600" b="0" i="0" u="none" strike="noStrike" cap="none" normalizeH="0" baseline="0" dirty="0" smtClean="0">
                <a:ln>
                  <a:noFill/>
                </a:ln>
                <a:solidFill>
                  <a:srgbClr val="333333"/>
                </a:solidFill>
                <a:effectLst/>
                <a:latin typeface="Arial Unicode MS"/>
                <a:ea typeface="Menlo"/>
              </a:rPr>
              <a:t>	</a:t>
            </a:r>
            <a:r>
              <a:rPr kumimoji="0" lang="zh-CN" altLang="zh-CN" sz="1600" b="0" i="0" u="none" strike="noStrike" cap="none" normalizeH="0" baseline="0" dirty="0" smtClean="0">
                <a:ln>
                  <a:noFill/>
                </a:ln>
                <a:solidFill>
                  <a:srgbClr val="333333"/>
                </a:solidFill>
                <a:effectLst/>
                <a:latin typeface="Arial Unicode MS"/>
                <a:ea typeface="Menlo"/>
              </a:rPr>
              <a:t>&amp;:hover { color: red } }</a:t>
            </a:r>
            <a:r>
              <a:rPr kumimoji="0" lang="zh-CN" altLang="zh-CN" sz="1600" b="0" i="0" u="none" strike="noStrike" cap="none" normalizeH="0" baseline="0" dirty="0" smtClean="0">
                <a:ln>
                  <a:noFill/>
                </a:ln>
                <a:solidFill>
                  <a:schemeClr val="tx1"/>
                </a:solidFill>
                <a:effectLst/>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5" name="右箭头 4"/>
          <p:cNvSpPr/>
          <p:nvPr/>
        </p:nvSpPr>
        <p:spPr>
          <a:xfrm rot="5400000">
            <a:off x="1974072" y="4262047"/>
            <a:ext cx="625641" cy="385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35608" y="4762521"/>
            <a:ext cx="2887579"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article a { color: blue }</a:t>
            </a:r>
          </a:p>
          <a:p>
            <a:r>
              <a:rPr lang="en-US" altLang="zh-CN" dirty="0"/>
              <a:t>article a:hover { color: red }</a:t>
            </a:r>
            <a:endParaRPr lang="zh-CN" altLang="en-US" dirty="0"/>
          </a:p>
        </p:txBody>
      </p:sp>
      <p:pic>
        <p:nvPicPr>
          <p:cNvPr id="7" name="图片 6"/>
          <p:cNvPicPr>
            <a:picLocks noChangeAspect="1"/>
          </p:cNvPicPr>
          <p:nvPr/>
        </p:nvPicPr>
        <p:blipFill>
          <a:blip r:embed="rId2"/>
          <a:stretch>
            <a:fillRect/>
          </a:stretch>
        </p:blipFill>
        <p:spPr>
          <a:xfrm>
            <a:off x="4952331" y="2839453"/>
            <a:ext cx="6683319" cy="3702674"/>
          </a:xfrm>
          <a:prstGeom prst="rect">
            <a:avLst/>
          </a:prstGeom>
        </p:spPr>
      </p:pic>
    </p:spTree>
    <p:extLst>
      <p:ext uri="{BB962C8B-B14F-4D97-AF65-F5344CB8AC3E}">
        <p14:creationId xmlns:p14="http://schemas.microsoft.com/office/powerpoint/2010/main" val="628072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en-US" altLang="zh-CN" dirty="0" smtClean="0"/>
              <a:t>2.2</a:t>
            </a:r>
            <a:r>
              <a:rPr lang="zh-CN" altLang="en-US" dirty="0" smtClean="0"/>
              <a:t>群组选择器的嵌套</a:t>
            </a:r>
            <a:endParaRPr lang="zh-CN" altLang="en-US" dirty="0"/>
          </a:p>
        </p:txBody>
      </p:sp>
      <p:sp>
        <p:nvSpPr>
          <p:cNvPr id="3" name="内容占位符 2"/>
          <p:cNvSpPr>
            <a:spLocks noGrp="1"/>
          </p:cNvSpPr>
          <p:nvPr>
            <p:ph idx="1"/>
          </p:nvPr>
        </p:nvSpPr>
        <p:spPr>
          <a:xfrm>
            <a:off x="838200" y="1007478"/>
            <a:ext cx="10515600" cy="5850522"/>
          </a:xfrm>
        </p:spPr>
        <p:txBody>
          <a:bodyPr/>
          <a:lstStyle/>
          <a:p>
            <a:pPr>
              <a:buFont typeface="Wingdings" panose="05000000000000000000" pitchFamily="2" charset="2"/>
              <a:buChar char="u"/>
            </a:pPr>
            <a:r>
              <a:rPr lang="zh-CN" altLang="en-US" dirty="0"/>
              <a:t>在</a:t>
            </a:r>
            <a:r>
              <a:rPr lang="en-US" altLang="zh-CN" dirty="0"/>
              <a:t>CSS</a:t>
            </a:r>
            <a:r>
              <a:rPr lang="zh-CN" altLang="en-US" dirty="0"/>
              <a:t>里边，选择器</a:t>
            </a:r>
            <a:r>
              <a:rPr lang="en-US" altLang="zh-CN" dirty="0"/>
              <a:t>h1h2</a:t>
            </a:r>
            <a:r>
              <a:rPr lang="zh-CN" altLang="en-US" dirty="0"/>
              <a:t>和</a:t>
            </a:r>
            <a:r>
              <a:rPr lang="en-US" altLang="zh-CN" dirty="0"/>
              <a:t>h3</a:t>
            </a:r>
            <a:r>
              <a:rPr lang="zh-CN" altLang="en-US" dirty="0"/>
              <a:t>会同时命中</a:t>
            </a:r>
            <a:r>
              <a:rPr lang="en-US" altLang="zh-CN" dirty="0"/>
              <a:t>h1</a:t>
            </a:r>
            <a:r>
              <a:rPr lang="zh-CN" altLang="en-US" dirty="0"/>
              <a:t>元素、</a:t>
            </a:r>
            <a:r>
              <a:rPr lang="en-US" altLang="zh-CN" dirty="0"/>
              <a:t>h2</a:t>
            </a:r>
            <a:r>
              <a:rPr lang="zh-CN" altLang="en-US" dirty="0"/>
              <a:t>元素和</a:t>
            </a:r>
            <a:r>
              <a:rPr lang="en-US" altLang="zh-CN" dirty="0"/>
              <a:t>h3</a:t>
            </a:r>
            <a:r>
              <a:rPr lang="zh-CN" altLang="en-US" dirty="0"/>
              <a:t>元素。与此类似，</a:t>
            </a:r>
            <a:r>
              <a:rPr lang="en-US" altLang="zh-CN" dirty="0"/>
              <a:t>.button </a:t>
            </a:r>
            <a:r>
              <a:rPr lang="en-US" altLang="zh-CN" dirty="0" err="1"/>
              <a:t>button</a:t>
            </a:r>
            <a:r>
              <a:rPr lang="zh-CN" altLang="en-US" dirty="0"/>
              <a:t>会命中</a:t>
            </a:r>
            <a:r>
              <a:rPr lang="en-US" altLang="zh-CN" dirty="0"/>
              <a:t>button</a:t>
            </a:r>
            <a:r>
              <a:rPr lang="zh-CN" altLang="en-US" dirty="0"/>
              <a:t>元素和类名为</a:t>
            </a:r>
            <a:r>
              <a:rPr lang="en-US" altLang="zh-CN" dirty="0"/>
              <a:t>.button</a:t>
            </a:r>
            <a:r>
              <a:rPr lang="zh-CN" altLang="en-US" dirty="0"/>
              <a:t>的元素。这种选择器称为群组选择器。群组选择器 的规则会对</a:t>
            </a:r>
            <a:r>
              <a:rPr lang="zh-CN" altLang="en-US" dirty="0" smtClean="0"/>
              <a:t>命中</a:t>
            </a:r>
            <a:r>
              <a:rPr lang="zh-CN" altLang="en-US" dirty="0"/>
              <a:t>群组中任何一个</a:t>
            </a:r>
            <a:r>
              <a:rPr lang="zh-CN" altLang="en-US" dirty="0" smtClean="0"/>
              <a:t>选择</a:t>
            </a:r>
            <a:r>
              <a:rPr lang="zh-CN" altLang="en-US" dirty="0"/>
              <a:t>器的元素生效</a:t>
            </a:r>
            <a:r>
              <a:rPr lang="zh-CN" altLang="en-US" dirty="0" smtClean="0"/>
              <a:t>。</a:t>
            </a:r>
            <a:endParaRPr lang="en-US" altLang="zh-CN" dirty="0" smtClean="0"/>
          </a:p>
          <a:p>
            <a:pPr marL="0" indent="0">
              <a:buNone/>
            </a:pPr>
            <a:r>
              <a:rPr lang="zh-CN" altLang="en-US" dirty="0" smtClean="0"/>
              <a:t>例如：</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a:t>对于内嵌在群组选择器内的嵌 套规则，处理方式也一样：</a:t>
            </a:r>
          </a:p>
        </p:txBody>
      </p:sp>
      <p:sp>
        <p:nvSpPr>
          <p:cNvPr id="5" name="矩形 4"/>
          <p:cNvSpPr/>
          <p:nvPr/>
        </p:nvSpPr>
        <p:spPr>
          <a:xfrm>
            <a:off x="838200" y="3168451"/>
            <a:ext cx="5277853"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pt-BR" altLang="zh-CN" dirty="0"/>
              <a:t>.container h1, .container h2, .container h3 { </a:t>
            </a:r>
            <a:endParaRPr lang="pt-BR" altLang="zh-CN" dirty="0" smtClean="0"/>
          </a:p>
          <a:p>
            <a:r>
              <a:rPr lang="pt-BR" altLang="zh-CN" dirty="0" smtClean="0"/>
              <a:t>	margin-bottom</a:t>
            </a:r>
            <a:r>
              <a:rPr lang="pt-BR" altLang="zh-CN" dirty="0"/>
              <a:t>: .</a:t>
            </a:r>
            <a:r>
              <a:rPr lang="pt-BR" altLang="zh-CN" dirty="0" smtClean="0"/>
              <a:t>8em</a:t>
            </a:r>
          </a:p>
          <a:p>
            <a:r>
              <a:rPr lang="pt-BR" altLang="zh-CN" dirty="0" smtClean="0"/>
              <a:t> </a:t>
            </a:r>
            <a:r>
              <a:rPr lang="pt-BR" altLang="zh-CN" dirty="0"/>
              <a:t>}</a:t>
            </a:r>
            <a:endParaRPr lang="zh-CN" altLang="en-US" dirty="0"/>
          </a:p>
        </p:txBody>
      </p:sp>
      <p:sp>
        <p:nvSpPr>
          <p:cNvPr id="6" name="右箭头 5"/>
          <p:cNvSpPr/>
          <p:nvPr/>
        </p:nvSpPr>
        <p:spPr>
          <a:xfrm>
            <a:off x="6116053" y="3321761"/>
            <a:ext cx="749968" cy="513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66021" y="3116769"/>
            <a:ext cx="3818021"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pt-BR" altLang="zh-CN" dirty="0"/>
              <a:t>.container {</a:t>
            </a:r>
          </a:p>
          <a:p>
            <a:r>
              <a:rPr lang="pt-BR" altLang="zh-CN" dirty="0"/>
              <a:t>  h1, h2, h3 {margin-bottom: .8em}</a:t>
            </a:r>
          </a:p>
          <a:p>
            <a:r>
              <a:rPr lang="pt-BR" altLang="zh-CN" dirty="0"/>
              <a:t>}</a:t>
            </a:r>
            <a:endParaRPr lang="zh-CN" altLang="en-US" dirty="0"/>
          </a:p>
        </p:txBody>
      </p:sp>
      <p:sp>
        <p:nvSpPr>
          <p:cNvPr id="8" name="矩形 7"/>
          <p:cNvSpPr/>
          <p:nvPr/>
        </p:nvSpPr>
        <p:spPr>
          <a:xfrm>
            <a:off x="838200" y="4789281"/>
            <a:ext cx="1840832"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2000" dirty="0" err="1"/>
              <a:t>nav</a:t>
            </a:r>
            <a:r>
              <a:rPr lang="en-US" altLang="zh-CN" sz="2000" dirty="0"/>
              <a:t>, aside {</a:t>
            </a:r>
          </a:p>
          <a:p>
            <a:r>
              <a:rPr lang="en-US" altLang="zh-CN" sz="2000" dirty="0"/>
              <a:t>  a {color: blue}</a:t>
            </a:r>
          </a:p>
          <a:p>
            <a:r>
              <a:rPr lang="en-US" altLang="zh-CN" sz="2000" dirty="0"/>
              <a:t>}</a:t>
            </a:r>
            <a:endParaRPr lang="zh-CN" altLang="en-US" sz="2000" dirty="0"/>
          </a:p>
        </p:txBody>
      </p:sp>
      <p:sp>
        <p:nvSpPr>
          <p:cNvPr id="9" name="右箭头 8"/>
          <p:cNvSpPr/>
          <p:nvPr/>
        </p:nvSpPr>
        <p:spPr>
          <a:xfrm>
            <a:off x="2679032" y="4931082"/>
            <a:ext cx="2310063" cy="619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89095" y="5041005"/>
            <a:ext cx="3047629"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zh-CN" sz="2000" dirty="0" err="1"/>
              <a:t>nav</a:t>
            </a:r>
            <a:r>
              <a:rPr lang="en-US" altLang="zh-CN" sz="2000" dirty="0"/>
              <a:t> a, aside a {color: blue}</a:t>
            </a:r>
            <a:endParaRPr lang="zh-CN" altLang="en-US" sz="2000" dirty="0"/>
          </a:p>
        </p:txBody>
      </p:sp>
    </p:spTree>
    <p:extLst>
      <p:ext uri="{BB962C8B-B14F-4D97-AF65-F5344CB8AC3E}">
        <p14:creationId xmlns:p14="http://schemas.microsoft.com/office/powerpoint/2010/main" val="2844446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a:t>
            </a:r>
            <a:r>
              <a:rPr lang="zh-CN" altLang="en-US" dirty="0" smtClean="0"/>
              <a:t>群组选择器的嵌套</a:t>
            </a:r>
            <a:endParaRPr lang="zh-CN" altLang="en-US" dirty="0"/>
          </a:p>
        </p:txBody>
      </p:sp>
      <p:sp>
        <p:nvSpPr>
          <p:cNvPr id="3" name="内容占位符 2"/>
          <p:cNvSpPr>
            <a:spLocks noGrp="1"/>
          </p:cNvSpPr>
          <p:nvPr>
            <p:ph idx="1"/>
          </p:nvPr>
        </p:nvSpPr>
        <p:spPr/>
        <p:txBody>
          <a:bodyPr/>
          <a:lstStyle/>
          <a:p>
            <a:r>
              <a:rPr lang="zh-CN" altLang="en-US" dirty="0" smtClean="0"/>
              <a:t>处理这种群组选择器规则嵌套上的强大能力，正是</a:t>
            </a:r>
            <a:r>
              <a:rPr lang="en-US" altLang="zh-CN" dirty="0" smtClean="0"/>
              <a:t>sass</a:t>
            </a:r>
            <a:r>
              <a:rPr lang="zh-CN" altLang="en-US" dirty="0" smtClean="0"/>
              <a:t>在减少重复敲写方面的贡献之一。尤其在当嵌套级别达到两层甚至三层以上时，与普通的</a:t>
            </a:r>
            <a:r>
              <a:rPr lang="en-US" altLang="zh-CN" dirty="0" err="1" smtClean="0"/>
              <a:t>css</a:t>
            </a:r>
            <a:r>
              <a:rPr lang="zh-CN" altLang="en-US" dirty="0" smtClean="0"/>
              <a:t>编写方式相比，只写一遍群组选择器大大减少了工作量。</a:t>
            </a:r>
          </a:p>
          <a:p>
            <a:endParaRPr lang="zh-CN" altLang="en-US" dirty="0" smtClean="0"/>
          </a:p>
          <a:p>
            <a:r>
              <a:rPr lang="zh-CN" altLang="en-US" dirty="0" smtClean="0"/>
              <a:t>有利必有弊，你需要特别注意群组选择器的规则嵌套生成的</a:t>
            </a:r>
            <a:r>
              <a:rPr lang="en-US" altLang="zh-CN" dirty="0" err="1" smtClean="0"/>
              <a:t>css</a:t>
            </a:r>
            <a:r>
              <a:rPr lang="zh-CN" altLang="en-US" dirty="0" smtClean="0"/>
              <a:t>。虽然</a:t>
            </a:r>
            <a:r>
              <a:rPr lang="en-US" altLang="zh-CN" dirty="0" smtClean="0"/>
              <a:t>sass</a:t>
            </a:r>
            <a:r>
              <a:rPr lang="zh-CN" altLang="en-US" dirty="0" smtClean="0"/>
              <a:t>让你的样式表看上去很小，但实际生成的</a:t>
            </a:r>
            <a:r>
              <a:rPr lang="en-US" altLang="zh-CN" dirty="0" err="1" smtClean="0"/>
              <a:t>css</a:t>
            </a:r>
            <a:r>
              <a:rPr lang="zh-CN" altLang="en-US" dirty="0" smtClean="0"/>
              <a:t>却可能非常大，这会降低网站的速度。</a:t>
            </a:r>
            <a:endParaRPr lang="zh-CN" altLang="en-US" dirty="0"/>
          </a:p>
        </p:txBody>
      </p:sp>
    </p:spTree>
    <p:extLst>
      <p:ext uri="{BB962C8B-B14F-4D97-AF65-F5344CB8AC3E}">
        <p14:creationId xmlns:p14="http://schemas.microsoft.com/office/powerpoint/2010/main" val="4078412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40632"/>
            <a:ext cx="11999494" cy="661570"/>
          </a:xfrm>
        </p:spPr>
        <p:txBody>
          <a:bodyPr>
            <a:normAutofit fontScale="90000"/>
          </a:bodyPr>
          <a:lstStyle/>
          <a:p>
            <a:r>
              <a:rPr lang="en-US" altLang="zh-CN" dirty="0" smtClean="0"/>
              <a:t>2-3. </a:t>
            </a:r>
            <a:r>
              <a:rPr lang="zh-CN" altLang="en-US" dirty="0" smtClean="0"/>
              <a:t>子组合选择器和同层组合选择器：</a:t>
            </a:r>
            <a:r>
              <a:rPr lang="en-US" altLang="zh-CN" dirty="0" smtClean="0"/>
              <a:t>&gt;</a:t>
            </a:r>
            <a:r>
              <a:rPr lang="zh-CN" altLang="en-US" dirty="0" smtClean="0"/>
              <a:t>、</a:t>
            </a:r>
            <a:r>
              <a:rPr lang="en-US" altLang="zh-CN" dirty="0" smtClean="0"/>
              <a:t>+</a:t>
            </a:r>
            <a:r>
              <a:rPr lang="zh-CN" altLang="en-US" dirty="0" smtClean="0"/>
              <a:t>和</a:t>
            </a:r>
            <a:r>
              <a:rPr lang="en-US" altLang="zh-CN" dirty="0" smtClean="0"/>
              <a:t>~</a:t>
            </a:r>
            <a:endParaRPr lang="zh-CN" altLang="en-US" dirty="0"/>
          </a:p>
        </p:txBody>
      </p:sp>
      <p:sp>
        <p:nvSpPr>
          <p:cNvPr id="3" name="内容占位符 2"/>
          <p:cNvSpPr>
            <a:spLocks noGrp="1"/>
          </p:cNvSpPr>
          <p:nvPr>
            <p:ph idx="1"/>
          </p:nvPr>
        </p:nvSpPr>
        <p:spPr>
          <a:xfrm>
            <a:off x="-1" y="902202"/>
            <a:ext cx="12384505" cy="5955798"/>
          </a:xfrm>
        </p:spPr>
        <p:txBody>
          <a:bodyPr/>
          <a:lstStyle/>
          <a:p>
            <a:pPr marL="0" indent="0">
              <a:buNone/>
            </a:pPr>
            <a:r>
              <a:rPr lang="zh-CN" altLang="en-US" dirty="0" smtClean="0"/>
              <a:t>子组合选择器：</a:t>
            </a:r>
            <a:r>
              <a:rPr lang="en-US" altLang="zh-CN" dirty="0" smtClean="0"/>
              <a:t>&gt;</a:t>
            </a:r>
          </a:p>
          <a:p>
            <a:pPr marL="0" indent="0">
              <a:buNone/>
            </a:pPr>
            <a:r>
              <a:rPr lang="zh-CN" altLang="en-US" dirty="0"/>
              <a:t>同层</a:t>
            </a:r>
            <a:r>
              <a:rPr lang="zh-CN" altLang="en-US" dirty="0" smtClean="0"/>
              <a:t>相邻组合选择器：</a:t>
            </a:r>
            <a:r>
              <a:rPr lang="en-US" altLang="zh-CN" dirty="0" smtClean="0"/>
              <a:t>+</a:t>
            </a:r>
          </a:p>
          <a:p>
            <a:pPr marL="0" indent="0">
              <a:buNone/>
            </a:pPr>
            <a:r>
              <a:rPr lang="zh-CN" altLang="en-US" dirty="0"/>
              <a:t>同</a:t>
            </a:r>
            <a:r>
              <a:rPr lang="zh-CN" altLang="en-US" dirty="0" smtClean="0"/>
              <a:t>层全体组合选择器：</a:t>
            </a:r>
            <a:r>
              <a:rPr lang="en-US" altLang="zh-CN" dirty="0" smtClean="0"/>
              <a:t>~</a:t>
            </a:r>
          </a:p>
          <a:p>
            <a:pPr marL="0" indent="0">
              <a:buNone/>
            </a:pPr>
            <a:endParaRPr lang="zh-CN" altLang="en-US" dirty="0"/>
          </a:p>
        </p:txBody>
      </p:sp>
      <p:sp>
        <p:nvSpPr>
          <p:cNvPr id="4" name="矩形 3"/>
          <p:cNvSpPr/>
          <p:nvPr/>
        </p:nvSpPr>
        <p:spPr>
          <a:xfrm>
            <a:off x="352926" y="2585519"/>
            <a:ext cx="4764506" cy="286232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2000" dirty="0"/>
              <a:t>article {</a:t>
            </a:r>
          </a:p>
          <a:p>
            <a:r>
              <a:rPr lang="en-US" altLang="zh-CN" sz="2000" dirty="0"/>
              <a:t>  ~ article { border-top: 1px dashed #ccc }</a:t>
            </a:r>
          </a:p>
          <a:p>
            <a:r>
              <a:rPr lang="en-US" altLang="zh-CN" sz="2000" dirty="0"/>
              <a:t>  &gt; section { background: #</a:t>
            </a:r>
            <a:r>
              <a:rPr lang="en-US" altLang="zh-CN" sz="2000" dirty="0" err="1"/>
              <a:t>eee</a:t>
            </a:r>
            <a:r>
              <a:rPr lang="en-US" altLang="zh-CN" sz="2000" dirty="0"/>
              <a:t> }</a:t>
            </a:r>
          </a:p>
          <a:p>
            <a:r>
              <a:rPr lang="en-US" altLang="zh-CN" sz="2000" dirty="0"/>
              <a:t>  dl &gt; {</a:t>
            </a:r>
          </a:p>
          <a:p>
            <a:r>
              <a:rPr lang="en-US" altLang="zh-CN" sz="2000" dirty="0"/>
              <a:t>    </a:t>
            </a:r>
            <a:r>
              <a:rPr lang="en-US" altLang="zh-CN" sz="2000" dirty="0" err="1"/>
              <a:t>dt</a:t>
            </a:r>
            <a:r>
              <a:rPr lang="en-US" altLang="zh-CN" sz="2000" dirty="0"/>
              <a:t> { color: #333 }</a:t>
            </a:r>
          </a:p>
          <a:p>
            <a:r>
              <a:rPr lang="en-US" altLang="zh-CN" sz="2000" dirty="0"/>
              <a:t>    </a:t>
            </a:r>
            <a:r>
              <a:rPr lang="en-US" altLang="zh-CN" sz="2000" dirty="0" err="1"/>
              <a:t>dd</a:t>
            </a:r>
            <a:r>
              <a:rPr lang="en-US" altLang="zh-CN" sz="2000" dirty="0"/>
              <a:t> { color: #555 }</a:t>
            </a:r>
          </a:p>
          <a:p>
            <a:r>
              <a:rPr lang="en-US" altLang="zh-CN" sz="2000" dirty="0"/>
              <a:t>  }</a:t>
            </a:r>
          </a:p>
          <a:p>
            <a:r>
              <a:rPr lang="en-US" altLang="zh-CN" sz="2000" dirty="0"/>
              <a:t>  </a:t>
            </a:r>
            <a:r>
              <a:rPr lang="en-US" altLang="zh-CN" sz="2000" dirty="0" err="1"/>
              <a:t>nav</a:t>
            </a:r>
            <a:r>
              <a:rPr lang="en-US" altLang="zh-CN" sz="2000" dirty="0"/>
              <a:t> + &amp; { margin-top: 0 }</a:t>
            </a:r>
          </a:p>
          <a:p>
            <a:r>
              <a:rPr lang="en-US" altLang="zh-CN" sz="2000" dirty="0"/>
              <a:t>}</a:t>
            </a:r>
            <a:endParaRPr lang="zh-CN" altLang="en-US" sz="2000" dirty="0"/>
          </a:p>
        </p:txBody>
      </p:sp>
      <p:sp>
        <p:nvSpPr>
          <p:cNvPr id="5" name="矩形 4"/>
          <p:cNvSpPr/>
          <p:nvPr/>
        </p:nvSpPr>
        <p:spPr>
          <a:xfrm>
            <a:off x="6529137" y="3201072"/>
            <a:ext cx="5309937"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dirty="0"/>
              <a:t>article ~ article { border-top: 1px dashed #ccc }</a:t>
            </a:r>
          </a:p>
          <a:p>
            <a:r>
              <a:rPr lang="en-US" altLang="zh-CN" sz="2000" dirty="0"/>
              <a:t>article &gt; </a:t>
            </a:r>
            <a:r>
              <a:rPr lang="en-US" altLang="zh-CN" sz="2000" dirty="0" smtClean="0"/>
              <a:t>section{ </a:t>
            </a:r>
            <a:r>
              <a:rPr lang="en-US" altLang="zh-CN" sz="2000" dirty="0"/>
              <a:t>background: #</a:t>
            </a:r>
            <a:r>
              <a:rPr lang="en-US" altLang="zh-CN" sz="2000" dirty="0" err="1"/>
              <a:t>eee</a:t>
            </a:r>
            <a:r>
              <a:rPr lang="en-US" altLang="zh-CN" sz="2000" dirty="0"/>
              <a:t> }</a:t>
            </a:r>
          </a:p>
          <a:p>
            <a:r>
              <a:rPr lang="en-US" altLang="zh-CN" sz="2000" dirty="0"/>
              <a:t>article dl &gt; </a:t>
            </a:r>
            <a:r>
              <a:rPr lang="en-US" altLang="zh-CN" sz="2000" dirty="0" err="1"/>
              <a:t>dt</a:t>
            </a:r>
            <a:r>
              <a:rPr lang="en-US" altLang="zh-CN" sz="2000" dirty="0"/>
              <a:t> { color: #333 }</a:t>
            </a:r>
          </a:p>
          <a:p>
            <a:r>
              <a:rPr lang="en-US" altLang="zh-CN" sz="2000" dirty="0"/>
              <a:t>article dl &gt; </a:t>
            </a:r>
            <a:r>
              <a:rPr lang="en-US" altLang="zh-CN" sz="2000" dirty="0" err="1"/>
              <a:t>dd</a:t>
            </a:r>
            <a:r>
              <a:rPr lang="en-US" altLang="zh-CN" sz="2000" dirty="0"/>
              <a:t> { color: #555 }</a:t>
            </a:r>
          </a:p>
          <a:p>
            <a:r>
              <a:rPr lang="en-US" altLang="zh-CN" sz="2000" dirty="0" err="1"/>
              <a:t>nav</a:t>
            </a:r>
            <a:r>
              <a:rPr lang="en-US" altLang="zh-CN" sz="2000" dirty="0"/>
              <a:t> + article { margin-top: 0 }</a:t>
            </a:r>
            <a:endParaRPr lang="zh-CN" altLang="en-US" sz="2000" dirty="0"/>
          </a:p>
        </p:txBody>
      </p:sp>
      <p:sp>
        <p:nvSpPr>
          <p:cNvPr id="6" name="右箭头 5"/>
          <p:cNvSpPr/>
          <p:nvPr/>
        </p:nvSpPr>
        <p:spPr>
          <a:xfrm>
            <a:off x="5117432" y="3519375"/>
            <a:ext cx="1411705" cy="994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7858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978568"/>
          </a:xfrm>
        </p:spPr>
        <p:txBody>
          <a:bodyPr>
            <a:normAutofit/>
          </a:bodyPr>
          <a:lstStyle/>
          <a:p>
            <a:r>
              <a:rPr lang="en-US" altLang="zh-CN" dirty="0"/>
              <a:t>2-4. </a:t>
            </a:r>
            <a:r>
              <a:rPr lang="zh-CN" altLang="en-US" dirty="0"/>
              <a:t>嵌套</a:t>
            </a:r>
            <a:r>
              <a:rPr lang="zh-CN" altLang="en-US" dirty="0" smtClean="0"/>
              <a:t>属性</a:t>
            </a:r>
            <a:endParaRPr lang="zh-CN" altLang="en-US" dirty="0"/>
          </a:p>
        </p:txBody>
      </p:sp>
      <p:sp>
        <p:nvSpPr>
          <p:cNvPr id="3" name="内容占位符 2"/>
          <p:cNvSpPr>
            <a:spLocks noGrp="1"/>
          </p:cNvSpPr>
          <p:nvPr>
            <p:ph idx="1"/>
          </p:nvPr>
        </p:nvSpPr>
        <p:spPr>
          <a:xfrm>
            <a:off x="0" y="866274"/>
            <a:ext cx="12192000" cy="5991725"/>
          </a:xfrm>
        </p:spPr>
        <p:txBody>
          <a:bodyPr/>
          <a:lstStyle/>
          <a:p>
            <a:r>
              <a:rPr lang="zh-CN" altLang="en-US" dirty="0" smtClean="0"/>
              <a:t>在</a:t>
            </a:r>
            <a:r>
              <a:rPr lang="en-US" altLang="zh-CN" dirty="0" smtClean="0"/>
              <a:t>sass</a:t>
            </a:r>
            <a:r>
              <a:rPr lang="zh-CN" altLang="en-US" dirty="0" smtClean="0"/>
              <a:t>中，除了</a:t>
            </a:r>
            <a:r>
              <a:rPr lang="en-US" altLang="zh-CN" dirty="0" smtClean="0"/>
              <a:t>CSS</a:t>
            </a:r>
            <a:r>
              <a:rPr lang="zh-CN" altLang="en-US" dirty="0" smtClean="0"/>
              <a:t>选择器，属性也可以进行嵌套。</a:t>
            </a:r>
            <a:endParaRPr lang="en-US" altLang="zh-CN" dirty="0" smtClean="0"/>
          </a:p>
          <a:p>
            <a:r>
              <a:rPr lang="zh-CN" altLang="en-US" dirty="0" smtClean="0"/>
              <a:t>嵌套规则：把属性名从中划线</a:t>
            </a:r>
            <a:r>
              <a:rPr lang="en-US" altLang="zh-CN" dirty="0" smtClean="0"/>
              <a:t>-</a:t>
            </a:r>
            <a:r>
              <a:rPr lang="zh-CN" altLang="en-US" dirty="0" smtClean="0"/>
              <a:t>的地方断开，在根属性后边添加一个冒号</a:t>
            </a:r>
            <a:r>
              <a:rPr lang="en-US" altLang="zh-CN" dirty="0" smtClean="0"/>
              <a:t>:</a:t>
            </a:r>
            <a:r>
              <a:rPr lang="zh-CN" altLang="en-US" dirty="0" smtClean="0"/>
              <a:t>，紧跟一个</a:t>
            </a:r>
            <a:r>
              <a:rPr lang="en-US" altLang="zh-CN" dirty="0" smtClean="0"/>
              <a:t>{ }</a:t>
            </a:r>
            <a:r>
              <a:rPr lang="zh-CN" altLang="en-US" dirty="0" smtClean="0"/>
              <a:t>块，把子属性部分写在这个</a:t>
            </a:r>
            <a:r>
              <a:rPr lang="en-US" altLang="zh-CN" dirty="0" smtClean="0"/>
              <a:t>{ }</a:t>
            </a:r>
            <a:r>
              <a:rPr lang="zh-CN" altLang="en-US" dirty="0" smtClean="0"/>
              <a:t>块中。就像</a:t>
            </a:r>
            <a:r>
              <a:rPr lang="en-US" altLang="zh-CN" dirty="0" err="1" smtClean="0"/>
              <a:t>css</a:t>
            </a:r>
            <a:r>
              <a:rPr lang="zh-CN" altLang="en-US" dirty="0" smtClean="0"/>
              <a:t>选择器嵌套一样，</a:t>
            </a:r>
            <a:r>
              <a:rPr lang="en-US" altLang="zh-CN" dirty="0" smtClean="0"/>
              <a:t>sass</a:t>
            </a:r>
            <a:r>
              <a:rPr lang="zh-CN" altLang="en-US" dirty="0" smtClean="0"/>
              <a:t>会把你的子属性一一解开，把根属性和子属性部分通过中划线</a:t>
            </a:r>
            <a:r>
              <a:rPr lang="en-US" altLang="zh-CN" dirty="0" smtClean="0"/>
              <a:t>-</a:t>
            </a:r>
            <a:r>
              <a:rPr lang="zh-CN" altLang="en-US" dirty="0" smtClean="0"/>
              <a:t>连接起来，最后生成的效果与你手动一遍遍写的</a:t>
            </a:r>
            <a:r>
              <a:rPr lang="en-US" altLang="zh-CN" dirty="0" err="1" smtClean="0"/>
              <a:t>css</a:t>
            </a:r>
            <a:r>
              <a:rPr lang="zh-CN" altLang="en-US" dirty="0" smtClean="0"/>
              <a:t>样式一样</a:t>
            </a:r>
            <a:endParaRPr lang="zh-CN" altLang="en-US" dirty="0"/>
          </a:p>
        </p:txBody>
      </p:sp>
      <p:grpSp>
        <p:nvGrpSpPr>
          <p:cNvPr id="7" name="组合 6"/>
          <p:cNvGrpSpPr/>
          <p:nvPr/>
        </p:nvGrpSpPr>
        <p:grpSpPr>
          <a:xfrm>
            <a:off x="609600" y="3135234"/>
            <a:ext cx="8566483" cy="1901987"/>
            <a:chOff x="449179" y="1434770"/>
            <a:chExt cx="7788442" cy="2031325"/>
          </a:xfrm>
        </p:grpSpPr>
        <p:sp>
          <p:nvSpPr>
            <p:cNvPr id="4" name="矩形 3"/>
            <p:cNvSpPr/>
            <p:nvPr/>
          </p:nvSpPr>
          <p:spPr>
            <a:xfrm>
              <a:off x="449179" y="1434770"/>
              <a:ext cx="1973179" cy="203132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dirty="0" smtClean="0"/>
                <a:t>a </a:t>
              </a:r>
              <a:r>
                <a:rPr lang="en-US" altLang="zh-CN" dirty="0"/>
                <a:t>{</a:t>
              </a:r>
            </a:p>
            <a:p>
              <a:r>
                <a:rPr lang="en-US" altLang="zh-CN" dirty="0"/>
                <a:t>  </a:t>
              </a:r>
              <a:r>
                <a:rPr lang="en-US" altLang="zh-CN" dirty="0" smtClean="0"/>
                <a:t>font: {</a:t>
              </a:r>
            </a:p>
            <a:p>
              <a:r>
                <a:rPr lang="en-US" altLang="zh-CN" dirty="0"/>
                <a:t> </a:t>
              </a:r>
              <a:r>
                <a:rPr lang="en-US" altLang="zh-CN" dirty="0" smtClean="0"/>
                <a:t> weight: bold;</a:t>
              </a:r>
              <a:endParaRPr lang="en-US" altLang="zh-CN" dirty="0"/>
            </a:p>
            <a:p>
              <a:r>
                <a:rPr lang="en-US" altLang="zh-CN" dirty="0"/>
                <a:t>  </a:t>
              </a:r>
              <a:r>
                <a:rPr lang="en-US" altLang="zh-CN" dirty="0" smtClean="0"/>
                <a:t>size: 32px;</a:t>
              </a:r>
            </a:p>
            <a:p>
              <a:r>
                <a:rPr lang="en-US" altLang="zh-CN" dirty="0"/>
                <a:t> </a:t>
              </a:r>
              <a:r>
                <a:rPr lang="en-US" altLang="zh-CN" dirty="0" smtClean="0"/>
                <a:t> family:</a:t>
              </a:r>
              <a:r>
                <a:rPr lang="zh-CN" altLang="en-US" dirty="0" smtClean="0"/>
                <a:t>微软雅黑</a:t>
              </a:r>
              <a:r>
                <a:rPr lang="en-US" altLang="zh-CN" dirty="0" smtClean="0"/>
                <a:t>;</a:t>
              </a:r>
              <a:endParaRPr lang="en-US" altLang="zh-CN" dirty="0"/>
            </a:p>
            <a:p>
              <a:r>
                <a:rPr lang="en-US" altLang="zh-CN" dirty="0"/>
                <a:t>  }</a:t>
              </a:r>
            </a:p>
            <a:p>
              <a:r>
                <a:rPr lang="en-US" altLang="zh-CN" dirty="0"/>
                <a:t>}</a:t>
              </a:r>
              <a:endParaRPr lang="zh-CN" altLang="en-US" dirty="0"/>
            </a:p>
          </p:txBody>
        </p:sp>
        <p:sp>
          <p:nvSpPr>
            <p:cNvPr id="5" name="矩形 4"/>
            <p:cNvSpPr/>
            <p:nvPr/>
          </p:nvSpPr>
          <p:spPr>
            <a:xfrm>
              <a:off x="3569368" y="1598973"/>
              <a:ext cx="4668253"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smtClean="0"/>
                <a:t>a </a:t>
              </a:r>
              <a:r>
                <a:rPr lang="en-US" altLang="zh-CN" dirty="0"/>
                <a:t>{</a:t>
              </a:r>
            </a:p>
            <a:p>
              <a:r>
                <a:rPr lang="en-US" altLang="zh-CN" dirty="0"/>
                <a:t> </a:t>
              </a:r>
              <a:r>
                <a:rPr lang="en-US" altLang="zh-CN" dirty="0" smtClean="0"/>
                <a:t>   </a:t>
              </a:r>
              <a:r>
                <a:rPr lang="en-US" altLang="zh-CN" dirty="0" err="1" smtClean="0"/>
                <a:t>font-weight:bold</a:t>
              </a:r>
              <a:r>
                <a:rPr lang="en-US" altLang="zh-CN" dirty="0" smtClean="0"/>
                <a:t>;</a:t>
              </a:r>
            </a:p>
            <a:p>
              <a:r>
                <a:rPr lang="en-US" altLang="zh-CN" dirty="0" smtClean="0"/>
                <a:t>    font-size:32px;</a:t>
              </a:r>
            </a:p>
            <a:p>
              <a:r>
                <a:rPr lang="en-US" altLang="zh-CN" dirty="0"/>
                <a:t> </a:t>
              </a:r>
              <a:r>
                <a:rPr lang="en-US" altLang="zh-CN" dirty="0" smtClean="0"/>
                <a:t>   font-family:</a:t>
              </a:r>
              <a:r>
                <a:rPr lang="zh-CN" altLang="en-US" dirty="0" smtClean="0"/>
                <a:t>微软雅黑</a:t>
              </a:r>
              <a:r>
                <a:rPr lang="en-US" altLang="zh-CN" dirty="0" smtClean="0"/>
                <a:t>;</a:t>
              </a:r>
            </a:p>
            <a:p>
              <a:r>
                <a:rPr lang="en-US" altLang="zh-CN" dirty="0" smtClean="0"/>
                <a:t>}</a:t>
              </a:r>
              <a:endParaRPr lang="zh-CN" altLang="en-US" dirty="0"/>
            </a:p>
          </p:txBody>
        </p:sp>
        <p:sp>
          <p:nvSpPr>
            <p:cNvPr id="6" name="右箭头 5"/>
            <p:cNvSpPr/>
            <p:nvPr/>
          </p:nvSpPr>
          <p:spPr>
            <a:xfrm>
              <a:off x="2422358" y="1989221"/>
              <a:ext cx="1147010" cy="673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3175229" y="5015327"/>
            <a:ext cx="2610254"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dirty="0" err="1"/>
              <a:t>nav</a:t>
            </a:r>
            <a:r>
              <a:rPr lang="en-US" altLang="zh-CN" dirty="0"/>
              <a:t> {</a:t>
            </a:r>
          </a:p>
          <a:p>
            <a:r>
              <a:rPr lang="en-US" altLang="zh-CN" dirty="0"/>
              <a:t>  border: 1px solid #ccc {</a:t>
            </a:r>
          </a:p>
          <a:p>
            <a:r>
              <a:rPr lang="en-US" altLang="zh-CN" dirty="0"/>
              <a:t>  left: 0px;</a:t>
            </a:r>
          </a:p>
          <a:p>
            <a:r>
              <a:rPr lang="en-US" altLang="zh-CN" dirty="0"/>
              <a:t>  right: 0px;</a:t>
            </a:r>
          </a:p>
          <a:p>
            <a:r>
              <a:rPr lang="en-US" altLang="zh-CN" dirty="0"/>
              <a:t>  }</a:t>
            </a:r>
          </a:p>
          <a:p>
            <a:r>
              <a:rPr lang="en-US" altLang="zh-CN" dirty="0"/>
              <a:t>}</a:t>
            </a:r>
            <a:endParaRPr lang="zh-CN" altLang="en-US" dirty="0"/>
          </a:p>
        </p:txBody>
      </p:sp>
      <p:sp>
        <p:nvSpPr>
          <p:cNvPr id="10" name="矩形 9"/>
          <p:cNvSpPr/>
          <p:nvPr/>
        </p:nvSpPr>
        <p:spPr>
          <a:xfrm>
            <a:off x="8105872" y="5292325"/>
            <a:ext cx="2550694"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err="1"/>
              <a:t>nav</a:t>
            </a:r>
            <a:r>
              <a:rPr lang="en-US" altLang="zh-CN" dirty="0"/>
              <a:t> {</a:t>
            </a:r>
          </a:p>
          <a:p>
            <a:r>
              <a:rPr lang="en-US" altLang="zh-CN" dirty="0"/>
              <a:t>  border: 1px solid #ccc;</a:t>
            </a:r>
          </a:p>
          <a:p>
            <a:r>
              <a:rPr lang="en-US" altLang="zh-CN" dirty="0"/>
              <a:t>  border-left: 0px;</a:t>
            </a:r>
          </a:p>
          <a:p>
            <a:r>
              <a:rPr lang="en-US" altLang="zh-CN" dirty="0"/>
              <a:t>  border-right: 0px;</a:t>
            </a:r>
          </a:p>
          <a:p>
            <a:r>
              <a:rPr lang="en-US" altLang="zh-CN" dirty="0"/>
              <a:t>}</a:t>
            </a:r>
            <a:endParaRPr lang="zh-CN" altLang="en-US" dirty="0"/>
          </a:p>
        </p:txBody>
      </p:sp>
      <p:sp>
        <p:nvSpPr>
          <p:cNvPr id="11" name="左箭头 10"/>
          <p:cNvSpPr/>
          <p:nvPr/>
        </p:nvSpPr>
        <p:spPr>
          <a:xfrm rot="10800000">
            <a:off x="5785483" y="5627795"/>
            <a:ext cx="2320389" cy="5293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4033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223275"/>
            <a:ext cx="12044218" cy="705853"/>
          </a:xfrm>
        </p:spPr>
        <p:txBody>
          <a:bodyPr/>
          <a:lstStyle/>
          <a:p>
            <a:r>
              <a:rPr lang="en-US" altLang="zh-CN" dirty="0" smtClean="0"/>
              <a:t>3 </a:t>
            </a:r>
            <a:r>
              <a:rPr lang="zh-CN" altLang="en-US" dirty="0" smtClean="0"/>
              <a:t>导入</a:t>
            </a:r>
            <a:r>
              <a:rPr lang="en-US" altLang="zh-CN" dirty="0" smtClean="0"/>
              <a:t>SASS</a:t>
            </a:r>
            <a:r>
              <a:rPr lang="zh-CN" altLang="en-US" dirty="0" smtClean="0"/>
              <a:t>文件</a:t>
            </a:r>
            <a:endParaRPr lang="zh-CN" altLang="en-US" dirty="0"/>
          </a:p>
        </p:txBody>
      </p:sp>
      <p:sp>
        <p:nvSpPr>
          <p:cNvPr id="3" name="内容占位符 2"/>
          <p:cNvSpPr>
            <a:spLocks noGrp="1"/>
          </p:cNvSpPr>
          <p:nvPr>
            <p:ph idx="1"/>
          </p:nvPr>
        </p:nvSpPr>
        <p:spPr>
          <a:xfrm>
            <a:off x="-2" y="975392"/>
            <a:ext cx="12192001" cy="5882607"/>
          </a:xfrm>
        </p:spPr>
        <p:txBody>
          <a:bodyPr/>
          <a:lstStyle/>
          <a:p>
            <a:r>
              <a:rPr lang="en-US" altLang="zh-CN" dirty="0" err="1"/>
              <a:t>css</a:t>
            </a:r>
            <a:r>
              <a:rPr lang="zh-CN" altLang="en-US" dirty="0"/>
              <a:t>有一个特别不常用的特性，即</a:t>
            </a:r>
            <a:r>
              <a:rPr lang="en-US" altLang="zh-CN" dirty="0">
                <a:solidFill>
                  <a:srgbClr val="FF0000"/>
                </a:solidFill>
              </a:rPr>
              <a:t>@import</a:t>
            </a:r>
            <a:r>
              <a:rPr lang="zh-CN" altLang="en-US" dirty="0"/>
              <a:t>规则，它允许在一个</a:t>
            </a:r>
            <a:r>
              <a:rPr lang="en-US" altLang="zh-CN" dirty="0" err="1"/>
              <a:t>css</a:t>
            </a:r>
            <a:r>
              <a:rPr lang="zh-CN" altLang="en-US" dirty="0"/>
              <a:t>文件中导入其他</a:t>
            </a:r>
            <a:r>
              <a:rPr lang="en-US" altLang="zh-CN" dirty="0" err="1"/>
              <a:t>css</a:t>
            </a:r>
            <a:r>
              <a:rPr lang="zh-CN" altLang="en-US" dirty="0"/>
              <a:t>文件。然而，后果是只有执行到</a:t>
            </a:r>
            <a:r>
              <a:rPr lang="en-US" altLang="zh-CN" dirty="0"/>
              <a:t>@import</a:t>
            </a:r>
            <a:r>
              <a:rPr lang="zh-CN" altLang="en-US" dirty="0"/>
              <a:t>时，浏览器才会去下载其他</a:t>
            </a:r>
            <a:r>
              <a:rPr lang="en-US" altLang="zh-CN" dirty="0" err="1"/>
              <a:t>css</a:t>
            </a:r>
            <a:r>
              <a:rPr lang="zh-CN" altLang="en-US" dirty="0"/>
              <a:t>文件，这导致页面加载起来特别慢</a:t>
            </a:r>
            <a:r>
              <a:rPr lang="zh-CN" altLang="en-US" dirty="0" smtClean="0"/>
              <a:t>。</a:t>
            </a:r>
            <a:endParaRPr lang="en-US" altLang="zh-CN" dirty="0" smtClean="0"/>
          </a:p>
          <a:p>
            <a:r>
              <a:rPr lang="en-US" altLang="zh-CN" dirty="0"/>
              <a:t>sass</a:t>
            </a:r>
            <a:r>
              <a:rPr lang="zh-CN" altLang="en-US" dirty="0"/>
              <a:t>也有一个</a:t>
            </a:r>
            <a:r>
              <a:rPr lang="en-US" altLang="zh-CN" dirty="0"/>
              <a:t>@import</a:t>
            </a:r>
            <a:r>
              <a:rPr lang="zh-CN" altLang="en-US" dirty="0"/>
              <a:t>规则，但不同的是，</a:t>
            </a:r>
            <a:r>
              <a:rPr lang="en-US" altLang="zh-CN" dirty="0"/>
              <a:t>sass</a:t>
            </a:r>
            <a:r>
              <a:rPr lang="zh-CN" altLang="en-US" dirty="0"/>
              <a:t>的</a:t>
            </a:r>
            <a:r>
              <a:rPr lang="en-US" altLang="zh-CN" dirty="0"/>
              <a:t>@import</a:t>
            </a:r>
            <a:r>
              <a:rPr lang="zh-CN" altLang="en-US" dirty="0"/>
              <a:t>规则在生成</a:t>
            </a:r>
            <a:r>
              <a:rPr lang="en-US" altLang="zh-CN" dirty="0" err="1"/>
              <a:t>css</a:t>
            </a:r>
            <a:r>
              <a:rPr lang="zh-CN" altLang="en-US" dirty="0"/>
              <a:t>文件时就把相关文件导入进来。</a:t>
            </a:r>
            <a:r>
              <a:rPr lang="zh-CN" altLang="en-US" dirty="0">
                <a:solidFill>
                  <a:srgbClr val="FF0000"/>
                </a:solidFill>
              </a:rPr>
              <a:t>这意味着所有相关的样式被归纳到了同一个</a:t>
            </a:r>
            <a:r>
              <a:rPr lang="en-US" altLang="zh-CN" dirty="0" err="1">
                <a:solidFill>
                  <a:srgbClr val="FF0000"/>
                </a:solidFill>
              </a:rPr>
              <a:t>css</a:t>
            </a:r>
            <a:r>
              <a:rPr lang="zh-CN" altLang="en-US" dirty="0">
                <a:solidFill>
                  <a:srgbClr val="FF0000"/>
                </a:solidFill>
              </a:rPr>
              <a:t>文件中，而无需发起额外的下载请求</a:t>
            </a:r>
            <a:r>
              <a:rPr lang="zh-CN" altLang="en-US" dirty="0"/>
              <a:t>。另外，所有在被导入文件中定义的变量和</a:t>
            </a:r>
            <a:r>
              <a:rPr lang="zh-CN" altLang="en-US" dirty="0" smtClean="0"/>
              <a:t>混合器 均</a:t>
            </a:r>
            <a:r>
              <a:rPr lang="zh-CN" altLang="en-US" dirty="0"/>
              <a:t>可在导入文件中使用。</a:t>
            </a:r>
          </a:p>
        </p:txBody>
      </p:sp>
      <p:pic>
        <p:nvPicPr>
          <p:cNvPr id="4" name="图片 3"/>
          <p:cNvPicPr>
            <a:picLocks noChangeAspect="1"/>
          </p:cNvPicPr>
          <p:nvPr/>
        </p:nvPicPr>
        <p:blipFill>
          <a:blip r:embed="rId2"/>
          <a:stretch>
            <a:fillRect/>
          </a:stretch>
        </p:blipFill>
        <p:spPr>
          <a:xfrm>
            <a:off x="822274" y="3916695"/>
            <a:ext cx="8546315" cy="2895040"/>
          </a:xfrm>
          <a:prstGeom prst="rect">
            <a:avLst/>
          </a:prstGeom>
        </p:spPr>
      </p:pic>
      <p:sp>
        <p:nvSpPr>
          <p:cNvPr id="5" name="Rectangle 1"/>
          <p:cNvSpPr>
            <a:spLocks noChangeArrowheads="1"/>
          </p:cNvSpPr>
          <p:nvPr/>
        </p:nvSpPr>
        <p:spPr bwMode="auto">
          <a:xfrm>
            <a:off x="9585156" y="4394719"/>
            <a:ext cx="2390275" cy="193899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ea typeface="Helvetica Neue"/>
              </a:rPr>
              <a:t>举例来说，</a:t>
            </a:r>
            <a:r>
              <a:rPr kumimoji="0" lang="zh-CN" altLang="zh-CN" sz="2000" b="0" i="0" u="none" strike="noStrike" cap="none" normalizeH="0" baseline="0" dirty="0" smtClean="0">
                <a:ln>
                  <a:noFill/>
                </a:ln>
                <a:solidFill>
                  <a:srgbClr val="C7254E"/>
                </a:solidFill>
                <a:effectLst/>
                <a:latin typeface="Arial Unicode MS"/>
                <a:ea typeface="Menlo"/>
              </a:rPr>
              <a:t>@import</a:t>
            </a:r>
            <a:r>
              <a:rPr kumimoji="0" lang="zh-CN" altLang="zh-CN" sz="2000" b="0" i="0" u="none" strike="noStrike" cap="none" normalizeH="0" baseline="0" dirty="0" smtClean="0">
                <a:ln>
                  <a:noFill/>
                </a:ln>
                <a:solidFill>
                  <a:srgbClr val="333333"/>
                </a:solidFill>
                <a:effectLst/>
                <a:ea typeface="Helvetica Neue"/>
              </a:rPr>
              <a:t>"sidebar";这条命令将把</a:t>
            </a:r>
            <a:r>
              <a:rPr kumimoji="0" lang="zh-CN" altLang="zh-CN" sz="2000" b="0" i="0" u="none" strike="noStrike" cap="none" normalizeH="0" baseline="0" dirty="0" smtClean="0">
                <a:ln>
                  <a:noFill/>
                </a:ln>
                <a:solidFill>
                  <a:srgbClr val="C7254E"/>
                </a:solidFill>
                <a:effectLst/>
                <a:latin typeface="Arial Unicode MS"/>
                <a:ea typeface="Menlo"/>
              </a:rPr>
              <a:t>sidebar.scss</a:t>
            </a:r>
            <a:r>
              <a:rPr kumimoji="0" lang="zh-CN" altLang="zh-CN" sz="2000" b="0" i="0" u="none" strike="noStrike" cap="none" normalizeH="0" baseline="0" dirty="0" smtClean="0">
                <a:ln>
                  <a:noFill/>
                </a:ln>
                <a:solidFill>
                  <a:srgbClr val="333333"/>
                </a:solidFill>
                <a:effectLst/>
                <a:ea typeface="Helvetica Neue"/>
              </a:rPr>
              <a:t>文件中所有样式添加到当前样式表中。</a:t>
            </a:r>
            <a:r>
              <a:rPr kumimoji="0" lang="zh-CN" altLang="zh-CN" sz="2000" b="0" i="0" u="none" strike="noStrike" cap="none" normalizeH="0" baseline="0" dirty="0" smtClean="0">
                <a:ln>
                  <a:noFill/>
                </a:ln>
                <a:solidFill>
                  <a:schemeClr val="tx1"/>
                </a:solidFill>
                <a:effectLst/>
              </a:rPr>
              <a:t> </a:t>
            </a:r>
          </a:p>
        </p:txBody>
      </p:sp>
      <p:sp>
        <p:nvSpPr>
          <p:cNvPr id="6" name="文本框 5"/>
          <p:cNvSpPr txBox="1"/>
          <p:nvPr/>
        </p:nvSpPr>
        <p:spPr>
          <a:xfrm>
            <a:off x="2551145" y="4210053"/>
            <a:ext cx="2544286"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dirty="0" smtClean="0"/>
              <a:t>你甚至可以省略后缀名</a:t>
            </a:r>
            <a:endParaRPr lang="zh-CN" altLang="en-US" dirty="0"/>
          </a:p>
        </p:txBody>
      </p:sp>
    </p:spTree>
    <p:extLst>
      <p:ext uri="{BB962C8B-B14F-4D97-AF65-F5344CB8AC3E}">
        <p14:creationId xmlns:p14="http://schemas.microsoft.com/office/powerpoint/2010/main" val="1093187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Sass</a:t>
            </a:r>
            <a:r>
              <a:rPr lang="zh-CN" altLang="en-US" dirty="0" smtClean="0"/>
              <a:t>和</a:t>
            </a:r>
            <a:r>
              <a:rPr lang="en-US" altLang="zh-CN" dirty="0" smtClean="0"/>
              <a:t>Less</a:t>
            </a:r>
            <a:endParaRPr lang="zh-CN" altLang="en-US" dirty="0"/>
          </a:p>
        </p:txBody>
      </p:sp>
      <p:sp>
        <p:nvSpPr>
          <p:cNvPr id="3" name="内容占位符 2"/>
          <p:cNvSpPr>
            <a:spLocks noGrp="1"/>
          </p:cNvSpPr>
          <p:nvPr>
            <p:ph idx="1"/>
          </p:nvPr>
        </p:nvSpPr>
        <p:spPr/>
        <p:txBody>
          <a:bodyPr/>
          <a:lstStyle/>
          <a:p>
            <a:r>
              <a:rPr lang="en-US" altLang="zh-CN" dirty="0"/>
              <a:t>Sass</a:t>
            </a:r>
            <a:r>
              <a:rPr lang="zh-CN" altLang="en-US" dirty="0"/>
              <a:t>和</a:t>
            </a:r>
            <a:r>
              <a:rPr lang="en-US" altLang="zh-CN" dirty="0"/>
              <a:t>Less</a:t>
            </a:r>
            <a:r>
              <a:rPr lang="zh-CN" altLang="en-US" dirty="0"/>
              <a:t>都属于</a:t>
            </a:r>
            <a:r>
              <a:rPr lang="en-US" altLang="zh-CN" dirty="0"/>
              <a:t>CSS</a:t>
            </a:r>
            <a:r>
              <a:rPr lang="zh-CN" altLang="en-US" dirty="0"/>
              <a:t>预处理器；所谓</a:t>
            </a:r>
            <a:r>
              <a:rPr lang="en-US" altLang="zh-CN" dirty="0"/>
              <a:t>CSS</a:t>
            </a:r>
            <a:r>
              <a:rPr lang="zh-CN" altLang="en-US" dirty="0"/>
              <a:t>预处理器，就是</a:t>
            </a:r>
            <a:r>
              <a:rPr lang="zh-CN" altLang="en-US" b="1" dirty="0"/>
              <a:t>用一种专门的编程语言，进行 </a:t>
            </a:r>
            <a:r>
              <a:rPr lang="en-US" altLang="zh-CN" b="1" dirty="0"/>
              <a:t>Web </a:t>
            </a:r>
            <a:r>
              <a:rPr lang="zh-CN" altLang="en-US" b="1" dirty="0"/>
              <a:t>页面样式设计，再通过编译器转化为正常的 </a:t>
            </a:r>
            <a:r>
              <a:rPr lang="en-US" altLang="zh-CN" b="1" dirty="0"/>
              <a:t>CSS </a:t>
            </a:r>
            <a:r>
              <a:rPr lang="zh-CN" altLang="en-US" b="1" dirty="0"/>
              <a:t>文件，以供项目使用</a:t>
            </a:r>
            <a:r>
              <a:rPr lang="zh-CN" altLang="en-US" dirty="0" smtClean="0"/>
              <a:t>。</a:t>
            </a:r>
            <a:endParaRPr lang="en-US" altLang="zh-CN" dirty="0" smtClean="0"/>
          </a:p>
          <a:p>
            <a:pPr marL="0" indent="0">
              <a:buNone/>
            </a:pPr>
            <a:r>
              <a:rPr lang="zh-CN" altLang="en-US" dirty="0" smtClean="0">
                <a:solidFill>
                  <a:srgbClr val="FF0000"/>
                </a:solidFill>
              </a:rPr>
              <a:t>为什么要使用</a:t>
            </a:r>
            <a:r>
              <a:rPr lang="en-US" altLang="zh-CN" dirty="0" smtClean="0">
                <a:solidFill>
                  <a:srgbClr val="FF0000"/>
                </a:solidFill>
              </a:rPr>
              <a:t>CSS</a:t>
            </a:r>
            <a:r>
              <a:rPr lang="zh-CN" altLang="en-US" dirty="0" smtClean="0">
                <a:solidFill>
                  <a:srgbClr val="FF0000"/>
                </a:solidFill>
              </a:rPr>
              <a:t>预处理器？</a:t>
            </a:r>
            <a:endParaRPr lang="en-US" altLang="zh-CN" dirty="0" smtClean="0">
              <a:solidFill>
                <a:srgbClr val="FF0000"/>
              </a:solidFill>
            </a:endParaRPr>
          </a:p>
          <a:p>
            <a:r>
              <a:rPr lang="zh-CN" altLang="en-US" b="1" dirty="0"/>
              <a:t>语法不够强大，比如无法嵌套书写，导致模块化开发中需要书写很多重复的选择器；</a:t>
            </a:r>
            <a:endParaRPr lang="zh-CN" altLang="en-US" dirty="0"/>
          </a:p>
          <a:p>
            <a:r>
              <a:rPr lang="zh-CN" altLang="en-US" b="1" dirty="0"/>
              <a:t>没有变量和合理的样式复用机制，使得逻辑上相关的属性值必须以字面量的形式重复输出，导致难以维护。</a:t>
            </a:r>
            <a:endParaRPr lang="zh-CN" altLang="en-US" dirty="0"/>
          </a:p>
          <a:p>
            <a:endParaRPr lang="zh-CN" altLang="en-US" dirty="0"/>
          </a:p>
        </p:txBody>
      </p:sp>
    </p:spTree>
    <p:extLst>
      <p:ext uri="{BB962C8B-B14F-4D97-AF65-F5344CB8AC3E}">
        <p14:creationId xmlns:p14="http://schemas.microsoft.com/office/powerpoint/2010/main" val="1717087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9389" y="1507958"/>
            <a:ext cx="10840453" cy="3529263"/>
          </a:xfrm>
        </p:spPr>
        <p:txBody>
          <a:bodyPr/>
          <a:lstStyle/>
          <a:p>
            <a:r>
              <a:rPr lang="zh-CN" altLang="en-US" dirty="0"/>
              <a:t>本节将介绍</a:t>
            </a:r>
            <a:r>
              <a:rPr lang="zh-CN" altLang="en-US" dirty="0">
                <a:solidFill>
                  <a:srgbClr val="FF0000"/>
                </a:solidFill>
              </a:rPr>
              <a:t>如何使用</a:t>
            </a:r>
            <a:r>
              <a:rPr lang="en-US" altLang="zh-CN" dirty="0">
                <a:solidFill>
                  <a:srgbClr val="FF0000"/>
                </a:solidFill>
              </a:rPr>
              <a:t>sass</a:t>
            </a:r>
            <a:r>
              <a:rPr lang="zh-CN" altLang="en-US" dirty="0">
                <a:solidFill>
                  <a:srgbClr val="FF0000"/>
                </a:solidFill>
              </a:rPr>
              <a:t>的</a:t>
            </a:r>
            <a:r>
              <a:rPr lang="en-US" altLang="zh-CN" dirty="0">
                <a:solidFill>
                  <a:srgbClr val="FF0000"/>
                </a:solidFill>
              </a:rPr>
              <a:t>@import</a:t>
            </a:r>
            <a:r>
              <a:rPr lang="zh-CN" altLang="en-US" dirty="0">
                <a:solidFill>
                  <a:srgbClr val="FF0000"/>
                </a:solidFill>
              </a:rPr>
              <a:t>来处理多个</a:t>
            </a:r>
            <a:r>
              <a:rPr lang="en-US" altLang="zh-CN" dirty="0">
                <a:solidFill>
                  <a:srgbClr val="FF0000"/>
                </a:solidFill>
              </a:rPr>
              <a:t>sass</a:t>
            </a:r>
            <a:r>
              <a:rPr lang="zh-CN" altLang="en-US" dirty="0">
                <a:solidFill>
                  <a:srgbClr val="FF0000"/>
                </a:solidFill>
              </a:rPr>
              <a:t>文件</a:t>
            </a:r>
            <a:r>
              <a:rPr lang="zh-CN" altLang="en-US" dirty="0"/>
              <a:t>。首先，我们将学习编写那些被导入的</a:t>
            </a:r>
            <a:r>
              <a:rPr lang="en-US" altLang="zh-CN" dirty="0"/>
              <a:t>sass</a:t>
            </a:r>
            <a:r>
              <a:rPr lang="zh-CN" altLang="en-US" dirty="0"/>
              <a:t>文件，因为在一个大型</a:t>
            </a:r>
            <a:r>
              <a:rPr lang="en-US" altLang="zh-CN" dirty="0"/>
              <a:t>sass</a:t>
            </a:r>
            <a:r>
              <a:rPr lang="zh-CN" altLang="en-US" dirty="0"/>
              <a:t>项目中，这样的文件是你最常编写的那一类。接着，</a:t>
            </a:r>
            <a:r>
              <a:rPr lang="zh-CN" altLang="en-US" dirty="0">
                <a:solidFill>
                  <a:srgbClr val="FF0000"/>
                </a:solidFill>
              </a:rPr>
              <a:t>了解集中导入</a:t>
            </a:r>
            <a:r>
              <a:rPr lang="en-US" altLang="zh-CN" dirty="0">
                <a:solidFill>
                  <a:srgbClr val="FF0000"/>
                </a:solidFill>
              </a:rPr>
              <a:t>sass</a:t>
            </a:r>
            <a:r>
              <a:rPr lang="zh-CN" altLang="en-US" dirty="0">
                <a:solidFill>
                  <a:srgbClr val="FF0000"/>
                </a:solidFill>
              </a:rPr>
              <a:t>文件的方法，使你的样式可重用性更高</a:t>
            </a:r>
            <a:r>
              <a:rPr lang="zh-CN" altLang="en-US" dirty="0"/>
              <a:t>，包括声明可自定义的变量值，以及在某一个选择器范围内导入</a:t>
            </a:r>
            <a:r>
              <a:rPr lang="en-US" altLang="zh-CN" dirty="0"/>
              <a:t>sass</a:t>
            </a:r>
            <a:r>
              <a:rPr lang="zh-CN" altLang="en-US" dirty="0"/>
              <a:t>文件。最后，介绍</a:t>
            </a:r>
            <a:r>
              <a:rPr lang="zh-CN" altLang="en-US" dirty="0">
                <a:solidFill>
                  <a:srgbClr val="FF0000"/>
                </a:solidFill>
              </a:rPr>
              <a:t>如何在</a:t>
            </a:r>
            <a:r>
              <a:rPr lang="en-US" altLang="zh-CN" dirty="0">
                <a:solidFill>
                  <a:srgbClr val="FF0000"/>
                </a:solidFill>
              </a:rPr>
              <a:t>sass</a:t>
            </a:r>
            <a:r>
              <a:rPr lang="zh-CN" altLang="en-US" dirty="0">
                <a:solidFill>
                  <a:srgbClr val="FF0000"/>
                </a:solidFill>
              </a:rPr>
              <a:t>中使用</a:t>
            </a:r>
            <a:r>
              <a:rPr lang="en-US" altLang="zh-CN" dirty="0" err="1">
                <a:solidFill>
                  <a:srgbClr val="FF0000"/>
                </a:solidFill>
              </a:rPr>
              <a:t>css</a:t>
            </a:r>
            <a:r>
              <a:rPr lang="zh-CN" altLang="en-US" dirty="0">
                <a:solidFill>
                  <a:srgbClr val="FF0000"/>
                </a:solidFill>
              </a:rPr>
              <a:t>原生的</a:t>
            </a:r>
            <a:r>
              <a:rPr lang="en-US" altLang="zh-CN" dirty="0">
                <a:solidFill>
                  <a:srgbClr val="FF0000"/>
                </a:solidFill>
              </a:rPr>
              <a:t>@import</a:t>
            </a:r>
            <a:r>
              <a:rPr lang="zh-CN" altLang="en-US" dirty="0">
                <a:solidFill>
                  <a:srgbClr val="FF0000"/>
                </a:solidFill>
              </a:rPr>
              <a:t>命令</a:t>
            </a:r>
            <a:r>
              <a:rPr lang="zh-CN" altLang="en-US" dirty="0" smtClean="0"/>
              <a:t>。</a:t>
            </a:r>
            <a:endParaRPr lang="zh-CN" altLang="en-US" dirty="0"/>
          </a:p>
          <a:p>
            <a:r>
              <a:rPr lang="zh-CN" altLang="en-US" dirty="0" smtClean="0">
                <a:solidFill>
                  <a:srgbClr val="FF0000"/>
                </a:solidFill>
              </a:rPr>
              <a:t>有些</a:t>
            </a:r>
            <a:r>
              <a:rPr lang="en-US" altLang="zh-CN" dirty="0">
                <a:solidFill>
                  <a:srgbClr val="FF0000"/>
                </a:solidFill>
              </a:rPr>
              <a:t>sass</a:t>
            </a:r>
            <a:r>
              <a:rPr lang="zh-CN" altLang="en-US" dirty="0">
                <a:solidFill>
                  <a:srgbClr val="FF0000"/>
                </a:solidFill>
              </a:rPr>
              <a:t>文件用于导入，你并不希望为每个这样的文件单独地生成一个</a:t>
            </a:r>
            <a:r>
              <a:rPr lang="en-US" altLang="zh-CN" dirty="0" err="1">
                <a:solidFill>
                  <a:srgbClr val="FF0000"/>
                </a:solidFill>
              </a:rPr>
              <a:t>css</a:t>
            </a:r>
            <a:r>
              <a:rPr lang="zh-CN" altLang="en-US" dirty="0">
                <a:solidFill>
                  <a:srgbClr val="FF0000"/>
                </a:solidFill>
              </a:rPr>
              <a:t>文件。对此，</a:t>
            </a:r>
            <a:r>
              <a:rPr lang="en-US" altLang="zh-CN" dirty="0">
                <a:solidFill>
                  <a:srgbClr val="FF0000"/>
                </a:solidFill>
              </a:rPr>
              <a:t>sass</a:t>
            </a:r>
            <a:r>
              <a:rPr lang="zh-CN" altLang="en-US" dirty="0">
                <a:solidFill>
                  <a:srgbClr val="FF0000"/>
                </a:solidFill>
              </a:rPr>
              <a:t>用一个特殊的约定来解决</a:t>
            </a:r>
            <a:r>
              <a:rPr lang="zh-CN" altLang="en-US" dirty="0"/>
              <a:t>。</a:t>
            </a:r>
          </a:p>
        </p:txBody>
      </p:sp>
    </p:spTree>
    <p:extLst>
      <p:ext uri="{BB962C8B-B14F-4D97-AF65-F5344CB8AC3E}">
        <p14:creationId xmlns:p14="http://schemas.microsoft.com/office/powerpoint/2010/main" val="2662129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9021" y="268872"/>
            <a:ext cx="10515600" cy="613443"/>
          </a:xfrm>
        </p:spPr>
        <p:txBody>
          <a:bodyPr>
            <a:normAutofit fontScale="90000"/>
          </a:bodyPr>
          <a:lstStyle/>
          <a:p>
            <a:r>
              <a:rPr lang="en-US" altLang="zh-CN" dirty="0" smtClean="0"/>
              <a:t>3.1</a:t>
            </a:r>
            <a:r>
              <a:rPr lang="zh-CN" altLang="en-US" dirty="0" smtClean="0"/>
              <a:t>使用</a:t>
            </a:r>
            <a:r>
              <a:rPr lang="en-US" altLang="zh-CN" dirty="0" smtClean="0"/>
              <a:t>SASS</a:t>
            </a:r>
            <a:r>
              <a:rPr lang="zh-CN" altLang="en-US" dirty="0" smtClean="0"/>
              <a:t>部分文件</a:t>
            </a:r>
            <a:endParaRPr lang="zh-CN" altLang="en-US" dirty="0"/>
          </a:p>
        </p:txBody>
      </p:sp>
      <p:sp>
        <p:nvSpPr>
          <p:cNvPr id="3" name="内容占位符 2"/>
          <p:cNvSpPr>
            <a:spLocks noGrp="1"/>
          </p:cNvSpPr>
          <p:nvPr>
            <p:ph idx="1"/>
          </p:nvPr>
        </p:nvSpPr>
        <p:spPr>
          <a:xfrm>
            <a:off x="0" y="1155032"/>
            <a:ext cx="12192000" cy="5702968"/>
          </a:xfrm>
        </p:spPr>
        <p:txBody>
          <a:bodyPr>
            <a:normAutofit/>
          </a:bodyPr>
          <a:lstStyle/>
          <a:p>
            <a:r>
              <a:rPr lang="zh-CN" altLang="en-US" dirty="0"/>
              <a:t>当通过</a:t>
            </a:r>
            <a:r>
              <a:rPr lang="en-US" altLang="zh-CN" dirty="0"/>
              <a:t>@import</a:t>
            </a:r>
            <a:r>
              <a:rPr lang="zh-CN" altLang="en-US" dirty="0"/>
              <a:t>把</a:t>
            </a:r>
            <a:r>
              <a:rPr lang="en-US" altLang="zh-CN" dirty="0"/>
              <a:t>sass</a:t>
            </a:r>
            <a:r>
              <a:rPr lang="zh-CN" altLang="en-US" dirty="0"/>
              <a:t>样式分散到多个文件时，你通常只想生成少数几个</a:t>
            </a:r>
            <a:r>
              <a:rPr lang="en-US" altLang="zh-CN" dirty="0" err="1"/>
              <a:t>css</a:t>
            </a:r>
            <a:r>
              <a:rPr lang="zh-CN" altLang="en-US" dirty="0"/>
              <a:t>文件。那些专门为</a:t>
            </a:r>
            <a:r>
              <a:rPr lang="en-US" altLang="zh-CN" dirty="0"/>
              <a:t>@import</a:t>
            </a:r>
            <a:r>
              <a:rPr lang="zh-CN" altLang="en-US" dirty="0"/>
              <a:t>命令而编写的</a:t>
            </a:r>
            <a:r>
              <a:rPr lang="en-US" altLang="zh-CN" dirty="0"/>
              <a:t>sass</a:t>
            </a:r>
            <a:r>
              <a:rPr lang="zh-CN" altLang="en-US" dirty="0"/>
              <a:t>文件，并不需要生成对应的独立</a:t>
            </a:r>
            <a:r>
              <a:rPr lang="en-US" altLang="zh-CN" dirty="0" err="1"/>
              <a:t>css</a:t>
            </a:r>
            <a:r>
              <a:rPr lang="zh-CN" altLang="en-US" dirty="0"/>
              <a:t>文件，这样的</a:t>
            </a:r>
            <a:r>
              <a:rPr lang="en-US" altLang="zh-CN" dirty="0"/>
              <a:t>sass</a:t>
            </a:r>
            <a:r>
              <a:rPr lang="zh-CN" altLang="en-US" dirty="0"/>
              <a:t>文件称为局部文件。对此，</a:t>
            </a:r>
            <a:r>
              <a:rPr lang="en-US" altLang="zh-CN" dirty="0"/>
              <a:t>sass</a:t>
            </a:r>
            <a:r>
              <a:rPr lang="zh-CN" altLang="en-US" dirty="0"/>
              <a:t>有一个特殊的约定来命名这些文件</a:t>
            </a:r>
            <a:r>
              <a:rPr lang="zh-CN" altLang="en-US" dirty="0" smtClean="0"/>
              <a:t>。</a:t>
            </a:r>
            <a:endParaRPr lang="zh-CN" altLang="en-US" dirty="0"/>
          </a:p>
          <a:p>
            <a:r>
              <a:rPr lang="zh-CN" altLang="en-US" dirty="0">
                <a:solidFill>
                  <a:srgbClr val="FF0000"/>
                </a:solidFill>
              </a:rPr>
              <a:t>此约定即，</a:t>
            </a:r>
            <a:r>
              <a:rPr lang="en-US" altLang="zh-CN" dirty="0">
                <a:solidFill>
                  <a:srgbClr val="FF0000"/>
                </a:solidFill>
              </a:rPr>
              <a:t>sass</a:t>
            </a:r>
            <a:r>
              <a:rPr lang="zh-CN" altLang="en-US" dirty="0">
                <a:solidFill>
                  <a:srgbClr val="FF0000"/>
                </a:solidFill>
              </a:rPr>
              <a:t>局部文件的文件名以下划线开头。这样，</a:t>
            </a:r>
            <a:r>
              <a:rPr lang="en-US" altLang="zh-CN" dirty="0">
                <a:solidFill>
                  <a:srgbClr val="FF0000"/>
                </a:solidFill>
              </a:rPr>
              <a:t>sass</a:t>
            </a:r>
            <a:r>
              <a:rPr lang="zh-CN" altLang="en-US" dirty="0">
                <a:solidFill>
                  <a:srgbClr val="FF0000"/>
                </a:solidFill>
              </a:rPr>
              <a:t>就不会在编译时单独编译这个文件输出</a:t>
            </a:r>
            <a:r>
              <a:rPr lang="en-US" altLang="zh-CN" dirty="0" err="1">
                <a:solidFill>
                  <a:srgbClr val="FF0000"/>
                </a:solidFill>
              </a:rPr>
              <a:t>css</a:t>
            </a:r>
            <a:r>
              <a:rPr lang="zh-CN" altLang="en-US" dirty="0">
                <a:solidFill>
                  <a:srgbClr val="FF0000"/>
                </a:solidFill>
              </a:rPr>
              <a:t>，而只把这个文件用作导入。当你</a:t>
            </a:r>
            <a:r>
              <a:rPr lang="en-US" altLang="zh-CN" dirty="0">
                <a:solidFill>
                  <a:srgbClr val="FF0000"/>
                </a:solidFill>
              </a:rPr>
              <a:t>@import</a:t>
            </a:r>
            <a:r>
              <a:rPr lang="zh-CN" altLang="en-US" dirty="0">
                <a:solidFill>
                  <a:srgbClr val="FF0000"/>
                </a:solidFill>
              </a:rPr>
              <a:t>一个局部文件时，还可以不写文件的全名，即省略文件名开头的下划线。举例来说，你想导入</a:t>
            </a:r>
            <a:r>
              <a:rPr lang="en-US" altLang="zh-CN" dirty="0">
                <a:solidFill>
                  <a:srgbClr val="FF0000"/>
                </a:solidFill>
              </a:rPr>
              <a:t>themes/_night-</a:t>
            </a:r>
            <a:r>
              <a:rPr lang="en-US" altLang="zh-CN" dirty="0" err="1">
                <a:solidFill>
                  <a:srgbClr val="FF0000"/>
                </a:solidFill>
              </a:rPr>
              <a:t>sky.scss</a:t>
            </a:r>
            <a:r>
              <a:rPr lang="zh-CN" altLang="en-US" dirty="0">
                <a:solidFill>
                  <a:srgbClr val="FF0000"/>
                </a:solidFill>
              </a:rPr>
              <a:t>这个局部文件里的变量，你只需在样式表中写</a:t>
            </a:r>
            <a:r>
              <a:rPr lang="en-US" altLang="zh-CN" dirty="0">
                <a:solidFill>
                  <a:srgbClr val="FF0000"/>
                </a:solidFill>
              </a:rPr>
              <a:t>@import "themes/night-sky";</a:t>
            </a:r>
            <a:r>
              <a:rPr lang="zh-CN" altLang="en-US" dirty="0" smtClean="0">
                <a:solidFill>
                  <a:srgbClr val="FF0000"/>
                </a:solidFill>
              </a:rPr>
              <a:t>。</a:t>
            </a:r>
            <a:endParaRPr lang="zh-CN" altLang="en-US" dirty="0">
              <a:solidFill>
                <a:srgbClr val="FF0000"/>
              </a:solidFill>
            </a:endParaRPr>
          </a:p>
          <a:p>
            <a:r>
              <a:rPr lang="zh-CN" altLang="en-US" dirty="0"/>
              <a:t>局部文件可以被多个不同的文件引用。当一些样式需要在多个页面甚至多个项目中使用时，这非常有用。在这种情况下，有时需要在你的样式表中对导入的样式稍作修改，</a:t>
            </a:r>
            <a:r>
              <a:rPr lang="en-US" altLang="zh-CN" dirty="0"/>
              <a:t>sass</a:t>
            </a:r>
            <a:r>
              <a:rPr lang="zh-CN" altLang="en-US" dirty="0"/>
              <a:t>有一个功能刚好可以解决这个问题，即默认变量值。</a:t>
            </a:r>
          </a:p>
        </p:txBody>
      </p:sp>
    </p:spTree>
    <p:extLst>
      <p:ext uri="{BB962C8B-B14F-4D97-AF65-F5344CB8AC3E}">
        <p14:creationId xmlns:p14="http://schemas.microsoft.com/office/powerpoint/2010/main" val="2134081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默认变量值</a:t>
            </a:r>
            <a:endParaRPr lang="zh-CN" altLang="en-US" dirty="0"/>
          </a:p>
        </p:txBody>
      </p:sp>
      <p:sp>
        <p:nvSpPr>
          <p:cNvPr id="3" name="内容占位符 2"/>
          <p:cNvSpPr>
            <a:spLocks noGrp="1"/>
          </p:cNvSpPr>
          <p:nvPr>
            <p:ph idx="1"/>
          </p:nvPr>
        </p:nvSpPr>
        <p:spPr>
          <a:xfrm>
            <a:off x="0" y="1280192"/>
            <a:ext cx="12192000" cy="5577808"/>
          </a:xfrm>
        </p:spPr>
        <p:txBody>
          <a:bodyPr/>
          <a:lstStyle/>
          <a:p>
            <a:r>
              <a:rPr lang="zh-CN" altLang="en-US" dirty="0"/>
              <a:t>一般情况下，你反复声明一个变量，只有最后一处声明有效且它会覆盖前边的值</a:t>
            </a:r>
            <a:r>
              <a:rPr lang="zh-CN" altLang="en-US" dirty="0" smtClean="0"/>
              <a:t>。</a:t>
            </a:r>
            <a:endParaRPr lang="en-US" altLang="zh-CN" dirty="0" smtClean="0"/>
          </a:p>
          <a:p>
            <a:endParaRPr lang="en-US" altLang="zh-CN" dirty="0"/>
          </a:p>
          <a:p>
            <a:endParaRPr lang="en-US" altLang="zh-CN" dirty="0" smtClean="0"/>
          </a:p>
          <a:p>
            <a:endParaRPr lang="en-US" altLang="zh-CN" dirty="0"/>
          </a:p>
          <a:p>
            <a:r>
              <a:rPr lang="zh-CN" altLang="en-US" dirty="0"/>
              <a:t>超链接的</a:t>
            </a:r>
            <a:r>
              <a:rPr lang="en-US" altLang="zh-CN" dirty="0"/>
              <a:t>color</a:t>
            </a:r>
            <a:r>
              <a:rPr lang="zh-CN" altLang="en-US" dirty="0"/>
              <a:t>会被设置为</a:t>
            </a:r>
            <a:r>
              <a:rPr lang="en-US" altLang="zh-CN" dirty="0"/>
              <a:t>red</a:t>
            </a:r>
            <a:r>
              <a:rPr lang="zh-CN" altLang="en-US" dirty="0"/>
              <a:t>。这可能并不是你想要的结果，假如你写了一个可被他人通过</a:t>
            </a:r>
            <a:r>
              <a:rPr lang="en-US" altLang="zh-CN" dirty="0"/>
              <a:t>@import</a:t>
            </a:r>
            <a:r>
              <a:rPr lang="zh-CN" altLang="en-US" dirty="0"/>
              <a:t>导入的</a:t>
            </a:r>
            <a:r>
              <a:rPr lang="en-US" altLang="zh-CN" dirty="0"/>
              <a:t>sass</a:t>
            </a:r>
            <a:r>
              <a:rPr lang="zh-CN" altLang="en-US" dirty="0"/>
              <a:t>库文件，你可能希望导入者可以定制修改</a:t>
            </a:r>
            <a:r>
              <a:rPr lang="en-US" altLang="zh-CN" dirty="0"/>
              <a:t>sass</a:t>
            </a:r>
            <a:r>
              <a:rPr lang="zh-CN" altLang="en-US" dirty="0"/>
              <a:t>库文件中的某些值。</a:t>
            </a:r>
            <a:r>
              <a:rPr lang="zh-CN" altLang="en-US" dirty="0">
                <a:solidFill>
                  <a:srgbClr val="FF0000"/>
                </a:solidFill>
              </a:rPr>
              <a:t>使用</a:t>
            </a:r>
            <a:r>
              <a:rPr lang="en-US" altLang="zh-CN" dirty="0">
                <a:solidFill>
                  <a:srgbClr val="FF0000"/>
                </a:solidFill>
              </a:rPr>
              <a:t>sass</a:t>
            </a:r>
            <a:r>
              <a:rPr lang="zh-CN" altLang="en-US" dirty="0">
                <a:solidFill>
                  <a:srgbClr val="FF0000"/>
                </a:solidFill>
              </a:rPr>
              <a:t>的</a:t>
            </a:r>
            <a:r>
              <a:rPr lang="en-US" altLang="zh-CN" dirty="0">
                <a:solidFill>
                  <a:srgbClr val="FF0000"/>
                </a:solidFill>
              </a:rPr>
              <a:t>!default</a:t>
            </a:r>
            <a:r>
              <a:rPr lang="zh-CN" altLang="en-US" dirty="0">
                <a:solidFill>
                  <a:srgbClr val="FF0000"/>
                </a:solidFill>
              </a:rPr>
              <a:t>标签可以实现这个目的</a:t>
            </a:r>
            <a:r>
              <a:rPr lang="zh-CN" altLang="en-US" dirty="0"/>
              <a:t>。它很像</a:t>
            </a:r>
            <a:r>
              <a:rPr lang="en-US" altLang="zh-CN" dirty="0" err="1"/>
              <a:t>css</a:t>
            </a:r>
            <a:r>
              <a:rPr lang="zh-CN" altLang="en-US" dirty="0"/>
              <a:t>属性中</a:t>
            </a:r>
            <a:r>
              <a:rPr lang="en-US" altLang="zh-CN" dirty="0"/>
              <a:t>!important</a:t>
            </a:r>
            <a:r>
              <a:rPr lang="zh-CN" altLang="en-US" dirty="0"/>
              <a:t>标签的对立面，不同的是</a:t>
            </a:r>
            <a:r>
              <a:rPr lang="en-US" altLang="zh-CN" dirty="0"/>
              <a:t>!default</a:t>
            </a:r>
            <a:r>
              <a:rPr lang="zh-CN" altLang="en-US" dirty="0"/>
              <a:t>用于变量，含义是：</a:t>
            </a:r>
            <a:r>
              <a:rPr lang="zh-CN" altLang="en-US" dirty="0">
                <a:solidFill>
                  <a:srgbClr val="FF0000"/>
                </a:solidFill>
              </a:rPr>
              <a:t>如果这个变量被声明赋值了，那就用它声明的值，否则就用这个默认值。</a:t>
            </a:r>
            <a:endParaRPr lang="en-US" altLang="zh-CN" dirty="0" smtClean="0">
              <a:solidFill>
                <a:srgbClr val="FF0000"/>
              </a:solidFill>
            </a:endParaRPr>
          </a:p>
        </p:txBody>
      </p:sp>
      <p:sp>
        <p:nvSpPr>
          <p:cNvPr id="4" name="Rectangle 1"/>
          <p:cNvSpPr>
            <a:spLocks noChangeArrowheads="1"/>
          </p:cNvSpPr>
          <p:nvPr/>
        </p:nvSpPr>
        <p:spPr bwMode="auto">
          <a:xfrm>
            <a:off x="433135" y="2276911"/>
            <a:ext cx="2743201" cy="1295206"/>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Unicode MS"/>
                <a:ea typeface="Menlo"/>
              </a:rPr>
              <a:t>$link-color: blue; $link-color: red;</a:t>
            </a:r>
            <a:endParaRPr kumimoji="0" lang="en-US" altLang="zh-CN" sz="2000" b="0"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Unicode MS"/>
                <a:ea typeface="Menlo"/>
              </a:rPr>
              <a:t>a { color: $link-color; }</a:t>
            </a:r>
            <a:r>
              <a:rPr kumimoji="0" lang="zh-CN" altLang="zh-CN" sz="2000" b="0" i="0" u="none" strike="noStrike" cap="none" normalizeH="0" baseline="0" dirty="0" smtClean="0">
                <a:ln>
                  <a:noFill/>
                </a:ln>
                <a:solidFill>
                  <a:schemeClr val="tx1"/>
                </a:solidFill>
                <a:effectLst/>
              </a:rPr>
              <a:t> </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281612" y="2291885"/>
            <a:ext cx="4588042" cy="1295206"/>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Unicode MS"/>
                <a:ea typeface="Menlo"/>
              </a:rPr>
              <a:t>$fancybox-width: 400px !default; .fancybox { </a:t>
            </a:r>
            <a:endParaRPr kumimoji="0" lang="en-US" altLang="zh-CN" sz="2000" b="0"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Unicode MS"/>
                <a:ea typeface="Menlo"/>
              </a:rPr>
              <a:t>width: $fancybox-width;</a:t>
            </a:r>
            <a:endParaRPr kumimoji="0" lang="en-US" altLang="zh-CN" sz="2000" b="0"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Unicode MS"/>
                <a:ea typeface="Menlo"/>
              </a:rPr>
              <a:t>}</a:t>
            </a:r>
            <a:r>
              <a:rPr kumimoji="0" lang="zh-CN" altLang="zh-CN" sz="2000" b="0" i="0" u="none" strike="noStrike" cap="none" normalizeH="0" baseline="0" dirty="0" smtClean="0">
                <a:ln>
                  <a:noFill/>
                </a:ln>
                <a:solidFill>
                  <a:schemeClr val="tx1"/>
                </a:solidFill>
                <a:effectLst/>
              </a:rPr>
              <a:t> </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rot="10800000" flipV="1">
            <a:off x="7869654" y="1669393"/>
            <a:ext cx="4322346" cy="193899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ea typeface="Helvetica Neue"/>
              </a:rPr>
              <a:t>如果用户在导入你的</a:t>
            </a:r>
            <a:r>
              <a:rPr kumimoji="0" lang="zh-CN" altLang="zh-CN" sz="2000" b="0" i="0" u="none" strike="noStrike" cap="none" normalizeH="0" baseline="0" dirty="0" smtClean="0">
                <a:ln>
                  <a:noFill/>
                </a:ln>
                <a:solidFill>
                  <a:srgbClr val="C7254E"/>
                </a:solidFill>
                <a:effectLst/>
                <a:latin typeface="Arial Unicode MS"/>
                <a:ea typeface="Menlo"/>
              </a:rPr>
              <a:t>sass</a:t>
            </a:r>
            <a:r>
              <a:rPr kumimoji="0" lang="zh-CN" altLang="zh-CN" sz="2000" b="0" i="0" u="none" strike="noStrike" cap="none" normalizeH="0" baseline="0" dirty="0" smtClean="0">
                <a:ln>
                  <a:noFill/>
                </a:ln>
                <a:solidFill>
                  <a:srgbClr val="333333"/>
                </a:solidFill>
                <a:effectLst/>
                <a:ea typeface="Helvetica Neue"/>
              </a:rPr>
              <a:t>局部文件之前声明了一个</a:t>
            </a:r>
            <a:r>
              <a:rPr kumimoji="0" lang="zh-CN" altLang="zh-CN" sz="2000" b="0" i="0" u="none" strike="noStrike" cap="none" normalizeH="0" baseline="0" dirty="0" smtClean="0">
                <a:ln>
                  <a:noFill/>
                </a:ln>
                <a:solidFill>
                  <a:srgbClr val="C7254E"/>
                </a:solidFill>
                <a:effectLst/>
                <a:latin typeface="Arial Unicode MS"/>
                <a:ea typeface="Menlo"/>
              </a:rPr>
              <a:t>$fancybox-width</a:t>
            </a:r>
            <a:r>
              <a:rPr kumimoji="0" lang="zh-CN" altLang="zh-CN" sz="2000" b="0" i="0" u="none" strike="noStrike" cap="none" normalizeH="0" baseline="0" dirty="0" smtClean="0">
                <a:ln>
                  <a:noFill/>
                </a:ln>
                <a:solidFill>
                  <a:srgbClr val="333333"/>
                </a:solidFill>
                <a:effectLst/>
                <a:ea typeface="Helvetica Neue"/>
              </a:rPr>
              <a:t>变量，那么你的局部文件中对</a:t>
            </a:r>
            <a:r>
              <a:rPr kumimoji="0" lang="zh-CN" altLang="zh-CN" sz="2000" b="0" i="0" u="none" strike="noStrike" cap="none" normalizeH="0" baseline="0" dirty="0" smtClean="0">
                <a:ln>
                  <a:noFill/>
                </a:ln>
                <a:solidFill>
                  <a:srgbClr val="C7254E"/>
                </a:solidFill>
                <a:effectLst/>
                <a:latin typeface="Arial Unicode MS"/>
                <a:ea typeface="Menlo"/>
              </a:rPr>
              <a:t>$fancybox-width</a:t>
            </a:r>
            <a:r>
              <a:rPr kumimoji="0" lang="zh-CN" altLang="zh-CN" sz="2000" b="0" i="0" u="none" strike="noStrike" cap="none" normalizeH="0" baseline="0" dirty="0" smtClean="0">
                <a:ln>
                  <a:noFill/>
                </a:ln>
                <a:solidFill>
                  <a:srgbClr val="333333"/>
                </a:solidFill>
                <a:effectLst/>
                <a:ea typeface="Helvetica Neue"/>
              </a:rPr>
              <a:t>赋值</a:t>
            </a:r>
            <a:r>
              <a:rPr kumimoji="0" lang="zh-CN" altLang="zh-CN" sz="2000" b="0" i="0" u="none" strike="noStrike" cap="none" normalizeH="0" baseline="0" dirty="0" smtClean="0">
                <a:ln>
                  <a:noFill/>
                </a:ln>
                <a:solidFill>
                  <a:srgbClr val="C7254E"/>
                </a:solidFill>
                <a:effectLst/>
                <a:latin typeface="Arial Unicode MS"/>
                <a:ea typeface="Menlo"/>
              </a:rPr>
              <a:t>400px</a:t>
            </a:r>
            <a:r>
              <a:rPr kumimoji="0" lang="zh-CN" altLang="zh-CN" sz="2000" b="0" i="0" u="none" strike="noStrike" cap="none" normalizeH="0" baseline="0" dirty="0" smtClean="0">
                <a:ln>
                  <a:noFill/>
                </a:ln>
                <a:solidFill>
                  <a:srgbClr val="333333"/>
                </a:solidFill>
                <a:effectLst/>
                <a:ea typeface="Helvetica Neue"/>
              </a:rPr>
              <a:t>的操作就无效。如果用户没有做这样的声明，则</a:t>
            </a:r>
            <a:r>
              <a:rPr kumimoji="0" lang="zh-CN" altLang="zh-CN" sz="2000" b="0" i="0" u="none" strike="noStrike" cap="none" normalizeH="0" baseline="0" dirty="0" smtClean="0">
                <a:ln>
                  <a:noFill/>
                </a:ln>
                <a:solidFill>
                  <a:srgbClr val="C7254E"/>
                </a:solidFill>
                <a:effectLst/>
                <a:latin typeface="Arial Unicode MS"/>
                <a:ea typeface="Menlo"/>
              </a:rPr>
              <a:t>$fancybox-width</a:t>
            </a:r>
            <a:r>
              <a:rPr kumimoji="0" lang="zh-CN" altLang="zh-CN" sz="2000" b="0" i="0" u="none" strike="noStrike" cap="none" normalizeH="0" baseline="0" dirty="0" smtClean="0">
                <a:ln>
                  <a:noFill/>
                </a:ln>
                <a:solidFill>
                  <a:srgbClr val="333333"/>
                </a:solidFill>
                <a:effectLst/>
                <a:ea typeface="Helvetica Neue"/>
              </a:rPr>
              <a:t>将默认为</a:t>
            </a:r>
            <a:r>
              <a:rPr kumimoji="0" lang="zh-CN" altLang="zh-CN" sz="2000" b="0" i="0" u="none" strike="noStrike" cap="none" normalizeH="0" baseline="0" dirty="0" smtClean="0">
                <a:ln>
                  <a:noFill/>
                </a:ln>
                <a:solidFill>
                  <a:srgbClr val="C7254E"/>
                </a:solidFill>
                <a:effectLst/>
                <a:latin typeface="Arial Unicode MS"/>
                <a:ea typeface="Menlo"/>
              </a:rPr>
              <a:t>400px</a:t>
            </a:r>
            <a:r>
              <a:rPr kumimoji="0" lang="zh-CN" altLang="zh-CN" sz="2000" b="0" i="0" u="none" strike="noStrike" cap="none" normalizeH="0" baseline="0" dirty="0" smtClean="0">
                <a:ln>
                  <a:noFill/>
                </a:ln>
                <a:solidFill>
                  <a:srgbClr val="333333"/>
                </a:solidFill>
                <a:effectLst/>
                <a:ea typeface="Helvetica Neue"/>
              </a:rPr>
              <a:t>。</a:t>
            </a:r>
            <a:r>
              <a:rPr kumimoji="0" lang="zh-CN" altLang="zh-CN" sz="20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640716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721895"/>
          </a:xfrm>
        </p:spPr>
        <p:txBody>
          <a:bodyPr/>
          <a:lstStyle/>
          <a:p>
            <a:r>
              <a:rPr lang="en-US" altLang="zh-CN" dirty="0"/>
              <a:t>3-3. </a:t>
            </a:r>
            <a:r>
              <a:rPr lang="zh-CN" altLang="en-US" dirty="0"/>
              <a:t>嵌套导</a:t>
            </a:r>
            <a:r>
              <a:rPr lang="zh-CN" altLang="en-US" dirty="0" smtClean="0"/>
              <a:t>入</a:t>
            </a:r>
            <a:endParaRPr lang="zh-CN" altLang="en-US" dirty="0"/>
          </a:p>
        </p:txBody>
      </p:sp>
      <p:sp>
        <p:nvSpPr>
          <p:cNvPr id="3" name="内容占位符 2"/>
          <p:cNvSpPr>
            <a:spLocks noGrp="1"/>
          </p:cNvSpPr>
          <p:nvPr>
            <p:ph idx="1"/>
          </p:nvPr>
        </p:nvSpPr>
        <p:spPr>
          <a:xfrm>
            <a:off x="0" y="721895"/>
            <a:ext cx="10515600" cy="4351338"/>
          </a:xfrm>
        </p:spPr>
        <p:txBody>
          <a:bodyPr/>
          <a:lstStyle/>
          <a:p>
            <a:r>
              <a:rPr lang="zh-CN" altLang="en-US" dirty="0"/>
              <a:t>跟原生的</a:t>
            </a:r>
            <a:r>
              <a:rPr lang="en-US" altLang="zh-CN" dirty="0" err="1"/>
              <a:t>css</a:t>
            </a:r>
            <a:r>
              <a:rPr lang="zh-CN" altLang="en-US" dirty="0"/>
              <a:t>不同，</a:t>
            </a:r>
            <a:r>
              <a:rPr lang="en-US" altLang="zh-CN" dirty="0"/>
              <a:t>sass</a:t>
            </a:r>
            <a:r>
              <a:rPr lang="zh-CN" altLang="en-US" dirty="0"/>
              <a:t>允许</a:t>
            </a:r>
            <a:r>
              <a:rPr lang="en-US" altLang="zh-CN" dirty="0"/>
              <a:t>@import</a:t>
            </a:r>
            <a:r>
              <a:rPr lang="zh-CN" altLang="en-US" dirty="0"/>
              <a:t>命令写在</a:t>
            </a:r>
            <a:r>
              <a:rPr lang="en-US" altLang="zh-CN" dirty="0" err="1"/>
              <a:t>css</a:t>
            </a:r>
            <a:r>
              <a:rPr lang="zh-CN" altLang="en-US" dirty="0"/>
              <a:t>规则内。这种导入方式下，生成对应的</a:t>
            </a:r>
            <a:r>
              <a:rPr lang="en-US" altLang="zh-CN" dirty="0" err="1"/>
              <a:t>css</a:t>
            </a:r>
            <a:r>
              <a:rPr lang="zh-CN" altLang="en-US" dirty="0"/>
              <a:t>文件时，局部文件会被直接插入到</a:t>
            </a:r>
            <a:r>
              <a:rPr lang="en-US" altLang="zh-CN" dirty="0" err="1"/>
              <a:t>css</a:t>
            </a:r>
            <a:r>
              <a:rPr lang="zh-CN" altLang="en-US" dirty="0"/>
              <a:t>规则内导入它的地方。举例说明，有一个名为</a:t>
            </a:r>
            <a:r>
              <a:rPr lang="en-US" altLang="zh-CN" dirty="0"/>
              <a:t>_blue-</a:t>
            </a:r>
            <a:r>
              <a:rPr lang="en-US" altLang="zh-CN" dirty="0" err="1"/>
              <a:t>theme.scss</a:t>
            </a:r>
            <a:r>
              <a:rPr lang="zh-CN" altLang="en-US" dirty="0"/>
              <a:t>的局部</a:t>
            </a:r>
            <a:r>
              <a:rPr lang="zh-CN" altLang="en-US" dirty="0" smtClean="0"/>
              <a:t>文件，将他导入到一个</a:t>
            </a:r>
            <a:r>
              <a:rPr lang="en-US" altLang="zh-CN" dirty="0" smtClean="0"/>
              <a:t>CSS</a:t>
            </a:r>
            <a:r>
              <a:rPr lang="zh-CN" altLang="en-US" dirty="0" smtClean="0"/>
              <a:t>规则内，生成的结果跟在</a:t>
            </a:r>
            <a:r>
              <a:rPr lang="en-US" altLang="zh-CN" dirty="0" smtClean="0"/>
              <a:t>.blue-theme</a:t>
            </a:r>
            <a:r>
              <a:rPr lang="zh-CN" altLang="en-US" dirty="0" smtClean="0"/>
              <a:t>选择器里面写</a:t>
            </a:r>
            <a:r>
              <a:rPr lang="en-US" altLang="zh-CN" dirty="0" smtClean="0"/>
              <a:t>_blue-</a:t>
            </a:r>
            <a:r>
              <a:rPr lang="en-US" altLang="zh-CN" dirty="0" err="1" smtClean="0"/>
              <a:t>theme.scss</a:t>
            </a:r>
            <a:r>
              <a:rPr lang="zh-CN" altLang="en-US" dirty="0" smtClean="0"/>
              <a:t>文件的内容完全一样。</a:t>
            </a:r>
            <a:endParaRPr lang="zh-CN" altLang="en-US" dirty="0"/>
          </a:p>
        </p:txBody>
      </p:sp>
      <p:sp>
        <p:nvSpPr>
          <p:cNvPr id="5" name="Rectangle 2"/>
          <p:cNvSpPr>
            <a:spLocks noChangeArrowheads="1"/>
          </p:cNvSpPr>
          <p:nvPr/>
        </p:nvSpPr>
        <p:spPr bwMode="auto">
          <a:xfrm>
            <a:off x="368967" y="2747266"/>
            <a:ext cx="3096127" cy="1295206"/>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Unicode MS"/>
                <a:ea typeface="Menlo"/>
              </a:rPr>
              <a:t>aside { </a:t>
            </a:r>
            <a:r>
              <a:rPr lang="en-US" altLang="zh-CN" sz="2000" dirty="0">
                <a:solidFill>
                  <a:srgbClr val="333333"/>
                </a:solidFill>
                <a:latin typeface="Arial Unicode MS"/>
                <a:ea typeface="Menlo"/>
              </a:rPr>
              <a:t> </a:t>
            </a:r>
            <a:endParaRPr lang="en-US" altLang="zh-CN" sz="2000" dirty="0" smtClean="0">
              <a:solidFill>
                <a:srgbClr val="333333"/>
              </a:solidFill>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dirty="0">
                <a:ln>
                  <a:noFill/>
                </a:ln>
                <a:solidFill>
                  <a:srgbClr val="333333"/>
                </a:solidFill>
                <a:effectLst/>
                <a:latin typeface="Arial Unicode MS"/>
                <a:ea typeface="Menlo"/>
              </a:rPr>
              <a:t> </a:t>
            </a:r>
            <a:r>
              <a:rPr kumimoji="0" lang="en-US" altLang="zh-CN" sz="2000" b="0" i="0" u="none" strike="noStrike" cap="none" normalizeH="0" dirty="0" smtClean="0">
                <a:ln>
                  <a:noFill/>
                </a:ln>
                <a:solidFill>
                  <a:srgbClr val="333333"/>
                </a:solidFill>
                <a:effectLst/>
                <a:latin typeface="Arial Unicode MS"/>
                <a:ea typeface="Menlo"/>
              </a:rPr>
              <a:t>   </a:t>
            </a:r>
            <a:r>
              <a:rPr kumimoji="0" lang="zh-CN" altLang="zh-CN" sz="2000" b="0" i="0" u="none" strike="noStrike" cap="none" normalizeH="0" baseline="0" dirty="0" smtClean="0">
                <a:ln>
                  <a:noFill/>
                </a:ln>
                <a:solidFill>
                  <a:srgbClr val="333333"/>
                </a:solidFill>
                <a:effectLst/>
                <a:latin typeface="Arial Unicode MS"/>
                <a:ea typeface="Menlo"/>
              </a:rPr>
              <a:t>background: blue; </a:t>
            </a:r>
            <a:r>
              <a:rPr lang="en-US" altLang="zh-CN" sz="2000" dirty="0">
                <a:solidFill>
                  <a:srgbClr val="333333"/>
                </a:solidFill>
                <a:latin typeface="Arial Unicode MS"/>
                <a:ea typeface="Menlo"/>
              </a:rPr>
              <a:t> </a:t>
            </a:r>
            <a:r>
              <a:rPr lang="en-US" altLang="zh-CN" sz="2000" dirty="0" smtClean="0">
                <a:solidFill>
                  <a:srgbClr val="333333"/>
                </a:solidFill>
                <a:latin typeface="Arial Unicode MS"/>
                <a:ea typeface="Menlo"/>
              </a:rPr>
              <a:t>    	</a:t>
            </a:r>
            <a:r>
              <a:rPr kumimoji="0" lang="zh-CN" altLang="zh-CN" sz="2000" b="0" i="0" u="none" strike="noStrike" cap="none" normalizeH="0" baseline="0" dirty="0" smtClean="0">
                <a:ln>
                  <a:noFill/>
                </a:ln>
                <a:solidFill>
                  <a:srgbClr val="333333"/>
                </a:solidFill>
                <a:effectLst/>
                <a:latin typeface="Arial Unicode MS"/>
                <a:ea typeface="Menlo"/>
              </a:rPr>
              <a:t>color: white; </a:t>
            </a:r>
            <a:endParaRPr kumimoji="0" lang="en-US" altLang="zh-CN" sz="2000" b="0"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Unicode MS"/>
                <a:ea typeface="Menlo"/>
              </a:rPr>
              <a:t>}</a:t>
            </a:r>
            <a:r>
              <a:rPr kumimoji="0" lang="zh-CN" altLang="zh-CN" sz="2000" b="0" i="0" u="none" strike="noStrike" cap="none" normalizeH="0" baseline="0" dirty="0" smtClean="0">
                <a:ln>
                  <a:noFill/>
                </a:ln>
                <a:solidFill>
                  <a:schemeClr val="tx1"/>
                </a:solidFill>
                <a:effectLst/>
              </a:rPr>
              <a:t> </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4235116" y="2747266"/>
            <a:ext cx="3304674" cy="1910759"/>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Unicode MS"/>
                <a:ea typeface="Menlo"/>
              </a:rPr>
              <a:t>.blue-theme { </a:t>
            </a:r>
            <a:r>
              <a:rPr kumimoji="0" lang="en-US" altLang="zh-CN" sz="2000" b="0" i="0" u="none" strike="noStrike" cap="none" normalizeH="0" baseline="0" dirty="0" smtClean="0">
                <a:ln>
                  <a:noFill/>
                </a:ln>
                <a:solidFill>
                  <a:srgbClr val="333333"/>
                </a:solidFill>
                <a:effectLst/>
                <a:latin typeface="Arial Unicode MS"/>
                <a:ea typeface="Menlo"/>
              </a:rPr>
              <a:t>   	</a:t>
            </a:r>
            <a:r>
              <a:rPr kumimoji="0" lang="zh-CN" altLang="zh-CN" sz="2000" b="0" i="0" u="none" strike="noStrike" cap="none" normalizeH="0" baseline="0" dirty="0" smtClean="0">
                <a:ln>
                  <a:noFill/>
                </a:ln>
                <a:solidFill>
                  <a:srgbClr val="333333"/>
                </a:solidFill>
                <a:effectLst/>
                <a:latin typeface="Arial Unicode MS"/>
                <a:ea typeface="Menlo"/>
              </a:rPr>
              <a:t>aside { </a:t>
            </a:r>
            <a:r>
              <a:rPr kumimoji="0" lang="en-US" altLang="zh-CN" sz="2000" b="0" i="0" u="none" strike="noStrike" cap="none" normalizeH="0" baseline="0" dirty="0" smtClean="0">
                <a:ln>
                  <a:noFill/>
                </a:ln>
                <a:solidFill>
                  <a:srgbClr val="333333"/>
                </a:solidFill>
                <a:effectLst/>
                <a:latin typeface="Arial Unicode MS"/>
                <a:ea typeface="Menlo"/>
              </a:rPr>
              <a:t> 		</a:t>
            </a:r>
            <a:r>
              <a:rPr kumimoji="0" lang="zh-CN" altLang="zh-CN" sz="2000" b="0" i="0" u="none" strike="noStrike" cap="none" normalizeH="0" baseline="0" dirty="0" smtClean="0">
                <a:ln>
                  <a:noFill/>
                </a:ln>
                <a:solidFill>
                  <a:srgbClr val="333333"/>
                </a:solidFill>
                <a:effectLst/>
                <a:latin typeface="Arial Unicode MS"/>
                <a:ea typeface="Menlo"/>
              </a:rPr>
              <a:t>background: </a:t>
            </a:r>
            <a:r>
              <a:rPr kumimoji="0" lang="en-US" altLang="zh-CN" sz="2000" b="0" i="0" u="none" strike="noStrike" cap="none" normalizeH="0" baseline="0" dirty="0" smtClean="0">
                <a:ln>
                  <a:noFill/>
                </a:ln>
                <a:solidFill>
                  <a:srgbClr val="333333"/>
                </a:solidFill>
                <a:effectLst/>
                <a:latin typeface="Arial Unicode MS"/>
                <a:ea typeface="Menlo"/>
              </a:rPr>
              <a:t>		</a:t>
            </a:r>
            <a:r>
              <a:rPr kumimoji="0" lang="zh-CN" altLang="zh-CN" sz="2000" b="0" i="0" u="none" strike="noStrike" cap="none" normalizeH="0" baseline="0" dirty="0" smtClean="0">
                <a:ln>
                  <a:noFill/>
                </a:ln>
                <a:solidFill>
                  <a:srgbClr val="333333"/>
                </a:solidFill>
                <a:effectLst/>
                <a:latin typeface="Arial Unicode MS"/>
                <a:ea typeface="Menlo"/>
              </a:rPr>
              <a:t>blue; color:#fff; }</a:t>
            </a:r>
            <a:endParaRPr kumimoji="0" lang="en-US" altLang="zh-CN" sz="2000" b="0"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Unicode MS"/>
                <a:ea typeface="Menlo"/>
              </a:rPr>
              <a:t>}</a:t>
            </a:r>
            <a:r>
              <a:rPr kumimoji="0" lang="zh-CN" altLang="zh-CN" sz="2000" b="0" i="0" u="none" strike="noStrike" cap="none" normalizeH="0" baseline="0" dirty="0" smtClean="0">
                <a:ln>
                  <a:noFill/>
                </a:ln>
                <a:solidFill>
                  <a:schemeClr val="tx1"/>
                </a:solidFill>
                <a:effectLst/>
              </a:rPr>
              <a:t> </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7" name="右箭头 6"/>
          <p:cNvSpPr/>
          <p:nvPr/>
        </p:nvSpPr>
        <p:spPr>
          <a:xfrm>
            <a:off x="3465094" y="3112168"/>
            <a:ext cx="770022" cy="282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41684" y="4876288"/>
            <a:ext cx="9753600" cy="1815882"/>
          </a:xfrm>
          <a:prstGeom prst="rect">
            <a:avLst/>
          </a:prstGeom>
        </p:spPr>
        <p:txBody>
          <a:bodyPr wrap="square">
            <a:spAutoFit/>
          </a:bodyPr>
          <a:lstStyle/>
          <a:p>
            <a:r>
              <a:rPr lang="zh-CN" altLang="en-US" sz="2800" dirty="0">
                <a:solidFill>
                  <a:srgbClr val="333333"/>
                </a:solidFill>
                <a:latin typeface="Helvetica Neue"/>
              </a:rPr>
              <a:t>被导入的局部文件中定义的所有变量和混合器，也会在这个规则范围内生效。这些变量和混合器不会全局有效，这样我们就可以通过嵌套导入只对站点中某一特定区域运用某种颜色主题或其他通过变量配置的样式。</a:t>
            </a:r>
            <a:endParaRPr lang="zh-CN" altLang="en-US" sz="2800" dirty="0"/>
          </a:p>
        </p:txBody>
      </p:sp>
    </p:spTree>
    <p:extLst>
      <p:ext uri="{BB962C8B-B14F-4D97-AF65-F5344CB8AC3E}">
        <p14:creationId xmlns:p14="http://schemas.microsoft.com/office/powerpoint/2010/main" val="3977787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原生的</a:t>
            </a:r>
            <a:r>
              <a:rPr lang="en-US" altLang="zh-CN" dirty="0"/>
              <a:t>CSS</a:t>
            </a:r>
            <a:r>
              <a:rPr lang="zh-CN" altLang="en-US" dirty="0"/>
              <a:t>导</a:t>
            </a:r>
            <a:r>
              <a:rPr lang="zh-CN" altLang="en-US" dirty="0" smtClean="0"/>
              <a:t>入</a:t>
            </a:r>
            <a:endParaRPr lang="zh-CN" altLang="en-US" dirty="0"/>
          </a:p>
        </p:txBody>
      </p:sp>
      <p:sp>
        <p:nvSpPr>
          <p:cNvPr id="3" name="内容占位符 2"/>
          <p:cNvSpPr>
            <a:spLocks noGrp="1"/>
          </p:cNvSpPr>
          <p:nvPr>
            <p:ph idx="1"/>
          </p:nvPr>
        </p:nvSpPr>
        <p:spPr>
          <a:xfrm>
            <a:off x="0" y="1424572"/>
            <a:ext cx="12192000" cy="3227639"/>
          </a:xfrm>
        </p:spPr>
        <p:txBody>
          <a:bodyPr/>
          <a:lstStyle/>
          <a:p>
            <a:r>
              <a:rPr lang="zh-CN" altLang="en-US" dirty="0" smtClean="0"/>
              <a:t>由于</a:t>
            </a:r>
            <a:r>
              <a:rPr lang="en-US" altLang="zh-CN" dirty="0" smtClean="0"/>
              <a:t>SASS</a:t>
            </a:r>
            <a:r>
              <a:rPr lang="zh-CN" altLang="en-US" dirty="0" smtClean="0"/>
              <a:t>兼容原生</a:t>
            </a:r>
            <a:r>
              <a:rPr lang="en-US" altLang="zh-CN" dirty="0" smtClean="0"/>
              <a:t>CSS</a:t>
            </a:r>
            <a:r>
              <a:rPr lang="zh-CN" altLang="en-US" dirty="0" smtClean="0"/>
              <a:t>，所以它也支持原生的</a:t>
            </a:r>
            <a:r>
              <a:rPr lang="en-US" altLang="zh-CN" dirty="0" err="1" smtClean="0"/>
              <a:t>CSS@import</a:t>
            </a:r>
            <a:r>
              <a:rPr lang="zh-CN" altLang="en-US" dirty="0"/>
              <a:t>。尽管通常在</a:t>
            </a:r>
            <a:r>
              <a:rPr lang="en-US" altLang="zh-CN" dirty="0"/>
              <a:t>sass</a:t>
            </a:r>
            <a:r>
              <a:rPr lang="zh-CN" altLang="en-US" dirty="0"/>
              <a:t>中使用</a:t>
            </a:r>
            <a:r>
              <a:rPr lang="en-US" altLang="zh-CN" dirty="0"/>
              <a:t>@import</a:t>
            </a:r>
            <a:r>
              <a:rPr lang="zh-CN" altLang="en-US" dirty="0"/>
              <a:t>时，</a:t>
            </a:r>
            <a:r>
              <a:rPr lang="en-US" altLang="zh-CN" dirty="0"/>
              <a:t>sass</a:t>
            </a:r>
            <a:r>
              <a:rPr lang="zh-CN" altLang="en-US" dirty="0"/>
              <a:t>会尝试找到对应的</a:t>
            </a:r>
            <a:r>
              <a:rPr lang="en-US" altLang="zh-CN" dirty="0"/>
              <a:t>sass</a:t>
            </a:r>
            <a:r>
              <a:rPr lang="zh-CN" altLang="en-US" dirty="0"/>
              <a:t>文件并导入进来，但在下列三种情况下会生成原生的</a:t>
            </a:r>
            <a:r>
              <a:rPr lang="en-US" altLang="zh-CN" dirty="0" err="1"/>
              <a:t>CSS@import</a:t>
            </a:r>
            <a:r>
              <a:rPr lang="zh-CN" altLang="en-US" dirty="0"/>
              <a:t>，尽管这会造成浏览器解析</a:t>
            </a:r>
            <a:r>
              <a:rPr lang="en-US" altLang="zh-CN" dirty="0" err="1"/>
              <a:t>css</a:t>
            </a:r>
            <a:r>
              <a:rPr lang="zh-CN" altLang="en-US" dirty="0"/>
              <a:t>时的额外下载</a:t>
            </a:r>
            <a:r>
              <a:rPr lang="zh-CN" altLang="en-US" dirty="0" smtClean="0"/>
              <a:t>：</a:t>
            </a:r>
            <a:endParaRPr lang="en-US" altLang="zh-CN" dirty="0" smtClean="0"/>
          </a:p>
          <a:p>
            <a:pPr lvl="1"/>
            <a:r>
              <a:rPr lang="zh-CN" altLang="en-US" dirty="0">
                <a:solidFill>
                  <a:srgbClr val="FF0000"/>
                </a:solidFill>
              </a:rPr>
              <a:t>被导入文件的名字以</a:t>
            </a:r>
            <a:r>
              <a:rPr lang="en-US" altLang="zh-CN" dirty="0">
                <a:solidFill>
                  <a:srgbClr val="FF0000"/>
                </a:solidFill>
              </a:rPr>
              <a:t>.</a:t>
            </a:r>
            <a:r>
              <a:rPr lang="en-US" altLang="zh-CN" dirty="0" err="1">
                <a:solidFill>
                  <a:srgbClr val="FF0000"/>
                </a:solidFill>
              </a:rPr>
              <a:t>css</a:t>
            </a:r>
            <a:r>
              <a:rPr lang="zh-CN" altLang="en-US" dirty="0">
                <a:solidFill>
                  <a:srgbClr val="FF0000"/>
                </a:solidFill>
              </a:rPr>
              <a:t>结尾；</a:t>
            </a:r>
          </a:p>
          <a:p>
            <a:pPr lvl="1"/>
            <a:r>
              <a:rPr lang="zh-CN" altLang="en-US" dirty="0">
                <a:solidFill>
                  <a:srgbClr val="FF0000"/>
                </a:solidFill>
              </a:rPr>
              <a:t>被导入文件的名字是一个</a:t>
            </a:r>
            <a:r>
              <a:rPr lang="en-US" altLang="zh-CN" dirty="0">
                <a:solidFill>
                  <a:srgbClr val="FF0000"/>
                </a:solidFill>
              </a:rPr>
              <a:t>URL</a:t>
            </a:r>
            <a:r>
              <a:rPr lang="zh-CN" altLang="en-US" dirty="0">
                <a:solidFill>
                  <a:srgbClr val="FF0000"/>
                </a:solidFill>
              </a:rPr>
              <a:t>地址（比如</a:t>
            </a:r>
            <a:r>
              <a:rPr lang="en-US" altLang="zh-CN" dirty="0">
                <a:solidFill>
                  <a:srgbClr val="FF0000"/>
                </a:solidFill>
              </a:rPr>
              <a:t>http://www.sass.hk/css/css.css</a:t>
            </a:r>
            <a:r>
              <a:rPr lang="zh-CN" altLang="en-US" dirty="0">
                <a:solidFill>
                  <a:srgbClr val="FF0000"/>
                </a:solidFill>
              </a:rPr>
              <a:t>），由此可用谷歌字体</a:t>
            </a:r>
            <a:r>
              <a:rPr lang="en-US" altLang="zh-CN" dirty="0">
                <a:solidFill>
                  <a:srgbClr val="FF0000"/>
                </a:solidFill>
              </a:rPr>
              <a:t>API</a:t>
            </a:r>
            <a:r>
              <a:rPr lang="zh-CN" altLang="en-US" dirty="0">
                <a:solidFill>
                  <a:srgbClr val="FF0000"/>
                </a:solidFill>
              </a:rPr>
              <a:t>提供的相应服务；</a:t>
            </a:r>
          </a:p>
          <a:p>
            <a:pPr lvl="1"/>
            <a:r>
              <a:rPr lang="zh-CN" altLang="en-US" dirty="0">
                <a:solidFill>
                  <a:srgbClr val="FF0000"/>
                </a:solidFill>
              </a:rPr>
              <a:t>被导入文件的名字是</a:t>
            </a:r>
            <a:r>
              <a:rPr lang="en-US" altLang="zh-CN" dirty="0">
                <a:solidFill>
                  <a:srgbClr val="FF0000"/>
                </a:solidFill>
              </a:rPr>
              <a:t>CSS</a:t>
            </a:r>
            <a:r>
              <a:rPr lang="zh-CN" altLang="en-US" dirty="0">
                <a:solidFill>
                  <a:srgbClr val="FF0000"/>
                </a:solidFill>
              </a:rPr>
              <a:t>的</a:t>
            </a:r>
            <a:r>
              <a:rPr lang="en-US" altLang="zh-CN" dirty="0" err="1">
                <a:solidFill>
                  <a:srgbClr val="FF0000"/>
                </a:solidFill>
              </a:rPr>
              <a:t>url</a:t>
            </a:r>
            <a:r>
              <a:rPr lang="en-US" altLang="zh-CN" dirty="0">
                <a:solidFill>
                  <a:srgbClr val="FF0000"/>
                </a:solidFill>
              </a:rPr>
              <a:t>()</a:t>
            </a:r>
            <a:r>
              <a:rPr lang="zh-CN" altLang="en-US" dirty="0">
                <a:solidFill>
                  <a:srgbClr val="FF0000"/>
                </a:solidFill>
              </a:rPr>
              <a:t>值</a:t>
            </a:r>
            <a:r>
              <a:rPr lang="zh-CN" altLang="en-US" dirty="0" smtClean="0">
                <a:solidFill>
                  <a:srgbClr val="FF0000"/>
                </a:solidFill>
              </a:rPr>
              <a:t>。</a:t>
            </a:r>
            <a:endParaRPr lang="en-US" altLang="zh-CN" dirty="0" smtClean="0">
              <a:solidFill>
                <a:srgbClr val="FF0000"/>
              </a:solidFill>
            </a:endParaRPr>
          </a:p>
        </p:txBody>
      </p:sp>
      <p:sp>
        <p:nvSpPr>
          <p:cNvPr id="6" name="文本框 5"/>
          <p:cNvSpPr txBox="1"/>
          <p:nvPr/>
        </p:nvSpPr>
        <p:spPr>
          <a:xfrm>
            <a:off x="385011" y="5019160"/>
            <a:ext cx="11470105" cy="1384995"/>
          </a:xfrm>
          <a:prstGeom prst="rect">
            <a:avLst/>
          </a:prstGeom>
          <a:noFill/>
        </p:spPr>
        <p:txBody>
          <a:bodyPr wrap="square" rtlCol="0">
            <a:spAutoFit/>
          </a:bodyPr>
          <a:lstStyle/>
          <a:p>
            <a:r>
              <a:rPr lang="zh-CN" altLang="en-US" sz="2800" dirty="0" smtClean="0"/>
              <a:t>也就是说你不可以用</a:t>
            </a:r>
            <a:r>
              <a:rPr lang="en-US" altLang="zh-CN" sz="2800" dirty="0" smtClean="0"/>
              <a:t>sass</a:t>
            </a:r>
            <a:r>
              <a:rPr lang="zh-CN" altLang="en-US" sz="2800" dirty="0" smtClean="0"/>
              <a:t>的</a:t>
            </a:r>
            <a:r>
              <a:rPr lang="en-US" altLang="zh-CN" sz="2800" dirty="0" smtClean="0"/>
              <a:t>@import</a:t>
            </a:r>
            <a:r>
              <a:rPr lang="zh-CN" altLang="en-US" sz="2800" dirty="0" smtClean="0"/>
              <a:t>直接就去导入一个原始的</a:t>
            </a:r>
            <a:r>
              <a:rPr lang="en-US" altLang="zh-CN" sz="2800" dirty="0" smtClean="0"/>
              <a:t>CSS</a:t>
            </a:r>
            <a:r>
              <a:rPr lang="zh-CN" altLang="en-US" sz="2800" dirty="0" smtClean="0"/>
              <a:t>文件，因为</a:t>
            </a:r>
            <a:r>
              <a:rPr lang="en-US" altLang="zh-CN" sz="2800" dirty="0" smtClean="0"/>
              <a:t>sass</a:t>
            </a:r>
            <a:r>
              <a:rPr lang="zh-CN" altLang="en-US" sz="2800" dirty="0" smtClean="0"/>
              <a:t>会认为你想用</a:t>
            </a:r>
            <a:r>
              <a:rPr lang="en-US" altLang="zh-CN" sz="2800" dirty="0" smtClean="0"/>
              <a:t>CSS</a:t>
            </a:r>
            <a:r>
              <a:rPr lang="zh-CN" altLang="en-US" sz="2800" dirty="0"/>
              <a:t>原</a:t>
            </a:r>
            <a:r>
              <a:rPr lang="zh-CN" altLang="en-US" sz="2800" dirty="0" smtClean="0"/>
              <a:t>生的</a:t>
            </a:r>
            <a:r>
              <a:rPr lang="en-US" altLang="zh-CN" sz="2800" dirty="0" smtClean="0"/>
              <a:t>@import</a:t>
            </a:r>
            <a:r>
              <a:rPr lang="zh-CN" altLang="en-US" sz="2800" dirty="0" smtClean="0"/>
              <a:t>。所以这个情况时，你可以把</a:t>
            </a:r>
            <a:r>
              <a:rPr lang="zh-CN" altLang="en-US" sz="2800" dirty="0" smtClean="0">
                <a:solidFill>
                  <a:srgbClr val="FF0000"/>
                </a:solidFill>
              </a:rPr>
              <a:t>原始的</a:t>
            </a:r>
            <a:r>
              <a:rPr lang="en-US" altLang="zh-CN" sz="2800" dirty="0" smtClean="0">
                <a:solidFill>
                  <a:srgbClr val="FF0000"/>
                </a:solidFill>
              </a:rPr>
              <a:t>CSS</a:t>
            </a:r>
            <a:r>
              <a:rPr lang="zh-CN" altLang="en-US" sz="2800" dirty="0" smtClean="0">
                <a:solidFill>
                  <a:srgbClr val="FF0000"/>
                </a:solidFill>
              </a:rPr>
              <a:t>文件改名为</a:t>
            </a:r>
            <a:r>
              <a:rPr lang="en-US" altLang="zh-CN" sz="2800" dirty="0" smtClean="0">
                <a:solidFill>
                  <a:srgbClr val="FF0000"/>
                </a:solidFill>
              </a:rPr>
              <a:t>.</a:t>
            </a:r>
            <a:r>
              <a:rPr lang="en-US" altLang="zh-CN" sz="2800" dirty="0" err="1" smtClean="0">
                <a:solidFill>
                  <a:srgbClr val="FF0000"/>
                </a:solidFill>
              </a:rPr>
              <a:t>scss</a:t>
            </a:r>
            <a:r>
              <a:rPr lang="en-US" altLang="zh-CN" sz="2800" dirty="0" smtClean="0">
                <a:solidFill>
                  <a:srgbClr val="FF0000"/>
                </a:solidFill>
              </a:rPr>
              <a:t> </a:t>
            </a:r>
            <a:r>
              <a:rPr lang="zh-CN" altLang="en-US" sz="2800" dirty="0" smtClean="0">
                <a:solidFill>
                  <a:srgbClr val="FF0000"/>
                </a:solidFill>
              </a:rPr>
              <a:t>后缀</a:t>
            </a:r>
            <a:r>
              <a:rPr lang="zh-CN" altLang="en-US" sz="2800" dirty="0" smtClean="0"/>
              <a:t>，就可以直接导入了</a:t>
            </a:r>
            <a:endParaRPr lang="zh-CN" altLang="en-US" sz="2800" dirty="0"/>
          </a:p>
        </p:txBody>
      </p:sp>
    </p:spTree>
    <p:extLst>
      <p:ext uri="{BB962C8B-B14F-4D97-AF65-F5344CB8AC3E}">
        <p14:creationId xmlns:p14="http://schemas.microsoft.com/office/powerpoint/2010/main" val="1847254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689811"/>
          </a:xfrm>
        </p:spPr>
        <p:txBody>
          <a:bodyPr>
            <a:normAutofit fontScale="90000"/>
          </a:bodyPr>
          <a:lstStyle/>
          <a:p>
            <a:r>
              <a:rPr lang="en-US" altLang="zh-CN" dirty="0"/>
              <a:t>4. </a:t>
            </a:r>
            <a:r>
              <a:rPr lang="zh-CN" altLang="en-US" dirty="0"/>
              <a:t>静默</a:t>
            </a:r>
            <a:r>
              <a:rPr lang="zh-CN" altLang="en-US" dirty="0" smtClean="0"/>
              <a:t>注释</a:t>
            </a:r>
            <a:endParaRPr lang="zh-CN" altLang="en-US" dirty="0"/>
          </a:p>
        </p:txBody>
      </p:sp>
      <p:sp>
        <p:nvSpPr>
          <p:cNvPr id="3" name="内容占位符 2"/>
          <p:cNvSpPr>
            <a:spLocks noGrp="1"/>
          </p:cNvSpPr>
          <p:nvPr>
            <p:ph idx="1"/>
          </p:nvPr>
        </p:nvSpPr>
        <p:spPr>
          <a:xfrm>
            <a:off x="0" y="689810"/>
            <a:ext cx="12192000" cy="6168189"/>
          </a:xfrm>
        </p:spPr>
        <p:txBody>
          <a:bodyPr/>
          <a:lstStyle/>
          <a:p>
            <a:r>
              <a:rPr lang="zh-CN" altLang="en-US" dirty="0" smtClean="0"/>
              <a:t>注释可以帮助你组织样式，但是你不希望每个浏览网站源码的人都能看到所有注释。</a:t>
            </a:r>
            <a:endParaRPr lang="en-US" altLang="zh-CN" dirty="0" smtClean="0"/>
          </a:p>
          <a:p>
            <a:r>
              <a:rPr lang="zh-CN" altLang="en-US" dirty="0" smtClean="0"/>
              <a:t>所以</a:t>
            </a:r>
            <a:r>
              <a:rPr lang="en-US" altLang="zh-CN" dirty="0" smtClean="0"/>
              <a:t>SASS</a:t>
            </a:r>
            <a:r>
              <a:rPr lang="zh-CN" altLang="en-US" dirty="0" smtClean="0"/>
              <a:t>提供了一种不同于</a:t>
            </a:r>
            <a:r>
              <a:rPr lang="en-US" altLang="zh-CN" dirty="0" smtClean="0"/>
              <a:t>CSS</a:t>
            </a:r>
            <a:r>
              <a:rPr lang="zh-CN" altLang="en-US" dirty="0" smtClean="0"/>
              <a:t>标准注释格式，即</a:t>
            </a:r>
            <a:r>
              <a:rPr lang="zh-CN" altLang="en-US" dirty="0" smtClean="0">
                <a:solidFill>
                  <a:srgbClr val="FF0000"/>
                </a:solidFill>
              </a:rPr>
              <a:t>静默注释，其内容不会出现在生成的</a:t>
            </a:r>
            <a:r>
              <a:rPr lang="en-US" altLang="zh-CN" dirty="0" smtClean="0">
                <a:solidFill>
                  <a:srgbClr val="FF0000"/>
                </a:solidFill>
              </a:rPr>
              <a:t>CSS</a:t>
            </a:r>
            <a:r>
              <a:rPr lang="zh-CN" altLang="en-US" dirty="0" smtClean="0">
                <a:solidFill>
                  <a:srgbClr val="FF0000"/>
                </a:solidFill>
              </a:rPr>
              <a:t>文件中。</a:t>
            </a:r>
            <a:endParaRPr lang="en-US" altLang="zh-CN" dirty="0"/>
          </a:p>
          <a:p>
            <a:r>
              <a:rPr lang="zh-CN" altLang="en-US" dirty="0" smtClean="0"/>
              <a:t>他的注释语法跟</a:t>
            </a:r>
            <a:r>
              <a:rPr lang="en-US" altLang="zh-CN" dirty="0" err="1" smtClean="0"/>
              <a:t>js</a:t>
            </a:r>
            <a:r>
              <a:rPr lang="zh-CN" altLang="en-US" dirty="0" smtClean="0"/>
              <a:t>中单行注释语法相同，以</a:t>
            </a:r>
            <a:r>
              <a:rPr lang="en-US" altLang="zh-CN" dirty="0" smtClean="0"/>
              <a:t>//</a:t>
            </a:r>
            <a:r>
              <a:rPr lang="zh-CN" altLang="en-US" dirty="0" smtClean="0"/>
              <a:t>开头</a:t>
            </a:r>
            <a:r>
              <a:rPr lang="en-US" altLang="zh-CN" dirty="0" smtClean="0"/>
              <a:t>,</a:t>
            </a:r>
            <a:r>
              <a:rPr lang="zh-CN" altLang="en-US" dirty="0" smtClean="0"/>
              <a:t>注释内容直到行末。</a:t>
            </a:r>
            <a:endParaRPr lang="en-US" altLang="zh-CN" dirty="0" smtClean="0"/>
          </a:p>
          <a:p>
            <a:endParaRPr lang="en-US" altLang="zh-CN" dirty="0"/>
          </a:p>
          <a:p>
            <a:endParaRPr lang="en-US" altLang="zh-CN" dirty="0" smtClean="0"/>
          </a:p>
          <a:p>
            <a:endParaRPr lang="en-US" altLang="zh-CN" dirty="0"/>
          </a:p>
          <a:p>
            <a:r>
              <a:rPr lang="zh-CN" altLang="en-US" dirty="0" smtClean="0"/>
              <a:t>但实际上</a:t>
            </a:r>
            <a:r>
              <a:rPr lang="en-US" altLang="zh-CN" dirty="0" err="1" smtClean="0"/>
              <a:t>css</a:t>
            </a:r>
            <a:r>
              <a:rPr lang="zh-CN" altLang="en-US" dirty="0" smtClean="0"/>
              <a:t>的标准注释格式也可以在生成的</a:t>
            </a:r>
            <a:r>
              <a:rPr lang="en-US" altLang="zh-CN" dirty="0" err="1" smtClean="0"/>
              <a:t>css</a:t>
            </a:r>
            <a:r>
              <a:rPr lang="zh-CN" altLang="en-US" dirty="0" smtClean="0"/>
              <a:t>文件中抹去，当注释出现在原生</a:t>
            </a:r>
            <a:r>
              <a:rPr lang="en-US" altLang="zh-CN" dirty="0" smtClean="0"/>
              <a:t>CSS</a:t>
            </a:r>
            <a:r>
              <a:rPr lang="zh-CN" altLang="en-US" dirty="0" smtClean="0"/>
              <a:t>不允许的地方，如在</a:t>
            </a:r>
            <a:r>
              <a:rPr lang="en-US" altLang="zh-CN" dirty="0" err="1" smtClean="0"/>
              <a:t>css</a:t>
            </a:r>
            <a:r>
              <a:rPr lang="zh-CN" altLang="en-US" dirty="0" smtClean="0"/>
              <a:t>属性或选择器中</a:t>
            </a:r>
            <a:r>
              <a:rPr lang="en-US" altLang="zh-CN" dirty="0" smtClean="0"/>
              <a:t>,sass</a:t>
            </a:r>
            <a:r>
              <a:rPr lang="zh-CN" altLang="en-US" dirty="0" smtClean="0"/>
              <a:t>不知道该把他放在什么位置上的时候就会将这些注释抹去。</a:t>
            </a:r>
            <a:endParaRPr lang="zh-CN" altLang="en-US" dirty="0"/>
          </a:p>
        </p:txBody>
      </p:sp>
      <p:sp>
        <p:nvSpPr>
          <p:cNvPr id="4" name="Rectangle 1"/>
          <p:cNvSpPr>
            <a:spLocks noChangeArrowheads="1"/>
          </p:cNvSpPr>
          <p:nvPr/>
        </p:nvSpPr>
        <p:spPr bwMode="auto">
          <a:xfrm>
            <a:off x="144379" y="2993953"/>
            <a:ext cx="7748337" cy="1295206"/>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Unicode MS"/>
                <a:ea typeface="Menlo"/>
              </a:rPr>
              <a:t>body { </a:t>
            </a:r>
            <a:endParaRPr kumimoji="0" lang="en-US" altLang="zh-CN" sz="2000" b="0"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333333"/>
                </a:solidFill>
                <a:latin typeface="Arial Unicode MS"/>
                <a:ea typeface="Menlo"/>
              </a:rPr>
              <a:t>	</a:t>
            </a:r>
            <a:r>
              <a:rPr kumimoji="0" lang="zh-CN" altLang="zh-CN" sz="2000" b="0" i="0" u="none" strike="noStrike" cap="none" normalizeH="0" baseline="0" dirty="0" smtClean="0">
                <a:ln>
                  <a:noFill/>
                </a:ln>
                <a:solidFill>
                  <a:srgbClr val="333333"/>
                </a:solidFill>
                <a:effectLst/>
                <a:latin typeface="Arial Unicode MS"/>
                <a:ea typeface="Menlo"/>
              </a:rPr>
              <a:t>color: #333; // 这种注释内容不会出现在生成的css文件中 </a:t>
            </a:r>
            <a:r>
              <a:rPr kumimoji="0" lang="en-US" altLang="zh-CN" sz="2000" b="0" i="0" u="none" strike="noStrike" cap="none" normalizeH="0" baseline="0" dirty="0" smtClean="0">
                <a:ln>
                  <a:noFill/>
                </a:ln>
                <a:solidFill>
                  <a:srgbClr val="333333"/>
                </a:solidFill>
                <a:effectLst/>
                <a:latin typeface="Arial Unicode MS"/>
                <a:ea typeface="Menlo"/>
              </a:rPr>
              <a:t>	</a:t>
            </a:r>
            <a:r>
              <a:rPr kumimoji="0" lang="zh-CN" altLang="zh-CN" sz="2000" b="0" i="0" u="none" strike="noStrike" cap="none" normalizeH="0" baseline="0" dirty="0" smtClean="0">
                <a:ln>
                  <a:noFill/>
                </a:ln>
                <a:solidFill>
                  <a:srgbClr val="333333"/>
                </a:solidFill>
                <a:effectLst/>
                <a:latin typeface="Arial Unicode MS"/>
                <a:ea typeface="Menlo"/>
              </a:rPr>
              <a:t>padding: 0; /* 这种注释内容会出现在生成的css文件中 */ }</a:t>
            </a:r>
            <a:r>
              <a:rPr kumimoji="0" lang="zh-CN" altLang="zh-CN" sz="2000" b="0" i="0" u="none" strike="noStrike" cap="none" normalizeH="0" baseline="0" dirty="0" smtClean="0">
                <a:ln>
                  <a:noFill/>
                </a:ln>
                <a:solidFill>
                  <a:schemeClr val="tx1"/>
                </a:solidFill>
                <a:effectLst/>
              </a:rPr>
              <a:t> </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5839325" y="5392972"/>
            <a:ext cx="6096000" cy="1200329"/>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altLang="zh-CN" dirty="0"/>
              <a:t>body {</a:t>
            </a:r>
          </a:p>
          <a:p>
            <a:r>
              <a:rPr lang="en-US" altLang="zh-CN" dirty="0"/>
              <a:t>  color /* </a:t>
            </a:r>
            <a:r>
              <a:rPr lang="zh-CN" altLang="en-US" dirty="0"/>
              <a:t>这块注释内容不会出现在生成的</a:t>
            </a:r>
            <a:r>
              <a:rPr lang="en-US" altLang="zh-CN" dirty="0" err="1"/>
              <a:t>css</a:t>
            </a:r>
            <a:r>
              <a:rPr lang="zh-CN" altLang="en-US" dirty="0"/>
              <a:t>中 *</a:t>
            </a:r>
            <a:r>
              <a:rPr lang="en-US" altLang="zh-CN" dirty="0"/>
              <a:t>/: #333;</a:t>
            </a:r>
          </a:p>
          <a:p>
            <a:r>
              <a:rPr lang="en-US" altLang="zh-CN" dirty="0"/>
              <a:t>  padding: 1; /* </a:t>
            </a:r>
            <a:r>
              <a:rPr lang="zh-CN" altLang="en-US" dirty="0"/>
              <a:t>这块注释内容也不会出现在生成的</a:t>
            </a:r>
            <a:r>
              <a:rPr lang="en-US" altLang="zh-CN" dirty="0" err="1"/>
              <a:t>css</a:t>
            </a:r>
            <a:r>
              <a:rPr lang="zh-CN" altLang="en-US" dirty="0"/>
              <a:t>中 *</a:t>
            </a:r>
            <a:r>
              <a:rPr lang="en-US" altLang="zh-CN" dirty="0"/>
              <a:t>/ 0;</a:t>
            </a:r>
          </a:p>
          <a:p>
            <a:r>
              <a:rPr lang="en-US" altLang="zh-CN" dirty="0"/>
              <a:t>}</a:t>
            </a:r>
            <a:endParaRPr lang="zh-CN" altLang="en-US" dirty="0"/>
          </a:p>
        </p:txBody>
      </p:sp>
    </p:spTree>
    <p:extLst>
      <p:ext uri="{BB962C8B-B14F-4D97-AF65-F5344CB8AC3E}">
        <p14:creationId xmlns:p14="http://schemas.microsoft.com/office/powerpoint/2010/main" val="1640888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
            <a:ext cx="12304295" cy="946484"/>
          </a:xfrm>
        </p:spPr>
        <p:txBody>
          <a:bodyPr/>
          <a:lstStyle/>
          <a:p>
            <a:r>
              <a:rPr lang="en-US" altLang="zh-CN" dirty="0"/>
              <a:t>5. </a:t>
            </a:r>
            <a:r>
              <a:rPr lang="zh-CN" altLang="en-US" dirty="0"/>
              <a:t>混合器</a:t>
            </a:r>
          </a:p>
        </p:txBody>
      </p:sp>
      <p:sp>
        <p:nvSpPr>
          <p:cNvPr id="3" name="内容占位符 2"/>
          <p:cNvSpPr>
            <a:spLocks noGrp="1"/>
          </p:cNvSpPr>
          <p:nvPr>
            <p:ph idx="1"/>
          </p:nvPr>
        </p:nvSpPr>
        <p:spPr>
          <a:xfrm>
            <a:off x="-2" y="946484"/>
            <a:ext cx="12192001" cy="3801979"/>
          </a:xfrm>
        </p:spPr>
        <p:txBody>
          <a:bodyPr/>
          <a:lstStyle/>
          <a:p>
            <a:r>
              <a:rPr lang="zh-CN" altLang="en-US" dirty="0" smtClean="0"/>
              <a:t>我们在做网页的时候总是有几处小小的样式是类似的，比如颜色或者字体。使用变量来统一处理是不错的选择。但是当样式变得越来越复杂的时候你需要大段大段的重用样式的代码，独立的变量就没有办法来应付这种情况了。所以你可以</a:t>
            </a:r>
            <a:r>
              <a:rPr lang="en-US" altLang="zh-CN" dirty="0" smtClean="0"/>
              <a:t>-</a:t>
            </a:r>
            <a:r>
              <a:rPr lang="zh-CN" altLang="en-US" dirty="0" smtClean="0"/>
              <a:t>通过</a:t>
            </a:r>
            <a:r>
              <a:rPr lang="en-US" altLang="zh-CN" dirty="0" smtClean="0"/>
              <a:t>sass</a:t>
            </a:r>
            <a:r>
              <a:rPr lang="zh-CN" altLang="en-US" dirty="0" smtClean="0"/>
              <a:t>的混合器来实现大段样式的重用</a:t>
            </a:r>
            <a:endParaRPr lang="en-US" altLang="zh-CN" dirty="0"/>
          </a:p>
          <a:p>
            <a:r>
              <a:rPr lang="zh-CN" altLang="en-US" dirty="0" smtClean="0"/>
              <a:t>混合器通过</a:t>
            </a:r>
            <a:r>
              <a:rPr lang="en-US" altLang="zh-CN" dirty="0" smtClean="0"/>
              <a:t>@</a:t>
            </a:r>
            <a:r>
              <a:rPr lang="en-US" altLang="zh-CN" dirty="0" err="1" smtClean="0"/>
              <a:t>mixin</a:t>
            </a:r>
            <a:r>
              <a:rPr lang="zh-CN" altLang="en-US" dirty="0" smtClean="0"/>
              <a:t>标识符定义。</a:t>
            </a:r>
            <a:endParaRPr lang="en-US" altLang="zh-CN" dirty="0"/>
          </a:p>
          <a:p>
            <a:pPr lvl="1"/>
            <a:r>
              <a:rPr lang="zh-CN" altLang="en-US" dirty="0" smtClean="0"/>
              <a:t>这个</a:t>
            </a:r>
            <a:r>
              <a:rPr lang="zh-CN" altLang="en-US" dirty="0"/>
              <a:t>标识符给一大段样式赋予一个名字，这样你就可以轻易地通过引用这个名字重用这段样式。</a:t>
            </a:r>
            <a:endParaRPr lang="en-US" altLang="zh-CN" dirty="0" smtClean="0"/>
          </a:p>
          <a:p>
            <a:r>
              <a:rPr lang="zh-CN" altLang="en-US" dirty="0" smtClean="0"/>
              <a:t>通过</a:t>
            </a:r>
            <a:r>
              <a:rPr lang="en-US" altLang="zh-CN" dirty="0" smtClean="0"/>
              <a:t>@include</a:t>
            </a:r>
            <a:r>
              <a:rPr lang="zh-CN" altLang="en-US" dirty="0" smtClean="0"/>
              <a:t>来使用这个混合器</a:t>
            </a:r>
            <a:endParaRPr lang="en-US" altLang="zh-CN" dirty="0" smtClean="0"/>
          </a:p>
          <a:p>
            <a:pPr lvl="1"/>
            <a:r>
              <a:rPr lang="en-US" altLang="zh-CN" dirty="0"/>
              <a:t>@include</a:t>
            </a:r>
            <a:r>
              <a:rPr lang="zh-CN" altLang="en-US" dirty="0"/>
              <a:t>调用会把混合器中的所有样式提取出来放在</a:t>
            </a:r>
            <a:r>
              <a:rPr lang="en-US" altLang="zh-CN" dirty="0"/>
              <a:t>@include</a:t>
            </a:r>
            <a:r>
              <a:rPr lang="zh-CN" altLang="en-US" dirty="0"/>
              <a:t>被调用的地方。</a:t>
            </a:r>
          </a:p>
        </p:txBody>
      </p:sp>
      <p:sp>
        <p:nvSpPr>
          <p:cNvPr id="6" name="矩形 5"/>
          <p:cNvSpPr/>
          <p:nvPr/>
        </p:nvSpPr>
        <p:spPr>
          <a:xfrm>
            <a:off x="545431" y="4748463"/>
            <a:ext cx="3240505"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2000" dirty="0"/>
              <a:t>@</a:t>
            </a:r>
            <a:r>
              <a:rPr lang="en-US" altLang="zh-CN" sz="2000" dirty="0" err="1"/>
              <a:t>mixin</a:t>
            </a:r>
            <a:r>
              <a:rPr lang="en-US" altLang="zh-CN" sz="2000" dirty="0"/>
              <a:t> rounded-corners {</a:t>
            </a:r>
          </a:p>
          <a:p>
            <a:r>
              <a:rPr lang="en-US" altLang="zh-CN" sz="2000" dirty="0"/>
              <a:t>  -</a:t>
            </a:r>
            <a:r>
              <a:rPr lang="en-US" altLang="zh-CN" sz="2000" dirty="0" err="1"/>
              <a:t>moz</a:t>
            </a:r>
            <a:r>
              <a:rPr lang="en-US" altLang="zh-CN" sz="2000" dirty="0"/>
              <a:t>-border-radius: 5px;</a:t>
            </a:r>
          </a:p>
          <a:p>
            <a:r>
              <a:rPr lang="en-US" altLang="zh-CN" sz="2000" dirty="0"/>
              <a:t>  -</a:t>
            </a:r>
            <a:r>
              <a:rPr lang="en-US" altLang="zh-CN" sz="2000" dirty="0" err="1"/>
              <a:t>webkit</a:t>
            </a:r>
            <a:r>
              <a:rPr lang="en-US" altLang="zh-CN" sz="2000" dirty="0"/>
              <a:t>-border-radius: 5px;</a:t>
            </a:r>
          </a:p>
          <a:p>
            <a:r>
              <a:rPr lang="en-US" altLang="zh-CN" sz="2000" dirty="0"/>
              <a:t>  border-radius: 5px;</a:t>
            </a:r>
          </a:p>
          <a:p>
            <a:r>
              <a:rPr lang="en-US" altLang="zh-CN" sz="2000" dirty="0"/>
              <a:t>}</a:t>
            </a:r>
            <a:endParaRPr lang="zh-CN" altLang="en-US" sz="2000" dirty="0"/>
          </a:p>
        </p:txBody>
      </p:sp>
      <p:sp>
        <p:nvSpPr>
          <p:cNvPr id="7" name="矩形 6"/>
          <p:cNvSpPr/>
          <p:nvPr/>
        </p:nvSpPr>
        <p:spPr>
          <a:xfrm>
            <a:off x="3994485" y="4902351"/>
            <a:ext cx="3320716"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dirty="0" smtClean="0"/>
              <a:t>.notice </a:t>
            </a:r>
            <a:r>
              <a:rPr lang="en-US" altLang="zh-CN" sz="2000" dirty="0"/>
              <a:t>{</a:t>
            </a:r>
          </a:p>
          <a:p>
            <a:r>
              <a:rPr lang="en-US" altLang="zh-CN" sz="2000" dirty="0"/>
              <a:t>  background-color: green;</a:t>
            </a:r>
          </a:p>
          <a:p>
            <a:r>
              <a:rPr lang="en-US" altLang="zh-CN" sz="2000" dirty="0"/>
              <a:t>  border: 2px solid #00aa00;</a:t>
            </a:r>
          </a:p>
          <a:p>
            <a:r>
              <a:rPr lang="en-US" altLang="zh-CN" sz="2000" dirty="0"/>
              <a:t>  @include rounded-corners;</a:t>
            </a:r>
          </a:p>
          <a:p>
            <a:r>
              <a:rPr lang="en-US" altLang="zh-CN" sz="2000" dirty="0"/>
              <a:t>}</a:t>
            </a:r>
            <a:endParaRPr lang="zh-CN" altLang="en-US" sz="2000" dirty="0"/>
          </a:p>
        </p:txBody>
      </p:sp>
      <p:sp>
        <p:nvSpPr>
          <p:cNvPr id="8" name="文本框 7"/>
          <p:cNvSpPr txBox="1"/>
          <p:nvPr/>
        </p:nvSpPr>
        <p:spPr>
          <a:xfrm>
            <a:off x="1011399" y="6348901"/>
            <a:ext cx="2638864"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zh-CN" altLang="en-US" dirty="0" smtClean="0">
                <a:solidFill>
                  <a:srgbClr val="FF0000"/>
                </a:solidFill>
              </a:rPr>
              <a:t>混合器 </a:t>
            </a:r>
            <a:r>
              <a:rPr lang="en-US" altLang="zh-CN" dirty="0" smtClean="0">
                <a:solidFill>
                  <a:srgbClr val="FF0000"/>
                </a:solidFill>
              </a:rPr>
              <a:t>rounded-corners</a:t>
            </a:r>
            <a:endParaRPr lang="zh-CN" altLang="en-US" dirty="0">
              <a:solidFill>
                <a:srgbClr val="FF0000"/>
              </a:solidFill>
            </a:endParaRPr>
          </a:p>
        </p:txBody>
      </p:sp>
      <p:sp>
        <p:nvSpPr>
          <p:cNvPr id="9" name="文本框 8"/>
          <p:cNvSpPr txBox="1"/>
          <p:nvPr/>
        </p:nvSpPr>
        <p:spPr>
          <a:xfrm>
            <a:off x="4251904" y="6164235"/>
            <a:ext cx="3100529"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zh-CN" altLang="en-US" dirty="0">
                <a:solidFill>
                  <a:srgbClr val="FF0000"/>
                </a:solidFill>
              </a:rPr>
              <a:t>引用</a:t>
            </a:r>
            <a:r>
              <a:rPr lang="zh-CN" altLang="en-US" dirty="0" smtClean="0">
                <a:solidFill>
                  <a:srgbClr val="FF0000"/>
                </a:solidFill>
              </a:rPr>
              <a:t>混合器 </a:t>
            </a:r>
            <a:r>
              <a:rPr lang="en-US" altLang="zh-CN" dirty="0" smtClean="0">
                <a:solidFill>
                  <a:srgbClr val="FF0000"/>
                </a:solidFill>
              </a:rPr>
              <a:t>rounded-corners</a:t>
            </a:r>
            <a:endParaRPr lang="zh-CN" altLang="en-US" dirty="0">
              <a:solidFill>
                <a:srgbClr val="FF0000"/>
              </a:solidFill>
            </a:endParaRPr>
          </a:p>
        </p:txBody>
      </p:sp>
      <p:sp>
        <p:nvSpPr>
          <p:cNvPr id="10" name="矩形 9"/>
          <p:cNvSpPr/>
          <p:nvPr/>
        </p:nvSpPr>
        <p:spPr>
          <a:xfrm>
            <a:off x="7609852" y="4642702"/>
            <a:ext cx="3635664" cy="224676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2000" dirty="0"/>
              <a:t>.notice {</a:t>
            </a:r>
          </a:p>
          <a:p>
            <a:r>
              <a:rPr lang="en-US" altLang="zh-CN" sz="2000" dirty="0"/>
              <a:t>  background-color: green;</a:t>
            </a:r>
          </a:p>
          <a:p>
            <a:r>
              <a:rPr lang="en-US" altLang="zh-CN" sz="2000" dirty="0"/>
              <a:t>  border: 2px solid #00aa00;</a:t>
            </a:r>
          </a:p>
          <a:p>
            <a:r>
              <a:rPr lang="en-US" altLang="zh-CN" sz="2000" dirty="0"/>
              <a:t>  -</a:t>
            </a:r>
            <a:r>
              <a:rPr lang="en-US" altLang="zh-CN" sz="2000" dirty="0" err="1"/>
              <a:t>moz</a:t>
            </a:r>
            <a:r>
              <a:rPr lang="en-US" altLang="zh-CN" sz="2000" dirty="0"/>
              <a:t>-border-radius: 5px;</a:t>
            </a:r>
          </a:p>
          <a:p>
            <a:r>
              <a:rPr lang="en-US" altLang="zh-CN" sz="2000" dirty="0"/>
              <a:t>  -</a:t>
            </a:r>
            <a:r>
              <a:rPr lang="en-US" altLang="zh-CN" sz="2000" dirty="0" err="1"/>
              <a:t>webkit</a:t>
            </a:r>
            <a:r>
              <a:rPr lang="en-US" altLang="zh-CN" sz="2000" dirty="0"/>
              <a:t>-border-radius: 5px;</a:t>
            </a:r>
          </a:p>
          <a:p>
            <a:r>
              <a:rPr lang="en-US" altLang="zh-CN" sz="2000" dirty="0"/>
              <a:t>  border-radius: 5px;</a:t>
            </a:r>
          </a:p>
          <a:p>
            <a:r>
              <a:rPr lang="en-US" altLang="zh-CN" sz="2000" dirty="0"/>
              <a:t>}</a:t>
            </a:r>
            <a:endParaRPr lang="zh-CN" altLang="en-US" sz="2000" dirty="0"/>
          </a:p>
        </p:txBody>
      </p:sp>
      <p:sp>
        <p:nvSpPr>
          <p:cNvPr id="11" name="文本框 10"/>
          <p:cNvSpPr txBox="1"/>
          <p:nvPr/>
        </p:nvSpPr>
        <p:spPr>
          <a:xfrm>
            <a:off x="8438147" y="6514116"/>
            <a:ext cx="1107996"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zh-CN" altLang="en-US" dirty="0" smtClean="0">
                <a:solidFill>
                  <a:srgbClr val="FF0000"/>
                </a:solidFill>
              </a:rPr>
              <a:t>实际样式</a:t>
            </a:r>
            <a:endParaRPr lang="zh-CN" altLang="en-US" dirty="0">
              <a:solidFill>
                <a:srgbClr val="FF0000"/>
              </a:solidFill>
            </a:endParaRPr>
          </a:p>
        </p:txBody>
      </p:sp>
    </p:spTree>
    <p:extLst>
      <p:ext uri="{BB962C8B-B14F-4D97-AF65-F5344CB8AC3E}">
        <p14:creationId xmlns:p14="http://schemas.microsoft.com/office/powerpoint/2010/main" val="2028938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657726"/>
          </a:xfrm>
        </p:spPr>
        <p:txBody>
          <a:bodyPr>
            <a:normAutofit fontScale="90000"/>
          </a:bodyPr>
          <a:lstStyle/>
          <a:p>
            <a:r>
              <a:rPr lang="en-US" altLang="zh-CN" dirty="0" smtClean="0"/>
              <a:t>5.1</a:t>
            </a:r>
            <a:r>
              <a:rPr lang="zh-CN" altLang="en-US" dirty="0" smtClean="0"/>
              <a:t>何时使用混合器</a:t>
            </a:r>
            <a:endParaRPr lang="zh-CN" altLang="en-US" dirty="0"/>
          </a:p>
        </p:txBody>
      </p:sp>
      <p:sp>
        <p:nvSpPr>
          <p:cNvPr id="3" name="内容占位符 2"/>
          <p:cNvSpPr>
            <a:spLocks noGrp="1"/>
          </p:cNvSpPr>
          <p:nvPr>
            <p:ph idx="1"/>
          </p:nvPr>
        </p:nvSpPr>
        <p:spPr>
          <a:xfrm>
            <a:off x="0" y="657726"/>
            <a:ext cx="12192000" cy="4668253"/>
          </a:xfrm>
        </p:spPr>
        <p:txBody>
          <a:bodyPr/>
          <a:lstStyle/>
          <a:p>
            <a:r>
              <a:rPr lang="zh-CN" altLang="en-US" dirty="0" smtClean="0"/>
              <a:t>由于混合器太好用，一不小心你可能会过度使用。大量的重用可能会导致生成的样式表过大，导致加载速度缓慢，所以我们通过这一节来讨论混合器的使用场景，避免滥用。</a:t>
            </a:r>
            <a:endParaRPr lang="zh-CN" altLang="en-US" dirty="0"/>
          </a:p>
        </p:txBody>
      </p:sp>
      <p:sp>
        <p:nvSpPr>
          <p:cNvPr id="4" name="矩形 3"/>
          <p:cNvSpPr/>
          <p:nvPr/>
        </p:nvSpPr>
        <p:spPr>
          <a:xfrm>
            <a:off x="336885" y="1910153"/>
            <a:ext cx="6096000" cy="1754326"/>
          </a:xfrm>
          <a:prstGeom prst="rect">
            <a:avLst/>
          </a:prstGeom>
        </p:spPr>
        <p:txBody>
          <a:bodyPr>
            <a:spAutoFit/>
          </a:bodyPr>
          <a:lstStyle/>
          <a:p>
            <a:r>
              <a:rPr lang="zh-CN" altLang="en-US" dirty="0"/>
              <a:t>判断一组属性是否应该组合成一个混合器，一条经验法则就是你能否为这个混合器想出一个好的名字。如果你能找到一个很好的短名字来描述这些属性修饰的样式，比如</a:t>
            </a:r>
            <a:r>
              <a:rPr lang="en-US" altLang="zh-CN" dirty="0"/>
              <a:t>rounded-</a:t>
            </a:r>
            <a:r>
              <a:rPr lang="en-US" altLang="zh-CN" dirty="0" err="1"/>
              <a:t>cornersfancy</a:t>
            </a:r>
            <a:r>
              <a:rPr lang="en-US" altLang="zh-CN" dirty="0"/>
              <a:t>-font</a:t>
            </a:r>
            <a:r>
              <a:rPr lang="zh-CN" altLang="en-US" dirty="0"/>
              <a:t>或者</a:t>
            </a:r>
            <a:r>
              <a:rPr lang="en-US" altLang="zh-CN" dirty="0"/>
              <a:t>no-bullets</a:t>
            </a:r>
            <a:r>
              <a:rPr lang="zh-CN" altLang="en-US" dirty="0"/>
              <a:t>，那么往往能够构造一个合适的混合器。如果你找不到，这时候构造一个混合器可能并不合适。</a:t>
            </a:r>
          </a:p>
        </p:txBody>
      </p:sp>
      <p:sp>
        <p:nvSpPr>
          <p:cNvPr id="5" name="矩形 4"/>
          <p:cNvSpPr/>
          <p:nvPr/>
        </p:nvSpPr>
        <p:spPr>
          <a:xfrm>
            <a:off x="336885" y="3664479"/>
            <a:ext cx="6096000" cy="2031325"/>
          </a:xfrm>
          <a:prstGeom prst="rect">
            <a:avLst/>
          </a:prstGeom>
        </p:spPr>
        <p:txBody>
          <a:bodyPr>
            <a:spAutoFit/>
          </a:bodyPr>
          <a:lstStyle/>
          <a:p>
            <a:r>
              <a:rPr lang="zh-CN" altLang="en-US" dirty="0"/>
              <a:t>混合器在某些方面跟</a:t>
            </a:r>
            <a:r>
              <a:rPr lang="en-US" altLang="zh-CN" dirty="0" err="1"/>
              <a:t>css</a:t>
            </a:r>
            <a:r>
              <a:rPr lang="zh-CN" altLang="en-US" dirty="0"/>
              <a:t>类很像。都是让你给一大段样式命名，所以在选择使用哪个的时候可能会产生疑惑。最重要的区别就是类名是在</a:t>
            </a:r>
            <a:r>
              <a:rPr lang="en-US" altLang="zh-CN" dirty="0"/>
              <a:t>html</a:t>
            </a:r>
            <a:r>
              <a:rPr lang="zh-CN" altLang="en-US" dirty="0"/>
              <a:t>文件中应用的，而混合器是在样式表中应用的。这就意味着类名具有语义化含义，而不仅仅是一种展示性的描述：用来描述</a:t>
            </a:r>
            <a:r>
              <a:rPr lang="en-US" altLang="zh-CN" dirty="0"/>
              <a:t>html</a:t>
            </a:r>
            <a:r>
              <a:rPr lang="zh-CN" altLang="en-US" dirty="0"/>
              <a:t>元素的含义而不是</a:t>
            </a:r>
            <a:r>
              <a:rPr lang="en-US" altLang="zh-CN" dirty="0"/>
              <a:t>html</a:t>
            </a:r>
            <a:r>
              <a:rPr lang="zh-CN" altLang="en-US" dirty="0"/>
              <a:t>元素的外观。而另一方面，混合器是展示性的描述，用来描述一条</a:t>
            </a:r>
            <a:r>
              <a:rPr lang="en-US" altLang="zh-CN" dirty="0" err="1"/>
              <a:t>css</a:t>
            </a:r>
            <a:r>
              <a:rPr lang="zh-CN" altLang="en-US" dirty="0"/>
              <a:t>规则应用之后会产生怎样的效果。</a:t>
            </a:r>
          </a:p>
        </p:txBody>
      </p:sp>
      <p:sp>
        <p:nvSpPr>
          <p:cNvPr id="6" name="矩形 5"/>
          <p:cNvSpPr/>
          <p:nvPr/>
        </p:nvSpPr>
        <p:spPr>
          <a:xfrm>
            <a:off x="7050506" y="1910153"/>
            <a:ext cx="4523873" cy="4247317"/>
          </a:xfrm>
          <a:prstGeom prst="rect">
            <a:avLst/>
          </a:prstGeom>
        </p:spPr>
        <p:txBody>
          <a:bodyPr wrap="square">
            <a:spAutoFit/>
          </a:bodyPr>
          <a:lstStyle/>
          <a:p>
            <a:r>
              <a:rPr lang="zh-CN" altLang="en-US" dirty="0"/>
              <a:t>在之前的例子中，</a:t>
            </a:r>
            <a:r>
              <a:rPr lang="en-US" altLang="zh-CN" dirty="0"/>
              <a:t>.notice</a:t>
            </a:r>
            <a:r>
              <a:rPr lang="zh-CN" altLang="en-US" dirty="0"/>
              <a:t>是一个有语义的类名。如果一个</a:t>
            </a:r>
            <a:r>
              <a:rPr lang="en-US" altLang="zh-CN" dirty="0"/>
              <a:t>html</a:t>
            </a:r>
            <a:r>
              <a:rPr lang="zh-CN" altLang="en-US" dirty="0"/>
              <a:t>元素有一个</a:t>
            </a:r>
            <a:r>
              <a:rPr lang="en-US" altLang="zh-CN" dirty="0"/>
              <a:t>notice</a:t>
            </a:r>
            <a:r>
              <a:rPr lang="zh-CN" altLang="en-US" dirty="0"/>
              <a:t>的类名，就表明了这个</a:t>
            </a:r>
            <a:r>
              <a:rPr lang="en-US" altLang="zh-CN" dirty="0"/>
              <a:t>html</a:t>
            </a:r>
            <a:r>
              <a:rPr lang="zh-CN" altLang="en-US" dirty="0"/>
              <a:t>元素的用途：向用户展示提醒信息。</a:t>
            </a:r>
            <a:r>
              <a:rPr lang="en-US" altLang="zh-CN" dirty="0"/>
              <a:t>rounded-corners</a:t>
            </a:r>
            <a:r>
              <a:rPr lang="zh-CN" altLang="en-US" dirty="0"/>
              <a:t>混合器是展示性的，它描述了包含它的</a:t>
            </a:r>
            <a:r>
              <a:rPr lang="en-US" altLang="zh-CN" dirty="0" err="1"/>
              <a:t>css</a:t>
            </a:r>
            <a:r>
              <a:rPr lang="zh-CN" altLang="en-US" dirty="0"/>
              <a:t>规则最终的视觉样式，尤其是边框角的视觉样式。混合器和类配合使用写出整洁的</a:t>
            </a:r>
            <a:r>
              <a:rPr lang="en-US" altLang="zh-CN" dirty="0"/>
              <a:t>html</a:t>
            </a:r>
            <a:r>
              <a:rPr lang="zh-CN" altLang="en-US" dirty="0"/>
              <a:t>和</a:t>
            </a:r>
            <a:r>
              <a:rPr lang="en-US" altLang="zh-CN" dirty="0" err="1"/>
              <a:t>css</a:t>
            </a:r>
            <a:r>
              <a:rPr lang="zh-CN" altLang="en-US" dirty="0"/>
              <a:t>，因为使用语义化的类名亦可以帮你避免重复使用混合器。为了保持你的</a:t>
            </a:r>
            <a:r>
              <a:rPr lang="en-US" altLang="zh-CN" dirty="0"/>
              <a:t>html</a:t>
            </a:r>
            <a:r>
              <a:rPr lang="zh-CN" altLang="en-US" dirty="0"/>
              <a:t>和</a:t>
            </a:r>
            <a:r>
              <a:rPr lang="en-US" altLang="zh-CN" dirty="0" err="1"/>
              <a:t>css</a:t>
            </a:r>
            <a:r>
              <a:rPr lang="zh-CN" altLang="en-US" dirty="0"/>
              <a:t>的易读性和可维护性，在写样式的过程中一定要铭记二者的区别。</a:t>
            </a:r>
          </a:p>
          <a:p>
            <a:endParaRPr lang="zh-CN" altLang="en-US" dirty="0"/>
          </a:p>
          <a:p>
            <a:r>
              <a:rPr lang="zh-CN" altLang="en-US" dirty="0"/>
              <a:t>有时候仅仅把属性放在混合器中还远远不够，可喜的是，</a:t>
            </a:r>
            <a:r>
              <a:rPr lang="en-US" altLang="zh-CN" dirty="0"/>
              <a:t>sass</a:t>
            </a:r>
            <a:r>
              <a:rPr lang="zh-CN" altLang="en-US" dirty="0"/>
              <a:t>同样允许你把</a:t>
            </a:r>
            <a:r>
              <a:rPr lang="en-US" altLang="zh-CN" dirty="0" err="1"/>
              <a:t>css</a:t>
            </a:r>
            <a:r>
              <a:rPr lang="zh-CN" altLang="en-US" dirty="0"/>
              <a:t>规则放在混合器中。</a:t>
            </a:r>
          </a:p>
        </p:txBody>
      </p:sp>
    </p:spTree>
    <p:extLst>
      <p:ext uri="{BB962C8B-B14F-4D97-AF65-F5344CB8AC3E}">
        <p14:creationId xmlns:p14="http://schemas.microsoft.com/office/powerpoint/2010/main" val="3348533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741780"/>
          </a:xfrm>
        </p:spPr>
        <p:txBody>
          <a:bodyPr/>
          <a:lstStyle/>
          <a:p>
            <a:r>
              <a:rPr lang="en-US" altLang="zh-CN" dirty="0"/>
              <a:t>5-2. </a:t>
            </a:r>
            <a:r>
              <a:rPr lang="zh-CN" altLang="en-US" dirty="0"/>
              <a:t>混合器中的</a:t>
            </a:r>
            <a:r>
              <a:rPr lang="en-US" altLang="zh-CN" dirty="0"/>
              <a:t>CSS</a:t>
            </a:r>
            <a:r>
              <a:rPr lang="zh-CN" altLang="en-US" dirty="0" smtClean="0"/>
              <a:t>规则</a:t>
            </a:r>
            <a:endParaRPr lang="zh-CN" altLang="en-US" dirty="0"/>
          </a:p>
        </p:txBody>
      </p:sp>
      <p:sp>
        <p:nvSpPr>
          <p:cNvPr id="3" name="内容占位符 2"/>
          <p:cNvSpPr>
            <a:spLocks noGrp="1"/>
          </p:cNvSpPr>
          <p:nvPr>
            <p:ph idx="1"/>
          </p:nvPr>
        </p:nvSpPr>
        <p:spPr>
          <a:xfrm>
            <a:off x="0" y="741780"/>
            <a:ext cx="10515600" cy="4351338"/>
          </a:xfrm>
        </p:spPr>
        <p:txBody>
          <a:bodyPr/>
          <a:lstStyle/>
          <a:p>
            <a:r>
              <a:rPr lang="zh-CN" altLang="en-US" dirty="0"/>
              <a:t>混合器中不仅可以包含属性，也可以包含</a:t>
            </a:r>
            <a:r>
              <a:rPr lang="en-US" altLang="zh-CN" dirty="0" err="1"/>
              <a:t>css</a:t>
            </a:r>
            <a:r>
              <a:rPr lang="zh-CN" altLang="en-US" dirty="0"/>
              <a:t>规则，包含选择器和选择器中的属性</a:t>
            </a:r>
          </a:p>
        </p:txBody>
      </p:sp>
      <p:sp>
        <p:nvSpPr>
          <p:cNvPr id="5" name="矩形 4"/>
          <p:cNvSpPr/>
          <p:nvPr/>
        </p:nvSpPr>
        <p:spPr>
          <a:xfrm>
            <a:off x="288759" y="1595855"/>
            <a:ext cx="2662989"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dirty="0"/>
              <a:t>@</a:t>
            </a:r>
            <a:r>
              <a:rPr lang="en-US" altLang="zh-CN" dirty="0" err="1"/>
              <a:t>mixin</a:t>
            </a:r>
            <a:r>
              <a:rPr lang="en-US" altLang="zh-CN" dirty="0"/>
              <a:t> no-bullets {</a:t>
            </a:r>
          </a:p>
          <a:p>
            <a:r>
              <a:rPr lang="en-US" altLang="zh-CN" dirty="0"/>
              <a:t>  list-style: none;</a:t>
            </a:r>
          </a:p>
          <a:p>
            <a:r>
              <a:rPr lang="en-US" altLang="zh-CN" dirty="0"/>
              <a:t>  li {</a:t>
            </a:r>
          </a:p>
          <a:p>
            <a:r>
              <a:rPr lang="en-US" altLang="zh-CN" dirty="0"/>
              <a:t>    list-style-image: none;</a:t>
            </a:r>
          </a:p>
          <a:p>
            <a:r>
              <a:rPr lang="en-US" altLang="zh-CN" dirty="0"/>
              <a:t>    list-style-type: none;</a:t>
            </a:r>
          </a:p>
          <a:p>
            <a:r>
              <a:rPr lang="en-US" altLang="zh-CN" dirty="0"/>
              <a:t>    margin-left: 0px;</a:t>
            </a:r>
          </a:p>
          <a:p>
            <a:r>
              <a:rPr lang="en-US" altLang="zh-CN" dirty="0"/>
              <a:t>  }</a:t>
            </a:r>
          </a:p>
          <a:p>
            <a:r>
              <a:rPr lang="en-US" altLang="zh-CN" dirty="0"/>
              <a:t>}</a:t>
            </a:r>
            <a:endParaRPr lang="zh-CN" altLang="en-US" dirty="0"/>
          </a:p>
        </p:txBody>
      </p:sp>
      <p:sp>
        <p:nvSpPr>
          <p:cNvPr id="6" name="矩形 5"/>
          <p:cNvSpPr/>
          <p:nvPr/>
        </p:nvSpPr>
        <p:spPr>
          <a:xfrm>
            <a:off x="3264568" y="2011352"/>
            <a:ext cx="231006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err="1"/>
              <a:t>ul.plain</a:t>
            </a:r>
            <a:r>
              <a:rPr lang="en-US" altLang="zh-CN" dirty="0"/>
              <a:t> {</a:t>
            </a:r>
          </a:p>
          <a:p>
            <a:r>
              <a:rPr lang="en-US" altLang="zh-CN" dirty="0"/>
              <a:t>  color: #444;</a:t>
            </a:r>
          </a:p>
          <a:p>
            <a:r>
              <a:rPr lang="en-US" altLang="zh-CN" dirty="0"/>
              <a:t>  @include no-bullets;</a:t>
            </a:r>
          </a:p>
          <a:p>
            <a:r>
              <a:rPr lang="en-US" altLang="zh-CN" dirty="0"/>
              <a:t>}</a:t>
            </a:r>
            <a:endParaRPr lang="zh-CN" altLang="en-US" dirty="0"/>
          </a:p>
        </p:txBody>
      </p:sp>
      <p:sp>
        <p:nvSpPr>
          <p:cNvPr id="7" name="矩形 6"/>
          <p:cNvSpPr/>
          <p:nvPr/>
        </p:nvSpPr>
        <p:spPr>
          <a:xfrm>
            <a:off x="6096000" y="1318856"/>
            <a:ext cx="2530642"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err="1"/>
              <a:t>ul.plain</a:t>
            </a:r>
            <a:r>
              <a:rPr lang="en-US" altLang="zh-CN" dirty="0"/>
              <a:t> {</a:t>
            </a:r>
          </a:p>
          <a:p>
            <a:r>
              <a:rPr lang="en-US" altLang="zh-CN" dirty="0"/>
              <a:t>  color: #444;</a:t>
            </a:r>
          </a:p>
          <a:p>
            <a:r>
              <a:rPr lang="en-US" altLang="zh-CN" dirty="0"/>
              <a:t>  list-style: none;</a:t>
            </a:r>
          </a:p>
          <a:p>
            <a:r>
              <a:rPr lang="en-US" altLang="zh-CN" dirty="0"/>
              <a:t>}</a:t>
            </a:r>
          </a:p>
          <a:p>
            <a:r>
              <a:rPr lang="en-US" altLang="zh-CN" dirty="0" err="1"/>
              <a:t>ul.plain</a:t>
            </a:r>
            <a:r>
              <a:rPr lang="en-US" altLang="zh-CN" dirty="0"/>
              <a:t> li {</a:t>
            </a:r>
          </a:p>
          <a:p>
            <a:r>
              <a:rPr lang="en-US" altLang="zh-CN" dirty="0"/>
              <a:t>  list-style-image: none;</a:t>
            </a:r>
          </a:p>
          <a:p>
            <a:r>
              <a:rPr lang="en-US" altLang="zh-CN" dirty="0"/>
              <a:t>  list-style-type: none;</a:t>
            </a:r>
          </a:p>
          <a:p>
            <a:r>
              <a:rPr lang="en-US" altLang="zh-CN" dirty="0"/>
              <a:t>  margin-left: 0px;</a:t>
            </a:r>
          </a:p>
          <a:p>
            <a:r>
              <a:rPr lang="en-US" altLang="zh-CN" dirty="0"/>
              <a:t>}</a:t>
            </a:r>
            <a:endParaRPr lang="zh-CN" altLang="en-US" dirty="0"/>
          </a:p>
        </p:txBody>
      </p:sp>
      <p:sp>
        <p:nvSpPr>
          <p:cNvPr id="8" name="矩形 7"/>
          <p:cNvSpPr/>
          <p:nvPr/>
        </p:nvSpPr>
        <p:spPr>
          <a:xfrm>
            <a:off x="471236" y="3904179"/>
            <a:ext cx="11249527" cy="2677656"/>
          </a:xfrm>
          <a:prstGeom prst="rect">
            <a:avLst/>
          </a:prstGeom>
        </p:spPr>
        <p:txBody>
          <a:bodyPr wrap="square">
            <a:spAutoFit/>
          </a:bodyPr>
          <a:lstStyle/>
          <a:p>
            <a:r>
              <a:rPr lang="zh-CN" altLang="en-US" sz="2400" dirty="0"/>
              <a:t>混合器中的规则甚至可以使用</a:t>
            </a:r>
            <a:r>
              <a:rPr lang="en-US" altLang="zh-CN" sz="2400" dirty="0"/>
              <a:t>sass</a:t>
            </a:r>
            <a:r>
              <a:rPr lang="zh-CN" altLang="en-US" sz="2400" dirty="0"/>
              <a:t>的父选择器标识符</a:t>
            </a:r>
            <a:r>
              <a:rPr lang="en-US" altLang="zh-CN" sz="2400" dirty="0"/>
              <a:t>&amp;</a:t>
            </a:r>
            <a:r>
              <a:rPr lang="zh-CN" altLang="en-US" sz="2400" dirty="0"/>
              <a:t>。使用起来跟不用混合器时一样，</a:t>
            </a:r>
            <a:r>
              <a:rPr lang="en-US" altLang="zh-CN" sz="2400" dirty="0"/>
              <a:t>sass</a:t>
            </a:r>
            <a:r>
              <a:rPr lang="zh-CN" altLang="en-US" sz="2400" dirty="0"/>
              <a:t>解开嵌套规则时，用父规则中的选择器替代</a:t>
            </a:r>
            <a:r>
              <a:rPr lang="en-US" altLang="zh-CN" sz="2400" dirty="0"/>
              <a:t>&amp;</a:t>
            </a:r>
            <a:r>
              <a:rPr lang="zh-CN" altLang="en-US" sz="2400" dirty="0"/>
              <a:t>。</a:t>
            </a:r>
          </a:p>
          <a:p>
            <a:endParaRPr lang="zh-CN" altLang="en-US" sz="2400" dirty="0"/>
          </a:p>
          <a:p>
            <a:r>
              <a:rPr lang="zh-CN" altLang="en-US" sz="2400" dirty="0"/>
              <a:t>如果一个混合器只包含</a:t>
            </a:r>
            <a:r>
              <a:rPr lang="en-US" altLang="zh-CN" sz="2400" dirty="0" err="1"/>
              <a:t>css</a:t>
            </a:r>
            <a:r>
              <a:rPr lang="zh-CN" altLang="en-US" sz="2400" dirty="0"/>
              <a:t>规则，不包含属性，那么这个混合器就可以在文档的顶部调用，写在所有的</a:t>
            </a:r>
            <a:r>
              <a:rPr lang="en-US" altLang="zh-CN" sz="2400" dirty="0" err="1"/>
              <a:t>css</a:t>
            </a:r>
            <a:r>
              <a:rPr lang="zh-CN" altLang="en-US" sz="2400" dirty="0"/>
              <a:t>规则之外。如果你只是为自己写一些混合器，这并没有什么大的用途，但是当你使用一个类似于</a:t>
            </a:r>
            <a:r>
              <a:rPr lang="en-US" altLang="zh-CN" sz="2400" dirty="0"/>
              <a:t>Compass</a:t>
            </a:r>
            <a:r>
              <a:rPr lang="zh-CN" altLang="en-US" sz="2400" dirty="0"/>
              <a:t>的库时，你会发现，这是提供样式的好方法，原因在于你可以选择是否使用这些样式。</a:t>
            </a:r>
          </a:p>
        </p:txBody>
      </p:sp>
    </p:spTree>
    <p:extLst>
      <p:ext uri="{BB962C8B-B14F-4D97-AF65-F5344CB8AC3E}">
        <p14:creationId xmlns:p14="http://schemas.microsoft.com/office/powerpoint/2010/main" val="2385153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773864"/>
          </a:xfrm>
        </p:spPr>
        <p:txBody>
          <a:bodyPr/>
          <a:lstStyle/>
          <a:p>
            <a:r>
              <a:rPr lang="en-US" altLang="zh-CN" dirty="0" smtClean="0"/>
              <a:t>5.3</a:t>
            </a:r>
            <a:r>
              <a:rPr lang="zh-CN" altLang="en-US" dirty="0" smtClean="0"/>
              <a:t>给混合器传参</a:t>
            </a:r>
            <a:endParaRPr lang="zh-CN" altLang="en-US" dirty="0"/>
          </a:p>
        </p:txBody>
      </p:sp>
      <p:sp>
        <p:nvSpPr>
          <p:cNvPr id="3" name="内容占位符 2"/>
          <p:cNvSpPr>
            <a:spLocks noGrp="1"/>
          </p:cNvSpPr>
          <p:nvPr>
            <p:ph idx="1"/>
          </p:nvPr>
        </p:nvSpPr>
        <p:spPr>
          <a:xfrm>
            <a:off x="0" y="773864"/>
            <a:ext cx="10515600" cy="4351338"/>
          </a:xfrm>
        </p:spPr>
        <p:txBody>
          <a:bodyPr>
            <a:normAutofit lnSpcReduction="10000"/>
          </a:bodyPr>
          <a:lstStyle/>
          <a:p>
            <a:r>
              <a:rPr lang="zh-CN" altLang="en-US" dirty="0"/>
              <a:t>混合器并不一定总得生成相同的样式。可以通过在</a:t>
            </a:r>
            <a:r>
              <a:rPr lang="en-US" altLang="zh-CN" dirty="0"/>
              <a:t>@include</a:t>
            </a:r>
            <a:r>
              <a:rPr lang="zh-CN" altLang="en-US" dirty="0"/>
              <a:t>混合器时给混合器传参，来定制混合器生成的精确样式。当</a:t>
            </a:r>
            <a:r>
              <a:rPr lang="en-US" altLang="zh-CN" dirty="0"/>
              <a:t>@include</a:t>
            </a:r>
            <a:r>
              <a:rPr lang="zh-CN" altLang="en-US" dirty="0"/>
              <a:t>混合器时，参数其实就是可以赋值给</a:t>
            </a:r>
            <a:r>
              <a:rPr lang="en-US" altLang="zh-CN" dirty="0" err="1"/>
              <a:t>css</a:t>
            </a:r>
            <a:r>
              <a:rPr lang="zh-CN" altLang="en-US" dirty="0"/>
              <a:t>属性值的变量</a:t>
            </a:r>
            <a:r>
              <a:rPr lang="zh-CN" altLang="en-US" dirty="0" smtClean="0"/>
              <a:t>。这种</a:t>
            </a:r>
            <a:r>
              <a:rPr lang="zh-CN" altLang="en-US" dirty="0"/>
              <a:t>方式跟</a:t>
            </a:r>
            <a:r>
              <a:rPr lang="en-US" altLang="zh-CN" dirty="0"/>
              <a:t>JavaScript</a:t>
            </a:r>
            <a:r>
              <a:rPr lang="zh-CN" altLang="en-US" dirty="0"/>
              <a:t>的</a:t>
            </a:r>
            <a:r>
              <a:rPr lang="en-US" altLang="zh-CN" dirty="0"/>
              <a:t>function</a:t>
            </a:r>
            <a:r>
              <a:rPr lang="zh-CN" altLang="en-US" dirty="0"/>
              <a:t>很像</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当混合器被</a:t>
            </a:r>
            <a:r>
              <a:rPr lang="en-US" altLang="zh-CN" dirty="0"/>
              <a:t>@include</a:t>
            </a:r>
            <a:r>
              <a:rPr lang="zh-CN" altLang="en-US" dirty="0"/>
              <a:t>时，你可以把它当作一个</a:t>
            </a:r>
            <a:r>
              <a:rPr lang="en-US" altLang="zh-CN" dirty="0" err="1"/>
              <a:t>css</a:t>
            </a:r>
            <a:r>
              <a:rPr lang="zh-CN" altLang="en-US" dirty="0"/>
              <a:t>函数来传参。如果你像下边这样写：</a:t>
            </a:r>
          </a:p>
        </p:txBody>
      </p:sp>
      <p:sp>
        <p:nvSpPr>
          <p:cNvPr id="4" name="矩形 3"/>
          <p:cNvSpPr/>
          <p:nvPr/>
        </p:nvSpPr>
        <p:spPr>
          <a:xfrm>
            <a:off x="320842" y="2465747"/>
            <a:ext cx="5293895" cy="163121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2000" dirty="0"/>
              <a:t>@</a:t>
            </a:r>
            <a:r>
              <a:rPr lang="en-US" altLang="zh-CN" sz="2000" dirty="0" err="1"/>
              <a:t>mixin</a:t>
            </a:r>
            <a:r>
              <a:rPr lang="en-US" altLang="zh-CN" sz="2000" dirty="0"/>
              <a:t> link-colors($normal, $hover, $visited) {</a:t>
            </a:r>
          </a:p>
          <a:p>
            <a:r>
              <a:rPr lang="en-US" altLang="zh-CN" sz="2000" dirty="0"/>
              <a:t>  color: $</a:t>
            </a:r>
            <a:r>
              <a:rPr lang="en-US" altLang="zh-CN" sz="2000" dirty="0" smtClean="0"/>
              <a:t>normal</a:t>
            </a:r>
            <a:r>
              <a:rPr lang="en-US" altLang="zh-CN" sz="2000" dirty="0"/>
              <a:t>;</a:t>
            </a:r>
          </a:p>
          <a:p>
            <a:r>
              <a:rPr lang="en-US" altLang="zh-CN" sz="2000" dirty="0"/>
              <a:t>  &amp;:hover { color: $hover; }</a:t>
            </a:r>
          </a:p>
          <a:p>
            <a:r>
              <a:rPr lang="en-US" altLang="zh-CN" sz="2000" dirty="0"/>
              <a:t>  &amp;:visited { color: $visited; }</a:t>
            </a:r>
          </a:p>
          <a:p>
            <a:r>
              <a:rPr lang="en-US" altLang="zh-CN" sz="2000" dirty="0"/>
              <a:t>}</a:t>
            </a:r>
            <a:endParaRPr lang="zh-CN" altLang="en-US" sz="2000" dirty="0"/>
          </a:p>
        </p:txBody>
      </p:sp>
      <p:sp>
        <p:nvSpPr>
          <p:cNvPr id="6" name="矩形 5"/>
          <p:cNvSpPr/>
          <p:nvPr/>
        </p:nvSpPr>
        <p:spPr>
          <a:xfrm>
            <a:off x="328864" y="5057689"/>
            <a:ext cx="4748463"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dirty="0"/>
              <a:t>a {</a:t>
            </a:r>
          </a:p>
          <a:p>
            <a:r>
              <a:rPr lang="en-US" altLang="zh-CN" sz="2000" dirty="0"/>
              <a:t>  @include link-colors(blue, red, green);</a:t>
            </a:r>
          </a:p>
          <a:p>
            <a:r>
              <a:rPr lang="en-US" altLang="zh-CN" sz="2000" dirty="0"/>
              <a:t>}</a:t>
            </a:r>
            <a:endParaRPr lang="zh-CN" altLang="en-US" sz="2000" dirty="0"/>
          </a:p>
        </p:txBody>
      </p:sp>
      <p:sp>
        <p:nvSpPr>
          <p:cNvPr id="7" name="矩形 6"/>
          <p:cNvSpPr/>
          <p:nvPr/>
        </p:nvSpPr>
        <p:spPr>
          <a:xfrm>
            <a:off x="5406190" y="4903802"/>
            <a:ext cx="2743200" cy="132343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2000" dirty="0"/>
              <a:t>//Sass</a:t>
            </a:r>
            <a:r>
              <a:rPr lang="zh-CN" altLang="en-US" sz="2000" dirty="0"/>
              <a:t>最终生成的是</a:t>
            </a:r>
            <a:r>
              <a:rPr lang="zh-CN" altLang="en-US" sz="2000" dirty="0" smtClean="0"/>
              <a:t>：</a:t>
            </a:r>
            <a:endParaRPr lang="zh-CN" altLang="en-US" sz="2000" dirty="0"/>
          </a:p>
          <a:p>
            <a:r>
              <a:rPr lang="en-US" altLang="zh-CN" sz="2000" dirty="0"/>
              <a:t>a { color: blue; }</a:t>
            </a:r>
          </a:p>
          <a:p>
            <a:r>
              <a:rPr lang="en-US" altLang="zh-CN" sz="2000" dirty="0"/>
              <a:t>a:hover { color: red; }</a:t>
            </a:r>
          </a:p>
          <a:p>
            <a:r>
              <a:rPr lang="en-US" altLang="zh-CN" sz="2000" dirty="0"/>
              <a:t>a:visited { color: green; }</a:t>
            </a:r>
            <a:endParaRPr lang="zh-CN" altLang="en-US" sz="2000" dirty="0"/>
          </a:p>
        </p:txBody>
      </p:sp>
    </p:spTree>
    <p:extLst>
      <p:ext uri="{BB962C8B-B14F-4D97-AF65-F5344CB8AC3E}">
        <p14:creationId xmlns:p14="http://schemas.microsoft.com/office/powerpoint/2010/main" val="3789356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Sass</a:t>
            </a:r>
            <a:r>
              <a:rPr lang="zh-CN" altLang="en-US" dirty="0" smtClean="0"/>
              <a:t>与</a:t>
            </a:r>
            <a:r>
              <a:rPr lang="en-US" altLang="zh-CN" dirty="0" smtClean="0"/>
              <a:t>Less</a:t>
            </a:r>
            <a:r>
              <a:rPr lang="zh-CN" altLang="en-US" dirty="0" smtClean="0"/>
              <a:t>的不同之处</a:t>
            </a:r>
            <a:endParaRPr lang="zh-CN" altLang="en-US" dirty="0"/>
          </a:p>
        </p:txBody>
      </p:sp>
      <p:sp>
        <p:nvSpPr>
          <p:cNvPr id="3" name="内容占位符 2"/>
          <p:cNvSpPr>
            <a:spLocks noGrp="1"/>
          </p:cNvSpPr>
          <p:nvPr>
            <p:ph idx="1"/>
          </p:nvPr>
        </p:nvSpPr>
        <p:spPr/>
        <p:txBody>
          <a:bodyPr>
            <a:normAutofit/>
          </a:bodyPr>
          <a:lstStyle/>
          <a:p>
            <a:pPr marL="457200" lvl="1" indent="0">
              <a:buNone/>
            </a:pPr>
            <a:endParaRPr lang="en-US" altLang="zh-CN" dirty="0" smtClean="0"/>
          </a:p>
          <a:p>
            <a:pPr marL="228600" lvl="1">
              <a:spcBef>
                <a:spcPts val="1000"/>
              </a:spcBef>
            </a:pPr>
            <a:r>
              <a:rPr lang="en-US" altLang="zh-CN" sz="2800" dirty="0" smtClean="0"/>
              <a:t>Sass</a:t>
            </a:r>
            <a:r>
              <a:rPr lang="zh-CN" altLang="en-US" sz="2800" dirty="0"/>
              <a:t>需要安装</a:t>
            </a:r>
            <a:r>
              <a:rPr lang="en-US" altLang="zh-CN" sz="2800" dirty="0"/>
              <a:t>Ruby</a:t>
            </a:r>
            <a:r>
              <a:rPr lang="zh-CN" altLang="en-US" sz="2800" dirty="0"/>
              <a:t>环境</a:t>
            </a:r>
            <a:r>
              <a:rPr lang="en-US" altLang="zh-CN" sz="2800" dirty="0"/>
              <a:t>Less</a:t>
            </a:r>
            <a:r>
              <a:rPr lang="zh-CN" altLang="en-US" sz="2800" dirty="0"/>
              <a:t>引入</a:t>
            </a:r>
            <a:r>
              <a:rPr lang="zh-CN" altLang="en-US" sz="2800" dirty="0" smtClean="0"/>
              <a:t>文件</a:t>
            </a:r>
            <a:endParaRPr lang="en-US" altLang="zh-CN" sz="2800" dirty="0" smtClean="0"/>
          </a:p>
          <a:p>
            <a:r>
              <a:rPr lang="zh-CN" altLang="en-US" dirty="0" smtClean="0"/>
              <a:t>从功能触发，</a:t>
            </a:r>
            <a:r>
              <a:rPr lang="en-US" altLang="zh-CN" dirty="0" smtClean="0"/>
              <a:t>Sass</a:t>
            </a:r>
            <a:r>
              <a:rPr lang="zh-CN" altLang="en-US" dirty="0" smtClean="0"/>
              <a:t>较</a:t>
            </a:r>
            <a:r>
              <a:rPr lang="en-US" altLang="zh-CN" dirty="0" smtClean="0"/>
              <a:t>Less</a:t>
            </a:r>
            <a:r>
              <a:rPr lang="zh-CN" altLang="en-US" dirty="0" smtClean="0"/>
              <a:t>略强大些</a:t>
            </a:r>
            <a:endParaRPr lang="en-US" altLang="zh-CN" dirty="0" smtClean="0"/>
          </a:p>
          <a:p>
            <a:pPr lvl="1"/>
            <a:r>
              <a:rPr lang="en-US" altLang="zh-CN" dirty="0" smtClean="0"/>
              <a:t>Sass</a:t>
            </a:r>
            <a:r>
              <a:rPr lang="zh-CN" altLang="en-US" dirty="0" smtClean="0"/>
              <a:t>有变量和作用域、函数概念、数据结构</a:t>
            </a:r>
            <a:endParaRPr lang="en-US" altLang="zh-CN" dirty="0" smtClean="0"/>
          </a:p>
          <a:p>
            <a:r>
              <a:rPr lang="en-US" altLang="zh-CN" dirty="0"/>
              <a:t>Less</a:t>
            </a:r>
            <a:r>
              <a:rPr lang="zh-CN" altLang="en-US" dirty="0"/>
              <a:t>与</a:t>
            </a:r>
            <a:r>
              <a:rPr lang="en-US" altLang="zh-CN" dirty="0"/>
              <a:t>Sass</a:t>
            </a:r>
            <a:r>
              <a:rPr lang="zh-CN" altLang="en-US" dirty="0"/>
              <a:t>处理机制</a:t>
            </a:r>
            <a:r>
              <a:rPr lang="zh-CN" altLang="en-US" dirty="0" smtClean="0"/>
              <a:t>不一样</a:t>
            </a:r>
            <a:endParaRPr lang="en-US" altLang="zh-CN" dirty="0" smtClean="0"/>
          </a:p>
          <a:p>
            <a:pPr lvl="1"/>
            <a:r>
              <a:rPr lang="en-US" altLang="zh-CN" dirty="0" smtClean="0"/>
              <a:t>Less</a:t>
            </a:r>
            <a:r>
              <a:rPr lang="zh-CN" altLang="en-US" dirty="0" smtClean="0"/>
              <a:t>是</a:t>
            </a:r>
            <a:r>
              <a:rPr lang="zh-CN" altLang="en-US" dirty="0"/>
              <a:t>通过客户端处理的</a:t>
            </a:r>
            <a:r>
              <a:rPr lang="zh-CN" altLang="en-US" dirty="0" smtClean="0"/>
              <a:t>，</a:t>
            </a:r>
            <a:r>
              <a:rPr lang="en-US" altLang="zh-CN" dirty="0" smtClean="0"/>
              <a:t>Sass</a:t>
            </a:r>
            <a:r>
              <a:rPr lang="zh-CN" altLang="en-US" dirty="0" smtClean="0"/>
              <a:t>是</a:t>
            </a:r>
            <a:r>
              <a:rPr lang="zh-CN" altLang="en-US" dirty="0"/>
              <a:t>通过服务端处理，相比较之</a:t>
            </a:r>
            <a:r>
              <a:rPr lang="zh-CN" altLang="en-US" dirty="0" smtClean="0"/>
              <a:t>下</a:t>
            </a:r>
            <a:r>
              <a:rPr lang="en-US" altLang="zh-CN" dirty="0" smtClean="0"/>
              <a:t>Less</a:t>
            </a:r>
            <a:r>
              <a:rPr lang="zh-CN" altLang="en-US" dirty="0" smtClean="0"/>
              <a:t>解析</a:t>
            </a:r>
            <a:r>
              <a:rPr lang="zh-CN" altLang="en-US" dirty="0"/>
              <a:t>会</a:t>
            </a:r>
            <a:r>
              <a:rPr lang="zh-CN" altLang="en-US" dirty="0" smtClean="0"/>
              <a:t>比</a:t>
            </a:r>
            <a:r>
              <a:rPr lang="en-US" altLang="zh-CN" dirty="0" smtClean="0"/>
              <a:t>Sass</a:t>
            </a:r>
            <a:r>
              <a:rPr lang="zh-CN" altLang="en-US" dirty="0" smtClean="0"/>
              <a:t>慢一点</a:t>
            </a:r>
            <a:endParaRPr lang="en-US" altLang="zh-CN" dirty="0" smtClean="0"/>
          </a:p>
          <a:p>
            <a:r>
              <a:rPr lang="zh-CN" altLang="en-US" dirty="0"/>
              <a:t>关于变量在</a:t>
            </a:r>
            <a:r>
              <a:rPr lang="en-US" altLang="zh-CN" dirty="0"/>
              <a:t>Less</a:t>
            </a:r>
            <a:r>
              <a:rPr lang="zh-CN" altLang="en-US" dirty="0"/>
              <a:t>和</a:t>
            </a:r>
            <a:r>
              <a:rPr lang="en-US" altLang="zh-CN" dirty="0"/>
              <a:t>Sass</a:t>
            </a:r>
            <a:r>
              <a:rPr lang="zh-CN" altLang="en-US" dirty="0"/>
              <a:t>中的唯一区别就是</a:t>
            </a:r>
            <a:r>
              <a:rPr lang="en-US" altLang="zh-CN" dirty="0"/>
              <a:t>Less</a:t>
            </a:r>
            <a:r>
              <a:rPr lang="zh-CN" altLang="en-US" dirty="0"/>
              <a:t>用</a:t>
            </a:r>
            <a:r>
              <a:rPr lang="en-US" altLang="zh-CN" dirty="0"/>
              <a:t>@</a:t>
            </a:r>
            <a:r>
              <a:rPr lang="zh-CN" altLang="en-US" dirty="0"/>
              <a:t>，</a:t>
            </a:r>
            <a:r>
              <a:rPr lang="en-US" altLang="zh-CN" dirty="0"/>
              <a:t>Sass</a:t>
            </a:r>
            <a:r>
              <a:rPr lang="zh-CN" altLang="en-US" dirty="0"/>
              <a:t>用</a:t>
            </a:r>
            <a:r>
              <a:rPr lang="en-US" altLang="zh-CN" dirty="0"/>
              <a:t>$</a:t>
            </a:r>
            <a:endParaRPr lang="zh-CN" altLang="en-US" dirty="0"/>
          </a:p>
        </p:txBody>
      </p:sp>
    </p:spTree>
    <p:extLst>
      <p:ext uri="{BB962C8B-B14F-4D97-AF65-F5344CB8AC3E}">
        <p14:creationId xmlns:p14="http://schemas.microsoft.com/office/powerpoint/2010/main" val="219204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128337"/>
            <a:ext cx="11353800" cy="6048626"/>
          </a:xfrm>
        </p:spPr>
        <p:txBody>
          <a:bodyPr/>
          <a:lstStyle/>
          <a:p>
            <a:r>
              <a:rPr lang="zh-CN" altLang="en-US" dirty="0"/>
              <a:t>当你</a:t>
            </a:r>
            <a:r>
              <a:rPr lang="en-US" altLang="zh-CN" dirty="0"/>
              <a:t>@include</a:t>
            </a:r>
            <a:r>
              <a:rPr lang="zh-CN" altLang="en-US" dirty="0"/>
              <a:t>混合器时，有时候可能会很难区分每个参数是什么意思，参数之间是一个什么样的顺序。为了解决这个问题，</a:t>
            </a:r>
            <a:r>
              <a:rPr lang="en-US" altLang="zh-CN" dirty="0"/>
              <a:t>sass</a:t>
            </a:r>
            <a:r>
              <a:rPr lang="zh-CN" altLang="en-US" dirty="0"/>
              <a:t>允许通过语法</a:t>
            </a:r>
            <a:r>
              <a:rPr lang="en-US" altLang="zh-CN" dirty="0"/>
              <a:t>$name: value</a:t>
            </a:r>
            <a:r>
              <a:rPr lang="zh-CN" altLang="en-US" dirty="0"/>
              <a:t>的形式指定每个参数的值。这种形式的传参，参数顺序就不必再在乎了，只需要保证没有漏掉参数即可</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尽管给混合器加参数来实现定制很好，但是有时有些参数我们没有定制的需要，这时候也需要赋值一个变量就变成很痛苦的事情了。所以</a:t>
            </a:r>
            <a:r>
              <a:rPr lang="en-US" altLang="zh-CN" dirty="0"/>
              <a:t>sass</a:t>
            </a:r>
            <a:r>
              <a:rPr lang="zh-CN" altLang="en-US" dirty="0"/>
              <a:t>允许混合器声明时给参数赋默认值。</a:t>
            </a:r>
          </a:p>
        </p:txBody>
      </p:sp>
      <p:sp>
        <p:nvSpPr>
          <p:cNvPr id="4" name="矩形 3"/>
          <p:cNvSpPr/>
          <p:nvPr/>
        </p:nvSpPr>
        <p:spPr>
          <a:xfrm>
            <a:off x="433137" y="1875377"/>
            <a:ext cx="2614863" cy="255454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2000" dirty="0"/>
              <a:t>a {</a:t>
            </a:r>
          </a:p>
          <a:p>
            <a:r>
              <a:rPr lang="en-US" altLang="zh-CN" sz="2000" dirty="0"/>
              <a:t>    @include link-colors(</a:t>
            </a:r>
          </a:p>
          <a:p>
            <a:r>
              <a:rPr lang="en-US" altLang="zh-CN" sz="2000" dirty="0"/>
              <a:t>      $normal: blue,</a:t>
            </a:r>
          </a:p>
          <a:p>
            <a:r>
              <a:rPr lang="en-US" altLang="zh-CN" sz="2000" dirty="0"/>
              <a:t>      $visited: green,</a:t>
            </a:r>
          </a:p>
          <a:p>
            <a:r>
              <a:rPr lang="en-US" altLang="zh-CN" sz="2000" dirty="0"/>
              <a:t>      $hover: red</a:t>
            </a:r>
          </a:p>
          <a:p>
            <a:r>
              <a:rPr lang="en-US" altLang="zh-CN" sz="2000" dirty="0"/>
              <a:t>  );</a:t>
            </a:r>
          </a:p>
          <a:p>
            <a:r>
              <a:rPr lang="en-US" altLang="zh-CN" sz="2000" dirty="0"/>
              <a:t>}</a:t>
            </a:r>
            <a:endParaRPr lang="zh-CN" altLang="en-US" sz="2000" dirty="0"/>
          </a:p>
        </p:txBody>
      </p:sp>
    </p:spTree>
    <p:extLst>
      <p:ext uri="{BB962C8B-B14F-4D97-AF65-F5344CB8AC3E}">
        <p14:creationId xmlns:p14="http://schemas.microsoft.com/office/powerpoint/2010/main" val="1889012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866274"/>
          </a:xfrm>
        </p:spPr>
        <p:txBody>
          <a:bodyPr/>
          <a:lstStyle/>
          <a:p>
            <a:r>
              <a:rPr lang="en-US" altLang="zh-CN" dirty="0" smtClean="0"/>
              <a:t>5.4</a:t>
            </a:r>
            <a:r>
              <a:rPr lang="zh-CN" altLang="en-US" dirty="0" smtClean="0"/>
              <a:t>默认参数值</a:t>
            </a:r>
            <a:endParaRPr lang="zh-CN" altLang="en-US" dirty="0"/>
          </a:p>
        </p:txBody>
      </p:sp>
      <p:sp>
        <p:nvSpPr>
          <p:cNvPr id="3" name="内容占位符 2"/>
          <p:cNvSpPr>
            <a:spLocks noGrp="1"/>
          </p:cNvSpPr>
          <p:nvPr>
            <p:ph idx="1"/>
          </p:nvPr>
        </p:nvSpPr>
        <p:spPr>
          <a:xfrm>
            <a:off x="0" y="866275"/>
            <a:ext cx="12192000" cy="1620251"/>
          </a:xfrm>
        </p:spPr>
        <p:txBody>
          <a:bodyPr>
            <a:normAutofit/>
          </a:bodyPr>
          <a:lstStyle/>
          <a:p>
            <a:r>
              <a:rPr lang="zh-CN" altLang="en-US" dirty="0"/>
              <a:t>为了在</a:t>
            </a:r>
            <a:r>
              <a:rPr lang="en-US" altLang="zh-CN" dirty="0"/>
              <a:t>@include</a:t>
            </a:r>
            <a:r>
              <a:rPr lang="zh-CN" altLang="en-US" dirty="0"/>
              <a:t>混合器时不必传入所有的参数，我们可以给参数指定一个默认值。参数默认值使用</a:t>
            </a:r>
            <a:r>
              <a:rPr lang="en-US" altLang="zh-CN" dirty="0"/>
              <a:t>$name: default-value</a:t>
            </a:r>
            <a:r>
              <a:rPr lang="zh-CN" altLang="en-US" dirty="0"/>
              <a:t>的声明形式，默认值可以是任何有效的</a:t>
            </a:r>
            <a:r>
              <a:rPr lang="en-US" altLang="zh-CN" dirty="0" err="1"/>
              <a:t>css</a:t>
            </a:r>
            <a:r>
              <a:rPr lang="zh-CN" altLang="en-US" dirty="0"/>
              <a:t>属性值，甚至是其他参数的引用，如下代码：</a:t>
            </a:r>
          </a:p>
        </p:txBody>
      </p:sp>
      <p:sp>
        <p:nvSpPr>
          <p:cNvPr id="4" name="矩形 3"/>
          <p:cNvSpPr/>
          <p:nvPr/>
        </p:nvSpPr>
        <p:spPr>
          <a:xfrm>
            <a:off x="481264" y="2366808"/>
            <a:ext cx="3288631" cy="317009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2000" dirty="0"/>
              <a:t>@</a:t>
            </a:r>
            <a:r>
              <a:rPr lang="en-US" altLang="zh-CN" sz="2000" dirty="0" err="1"/>
              <a:t>mixin</a:t>
            </a:r>
            <a:r>
              <a:rPr lang="en-US" altLang="zh-CN" sz="2000" dirty="0"/>
              <a:t> link-colors(</a:t>
            </a:r>
          </a:p>
          <a:p>
            <a:r>
              <a:rPr lang="en-US" altLang="zh-CN" sz="2000" dirty="0"/>
              <a:t>    $normal,</a:t>
            </a:r>
          </a:p>
          <a:p>
            <a:r>
              <a:rPr lang="en-US" altLang="zh-CN" sz="2000" dirty="0"/>
              <a:t>    $hover: $normal,</a:t>
            </a:r>
          </a:p>
          <a:p>
            <a:r>
              <a:rPr lang="en-US" altLang="zh-CN" sz="2000" dirty="0"/>
              <a:t>    $visited: $normal</a:t>
            </a:r>
          </a:p>
          <a:p>
            <a:r>
              <a:rPr lang="en-US" altLang="zh-CN" sz="2000" dirty="0"/>
              <a:t>  )</a:t>
            </a:r>
          </a:p>
          <a:p>
            <a:r>
              <a:rPr lang="en-US" altLang="zh-CN" sz="2000" dirty="0"/>
              <a:t>{</a:t>
            </a:r>
          </a:p>
          <a:p>
            <a:r>
              <a:rPr lang="en-US" altLang="zh-CN" sz="2000" dirty="0"/>
              <a:t>  color: $normal;</a:t>
            </a:r>
          </a:p>
          <a:p>
            <a:r>
              <a:rPr lang="en-US" altLang="zh-CN" sz="2000" dirty="0"/>
              <a:t>  &amp;:hover { color: $hover; }</a:t>
            </a:r>
          </a:p>
          <a:p>
            <a:r>
              <a:rPr lang="en-US" altLang="zh-CN" sz="2000" dirty="0"/>
              <a:t>  &amp;:visited { color: $visited; }</a:t>
            </a:r>
          </a:p>
          <a:p>
            <a:r>
              <a:rPr lang="en-US" altLang="zh-CN" sz="2000" dirty="0"/>
              <a:t>}</a:t>
            </a:r>
            <a:endParaRPr lang="zh-CN" altLang="en-US" sz="2000" dirty="0"/>
          </a:p>
        </p:txBody>
      </p:sp>
      <p:sp>
        <p:nvSpPr>
          <p:cNvPr id="5" name="矩形 4"/>
          <p:cNvSpPr/>
          <p:nvPr/>
        </p:nvSpPr>
        <p:spPr>
          <a:xfrm>
            <a:off x="5261810" y="3088386"/>
            <a:ext cx="3416968"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dirty="0"/>
              <a:t>如果像下边这样调用：</a:t>
            </a:r>
            <a:r>
              <a:rPr lang="en-US" altLang="zh-CN" dirty="0"/>
              <a:t>@include link-colors(red) $hover</a:t>
            </a:r>
            <a:r>
              <a:rPr lang="zh-CN" altLang="en-US" dirty="0"/>
              <a:t>和</a:t>
            </a:r>
            <a:r>
              <a:rPr lang="en-US" altLang="zh-CN" dirty="0"/>
              <a:t>$visited</a:t>
            </a:r>
            <a:r>
              <a:rPr lang="zh-CN" altLang="en-US" dirty="0"/>
              <a:t>也会被自动赋值为</a:t>
            </a:r>
            <a:r>
              <a:rPr lang="en-US" altLang="zh-CN" dirty="0"/>
              <a:t>red</a:t>
            </a:r>
            <a:r>
              <a:rPr lang="zh-CN" altLang="en-US" dirty="0"/>
              <a:t>。</a:t>
            </a:r>
          </a:p>
        </p:txBody>
      </p:sp>
    </p:spTree>
    <p:extLst>
      <p:ext uri="{BB962C8B-B14F-4D97-AF65-F5344CB8AC3E}">
        <p14:creationId xmlns:p14="http://schemas.microsoft.com/office/powerpoint/2010/main" val="2792539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18244"/>
          </a:xfrm>
        </p:spPr>
        <p:txBody>
          <a:bodyPr/>
          <a:lstStyle/>
          <a:p>
            <a:r>
              <a:rPr lang="en-US" altLang="zh-CN" dirty="0"/>
              <a:t>6. </a:t>
            </a:r>
            <a:r>
              <a:rPr lang="zh-CN" altLang="en-US" dirty="0"/>
              <a:t>使用选择器继承来精简</a:t>
            </a:r>
            <a:r>
              <a:rPr lang="en-US" altLang="zh-CN" dirty="0"/>
              <a:t>CSS;</a:t>
            </a:r>
            <a:endParaRPr lang="zh-CN" altLang="en-US" dirty="0"/>
          </a:p>
        </p:txBody>
      </p:sp>
      <p:sp>
        <p:nvSpPr>
          <p:cNvPr id="3" name="内容占位符 2"/>
          <p:cNvSpPr>
            <a:spLocks noGrp="1"/>
          </p:cNvSpPr>
          <p:nvPr>
            <p:ph idx="1"/>
          </p:nvPr>
        </p:nvSpPr>
        <p:spPr>
          <a:xfrm>
            <a:off x="0" y="918244"/>
            <a:ext cx="10515600" cy="4351338"/>
          </a:xfrm>
        </p:spPr>
        <p:txBody>
          <a:bodyPr/>
          <a:lstStyle/>
          <a:p>
            <a:r>
              <a:rPr lang="zh-CN" altLang="en-US" dirty="0"/>
              <a:t>使用</a:t>
            </a:r>
            <a:r>
              <a:rPr lang="en-US" altLang="zh-CN" dirty="0"/>
              <a:t>sass</a:t>
            </a:r>
            <a:r>
              <a:rPr lang="zh-CN" altLang="en-US" dirty="0"/>
              <a:t>的时候，最后一个减少重复的主要特性就是选择器继承。选择器继承是说一个选择器可以继承为另一个选择器定义的所有样式</a:t>
            </a:r>
            <a:r>
              <a:rPr lang="zh-CN" altLang="en-US" dirty="0" smtClean="0"/>
              <a:t>。</a:t>
            </a:r>
            <a:endParaRPr lang="en-US" altLang="zh-CN" dirty="0" smtClean="0"/>
          </a:p>
          <a:p>
            <a:r>
              <a:rPr lang="zh-CN" altLang="en-US" dirty="0" smtClean="0"/>
              <a:t>通过</a:t>
            </a:r>
            <a:r>
              <a:rPr lang="en-US" altLang="zh-CN" dirty="0" smtClean="0"/>
              <a:t>@extend</a:t>
            </a:r>
            <a:r>
              <a:rPr lang="zh-CN" altLang="en-US" dirty="0" smtClean="0"/>
              <a:t>这个语法实现</a:t>
            </a:r>
            <a:endParaRPr lang="zh-CN" altLang="en-US" dirty="0"/>
          </a:p>
        </p:txBody>
      </p:sp>
      <p:sp>
        <p:nvSpPr>
          <p:cNvPr id="4" name="矩形 3"/>
          <p:cNvSpPr/>
          <p:nvPr/>
        </p:nvSpPr>
        <p:spPr>
          <a:xfrm>
            <a:off x="336885" y="2761981"/>
            <a:ext cx="3256547" cy="286232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2000" dirty="0"/>
              <a:t>//</a:t>
            </a:r>
            <a:r>
              <a:rPr lang="zh-CN" altLang="en-US" sz="2000" dirty="0"/>
              <a:t>通过选择器继承继承样式</a:t>
            </a:r>
          </a:p>
          <a:p>
            <a:r>
              <a:rPr lang="en-US" altLang="zh-CN" sz="2000" dirty="0"/>
              <a:t>.error {</a:t>
            </a:r>
          </a:p>
          <a:p>
            <a:r>
              <a:rPr lang="en-US" altLang="zh-CN" sz="2000" dirty="0"/>
              <a:t>  border: 1px solid red;</a:t>
            </a:r>
          </a:p>
          <a:p>
            <a:r>
              <a:rPr lang="en-US" altLang="zh-CN" sz="2000" dirty="0"/>
              <a:t>  background-color: #</a:t>
            </a:r>
            <a:r>
              <a:rPr lang="en-US" altLang="zh-CN" sz="2000" dirty="0" err="1"/>
              <a:t>fdd</a:t>
            </a:r>
            <a:r>
              <a:rPr lang="en-US" altLang="zh-CN" sz="2000" dirty="0"/>
              <a:t>;</a:t>
            </a:r>
          </a:p>
          <a:p>
            <a:r>
              <a:rPr lang="en-US" altLang="zh-CN" sz="2000" dirty="0"/>
              <a:t>}</a:t>
            </a:r>
          </a:p>
          <a:p>
            <a:r>
              <a:rPr lang="en-US" altLang="zh-CN" sz="2000" dirty="0"/>
              <a:t>.</a:t>
            </a:r>
            <a:r>
              <a:rPr lang="en-US" altLang="zh-CN" sz="2000" dirty="0" err="1"/>
              <a:t>seriousError</a:t>
            </a:r>
            <a:r>
              <a:rPr lang="en-US" altLang="zh-CN" sz="2000" dirty="0"/>
              <a:t> {</a:t>
            </a:r>
          </a:p>
          <a:p>
            <a:r>
              <a:rPr lang="en-US" altLang="zh-CN" sz="2000" dirty="0"/>
              <a:t>  @extend .error;</a:t>
            </a:r>
          </a:p>
          <a:p>
            <a:r>
              <a:rPr lang="en-US" altLang="zh-CN" sz="2000" dirty="0"/>
              <a:t>  border-width: 3px;</a:t>
            </a:r>
          </a:p>
          <a:p>
            <a:r>
              <a:rPr lang="en-US" altLang="zh-CN" sz="2000" dirty="0"/>
              <a:t>}</a:t>
            </a:r>
            <a:endParaRPr lang="zh-CN" altLang="en-US" sz="2000" dirty="0"/>
          </a:p>
        </p:txBody>
      </p:sp>
      <p:sp>
        <p:nvSpPr>
          <p:cNvPr id="5" name="矩形 4"/>
          <p:cNvSpPr/>
          <p:nvPr/>
        </p:nvSpPr>
        <p:spPr>
          <a:xfrm>
            <a:off x="4367463" y="2761981"/>
            <a:ext cx="6096000" cy="1938992"/>
          </a:xfrm>
          <a:prstGeom prst="rect">
            <a:avLst/>
          </a:prstGeom>
        </p:spPr>
        <p:txBody>
          <a:bodyPr>
            <a:spAutoFit/>
          </a:bodyPr>
          <a:lstStyle/>
          <a:p>
            <a:r>
              <a:rPr lang="en-US" altLang="zh-CN" sz="2000" dirty="0"/>
              <a:t>.</a:t>
            </a:r>
            <a:r>
              <a:rPr lang="en-US" altLang="zh-CN" sz="2000" dirty="0" err="1"/>
              <a:t>seriousError</a:t>
            </a:r>
            <a:r>
              <a:rPr lang="zh-CN" altLang="en-US" sz="2000" dirty="0"/>
              <a:t>将会继承样式表中任何</a:t>
            </a:r>
            <a:r>
              <a:rPr lang="zh-CN" altLang="en-US" sz="2000" dirty="0" smtClean="0"/>
              <a:t>位置为</a:t>
            </a:r>
            <a:r>
              <a:rPr lang="en-US" altLang="zh-CN" sz="2000" dirty="0"/>
              <a:t>.error</a:t>
            </a:r>
            <a:r>
              <a:rPr lang="zh-CN" altLang="en-US" sz="2000" dirty="0"/>
              <a:t>定义的所有样式。以</a:t>
            </a:r>
            <a:r>
              <a:rPr lang="en-US" altLang="zh-CN" sz="2000" dirty="0"/>
              <a:t>class="</a:t>
            </a:r>
            <a:r>
              <a:rPr lang="en-US" altLang="zh-CN" sz="2000" dirty="0" err="1"/>
              <a:t>seriousError</a:t>
            </a:r>
            <a:r>
              <a:rPr lang="en-US" altLang="zh-CN" sz="2000" dirty="0"/>
              <a:t>" </a:t>
            </a:r>
            <a:r>
              <a:rPr lang="zh-CN" altLang="en-US" sz="2000" dirty="0"/>
              <a:t>修饰的</a:t>
            </a:r>
            <a:r>
              <a:rPr lang="en-US" altLang="zh-CN" sz="2000" dirty="0"/>
              <a:t>html</a:t>
            </a:r>
            <a:r>
              <a:rPr lang="zh-CN" altLang="en-US" sz="2000" dirty="0"/>
              <a:t>元素最终的展示效果就好像是</a:t>
            </a:r>
            <a:r>
              <a:rPr lang="en-US" altLang="zh-CN" sz="2000" dirty="0"/>
              <a:t>class="</a:t>
            </a:r>
            <a:r>
              <a:rPr lang="en-US" altLang="zh-CN" sz="2000" dirty="0" err="1"/>
              <a:t>seriousError</a:t>
            </a:r>
            <a:r>
              <a:rPr lang="en-US" altLang="zh-CN" sz="2000" dirty="0"/>
              <a:t> error"</a:t>
            </a:r>
            <a:r>
              <a:rPr lang="zh-CN" altLang="en-US" sz="2000" dirty="0"/>
              <a:t>。相关元素不仅会拥有一个</a:t>
            </a:r>
            <a:r>
              <a:rPr lang="en-US" altLang="zh-CN" sz="2000" dirty="0"/>
              <a:t>3px</a:t>
            </a:r>
            <a:r>
              <a:rPr lang="zh-CN" altLang="en-US" sz="2000" dirty="0"/>
              <a:t>宽的边框，而且这个边框将变成红色的，这个元素同时还会有一个浅红色的背景，因为这些都是在</a:t>
            </a:r>
            <a:r>
              <a:rPr lang="en-US" altLang="zh-CN" sz="2000" dirty="0"/>
              <a:t>.error</a:t>
            </a:r>
            <a:r>
              <a:rPr lang="zh-CN" altLang="en-US" sz="2000" dirty="0"/>
              <a:t>里边定义的样式。</a:t>
            </a:r>
          </a:p>
        </p:txBody>
      </p:sp>
    </p:spTree>
    <p:extLst>
      <p:ext uri="{BB962C8B-B14F-4D97-AF65-F5344CB8AC3E}">
        <p14:creationId xmlns:p14="http://schemas.microsoft.com/office/powerpoint/2010/main" val="2059883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3189" y="478088"/>
            <a:ext cx="10515600" cy="4351338"/>
          </a:xfrm>
        </p:spPr>
        <p:txBody>
          <a:bodyPr/>
          <a:lstStyle/>
          <a:p>
            <a:r>
              <a:rPr lang="en-US" altLang="zh-CN" dirty="0"/>
              <a:t>.</a:t>
            </a:r>
            <a:r>
              <a:rPr lang="en-US" altLang="zh-CN" dirty="0" err="1"/>
              <a:t>seriousError</a:t>
            </a:r>
            <a:r>
              <a:rPr lang="zh-CN" altLang="en-US" dirty="0"/>
              <a:t>不仅会继承</a:t>
            </a:r>
            <a:r>
              <a:rPr lang="en-US" altLang="zh-CN" dirty="0"/>
              <a:t>.error</a:t>
            </a:r>
            <a:r>
              <a:rPr lang="zh-CN" altLang="en-US" dirty="0"/>
              <a:t>自身的所有样式，任何跟</a:t>
            </a:r>
            <a:r>
              <a:rPr lang="en-US" altLang="zh-CN" dirty="0"/>
              <a:t>.error</a:t>
            </a:r>
            <a:r>
              <a:rPr lang="zh-CN" altLang="en-US" dirty="0"/>
              <a:t>有关的组合选择器样式也会被</a:t>
            </a:r>
            <a:r>
              <a:rPr lang="en-US" altLang="zh-CN" dirty="0"/>
              <a:t>.</a:t>
            </a:r>
            <a:r>
              <a:rPr lang="en-US" altLang="zh-CN" dirty="0" err="1"/>
              <a:t>seriousError</a:t>
            </a:r>
            <a:r>
              <a:rPr lang="zh-CN" altLang="en-US" dirty="0"/>
              <a:t>以组合选择器的形式继承</a:t>
            </a:r>
          </a:p>
        </p:txBody>
      </p:sp>
      <p:sp>
        <p:nvSpPr>
          <p:cNvPr id="4" name="矩形 3"/>
          <p:cNvSpPr/>
          <p:nvPr/>
        </p:nvSpPr>
        <p:spPr>
          <a:xfrm>
            <a:off x="737936" y="1713364"/>
            <a:ext cx="3882190" cy="255454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2000" dirty="0"/>
              <a:t>//.</a:t>
            </a:r>
            <a:r>
              <a:rPr lang="en-US" altLang="zh-CN" sz="2000" dirty="0" err="1"/>
              <a:t>seriousError</a:t>
            </a:r>
            <a:r>
              <a:rPr lang="zh-CN" altLang="en-US" sz="2000" dirty="0"/>
              <a:t>从</a:t>
            </a:r>
            <a:r>
              <a:rPr lang="en-US" altLang="zh-CN" sz="2000" dirty="0"/>
              <a:t>.error</a:t>
            </a:r>
            <a:r>
              <a:rPr lang="zh-CN" altLang="en-US" sz="2000" dirty="0"/>
              <a:t>继承样式</a:t>
            </a:r>
          </a:p>
          <a:p>
            <a:r>
              <a:rPr lang="en-US" altLang="zh-CN" sz="2000" dirty="0"/>
              <a:t>.error a{  //</a:t>
            </a:r>
            <a:r>
              <a:rPr lang="zh-CN" altLang="en-US" sz="2000" dirty="0"/>
              <a:t>应用到</a:t>
            </a:r>
            <a:r>
              <a:rPr lang="en-US" altLang="zh-CN" sz="2000" dirty="0"/>
              <a:t>.</a:t>
            </a:r>
            <a:r>
              <a:rPr lang="en-US" altLang="zh-CN" sz="2000" dirty="0" err="1"/>
              <a:t>seriousError</a:t>
            </a:r>
            <a:r>
              <a:rPr lang="en-US" altLang="zh-CN" sz="2000" dirty="0"/>
              <a:t> a</a:t>
            </a:r>
          </a:p>
          <a:p>
            <a:r>
              <a:rPr lang="en-US" altLang="zh-CN" sz="2000" dirty="0"/>
              <a:t>  color: red;</a:t>
            </a:r>
          </a:p>
          <a:p>
            <a:r>
              <a:rPr lang="en-US" altLang="zh-CN" sz="2000" dirty="0"/>
              <a:t>  font-weight: 100;</a:t>
            </a:r>
          </a:p>
          <a:p>
            <a:r>
              <a:rPr lang="en-US" altLang="zh-CN" sz="2000" dirty="0"/>
              <a:t>}</a:t>
            </a:r>
          </a:p>
          <a:p>
            <a:r>
              <a:rPr lang="en-US" altLang="zh-CN" sz="2000" dirty="0"/>
              <a:t>h1.error { //</a:t>
            </a:r>
            <a:r>
              <a:rPr lang="zh-CN" altLang="en-US" sz="2000" dirty="0"/>
              <a:t>应用到</a:t>
            </a:r>
            <a:r>
              <a:rPr lang="en-US" altLang="zh-CN" sz="2000" dirty="0" err="1"/>
              <a:t>hl.seriousError</a:t>
            </a:r>
            <a:endParaRPr lang="en-US" altLang="zh-CN" sz="2000" dirty="0"/>
          </a:p>
          <a:p>
            <a:r>
              <a:rPr lang="en-US" altLang="zh-CN" sz="2000" dirty="0"/>
              <a:t>  font-size: 1.2rem;</a:t>
            </a:r>
          </a:p>
          <a:p>
            <a:r>
              <a:rPr lang="en-US" altLang="zh-CN" sz="2000" dirty="0"/>
              <a:t>}</a:t>
            </a:r>
            <a:endParaRPr lang="zh-CN" altLang="en-US" sz="2000" dirty="0"/>
          </a:p>
        </p:txBody>
      </p:sp>
      <p:sp>
        <p:nvSpPr>
          <p:cNvPr id="5" name="矩形 4"/>
          <p:cNvSpPr/>
          <p:nvPr/>
        </p:nvSpPr>
        <p:spPr>
          <a:xfrm>
            <a:off x="5342021" y="2667470"/>
            <a:ext cx="3593432"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000" dirty="0"/>
              <a:t>在</a:t>
            </a:r>
            <a:r>
              <a:rPr lang="en-US" altLang="zh-CN" sz="2000" dirty="0"/>
              <a:t>class="</a:t>
            </a:r>
            <a:r>
              <a:rPr lang="en-US" altLang="zh-CN" sz="2000" dirty="0" err="1"/>
              <a:t>seriousError</a:t>
            </a:r>
            <a:r>
              <a:rPr lang="en-US" altLang="zh-CN" sz="2000" dirty="0"/>
              <a:t>"</a:t>
            </a:r>
            <a:r>
              <a:rPr lang="zh-CN" altLang="en-US" sz="2000" dirty="0"/>
              <a:t>的</a:t>
            </a:r>
            <a:r>
              <a:rPr lang="en-US" altLang="zh-CN" sz="2000" dirty="0"/>
              <a:t>html</a:t>
            </a:r>
            <a:r>
              <a:rPr lang="zh-CN" altLang="en-US" sz="2000" dirty="0"/>
              <a:t>元素内的超链接也会变成红色和粗体。</a:t>
            </a:r>
          </a:p>
        </p:txBody>
      </p:sp>
    </p:spTree>
    <p:extLst>
      <p:ext uri="{BB962C8B-B14F-4D97-AF65-F5344CB8AC3E}">
        <p14:creationId xmlns:p14="http://schemas.microsoft.com/office/powerpoint/2010/main" val="4054589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709696"/>
          </a:xfrm>
        </p:spPr>
        <p:txBody>
          <a:bodyPr/>
          <a:lstStyle/>
          <a:p>
            <a:r>
              <a:rPr lang="en-US" altLang="zh-CN" dirty="0" smtClean="0"/>
              <a:t>6.1</a:t>
            </a:r>
            <a:r>
              <a:rPr lang="zh-CN" altLang="en-US" dirty="0" smtClean="0"/>
              <a:t>何时使用继承</a:t>
            </a:r>
            <a:endParaRPr lang="zh-CN" altLang="en-US" dirty="0"/>
          </a:p>
        </p:txBody>
      </p:sp>
      <p:sp>
        <p:nvSpPr>
          <p:cNvPr id="3" name="内容占位符 2"/>
          <p:cNvSpPr>
            <a:spLocks noGrp="1"/>
          </p:cNvSpPr>
          <p:nvPr>
            <p:ph idx="1"/>
          </p:nvPr>
        </p:nvSpPr>
        <p:spPr>
          <a:xfrm>
            <a:off x="0" y="709696"/>
            <a:ext cx="12192000" cy="6148304"/>
          </a:xfrm>
        </p:spPr>
        <p:txBody>
          <a:bodyPr>
            <a:normAutofit/>
          </a:bodyPr>
          <a:lstStyle/>
          <a:p>
            <a:r>
              <a:rPr lang="zh-CN" altLang="en-US" dirty="0"/>
              <a:t>想象一下你正在编写一个页面，给</a:t>
            </a:r>
            <a:r>
              <a:rPr lang="en-US" altLang="zh-CN" dirty="0"/>
              <a:t>html</a:t>
            </a:r>
            <a:r>
              <a:rPr lang="zh-CN" altLang="en-US" dirty="0"/>
              <a:t>元素添加类名，你发现你的某个类（比如说</a:t>
            </a:r>
            <a:r>
              <a:rPr lang="en-US" altLang="zh-CN" dirty="0"/>
              <a:t>.</a:t>
            </a:r>
            <a:r>
              <a:rPr lang="en-US" altLang="zh-CN" dirty="0" err="1"/>
              <a:t>seriousError</a:t>
            </a:r>
            <a:r>
              <a:rPr lang="zh-CN" altLang="en-US" dirty="0"/>
              <a:t>）另一个类（比如说</a:t>
            </a:r>
            <a:r>
              <a:rPr lang="en-US" altLang="zh-CN" dirty="0"/>
              <a:t>.error</a:t>
            </a:r>
            <a:r>
              <a:rPr lang="zh-CN" altLang="en-US" dirty="0"/>
              <a:t>）的细化。你会怎么做</a:t>
            </a:r>
            <a:r>
              <a:rPr lang="zh-CN" altLang="en-US" dirty="0" smtClean="0"/>
              <a:t>？</a:t>
            </a:r>
            <a:endParaRPr lang="en-US" altLang="zh-CN" dirty="0" smtClean="0"/>
          </a:p>
          <a:p>
            <a:endParaRPr lang="en-US" altLang="zh-CN" dirty="0"/>
          </a:p>
          <a:p>
            <a:pPr marL="0" indent="0">
              <a:buNone/>
            </a:pPr>
            <a:endParaRPr lang="en-US" altLang="zh-CN" dirty="0" smtClean="0"/>
          </a:p>
          <a:p>
            <a:pPr lvl="1"/>
            <a:r>
              <a:rPr lang="zh-CN" altLang="en-US" dirty="0"/>
              <a:t>你可以为这两个类分别写相同的样式，但是如果有大量的重复怎么办？使用</a:t>
            </a:r>
            <a:r>
              <a:rPr lang="en-US" altLang="zh-CN" dirty="0"/>
              <a:t>sass</a:t>
            </a:r>
            <a:r>
              <a:rPr lang="zh-CN" altLang="en-US" dirty="0"/>
              <a:t>时，我们提倡的就是不要做重复的工作。</a:t>
            </a:r>
          </a:p>
          <a:p>
            <a:pPr lvl="1"/>
            <a:r>
              <a:rPr lang="zh-CN" altLang="en-US" dirty="0"/>
              <a:t>你可以使用一个选择器组（比如说</a:t>
            </a:r>
            <a:r>
              <a:rPr lang="en-US" altLang="zh-CN" dirty="0"/>
              <a:t>.</a:t>
            </a:r>
            <a:r>
              <a:rPr lang="en-US" altLang="zh-CN" dirty="0" err="1"/>
              <a:t>error.seriousError</a:t>
            </a:r>
            <a:r>
              <a:rPr lang="zh-CN" altLang="en-US" dirty="0"/>
              <a:t>）给这两个选择器写相同的样式。如果</a:t>
            </a:r>
            <a:r>
              <a:rPr lang="en-US" altLang="zh-CN" dirty="0"/>
              <a:t>.error</a:t>
            </a:r>
            <a:r>
              <a:rPr lang="zh-CN" altLang="en-US" dirty="0"/>
              <a:t>的所有样式都在同一个地方，这种做法很好，但是如果是分散在样式表的不同地方呢？再这样做就困难多了。</a:t>
            </a:r>
          </a:p>
          <a:p>
            <a:pPr lvl="1"/>
            <a:r>
              <a:rPr lang="zh-CN" altLang="en-US" dirty="0"/>
              <a:t>你可以使用一个混合器为这两个类提供相同的样式，但当</a:t>
            </a:r>
            <a:r>
              <a:rPr lang="en-US" altLang="zh-CN" dirty="0"/>
              <a:t>.error</a:t>
            </a:r>
            <a:r>
              <a:rPr lang="zh-CN" altLang="en-US" dirty="0"/>
              <a:t>的样式修饰遍布样式表中各处时，这种做法面临着跟使用选择器组一样的问题。这两个类也不是恰好有相同的 样式。你应该更清晰地表达这种关系。</a:t>
            </a:r>
          </a:p>
          <a:p>
            <a:pPr lvl="1"/>
            <a:r>
              <a:rPr lang="zh-CN" altLang="en-US" dirty="0"/>
              <a:t>综上所述你应该使用</a:t>
            </a:r>
            <a:r>
              <a:rPr lang="en-US" altLang="zh-CN" dirty="0"/>
              <a:t>@extend</a:t>
            </a:r>
            <a:r>
              <a:rPr lang="zh-CN" altLang="en-US" dirty="0"/>
              <a:t>。让</a:t>
            </a:r>
            <a:r>
              <a:rPr lang="en-US" altLang="zh-CN" dirty="0"/>
              <a:t>.</a:t>
            </a:r>
            <a:r>
              <a:rPr lang="en-US" altLang="zh-CN" dirty="0" err="1"/>
              <a:t>seriousError</a:t>
            </a:r>
            <a:r>
              <a:rPr lang="zh-CN" altLang="en-US" dirty="0"/>
              <a:t>从</a:t>
            </a:r>
            <a:r>
              <a:rPr lang="en-US" altLang="zh-CN" dirty="0"/>
              <a:t>.error</a:t>
            </a:r>
            <a:r>
              <a:rPr lang="zh-CN" altLang="en-US" dirty="0"/>
              <a:t>继承样式，使两者之间的关系非常清晰。更重要的是无论你在样式表的哪里使用</a:t>
            </a:r>
            <a:r>
              <a:rPr lang="en-US" altLang="zh-CN" dirty="0"/>
              <a:t>.</a:t>
            </a:r>
            <a:r>
              <a:rPr lang="en-US" altLang="zh-CN" dirty="0" smtClean="0"/>
              <a:t>error .</a:t>
            </a:r>
            <a:r>
              <a:rPr lang="en-US" altLang="zh-CN" dirty="0" err="1"/>
              <a:t>seriousError</a:t>
            </a:r>
            <a:r>
              <a:rPr lang="zh-CN" altLang="en-US" dirty="0"/>
              <a:t>都会继承其中的样式。</a:t>
            </a:r>
          </a:p>
        </p:txBody>
      </p:sp>
    </p:spTree>
    <p:extLst>
      <p:ext uri="{BB962C8B-B14F-4D97-AF65-F5344CB8AC3E}">
        <p14:creationId xmlns:p14="http://schemas.microsoft.com/office/powerpoint/2010/main" val="984279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18147"/>
          </a:xfrm>
        </p:spPr>
        <p:txBody>
          <a:bodyPr/>
          <a:lstStyle/>
          <a:p>
            <a:r>
              <a:rPr lang="en-US" altLang="zh-CN" dirty="0" smtClean="0"/>
              <a:t>6.2</a:t>
            </a:r>
            <a:r>
              <a:rPr lang="zh-CN" altLang="en-US" dirty="0" smtClean="0"/>
              <a:t>继承的高级用法</a:t>
            </a:r>
            <a:endParaRPr lang="zh-CN" altLang="en-US" dirty="0"/>
          </a:p>
        </p:txBody>
      </p:sp>
      <p:sp>
        <p:nvSpPr>
          <p:cNvPr id="3" name="内容占位符 2"/>
          <p:cNvSpPr>
            <a:spLocks noGrp="1"/>
          </p:cNvSpPr>
          <p:nvPr>
            <p:ph idx="1"/>
          </p:nvPr>
        </p:nvSpPr>
        <p:spPr>
          <a:xfrm>
            <a:off x="0" y="879140"/>
            <a:ext cx="12192000" cy="4286418"/>
          </a:xfrm>
        </p:spPr>
        <p:txBody>
          <a:bodyPr/>
          <a:lstStyle/>
          <a:p>
            <a:r>
              <a:rPr lang="zh-CN" altLang="en-US" dirty="0"/>
              <a:t>任何</a:t>
            </a:r>
            <a:r>
              <a:rPr lang="en-US" altLang="zh-CN" dirty="0" err="1"/>
              <a:t>css</a:t>
            </a:r>
            <a:r>
              <a:rPr lang="zh-CN" altLang="en-US" dirty="0"/>
              <a:t>规则都可以继承其他规则，几乎任何</a:t>
            </a:r>
            <a:r>
              <a:rPr lang="en-US" altLang="zh-CN" dirty="0" err="1"/>
              <a:t>css</a:t>
            </a:r>
            <a:r>
              <a:rPr lang="zh-CN" altLang="en-US" dirty="0"/>
              <a:t>规则也都可以被继承。大多数情况你可能只想对类使用继承，但是有些场合你可能想做得更多。最常用的一种高级用法是继承一个</a:t>
            </a:r>
            <a:r>
              <a:rPr lang="en-US" altLang="zh-CN" dirty="0"/>
              <a:t>html</a:t>
            </a:r>
            <a:r>
              <a:rPr lang="zh-CN" altLang="en-US" dirty="0"/>
              <a:t>元素的样式。尽管默认的浏览器样式不会被继承，因为它们不属于样式表中的样式，但是你对</a:t>
            </a:r>
            <a:r>
              <a:rPr lang="en-US" altLang="zh-CN" dirty="0"/>
              <a:t>html</a:t>
            </a:r>
            <a:r>
              <a:rPr lang="zh-CN" altLang="en-US" dirty="0"/>
              <a:t>元素添加的所有样式都会被继承。</a:t>
            </a:r>
          </a:p>
        </p:txBody>
      </p:sp>
      <p:sp>
        <p:nvSpPr>
          <p:cNvPr id="4" name="矩形 3"/>
          <p:cNvSpPr/>
          <p:nvPr/>
        </p:nvSpPr>
        <p:spPr>
          <a:xfrm>
            <a:off x="417095" y="3149678"/>
            <a:ext cx="1668379" cy="132343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2000" dirty="0"/>
              <a:t>.disabled {</a:t>
            </a:r>
          </a:p>
          <a:p>
            <a:r>
              <a:rPr lang="en-US" altLang="zh-CN" sz="2000" dirty="0"/>
              <a:t>  color: gray;</a:t>
            </a:r>
          </a:p>
          <a:p>
            <a:r>
              <a:rPr lang="en-US" altLang="zh-CN" sz="2000" dirty="0"/>
              <a:t>  @extend a;</a:t>
            </a:r>
          </a:p>
          <a:p>
            <a:r>
              <a:rPr lang="en-US" altLang="zh-CN" sz="2000" dirty="0"/>
              <a:t>}</a:t>
            </a:r>
            <a:endParaRPr lang="zh-CN" altLang="en-US" sz="2000" dirty="0"/>
          </a:p>
        </p:txBody>
      </p:sp>
      <p:sp>
        <p:nvSpPr>
          <p:cNvPr id="5" name="文本框 4"/>
          <p:cNvSpPr txBox="1"/>
          <p:nvPr/>
        </p:nvSpPr>
        <p:spPr>
          <a:xfrm>
            <a:off x="2887578" y="2967789"/>
            <a:ext cx="8534401" cy="3108543"/>
          </a:xfrm>
          <a:prstGeom prst="rect">
            <a:avLst/>
          </a:prstGeom>
          <a:noFill/>
        </p:spPr>
        <p:txBody>
          <a:bodyPr wrap="square" rtlCol="0">
            <a:spAutoFit/>
          </a:bodyPr>
          <a:lstStyle/>
          <a:p>
            <a:r>
              <a:rPr lang="zh-CN" altLang="en-US" sz="2800" dirty="0">
                <a:solidFill>
                  <a:srgbClr val="FF0000"/>
                </a:solidFill>
              </a:rPr>
              <a:t>假如一条样式规则继承了一个复杂的选择器，那么它只会继承这个复杂选择器命中的元素所应用的样式</a:t>
            </a:r>
            <a:r>
              <a:rPr lang="zh-CN" altLang="en-US" sz="2800" dirty="0" smtClean="0">
                <a:solidFill>
                  <a:srgbClr val="FF0000"/>
                </a:solidFill>
              </a:rPr>
              <a:t>。</a:t>
            </a:r>
            <a:r>
              <a:rPr lang="zh-CN" altLang="en-US" sz="2800" dirty="0" smtClean="0"/>
              <a:t>例如：</a:t>
            </a:r>
            <a:r>
              <a:rPr lang="en-US" altLang="zh-CN" sz="2800" dirty="0" smtClean="0"/>
              <a:t>.s1 @extend .important  .error</a:t>
            </a:r>
            <a:r>
              <a:rPr lang="zh-CN" altLang="en-US" sz="2800" dirty="0" smtClean="0"/>
              <a:t>，那么</a:t>
            </a:r>
            <a:r>
              <a:rPr lang="en-US" altLang="zh-CN" sz="2800" dirty="0" smtClean="0"/>
              <a:t>.important .error</a:t>
            </a:r>
            <a:r>
              <a:rPr lang="zh-CN" altLang="en-US" sz="2800" dirty="0" smtClean="0"/>
              <a:t>和</a:t>
            </a:r>
            <a:r>
              <a:rPr lang="en-US" altLang="zh-CN" sz="2800" dirty="0" smtClean="0"/>
              <a:t>h1.important.error</a:t>
            </a:r>
            <a:r>
              <a:rPr lang="zh-CN" altLang="en-US" sz="2800" dirty="0" smtClean="0"/>
              <a:t>的样式都会被</a:t>
            </a:r>
            <a:r>
              <a:rPr lang="en-US" altLang="zh-CN" sz="2800" dirty="0" smtClean="0"/>
              <a:t>.s1</a:t>
            </a:r>
            <a:r>
              <a:rPr lang="zh-CN" altLang="en-US" sz="2800" dirty="0" smtClean="0"/>
              <a:t>所继承，但是</a:t>
            </a:r>
            <a:r>
              <a:rPr lang="en-US" altLang="zh-CN" sz="2800" dirty="0" smtClean="0"/>
              <a:t>.important</a:t>
            </a:r>
            <a:r>
              <a:rPr lang="zh-CN" altLang="en-US" sz="2800" dirty="0" smtClean="0"/>
              <a:t>或者</a:t>
            </a:r>
            <a:r>
              <a:rPr lang="en-US" altLang="zh-CN" sz="2800" dirty="0" smtClean="0"/>
              <a:t>.error</a:t>
            </a:r>
            <a:r>
              <a:rPr lang="zh-CN" altLang="en-US" sz="2800" dirty="0" smtClean="0"/>
              <a:t>下的样式则不会被继承。如果你希望</a:t>
            </a:r>
            <a:r>
              <a:rPr lang="en-US" altLang="zh-CN" sz="2800" dirty="0" smtClean="0"/>
              <a:t>.s1</a:t>
            </a:r>
            <a:r>
              <a:rPr lang="zh-CN" altLang="en-US" sz="2800" dirty="0" smtClean="0"/>
              <a:t>能够分别继承</a:t>
            </a:r>
            <a:r>
              <a:rPr lang="en-US" altLang="zh-CN" sz="2800" dirty="0" smtClean="0"/>
              <a:t>.import</a:t>
            </a:r>
            <a:r>
              <a:rPr lang="zh-CN" altLang="en-US" sz="2800" dirty="0" smtClean="0"/>
              <a:t>或者</a:t>
            </a:r>
            <a:r>
              <a:rPr lang="en-US" altLang="zh-CN" sz="2800" dirty="0" smtClean="0"/>
              <a:t>.error</a:t>
            </a:r>
            <a:r>
              <a:rPr lang="zh-CN" altLang="en-US" sz="2800" dirty="0" smtClean="0"/>
              <a:t>下的样式。</a:t>
            </a:r>
            <a:endParaRPr lang="zh-CN" altLang="en-US" sz="2800" dirty="0"/>
          </a:p>
        </p:txBody>
      </p:sp>
    </p:spTree>
    <p:extLst>
      <p:ext uri="{BB962C8B-B14F-4D97-AF65-F5344CB8AC3E}">
        <p14:creationId xmlns:p14="http://schemas.microsoft.com/office/powerpoint/2010/main" val="3880174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9811" y="994611"/>
            <a:ext cx="10860505" cy="3352800"/>
          </a:xfrm>
        </p:spPr>
        <p:txBody>
          <a:bodyPr/>
          <a:lstStyle/>
          <a:p>
            <a:r>
              <a:rPr lang="zh-CN" altLang="en-US" dirty="0"/>
              <a:t>如果一个选择器序列（</a:t>
            </a:r>
            <a:r>
              <a:rPr lang="en-US" altLang="zh-CN" dirty="0"/>
              <a:t>#main .</a:t>
            </a:r>
            <a:r>
              <a:rPr lang="en-US" altLang="zh-CN" dirty="0" err="1"/>
              <a:t>seriousError</a:t>
            </a:r>
            <a:r>
              <a:rPr lang="zh-CN" altLang="en-US" dirty="0"/>
              <a:t>）</a:t>
            </a:r>
            <a:r>
              <a:rPr lang="en-US" altLang="zh-CN" dirty="0"/>
              <a:t>@extend</a:t>
            </a:r>
            <a:r>
              <a:rPr lang="zh-CN" altLang="en-US" dirty="0"/>
              <a:t>另一个选择器（</a:t>
            </a:r>
            <a:r>
              <a:rPr lang="en-US" altLang="zh-CN" dirty="0"/>
              <a:t>.error</a:t>
            </a:r>
            <a:r>
              <a:rPr lang="zh-CN" altLang="en-US" dirty="0"/>
              <a:t>），那么只有</a:t>
            </a:r>
            <a:r>
              <a:rPr lang="zh-CN" altLang="en-US" dirty="0">
                <a:solidFill>
                  <a:srgbClr val="FF0000"/>
                </a:solidFill>
              </a:rPr>
              <a:t>完全匹配</a:t>
            </a:r>
            <a:r>
              <a:rPr lang="en-US" altLang="zh-CN" dirty="0"/>
              <a:t>#main .</a:t>
            </a:r>
            <a:r>
              <a:rPr lang="en-US" altLang="zh-CN" dirty="0" err="1"/>
              <a:t>seriousError</a:t>
            </a:r>
            <a:r>
              <a:rPr lang="zh-CN" altLang="en-US" dirty="0"/>
              <a:t>这个选择器的元素才会继承</a:t>
            </a:r>
            <a:r>
              <a:rPr lang="en-US" altLang="zh-CN" dirty="0"/>
              <a:t>.error</a:t>
            </a:r>
            <a:r>
              <a:rPr lang="zh-CN" altLang="en-US" dirty="0"/>
              <a:t>的样式，就像单个</a:t>
            </a:r>
            <a:r>
              <a:rPr lang="zh-CN" altLang="en-US" dirty="0" smtClean="0"/>
              <a:t>类名</a:t>
            </a:r>
            <a:r>
              <a:rPr lang="zh-CN" altLang="en-US" dirty="0"/>
              <a:t>继承那样。拥有</a:t>
            </a:r>
            <a:r>
              <a:rPr lang="en-US" altLang="zh-CN" dirty="0"/>
              <a:t>class="</a:t>
            </a:r>
            <a:r>
              <a:rPr lang="en-US" altLang="zh-CN" dirty="0" err="1"/>
              <a:t>seriousError</a:t>
            </a:r>
            <a:r>
              <a:rPr lang="en-US" altLang="zh-CN" dirty="0"/>
              <a:t>"</a:t>
            </a:r>
            <a:r>
              <a:rPr lang="zh-CN" altLang="en-US" dirty="0"/>
              <a:t>的</a:t>
            </a:r>
            <a:r>
              <a:rPr lang="en-US" altLang="zh-CN" dirty="0"/>
              <a:t>#main</a:t>
            </a:r>
            <a:r>
              <a:rPr lang="zh-CN" altLang="en-US" dirty="0"/>
              <a:t>元素之外的元素不会受到影响</a:t>
            </a:r>
            <a:r>
              <a:rPr lang="zh-CN" altLang="en-US" dirty="0" smtClean="0"/>
              <a:t>。</a:t>
            </a:r>
            <a:endParaRPr lang="zh-CN" altLang="en-US" dirty="0"/>
          </a:p>
          <a:p>
            <a:r>
              <a:rPr lang="zh-CN" altLang="en-US" dirty="0">
                <a:solidFill>
                  <a:srgbClr val="FF0000"/>
                </a:solidFill>
              </a:rPr>
              <a:t>像</a:t>
            </a:r>
            <a:r>
              <a:rPr lang="en-US" altLang="zh-CN" dirty="0">
                <a:solidFill>
                  <a:srgbClr val="FF0000"/>
                </a:solidFill>
              </a:rPr>
              <a:t>#main .error</a:t>
            </a:r>
            <a:r>
              <a:rPr lang="zh-CN" altLang="en-US" dirty="0">
                <a:solidFill>
                  <a:srgbClr val="FF0000"/>
                </a:solidFill>
              </a:rPr>
              <a:t>这种选择器序列是不能被继承的。</a:t>
            </a:r>
            <a:r>
              <a:rPr lang="zh-CN" altLang="en-US" dirty="0"/>
              <a:t>这是因为从</a:t>
            </a:r>
            <a:r>
              <a:rPr lang="en-US" altLang="zh-CN" dirty="0"/>
              <a:t>#main .error</a:t>
            </a:r>
            <a:r>
              <a:rPr lang="zh-CN" altLang="en-US" dirty="0"/>
              <a:t>中继承的样式一般情况下会跟直接从</a:t>
            </a:r>
            <a:r>
              <a:rPr lang="en-US" altLang="zh-CN" dirty="0"/>
              <a:t>.error</a:t>
            </a:r>
            <a:r>
              <a:rPr lang="zh-CN" altLang="en-US" dirty="0"/>
              <a:t>中继承的样式基本</a:t>
            </a:r>
            <a:r>
              <a:rPr lang="zh-CN" altLang="en-US" dirty="0" smtClean="0"/>
              <a:t>一致。</a:t>
            </a:r>
            <a:endParaRPr lang="zh-CN" altLang="en-US" dirty="0"/>
          </a:p>
        </p:txBody>
      </p:sp>
    </p:spTree>
    <p:extLst>
      <p:ext uri="{BB962C8B-B14F-4D97-AF65-F5344CB8AC3E}">
        <p14:creationId xmlns:p14="http://schemas.microsoft.com/office/powerpoint/2010/main" val="508229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850232"/>
          </a:xfrm>
        </p:spPr>
        <p:txBody>
          <a:bodyPr/>
          <a:lstStyle/>
          <a:p>
            <a:r>
              <a:rPr lang="en-US" altLang="zh-CN" dirty="0" smtClean="0"/>
              <a:t>6.3</a:t>
            </a:r>
            <a:r>
              <a:rPr lang="zh-CN" altLang="en-US" dirty="0" smtClean="0"/>
              <a:t>继承的工作细节</a:t>
            </a:r>
            <a:endParaRPr lang="zh-CN" altLang="en-US" dirty="0"/>
          </a:p>
        </p:txBody>
      </p:sp>
      <p:sp>
        <p:nvSpPr>
          <p:cNvPr id="3" name="内容占位符 2"/>
          <p:cNvSpPr>
            <a:spLocks noGrp="1"/>
          </p:cNvSpPr>
          <p:nvPr>
            <p:ph idx="1"/>
          </p:nvPr>
        </p:nvSpPr>
        <p:spPr>
          <a:xfrm>
            <a:off x="0" y="831014"/>
            <a:ext cx="12192000" cy="6026986"/>
          </a:xfrm>
        </p:spPr>
        <p:txBody>
          <a:bodyPr>
            <a:normAutofit/>
          </a:bodyPr>
          <a:lstStyle/>
          <a:p>
            <a:r>
              <a:rPr lang="zh-CN" altLang="en-US" dirty="0"/>
              <a:t>跟变量和混合器不同，继承不是仅仅用</a:t>
            </a:r>
            <a:r>
              <a:rPr lang="en-US" altLang="zh-CN" dirty="0" err="1"/>
              <a:t>css</a:t>
            </a:r>
            <a:r>
              <a:rPr lang="zh-CN" altLang="en-US" dirty="0"/>
              <a:t>样式替换</a:t>
            </a:r>
            <a:r>
              <a:rPr lang="en-US" altLang="zh-CN" dirty="0"/>
              <a:t>@extend</a:t>
            </a:r>
            <a:r>
              <a:rPr lang="zh-CN" altLang="en-US" dirty="0"/>
              <a:t>处的代码那么</a:t>
            </a:r>
            <a:r>
              <a:rPr lang="zh-CN" altLang="en-US" dirty="0" smtClean="0"/>
              <a:t>简单</a:t>
            </a:r>
            <a:r>
              <a:rPr lang="zh-CN" altLang="en-US" dirty="0"/>
              <a:t>。</a:t>
            </a:r>
            <a:endParaRPr lang="en-US" altLang="zh-CN" dirty="0" smtClean="0"/>
          </a:p>
          <a:p>
            <a:r>
              <a:rPr lang="zh-CN" altLang="en-US" dirty="0" smtClean="0"/>
              <a:t>关于</a:t>
            </a:r>
            <a:r>
              <a:rPr lang="en-US" altLang="zh-CN" dirty="0"/>
              <a:t>@extend</a:t>
            </a:r>
            <a:r>
              <a:rPr lang="zh-CN" altLang="en-US" dirty="0"/>
              <a:t>有两个</a:t>
            </a:r>
            <a:r>
              <a:rPr lang="zh-CN" altLang="en-US" dirty="0" smtClean="0"/>
              <a:t>要点应该</a:t>
            </a:r>
            <a:r>
              <a:rPr lang="zh-CN" altLang="en-US" dirty="0"/>
              <a:t>知道</a:t>
            </a:r>
            <a:r>
              <a:rPr lang="zh-CN" altLang="en-US" dirty="0" smtClean="0"/>
              <a:t>。</a:t>
            </a:r>
            <a:endParaRPr lang="en-US" altLang="zh-CN" dirty="0"/>
          </a:p>
          <a:p>
            <a:pPr lvl="1"/>
            <a:r>
              <a:rPr lang="zh-CN" altLang="en-US" dirty="0"/>
              <a:t>跟混合器相比，继承生成的</a:t>
            </a:r>
            <a:r>
              <a:rPr lang="en-US" altLang="zh-CN" dirty="0" err="1"/>
              <a:t>css</a:t>
            </a:r>
            <a:r>
              <a:rPr lang="zh-CN" altLang="en-US" dirty="0"/>
              <a:t>代码相对更少。因为继承仅仅是重复选择器，而不会重复属性，所以使用继承往往比混合器生成的</a:t>
            </a:r>
            <a:r>
              <a:rPr lang="en-US" altLang="zh-CN" dirty="0" err="1"/>
              <a:t>css</a:t>
            </a:r>
            <a:r>
              <a:rPr lang="zh-CN" altLang="en-US" dirty="0"/>
              <a:t>体积更小。如果你非常关心你站点的速度，请牢记这一点。</a:t>
            </a:r>
          </a:p>
          <a:p>
            <a:pPr lvl="1"/>
            <a:r>
              <a:rPr lang="zh-CN" altLang="en-US" dirty="0"/>
              <a:t>继承遵从</a:t>
            </a:r>
            <a:r>
              <a:rPr lang="en-US" altLang="zh-CN" dirty="0" err="1"/>
              <a:t>css</a:t>
            </a:r>
            <a:r>
              <a:rPr lang="zh-CN" altLang="en-US" dirty="0"/>
              <a:t>层叠的规则。当两个不同的</a:t>
            </a:r>
            <a:r>
              <a:rPr lang="en-US" altLang="zh-CN" dirty="0" err="1"/>
              <a:t>css</a:t>
            </a:r>
            <a:r>
              <a:rPr lang="zh-CN" altLang="en-US" dirty="0"/>
              <a:t>规则应用到同一个</a:t>
            </a:r>
            <a:r>
              <a:rPr lang="en-US" altLang="zh-CN" dirty="0"/>
              <a:t>html</a:t>
            </a:r>
            <a:r>
              <a:rPr lang="zh-CN" altLang="en-US" dirty="0"/>
              <a:t>元素上时，并且这两个不同的</a:t>
            </a:r>
            <a:r>
              <a:rPr lang="en-US" altLang="zh-CN" dirty="0" err="1"/>
              <a:t>css</a:t>
            </a:r>
            <a:r>
              <a:rPr lang="zh-CN" altLang="en-US" dirty="0"/>
              <a:t>规则对同一属性的修饰存在不同的值，</a:t>
            </a:r>
            <a:r>
              <a:rPr lang="en-US" altLang="zh-CN" dirty="0" err="1"/>
              <a:t>css</a:t>
            </a:r>
            <a:r>
              <a:rPr lang="zh-CN" altLang="en-US" dirty="0"/>
              <a:t>层叠规则会决定应用哪个样式。相当直观：通常权重更高的选择器胜出，如果权重相同，定义在后边的规则胜出。</a:t>
            </a:r>
          </a:p>
          <a:p>
            <a:r>
              <a:rPr lang="zh-CN" altLang="en-US" dirty="0" smtClean="0"/>
              <a:t>混合器</a:t>
            </a:r>
            <a:r>
              <a:rPr lang="zh-CN" altLang="en-US" dirty="0"/>
              <a:t>本身不会引起</a:t>
            </a:r>
            <a:r>
              <a:rPr lang="en-US" altLang="zh-CN" dirty="0" err="1"/>
              <a:t>css</a:t>
            </a:r>
            <a:r>
              <a:rPr lang="zh-CN" altLang="en-US" dirty="0"/>
              <a:t>层叠的问题，因为混合器把样式直接放到了</a:t>
            </a:r>
            <a:r>
              <a:rPr lang="en-US" altLang="zh-CN" dirty="0" err="1"/>
              <a:t>css</a:t>
            </a:r>
            <a:r>
              <a:rPr lang="zh-CN" altLang="en-US" dirty="0"/>
              <a:t>规则中，而继承存在样式层叠的问题。被继承的样式会保持原有定义位置和选择器权重不变。</a:t>
            </a:r>
          </a:p>
        </p:txBody>
      </p:sp>
    </p:spTree>
    <p:extLst>
      <p:ext uri="{BB962C8B-B14F-4D97-AF65-F5344CB8AC3E}">
        <p14:creationId xmlns:p14="http://schemas.microsoft.com/office/powerpoint/2010/main" val="1599162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705853"/>
          </a:xfrm>
        </p:spPr>
        <p:txBody>
          <a:bodyPr/>
          <a:lstStyle/>
          <a:p>
            <a:r>
              <a:rPr lang="en-US" altLang="zh-CN" dirty="0" smtClean="0"/>
              <a:t>6.4</a:t>
            </a:r>
            <a:r>
              <a:rPr lang="zh-CN" altLang="en-US" dirty="0" smtClean="0"/>
              <a:t>使用继承的最佳实践</a:t>
            </a:r>
            <a:endParaRPr lang="zh-CN" altLang="en-US" dirty="0"/>
          </a:p>
        </p:txBody>
      </p:sp>
      <p:sp>
        <p:nvSpPr>
          <p:cNvPr id="3" name="内容占位符 2"/>
          <p:cNvSpPr>
            <a:spLocks noGrp="1"/>
          </p:cNvSpPr>
          <p:nvPr>
            <p:ph idx="1"/>
          </p:nvPr>
        </p:nvSpPr>
        <p:spPr>
          <a:xfrm>
            <a:off x="0" y="814973"/>
            <a:ext cx="12192000" cy="4351338"/>
          </a:xfrm>
        </p:spPr>
        <p:txBody>
          <a:bodyPr/>
          <a:lstStyle/>
          <a:p>
            <a:r>
              <a:rPr lang="zh-CN" altLang="en-US" dirty="0"/>
              <a:t>不要在</a:t>
            </a:r>
            <a:r>
              <a:rPr lang="en-US" altLang="zh-CN" dirty="0" err="1"/>
              <a:t>css</a:t>
            </a:r>
            <a:r>
              <a:rPr lang="zh-CN" altLang="en-US" dirty="0"/>
              <a:t>规则中使用后代选择器（比如</a:t>
            </a:r>
            <a:r>
              <a:rPr lang="en-US" altLang="zh-CN" dirty="0"/>
              <a:t>.foo .bar</a:t>
            </a:r>
            <a:r>
              <a:rPr lang="zh-CN" altLang="en-US" dirty="0"/>
              <a:t>）去继承</a:t>
            </a:r>
            <a:r>
              <a:rPr lang="en-US" altLang="zh-CN" dirty="0" err="1"/>
              <a:t>css</a:t>
            </a:r>
            <a:r>
              <a:rPr lang="zh-CN" altLang="en-US" dirty="0"/>
              <a:t>规则。如果你这么做，同时被继承的</a:t>
            </a:r>
            <a:r>
              <a:rPr lang="en-US" altLang="zh-CN" dirty="0" err="1"/>
              <a:t>css</a:t>
            </a:r>
            <a:r>
              <a:rPr lang="zh-CN" altLang="en-US" dirty="0"/>
              <a:t>规则有通过后代选择器修饰的样式，生成</a:t>
            </a:r>
            <a:r>
              <a:rPr lang="en-US" altLang="zh-CN" dirty="0" err="1"/>
              <a:t>css</a:t>
            </a:r>
            <a:r>
              <a:rPr lang="zh-CN" altLang="en-US" dirty="0"/>
              <a:t>中的选择器的数量很快就会失控</a:t>
            </a:r>
            <a:r>
              <a:rPr lang="zh-CN" altLang="en-US" dirty="0" smtClean="0"/>
              <a:t>：</a:t>
            </a:r>
            <a:endParaRPr lang="en-US" altLang="zh-CN" dirty="0" smtClean="0"/>
          </a:p>
          <a:p>
            <a:endParaRPr lang="en-US" altLang="zh-CN" dirty="0"/>
          </a:p>
          <a:p>
            <a:endParaRPr lang="en-US" altLang="zh-CN" dirty="0" smtClean="0"/>
          </a:p>
          <a:p>
            <a:r>
              <a:rPr lang="zh-CN" altLang="en-US" dirty="0"/>
              <a:t>在上边的例子中，</a:t>
            </a:r>
            <a:r>
              <a:rPr lang="en-US" altLang="zh-CN" dirty="0"/>
              <a:t>sass</a:t>
            </a:r>
            <a:r>
              <a:rPr lang="zh-CN" altLang="en-US" dirty="0"/>
              <a:t>必须保证应用到</a:t>
            </a:r>
            <a:r>
              <a:rPr lang="en-US" altLang="zh-CN" dirty="0"/>
              <a:t>.</a:t>
            </a:r>
            <a:r>
              <a:rPr lang="en-US" altLang="zh-CN" dirty="0" err="1"/>
              <a:t>baz</a:t>
            </a:r>
            <a:r>
              <a:rPr lang="zh-CN" altLang="en-US" dirty="0"/>
              <a:t>的样式同时也要应用到</a:t>
            </a:r>
            <a:r>
              <a:rPr lang="en-US" altLang="zh-CN" dirty="0"/>
              <a:t>.foo .bar</a:t>
            </a:r>
            <a:r>
              <a:rPr lang="zh-CN" altLang="en-US" dirty="0"/>
              <a:t>（位于</a:t>
            </a:r>
            <a:r>
              <a:rPr lang="en-US" altLang="zh-CN" dirty="0"/>
              <a:t>class="foo"</a:t>
            </a:r>
            <a:r>
              <a:rPr lang="zh-CN" altLang="en-US" dirty="0"/>
              <a:t>的元素内的</a:t>
            </a:r>
            <a:r>
              <a:rPr lang="en-US" altLang="zh-CN" dirty="0"/>
              <a:t>class="bar"</a:t>
            </a:r>
            <a:r>
              <a:rPr lang="zh-CN" altLang="en-US" dirty="0"/>
              <a:t>的元素）。例子中有一条应用到</a:t>
            </a:r>
            <a:r>
              <a:rPr lang="en-US" altLang="zh-CN" dirty="0"/>
              <a:t>.</a:t>
            </a:r>
            <a:r>
              <a:rPr lang="en-US" altLang="zh-CN" dirty="0" err="1"/>
              <a:t>bip</a:t>
            </a:r>
            <a:r>
              <a:rPr lang="en-US" altLang="zh-CN" dirty="0"/>
              <a:t> .</a:t>
            </a:r>
            <a:r>
              <a:rPr lang="en-US" altLang="zh-CN" dirty="0" err="1"/>
              <a:t>baz</a:t>
            </a:r>
            <a:r>
              <a:rPr lang="zh-CN" altLang="en-US" dirty="0"/>
              <a:t>（位于</a:t>
            </a:r>
            <a:r>
              <a:rPr lang="en-US" altLang="zh-CN" dirty="0"/>
              <a:t>class="</a:t>
            </a:r>
            <a:r>
              <a:rPr lang="en-US" altLang="zh-CN" dirty="0" err="1"/>
              <a:t>bip</a:t>
            </a:r>
            <a:r>
              <a:rPr lang="en-US" altLang="zh-CN" dirty="0"/>
              <a:t>"</a:t>
            </a:r>
            <a:r>
              <a:rPr lang="zh-CN" altLang="en-US" dirty="0"/>
              <a:t>的元素内的</a:t>
            </a:r>
            <a:r>
              <a:rPr lang="en-US" altLang="zh-CN" dirty="0"/>
              <a:t>class="</a:t>
            </a:r>
            <a:r>
              <a:rPr lang="en-US" altLang="zh-CN" dirty="0" err="1"/>
              <a:t>baz</a:t>
            </a:r>
            <a:r>
              <a:rPr lang="en-US" altLang="zh-CN" dirty="0"/>
              <a:t>"</a:t>
            </a:r>
            <a:r>
              <a:rPr lang="zh-CN" altLang="en-US" dirty="0"/>
              <a:t>的元素）的</a:t>
            </a:r>
            <a:r>
              <a:rPr lang="en-US" altLang="zh-CN" dirty="0" err="1"/>
              <a:t>css</a:t>
            </a:r>
            <a:r>
              <a:rPr lang="zh-CN" altLang="en-US" dirty="0"/>
              <a:t>规则。当这条规则应用到</a:t>
            </a:r>
            <a:r>
              <a:rPr lang="en-US" altLang="zh-CN" dirty="0"/>
              <a:t>.foo .bar</a:t>
            </a:r>
            <a:r>
              <a:rPr lang="zh-CN" altLang="en-US" dirty="0"/>
              <a:t>时，可能存在三种</a:t>
            </a:r>
            <a:r>
              <a:rPr lang="zh-CN" altLang="en-US" dirty="0" smtClean="0"/>
              <a:t>情况</a:t>
            </a:r>
            <a:endParaRPr lang="en-US" altLang="zh-CN" dirty="0"/>
          </a:p>
        </p:txBody>
      </p:sp>
      <p:sp>
        <p:nvSpPr>
          <p:cNvPr id="5" name="矩形 4"/>
          <p:cNvSpPr/>
          <p:nvPr/>
        </p:nvSpPr>
        <p:spPr>
          <a:xfrm>
            <a:off x="352926" y="2271645"/>
            <a:ext cx="3320716" cy="70788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2000" dirty="0"/>
              <a:t>.foo .bar { @extend .</a:t>
            </a:r>
            <a:r>
              <a:rPr lang="en-US" altLang="zh-CN" sz="2000" dirty="0" err="1"/>
              <a:t>baz</a:t>
            </a:r>
            <a:r>
              <a:rPr lang="en-US" altLang="zh-CN" sz="2000" dirty="0"/>
              <a:t>; }</a:t>
            </a:r>
          </a:p>
          <a:p>
            <a:r>
              <a:rPr lang="en-US" altLang="zh-CN" sz="2000" dirty="0"/>
              <a:t>.</a:t>
            </a:r>
            <a:r>
              <a:rPr lang="en-US" altLang="zh-CN" sz="2000" dirty="0" err="1"/>
              <a:t>bip</a:t>
            </a:r>
            <a:r>
              <a:rPr lang="en-US" altLang="zh-CN" sz="2000" dirty="0"/>
              <a:t> .</a:t>
            </a:r>
            <a:r>
              <a:rPr lang="en-US" altLang="zh-CN" sz="2000" dirty="0" err="1"/>
              <a:t>baz</a:t>
            </a:r>
            <a:r>
              <a:rPr lang="en-US" altLang="zh-CN" sz="2000" dirty="0"/>
              <a:t> { a: b; }</a:t>
            </a:r>
            <a:endParaRPr lang="zh-CN" altLang="en-US" sz="2000" dirty="0"/>
          </a:p>
        </p:txBody>
      </p:sp>
    </p:spTree>
    <p:extLst>
      <p:ext uri="{BB962C8B-B14F-4D97-AF65-F5344CB8AC3E}">
        <p14:creationId xmlns:p14="http://schemas.microsoft.com/office/powerpoint/2010/main" val="2310882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0842" y="242279"/>
            <a:ext cx="6096000" cy="6370975"/>
          </a:xfrm>
          <a:prstGeom prst="rect">
            <a:avLst/>
          </a:prstGeom>
        </p:spPr>
        <p:txBody>
          <a:bodyPr>
            <a:spAutoFit/>
          </a:bodyPr>
          <a:lstStyle/>
          <a:p>
            <a:r>
              <a:rPr lang="en-US" altLang="zh-CN" sz="2400" dirty="0" smtClean="0"/>
              <a:t>&lt;!-- </a:t>
            </a:r>
            <a:r>
              <a:rPr lang="zh-CN" altLang="en-US" sz="2400" dirty="0" smtClean="0"/>
              <a:t>继承可能迅速变复杂 </a:t>
            </a:r>
            <a:r>
              <a:rPr lang="en-US" altLang="zh-CN" sz="2400" dirty="0" smtClean="0"/>
              <a:t>--&gt;</a:t>
            </a:r>
          </a:p>
          <a:p>
            <a:r>
              <a:rPr lang="en-US" altLang="zh-CN" sz="2400" dirty="0" smtClean="0"/>
              <a:t>&lt;!-- Case 1 --&gt;</a:t>
            </a:r>
          </a:p>
          <a:p>
            <a:r>
              <a:rPr lang="en-US" altLang="zh-CN" sz="2400" dirty="0" smtClean="0"/>
              <a:t>&lt;div class="foo"&gt;</a:t>
            </a:r>
          </a:p>
          <a:p>
            <a:r>
              <a:rPr lang="en-US" altLang="zh-CN" sz="2400" dirty="0" smtClean="0"/>
              <a:t>  &lt;div class="</a:t>
            </a:r>
            <a:r>
              <a:rPr lang="en-US" altLang="zh-CN" sz="2400" dirty="0" err="1" smtClean="0"/>
              <a:t>bip</a:t>
            </a:r>
            <a:r>
              <a:rPr lang="en-US" altLang="zh-CN" sz="2400" dirty="0" smtClean="0"/>
              <a:t>"&gt;</a:t>
            </a:r>
          </a:p>
          <a:p>
            <a:r>
              <a:rPr lang="en-US" altLang="zh-CN" sz="2400" dirty="0" smtClean="0"/>
              <a:t>    &lt;div class="bar"&gt;...&lt;/div&gt;</a:t>
            </a:r>
          </a:p>
          <a:p>
            <a:r>
              <a:rPr lang="en-US" altLang="zh-CN" sz="2400" dirty="0" smtClean="0"/>
              <a:t>  &lt;/div&gt;</a:t>
            </a:r>
          </a:p>
          <a:p>
            <a:r>
              <a:rPr lang="en-US" altLang="zh-CN" sz="2400" dirty="0" smtClean="0"/>
              <a:t>&lt;/div&gt;</a:t>
            </a:r>
          </a:p>
          <a:p>
            <a:r>
              <a:rPr lang="en-US" altLang="zh-CN" sz="2400" dirty="0" smtClean="0"/>
              <a:t>&lt;!-- Case 2 --&gt;</a:t>
            </a:r>
          </a:p>
          <a:p>
            <a:r>
              <a:rPr lang="en-US" altLang="zh-CN" sz="2400" dirty="0" smtClean="0"/>
              <a:t>&lt;div class="</a:t>
            </a:r>
            <a:r>
              <a:rPr lang="en-US" altLang="zh-CN" sz="2400" dirty="0" err="1" smtClean="0"/>
              <a:t>bip</a:t>
            </a:r>
            <a:r>
              <a:rPr lang="en-US" altLang="zh-CN" sz="2400" dirty="0" smtClean="0"/>
              <a:t>"&gt;</a:t>
            </a:r>
          </a:p>
          <a:p>
            <a:r>
              <a:rPr lang="en-US" altLang="zh-CN" sz="2400" dirty="0" smtClean="0"/>
              <a:t>  &lt;div class="foo"&gt;</a:t>
            </a:r>
          </a:p>
          <a:p>
            <a:r>
              <a:rPr lang="en-US" altLang="zh-CN" sz="2400" dirty="0" smtClean="0"/>
              <a:t>    &lt;div class="bar"&gt;...&lt;/div&gt;</a:t>
            </a:r>
          </a:p>
          <a:p>
            <a:r>
              <a:rPr lang="en-US" altLang="zh-CN" sz="2400" dirty="0" smtClean="0"/>
              <a:t>  &lt;/div&gt;</a:t>
            </a:r>
          </a:p>
          <a:p>
            <a:r>
              <a:rPr lang="en-US" altLang="zh-CN" sz="2400" dirty="0" smtClean="0"/>
              <a:t>&lt;/div&gt;</a:t>
            </a:r>
          </a:p>
          <a:p>
            <a:r>
              <a:rPr lang="en-US" altLang="zh-CN" sz="2400" dirty="0" smtClean="0"/>
              <a:t>&lt;!-- Case 3 --&gt;</a:t>
            </a:r>
          </a:p>
          <a:p>
            <a:r>
              <a:rPr lang="en-US" altLang="zh-CN" sz="2400" dirty="0" smtClean="0"/>
              <a:t>&lt;div class="foo </a:t>
            </a:r>
            <a:r>
              <a:rPr lang="en-US" altLang="zh-CN" sz="2400" dirty="0" err="1" smtClean="0"/>
              <a:t>bip</a:t>
            </a:r>
            <a:r>
              <a:rPr lang="en-US" altLang="zh-CN" sz="2400" dirty="0" smtClean="0"/>
              <a:t>"&gt;</a:t>
            </a:r>
          </a:p>
          <a:p>
            <a:r>
              <a:rPr lang="en-US" altLang="zh-CN" sz="2400" dirty="0" smtClean="0"/>
              <a:t>  &lt;div class="bar"&gt;...&lt;/div&gt;</a:t>
            </a:r>
          </a:p>
          <a:p>
            <a:r>
              <a:rPr lang="en-US" altLang="zh-CN" sz="2400" dirty="0" smtClean="0"/>
              <a:t>&lt;/div&gt;</a:t>
            </a:r>
            <a:endParaRPr lang="zh-CN" altLang="en-US" sz="2400" dirty="0"/>
          </a:p>
        </p:txBody>
      </p:sp>
      <p:sp>
        <p:nvSpPr>
          <p:cNvPr id="5" name="矩形 4"/>
          <p:cNvSpPr/>
          <p:nvPr/>
        </p:nvSpPr>
        <p:spPr>
          <a:xfrm>
            <a:off x="5855368" y="418236"/>
            <a:ext cx="3962400" cy="4524315"/>
          </a:xfrm>
          <a:prstGeom prst="rect">
            <a:avLst/>
          </a:prstGeom>
        </p:spPr>
        <p:txBody>
          <a:bodyPr wrap="square">
            <a:spAutoFit/>
          </a:bodyPr>
          <a:lstStyle/>
          <a:p>
            <a:r>
              <a:rPr lang="zh-CN" altLang="en-US" sz="2400" dirty="0"/>
              <a:t>为了</a:t>
            </a:r>
            <a:r>
              <a:rPr lang="zh-CN" altLang="en-US" sz="2400" dirty="0" smtClean="0"/>
              <a:t>应对这些</a:t>
            </a:r>
            <a:r>
              <a:rPr lang="zh-CN" altLang="en-US" sz="2400" dirty="0"/>
              <a:t>情况，</a:t>
            </a:r>
            <a:r>
              <a:rPr lang="en-US" altLang="zh-CN" sz="2400" dirty="0"/>
              <a:t>sass</a:t>
            </a:r>
            <a:r>
              <a:rPr lang="zh-CN" altLang="en-US" sz="2400" dirty="0"/>
              <a:t>必须生成三种选择器组合（仅仅是</a:t>
            </a:r>
            <a:r>
              <a:rPr lang="en-US" altLang="zh-CN" sz="2400" dirty="0"/>
              <a:t>.</a:t>
            </a:r>
            <a:r>
              <a:rPr lang="en-US" altLang="zh-CN" sz="2400" dirty="0" err="1"/>
              <a:t>bip</a:t>
            </a:r>
            <a:r>
              <a:rPr lang="en-US" altLang="zh-CN" sz="2400" dirty="0"/>
              <a:t> .foo .bar</a:t>
            </a:r>
            <a:r>
              <a:rPr lang="zh-CN" altLang="en-US" sz="2400" dirty="0"/>
              <a:t>不能覆盖所有情况）。如果任何一条规则里边的后代选择器再长一点，</a:t>
            </a:r>
            <a:r>
              <a:rPr lang="en-US" altLang="zh-CN" sz="2400" dirty="0"/>
              <a:t>sass</a:t>
            </a:r>
            <a:r>
              <a:rPr lang="zh-CN" altLang="en-US" sz="2400" dirty="0"/>
              <a:t>需要考虑的情况就会更多。实际上</a:t>
            </a:r>
            <a:r>
              <a:rPr lang="en-US" altLang="zh-CN" sz="2400" dirty="0"/>
              <a:t>sass</a:t>
            </a:r>
            <a:r>
              <a:rPr lang="zh-CN" altLang="en-US" sz="2400" dirty="0"/>
              <a:t>并不总是会生成所有可能的选择器组合，即使是这样，选择器的个数依然可能会变得相当大，所以如果允许，尽可能避免这种用法。</a:t>
            </a:r>
          </a:p>
        </p:txBody>
      </p:sp>
      <p:sp>
        <p:nvSpPr>
          <p:cNvPr id="6" name="矩形 5"/>
          <p:cNvSpPr/>
          <p:nvPr/>
        </p:nvSpPr>
        <p:spPr>
          <a:xfrm>
            <a:off x="4844715" y="5197188"/>
            <a:ext cx="6096000" cy="1200329"/>
          </a:xfrm>
          <a:prstGeom prst="rect">
            <a:avLst/>
          </a:prstGeom>
        </p:spPr>
        <p:txBody>
          <a:bodyPr>
            <a:spAutoFit/>
          </a:bodyPr>
          <a:lstStyle/>
          <a:p>
            <a:r>
              <a:rPr lang="zh-CN" altLang="en-US" sz="2400" dirty="0" smtClean="0"/>
              <a:t>     但是</a:t>
            </a:r>
            <a:r>
              <a:rPr lang="zh-CN" altLang="en-US" sz="2400" dirty="0" smtClean="0">
                <a:solidFill>
                  <a:srgbClr val="FF0000"/>
                </a:solidFill>
              </a:rPr>
              <a:t>可以继承</a:t>
            </a:r>
            <a:r>
              <a:rPr lang="zh-CN" altLang="en-US" sz="2400" dirty="0">
                <a:solidFill>
                  <a:srgbClr val="FF0000"/>
                </a:solidFill>
              </a:rPr>
              <a:t>有后代选择器修饰规则的选择器</a:t>
            </a:r>
            <a:r>
              <a:rPr lang="zh-CN" altLang="en-US" sz="2400" dirty="0"/>
              <a:t>，不管后代选择器多长，但有一个前提就是，</a:t>
            </a:r>
            <a:r>
              <a:rPr lang="zh-CN" altLang="en-US" sz="2400" dirty="0">
                <a:solidFill>
                  <a:srgbClr val="FF0000"/>
                </a:solidFill>
              </a:rPr>
              <a:t>不要用后代选择器去继承。</a:t>
            </a:r>
          </a:p>
        </p:txBody>
      </p:sp>
    </p:spTree>
    <p:extLst>
      <p:ext uri="{BB962C8B-B14F-4D97-AF65-F5344CB8AC3E}">
        <p14:creationId xmlns:p14="http://schemas.microsoft.com/office/powerpoint/2010/main" val="312814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Sass</a:t>
            </a:r>
            <a:r>
              <a:rPr lang="zh-CN" altLang="en-US" dirty="0" smtClean="0"/>
              <a:t>的优缺点</a:t>
            </a:r>
            <a:endParaRPr lang="zh-CN" altLang="en-US" dirty="0"/>
          </a:p>
        </p:txBody>
      </p:sp>
      <p:sp>
        <p:nvSpPr>
          <p:cNvPr id="3" name="内容占位符 2"/>
          <p:cNvSpPr>
            <a:spLocks noGrp="1"/>
          </p:cNvSpPr>
          <p:nvPr>
            <p:ph idx="1"/>
          </p:nvPr>
        </p:nvSpPr>
        <p:spPr>
          <a:xfrm>
            <a:off x="838200" y="1422401"/>
            <a:ext cx="10515600" cy="3236686"/>
          </a:xfrm>
        </p:spPr>
        <p:txBody>
          <a:bodyPr>
            <a:normAutofit lnSpcReduction="10000"/>
          </a:bodyPr>
          <a:lstStyle/>
          <a:p>
            <a:pPr marL="0" indent="0">
              <a:buNone/>
            </a:pPr>
            <a:r>
              <a:rPr lang="zh-CN" altLang="en-US" dirty="0" smtClean="0">
                <a:solidFill>
                  <a:srgbClr val="FF0000"/>
                </a:solidFill>
              </a:rPr>
              <a:t>优点：</a:t>
            </a:r>
            <a:endParaRPr lang="en-US" altLang="zh-CN" dirty="0" smtClean="0">
              <a:solidFill>
                <a:srgbClr val="FF0000"/>
              </a:solidFill>
            </a:endParaRPr>
          </a:p>
          <a:p>
            <a:pPr marL="0" indent="0">
              <a:buNone/>
            </a:pPr>
            <a:r>
              <a:rPr lang="en-US" altLang="zh-CN" dirty="0" smtClean="0"/>
              <a:t>1.</a:t>
            </a:r>
            <a:r>
              <a:rPr lang="zh-CN" altLang="en-US" dirty="0"/>
              <a:t>兼容</a:t>
            </a:r>
            <a:r>
              <a:rPr lang="en-US" altLang="zh-CN" dirty="0"/>
              <a:t>CSS</a:t>
            </a:r>
          </a:p>
          <a:p>
            <a:pPr marL="0" indent="0">
              <a:buNone/>
            </a:pPr>
            <a:r>
              <a:rPr lang="en-US" altLang="zh-CN" dirty="0"/>
              <a:t>Sass</a:t>
            </a:r>
            <a:r>
              <a:rPr lang="zh-CN" altLang="en-US" dirty="0" smtClean="0"/>
              <a:t>完全兼容</a:t>
            </a:r>
            <a:r>
              <a:rPr lang="zh-CN" altLang="en-US" dirty="0"/>
              <a:t>所有版本的</a:t>
            </a:r>
            <a:r>
              <a:rPr lang="en-US" altLang="zh-CN" dirty="0" smtClean="0"/>
              <a:t>CSS</a:t>
            </a:r>
          </a:p>
          <a:p>
            <a:pPr marL="0" indent="0">
              <a:buNone/>
            </a:pPr>
            <a:r>
              <a:rPr lang="en-US" altLang="zh-CN" dirty="0" smtClean="0"/>
              <a:t>2.</a:t>
            </a:r>
            <a:r>
              <a:rPr lang="zh-CN" altLang="en-US" dirty="0" smtClean="0"/>
              <a:t>可以</a:t>
            </a:r>
            <a:r>
              <a:rPr lang="zh-CN" altLang="en-US" dirty="0"/>
              <a:t>在</a:t>
            </a:r>
            <a:r>
              <a:rPr lang="en-US" altLang="zh-CN" dirty="0"/>
              <a:t>CSS</a:t>
            </a:r>
            <a:r>
              <a:rPr lang="zh-CN" altLang="en-US" dirty="0"/>
              <a:t>中使用变量、简单的逻辑程序、函数等等在编程语言中的一些基本</a:t>
            </a:r>
            <a:r>
              <a:rPr lang="zh-CN" altLang="en-US" dirty="0" smtClean="0"/>
              <a:t>特性</a:t>
            </a:r>
            <a:endParaRPr lang="en-US" altLang="zh-CN" dirty="0" smtClean="0"/>
          </a:p>
          <a:p>
            <a:pPr marL="0" indent="0">
              <a:buNone/>
            </a:pPr>
            <a:r>
              <a:rPr lang="en-US" altLang="zh-CN" dirty="0" smtClean="0"/>
              <a:t>3.CSS</a:t>
            </a:r>
            <a:r>
              <a:rPr lang="zh-CN" altLang="en-US" dirty="0"/>
              <a:t>更加简洁、适应性更强、可读性更佳，更易于代码的维护等诸多好处。</a:t>
            </a:r>
          </a:p>
        </p:txBody>
      </p:sp>
      <p:sp>
        <p:nvSpPr>
          <p:cNvPr id="5" name="文本框 4"/>
          <p:cNvSpPr txBox="1"/>
          <p:nvPr/>
        </p:nvSpPr>
        <p:spPr>
          <a:xfrm>
            <a:off x="838200" y="4659087"/>
            <a:ext cx="9376229" cy="954107"/>
          </a:xfrm>
          <a:prstGeom prst="rect">
            <a:avLst/>
          </a:prstGeom>
          <a:noFill/>
        </p:spPr>
        <p:txBody>
          <a:bodyPr wrap="square" rtlCol="0">
            <a:spAutoFit/>
          </a:bodyPr>
          <a:lstStyle/>
          <a:p>
            <a:r>
              <a:rPr lang="zh-CN" altLang="en-US" sz="2800" dirty="0" smtClean="0">
                <a:solidFill>
                  <a:srgbClr val="FF0000"/>
                </a:solidFill>
              </a:rPr>
              <a:t>缺点：</a:t>
            </a:r>
            <a:endParaRPr lang="en-US" altLang="zh-CN" sz="2800" dirty="0" smtClean="0">
              <a:solidFill>
                <a:srgbClr val="FF0000"/>
              </a:solidFill>
            </a:endParaRPr>
          </a:p>
          <a:p>
            <a:r>
              <a:rPr lang="en-US" altLang="zh-CN" sz="2800" dirty="0" err="1"/>
              <a:t>css</a:t>
            </a:r>
            <a:r>
              <a:rPr lang="zh-CN" altLang="en-US" sz="2800" dirty="0"/>
              <a:t>的文件体积和复杂度不可控、调试难度增加、成本等</a:t>
            </a:r>
          </a:p>
        </p:txBody>
      </p:sp>
    </p:spTree>
    <p:extLst>
      <p:ext uri="{BB962C8B-B14F-4D97-AF65-F5344CB8AC3E}">
        <p14:creationId xmlns:p14="http://schemas.microsoft.com/office/powerpoint/2010/main" val="3745910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使用</a:t>
            </a:r>
            <a:r>
              <a:rPr lang="zh-CN" altLang="en-US" dirty="0" smtClean="0"/>
              <a:t>变量</a:t>
            </a:r>
            <a:endParaRPr lang="en-US" altLang="zh-CN" dirty="0" smtClean="0"/>
          </a:p>
          <a:p>
            <a:pPr marL="514350" indent="-514350">
              <a:buFont typeface="+mj-lt"/>
              <a:buAutoNum type="arabicPeriod"/>
            </a:pPr>
            <a:r>
              <a:rPr lang="zh-CN" altLang="en-US" dirty="0" smtClean="0"/>
              <a:t>嵌套</a:t>
            </a:r>
            <a:r>
              <a:rPr lang="en-US" altLang="zh-CN" dirty="0" smtClean="0"/>
              <a:t>CSS</a:t>
            </a:r>
            <a:r>
              <a:rPr lang="zh-CN" altLang="en-US" dirty="0" smtClean="0"/>
              <a:t>规则</a:t>
            </a:r>
            <a:endParaRPr lang="en-US" altLang="zh-CN" dirty="0" smtClean="0"/>
          </a:p>
          <a:p>
            <a:pPr marL="514350" indent="-514350">
              <a:buFont typeface="+mj-lt"/>
              <a:buAutoNum type="arabicPeriod"/>
            </a:pPr>
            <a:r>
              <a:rPr lang="zh-CN" altLang="en-US" dirty="0" smtClean="0"/>
              <a:t>导入</a:t>
            </a:r>
            <a:r>
              <a:rPr lang="en-US" altLang="zh-CN" dirty="0" smtClean="0"/>
              <a:t>SASS</a:t>
            </a:r>
            <a:r>
              <a:rPr lang="zh-CN" altLang="en-US" dirty="0" smtClean="0"/>
              <a:t>文件</a:t>
            </a:r>
            <a:endParaRPr lang="en-US" altLang="zh-CN" dirty="0" smtClean="0"/>
          </a:p>
          <a:p>
            <a:pPr marL="514350" indent="-514350">
              <a:buFont typeface="+mj-lt"/>
              <a:buAutoNum type="arabicPeriod"/>
            </a:pPr>
            <a:r>
              <a:rPr lang="zh-CN" altLang="en-US" dirty="0"/>
              <a:t>静默</a:t>
            </a:r>
            <a:r>
              <a:rPr lang="zh-CN" altLang="en-US" dirty="0" smtClean="0"/>
              <a:t>注释</a:t>
            </a:r>
            <a:endParaRPr lang="en-US" altLang="zh-CN" dirty="0" smtClean="0"/>
          </a:p>
          <a:p>
            <a:pPr marL="514350" indent="-514350">
              <a:buFont typeface="+mj-lt"/>
              <a:buAutoNum type="arabicPeriod"/>
            </a:pPr>
            <a:r>
              <a:rPr lang="zh-CN" altLang="en-US" dirty="0" smtClean="0"/>
              <a:t>混合器</a:t>
            </a:r>
            <a:endParaRPr lang="en-US" altLang="zh-CN" dirty="0" smtClean="0"/>
          </a:p>
          <a:p>
            <a:pPr marL="514350" indent="-514350">
              <a:buFont typeface="+mj-lt"/>
              <a:buAutoNum type="arabicPeriod"/>
            </a:pPr>
            <a:r>
              <a:rPr lang="zh-CN" altLang="en-US" dirty="0" smtClean="0"/>
              <a:t>使用选择器继承来精简</a:t>
            </a:r>
            <a:r>
              <a:rPr lang="en-US" altLang="zh-CN" dirty="0" smtClean="0"/>
              <a:t>CSS</a:t>
            </a:r>
            <a:endParaRPr lang="zh-CN" altLang="en-US" dirty="0"/>
          </a:p>
        </p:txBody>
      </p:sp>
    </p:spTree>
    <p:extLst>
      <p:ext uri="{BB962C8B-B14F-4D97-AF65-F5344CB8AC3E}">
        <p14:creationId xmlns:p14="http://schemas.microsoft.com/office/powerpoint/2010/main" val="3331843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使用变量</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1.</a:t>
            </a:r>
            <a:r>
              <a:rPr lang="zh-CN" altLang="en-US" dirty="0" smtClean="0"/>
              <a:t>可以把反复使用的</a:t>
            </a:r>
            <a:r>
              <a:rPr lang="en-US" altLang="zh-CN" dirty="0" err="1" smtClean="0"/>
              <a:t>css</a:t>
            </a:r>
            <a:r>
              <a:rPr lang="zh-CN" altLang="en-US" dirty="0" smtClean="0"/>
              <a:t>属性定义为变量，通过变量名来引用他们，无需重复书写这一属性值</a:t>
            </a:r>
            <a:endParaRPr lang="en-US" altLang="zh-CN" dirty="0"/>
          </a:p>
          <a:p>
            <a:pPr marL="0" indent="0">
              <a:buNone/>
            </a:pPr>
            <a:endParaRPr lang="en-US" altLang="zh-CN" sz="2400" dirty="0"/>
          </a:p>
          <a:p>
            <a:pPr marL="0" indent="0">
              <a:buNone/>
            </a:pPr>
            <a:r>
              <a:rPr lang="en-US" altLang="zh-CN" dirty="0" smtClean="0"/>
              <a:t>2.Sass</a:t>
            </a:r>
            <a:r>
              <a:rPr lang="zh-CN" altLang="en-US" dirty="0" smtClean="0"/>
              <a:t>使用</a:t>
            </a:r>
            <a:r>
              <a:rPr lang="en-US" altLang="zh-CN" dirty="0" smtClean="0"/>
              <a:t>$</a:t>
            </a:r>
            <a:r>
              <a:rPr lang="zh-CN" altLang="en-US" dirty="0" smtClean="0"/>
              <a:t>符号来识别变量</a:t>
            </a:r>
            <a:endParaRPr lang="en-US" altLang="zh-CN" dirty="0" smtClean="0"/>
          </a:p>
          <a:p>
            <a:pPr marL="0" indent="0">
              <a:buNone/>
            </a:pPr>
            <a:r>
              <a:rPr lang="zh-CN" altLang="en-US" dirty="0" smtClean="0"/>
              <a:t>例如：</a:t>
            </a:r>
            <a:endParaRPr lang="en-US" altLang="zh-CN" dirty="0" smtClean="0"/>
          </a:p>
          <a:p>
            <a:pPr marL="0" indent="0">
              <a:buNone/>
            </a:pPr>
            <a:r>
              <a:rPr lang="en-US" altLang="zh-CN" dirty="0" smtClean="0"/>
              <a:t>	$good:#ff0;</a:t>
            </a:r>
          </a:p>
        </p:txBody>
      </p:sp>
    </p:spTree>
    <p:extLst>
      <p:ext uri="{BB962C8B-B14F-4D97-AF65-F5344CB8AC3E}">
        <p14:creationId xmlns:p14="http://schemas.microsoft.com/office/powerpoint/2010/main" val="559063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变量声明</a:t>
            </a:r>
            <a:endParaRPr lang="zh-CN" altLang="en-US" dirty="0"/>
          </a:p>
        </p:txBody>
      </p:sp>
      <p:sp>
        <p:nvSpPr>
          <p:cNvPr id="3" name="内容占位符 2"/>
          <p:cNvSpPr>
            <a:spLocks noGrp="1"/>
          </p:cNvSpPr>
          <p:nvPr>
            <p:ph idx="1"/>
          </p:nvPr>
        </p:nvSpPr>
        <p:spPr>
          <a:xfrm>
            <a:off x="699837" y="1827213"/>
            <a:ext cx="10792326" cy="4671429"/>
          </a:xfrm>
        </p:spPr>
        <p:txBody>
          <a:bodyPr/>
          <a:lstStyle/>
          <a:p>
            <a:pPr marL="0" indent="0">
              <a:buNone/>
            </a:pPr>
            <a:r>
              <a:rPr lang="en-US" altLang="zh-CN" dirty="0" smtClean="0"/>
              <a:t>Sass</a:t>
            </a:r>
            <a:r>
              <a:rPr lang="zh-CN" altLang="en-US" dirty="0"/>
              <a:t>变量</a:t>
            </a:r>
            <a:r>
              <a:rPr lang="zh-CN" altLang="en-US" dirty="0" smtClean="0"/>
              <a:t>声明与</a:t>
            </a:r>
            <a:r>
              <a:rPr lang="en-US" altLang="zh-CN" dirty="0" err="1" smtClean="0"/>
              <a:t>css</a:t>
            </a:r>
            <a:r>
              <a:rPr lang="zh-CN" altLang="en-US" dirty="0" smtClean="0"/>
              <a:t>属性很像</a:t>
            </a:r>
            <a:endParaRPr lang="en-US" altLang="zh-CN" dirty="0" smtClean="0"/>
          </a:p>
          <a:p>
            <a:pPr marL="0" indent="0">
              <a:buNone/>
            </a:pPr>
            <a:r>
              <a:rPr lang="zh-CN" altLang="en-US" dirty="0"/>
              <a:t>例如</a:t>
            </a:r>
            <a:r>
              <a:rPr lang="en-US" altLang="zh-CN" dirty="0" smtClean="0"/>
              <a:t>:</a:t>
            </a:r>
          </a:p>
          <a:p>
            <a:pPr marL="0" indent="0">
              <a:buNone/>
            </a:pPr>
            <a:endParaRPr lang="en-US" altLang="zh-CN" dirty="0"/>
          </a:p>
          <a:p>
            <a:pPr marL="0" indent="0">
              <a:buNone/>
            </a:pPr>
            <a:r>
              <a:rPr lang="zh-CN" altLang="en-US" dirty="0" smtClean="0"/>
              <a:t>任何</a:t>
            </a:r>
            <a:r>
              <a:rPr lang="zh-CN" altLang="en-US" dirty="0"/>
              <a:t>可以作为</a:t>
            </a:r>
            <a:r>
              <a:rPr lang="en-US" altLang="zh-CN" dirty="0" err="1"/>
              <a:t>css</a:t>
            </a:r>
            <a:r>
              <a:rPr lang="zh-CN" altLang="en-US" dirty="0"/>
              <a:t>属性值的复制都可以作为</a:t>
            </a:r>
            <a:r>
              <a:rPr lang="en-US" altLang="zh-CN" dirty="0"/>
              <a:t>sass</a:t>
            </a:r>
            <a:r>
              <a:rPr lang="zh-CN" altLang="en-US" dirty="0"/>
              <a:t>的变量值，甚至是以空格分割的多个属性，如</a:t>
            </a:r>
            <a:r>
              <a:rPr lang="en-US" altLang="zh-CN" dirty="0"/>
              <a:t>$basic-border:1px solid black;</a:t>
            </a:r>
            <a:r>
              <a:rPr lang="zh-CN" altLang="en-US" dirty="0"/>
              <a:t>或者以逗号分隔多个属性值，</a:t>
            </a:r>
            <a:r>
              <a:rPr lang="en-US" altLang="zh-CN" dirty="0"/>
              <a:t>$plain-font: "Myriad Pro"</a:t>
            </a:r>
            <a:r>
              <a:rPr lang="zh-CN" altLang="en-US" dirty="0"/>
              <a:t>、</a:t>
            </a:r>
            <a:r>
              <a:rPr lang="en-US" altLang="zh-CN" dirty="0"/>
              <a:t>Myriad</a:t>
            </a:r>
            <a:r>
              <a:rPr lang="zh-CN" altLang="en-US" dirty="0"/>
              <a:t>、</a:t>
            </a:r>
            <a:r>
              <a:rPr lang="en-US" altLang="zh-CN" dirty="0"/>
              <a:t>Helvetica</a:t>
            </a:r>
            <a:r>
              <a:rPr lang="zh-CN" altLang="en-US" dirty="0"/>
              <a:t>、</a:t>
            </a:r>
            <a:r>
              <a:rPr lang="en-US" altLang="zh-CN" dirty="0"/>
              <a:t>"Liberation Sans"</a:t>
            </a:r>
            <a:r>
              <a:rPr lang="zh-CN" altLang="en-US" dirty="0"/>
              <a:t>、</a:t>
            </a:r>
            <a:r>
              <a:rPr lang="en-US" altLang="zh-CN" dirty="0"/>
              <a:t>Arial</a:t>
            </a:r>
            <a:r>
              <a:rPr lang="zh-CN" altLang="en-US" dirty="0"/>
              <a:t>和</a:t>
            </a:r>
            <a:r>
              <a:rPr lang="en-US" altLang="zh-CN" dirty="0"/>
              <a:t>sans-serif; sans-serif;</a:t>
            </a:r>
            <a:endParaRPr lang="zh-CN" altLang="en-US" dirty="0"/>
          </a:p>
          <a:p>
            <a:pPr marL="0" indent="0">
              <a:buNone/>
            </a:pPr>
            <a:r>
              <a:rPr lang="zh-CN" altLang="en-US" dirty="0" smtClean="0"/>
              <a:t>与</a:t>
            </a:r>
            <a:r>
              <a:rPr lang="en-US" altLang="zh-CN" dirty="0" err="1" smtClean="0"/>
              <a:t>css</a:t>
            </a:r>
            <a:r>
              <a:rPr lang="zh-CN" altLang="en-US" dirty="0" smtClean="0"/>
              <a:t>属性不同，变量可以在</a:t>
            </a:r>
            <a:r>
              <a:rPr lang="en-US" altLang="zh-CN" dirty="0" err="1" smtClean="0"/>
              <a:t>css</a:t>
            </a:r>
            <a:r>
              <a:rPr lang="zh-CN" altLang="en-US" dirty="0" smtClean="0"/>
              <a:t>规则块定义之外存在。当变量定义在</a:t>
            </a:r>
            <a:r>
              <a:rPr lang="en-US" altLang="zh-CN" dirty="0" err="1" smtClean="0"/>
              <a:t>css</a:t>
            </a:r>
            <a:r>
              <a:rPr lang="zh-CN" altLang="en-US" dirty="0" smtClean="0"/>
              <a:t>规则块内，那么该变量只能在规则块内使用。</a:t>
            </a:r>
            <a:endParaRPr lang="en-US" altLang="zh-CN" dirty="0" smtClean="0"/>
          </a:p>
          <a:p>
            <a:pPr marL="0" indent="0">
              <a:buNone/>
            </a:pPr>
            <a:endParaRPr lang="zh-CN" altLang="en-US" dirty="0"/>
          </a:p>
        </p:txBody>
      </p:sp>
      <p:sp>
        <p:nvSpPr>
          <p:cNvPr id="5" name="Rectangle 2"/>
          <p:cNvSpPr>
            <a:spLocks noChangeArrowheads="1"/>
          </p:cNvSpPr>
          <p:nvPr/>
        </p:nvSpPr>
        <p:spPr bwMode="auto">
          <a:xfrm>
            <a:off x="5200072" y="658574"/>
            <a:ext cx="3925456" cy="2649423"/>
          </a:xfrm>
          <a:prstGeom prst="rect">
            <a:avLst/>
          </a:prstGeom>
          <a:ln/>
          <a:extLst/>
        </p:spPr>
        <p:style>
          <a:lnRef idx="1">
            <a:schemeClr val="accent4"/>
          </a:lnRef>
          <a:fillRef idx="2">
            <a:schemeClr val="accent4"/>
          </a:fillRef>
          <a:effectRef idx="1">
            <a:schemeClr val="accent4"/>
          </a:effectRef>
          <a:fontRef idx="minor">
            <a:schemeClr val="dk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Unicode MS"/>
                <a:ea typeface="Menlo"/>
              </a:rPr>
              <a:t>编译前：</a:t>
            </a:r>
            <a:endParaRPr kumimoji="0" lang="en-US" altLang="zh-CN" sz="2400" b="1" i="0" u="none" strike="noStrike" cap="none" normalizeH="0" baseline="0" dirty="0" smtClean="0">
              <a:ln>
                <a:noFill/>
              </a:ln>
              <a:solidFill>
                <a:schemeClr val="tx1"/>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333333"/>
                </a:solidFill>
                <a:effectLst/>
                <a:latin typeface="Arial Unicode MS"/>
                <a:ea typeface="Menlo"/>
              </a:rPr>
              <a:t>$nav-color: #F90; </a:t>
            </a:r>
            <a:endParaRPr kumimoji="0" lang="en-US" altLang="zh-CN" sz="2400" b="1"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333333"/>
                </a:solidFill>
                <a:effectLst/>
                <a:latin typeface="Arial Unicode MS"/>
                <a:ea typeface="Menlo"/>
              </a:rPr>
              <a:t>nav { </a:t>
            </a:r>
            <a:endParaRPr kumimoji="0" lang="en-US" altLang="zh-CN" sz="2400" b="1"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333333"/>
                </a:solidFill>
                <a:effectLst/>
                <a:latin typeface="Arial Unicode MS"/>
                <a:ea typeface="Menlo"/>
              </a:rPr>
              <a:t>	</a:t>
            </a:r>
            <a:r>
              <a:rPr kumimoji="0" lang="zh-CN" altLang="zh-CN" sz="2400" b="1" i="0" u="none" strike="noStrike" cap="none" normalizeH="0" baseline="0" dirty="0" smtClean="0">
                <a:ln>
                  <a:noFill/>
                </a:ln>
                <a:solidFill>
                  <a:srgbClr val="333333"/>
                </a:solidFill>
                <a:effectLst/>
                <a:latin typeface="Arial Unicode MS"/>
                <a:ea typeface="Menlo"/>
              </a:rPr>
              <a:t>$width: 100px; </a:t>
            </a:r>
            <a:endParaRPr kumimoji="0" lang="en-US" altLang="zh-CN" sz="2400" b="1"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333333"/>
                </a:solidFill>
                <a:effectLst/>
                <a:latin typeface="Arial Unicode MS"/>
                <a:ea typeface="Menlo"/>
              </a:rPr>
              <a:t>	</a:t>
            </a:r>
            <a:r>
              <a:rPr kumimoji="0" lang="zh-CN" altLang="zh-CN" sz="2400" b="1" i="0" u="none" strike="noStrike" cap="none" normalizeH="0" baseline="0" dirty="0" smtClean="0">
                <a:ln>
                  <a:noFill/>
                </a:ln>
                <a:solidFill>
                  <a:srgbClr val="333333"/>
                </a:solidFill>
                <a:effectLst/>
                <a:latin typeface="Arial Unicode MS"/>
                <a:ea typeface="Menlo"/>
              </a:rPr>
              <a:t>width: $width; </a:t>
            </a:r>
            <a:endParaRPr kumimoji="0" lang="en-US" altLang="zh-CN" sz="2400" b="1"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333333"/>
                </a:solidFill>
                <a:effectLst/>
                <a:latin typeface="Arial Unicode MS"/>
                <a:ea typeface="Menlo"/>
              </a:rPr>
              <a:t>	</a:t>
            </a:r>
            <a:r>
              <a:rPr kumimoji="0" lang="zh-CN" altLang="zh-CN" sz="2400" b="1" i="0" u="none" strike="noStrike" cap="none" normalizeH="0" baseline="0" dirty="0" smtClean="0">
                <a:ln>
                  <a:noFill/>
                </a:ln>
                <a:solidFill>
                  <a:srgbClr val="333333"/>
                </a:solidFill>
                <a:effectLst/>
                <a:latin typeface="Arial Unicode MS"/>
                <a:ea typeface="Menlo"/>
              </a:rPr>
              <a:t>color: $nav-color; </a:t>
            </a:r>
            <a:endParaRPr kumimoji="0" lang="en-US" altLang="zh-CN" sz="2400" b="1"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333333"/>
                </a:solidFill>
                <a:latin typeface="Arial Unicode MS"/>
                <a:ea typeface="Menlo"/>
              </a:rPr>
              <a:t> </a:t>
            </a:r>
            <a:r>
              <a:rPr lang="en-US" altLang="zh-CN" sz="2400" b="1" dirty="0" smtClean="0">
                <a:solidFill>
                  <a:srgbClr val="333333"/>
                </a:solidFill>
                <a:latin typeface="Arial Unicode MS"/>
                <a:ea typeface="Menlo"/>
              </a:rPr>
              <a:t>   </a:t>
            </a:r>
            <a:r>
              <a:rPr kumimoji="0" lang="zh-CN" altLang="zh-CN" sz="2400" b="1" i="0" u="none" strike="noStrike" cap="none" normalizeH="0" baseline="0" dirty="0" smtClean="0">
                <a:ln>
                  <a:noFill/>
                </a:ln>
                <a:solidFill>
                  <a:srgbClr val="333333"/>
                </a:solidFill>
                <a:effectLst/>
                <a:latin typeface="Arial Unicode MS"/>
                <a:ea typeface="Menlo"/>
              </a:rPr>
              <a:t>}</a:t>
            </a:r>
            <a:r>
              <a:rPr kumimoji="0" lang="zh-CN" altLang="zh-CN" sz="2400" b="1" i="0" u="none" strike="noStrike" cap="none" normalizeH="0" baseline="0" dirty="0" smtClean="0">
                <a:ln>
                  <a:noFill/>
                </a:ln>
                <a:solidFill>
                  <a:schemeClr val="tx1"/>
                </a:solidFill>
                <a:effectLst/>
              </a:rPr>
              <a:t> </a:t>
            </a:r>
            <a:endParaRPr kumimoji="0" lang="zh-CN" altLang="zh-CN" sz="2400" b="1"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159009" y="1323286"/>
            <a:ext cx="2161309" cy="1910759"/>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Unicode MS"/>
                <a:ea typeface="Menlo"/>
              </a:rPr>
              <a:t>编译后：</a:t>
            </a:r>
            <a:endParaRPr kumimoji="0" lang="en-US" altLang="zh-CN" sz="2400" b="1" i="0" u="none" strike="noStrike" cap="none" normalizeH="0" baseline="0" dirty="0" smtClean="0">
              <a:ln>
                <a:noFill/>
              </a:ln>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333333"/>
                </a:solidFill>
                <a:effectLst/>
                <a:latin typeface="Arial Unicode MS"/>
                <a:ea typeface="Menlo"/>
              </a:rPr>
              <a:t>nav { </a:t>
            </a:r>
            <a:endParaRPr kumimoji="0" lang="en-US" altLang="zh-CN" sz="2400" b="1"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333333"/>
                </a:solidFill>
                <a:effectLst/>
                <a:latin typeface="Arial Unicode MS"/>
                <a:ea typeface="Menlo"/>
              </a:rPr>
              <a:t>width: 100px; color: #F90; </a:t>
            </a:r>
            <a:endParaRPr kumimoji="0" lang="en-US" altLang="zh-CN" sz="2400" b="1" i="0" u="none" strike="noStrike" cap="none" normalizeH="0" baseline="0" dirty="0" smtClean="0">
              <a:ln>
                <a:noFill/>
              </a:ln>
              <a:solidFill>
                <a:srgbClr val="333333"/>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smtClean="0">
                <a:solidFill>
                  <a:srgbClr val="333333"/>
                </a:solidFill>
                <a:latin typeface="Arial Unicode MS"/>
                <a:ea typeface="Menlo"/>
              </a:rPr>
              <a:t>   </a:t>
            </a:r>
            <a:r>
              <a:rPr kumimoji="0" lang="zh-CN" altLang="zh-CN" sz="2400" b="1" i="0" u="none" strike="noStrike" cap="none" normalizeH="0" baseline="0" dirty="0" smtClean="0">
                <a:ln>
                  <a:noFill/>
                </a:ln>
                <a:solidFill>
                  <a:srgbClr val="333333"/>
                </a:solidFill>
                <a:effectLst/>
                <a:latin typeface="Arial Unicode MS"/>
                <a:ea typeface="Menlo"/>
              </a:rPr>
              <a:t>}</a:t>
            </a:r>
            <a:r>
              <a:rPr kumimoji="0" lang="zh-CN" altLang="zh-CN" sz="2400" b="1" i="0" u="none" strike="noStrike" cap="none" normalizeH="0" baseline="0" dirty="0" smtClean="0">
                <a:ln>
                  <a:noFill/>
                </a:ln>
                <a:solidFill>
                  <a:schemeClr val="tx1"/>
                </a:solidFill>
                <a:effectLst/>
              </a:rPr>
              <a:t> </a:t>
            </a:r>
            <a:endParaRPr kumimoji="0" lang="zh-CN" altLang="zh-CN" sz="2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3463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4242" y="-42195"/>
            <a:ext cx="10515600" cy="1325563"/>
          </a:xfrm>
        </p:spPr>
        <p:txBody>
          <a:bodyPr/>
          <a:lstStyle/>
          <a:p>
            <a:r>
              <a:rPr lang="en-US" altLang="zh-CN" dirty="0" smtClean="0"/>
              <a:t>1-2.</a:t>
            </a:r>
            <a:r>
              <a:rPr lang="zh-CN" altLang="en-US" dirty="0" smtClean="0"/>
              <a:t>变量引用</a:t>
            </a:r>
            <a:endParaRPr lang="zh-CN" altLang="en-US" dirty="0"/>
          </a:p>
        </p:txBody>
      </p:sp>
      <p:sp>
        <p:nvSpPr>
          <p:cNvPr id="5" name="内容占位符 4"/>
          <p:cNvSpPr>
            <a:spLocks noGrp="1"/>
          </p:cNvSpPr>
          <p:nvPr>
            <p:ph idx="1"/>
          </p:nvPr>
        </p:nvSpPr>
        <p:spPr>
          <a:xfrm>
            <a:off x="645694" y="1090863"/>
            <a:ext cx="10515600" cy="5935579"/>
          </a:xfrm>
        </p:spPr>
        <p:txBody>
          <a:bodyPr>
            <a:normAutofit/>
          </a:bodyPr>
          <a:lstStyle/>
          <a:p>
            <a:pPr marL="0" indent="0">
              <a:buNone/>
            </a:pPr>
            <a:r>
              <a:rPr lang="zh-CN" altLang="en-US" dirty="0"/>
              <a:t>凡是</a:t>
            </a:r>
            <a:r>
              <a:rPr lang="en-US" altLang="zh-CN" dirty="0" err="1"/>
              <a:t>css</a:t>
            </a:r>
            <a:r>
              <a:rPr lang="zh-CN" altLang="en-US" dirty="0"/>
              <a:t>属性的标准值（比如说</a:t>
            </a:r>
            <a:r>
              <a:rPr lang="en-US" altLang="zh-CN" dirty="0"/>
              <a:t>1px</a:t>
            </a:r>
            <a:r>
              <a:rPr lang="zh-CN" altLang="en-US" dirty="0"/>
              <a:t>或者</a:t>
            </a:r>
            <a:r>
              <a:rPr lang="en-US" altLang="zh-CN" dirty="0"/>
              <a:t>bold</a:t>
            </a:r>
            <a:r>
              <a:rPr lang="zh-CN" altLang="en-US" dirty="0"/>
              <a:t>）可存在的地方，变量就可以使用。</a:t>
            </a:r>
            <a:r>
              <a:rPr lang="en-US" altLang="zh-CN" dirty="0" err="1"/>
              <a:t>css</a:t>
            </a:r>
            <a:r>
              <a:rPr lang="zh-CN" altLang="en-US" dirty="0"/>
              <a:t>生成时，</a:t>
            </a:r>
            <a:r>
              <a:rPr lang="zh-CN" altLang="en-US" dirty="0">
                <a:solidFill>
                  <a:srgbClr val="FF0000"/>
                </a:solidFill>
              </a:rPr>
              <a:t>变量会被它们的值所替代</a:t>
            </a:r>
            <a:r>
              <a:rPr lang="zh-CN" altLang="en-US" dirty="0"/>
              <a:t>。之后，如果你需要一个不同的值，</a:t>
            </a:r>
            <a:r>
              <a:rPr lang="zh-CN" altLang="en-US" dirty="0">
                <a:solidFill>
                  <a:srgbClr val="FF0000"/>
                </a:solidFill>
              </a:rPr>
              <a:t>只需要改变这个变量的值，则所有引用此变量的地方生成的值都会随之改变</a:t>
            </a:r>
            <a:r>
              <a:rPr lang="zh-CN" altLang="en-US" dirty="0" smtClean="0">
                <a:solidFill>
                  <a:srgbClr val="FF0000"/>
                </a:solidFill>
              </a:rPr>
              <a:t>。</a:t>
            </a:r>
            <a:endParaRPr lang="en-US" altLang="zh-CN" dirty="0" smtClean="0">
              <a:solidFill>
                <a:srgbClr val="FF0000"/>
              </a:solidFill>
            </a:endParaRPr>
          </a:p>
          <a:p>
            <a:pPr marL="0" indent="0">
              <a:buNone/>
            </a:pPr>
            <a:r>
              <a:rPr lang="en-US" altLang="zh-CN" dirty="0"/>
              <a:t>$highlight-color: #F90;</a:t>
            </a:r>
          </a:p>
          <a:p>
            <a:pPr marL="0" indent="0">
              <a:buNone/>
            </a:pPr>
            <a:r>
              <a:rPr lang="en-US" altLang="zh-CN" dirty="0"/>
              <a:t>.selected {</a:t>
            </a:r>
          </a:p>
          <a:p>
            <a:pPr marL="0" indent="0">
              <a:buNone/>
            </a:pPr>
            <a:r>
              <a:rPr lang="en-US" altLang="zh-CN" dirty="0"/>
              <a:t>  border: 1px solid $highlight-color;</a:t>
            </a:r>
          </a:p>
          <a:p>
            <a:pPr marL="0" indent="0">
              <a:buNone/>
            </a:pPr>
            <a:r>
              <a:rPr lang="en-US" altLang="zh-CN" dirty="0" smtClean="0"/>
              <a:t>}</a:t>
            </a:r>
            <a:endParaRPr lang="en-US" altLang="zh-CN" dirty="0"/>
          </a:p>
          <a:p>
            <a:pPr marL="0" indent="0">
              <a:buNone/>
            </a:pPr>
            <a:r>
              <a:rPr lang="en-US" altLang="zh-CN" dirty="0"/>
              <a:t>//</a:t>
            </a:r>
            <a:r>
              <a:rPr lang="zh-CN" altLang="en-US" dirty="0"/>
              <a:t>编译</a:t>
            </a:r>
            <a:r>
              <a:rPr lang="zh-CN" altLang="en-US" dirty="0" smtClean="0"/>
              <a:t>后</a:t>
            </a:r>
            <a:endParaRPr lang="zh-CN" altLang="en-US" dirty="0"/>
          </a:p>
          <a:p>
            <a:pPr marL="0" indent="0">
              <a:buNone/>
            </a:pPr>
            <a:r>
              <a:rPr lang="en-US" altLang="zh-CN" dirty="0"/>
              <a:t>.selected {</a:t>
            </a:r>
          </a:p>
          <a:p>
            <a:pPr marL="0" indent="0">
              <a:buNone/>
            </a:pPr>
            <a:r>
              <a:rPr lang="en-US" altLang="zh-CN" dirty="0"/>
              <a:t>  border: 1px solid #F90;</a:t>
            </a:r>
          </a:p>
          <a:p>
            <a:pPr marL="0" indent="0">
              <a:buNone/>
            </a:pPr>
            <a:r>
              <a:rPr lang="en-US" altLang="zh-CN" dirty="0"/>
              <a:t>}</a:t>
            </a:r>
            <a:endParaRPr lang="zh-CN" altLang="en-US" dirty="0"/>
          </a:p>
        </p:txBody>
      </p:sp>
    </p:spTree>
    <p:extLst>
      <p:ext uri="{BB962C8B-B14F-4D97-AF65-F5344CB8AC3E}">
        <p14:creationId xmlns:p14="http://schemas.microsoft.com/office/powerpoint/2010/main" val="361572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en-US" dirty="0"/>
              <a:t>变量引用</a:t>
            </a:r>
          </a:p>
        </p:txBody>
      </p:sp>
      <p:sp>
        <p:nvSpPr>
          <p:cNvPr id="3" name="内容占位符 2"/>
          <p:cNvSpPr>
            <a:spLocks noGrp="1"/>
          </p:cNvSpPr>
          <p:nvPr>
            <p:ph idx="1"/>
          </p:nvPr>
        </p:nvSpPr>
        <p:spPr>
          <a:xfrm>
            <a:off x="838200" y="1379621"/>
            <a:ext cx="10515600" cy="4797342"/>
          </a:xfrm>
        </p:spPr>
        <p:txBody>
          <a:bodyPr>
            <a:normAutofit fontScale="85000" lnSpcReduction="20000"/>
          </a:bodyPr>
          <a:lstStyle/>
          <a:p>
            <a:pPr marL="0" indent="0">
              <a:buNone/>
            </a:pPr>
            <a:r>
              <a:rPr lang="zh-CN" altLang="en-US" dirty="0">
                <a:solidFill>
                  <a:srgbClr val="FF0000"/>
                </a:solidFill>
              </a:rPr>
              <a:t>在声明</a:t>
            </a:r>
            <a:r>
              <a:rPr lang="zh-CN" altLang="en-US" dirty="0" smtClean="0">
                <a:solidFill>
                  <a:srgbClr val="FF0000"/>
                </a:solidFill>
              </a:rPr>
              <a:t>变量</a:t>
            </a:r>
            <a:r>
              <a:rPr lang="zh-CN" altLang="en-US" dirty="0">
                <a:solidFill>
                  <a:srgbClr val="FF0000"/>
                </a:solidFill>
              </a:rPr>
              <a:t>时，变量值也可以引用其他变量</a:t>
            </a:r>
            <a:r>
              <a:rPr lang="zh-CN" altLang="en-US" dirty="0" smtClean="0">
                <a:solidFill>
                  <a:srgbClr val="FF0000"/>
                </a:solidFill>
              </a:rPr>
              <a:t>。</a:t>
            </a:r>
            <a:endParaRPr lang="en-US" altLang="zh-CN" dirty="0" smtClean="0">
              <a:solidFill>
                <a:srgbClr val="FF0000"/>
              </a:solidFill>
            </a:endParaRPr>
          </a:p>
          <a:p>
            <a:pPr marL="0" indent="0">
              <a:buNone/>
            </a:pPr>
            <a:r>
              <a:rPr lang="en-US" altLang="zh-CN" dirty="0"/>
              <a:t>$highlight-color: #F90;</a:t>
            </a:r>
          </a:p>
          <a:p>
            <a:pPr marL="0" indent="0">
              <a:buNone/>
            </a:pPr>
            <a:r>
              <a:rPr lang="en-US" altLang="zh-CN" dirty="0"/>
              <a:t>$highlight-border: 1px solid $highlight-color;</a:t>
            </a:r>
          </a:p>
          <a:p>
            <a:pPr marL="0" indent="0">
              <a:buNone/>
            </a:pPr>
            <a:r>
              <a:rPr lang="en-US" altLang="zh-CN" dirty="0"/>
              <a:t>.selected {</a:t>
            </a:r>
          </a:p>
          <a:p>
            <a:pPr marL="0" indent="0">
              <a:buNone/>
            </a:pPr>
            <a:r>
              <a:rPr lang="en-US" altLang="zh-CN" dirty="0"/>
              <a:t>  border: $highlight-border;</a:t>
            </a:r>
          </a:p>
          <a:p>
            <a:pPr marL="0" indent="0">
              <a:buNone/>
            </a:pPr>
            <a:r>
              <a:rPr lang="en-US" altLang="zh-CN" dirty="0"/>
              <a:t>}</a:t>
            </a:r>
          </a:p>
          <a:p>
            <a:pPr marL="0" indent="0">
              <a:buNone/>
            </a:pPr>
            <a:endParaRPr lang="en-US" altLang="zh-CN" dirty="0"/>
          </a:p>
          <a:p>
            <a:pPr marL="0" indent="0">
              <a:buNone/>
            </a:pPr>
            <a:r>
              <a:rPr lang="en-US" altLang="zh-CN" dirty="0"/>
              <a:t>//</a:t>
            </a:r>
            <a:r>
              <a:rPr lang="zh-CN" altLang="en-US" dirty="0"/>
              <a:t>编译后</a:t>
            </a:r>
          </a:p>
          <a:p>
            <a:pPr marL="0" indent="0">
              <a:buNone/>
            </a:pPr>
            <a:endParaRPr lang="zh-CN" altLang="en-US" dirty="0"/>
          </a:p>
          <a:p>
            <a:pPr marL="0" indent="0">
              <a:buNone/>
            </a:pPr>
            <a:r>
              <a:rPr lang="en-US" altLang="zh-CN" dirty="0"/>
              <a:t>.selected {</a:t>
            </a:r>
          </a:p>
          <a:p>
            <a:pPr marL="0" indent="0">
              <a:buNone/>
            </a:pPr>
            <a:r>
              <a:rPr lang="en-US" altLang="zh-CN" dirty="0"/>
              <a:t>  border: 1px solid #F90;</a:t>
            </a:r>
          </a:p>
          <a:p>
            <a:pPr marL="0" indent="0">
              <a:buNone/>
            </a:pPr>
            <a:r>
              <a:rPr lang="en-US" altLang="zh-CN" dirty="0"/>
              <a:t>}</a:t>
            </a:r>
            <a:endParaRPr lang="zh-CN" altLang="en-US" dirty="0"/>
          </a:p>
        </p:txBody>
      </p:sp>
    </p:spTree>
    <p:extLst>
      <p:ext uri="{BB962C8B-B14F-4D97-AF65-F5344CB8AC3E}">
        <p14:creationId xmlns:p14="http://schemas.microsoft.com/office/powerpoint/2010/main" val="498052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690</TotalTime>
  <Words>5747</Words>
  <Application>Microsoft Office PowerPoint</Application>
  <PresentationFormat>宽屏</PresentationFormat>
  <Paragraphs>417</Paragraphs>
  <Slides>39</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39</vt:i4>
      </vt:variant>
    </vt:vector>
  </HeadingPairs>
  <TitlesOfParts>
    <vt:vector size="52" baseType="lpstr">
      <vt:lpstr>Arial Unicode MS</vt:lpstr>
      <vt:lpstr>Helvetica Neue</vt:lpstr>
      <vt:lpstr>Menlo</vt:lpstr>
      <vt:lpstr>等线</vt:lpstr>
      <vt:lpstr>等线 Light</vt:lpstr>
      <vt:lpstr>华文中宋</vt:lpstr>
      <vt:lpstr>宋体</vt:lpstr>
      <vt:lpstr>Arial</vt:lpstr>
      <vt:lpstr>Gill Sans MT</vt:lpstr>
      <vt:lpstr>Impact</vt:lpstr>
      <vt:lpstr>Wingdings</vt:lpstr>
      <vt:lpstr>Office 主题​​</vt:lpstr>
      <vt:lpstr>Badge</vt:lpstr>
      <vt:lpstr>Sass</vt:lpstr>
      <vt:lpstr>Sass和Less</vt:lpstr>
      <vt:lpstr>Sass与Less的不同之处</vt:lpstr>
      <vt:lpstr>Sass的优缺点</vt:lpstr>
      <vt:lpstr>目录</vt:lpstr>
      <vt:lpstr>1.使用变量</vt:lpstr>
      <vt:lpstr>1-1.变量声明</vt:lpstr>
      <vt:lpstr>1-2.变量引用</vt:lpstr>
      <vt:lpstr>1-2.变量引用</vt:lpstr>
      <vt:lpstr>1-3.变量名用中划线还是下划线分隔</vt:lpstr>
      <vt:lpstr>2.嵌套CSS规则</vt:lpstr>
      <vt:lpstr>PowerPoint 演示文稿</vt:lpstr>
      <vt:lpstr>2.1父选择器的标识符&amp;</vt:lpstr>
      <vt:lpstr>2.1父选择器的标识符&amp;</vt:lpstr>
      <vt:lpstr>2.2群组选择器的嵌套</vt:lpstr>
      <vt:lpstr>2.2群组选择器的嵌套</vt:lpstr>
      <vt:lpstr>2-3. 子组合选择器和同层组合选择器：&gt;、+和~</vt:lpstr>
      <vt:lpstr>2-4. 嵌套属性</vt:lpstr>
      <vt:lpstr>3 导入SASS文件</vt:lpstr>
      <vt:lpstr>PowerPoint 演示文稿</vt:lpstr>
      <vt:lpstr>3.1使用SASS部分文件</vt:lpstr>
      <vt:lpstr>3-2默认变量值</vt:lpstr>
      <vt:lpstr>3-3. 嵌套导入</vt:lpstr>
      <vt:lpstr>3-4. 原生的CSS导入</vt:lpstr>
      <vt:lpstr>4. 静默注释</vt:lpstr>
      <vt:lpstr>5. 混合器</vt:lpstr>
      <vt:lpstr>5.1何时使用混合器</vt:lpstr>
      <vt:lpstr>5-2. 混合器中的CSS规则</vt:lpstr>
      <vt:lpstr>5.3给混合器传参</vt:lpstr>
      <vt:lpstr>PowerPoint 演示文稿</vt:lpstr>
      <vt:lpstr>5.4默认参数值</vt:lpstr>
      <vt:lpstr>6. 使用选择器继承来精简CSS;</vt:lpstr>
      <vt:lpstr>PowerPoint 演示文稿</vt:lpstr>
      <vt:lpstr>6.1何时使用继承</vt:lpstr>
      <vt:lpstr>6.2继承的高级用法</vt:lpstr>
      <vt:lpstr>PowerPoint 演示文稿</vt:lpstr>
      <vt:lpstr>6.3继承的工作细节</vt:lpstr>
      <vt:lpstr>6.4使用继承的最佳实践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Sass</dc:title>
  <dc:creator>王加藤</dc:creator>
  <cp:lastModifiedBy>王加藤</cp:lastModifiedBy>
  <cp:revision>182</cp:revision>
  <dcterms:created xsi:type="dcterms:W3CDTF">2019-12-11T04:46:34Z</dcterms:created>
  <dcterms:modified xsi:type="dcterms:W3CDTF">2019-12-23T12:43:41Z</dcterms:modified>
</cp:coreProperties>
</file>