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5E"/>
    <a:srgbClr val="002FFC"/>
    <a:srgbClr val="24DBFD"/>
    <a:srgbClr val="000000"/>
    <a:srgbClr val="001027"/>
    <a:srgbClr val="F8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4" autoAdjust="0"/>
    <p:restoredTop sz="88957" autoAdjust="0"/>
  </p:normalViewPr>
  <p:slideViewPr>
    <p:cSldViewPr snapToGrid="0">
      <p:cViewPr>
        <p:scale>
          <a:sx n="75" d="100"/>
          <a:sy n="75" d="100"/>
        </p:scale>
        <p:origin x="-20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7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自然导航依靠安装一个摄像头，将看到的信息收集，经过将这些信息算法处理，得出环境模型，得到当前所处位置信息，再通过与内置地图做对比，确定路线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激光导航也是同样的道理，只不过是运用激光技术</a:t>
            </a:r>
            <a:endParaRPr lang="en-US" altLang="zh-CN" dirty="0" smtClean="0"/>
          </a:p>
          <a:p>
            <a:r>
              <a:rPr lang="zh-CN" altLang="en-US" dirty="0" smtClean="0"/>
              <a:t>在人流量大，环境变化复杂的地方，这些技术目前显然是不合适的</a:t>
            </a:r>
            <a:endParaRPr lang="en-US" altLang="zh-CN" dirty="0" smtClean="0"/>
          </a:p>
          <a:p>
            <a:r>
              <a:rPr lang="zh-CN" altLang="en-US" dirty="0" smtClean="0"/>
              <a:t>而二维码和磁钉是通过每隔一段距离设定点，小车通过该点确定位置，再通过小车内置的陀螺仪确定转动角度，进行路线行径，但是这需要对陀螺仪的精度有很高的要求，相隔的距离越大，精度要求越高</a:t>
            </a:r>
            <a:endParaRPr lang="en-US" altLang="zh-CN" dirty="0" smtClean="0"/>
          </a:p>
          <a:p>
            <a:r>
              <a:rPr lang="zh-CN" altLang="en-US" dirty="0" smtClean="0"/>
              <a:t>磁条导航成本最低，稳定度目前最好，但是对于一条轨道只能是互斥访问的，所以我们讨论，将二维码导航与磁条导航相结合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6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ransition spd="slow"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ransition spd="slow"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5831D3-0402-4898-B50C-9B0531AF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2096434"/>
      </p:ext>
    </p:extLst>
  </p:cSld>
  <p:clrMapOvr>
    <a:masterClrMapping/>
  </p:clrMapOvr>
  <p:transition spd="slow"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B79263C-DC06-4225-BBA5-00EBBB077C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ransition spd="slow">
    <p:wipe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5885FEB-8201-4EC3-B660-84D2B8714D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DC774F4-97D9-4640-9AC9-5EEFB660E10D}"/>
              </a:ext>
            </a:extLst>
          </p:cNvPr>
          <p:cNvSpPr txBox="1"/>
          <p:nvPr/>
        </p:nvSpPr>
        <p:spPr>
          <a:xfrm>
            <a:off x="677956" y="335160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7200" dirty="0" smtClean="0">
                <a:gradFill flip="none" rotWithShape="1">
                  <a:gsLst>
                    <a:gs pos="0">
                      <a:srgbClr val="F8FDFD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+mj-ea"/>
                <a:ea typeface="+mj-ea"/>
              </a:rPr>
              <a:t>智能轨道车</a:t>
            </a:r>
            <a:endParaRPr lang="zh-CN" altLang="en-US" sz="7200" dirty="0">
              <a:gradFill flip="none" rotWithShape="1">
                <a:gsLst>
                  <a:gs pos="0">
                    <a:srgbClr val="F8FDF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CB292B1-46FE-4F12-AB4E-78B35715FE05}"/>
              </a:ext>
            </a:extLst>
          </p:cNvPr>
          <p:cNvSpPr txBox="1"/>
          <p:nvPr/>
        </p:nvSpPr>
        <p:spPr>
          <a:xfrm>
            <a:off x="1200273" y="2852740"/>
            <a:ext cx="236773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商业计划书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7496CE4C-401A-464B-88F4-41D203065822}"/>
              </a:ext>
            </a:extLst>
          </p:cNvPr>
          <p:cNvCxnSpPr>
            <a:cxnSpLocks/>
          </p:cNvCxnSpPr>
          <p:nvPr/>
        </p:nvCxnSpPr>
        <p:spPr>
          <a:xfrm>
            <a:off x="1299475" y="4595657"/>
            <a:ext cx="3558279" cy="0"/>
          </a:xfrm>
          <a:prstGeom prst="line">
            <a:avLst/>
          </a:prstGeom>
          <a:ln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81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2A91E8A-52BC-430B-B024-7A4082D6D878}"/>
              </a:ext>
            </a:extLst>
          </p:cNvPr>
          <p:cNvSpPr txBox="1"/>
          <p:nvPr/>
        </p:nvSpPr>
        <p:spPr>
          <a:xfrm>
            <a:off x="1188947" y="4655576"/>
            <a:ext cx="374500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dirty="0" smtClean="0"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latin typeface="+mn-ea"/>
              </a:rPr>
              <a:t>智能改变未来</a:t>
            </a:r>
            <a:endParaRPr lang="zh-CN" altLang="en-US" sz="3200" dirty="0"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465D6D8-4FE7-470A-9ED8-AF1642F82619}"/>
              </a:ext>
            </a:extLst>
          </p:cNvPr>
          <p:cNvSpPr txBox="1"/>
          <p:nvPr/>
        </p:nvSpPr>
        <p:spPr>
          <a:xfrm>
            <a:off x="3522355" y="2852742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latin typeface="Agency FB" panose="020B0503020202020204" pitchFamily="34" charset="0"/>
                <a:ea typeface="锐字锐线梦想黑简1.0" panose="02010604000000000000" pitchFamily="2" charset="-122"/>
              </a:rPr>
              <a:t>BUSINESS</a:t>
            </a:r>
            <a:endParaRPr lang="zh-CN" altLang="en-US" sz="3200" dirty="0"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latin typeface="Agency FB" panose="020B0503020202020204" pitchFamily="34" charset="0"/>
              <a:ea typeface="锐字锐线梦想黑简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31647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îS1iḓè">
            <a:extLst>
              <a:ext uri="{FF2B5EF4-FFF2-40B4-BE49-F238E27FC236}">
                <a16:creationId xmlns:a16="http://schemas.microsoft.com/office/drawing/2014/main" xmlns="" id="{1D4E2C47-4B62-48A7-9401-7A7C71E12BFB}"/>
              </a:ext>
            </a:extLst>
          </p:cNvPr>
          <p:cNvGrpSpPr/>
          <p:nvPr/>
        </p:nvGrpSpPr>
        <p:grpSpPr>
          <a:xfrm>
            <a:off x="2036521" y="1936961"/>
            <a:ext cx="1810803" cy="4489140"/>
            <a:chOff x="4178985" y="2597150"/>
            <a:chExt cx="801573" cy="1987171"/>
          </a:xfrm>
          <a:effectLst/>
        </p:grpSpPr>
        <p:sp>
          <p:nvSpPr>
            <p:cNvPr id="4" name="îś1îdè">
              <a:extLst>
                <a:ext uri="{FF2B5EF4-FFF2-40B4-BE49-F238E27FC236}">
                  <a16:creationId xmlns:a16="http://schemas.microsoft.com/office/drawing/2014/main" xmlns="" id="{97A2E250-8F64-4D73-8312-A35F252E6E69}"/>
                </a:ext>
              </a:extLst>
            </p:cNvPr>
            <p:cNvSpPr/>
            <p:nvPr/>
          </p:nvSpPr>
          <p:spPr bwMode="auto">
            <a:xfrm flipH="1">
              <a:off x="4380108" y="3949917"/>
              <a:ext cx="383148" cy="634404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" name="iSḻíďé">
              <a:extLst>
                <a:ext uri="{FF2B5EF4-FFF2-40B4-BE49-F238E27FC236}">
                  <a16:creationId xmlns:a16="http://schemas.microsoft.com/office/drawing/2014/main" xmlns="" id="{74205BE7-53F9-4E02-8E60-FEC1B87C7ACB}"/>
                </a:ext>
              </a:extLst>
            </p:cNvPr>
            <p:cNvSpPr/>
            <p:nvPr/>
          </p:nvSpPr>
          <p:spPr bwMode="auto">
            <a:xfrm flipH="1">
              <a:off x="4413793" y="3944544"/>
              <a:ext cx="312270" cy="399544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24DBFD">
                <a:alpha val="4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" name="işļiḑé">
              <a:extLst>
                <a:ext uri="{FF2B5EF4-FFF2-40B4-BE49-F238E27FC236}">
                  <a16:creationId xmlns:a16="http://schemas.microsoft.com/office/drawing/2014/main" xmlns="" id="{816A3E59-85A3-4CE1-A607-A57A051499A3}"/>
                </a:ext>
              </a:extLst>
            </p:cNvPr>
            <p:cNvSpPr/>
            <p:nvPr/>
          </p:nvSpPr>
          <p:spPr bwMode="auto">
            <a:xfrm flipH="1">
              <a:off x="4464149" y="3958978"/>
              <a:ext cx="204536" cy="288808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002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" name="îṣ1ïḋé">
              <a:extLst>
                <a:ext uri="{FF2B5EF4-FFF2-40B4-BE49-F238E27FC236}">
                  <a16:creationId xmlns:a16="http://schemas.microsoft.com/office/drawing/2014/main" xmlns="" id="{CFF87615-D287-4607-815F-3F8B459C423A}"/>
                </a:ext>
              </a:extLst>
            </p:cNvPr>
            <p:cNvSpPr/>
            <p:nvPr/>
          </p:nvSpPr>
          <p:spPr bwMode="auto">
            <a:xfrm flipH="1">
              <a:off x="4178985" y="3511722"/>
              <a:ext cx="371113" cy="593708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73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" name="íśļiḋê">
              <a:extLst>
                <a:ext uri="{FF2B5EF4-FFF2-40B4-BE49-F238E27FC236}">
                  <a16:creationId xmlns:a16="http://schemas.microsoft.com/office/drawing/2014/main" xmlns="" id="{4DD14A49-C025-4AB0-A95B-165F27A96A07}"/>
                </a:ext>
              </a:extLst>
            </p:cNvPr>
            <p:cNvSpPr/>
            <p:nvPr/>
          </p:nvSpPr>
          <p:spPr bwMode="auto">
            <a:xfrm>
              <a:off x="4609445" y="3511722"/>
              <a:ext cx="371113" cy="593708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73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" name="îŝľiḋê">
              <a:extLst>
                <a:ext uri="{FF2B5EF4-FFF2-40B4-BE49-F238E27FC236}">
                  <a16:creationId xmlns:a16="http://schemas.microsoft.com/office/drawing/2014/main" xmlns="" id="{00857936-8090-468F-85B8-09FB9B1ACA6B}"/>
                </a:ext>
              </a:extLst>
            </p:cNvPr>
            <p:cNvSpPr/>
            <p:nvPr/>
          </p:nvSpPr>
          <p:spPr bwMode="auto">
            <a:xfrm>
              <a:off x="4226296" y="2597150"/>
              <a:ext cx="709127" cy="1298838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íṩḻîḑê">
              <a:extLst>
                <a:ext uri="{FF2B5EF4-FFF2-40B4-BE49-F238E27FC236}">
                  <a16:creationId xmlns:a16="http://schemas.microsoft.com/office/drawing/2014/main" xmlns="" id="{E5EE150E-1837-4B81-B20B-40AD6A87E673}"/>
                </a:ext>
              </a:extLst>
            </p:cNvPr>
            <p:cNvSpPr/>
            <p:nvPr/>
          </p:nvSpPr>
          <p:spPr bwMode="auto">
            <a:xfrm>
              <a:off x="4464149" y="3008591"/>
              <a:ext cx="236859" cy="230714"/>
            </a:xfrm>
            <a:prstGeom prst="ellipse">
              <a:avLst/>
            </a:prstGeom>
            <a:solidFill>
              <a:srgbClr val="00265E">
                <a:alpha val="77000"/>
              </a:srgb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" name="îşļiḍe">
              <a:extLst>
                <a:ext uri="{FF2B5EF4-FFF2-40B4-BE49-F238E27FC236}">
                  <a16:creationId xmlns:a16="http://schemas.microsoft.com/office/drawing/2014/main" xmlns="" id="{A09002BE-6AAF-42E2-AA0C-BE694A3891A8}"/>
                </a:ext>
              </a:extLst>
            </p:cNvPr>
            <p:cNvSpPr/>
            <p:nvPr/>
          </p:nvSpPr>
          <p:spPr bwMode="auto">
            <a:xfrm>
              <a:off x="4511491" y="3311397"/>
              <a:ext cx="142175" cy="146900"/>
            </a:xfrm>
            <a:prstGeom prst="ellipse">
              <a:avLst/>
            </a:prstGeom>
            <a:solidFill>
              <a:srgbClr val="00265E">
                <a:alpha val="77000"/>
              </a:srgb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" name="ïṧľîḑé">
              <a:extLst>
                <a:ext uri="{FF2B5EF4-FFF2-40B4-BE49-F238E27FC236}">
                  <a16:creationId xmlns:a16="http://schemas.microsoft.com/office/drawing/2014/main" xmlns="" id="{EA6D14A9-D126-4AD9-9E73-49B675827F4C}"/>
                </a:ext>
              </a:extLst>
            </p:cNvPr>
            <p:cNvSpPr/>
            <p:nvPr/>
          </p:nvSpPr>
          <p:spPr bwMode="auto">
            <a:xfrm>
              <a:off x="4538857" y="3530389"/>
              <a:ext cx="87443" cy="85569"/>
            </a:xfrm>
            <a:prstGeom prst="ellipse">
              <a:avLst/>
            </a:prstGeom>
            <a:solidFill>
              <a:srgbClr val="00265E">
                <a:alpha val="77000"/>
              </a:srgb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13" name="文本框 6">
            <a:extLst>
              <a:ext uri="{FF2B5EF4-FFF2-40B4-BE49-F238E27FC236}">
                <a16:creationId xmlns:a16="http://schemas.microsoft.com/office/drawing/2014/main" xmlns="" id="{DE753D06-9AA5-4182-A2BE-48BB90B9604A}"/>
              </a:ext>
            </a:extLst>
          </p:cNvPr>
          <p:cNvSpPr txBox="1"/>
          <p:nvPr/>
        </p:nvSpPr>
        <p:spPr bwMode="auto">
          <a:xfrm>
            <a:off x="5216251" y="1999734"/>
            <a:ext cx="6193431" cy="345325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00"/>
            <a:r>
              <a:rPr lang="en-US" altLang="zh-CN" sz="2400" dirty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	</a:t>
            </a:r>
            <a:r>
              <a:rPr lang="zh-CN" altLang="zh-CN" sz="2400" dirty="0" smtClean="0">
                <a:solidFill>
                  <a:schemeClr val="bg1"/>
                </a:solidFill>
              </a:rPr>
              <a:t>随着</a:t>
            </a:r>
            <a:r>
              <a:rPr lang="zh-CN" altLang="zh-CN" sz="2400" dirty="0">
                <a:solidFill>
                  <a:schemeClr val="bg1"/>
                </a:solidFill>
              </a:rPr>
              <a:t>科学技术不断发展，智能化工具在人们的生活、生产中应用越来越多。人们开始对服务品质的要求越来越高，如何提升服务品质，并缩减人力成本成为企业的关注点。智能短途运输车可以被应用于工厂进行材料搬运，在小区等场所作为做短途物流，能满足企业对于客户智能服务的需求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BD021CE-2CE5-498A-9FFD-C0144392E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92589" y="382859"/>
            <a:ext cx="1065571" cy="1059575"/>
          </a:xfrm>
          <a:prstGeom prst="rect">
            <a:avLst/>
          </a:prstGeom>
        </p:spPr>
      </p:pic>
      <p:sp>
        <p:nvSpPr>
          <p:cNvPr id="15" name="文本框 33">
            <a:extLst>
              <a:ext uri="{FF2B5EF4-FFF2-40B4-BE49-F238E27FC236}">
                <a16:creationId xmlns:a16="http://schemas.microsoft.com/office/drawing/2014/main" xmlns="" id="{A64A0D6C-F2AB-42B8-8D05-0E93A96A728C}"/>
              </a:ext>
            </a:extLst>
          </p:cNvPr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项目背景</a:t>
            </a:r>
          </a:p>
        </p:txBody>
      </p:sp>
      <p:sp>
        <p:nvSpPr>
          <p:cNvPr id="17" name="ïs1iḍê">
            <a:extLst>
              <a:ext uri="{FF2B5EF4-FFF2-40B4-BE49-F238E27FC236}">
                <a16:creationId xmlns:a16="http://schemas.microsoft.com/office/drawing/2014/main" xmlns="" id="{A695D9C8-E444-4784-94D0-50E5DD566704}"/>
              </a:ext>
            </a:extLst>
          </p:cNvPr>
          <p:cNvSpPr/>
          <p:nvPr/>
        </p:nvSpPr>
        <p:spPr bwMode="auto">
          <a:xfrm>
            <a:off x="-107836" y="5445125"/>
            <a:ext cx="6222059" cy="2333274"/>
          </a:xfrm>
          <a:custGeom>
            <a:avLst/>
            <a:gdLst/>
            <a:ahLst/>
            <a:cxnLst>
              <a:cxn ang="0">
                <a:pos x="3884" y="503"/>
              </a:cxn>
              <a:cxn ang="0">
                <a:pos x="3613" y="575"/>
              </a:cxn>
              <a:cxn ang="0">
                <a:pos x="3348" y="384"/>
              </a:cxn>
              <a:cxn ang="0">
                <a:pos x="3114" y="173"/>
              </a:cxn>
              <a:cxn ang="0">
                <a:pos x="2825" y="40"/>
              </a:cxn>
              <a:cxn ang="0">
                <a:pos x="2499" y="0"/>
              </a:cxn>
              <a:cxn ang="0">
                <a:pos x="2187" y="58"/>
              </a:cxn>
              <a:cxn ang="0">
                <a:pos x="1915" y="202"/>
              </a:cxn>
              <a:cxn ang="0">
                <a:pos x="1697" y="416"/>
              </a:cxn>
              <a:cxn ang="0">
                <a:pos x="1459" y="444"/>
              </a:cxn>
              <a:cxn ang="0">
                <a:pos x="1132" y="366"/>
              </a:cxn>
              <a:cxn ang="0">
                <a:pos x="692" y="427"/>
              </a:cxn>
              <a:cxn ang="0">
                <a:pos x="309" y="672"/>
              </a:cxn>
              <a:cxn ang="0">
                <a:pos x="65" y="1055"/>
              </a:cxn>
              <a:cxn ang="0">
                <a:pos x="5" y="1524"/>
              </a:cxn>
              <a:cxn ang="0">
                <a:pos x="153" y="1963"/>
              </a:cxn>
              <a:cxn ang="0">
                <a:pos x="466" y="2291"/>
              </a:cxn>
              <a:cxn ang="0">
                <a:pos x="894" y="2459"/>
              </a:cxn>
              <a:cxn ang="0">
                <a:pos x="1268" y="2450"/>
              </a:cxn>
              <a:cxn ang="0">
                <a:pos x="1560" y="2342"/>
              </a:cxn>
              <a:cxn ang="0">
                <a:pos x="1803" y="2158"/>
              </a:cxn>
              <a:cxn ang="0">
                <a:pos x="1998" y="1960"/>
              </a:cxn>
              <a:cxn ang="0">
                <a:pos x="2286" y="2079"/>
              </a:cxn>
              <a:cxn ang="0">
                <a:pos x="2553" y="2198"/>
              </a:cxn>
              <a:cxn ang="0">
                <a:pos x="2765" y="2430"/>
              </a:cxn>
              <a:cxn ang="0">
                <a:pos x="3037" y="2591"/>
              </a:cxn>
              <a:cxn ang="0">
                <a:pos x="3354" y="2664"/>
              </a:cxn>
              <a:cxn ang="0">
                <a:pos x="3643" y="2645"/>
              </a:cxn>
              <a:cxn ang="0">
                <a:pos x="3896" y="2557"/>
              </a:cxn>
              <a:cxn ang="0">
                <a:pos x="4168" y="2582"/>
              </a:cxn>
              <a:cxn ang="0">
                <a:pos x="4499" y="2582"/>
              </a:cxn>
              <a:cxn ang="0">
                <a:pos x="4753" y="2594"/>
              </a:cxn>
              <a:cxn ang="0">
                <a:pos x="5015" y="2660"/>
              </a:cxn>
              <a:cxn ang="0">
                <a:pos x="5323" y="2651"/>
              </a:cxn>
              <a:cxn ang="0">
                <a:pos x="5627" y="2546"/>
              </a:cxn>
              <a:cxn ang="0">
                <a:pos x="5880" y="2360"/>
              </a:cxn>
              <a:cxn ang="0">
                <a:pos x="6069" y="2108"/>
              </a:cxn>
              <a:cxn ang="0">
                <a:pos x="6382" y="2048"/>
              </a:cxn>
              <a:cxn ang="0">
                <a:pos x="6636" y="2000"/>
              </a:cxn>
              <a:cxn ang="0">
                <a:pos x="6840" y="2227"/>
              </a:cxn>
              <a:cxn ang="0">
                <a:pos x="7101" y="2388"/>
              </a:cxn>
              <a:cxn ang="0">
                <a:pos x="7406" y="2466"/>
              </a:cxn>
              <a:cxn ang="0">
                <a:pos x="7827" y="2423"/>
              </a:cxn>
              <a:cxn ang="0">
                <a:pos x="8222" y="2196"/>
              </a:cxn>
              <a:cxn ang="0">
                <a:pos x="8484" y="1827"/>
              </a:cxn>
              <a:cxn ang="0">
                <a:pos x="8566" y="1363"/>
              </a:cxn>
              <a:cxn ang="0">
                <a:pos x="8439" y="915"/>
              </a:cxn>
              <a:cxn ang="0">
                <a:pos x="8144" y="573"/>
              </a:cxn>
              <a:cxn ang="0">
                <a:pos x="7725" y="384"/>
              </a:cxn>
              <a:cxn ang="0">
                <a:pos x="7322" y="380"/>
              </a:cxn>
              <a:cxn ang="0">
                <a:pos x="7009" y="491"/>
              </a:cxn>
              <a:cxn ang="0">
                <a:pos x="6805" y="337"/>
              </a:cxn>
              <a:cxn ang="0">
                <a:pos x="6567" y="145"/>
              </a:cxn>
              <a:cxn ang="0">
                <a:pos x="6280" y="29"/>
              </a:cxn>
              <a:cxn ang="0">
                <a:pos x="5958" y="3"/>
              </a:cxn>
              <a:cxn ang="0">
                <a:pos x="5641" y="75"/>
              </a:cxn>
              <a:cxn ang="0">
                <a:pos x="5369" y="236"/>
              </a:cxn>
              <a:cxn ang="0">
                <a:pos x="5157" y="469"/>
              </a:cxn>
              <a:cxn ang="0">
                <a:pos x="4854" y="559"/>
              </a:cxn>
              <a:cxn ang="0">
                <a:pos x="4594" y="486"/>
              </a:cxn>
              <a:cxn ang="0">
                <a:pos x="4284" y="486"/>
              </a:cxn>
            </a:cxnLst>
            <a:rect l="0" t="0" r="r" b="b"/>
            <a:pathLst>
              <a:path w="8568" h="2667">
                <a:moveTo>
                  <a:pt x="4128" y="474"/>
                </a:moveTo>
                <a:lnTo>
                  <a:pt x="4096" y="475"/>
                </a:lnTo>
                <a:lnTo>
                  <a:pt x="4065" y="477"/>
                </a:lnTo>
                <a:lnTo>
                  <a:pt x="4034" y="478"/>
                </a:lnTo>
                <a:lnTo>
                  <a:pt x="4004" y="482"/>
                </a:lnTo>
                <a:lnTo>
                  <a:pt x="3974" y="486"/>
                </a:lnTo>
                <a:lnTo>
                  <a:pt x="3943" y="491"/>
                </a:lnTo>
                <a:lnTo>
                  <a:pt x="3913" y="497"/>
                </a:lnTo>
                <a:lnTo>
                  <a:pt x="3884" y="503"/>
                </a:lnTo>
                <a:lnTo>
                  <a:pt x="3855" y="510"/>
                </a:lnTo>
                <a:lnTo>
                  <a:pt x="3826" y="519"/>
                </a:lnTo>
                <a:lnTo>
                  <a:pt x="3798" y="527"/>
                </a:lnTo>
                <a:lnTo>
                  <a:pt x="3769" y="538"/>
                </a:lnTo>
                <a:lnTo>
                  <a:pt x="3741" y="548"/>
                </a:lnTo>
                <a:lnTo>
                  <a:pt x="3713" y="559"/>
                </a:lnTo>
                <a:lnTo>
                  <a:pt x="3687" y="572"/>
                </a:lnTo>
                <a:lnTo>
                  <a:pt x="3661" y="584"/>
                </a:lnTo>
                <a:lnTo>
                  <a:pt x="3613" y="575"/>
                </a:lnTo>
                <a:lnTo>
                  <a:pt x="3564" y="567"/>
                </a:lnTo>
                <a:lnTo>
                  <a:pt x="3515" y="561"/>
                </a:lnTo>
                <a:lnTo>
                  <a:pt x="3465" y="559"/>
                </a:lnTo>
                <a:lnTo>
                  <a:pt x="3448" y="528"/>
                </a:lnTo>
                <a:lnTo>
                  <a:pt x="3430" y="498"/>
                </a:lnTo>
                <a:lnTo>
                  <a:pt x="3411" y="469"/>
                </a:lnTo>
                <a:lnTo>
                  <a:pt x="3391" y="440"/>
                </a:lnTo>
                <a:lnTo>
                  <a:pt x="3370" y="411"/>
                </a:lnTo>
                <a:lnTo>
                  <a:pt x="3348" y="384"/>
                </a:lnTo>
                <a:lnTo>
                  <a:pt x="3325" y="357"/>
                </a:lnTo>
                <a:lnTo>
                  <a:pt x="3301" y="332"/>
                </a:lnTo>
                <a:lnTo>
                  <a:pt x="3278" y="306"/>
                </a:lnTo>
                <a:lnTo>
                  <a:pt x="3251" y="281"/>
                </a:lnTo>
                <a:lnTo>
                  <a:pt x="3226" y="259"/>
                </a:lnTo>
                <a:lnTo>
                  <a:pt x="3198" y="236"/>
                </a:lnTo>
                <a:lnTo>
                  <a:pt x="3172" y="214"/>
                </a:lnTo>
                <a:lnTo>
                  <a:pt x="3143" y="193"/>
                </a:lnTo>
                <a:lnTo>
                  <a:pt x="3114" y="173"/>
                </a:lnTo>
                <a:lnTo>
                  <a:pt x="3085" y="155"/>
                </a:lnTo>
                <a:lnTo>
                  <a:pt x="3054" y="136"/>
                </a:lnTo>
                <a:lnTo>
                  <a:pt x="3023" y="120"/>
                </a:lnTo>
                <a:lnTo>
                  <a:pt x="2991" y="104"/>
                </a:lnTo>
                <a:lnTo>
                  <a:pt x="2959" y="89"/>
                </a:lnTo>
                <a:lnTo>
                  <a:pt x="2926" y="75"/>
                </a:lnTo>
                <a:lnTo>
                  <a:pt x="2893" y="62"/>
                </a:lnTo>
                <a:lnTo>
                  <a:pt x="2859" y="50"/>
                </a:lnTo>
                <a:lnTo>
                  <a:pt x="2825" y="40"/>
                </a:lnTo>
                <a:lnTo>
                  <a:pt x="2790" y="30"/>
                </a:lnTo>
                <a:lnTo>
                  <a:pt x="2755" y="22"/>
                </a:lnTo>
                <a:lnTo>
                  <a:pt x="2719" y="16"/>
                </a:lnTo>
                <a:lnTo>
                  <a:pt x="2683" y="9"/>
                </a:lnTo>
                <a:lnTo>
                  <a:pt x="2646" y="5"/>
                </a:lnTo>
                <a:lnTo>
                  <a:pt x="2609" y="3"/>
                </a:lnTo>
                <a:lnTo>
                  <a:pt x="2573" y="0"/>
                </a:lnTo>
                <a:lnTo>
                  <a:pt x="2536" y="0"/>
                </a:lnTo>
                <a:lnTo>
                  <a:pt x="2499" y="0"/>
                </a:lnTo>
                <a:lnTo>
                  <a:pt x="2463" y="1"/>
                </a:lnTo>
                <a:lnTo>
                  <a:pt x="2427" y="5"/>
                </a:lnTo>
                <a:lnTo>
                  <a:pt x="2392" y="9"/>
                </a:lnTo>
                <a:lnTo>
                  <a:pt x="2356" y="15"/>
                </a:lnTo>
                <a:lnTo>
                  <a:pt x="2322" y="21"/>
                </a:lnTo>
                <a:lnTo>
                  <a:pt x="2287" y="29"/>
                </a:lnTo>
                <a:lnTo>
                  <a:pt x="2253" y="38"/>
                </a:lnTo>
                <a:lnTo>
                  <a:pt x="2220" y="48"/>
                </a:lnTo>
                <a:lnTo>
                  <a:pt x="2187" y="58"/>
                </a:lnTo>
                <a:lnTo>
                  <a:pt x="2155" y="71"/>
                </a:lnTo>
                <a:lnTo>
                  <a:pt x="2122" y="83"/>
                </a:lnTo>
                <a:lnTo>
                  <a:pt x="2092" y="98"/>
                </a:lnTo>
                <a:lnTo>
                  <a:pt x="2060" y="112"/>
                </a:lnTo>
                <a:lnTo>
                  <a:pt x="2030" y="129"/>
                </a:lnTo>
                <a:lnTo>
                  <a:pt x="2001" y="145"/>
                </a:lnTo>
                <a:lnTo>
                  <a:pt x="1972" y="164"/>
                </a:lnTo>
                <a:lnTo>
                  <a:pt x="1943" y="182"/>
                </a:lnTo>
                <a:lnTo>
                  <a:pt x="1915" y="202"/>
                </a:lnTo>
                <a:lnTo>
                  <a:pt x="1888" y="222"/>
                </a:lnTo>
                <a:lnTo>
                  <a:pt x="1862" y="244"/>
                </a:lnTo>
                <a:lnTo>
                  <a:pt x="1836" y="265"/>
                </a:lnTo>
                <a:lnTo>
                  <a:pt x="1811" y="289"/>
                </a:lnTo>
                <a:lnTo>
                  <a:pt x="1787" y="313"/>
                </a:lnTo>
                <a:lnTo>
                  <a:pt x="1763" y="337"/>
                </a:lnTo>
                <a:lnTo>
                  <a:pt x="1741" y="363"/>
                </a:lnTo>
                <a:lnTo>
                  <a:pt x="1718" y="388"/>
                </a:lnTo>
                <a:lnTo>
                  <a:pt x="1697" y="416"/>
                </a:lnTo>
                <a:lnTo>
                  <a:pt x="1677" y="442"/>
                </a:lnTo>
                <a:lnTo>
                  <a:pt x="1657" y="470"/>
                </a:lnTo>
                <a:lnTo>
                  <a:pt x="1639" y="499"/>
                </a:lnTo>
                <a:lnTo>
                  <a:pt x="1622" y="528"/>
                </a:lnTo>
                <a:lnTo>
                  <a:pt x="1590" y="510"/>
                </a:lnTo>
                <a:lnTo>
                  <a:pt x="1558" y="491"/>
                </a:lnTo>
                <a:lnTo>
                  <a:pt x="1527" y="474"/>
                </a:lnTo>
                <a:lnTo>
                  <a:pt x="1494" y="458"/>
                </a:lnTo>
                <a:lnTo>
                  <a:pt x="1459" y="444"/>
                </a:lnTo>
                <a:lnTo>
                  <a:pt x="1425" y="431"/>
                </a:lnTo>
                <a:lnTo>
                  <a:pt x="1391" y="417"/>
                </a:lnTo>
                <a:lnTo>
                  <a:pt x="1355" y="407"/>
                </a:lnTo>
                <a:lnTo>
                  <a:pt x="1319" y="396"/>
                </a:lnTo>
                <a:lnTo>
                  <a:pt x="1282" y="387"/>
                </a:lnTo>
                <a:lnTo>
                  <a:pt x="1245" y="380"/>
                </a:lnTo>
                <a:lnTo>
                  <a:pt x="1208" y="374"/>
                </a:lnTo>
                <a:lnTo>
                  <a:pt x="1170" y="368"/>
                </a:lnTo>
                <a:lnTo>
                  <a:pt x="1132" y="366"/>
                </a:lnTo>
                <a:lnTo>
                  <a:pt x="1094" y="363"/>
                </a:lnTo>
                <a:lnTo>
                  <a:pt x="1054" y="363"/>
                </a:lnTo>
                <a:lnTo>
                  <a:pt x="1000" y="365"/>
                </a:lnTo>
                <a:lnTo>
                  <a:pt x="947" y="368"/>
                </a:lnTo>
                <a:lnTo>
                  <a:pt x="894" y="375"/>
                </a:lnTo>
                <a:lnTo>
                  <a:pt x="843" y="384"/>
                </a:lnTo>
                <a:lnTo>
                  <a:pt x="791" y="396"/>
                </a:lnTo>
                <a:lnTo>
                  <a:pt x="742" y="411"/>
                </a:lnTo>
                <a:lnTo>
                  <a:pt x="692" y="427"/>
                </a:lnTo>
                <a:lnTo>
                  <a:pt x="645" y="446"/>
                </a:lnTo>
                <a:lnTo>
                  <a:pt x="598" y="468"/>
                </a:lnTo>
                <a:lnTo>
                  <a:pt x="552" y="490"/>
                </a:lnTo>
                <a:lnTo>
                  <a:pt x="509" y="515"/>
                </a:lnTo>
                <a:lnTo>
                  <a:pt x="466" y="543"/>
                </a:lnTo>
                <a:lnTo>
                  <a:pt x="424" y="573"/>
                </a:lnTo>
                <a:lnTo>
                  <a:pt x="384" y="604"/>
                </a:lnTo>
                <a:lnTo>
                  <a:pt x="346" y="637"/>
                </a:lnTo>
                <a:lnTo>
                  <a:pt x="309" y="672"/>
                </a:lnTo>
                <a:lnTo>
                  <a:pt x="275" y="709"/>
                </a:lnTo>
                <a:lnTo>
                  <a:pt x="242" y="748"/>
                </a:lnTo>
                <a:lnTo>
                  <a:pt x="210" y="787"/>
                </a:lnTo>
                <a:lnTo>
                  <a:pt x="181" y="828"/>
                </a:lnTo>
                <a:lnTo>
                  <a:pt x="153" y="872"/>
                </a:lnTo>
                <a:lnTo>
                  <a:pt x="128" y="915"/>
                </a:lnTo>
                <a:lnTo>
                  <a:pt x="105" y="960"/>
                </a:lnTo>
                <a:lnTo>
                  <a:pt x="83" y="1008"/>
                </a:lnTo>
                <a:lnTo>
                  <a:pt x="65" y="1055"/>
                </a:lnTo>
                <a:lnTo>
                  <a:pt x="48" y="1104"/>
                </a:lnTo>
                <a:lnTo>
                  <a:pt x="33" y="1154"/>
                </a:lnTo>
                <a:lnTo>
                  <a:pt x="21" y="1204"/>
                </a:lnTo>
                <a:lnTo>
                  <a:pt x="12" y="1257"/>
                </a:lnTo>
                <a:lnTo>
                  <a:pt x="5" y="1310"/>
                </a:lnTo>
                <a:lnTo>
                  <a:pt x="2" y="1363"/>
                </a:lnTo>
                <a:lnTo>
                  <a:pt x="0" y="1417"/>
                </a:lnTo>
                <a:lnTo>
                  <a:pt x="2" y="1471"/>
                </a:lnTo>
                <a:lnTo>
                  <a:pt x="5" y="1524"/>
                </a:lnTo>
                <a:lnTo>
                  <a:pt x="12" y="1577"/>
                </a:lnTo>
                <a:lnTo>
                  <a:pt x="21" y="1628"/>
                </a:lnTo>
                <a:lnTo>
                  <a:pt x="33" y="1680"/>
                </a:lnTo>
                <a:lnTo>
                  <a:pt x="48" y="1730"/>
                </a:lnTo>
                <a:lnTo>
                  <a:pt x="65" y="1779"/>
                </a:lnTo>
                <a:lnTo>
                  <a:pt x="83" y="1827"/>
                </a:lnTo>
                <a:lnTo>
                  <a:pt x="105" y="1874"/>
                </a:lnTo>
                <a:lnTo>
                  <a:pt x="128" y="1919"/>
                </a:lnTo>
                <a:lnTo>
                  <a:pt x="153" y="1963"/>
                </a:lnTo>
                <a:lnTo>
                  <a:pt x="181" y="2006"/>
                </a:lnTo>
                <a:lnTo>
                  <a:pt x="210" y="2047"/>
                </a:lnTo>
                <a:lnTo>
                  <a:pt x="242" y="2087"/>
                </a:lnTo>
                <a:lnTo>
                  <a:pt x="275" y="2125"/>
                </a:lnTo>
                <a:lnTo>
                  <a:pt x="309" y="2162"/>
                </a:lnTo>
                <a:lnTo>
                  <a:pt x="346" y="2196"/>
                </a:lnTo>
                <a:lnTo>
                  <a:pt x="384" y="2231"/>
                </a:lnTo>
                <a:lnTo>
                  <a:pt x="424" y="2261"/>
                </a:lnTo>
                <a:lnTo>
                  <a:pt x="466" y="2291"/>
                </a:lnTo>
                <a:lnTo>
                  <a:pt x="509" y="2318"/>
                </a:lnTo>
                <a:lnTo>
                  <a:pt x="552" y="2344"/>
                </a:lnTo>
                <a:lnTo>
                  <a:pt x="598" y="2367"/>
                </a:lnTo>
                <a:lnTo>
                  <a:pt x="645" y="2388"/>
                </a:lnTo>
                <a:lnTo>
                  <a:pt x="692" y="2408"/>
                </a:lnTo>
                <a:lnTo>
                  <a:pt x="742" y="2423"/>
                </a:lnTo>
                <a:lnTo>
                  <a:pt x="791" y="2438"/>
                </a:lnTo>
                <a:lnTo>
                  <a:pt x="843" y="2450"/>
                </a:lnTo>
                <a:lnTo>
                  <a:pt x="894" y="2459"/>
                </a:lnTo>
                <a:lnTo>
                  <a:pt x="947" y="2466"/>
                </a:lnTo>
                <a:lnTo>
                  <a:pt x="1000" y="2470"/>
                </a:lnTo>
                <a:lnTo>
                  <a:pt x="1054" y="2471"/>
                </a:lnTo>
                <a:lnTo>
                  <a:pt x="1091" y="2471"/>
                </a:lnTo>
                <a:lnTo>
                  <a:pt x="1127" y="2468"/>
                </a:lnTo>
                <a:lnTo>
                  <a:pt x="1162" y="2466"/>
                </a:lnTo>
                <a:lnTo>
                  <a:pt x="1198" y="2462"/>
                </a:lnTo>
                <a:lnTo>
                  <a:pt x="1234" y="2457"/>
                </a:lnTo>
                <a:lnTo>
                  <a:pt x="1268" y="2450"/>
                </a:lnTo>
                <a:lnTo>
                  <a:pt x="1302" y="2442"/>
                </a:lnTo>
                <a:lnTo>
                  <a:pt x="1337" y="2433"/>
                </a:lnTo>
                <a:lnTo>
                  <a:pt x="1370" y="2423"/>
                </a:lnTo>
                <a:lnTo>
                  <a:pt x="1403" y="2412"/>
                </a:lnTo>
                <a:lnTo>
                  <a:pt x="1434" y="2400"/>
                </a:lnTo>
                <a:lnTo>
                  <a:pt x="1467" y="2388"/>
                </a:lnTo>
                <a:lnTo>
                  <a:pt x="1498" y="2373"/>
                </a:lnTo>
                <a:lnTo>
                  <a:pt x="1529" y="2359"/>
                </a:lnTo>
                <a:lnTo>
                  <a:pt x="1560" y="2342"/>
                </a:lnTo>
                <a:lnTo>
                  <a:pt x="1589" y="2326"/>
                </a:lnTo>
                <a:lnTo>
                  <a:pt x="1618" y="2307"/>
                </a:lnTo>
                <a:lnTo>
                  <a:pt x="1647" y="2289"/>
                </a:lnTo>
                <a:lnTo>
                  <a:pt x="1675" y="2269"/>
                </a:lnTo>
                <a:lnTo>
                  <a:pt x="1702" y="2248"/>
                </a:lnTo>
                <a:lnTo>
                  <a:pt x="1729" y="2227"/>
                </a:lnTo>
                <a:lnTo>
                  <a:pt x="1754" y="2204"/>
                </a:lnTo>
                <a:lnTo>
                  <a:pt x="1779" y="2182"/>
                </a:lnTo>
                <a:lnTo>
                  <a:pt x="1803" y="2158"/>
                </a:lnTo>
                <a:lnTo>
                  <a:pt x="1826" y="2133"/>
                </a:lnTo>
                <a:lnTo>
                  <a:pt x="1849" y="2108"/>
                </a:lnTo>
                <a:lnTo>
                  <a:pt x="1871" y="2083"/>
                </a:lnTo>
                <a:lnTo>
                  <a:pt x="1892" y="2055"/>
                </a:lnTo>
                <a:lnTo>
                  <a:pt x="1912" y="2029"/>
                </a:lnTo>
                <a:lnTo>
                  <a:pt x="1932" y="2000"/>
                </a:lnTo>
                <a:lnTo>
                  <a:pt x="1951" y="1972"/>
                </a:lnTo>
                <a:lnTo>
                  <a:pt x="1968" y="1941"/>
                </a:lnTo>
                <a:lnTo>
                  <a:pt x="1998" y="1960"/>
                </a:lnTo>
                <a:lnTo>
                  <a:pt x="2027" y="1977"/>
                </a:lnTo>
                <a:lnTo>
                  <a:pt x="2058" y="1993"/>
                </a:lnTo>
                <a:lnTo>
                  <a:pt x="2089" y="2009"/>
                </a:lnTo>
                <a:lnTo>
                  <a:pt x="2121" y="2023"/>
                </a:lnTo>
                <a:lnTo>
                  <a:pt x="2153" y="2037"/>
                </a:lnTo>
                <a:lnTo>
                  <a:pt x="2186" y="2048"/>
                </a:lnTo>
                <a:lnTo>
                  <a:pt x="2219" y="2059"/>
                </a:lnTo>
                <a:lnTo>
                  <a:pt x="2252" y="2070"/>
                </a:lnTo>
                <a:lnTo>
                  <a:pt x="2286" y="2079"/>
                </a:lnTo>
                <a:lnTo>
                  <a:pt x="2320" y="2087"/>
                </a:lnTo>
                <a:lnTo>
                  <a:pt x="2356" y="2093"/>
                </a:lnTo>
                <a:lnTo>
                  <a:pt x="2390" y="2099"/>
                </a:lnTo>
                <a:lnTo>
                  <a:pt x="2426" y="2103"/>
                </a:lnTo>
                <a:lnTo>
                  <a:pt x="2463" y="2105"/>
                </a:lnTo>
                <a:lnTo>
                  <a:pt x="2499" y="2108"/>
                </a:lnTo>
                <a:lnTo>
                  <a:pt x="2516" y="2138"/>
                </a:lnTo>
                <a:lnTo>
                  <a:pt x="2534" y="2169"/>
                </a:lnTo>
                <a:lnTo>
                  <a:pt x="2553" y="2198"/>
                </a:lnTo>
                <a:lnTo>
                  <a:pt x="2574" y="2227"/>
                </a:lnTo>
                <a:lnTo>
                  <a:pt x="2594" y="2256"/>
                </a:lnTo>
                <a:lnTo>
                  <a:pt x="2616" y="2282"/>
                </a:lnTo>
                <a:lnTo>
                  <a:pt x="2639" y="2310"/>
                </a:lnTo>
                <a:lnTo>
                  <a:pt x="2662" y="2335"/>
                </a:lnTo>
                <a:lnTo>
                  <a:pt x="2687" y="2360"/>
                </a:lnTo>
                <a:lnTo>
                  <a:pt x="2712" y="2385"/>
                </a:lnTo>
                <a:lnTo>
                  <a:pt x="2739" y="2408"/>
                </a:lnTo>
                <a:lnTo>
                  <a:pt x="2765" y="2430"/>
                </a:lnTo>
                <a:lnTo>
                  <a:pt x="2793" y="2453"/>
                </a:lnTo>
                <a:lnTo>
                  <a:pt x="2821" y="2474"/>
                </a:lnTo>
                <a:lnTo>
                  <a:pt x="2850" y="2493"/>
                </a:lnTo>
                <a:lnTo>
                  <a:pt x="2880" y="2512"/>
                </a:lnTo>
                <a:lnTo>
                  <a:pt x="2911" y="2530"/>
                </a:lnTo>
                <a:lnTo>
                  <a:pt x="2941" y="2546"/>
                </a:lnTo>
                <a:lnTo>
                  <a:pt x="2973" y="2562"/>
                </a:lnTo>
                <a:lnTo>
                  <a:pt x="3004" y="2578"/>
                </a:lnTo>
                <a:lnTo>
                  <a:pt x="3037" y="2591"/>
                </a:lnTo>
                <a:lnTo>
                  <a:pt x="3070" y="2604"/>
                </a:lnTo>
                <a:lnTo>
                  <a:pt x="3105" y="2616"/>
                </a:lnTo>
                <a:lnTo>
                  <a:pt x="3139" y="2627"/>
                </a:lnTo>
                <a:lnTo>
                  <a:pt x="3173" y="2636"/>
                </a:lnTo>
                <a:lnTo>
                  <a:pt x="3209" y="2644"/>
                </a:lnTo>
                <a:lnTo>
                  <a:pt x="3245" y="2651"/>
                </a:lnTo>
                <a:lnTo>
                  <a:pt x="3280" y="2656"/>
                </a:lnTo>
                <a:lnTo>
                  <a:pt x="3317" y="2661"/>
                </a:lnTo>
                <a:lnTo>
                  <a:pt x="3354" y="2664"/>
                </a:lnTo>
                <a:lnTo>
                  <a:pt x="3391" y="2667"/>
                </a:lnTo>
                <a:lnTo>
                  <a:pt x="3430" y="2667"/>
                </a:lnTo>
                <a:lnTo>
                  <a:pt x="3460" y="2667"/>
                </a:lnTo>
                <a:lnTo>
                  <a:pt x="3492" y="2665"/>
                </a:lnTo>
                <a:lnTo>
                  <a:pt x="3522" y="2663"/>
                </a:lnTo>
                <a:lnTo>
                  <a:pt x="3552" y="2660"/>
                </a:lnTo>
                <a:lnTo>
                  <a:pt x="3583" y="2656"/>
                </a:lnTo>
                <a:lnTo>
                  <a:pt x="3613" y="2651"/>
                </a:lnTo>
                <a:lnTo>
                  <a:pt x="3643" y="2645"/>
                </a:lnTo>
                <a:lnTo>
                  <a:pt x="3672" y="2639"/>
                </a:lnTo>
                <a:lnTo>
                  <a:pt x="3702" y="2631"/>
                </a:lnTo>
                <a:lnTo>
                  <a:pt x="3731" y="2623"/>
                </a:lnTo>
                <a:lnTo>
                  <a:pt x="3760" y="2614"/>
                </a:lnTo>
                <a:lnTo>
                  <a:pt x="3787" y="2604"/>
                </a:lnTo>
                <a:lnTo>
                  <a:pt x="3815" y="2594"/>
                </a:lnTo>
                <a:lnTo>
                  <a:pt x="3843" y="2582"/>
                </a:lnTo>
                <a:lnTo>
                  <a:pt x="3869" y="2570"/>
                </a:lnTo>
                <a:lnTo>
                  <a:pt x="3896" y="2557"/>
                </a:lnTo>
                <a:lnTo>
                  <a:pt x="3925" y="2563"/>
                </a:lnTo>
                <a:lnTo>
                  <a:pt x="3952" y="2569"/>
                </a:lnTo>
                <a:lnTo>
                  <a:pt x="3981" y="2573"/>
                </a:lnTo>
                <a:lnTo>
                  <a:pt x="4009" y="2577"/>
                </a:lnTo>
                <a:lnTo>
                  <a:pt x="4040" y="2579"/>
                </a:lnTo>
                <a:lnTo>
                  <a:pt x="4069" y="2582"/>
                </a:lnTo>
                <a:lnTo>
                  <a:pt x="4098" y="2583"/>
                </a:lnTo>
                <a:lnTo>
                  <a:pt x="4128" y="2583"/>
                </a:lnTo>
                <a:lnTo>
                  <a:pt x="4168" y="2582"/>
                </a:lnTo>
                <a:lnTo>
                  <a:pt x="4206" y="2581"/>
                </a:lnTo>
                <a:lnTo>
                  <a:pt x="4246" y="2577"/>
                </a:lnTo>
                <a:lnTo>
                  <a:pt x="4284" y="2571"/>
                </a:lnTo>
                <a:lnTo>
                  <a:pt x="4322" y="2577"/>
                </a:lnTo>
                <a:lnTo>
                  <a:pt x="4362" y="2581"/>
                </a:lnTo>
                <a:lnTo>
                  <a:pt x="4401" y="2582"/>
                </a:lnTo>
                <a:lnTo>
                  <a:pt x="4441" y="2583"/>
                </a:lnTo>
                <a:lnTo>
                  <a:pt x="4470" y="2583"/>
                </a:lnTo>
                <a:lnTo>
                  <a:pt x="4499" y="2582"/>
                </a:lnTo>
                <a:lnTo>
                  <a:pt x="4529" y="2579"/>
                </a:lnTo>
                <a:lnTo>
                  <a:pt x="4559" y="2577"/>
                </a:lnTo>
                <a:lnTo>
                  <a:pt x="4588" y="2573"/>
                </a:lnTo>
                <a:lnTo>
                  <a:pt x="4615" y="2569"/>
                </a:lnTo>
                <a:lnTo>
                  <a:pt x="4644" y="2563"/>
                </a:lnTo>
                <a:lnTo>
                  <a:pt x="4672" y="2557"/>
                </a:lnTo>
                <a:lnTo>
                  <a:pt x="4699" y="2570"/>
                </a:lnTo>
                <a:lnTo>
                  <a:pt x="4726" y="2582"/>
                </a:lnTo>
                <a:lnTo>
                  <a:pt x="4753" y="2594"/>
                </a:lnTo>
                <a:lnTo>
                  <a:pt x="4780" y="2604"/>
                </a:lnTo>
                <a:lnTo>
                  <a:pt x="4809" y="2614"/>
                </a:lnTo>
                <a:lnTo>
                  <a:pt x="4837" y="2623"/>
                </a:lnTo>
                <a:lnTo>
                  <a:pt x="4866" y="2631"/>
                </a:lnTo>
                <a:lnTo>
                  <a:pt x="4895" y="2639"/>
                </a:lnTo>
                <a:lnTo>
                  <a:pt x="4924" y="2645"/>
                </a:lnTo>
                <a:lnTo>
                  <a:pt x="4955" y="2651"/>
                </a:lnTo>
                <a:lnTo>
                  <a:pt x="4985" y="2656"/>
                </a:lnTo>
                <a:lnTo>
                  <a:pt x="5015" y="2660"/>
                </a:lnTo>
                <a:lnTo>
                  <a:pt x="5046" y="2663"/>
                </a:lnTo>
                <a:lnTo>
                  <a:pt x="5076" y="2665"/>
                </a:lnTo>
                <a:lnTo>
                  <a:pt x="5108" y="2667"/>
                </a:lnTo>
                <a:lnTo>
                  <a:pt x="5140" y="2667"/>
                </a:lnTo>
                <a:lnTo>
                  <a:pt x="5177" y="2667"/>
                </a:lnTo>
                <a:lnTo>
                  <a:pt x="5214" y="2664"/>
                </a:lnTo>
                <a:lnTo>
                  <a:pt x="5250" y="2661"/>
                </a:lnTo>
                <a:lnTo>
                  <a:pt x="5287" y="2656"/>
                </a:lnTo>
                <a:lnTo>
                  <a:pt x="5323" y="2651"/>
                </a:lnTo>
                <a:lnTo>
                  <a:pt x="5359" y="2644"/>
                </a:lnTo>
                <a:lnTo>
                  <a:pt x="5394" y="2636"/>
                </a:lnTo>
                <a:lnTo>
                  <a:pt x="5429" y="2627"/>
                </a:lnTo>
                <a:lnTo>
                  <a:pt x="5463" y="2616"/>
                </a:lnTo>
                <a:lnTo>
                  <a:pt x="5497" y="2604"/>
                </a:lnTo>
                <a:lnTo>
                  <a:pt x="5530" y="2591"/>
                </a:lnTo>
                <a:lnTo>
                  <a:pt x="5563" y="2578"/>
                </a:lnTo>
                <a:lnTo>
                  <a:pt x="5595" y="2562"/>
                </a:lnTo>
                <a:lnTo>
                  <a:pt x="5627" y="2546"/>
                </a:lnTo>
                <a:lnTo>
                  <a:pt x="5657" y="2530"/>
                </a:lnTo>
                <a:lnTo>
                  <a:pt x="5688" y="2512"/>
                </a:lnTo>
                <a:lnTo>
                  <a:pt x="5718" y="2493"/>
                </a:lnTo>
                <a:lnTo>
                  <a:pt x="5747" y="2474"/>
                </a:lnTo>
                <a:lnTo>
                  <a:pt x="5775" y="2453"/>
                </a:lnTo>
                <a:lnTo>
                  <a:pt x="5802" y="2430"/>
                </a:lnTo>
                <a:lnTo>
                  <a:pt x="5830" y="2408"/>
                </a:lnTo>
                <a:lnTo>
                  <a:pt x="5855" y="2385"/>
                </a:lnTo>
                <a:lnTo>
                  <a:pt x="5880" y="2360"/>
                </a:lnTo>
                <a:lnTo>
                  <a:pt x="5905" y="2335"/>
                </a:lnTo>
                <a:lnTo>
                  <a:pt x="5929" y="2310"/>
                </a:lnTo>
                <a:lnTo>
                  <a:pt x="5952" y="2282"/>
                </a:lnTo>
                <a:lnTo>
                  <a:pt x="5974" y="2256"/>
                </a:lnTo>
                <a:lnTo>
                  <a:pt x="5995" y="2227"/>
                </a:lnTo>
                <a:lnTo>
                  <a:pt x="6015" y="2198"/>
                </a:lnTo>
                <a:lnTo>
                  <a:pt x="6034" y="2169"/>
                </a:lnTo>
                <a:lnTo>
                  <a:pt x="6052" y="2138"/>
                </a:lnTo>
                <a:lnTo>
                  <a:pt x="6069" y="2108"/>
                </a:lnTo>
                <a:lnTo>
                  <a:pt x="6106" y="2105"/>
                </a:lnTo>
                <a:lnTo>
                  <a:pt x="6142" y="2103"/>
                </a:lnTo>
                <a:lnTo>
                  <a:pt x="6177" y="2099"/>
                </a:lnTo>
                <a:lnTo>
                  <a:pt x="6213" y="2093"/>
                </a:lnTo>
                <a:lnTo>
                  <a:pt x="6247" y="2087"/>
                </a:lnTo>
                <a:lnTo>
                  <a:pt x="6282" y="2079"/>
                </a:lnTo>
                <a:lnTo>
                  <a:pt x="6316" y="2070"/>
                </a:lnTo>
                <a:lnTo>
                  <a:pt x="6349" y="2059"/>
                </a:lnTo>
                <a:lnTo>
                  <a:pt x="6382" y="2048"/>
                </a:lnTo>
                <a:lnTo>
                  <a:pt x="6415" y="2037"/>
                </a:lnTo>
                <a:lnTo>
                  <a:pt x="6448" y="2023"/>
                </a:lnTo>
                <a:lnTo>
                  <a:pt x="6479" y="2009"/>
                </a:lnTo>
                <a:lnTo>
                  <a:pt x="6510" y="1993"/>
                </a:lnTo>
                <a:lnTo>
                  <a:pt x="6541" y="1977"/>
                </a:lnTo>
                <a:lnTo>
                  <a:pt x="6571" y="1960"/>
                </a:lnTo>
                <a:lnTo>
                  <a:pt x="6600" y="1941"/>
                </a:lnTo>
                <a:lnTo>
                  <a:pt x="6617" y="1972"/>
                </a:lnTo>
                <a:lnTo>
                  <a:pt x="6636" y="2000"/>
                </a:lnTo>
                <a:lnTo>
                  <a:pt x="6656" y="2029"/>
                </a:lnTo>
                <a:lnTo>
                  <a:pt x="6675" y="2055"/>
                </a:lnTo>
                <a:lnTo>
                  <a:pt x="6696" y="2083"/>
                </a:lnTo>
                <a:lnTo>
                  <a:pt x="6719" y="2108"/>
                </a:lnTo>
                <a:lnTo>
                  <a:pt x="6741" y="2133"/>
                </a:lnTo>
                <a:lnTo>
                  <a:pt x="6765" y="2158"/>
                </a:lnTo>
                <a:lnTo>
                  <a:pt x="6789" y="2182"/>
                </a:lnTo>
                <a:lnTo>
                  <a:pt x="6814" y="2204"/>
                </a:lnTo>
                <a:lnTo>
                  <a:pt x="6840" y="2227"/>
                </a:lnTo>
                <a:lnTo>
                  <a:pt x="6867" y="2248"/>
                </a:lnTo>
                <a:lnTo>
                  <a:pt x="6893" y="2269"/>
                </a:lnTo>
                <a:lnTo>
                  <a:pt x="6921" y="2289"/>
                </a:lnTo>
                <a:lnTo>
                  <a:pt x="6950" y="2307"/>
                </a:lnTo>
                <a:lnTo>
                  <a:pt x="6979" y="2326"/>
                </a:lnTo>
                <a:lnTo>
                  <a:pt x="7008" y="2342"/>
                </a:lnTo>
                <a:lnTo>
                  <a:pt x="7038" y="2359"/>
                </a:lnTo>
                <a:lnTo>
                  <a:pt x="7070" y="2373"/>
                </a:lnTo>
                <a:lnTo>
                  <a:pt x="7101" y="2388"/>
                </a:lnTo>
                <a:lnTo>
                  <a:pt x="7134" y="2400"/>
                </a:lnTo>
                <a:lnTo>
                  <a:pt x="7165" y="2412"/>
                </a:lnTo>
                <a:lnTo>
                  <a:pt x="7198" y="2423"/>
                </a:lnTo>
                <a:lnTo>
                  <a:pt x="7231" y="2433"/>
                </a:lnTo>
                <a:lnTo>
                  <a:pt x="7266" y="2442"/>
                </a:lnTo>
                <a:lnTo>
                  <a:pt x="7300" y="2450"/>
                </a:lnTo>
                <a:lnTo>
                  <a:pt x="7334" y="2457"/>
                </a:lnTo>
                <a:lnTo>
                  <a:pt x="7370" y="2462"/>
                </a:lnTo>
                <a:lnTo>
                  <a:pt x="7406" y="2466"/>
                </a:lnTo>
                <a:lnTo>
                  <a:pt x="7441" y="2468"/>
                </a:lnTo>
                <a:lnTo>
                  <a:pt x="7477" y="2471"/>
                </a:lnTo>
                <a:lnTo>
                  <a:pt x="7514" y="2471"/>
                </a:lnTo>
                <a:lnTo>
                  <a:pt x="7568" y="2470"/>
                </a:lnTo>
                <a:lnTo>
                  <a:pt x="7621" y="2466"/>
                </a:lnTo>
                <a:lnTo>
                  <a:pt x="7674" y="2459"/>
                </a:lnTo>
                <a:lnTo>
                  <a:pt x="7725" y="2450"/>
                </a:lnTo>
                <a:lnTo>
                  <a:pt x="7777" y="2438"/>
                </a:lnTo>
                <a:lnTo>
                  <a:pt x="7827" y="2423"/>
                </a:lnTo>
                <a:lnTo>
                  <a:pt x="7876" y="2408"/>
                </a:lnTo>
                <a:lnTo>
                  <a:pt x="7923" y="2388"/>
                </a:lnTo>
                <a:lnTo>
                  <a:pt x="7969" y="2367"/>
                </a:lnTo>
                <a:lnTo>
                  <a:pt x="8016" y="2344"/>
                </a:lnTo>
                <a:lnTo>
                  <a:pt x="8059" y="2318"/>
                </a:lnTo>
                <a:lnTo>
                  <a:pt x="8103" y="2291"/>
                </a:lnTo>
                <a:lnTo>
                  <a:pt x="8144" y="2261"/>
                </a:lnTo>
                <a:lnTo>
                  <a:pt x="8183" y="2231"/>
                </a:lnTo>
                <a:lnTo>
                  <a:pt x="8222" y="2196"/>
                </a:lnTo>
                <a:lnTo>
                  <a:pt x="8259" y="2162"/>
                </a:lnTo>
                <a:lnTo>
                  <a:pt x="8293" y="2125"/>
                </a:lnTo>
                <a:lnTo>
                  <a:pt x="8326" y="2087"/>
                </a:lnTo>
                <a:lnTo>
                  <a:pt x="8358" y="2047"/>
                </a:lnTo>
                <a:lnTo>
                  <a:pt x="8387" y="2006"/>
                </a:lnTo>
                <a:lnTo>
                  <a:pt x="8414" y="1963"/>
                </a:lnTo>
                <a:lnTo>
                  <a:pt x="8439" y="1919"/>
                </a:lnTo>
                <a:lnTo>
                  <a:pt x="8463" y="1874"/>
                </a:lnTo>
                <a:lnTo>
                  <a:pt x="8484" y="1827"/>
                </a:lnTo>
                <a:lnTo>
                  <a:pt x="8503" y="1779"/>
                </a:lnTo>
                <a:lnTo>
                  <a:pt x="8520" y="1730"/>
                </a:lnTo>
                <a:lnTo>
                  <a:pt x="8535" y="1680"/>
                </a:lnTo>
                <a:lnTo>
                  <a:pt x="8546" y="1628"/>
                </a:lnTo>
                <a:lnTo>
                  <a:pt x="8556" y="1577"/>
                </a:lnTo>
                <a:lnTo>
                  <a:pt x="8562" y="1524"/>
                </a:lnTo>
                <a:lnTo>
                  <a:pt x="8566" y="1471"/>
                </a:lnTo>
                <a:lnTo>
                  <a:pt x="8568" y="1417"/>
                </a:lnTo>
                <a:lnTo>
                  <a:pt x="8566" y="1363"/>
                </a:lnTo>
                <a:lnTo>
                  <a:pt x="8562" y="1310"/>
                </a:lnTo>
                <a:lnTo>
                  <a:pt x="8556" y="1257"/>
                </a:lnTo>
                <a:lnTo>
                  <a:pt x="8546" y="1204"/>
                </a:lnTo>
                <a:lnTo>
                  <a:pt x="8535" y="1154"/>
                </a:lnTo>
                <a:lnTo>
                  <a:pt x="8520" y="1104"/>
                </a:lnTo>
                <a:lnTo>
                  <a:pt x="8503" y="1055"/>
                </a:lnTo>
                <a:lnTo>
                  <a:pt x="8484" y="1008"/>
                </a:lnTo>
                <a:lnTo>
                  <a:pt x="8463" y="960"/>
                </a:lnTo>
                <a:lnTo>
                  <a:pt x="8439" y="915"/>
                </a:lnTo>
                <a:lnTo>
                  <a:pt x="8414" y="872"/>
                </a:lnTo>
                <a:lnTo>
                  <a:pt x="8387" y="828"/>
                </a:lnTo>
                <a:lnTo>
                  <a:pt x="8358" y="787"/>
                </a:lnTo>
                <a:lnTo>
                  <a:pt x="8326" y="748"/>
                </a:lnTo>
                <a:lnTo>
                  <a:pt x="8293" y="709"/>
                </a:lnTo>
                <a:lnTo>
                  <a:pt x="8259" y="672"/>
                </a:lnTo>
                <a:lnTo>
                  <a:pt x="8222" y="637"/>
                </a:lnTo>
                <a:lnTo>
                  <a:pt x="8183" y="604"/>
                </a:lnTo>
                <a:lnTo>
                  <a:pt x="8144" y="573"/>
                </a:lnTo>
                <a:lnTo>
                  <a:pt x="8103" y="543"/>
                </a:lnTo>
                <a:lnTo>
                  <a:pt x="8059" y="515"/>
                </a:lnTo>
                <a:lnTo>
                  <a:pt x="8016" y="490"/>
                </a:lnTo>
                <a:lnTo>
                  <a:pt x="7969" y="468"/>
                </a:lnTo>
                <a:lnTo>
                  <a:pt x="7923" y="446"/>
                </a:lnTo>
                <a:lnTo>
                  <a:pt x="7876" y="427"/>
                </a:lnTo>
                <a:lnTo>
                  <a:pt x="7827" y="411"/>
                </a:lnTo>
                <a:lnTo>
                  <a:pt x="7777" y="396"/>
                </a:lnTo>
                <a:lnTo>
                  <a:pt x="7725" y="384"/>
                </a:lnTo>
                <a:lnTo>
                  <a:pt x="7674" y="375"/>
                </a:lnTo>
                <a:lnTo>
                  <a:pt x="7621" y="368"/>
                </a:lnTo>
                <a:lnTo>
                  <a:pt x="7568" y="365"/>
                </a:lnTo>
                <a:lnTo>
                  <a:pt x="7514" y="363"/>
                </a:lnTo>
                <a:lnTo>
                  <a:pt x="7474" y="363"/>
                </a:lnTo>
                <a:lnTo>
                  <a:pt x="7436" y="366"/>
                </a:lnTo>
                <a:lnTo>
                  <a:pt x="7398" y="368"/>
                </a:lnTo>
                <a:lnTo>
                  <a:pt x="7359" y="374"/>
                </a:lnTo>
                <a:lnTo>
                  <a:pt x="7322" y="380"/>
                </a:lnTo>
                <a:lnTo>
                  <a:pt x="7285" y="387"/>
                </a:lnTo>
                <a:lnTo>
                  <a:pt x="7250" y="396"/>
                </a:lnTo>
                <a:lnTo>
                  <a:pt x="7213" y="407"/>
                </a:lnTo>
                <a:lnTo>
                  <a:pt x="7178" y="417"/>
                </a:lnTo>
                <a:lnTo>
                  <a:pt x="7143" y="431"/>
                </a:lnTo>
                <a:lnTo>
                  <a:pt x="7108" y="444"/>
                </a:lnTo>
                <a:lnTo>
                  <a:pt x="7075" y="458"/>
                </a:lnTo>
                <a:lnTo>
                  <a:pt x="7042" y="474"/>
                </a:lnTo>
                <a:lnTo>
                  <a:pt x="7009" y="491"/>
                </a:lnTo>
                <a:lnTo>
                  <a:pt x="6978" y="510"/>
                </a:lnTo>
                <a:lnTo>
                  <a:pt x="6946" y="528"/>
                </a:lnTo>
                <a:lnTo>
                  <a:pt x="6929" y="499"/>
                </a:lnTo>
                <a:lnTo>
                  <a:pt x="6910" y="470"/>
                </a:lnTo>
                <a:lnTo>
                  <a:pt x="6891" y="442"/>
                </a:lnTo>
                <a:lnTo>
                  <a:pt x="6871" y="416"/>
                </a:lnTo>
                <a:lnTo>
                  <a:pt x="6850" y="388"/>
                </a:lnTo>
                <a:lnTo>
                  <a:pt x="6828" y="363"/>
                </a:lnTo>
                <a:lnTo>
                  <a:pt x="6805" y="337"/>
                </a:lnTo>
                <a:lnTo>
                  <a:pt x="6781" y="313"/>
                </a:lnTo>
                <a:lnTo>
                  <a:pt x="6757" y="289"/>
                </a:lnTo>
                <a:lnTo>
                  <a:pt x="6732" y="265"/>
                </a:lnTo>
                <a:lnTo>
                  <a:pt x="6707" y="244"/>
                </a:lnTo>
                <a:lnTo>
                  <a:pt x="6681" y="222"/>
                </a:lnTo>
                <a:lnTo>
                  <a:pt x="6653" y="202"/>
                </a:lnTo>
                <a:lnTo>
                  <a:pt x="6625" y="182"/>
                </a:lnTo>
                <a:lnTo>
                  <a:pt x="6596" y="164"/>
                </a:lnTo>
                <a:lnTo>
                  <a:pt x="6567" y="145"/>
                </a:lnTo>
                <a:lnTo>
                  <a:pt x="6538" y="129"/>
                </a:lnTo>
                <a:lnTo>
                  <a:pt x="6508" y="112"/>
                </a:lnTo>
                <a:lnTo>
                  <a:pt x="6476" y="98"/>
                </a:lnTo>
                <a:lnTo>
                  <a:pt x="6446" y="83"/>
                </a:lnTo>
                <a:lnTo>
                  <a:pt x="6413" y="71"/>
                </a:lnTo>
                <a:lnTo>
                  <a:pt x="6381" y="58"/>
                </a:lnTo>
                <a:lnTo>
                  <a:pt x="6348" y="48"/>
                </a:lnTo>
                <a:lnTo>
                  <a:pt x="6315" y="38"/>
                </a:lnTo>
                <a:lnTo>
                  <a:pt x="6280" y="29"/>
                </a:lnTo>
                <a:lnTo>
                  <a:pt x="6246" y="21"/>
                </a:lnTo>
                <a:lnTo>
                  <a:pt x="6212" y="15"/>
                </a:lnTo>
                <a:lnTo>
                  <a:pt x="6176" y="9"/>
                </a:lnTo>
                <a:lnTo>
                  <a:pt x="6141" y="5"/>
                </a:lnTo>
                <a:lnTo>
                  <a:pt x="6105" y="1"/>
                </a:lnTo>
                <a:lnTo>
                  <a:pt x="6069" y="0"/>
                </a:lnTo>
                <a:lnTo>
                  <a:pt x="6032" y="0"/>
                </a:lnTo>
                <a:lnTo>
                  <a:pt x="5995" y="0"/>
                </a:lnTo>
                <a:lnTo>
                  <a:pt x="5958" y="3"/>
                </a:lnTo>
                <a:lnTo>
                  <a:pt x="5921" y="5"/>
                </a:lnTo>
                <a:lnTo>
                  <a:pt x="5884" y="9"/>
                </a:lnTo>
                <a:lnTo>
                  <a:pt x="5849" y="16"/>
                </a:lnTo>
                <a:lnTo>
                  <a:pt x="5813" y="22"/>
                </a:lnTo>
                <a:lnTo>
                  <a:pt x="5777" y="30"/>
                </a:lnTo>
                <a:lnTo>
                  <a:pt x="5743" y="40"/>
                </a:lnTo>
                <a:lnTo>
                  <a:pt x="5709" y="50"/>
                </a:lnTo>
                <a:lnTo>
                  <a:pt x="5674" y="62"/>
                </a:lnTo>
                <a:lnTo>
                  <a:pt x="5641" y="75"/>
                </a:lnTo>
                <a:lnTo>
                  <a:pt x="5608" y="89"/>
                </a:lnTo>
                <a:lnTo>
                  <a:pt x="5577" y="104"/>
                </a:lnTo>
                <a:lnTo>
                  <a:pt x="5545" y="120"/>
                </a:lnTo>
                <a:lnTo>
                  <a:pt x="5513" y="136"/>
                </a:lnTo>
                <a:lnTo>
                  <a:pt x="5484" y="155"/>
                </a:lnTo>
                <a:lnTo>
                  <a:pt x="5454" y="173"/>
                </a:lnTo>
                <a:lnTo>
                  <a:pt x="5425" y="193"/>
                </a:lnTo>
                <a:lnTo>
                  <a:pt x="5397" y="214"/>
                </a:lnTo>
                <a:lnTo>
                  <a:pt x="5369" y="236"/>
                </a:lnTo>
                <a:lnTo>
                  <a:pt x="5342" y="259"/>
                </a:lnTo>
                <a:lnTo>
                  <a:pt x="5317" y="281"/>
                </a:lnTo>
                <a:lnTo>
                  <a:pt x="5290" y="306"/>
                </a:lnTo>
                <a:lnTo>
                  <a:pt x="5266" y="332"/>
                </a:lnTo>
                <a:lnTo>
                  <a:pt x="5243" y="357"/>
                </a:lnTo>
                <a:lnTo>
                  <a:pt x="5220" y="384"/>
                </a:lnTo>
                <a:lnTo>
                  <a:pt x="5198" y="411"/>
                </a:lnTo>
                <a:lnTo>
                  <a:pt x="5177" y="440"/>
                </a:lnTo>
                <a:lnTo>
                  <a:pt x="5157" y="469"/>
                </a:lnTo>
                <a:lnTo>
                  <a:pt x="5138" y="498"/>
                </a:lnTo>
                <a:lnTo>
                  <a:pt x="5120" y="528"/>
                </a:lnTo>
                <a:lnTo>
                  <a:pt x="5103" y="559"/>
                </a:lnTo>
                <a:lnTo>
                  <a:pt x="5052" y="561"/>
                </a:lnTo>
                <a:lnTo>
                  <a:pt x="5004" y="567"/>
                </a:lnTo>
                <a:lnTo>
                  <a:pt x="4956" y="575"/>
                </a:lnTo>
                <a:lnTo>
                  <a:pt x="4907" y="584"/>
                </a:lnTo>
                <a:lnTo>
                  <a:pt x="4881" y="572"/>
                </a:lnTo>
                <a:lnTo>
                  <a:pt x="4854" y="559"/>
                </a:lnTo>
                <a:lnTo>
                  <a:pt x="4827" y="548"/>
                </a:lnTo>
                <a:lnTo>
                  <a:pt x="4799" y="538"/>
                </a:lnTo>
                <a:lnTo>
                  <a:pt x="4771" y="527"/>
                </a:lnTo>
                <a:lnTo>
                  <a:pt x="4742" y="519"/>
                </a:lnTo>
                <a:lnTo>
                  <a:pt x="4713" y="510"/>
                </a:lnTo>
                <a:lnTo>
                  <a:pt x="4684" y="503"/>
                </a:lnTo>
                <a:lnTo>
                  <a:pt x="4655" y="497"/>
                </a:lnTo>
                <a:lnTo>
                  <a:pt x="4625" y="491"/>
                </a:lnTo>
                <a:lnTo>
                  <a:pt x="4594" y="486"/>
                </a:lnTo>
                <a:lnTo>
                  <a:pt x="4564" y="482"/>
                </a:lnTo>
                <a:lnTo>
                  <a:pt x="4533" y="478"/>
                </a:lnTo>
                <a:lnTo>
                  <a:pt x="4503" y="477"/>
                </a:lnTo>
                <a:lnTo>
                  <a:pt x="4471" y="475"/>
                </a:lnTo>
                <a:lnTo>
                  <a:pt x="4441" y="474"/>
                </a:lnTo>
                <a:lnTo>
                  <a:pt x="4401" y="475"/>
                </a:lnTo>
                <a:lnTo>
                  <a:pt x="4362" y="477"/>
                </a:lnTo>
                <a:lnTo>
                  <a:pt x="4322" y="481"/>
                </a:lnTo>
                <a:lnTo>
                  <a:pt x="4284" y="486"/>
                </a:lnTo>
                <a:lnTo>
                  <a:pt x="4246" y="481"/>
                </a:lnTo>
                <a:lnTo>
                  <a:pt x="4206" y="477"/>
                </a:lnTo>
                <a:lnTo>
                  <a:pt x="4168" y="475"/>
                </a:lnTo>
                <a:lnTo>
                  <a:pt x="4128" y="474"/>
                </a:lnTo>
              </a:path>
            </a:pathLst>
          </a:custGeom>
          <a:solidFill>
            <a:srgbClr val="24DBFD">
              <a:alpha val="41000"/>
            </a:srgbClr>
          </a:solidFill>
          <a:ln w="1">
            <a:noFill/>
            <a:prstDash val="solid"/>
            <a:round/>
            <a:headEnd/>
            <a:tailEnd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2122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40CB72D-AD9C-4431-9153-8218346C61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92589" y="382859"/>
            <a:ext cx="1065571" cy="1059575"/>
          </a:xfrm>
          <a:prstGeom prst="rect">
            <a:avLst/>
          </a:prstGeom>
        </p:spPr>
      </p:pic>
      <p:sp>
        <p:nvSpPr>
          <p:cNvPr id="3" name="文本框 41">
            <a:extLst>
              <a:ext uri="{FF2B5EF4-FFF2-40B4-BE49-F238E27FC236}">
                <a16:creationId xmlns:a16="http://schemas.microsoft.com/office/drawing/2014/main" xmlns="" id="{EF6B8AC1-7E5E-464E-B6EF-CC1FA3C76CE8}"/>
              </a:ext>
            </a:extLst>
          </p:cNvPr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场景选择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02400" y="1951649"/>
            <a:ext cx="2697785" cy="1800000"/>
            <a:chOff x="1797400" y="2288609"/>
            <a:chExt cx="2697785" cy="1800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400" y="2288609"/>
              <a:ext cx="1800000" cy="1800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41187" y="2526889"/>
              <a:ext cx="553998" cy="13234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大学校园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97400" y="4241009"/>
            <a:ext cx="2697785" cy="1800000"/>
            <a:chOff x="1797400" y="2288609"/>
            <a:chExt cx="2697785" cy="1800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400" y="2288609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941187" y="2526889"/>
              <a:ext cx="553998" cy="13234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大型超市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10024" y="4241008"/>
            <a:ext cx="2697785" cy="1800000"/>
            <a:chOff x="1797400" y="2288609"/>
            <a:chExt cx="2697785" cy="18000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400" y="2288609"/>
              <a:ext cx="1800000" cy="1800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941187" y="2834666"/>
              <a:ext cx="553998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机场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0024" y="1951647"/>
            <a:ext cx="2697785" cy="1800000"/>
            <a:chOff x="1797400" y="2288609"/>
            <a:chExt cx="2697785" cy="1800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400" y="2288609"/>
              <a:ext cx="1800000" cy="1800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941187" y="2526889"/>
              <a:ext cx="553998" cy="13234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车间仓库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016240" y="1835986"/>
            <a:ext cx="26923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经过从产品实现难易程度，意外发生率与解决问题难度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zh-CN" altLang="en-US" sz="2800" dirty="0" smtClean="0">
                <a:solidFill>
                  <a:schemeClr val="bg1"/>
                </a:solidFill>
              </a:rPr>
              <a:t>产品营收方式与商品利润等方面综合考虑，最后将机场作为该产品前期的应用市场。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0047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499695" y="4684422"/>
            <a:ext cx="210422" cy="1333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2589" y="382859"/>
            <a:ext cx="5666328" cy="1059575"/>
            <a:chOff x="392589" y="382859"/>
            <a:chExt cx="5666328" cy="10595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FBD021CE-2CE5-498A-9FFD-C0144392E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92589" y="382859"/>
              <a:ext cx="1065571" cy="1059575"/>
            </a:xfrm>
            <a:prstGeom prst="rect">
              <a:avLst/>
            </a:prstGeom>
          </p:spPr>
        </p:pic>
        <p:sp>
          <p:nvSpPr>
            <p:cNvPr id="5" name="文本框 33">
              <a:extLst>
                <a:ext uri="{FF2B5EF4-FFF2-40B4-BE49-F238E27FC236}">
                  <a16:creationId xmlns:a16="http://schemas.microsoft.com/office/drawing/2014/main" xmlns="" id="{A64A0D6C-F2AB-42B8-8D05-0E93A96A728C}"/>
                </a:ext>
              </a:extLst>
            </p:cNvPr>
            <p:cNvSpPr txBox="1"/>
            <p:nvPr/>
          </p:nvSpPr>
          <p:spPr>
            <a:xfrm>
              <a:off x="1588517" y="551937"/>
              <a:ext cx="447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j-ea"/>
                  <a:ea typeface="+mj-ea"/>
                </a:rPr>
                <a:t>可行性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分析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950974" y="20580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磁条</a:t>
            </a:r>
            <a:r>
              <a:rPr lang="zh-CN" altLang="en-US" dirty="0" smtClean="0">
                <a:solidFill>
                  <a:schemeClr val="bg1"/>
                </a:solidFill>
              </a:rPr>
              <a:t>导航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0974" y="27644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磁</a:t>
            </a:r>
            <a:r>
              <a:rPr lang="zh-CN" altLang="en-US" dirty="0">
                <a:solidFill>
                  <a:schemeClr val="bg1"/>
                </a:solidFill>
              </a:rPr>
              <a:t>钉</a:t>
            </a:r>
            <a:r>
              <a:rPr lang="zh-CN" altLang="en-US" dirty="0" smtClean="0">
                <a:solidFill>
                  <a:schemeClr val="bg1"/>
                </a:solidFill>
              </a:rPr>
              <a:t>导航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0974" y="51198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自然导航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0974" y="43374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激光导航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50974" y="35441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二</a:t>
            </a:r>
            <a:r>
              <a:rPr lang="zh-CN" altLang="en-US" dirty="0">
                <a:solidFill>
                  <a:schemeClr val="bg1"/>
                </a:solidFill>
              </a:rPr>
              <a:t>维码</a:t>
            </a:r>
            <a:r>
              <a:rPr lang="zh-CN" altLang="en-US" dirty="0" smtClean="0">
                <a:solidFill>
                  <a:schemeClr val="bg1"/>
                </a:solidFill>
              </a:rPr>
              <a:t>导航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25946" y="5754250"/>
            <a:ext cx="4683284" cy="608648"/>
            <a:chOff x="4490720" y="4125495"/>
            <a:chExt cx="4683284" cy="608648"/>
          </a:xfrm>
        </p:grpSpPr>
        <p:sp>
          <p:nvSpPr>
            <p:cNvPr id="11" name="矩形 10"/>
            <p:cNvSpPr/>
            <p:nvPr/>
          </p:nvSpPr>
          <p:spPr>
            <a:xfrm>
              <a:off x="4866640" y="4337486"/>
              <a:ext cx="4003040" cy="184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490720" y="4125495"/>
              <a:ext cx="608648" cy="6086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565356" y="4125495"/>
              <a:ext cx="608648" cy="6086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300582" y="4289125"/>
            <a:ext cx="4683284" cy="608648"/>
            <a:chOff x="4490720" y="4125495"/>
            <a:chExt cx="4683284" cy="608648"/>
          </a:xfrm>
        </p:grpSpPr>
        <p:sp>
          <p:nvSpPr>
            <p:cNvPr id="16" name="矩形 15"/>
            <p:cNvSpPr/>
            <p:nvPr/>
          </p:nvSpPr>
          <p:spPr>
            <a:xfrm>
              <a:off x="4866640" y="4337486"/>
              <a:ext cx="4003040" cy="184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490720" y="4125495"/>
              <a:ext cx="608648" cy="6086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565356" y="4125495"/>
              <a:ext cx="608648" cy="6086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00582" y="5754250"/>
            <a:ext cx="4683284" cy="608648"/>
            <a:chOff x="4490720" y="4125495"/>
            <a:chExt cx="4683284" cy="608648"/>
          </a:xfrm>
        </p:grpSpPr>
        <p:sp>
          <p:nvSpPr>
            <p:cNvPr id="20" name="矩形 19"/>
            <p:cNvSpPr/>
            <p:nvPr/>
          </p:nvSpPr>
          <p:spPr>
            <a:xfrm>
              <a:off x="4866640" y="4337486"/>
              <a:ext cx="4003040" cy="184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490720" y="4125495"/>
              <a:ext cx="608648" cy="6086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565356" y="4125495"/>
              <a:ext cx="608648" cy="6086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5400000">
            <a:off x="8107530" y="3021437"/>
            <a:ext cx="3144023" cy="608649"/>
            <a:chOff x="6029981" y="4125495"/>
            <a:chExt cx="3144023" cy="608649"/>
          </a:xfrm>
        </p:grpSpPr>
        <p:sp>
          <p:nvSpPr>
            <p:cNvPr id="25" name="矩形 24"/>
            <p:cNvSpPr/>
            <p:nvPr/>
          </p:nvSpPr>
          <p:spPr>
            <a:xfrm>
              <a:off x="6334305" y="4337487"/>
              <a:ext cx="2535375" cy="184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029981" y="4125496"/>
              <a:ext cx="608648" cy="6086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565356" y="4125495"/>
              <a:ext cx="608648" cy="6086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十字形 27"/>
          <p:cNvSpPr/>
          <p:nvPr/>
        </p:nvSpPr>
        <p:spPr>
          <a:xfrm rot="2658583">
            <a:off x="2850452" y="1978580"/>
            <a:ext cx="528320" cy="528320"/>
          </a:xfrm>
          <a:prstGeom prst="plus">
            <a:avLst>
              <a:gd name="adj" fmla="val 3653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9970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125 0 C 0.18099 0 0.25 -0.06088 0.25 -0.10949 L 0.25 -0.21898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045246" y="2986685"/>
            <a:ext cx="8332389" cy="1988511"/>
            <a:chOff x="2045246" y="2986685"/>
            <a:chExt cx="8332389" cy="198851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F5BC44F9-7DCC-44BA-B7E8-C7ED041A1ED2}"/>
                </a:ext>
              </a:extLst>
            </p:cNvPr>
            <p:cNvGrpSpPr/>
            <p:nvPr/>
          </p:nvGrpSpPr>
          <p:grpSpPr>
            <a:xfrm>
              <a:off x="2045246" y="2986685"/>
              <a:ext cx="8332389" cy="1988511"/>
              <a:chOff x="1923455" y="2423636"/>
              <a:chExt cx="8332389" cy="1988511"/>
            </a:xfrm>
          </p:grpSpPr>
          <p:sp>
            <p:nvSpPr>
              <p:cNvPr id="3" name="ïṩ1îḋé">
                <a:extLst>
                  <a:ext uri="{FF2B5EF4-FFF2-40B4-BE49-F238E27FC236}">
                    <a16:creationId xmlns:a16="http://schemas.microsoft.com/office/drawing/2014/main" xmlns="" id="{85C8333C-9488-432F-8675-BBF4B44671F7}"/>
                  </a:ext>
                </a:extLst>
              </p:cNvPr>
              <p:cNvSpPr/>
              <p:nvPr/>
            </p:nvSpPr>
            <p:spPr bwMode="auto">
              <a:xfrm>
                <a:off x="5015825" y="2423636"/>
                <a:ext cx="1988509" cy="1988511"/>
              </a:xfrm>
              <a:custGeom>
                <a:avLst/>
                <a:gdLst>
                  <a:gd name="T0" fmla="*/ 3335 w 6672"/>
                  <a:gd name="T1" fmla="*/ 0 h 6672"/>
                  <a:gd name="T2" fmla="*/ 3335 w 6672"/>
                  <a:gd name="T3" fmla="*/ 0 h 6672"/>
                  <a:gd name="T4" fmla="*/ 0 w 6672"/>
                  <a:gd name="T5" fmla="*/ 3336 h 6672"/>
                  <a:gd name="T6" fmla="*/ 3335 w 6672"/>
                  <a:gd name="T7" fmla="*/ 6671 h 6672"/>
                  <a:gd name="T8" fmla="*/ 6671 w 6672"/>
                  <a:gd name="T9" fmla="*/ 3336 h 6672"/>
                  <a:gd name="T10" fmla="*/ 3335 w 6672"/>
                  <a:gd name="T11" fmla="*/ 0 h 6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72" h="6672">
                    <a:moveTo>
                      <a:pt x="3335" y="0"/>
                    </a:moveTo>
                    <a:lnTo>
                      <a:pt x="3335" y="0"/>
                    </a:lnTo>
                    <a:cubicBezTo>
                      <a:pt x="1489" y="0"/>
                      <a:pt x="0" y="1509"/>
                      <a:pt x="0" y="3336"/>
                    </a:cubicBezTo>
                    <a:cubicBezTo>
                      <a:pt x="0" y="5182"/>
                      <a:pt x="1489" y="6671"/>
                      <a:pt x="3335" y="6671"/>
                    </a:cubicBezTo>
                    <a:cubicBezTo>
                      <a:pt x="5162" y="6671"/>
                      <a:pt x="6671" y="5182"/>
                      <a:pt x="6671" y="3336"/>
                    </a:cubicBezTo>
                    <a:cubicBezTo>
                      <a:pt x="6671" y="1509"/>
                      <a:pt x="5162" y="0"/>
                      <a:pt x="3335" y="0"/>
                    </a:cubicBezTo>
                  </a:path>
                </a:pathLst>
              </a:cu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4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" name="îśḷidê">
                <a:extLst>
                  <a:ext uri="{FF2B5EF4-FFF2-40B4-BE49-F238E27FC236}">
                    <a16:creationId xmlns:a16="http://schemas.microsoft.com/office/drawing/2014/main" xmlns="" id="{76B5FA0A-885F-4F38-88D3-86AC78FEB29B}"/>
                  </a:ext>
                </a:extLst>
              </p:cNvPr>
              <p:cNvSpPr/>
              <p:nvPr/>
            </p:nvSpPr>
            <p:spPr>
              <a:xfrm>
                <a:off x="1923455" y="3302084"/>
                <a:ext cx="200897" cy="200897"/>
              </a:xfrm>
              <a:prstGeom prst="ellipse">
                <a:avLst/>
              </a:prstGeom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ln w="15875">
                <a:solidFill>
                  <a:srgbClr val="24DB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" name="îśḷïḓê">
                <a:extLst>
                  <a:ext uri="{FF2B5EF4-FFF2-40B4-BE49-F238E27FC236}">
                    <a16:creationId xmlns:a16="http://schemas.microsoft.com/office/drawing/2014/main" xmlns="" id="{C2FE7341-95D8-4D54-92B6-01477B6B82C9}"/>
                  </a:ext>
                </a:extLst>
              </p:cNvPr>
              <p:cNvSpPr/>
              <p:nvPr/>
            </p:nvSpPr>
            <p:spPr>
              <a:xfrm>
                <a:off x="3269560" y="2536229"/>
                <a:ext cx="200897" cy="200897"/>
              </a:xfrm>
              <a:prstGeom prst="ellipse">
                <a:avLst/>
              </a:prstGeom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ln w="15875">
                <a:solidFill>
                  <a:srgbClr val="24DB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" name="îṡḻiďé">
                <a:extLst>
                  <a:ext uri="{FF2B5EF4-FFF2-40B4-BE49-F238E27FC236}">
                    <a16:creationId xmlns:a16="http://schemas.microsoft.com/office/drawing/2014/main" xmlns="" id="{299A452E-66DB-4F36-AB9D-3AD562F575F7}"/>
                  </a:ext>
                </a:extLst>
              </p:cNvPr>
              <p:cNvSpPr/>
              <p:nvPr/>
            </p:nvSpPr>
            <p:spPr>
              <a:xfrm>
                <a:off x="4148826" y="3809057"/>
                <a:ext cx="200897" cy="200897"/>
              </a:xfrm>
              <a:prstGeom prst="ellipse">
                <a:avLst/>
              </a:prstGeom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ln w="15875">
                <a:solidFill>
                  <a:srgbClr val="24DB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îŝļîḍê">
                <a:extLst>
                  <a:ext uri="{FF2B5EF4-FFF2-40B4-BE49-F238E27FC236}">
                    <a16:creationId xmlns:a16="http://schemas.microsoft.com/office/drawing/2014/main" xmlns="" id="{6B0431ED-FB44-4B9E-94C7-C39BA546CD96}"/>
                  </a:ext>
                </a:extLst>
              </p:cNvPr>
              <p:cNvSpPr/>
              <p:nvPr/>
            </p:nvSpPr>
            <p:spPr>
              <a:xfrm>
                <a:off x="7847865" y="3773843"/>
                <a:ext cx="200897" cy="200897"/>
              </a:xfrm>
              <a:prstGeom prst="ellipse">
                <a:avLst/>
              </a:prstGeom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ln w="15875">
                <a:solidFill>
                  <a:srgbClr val="24DB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" name="îṣľiḍê">
                <a:extLst>
                  <a:ext uri="{FF2B5EF4-FFF2-40B4-BE49-F238E27FC236}">
                    <a16:creationId xmlns:a16="http://schemas.microsoft.com/office/drawing/2014/main" xmlns="" id="{8E45E2B0-A370-45D2-9330-EF63B6E737FB}"/>
                  </a:ext>
                </a:extLst>
              </p:cNvPr>
              <p:cNvSpPr/>
              <p:nvPr/>
            </p:nvSpPr>
            <p:spPr>
              <a:xfrm>
                <a:off x="8636240" y="2807571"/>
                <a:ext cx="200897" cy="200897"/>
              </a:xfrm>
              <a:prstGeom prst="ellipse">
                <a:avLst/>
              </a:prstGeom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ln w="15875">
                <a:solidFill>
                  <a:srgbClr val="24DB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išḻïḓê">
                <a:extLst>
                  <a:ext uri="{FF2B5EF4-FFF2-40B4-BE49-F238E27FC236}">
                    <a16:creationId xmlns:a16="http://schemas.microsoft.com/office/drawing/2014/main" xmlns="" id="{0BF7C4D8-1AB6-4C7A-8D1A-80598DCD79DE}"/>
                  </a:ext>
                </a:extLst>
              </p:cNvPr>
              <p:cNvSpPr/>
              <p:nvPr/>
            </p:nvSpPr>
            <p:spPr>
              <a:xfrm>
                <a:off x="10054947" y="3377026"/>
                <a:ext cx="200897" cy="200897"/>
              </a:xfrm>
              <a:prstGeom prst="ellipse">
                <a:avLst/>
              </a:prstGeom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ln w="15875">
                <a:solidFill>
                  <a:srgbClr val="24DB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xmlns="" id="{4A045EAD-9AC6-439D-AF43-3EAB14FBDC06}"/>
                  </a:ext>
                </a:extLst>
              </p:cNvPr>
              <p:cNvCxnSpPr>
                <a:stCxn id="4" idx="7"/>
                <a:endCxn id="5" idx="3"/>
              </p:cNvCxnSpPr>
              <p:nvPr/>
            </p:nvCxnSpPr>
            <p:spPr>
              <a:xfrm flipV="1">
                <a:off x="2094931" y="2707705"/>
                <a:ext cx="1204050" cy="62380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81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xmlns="" id="{961A0EE9-D779-41FF-A934-FBD78E992C17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3441036" y="2707705"/>
                <a:ext cx="737211" cy="1130773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81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xmlns="" id="{7F3A3E9E-0705-4EC7-853D-70F84D1C326C}"/>
                  </a:ext>
                </a:extLst>
              </p:cNvPr>
              <p:cNvCxnSpPr>
                <a:stCxn id="9" idx="1"/>
                <a:endCxn id="8" idx="6"/>
              </p:cNvCxnSpPr>
              <p:nvPr/>
            </p:nvCxnSpPr>
            <p:spPr>
              <a:xfrm flipH="1" flipV="1">
                <a:off x="8837137" y="2908020"/>
                <a:ext cx="1247231" cy="498427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81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DA6283AF-8285-46CA-A54D-A14CC7A0F420}"/>
                  </a:ext>
                </a:extLst>
              </p:cNvPr>
              <p:cNvCxnSpPr>
                <a:cxnSpLocks/>
                <a:stCxn id="8" idx="3"/>
                <a:endCxn id="7" idx="7"/>
              </p:cNvCxnSpPr>
              <p:nvPr/>
            </p:nvCxnSpPr>
            <p:spPr>
              <a:xfrm flipH="1">
                <a:off x="8019341" y="2979047"/>
                <a:ext cx="646320" cy="824217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81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1DF67040-4B46-4717-BC23-86F833492122}"/>
                  </a:ext>
                </a:extLst>
              </p:cNvPr>
              <p:cNvCxnSpPr>
                <a:cxnSpLocks/>
                <a:stCxn id="18" idx="2"/>
                <a:endCxn id="6" idx="6"/>
              </p:cNvCxnSpPr>
              <p:nvPr/>
            </p:nvCxnSpPr>
            <p:spPr>
              <a:xfrm flipH="1">
                <a:off x="4349723" y="3377026"/>
                <a:ext cx="1492723" cy="53248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81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xmlns="" id="{144F9673-5908-4280-8637-A2C21A526A7F}"/>
                  </a:ext>
                </a:extLst>
              </p:cNvPr>
              <p:cNvCxnSpPr>
                <a:cxnSpLocks/>
                <a:stCxn id="18" idx="6"/>
                <a:endCxn id="7" idx="2"/>
              </p:cNvCxnSpPr>
              <p:nvPr/>
            </p:nvCxnSpPr>
            <p:spPr>
              <a:xfrm>
                <a:off x="6043343" y="3377026"/>
                <a:ext cx="1804522" cy="497266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81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îṡḻiďé">
              <a:extLst>
                <a:ext uri="{FF2B5EF4-FFF2-40B4-BE49-F238E27FC236}">
                  <a16:creationId xmlns:a16="http://schemas.microsoft.com/office/drawing/2014/main" xmlns="" id="{299A452E-66DB-4F36-AB9D-3AD562F575F7}"/>
                </a:ext>
              </a:extLst>
            </p:cNvPr>
            <p:cNvSpPr/>
            <p:nvPr/>
          </p:nvSpPr>
          <p:spPr>
            <a:xfrm>
              <a:off x="5964237" y="3839626"/>
              <a:ext cx="200897" cy="200897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 w="15875">
              <a:solidFill>
                <a:srgbClr val="24DB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92589" y="382859"/>
            <a:ext cx="5666328" cy="1059575"/>
            <a:chOff x="392589" y="382859"/>
            <a:chExt cx="5666328" cy="105957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xmlns="" id="{FBD021CE-2CE5-498A-9FFD-C0144392E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92589" y="382859"/>
              <a:ext cx="1065571" cy="1059575"/>
            </a:xfrm>
            <a:prstGeom prst="rect">
              <a:avLst/>
            </a:prstGeom>
          </p:spPr>
        </p:pic>
        <p:sp>
          <p:nvSpPr>
            <p:cNvPr id="21" name="文本框 33">
              <a:extLst>
                <a:ext uri="{FF2B5EF4-FFF2-40B4-BE49-F238E27FC236}">
                  <a16:creationId xmlns:a16="http://schemas.microsoft.com/office/drawing/2014/main" xmlns="" id="{A64A0D6C-F2AB-42B8-8D05-0E93A96A728C}"/>
                </a:ext>
              </a:extLst>
            </p:cNvPr>
            <p:cNvSpPr txBox="1"/>
            <p:nvPr/>
          </p:nvSpPr>
          <p:spPr>
            <a:xfrm>
              <a:off x="1588517" y="551937"/>
              <a:ext cx="447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j-ea"/>
                  <a:ea typeface="+mj-ea"/>
                </a:rPr>
                <a:t>基本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流程说明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文本框 7">
            <a:extLst>
              <a:ext uri="{FF2B5EF4-FFF2-40B4-BE49-F238E27FC236}">
                <a16:creationId xmlns:a16="http://schemas.microsoft.com/office/drawing/2014/main" xmlns="" id="{65FEE46F-BD18-4025-814B-48F3501FA1EF}"/>
              </a:ext>
            </a:extLst>
          </p:cNvPr>
          <p:cNvSpPr txBox="1"/>
          <p:nvPr/>
        </p:nvSpPr>
        <p:spPr bwMode="auto">
          <a:xfrm>
            <a:off x="497619" y="3064596"/>
            <a:ext cx="1497941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ea"/>
              </a:rPr>
              <a:t>在机场出入口附近设置站点，用于存放小车</a:t>
            </a:r>
            <a:endParaRPr lang="zh-CN" altLang="en-US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xmlns="" id="{187FD8C5-37BA-4538-954F-8DE4914FCE95}"/>
              </a:ext>
            </a:extLst>
          </p:cNvPr>
          <p:cNvSpPr txBox="1"/>
          <p:nvPr/>
        </p:nvSpPr>
        <p:spPr bwMode="auto">
          <a:xfrm>
            <a:off x="3581234" y="4819581"/>
            <a:ext cx="1497941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ea"/>
              </a:rPr>
              <a:t>用户通过客户端选择小车目的地</a:t>
            </a:r>
          </a:p>
        </p:txBody>
      </p:sp>
      <p:sp>
        <p:nvSpPr>
          <p:cNvPr id="31" name="文本框 7">
            <a:extLst>
              <a:ext uri="{FF2B5EF4-FFF2-40B4-BE49-F238E27FC236}">
                <a16:creationId xmlns:a16="http://schemas.microsoft.com/office/drawing/2014/main" xmlns="" id="{3EA08A73-58B4-4E95-BD77-98AB314AF47D}"/>
              </a:ext>
            </a:extLst>
          </p:cNvPr>
          <p:cNvSpPr txBox="1"/>
          <p:nvPr/>
        </p:nvSpPr>
        <p:spPr bwMode="auto">
          <a:xfrm>
            <a:off x="2973573" y="1955986"/>
            <a:ext cx="1497941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ea"/>
              </a:rPr>
              <a:t>用户选定小车，将行李放于小车上</a:t>
            </a:r>
          </a:p>
        </p:txBody>
      </p:sp>
      <p:sp>
        <p:nvSpPr>
          <p:cNvPr id="32" name="文本框 7">
            <a:extLst>
              <a:ext uri="{FF2B5EF4-FFF2-40B4-BE49-F238E27FC236}">
                <a16:creationId xmlns:a16="http://schemas.microsoft.com/office/drawing/2014/main" xmlns="" id="{187FD8C5-37BA-4538-954F-8DE4914FCE95}"/>
              </a:ext>
            </a:extLst>
          </p:cNvPr>
          <p:cNvSpPr txBox="1"/>
          <p:nvPr/>
        </p:nvSpPr>
        <p:spPr bwMode="auto">
          <a:xfrm>
            <a:off x="5382899" y="2499113"/>
            <a:ext cx="1497941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ea"/>
              </a:rPr>
              <a:t>小车通过分析当前路线情况筛选最优路线</a:t>
            </a:r>
          </a:p>
        </p:txBody>
      </p:sp>
      <p:sp>
        <p:nvSpPr>
          <p:cNvPr id="33" name="文本框 7">
            <a:extLst>
              <a:ext uri="{FF2B5EF4-FFF2-40B4-BE49-F238E27FC236}">
                <a16:creationId xmlns:a16="http://schemas.microsoft.com/office/drawing/2014/main" xmlns="" id="{187FD8C5-37BA-4538-954F-8DE4914FCE95}"/>
              </a:ext>
            </a:extLst>
          </p:cNvPr>
          <p:cNvSpPr txBox="1"/>
          <p:nvPr/>
        </p:nvSpPr>
        <p:spPr bwMode="auto">
          <a:xfrm>
            <a:off x="7176230" y="4786572"/>
            <a:ext cx="1497941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ea"/>
              </a:rPr>
              <a:t>当小车前方有行人会自动停下，等人员通过</a:t>
            </a:r>
          </a:p>
        </p:txBody>
      </p:sp>
      <p:sp>
        <p:nvSpPr>
          <p:cNvPr id="34" name="文本框 7">
            <a:extLst>
              <a:ext uri="{FF2B5EF4-FFF2-40B4-BE49-F238E27FC236}">
                <a16:creationId xmlns:a16="http://schemas.microsoft.com/office/drawing/2014/main" xmlns="" id="{187FD8C5-37BA-4538-954F-8DE4914FCE95}"/>
              </a:ext>
            </a:extLst>
          </p:cNvPr>
          <p:cNvSpPr txBox="1"/>
          <p:nvPr/>
        </p:nvSpPr>
        <p:spPr bwMode="auto">
          <a:xfrm>
            <a:off x="10277186" y="4233255"/>
            <a:ext cx="1497941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ea"/>
              </a:rPr>
              <a:t>用户到目的地站点付款，并拿取行李</a:t>
            </a:r>
          </a:p>
        </p:txBody>
      </p:sp>
      <p:sp>
        <p:nvSpPr>
          <p:cNvPr id="35" name="文本框 7">
            <a:extLst>
              <a:ext uri="{FF2B5EF4-FFF2-40B4-BE49-F238E27FC236}">
                <a16:creationId xmlns:a16="http://schemas.microsoft.com/office/drawing/2014/main" xmlns="" id="{187FD8C5-37BA-4538-954F-8DE4914FCE95}"/>
              </a:ext>
            </a:extLst>
          </p:cNvPr>
          <p:cNvSpPr txBox="1"/>
          <p:nvPr/>
        </p:nvSpPr>
        <p:spPr bwMode="auto">
          <a:xfrm>
            <a:off x="7969656" y="1822847"/>
            <a:ext cx="1497941" cy="147732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ea"/>
              </a:rPr>
              <a:t>如果前方障碍没有消失，则再次分析路线，去往目的地</a:t>
            </a:r>
          </a:p>
        </p:txBody>
      </p:sp>
    </p:spTree>
    <p:extLst>
      <p:ext uri="{BB962C8B-B14F-4D97-AF65-F5344CB8AC3E}">
        <p14:creationId xmlns:p14="http://schemas.microsoft.com/office/powerpoint/2010/main" val="355579709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2589" y="382859"/>
            <a:ext cx="5666328" cy="1059575"/>
            <a:chOff x="392589" y="382859"/>
            <a:chExt cx="5666328" cy="10595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FBD021CE-2CE5-498A-9FFD-C0144392E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92589" y="382859"/>
              <a:ext cx="1065571" cy="1059575"/>
            </a:xfrm>
            <a:prstGeom prst="rect">
              <a:avLst/>
            </a:prstGeom>
          </p:spPr>
        </p:pic>
        <p:sp>
          <p:nvSpPr>
            <p:cNvPr id="5" name="文本框 33">
              <a:extLst>
                <a:ext uri="{FF2B5EF4-FFF2-40B4-BE49-F238E27FC236}">
                  <a16:creationId xmlns:a16="http://schemas.microsoft.com/office/drawing/2014/main" xmlns="" id="{A64A0D6C-F2AB-42B8-8D05-0E93A96A728C}"/>
                </a:ext>
              </a:extLst>
            </p:cNvPr>
            <p:cNvSpPr txBox="1"/>
            <p:nvPr/>
          </p:nvSpPr>
          <p:spPr>
            <a:xfrm>
              <a:off x="1588517" y="551937"/>
              <a:ext cx="447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j-ea"/>
                  <a:ea typeface="+mj-ea"/>
                </a:rPr>
                <a:t>角色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分析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925374" y="1920240"/>
            <a:ext cx="2427426" cy="5892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管理端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6" idx="3"/>
          </p:cNvCxnSpPr>
          <p:nvPr/>
        </p:nvCxnSpPr>
        <p:spPr>
          <a:xfrm>
            <a:off x="3352800" y="2214880"/>
            <a:ext cx="59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52240" y="2214880"/>
            <a:ext cx="0" cy="4013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3952240" y="2092960"/>
            <a:ext cx="3108960" cy="589280"/>
            <a:chOff x="3952240" y="2092960"/>
            <a:chExt cx="3108960" cy="589280"/>
          </a:xfrm>
        </p:grpSpPr>
        <p:sp>
          <p:nvSpPr>
            <p:cNvPr id="7" name="圆角矩形 6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数据统计</a:t>
              </a:r>
            </a:p>
          </p:txBody>
        </p:sp>
        <p:cxnSp>
          <p:nvCxnSpPr>
            <p:cNvPr id="19" name="直接连接符 18"/>
            <p:cNvCxnSpPr>
              <a:stCxn id="7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952240" y="2838026"/>
            <a:ext cx="3108960" cy="589280"/>
            <a:chOff x="3952240" y="2092960"/>
            <a:chExt cx="3108960" cy="589280"/>
          </a:xfrm>
        </p:grpSpPr>
        <p:sp>
          <p:nvSpPr>
            <p:cNvPr id="14" name="圆角矩形 13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小车管理</a:t>
              </a:r>
            </a:p>
          </p:txBody>
        </p:sp>
        <p:cxnSp>
          <p:nvCxnSpPr>
            <p:cNvPr id="15" name="直接连接符 14"/>
            <p:cNvCxnSpPr>
              <a:stCxn id="14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952240" y="3586480"/>
            <a:ext cx="3108960" cy="589280"/>
            <a:chOff x="3952240" y="2092960"/>
            <a:chExt cx="3108960" cy="589280"/>
          </a:xfrm>
        </p:grpSpPr>
        <p:sp>
          <p:nvSpPr>
            <p:cNvPr id="17" name="圆角矩形 16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路线规划</a:t>
              </a:r>
              <a:endParaRPr lang="zh-CN" altLang="en-US" dirty="0"/>
            </a:p>
          </p:txBody>
        </p:sp>
        <p:cxnSp>
          <p:nvCxnSpPr>
            <p:cNvPr id="18" name="直接连接符 17"/>
            <p:cNvCxnSpPr>
              <a:stCxn id="17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3952240" y="4328160"/>
            <a:ext cx="3108960" cy="589280"/>
            <a:chOff x="3952240" y="2092960"/>
            <a:chExt cx="3108960" cy="589280"/>
          </a:xfrm>
        </p:grpSpPr>
        <p:sp>
          <p:nvSpPr>
            <p:cNvPr id="22" name="圆角矩形 21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用户信息管理</a:t>
              </a:r>
            </a:p>
          </p:txBody>
        </p:sp>
        <p:cxnSp>
          <p:nvCxnSpPr>
            <p:cNvPr id="23" name="直接连接符 22"/>
            <p:cNvCxnSpPr>
              <a:stCxn id="22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952240" y="5073226"/>
            <a:ext cx="3108960" cy="589280"/>
            <a:chOff x="3952240" y="2092960"/>
            <a:chExt cx="3108960" cy="589280"/>
          </a:xfrm>
        </p:grpSpPr>
        <p:sp>
          <p:nvSpPr>
            <p:cNvPr id="25" name="圆角矩形 24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通知推送</a:t>
              </a:r>
            </a:p>
          </p:txBody>
        </p:sp>
        <p:cxnSp>
          <p:nvCxnSpPr>
            <p:cNvPr id="26" name="直接连接符 25"/>
            <p:cNvCxnSpPr>
              <a:stCxn id="25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52240" y="5821680"/>
            <a:ext cx="3108960" cy="589280"/>
            <a:chOff x="3952240" y="2092960"/>
            <a:chExt cx="3108960" cy="589280"/>
          </a:xfrm>
        </p:grpSpPr>
        <p:sp>
          <p:nvSpPr>
            <p:cNvPr id="28" name="圆角矩形 27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轨道检修管理</a:t>
              </a:r>
            </a:p>
          </p:txBody>
        </p:sp>
        <p:cxnSp>
          <p:nvCxnSpPr>
            <p:cNvPr id="29" name="直接连接符 28"/>
            <p:cNvCxnSpPr>
              <a:stCxn id="28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10649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2589" y="382859"/>
            <a:ext cx="5666328" cy="1059575"/>
            <a:chOff x="392589" y="382859"/>
            <a:chExt cx="5666328" cy="10595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FBD021CE-2CE5-498A-9FFD-C0144392E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92589" y="382859"/>
              <a:ext cx="1065571" cy="1059575"/>
            </a:xfrm>
            <a:prstGeom prst="rect">
              <a:avLst/>
            </a:prstGeom>
          </p:spPr>
        </p:pic>
        <p:sp>
          <p:nvSpPr>
            <p:cNvPr id="5" name="文本框 33">
              <a:extLst>
                <a:ext uri="{FF2B5EF4-FFF2-40B4-BE49-F238E27FC236}">
                  <a16:creationId xmlns:a16="http://schemas.microsoft.com/office/drawing/2014/main" xmlns="" id="{A64A0D6C-F2AB-42B8-8D05-0E93A96A728C}"/>
                </a:ext>
              </a:extLst>
            </p:cNvPr>
            <p:cNvSpPr txBox="1"/>
            <p:nvPr/>
          </p:nvSpPr>
          <p:spPr>
            <a:xfrm>
              <a:off x="1588517" y="551937"/>
              <a:ext cx="447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j-ea"/>
                  <a:ea typeface="+mj-ea"/>
                </a:rPr>
                <a:t>角色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分析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925374" y="1920240"/>
            <a:ext cx="2427426" cy="5892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6" idx="3"/>
          </p:cNvCxnSpPr>
          <p:nvPr/>
        </p:nvCxnSpPr>
        <p:spPr>
          <a:xfrm>
            <a:off x="3352800" y="2214880"/>
            <a:ext cx="59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52240" y="2214880"/>
            <a:ext cx="0" cy="4013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3952240" y="2092960"/>
            <a:ext cx="3108960" cy="589280"/>
            <a:chOff x="3952240" y="2092960"/>
            <a:chExt cx="3108960" cy="589280"/>
          </a:xfrm>
        </p:grpSpPr>
        <p:sp>
          <p:nvSpPr>
            <p:cNvPr id="14" name="圆角矩形 13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用户的注册</a:t>
              </a:r>
              <a:r>
                <a:rPr lang="en-US" altLang="zh-CN" dirty="0"/>
                <a:t>/</a:t>
              </a:r>
              <a:r>
                <a:rPr lang="zh-CN" altLang="en-US" dirty="0"/>
                <a:t>登陆</a:t>
              </a:r>
            </a:p>
          </p:txBody>
        </p:sp>
        <p:cxnSp>
          <p:nvCxnSpPr>
            <p:cNvPr id="15" name="直接连接符 14"/>
            <p:cNvCxnSpPr>
              <a:stCxn id="14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952240" y="2838026"/>
            <a:ext cx="3108960" cy="589280"/>
            <a:chOff x="3952240" y="2092960"/>
            <a:chExt cx="3108960" cy="589280"/>
          </a:xfrm>
        </p:grpSpPr>
        <p:sp>
          <p:nvSpPr>
            <p:cNvPr id="17" name="圆角矩形 16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用户信息</a:t>
              </a:r>
            </a:p>
          </p:txBody>
        </p:sp>
        <p:cxnSp>
          <p:nvCxnSpPr>
            <p:cNvPr id="18" name="直接连接符 17"/>
            <p:cNvCxnSpPr>
              <a:stCxn id="17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3952240" y="3586480"/>
            <a:ext cx="3108960" cy="589280"/>
            <a:chOff x="3952240" y="2092960"/>
            <a:chExt cx="3108960" cy="589280"/>
          </a:xfrm>
        </p:grpSpPr>
        <p:sp>
          <p:nvSpPr>
            <p:cNvPr id="22" name="圆角矩形 21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查看附近可用小车</a:t>
              </a:r>
            </a:p>
          </p:txBody>
        </p:sp>
        <p:cxnSp>
          <p:nvCxnSpPr>
            <p:cNvPr id="23" name="直接连接符 22"/>
            <p:cNvCxnSpPr>
              <a:stCxn id="22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952240" y="4328160"/>
            <a:ext cx="3108960" cy="589280"/>
            <a:chOff x="3952240" y="2092960"/>
            <a:chExt cx="3108960" cy="589280"/>
          </a:xfrm>
        </p:grpSpPr>
        <p:sp>
          <p:nvSpPr>
            <p:cNvPr id="25" name="圆角矩形 24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用户扫码选择小车</a:t>
              </a:r>
            </a:p>
          </p:txBody>
        </p:sp>
        <p:cxnSp>
          <p:nvCxnSpPr>
            <p:cNvPr id="26" name="直接连接符 25"/>
            <p:cNvCxnSpPr>
              <a:stCxn id="25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52240" y="5073226"/>
            <a:ext cx="3108960" cy="589280"/>
            <a:chOff x="3952240" y="2092960"/>
            <a:chExt cx="3108960" cy="589280"/>
          </a:xfrm>
        </p:grpSpPr>
        <p:sp>
          <p:nvSpPr>
            <p:cNvPr id="28" name="圆角矩形 27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用户设定目的地</a:t>
              </a:r>
            </a:p>
          </p:txBody>
        </p:sp>
        <p:cxnSp>
          <p:nvCxnSpPr>
            <p:cNvPr id="29" name="直接连接符 28"/>
            <p:cNvCxnSpPr>
              <a:stCxn id="28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952240" y="5821680"/>
            <a:ext cx="3108960" cy="589280"/>
            <a:chOff x="3952240" y="2092960"/>
            <a:chExt cx="3108960" cy="589280"/>
          </a:xfrm>
        </p:grpSpPr>
        <p:sp>
          <p:nvSpPr>
            <p:cNvPr id="31" name="圆角矩形 30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用户中途修改目的地</a:t>
              </a:r>
            </a:p>
          </p:txBody>
        </p:sp>
        <p:cxnSp>
          <p:nvCxnSpPr>
            <p:cNvPr id="32" name="直接连接符 31"/>
            <p:cNvCxnSpPr>
              <a:stCxn id="31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7855373" y="2214880"/>
            <a:ext cx="0" cy="4013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7855373" y="2092960"/>
            <a:ext cx="3108960" cy="589280"/>
            <a:chOff x="3952240" y="2092960"/>
            <a:chExt cx="3108960" cy="589280"/>
          </a:xfrm>
        </p:grpSpPr>
        <p:sp>
          <p:nvSpPr>
            <p:cNvPr id="35" name="圆角矩形 34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小车目的地到达提示</a:t>
              </a:r>
            </a:p>
          </p:txBody>
        </p:sp>
        <p:cxnSp>
          <p:nvCxnSpPr>
            <p:cNvPr id="36" name="直接连接符 35"/>
            <p:cNvCxnSpPr>
              <a:stCxn id="35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7855373" y="2838026"/>
            <a:ext cx="3108960" cy="589280"/>
            <a:chOff x="3952240" y="2092960"/>
            <a:chExt cx="3108960" cy="589280"/>
          </a:xfrm>
        </p:grpSpPr>
        <p:sp>
          <p:nvSpPr>
            <p:cNvPr id="38" name="圆角矩形 37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支付解锁取货</a:t>
              </a:r>
            </a:p>
          </p:txBody>
        </p:sp>
        <p:cxnSp>
          <p:nvCxnSpPr>
            <p:cNvPr id="39" name="直接连接符 38"/>
            <p:cNvCxnSpPr>
              <a:stCxn id="38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55373" y="3586480"/>
            <a:ext cx="3108960" cy="589280"/>
            <a:chOff x="3952240" y="2092960"/>
            <a:chExt cx="3108960" cy="589280"/>
          </a:xfrm>
        </p:grpSpPr>
        <p:sp>
          <p:nvSpPr>
            <p:cNvPr id="41" name="圆角矩形 40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</a:t>
              </a:r>
              <a:r>
                <a:rPr lang="zh-CN" altLang="en-US" dirty="0"/>
                <a:t>小车实时路线</a:t>
              </a:r>
            </a:p>
          </p:txBody>
        </p:sp>
        <p:cxnSp>
          <p:nvCxnSpPr>
            <p:cNvPr id="42" name="直接连接符 41"/>
            <p:cNvCxnSpPr>
              <a:stCxn id="41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855373" y="4328160"/>
            <a:ext cx="3108960" cy="589280"/>
            <a:chOff x="3952240" y="2092960"/>
            <a:chExt cx="3108960" cy="589280"/>
          </a:xfrm>
        </p:grpSpPr>
        <p:sp>
          <p:nvSpPr>
            <p:cNvPr id="44" name="圆角矩形 43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调用</a:t>
              </a:r>
              <a:r>
                <a:rPr lang="zh-CN" altLang="en-US" dirty="0"/>
                <a:t>附近空闲小车</a:t>
              </a:r>
            </a:p>
          </p:txBody>
        </p:sp>
        <p:cxnSp>
          <p:nvCxnSpPr>
            <p:cNvPr id="45" name="直接连接符 44"/>
            <p:cNvCxnSpPr>
              <a:stCxn id="44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7855373" y="5073226"/>
            <a:ext cx="3108960" cy="589280"/>
            <a:chOff x="3952240" y="2092960"/>
            <a:chExt cx="3108960" cy="589280"/>
          </a:xfrm>
        </p:grpSpPr>
        <p:sp>
          <p:nvSpPr>
            <p:cNvPr id="47" name="圆角矩形 46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用户查看所需费用</a:t>
              </a:r>
            </a:p>
          </p:txBody>
        </p:sp>
        <p:cxnSp>
          <p:nvCxnSpPr>
            <p:cNvPr id="48" name="直接连接符 47"/>
            <p:cNvCxnSpPr>
              <a:stCxn id="47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7855373" y="5821680"/>
            <a:ext cx="3108960" cy="589280"/>
            <a:chOff x="3952240" y="2092960"/>
            <a:chExt cx="3108960" cy="589280"/>
          </a:xfrm>
        </p:grpSpPr>
        <p:sp>
          <p:nvSpPr>
            <p:cNvPr id="50" name="圆角矩形 49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小车</a:t>
              </a:r>
              <a:r>
                <a:rPr lang="zh-CN" altLang="en-US" dirty="0" smtClean="0"/>
                <a:t>未按时</a:t>
              </a:r>
              <a:r>
                <a:rPr lang="zh-CN" altLang="en-US" dirty="0"/>
                <a:t>到达提示</a:t>
              </a:r>
            </a:p>
          </p:txBody>
        </p:sp>
        <p:cxnSp>
          <p:nvCxnSpPr>
            <p:cNvPr id="51" name="直接连接符 50"/>
            <p:cNvCxnSpPr>
              <a:stCxn id="50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84932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2589" y="382859"/>
            <a:ext cx="5666328" cy="1059575"/>
            <a:chOff x="392589" y="382859"/>
            <a:chExt cx="5666328" cy="10595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FBD021CE-2CE5-498A-9FFD-C0144392E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92589" y="382859"/>
              <a:ext cx="1065571" cy="1059575"/>
            </a:xfrm>
            <a:prstGeom prst="rect">
              <a:avLst/>
            </a:prstGeom>
          </p:spPr>
        </p:pic>
        <p:sp>
          <p:nvSpPr>
            <p:cNvPr id="5" name="文本框 33">
              <a:extLst>
                <a:ext uri="{FF2B5EF4-FFF2-40B4-BE49-F238E27FC236}">
                  <a16:creationId xmlns:a16="http://schemas.microsoft.com/office/drawing/2014/main" xmlns="" id="{A64A0D6C-F2AB-42B8-8D05-0E93A96A728C}"/>
                </a:ext>
              </a:extLst>
            </p:cNvPr>
            <p:cNvSpPr txBox="1"/>
            <p:nvPr/>
          </p:nvSpPr>
          <p:spPr>
            <a:xfrm>
              <a:off x="1588517" y="551937"/>
              <a:ext cx="447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j-ea"/>
                  <a:ea typeface="+mj-ea"/>
                </a:rPr>
                <a:t>角色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分析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925374" y="1920240"/>
            <a:ext cx="2427426" cy="5892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</a:t>
            </a:r>
            <a:r>
              <a:rPr lang="zh-CN" altLang="en-US" dirty="0" smtClean="0"/>
              <a:t>小车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6" idx="3"/>
          </p:cNvCxnSpPr>
          <p:nvPr/>
        </p:nvCxnSpPr>
        <p:spPr>
          <a:xfrm>
            <a:off x="3352800" y="2214880"/>
            <a:ext cx="59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52240" y="2214880"/>
            <a:ext cx="0" cy="4013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3952240" y="2092960"/>
            <a:ext cx="3108960" cy="589280"/>
            <a:chOff x="3952240" y="2092960"/>
            <a:chExt cx="3108960" cy="589280"/>
          </a:xfrm>
        </p:grpSpPr>
        <p:sp>
          <p:nvSpPr>
            <p:cNvPr id="14" name="圆角矩形 13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智能避障</a:t>
              </a:r>
            </a:p>
          </p:txBody>
        </p:sp>
        <p:cxnSp>
          <p:nvCxnSpPr>
            <p:cNvPr id="15" name="直接连接符 14"/>
            <p:cNvCxnSpPr>
              <a:stCxn id="14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952240" y="2838026"/>
            <a:ext cx="3108960" cy="589280"/>
            <a:chOff x="3952240" y="2092960"/>
            <a:chExt cx="3108960" cy="589280"/>
          </a:xfrm>
        </p:grpSpPr>
        <p:sp>
          <p:nvSpPr>
            <p:cNvPr id="17" name="圆角矩形 16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报警功能</a:t>
              </a:r>
            </a:p>
          </p:txBody>
        </p:sp>
        <p:cxnSp>
          <p:nvCxnSpPr>
            <p:cNvPr id="18" name="直接连接符 17"/>
            <p:cNvCxnSpPr>
              <a:stCxn id="17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3952240" y="3586480"/>
            <a:ext cx="3108960" cy="589280"/>
            <a:chOff x="3952240" y="2092960"/>
            <a:chExt cx="3108960" cy="589280"/>
          </a:xfrm>
        </p:grpSpPr>
        <p:sp>
          <p:nvSpPr>
            <p:cNvPr id="22" name="圆角矩形 21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广告服务</a:t>
              </a:r>
            </a:p>
          </p:txBody>
        </p:sp>
        <p:cxnSp>
          <p:nvCxnSpPr>
            <p:cNvPr id="23" name="直接连接符 22"/>
            <p:cNvCxnSpPr>
              <a:stCxn id="22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952240" y="4328160"/>
            <a:ext cx="3108960" cy="589280"/>
            <a:chOff x="3952240" y="2092960"/>
            <a:chExt cx="3108960" cy="589280"/>
          </a:xfrm>
        </p:grpSpPr>
        <p:sp>
          <p:nvSpPr>
            <p:cNvPr id="25" name="圆角矩形 24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向服务器</a:t>
              </a:r>
              <a:r>
                <a:rPr lang="zh-CN" altLang="en-US" dirty="0" smtClean="0"/>
                <a:t>发送位置</a:t>
              </a:r>
              <a:endParaRPr lang="zh-CN" altLang="en-US" dirty="0"/>
            </a:p>
          </p:txBody>
        </p:sp>
        <p:cxnSp>
          <p:nvCxnSpPr>
            <p:cNvPr id="26" name="直接连接符 25"/>
            <p:cNvCxnSpPr>
              <a:stCxn id="25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52240" y="5073226"/>
            <a:ext cx="3108960" cy="589280"/>
            <a:chOff x="3952240" y="2092960"/>
            <a:chExt cx="3108960" cy="589280"/>
          </a:xfrm>
        </p:grpSpPr>
        <p:sp>
          <p:nvSpPr>
            <p:cNvPr id="28" name="圆角矩形 27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故障自检</a:t>
              </a:r>
            </a:p>
          </p:txBody>
        </p:sp>
        <p:cxnSp>
          <p:nvCxnSpPr>
            <p:cNvPr id="29" name="直接连接符 28"/>
            <p:cNvCxnSpPr>
              <a:stCxn id="28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952240" y="5821680"/>
            <a:ext cx="3108960" cy="589280"/>
            <a:chOff x="3952240" y="2092960"/>
            <a:chExt cx="3108960" cy="589280"/>
          </a:xfrm>
        </p:grpSpPr>
        <p:sp>
          <p:nvSpPr>
            <p:cNvPr id="31" name="圆角矩形 30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小车基本信息显示</a:t>
              </a:r>
            </a:p>
          </p:txBody>
        </p:sp>
        <p:cxnSp>
          <p:nvCxnSpPr>
            <p:cNvPr id="32" name="直接连接符 31"/>
            <p:cNvCxnSpPr>
              <a:stCxn id="31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7770706" y="2214880"/>
            <a:ext cx="0" cy="4013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7770706" y="2092960"/>
            <a:ext cx="3108960" cy="589280"/>
            <a:chOff x="3952240" y="2092960"/>
            <a:chExt cx="3108960" cy="589280"/>
          </a:xfrm>
        </p:grpSpPr>
        <p:sp>
          <p:nvSpPr>
            <p:cNvPr id="35" name="圆角矩形 34"/>
            <p:cNvSpPr/>
            <p:nvPr/>
          </p:nvSpPr>
          <p:spPr>
            <a:xfrm>
              <a:off x="4633774" y="2092960"/>
              <a:ext cx="2427426" cy="5892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扫手机二维码解锁</a:t>
              </a:r>
              <a:endParaRPr lang="zh-CN" altLang="en-US" dirty="0"/>
            </a:p>
          </p:txBody>
        </p:sp>
        <p:cxnSp>
          <p:nvCxnSpPr>
            <p:cNvPr id="36" name="直接连接符 35"/>
            <p:cNvCxnSpPr>
              <a:stCxn id="35" idx="1"/>
            </p:cNvCxnSpPr>
            <p:nvPr/>
          </p:nvCxnSpPr>
          <p:spPr>
            <a:xfrm flipH="1">
              <a:off x="3952240" y="2387600"/>
              <a:ext cx="6815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84932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2589" y="382859"/>
            <a:ext cx="5666328" cy="1059575"/>
            <a:chOff x="392589" y="382859"/>
            <a:chExt cx="5666328" cy="10595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FBD021CE-2CE5-498A-9FFD-C0144392E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92589" y="382859"/>
              <a:ext cx="1065571" cy="1059575"/>
            </a:xfrm>
            <a:prstGeom prst="rect">
              <a:avLst/>
            </a:prstGeom>
          </p:spPr>
        </p:pic>
        <p:sp>
          <p:nvSpPr>
            <p:cNvPr id="5" name="文本框 33">
              <a:extLst>
                <a:ext uri="{FF2B5EF4-FFF2-40B4-BE49-F238E27FC236}">
                  <a16:creationId xmlns:a16="http://schemas.microsoft.com/office/drawing/2014/main" xmlns="" id="{A64A0D6C-F2AB-42B8-8D05-0E93A96A728C}"/>
                </a:ext>
              </a:extLst>
            </p:cNvPr>
            <p:cNvSpPr txBox="1"/>
            <p:nvPr/>
          </p:nvSpPr>
          <p:spPr>
            <a:xfrm>
              <a:off x="1588517" y="551937"/>
              <a:ext cx="447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思维导图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17" y="7069666"/>
            <a:ext cx="8640000" cy="176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8494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0.64722 L 0.00157 -2.72778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-16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939</TotalTime>
  <Words>380</Words>
  <Application>Microsoft Office PowerPoint</Application>
  <PresentationFormat>自定义</PresentationFormat>
  <Paragraphs>65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Mr Lonely</cp:lastModifiedBy>
  <cp:revision>93</cp:revision>
  <dcterms:created xsi:type="dcterms:W3CDTF">2017-08-18T03:02:00Z</dcterms:created>
  <dcterms:modified xsi:type="dcterms:W3CDTF">2019-10-23T12:41:13Z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