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3"/>
  </p:notesMasterIdLst>
  <p:sldIdLst>
    <p:sldId id="258" r:id="rId3"/>
    <p:sldId id="279" r:id="rId4"/>
    <p:sldId id="260" r:id="rId5"/>
    <p:sldId id="280" r:id="rId6"/>
    <p:sldId id="284" r:id="rId7"/>
    <p:sldId id="281" r:id="rId8"/>
    <p:sldId id="283" r:id="rId9"/>
    <p:sldId id="293" r:id="rId10"/>
    <p:sldId id="282" r:id="rId11"/>
    <p:sldId id="285" r:id="rId12"/>
    <p:sldId id="300" r:id="rId13"/>
    <p:sldId id="301" r:id="rId14"/>
    <p:sldId id="286" r:id="rId15"/>
    <p:sldId id="294" r:id="rId16"/>
    <p:sldId id="295" r:id="rId17"/>
    <p:sldId id="305" r:id="rId18"/>
    <p:sldId id="287" r:id="rId19"/>
    <p:sldId id="290" r:id="rId20"/>
    <p:sldId id="292" r:id="rId21"/>
    <p:sldId id="291" r:id="rId22"/>
    <p:sldId id="296" r:id="rId23"/>
    <p:sldId id="317" r:id="rId24"/>
    <p:sldId id="318" r:id="rId25"/>
    <p:sldId id="319" r:id="rId26"/>
    <p:sldId id="321" r:id="rId27"/>
    <p:sldId id="320" r:id="rId28"/>
    <p:sldId id="298" r:id="rId29"/>
    <p:sldId id="299" r:id="rId30"/>
    <p:sldId id="322" r:id="rId31"/>
    <p:sldId id="278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1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内容建模目标是将从需求工程中决定的</a:t>
            </a:r>
            <a:r>
              <a:rPr lang="en-US" altLang="zh-CN" dirty="0"/>
              <a:t>Web</a:t>
            </a:r>
            <a:r>
              <a:rPr lang="zh-CN" altLang="en-US" dirty="0"/>
              <a:t>应用信息和功能需求转换为模型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目标是通过</a:t>
            </a:r>
            <a:r>
              <a:rPr lang="en-US" altLang="zh-CN" dirty="0"/>
              <a:t>Web</a:t>
            </a:r>
            <a:r>
              <a:rPr lang="zh-CN" altLang="en-US" dirty="0"/>
              <a:t>应用的内容构建导航，因此也是导航建模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导航类图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bootstrap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  <a:t>2017/6/19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398400" y="3241733"/>
            <a:ext cx="5400000" cy="925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（静态）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94" y="846945"/>
            <a:ext cx="8106906" cy="55443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>
            <a:fillRect/>
          </a:stretch>
        </p:blipFill>
        <p:spPr>
          <a:xfrm>
            <a:off x="1231658" y="951322"/>
            <a:ext cx="9204600" cy="5260156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4"/>
          <a:stretch>
            <a:fillRect/>
          </a:stretch>
        </p:blipFill>
        <p:spPr>
          <a:xfrm>
            <a:off x="1476746" y="939241"/>
            <a:ext cx="9238507" cy="5454001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（注册登录）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注册登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360" y="716915"/>
            <a:ext cx="7200265" cy="58553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超文本建模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572" y="162886"/>
            <a:ext cx="8882575" cy="6435877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首页问题广场</a:t>
            </a: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578" y="715971"/>
            <a:ext cx="3786679" cy="548592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09" y="715971"/>
            <a:ext cx="312701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问题内容页面</a:t>
            </a: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54" y="715971"/>
            <a:ext cx="311512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8" y="791930"/>
            <a:ext cx="3636700" cy="5364674"/>
          </a:xfrm>
          <a:prstGeom prst="rect">
            <a:avLst/>
          </a:prstGeom>
          <a:effectLst>
            <a:softEdge rad="31750"/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85185" y="710256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Web分层架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744855"/>
            <a:ext cx="5874385" cy="5960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32295" y="4321810"/>
            <a:ext cx="4921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持久层：DAO层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DAO层：DAO层主要是做数据持久层的工作，负责与数据库进行联络的一些任务都封装在此。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MyBatis 是支持普通 SQL查询，存储过程和高级映射的优秀持久层框架。简单说就是简化了和数据库操作。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58635" y="2713355"/>
            <a:ext cx="52692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业务层：Service层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vice层：Service层主要负责业务模块的逻辑应用设计。首先设计接口，再设计其实现的类接着再在Spring的配置文件中配置其实现的关联。这样我们就可以在应用中调用Service接口来进行业务处理。Service层的业务实现，具体要调用到已定义的DAO层的接口，封装Service层的业务逻辑有利于通用的业务逻辑的独立性和重复利用性，程序显得非常简洁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69125" y="1661795"/>
            <a:ext cx="50546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表示层：Controller层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roller层:Controller层负责具体的业务模块流程的控制，在此层里面要调用Service层的接口来控制业务流程，控制的配置也同样是在Spring的配置文件里面进行，针对具体的业务流程，会有不同的控制器，我们具体的设计过程中可以将流程进行抽象归纳，设计出可以重复利用的子单元流程模块，这样不仅使程序结构变得清晰，也大大减少了代码量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32295" y="415925"/>
            <a:ext cx="4840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View层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此层与控制层结合比较紧密，需要二者结合起来协同工发。View层主要负责前台html页面的表示.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905" y="962025"/>
            <a:ext cx="1135443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新模块开发流程就分为：</a:t>
            </a:r>
          </a:p>
          <a:p>
            <a:endParaRPr lang="zh-CN" altLang="en-US" sz="24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Database Column，数据库设计及建表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Model：模型定义，和数据库相匹配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DAO：数据操作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Service：服务包装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Controller：业务入口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</a:p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开发时各层的关系：</a:t>
            </a:r>
          </a:p>
          <a:p>
            <a:endParaRPr lang="zh-CN" altLang="en-US" sz="24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O层，Service层这两个层次都可以单独开发，互相的耦合度很低，完全可以独立进行，这样的一种模式在开发大项目的过程中尤其有优势。Controller，View层因为耦合度比较高，因而要结合在一起开发，但是也可以看作一个整体独立于前两个层进行开发。这样，在层与层之前我们只需要知道接口的定义，调用接口即可完成所需要的逻辑单元应用，一切显得非常清晰简单。</a:t>
            </a:r>
          </a:p>
        </p:txBody>
      </p:sp>
      <p:sp>
        <p:nvSpPr>
          <p:cNvPr id="4" name="直角三角形 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57266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3698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架构设计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188016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10013" y="2775451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277545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背景及功能简介</a:t>
            </a:r>
          </a:p>
        </p:txBody>
      </p:sp>
      <p:sp>
        <p:nvSpPr>
          <p:cNvPr id="13" name="矩形 12"/>
          <p:cNvSpPr/>
          <p:nvPr/>
        </p:nvSpPr>
        <p:spPr>
          <a:xfrm>
            <a:off x="3938588" y="3572663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228197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93269" y="2756222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528733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332576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105087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278099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550586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35074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13162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10013" y="59102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38588" y="595045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安全和性能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93269" y="582734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1844" y="585388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  <p:bldP spid="12" grpId="0"/>
      <p:bldP spid="15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30" grpId="0" animBg="1"/>
      <p:bldP spid="31" grpId="0"/>
      <p:bldP spid="32" grpId="0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登录界面</a:t>
            </a:r>
          </a:p>
        </p:txBody>
      </p:sp>
      <p:pic>
        <p:nvPicPr>
          <p:cNvPr id="3" name="图片 2" descr="687474703a2f2f75706c6f61642d696d616765732e6a69616e7368752e696f2f75706c6f61645f696d616765732f363436353736312d626433393961626162366463626331622e706e673f696d6167654d6f6772322f6175746f2d6f7269656e742f7374726970253743696d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192530"/>
            <a:ext cx="8956040" cy="5100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主界面</a:t>
            </a: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30" y="715645"/>
            <a:ext cx="8306435" cy="53651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发布问题</a:t>
            </a: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rcRect l="27687" t="37948" r="10558" b="5267"/>
          <a:stretch>
            <a:fillRect/>
          </a:stretch>
        </p:blipFill>
        <p:spPr>
          <a:xfrm>
            <a:off x="2019935" y="987425"/>
            <a:ext cx="8575675" cy="50933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问题回答</a:t>
            </a:r>
          </a:p>
        </p:txBody>
      </p:sp>
      <p:pic>
        <p:nvPicPr>
          <p:cNvPr id="2" name="图片 1" descr="687474703a2f2f75706c6f61642d696d616765732e6a69616e7368752e696f2f75706c6f61645f696d616765732f363436353736312d336239616262373961646530333564312e706e673f696d6167654d6f6772322f6175746f2d6f7269656e742f7374726970253743696d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86180"/>
            <a:ext cx="10058400" cy="44856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站内信</a:t>
            </a:r>
          </a:p>
        </p:txBody>
      </p:sp>
      <p:pic>
        <p:nvPicPr>
          <p:cNvPr id="2" name="图片 1" descr="687474703a2f2f75706c6f61642d696d616765732e6a69616e7368752e696f2f75706c6f61645f696d616765732f363436353736312d616161313662386537373238643639362e706e673f696d6167654d6f6772322f6175746f2d6f7269656e742f7374726970253743696d6"/>
          <p:cNvPicPr>
            <a:picLocks noChangeAspect="1"/>
          </p:cNvPicPr>
          <p:nvPr/>
        </p:nvPicPr>
        <p:blipFill>
          <a:blip r:embed="rId3"/>
          <a:srcRect l="32614" t="28086" r="32109" b="20243"/>
          <a:stretch>
            <a:fillRect/>
          </a:stretch>
        </p:blipFill>
        <p:spPr>
          <a:xfrm>
            <a:off x="2000885" y="977900"/>
            <a:ext cx="8189595" cy="5300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个人中心</a:t>
            </a: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746125"/>
            <a:ext cx="8306435" cy="53651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683" y="576171"/>
            <a:ext cx="140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安全和性能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88365" y="1830705"/>
            <a:ext cx="367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性能和可用性：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8365" y="3080385"/>
            <a:ext cx="5882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DACD57"/>
                </a:solidFill>
              </a:rPr>
              <a:t>1.对发布的内容进行敏感词过滤处理</a:t>
            </a:r>
          </a:p>
          <a:p>
            <a:r>
              <a:rPr lang="zh-CN" altLang="en-US">
                <a:solidFill>
                  <a:srgbClr val="DACD57"/>
                </a:solidFill>
              </a:rPr>
              <a:t>2.对事件的处理采用了多线程和异步队列</a:t>
            </a:r>
          </a:p>
          <a:p>
            <a:r>
              <a:rPr lang="zh-CN" altLang="en-US">
                <a:solidFill>
                  <a:srgbClr val="DACD57"/>
                </a:solidFill>
              </a:rPr>
              <a:t>3.关注的人或问题的动态更新，使用推拉模式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04050" y="1830705"/>
            <a:ext cx="2981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用户数据安全性</a:t>
            </a:r>
            <a:r>
              <a:rPr lang="en-US" altLang="zh-CN" sz="2800" b="1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6196330" y="1172845"/>
            <a:ext cx="0" cy="47796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004050" y="2651760"/>
            <a:ext cx="4707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rgbClr val="DACD57"/>
              </a:solidFill>
              <a:latin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1.HTTPS注册页 </a:t>
            </a: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2.用户密码salt防止破解（CSDN，网易邮箱未加密密码泄漏） </a:t>
            </a: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3.token有效期 </a:t>
            </a: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4.单一平台的单点登陆，登陆IP异常检验 </a:t>
            </a: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5.用户状态的权限判断 </a:t>
            </a:r>
          </a:p>
          <a:p>
            <a:r>
              <a:rPr lang="en-US" altLang="zh-CN">
                <a:solidFill>
                  <a:srgbClr val="DACD57"/>
                </a:solidFill>
                <a:latin typeface="+mn-ea"/>
              </a:rPr>
              <a:t>6</a:t>
            </a:r>
            <a:r>
              <a:rPr lang="zh-CN" altLang="en-US">
                <a:solidFill>
                  <a:srgbClr val="DACD57"/>
                </a:solidFill>
                <a:latin typeface="+mn-ea"/>
              </a:rPr>
              <a:t>. 添加验证码机制，防止爆破和批量注册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65805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/>
          <p:nvPr/>
        </p:nvSpPr>
        <p:spPr>
          <a:xfrm>
            <a:off x="1128312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KSO_Shape"/>
          <p:cNvSpPr/>
          <p:nvPr/>
        </p:nvSpPr>
        <p:spPr>
          <a:xfrm>
            <a:off x="159857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06275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53301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0327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343160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390186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437212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484239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20111" y="1854407"/>
            <a:ext cx="0" cy="43627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342473" y="2644257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42473" y="3940328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42473" y="5236399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成员分工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20280" y="3194050"/>
            <a:ext cx="3910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队长：高子峰</a:t>
            </a: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成员：马宁宁 李子煜 惠嘉伟 何林 梁炳田 王连德 王政 杨钦元 林志毅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7306" y="311148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用户权限概览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587690"/>
            <a:ext cx="7804240" cy="57492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5"/>
  <p:tag name="KSO_WM_SLIDE_INDEX" val="15"/>
  <p:tag name="KSO_WM_SLIDE_ITEM_CNT" val="0"/>
  <p:tag name="KSO_WM_SLIDE_TYPE" val="text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宽屏</PresentationFormat>
  <Paragraphs>120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DFKai-SB</vt:lpstr>
      <vt:lpstr>Dotum</vt:lpstr>
      <vt:lpstr>黑体</vt:lpstr>
      <vt:lpstr>华文新魏</vt:lpstr>
      <vt:lpstr>宋体</vt:lpstr>
      <vt:lpstr>幼圆</vt:lpstr>
      <vt:lpstr>Arial</vt:lpstr>
      <vt:lpstr>Calibri</vt:lpstr>
      <vt:lpstr>Impact</vt:lpstr>
      <vt:lpstr>Lao UI</vt:lpstr>
      <vt:lpstr>Tahoma</vt:lpstr>
      <vt:lpstr>Verdana</vt:lpstr>
      <vt:lpstr>1_Office 主题</vt:lpstr>
      <vt:lpstr>2_Office 主题</vt:lpstr>
      <vt:lpstr>知否</vt:lpstr>
      <vt:lpstr>PowerPoint 演示文稿</vt:lpstr>
      <vt:lpstr>背景及简介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架构设计</vt:lpstr>
      <vt:lpstr>PowerPoint 演示文稿</vt:lpstr>
      <vt:lpstr>PowerPoint 演示文稿</vt:lpstr>
      <vt:lpstr>应用设计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安全和性能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高子峰</cp:lastModifiedBy>
  <cp:revision>44</cp:revision>
  <dcterms:created xsi:type="dcterms:W3CDTF">2017-06-16T09:11:00Z</dcterms:created>
  <dcterms:modified xsi:type="dcterms:W3CDTF">2017-06-19T15:44:10Z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