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0"/>
  </p:notesMasterIdLst>
  <p:handoutMasterIdLst>
    <p:handoutMasterId r:id="rId101"/>
  </p:handoutMasterIdLst>
  <p:sldIdLst>
    <p:sldId id="465" r:id="rId2"/>
    <p:sldId id="642" r:id="rId3"/>
    <p:sldId id="643" r:id="rId4"/>
    <p:sldId id="644" r:id="rId5"/>
    <p:sldId id="645" r:id="rId6"/>
    <p:sldId id="257" r:id="rId7"/>
    <p:sldId id="455" r:id="rId8"/>
    <p:sldId id="531" r:id="rId9"/>
    <p:sldId id="532" r:id="rId10"/>
    <p:sldId id="288" r:id="rId11"/>
    <p:sldId id="375" r:id="rId12"/>
    <p:sldId id="400" r:id="rId13"/>
    <p:sldId id="521" r:id="rId14"/>
    <p:sldId id="522" r:id="rId15"/>
    <p:sldId id="619" r:id="rId16"/>
    <p:sldId id="289" r:id="rId17"/>
    <p:sldId id="262" r:id="rId18"/>
    <p:sldId id="536" r:id="rId19"/>
    <p:sldId id="537" r:id="rId20"/>
    <p:sldId id="538" r:id="rId21"/>
    <p:sldId id="539" r:id="rId22"/>
    <p:sldId id="540" r:id="rId23"/>
    <p:sldId id="541" r:id="rId24"/>
    <p:sldId id="620" r:id="rId25"/>
    <p:sldId id="542" r:id="rId26"/>
    <p:sldId id="543" r:id="rId27"/>
    <p:sldId id="621" r:id="rId28"/>
    <p:sldId id="545" r:id="rId29"/>
    <p:sldId id="546" r:id="rId30"/>
    <p:sldId id="547" r:id="rId31"/>
    <p:sldId id="548" r:id="rId32"/>
    <p:sldId id="550" r:id="rId33"/>
    <p:sldId id="551" r:id="rId34"/>
    <p:sldId id="552" r:id="rId35"/>
    <p:sldId id="624" r:id="rId36"/>
    <p:sldId id="554" r:id="rId37"/>
    <p:sldId id="555" r:id="rId38"/>
    <p:sldId id="556" r:id="rId39"/>
    <p:sldId id="557" r:id="rId40"/>
    <p:sldId id="558" r:id="rId41"/>
    <p:sldId id="559" r:id="rId42"/>
    <p:sldId id="641" r:id="rId43"/>
    <p:sldId id="561" r:id="rId44"/>
    <p:sldId id="563" r:id="rId45"/>
    <p:sldId id="568" r:id="rId46"/>
    <p:sldId id="569" r:id="rId47"/>
    <p:sldId id="570" r:id="rId48"/>
    <p:sldId id="571" r:id="rId49"/>
    <p:sldId id="572" r:id="rId50"/>
    <p:sldId id="628" r:id="rId51"/>
    <p:sldId id="573" r:id="rId52"/>
    <p:sldId id="574" r:id="rId53"/>
    <p:sldId id="575" r:id="rId54"/>
    <p:sldId id="627" r:id="rId55"/>
    <p:sldId id="578" r:id="rId56"/>
    <p:sldId id="576" r:id="rId57"/>
    <p:sldId id="281" r:id="rId58"/>
    <p:sldId id="348" r:id="rId59"/>
    <p:sldId id="526" r:id="rId60"/>
    <p:sldId id="349" r:id="rId61"/>
    <p:sldId id="579" r:id="rId62"/>
    <p:sldId id="580" r:id="rId63"/>
    <p:sldId id="581" r:id="rId64"/>
    <p:sldId id="588" r:id="rId65"/>
    <p:sldId id="630" r:id="rId66"/>
    <p:sldId id="600" r:id="rId67"/>
    <p:sldId id="631" r:id="rId68"/>
    <p:sldId id="632" r:id="rId69"/>
    <p:sldId id="633" r:id="rId70"/>
    <p:sldId id="634" r:id="rId71"/>
    <p:sldId id="635" r:id="rId72"/>
    <p:sldId id="608" r:id="rId73"/>
    <p:sldId id="609" r:id="rId74"/>
    <p:sldId id="610" r:id="rId75"/>
    <p:sldId id="351" r:id="rId76"/>
    <p:sldId id="582" r:id="rId77"/>
    <p:sldId id="583" r:id="rId78"/>
    <p:sldId id="584" r:id="rId79"/>
    <p:sldId id="362" r:id="rId80"/>
    <p:sldId id="282" r:id="rId81"/>
    <p:sldId id="529" r:id="rId82"/>
    <p:sldId id="312" r:id="rId83"/>
    <p:sldId id="611" r:id="rId84"/>
    <p:sldId id="612" r:id="rId85"/>
    <p:sldId id="473" r:id="rId86"/>
    <p:sldId id="314" r:id="rId87"/>
    <p:sldId id="613" r:id="rId88"/>
    <p:sldId id="614" r:id="rId89"/>
    <p:sldId id="639" r:id="rId90"/>
    <p:sldId id="640" r:id="rId91"/>
    <p:sldId id="615" r:id="rId92"/>
    <p:sldId id="616" r:id="rId93"/>
    <p:sldId id="617" r:id="rId94"/>
    <p:sldId id="386" r:id="rId95"/>
    <p:sldId id="391" r:id="rId96"/>
    <p:sldId id="387" r:id="rId97"/>
    <p:sldId id="389" r:id="rId98"/>
    <p:sldId id="397" r:id="rId99"/>
  </p:sldIdLst>
  <p:sldSz cx="9144000" cy="6858000" type="screen4x3"/>
  <p:notesSz cx="9236075" cy="6950075"/>
  <p:defaultTextStyle>
    <a:defPPr>
      <a:defRPr lang="es-ES"/>
    </a:defPPr>
    <a:lvl1pPr algn="ctr" rtl="0" fontAlgn="base">
      <a:spcBef>
        <a:spcPct val="0"/>
      </a:spcBef>
      <a:spcAft>
        <a:spcPct val="0"/>
      </a:spcAft>
      <a:defRPr sz="1100" b="1" kern="1200">
        <a:solidFill>
          <a:schemeClr val="bg1"/>
        </a:solidFill>
        <a:latin typeface="Arial" charset="0"/>
        <a:ea typeface="+mn-ea"/>
        <a:cs typeface="+mn-cs"/>
      </a:defRPr>
    </a:lvl1pPr>
    <a:lvl2pPr marL="457200" algn="ctr" rtl="0" fontAlgn="base">
      <a:spcBef>
        <a:spcPct val="0"/>
      </a:spcBef>
      <a:spcAft>
        <a:spcPct val="0"/>
      </a:spcAft>
      <a:defRPr sz="1100" b="1" kern="1200">
        <a:solidFill>
          <a:schemeClr val="bg1"/>
        </a:solidFill>
        <a:latin typeface="Arial" charset="0"/>
        <a:ea typeface="+mn-ea"/>
        <a:cs typeface="+mn-cs"/>
      </a:defRPr>
    </a:lvl2pPr>
    <a:lvl3pPr marL="914400" algn="ctr" rtl="0" fontAlgn="base">
      <a:spcBef>
        <a:spcPct val="0"/>
      </a:spcBef>
      <a:spcAft>
        <a:spcPct val="0"/>
      </a:spcAft>
      <a:defRPr sz="1100" b="1" kern="1200">
        <a:solidFill>
          <a:schemeClr val="bg1"/>
        </a:solidFill>
        <a:latin typeface="Arial" charset="0"/>
        <a:ea typeface="+mn-ea"/>
        <a:cs typeface="+mn-cs"/>
      </a:defRPr>
    </a:lvl3pPr>
    <a:lvl4pPr marL="1371600" algn="ctr" rtl="0" fontAlgn="base">
      <a:spcBef>
        <a:spcPct val="0"/>
      </a:spcBef>
      <a:spcAft>
        <a:spcPct val="0"/>
      </a:spcAft>
      <a:defRPr sz="1100" b="1" kern="1200">
        <a:solidFill>
          <a:schemeClr val="bg1"/>
        </a:solidFill>
        <a:latin typeface="Arial" charset="0"/>
        <a:ea typeface="+mn-ea"/>
        <a:cs typeface="+mn-cs"/>
      </a:defRPr>
    </a:lvl4pPr>
    <a:lvl5pPr marL="1828800" algn="ctr" rtl="0" fontAlgn="base">
      <a:spcBef>
        <a:spcPct val="0"/>
      </a:spcBef>
      <a:spcAft>
        <a:spcPct val="0"/>
      </a:spcAft>
      <a:defRPr sz="1100" b="1" kern="1200">
        <a:solidFill>
          <a:schemeClr val="bg1"/>
        </a:solidFill>
        <a:latin typeface="Arial" charset="0"/>
        <a:ea typeface="+mn-ea"/>
        <a:cs typeface="+mn-cs"/>
      </a:defRPr>
    </a:lvl5pPr>
    <a:lvl6pPr marL="2286000" algn="l" defTabSz="914400" rtl="0" eaLnBrk="1" latinLnBrk="0" hangingPunct="1">
      <a:defRPr sz="1100" b="1" kern="1200">
        <a:solidFill>
          <a:schemeClr val="bg1"/>
        </a:solidFill>
        <a:latin typeface="Arial" charset="0"/>
        <a:ea typeface="+mn-ea"/>
        <a:cs typeface="+mn-cs"/>
      </a:defRPr>
    </a:lvl6pPr>
    <a:lvl7pPr marL="2743200" algn="l" defTabSz="914400" rtl="0" eaLnBrk="1" latinLnBrk="0" hangingPunct="1">
      <a:defRPr sz="1100" b="1" kern="1200">
        <a:solidFill>
          <a:schemeClr val="bg1"/>
        </a:solidFill>
        <a:latin typeface="Arial" charset="0"/>
        <a:ea typeface="+mn-ea"/>
        <a:cs typeface="+mn-cs"/>
      </a:defRPr>
    </a:lvl7pPr>
    <a:lvl8pPr marL="3200400" algn="l" defTabSz="914400" rtl="0" eaLnBrk="1" latinLnBrk="0" hangingPunct="1">
      <a:defRPr sz="1100" b="1" kern="1200">
        <a:solidFill>
          <a:schemeClr val="bg1"/>
        </a:solidFill>
        <a:latin typeface="Arial" charset="0"/>
        <a:ea typeface="+mn-ea"/>
        <a:cs typeface="+mn-cs"/>
      </a:defRPr>
    </a:lvl8pPr>
    <a:lvl9pPr marL="3657600" algn="l" defTabSz="914400" rtl="0" eaLnBrk="1" latinLnBrk="0" hangingPunct="1">
      <a:defRPr sz="1100" b="1"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3748">
          <p15:clr>
            <a:srgbClr val="A4A3A4"/>
          </p15:clr>
        </p15:guide>
        <p15:guide id="2" pos="2880">
          <p15:clr>
            <a:srgbClr val="A4A3A4"/>
          </p15:clr>
        </p15:guide>
      </p15:sldGuideLst>
    </p:ext>
    <p:ext uri="{2D200454-40CA-4A62-9FC3-DE9A4176ACB9}">
      <p15:notesGuideLst xmlns:p15="http://schemas.microsoft.com/office/powerpoint/2012/main">
        <p15:guide id="1" orient="horz" pos="2189" userDrawn="1">
          <p15:clr>
            <a:srgbClr val="A4A3A4"/>
          </p15:clr>
        </p15:guide>
        <p15:guide id="2" pos="29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108" y="894"/>
      </p:cViewPr>
      <p:guideLst>
        <p:guide orient="horz" pos="3748"/>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15" d="100"/>
          <a:sy n="115" d="100"/>
        </p:scale>
        <p:origin x="2358" y="90"/>
      </p:cViewPr>
      <p:guideLst>
        <p:guide orient="horz" pos="2189"/>
        <p:guide pos="290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1" y="0"/>
            <a:ext cx="4002930" cy="347819"/>
          </a:xfrm>
          <a:prstGeom prst="rect">
            <a:avLst/>
          </a:prstGeom>
        </p:spPr>
        <p:txBody>
          <a:bodyPr vert="horz" lIns="90763" tIns="45382" rIns="90763" bIns="45382" rtlCol="0"/>
          <a:lstStyle>
            <a:lvl1pPr algn="l">
              <a:defRPr sz="1200"/>
            </a:lvl1pPr>
          </a:lstStyle>
          <a:p>
            <a:endParaRPr lang="es-MX"/>
          </a:p>
        </p:txBody>
      </p:sp>
      <p:sp>
        <p:nvSpPr>
          <p:cNvPr id="3" name="Marcador de fecha 2"/>
          <p:cNvSpPr>
            <a:spLocks noGrp="1"/>
          </p:cNvSpPr>
          <p:nvPr>
            <p:ph type="dt" sz="quarter" idx="1"/>
          </p:nvPr>
        </p:nvSpPr>
        <p:spPr>
          <a:xfrm>
            <a:off x="5231569" y="0"/>
            <a:ext cx="4002930" cy="347819"/>
          </a:xfrm>
          <a:prstGeom prst="rect">
            <a:avLst/>
          </a:prstGeom>
        </p:spPr>
        <p:txBody>
          <a:bodyPr vert="horz" lIns="90763" tIns="45382" rIns="90763" bIns="45382" rtlCol="0"/>
          <a:lstStyle>
            <a:lvl1pPr algn="r">
              <a:defRPr sz="1200"/>
            </a:lvl1pPr>
          </a:lstStyle>
          <a:p>
            <a:fld id="{C53C6FD5-E523-4A8D-90E1-F99819838140}" type="datetimeFigureOut">
              <a:rPr lang="es-MX" smtClean="0"/>
              <a:t>19/02/2016</a:t>
            </a:fld>
            <a:endParaRPr lang="es-MX"/>
          </a:p>
        </p:txBody>
      </p:sp>
      <p:sp>
        <p:nvSpPr>
          <p:cNvPr id="4" name="Marcador de pie de página 3"/>
          <p:cNvSpPr>
            <a:spLocks noGrp="1"/>
          </p:cNvSpPr>
          <p:nvPr>
            <p:ph type="ftr" sz="quarter" idx="2"/>
          </p:nvPr>
        </p:nvSpPr>
        <p:spPr>
          <a:xfrm>
            <a:off x="1" y="6602257"/>
            <a:ext cx="4002930" cy="347818"/>
          </a:xfrm>
          <a:prstGeom prst="rect">
            <a:avLst/>
          </a:prstGeom>
        </p:spPr>
        <p:txBody>
          <a:bodyPr vert="horz" lIns="90763" tIns="45382" rIns="90763" bIns="45382" rtlCol="0" anchor="b"/>
          <a:lstStyle>
            <a:lvl1pPr algn="l">
              <a:defRPr sz="1200"/>
            </a:lvl1pPr>
          </a:lstStyle>
          <a:p>
            <a:endParaRPr lang="es-MX"/>
          </a:p>
        </p:txBody>
      </p:sp>
      <p:sp>
        <p:nvSpPr>
          <p:cNvPr id="5" name="Marcador de número de diapositiva 4"/>
          <p:cNvSpPr>
            <a:spLocks noGrp="1"/>
          </p:cNvSpPr>
          <p:nvPr>
            <p:ph type="sldNum" sz="quarter" idx="3"/>
          </p:nvPr>
        </p:nvSpPr>
        <p:spPr>
          <a:xfrm>
            <a:off x="5231569" y="6602257"/>
            <a:ext cx="4002930" cy="347818"/>
          </a:xfrm>
          <a:prstGeom prst="rect">
            <a:avLst/>
          </a:prstGeom>
        </p:spPr>
        <p:txBody>
          <a:bodyPr vert="horz" lIns="90763" tIns="45382" rIns="90763" bIns="45382" rtlCol="0" anchor="b"/>
          <a:lstStyle>
            <a:lvl1pPr algn="r">
              <a:defRPr sz="1200"/>
            </a:lvl1pPr>
          </a:lstStyle>
          <a:p>
            <a:fld id="{76201A6C-6688-479D-A60A-2686594526E2}" type="slidenum">
              <a:rPr lang="es-MX" smtClean="0"/>
              <a:t>‹Nº›</a:t>
            </a:fld>
            <a:endParaRPr lang="es-MX"/>
          </a:p>
        </p:txBody>
      </p:sp>
    </p:spTree>
    <p:extLst>
      <p:ext uri="{BB962C8B-B14F-4D97-AF65-F5344CB8AC3E}">
        <p14:creationId xmlns:p14="http://schemas.microsoft.com/office/powerpoint/2010/main" val="680513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3522" name="Rectangle 2"/>
          <p:cNvSpPr>
            <a:spLocks noGrp="1" noChangeArrowheads="1"/>
          </p:cNvSpPr>
          <p:nvPr>
            <p:ph type="hdr" sz="quarter"/>
          </p:nvPr>
        </p:nvSpPr>
        <p:spPr bwMode="auto">
          <a:xfrm>
            <a:off x="0" y="0"/>
            <a:ext cx="4001353" cy="347819"/>
          </a:xfrm>
          <a:prstGeom prst="rect">
            <a:avLst/>
          </a:prstGeom>
          <a:noFill/>
          <a:ln w="9525">
            <a:noFill/>
            <a:miter lim="800000"/>
            <a:headEnd/>
            <a:tailEnd/>
          </a:ln>
        </p:spPr>
        <p:txBody>
          <a:bodyPr vert="horz" wrap="square" lIns="91825" tIns="45913" rIns="91825" bIns="45913" numCol="1" anchor="t" anchorCtr="0" compatLnSpc="1">
            <a:prstTxWarp prst="textNoShape">
              <a:avLst/>
            </a:prstTxWarp>
          </a:bodyPr>
          <a:lstStyle>
            <a:lvl1pPr algn="l" defTabSz="918664">
              <a:defRPr sz="1200" b="0" smtClean="0">
                <a:solidFill>
                  <a:schemeClr val="tx1"/>
                </a:solidFill>
              </a:defRPr>
            </a:lvl1pPr>
          </a:lstStyle>
          <a:p>
            <a:pPr>
              <a:defRPr/>
            </a:pPr>
            <a:endParaRPr lang="es-ES_tradnl"/>
          </a:p>
        </p:txBody>
      </p:sp>
      <p:sp>
        <p:nvSpPr>
          <p:cNvPr id="363523" name="Rectangle 3"/>
          <p:cNvSpPr>
            <a:spLocks noGrp="1" noChangeArrowheads="1"/>
          </p:cNvSpPr>
          <p:nvPr>
            <p:ph type="dt" idx="1"/>
          </p:nvPr>
        </p:nvSpPr>
        <p:spPr bwMode="auto">
          <a:xfrm>
            <a:off x="5231569" y="0"/>
            <a:ext cx="4002930" cy="347819"/>
          </a:xfrm>
          <a:prstGeom prst="rect">
            <a:avLst/>
          </a:prstGeom>
          <a:noFill/>
          <a:ln w="9525">
            <a:noFill/>
            <a:miter lim="800000"/>
            <a:headEnd/>
            <a:tailEnd/>
          </a:ln>
        </p:spPr>
        <p:txBody>
          <a:bodyPr vert="horz" wrap="square" lIns="91825" tIns="45913" rIns="91825" bIns="45913" numCol="1" anchor="t" anchorCtr="0" compatLnSpc="1">
            <a:prstTxWarp prst="textNoShape">
              <a:avLst/>
            </a:prstTxWarp>
          </a:bodyPr>
          <a:lstStyle>
            <a:lvl1pPr algn="r" defTabSz="918664">
              <a:defRPr sz="1200" b="0" smtClean="0">
                <a:solidFill>
                  <a:schemeClr val="tx1"/>
                </a:solidFill>
              </a:defRPr>
            </a:lvl1pPr>
          </a:lstStyle>
          <a:p>
            <a:pPr>
              <a:defRPr/>
            </a:pPr>
            <a:endParaRPr lang="es-ES_tradnl"/>
          </a:p>
        </p:txBody>
      </p:sp>
      <p:sp>
        <p:nvSpPr>
          <p:cNvPr id="148484" name="Rectangle 4"/>
          <p:cNvSpPr>
            <a:spLocks noGrp="1" noRot="1" noChangeAspect="1" noChangeArrowheads="1" noTextEdit="1"/>
          </p:cNvSpPr>
          <p:nvPr>
            <p:ph type="sldImg" idx="2"/>
          </p:nvPr>
        </p:nvSpPr>
        <p:spPr bwMode="auto">
          <a:xfrm>
            <a:off x="2879725" y="520700"/>
            <a:ext cx="3476625" cy="2606675"/>
          </a:xfrm>
          <a:prstGeom prst="rect">
            <a:avLst/>
          </a:prstGeom>
          <a:noFill/>
          <a:ln w="9525">
            <a:solidFill>
              <a:srgbClr val="000000"/>
            </a:solidFill>
            <a:miter lim="800000"/>
            <a:headEnd/>
            <a:tailEnd/>
          </a:ln>
        </p:spPr>
      </p:sp>
      <p:sp>
        <p:nvSpPr>
          <p:cNvPr id="363525" name="Rectangle 5"/>
          <p:cNvSpPr>
            <a:spLocks noGrp="1" noChangeArrowheads="1"/>
          </p:cNvSpPr>
          <p:nvPr>
            <p:ph type="body" sz="quarter" idx="3"/>
          </p:nvPr>
        </p:nvSpPr>
        <p:spPr bwMode="auto">
          <a:xfrm>
            <a:off x="924238" y="3301916"/>
            <a:ext cx="7389176" cy="3127219"/>
          </a:xfrm>
          <a:prstGeom prst="rect">
            <a:avLst/>
          </a:prstGeom>
          <a:noFill/>
          <a:ln w="9525">
            <a:noFill/>
            <a:miter lim="800000"/>
            <a:headEnd/>
            <a:tailEnd/>
          </a:ln>
        </p:spPr>
        <p:txBody>
          <a:bodyPr vert="horz" wrap="square" lIns="91825" tIns="45913" rIns="91825" bIns="45913"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363526" name="Rectangle 6"/>
          <p:cNvSpPr>
            <a:spLocks noGrp="1" noChangeArrowheads="1"/>
          </p:cNvSpPr>
          <p:nvPr>
            <p:ph type="ftr" sz="quarter" idx="4"/>
          </p:nvPr>
        </p:nvSpPr>
        <p:spPr bwMode="auto">
          <a:xfrm>
            <a:off x="0" y="6600683"/>
            <a:ext cx="4001353" cy="347819"/>
          </a:xfrm>
          <a:prstGeom prst="rect">
            <a:avLst/>
          </a:prstGeom>
          <a:noFill/>
          <a:ln w="9525">
            <a:noFill/>
            <a:miter lim="800000"/>
            <a:headEnd/>
            <a:tailEnd/>
          </a:ln>
        </p:spPr>
        <p:txBody>
          <a:bodyPr vert="horz" wrap="square" lIns="91825" tIns="45913" rIns="91825" bIns="45913" numCol="1" anchor="b" anchorCtr="0" compatLnSpc="1">
            <a:prstTxWarp prst="textNoShape">
              <a:avLst/>
            </a:prstTxWarp>
          </a:bodyPr>
          <a:lstStyle>
            <a:lvl1pPr algn="l" defTabSz="918664">
              <a:defRPr sz="1200" b="0" smtClean="0">
                <a:solidFill>
                  <a:schemeClr val="tx1"/>
                </a:solidFill>
              </a:defRPr>
            </a:lvl1pPr>
          </a:lstStyle>
          <a:p>
            <a:pPr>
              <a:defRPr/>
            </a:pPr>
            <a:endParaRPr lang="es-ES_tradnl"/>
          </a:p>
        </p:txBody>
      </p:sp>
      <p:sp>
        <p:nvSpPr>
          <p:cNvPr id="363527" name="Rectangle 7"/>
          <p:cNvSpPr>
            <a:spLocks noGrp="1" noChangeArrowheads="1"/>
          </p:cNvSpPr>
          <p:nvPr>
            <p:ph type="sldNum" sz="quarter" idx="5"/>
          </p:nvPr>
        </p:nvSpPr>
        <p:spPr bwMode="auto">
          <a:xfrm>
            <a:off x="5231569" y="6600683"/>
            <a:ext cx="4002930" cy="347819"/>
          </a:xfrm>
          <a:prstGeom prst="rect">
            <a:avLst/>
          </a:prstGeom>
          <a:noFill/>
          <a:ln w="9525">
            <a:noFill/>
            <a:miter lim="800000"/>
            <a:headEnd/>
            <a:tailEnd/>
          </a:ln>
        </p:spPr>
        <p:txBody>
          <a:bodyPr vert="horz" wrap="square" lIns="91825" tIns="45913" rIns="91825" bIns="45913" numCol="1" anchor="b" anchorCtr="0" compatLnSpc="1">
            <a:prstTxWarp prst="textNoShape">
              <a:avLst/>
            </a:prstTxWarp>
          </a:bodyPr>
          <a:lstStyle>
            <a:lvl1pPr algn="r" defTabSz="918664">
              <a:defRPr sz="1200" b="0" smtClean="0">
                <a:solidFill>
                  <a:schemeClr val="tx1"/>
                </a:solidFill>
              </a:defRPr>
            </a:lvl1pPr>
          </a:lstStyle>
          <a:p>
            <a:pPr>
              <a:defRPr/>
            </a:pPr>
            <a:fld id="{FF17566B-E9D5-4F64-AD5C-F7E06B9613DD}" type="slidenum">
              <a:rPr lang="es-ES"/>
              <a:pPr>
                <a:defRPr/>
              </a:pPr>
              <a:t>‹Nº›</a:t>
            </a:fld>
            <a:endParaRPr lang="es-ES"/>
          </a:p>
        </p:txBody>
      </p:sp>
    </p:spTree>
    <p:extLst>
      <p:ext uri="{BB962C8B-B14F-4D97-AF65-F5344CB8AC3E}">
        <p14:creationId xmlns:p14="http://schemas.microsoft.com/office/powerpoint/2010/main" val="21642972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966155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484212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415901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2919034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834254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2093574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31960490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2182781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3585097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2182463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1852512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xfrm>
            <a:off x="2882900" y="520700"/>
            <a:ext cx="3476625" cy="2606675"/>
          </a:xfrm>
          <a:ln/>
        </p:spPr>
      </p:sp>
      <p:sp>
        <p:nvSpPr>
          <p:cNvPr id="149507" name="Rectangle 3"/>
          <p:cNvSpPr>
            <a:spLocks noGrp="1" noChangeArrowheads="1"/>
          </p:cNvSpPr>
          <p:nvPr>
            <p:ph type="body" idx="1"/>
          </p:nvPr>
        </p:nvSpPr>
        <p:spPr>
          <a:xfrm>
            <a:off x="924239" y="3300342"/>
            <a:ext cx="7387598" cy="3128793"/>
          </a:xfrm>
          <a:noFill/>
          <a:ln/>
        </p:spPr>
        <p:txBody>
          <a:bodyPr/>
          <a:lstStyle/>
          <a:p>
            <a:endParaRPr lang="en-US" smtClean="0"/>
          </a:p>
        </p:txBody>
      </p:sp>
    </p:spTree>
    <p:extLst>
      <p:ext uri="{BB962C8B-B14F-4D97-AF65-F5344CB8AC3E}">
        <p14:creationId xmlns:p14="http://schemas.microsoft.com/office/powerpoint/2010/main" val="3646119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2415967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17448377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13019002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16543271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33783488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6972808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7212622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10069565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10069565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1629380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xfrm>
            <a:off x="2882900" y="520700"/>
            <a:ext cx="3476625" cy="2606675"/>
          </a:xfrm>
          <a:ln/>
        </p:spPr>
      </p:sp>
      <p:sp>
        <p:nvSpPr>
          <p:cNvPr id="150531" name="Rectangle 3"/>
          <p:cNvSpPr>
            <a:spLocks noGrp="1" noChangeArrowheads="1"/>
          </p:cNvSpPr>
          <p:nvPr>
            <p:ph type="body" idx="1"/>
          </p:nvPr>
        </p:nvSpPr>
        <p:spPr>
          <a:xfrm>
            <a:off x="924239" y="3300342"/>
            <a:ext cx="7387598" cy="3128793"/>
          </a:xfrm>
          <a:noFill/>
          <a:ln/>
        </p:spPr>
        <p:txBody>
          <a:bodyPr/>
          <a:lstStyle/>
          <a:p>
            <a:endParaRPr lang="en-US" smtClean="0"/>
          </a:p>
        </p:txBody>
      </p:sp>
    </p:spTree>
    <p:extLst>
      <p:ext uri="{BB962C8B-B14F-4D97-AF65-F5344CB8AC3E}">
        <p14:creationId xmlns:p14="http://schemas.microsoft.com/office/powerpoint/2010/main" val="4419516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18557336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26666885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16241228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34606053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3109747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24359402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2681162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14060262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22740468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944560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10453435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9222154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11571288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544176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12538770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36161615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34211636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34998535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4023579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31658284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353199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19549115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24796088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Rot="1" noChangeAspect="1" noChangeArrowheads="1" noTextEdit="1"/>
          </p:cNvSpPr>
          <p:nvPr>
            <p:ph type="sldImg"/>
          </p:nvPr>
        </p:nvSpPr>
        <p:spPr>
          <a:ln/>
        </p:spPr>
      </p:sp>
      <p:sp>
        <p:nvSpPr>
          <p:cNvPr id="282627"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39437932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24278261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3099704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3800952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30767910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Rot="1" noChangeAspect="1" noChangeArrowheads="1" noTextEdit="1"/>
          </p:cNvSpPr>
          <p:nvPr>
            <p:ph type="sldImg"/>
          </p:nvPr>
        </p:nvSpPr>
        <p:spPr>
          <a:ln/>
        </p:spPr>
      </p:sp>
      <p:sp>
        <p:nvSpPr>
          <p:cNvPr id="287747"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8798967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10945819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238586686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3394897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13326898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25990445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244935797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938954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1397345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329819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a:noFill/>
          <a:ln/>
        </p:spPr>
        <p:txBody>
          <a:bodyPr/>
          <a:lstStyle/>
          <a:p>
            <a:endParaRPr lang="es-MX" smtClean="0"/>
          </a:p>
        </p:txBody>
      </p:sp>
    </p:spTree>
    <p:extLst>
      <p:ext uri="{BB962C8B-B14F-4D97-AF65-F5344CB8AC3E}">
        <p14:creationId xmlns:p14="http://schemas.microsoft.com/office/powerpoint/2010/main" val="2010448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Tree>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457200" y="274638"/>
            <a:ext cx="8229600" cy="5851525"/>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FCE">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98297" y="1898150"/>
            <a:ext cx="8229600" cy="4525963"/>
          </a:xfrm>
          <a:prstGeom prst="rect">
            <a:avLst/>
          </a:prstGeom>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2" name="Título 1"/>
          <p:cNvSpPr>
            <a:spLocks noGrp="1"/>
          </p:cNvSpPr>
          <p:nvPr>
            <p:ph type="title" hasCustomPrompt="1"/>
          </p:nvPr>
        </p:nvSpPr>
        <p:spPr>
          <a:xfrm>
            <a:off x="821932" y="1"/>
            <a:ext cx="8322067" cy="584775"/>
          </a:xfrm>
          <a:prstGeom prst="rect">
            <a:avLst/>
          </a:prstGeom>
          <a:solidFill>
            <a:schemeClr val="accent5"/>
          </a:solidFill>
          <a:ln>
            <a:solidFill>
              <a:schemeClr val="accent1"/>
            </a:solidFill>
          </a:ln>
        </p:spPr>
        <p:txBody>
          <a:bodyPr>
            <a:spAutoFit/>
          </a:bodyPr>
          <a:lstStyle>
            <a:lvl1pPr>
              <a:defRPr sz="1600" baseline="0">
                <a:ln>
                  <a:solidFill>
                    <a:schemeClr val="accent1"/>
                  </a:solidFill>
                </a:ln>
                <a:solidFill>
                  <a:schemeClr val="tx1"/>
                </a:solidFill>
              </a:defRPr>
            </a:lvl1pPr>
          </a:lstStyle>
          <a:p>
            <a:r>
              <a:rPr lang="es-MX" dirty="0" smtClean="0"/>
              <a:t>Décimo segundo proceso para formular el  </a:t>
            </a:r>
            <a:br>
              <a:rPr lang="es-MX" dirty="0" smtClean="0"/>
            </a:br>
            <a:r>
              <a:rPr lang="es-MX" dirty="0" smtClean="0"/>
              <a:t>Programa de Fortalecimiento de la Calidad Educativa 2016-2017 </a:t>
            </a:r>
            <a:endParaRPr lang="es-MX" dirty="0"/>
          </a:p>
        </p:txBody>
      </p:sp>
    </p:spTree>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Título 3"/>
          <p:cNvSpPr>
            <a:spLocks noGrp="1"/>
          </p:cNvSpPr>
          <p:nvPr>
            <p:ph type="title"/>
          </p:nvPr>
        </p:nvSpPr>
        <p:spPr>
          <a:xfrm>
            <a:off x="832206" y="0"/>
            <a:ext cx="8311793" cy="575353"/>
          </a:xfrm>
          <a:prstGeom prst="rect">
            <a:avLst/>
          </a:prstGeom>
        </p:spPr>
        <p:txBody>
          <a:bodyPr/>
          <a:lstStyle/>
          <a:p>
            <a:endParaRPr lang="es-MX" dirty="0"/>
          </a:p>
        </p:txBody>
      </p:sp>
    </p:spTree>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ES"/>
          </a:p>
        </p:txBody>
      </p:sp>
    </p:spTree>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spd="med"/>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slide" Target="../slides/slide85.xml"/><Relationship Id="rId26" Type="http://schemas.openxmlformats.org/officeDocument/2006/relationships/slide" Target="../slides/slide48.xml"/><Relationship Id="rId3" Type="http://schemas.openxmlformats.org/officeDocument/2006/relationships/slideLayout" Target="../slideLayouts/slideLayout3.xml"/><Relationship Id="rId21" Type="http://schemas.openxmlformats.org/officeDocument/2006/relationships/slide" Target="../slides/slide10.xml"/><Relationship Id="rId34" Type="http://schemas.openxmlformats.org/officeDocument/2006/relationships/image" Target="../media/image2.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 Target="../slides/slide82.xml"/><Relationship Id="rId25" Type="http://schemas.openxmlformats.org/officeDocument/2006/relationships/slide" Target="../slides/slide13.xml"/><Relationship Id="rId33"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 Target="../slides/slide39.xml"/><Relationship Id="rId20" Type="http://schemas.openxmlformats.org/officeDocument/2006/relationships/slide" Target="../slides/slide8.xml"/><Relationship Id="rId29" Type="http://schemas.openxmlformats.org/officeDocument/2006/relationships/slide" Target="../slides/slide6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 Target="../slides/slide91.xml"/><Relationship Id="rId32" Type="http://schemas.openxmlformats.org/officeDocument/2006/relationships/slide" Target="../slides/slide93.xml"/><Relationship Id="rId5" Type="http://schemas.openxmlformats.org/officeDocument/2006/relationships/slideLayout" Target="../slideLayouts/slideLayout5.xml"/><Relationship Id="rId15" Type="http://schemas.openxmlformats.org/officeDocument/2006/relationships/slide" Target="../slides/slide15.xml"/><Relationship Id="rId23" Type="http://schemas.openxmlformats.org/officeDocument/2006/relationships/slide" Target="../slides/slide47.xml"/><Relationship Id="rId28" Type="http://schemas.openxmlformats.org/officeDocument/2006/relationships/slide" Target="../slides/slide57.xml"/><Relationship Id="rId10" Type="http://schemas.openxmlformats.org/officeDocument/2006/relationships/slideLayout" Target="../slideLayouts/slideLayout10.xml"/><Relationship Id="rId19" Type="http://schemas.openxmlformats.org/officeDocument/2006/relationships/slide" Target="../slides/slide86.xml"/><Relationship Id="rId31" Type="http://schemas.openxmlformats.org/officeDocument/2006/relationships/slide" Target="../slides/slide8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 Id="rId22" Type="http://schemas.openxmlformats.org/officeDocument/2006/relationships/slide" Target="../slides/slide40.xml"/><Relationship Id="rId27" Type="http://schemas.openxmlformats.org/officeDocument/2006/relationships/slide" Target="../slides/slide54.xml"/><Relationship Id="rId30" Type="http://schemas.openxmlformats.org/officeDocument/2006/relationships/slide" Target="../slides/slide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1"/>
          <p:cNvSpPr>
            <a:spLocks noChangeArrowheads="1"/>
          </p:cNvSpPr>
          <p:nvPr/>
        </p:nvSpPr>
        <p:spPr bwMode="auto">
          <a:xfrm>
            <a:off x="154" y="565150"/>
            <a:ext cx="9142258" cy="179388"/>
          </a:xfrm>
          <a:prstGeom prst="rect">
            <a:avLst/>
          </a:prstGeom>
          <a:solidFill>
            <a:schemeClr val="bg1">
              <a:lumMod val="85000"/>
              <a:alpha val="89000"/>
            </a:schemeClr>
          </a:solidFill>
          <a:ln w="9525">
            <a:noFill/>
            <a:miter lim="800000"/>
            <a:headEnd/>
            <a:tailEnd/>
          </a:ln>
        </p:spPr>
        <p:txBody>
          <a:bodyPr wrap="none" anchor="ctr"/>
          <a:lstStyle/>
          <a:p>
            <a:pPr>
              <a:defRPr/>
            </a:pPr>
            <a:endParaRPr lang="es-ES" sz="1400" b="0">
              <a:solidFill>
                <a:schemeClr val="tx1"/>
              </a:solidFill>
            </a:endParaRPr>
          </a:p>
        </p:txBody>
      </p:sp>
      <p:sp>
        <p:nvSpPr>
          <p:cNvPr id="1084" name="Rectangle 60"/>
          <p:cNvSpPr>
            <a:spLocks noChangeArrowheads="1"/>
          </p:cNvSpPr>
          <p:nvPr/>
        </p:nvSpPr>
        <p:spPr bwMode="auto">
          <a:xfrm>
            <a:off x="-46038" y="522288"/>
            <a:ext cx="1189038" cy="290512"/>
          </a:xfrm>
          <a:prstGeom prst="rect">
            <a:avLst/>
          </a:prstGeom>
          <a:noFill/>
          <a:ln w="9525">
            <a:noFill/>
            <a:miter lim="800000"/>
            <a:headEnd/>
            <a:tailEnd/>
          </a:ln>
          <a:effectLst/>
        </p:spPr>
        <p:txBody>
          <a:bodyPr wrap="none">
            <a:spAutoFit/>
          </a:bodyPr>
          <a:lstStyle/>
          <a:p>
            <a:pPr algn="l">
              <a:defRPr/>
            </a:pPr>
            <a:r>
              <a:rPr lang="es-MX" sz="1300" dirty="0">
                <a:solidFill>
                  <a:schemeClr val="tx1"/>
                </a:solidFill>
              </a:rPr>
              <a:t>Introducción</a:t>
            </a:r>
            <a:endParaRPr lang="es-ES" sz="1300" dirty="0">
              <a:solidFill>
                <a:schemeClr val="tx1"/>
              </a:solidFill>
            </a:endParaRPr>
          </a:p>
        </p:txBody>
      </p:sp>
      <p:sp>
        <p:nvSpPr>
          <p:cNvPr id="1085" name="Rectangle 61"/>
          <p:cNvSpPr>
            <a:spLocks noChangeArrowheads="1"/>
          </p:cNvSpPr>
          <p:nvPr/>
        </p:nvSpPr>
        <p:spPr bwMode="auto">
          <a:xfrm>
            <a:off x="3508376" y="520700"/>
            <a:ext cx="1778000" cy="290513"/>
          </a:xfrm>
          <a:prstGeom prst="rect">
            <a:avLst/>
          </a:prstGeom>
          <a:noFill/>
          <a:ln w="9525">
            <a:noFill/>
            <a:miter lim="800000"/>
            <a:headEnd/>
            <a:tailEnd/>
          </a:ln>
          <a:effectLst/>
        </p:spPr>
        <p:txBody>
          <a:bodyPr wrap="none">
            <a:spAutoFit/>
          </a:bodyPr>
          <a:lstStyle/>
          <a:p>
            <a:pPr algn="l">
              <a:spcBef>
                <a:spcPct val="20000"/>
              </a:spcBef>
              <a:defRPr/>
            </a:pPr>
            <a:r>
              <a:rPr lang="es-MX" sz="1300" dirty="0">
                <a:solidFill>
                  <a:schemeClr val="tx1"/>
                </a:solidFill>
              </a:rPr>
              <a:t>Ámbito Institucional</a:t>
            </a:r>
            <a:endParaRPr lang="es-ES" sz="1300" dirty="0">
              <a:solidFill>
                <a:schemeClr val="tx1"/>
              </a:solidFill>
            </a:endParaRPr>
          </a:p>
        </p:txBody>
      </p:sp>
      <p:graphicFrame>
        <p:nvGraphicFramePr>
          <p:cNvPr id="3410" name="Group 338"/>
          <p:cNvGraphicFramePr>
            <a:graphicFrameLocks noGrp="1"/>
          </p:cNvGraphicFramePr>
          <p:nvPr>
            <p:extLst>
              <p:ext uri="{D42A27DB-BD31-4B8C-83A1-F6EECF244321}">
                <p14:modId xmlns:p14="http://schemas.microsoft.com/office/powerpoint/2010/main" val="2957390160"/>
              </p:ext>
            </p:extLst>
          </p:nvPr>
        </p:nvGraphicFramePr>
        <p:xfrm>
          <a:off x="0" y="811412"/>
          <a:ext cx="9144000" cy="1057276"/>
        </p:xfrm>
        <a:graphic>
          <a:graphicData uri="http://schemas.openxmlformats.org/drawingml/2006/table">
            <a:tbl>
              <a:tblPr/>
              <a:tblGrid>
                <a:gridCol w="1249363"/>
                <a:gridCol w="6413500"/>
                <a:gridCol w="1481137"/>
              </a:tblGrid>
              <a:tr h="219075">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s-MX" sz="1000" b="1" i="0" u="none" strike="noStrike" cap="none" normalizeH="0" baseline="0" dirty="0" smtClean="0">
                          <a:ln>
                            <a:noFill/>
                          </a:ln>
                          <a:solidFill>
                            <a:schemeClr val="bg1"/>
                          </a:solidFill>
                          <a:effectLst/>
                          <a:latin typeface="Arial" charset="0"/>
                          <a:hlinkClick r:id="rId14" action="ppaction://hlinksldjump"/>
                        </a:rPr>
                        <a:t>Presentación</a:t>
                      </a:r>
                      <a:endParaRPr kumimoji="0" lang="es-ES" sz="1000" b="1" i="0" u="none" strike="noStrike" cap="none" normalizeH="0" baseline="0" dirty="0" smtClean="0">
                        <a:ln>
                          <a:noFill/>
                        </a:ln>
                        <a:solidFill>
                          <a:schemeClr val="bg1"/>
                        </a:solidFill>
                        <a:effectLst/>
                        <a:latin typeface="Arial" charset="0"/>
                      </a:endParaRPr>
                    </a:p>
                  </a:txBody>
                  <a:tcPr marL="1800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gradFill>
                      <a:gsLst>
                        <a:gs pos="0">
                          <a:schemeClr val="bg1">
                            <a:lumMod val="85000"/>
                          </a:schemeClr>
                        </a:gs>
                        <a:gs pos="100000">
                          <a:schemeClr val="bg1">
                            <a:lumMod val="95000"/>
                          </a:schemeClr>
                        </a:gs>
                      </a:gsLst>
                      <a:lin ang="5400000" scaled="0"/>
                    </a:gradFill>
                  </a:tcPr>
                </a:tc>
                <a:tc rowSpan="2">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s-MX" sz="1000" b="1" i="0" u="none" strike="noStrike" cap="none" normalizeH="0" baseline="0" dirty="0" smtClean="0">
                          <a:ln>
                            <a:noFill/>
                          </a:ln>
                          <a:solidFill>
                            <a:schemeClr val="tx1"/>
                          </a:solidFill>
                          <a:effectLst/>
                          <a:latin typeface="Arial" charset="0"/>
                          <a:hlinkClick r:id="rId15" action="ppaction://hlinksldjump"/>
                        </a:rPr>
                        <a:t>Autoevaluación académica</a:t>
                      </a:r>
                      <a:endParaRPr kumimoji="0" lang="es-MX" sz="10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90000"/>
                        </a:lnSpc>
                        <a:spcBef>
                          <a:spcPct val="0"/>
                        </a:spcBef>
                        <a:spcAft>
                          <a:spcPct val="0"/>
                        </a:spcAft>
                        <a:buClrTx/>
                        <a:buSzTx/>
                        <a:buFontTx/>
                        <a:buNone/>
                        <a:tabLst/>
                      </a:pPr>
                      <a:r>
                        <a:rPr kumimoji="0" lang="es-MX" sz="1000" b="1" i="0" u="none" strike="noStrike" cap="none" normalizeH="0" baseline="0" dirty="0" smtClean="0">
                          <a:ln>
                            <a:noFill/>
                          </a:ln>
                          <a:solidFill>
                            <a:schemeClr val="tx1"/>
                          </a:solidFill>
                          <a:effectLst/>
                          <a:latin typeface="Arial" charset="0"/>
                          <a:hlinkClick r:id="rId16" action="ppaction://hlinksldjump"/>
                        </a:rPr>
                        <a:t>Síntesis de la autoevaluación académica</a:t>
                      </a:r>
                      <a:endParaRPr kumimoji="0" lang="es-ES" sz="800" b="1" i="0" u="none" strike="noStrike" cap="none" normalizeH="0" baseline="0" dirty="0" smtClean="0">
                        <a:ln>
                          <a:noFill/>
                        </a:ln>
                        <a:solidFill>
                          <a:schemeClr val="tx1"/>
                        </a:solidFill>
                        <a:effectLst/>
                        <a:latin typeface="Arial" charset="0"/>
                      </a:endParaRPr>
                    </a:p>
                  </a:txBody>
                  <a:tcPr marL="1800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gradFill>
                      <a:gsLst>
                        <a:gs pos="0">
                          <a:schemeClr val="bg1">
                            <a:lumMod val="85000"/>
                          </a:schemeClr>
                        </a:gs>
                        <a:gs pos="100000">
                          <a:schemeClr val="bg1">
                            <a:lumMod val="95000"/>
                          </a:schemeClr>
                        </a:gs>
                      </a:gsLst>
                      <a:lin ang="5400000" scaled="0"/>
                    </a:gradFill>
                  </a:tcPr>
                </a:tc>
                <a:tc rowSpan="2">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s-MX" sz="1000" b="1" i="0" u="none" strike="noStrike" cap="none" normalizeH="0" baseline="0" dirty="0" smtClean="0">
                          <a:ln>
                            <a:noFill/>
                          </a:ln>
                          <a:solidFill>
                            <a:schemeClr val="tx1"/>
                          </a:solidFill>
                          <a:effectLst/>
                          <a:latin typeface="Arial" charset="0"/>
                          <a:hlinkClick r:id="rId17" action="ppaction://hlinksldjump"/>
                        </a:rPr>
                        <a:t> Evaluación</a:t>
                      </a:r>
                      <a:r>
                        <a:rPr kumimoji="0" lang="es-MX" sz="1000" b="1" i="0" u="none" strike="noStrike" cap="none" normalizeH="0" baseline="0" dirty="0" smtClean="0">
                          <a:ln>
                            <a:noFill/>
                          </a:ln>
                          <a:solidFill>
                            <a:schemeClr val="tx1"/>
                          </a:solidFill>
                          <a:effectLst/>
                          <a:latin typeface="Arial" charset="0"/>
                        </a:rPr>
                        <a:t>  </a:t>
                      </a:r>
                      <a:r>
                        <a:rPr kumimoji="0" lang="es-MX" sz="1000" b="1" i="0" u="none" strike="noStrike" cap="none" normalizeH="0" baseline="0" dirty="0" smtClean="0">
                          <a:ln>
                            <a:noFill/>
                          </a:ln>
                          <a:solidFill>
                            <a:schemeClr val="tx1"/>
                          </a:solidFill>
                          <a:effectLst/>
                          <a:latin typeface="Arial" charset="0"/>
                          <a:hlinkClick r:id="rId18" action="ppaction://hlinksldjump"/>
                        </a:rPr>
                        <a:t>Réplica</a:t>
                      </a:r>
                      <a:endParaRPr kumimoji="0" lang="es-ES" sz="10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90000"/>
                        </a:lnSpc>
                        <a:spcBef>
                          <a:spcPct val="0"/>
                        </a:spcBef>
                        <a:spcAft>
                          <a:spcPct val="0"/>
                        </a:spcAft>
                        <a:buClrTx/>
                        <a:buSzTx/>
                        <a:buFontTx/>
                        <a:buNone/>
                        <a:tabLst/>
                      </a:pPr>
                      <a:endParaRPr kumimoji="0" lang="es-MX" sz="4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90000"/>
                        </a:lnSpc>
                        <a:spcBef>
                          <a:spcPct val="0"/>
                        </a:spcBef>
                        <a:spcAft>
                          <a:spcPct val="0"/>
                        </a:spcAft>
                        <a:buClrTx/>
                        <a:buSzTx/>
                        <a:buFontTx/>
                        <a:buNone/>
                        <a:tabLst/>
                      </a:pPr>
                      <a:r>
                        <a:rPr kumimoji="0" lang="es-MX" sz="1000" b="1" i="0" u="none" strike="noStrike" cap="none" normalizeH="0" baseline="0" dirty="0" smtClean="0">
                          <a:ln>
                            <a:noFill/>
                          </a:ln>
                          <a:solidFill>
                            <a:schemeClr val="tx1"/>
                          </a:solidFill>
                          <a:effectLst/>
                          <a:latin typeface="Arial" charset="0"/>
                          <a:hlinkClick r:id="rId19" action="ppaction://hlinksldjump"/>
                        </a:rPr>
                        <a:t>Asignación de recursos</a:t>
                      </a:r>
                      <a:endParaRPr kumimoji="0" lang="es-ES" sz="1000" b="1" i="0" u="none" strike="noStrike" cap="none" normalizeH="0" baseline="0" dirty="0" smtClean="0">
                        <a:ln>
                          <a:noFill/>
                        </a:ln>
                        <a:solidFill>
                          <a:schemeClr val="tx1"/>
                        </a:solidFill>
                        <a:effectLst/>
                        <a:latin typeface="Arial" charset="0"/>
                      </a:endParaRPr>
                    </a:p>
                  </a:txBody>
                  <a:tcPr marL="1800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gradFill>
                      <a:gsLst>
                        <a:gs pos="0">
                          <a:schemeClr val="bg1">
                            <a:lumMod val="85000"/>
                          </a:schemeClr>
                        </a:gs>
                        <a:gs pos="100000">
                          <a:schemeClr val="bg1">
                            <a:lumMod val="95000"/>
                          </a:schemeClr>
                        </a:gs>
                      </a:gsLst>
                      <a:lin ang="5400000" scaled="0"/>
                    </a:gradFill>
                  </a:tcPr>
                </a:tc>
              </a:tr>
              <a:tr h="223838">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s-MX" sz="1000" b="1" i="0" u="none" strike="noStrike" cap="none" normalizeH="0" baseline="0" dirty="0" smtClean="0">
                          <a:ln>
                            <a:noFill/>
                          </a:ln>
                          <a:solidFill>
                            <a:schemeClr val="tx1"/>
                          </a:solidFill>
                          <a:effectLst/>
                          <a:latin typeface="Arial" charset="0"/>
                          <a:hlinkClick r:id="rId20" action="ppaction://hlinksldjump"/>
                        </a:rPr>
                        <a:t>Objetivos</a:t>
                      </a:r>
                      <a:endParaRPr kumimoji="0" lang="es-MX" sz="1000" b="1" i="0" u="none" strike="noStrike" cap="none" normalizeH="0" baseline="0" dirty="0" smtClean="0">
                        <a:ln>
                          <a:noFill/>
                        </a:ln>
                        <a:solidFill>
                          <a:schemeClr val="tx1"/>
                        </a:solidFill>
                        <a:effectLst/>
                        <a:latin typeface="Arial" charset="0"/>
                      </a:endParaRPr>
                    </a:p>
                  </a:txBody>
                  <a:tcPr marL="1800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gradFill>
                      <a:gsLst>
                        <a:gs pos="0">
                          <a:schemeClr val="bg1">
                            <a:lumMod val="85000"/>
                          </a:schemeClr>
                        </a:gs>
                        <a:gs pos="100000">
                          <a:schemeClr val="bg1">
                            <a:lumMod val="95000"/>
                          </a:schemeClr>
                        </a:gs>
                      </a:gsLst>
                      <a:lin ang="5400000" scaled="0"/>
                    </a:gradFill>
                  </a:tcPr>
                </a:tc>
                <a:tc vMerge="1">
                  <a:txBody>
                    <a:bodyPr/>
                    <a:lstStyle/>
                    <a:p>
                      <a:endParaRPr lang="es-MX"/>
                    </a:p>
                  </a:txBody>
                  <a:tcPr/>
                </a:tc>
                <a:tc vMerge="1">
                  <a:txBody>
                    <a:bodyPr/>
                    <a:lstStyle/>
                    <a:p>
                      <a:endParaRPr lang="es-MX"/>
                    </a:p>
                  </a:txBody>
                  <a:tcPr/>
                </a:tc>
              </a:tr>
              <a:tr h="295275">
                <a:tc>
                  <a:txBody>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s-MX" sz="1000" b="1" i="0" u="none" strike="noStrike" cap="none" normalizeH="0" baseline="0" dirty="0" smtClean="0">
                          <a:ln>
                            <a:noFill/>
                          </a:ln>
                          <a:solidFill>
                            <a:schemeClr val="tx1"/>
                          </a:solidFill>
                          <a:effectLst/>
                          <a:latin typeface="Arial" charset="0"/>
                          <a:hlinkClick r:id="rId21" action="ppaction://hlinksldjump"/>
                        </a:rPr>
                        <a:t>Énfasis del PIFI </a:t>
                      </a:r>
                      <a:endParaRPr kumimoji="0" lang="es-MX" sz="1000" b="1" i="0" u="none" strike="noStrike" cap="none" normalizeH="0" baseline="0" dirty="0" smtClean="0">
                        <a:ln>
                          <a:noFill/>
                        </a:ln>
                        <a:solidFill>
                          <a:schemeClr val="tx1"/>
                        </a:solidFill>
                        <a:effectLst/>
                        <a:latin typeface="Arial" charset="0"/>
                      </a:endParaRPr>
                    </a:p>
                  </a:txBody>
                  <a:tcPr marL="1800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gradFill>
                      <a:gsLst>
                        <a:gs pos="0">
                          <a:schemeClr val="bg1">
                            <a:lumMod val="85000"/>
                          </a:schemeClr>
                        </a:gs>
                        <a:gs pos="100000">
                          <a:schemeClr val="bg1">
                            <a:lumMod val="95000"/>
                          </a:schemeClr>
                        </a:gs>
                      </a:gsLst>
                      <a:lin ang="5400000" scaled="0"/>
                    </a:gra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s-MX" sz="1000" b="1" i="0" u="none" strike="noStrike" cap="none" normalizeH="0" baseline="0" dirty="0" smtClean="0">
                          <a:ln>
                            <a:noFill/>
                          </a:ln>
                          <a:solidFill>
                            <a:schemeClr val="tx1"/>
                          </a:solidFill>
                          <a:effectLst/>
                          <a:latin typeface="Arial" charset="0"/>
                          <a:hlinkClick r:id="rId22" action="ppaction://hlinksldjump"/>
                        </a:rPr>
                        <a:t>Autoevaluación de la gestión</a:t>
                      </a:r>
                      <a:endParaRPr kumimoji="0" lang="es-MX" sz="10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90000"/>
                        </a:lnSpc>
                        <a:spcBef>
                          <a:spcPct val="0"/>
                        </a:spcBef>
                        <a:spcAft>
                          <a:spcPct val="0"/>
                        </a:spcAft>
                        <a:buClrTx/>
                        <a:buSzTx/>
                        <a:buFontTx/>
                        <a:buNone/>
                        <a:tabLst/>
                      </a:pPr>
                      <a:r>
                        <a:rPr kumimoji="0" lang="es-MX" sz="1000" b="1" i="0" u="none" strike="noStrike" cap="none" normalizeH="0" baseline="0" dirty="0" smtClean="0">
                          <a:ln>
                            <a:noFill/>
                          </a:ln>
                          <a:solidFill>
                            <a:schemeClr val="tx1"/>
                          </a:solidFill>
                          <a:effectLst/>
                          <a:latin typeface="Arial" charset="0"/>
                          <a:hlinkClick r:id="rId23" action="ppaction://hlinksldjump"/>
                        </a:rPr>
                        <a:t>Síntesis de la autoevaluación de la gestión</a:t>
                      </a:r>
                      <a:endParaRPr kumimoji="0" lang="es-ES" sz="1000" b="1" i="0" u="none" strike="noStrike" cap="none" normalizeH="0" baseline="0" dirty="0" smtClean="0">
                        <a:ln>
                          <a:noFill/>
                        </a:ln>
                        <a:solidFill>
                          <a:schemeClr val="tx1"/>
                        </a:solidFill>
                        <a:effectLst/>
                        <a:latin typeface="Arial" charset="0"/>
                      </a:endParaRPr>
                    </a:p>
                  </a:txBody>
                  <a:tcPr marL="1800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gradFill>
                      <a:gsLst>
                        <a:gs pos="0">
                          <a:schemeClr val="bg1">
                            <a:lumMod val="85000"/>
                          </a:schemeClr>
                        </a:gs>
                        <a:gs pos="100000">
                          <a:schemeClr val="bg1">
                            <a:lumMod val="95000"/>
                          </a:schemeClr>
                        </a:gs>
                      </a:gsLst>
                      <a:lin ang="5400000" scaled="0"/>
                    </a:gra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s-MX" sz="1000" b="1" i="0" u="none" strike="noStrike" cap="none" normalizeH="0" baseline="0" dirty="0" smtClean="0">
                          <a:ln>
                            <a:noFill/>
                          </a:ln>
                          <a:solidFill>
                            <a:schemeClr val="tx1"/>
                          </a:solidFill>
                          <a:effectLst/>
                          <a:latin typeface="Arial" charset="0"/>
                        </a:rPr>
                        <a:t> </a:t>
                      </a:r>
                      <a:r>
                        <a:rPr kumimoji="0" lang="es-MX" sz="1000" b="1" i="0" u="none" strike="noStrike" cap="none" normalizeH="0" baseline="0" dirty="0" smtClean="0">
                          <a:ln>
                            <a:noFill/>
                          </a:ln>
                          <a:solidFill>
                            <a:schemeClr val="tx1"/>
                          </a:solidFill>
                          <a:effectLst/>
                          <a:latin typeface="Arial" charset="0"/>
                          <a:hlinkClick r:id="rId24" action="ppaction://hlinksldjump"/>
                        </a:rPr>
                        <a:t>Entrega – recepción</a:t>
                      </a:r>
                      <a:endParaRPr kumimoji="0" lang="es-MX" sz="1000" b="1" i="0" u="none" strike="noStrike" cap="none" normalizeH="0" baseline="0" dirty="0" smtClean="0">
                        <a:ln>
                          <a:noFill/>
                        </a:ln>
                        <a:solidFill>
                          <a:schemeClr val="tx1"/>
                        </a:solidFill>
                        <a:effectLst/>
                        <a:latin typeface="Arial" charset="0"/>
                      </a:endParaRPr>
                    </a:p>
                  </a:txBody>
                  <a:tcPr marL="1800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gradFill>
                      <a:gsLst>
                        <a:gs pos="0">
                          <a:schemeClr val="bg1">
                            <a:lumMod val="85000"/>
                          </a:schemeClr>
                        </a:gs>
                        <a:gs pos="100000">
                          <a:schemeClr val="bg1">
                            <a:lumMod val="95000"/>
                          </a:schemeClr>
                        </a:gs>
                      </a:gsLst>
                      <a:lin ang="5400000" scaled="0"/>
                    </a:gradFill>
                  </a:tcPr>
                </a:tc>
              </a:tr>
              <a:tr h="319088">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s-MX" sz="1000" b="1" i="0" u="none" strike="noStrike" cap="none" normalizeH="0" baseline="0" dirty="0" smtClean="0">
                          <a:ln>
                            <a:noFill/>
                          </a:ln>
                          <a:solidFill>
                            <a:schemeClr val="tx1"/>
                          </a:solidFill>
                          <a:effectLst/>
                          <a:latin typeface="Arial" charset="0"/>
                          <a:hlinkClick r:id="rId25" action="ppaction://hlinksldjump"/>
                        </a:rPr>
                        <a:t>Proceso de actualización</a:t>
                      </a:r>
                      <a:endParaRPr kumimoji="0" lang="es-ES" sz="1000" b="1" i="0" u="none" strike="noStrike" cap="none" normalizeH="0" baseline="0" dirty="0" smtClean="0">
                        <a:ln>
                          <a:noFill/>
                        </a:ln>
                        <a:solidFill>
                          <a:schemeClr val="tx1"/>
                        </a:solidFill>
                        <a:effectLst/>
                        <a:latin typeface="Arial" charset="0"/>
                      </a:endParaRPr>
                    </a:p>
                  </a:txBody>
                  <a:tcPr marL="1800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gradFill>
                      <a:gsLst>
                        <a:gs pos="0">
                          <a:schemeClr val="bg1">
                            <a:lumMod val="85000"/>
                          </a:schemeClr>
                        </a:gs>
                        <a:gs pos="100000">
                          <a:schemeClr val="bg1">
                            <a:lumMod val="95000"/>
                          </a:schemeClr>
                        </a:gs>
                      </a:gsLst>
                      <a:lin ang="5400000" scaled="0"/>
                    </a:gra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s-MX" sz="1000" b="1" i="0" u="none" strike="noStrike" cap="none" normalizeH="0" baseline="0" dirty="0" smtClean="0">
                          <a:ln>
                            <a:noFill/>
                          </a:ln>
                          <a:solidFill>
                            <a:schemeClr val="tx1"/>
                          </a:solidFill>
                          <a:effectLst/>
                          <a:latin typeface="Arial" charset="0"/>
                        </a:rPr>
                        <a:t>Actualización de la planeación: </a:t>
                      </a:r>
                      <a:r>
                        <a:rPr kumimoji="0" lang="es-MX" sz="1000" b="1" i="0" u="none" strike="noStrike" cap="none" normalizeH="0" baseline="0" dirty="0" smtClean="0">
                          <a:ln>
                            <a:noFill/>
                          </a:ln>
                          <a:solidFill>
                            <a:schemeClr val="tx1"/>
                          </a:solidFill>
                          <a:effectLst/>
                          <a:latin typeface="Arial" charset="0"/>
                          <a:hlinkClick r:id="rId26" action="ppaction://hlinksldjump"/>
                        </a:rPr>
                        <a:t>PIFI-</a:t>
                      </a:r>
                      <a:r>
                        <a:rPr kumimoji="0" lang="es-MX" sz="1000" b="1" i="0" u="none" strike="noStrike" cap="none" normalizeH="0" baseline="0" dirty="0" err="1" smtClean="0">
                          <a:ln>
                            <a:noFill/>
                          </a:ln>
                          <a:solidFill>
                            <a:schemeClr val="tx1"/>
                          </a:solidFill>
                          <a:effectLst/>
                          <a:latin typeface="Arial" charset="0"/>
                          <a:hlinkClick r:id="rId26" action="ppaction://hlinksldjump"/>
                        </a:rPr>
                        <a:t>ProFOE</a:t>
                      </a:r>
                      <a:r>
                        <a:rPr kumimoji="0" lang="es-MX" sz="1000" b="1" i="0" u="none" strike="noStrike" cap="none" normalizeH="0" baseline="0" dirty="0" smtClean="0">
                          <a:ln>
                            <a:noFill/>
                          </a:ln>
                          <a:solidFill>
                            <a:schemeClr val="tx1"/>
                          </a:solidFill>
                          <a:effectLst/>
                          <a:latin typeface="Arial" charset="0"/>
                        </a:rPr>
                        <a:t>, </a:t>
                      </a:r>
                      <a:r>
                        <a:rPr kumimoji="0" lang="es-MX" sz="1000" b="1" i="0" u="none" strike="noStrike" cap="none" normalizeH="0" baseline="0" dirty="0" smtClean="0">
                          <a:ln>
                            <a:noFill/>
                          </a:ln>
                          <a:solidFill>
                            <a:schemeClr val="tx1"/>
                          </a:solidFill>
                          <a:effectLst/>
                          <a:latin typeface="Arial" charset="0"/>
                          <a:hlinkClick r:id="rId27" action="ppaction://hlinksldjump"/>
                        </a:rPr>
                        <a:t>ProGES</a:t>
                      </a:r>
                      <a:endParaRPr kumimoji="0" lang="es-MX" sz="10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90000"/>
                        </a:lnSpc>
                        <a:spcBef>
                          <a:spcPct val="0"/>
                        </a:spcBef>
                        <a:spcAft>
                          <a:spcPct val="0"/>
                        </a:spcAft>
                        <a:buClrTx/>
                        <a:buSzTx/>
                        <a:buFontTx/>
                        <a:buNone/>
                        <a:tabLst/>
                      </a:pPr>
                      <a:r>
                        <a:rPr kumimoji="0" lang="es-MX" sz="1000" b="1" i="0" u="none" strike="noStrike" cap="none" normalizeH="0" baseline="0" dirty="0" smtClean="0">
                          <a:ln>
                            <a:noFill/>
                          </a:ln>
                          <a:solidFill>
                            <a:schemeClr val="tx1"/>
                          </a:solidFill>
                          <a:effectLst/>
                          <a:latin typeface="Arial" charset="0"/>
                        </a:rPr>
                        <a:t>Documentos: </a:t>
                      </a:r>
                      <a:r>
                        <a:rPr kumimoji="0" lang="es-MX" sz="1000" b="1" i="0" u="none" strike="noStrike" cap="none" normalizeH="0" baseline="0" dirty="0" smtClean="0">
                          <a:ln>
                            <a:noFill/>
                          </a:ln>
                          <a:solidFill>
                            <a:schemeClr val="tx1"/>
                          </a:solidFill>
                          <a:effectLst/>
                          <a:latin typeface="Arial" charset="0"/>
                          <a:hlinkClick r:id="rId28" action="ppaction://hlinksldjump"/>
                        </a:rPr>
                        <a:t>PIFI-</a:t>
                      </a:r>
                      <a:r>
                        <a:rPr kumimoji="0" lang="es-MX" sz="1000" b="1" i="0" u="none" strike="noStrike" cap="none" normalizeH="0" baseline="0" dirty="0" err="1" smtClean="0">
                          <a:ln>
                            <a:noFill/>
                          </a:ln>
                          <a:solidFill>
                            <a:schemeClr val="tx1"/>
                          </a:solidFill>
                          <a:effectLst/>
                          <a:latin typeface="Arial" charset="0"/>
                          <a:hlinkClick r:id="rId28" action="ppaction://hlinksldjump"/>
                        </a:rPr>
                        <a:t>ProFOE</a:t>
                      </a:r>
                      <a:r>
                        <a:rPr kumimoji="0" lang="es-MX" sz="1000" b="1" i="0" u="none" strike="noStrike" cap="none" normalizeH="0" baseline="0" dirty="0" smtClean="0">
                          <a:ln>
                            <a:noFill/>
                          </a:ln>
                          <a:solidFill>
                            <a:schemeClr val="tx1"/>
                          </a:solidFill>
                          <a:effectLst/>
                          <a:latin typeface="Arial" charset="0"/>
                        </a:rPr>
                        <a:t>, </a:t>
                      </a:r>
                      <a:r>
                        <a:rPr kumimoji="0" lang="es-MX" sz="1000" b="1" i="0" u="none" strike="noStrike" cap="none" normalizeH="0" baseline="0" dirty="0" smtClean="0">
                          <a:ln>
                            <a:noFill/>
                          </a:ln>
                          <a:solidFill>
                            <a:schemeClr val="tx1"/>
                          </a:solidFill>
                          <a:effectLst/>
                          <a:latin typeface="Arial" charset="0"/>
                          <a:hlinkClick r:id="rId29" action="ppaction://hlinksldjump"/>
                        </a:rPr>
                        <a:t>ProGES</a:t>
                      </a:r>
                      <a:r>
                        <a:rPr kumimoji="0" lang="es-ES" sz="1000" b="1" i="0" u="none" strike="noStrike" cap="none" normalizeH="0" baseline="0" dirty="0" smtClean="0">
                          <a:ln>
                            <a:noFill/>
                          </a:ln>
                          <a:solidFill>
                            <a:schemeClr val="tx1"/>
                          </a:solidFill>
                          <a:effectLst/>
                          <a:latin typeface="Arial" charset="0"/>
                        </a:rPr>
                        <a:t>,</a:t>
                      </a:r>
                      <a:r>
                        <a:rPr kumimoji="0" lang="es-ES" sz="1000" b="1" i="0" u="none" strike="noStrike" cap="none" normalizeH="0" baseline="0" dirty="0" smtClean="0">
                          <a:ln>
                            <a:noFill/>
                          </a:ln>
                          <a:solidFill>
                            <a:schemeClr val="tx1"/>
                          </a:solidFill>
                          <a:effectLst/>
                          <a:latin typeface="Arial" charset="0"/>
                          <a:hlinkClick r:id="rId30" action="ppaction://hlinksldjump"/>
                        </a:rPr>
                        <a:t> Proyectos</a:t>
                      </a:r>
                      <a:r>
                        <a:rPr kumimoji="0" lang="es-ES" sz="1000" b="1" i="0" u="none" strike="noStrike" cap="none" normalizeH="0" baseline="0" dirty="0" smtClean="0">
                          <a:ln>
                            <a:noFill/>
                          </a:ln>
                          <a:solidFill>
                            <a:schemeClr val="tx1"/>
                          </a:solidFill>
                          <a:effectLst/>
                          <a:latin typeface="Arial" charset="0"/>
                        </a:rPr>
                        <a:t> y </a:t>
                      </a:r>
                      <a:r>
                        <a:rPr kumimoji="0" lang="es-ES" sz="1000" b="1" i="0" u="none" strike="noStrike" cap="none" normalizeH="0" baseline="0" dirty="0" smtClean="0">
                          <a:ln>
                            <a:noFill/>
                          </a:ln>
                          <a:solidFill>
                            <a:schemeClr val="tx1"/>
                          </a:solidFill>
                          <a:effectLst/>
                          <a:latin typeface="Arial" charset="0"/>
                          <a:hlinkClick r:id="rId31" action="ppaction://hlinksldjump"/>
                        </a:rPr>
                        <a:t>ProPE</a:t>
                      </a:r>
                      <a:endParaRPr kumimoji="0" lang="es-ES" sz="1000" b="1" i="0" u="none" strike="noStrike" cap="none" normalizeH="0" baseline="0" dirty="0" smtClean="0">
                        <a:ln>
                          <a:noFill/>
                        </a:ln>
                        <a:solidFill>
                          <a:schemeClr val="tx1"/>
                        </a:solidFill>
                        <a:effectLst/>
                        <a:latin typeface="Arial" charset="0"/>
                      </a:endParaRPr>
                    </a:p>
                  </a:txBody>
                  <a:tcPr marL="1800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gradFill>
                      <a:gsLst>
                        <a:gs pos="0">
                          <a:schemeClr val="bg1">
                            <a:lumMod val="85000"/>
                          </a:schemeClr>
                        </a:gs>
                        <a:gs pos="100000">
                          <a:schemeClr val="bg1">
                            <a:lumMod val="95000"/>
                          </a:schemeClr>
                        </a:gs>
                      </a:gsLst>
                      <a:lin ang="5400000" scaled="0"/>
                    </a:gra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s-MX" sz="1000" b="1" i="0" u="none" strike="noStrike" cap="none" normalizeH="0" baseline="0" dirty="0" smtClean="0">
                          <a:ln>
                            <a:noFill/>
                          </a:ln>
                          <a:solidFill>
                            <a:schemeClr val="tx1"/>
                          </a:solidFill>
                          <a:effectLst/>
                          <a:latin typeface="Arial" charset="0"/>
                        </a:rPr>
                        <a:t> </a:t>
                      </a:r>
                      <a:r>
                        <a:rPr kumimoji="0" lang="es-MX" sz="1000" b="1" i="0" u="none" strike="noStrike" cap="none" normalizeH="0" baseline="0" dirty="0" smtClean="0">
                          <a:ln>
                            <a:noFill/>
                          </a:ln>
                          <a:solidFill>
                            <a:schemeClr val="tx1"/>
                          </a:solidFill>
                          <a:effectLst/>
                          <a:latin typeface="Arial" charset="0"/>
                          <a:hlinkClick r:id="rId32" action="ppaction://hlinksldjump"/>
                        </a:rPr>
                        <a:t>Anexos</a:t>
                      </a:r>
                      <a:endParaRPr kumimoji="0" lang="es-ES" sz="1000" b="1" i="0" u="none" strike="noStrike" cap="none" normalizeH="0" baseline="0" dirty="0" smtClean="0">
                        <a:ln>
                          <a:noFill/>
                        </a:ln>
                        <a:solidFill>
                          <a:schemeClr val="tx1"/>
                        </a:solidFill>
                        <a:effectLst/>
                        <a:latin typeface="Arial" charset="0"/>
                      </a:endParaRPr>
                    </a:p>
                  </a:txBody>
                  <a:tcPr marL="1800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rgbClr val="FF9900"/>
                      </a:solidFill>
                      <a:prstDash val="solid"/>
                      <a:round/>
                      <a:headEnd type="none" w="med" len="med"/>
                      <a:tailEnd type="none" w="med" len="med"/>
                    </a:lnB>
                    <a:lnTlToBr>
                      <a:noFill/>
                    </a:lnTlToBr>
                    <a:lnBlToTr>
                      <a:noFill/>
                    </a:lnBlToTr>
                    <a:gradFill>
                      <a:gsLst>
                        <a:gs pos="0">
                          <a:schemeClr val="bg1">
                            <a:lumMod val="85000"/>
                          </a:schemeClr>
                        </a:gs>
                        <a:gs pos="100000">
                          <a:schemeClr val="bg1">
                            <a:lumMod val="95000"/>
                          </a:schemeClr>
                        </a:gs>
                      </a:gsLst>
                      <a:lin ang="5400000" scaled="0"/>
                    </a:gradFill>
                  </a:tcPr>
                </a:tc>
              </a:tr>
            </a:tbl>
          </a:graphicData>
        </a:graphic>
      </p:graphicFrame>
      <p:sp>
        <p:nvSpPr>
          <p:cNvPr id="1750" name="Oval 726">
            <a:hlinkClick r:id="" action="ppaction://hlinkshowjump?jump=lastslideviewed"/>
          </p:cNvPr>
          <p:cNvSpPr>
            <a:spLocks noChangeArrowheads="1"/>
          </p:cNvSpPr>
          <p:nvPr/>
        </p:nvSpPr>
        <p:spPr bwMode="auto">
          <a:xfrm>
            <a:off x="1073150" y="182563"/>
            <a:ext cx="147638" cy="119062"/>
          </a:xfrm>
          <a:prstGeom prst="ellipse">
            <a:avLst/>
          </a:prstGeom>
          <a:solidFill>
            <a:srgbClr val="002774">
              <a:alpha val="3999"/>
            </a:srgbClr>
          </a:solidFill>
          <a:ln w="3175" algn="ctr">
            <a:noFill/>
            <a:round/>
            <a:headEnd/>
            <a:tailEnd/>
          </a:ln>
          <a:effectLst/>
        </p:spPr>
        <p:txBody>
          <a:bodyPr wrap="none" anchor="ctr"/>
          <a:lstStyle/>
          <a:p>
            <a:pPr>
              <a:defRPr/>
            </a:pPr>
            <a:endParaRPr lang="es-ES" sz="1400" b="0">
              <a:solidFill>
                <a:schemeClr val="tx1"/>
              </a:solidFill>
            </a:endParaRPr>
          </a:p>
        </p:txBody>
      </p:sp>
      <p:sp>
        <p:nvSpPr>
          <p:cNvPr id="1835" name="Rectangle 811"/>
          <p:cNvSpPr>
            <a:spLocks noChangeArrowheads="1"/>
          </p:cNvSpPr>
          <p:nvPr userDrawn="1"/>
        </p:nvSpPr>
        <p:spPr bwMode="auto">
          <a:xfrm>
            <a:off x="811212" y="3175"/>
            <a:ext cx="7217172" cy="561975"/>
          </a:xfrm>
          <a:prstGeom prst="rect">
            <a:avLst/>
          </a:prstGeom>
          <a:solidFill>
            <a:srgbClr val="1C9427">
              <a:alpha val="86000"/>
            </a:srgbClr>
          </a:solidFill>
          <a:ln w="9525">
            <a:noFill/>
            <a:miter lim="800000"/>
            <a:headEnd/>
            <a:tailEnd/>
          </a:ln>
        </p:spPr>
        <p:txBody>
          <a:bodyPr wrap="none" lIns="0" tIns="0" rIns="0" bIns="0" anchor="ctr" anchorCtr="1"/>
          <a:lstStyle/>
          <a:p>
            <a:pPr>
              <a:defRPr/>
            </a:pPr>
            <a:r>
              <a:rPr lang="es-MX" sz="1700" dirty="0" smtClean="0">
                <a:solidFill>
                  <a:schemeClr val="bg1">
                    <a:lumMod val="95000"/>
                  </a:schemeClr>
                </a:solidFill>
              </a:rPr>
              <a:t>Décimo primer proceso </a:t>
            </a:r>
            <a:r>
              <a:rPr lang="es-MX" sz="1700" dirty="0">
                <a:solidFill>
                  <a:schemeClr val="bg1">
                    <a:lumMod val="95000"/>
                  </a:schemeClr>
                </a:solidFill>
              </a:rPr>
              <a:t>para formular el</a:t>
            </a:r>
          </a:p>
          <a:p>
            <a:pPr>
              <a:defRPr/>
            </a:pPr>
            <a:r>
              <a:rPr lang="es-MX" sz="1700" dirty="0">
                <a:solidFill>
                  <a:schemeClr val="bg1">
                    <a:lumMod val="95000"/>
                  </a:schemeClr>
                </a:solidFill>
              </a:rPr>
              <a:t>Programa Integral de Fortalecimiento Institucional </a:t>
            </a:r>
            <a:r>
              <a:rPr lang="es-MX" sz="1700" dirty="0" smtClean="0">
                <a:solidFill>
                  <a:schemeClr val="bg1">
                    <a:lumMod val="95000"/>
                  </a:schemeClr>
                </a:solidFill>
              </a:rPr>
              <a:t>2014-2015</a:t>
            </a:r>
            <a:endParaRPr lang="es-ES" sz="1700" dirty="0">
              <a:solidFill>
                <a:schemeClr val="bg1">
                  <a:lumMod val="95000"/>
                </a:schemeClr>
              </a:solidFill>
            </a:endParaRPr>
          </a:p>
        </p:txBody>
      </p:sp>
      <p:pic>
        <p:nvPicPr>
          <p:cNvPr id="2" name="1 Imagen"/>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a:off x="1" y="0"/>
            <a:ext cx="811212" cy="565150"/>
          </a:xfrm>
          <a:prstGeom prst="rect">
            <a:avLst/>
          </a:prstGeom>
        </p:spPr>
      </p:pic>
      <p:pic>
        <p:nvPicPr>
          <p:cNvPr id="3" name="2 Imagen"/>
          <p:cNvPicPr>
            <a:picLocks noChangeAspect="1"/>
          </p:cNvPicPr>
          <p:nvPr userDrawn="1"/>
        </p:nvPicPr>
        <p:blipFill>
          <a:blip r:embed="rId34" cstate="print">
            <a:extLst>
              <a:ext uri="{28A0092B-C50C-407E-A947-70E740481C1C}">
                <a14:useLocalDpi xmlns:a14="http://schemas.microsoft.com/office/drawing/2010/main" val="0"/>
              </a:ext>
            </a:extLst>
          </a:blip>
          <a:stretch>
            <a:fillRect/>
          </a:stretch>
        </p:blipFill>
        <p:spPr>
          <a:xfrm>
            <a:off x="8140588" y="89012"/>
            <a:ext cx="937088" cy="3869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34.xml"/><Relationship Id="rId7" Type="http://schemas.openxmlformats.org/officeDocument/2006/relationships/slide" Target="slide13.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slide" Target="slide80.xml"/><Relationship Id="rId5" Type="http://schemas.openxmlformats.org/officeDocument/2006/relationships/slide" Target="slide95.xml"/><Relationship Id="rId10" Type="http://schemas.openxmlformats.org/officeDocument/2006/relationships/slide" Target="slide15.xml"/><Relationship Id="rId4" Type="http://schemas.openxmlformats.org/officeDocument/2006/relationships/slide" Target="slide21.xml"/><Relationship Id="rId9" Type="http://schemas.openxmlformats.org/officeDocument/2006/relationships/hyperlink" Target="Anexos/Anexo_06.ppsx#-1,7,Presentaci&#243;n de PowerPoint" TargetMode="External"/></Relationships>
</file>

<file path=ppt/slides/_rels/slide1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32.xml"/><Relationship Id="rId3" Type="http://schemas.openxmlformats.org/officeDocument/2006/relationships/slide" Target="slide16.xml"/><Relationship Id="rId7" Type="http://schemas.openxmlformats.org/officeDocument/2006/relationships/slide" Target="slide23.xml"/><Relationship Id="rId12" Type="http://schemas.openxmlformats.org/officeDocument/2006/relationships/slide" Target="slide30.xml"/><Relationship Id="rId17" Type="http://schemas.openxmlformats.org/officeDocument/2006/relationships/image" Target="../media/image4.gif"/><Relationship Id="rId2" Type="http://schemas.openxmlformats.org/officeDocument/2006/relationships/notesSlide" Target="../notesSlides/notesSlide4.xml"/><Relationship Id="rId16" Type="http://schemas.openxmlformats.org/officeDocument/2006/relationships/slide" Target="slide36.xml"/><Relationship Id="rId1" Type="http://schemas.openxmlformats.org/officeDocument/2006/relationships/slideLayout" Target="../slideLayouts/slideLayout2.xml"/><Relationship Id="rId6" Type="http://schemas.openxmlformats.org/officeDocument/2006/relationships/slide" Target="slide22.xml"/><Relationship Id="rId11" Type="http://schemas.openxmlformats.org/officeDocument/2006/relationships/slide" Target="slide29.xml"/><Relationship Id="rId5" Type="http://schemas.openxmlformats.org/officeDocument/2006/relationships/slide" Target="slide19.xml"/><Relationship Id="rId15" Type="http://schemas.openxmlformats.org/officeDocument/2006/relationships/slide" Target="slide34.xml"/><Relationship Id="rId10" Type="http://schemas.openxmlformats.org/officeDocument/2006/relationships/slide" Target="slide28.xml"/><Relationship Id="rId4" Type="http://schemas.openxmlformats.org/officeDocument/2006/relationships/slide" Target="slide17.xml"/><Relationship Id="rId9" Type="http://schemas.openxmlformats.org/officeDocument/2006/relationships/slide" Target="slide26.xml"/><Relationship Id="rId14" Type="http://schemas.openxmlformats.org/officeDocument/2006/relationships/slide" Target="slide33.xml"/></Relationships>
</file>

<file path=ppt/slides/_rels/slide16.xml.rels><?xml version="1.0" encoding="UTF-8" standalone="yes"?>
<Relationships xmlns="http://schemas.openxmlformats.org/package/2006/relationships"><Relationship Id="rId3" Type="http://schemas.openxmlformats.org/officeDocument/2006/relationships/hyperlink" Target="Anexos/Anexo_2A.pdf" TargetMode="External"/><Relationship Id="rId2" Type="http://schemas.openxmlformats.org/officeDocument/2006/relationships/slide" Target="slide15.xml"/><Relationship Id="rId1" Type="http://schemas.openxmlformats.org/officeDocument/2006/relationships/slideLayout" Target="../slideLayouts/slideLayout2.xml"/><Relationship Id="rId4" Type="http://schemas.openxmlformats.org/officeDocument/2006/relationships/hyperlink" Target="Anexos/Anexo_2B.pdf"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Anexos/Anexo_03.docx" TargetMode="External"/><Relationship Id="rId2" Type="http://schemas.openxmlformats.org/officeDocument/2006/relationships/slide" Target="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Anexos/Anexo_4A.pdf" TargetMode="External"/><Relationship Id="rId7" Type="http://schemas.openxmlformats.org/officeDocument/2006/relationships/hyperlink" Target="Anexos/Anexo_04B.pdf"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hyperlink" Target="Anexos/Anexo_04A.pdf" TargetMode="External"/><Relationship Id="rId5" Type="http://schemas.openxmlformats.org/officeDocument/2006/relationships/slide" Target="slide15.xml"/><Relationship Id="rId4" Type="http://schemas.openxmlformats.org/officeDocument/2006/relationships/hyperlink" Target="Anexos/Anexo_4B.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hyperlink" Target="Anexos/Anexo_04B.pdf" TargetMode="External"/><Relationship Id="rId4" Type="http://schemas.openxmlformats.org/officeDocument/2006/relationships/hyperlink" Target="Anexos/Anexo_04A.pdf" TargetMode="External"/></Relationships>
</file>

<file path=ppt/slides/_rels/slide22.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Anexos/Anexo4A.pdf" TargetMode="External"/><Relationship Id="rId7" Type="http://schemas.openxmlformats.org/officeDocument/2006/relationships/hyperlink" Target="Anexos/Anexo_05_A.pd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PIFI%202013-2014/MT/Anexos/SI/Anexo_05_A.pdf" TargetMode="External"/><Relationship Id="rId5" Type="http://schemas.openxmlformats.org/officeDocument/2006/relationships/hyperlink" Target="Anexos/Anexo_06.pdf" TargetMode="External"/><Relationship Id="rId4" Type="http://schemas.openxmlformats.org/officeDocument/2006/relationships/slide" Target="sl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hyperlink" Target="Anexos/Anexo4B.pdf" TargetMode="External"/><Relationship Id="rId4" Type="http://schemas.openxmlformats.org/officeDocument/2006/relationships/hyperlink" Target="Anexos/Anexo4A.pdf" TargetMode="External"/></Relationships>
</file>

<file path=ppt/slides/_rels/slide34.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hyperlink" Target="Anexos/Anexo_07.docx"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hyperlink" Target="Anexos/Anexo_08.xlsx"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slide" Target="slide41.xml"/><Relationship Id="rId7" Type="http://schemas.openxmlformats.org/officeDocument/2006/relationships/slide" Target="slide46.xm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slide" Target="slide45.xml"/><Relationship Id="rId5" Type="http://schemas.openxmlformats.org/officeDocument/2006/relationships/slide" Target="slide44.xml"/><Relationship Id="rId10" Type="http://schemas.openxmlformats.org/officeDocument/2006/relationships/image" Target="../media/image5.png"/><Relationship Id="rId4" Type="http://schemas.openxmlformats.org/officeDocument/2006/relationships/slide" Target="slide43.xml"/><Relationship Id="rId9" Type="http://schemas.openxmlformats.org/officeDocument/2006/relationships/image" Target="../media/image4.gif"/></Relationships>
</file>

<file path=ppt/slides/_rels/slide41.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hyperlink" Target="Anexos/Anexo_09.docx" TargetMode="External"/></Relationships>
</file>

<file path=ppt/slides/_rels/slide44.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hyperlink" Target="Anexos/Anexo6.xlsx" TargetMode="External"/><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hyperlink" Target="Anexos/Anexo_08_B.xlsx" TargetMode="External"/><Relationship Id="rId4" Type="http://schemas.openxmlformats.org/officeDocument/2006/relationships/slide" Target="slide40.xml"/></Relationships>
</file>

<file path=ppt/slides/_rels/slide4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gif"/><Relationship Id="rId4" Type="http://schemas.openxmlformats.org/officeDocument/2006/relationships/slide" Target="slide49.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notesSlide" Target="../notesSlides/notesSlide40.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gif"/></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notesSlide" Target="../notesSlides/notesSlide4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slide" Target="slide47.xml"/><Relationship Id="rId7" Type="http://schemas.openxmlformats.org/officeDocument/2006/relationships/slide" Target="slide62.xml"/><Relationship Id="rId2" Type="http://schemas.openxmlformats.org/officeDocument/2006/relationships/slide" Target="slide58.xml"/><Relationship Id="rId1" Type="http://schemas.openxmlformats.org/officeDocument/2006/relationships/slideLayout" Target="../slideLayouts/slideLayout7.xml"/><Relationship Id="rId6" Type="http://schemas.openxmlformats.org/officeDocument/2006/relationships/slide" Target="slide90.xml"/><Relationship Id="rId5" Type="http://schemas.openxmlformats.org/officeDocument/2006/relationships/slide" Target="slide60.xml"/><Relationship Id="rId4" Type="http://schemas.openxmlformats.org/officeDocument/2006/relationships/slide" Target="slide59.xml"/><Relationship Id="rId9"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hyperlink" Target="Anexos/Anexo_12.xlsx"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hyperlink" Target="Anexos/Anexo_12.xlsx" TargetMode="External"/><Relationship Id="rId2" Type="http://schemas.openxmlformats.org/officeDocument/2006/relationships/slide" Target="slide5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1.xml.rels><?xml version="1.0" encoding="UTF-8" standalone="yes"?>
<Relationships xmlns="http://schemas.openxmlformats.org/package/2006/relationships"><Relationship Id="rId3" Type="http://schemas.openxmlformats.org/officeDocument/2006/relationships/slide" Target="slide62.xml"/><Relationship Id="rId7"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image" Target="../media/image4.gif"/><Relationship Id="rId5" Type="http://schemas.openxmlformats.org/officeDocument/2006/relationships/slide" Target="slide75.xml"/><Relationship Id="rId4" Type="http://schemas.openxmlformats.org/officeDocument/2006/relationships/slide" Target="slide63.xml"/></Relationships>
</file>

<file path=ppt/slides/_rels/slide62.xml.rels><?xml version="1.0" encoding="UTF-8" standalone="yes"?>
<Relationships xmlns="http://schemas.openxmlformats.org/package/2006/relationships"><Relationship Id="rId3" Type="http://schemas.openxmlformats.org/officeDocument/2006/relationships/slide" Target="slide61.xml"/><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3" Type="http://schemas.openxmlformats.org/officeDocument/2006/relationships/slide" Target="slide61.xml"/><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slide" Target="slide72.xml"/><Relationship Id="rId3" Type="http://schemas.openxmlformats.org/officeDocument/2006/relationships/slide" Target="slide66.xml"/><Relationship Id="rId7" Type="http://schemas.openxmlformats.org/officeDocument/2006/relationships/slide" Target="slide70.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slide" Target="slide69.xml"/><Relationship Id="rId5" Type="http://schemas.openxmlformats.org/officeDocument/2006/relationships/slide" Target="slide67.xml"/><Relationship Id="rId4" Type="http://schemas.openxmlformats.org/officeDocument/2006/relationships/slide" Target="slide71.xml"/></Relationships>
</file>

<file path=ppt/slides/_rels/slide67.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pifi.sep.gob.mx/" TargetMode="External"/><Relationship Id="rId2" Type="http://schemas.openxmlformats.org/officeDocument/2006/relationships/slide" Target="slide94.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slide" Target="slide66.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3.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notesSlide" Target="../notesSlides/notesSlide5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4.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8" Type="http://schemas.openxmlformats.org/officeDocument/2006/relationships/slide" Target="slide89.xml"/><Relationship Id="rId3" Type="http://schemas.openxmlformats.org/officeDocument/2006/relationships/slide" Target="slide76.xml"/><Relationship Id="rId7" Type="http://schemas.openxmlformats.org/officeDocument/2006/relationships/hyperlink" Target="Anexos/Anexo_09.docx" TargetMode="External"/><Relationship Id="rId2" Type="http://schemas.openxmlformats.org/officeDocument/2006/relationships/slide" Target="slide79.xml"/><Relationship Id="rId1" Type="http://schemas.openxmlformats.org/officeDocument/2006/relationships/slideLayout" Target="../slideLayouts/slideLayout2.xml"/><Relationship Id="rId6" Type="http://schemas.openxmlformats.org/officeDocument/2006/relationships/slide" Target="slide95.xml"/><Relationship Id="rId5" Type="http://schemas.openxmlformats.org/officeDocument/2006/relationships/slide" Target="slide92.xml"/><Relationship Id="rId4" Type="http://schemas.openxmlformats.org/officeDocument/2006/relationships/slide" Target="slide64.xml"/><Relationship Id="rId9"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slide" Target="slide75.xml"/><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slide" Target="slide75.xml"/><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8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gif"/></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80.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slide" Target="slide86.xml"/><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slide" Target="slide86.xml"/><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2.xml.rels><?xml version="1.0" encoding="UTF-8" standalone="yes"?>
<Relationships xmlns="http://schemas.openxmlformats.org/package/2006/relationships"><Relationship Id="rId3" Type="http://schemas.openxmlformats.org/officeDocument/2006/relationships/slide" Target="slide91.xml"/><Relationship Id="rId2" Type="http://schemas.openxmlformats.org/officeDocument/2006/relationships/notesSlide" Target="../notesSlides/notesSlide6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3.xml.rels><?xml version="1.0" encoding="UTF-8" standalone="yes"?>
<Relationships xmlns="http://schemas.openxmlformats.org/package/2006/relationships"><Relationship Id="rId8" Type="http://schemas.openxmlformats.org/officeDocument/2006/relationships/hyperlink" Target="Anexos/Anexo_04A.pdf" TargetMode="External"/><Relationship Id="rId13" Type="http://schemas.openxmlformats.org/officeDocument/2006/relationships/hyperlink" Target="Anexos/Anexo_08.xlsx" TargetMode="External"/><Relationship Id="rId3" Type="http://schemas.openxmlformats.org/officeDocument/2006/relationships/slide" Target="slide94.xml"/><Relationship Id="rId7" Type="http://schemas.openxmlformats.org/officeDocument/2006/relationships/hyperlink" Target="Anexos/Anexo3.doc" TargetMode="External"/><Relationship Id="rId12" Type="http://schemas.openxmlformats.org/officeDocument/2006/relationships/hyperlink" Target="Anexos/Anexo_07.docx" TargetMode="External"/><Relationship Id="rId17" Type="http://schemas.openxmlformats.org/officeDocument/2006/relationships/image" Target="../media/image5.png"/><Relationship Id="rId2" Type="http://schemas.openxmlformats.org/officeDocument/2006/relationships/notesSlide" Target="../notesSlides/notesSlide62.xml"/><Relationship Id="rId16" Type="http://schemas.openxmlformats.org/officeDocument/2006/relationships/image" Target="../media/image4.gif"/><Relationship Id="rId1" Type="http://schemas.openxmlformats.org/officeDocument/2006/relationships/slideLayout" Target="../slideLayouts/slideLayout7.xml"/><Relationship Id="rId6" Type="http://schemas.openxmlformats.org/officeDocument/2006/relationships/hyperlink" Target="Anexos/Anexo_03.docx" TargetMode="External"/><Relationship Id="rId11" Type="http://schemas.openxmlformats.org/officeDocument/2006/relationships/hyperlink" Target="Anexos/Anexo_06_A.ppsx" TargetMode="External"/><Relationship Id="rId5" Type="http://schemas.openxmlformats.org/officeDocument/2006/relationships/hyperlink" Target="Anexos/Anexo_2A.pdf" TargetMode="External"/><Relationship Id="rId15" Type="http://schemas.openxmlformats.org/officeDocument/2006/relationships/hyperlink" Target="Anexos/Anexo_14.xlsx" TargetMode="External"/><Relationship Id="rId10" Type="http://schemas.openxmlformats.org/officeDocument/2006/relationships/hyperlink" Target="Anexos/Anexo_05_A.pdf" TargetMode="External"/><Relationship Id="rId4" Type="http://schemas.openxmlformats.org/officeDocument/2006/relationships/hyperlink" Target="Anexos/Anexo1.pdf" TargetMode="External"/><Relationship Id="rId9" Type="http://schemas.openxmlformats.org/officeDocument/2006/relationships/hyperlink" Target="Anexos/Anexo_04B.pdf" TargetMode="External"/><Relationship Id="rId14" Type="http://schemas.openxmlformats.org/officeDocument/2006/relationships/hyperlink" Target="Anexos/Anexo_12.xlsx" TargetMode="External"/></Relationships>
</file>

<file path=ppt/slides/_rels/slide94.xml.rels><?xml version="1.0" encoding="UTF-8" standalone="yes"?>
<Relationships xmlns="http://schemas.openxmlformats.org/package/2006/relationships"><Relationship Id="rId3" Type="http://schemas.openxmlformats.org/officeDocument/2006/relationships/slide" Target="slide96.xml"/><Relationship Id="rId2" Type="http://schemas.openxmlformats.org/officeDocument/2006/relationships/slide" Target="slide95.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slide" Target="slide98.xml"/><Relationship Id="rId4" Type="http://schemas.openxmlformats.org/officeDocument/2006/relationships/slide" Target="slide97.xml"/></Relationships>
</file>

<file path=ppt/slides/_rels/slide95.xml.rels><?xml version="1.0" encoding="UTF-8" standalone="yes"?>
<Relationships xmlns="http://schemas.openxmlformats.org/package/2006/relationships"><Relationship Id="rId3" Type="http://schemas.openxmlformats.org/officeDocument/2006/relationships/slide" Target="slide96.xml"/><Relationship Id="rId7" Type="http://schemas.openxmlformats.org/officeDocument/2006/relationships/image" Target="../media/image5.png"/><Relationship Id="rId2" Type="http://schemas.openxmlformats.org/officeDocument/2006/relationships/slide" Target="slide95.xml"/><Relationship Id="rId1" Type="http://schemas.openxmlformats.org/officeDocument/2006/relationships/slideLayout" Target="../slideLayouts/slideLayout2.xml"/><Relationship Id="rId6" Type="http://schemas.openxmlformats.org/officeDocument/2006/relationships/image" Target="../media/image4.gif"/><Relationship Id="rId5" Type="http://schemas.openxmlformats.org/officeDocument/2006/relationships/slide" Target="slide98.xml"/><Relationship Id="rId4" Type="http://schemas.openxmlformats.org/officeDocument/2006/relationships/slide" Target="slide97.xml"/></Relationships>
</file>

<file path=ppt/slides/_rels/slide96.xml.rels><?xml version="1.0" encoding="UTF-8" standalone="yes"?>
<Relationships xmlns="http://schemas.openxmlformats.org/package/2006/relationships"><Relationship Id="rId3" Type="http://schemas.openxmlformats.org/officeDocument/2006/relationships/slide" Target="slide96.xml"/><Relationship Id="rId7" Type="http://schemas.openxmlformats.org/officeDocument/2006/relationships/image" Target="../media/image5.png"/><Relationship Id="rId2" Type="http://schemas.openxmlformats.org/officeDocument/2006/relationships/slide" Target="slide95.xml"/><Relationship Id="rId1" Type="http://schemas.openxmlformats.org/officeDocument/2006/relationships/slideLayout" Target="../slideLayouts/slideLayout2.xml"/><Relationship Id="rId6" Type="http://schemas.openxmlformats.org/officeDocument/2006/relationships/image" Target="../media/image4.gif"/><Relationship Id="rId5" Type="http://schemas.openxmlformats.org/officeDocument/2006/relationships/slide" Target="slide98.xml"/><Relationship Id="rId4" Type="http://schemas.openxmlformats.org/officeDocument/2006/relationships/slide" Target="slide97.xml"/></Relationships>
</file>

<file path=ppt/slides/_rels/slide97.xml.rels><?xml version="1.0" encoding="UTF-8" standalone="yes"?>
<Relationships xmlns="http://schemas.openxmlformats.org/package/2006/relationships"><Relationship Id="rId3" Type="http://schemas.openxmlformats.org/officeDocument/2006/relationships/slide" Target="slide96.xml"/><Relationship Id="rId7" Type="http://schemas.openxmlformats.org/officeDocument/2006/relationships/image" Target="../media/image5.png"/><Relationship Id="rId2" Type="http://schemas.openxmlformats.org/officeDocument/2006/relationships/slide" Target="slide95.xml"/><Relationship Id="rId1" Type="http://schemas.openxmlformats.org/officeDocument/2006/relationships/slideLayout" Target="../slideLayouts/slideLayout12.xml"/><Relationship Id="rId6" Type="http://schemas.openxmlformats.org/officeDocument/2006/relationships/image" Target="../media/image4.gif"/><Relationship Id="rId5" Type="http://schemas.openxmlformats.org/officeDocument/2006/relationships/slide" Target="slide98.xml"/><Relationship Id="rId4" Type="http://schemas.openxmlformats.org/officeDocument/2006/relationships/slide" Target="slide97.xml"/></Relationships>
</file>

<file path=ppt/slides/_rels/slide98.xml.rels><?xml version="1.0" encoding="UTF-8" standalone="yes"?>
<Relationships xmlns="http://schemas.openxmlformats.org/package/2006/relationships"><Relationship Id="rId3" Type="http://schemas.openxmlformats.org/officeDocument/2006/relationships/slide" Target="slide96.xml"/><Relationship Id="rId7" Type="http://schemas.openxmlformats.org/officeDocument/2006/relationships/image" Target="../media/image5.png"/><Relationship Id="rId2" Type="http://schemas.openxmlformats.org/officeDocument/2006/relationships/slide" Target="slide95.xml"/><Relationship Id="rId1" Type="http://schemas.openxmlformats.org/officeDocument/2006/relationships/slideLayout" Target="../slideLayouts/slideLayout12.xml"/><Relationship Id="rId6" Type="http://schemas.openxmlformats.org/officeDocument/2006/relationships/image" Target="../media/image4.gif"/><Relationship Id="rId5" Type="http://schemas.openxmlformats.org/officeDocument/2006/relationships/slide" Target="slide98.xml"/><Relationship Id="rId4" Type="http://schemas.openxmlformats.org/officeDocument/2006/relationships/slide" Target="slide9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2255838" y="1514474"/>
            <a:ext cx="6910387" cy="5343525"/>
          </a:xfrm>
          <a:prstGeom prst="rect">
            <a:avLst/>
          </a:prstGeom>
          <a:solidFill>
            <a:schemeClr val="bg1">
              <a:alpha val="98000"/>
            </a:schemeClr>
          </a:solidFill>
          <a:ln w="38100" algn="ctr">
            <a:noFill/>
            <a:miter lim="800000"/>
            <a:headEnd/>
            <a:tailEnd/>
          </a:ln>
        </p:spPr>
        <p:txBody>
          <a:bodyPr wrap="none" anchor="ctr"/>
          <a:lstStyle/>
          <a:p>
            <a:endParaRPr lang="es-ES_tradnl" sz="1400" b="0" dirty="0">
              <a:solidFill>
                <a:schemeClr val="tx1"/>
              </a:solidFill>
            </a:endParaRPr>
          </a:p>
        </p:txBody>
      </p:sp>
      <p:sp>
        <p:nvSpPr>
          <p:cNvPr id="5123" name="Text Box 4">
            <a:hlinkClick r:id="" action="ppaction://hlinkshowjump?jump=nextslide"/>
          </p:cNvPr>
          <p:cNvSpPr txBox="1">
            <a:spLocks noChangeArrowheads="1"/>
          </p:cNvSpPr>
          <p:nvPr/>
        </p:nvSpPr>
        <p:spPr bwMode="auto">
          <a:xfrm>
            <a:off x="3073400" y="2171700"/>
            <a:ext cx="5232400" cy="380104"/>
          </a:xfrm>
          <a:prstGeom prst="rect">
            <a:avLst/>
          </a:prstGeom>
          <a:noFill/>
          <a:ln w="3175" algn="ctr">
            <a:noFill/>
            <a:miter lim="800000"/>
            <a:headEnd/>
            <a:tailEnd/>
          </a:ln>
        </p:spPr>
        <p:txBody>
          <a:bodyPr>
            <a:spAutoFit/>
          </a:bodyPr>
          <a:lstStyle/>
          <a:p>
            <a:pPr>
              <a:lnSpc>
                <a:spcPct val="85000"/>
              </a:lnSpc>
              <a:tabLst>
                <a:tab pos="180975" algn="l"/>
                <a:tab pos="447675" algn="l"/>
              </a:tabLst>
            </a:pPr>
            <a:r>
              <a:rPr lang="es-MX" dirty="0" smtClean="0">
                <a:solidFill>
                  <a:schemeClr val="bg2"/>
                </a:solidFill>
                <a:latin typeface="Arial Narrow" pitchFamily="34" charset="0"/>
              </a:rPr>
              <a:t>PROGRAMA </a:t>
            </a:r>
            <a:r>
              <a:rPr lang="es-MX" dirty="0">
                <a:solidFill>
                  <a:schemeClr val="bg2"/>
                </a:solidFill>
                <a:latin typeface="Arial Narrow" pitchFamily="34" charset="0"/>
              </a:rPr>
              <a:t>DE FORTALECIMIENTO </a:t>
            </a:r>
            <a:r>
              <a:rPr lang="es-MX" dirty="0" smtClean="0">
                <a:solidFill>
                  <a:schemeClr val="bg2"/>
                </a:solidFill>
                <a:latin typeface="Arial Narrow" pitchFamily="34" charset="0"/>
              </a:rPr>
              <a:t> DE LA CALIDAD EDUCATIVA (PFCE)</a:t>
            </a:r>
            <a:endParaRPr lang="es-MX" dirty="0">
              <a:solidFill>
                <a:schemeClr val="bg2"/>
              </a:solidFill>
              <a:latin typeface="Arial Narrow" pitchFamily="34" charset="0"/>
            </a:endParaRPr>
          </a:p>
          <a:p>
            <a:pPr>
              <a:lnSpc>
                <a:spcPct val="85000"/>
              </a:lnSpc>
              <a:tabLst>
                <a:tab pos="180975" algn="l"/>
                <a:tab pos="447675" algn="l"/>
              </a:tabLst>
            </a:pPr>
            <a:r>
              <a:rPr lang="es-MX" i="1" dirty="0">
                <a:solidFill>
                  <a:schemeClr val="bg2"/>
                </a:solidFill>
                <a:latin typeface="Arial Narrow" pitchFamily="34" charset="0"/>
              </a:rPr>
              <a:t>Por la mejora y el aseguramiento de la calidad </a:t>
            </a:r>
            <a:r>
              <a:rPr lang="es-MX" i="1" dirty="0" smtClean="0">
                <a:solidFill>
                  <a:schemeClr val="bg2"/>
                </a:solidFill>
                <a:latin typeface="Arial Narrow" pitchFamily="34" charset="0"/>
              </a:rPr>
              <a:t>en la educación superior</a:t>
            </a:r>
            <a:endParaRPr lang="es-ES" i="1" dirty="0">
              <a:solidFill>
                <a:schemeClr val="bg2"/>
              </a:solidFill>
              <a:latin typeface="Arial Narrow" pitchFamily="34" charset="0"/>
            </a:endParaRPr>
          </a:p>
        </p:txBody>
      </p:sp>
      <p:sp>
        <p:nvSpPr>
          <p:cNvPr id="5124" name="Text Box 5">
            <a:hlinkClick r:id="rId2" action="ppaction://hlinksldjump"/>
          </p:cNvPr>
          <p:cNvSpPr txBox="1">
            <a:spLocks noChangeArrowheads="1"/>
          </p:cNvSpPr>
          <p:nvPr/>
        </p:nvSpPr>
        <p:spPr bwMode="auto">
          <a:xfrm>
            <a:off x="2681288" y="2940050"/>
            <a:ext cx="6061075" cy="1588127"/>
          </a:xfrm>
          <a:prstGeom prst="rect">
            <a:avLst/>
          </a:prstGeom>
          <a:noFill/>
          <a:ln w="9525">
            <a:noFill/>
            <a:miter lim="800000"/>
            <a:headEnd/>
            <a:tailEnd/>
          </a:ln>
        </p:spPr>
        <p:txBody>
          <a:bodyPr>
            <a:spAutoFit/>
          </a:bodyPr>
          <a:lstStyle/>
          <a:p>
            <a:pPr>
              <a:spcBef>
                <a:spcPct val="30000"/>
              </a:spcBef>
            </a:pPr>
            <a:r>
              <a:rPr lang="es-MX" sz="2000" dirty="0" smtClean="0">
                <a:solidFill>
                  <a:schemeClr val="bg2"/>
                </a:solidFill>
                <a:latin typeface="Tahoma" pitchFamily="34" charset="0"/>
              </a:rPr>
              <a:t>Guía para actualizar el Programa de Fortalecimiento de la Calidad Educativa</a:t>
            </a:r>
            <a:endParaRPr lang="es-MX" sz="2000" dirty="0">
              <a:solidFill>
                <a:schemeClr val="bg2"/>
              </a:solidFill>
              <a:latin typeface="Tahoma" pitchFamily="34" charset="0"/>
            </a:endParaRPr>
          </a:p>
          <a:p>
            <a:pPr>
              <a:spcBef>
                <a:spcPct val="30000"/>
              </a:spcBef>
            </a:pPr>
            <a:endParaRPr lang="es-MX" sz="2000" dirty="0">
              <a:solidFill>
                <a:schemeClr val="bg2"/>
              </a:solidFill>
              <a:latin typeface="Tahoma" pitchFamily="34" charset="0"/>
            </a:endParaRPr>
          </a:p>
          <a:p>
            <a:pPr>
              <a:spcBef>
                <a:spcPct val="30000"/>
              </a:spcBef>
            </a:pPr>
            <a:r>
              <a:rPr lang="es-MX" sz="2400" dirty="0" smtClean="0">
                <a:solidFill>
                  <a:schemeClr val="bg2"/>
                </a:solidFill>
                <a:latin typeface="Tahoma" pitchFamily="34" charset="0"/>
              </a:rPr>
              <a:t>PFCE 2016-2017</a:t>
            </a:r>
            <a:endParaRPr lang="es-ES" sz="2400" dirty="0">
              <a:solidFill>
                <a:schemeClr val="bg2"/>
              </a:solidFill>
              <a:latin typeface="Tahoma" pitchFamily="34" charset="0"/>
            </a:endParaRPr>
          </a:p>
        </p:txBody>
      </p:sp>
      <p:sp>
        <p:nvSpPr>
          <p:cNvPr id="5125" name="Text Box 7"/>
          <p:cNvSpPr txBox="1">
            <a:spLocks noChangeArrowheads="1"/>
          </p:cNvSpPr>
          <p:nvPr/>
        </p:nvSpPr>
        <p:spPr bwMode="auto">
          <a:xfrm>
            <a:off x="3226003" y="6422722"/>
            <a:ext cx="5735436" cy="307777"/>
          </a:xfrm>
          <a:prstGeom prst="rect">
            <a:avLst/>
          </a:prstGeom>
          <a:noFill/>
          <a:ln w="3175" algn="ctr">
            <a:noFill/>
            <a:miter lim="800000"/>
            <a:headEnd/>
            <a:tailEnd/>
          </a:ln>
        </p:spPr>
        <p:txBody>
          <a:bodyPr wrap="square">
            <a:spAutoFit/>
          </a:bodyPr>
          <a:lstStyle/>
          <a:p>
            <a:pPr algn="r">
              <a:spcBef>
                <a:spcPct val="50000"/>
              </a:spcBef>
              <a:tabLst>
                <a:tab pos="180975" algn="l"/>
                <a:tab pos="447675" algn="l"/>
              </a:tabLst>
            </a:pPr>
            <a:r>
              <a:rPr lang="es-ES" sz="1400" dirty="0" smtClean="0">
                <a:solidFill>
                  <a:schemeClr val="bg2"/>
                </a:solidFill>
              </a:rPr>
              <a:t>FEBRERO  2016</a:t>
            </a:r>
            <a:endParaRPr lang="es-ES" sz="1400" dirty="0">
              <a:solidFill>
                <a:schemeClr val="bg2"/>
              </a:solidFill>
            </a:endParaRPr>
          </a:p>
        </p:txBody>
      </p:sp>
      <p:sp>
        <p:nvSpPr>
          <p:cNvPr id="9" name="Rectangle 28"/>
          <p:cNvSpPr>
            <a:spLocks noChangeArrowheads="1"/>
          </p:cNvSpPr>
          <p:nvPr/>
        </p:nvSpPr>
        <p:spPr bwMode="auto">
          <a:xfrm>
            <a:off x="2255838" y="0"/>
            <a:ext cx="6910387" cy="1514475"/>
          </a:xfrm>
          <a:prstGeom prst="rect">
            <a:avLst/>
          </a:prstGeom>
          <a:gradFill flip="none" rotWithShape="1">
            <a:gsLst>
              <a:gs pos="0">
                <a:srgbClr val="006600"/>
              </a:gs>
              <a:gs pos="96000">
                <a:srgbClr val="DCDCDC"/>
              </a:gs>
              <a:gs pos="100000">
                <a:srgbClr val="DEDEDE"/>
              </a:gs>
            </a:gsLst>
            <a:lin ang="18900000" scaled="1"/>
            <a:tileRect/>
          </a:gradFill>
          <a:ln w="38100" algn="ctr">
            <a:noFill/>
            <a:miter lim="800000"/>
            <a:headEnd/>
            <a:tailEnd/>
          </a:ln>
        </p:spPr>
        <p:txBody>
          <a:bodyPr wrap="none" anchor="ctr"/>
          <a:lstStyle/>
          <a:p>
            <a:pPr algn="ctr"/>
            <a:endParaRPr lang="es-ES_tradnl" sz="1400"/>
          </a:p>
        </p:txBody>
      </p:sp>
      <p:sp>
        <p:nvSpPr>
          <p:cNvPr id="10" name="Rectangle 29"/>
          <p:cNvSpPr>
            <a:spLocks noChangeArrowheads="1"/>
          </p:cNvSpPr>
          <p:nvPr/>
        </p:nvSpPr>
        <p:spPr bwMode="auto">
          <a:xfrm>
            <a:off x="-14288" y="1509713"/>
            <a:ext cx="2266951" cy="5362575"/>
          </a:xfrm>
          <a:prstGeom prst="rect">
            <a:avLst/>
          </a:prstGeom>
          <a:gradFill flip="none" rotWithShape="1">
            <a:gsLst>
              <a:gs pos="100000">
                <a:schemeClr val="accent5"/>
              </a:gs>
              <a:gs pos="10000">
                <a:schemeClr val="bg1">
                  <a:lumMod val="95000"/>
                </a:schemeClr>
              </a:gs>
            </a:gsLst>
            <a:lin ang="8100000" scaled="1"/>
            <a:tileRect/>
          </a:gradFill>
          <a:ln w="38100" algn="ctr">
            <a:noFill/>
            <a:miter lim="800000"/>
            <a:headEnd/>
            <a:tailEnd/>
          </a:ln>
        </p:spPr>
        <p:txBody>
          <a:bodyPr wrap="none" anchor="ctr"/>
          <a:lstStyle/>
          <a:p>
            <a:pPr algn="ctr"/>
            <a:endParaRPr lang="es-ES_tradnl" sz="1400">
              <a:solidFill>
                <a:srgbClr val="008000"/>
              </a:solidFill>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9" y="1"/>
            <a:ext cx="9180513" cy="1514474"/>
          </a:xfrm>
          <a:prstGeom prst="rect">
            <a:avLst/>
          </a:prstGeom>
        </p:spPr>
      </p:pic>
      <p:sp>
        <p:nvSpPr>
          <p:cNvPr id="4" name="3 CuadroTexto"/>
          <p:cNvSpPr txBox="1"/>
          <p:nvPr/>
        </p:nvSpPr>
        <p:spPr>
          <a:xfrm>
            <a:off x="2487168" y="5486400"/>
            <a:ext cx="6532473" cy="738664"/>
          </a:xfrm>
          <a:prstGeom prst="rect">
            <a:avLst/>
          </a:prstGeom>
          <a:noFill/>
        </p:spPr>
        <p:txBody>
          <a:bodyPr wrap="square" rtlCol="0">
            <a:spAutoFit/>
          </a:bodyPr>
          <a:lstStyle/>
          <a:p>
            <a:r>
              <a:rPr lang="es-MX" sz="1050" dirty="0">
                <a:solidFill>
                  <a:schemeClr val="tx1"/>
                </a:solidFill>
              </a:rPr>
              <a:t>Este programa es público ajeno a cualquier partido político. Queda prohibido el uso para fines distintos a los establecidos en el programa. Quien haga uso indebido de los recursos de este programa deberá ser denunciado y sancionado de acuerdo con la ley aplicable y ante la autoridad competente</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508"/>
          <p:cNvSpPr txBox="1">
            <a:spLocks noChangeArrowheads="1"/>
          </p:cNvSpPr>
          <p:nvPr/>
        </p:nvSpPr>
        <p:spPr bwMode="auto">
          <a:xfrm>
            <a:off x="0" y="1818822"/>
            <a:ext cx="9144000" cy="5022850"/>
          </a:xfrm>
          <a:prstGeom prst="rect">
            <a:avLst/>
          </a:prstGeom>
          <a:solidFill>
            <a:schemeClr val="bg1"/>
          </a:solidFill>
          <a:ln w="38100" algn="ctr">
            <a:noFill/>
            <a:miter lim="800000"/>
            <a:headEnd/>
            <a:tailEnd/>
          </a:ln>
        </p:spPr>
        <p:txBody>
          <a:bodyPr wrap="square">
            <a:noAutofit/>
          </a:bodyPr>
          <a:lstStyle/>
          <a:p>
            <a:pPr algn="just"/>
            <a:endParaRPr lang="es-ES" sz="500" dirty="0" smtClean="0">
              <a:solidFill>
                <a:schemeClr val="tx1"/>
              </a:solidFill>
            </a:endParaRPr>
          </a:p>
          <a:p>
            <a:pPr algn="just"/>
            <a:r>
              <a:rPr lang="es-ES" sz="1300" dirty="0" smtClean="0">
                <a:solidFill>
                  <a:schemeClr val="tx1"/>
                </a:solidFill>
              </a:rPr>
              <a:t>Puntos </a:t>
            </a:r>
            <a:r>
              <a:rPr lang="es-ES" sz="1300" dirty="0">
                <a:solidFill>
                  <a:schemeClr val="tx1"/>
                </a:solidFill>
              </a:rPr>
              <a:t>de énfasis </a:t>
            </a:r>
            <a:r>
              <a:rPr lang="es-ES" sz="1300" dirty="0" smtClean="0">
                <a:solidFill>
                  <a:schemeClr val="tx1"/>
                </a:solidFill>
              </a:rPr>
              <a:t>del PFCE 2016-2017</a:t>
            </a:r>
            <a:endParaRPr lang="es-ES" sz="1300" dirty="0">
              <a:solidFill>
                <a:schemeClr val="tx1"/>
              </a:solidFill>
            </a:endParaRPr>
          </a:p>
          <a:p>
            <a:pPr algn="just"/>
            <a:endParaRPr lang="es-ES" sz="900" dirty="0" smtClean="0">
              <a:solidFill>
                <a:schemeClr val="tx1"/>
              </a:solidFill>
            </a:endParaRPr>
          </a:p>
          <a:p>
            <a:pPr algn="just"/>
            <a:r>
              <a:rPr lang="es-MX" sz="1300" b="0" dirty="0">
                <a:solidFill>
                  <a:schemeClr val="tx1"/>
                </a:solidFill>
              </a:rPr>
              <a:t>En armonía con el </a:t>
            </a:r>
            <a:r>
              <a:rPr lang="es-MX" sz="1300" b="0" dirty="0" smtClean="0">
                <a:solidFill>
                  <a:schemeClr val="tx1"/>
                </a:solidFill>
              </a:rPr>
              <a:t>PIDE y </a:t>
            </a:r>
            <a:r>
              <a:rPr lang="es-MX" sz="1300" b="0" dirty="0">
                <a:solidFill>
                  <a:schemeClr val="tx1"/>
                </a:solidFill>
              </a:rPr>
              <a:t>en la perspectiva de los objetivos generales y específicos, el </a:t>
            </a:r>
            <a:r>
              <a:rPr lang="es-MX" sz="1300" b="0" dirty="0" smtClean="0">
                <a:solidFill>
                  <a:schemeClr val="tx1"/>
                </a:solidFill>
              </a:rPr>
              <a:t>PFCE 2016-2017 debe hacer </a:t>
            </a:r>
            <a:r>
              <a:rPr lang="es-MX" sz="1300" b="0" dirty="0">
                <a:solidFill>
                  <a:schemeClr val="tx1"/>
                </a:solidFill>
              </a:rPr>
              <a:t>énfasis en</a:t>
            </a:r>
            <a:r>
              <a:rPr lang="es-MX" sz="1300" b="0" dirty="0" smtClean="0">
                <a:solidFill>
                  <a:schemeClr val="tx1"/>
                </a:solidFill>
              </a:rPr>
              <a:t>:</a:t>
            </a:r>
            <a:endParaRPr lang="es-ES" sz="1300" b="0" dirty="0" smtClean="0">
              <a:solidFill>
                <a:schemeClr val="tx1"/>
              </a:solidFill>
            </a:endParaRPr>
          </a:p>
          <a:p>
            <a:pPr algn="just"/>
            <a:endParaRPr lang="es-ES" sz="800" dirty="0">
              <a:solidFill>
                <a:schemeClr val="tx1"/>
              </a:solidFill>
            </a:endParaRPr>
          </a:p>
          <a:p>
            <a:pPr algn="just"/>
            <a:r>
              <a:rPr lang="es-ES" sz="1300" dirty="0" smtClean="0">
                <a:solidFill>
                  <a:schemeClr val="tx1"/>
                </a:solidFill>
              </a:rPr>
              <a:t>Fortalecer el </a:t>
            </a:r>
            <a:r>
              <a:rPr lang="es-ES" sz="1300" dirty="0">
                <a:solidFill>
                  <a:schemeClr val="tx1"/>
                </a:solidFill>
              </a:rPr>
              <a:t>proceso de </a:t>
            </a:r>
            <a:r>
              <a:rPr lang="es-ES" sz="1300" dirty="0" smtClean="0">
                <a:solidFill>
                  <a:schemeClr val="tx1"/>
                </a:solidFill>
              </a:rPr>
              <a:t>planeación estratégica para la mejora de los programas educativos</a:t>
            </a:r>
            <a:r>
              <a:rPr lang="es-ES" sz="1300" b="0" dirty="0" smtClean="0">
                <a:solidFill>
                  <a:schemeClr val="tx1"/>
                </a:solidFill>
              </a:rPr>
              <a:t> para mejorar el desempeño institucional a través del seguimiento del desarrollo del </a:t>
            </a:r>
            <a:r>
              <a:rPr lang="es-ES" sz="1300" b="0" dirty="0" err="1" smtClean="0">
                <a:solidFill>
                  <a:schemeClr val="tx1"/>
                </a:solidFill>
              </a:rPr>
              <a:t>ProFOE</a:t>
            </a:r>
            <a:r>
              <a:rPr lang="es-ES" sz="1300" b="0" dirty="0" smtClean="0">
                <a:solidFill>
                  <a:schemeClr val="tx1"/>
                </a:solidFill>
              </a:rPr>
              <a:t> y </a:t>
            </a:r>
            <a:r>
              <a:rPr lang="es-ES" sz="1300" b="0" dirty="0" err="1" smtClean="0">
                <a:solidFill>
                  <a:schemeClr val="tx1"/>
                </a:solidFill>
              </a:rPr>
              <a:t>ProGES</a:t>
            </a:r>
            <a:r>
              <a:rPr lang="es-ES" sz="1300" b="0" dirty="0" smtClean="0">
                <a:solidFill>
                  <a:schemeClr val="tx1"/>
                </a:solidFill>
              </a:rPr>
              <a:t>, de sus proyectos y de las Metas Compromiso.</a:t>
            </a:r>
          </a:p>
          <a:p>
            <a:pPr algn="just"/>
            <a:endParaRPr lang="es-ES" sz="800" b="0" dirty="0" smtClean="0">
              <a:solidFill>
                <a:schemeClr val="tx1"/>
              </a:solidFill>
            </a:endParaRPr>
          </a:p>
          <a:p>
            <a:pPr algn="just"/>
            <a:r>
              <a:rPr lang="es-MX" sz="1300" dirty="0" smtClean="0">
                <a:solidFill>
                  <a:schemeClr val="tx1"/>
                </a:solidFill>
              </a:rPr>
              <a:t>Mejorar la capacitación y actualización del personal docente </a:t>
            </a:r>
            <a:r>
              <a:rPr lang="es-MX" sz="1300" b="0" dirty="0" smtClean="0">
                <a:solidFill>
                  <a:schemeClr val="tx1"/>
                </a:solidFill>
              </a:rPr>
              <a:t>acorde con los modelos educativos de la UT o UP.</a:t>
            </a:r>
          </a:p>
          <a:p>
            <a:pPr algn="just"/>
            <a:endParaRPr lang="es-ES" sz="800" b="0" dirty="0">
              <a:solidFill>
                <a:schemeClr val="tx1"/>
              </a:solidFill>
            </a:endParaRPr>
          </a:p>
          <a:p>
            <a:pPr algn="just"/>
            <a:r>
              <a:rPr lang="es-MX" sz="1300" dirty="0" smtClean="0">
                <a:solidFill>
                  <a:schemeClr val="tx1"/>
                </a:solidFill>
              </a:rPr>
              <a:t>Consolidar los CA </a:t>
            </a:r>
            <a:r>
              <a:rPr lang="es-MX" sz="1300" b="0" dirty="0" smtClean="0">
                <a:solidFill>
                  <a:schemeClr val="tx1"/>
                </a:solidFill>
              </a:rPr>
              <a:t>y su integración en redes nacionales e internacionales, que impacten en la docencia, investigación, difusión, extensión de la cultura y transferencia del conocimiento.</a:t>
            </a:r>
            <a:endParaRPr lang="es-ES" sz="700" b="0" dirty="0" smtClean="0">
              <a:solidFill>
                <a:schemeClr val="tx1"/>
              </a:solidFill>
            </a:endParaRPr>
          </a:p>
          <a:p>
            <a:pPr algn="just"/>
            <a:endParaRPr lang="es-ES" sz="800" b="0" dirty="0">
              <a:solidFill>
                <a:schemeClr val="tx1"/>
              </a:solidFill>
            </a:endParaRPr>
          </a:p>
          <a:p>
            <a:pPr algn="just"/>
            <a:r>
              <a:rPr lang="es-ES" sz="1300" dirty="0" smtClean="0">
                <a:solidFill>
                  <a:schemeClr val="tx1"/>
                </a:solidFill>
              </a:rPr>
              <a:t>Cerrar brechas </a:t>
            </a:r>
            <a:r>
              <a:rPr lang="es-ES" sz="1300" dirty="0">
                <a:solidFill>
                  <a:schemeClr val="tx1"/>
                </a:solidFill>
              </a:rPr>
              <a:t>y asegurar la calidad de los programas y servicios académicos </a:t>
            </a:r>
            <a:r>
              <a:rPr lang="es-ES" sz="1300" b="0" dirty="0" smtClean="0">
                <a:solidFill>
                  <a:schemeClr val="tx1"/>
                </a:solidFill>
              </a:rPr>
              <a:t>para el desarrollo equilibrado y armónico de las UT y UP.</a:t>
            </a:r>
          </a:p>
          <a:p>
            <a:pPr algn="just"/>
            <a:endParaRPr lang="es-ES" sz="800" b="0" dirty="0">
              <a:solidFill>
                <a:schemeClr val="tx1"/>
              </a:solidFill>
            </a:endParaRPr>
          </a:p>
          <a:p>
            <a:pPr algn="just">
              <a:spcAft>
                <a:spcPts val="0"/>
              </a:spcAft>
            </a:pPr>
            <a:r>
              <a:rPr lang="es-MX" sz="1300" dirty="0">
                <a:solidFill>
                  <a:schemeClr val="tx1"/>
                </a:solidFill>
                <a:ea typeface="Times New Roman"/>
                <a:cs typeface="Times New Roman"/>
              </a:rPr>
              <a:t>Analizar </a:t>
            </a:r>
            <a:r>
              <a:rPr lang="es-MX" sz="1300" dirty="0" smtClean="0">
                <a:solidFill>
                  <a:schemeClr val="tx1"/>
                </a:solidFill>
                <a:ea typeface="Times New Roman"/>
                <a:cs typeface="Times New Roman"/>
              </a:rPr>
              <a:t>el funcionamiento, la pertinencia, la innovación e impacto </a:t>
            </a:r>
            <a:r>
              <a:rPr lang="es-MX" sz="1300" dirty="0">
                <a:solidFill>
                  <a:schemeClr val="tx1"/>
                </a:solidFill>
                <a:ea typeface="Times New Roman"/>
                <a:cs typeface="Times New Roman"/>
              </a:rPr>
              <a:t>de los programas y servicios </a:t>
            </a:r>
            <a:r>
              <a:rPr lang="es-MX" sz="1300" dirty="0" smtClean="0">
                <a:solidFill>
                  <a:schemeClr val="tx1"/>
                </a:solidFill>
                <a:ea typeface="Times New Roman"/>
                <a:cs typeface="Times New Roman"/>
              </a:rPr>
              <a:t>académicos </a:t>
            </a:r>
            <a:r>
              <a:rPr lang="es-MX" sz="1300" b="0" dirty="0" smtClean="0">
                <a:solidFill>
                  <a:schemeClr val="tx1"/>
                </a:solidFill>
                <a:ea typeface="Times New Roman"/>
                <a:cs typeface="Times New Roman"/>
              </a:rPr>
              <a:t>para que la </a:t>
            </a:r>
            <a:r>
              <a:rPr lang="es-MX" sz="1300" b="0" dirty="0">
                <a:solidFill>
                  <a:schemeClr val="tx1"/>
                </a:solidFill>
                <a:ea typeface="Times New Roman"/>
                <a:cs typeface="Times New Roman"/>
              </a:rPr>
              <a:t>oferta educativa que se ofrece y la nueva que se </a:t>
            </a:r>
            <a:r>
              <a:rPr lang="es-MX" sz="1300" b="0" dirty="0" smtClean="0">
                <a:solidFill>
                  <a:schemeClr val="tx1"/>
                </a:solidFill>
                <a:ea typeface="Times New Roman"/>
                <a:cs typeface="Times New Roman"/>
              </a:rPr>
              <a:t>va a crear </a:t>
            </a:r>
            <a:r>
              <a:rPr lang="es-MX" sz="1300" b="0" dirty="0">
                <a:solidFill>
                  <a:schemeClr val="tx1"/>
                </a:solidFill>
                <a:ea typeface="Times New Roman"/>
                <a:cs typeface="Times New Roman"/>
              </a:rPr>
              <a:t>sean pertinentes, es decir, </a:t>
            </a:r>
            <a:r>
              <a:rPr lang="es-MX" sz="1300" b="0" dirty="0" smtClean="0">
                <a:solidFill>
                  <a:schemeClr val="tx1"/>
                </a:solidFill>
                <a:ea typeface="Times New Roman"/>
                <a:cs typeface="Times New Roman"/>
              </a:rPr>
              <a:t>contemplen </a:t>
            </a:r>
            <a:r>
              <a:rPr lang="es-MX" sz="1300" b="0" dirty="0">
                <a:solidFill>
                  <a:schemeClr val="tx1"/>
                </a:solidFill>
                <a:ea typeface="Times New Roman"/>
                <a:cs typeface="Times New Roman"/>
              </a:rPr>
              <a:t>la formación integral de los estudiantes para </a:t>
            </a:r>
            <a:r>
              <a:rPr lang="es-MX" sz="1300" b="0" dirty="0" smtClean="0">
                <a:solidFill>
                  <a:schemeClr val="tx1"/>
                </a:solidFill>
                <a:ea typeface="Times New Roman"/>
                <a:cs typeface="Times New Roman"/>
              </a:rPr>
              <a:t>su pronta incorporación al </a:t>
            </a:r>
            <a:r>
              <a:rPr lang="es-MX" sz="1300" b="0" dirty="0">
                <a:solidFill>
                  <a:schemeClr val="tx1"/>
                </a:solidFill>
                <a:ea typeface="Times New Roman"/>
                <a:cs typeface="Times New Roman"/>
              </a:rPr>
              <a:t>mercado laboral, con sentido ético y compromiso </a:t>
            </a:r>
            <a:r>
              <a:rPr lang="es-MX" sz="1300" b="0" dirty="0" smtClean="0">
                <a:solidFill>
                  <a:schemeClr val="tx1"/>
                </a:solidFill>
                <a:ea typeface="Times New Roman"/>
                <a:cs typeface="Times New Roman"/>
              </a:rPr>
              <a:t>social, mediante los estudios de factibilidad y los de Análisis Situacional del Trabajo (AST)</a:t>
            </a:r>
          </a:p>
          <a:p>
            <a:pPr algn="just">
              <a:spcAft>
                <a:spcPts val="0"/>
              </a:spcAft>
            </a:pPr>
            <a:endParaRPr lang="es-MX" sz="800" b="0" dirty="0">
              <a:solidFill>
                <a:schemeClr val="tx1"/>
              </a:solidFill>
              <a:cs typeface="Times New Roman"/>
            </a:endParaRPr>
          </a:p>
        </p:txBody>
      </p:sp>
      <p:grpSp>
        <p:nvGrpSpPr>
          <p:cNvPr id="8196" name="Group 15"/>
          <p:cNvGrpSpPr>
            <a:grpSpLocks/>
          </p:cNvGrpSpPr>
          <p:nvPr/>
        </p:nvGrpSpPr>
        <p:grpSpPr bwMode="auto">
          <a:xfrm>
            <a:off x="0" y="1208075"/>
            <a:ext cx="1241425" cy="302400"/>
            <a:chOff x="24" y="489"/>
            <a:chExt cx="723" cy="292"/>
          </a:xfrm>
        </p:grpSpPr>
        <p:sp>
          <p:nvSpPr>
            <p:cNvPr id="8197" name="Rectangle 696"/>
            <p:cNvSpPr>
              <a:spLocks noChangeArrowheads="1"/>
            </p:cNvSpPr>
            <p:nvPr/>
          </p:nvSpPr>
          <p:spPr bwMode="auto">
            <a:xfrm>
              <a:off x="26" y="489"/>
              <a:ext cx="721" cy="285"/>
            </a:xfrm>
            <a:prstGeom prst="rect">
              <a:avLst/>
            </a:prstGeom>
            <a:noFill/>
            <a:ln w="34925">
              <a:solidFill>
                <a:srgbClr val="003366"/>
              </a:solidFill>
              <a:miter lim="800000"/>
              <a:headEnd/>
              <a:tailEnd/>
            </a:ln>
          </p:spPr>
          <p:txBody>
            <a:bodyPr wrap="none" anchor="ctr"/>
            <a:lstStyle/>
            <a:p>
              <a:endParaRPr lang="es-ES_tradnl" sz="1400" b="0">
                <a:solidFill>
                  <a:schemeClr val="tx1"/>
                </a:solidFill>
              </a:endParaRPr>
            </a:p>
          </p:txBody>
        </p:sp>
        <p:sp>
          <p:nvSpPr>
            <p:cNvPr id="8198" name="Line 697"/>
            <p:cNvSpPr>
              <a:spLocks noChangeShapeType="1"/>
            </p:cNvSpPr>
            <p:nvPr/>
          </p:nvSpPr>
          <p:spPr bwMode="auto">
            <a:xfrm>
              <a:off x="24" y="774"/>
              <a:ext cx="721" cy="0"/>
            </a:xfrm>
            <a:prstGeom prst="line">
              <a:avLst/>
            </a:prstGeom>
            <a:noFill/>
            <a:ln w="34925">
              <a:solidFill>
                <a:srgbClr val="969696"/>
              </a:solidFill>
              <a:round/>
              <a:headEnd/>
              <a:tailEnd/>
            </a:ln>
          </p:spPr>
          <p:txBody>
            <a:bodyPr/>
            <a:lstStyle/>
            <a:p>
              <a:endParaRPr lang="es-MX"/>
            </a:p>
          </p:txBody>
        </p:sp>
        <p:sp>
          <p:nvSpPr>
            <p:cNvPr id="8199" name="Line 698"/>
            <p:cNvSpPr>
              <a:spLocks noChangeShapeType="1"/>
            </p:cNvSpPr>
            <p:nvPr/>
          </p:nvSpPr>
          <p:spPr bwMode="auto">
            <a:xfrm>
              <a:off x="745" y="496"/>
              <a:ext cx="0" cy="285"/>
            </a:xfrm>
            <a:prstGeom prst="line">
              <a:avLst/>
            </a:prstGeom>
            <a:noFill/>
            <a:ln w="34925">
              <a:solidFill>
                <a:srgbClr val="969696"/>
              </a:solidFill>
              <a:round/>
              <a:headEnd/>
              <a:tailEnd/>
            </a:ln>
          </p:spPr>
          <p:txBody>
            <a:bodyPr/>
            <a:lstStyle/>
            <a:p>
              <a:endParaRPr lang="es-MX"/>
            </a:p>
          </p:txBody>
        </p:sp>
      </p:grpSp>
      <p:sp>
        <p:nvSpPr>
          <p:cNvPr id="8" name="AutoShape 703">
            <a:hlinkClick r:id="" action="ppaction://hlinkshowjump?jump=nextslide"/>
          </p:cNvPr>
          <p:cNvSpPr>
            <a:spLocks noChangeArrowheads="1"/>
          </p:cNvSpPr>
          <p:nvPr/>
        </p:nvSpPr>
        <p:spPr bwMode="auto">
          <a:xfrm>
            <a:off x="8931275" y="1916113"/>
            <a:ext cx="155575" cy="147637"/>
          </a:xfrm>
          <a:prstGeom prst="rightArrow">
            <a:avLst>
              <a:gd name="adj1" fmla="val 50000"/>
              <a:gd name="adj2" fmla="val 58733"/>
            </a:avLst>
          </a:prstGeom>
          <a:solidFill>
            <a:srgbClr val="006600">
              <a:alpha val="50000"/>
            </a:srgbClr>
          </a:solidFill>
          <a:ln w="19050" algn="ctr">
            <a:solidFill>
              <a:schemeClr val="tx1"/>
            </a:solidFill>
            <a:miter lim="800000"/>
            <a:headEnd/>
            <a:tailEnd/>
          </a:ln>
        </p:spPr>
        <p:txBody>
          <a:bodyPr wrap="none" tIns="90000" anchor="ctr"/>
          <a:lstStyle/>
          <a:p>
            <a:endParaRPr lang="es-ES_tradnl" sz="1400" b="0">
              <a:solidFill>
                <a:schemeClr val="tx1"/>
              </a:solidFill>
            </a:endParaRPr>
          </a:p>
        </p:txBody>
      </p:sp>
      <p:grpSp>
        <p:nvGrpSpPr>
          <p:cNvPr id="11" name="Group 143"/>
          <p:cNvGrpSpPr>
            <a:grpSpLocks/>
          </p:cNvGrpSpPr>
          <p:nvPr/>
        </p:nvGrpSpPr>
        <p:grpSpPr bwMode="auto">
          <a:xfrm>
            <a:off x="21876" y="1396058"/>
            <a:ext cx="968375" cy="42862"/>
            <a:chOff x="1447" y="674"/>
            <a:chExt cx="565" cy="27"/>
          </a:xfrm>
        </p:grpSpPr>
        <p:pic>
          <p:nvPicPr>
            <p:cNvPr id="12" name="Picture 144" descr="jnchainslw"/>
            <p:cNvPicPr preferRelativeResize="0">
              <a:picLocks noChangeArrowheads="1" noCrop="1"/>
            </p:cNvPicPr>
            <p:nvPr/>
          </p:nvPicPr>
          <p:blipFill>
            <a:blip r:embed="rId2" cstate="print"/>
            <a:srcRect/>
            <a:stretch>
              <a:fillRect/>
            </a:stretch>
          </p:blipFill>
          <p:spPr bwMode="auto">
            <a:xfrm>
              <a:off x="1447" y="674"/>
              <a:ext cx="354" cy="27"/>
            </a:xfrm>
            <a:prstGeom prst="rect">
              <a:avLst/>
            </a:prstGeom>
            <a:noFill/>
            <a:ln w="9525">
              <a:noFill/>
              <a:miter lim="800000"/>
              <a:headEnd/>
              <a:tailEnd/>
            </a:ln>
          </p:spPr>
        </p:pic>
        <p:pic>
          <p:nvPicPr>
            <p:cNvPr id="13" name="Picture 145" descr="jnchainslw"/>
            <p:cNvPicPr preferRelativeResize="0">
              <a:picLocks noChangeArrowheads="1" noCrop="1"/>
            </p:cNvPicPr>
            <p:nvPr/>
          </p:nvPicPr>
          <p:blipFill>
            <a:blip r:embed="rId2" cstate="print"/>
            <a:srcRect/>
            <a:stretch>
              <a:fillRect/>
            </a:stretch>
          </p:blipFill>
          <p:spPr bwMode="auto">
            <a:xfrm>
              <a:off x="1658" y="674"/>
              <a:ext cx="354" cy="27"/>
            </a:xfrm>
            <a:prstGeom prst="rect">
              <a:avLst/>
            </a:prstGeom>
            <a:noFill/>
            <a:ln w="9525">
              <a:noFill/>
              <a:miter lim="800000"/>
              <a:headEnd/>
              <a:tailEnd/>
            </a:ln>
          </p:spPr>
        </p:pic>
      </p:grpSp>
      <p:sp>
        <p:nvSpPr>
          <p:cNvPr id="14" name="Título 1"/>
          <p:cNvSpPr txBox="1">
            <a:spLocks/>
          </p:cNvSpPr>
          <p:nvPr/>
        </p:nvSpPr>
        <p:spPr>
          <a:xfrm>
            <a:off x="821932" y="1"/>
            <a:ext cx="8322067" cy="584775"/>
          </a:xfrm>
          <a:prstGeom prst="rect">
            <a:avLst/>
          </a:prstGeom>
          <a:solidFill>
            <a:schemeClr val="accent5"/>
          </a:solidFill>
          <a:ln>
            <a:solidFill>
              <a:schemeClr val="accent1"/>
            </a:solidFill>
          </a:ln>
        </p:spPr>
        <p:txBody>
          <a:bodyPr>
            <a:spAutoFit/>
          </a:bodyPr>
          <a:lstStyle>
            <a:lvl1pPr marL="342900" indent="-342900" algn="l" rtl="0" eaLnBrk="0" fontAlgn="base" hangingPunct="0">
              <a:spcBef>
                <a:spcPct val="20000"/>
              </a:spcBef>
              <a:spcAft>
                <a:spcPct val="0"/>
              </a:spcAft>
              <a:buChar char="•"/>
              <a:defRPr sz="1600" baseline="0">
                <a:ln>
                  <a:solidFill>
                    <a:schemeClr val="accent1"/>
                  </a:solidFill>
                </a:ln>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s-MX" b="0" kern="0" dirty="0" smtClean="0"/>
              <a:t>Décimo segundo proceso para formular el  </a:t>
            </a:r>
            <a:br>
              <a:rPr lang="es-MX" b="0" kern="0" dirty="0" smtClean="0"/>
            </a:br>
            <a:r>
              <a:rPr lang="es-MX" b="0" kern="0" dirty="0" smtClean="0"/>
              <a:t>Programa de Fortalecimiento de la Calidad Educativa 2016-2017 </a:t>
            </a:r>
            <a:endParaRPr lang="es-MX" b="0" kern="0" dirty="0"/>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2"/>
          <p:cNvSpPr>
            <a:spLocks noChangeArrowheads="1"/>
          </p:cNvSpPr>
          <p:nvPr/>
        </p:nvSpPr>
        <p:spPr bwMode="auto">
          <a:xfrm>
            <a:off x="0" y="576912"/>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9218" name="Text Box 4"/>
          <p:cNvSpPr txBox="1">
            <a:spLocks noChangeArrowheads="1"/>
          </p:cNvSpPr>
          <p:nvPr/>
        </p:nvSpPr>
        <p:spPr bwMode="auto">
          <a:xfrm>
            <a:off x="4034" y="570916"/>
            <a:ext cx="9144000" cy="6287084"/>
          </a:xfrm>
          <a:prstGeom prst="rect">
            <a:avLst/>
          </a:prstGeom>
          <a:solidFill>
            <a:schemeClr val="bg1"/>
          </a:solidFill>
          <a:ln w="38100" algn="ctr">
            <a:noFill/>
            <a:miter lim="800000"/>
            <a:headEnd/>
            <a:tailEnd/>
          </a:ln>
        </p:spPr>
        <p:txBody>
          <a:bodyPr>
            <a:noAutofit/>
          </a:bodyPr>
          <a:lstStyle/>
          <a:p>
            <a:pPr algn="just"/>
            <a:endParaRPr lang="es-ES" sz="500" dirty="0" smtClean="0">
              <a:solidFill>
                <a:schemeClr val="tx1"/>
              </a:solidFill>
            </a:endParaRPr>
          </a:p>
          <a:p>
            <a:pPr algn="just"/>
            <a:r>
              <a:rPr lang="es-ES" sz="1300" dirty="0" smtClean="0">
                <a:solidFill>
                  <a:schemeClr val="tx1"/>
                </a:solidFill>
              </a:rPr>
              <a:t>Puntos </a:t>
            </a:r>
            <a:r>
              <a:rPr lang="es-ES" sz="1300" dirty="0">
                <a:solidFill>
                  <a:schemeClr val="tx1"/>
                </a:solidFill>
              </a:rPr>
              <a:t>de énfasis del </a:t>
            </a:r>
            <a:r>
              <a:rPr lang="es-ES" sz="1300" dirty="0" smtClean="0">
                <a:solidFill>
                  <a:schemeClr val="tx1"/>
                </a:solidFill>
              </a:rPr>
              <a:t>PFCE 2016-2017</a:t>
            </a:r>
            <a:endParaRPr lang="es-ES" sz="1300" dirty="0">
              <a:solidFill>
                <a:schemeClr val="tx1"/>
              </a:solidFill>
            </a:endParaRPr>
          </a:p>
          <a:p>
            <a:pPr algn="just"/>
            <a:endParaRPr lang="es-ES" sz="700" dirty="0">
              <a:solidFill>
                <a:schemeClr val="tx1"/>
              </a:solidFill>
            </a:endParaRPr>
          </a:p>
          <a:p>
            <a:pPr algn="just"/>
            <a:endParaRPr lang="es-ES" sz="1300" dirty="0" smtClean="0">
              <a:solidFill>
                <a:schemeClr val="tx1"/>
              </a:solidFill>
            </a:endParaRPr>
          </a:p>
          <a:p>
            <a:pPr algn="just"/>
            <a:r>
              <a:rPr lang="es-ES" sz="1300" dirty="0" smtClean="0">
                <a:solidFill>
                  <a:schemeClr val="tx1"/>
                </a:solidFill>
              </a:rPr>
              <a:t>Impulsar </a:t>
            </a:r>
            <a:r>
              <a:rPr lang="es-ES" sz="1300" dirty="0">
                <a:solidFill>
                  <a:schemeClr val="tx1"/>
                </a:solidFill>
              </a:rPr>
              <a:t>la internacionalización. </a:t>
            </a:r>
            <a:r>
              <a:rPr lang="es-MX" sz="1300" b="0" dirty="0">
                <a:solidFill>
                  <a:schemeClr val="tx1"/>
                </a:solidFill>
              </a:rPr>
              <a:t>Ésta es una nueva dimensión a la que deben estar integradas las universidades, para reducir la brecha en materia de desarrollo con sus pares de los países más avanzados.</a:t>
            </a:r>
          </a:p>
          <a:p>
            <a:pPr algn="just"/>
            <a:endParaRPr lang="es-MX" sz="1300" dirty="0" smtClean="0">
              <a:solidFill>
                <a:schemeClr val="tx1"/>
              </a:solidFill>
            </a:endParaRPr>
          </a:p>
          <a:p>
            <a:pPr algn="just"/>
            <a:r>
              <a:rPr lang="es-MX" sz="1300" dirty="0" smtClean="0">
                <a:solidFill>
                  <a:schemeClr val="tx1"/>
                </a:solidFill>
              </a:rPr>
              <a:t>Promover </a:t>
            </a:r>
            <a:r>
              <a:rPr lang="es-MX" sz="1300" dirty="0">
                <a:solidFill>
                  <a:schemeClr val="tx1"/>
                </a:solidFill>
              </a:rPr>
              <a:t>la </a:t>
            </a:r>
            <a:r>
              <a:rPr lang="es-MX" sz="1300" dirty="0" smtClean="0">
                <a:solidFill>
                  <a:schemeClr val="tx1"/>
                </a:solidFill>
              </a:rPr>
              <a:t>vinculación </a:t>
            </a:r>
            <a:r>
              <a:rPr lang="es-MX" sz="1300" b="0" dirty="0" smtClean="0">
                <a:solidFill>
                  <a:schemeClr val="tx1"/>
                </a:solidFill>
              </a:rPr>
              <a:t>con los sectores productivo, social y gubernamental </a:t>
            </a:r>
            <a:r>
              <a:rPr lang="es-MX" sz="1300" b="0" dirty="0">
                <a:solidFill>
                  <a:schemeClr val="tx1"/>
                </a:solidFill>
              </a:rPr>
              <a:t>para </a:t>
            </a:r>
            <a:r>
              <a:rPr lang="es-MX" sz="1300" b="0" dirty="0" smtClean="0">
                <a:solidFill>
                  <a:schemeClr val="tx1"/>
                </a:solidFill>
              </a:rPr>
              <a:t>contribuir </a:t>
            </a:r>
            <a:r>
              <a:rPr lang="es-MX" sz="1300" b="0" dirty="0">
                <a:solidFill>
                  <a:schemeClr val="tx1"/>
                </a:solidFill>
              </a:rPr>
              <a:t>a la formación integral del estudiante, al incremento de las condiciones de empleabilidad y capacidad emprendedora, a la pertinencia social de la educación superior y en la obtención de mayores ingresos propios para las </a:t>
            </a:r>
            <a:r>
              <a:rPr lang="es-MX" sz="1300" b="0" dirty="0" smtClean="0">
                <a:solidFill>
                  <a:schemeClr val="tx1"/>
                </a:solidFill>
              </a:rPr>
              <a:t>UT y UP, </a:t>
            </a:r>
            <a:r>
              <a:rPr lang="es-MX" sz="1300" b="0" dirty="0">
                <a:solidFill>
                  <a:schemeClr val="tx1"/>
                </a:solidFill>
              </a:rPr>
              <a:t>a la vez que al desarrollo social y </a:t>
            </a:r>
            <a:r>
              <a:rPr lang="es-MX" sz="1300" b="0" dirty="0" smtClean="0">
                <a:solidFill>
                  <a:schemeClr val="tx1"/>
                </a:solidFill>
              </a:rPr>
              <a:t>económico de su zona de influencia.</a:t>
            </a:r>
            <a:endParaRPr lang="es-MX" sz="1300" b="0" dirty="0">
              <a:solidFill>
                <a:schemeClr val="tx1"/>
              </a:solidFill>
            </a:endParaRPr>
          </a:p>
          <a:p>
            <a:pPr algn="just"/>
            <a:endParaRPr lang="es-MX" sz="800" dirty="0" smtClean="0">
              <a:solidFill>
                <a:schemeClr val="tx1"/>
              </a:solidFill>
            </a:endParaRPr>
          </a:p>
          <a:p>
            <a:pPr algn="just"/>
            <a:endParaRPr lang="es-MX" sz="1300" dirty="0" smtClean="0">
              <a:solidFill>
                <a:schemeClr val="tx1"/>
              </a:solidFill>
            </a:endParaRPr>
          </a:p>
          <a:p>
            <a:pPr algn="just"/>
            <a:r>
              <a:rPr lang="es-MX" sz="1300" dirty="0" smtClean="0">
                <a:solidFill>
                  <a:schemeClr val="tx1"/>
                </a:solidFill>
              </a:rPr>
              <a:t>Mejorar la calidad de los programas educativos de posgrado a partir de los criterios establecidos por el </a:t>
            </a:r>
            <a:r>
              <a:rPr lang="es-MX" sz="1300" dirty="0" err="1" smtClean="0">
                <a:solidFill>
                  <a:schemeClr val="tx1"/>
                </a:solidFill>
              </a:rPr>
              <a:t>CONACyT</a:t>
            </a:r>
            <a:r>
              <a:rPr lang="es-MX" sz="1300" dirty="0" smtClean="0">
                <a:solidFill>
                  <a:schemeClr val="tx1"/>
                </a:solidFill>
              </a:rPr>
              <a:t> </a:t>
            </a:r>
            <a:r>
              <a:rPr lang="es-MX" sz="1300" b="0" dirty="0" smtClean="0">
                <a:solidFill>
                  <a:schemeClr val="tx1"/>
                </a:solidFill>
              </a:rPr>
              <a:t>para que la oferta educativa a nivel de posgrado de las UT o UP sean de calidad, </a:t>
            </a:r>
            <a:r>
              <a:rPr lang="es-MX" sz="1300" b="0" dirty="0">
                <a:solidFill>
                  <a:schemeClr val="tx1"/>
                </a:solidFill>
              </a:rPr>
              <a:t>sin descuidar la consolidación de la </a:t>
            </a:r>
            <a:r>
              <a:rPr lang="es-MX" sz="1300" b="0" dirty="0" smtClean="0">
                <a:solidFill>
                  <a:schemeClr val="tx1"/>
                </a:solidFill>
              </a:rPr>
              <a:t>calidad </a:t>
            </a:r>
            <a:r>
              <a:rPr lang="es-MX" sz="1300" b="0" dirty="0">
                <a:solidFill>
                  <a:schemeClr val="tx1"/>
                </a:solidFill>
              </a:rPr>
              <a:t>de los </a:t>
            </a:r>
            <a:r>
              <a:rPr lang="es-MX" sz="1300" b="0" dirty="0" smtClean="0">
                <a:solidFill>
                  <a:schemeClr val="tx1"/>
                </a:solidFill>
              </a:rPr>
              <a:t>PE </a:t>
            </a:r>
            <a:r>
              <a:rPr lang="es-MX" sz="1300" b="0" dirty="0">
                <a:solidFill>
                  <a:schemeClr val="tx1"/>
                </a:solidFill>
              </a:rPr>
              <a:t>de </a:t>
            </a:r>
            <a:r>
              <a:rPr lang="es-MX" sz="1300" b="0" dirty="0" smtClean="0">
                <a:solidFill>
                  <a:schemeClr val="tx1"/>
                </a:solidFill>
              </a:rPr>
              <a:t>TSU, Ingeniería o Licencia Profesional </a:t>
            </a:r>
            <a:r>
              <a:rPr lang="es-MX" sz="1300" b="0" dirty="0">
                <a:solidFill>
                  <a:schemeClr val="tx1"/>
                </a:solidFill>
              </a:rPr>
              <a:t>y Licenciatura.</a:t>
            </a:r>
            <a:endParaRPr lang="es-MX" sz="1300" b="0" dirty="0" smtClean="0">
              <a:solidFill>
                <a:schemeClr val="tx1"/>
              </a:solidFill>
            </a:endParaRPr>
          </a:p>
          <a:p>
            <a:pPr algn="just"/>
            <a:endParaRPr lang="es-MX" sz="800" dirty="0" smtClean="0">
              <a:solidFill>
                <a:schemeClr val="tx1"/>
              </a:solidFill>
            </a:endParaRPr>
          </a:p>
          <a:p>
            <a:pPr algn="just"/>
            <a:endParaRPr lang="es-MX" sz="1300" dirty="0" smtClean="0">
              <a:solidFill>
                <a:schemeClr val="tx1"/>
              </a:solidFill>
            </a:endParaRPr>
          </a:p>
          <a:p>
            <a:pPr algn="just"/>
            <a:r>
              <a:rPr lang="es-MX" sz="1300" dirty="0" smtClean="0">
                <a:solidFill>
                  <a:schemeClr val="tx1"/>
                </a:solidFill>
              </a:rPr>
              <a:t>Impulsar la educación ambiental para el desarrollo sustentable </a:t>
            </a:r>
            <a:r>
              <a:rPr lang="es-MX" sz="1300" b="0" dirty="0" smtClean="0">
                <a:solidFill>
                  <a:schemeClr val="tx1"/>
                </a:solidFill>
              </a:rPr>
              <a:t>como parte de la formación integral del estudiante.</a:t>
            </a:r>
          </a:p>
          <a:p>
            <a:pPr algn="just"/>
            <a:endParaRPr lang="es-MX" sz="800" b="0" dirty="0">
              <a:solidFill>
                <a:schemeClr val="tx1"/>
              </a:solidFill>
            </a:endParaRPr>
          </a:p>
          <a:p>
            <a:pPr algn="just"/>
            <a:endParaRPr lang="es-ES" sz="1300" dirty="0" smtClean="0">
              <a:solidFill>
                <a:schemeClr val="tx1"/>
              </a:solidFill>
            </a:endParaRPr>
          </a:p>
          <a:p>
            <a:pPr algn="just"/>
            <a:r>
              <a:rPr lang="es-ES" sz="1300" dirty="0" smtClean="0">
                <a:solidFill>
                  <a:schemeClr val="tx1"/>
                </a:solidFill>
              </a:rPr>
              <a:t>Rendición de cuentas</a:t>
            </a:r>
            <a:r>
              <a:rPr lang="es-ES" sz="1300" dirty="0">
                <a:solidFill>
                  <a:schemeClr val="tx1"/>
                </a:solidFill>
              </a:rPr>
              <a:t>. </a:t>
            </a:r>
            <a:r>
              <a:rPr lang="es-ES" sz="1300" b="0" dirty="0">
                <a:solidFill>
                  <a:schemeClr val="tx1"/>
                </a:solidFill>
              </a:rPr>
              <a:t>Es importante continuar con el fortalecimiento o establecimiento de mecanismos institucionales que informen sobre el cumplimiento de compromisos sociales, la transparencia y el manejo adecuado de los recursos asignados a la institución (acreditación de PE, informes oportunos sobre el cumplimiento de Metas Compromiso, ejercicio de los recursos públicos recibidos y propios generados, resultado de las auditorias externas realizadas por despachos registrados ante la Secretaría de la Función Pública, entre otras).</a:t>
            </a:r>
          </a:p>
          <a:p>
            <a:pPr algn="just"/>
            <a:endParaRPr lang="es-MX" sz="1300" b="0" dirty="0">
              <a:solidFill>
                <a:schemeClr val="tx1"/>
              </a:solidFill>
            </a:endParaRPr>
          </a:p>
          <a:p>
            <a:pPr algn="just"/>
            <a:endParaRPr lang="es-MX" sz="800" b="0" dirty="0" smtClean="0">
              <a:solidFill>
                <a:schemeClr val="tx1"/>
              </a:solidFill>
            </a:endParaRPr>
          </a:p>
          <a:p>
            <a:pPr algn="just"/>
            <a:endParaRPr lang="es-ES" sz="700" b="0" dirty="0" smtClean="0">
              <a:solidFill>
                <a:schemeClr val="tx1"/>
              </a:solidFill>
            </a:endParaRPr>
          </a:p>
        </p:txBody>
      </p:sp>
      <p:sp>
        <p:nvSpPr>
          <p:cNvPr id="4" name="AutoShape 208">
            <a:hlinkClick r:id="" action="ppaction://hlinkshowjump?jump=nextslide"/>
          </p:cNvPr>
          <p:cNvSpPr>
            <a:spLocks noChangeArrowheads="1"/>
          </p:cNvSpPr>
          <p:nvPr/>
        </p:nvSpPr>
        <p:spPr bwMode="auto">
          <a:xfrm>
            <a:off x="8959850" y="648000"/>
            <a:ext cx="155575" cy="147637"/>
          </a:xfrm>
          <a:prstGeom prst="rightArrow">
            <a:avLst>
              <a:gd name="adj1" fmla="val 50000"/>
              <a:gd name="adj2" fmla="val 58733"/>
            </a:avLst>
          </a:prstGeom>
          <a:solidFill>
            <a:srgbClr val="006600">
              <a:alpha val="50000"/>
            </a:srgbClr>
          </a:solidFill>
          <a:ln w="19050" algn="ctr">
            <a:solidFill>
              <a:schemeClr val="tx1"/>
            </a:solidFill>
            <a:miter lim="800000"/>
            <a:headEnd/>
            <a:tailEnd/>
          </a:ln>
        </p:spPr>
        <p:txBody>
          <a:bodyPr wrap="none" tIns="90000" anchor="ctr"/>
          <a:lstStyle/>
          <a:p>
            <a:pPr algn="ctr"/>
            <a:endParaRPr lang="es-ES_tradnl" sz="1400"/>
          </a:p>
        </p:txBody>
      </p:sp>
      <p:sp>
        <p:nvSpPr>
          <p:cNvPr id="5" name="AutoShape 176">
            <a:hlinkClick r:id="" action="ppaction://hlinkshowjump?jump=previousslide"/>
          </p:cNvPr>
          <p:cNvSpPr>
            <a:spLocks noChangeArrowheads="1"/>
          </p:cNvSpPr>
          <p:nvPr/>
        </p:nvSpPr>
        <p:spPr bwMode="auto">
          <a:xfrm flipH="1">
            <a:off x="8748713" y="648000"/>
            <a:ext cx="155575" cy="147638"/>
          </a:xfrm>
          <a:prstGeom prst="rightArrow">
            <a:avLst>
              <a:gd name="adj1" fmla="val 50000"/>
              <a:gd name="adj2" fmla="val 58732"/>
            </a:avLst>
          </a:prstGeom>
          <a:solidFill>
            <a:srgbClr val="006600">
              <a:alpha val="50000"/>
            </a:srgbClr>
          </a:solidFill>
          <a:ln w="19050" algn="ctr">
            <a:solidFill>
              <a:schemeClr val="tx1"/>
            </a:solidFill>
            <a:miter lim="800000"/>
            <a:headEnd/>
            <a:tailEnd/>
          </a:ln>
        </p:spPr>
        <p:txBody>
          <a:bodyPr wrap="none" tIns="90000" anchor="ctr"/>
          <a:lstStyle/>
          <a:p>
            <a:pPr algn="ctr"/>
            <a:endParaRPr lang="es-ES_tradnl" sz="1400"/>
          </a:p>
        </p:txBody>
      </p:sp>
      <p:sp>
        <p:nvSpPr>
          <p:cNvPr id="6" name="Título 1"/>
          <p:cNvSpPr>
            <a:spLocks noGrp="1"/>
          </p:cNvSpPr>
          <p:nvPr>
            <p:ph type="title" hasCustomPrompt="1"/>
          </p:nvPr>
        </p:nvSpPr>
        <p:spPr>
          <a:xfrm>
            <a:off x="821932" y="1"/>
            <a:ext cx="8322067" cy="584775"/>
          </a:xfrm>
          <a:prstGeom prst="rect">
            <a:avLst/>
          </a:prstGeom>
          <a:solidFill>
            <a:schemeClr val="accent5"/>
          </a:solidFill>
          <a:ln>
            <a:solidFill>
              <a:schemeClr val="accent1"/>
            </a:solidFill>
          </a:ln>
        </p:spPr>
        <p:txBody>
          <a:bodyPr>
            <a:spAutoFit/>
          </a:bodyPr>
          <a:lstStyle>
            <a:lvl1pPr>
              <a:defRPr sz="1600" baseline="0">
                <a:ln>
                  <a:solidFill>
                    <a:schemeClr val="accent1"/>
                  </a:solidFill>
                </a:ln>
                <a:solidFill>
                  <a:schemeClr val="tx1"/>
                </a:solidFill>
              </a:defRPr>
            </a:lvl1pPr>
          </a:lstStyle>
          <a:p>
            <a:r>
              <a:rPr lang="es-MX" dirty="0" smtClean="0"/>
              <a:t>Décimo segundo proceso para formular el  </a:t>
            </a:r>
            <a:br>
              <a:rPr lang="es-MX" dirty="0" smtClean="0"/>
            </a:br>
            <a:r>
              <a:rPr lang="es-MX" dirty="0" smtClean="0"/>
              <a:t>Programa de Fortalecimiento de la Calidad Educativa 2016-2017 </a:t>
            </a:r>
            <a:endParaRPr lang="es-MX" dirty="0"/>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52"/>
          <p:cNvSpPr>
            <a:spLocks noChangeArrowheads="1"/>
          </p:cNvSpPr>
          <p:nvPr/>
        </p:nvSpPr>
        <p:spPr bwMode="auto">
          <a:xfrm>
            <a:off x="0" y="576936"/>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13317" name="Oval 9"/>
          <p:cNvSpPr>
            <a:spLocks noChangeArrowheads="1"/>
          </p:cNvSpPr>
          <p:nvPr/>
        </p:nvSpPr>
        <p:spPr bwMode="auto">
          <a:xfrm>
            <a:off x="3579813" y="1292240"/>
            <a:ext cx="2085975" cy="981075"/>
          </a:xfrm>
          <a:prstGeom prst="ellipse">
            <a:avLst/>
          </a:prstGeom>
          <a:gradFill rotWithShape="0">
            <a:gsLst>
              <a:gs pos="0">
                <a:srgbClr val="A3C2E1"/>
              </a:gs>
              <a:gs pos="100000">
                <a:srgbClr val="75A3D1"/>
              </a:gs>
            </a:gsLst>
            <a:lin ang="0" scaled="1"/>
          </a:gradFill>
          <a:ln w="38100" algn="ctr">
            <a:pattFill prst="pct70">
              <a:fgClr>
                <a:srgbClr val="C0C0C0"/>
              </a:fgClr>
              <a:bgClr>
                <a:srgbClr val="FFFFFF"/>
              </a:bgClr>
            </a:pattFill>
            <a:round/>
            <a:headEnd/>
            <a:tailEnd/>
          </a:ln>
        </p:spPr>
        <p:txBody>
          <a:bodyPr wrap="none" anchor="ctr" anchorCtr="1"/>
          <a:lstStyle/>
          <a:p>
            <a:pPr>
              <a:spcBef>
                <a:spcPct val="20000"/>
              </a:spcBef>
            </a:pPr>
            <a:r>
              <a:rPr lang="es-MX" sz="1500" dirty="0">
                <a:solidFill>
                  <a:srgbClr val="FFFFFF"/>
                </a:solidFill>
              </a:rPr>
              <a:t>IES reconocida</a:t>
            </a:r>
          </a:p>
          <a:p>
            <a:pPr>
              <a:spcBef>
                <a:spcPct val="20000"/>
              </a:spcBef>
            </a:pPr>
            <a:r>
              <a:rPr lang="es-MX" sz="1500" dirty="0">
                <a:solidFill>
                  <a:srgbClr val="FFFFFF"/>
                </a:solidFill>
              </a:rPr>
              <a:t>por </a:t>
            </a:r>
            <a:r>
              <a:rPr lang="es-MX" sz="1500" dirty="0" smtClean="0">
                <a:solidFill>
                  <a:srgbClr val="FFFFFF"/>
                </a:solidFill>
              </a:rPr>
              <a:t>su calidad</a:t>
            </a:r>
            <a:endParaRPr lang="es-ES" sz="1500" dirty="0">
              <a:solidFill>
                <a:srgbClr val="FFFFFF"/>
              </a:solidFill>
            </a:endParaRPr>
          </a:p>
        </p:txBody>
      </p:sp>
      <p:grpSp>
        <p:nvGrpSpPr>
          <p:cNvPr id="2" name="Group 42"/>
          <p:cNvGrpSpPr>
            <a:grpSpLocks/>
          </p:cNvGrpSpPr>
          <p:nvPr/>
        </p:nvGrpSpPr>
        <p:grpSpPr bwMode="auto">
          <a:xfrm>
            <a:off x="922338" y="2100285"/>
            <a:ext cx="7380287" cy="1144590"/>
            <a:chOff x="569" y="2133"/>
            <a:chExt cx="4649" cy="721"/>
          </a:xfrm>
        </p:grpSpPr>
        <p:grpSp>
          <p:nvGrpSpPr>
            <p:cNvPr id="13346" name="Group 41"/>
            <p:cNvGrpSpPr>
              <a:grpSpLocks/>
            </p:cNvGrpSpPr>
            <p:nvPr/>
          </p:nvGrpSpPr>
          <p:grpSpPr bwMode="auto">
            <a:xfrm>
              <a:off x="3365" y="2133"/>
              <a:ext cx="1853" cy="659"/>
              <a:chOff x="3365" y="2133"/>
              <a:chExt cx="1853" cy="659"/>
            </a:xfrm>
          </p:grpSpPr>
          <p:sp>
            <p:nvSpPr>
              <p:cNvPr id="13350" name="Oval 12"/>
              <p:cNvSpPr>
                <a:spLocks noChangeArrowheads="1"/>
              </p:cNvSpPr>
              <p:nvPr/>
            </p:nvSpPr>
            <p:spPr bwMode="auto">
              <a:xfrm>
                <a:off x="3646" y="2133"/>
                <a:ext cx="1572" cy="659"/>
              </a:xfrm>
              <a:prstGeom prst="ellipse">
                <a:avLst/>
              </a:prstGeom>
              <a:gradFill rotWithShape="0">
                <a:gsLst>
                  <a:gs pos="0">
                    <a:srgbClr val="A3C2E1"/>
                  </a:gs>
                  <a:gs pos="100000">
                    <a:srgbClr val="75A3D1"/>
                  </a:gs>
                </a:gsLst>
                <a:lin ang="0" scaled="1"/>
              </a:gradFill>
              <a:ln w="38100" algn="ctr">
                <a:pattFill prst="pct70">
                  <a:fgClr>
                    <a:srgbClr val="C0C0C0"/>
                  </a:fgClr>
                  <a:bgClr>
                    <a:srgbClr val="FFFFFF"/>
                  </a:bgClr>
                </a:pattFill>
                <a:round/>
                <a:headEnd/>
                <a:tailEnd/>
              </a:ln>
            </p:spPr>
            <p:txBody>
              <a:bodyPr wrap="none" anchor="ctr"/>
              <a:lstStyle/>
              <a:p>
                <a:pPr>
                  <a:spcBef>
                    <a:spcPct val="20000"/>
                  </a:spcBef>
                </a:pPr>
                <a:r>
                  <a:rPr lang="es-MX" sz="1500">
                    <a:solidFill>
                      <a:srgbClr val="FFFFFF"/>
                    </a:solidFill>
                  </a:rPr>
                  <a:t>Gestión </a:t>
                </a:r>
              </a:p>
              <a:p>
                <a:pPr>
                  <a:spcBef>
                    <a:spcPct val="20000"/>
                  </a:spcBef>
                </a:pPr>
                <a:r>
                  <a:rPr lang="es-MX" sz="1500">
                    <a:solidFill>
                      <a:srgbClr val="FFFFFF"/>
                    </a:solidFill>
                  </a:rPr>
                  <a:t>institucional </a:t>
                </a:r>
              </a:p>
              <a:p>
                <a:pPr>
                  <a:spcBef>
                    <a:spcPct val="20000"/>
                  </a:spcBef>
                </a:pPr>
                <a:r>
                  <a:rPr lang="es-MX" sz="1500">
                    <a:solidFill>
                      <a:srgbClr val="FFFFFF"/>
                    </a:solidFill>
                  </a:rPr>
                  <a:t>competente</a:t>
                </a:r>
                <a:endParaRPr lang="es-ES" sz="1500">
                  <a:solidFill>
                    <a:srgbClr val="FFFFFF"/>
                  </a:solidFill>
                </a:endParaRPr>
              </a:p>
            </p:txBody>
          </p:sp>
          <p:cxnSp>
            <p:nvCxnSpPr>
              <p:cNvPr id="13351" name="AutoShape 13"/>
              <p:cNvCxnSpPr>
                <a:cxnSpLocks noChangeShapeType="1"/>
                <a:stCxn id="13350" idx="1"/>
                <a:endCxn id="13317" idx="5"/>
              </p:cNvCxnSpPr>
              <p:nvPr/>
            </p:nvCxnSpPr>
            <p:spPr bwMode="auto">
              <a:xfrm rot="16200000" flipV="1">
                <a:off x="3604" y="1957"/>
                <a:ext cx="33" cy="512"/>
              </a:xfrm>
              <a:prstGeom prst="straightConnector1">
                <a:avLst/>
              </a:prstGeom>
              <a:noFill/>
              <a:ln w="38100">
                <a:pattFill prst="pct70">
                  <a:fgClr>
                    <a:srgbClr val="C0C0C0"/>
                  </a:fgClr>
                  <a:bgClr>
                    <a:srgbClr val="FFFFFF"/>
                  </a:bgClr>
                </a:pattFill>
                <a:round/>
                <a:headEnd/>
                <a:tailEnd type="triangle" w="med" len="med"/>
              </a:ln>
            </p:spPr>
          </p:cxnSp>
        </p:grpSp>
        <p:grpSp>
          <p:nvGrpSpPr>
            <p:cNvPr id="13347" name="Group 14"/>
            <p:cNvGrpSpPr>
              <a:grpSpLocks/>
            </p:cNvGrpSpPr>
            <p:nvPr/>
          </p:nvGrpSpPr>
          <p:grpSpPr bwMode="auto">
            <a:xfrm>
              <a:off x="569" y="2197"/>
              <a:ext cx="1867" cy="657"/>
              <a:chOff x="603" y="2317"/>
              <a:chExt cx="1867" cy="697"/>
            </a:xfrm>
          </p:grpSpPr>
          <p:sp>
            <p:nvSpPr>
              <p:cNvPr id="13348" name="Oval 15"/>
              <p:cNvSpPr>
                <a:spLocks noChangeArrowheads="1"/>
              </p:cNvSpPr>
              <p:nvPr/>
            </p:nvSpPr>
            <p:spPr bwMode="auto">
              <a:xfrm>
                <a:off x="603" y="2331"/>
                <a:ext cx="1517" cy="683"/>
              </a:xfrm>
              <a:prstGeom prst="ellipse">
                <a:avLst/>
              </a:prstGeom>
              <a:gradFill rotWithShape="0">
                <a:gsLst>
                  <a:gs pos="0">
                    <a:srgbClr val="A3C2E1"/>
                  </a:gs>
                  <a:gs pos="100000">
                    <a:srgbClr val="75A3D1"/>
                  </a:gs>
                </a:gsLst>
                <a:lin ang="0" scaled="1"/>
              </a:gradFill>
              <a:ln w="38100" algn="ctr">
                <a:pattFill prst="pct70">
                  <a:fgClr>
                    <a:srgbClr val="C0C0C0"/>
                  </a:fgClr>
                  <a:bgClr>
                    <a:srgbClr val="FFFFFF"/>
                  </a:bgClr>
                </a:pattFill>
                <a:round/>
                <a:headEnd/>
                <a:tailEnd/>
              </a:ln>
            </p:spPr>
            <p:txBody>
              <a:bodyPr wrap="none" anchor="ctr"/>
              <a:lstStyle/>
              <a:p>
                <a:pPr>
                  <a:spcBef>
                    <a:spcPct val="20000"/>
                  </a:spcBef>
                </a:pPr>
                <a:r>
                  <a:rPr lang="es-MX" sz="1500" dirty="0">
                    <a:solidFill>
                      <a:srgbClr val="FFFFFF"/>
                    </a:solidFill>
                  </a:rPr>
                  <a:t>Oferta educativa </a:t>
                </a:r>
              </a:p>
              <a:p>
                <a:pPr>
                  <a:spcBef>
                    <a:spcPct val="20000"/>
                  </a:spcBef>
                </a:pPr>
                <a:r>
                  <a:rPr lang="es-MX" sz="1500" dirty="0">
                    <a:solidFill>
                      <a:srgbClr val="FFFFFF"/>
                    </a:solidFill>
                  </a:rPr>
                  <a:t>de </a:t>
                </a:r>
                <a:r>
                  <a:rPr lang="es-MX" sz="1500" dirty="0" smtClean="0">
                    <a:solidFill>
                      <a:srgbClr val="FFFFFF"/>
                    </a:solidFill>
                  </a:rPr>
                  <a:t>calidad y </a:t>
                </a:r>
                <a:r>
                  <a:rPr lang="es-MX" sz="1500" dirty="0">
                    <a:solidFill>
                      <a:srgbClr val="FFFFFF"/>
                    </a:solidFill>
                  </a:rPr>
                  <a:t>pertinente</a:t>
                </a:r>
                <a:endParaRPr lang="es-ES" sz="1500" dirty="0">
                  <a:solidFill>
                    <a:srgbClr val="FFFFFF"/>
                  </a:solidFill>
                </a:endParaRPr>
              </a:p>
            </p:txBody>
          </p:sp>
          <p:cxnSp>
            <p:nvCxnSpPr>
              <p:cNvPr id="13349" name="AutoShape 16"/>
              <p:cNvCxnSpPr>
                <a:cxnSpLocks noChangeShapeType="1"/>
                <a:stCxn id="13317" idx="3"/>
                <a:endCxn id="13348" idx="7"/>
              </p:cNvCxnSpPr>
              <p:nvPr/>
            </p:nvCxnSpPr>
            <p:spPr bwMode="auto">
              <a:xfrm rot="5400000">
                <a:off x="2127" y="2088"/>
                <a:ext cx="114" cy="572"/>
              </a:xfrm>
              <a:prstGeom prst="straightConnector1">
                <a:avLst/>
              </a:prstGeom>
              <a:noFill/>
              <a:ln w="38100">
                <a:pattFill prst="pct70">
                  <a:fgClr>
                    <a:srgbClr val="C0C0C0"/>
                  </a:fgClr>
                  <a:bgClr>
                    <a:srgbClr val="FFFFFF"/>
                  </a:bgClr>
                </a:pattFill>
                <a:round/>
                <a:headEnd type="triangle" w="med" len="med"/>
                <a:tailEnd/>
              </a:ln>
            </p:spPr>
          </p:cxnSp>
        </p:grpSp>
      </p:grpSp>
      <p:sp>
        <p:nvSpPr>
          <p:cNvPr id="266257" name="Freeform 17"/>
          <p:cNvSpPr>
            <a:spLocks/>
          </p:cNvSpPr>
          <p:nvPr/>
        </p:nvSpPr>
        <p:spPr bwMode="auto">
          <a:xfrm>
            <a:off x="3244850" y="2940065"/>
            <a:ext cx="2614613" cy="165100"/>
          </a:xfrm>
          <a:custGeom>
            <a:avLst/>
            <a:gdLst>
              <a:gd name="T0" fmla="*/ 2614613 w 2497"/>
              <a:gd name="T1" fmla="*/ 3002 h 275"/>
              <a:gd name="T2" fmla="*/ 2509903 w 2497"/>
              <a:gd name="T3" fmla="*/ 31819 h 275"/>
              <a:gd name="T4" fmla="*/ 2323519 w 2497"/>
              <a:gd name="T5" fmla="*/ 69042 h 275"/>
              <a:gd name="T6" fmla="*/ 2115145 w 2497"/>
              <a:gd name="T7" fmla="*/ 109266 h 275"/>
              <a:gd name="T8" fmla="*/ 1885830 w 2497"/>
              <a:gd name="T9" fmla="*/ 142286 h 275"/>
              <a:gd name="T10" fmla="*/ 1753895 w 2497"/>
              <a:gd name="T11" fmla="*/ 153093 h 275"/>
              <a:gd name="T12" fmla="*/ 1608348 w 2497"/>
              <a:gd name="T13" fmla="*/ 161498 h 275"/>
              <a:gd name="T14" fmla="*/ 1310971 w 2497"/>
              <a:gd name="T15" fmla="*/ 164500 h 275"/>
              <a:gd name="T16" fmla="*/ 1130870 w 2497"/>
              <a:gd name="T17" fmla="*/ 159096 h 275"/>
              <a:gd name="T18" fmla="*/ 880612 w 2497"/>
              <a:gd name="T19" fmla="*/ 148290 h 275"/>
              <a:gd name="T20" fmla="*/ 690040 w 2497"/>
              <a:gd name="T21" fmla="*/ 126677 h 275"/>
              <a:gd name="T22" fmla="*/ 465960 w 2497"/>
              <a:gd name="T23" fmla="*/ 95458 h 275"/>
              <a:gd name="T24" fmla="*/ 324602 w 2497"/>
              <a:gd name="T25" fmla="*/ 70843 h 275"/>
              <a:gd name="T26" fmla="*/ 171725 w 2497"/>
              <a:gd name="T27" fmla="*/ 38423 h 275"/>
              <a:gd name="T28" fmla="*/ 0 w 2497"/>
              <a:gd name="T29" fmla="*/ 0 h 27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97"/>
              <a:gd name="T46" fmla="*/ 0 h 275"/>
              <a:gd name="T47" fmla="*/ 2497 w 2497"/>
              <a:gd name="T48" fmla="*/ 275 h 27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97" h="275">
                <a:moveTo>
                  <a:pt x="2497" y="5"/>
                </a:moveTo>
                <a:cubicBezTo>
                  <a:pt x="2480" y="13"/>
                  <a:pt x="2443" y="35"/>
                  <a:pt x="2397" y="53"/>
                </a:cubicBezTo>
                <a:cubicBezTo>
                  <a:pt x="2351" y="71"/>
                  <a:pt x="2282" y="93"/>
                  <a:pt x="2219" y="115"/>
                </a:cubicBezTo>
                <a:cubicBezTo>
                  <a:pt x="2156" y="137"/>
                  <a:pt x="2090" y="162"/>
                  <a:pt x="2020" y="182"/>
                </a:cubicBezTo>
                <a:cubicBezTo>
                  <a:pt x="1950" y="202"/>
                  <a:pt x="1858" y="225"/>
                  <a:pt x="1801" y="237"/>
                </a:cubicBezTo>
                <a:cubicBezTo>
                  <a:pt x="1744" y="249"/>
                  <a:pt x="1719" y="250"/>
                  <a:pt x="1675" y="255"/>
                </a:cubicBezTo>
                <a:cubicBezTo>
                  <a:pt x="1631" y="260"/>
                  <a:pt x="1606" y="266"/>
                  <a:pt x="1536" y="269"/>
                </a:cubicBezTo>
                <a:cubicBezTo>
                  <a:pt x="1466" y="272"/>
                  <a:pt x="1328" y="275"/>
                  <a:pt x="1252" y="274"/>
                </a:cubicBezTo>
                <a:cubicBezTo>
                  <a:pt x="1176" y="273"/>
                  <a:pt x="1148" y="269"/>
                  <a:pt x="1080" y="265"/>
                </a:cubicBezTo>
                <a:cubicBezTo>
                  <a:pt x="1012" y="261"/>
                  <a:pt x="911" y="256"/>
                  <a:pt x="841" y="247"/>
                </a:cubicBezTo>
                <a:cubicBezTo>
                  <a:pt x="771" y="238"/>
                  <a:pt x="725" y="226"/>
                  <a:pt x="659" y="211"/>
                </a:cubicBezTo>
                <a:cubicBezTo>
                  <a:pt x="593" y="196"/>
                  <a:pt x="503" y="174"/>
                  <a:pt x="445" y="159"/>
                </a:cubicBezTo>
                <a:cubicBezTo>
                  <a:pt x="387" y="144"/>
                  <a:pt x="357" y="133"/>
                  <a:pt x="310" y="118"/>
                </a:cubicBezTo>
                <a:cubicBezTo>
                  <a:pt x="263" y="103"/>
                  <a:pt x="216" y="84"/>
                  <a:pt x="164" y="64"/>
                </a:cubicBezTo>
                <a:cubicBezTo>
                  <a:pt x="112" y="44"/>
                  <a:pt x="34" y="13"/>
                  <a:pt x="0" y="0"/>
                </a:cubicBezTo>
              </a:path>
            </a:pathLst>
          </a:custGeom>
          <a:noFill/>
          <a:ln w="38100">
            <a:solidFill>
              <a:srgbClr val="C0C0C0"/>
            </a:solidFill>
            <a:prstDash val="dash"/>
            <a:round/>
            <a:headEnd/>
            <a:tailEnd type="triangle" w="med" len="med"/>
          </a:ln>
        </p:spPr>
        <p:txBody>
          <a:bodyPr/>
          <a:lstStyle/>
          <a:p>
            <a:endParaRPr lang="es-ES_tradnl" sz="1400" b="0">
              <a:solidFill>
                <a:schemeClr val="tx1"/>
              </a:solidFill>
            </a:endParaRPr>
          </a:p>
        </p:txBody>
      </p:sp>
      <p:grpSp>
        <p:nvGrpSpPr>
          <p:cNvPr id="5" name="Group 57"/>
          <p:cNvGrpSpPr>
            <a:grpSpLocks/>
          </p:cNvGrpSpPr>
          <p:nvPr/>
        </p:nvGrpSpPr>
        <p:grpSpPr bwMode="auto">
          <a:xfrm>
            <a:off x="26988" y="3167086"/>
            <a:ext cx="1592684" cy="1085852"/>
            <a:chOff x="5" y="2805"/>
            <a:chExt cx="961" cy="684"/>
          </a:xfrm>
        </p:grpSpPr>
        <p:sp>
          <p:nvSpPr>
            <p:cNvPr id="13344" name="Oval 19"/>
            <p:cNvSpPr>
              <a:spLocks noChangeArrowheads="1"/>
            </p:cNvSpPr>
            <p:nvPr/>
          </p:nvSpPr>
          <p:spPr bwMode="auto">
            <a:xfrm>
              <a:off x="5" y="2952"/>
              <a:ext cx="961" cy="537"/>
            </a:xfrm>
            <a:prstGeom prst="ellipse">
              <a:avLst/>
            </a:prstGeom>
            <a:gradFill rotWithShape="0">
              <a:gsLst>
                <a:gs pos="0">
                  <a:srgbClr val="A3C2E1"/>
                </a:gs>
                <a:gs pos="100000">
                  <a:srgbClr val="75A3D1"/>
                </a:gs>
              </a:gsLst>
              <a:lin ang="0" scaled="1"/>
            </a:gradFill>
            <a:ln w="38100" algn="ctr">
              <a:pattFill prst="pct70">
                <a:fgClr>
                  <a:srgbClr val="C0C0C0"/>
                </a:fgClr>
                <a:bgClr>
                  <a:srgbClr val="FFFFFF"/>
                </a:bgClr>
              </a:pattFill>
              <a:round/>
              <a:headEnd/>
              <a:tailEnd/>
            </a:ln>
          </p:spPr>
          <p:txBody>
            <a:bodyPr anchor="ctr"/>
            <a:lstStyle/>
            <a:p>
              <a:pPr>
                <a:spcBef>
                  <a:spcPct val="20000"/>
                </a:spcBef>
              </a:pPr>
              <a:r>
                <a:rPr lang="es-MX" sz="1400">
                  <a:solidFill>
                    <a:srgbClr val="FFFFFF"/>
                  </a:solidFill>
                </a:rPr>
                <a:t>Alta capacidad académica</a:t>
              </a:r>
              <a:endParaRPr lang="es-ES" sz="1400">
                <a:solidFill>
                  <a:srgbClr val="FFFFFF"/>
                </a:solidFill>
              </a:endParaRPr>
            </a:p>
          </p:txBody>
        </p:sp>
        <p:cxnSp>
          <p:nvCxnSpPr>
            <p:cNvPr id="13345" name="AutoShape 20"/>
            <p:cNvCxnSpPr>
              <a:cxnSpLocks noChangeShapeType="1"/>
              <a:stCxn id="13344" idx="0"/>
              <a:endCxn id="13348" idx="3"/>
            </p:cNvCxnSpPr>
            <p:nvPr/>
          </p:nvCxnSpPr>
          <p:spPr bwMode="auto">
            <a:xfrm rot="5400000" flipH="1" flipV="1">
              <a:off x="565" y="2726"/>
              <a:ext cx="147" cy="306"/>
            </a:xfrm>
            <a:prstGeom prst="straightConnector1">
              <a:avLst/>
            </a:prstGeom>
            <a:noFill/>
            <a:ln w="38100">
              <a:pattFill prst="pct70">
                <a:fgClr>
                  <a:srgbClr val="C0C0C0"/>
                </a:fgClr>
                <a:bgClr>
                  <a:srgbClr val="FFFFFF"/>
                </a:bgClr>
              </a:pattFill>
              <a:round/>
              <a:headEnd/>
              <a:tailEnd type="triangle" w="med" len="med"/>
            </a:ln>
          </p:spPr>
        </p:cxnSp>
      </p:grpSp>
      <p:grpSp>
        <p:nvGrpSpPr>
          <p:cNvPr id="6" name="Group 60"/>
          <p:cNvGrpSpPr>
            <a:grpSpLocks/>
          </p:cNvGrpSpPr>
          <p:nvPr/>
        </p:nvGrpSpPr>
        <p:grpSpPr bwMode="auto">
          <a:xfrm>
            <a:off x="2633663" y="3167086"/>
            <a:ext cx="1849437" cy="1397002"/>
            <a:chOff x="1647" y="2805"/>
            <a:chExt cx="1165" cy="880"/>
          </a:xfrm>
        </p:grpSpPr>
        <p:cxnSp>
          <p:nvCxnSpPr>
            <p:cNvPr id="13341" name="AutoShape 25"/>
            <p:cNvCxnSpPr>
              <a:cxnSpLocks noChangeShapeType="1"/>
              <a:stCxn id="13348" idx="5"/>
              <a:endCxn id="13342" idx="0"/>
            </p:cNvCxnSpPr>
            <p:nvPr/>
          </p:nvCxnSpPr>
          <p:spPr bwMode="auto">
            <a:xfrm rot="16200000" flipH="1">
              <a:off x="1984" y="2685"/>
              <a:ext cx="125" cy="366"/>
            </a:xfrm>
            <a:prstGeom prst="straightConnector1">
              <a:avLst/>
            </a:prstGeom>
            <a:noFill/>
            <a:ln w="38100">
              <a:pattFill prst="pct70">
                <a:fgClr>
                  <a:srgbClr val="C0C0C0"/>
                </a:fgClr>
                <a:bgClr>
                  <a:srgbClr val="FFFFFF"/>
                </a:bgClr>
              </a:pattFill>
              <a:round/>
              <a:headEnd/>
              <a:tailEnd type="triangle" w="med" len="med"/>
            </a:ln>
          </p:spPr>
        </p:cxnSp>
        <p:sp>
          <p:nvSpPr>
            <p:cNvPr id="13342" name="Oval 26"/>
            <p:cNvSpPr>
              <a:spLocks noChangeArrowheads="1"/>
            </p:cNvSpPr>
            <p:nvPr/>
          </p:nvSpPr>
          <p:spPr bwMode="auto">
            <a:xfrm>
              <a:off x="1647" y="2930"/>
              <a:ext cx="1165" cy="558"/>
            </a:xfrm>
            <a:prstGeom prst="ellipse">
              <a:avLst/>
            </a:prstGeom>
            <a:gradFill rotWithShape="0">
              <a:gsLst>
                <a:gs pos="0">
                  <a:srgbClr val="A3C2E1"/>
                </a:gs>
                <a:gs pos="100000">
                  <a:srgbClr val="75A3D1"/>
                </a:gs>
              </a:gsLst>
              <a:lin ang="0" scaled="1"/>
            </a:gradFill>
            <a:ln w="38100" algn="ctr">
              <a:pattFill prst="pct70">
                <a:fgClr>
                  <a:srgbClr val="C0C0C0"/>
                </a:fgClr>
                <a:bgClr>
                  <a:srgbClr val="FFFFFF"/>
                </a:bgClr>
              </a:pattFill>
              <a:round/>
              <a:headEnd/>
              <a:tailEnd/>
            </a:ln>
          </p:spPr>
          <p:txBody>
            <a:bodyPr lIns="18000" rIns="18000" anchor="ctr"/>
            <a:lstStyle/>
            <a:p>
              <a:pPr>
                <a:spcBef>
                  <a:spcPct val="20000"/>
                </a:spcBef>
              </a:pPr>
              <a:r>
                <a:rPr lang="es-MX" sz="1400">
                  <a:solidFill>
                    <a:srgbClr val="FFFFFF"/>
                  </a:solidFill>
                </a:rPr>
                <a:t>Alta competitividad académica</a:t>
              </a:r>
              <a:endParaRPr lang="es-ES" sz="1400">
                <a:solidFill>
                  <a:srgbClr val="FFFFFF"/>
                </a:solidFill>
              </a:endParaRPr>
            </a:p>
          </p:txBody>
        </p:sp>
        <p:cxnSp>
          <p:nvCxnSpPr>
            <p:cNvPr id="13343" name="AutoShape 27"/>
            <p:cNvCxnSpPr>
              <a:cxnSpLocks noChangeShapeType="1"/>
              <a:stCxn id="13342" idx="4"/>
              <a:endCxn id="266269" idx="6"/>
            </p:cNvCxnSpPr>
            <p:nvPr/>
          </p:nvCxnSpPr>
          <p:spPr bwMode="auto">
            <a:xfrm rot="5400000">
              <a:off x="1957" y="3413"/>
              <a:ext cx="197" cy="347"/>
            </a:xfrm>
            <a:prstGeom prst="straightConnector1">
              <a:avLst/>
            </a:prstGeom>
            <a:noFill/>
            <a:ln w="38100">
              <a:pattFill prst="pct70">
                <a:fgClr>
                  <a:srgbClr val="C0C0C0"/>
                </a:fgClr>
                <a:bgClr>
                  <a:srgbClr val="FFFFFF"/>
                </a:bgClr>
              </a:pattFill>
              <a:round/>
              <a:headEnd type="triangle" w="med" len="med"/>
              <a:tailEnd/>
            </a:ln>
          </p:spPr>
        </p:cxnSp>
      </p:grpSp>
      <p:grpSp>
        <p:nvGrpSpPr>
          <p:cNvPr id="7" name="Group 44"/>
          <p:cNvGrpSpPr>
            <a:grpSpLocks/>
          </p:cNvGrpSpPr>
          <p:nvPr/>
        </p:nvGrpSpPr>
        <p:grpSpPr bwMode="auto">
          <a:xfrm>
            <a:off x="7261225" y="2992453"/>
            <a:ext cx="1812925" cy="1176337"/>
            <a:chOff x="4562" y="2695"/>
            <a:chExt cx="1142" cy="741"/>
          </a:xfrm>
        </p:grpSpPr>
        <p:sp>
          <p:nvSpPr>
            <p:cNvPr id="13339" name="Oval 22"/>
            <p:cNvSpPr>
              <a:spLocks noChangeArrowheads="1"/>
            </p:cNvSpPr>
            <p:nvPr/>
          </p:nvSpPr>
          <p:spPr bwMode="auto">
            <a:xfrm>
              <a:off x="4562" y="2950"/>
              <a:ext cx="1142" cy="486"/>
            </a:xfrm>
            <a:prstGeom prst="ellipse">
              <a:avLst/>
            </a:prstGeom>
            <a:gradFill rotWithShape="0">
              <a:gsLst>
                <a:gs pos="0">
                  <a:srgbClr val="A3C2E1"/>
                </a:gs>
                <a:gs pos="100000">
                  <a:srgbClr val="75A3D1"/>
                </a:gs>
              </a:gsLst>
              <a:lin ang="0" scaled="1"/>
            </a:gradFill>
            <a:ln w="38100" algn="ctr">
              <a:pattFill prst="pct70">
                <a:fgClr>
                  <a:srgbClr val="C0C0C0"/>
                </a:fgClr>
                <a:bgClr>
                  <a:srgbClr val="FFFFFF"/>
                </a:bgClr>
              </a:pattFill>
              <a:round/>
              <a:headEnd/>
              <a:tailEnd/>
            </a:ln>
          </p:spPr>
          <p:txBody>
            <a:bodyPr anchor="ctr"/>
            <a:lstStyle/>
            <a:p>
              <a:pPr>
                <a:spcBef>
                  <a:spcPct val="20000"/>
                </a:spcBef>
              </a:pPr>
              <a:r>
                <a:rPr lang="es-MX" sz="1400">
                  <a:solidFill>
                    <a:srgbClr val="FFFFFF"/>
                  </a:solidFill>
                </a:rPr>
                <a:t>Certificación de procesos estratégicos</a:t>
              </a:r>
              <a:endParaRPr lang="es-ES" sz="1400">
                <a:solidFill>
                  <a:srgbClr val="FFFFFF"/>
                </a:solidFill>
              </a:endParaRPr>
            </a:p>
          </p:txBody>
        </p:sp>
        <p:cxnSp>
          <p:nvCxnSpPr>
            <p:cNvPr id="13340" name="AutoShape 23"/>
            <p:cNvCxnSpPr>
              <a:cxnSpLocks noChangeShapeType="1"/>
            </p:cNvCxnSpPr>
            <p:nvPr/>
          </p:nvCxnSpPr>
          <p:spPr bwMode="auto">
            <a:xfrm flipH="1" flipV="1">
              <a:off x="4989" y="2695"/>
              <a:ext cx="144" cy="234"/>
            </a:xfrm>
            <a:prstGeom prst="straightConnector1">
              <a:avLst/>
            </a:prstGeom>
            <a:noFill/>
            <a:ln w="38100">
              <a:pattFill prst="pct70">
                <a:fgClr>
                  <a:srgbClr val="B2B2B2"/>
                </a:fgClr>
                <a:bgClr>
                  <a:srgbClr val="FFFFFF"/>
                </a:bgClr>
              </a:pattFill>
              <a:round/>
              <a:headEnd/>
              <a:tailEnd type="triangle" w="med" len="med"/>
            </a:ln>
          </p:spPr>
        </p:cxnSp>
      </p:grpSp>
      <p:grpSp>
        <p:nvGrpSpPr>
          <p:cNvPr id="8" name="Group 61"/>
          <p:cNvGrpSpPr>
            <a:grpSpLocks/>
          </p:cNvGrpSpPr>
          <p:nvPr/>
        </p:nvGrpSpPr>
        <p:grpSpPr bwMode="auto">
          <a:xfrm>
            <a:off x="3943350" y="3063889"/>
            <a:ext cx="2919413" cy="1352549"/>
            <a:chOff x="2472" y="2740"/>
            <a:chExt cx="1839" cy="852"/>
          </a:xfrm>
        </p:grpSpPr>
        <p:sp>
          <p:nvSpPr>
            <p:cNvPr id="13336" name="Oval 34"/>
            <p:cNvSpPr>
              <a:spLocks noChangeArrowheads="1"/>
            </p:cNvSpPr>
            <p:nvPr/>
          </p:nvSpPr>
          <p:spPr bwMode="auto">
            <a:xfrm>
              <a:off x="3118" y="2947"/>
              <a:ext cx="1193" cy="491"/>
            </a:xfrm>
            <a:prstGeom prst="ellipse">
              <a:avLst/>
            </a:prstGeom>
            <a:gradFill rotWithShape="0">
              <a:gsLst>
                <a:gs pos="0">
                  <a:srgbClr val="A3C2E1"/>
                </a:gs>
                <a:gs pos="100000">
                  <a:srgbClr val="75A3D1"/>
                </a:gs>
              </a:gsLst>
              <a:lin ang="0" scaled="1"/>
            </a:gradFill>
            <a:ln w="38100" algn="ctr">
              <a:pattFill prst="pct70">
                <a:fgClr>
                  <a:srgbClr val="C0C0C0"/>
                </a:fgClr>
                <a:bgClr>
                  <a:srgbClr val="FFFFFF"/>
                </a:bgClr>
              </a:pattFill>
              <a:round/>
              <a:headEnd/>
              <a:tailEnd/>
            </a:ln>
          </p:spPr>
          <p:txBody>
            <a:bodyPr anchor="ctr"/>
            <a:lstStyle/>
            <a:p>
              <a:pPr>
                <a:spcBef>
                  <a:spcPct val="20000"/>
                </a:spcBef>
              </a:pPr>
              <a:r>
                <a:rPr lang="es-MX" sz="1400" u="sng" dirty="0">
                  <a:solidFill>
                    <a:srgbClr val="FFFFFF"/>
                  </a:solidFill>
                </a:rPr>
                <a:t>Rendición de cuentas</a:t>
              </a:r>
              <a:endParaRPr lang="es-ES" sz="1400" u="sng" dirty="0">
                <a:solidFill>
                  <a:srgbClr val="FFFFFF"/>
                </a:solidFill>
              </a:endParaRPr>
            </a:p>
          </p:txBody>
        </p:sp>
        <p:cxnSp>
          <p:nvCxnSpPr>
            <p:cNvPr id="13337" name="AutoShape 35"/>
            <p:cNvCxnSpPr>
              <a:cxnSpLocks noChangeShapeType="1"/>
              <a:stCxn id="13336" idx="0"/>
              <a:endCxn id="13350" idx="3"/>
            </p:cNvCxnSpPr>
            <p:nvPr/>
          </p:nvCxnSpPr>
          <p:spPr bwMode="auto">
            <a:xfrm rot="5400000" flipH="1" flipV="1">
              <a:off x="3692" y="2763"/>
              <a:ext cx="207" cy="162"/>
            </a:xfrm>
            <a:prstGeom prst="straightConnector1">
              <a:avLst/>
            </a:prstGeom>
            <a:noFill/>
            <a:ln w="38100">
              <a:pattFill prst="pct70">
                <a:fgClr>
                  <a:srgbClr val="B2B2B2"/>
                </a:fgClr>
                <a:bgClr>
                  <a:srgbClr val="FFFFFF"/>
                </a:bgClr>
              </a:pattFill>
              <a:round/>
              <a:headEnd type="triangle" w="med" len="med"/>
              <a:tailEnd/>
            </a:ln>
          </p:spPr>
        </p:cxnSp>
        <p:sp>
          <p:nvSpPr>
            <p:cNvPr id="13338" name="Freeform 36"/>
            <p:cNvSpPr>
              <a:spLocks/>
            </p:cNvSpPr>
            <p:nvPr/>
          </p:nvSpPr>
          <p:spPr bwMode="auto">
            <a:xfrm>
              <a:off x="2472" y="3448"/>
              <a:ext cx="1007" cy="144"/>
            </a:xfrm>
            <a:custGeom>
              <a:avLst/>
              <a:gdLst>
                <a:gd name="T0" fmla="*/ 1007 w 2497"/>
                <a:gd name="T1" fmla="*/ 3 h 275"/>
                <a:gd name="T2" fmla="*/ 967 w 2497"/>
                <a:gd name="T3" fmla="*/ 28 h 275"/>
                <a:gd name="T4" fmla="*/ 895 w 2497"/>
                <a:gd name="T5" fmla="*/ 60 h 275"/>
                <a:gd name="T6" fmla="*/ 815 w 2497"/>
                <a:gd name="T7" fmla="*/ 95 h 275"/>
                <a:gd name="T8" fmla="*/ 726 w 2497"/>
                <a:gd name="T9" fmla="*/ 124 h 275"/>
                <a:gd name="T10" fmla="*/ 676 w 2497"/>
                <a:gd name="T11" fmla="*/ 134 h 275"/>
                <a:gd name="T12" fmla="*/ 619 w 2497"/>
                <a:gd name="T13" fmla="*/ 141 h 275"/>
                <a:gd name="T14" fmla="*/ 505 w 2497"/>
                <a:gd name="T15" fmla="*/ 143 h 275"/>
                <a:gd name="T16" fmla="*/ 436 w 2497"/>
                <a:gd name="T17" fmla="*/ 139 h 275"/>
                <a:gd name="T18" fmla="*/ 339 w 2497"/>
                <a:gd name="T19" fmla="*/ 129 h 275"/>
                <a:gd name="T20" fmla="*/ 266 w 2497"/>
                <a:gd name="T21" fmla="*/ 110 h 275"/>
                <a:gd name="T22" fmla="*/ 179 w 2497"/>
                <a:gd name="T23" fmla="*/ 83 h 275"/>
                <a:gd name="T24" fmla="*/ 125 w 2497"/>
                <a:gd name="T25" fmla="*/ 62 h 275"/>
                <a:gd name="T26" fmla="*/ 66 w 2497"/>
                <a:gd name="T27" fmla="*/ 34 h 275"/>
                <a:gd name="T28" fmla="*/ 0 w 2497"/>
                <a:gd name="T29" fmla="*/ 0 h 27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97"/>
                <a:gd name="T46" fmla="*/ 0 h 275"/>
                <a:gd name="T47" fmla="*/ 2497 w 2497"/>
                <a:gd name="T48" fmla="*/ 275 h 27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97" h="275">
                  <a:moveTo>
                    <a:pt x="2497" y="5"/>
                  </a:moveTo>
                  <a:cubicBezTo>
                    <a:pt x="2480" y="13"/>
                    <a:pt x="2443" y="35"/>
                    <a:pt x="2397" y="53"/>
                  </a:cubicBezTo>
                  <a:cubicBezTo>
                    <a:pt x="2351" y="71"/>
                    <a:pt x="2282" y="93"/>
                    <a:pt x="2219" y="115"/>
                  </a:cubicBezTo>
                  <a:cubicBezTo>
                    <a:pt x="2156" y="137"/>
                    <a:pt x="2090" y="162"/>
                    <a:pt x="2020" y="182"/>
                  </a:cubicBezTo>
                  <a:cubicBezTo>
                    <a:pt x="1950" y="202"/>
                    <a:pt x="1858" y="225"/>
                    <a:pt x="1801" y="237"/>
                  </a:cubicBezTo>
                  <a:cubicBezTo>
                    <a:pt x="1744" y="249"/>
                    <a:pt x="1719" y="250"/>
                    <a:pt x="1675" y="255"/>
                  </a:cubicBezTo>
                  <a:cubicBezTo>
                    <a:pt x="1631" y="260"/>
                    <a:pt x="1606" y="266"/>
                    <a:pt x="1536" y="269"/>
                  </a:cubicBezTo>
                  <a:cubicBezTo>
                    <a:pt x="1466" y="272"/>
                    <a:pt x="1328" y="275"/>
                    <a:pt x="1252" y="274"/>
                  </a:cubicBezTo>
                  <a:cubicBezTo>
                    <a:pt x="1176" y="273"/>
                    <a:pt x="1148" y="269"/>
                    <a:pt x="1080" y="265"/>
                  </a:cubicBezTo>
                  <a:cubicBezTo>
                    <a:pt x="1012" y="261"/>
                    <a:pt x="911" y="256"/>
                    <a:pt x="841" y="247"/>
                  </a:cubicBezTo>
                  <a:cubicBezTo>
                    <a:pt x="771" y="238"/>
                    <a:pt x="725" y="226"/>
                    <a:pt x="659" y="211"/>
                  </a:cubicBezTo>
                  <a:cubicBezTo>
                    <a:pt x="593" y="196"/>
                    <a:pt x="503" y="174"/>
                    <a:pt x="445" y="159"/>
                  </a:cubicBezTo>
                  <a:cubicBezTo>
                    <a:pt x="387" y="144"/>
                    <a:pt x="357" y="133"/>
                    <a:pt x="310" y="118"/>
                  </a:cubicBezTo>
                  <a:cubicBezTo>
                    <a:pt x="263" y="103"/>
                    <a:pt x="216" y="84"/>
                    <a:pt x="164" y="64"/>
                  </a:cubicBezTo>
                  <a:cubicBezTo>
                    <a:pt x="112" y="44"/>
                    <a:pt x="34" y="13"/>
                    <a:pt x="0" y="0"/>
                  </a:cubicBezTo>
                </a:path>
              </a:pathLst>
            </a:custGeom>
            <a:noFill/>
            <a:ln w="38100">
              <a:solidFill>
                <a:srgbClr val="C0C0C0"/>
              </a:solidFill>
              <a:prstDash val="dash"/>
              <a:round/>
              <a:headEnd type="triangle" w="med" len="med"/>
              <a:tailEnd/>
            </a:ln>
          </p:spPr>
          <p:txBody>
            <a:bodyPr/>
            <a:lstStyle/>
            <a:p>
              <a:endParaRPr lang="es-ES_tradnl" sz="1400" b="0">
                <a:solidFill>
                  <a:schemeClr val="tx1"/>
                </a:solidFill>
              </a:endParaRPr>
            </a:p>
          </p:txBody>
        </p:sp>
      </p:grpSp>
      <p:sp>
        <p:nvSpPr>
          <p:cNvPr id="12339" name="Oval 19"/>
          <p:cNvSpPr>
            <a:spLocks noChangeArrowheads="1"/>
          </p:cNvSpPr>
          <p:nvPr/>
        </p:nvSpPr>
        <p:spPr bwMode="auto">
          <a:xfrm>
            <a:off x="3151188" y="4591065"/>
            <a:ext cx="2232025" cy="1214199"/>
          </a:xfrm>
          <a:prstGeom prst="ellipse">
            <a:avLst/>
          </a:prstGeom>
          <a:gradFill rotWithShape="1">
            <a:gsLst>
              <a:gs pos="0">
                <a:srgbClr val="FFFF00">
                  <a:gamma/>
                  <a:tint val="50980"/>
                  <a:invGamma/>
                </a:srgbClr>
              </a:gs>
              <a:gs pos="50000">
                <a:srgbClr val="FFFF00">
                  <a:alpha val="14999"/>
                </a:srgbClr>
              </a:gs>
              <a:gs pos="100000">
                <a:srgbClr val="FFFF00">
                  <a:gamma/>
                  <a:tint val="50980"/>
                  <a:invGamma/>
                </a:srgbClr>
              </a:gs>
            </a:gsLst>
            <a:lin ang="5400000" scaled="1"/>
          </a:gradFill>
          <a:ln w="38100" algn="ctr">
            <a:pattFill prst="pct70">
              <a:fgClr>
                <a:srgbClr val="C0C0C0"/>
              </a:fgClr>
              <a:bgClr>
                <a:srgbClr val="FFFFFF"/>
              </a:bgClr>
            </a:pattFill>
            <a:round/>
            <a:headEnd/>
            <a:tailEnd/>
          </a:ln>
        </p:spPr>
        <p:txBody>
          <a:bodyPr anchor="ctr"/>
          <a:lstStyle/>
          <a:p>
            <a:pPr>
              <a:spcBef>
                <a:spcPct val="20000"/>
              </a:spcBef>
              <a:defRPr/>
            </a:pPr>
            <a:r>
              <a:rPr lang="es-MX" sz="1200" dirty="0">
                <a:solidFill>
                  <a:schemeClr val="tx1"/>
                </a:solidFill>
              </a:rPr>
              <a:t>Estudios de:  </a:t>
            </a:r>
          </a:p>
          <a:p>
            <a:pPr>
              <a:spcBef>
                <a:spcPct val="20000"/>
              </a:spcBef>
              <a:defRPr/>
            </a:pPr>
            <a:r>
              <a:rPr lang="es-MX" sz="1200" dirty="0">
                <a:solidFill>
                  <a:schemeClr val="tx1"/>
                </a:solidFill>
              </a:rPr>
              <a:t>Factibilidad</a:t>
            </a:r>
          </a:p>
          <a:p>
            <a:pPr>
              <a:spcBef>
                <a:spcPct val="20000"/>
              </a:spcBef>
              <a:defRPr/>
            </a:pPr>
            <a:r>
              <a:rPr lang="es-MX" sz="1200" dirty="0">
                <a:solidFill>
                  <a:schemeClr val="tx1"/>
                </a:solidFill>
              </a:rPr>
              <a:t>Egresados</a:t>
            </a:r>
          </a:p>
          <a:p>
            <a:pPr>
              <a:spcBef>
                <a:spcPct val="20000"/>
              </a:spcBef>
              <a:defRPr/>
            </a:pPr>
            <a:r>
              <a:rPr lang="es-MX" sz="1200" dirty="0" smtClean="0">
                <a:solidFill>
                  <a:schemeClr val="tx1"/>
                </a:solidFill>
              </a:rPr>
              <a:t>Empleadores</a:t>
            </a:r>
          </a:p>
          <a:p>
            <a:pPr>
              <a:spcBef>
                <a:spcPct val="20000"/>
              </a:spcBef>
              <a:defRPr/>
            </a:pPr>
            <a:r>
              <a:rPr lang="es-MX" sz="1200" dirty="0" smtClean="0">
                <a:solidFill>
                  <a:schemeClr val="tx1"/>
                </a:solidFill>
              </a:rPr>
              <a:t>Entre otros</a:t>
            </a:r>
            <a:endParaRPr lang="es-ES" sz="1200" dirty="0">
              <a:solidFill>
                <a:schemeClr val="tx1"/>
              </a:solidFill>
            </a:endParaRPr>
          </a:p>
        </p:txBody>
      </p:sp>
      <p:grpSp>
        <p:nvGrpSpPr>
          <p:cNvPr id="9" name="Group 59"/>
          <p:cNvGrpSpPr>
            <a:grpSpLocks/>
          </p:cNvGrpSpPr>
          <p:nvPr/>
        </p:nvGrpSpPr>
        <p:grpSpPr bwMode="auto">
          <a:xfrm>
            <a:off x="800100" y="3244865"/>
            <a:ext cx="2363788" cy="1735138"/>
            <a:chOff x="492" y="2854"/>
            <a:chExt cx="1489" cy="1093"/>
          </a:xfrm>
        </p:grpSpPr>
        <p:sp>
          <p:nvSpPr>
            <p:cNvPr id="266269" name="Oval 29"/>
            <p:cNvSpPr>
              <a:spLocks noChangeArrowheads="1"/>
            </p:cNvSpPr>
            <p:nvPr/>
          </p:nvSpPr>
          <p:spPr bwMode="auto">
            <a:xfrm>
              <a:off x="781" y="3450"/>
              <a:ext cx="1101" cy="471"/>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38100" algn="ctr">
              <a:pattFill prst="pct70">
                <a:fgClr>
                  <a:srgbClr val="C0C0C0"/>
                </a:fgClr>
                <a:bgClr>
                  <a:srgbClr val="FFFFFF"/>
                </a:bgClr>
              </a:pattFill>
              <a:round/>
              <a:headEnd/>
              <a:tailEnd/>
            </a:ln>
            <a:effectLst/>
          </p:spPr>
          <p:txBody>
            <a:bodyPr anchor="ctr"/>
            <a:lstStyle/>
            <a:p>
              <a:pPr>
                <a:spcBef>
                  <a:spcPct val="20000"/>
                </a:spcBef>
                <a:defRPr/>
              </a:pPr>
              <a:r>
                <a:rPr lang="es-MX" sz="1400" dirty="0">
                  <a:solidFill>
                    <a:schemeClr val="tx1"/>
                  </a:solidFill>
                </a:rPr>
                <a:t>Innovación educativa</a:t>
              </a:r>
              <a:endParaRPr lang="es-ES" sz="1400" dirty="0">
                <a:solidFill>
                  <a:schemeClr val="tx1"/>
                </a:solidFill>
              </a:endParaRPr>
            </a:p>
          </p:txBody>
        </p:sp>
        <p:cxnSp>
          <p:nvCxnSpPr>
            <p:cNvPr id="13333" name="AutoShape 30"/>
            <p:cNvCxnSpPr>
              <a:cxnSpLocks noChangeShapeType="1"/>
            </p:cNvCxnSpPr>
            <p:nvPr/>
          </p:nvCxnSpPr>
          <p:spPr bwMode="auto">
            <a:xfrm>
              <a:off x="492" y="3488"/>
              <a:ext cx="277" cy="189"/>
            </a:xfrm>
            <a:prstGeom prst="straightConnector1">
              <a:avLst/>
            </a:prstGeom>
            <a:noFill/>
            <a:ln w="38100">
              <a:pattFill prst="pct70">
                <a:fgClr>
                  <a:srgbClr val="C0C0C0"/>
                </a:fgClr>
                <a:bgClr>
                  <a:srgbClr val="FFFFFF"/>
                </a:bgClr>
              </a:pattFill>
              <a:round/>
              <a:headEnd/>
              <a:tailEnd type="triangle" w="med" len="med"/>
            </a:ln>
          </p:spPr>
        </p:cxnSp>
        <p:cxnSp>
          <p:nvCxnSpPr>
            <p:cNvPr id="13334" name="AutoShape 31"/>
            <p:cNvCxnSpPr>
              <a:cxnSpLocks noChangeShapeType="1"/>
              <a:stCxn id="266269" idx="0"/>
            </p:cNvCxnSpPr>
            <p:nvPr/>
          </p:nvCxnSpPr>
          <p:spPr bwMode="auto">
            <a:xfrm flipH="1" flipV="1">
              <a:off x="1328" y="2854"/>
              <a:ext cx="4" cy="584"/>
            </a:xfrm>
            <a:prstGeom prst="straightConnector1">
              <a:avLst/>
            </a:prstGeom>
            <a:noFill/>
            <a:ln w="38100">
              <a:pattFill prst="pct70">
                <a:fgClr>
                  <a:srgbClr val="C0C0C0"/>
                </a:fgClr>
                <a:bgClr>
                  <a:srgbClr val="FFFFFF"/>
                </a:bgClr>
              </a:pattFill>
              <a:round/>
              <a:headEnd/>
              <a:tailEnd type="triangle" w="med" len="med"/>
            </a:ln>
          </p:spPr>
        </p:cxnSp>
        <p:cxnSp>
          <p:nvCxnSpPr>
            <p:cNvPr id="13335" name="AutoShape 20"/>
            <p:cNvCxnSpPr>
              <a:cxnSpLocks noChangeShapeType="1"/>
            </p:cNvCxnSpPr>
            <p:nvPr/>
          </p:nvCxnSpPr>
          <p:spPr bwMode="auto">
            <a:xfrm flipH="1" flipV="1">
              <a:off x="1721" y="3864"/>
              <a:ext cx="260" cy="83"/>
            </a:xfrm>
            <a:prstGeom prst="straightConnector1">
              <a:avLst/>
            </a:prstGeom>
            <a:noFill/>
            <a:ln w="38100">
              <a:pattFill prst="pct70">
                <a:fgClr>
                  <a:srgbClr val="A3A3A3"/>
                </a:fgClr>
                <a:bgClr>
                  <a:srgbClr val="FFFFFF"/>
                </a:bgClr>
              </a:pattFill>
              <a:round/>
              <a:headEnd/>
              <a:tailEnd type="triangle" w="med" len="med"/>
            </a:ln>
          </p:spPr>
        </p:cxnSp>
      </p:grpSp>
      <p:sp>
        <p:nvSpPr>
          <p:cNvPr id="35" name="Rectangle 2"/>
          <p:cNvSpPr>
            <a:spLocks noChangeArrowheads="1"/>
          </p:cNvSpPr>
          <p:nvPr/>
        </p:nvSpPr>
        <p:spPr bwMode="auto">
          <a:xfrm>
            <a:off x="0" y="561600"/>
            <a:ext cx="9144000" cy="655638"/>
          </a:xfrm>
          <a:prstGeom prst="rect">
            <a:avLst/>
          </a:prstGeom>
          <a:solidFill>
            <a:schemeClr val="bg1">
              <a:lumMod val="50000"/>
              <a:alpha val="19000"/>
            </a:schemeClr>
          </a:solidFill>
          <a:ln w="3175" algn="ctr">
            <a:solidFill>
              <a:srgbClr val="B2B2B2"/>
            </a:solidFill>
            <a:miter lim="800000"/>
            <a:headEnd/>
            <a:tailEnd/>
          </a:ln>
        </p:spPr>
        <p:txBody>
          <a:bodyPr lIns="54000" tIns="90000" bIns="36000" anchor="ctr"/>
          <a:lstStyle/>
          <a:p>
            <a:pPr algn="l"/>
            <a:r>
              <a:rPr lang="es-MX" sz="1400" b="1" dirty="0">
                <a:solidFill>
                  <a:schemeClr val="tx1"/>
                </a:solidFill>
              </a:rPr>
              <a:t>El PIFI </a:t>
            </a:r>
            <a:r>
              <a:rPr lang="es-MX" sz="1400" b="1" dirty="0" smtClean="0">
                <a:solidFill>
                  <a:schemeClr val="tx1"/>
                </a:solidFill>
              </a:rPr>
              <a:t>2014-2015 debe </a:t>
            </a:r>
            <a:r>
              <a:rPr lang="es-MX" sz="1400" b="1" dirty="0">
                <a:solidFill>
                  <a:schemeClr val="tx1"/>
                </a:solidFill>
              </a:rPr>
              <a:t>hacer énfasis en la mejora continua de los elementos que caracterizan a una institución de educación superior reconocida por su </a:t>
            </a:r>
            <a:r>
              <a:rPr lang="es-MX" sz="1400" b="1" dirty="0" smtClean="0">
                <a:solidFill>
                  <a:schemeClr val="tx1"/>
                </a:solidFill>
              </a:rPr>
              <a:t>calidad</a:t>
            </a:r>
            <a:r>
              <a:rPr lang="es-MX" sz="1400" b="1" dirty="0">
                <a:solidFill>
                  <a:schemeClr val="tx1"/>
                </a:solidFill>
              </a:rPr>
              <a:t>:</a:t>
            </a:r>
            <a:endParaRPr lang="es-ES" sz="1400" dirty="0">
              <a:solidFill>
                <a:schemeClr val="tx1"/>
              </a:solidFill>
            </a:endParaRPr>
          </a:p>
        </p:txBody>
      </p:sp>
      <p:sp>
        <p:nvSpPr>
          <p:cNvPr id="36" name="35 Rectángulo">
            <a:hlinkClick r:id="rId2" action="ppaction://hlinksldjump"/>
          </p:cNvPr>
          <p:cNvSpPr>
            <a:spLocks noChangeAspect="1"/>
          </p:cNvSpPr>
          <p:nvPr/>
        </p:nvSpPr>
        <p:spPr bwMode="auto">
          <a:xfrm>
            <a:off x="0" y="0"/>
            <a:ext cx="9144000" cy="6858000"/>
          </a:xfrm>
          <a:prstGeom prst="rect">
            <a:avLst/>
          </a:prstGeom>
          <a:solidFill>
            <a:srgbClr val="002774">
              <a:alpha val="0"/>
            </a:srgbClr>
          </a:solidFill>
          <a:ln w="3175" algn="ctr">
            <a:solidFill>
              <a:srgbClr val="B2B2B2"/>
            </a:solidFill>
            <a:miter lim="800000"/>
            <a:headEnd/>
            <a:tailEnd/>
          </a:ln>
        </p:spPr>
        <p:txBody>
          <a:bodyPr wrap="square" tIns="36000" rIns="18000" bIns="36000" rtlCol="0" anchor="ctr">
            <a:noAutofit/>
          </a:bodyPr>
          <a:lstStyle/>
          <a:p>
            <a:pPr algn="just">
              <a:lnSpc>
                <a:spcPct val="90000"/>
              </a:lnSpc>
              <a:tabLst>
                <a:tab pos="180975" algn="l"/>
                <a:tab pos="447675" algn="l"/>
              </a:tabLst>
            </a:pPr>
            <a:endParaRPr lang="es-MX" sz="1300" b="1" dirty="0"/>
          </a:p>
        </p:txBody>
      </p:sp>
      <p:sp>
        <p:nvSpPr>
          <p:cNvPr id="34" name="AutoShape 176">
            <a:hlinkClick r:id="" action="ppaction://hlinkshowjump?jump=previousslide"/>
          </p:cNvPr>
          <p:cNvSpPr>
            <a:spLocks noChangeArrowheads="1"/>
          </p:cNvSpPr>
          <p:nvPr/>
        </p:nvSpPr>
        <p:spPr bwMode="auto">
          <a:xfrm flipH="1">
            <a:off x="8748713" y="648000"/>
            <a:ext cx="155575" cy="147638"/>
          </a:xfrm>
          <a:prstGeom prst="rightArrow">
            <a:avLst>
              <a:gd name="adj1" fmla="val 50000"/>
              <a:gd name="adj2" fmla="val 58732"/>
            </a:avLst>
          </a:prstGeom>
          <a:solidFill>
            <a:srgbClr val="1C9427">
              <a:alpha val="50000"/>
            </a:srgbClr>
          </a:solidFill>
          <a:ln w="19050" algn="ctr">
            <a:solidFill>
              <a:schemeClr val="tx1"/>
            </a:solidFill>
            <a:miter lim="800000"/>
            <a:headEnd/>
            <a:tailEnd/>
          </a:ln>
        </p:spPr>
        <p:txBody>
          <a:bodyPr wrap="none" tIns="90000" anchor="ctr"/>
          <a:lstStyle/>
          <a:p>
            <a:pPr algn="ctr"/>
            <a:endParaRPr lang="es-ES_tradnl" sz="1400"/>
          </a:p>
        </p:txBody>
      </p:sp>
      <p:sp>
        <p:nvSpPr>
          <p:cNvPr id="37" name="Título 1"/>
          <p:cNvSpPr txBox="1">
            <a:spLocks/>
          </p:cNvSpPr>
          <p:nvPr/>
        </p:nvSpPr>
        <p:spPr>
          <a:xfrm>
            <a:off x="821932" y="1"/>
            <a:ext cx="8322067" cy="584775"/>
          </a:xfrm>
          <a:prstGeom prst="rect">
            <a:avLst/>
          </a:prstGeom>
          <a:solidFill>
            <a:schemeClr val="accent5"/>
          </a:solidFill>
          <a:ln>
            <a:solidFill>
              <a:schemeClr val="accent1"/>
            </a:solidFill>
          </a:ln>
        </p:spPr>
        <p:txBody>
          <a:bodyPr>
            <a:spAutoFit/>
          </a:bodyPr>
          <a:lstStyle>
            <a:lvl1pPr algn="ctr" rtl="0" eaLnBrk="0" fontAlgn="base" hangingPunct="0">
              <a:spcBef>
                <a:spcPct val="0"/>
              </a:spcBef>
              <a:spcAft>
                <a:spcPct val="0"/>
              </a:spcAft>
              <a:defRPr sz="1600" baseline="0">
                <a:ln>
                  <a:solidFill>
                    <a:schemeClr val="accent1"/>
                  </a:solidFill>
                </a:ln>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MX" b="0" kern="0" smtClean="0"/>
              <a:t>Décimo segundo proceso para formular el  </a:t>
            </a:r>
            <a:br>
              <a:rPr lang="es-MX" b="0" kern="0" smtClean="0"/>
            </a:br>
            <a:r>
              <a:rPr lang="es-MX" b="0" kern="0" smtClean="0"/>
              <a:t>Programa de Fortalecimiento de la Calidad Educativa 2016-2017 </a:t>
            </a:r>
            <a:endParaRPr lang="es-MX" b="0" kern="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300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3000"/>
                            </p:stCondLst>
                            <p:childTnLst>
                              <p:par>
                                <p:cTn id="8" presetID="1" presetClass="entr" presetSubtype="0" fill="hold" nodeType="afterEffect">
                                  <p:stCondLst>
                                    <p:cond delay="200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5000"/>
                            </p:stCondLst>
                            <p:childTnLst>
                              <p:par>
                                <p:cTn id="11" presetID="1" presetClass="entr" presetSubtype="0" fill="hold" nodeType="afterEffect">
                                  <p:stCondLst>
                                    <p:cond delay="2000"/>
                                  </p:stCondLst>
                                  <p:childTnLst>
                                    <p:set>
                                      <p:cBhvr>
                                        <p:cTn id="12" dur="1" fill="hold">
                                          <p:stCondLst>
                                            <p:cond delay="0"/>
                                          </p:stCondLst>
                                        </p:cTn>
                                        <p:tgtEl>
                                          <p:spTgt spid="12339"/>
                                        </p:tgtEl>
                                        <p:attrNameLst>
                                          <p:attrName>style.visibility</p:attrName>
                                        </p:attrNameLst>
                                      </p:cBhvr>
                                      <p:to>
                                        <p:strVal val="visible"/>
                                      </p:to>
                                    </p:set>
                                  </p:childTnLst>
                                </p:cTn>
                              </p:par>
                            </p:childTnLst>
                          </p:cTn>
                        </p:par>
                        <p:par>
                          <p:cTn id="13" fill="hold">
                            <p:stCondLst>
                              <p:cond delay="7000"/>
                            </p:stCondLst>
                            <p:childTnLst>
                              <p:par>
                                <p:cTn id="14" presetID="35" presetClass="emph" presetSubtype="0" repeatCount="indefinite" fill="hold" nodeType="afterEffect">
                                  <p:stCondLst>
                                    <p:cond delay="3000"/>
                                  </p:stCondLst>
                                  <p:childTnLst>
                                    <p:anim calcmode="discrete" valueType="str">
                                      <p:cBhvr>
                                        <p:cTn id="15" dur="2000" fill="hold"/>
                                        <p:tgtEl>
                                          <p:spTgt spid="12339"/>
                                        </p:tgtEl>
                                        <p:attrNameLst>
                                          <p:attrName>style.visibility</p:attrName>
                                        </p:attrNameLst>
                                      </p:cBhvr>
                                      <p:tavLst>
                                        <p:tav tm="0">
                                          <p:val>
                                            <p:strVal val="hidden"/>
                                          </p:val>
                                        </p:tav>
                                        <p:tav tm="50000">
                                          <p:val>
                                            <p:strVal val="visible"/>
                                          </p:val>
                                        </p:tav>
                                      </p:tavLst>
                                    </p:anim>
                                  </p:childTnLst>
                                </p:cTn>
                              </p:par>
                            </p:childTnLst>
                          </p:cTn>
                        </p:par>
                        <p:par>
                          <p:cTn id="16" fill="hold">
                            <p:stCondLst>
                              <p:cond delay="12000"/>
                            </p:stCondLst>
                            <p:childTnLst>
                              <p:par>
                                <p:cTn id="17" presetID="1" presetClass="entr" presetSubtype="0" fill="hold" nodeType="afterEffect">
                                  <p:stCondLst>
                                    <p:cond delay="2000"/>
                                  </p:stCondLst>
                                  <p:childTnLst>
                                    <p:set>
                                      <p:cBhvr>
                                        <p:cTn id="18" dur="1" fill="hold">
                                          <p:stCondLst>
                                            <p:cond delay="0"/>
                                          </p:stCondLst>
                                        </p:cTn>
                                        <p:tgtEl>
                                          <p:spTgt spid="9"/>
                                        </p:tgtEl>
                                        <p:attrNameLst>
                                          <p:attrName>style.visibility</p:attrName>
                                        </p:attrNameLst>
                                      </p:cBhvr>
                                      <p:to>
                                        <p:strVal val="visible"/>
                                      </p:to>
                                    </p:set>
                                  </p:childTnLst>
                                </p:cTn>
                              </p:par>
                            </p:childTnLst>
                          </p:cTn>
                        </p:par>
                        <p:par>
                          <p:cTn id="19" fill="hold">
                            <p:stCondLst>
                              <p:cond delay="14000"/>
                            </p:stCondLst>
                            <p:childTnLst>
                              <p:par>
                                <p:cTn id="20" presetID="1" presetClass="entr" presetSubtype="0" fill="hold" nodeType="afterEffect">
                                  <p:stCondLst>
                                    <p:cond delay="2000"/>
                                  </p:stCondLst>
                                  <p:childTnLst>
                                    <p:set>
                                      <p:cBhvr>
                                        <p:cTn id="21" dur="1" fill="hold">
                                          <p:stCondLst>
                                            <p:cond delay="0"/>
                                          </p:stCondLst>
                                        </p:cTn>
                                        <p:tgtEl>
                                          <p:spTgt spid="6"/>
                                        </p:tgtEl>
                                        <p:attrNameLst>
                                          <p:attrName>style.visibility</p:attrName>
                                        </p:attrNameLst>
                                      </p:cBhvr>
                                      <p:to>
                                        <p:strVal val="visible"/>
                                      </p:to>
                                    </p:set>
                                  </p:childTnLst>
                                </p:cTn>
                              </p:par>
                            </p:childTnLst>
                          </p:cTn>
                        </p:par>
                        <p:par>
                          <p:cTn id="22" fill="hold">
                            <p:stCondLst>
                              <p:cond delay="16000"/>
                            </p:stCondLst>
                            <p:childTnLst>
                              <p:par>
                                <p:cTn id="23" presetID="41" presetClass="entr" presetSubtype="0" repeatCount="2000" fill="hold" grpId="0" nodeType="afterEffect">
                                  <p:stCondLst>
                                    <p:cond delay="2000"/>
                                  </p:stCondLst>
                                  <p:iterate type="lt">
                                    <p:tmPct val="10000"/>
                                  </p:iterate>
                                  <p:childTnLst>
                                    <p:set>
                                      <p:cBhvr>
                                        <p:cTn id="24" dur="1" fill="hold">
                                          <p:stCondLst>
                                            <p:cond delay="0"/>
                                          </p:stCondLst>
                                        </p:cTn>
                                        <p:tgtEl>
                                          <p:spTgt spid="266257"/>
                                        </p:tgtEl>
                                        <p:attrNameLst>
                                          <p:attrName>style.visibility</p:attrName>
                                        </p:attrNameLst>
                                      </p:cBhvr>
                                      <p:to>
                                        <p:strVal val="visible"/>
                                      </p:to>
                                    </p:set>
                                    <p:anim calcmode="lin" valueType="num">
                                      <p:cBhvr>
                                        <p:cTn id="25" dur="2000" fill="hold"/>
                                        <p:tgtEl>
                                          <p:spTgt spid="266257"/>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266257"/>
                                        </p:tgtEl>
                                        <p:attrNameLst>
                                          <p:attrName>ppt_y</p:attrName>
                                        </p:attrNameLst>
                                      </p:cBhvr>
                                      <p:tavLst>
                                        <p:tav tm="0">
                                          <p:val>
                                            <p:strVal val="#ppt_y"/>
                                          </p:val>
                                        </p:tav>
                                        <p:tav tm="100000">
                                          <p:val>
                                            <p:strVal val="#ppt_y"/>
                                          </p:val>
                                        </p:tav>
                                      </p:tavLst>
                                    </p:anim>
                                    <p:anim calcmode="lin" valueType="num">
                                      <p:cBhvr>
                                        <p:cTn id="27" dur="2000" fill="hold"/>
                                        <p:tgtEl>
                                          <p:spTgt spid="266257"/>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266257"/>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266257"/>
                                        </p:tgtEl>
                                      </p:cBhvr>
                                    </p:animEffect>
                                  </p:childTnLst>
                                </p:cTn>
                              </p:par>
                            </p:childTnLst>
                          </p:cTn>
                        </p:par>
                        <p:par>
                          <p:cTn id="30" fill="hold">
                            <p:stCondLst>
                              <p:cond delay="21600"/>
                            </p:stCondLst>
                            <p:childTnLst>
                              <p:par>
                                <p:cTn id="31" presetID="1" presetClass="entr" presetSubtype="0" fill="hold" nodeType="afterEffect">
                                  <p:stCondLst>
                                    <p:cond delay="1000"/>
                                  </p:stCondLst>
                                  <p:childTnLst>
                                    <p:set>
                                      <p:cBhvr>
                                        <p:cTn id="32" dur="1" fill="hold">
                                          <p:stCondLst>
                                            <p:cond delay="0"/>
                                          </p:stCondLst>
                                        </p:cTn>
                                        <p:tgtEl>
                                          <p:spTgt spid="7"/>
                                        </p:tgtEl>
                                        <p:attrNameLst>
                                          <p:attrName>style.visibility</p:attrName>
                                        </p:attrNameLst>
                                      </p:cBhvr>
                                      <p:to>
                                        <p:strVal val="visible"/>
                                      </p:to>
                                    </p:set>
                                  </p:childTnLst>
                                </p:cTn>
                              </p:par>
                            </p:childTnLst>
                          </p:cTn>
                        </p:par>
                        <p:par>
                          <p:cTn id="33" fill="hold">
                            <p:stCondLst>
                              <p:cond delay="22600"/>
                            </p:stCondLst>
                            <p:childTnLst>
                              <p:par>
                                <p:cTn id="34" presetID="55" presetClass="entr" presetSubtype="0" repeatCount="2000" fill="hold" nodeType="afterEffect">
                                  <p:stCondLst>
                                    <p:cond delay="2000"/>
                                  </p:stCondLst>
                                  <p:childTnLst>
                                    <p:set>
                                      <p:cBhvr>
                                        <p:cTn id="35" dur="1" fill="hold">
                                          <p:stCondLst>
                                            <p:cond delay="0"/>
                                          </p:stCondLst>
                                        </p:cTn>
                                        <p:tgtEl>
                                          <p:spTgt spid="8"/>
                                        </p:tgtEl>
                                        <p:attrNameLst>
                                          <p:attrName>style.visibility</p:attrName>
                                        </p:attrNameLst>
                                      </p:cBhvr>
                                      <p:to>
                                        <p:strVal val="visible"/>
                                      </p:to>
                                    </p:set>
                                    <p:anim calcmode="lin" valueType="num">
                                      <p:cBhvr>
                                        <p:cTn id="36" dur="2000" fill="hold"/>
                                        <p:tgtEl>
                                          <p:spTgt spid="8"/>
                                        </p:tgtEl>
                                        <p:attrNameLst>
                                          <p:attrName>ppt_w</p:attrName>
                                        </p:attrNameLst>
                                      </p:cBhvr>
                                      <p:tavLst>
                                        <p:tav tm="0">
                                          <p:val>
                                            <p:strVal val="#ppt_w*0.70"/>
                                          </p:val>
                                        </p:tav>
                                        <p:tav tm="100000">
                                          <p:val>
                                            <p:strVal val="#ppt_w"/>
                                          </p:val>
                                        </p:tav>
                                      </p:tavLst>
                                    </p:anim>
                                    <p:anim calcmode="lin" valueType="num">
                                      <p:cBhvr>
                                        <p:cTn id="37" dur="2000" fill="hold"/>
                                        <p:tgtEl>
                                          <p:spTgt spid="8"/>
                                        </p:tgtEl>
                                        <p:attrNameLst>
                                          <p:attrName>ppt_h</p:attrName>
                                        </p:attrNameLst>
                                      </p:cBhvr>
                                      <p:tavLst>
                                        <p:tav tm="0">
                                          <p:val>
                                            <p:strVal val="#ppt_h"/>
                                          </p:val>
                                        </p:tav>
                                        <p:tav tm="100000">
                                          <p:val>
                                            <p:strVal val="#ppt_h"/>
                                          </p:val>
                                        </p:tav>
                                      </p:tavLst>
                                    </p:anim>
                                    <p:animEffect transition="in" filter="fade">
                                      <p:cBhvr>
                                        <p:cTn id="3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5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94"/>
          <p:cNvSpPr>
            <a:spLocks noChangeArrowheads="1"/>
          </p:cNvSpPr>
          <p:nvPr/>
        </p:nvSpPr>
        <p:spPr bwMode="auto">
          <a:xfrm>
            <a:off x="5467350" y="2027238"/>
            <a:ext cx="211138" cy="128587"/>
          </a:xfrm>
          <a:prstGeom prst="rect">
            <a:avLst/>
          </a:prstGeom>
          <a:gradFill rotWithShape="0">
            <a:gsLst>
              <a:gs pos="0">
                <a:srgbClr val="A3C2E1"/>
              </a:gs>
              <a:gs pos="100000">
                <a:srgbClr val="75A3D1"/>
              </a:gs>
            </a:gsLst>
            <a:lin ang="0" scaled="1"/>
          </a:gradFill>
          <a:ln w="38100" algn="ctr">
            <a:solidFill>
              <a:srgbClr val="FFFF00"/>
            </a:solidFill>
            <a:miter lim="800000"/>
            <a:headEnd/>
            <a:tailEnd/>
          </a:ln>
        </p:spPr>
        <p:txBody>
          <a:bodyPr wrap="none" anchor="ctr"/>
          <a:lstStyle/>
          <a:p>
            <a:endParaRPr lang="es-MX"/>
          </a:p>
        </p:txBody>
      </p:sp>
      <p:sp>
        <p:nvSpPr>
          <p:cNvPr id="23555" name="Rectangle 195"/>
          <p:cNvSpPr>
            <a:spLocks noChangeArrowheads="1"/>
          </p:cNvSpPr>
          <p:nvPr/>
        </p:nvSpPr>
        <p:spPr bwMode="auto">
          <a:xfrm>
            <a:off x="5118100" y="3127375"/>
            <a:ext cx="209550" cy="128588"/>
          </a:xfrm>
          <a:prstGeom prst="rect">
            <a:avLst/>
          </a:prstGeom>
          <a:gradFill rotWithShape="0">
            <a:gsLst>
              <a:gs pos="0">
                <a:srgbClr val="A3C2E1"/>
              </a:gs>
              <a:gs pos="100000">
                <a:srgbClr val="75A3D1"/>
              </a:gs>
            </a:gsLst>
            <a:lin ang="0" scaled="1"/>
          </a:gradFill>
          <a:ln w="38100" algn="ctr">
            <a:solidFill>
              <a:srgbClr val="FFFF00"/>
            </a:solidFill>
            <a:miter lim="800000"/>
            <a:headEnd/>
            <a:tailEnd/>
          </a:ln>
        </p:spPr>
        <p:txBody>
          <a:bodyPr wrap="none" anchor="ctr"/>
          <a:lstStyle/>
          <a:p>
            <a:endParaRPr lang="es-MX"/>
          </a:p>
        </p:txBody>
      </p:sp>
      <p:sp>
        <p:nvSpPr>
          <p:cNvPr id="23556" name="Rectangle 196"/>
          <p:cNvSpPr>
            <a:spLocks noChangeArrowheads="1"/>
          </p:cNvSpPr>
          <p:nvPr/>
        </p:nvSpPr>
        <p:spPr bwMode="auto">
          <a:xfrm>
            <a:off x="5118100" y="3257550"/>
            <a:ext cx="209550" cy="128588"/>
          </a:xfrm>
          <a:prstGeom prst="rect">
            <a:avLst/>
          </a:prstGeom>
          <a:gradFill rotWithShape="0">
            <a:gsLst>
              <a:gs pos="0">
                <a:srgbClr val="A3C2E1"/>
              </a:gs>
              <a:gs pos="100000">
                <a:srgbClr val="75A3D1"/>
              </a:gs>
            </a:gsLst>
            <a:lin ang="0" scaled="1"/>
          </a:gradFill>
          <a:ln w="38100" algn="ctr">
            <a:solidFill>
              <a:srgbClr val="FFFF00"/>
            </a:solidFill>
            <a:miter lim="800000"/>
            <a:headEnd/>
            <a:tailEnd/>
          </a:ln>
        </p:spPr>
        <p:txBody>
          <a:bodyPr wrap="none" anchor="ctr"/>
          <a:lstStyle/>
          <a:p>
            <a:endParaRPr lang="es-MX"/>
          </a:p>
        </p:txBody>
      </p:sp>
      <p:sp>
        <p:nvSpPr>
          <p:cNvPr id="23557" name="Rectangle 197"/>
          <p:cNvSpPr>
            <a:spLocks noChangeArrowheads="1"/>
          </p:cNvSpPr>
          <p:nvPr/>
        </p:nvSpPr>
        <p:spPr bwMode="auto">
          <a:xfrm>
            <a:off x="1" y="549275"/>
            <a:ext cx="9144000" cy="6311900"/>
          </a:xfrm>
          <a:prstGeom prst="rect">
            <a:avLst/>
          </a:prstGeom>
          <a:gradFill rotWithShape="1">
            <a:gsLst>
              <a:gs pos="0">
                <a:schemeClr val="bg1">
                  <a:lumMod val="75000"/>
                </a:schemeClr>
              </a:gs>
              <a:gs pos="7000">
                <a:schemeClr val="bg1">
                  <a:lumMod val="85000"/>
                </a:schemeClr>
              </a:gs>
              <a:gs pos="26000">
                <a:schemeClr val="bg1">
                  <a:lumMod val="75000"/>
                </a:schemeClr>
              </a:gs>
            </a:gsLst>
            <a:lin ang="5400000" scaled="1"/>
          </a:gradFill>
          <a:ln w="28575">
            <a:noFill/>
            <a:miter lim="800000"/>
            <a:headEnd/>
            <a:tailEnd/>
          </a:ln>
        </p:spPr>
        <p:txBody>
          <a:bodyPr lIns="126000" tIns="0" rIns="0" bIns="0"/>
          <a:lstStyle/>
          <a:p>
            <a:pPr algn="just" eaLnBrk="0" hangingPunct="0">
              <a:lnSpc>
                <a:spcPct val="95000"/>
              </a:lnSpc>
              <a:spcBef>
                <a:spcPct val="15000"/>
              </a:spcBef>
              <a:buFont typeface="Wingdings" pitchFamily="2" charset="2"/>
              <a:buNone/>
            </a:pPr>
            <a:endParaRPr lang="es-MX" sz="1600">
              <a:solidFill>
                <a:srgbClr val="FFFFFF"/>
              </a:solidFill>
            </a:endParaRPr>
          </a:p>
        </p:txBody>
      </p:sp>
      <p:sp>
        <p:nvSpPr>
          <p:cNvPr id="23558" name="Rectangle 198"/>
          <p:cNvSpPr>
            <a:spLocks noChangeArrowheads="1"/>
          </p:cNvSpPr>
          <p:nvPr/>
        </p:nvSpPr>
        <p:spPr bwMode="auto">
          <a:xfrm>
            <a:off x="1825625" y="3711575"/>
            <a:ext cx="280988" cy="193675"/>
          </a:xfrm>
          <a:prstGeom prst="rect">
            <a:avLst/>
          </a:prstGeom>
          <a:gradFill rotWithShape="0">
            <a:gsLst>
              <a:gs pos="0">
                <a:srgbClr val="A3C2E1"/>
              </a:gs>
              <a:gs pos="100000">
                <a:srgbClr val="75A3D1"/>
              </a:gs>
            </a:gsLst>
            <a:lin ang="0" scaled="1"/>
          </a:gradFill>
          <a:ln w="38100" algn="ctr">
            <a:solidFill>
              <a:srgbClr val="FFFF00"/>
            </a:solidFill>
            <a:miter lim="800000"/>
            <a:headEnd/>
            <a:tailEnd/>
          </a:ln>
        </p:spPr>
        <p:txBody>
          <a:bodyPr wrap="none" anchor="ctr"/>
          <a:lstStyle/>
          <a:p>
            <a:endParaRPr lang="es-MX"/>
          </a:p>
        </p:txBody>
      </p:sp>
      <p:sp>
        <p:nvSpPr>
          <p:cNvPr id="23559" name="Rectangle 199"/>
          <p:cNvSpPr>
            <a:spLocks noChangeArrowheads="1"/>
          </p:cNvSpPr>
          <p:nvPr/>
        </p:nvSpPr>
        <p:spPr bwMode="auto">
          <a:xfrm>
            <a:off x="3057525" y="3451225"/>
            <a:ext cx="209550" cy="130175"/>
          </a:xfrm>
          <a:prstGeom prst="rect">
            <a:avLst/>
          </a:prstGeom>
          <a:gradFill rotWithShape="0">
            <a:gsLst>
              <a:gs pos="0">
                <a:srgbClr val="A3C2E1"/>
              </a:gs>
              <a:gs pos="100000">
                <a:srgbClr val="75A3D1"/>
              </a:gs>
            </a:gsLst>
            <a:lin ang="0" scaled="1"/>
          </a:gradFill>
          <a:ln w="38100" algn="ctr">
            <a:solidFill>
              <a:srgbClr val="FFFF00"/>
            </a:solidFill>
            <a:miter lim="800000"/>
            <a:headEnd/>
            <a:tailEnd/>
          </a:ln>
        </p:spPr>
        <p:txBody>
          <a:bodyPr wrap="none" anchor="ctr"/>
          <a:lstStyle/>
          <a:p>
            <a:endParaRPr lang="es-MX"/>
          </a:p>
        </p:txBody>
      </p:sp>
      <p:sp>
        <p:nvSpPr>
          <p:cNvPr id="23560" name="Rectangle 200"/>
          <p:cNvSpPr>
            <a:spLocks noChangeArrowheads="1"/>
          </p:cNvSpPr>
          <p:nvPr/>
        </p:nvSpPr>
        <p:spPr bwMode="auto">
          <a:xfrm>
            <a:off x="1258888" y="620713"/>
            <a:ext cx="3573462" cy="6237287"/>
          </a:xfrm>
          <a:prstGeom prst="rect">
            <a:avLst/>
          </a:prstGeom>
          <a:gradFill rotWithShape="1">
            <a:gsLst>
              <a:gs pos="0">
                <a:srgbClr val="7DCB7D"/>
              </a:gs>
              <a:gs pos="50000">
                <a:srgbClr val="009900"/>
              </a:gs>
              <a:gs pos="100000">
                <a:srgbClr val="7DCB7D"/>
              </a:gs>
            </a:gsLst>
            <a:lin ang="5400000" scaled="1"/>
          </a:gradFill>
          <a:ln w="9525">
            <a:noFill/>
            <a:miter lim="800000"/>
            <a:headEnd/>
            <a:tailEnd/>
          </a:ln>
        </p:spPr>
        <p:txBody>
          <a:bodyPr wrap="none" anchor="ctr"/>
          <a:lstStyle/>
          <a:p>
            <a:pPr>
              <a:spcBef>
                <a:spcPct val="20000"/>
              </a:spcBef>
            </a:pPr>
            <a:endParaRPr lang="es-MX" sz="1200">
              <a:solidFill>
                <a:schemeClr val="folHlink"/>
              </a:solidFill>
            </a:endParaRPr>
          </a:p>
        </p:txBody>
      </p:sp>
      <p:sp>
        <p:nvSpPr>
          <p:cNvPr id="23561" name="AutoShape 201"/>
          <p:cNvSpPr>
            <a:spLocks noChangeArrowheads="1"/>
          </p:cNvSpPr>
          <p:nvPr/>
        </p:nvSpPr>
        <p:spPr bwMode="auto">
          <a:xfrm>
            <a:off x="5342240" y="1278255"/>
            <a:ext cx="3314097" cy="953453"/>
          </a:xfrm>
          <a:prstGeom prst="roundRect">
            <a:avLst>
              <a:gd name="adj" fmla="val 16667"/>
            </a:avLst>
          </a:prstGeom>
          <a:gradFill rotWithShape="1">
            <a:gsLst>
              <a:gs pos="0">
                <a:srgbClr val="66CCFF"/>
              </a:gs>
              <a:gs pos="50000">
                <a:srgbClr val="FFFFFF"/>
              </a:gs>
              <a:gs pos="100000">
                <a:srgbClr val="66CCFF"/>
              </a:gs>
            </a:gsLst>
            <a:lin ang="5400000" scaled="1"/>
          </a:gradFill>
          <a:ln w="9525">
            <a:solidFill>
              <a:schemeClr val="tx1"/>
            </a:solidFill>
            <a:round/>
            <a:headEnd/>
            <a:tailEnd/>
          </a:ln>
        </p:spPr>
        <p:txBody>
          <a:bodyPr wrap="none" anchor="ctr">
            <a:spAutoFit/>
          </a:bodyPr>
          <a:lstStyle/>
          <a:p>
            <a:r>
              <a:rPr lang="es-ES" sz="1600" dirty="0" smtClean="0">
                <a:solidFill>
                  <a:schemeClr val="tx1"/>
                </a:solidFill>
              </a:rPr>
              <a:t>Noveno </a:t>
            </a:r>
            <a:r>
              <a:rPr lang="es-ES" sz="1600" dirty="0">
                <a:solidFill>
                  <a:schemeClr val="tx1"/>
                </a:solidFill>
              </a:rPr>
              <a:t>proceso </a:t>
            </a:r>
          </a:p>
          <a:p>
            <a:r>
              <a:rPr lang="es-ES" sz="1600" dirty="0">
                <a:solidFill>
                  <a:schemeClr val="tx1"/>
                </a:solidFill>
              </a:rPr>
              <a:t> de autoevaluación </a:t>
            </a:r>
            <a:r>
              <a:rPr lang="es-MX" sz="1600" dirty="0" smtClean="0">
                <a:solidFill>
                  <a:schemeClr val="tx1"/>
                </a:solidFill>
              </a:rPr>
              <a:t>académica</a:t>
            </a:r>
            <a:endParaRPr lang="es-MX" sz="1600" dirty="0">
              <a:solidFill>
                <a:schemeClr val="tx1"/>
              </a:solidFill>
            </a:endParaRPr>
          </a:p>
          <a:p>
            <a:r>
              <a:rPr lang="es-MX" sz="1600" dirty="0">
                <a:solidFill>
                  <a:schemeClr val="tx1"/>
                </a:solidFill>
              </a:rPr>
              <a:t>de cada PE y </a:t>
            </a:r>
            <a:r>
              <a:rPr lang="es-MX" sz="1800" dirty="0">
                <a:solidFill>
                  <a:schemeClr val="tx1"/>
                </a:solidFill>
              </a:rPr>
              <a:t>CA</a:t>
            </a:r>
            <a:endParaRPr lang="es-ES" sz="1800" dirty="0">
              <a:solidFill>
                <a:schemeClr val="tx1"/>
              </a:solidFill>
            </a:endParaRPr>
          </a:p>
        </p:txBody>
      </p:sp>
      <p:sp>
        <p:nvSpPr>
          <p:cNvPr id="23562" name="Text Box 202"/>
          <p:cNvSpPr txBox="1">
            <a:spLocks noChangeArrowheads="1"/>
          </p:cNvSpPr>
          <p:nvPr/>
        </p:nvSpPr>
        <p:spPr bwMode="auto">
          <a:xfrm>
            <a:off x="6307138" y="4098925"/>
            <a:ext cx="492125" cy="336550"/>
          </a:xfrm>
          <a:prstGeom prst="rect">
            <a:avLst/>
          </a:prstGeom>
          <a:noFill/>
          <a:ln w="9525">
            <a:noFill/>
            <a:miter lim="800000"/>
            <a:headEnd/>
            <a:tailEnd/>
          </a:ln>
        </p:spPr>
        <p:txBody>
          <a:bodyPr>
            <a:spAutoFit/>
          </a:bodyPr>
          <a:lstStyle/>
          <a:p>
            <a:pPr algn="l">
              <a:spcBef>
                <a:spcPct val="50000"/>
              </a:spcBef>
            </a:pPr>
            <a:r>
              <a:rPr lang="es-ES" sz="1600">
                <a:solidFill>
                  <a:srgbClr val="FFFF66"/>
                </a:solidFill>
              </a:rPr>
              <a:t>No</a:t>
            </a:r>
          </a:p>
        </p:txBody>
      </p:sp>
      <p:sp>
        <p:nvSpPr>
          <p:cNvPr id="23563" name="AutoShape 203"/>
          <p:cNvSpPr>
            <a:spLocks noChangeArrowheads="1"/>
          </p:cNvSpPr>
          <p:nvPr/>
        </p:nvSpPr>
        <p:spPr bwMode="auto">
          <a:xfrm>
            <a:off x="179388" y="4606925"/>
            <a:ext cx="854075" cy="985838"/>
          </a:xfrm>
          <a:prstGeom prst="foldedCorner">
            <a:avLst>
              <a:gd name="adj" fmla="val 12500"/>
            </a:avLst>
          </a:prstGeom>
          <a:gradFill rotWithShape="1">
            <a:gsLst>
              <a:gs pos="0">
                <a:srgbClr val="339933"/>
              </a:gs>
              <a:gs pos="50000">
                <a:srgbClr val="FFFFFF"/>
              </a:gs>
              <a:gs pos="100000">
                <a:srgbClr val="339933"/>
              </a:gs>
            </a:gsLst>
            <a:lin ang="5400000" scaled="1"/>
          </a:gradFill>
          <a:ln w="9525">
            <a:solidFill>
              <a:schemeClr val="tx1"/>
            </a:solidFill>
            <a:round/>
            <a:headEnd/>
            <a:tailEnd/>
          </a:ln>
        </p:spPr>
        <p:txBody>
          <a:bodyPr wrap="none" anchor="ctr"/>
          <a:lstStyle/>
          <a:p>
            <a:r>
              <a:rPr lang="es-ES" sz="1300" dirty="0" smtClean="0">
                <a:solidFill>
                  <a:schemeClr val="tx1"/>
                </a:solidFill>
              </a:rPr>
              <a:t>PFCE</a:t>
            </a:r>
          </a:p>
          <a:p>
            <a:r>
              <a:rPr lang="es-ES" sz="1300" dirty="0" smtClean="0">
                <a:solidFill>
                  <a:schemeClr val="tx1"/>
                </a:solidFill>
              </a:rPr>
              <a:t>2016-2017</a:t>
            </a:r>
            <a:endParaRPr lang="es-ES" sz="1300" dirty="0">
              <a:solidFill>
                <a:schemeClr val="tx1"/>
              </a:solidFill>
            </a:endParaRPr>
          </a:p>
        </p:txBody>
      </p:sp>
      <p:sp>
        <p:nvSpPr>
          <p:cNvPr id="23564" name="AutoShape 204">
            <a:hlinkClick r:id="rId3" action="ppaction://hlinksldjump"/>
          </p:cNvPr>
          <p:cNvSpPr>
            <a:spLocks noChangeArrowheads="1"/>
          </p:cNvSpPr>
          <p:nvPr/>
        </p:nvSpPr>
        <p:spPr bwMode="auto">
          <a:xfrm>
            <a:off x="363538" y="6021388"/>
            <a:ext cx="488950" cy="193675"/>
          </a:xfrm>
          <a:prstGeom prst="rightArrow">
            <a:avLst>
              <a:gd name="adj1" fmla="val 50000"/>
              <a:gd name="adj2" fmla="val 63115"/>
            </a:avLst>
          </a:prstGeom>
          <a:noFill/>
          <a:ln w="9525">
            <a:noFill/>
            <a:miter lim="800000"/>
            <a:headEnd/>
            <a:tailEnd/>
          </a:ln>
        </p:spPr>
        <p:txBody>
          <a:bodyPr wrap="none" anchor="ctr"/>
          <a:lstStyle/>
          <a:p>
            <a:endParaRPr lang="es-MX"/>
          </a:p>
        </p:txBody>
      </p:sp>
      <p:sp>
        <p:nvSpPr>
          <p:cNvPr id="23565" name="Rectangle 205">
            <a:hlinkClick r:id="rId4" action="ppaction://hlinksldjump"/>
          </p:cNvPr>
          <p:cNvSpPr>
            <a:spLocks noChangeArrowheads="1"/>
          </p:cNvSpPr>
          <p:nvPr/>
        </p:nvSpPr>
        <p:spPr bwMode="auto">
          <a:xfrm rot="-5400000">
            <a:off x="-376238" y="1889126"/>
            <a:ext cx="2036763" cy="652462"/>
          </a:xfrm>
          <a:prstGeom prst="rect">
            <a:avLst/>
          </a:prstGeom>
          <a:noFill/>
          <a:ln w="9525">
            <a:noFill/>
            <a:miter lim="800000"/>
            <a:headEnd/>
            <a:tailEnd/>
          </a:ln>
        </p:spPr>
        <p:txBody>
          <a:bodyPr wrap="none" anchor="ctr"/>
          <a:lstStyle/>
          <a:p>
            <a:endParaRPr lang="es-MX"/>
          </a:p>
        </p:txBody>
      </p:sp>
      <p:sp>
        <p:nvSpPr>
          <p:cNvPr id="23566" name="Oval 206"/>
          <p:cNvSpPr>
            <a:spLocks noChangeArrowheads="1"/>
          </p:cNvSpPr>
          <p:nvPr/>
        </p:nvSpPr>
        <p:spPr bwMode="auto">
          <a:xfrm>
            <a:off x="1336675" y="3775075"/>
            <a:ext cx="3151188" cy="2565400"/>
          </a:xfrm>
          <a:prstGeom prst="ellipse">
            <a:avLst/>
          </a:prstGeom>
          <a:gradFill rotWithShape="1">
            <a:gsLst>
              <a:gs pos="0">
                <a:srgbClr val="2F5E76"/>
              </a:gs>
              <a:gs pos="100000">
                <a:srgbClr val="66CCFF"/>
              </a:gs>
            </a:gsLst>
            <a:lin ang="18900000" scaled="1"/>
          </a:gradFill>
          <a:ln w="9525">
            <a:solidFill>
              <a:schemeClr val="tx1"/>
            </a:solidFill>
            <a:round/>
            <a:headEnd/>
            <a:tailEnd/>
          </a:ln>
        </p:spPr>
        <p:txBody>
          <a:bodyPr wrap="none" anchor="ctr"/>
          <a:lstStyle/>
          <a:p>
            <a:endParaRPr lang="es-MX"/>
          </a:p>
        </p:txBody>
      </p:sp>
      <p:sp>
        <p:nvSpPr>
          <p:cNvPr id="23567" name="Text Box 207"/>
          <p:cNvSpPr txBox="1">
            <a:spLocks noChangeArrowheads="1"/>
          </p:cNvSpPr>
          <p:nvPr/>
        </p:nvSpPr>
        <p:spPr bwMode="auto">
          <a:xfrm>
            <a:off x="5492750" y="5541963"/>
            <a:ext cx="490538" cy="336550"/>
          </a:xfrm>
          <a:prstGeom prst="rect">
            <a:avLst/>
          </a:prstGeom>
          <a:noFill/>
          <a:ln w="9525">
            <a:noFill/>
            <a:miter lim="800000"/>
            <a:headEnd/>
            <a:tailEnd/>
          </a:ln>
        </p:spPr>
        <p:txBody>
          <a:bodyPr>
            <a:spAutoFit/>
          </a:bodyPr>
          <a:lstStyle/>
          <a:p>
            <a:pPr algn="l">
              <a:spcBef>
                <a:spcPct val="50000"/>
              </a:spcBef>
            </a:pPr>
            <a:endParaRPr lang="es-MX" sz="1600">
              <a:solidFill>
                <a:schemeClr val="tx1"/>
              </a:solidFill>
            </a:endParaRPr>
          </a:p>
        </p:txBody>
      </p:sp>
      <p:sp>
        <p:nvSpPr>
          <p:cNvPr id="23568" name="Text Box 208"/>
          <p:cNvSpPr txBox="1">
            <a:spLocks noChangeArrowheads="1"/>
          </p:cNvSpPr>
          <p:nvPr/>
        </p:nvSpPr>
        <p:spPr bwMode="auto">
          <a:xfrm>
            <a:off x="5065713" y="4746625"/>
            <a:ext cx="401637" cy="336550"/>
          </a:xfrm>
          <a:prstGeom prst="rect">
            <a:avLst/>
          </a:prstGeom>
          <a:noFill/>
          <a:ln w="9525">
            <a:noFill/>
            <a:miter lim="800000"/>
            <a:headEnd/>
            <a:tailEnd/>
          </a:ln>
        </p:spPr>
        <p:txBody>
          <a:bodyPr>
            <a:spAutoFit/>
          </a:bodyPr>
          <a:lstStyle/>
          <a:p>
            <a:pPr algn="l">
              <a:spcBef>
                <a:spcPct val="50000"/>
              </a:spcBef>
            </a:pPr>
            <a:r>
              <a:rPr lang="es-ES" sz="1600">
                <a:solidFill>
                  <a:srgbClr val="FFFF66"/>
                </a:solidFill>
              </a:rPr>
              <a:t>Sí</a:t>
            </a:r>
          </a:p>
        </p:txBody>
      </p:sp>
      <p:sp>
        <p:nvSpPr>
          <p:cNvPr id="23569" name="Text Box 209"/>
          <p:cNvSpPr txBox="1">
            <a:spLocks noChangeArrowheads="1"/>
          </p:cNvSpPr>
          <p:nvPr/>
        </p:nvSpPr>
        <p:spPr bwMode="auto">
          <a:xfrm>
            <a:off x="1755775" y="620713"/>
            <a:ext cx="2451100" cy="320675"/>
          </a:xfrm>
          <a:prstGeom prst="rect">
            <a:avLst/>
          </a:prstGeom>
          <a:noFill/>
          <a:ln w="9525" algn="ctr">
            <a:noFill/>
            <a:miter lim="800000"/>
            <a:headEnd/>
            <a:tailEnd/>
          </a:ln>
        </p:spPr>
        <p:txBody>
          <a:bodyPr>
            <a:spAutoFit/>
          </a:bodyPr>
          <a:lstStyle/>
          <a:p>
            <a:pPr>
              <a:spcBef>
                <a:spcPct val="50000"/>
              </a:spcBef>
            </a:pPr>
            <a:r>
              <a:rPr lang="es-MX" sz="1500" dirty="0">
                <a:solidFill>
                  <a:schemeClr val="bg1">
                    <a:lumMod val="95000"/>
                  </a:schemeClr>
                </a:solidFill>
              </a:rPr>
              <a:t>Ámbito institucional</a:t>
            </a:r>
            <a:endParaRPr lang="es-ES" sz="1500" dirty="0">
              <a:solidFill>
                <a:schemeClr val="bg1">
                  <a:lumMod val="95000"/>
                </a:schemeClr>
              </a:solidFill>
            </a:endParaRPr>
          </a:p>
        </p:txBody>
      </p:sp>
      <p:sp>
        <p:nvSpPr>
          <p:cNvPr id="23570" name="Text Box 210"/>
          <p:cNvSpPr txBox="1">
            <a:spLocks noChangeArrowheads="1"/>
          </p:cNvSpPr>
          <p:nvPr/>
        </p:nvSpPr>
        <p:spPr bwMode="auto">
          <a:xfrm>
            <a:off x="5746750" y="692150"/>
            <a:ext cx="2451100" cy="320675"/>
          </a:xfrm>
          <a:prstGeom prst="rect">
            <a:avLst/>
          </a:prstGeom>
          <a:noFill/>
          <a:ln w="9525" algn="ctr">
            <a:noFill/>
            <a:miter lim="800000"/>
            <a:headEnd/>
            <a:tailEnd/>
          </a:ln>
        </p:spPr>
        <p:txBody>
          <a:bodyPr>
            <a:spAutoFit/>
          </a:bodyPr>
          <a:lstStyle/>
          <a:p>
            <a:pPr>
              <a:spcBef>
                <a:spcPct val="50000"/>
              </a:spcBef>
            </a:pPr>
            <a:r>
              <a:rPr lang="es-MX" sz="1500">
                <a:solidFill>
                  <a:srgbClr val="FFFFFF"/>
                </a:solidFill>
              </a:rPr>
              <a:t>Ámbito de los PE</a:t>
            </a:r>
            <a:endParaRPr lang="es-ES" sz="1500">
              <a:solidFill>
                <a:srgbClr val="FFFFFF"/>
              </a:solidFill>
            </a:endParaRPr>
          </a:p>
        </p:txBody>
      </p:sp>
      <p:cxnSp>
        <p:nvCxnSpPr>
          <p:cNvPr id="23571" name="AutoShape 211"/>
          <p:cNvCxnSpPr>
            <a:cxnSpLocks noChangeShapeType="1"/>
            <a:stCxn id="23601" idx="1"/>
            <a:endCxn id="23574" idx="3"/>
          </p:cNvCxnSpPr>
          <p:nvPr/>
        </p:nvCxnSpPr>
        <p:spPr bwMode="auto">
          <a:xfrm flipH="1">
            <a:off x="6638925" y="4670425"/>
            <a:ext cx="439738" cy="3175"/>
          </a:xfrm>
          <a:prstGeom prst="straightConnector1">
            <a:avLst/>
          </a:prstGeom>
          <a:noFill/>
          <a:ln w="38100">
            <a:solidFill>
              <a:srgbClr val="FFFF00"/>
            </a:solidFill>
            <a:round/>
            <a:headEnd/>
            <a:tailEnd type="triangle" w="med" len="med"/>
          </a:ln>
        </p:spPr>
      </p:cxnSp>
      <p:cxnSp>
        <p:nvCxnSpPr>
          <p:cNvPr id="23572" name="AutoShape 212"/>
          <p:cNvCxnSpPr>
            <a:cxnSpLocks noChangeShapeType="1"/>
            <a:stCxn id="23574" idx="1"/>
            <a:endCxn id="23609" idx="3"/>
          </p:cNvCxnSpPr>
          <p:nvPr/>
        </p:nvCxnSpPr>
        <p:spPr bwMode="auto">
          <a:xfrm rot="10800000" flipV="1">
            <a:off x="5033963" y="4673600"/>
            <a:ext cx="973137" cy="384175"/>
          </a:xfrm>
          <a:prstGeom prst="bentConnector3">
            <a:avLst>
              <a:gd name="adj1" fmla="val 62380"/>
            </a:avLst>
          </a:prstGeom>
          <a:noFill/>
          <a:ln w="38100">
            <a:solidFill>
              <a:srgbClr val="FFFF00"/>
            </a:solidFill>
            <a:miter lim="800000"/>
            <a:headEnd/>
            <a:tailEnd type="triangle" w="med" len="med"/>
          </a:ln>
        </p:spPr>
      </p:cxnSp>
      <p:grpSp>
        <p:nvGrpSpPr>
          <p:cNvPr id="23573" name="Group 213"/>
          <p:cNvGrpSpPr>
            <a:grpSpLocks/>
          </p:cNvGrpSpPr>
          <p:nvPr/>
        </p:nvGrpSpPr>
        <p:grpSpPr bwMode="auto">
          <a:xfrm>
            <a:off x="7920038" y="3622675"/>
            <a:ext cx="395287" cy="1033463"/>
            <a:chOff x="4967" y="2053"/>
            <a:chExt cx="256" cy="724"/>
          </a:xfrm>
        </p:grpSpPr>
        <p:sp>
          <p:nvSpPr>
            <p:cNvPr id="23646" name="Rectangle 214"/>
            <p:cNvSpPr>
              <a:spLocks noChangeArrowheads="1"/>
            </p:cNvSpPr>
            <p:nvPr/>
          </p:nvSpPr>
          <p:spPr bwMode="auto">
            <a:xfrm>
              <a:off x="5041" y="2053"/>
              <a:ext cx="182" cy="136"/>
            </a:xfrm>
            <a:prstGeom prst="rect">
              <a:avLst/>
            </a:prstGeom>
            <a:gradFill rotWithShape="0">
              <a:gsLst>
                <a:gs pos="0">
                  <a:srgbClr val="A3C2E1"/>
                </a:gs>
                <a:gs pos="100000">
                  <a:srgbClr val="75A3D1"/>
                </a:gs>
              </a:gsLst>
              <a:lin ang="0" scaled="1"/>
            </a:gradFill>
            <a:ln w="38100" algn="ctr">
              <a:solidFill>
                <a:srgbClr val="FFFF00"/>
              </a:solidFill>
              <a:miter lim="800000"/>
              <a:headEnd/>
              <a:tailEnd/>
            </a:ln>
          </p:spPr>
          <p:txBody>
            <a:bodyPr wrap="none" anchor="ctr"/>
            <a:lstStyle/>
            <a:p>
              <a:endParaRPr lang="es-MX"/>
            </a:p>
          </p:txBody>
        </p:sp>
        <p:cxnSp>
          <p:nvCxnSpPr>
            <p:cNvPr id="23647" name="AutoShape 215"/>
            <p:cNvCxnSpPr>
              <a:cxnSpLocks noChangeShapeType="1"/>
            </p:cNvCxnSpPr>
            <p:nvPr/>
          </p:nvCxnSpPr>
          <p:spPr bwMode="auto">
            <a:xfrm rot="5400000">
              <a:off x="4755" y="2417"/>
              <a:ext cx="572" cy="147"/>
            </a:xfrm>
            <a:prstGeom prst="bentConnector2">
              <a:avLst/>
            </a:prstGeom>
            <a:noFill/>
            <a:ln w="38100">
              <a:solidFill>
                <a:srgbClr val="FFFF00"/>
              </a:solidFill>
              <a:miter lim="800000"/>
              <a:headEnd/>
              <a:tailEnd type="triangle" w="med" len="med"/>
            </a:ln>
          </p:spPr>
        </p:cxnSp>
      </p:grpSp>
      <p:sp>
        <p:nvSpPr>
          <p:cNvPr id="23574" name="AutoShape 216"/>
          <p:cNvSpPr>
            <a:spLocks noChangeArrowheads="1"/>
          </p:cNvSpPr>
          <p:nvPr/>
        </p:nvSpPr>
        <p:spPr bwMode="auto">
          <a:xfrm>
            <a:off x="6007100" y="4464050"/>
            <a:ext cx="631825" cy="417513"/>
          </a:xfrm>
          <a:prstGeom prst="flowChartDecision">
            <a:avLst/>
          </a:prstGeom>
          <a:gradFill rotWithShape="0">
            <a:gsLst>
              <a:gs pos="0">
                <a:srgbClr val="66CCFF"/>
              </a:gs>
              <a:gs pos="50000">
                <a:srgbClr val="FFFFFF"/>
              </a:gs>
              <a:gs pos="100000">
                <a:srgbClr val="66CCFF"/>
              </a:gs>
            </a:gsLst>
            <a:lin ang="5400000" scaled="1"/>
          </a:gradFill>
          <a:ln w="9525">
            <a:solidFill>
              <a:schemeClr val="tx1"/>
            </a:solidFill>
            <a:miter lim="800000"/>
            <a:headEnd/>
            <a:tailEnd/>
          </a:ln>
        </p:spPr>
        <p:txBody>
          <a:bodyPr wrap="none" anchor="ctr"/>
          <a:lstStyle/>
          <a:p>
            <a:r>
              <a:rPr lang="es-MX" sz="1600">
                <a:solidFill>
                  <a:schemeClr val="tx1"/>
                </a:solidFill>
              </a:rPr>
              <a:t>¿C?</a:t>
            </a:r>
            <a:endParaRPr lang="es-ES" sz="1600">
              <a:solidFill>
                <a:schemeClr val="tx1"/>
              </a:solidFill>
            </a:endParaRPr>
          </a:p>
        </p:txBody>
      </p:sp>
      <p:cxnSp>
        <p:nvCxnSpPr>
          <p:cNvPr id="23575" name="AutoShape 217"/>
          <p:cNvCxnSpPr>
            <a:cxnSpLocks noChangeShapeType="1"/>
            <a:stCxn id="23561" idx="2"/>
            <a:endCxn id="23626" idx="0"/>
          </p:cNvCxnSpPr>
          <p:nvPr/>
        </p:nvCxnSpPr>
        <p:spPr bwMode="auto">
          <a:xfrm>
            <a:off x="6999289" y="2231708"/>
            <a:ext cx="4762" cy="176530"/>
          </a:xfrm>
          <a:prstGeom prst="straightConnector1">
            <a:avLst/>
          </a:prstGeom>
          <a:noFill/>
          <a:ln w="38100">
            <a:solidFill>
              <a:srgbClr val="FFFF00"/>
            </a:solidFill>
            <a:round/>
            <a:headEnd/>
            <a:tailEnd type="triangle" w="med" len="med"/>
          </a:ln>
        </p:spPr>
      </p:cxnSp>
      <p:sp>
        <p:nvSpPr>
          <p:cNvPr id="23576" name="Rectangle 218"/>
          <p:cNvSpPr>
            <a:spLocks noChangeArrowheads="1"/>
          </p:cNvSpPr>
          <p:nvPr/>
        </p:nvSpPr>
        <p:spPr bwMode="auto">
          <a:xfrm>
            <a:off x="3084513" y="3482975"/>
            <a:ext cx="419100" cy="322263"/>
          </a:xfrm>
          <a:prstGeom prst="rect">
            <a:avLst/>
          </a:prstGeom>
          <a:gradFill rotWithShape="0">
            <a:gsLst>
              <a:gs pos="0">
                <a:srgbClr val="A3C2E1"/>
              </a:gs>
              <a:gs pos="100000">
                <a:srgbClr val="75A3D1"/>
              </a:gs>
            </a:gsLst>
            <a:lin ang="0" scaled="1"/>
          </a:gradFill>
          <a:ln w="38100" algn="ctr">
            <a:solidFill>
              <a:srgbClr val="FFFF00"/>
            </a:solidFill>
            <a:miter lim="800000"/>
            <a:headEnd/>
            <a:tailEnd/>
          </a:ln>
        </p:spPr>
        <p:txBody>
          <a:bodyPr wrap="none" anchor="ctr"/>
          <a:lstStyle/>
          <a:p>
            <a:endParaRPr lang="es-MX"/>
          </a:p>
        </p:txBody>
      </p:sp>
      <p:grpSp>
        <p:nvGrpSpPr>
          <p:cNvPr id="23577" name="Group 219"/>
          <p:cNvGrpSpPr>
            <a:grpSpLocks/>
          </p:cNvGrpSpPr>
          <p:nvPr/>
        </p:nvGrpSpPr>
        <p:grpSpPr bwMode="auto">
          <a:xfrm>
            <a:off x="6146800" y="3717925"/>
            <a:ext cx="350838" cy="719138"/>
            <a:chOff x="3819" y="2120"/>
            <a:chExt cx="227" cy="504"/>
          </a:xfrm>
        </p:grpSpPr>
        <p:sp>
          <p:nvSpPr>
            <p:cNvPr id="23644" name="Rectangle 220"/>
            <p:cNvSpPr>
              <a:spLocks noChangeArrowheads="1"/>
            </p:cNvSpPr>
            <p:nvPr/>
          </p:nvSpPr>
          <p:spPr bwMode="auto">
            <a:xfrm flipH="1" flipV="1">
              <a:off x="3819" y="2120"/>
              <a:ext cx="227" cy="136"/>
            </a:xfrm>
            <a:prstGeom prst="rect">
              <a:avLst/>
            </a:prstGeom>
            <a:gradFill rotWithShape="0">
              <a:gsLst>
                <a:gs pos="0">
                  <a:srgbClr val="A3C2E1"/>
                </a:gs>
                <a:gs pos="100000">
                  <a:srgbClr val="75A3D1"/>
                </a:gs>
              </a:gsLst>
              <a:lin ang="0" scaled="1"/>
            </a:gradFill>
            <a:ln w="38100" algn="ctr">
              <a:solidFill>
                <a:srgbClr val="FFFF00"/>
              </a:solidFill>
              <a:miter lim="800000"/>
              <a:headEnd/>
              <a:tailEnd/>
            </a:ln>
          </p:spPr>
          <p:txBody>
            <a:bodyPr wrap="none" anchor="ctr"/>
            <a:lstStyle/>
            <a:p>
              <a:endParaRPr lang="es-MX"/>
            </a:p>
          </p:txBody>
        </p:sp>
        <p:cxnSp>
          <p:nvCxnSpPr>
            <p:cNvPr id="23645" name="AutoShape 221"/>
            <p:cNvCxnSpPr>
              <a:cxnSpLocks noChangeShapeType="1"/>
              <a:stCxn id="23574" idx="0"/>
              <a:endCxn id="23644" idx="0"/>
            </p:cNvCxnSpPr>
            <p:nvPr/>
          </p:nvCxnSpPr>
          <p:spPr bwMode="auto">
            <a:xfrm flipV="1">
              <a:off x="3933" y="2268"/>
              <a:ext cx="0" cy="356"/>
            </a:xfrm>
            <a:prstGeom prst="straightConnector1">
              <a:avLst/>
            </a:prstGeom>
            <a:noFill/>
            <a:ln w="38100">
              <a:solidFill>
                <a:srgbClr val="FFFFFF"/>
              </a:solidFill>
              <a:prstDash val="dash"/>
              <a:round/>
              <a:headEnd/>
              <a:tailEnd type="triangle" w="med" len="med"/>
            </a:ln>
          </p:spPr>
        </p:cxnSp>
      </p:grpSp>
      <p:cxnSp>
        <p:nvCxnSpPr>
          <p:cNvPr id="23578" name="AutoShape 222"/>
          <p:cNvCxnSpPr>
            <a:cxnSpLocks noChangeShapeType="1"/>
            <a:stCxn id="23576" idx="2"/>
            <a:endCxn id="23621" idx="0"/>
          </p:cNvCxnSpPr>
          <p:nvPr/>
        </p:nvCxnSpPr>
        <p:spPr bwMode="auto">
          <a:xfrm flipH="1">
            <a:off x="3286125" y="3824288"/>
            <a:ext cx="7938" cy="612775"/>
          </a:xfrm>
          <a:prstGeom prst="straightConnector1">
            <a:avLst/>
          </a:prstGeom>
          <a:noFill/>
          <a:ln w="38100">
            <a:solidFill>
              <a:srgbClr val="FFFF00"/>
            </a:solidFill>
            <a:round/>
            <a:headEnd/>
            <a:tailEnd type="triangle" w="med" len="med"/>
          </a:ln>
        </p:spPr>
      </p:cxnSp>
      <p:cxnSp>
        <p:nvCxnSpPr>
          <p:cNvPr id="23579" name="AutoShape 223"/>
          <p:cNvCxnSpPr>
            <a:cxnSpLocks noChangeShapeType="1"/>
            <a:endCxn id="23561" idx="1"/>
          </p:cNvCxnSpPr>
          <p:nvPr/>
        </p:nvCxnSpPr>
        <p:spPr bwMode="auto">
          <a:xfrm flipV="1">
            <a:off x="3227388" y="1754982"/>
            <a:ext cx="2114852" cy="1729581"/>
          </a:xfrm>
          <a:prstGeom prst="bentConnector3">
            <a:avLst>
              <a:gd name="adj1" fmla="val 50000"/>
            </a:avLst>
          </a:prstGeom>
          <a:noFill/>
          <a:ln w="38100">
            <a:solidFill>
              <a:srgbClr val="FFFF00"/>
            </a:solidFill>
            <a:miter lim="800000"/>
            <a:headEnd/>
            <a:tailEnd type="triangle" w="med" len="med"/>
          </a:ln>
        </p:spPr>
      </p:cxnSp>
      <p:sp>
        <p:nvSpPr>
          <p:cNvPr id="23580" name="Rectangle 224"/>
          <p:cNvSpPr>
            <a:spLocks noChangeArrowheads="1"/>
          </p:cNvSpPr>
          <p:nvPr/>
        </p:nvSpPr>
        <p:spPr bwMode="auto">
          <a:xfrm>
            <a:off x="1309688" y="6262688"/>
            <a:ext cx="7004050" cy="581025"/>
          </a:xfrm>
          <a:prstGeom prst="rect">
            <a:avLst/>
          </a:prstGeom>
          <a:gradFill rotWithShape="0">
            <a:gsLst>
              <a:gs pos="0">
                <a:srgbClr val="A3C2E1"/>
              </a:gs>
              <a:gs pos="100000">
                <a:srgbClr val="75A3D1"/>
              </a:gs>
            </a:gsLst>
            <a:lin ang="0" scaled="1"/>
          </a:gradFill>
          <a:ln w="38100" algn="ctr">
            <a:solidFill>
              <a:srgbClr val="FFFF00"/>
            </a:solidFill>
            <a:miter lim="800000"/>
            <a:headEnd/>
            <a:tailEnd/>
          </a:ln>
        </p:spPr>
        <p:txBody>
          <a:bodyPr anchor="ctr"/>
          <a:lstStyle/>
          <a:p>
            <a:pPr algn="l">
              <a:lnSpc>
                <a:spcPct val="80000"/>
              </a:lnSpc>
              <a:spcBef>
                <a:spcPct val="20000"/>
              </a:spcBef>
            </a:pPr>
            <a:r>
              <a:rPr lang="es-MX" sz="1200">
                <a:solidFill>
                  <a:schemeClr val="tx1"/>
                </a:solidFill>
              </a:rPr>
              <a:t>P</a:t>
            </a:r>
            <a:r>
              <a:rPr lang="es-MX" sz="1200" baseline="-25000">
                <a:solidFill>
                  <a:schemeClr val="tx1"/>
                </a:solidFill>
              </a:rPr>
              <a:t> </a:t>
            </a:r>
            <a:r>
              <a:rPr lang="es-MX" sz="1200">
                <a:solidFill>
                  <a:schemeClr val="tx1"/>
                </a:solidFill>
              </a:rPr>
              <a:t>= Pertinencia y suficiencia de las políticas institucionales</a:t>
            </a:r>
            <a:r>
              <a:rPr lang="es-MX" sz="1200">
                <a:solidFill>
                  <a:schemeClr val="folHlink"/>
                </a:solidFill>
              </a:rPr>
              <a:t> </a:t>
            </a:r>
            <a:endParaRPr lang="es-MX" sz="1200" baseline="-25000">
              <a:solidFill>
                <a:schemeClr val="tx1"/>
              </a:solidFill>
            </a:endParaRPr>
          </a:p>
          <a:p>
            <a:pPr algn="l">
              <a:lnSpc>
                <a:spcPct val="80000"/>
              </a:lnSpc>
              <a:spcBef>
                <a:spcPct val="20000"/>
              </a:spcBef>
            </a:pPr>
            <a:r>
              <a:rPr lang="es-MX" sz="1200">
                <a:solidFill>
                  <a:schemeClr val="tx1"/>
                </a:solidFill>
              </a:rPr>
              <a:t>C = Consistencia entre  políticas, autoevaluación, planeación y metas compromiso de la IES</a:t>
            </a:r>
          </a:p>
        </p:txBody>
      </p:sp>
      <p:cxnSp>
        <p:nvCxnSpPr>
          <p:cNvPr id="23581" name="AutoShape 225"/>
          <p:cNvCxnSpPr>
            <a:cxnSpLocks noChangeShapeType="1"/>
            <a:stCxn id="23584" idx="1"/>
            <a:endCxn id="23608" idx="3"/>
          </p:cNvCxnSpPr>
          <p:nvPr/>
        </p:nvCxnSpPr>
        <p:spPr bwMode="auto">
          <a:xfrm flipH="1" flipV="1">
            <a:off x="5032375" y="6003925"/>
            <a:ext cx="155575" cy="4763"/>
          </a:xfrm>
          <a:prstGeom prst="straightConnector1">
            <a:avLst/>
          </a:prstGeom>
          <a:noFill/>
          <a:ln w="38100">
            <a:solidFill>
              <a:srgbClr val="FFFF00"/>
            </a:solidFill>
            <a:round/>
            <a:headEnd/>
            <a:tailEnd type="triangle" w="med" len="med"/>
          </a:ln>
        </p:spPr>
      </p:cxnSp>
      <p:grpSp>
        <p:nvGrpSpPr>
          <p:cNvPr id="23582" name="Group 226"/>
          <p:cNvGrpSpPr>
            <a:grpSpLocks/>
          </p:cNvGrpSpPr>
          <p:nvPr/>
        </p:nvGrpSpPr>
        <p:grpSpPr bwMode="auto">
          <a:xfrm>
            <a:off x="5341938" y="3717925"/>
            <a:ext cx="349250" cy="2044700"/>
            <a:chOff x="3244" y="2120"/>
            <a:chExt cx="227" cy="1432"/>
          </a:xfrm>
        </p:grpSpPr>
        <p:sp>
          <p:nvSpPr>
            <p:cNvPr id="23642" name="Rectangle 227"/>
            <p:cNvSpPr>
              <a:spLocks noChangeArrowheads="1"/>
            </p:cNvSpPr>
            <p:nvPr/>
          </p:nvSpPr>
          <p:spPr bwMode="auto">
            <a:xfrm flipH="1" flipV="1">
              <a:off x="3244" y="2120"/>
              <a:ext cx="227" cy="136"/>
            </a:xfrm>
            <a:prstGeom prst="rect">
              <a:avLst/>
            </a:prstGeom>
            <a:gradFill rotWithShape="0">
              <a:gsLst>
                <a:gs pos="0">
                  <a:srgbClr val="A3C2E1"/>
                </a:gs>
                <a:gs pos="100000">
                  <a:srgbClr val="75A3D1"/>
                </a:gs>
              </a:gsLst>
              <a:lin ang="0" scaled="1"/>
            </a:gradFill>
            <a:ln w="38100" algn="ctr">
              <a:solidFill>
                <a:srgbClr val="FFFF00"/>
              </a:solidFill>
              <a:miter lim="800000"/>
              <a:headEnd/>
              <a:tailEnd/>
            </a:ln>
          </p:spPr>
          <p:txBody>
            <a:bodyPr wrap="none" anchor="ctr"/>
            <a:lstStyle/>
            <a:p>
              <a:endParaRPr lang="es-MX"/>
            </a:p>
          </p:txBody>
        </p:sp>
        <p:cxnSp>
          <p:nvCxnSpPr>
            <p:cNvPr id="23643" name="AutoShape 228"/>
            <p:cNvCxnSpPr>
              <a:cxnSpLocks noChangeShapeType="1"/>
              <a:stCxn id="23584" idx="0"/>
              <a:endCxn id="23642" idx="0"/>
            </p:cNvCxnSpPr>
            <p:nvPr/>
          </p:nvCxnSpPr>
          <p:spPr bwMode="auto">
            <a:xfrm flipV="1">
              <a:off x="3358" y="2268"/>
              <a:ext cx="0" cy="1284"/>
            </a:xfrm>
            <a:prstGeom prst="straightConnector1">
              <a:avLst/>
            </a:prstGeom>
            <a:noFill/>
            <a:ln w="38100">
              <a:solidFill>
                <a:srgbClr val="FFFFFF"/>
              </a:solidFill>
              <a:prstDash val="dash"/>
              <a:round/>
              <a:headEnd/>
              <a:tailEnd type="triangle" w="med" len="med"/>
            </a:ln>
          </p:spPr>
        </p:cxnSp>
      </p:grpSp>
      <p:sp>
        <p:nvSpPr>
          <p:cNvPr id="23583" name="AutoShape 229"/>
          <p:cNvSpPr>
            <a:spLocks noChangeArrowheads="1"/>
          </p:cNvSpPr>
          <p:nvPr/>
        </p:nvSpPr>
        <p:spPr bwMode="auto">
          <a:xfrm>
            <a:off x="7094538" y="5610225"/>
            <a:ext cx="825500" cy="238125"/>
          </a:xfrm>
          <a:prstGeom prst="foldedCorner">
            <a:avLst>
              <a:gd name="adj" fmla="val 12500"/>
            </a:avLst>
          </a:prstGeom>
          <a:gradFill rotWithShape="1">
            <a:gsLst>
              <a:gs pos="0">
                <a:srgbClr val="339933"/>
              </a:gs>
              <a:gs pos="50000">
                <a:srgbClr val="FFFFFF"/>
              </a:gs>
              <a:gs pos="100000">
                <a:srgbClr val="339933"/>
              </a:gs>
            </a:gsLst>
            <a:lin ang="5400000" scaled="1"/>
          </a:gradFill>
          <a:ln w="9525">
            <a:solidFill>
              <a:schemeClr val="tx1"/>
            </a:solidFill>
            <a:round/>
            <a:headEnd/>
            <a:tailEnd/>
          </a:ln>
        </p:spPr>
        <p:txBody>
          <a:bodyPr wrap="none" anchor="ctr"/>
          <a:lstStyle/>
          <a:p>
            <a:r>
              <a:rPr lang="es-ES" sz="1400">
                <a:solidFill>
                  <a:schemeClr val="tx1"/>
                </a:solidFill>
              </a:rPr>
              <a:t>ProPEx</a:t>
            </a:r>
          </a:p>
        </p:txBody>
      </p:sp>
      <p:sp>
        <p:nvSpPr>
          <p:cNvPr id="23584" name="AutoShape 230"/>
          <p:cNvSpPr>
            <a:spLocks noChangeArrowheads="1"/>
          </p:cNvSpPr>
          <p:nvPr/>
        </p:nvSpPr>
        <p:spPr bwMode="auto">
          <a:xfrm>
            <a:off x="5187950" y="5781675"/>
            <a:ext cx="633413" cy="454025"/>
          </a:xfrm>
          <a:prstGeom prst="flowChartDecision">
            <a:avLst/>
          </a:prstGeom>
          <a:gradFill rotWithShape="0">
            <a:gsLst>
              <a:gs pos="0">
                <a:srgbClr val="66CCFF"/>
              </a:gs>
              <a:gs pos="50000">
                <a:srgbClr val="FFFFFF"/>
              </a:gs>
              <a:gs pos="100000">
                <a:srgbClr val="66CCFF"/>
              </a:gs>
            </a:gsLst>
            <a:lin ang="5400000" scaled="1"/>
          </a:gradFill>
          <a:ln w="9525">
            <a:solidFill>
              <a:schemeClr val="tx1"/>
            </a:solidFill>
            <a:miter lim="800000"/>
            <a:headEnd/>
            <a:tailEnd/>
          </a:ln>
        </p:spPr>
        <p:txBody>
          <a:bodyPr wrap="none" anchor="ctr"/>
          <a:lstStyle/>
          <a:p>
            <a:r>
              <a:rPr lang="es-MX" sz="1600">
                <a:solidFill>
                  <a:schemeClr val="tx1"/>
                </a:solidFill>
              </a:rPr>
              <a:t>¿C?</a:t>
            </a:r>
            <a:endParaRPr lang="es-ES" sz="1600">
              <a:solidFill>
                <a:schemeClr val="tx1"/>
              </a:solidFill>
            </a:endParaRPr>
          </a:p>
        </p:txBody>
      </p:sp>
      <p:sp>
        <p:nvSpPr>
          <p:cNvPr id="23585" name="Rectangle 231"/>
          <p:cNvSpPr>
            <a:spLocks noChangeArrowheads="1"/>
          </p:cNvSpPr>
          <p:nvPr/>
        </p:nvSpPr>
        <p:spPr bwMode="auto">
          <a:xfrm>
            <a:off x="8535988" y="3622675"/>
            <a:ext cx="280987" cy="193675"/>
          </a:xfrm>
          <a:prstGeom prst="rect">
            <a:avLst/>
          </a:prstGeom>
          <a:gradFill rotWithShape="0">
            <a:gsLst>
              <a:gs pos="0">
                <a:srgbClr val="A3C2E1"/>
              </a:gs>
              <a:gs pos="100000">
                <a:srgbClr val="75A3D1"/>
              </a:gs>
            </a:gsLst>
            <a:lin ang="0" scaled="1"/>
          </a:gradFill>
          <a:ln w="38100" algn="ctr">
            <a:solidFill>
              <a:srgbClr val="FFFF00"/>
            </a:solidFill>
            <a:miter lim="800000"/>
            <a:headEnd/>
            <a:tailEnd/>
          </a:ln>
        </p:spPr>
        <p:txBody>
          <a:bodyPr wrap="none" anchor="ctr"/>
          <a:lstStyle/>
          <a:p>
            <a:endParaRPr lang="es-MX"/>
          </a:p>
        </p:txBody>
      </p:sp>
      <p:cxnSp>
        <p:nvCxnSpPr>
          <p:cNvPr id="23586" name="AutoShape 232"/>
          <p:cNvCxnSpPr>
            <a:cxnSpLocks noChangeShapeType="1"/>
            <a:stCxn id="23585" idx="2"/>
            <a:endCxn id="23583" idx="3"/>
          </p:cNvCxnSpPr>
          <p:nvPr/>
        </p:nvCxnSpPr>
        <p:spPr bwMode="auto">
          <a:xfrm rot="5400000">
            <a:off x="7350125" y="4403726"/>
            <a:ext cx="1895475" cy="755650"/>
          </a:xfrm>
          <a:prstGeom prst="bentConnector2">
            <a:avLst/>
          </a:prstGeom>
          <a:noFill/>
          <a:ln w="38100">
            <a:solidFill>
              <a:srgbClr val="FFFF00"/>
            </a:solidFill>
            <a:miter lim="800000"/>
            <a:headEnd/>
            <a:tailEnd type="triangle" w="med" len="med"/>
          </a:ln>
        </p:spPr>
      </p:cxnSp>
      <p:cxnSp>
        <p:nvCxnSpPr>
          <p:cNvPr id="23587" name="AutoShape 233"/>
          <p:cNvCxnSpPr>
            <a:cxnSpLocks noChangeShapeType="1"/>
            <a:stCxn id="23583" idx="1"/>
            <a:endCxn id="23584" idx="3"/>
          </p:cNvCxnSpPr>
          <p:nvPr/>
        </p:nvCxnSpPr>
        <p:spPr bwMode="auto">
          <a:xfrm rot="10800000" flipV="1">
            <a:off x="5821363" y="5729288"/>
            <a:ext cx="1273175" cy="279400"/>
          </a:xfrm>
          <a:prstGeom prst="bentConnector3">
            <a:avLst>
              <a:gd name="adj1" fmla="val 49940"/>
            </a:avLst>
          </a:prstGeom>
          <a:noFill/>
          <a:ln w="38100">
            <a:solidFill>
              <a:srgbClr val="FFFF00"/>
            </a:solidFill>
            <a:miter lim="800000"/>
            <a:headEnd/>
            <a:tailEnd type="triangle" w="med" len="med"/>
          </a:ln>
        </p:spPr>
      </p:cxnSp>
      <p:cxnSp>
        <p:nvCxnSpPr>
          <p:cNvPr id="23588" name="AutoShape 234"/>
          <p:cNvCxnSpPr>
            <a:cxnSpLocks noChangeShapeType="1"/>
            <a:stCxn id="23604" idx="1"/>
            <a:endCxn id="23610" idx="3"/>
          </p:cNvCxnSpPr>
          <p:nvPr/>
        </p:nvCxnSpPr>
        <p:spPr bwMode="auto">
          <a:xfrm flipH="1">
            <a:off x="5033963" y="5553075"/>
            <a:ext cx="576262" cy="14288"/>
          </a:xfrm>
          <a:prstGeom prst="straightConnector1">
            <a:avLst/>
          </a:prstGeom>
          <a:noFill/>
          <a:ln w="38100">
            <a:solidFill>
              <a:srgbClr val="FFFF00"/>
            </a:solidFill>
            <a:round/>
            <a:headEnd/>
            <a:tailEnd type="triangle" w="med" len="med"/>
          </a:ln>
        </p:spPr>
      </p:cxnSp>
      <p:sp>
        <p:nvSpPr>
          <p:cNvPr id="23589" name="Line 235"/>
          <p:cNvSpPr>
            <a:spLocks noChangeShapeType="1"/>
          </p:cNvSpPr>
          <p:nvPr/>
        </p:nvSpPr>
        <p:spPr bwMode="auto">
          <a:xfrm flipV="1">
            <a:off x="2043113" y="3976688"/>
            <a:ext cx="0" cy="517525"/>
          </a:xfrm>
          <a:prstGeom prst="line">
            <a:avLst/>
          </a:prstGeom>
          <a:noFill/>
          <a:ln w="38100">
            <a:solidFill>
              <a:srgbClr val="FFFFFF"/>
            </a:solidFill>
            <a:prstDash val="dash"/>
            <a:round/>
            <a:headEnd/>
            <a:tailEnd type="triangle" w="med" len="med"/>
          </a:ln>
        </p:spPr>
        <p:txBody>
          <a:bodyPr/>
          <a:lstStyle/>
          <a:p>
            <a:endParaRPr lang="es-MX"/>
          </a:p>
        </p:txBody>
      </p:sp>
      <p:sp>
        <p:nvSpPr>
          <p:cNvPr id="23590" name="Text Box 236"/>
          <p:cNvSpPr txBox="1">
            <a:spLocks noChangeArrowheads="1"/>
          </p:cNvSpPr>
          <p:nvPr/>
        </p:nvSpPr>
        <p:spPr bwMode="auto">
          <a:xfrm>
            <a:off x="2043113" y="4033838"/>
            <a:ext cx="490537" cy="336550"/>
          </a:xfrm>
          <a:prstGeom prst="rect">
            <a:avLst/>
          </a:prstGeom>
          <a:noFill/>
          <a:ln w="9525">
            <a:noFill/>
            <a:miter lim="800000"/>
            <a:headEnd/>
            <a:tailEnd/>
          </a:ln>
        </p:spPr>
        <p:txBody>
          <a:bodyPr>
            <a:spAutoFit/>
          </a:bodyPr>
          <a:lstStyle/>
          <a:p>
            <a:pPr algn="l">
              <a:spcBef>
                <a:spcPct val="50000"/>
              </a:spcBef>
            </a:pPr>
            <a:r>
              <a:rPr lang="es-ES" sz="1600">
                <a:solidFill>
                  <a:srgbClr val="FFFF66"/>
                </a:solidFill>
              </a:rPr>
              <a:t>No</a:t>
            </a:r>
          </a:p>
        </p:txBody>
      </p:sp>
      <p:sp>
        <p:nvSpPr>
          <p:cNvPr id="23591" name="Text Box 237"/>
          <p:cNvSpPr txBox="1">
            <a:spLocks noChangeArrowheads="1"/>
          </p:cNvSpPr>
          <p:nvPr/>
        </p:nvSpPr>
        <p:spPr bwMode="auto">
          <a:xfrm>
            <a:off x="1203325" y="4811713"/>
            <a:ext cx="401638" cy="336550"/>
          </a:xfrm>
          <a:prstGeom prst="rect">
            <a:avLst/>
          </a:prstGeom>
          <a:noFill/>
          <a:ln w="9525">
            <a:noFill/>
            <a:miter lim="800000"/>
            <a:headEnd/>
            <a:tailEnd/>
          </a:ln>
        </p:spPr>
        <p:txBody>
          <a:bodyPr>
            <a:spAutoFit/>
          </a:bodyPr>
          <a:lstStyle/>
          <a:p>
            <a:pPr algn="l">
              <a:spcBef>
                <a:spcPct val="50000"/>
              </a:spcBef>
            </a:pPr>
            <a:r>
              <a:rPr lang="es-ES" sz="1600">
                <a:solidFill>
                  <a:srgbClr val="FFFF66"/>
                </a:solidFill>
              </a:rPr>
              <a:t>Sí</a:t>
            </a:r>
          </a:p>
        </p:txBody>
      </p:sp>
      <p:grpSp>
        <p:nvGrpSpPr>
          <p:cNvPr id="23592" name="Group 238"/>
          <p:cNvGrpSpPr>
            <a:grpSpLocks/>
          </p:cNvGrpSpPr>
          <p:nvPr/>
        </p:nvGrpSpPr>
        <p:grpSpPr bwMode="auto">
          <a:xfrm>
            <a:off x="750888" y="1800225"/>
            <a:ext cx="865187" cy="417513"/>
            <a:chOff x="324" y="776"/>
            <a:chExt cx="560" cy="292"/>
          </a:xfrm>
        </p:grpSpPr>
        <p:cxnSp>
          <p:nvCxnSpPr>
            <p:cNvPr id="23639" name="AutoShape 239"/>
            <p:cNvCxnSpPr>
              <a:cxnSpLocks noChangeShapeType="1"/>
              <a:stCxn id="23565" idx="2"/>
            </p:cNvCxnSpPr>
            <p:nvPr/>
          </p:nvCxnSpPr>
          <p:spPr bwMode="auto">
            <a:xfrm flipV="1">
              <a:off x="465" y="776"/>
              <a:ext cx="264" cy="292"/>
            </a:xfrm>
            <a:prstGeom prst="straightConnector1">
              <a:avLst/>
            </a:prstGeom>
            <a:noFill/>
            <a:ln w="9525">
              <a:noFill/>
              <a:round/>
              <a:headEnd/>
              <a:tailEnd type="triangle" w="med" len="med"/>
            </a:ln>
          </p:spPr>
        </p:cxnSp>
        <p:sp>
          <p:nvSpPr>
            <p:cNvPr id="23640" name="Rectangle 240"/>
            <p:cNvSpPr>
              <a:spLocks noChangeArrowheads="1"/>
            </p:cNvSpPr>
            <p:nvPr/>
          </p:nvSpPr>
          <p:spPr bwMode="auto">
            <a:xfrm>
              <a:off x="324" y="789"/>
              <a:ext cx="91" cy="91"/>
            </a:xfrm>
            <a:prstGeom prst="rect">
              <a:avLst/>
            </a:prstGeom>
            <a:gradFill rotWithShape="0">
              <a:gsLst>
                <a:gs pos="0">
                  <a:srgbClr val="A3C2E1"/>
                </a:gs>
                <a:gs pos="100000">
                  <a:srgbClr val="75A3D1"/>
                </a:gs>
              </a:gsLst>
              <a:lin ang="0" scaled="1"/>
            </a:gradFill>
            <a:ln w="38100" algn="ctr">
              <a:solidFill>
                <a:srgbClr val="FFFF00"/>
              </a:solidFill>
              <a:miter lim="800000"/>
              <a:headEnd/>
              <a:tailEnd/>
            </a:ln>
          </p:spPr>
          <p:txBody>
            <a:bodyPr wrap="none" anchor="ctr"/>
            <a:lstStyle/>
            <a:p>
              <a:endParaRPr lang="es-MX"/>
            </a:p>
          </p:txBody>
        </p:sp>
        <p:cxnSp>
          <p:nvCxnSpPr>
            <p:cNvPr id="23641" name="AutoShape 241"/>
            <p:cNvCxnSpPr>
              <a:cxnSpLocks noChangeShapeType="1"/>
              <a:stCxn id="23640" idx="3"/>
              <a:endCxn id="23634" idx="1"/>
            </p:cNvCxnSpPr>
            <p:nvPr/>
          </p:nvCxnSpPr>
          <p:spPr bwMode="auto">
            <a:xfrm>
              <a:off x="427" y="835"/>
              <a:ext cx="457" cy="0"/>
            </a:xfrm>
            <a:prstGeom prst="straightConnector1">
              <a:avLst/>
            </a:prstGeom>
            <a:noFill/>
            <a:ln w="38100">
              <a:solidFill>
                <a:srgbClr val="FFFF00"/>
              </a:solidFill>
              <a:round/>
              <a:headEnd/>
              <a:tailEnd type="triangle" w="med" len="med"/>
            </a:ln>
          </p:spPr>
        </p:cxnSp>
      </p:grpSp>
      <p:sp>
        <p:nvSpPr>
          <p:cNvPr id="228594" name="Text Box 242"/>
          <p:cNvSpPr txBox="1">
            <a:spLocks noChangeArrowheads="1"/>
          </p:cNvSpPr>
          <p:nvPr/>
        </p:nvSpPr>
        <p:spPr bwMode="auto">
          <a:xfrm rot="16200000" flipH="1">
            <a:off x="-392112" y="1581150"/>
            <a:ext cx="2043112" cy="642938"/>
          </a:xfrm>
          <a:prstGeom prst="rect">
            <a:avLst/>
          </a:prstGeom>
          <a:gradFill rotWithShape="1">
            <a:gsLst>
              <a:gs pos="0">
                <a:schemeClr val="bg2"/>
              </a:gs>
              <a:gs pos="50000">
                <a:srgbClr val="FFFFFF"/>
              </a:gs>
              <a:gs pos="100000">
                <a:schemeClr val="bg2"/>
              </a:gs>
            </a:gsLst>
            <a:lin ang="0" scaled="1"/>
          </a:gradFill>
          <a:ln w="9525">
            <a:solidFill>
              <a:schemeClr val="tx1"/>
            </a:solidFill>
            <a:miter lim="800000"/>
            <a:headEnd/>
            <a:tailEnd/>
          </a:ln>
          <a:effectLst/>
        </p:spPr>
        <p:txBody>
          <a:bodyPr/>
          <a:lstStyle/>
          <a:p>
            <a:pPr>
              <a:lnSpc>
                <a:spcPct val="110000"/>
              </a:lnSpc>
              <a:defRPr/>
            </a:pPr>
            <a:r>
              <a:rPr lang="es-MX" sz="1600">
                <a:solidFill>
                  <a:schemeClr val="tx1"/>
                </a:solidFill>
              </a:rPr>
              <a:t>Insumos para la Planeación </a:t>
            </a:r>
            <a:endParaRPr lang="es-ES" sz="1600">
              <a:solidFill>
                <a:schemeClr val="tx1"/>
              </a:solidFill>
            </a:endParaRPr>
          </a:p>
        </p:txBody>
      </p:sp>
      <p:cxnSp>
        <p:nvCxnSpPr>
          <p:cNvPr id="23594" name="AutoShape 243"/>
          <p:cNvCxnSpPr>
            <a:cxnSpLocks noChangeShapeType="1"/>
            <a:stCxn id="23619" idx="0"/>
            <a:endCxn id="23563" idx="3"/>
          </p:cNvCxnSpPr>
          <p:nvPr/>
        </p:nvCxnSpPr>
        <p:spPr bwMode="auto">
          <a:xfrm flipH="1" flipV="1">
            <a:off x="1033463" y="5100638"/>
            <a:ext cx="590550" cy="1587"/>
          </a:xfrm>
          <a:prstGeom prst="straightConnector1">
            <a:avLst/>
          </a:prstGeom>
          <a:noFill/>
          <a:ln w="38100">
            <a:solidFill>
              <a:srgbClr val="FFFF00"/>
            </a:solidFill>
            <a:round/>
            <a:headEnd/>
            <a:tailEnd type="triangle" w="med" len="med"/>
          </a:ln>
        </p:spPr>
      </p:cxnSp>
      <p:cxnSp>
        <p:nvCxnSpPr>
          <p:cNvPr id="23595" name="AutoShape 244"/>
          <p:cNvCxnSpPr>
            <a:cxnSpLocks noChangeShapeType="1"/>
          </p:cNvCxnSpPr>
          <p:nvPr/>
        </p:nvCxnSpPr>
        <p:spPr bwMode="auto">
          <a:xfrm>
            <a:off x="2917825" y="2903538"/>
            <a:ext cx="3175" cy="309562"/>
          </a:xfrm>
          <a:prstGeom prst="straightConnector1">
            <a:avLst/>
          </a:prstGeom>
          <a:noFill/>
          <a:ln w="38100">
            <a:solidFill>
              <a:srgbClr val="FFFF00"/>
            </a:solidFill>
            <a:round/>
            <a:headEnd type="triangle" w="med" len="med"/>
            <a:tailEnd/>
          </a:ln>
        </p:spPr>
      </p:cxnSp>
      <p:cxnSp>
        <p:nvCxnSpPr>
          <p:cNvPr id="23596" name="AutoShape 245"/>
          <p:cNvCxnSpPr>
            <a:cxnSpLocks noChangeShapeType="1"/>
          </p:cNvCxnSpPr>
          <p:nvPr/>
        </p:nvCxnSpPr>
        <p:spPr bwMode="auto">
          <a:xfrm>
            <a:off x="2743200" y="2847975"/>
            <a:ext cx="1588" cy="276225"/>
          </a:xfrm>
          <a:prstGeom prst="straightConnector1">
            <a:avLst/>
          </a:prstGeom>
          <a:noFill/>
          <a:ln w="38100">
            <a:solidFill>
              <a:srgbClr val="FFFF00"/>
            </a:solidFill>
            <a:round/>
            <a:headEnd/>
            <a:tailEnd type="triangle" w="med" len="med"/>
          </a:ln>
        </p:spPr>
      </p:cxnSp>
      <p:sp>
        <p:nvSpPr>
          <p:cNvPr id="23597" name="Rectangle 246"/>
          <p:cNvSpPr>
            <a:spLocks noChangeArrowheads="1"/>
          </p:cNvSpPr>
          <p:nvPr/>
        </p:nvSpPr>
        <p:spPr bwMode="auto">
          <a:xfrm>
            <a:off x="2849563" y="3151188"/>
            <a:ext cx="139700" cy="65087"/>
          </a:xfrm>
          <a:prstGeom prst="rect">
            <a:avLst/>
          </a:prstGeom>
          <a:noFill/>
          <a:ln w="38100" algn="ctr">
            <a:noFill/>
            <a:miter lim="800000"/>
            <a:headEnd/>
            <a:tailEnd/>
          </a:ln>
        </p:spPr>
        <p:txBody>
          <a:bodyPr wrap="none" anchor="ctr"/>
          <a:lstStyle/>
          <a:p>
            <a:endParaRPr lang="es-MX"/>
          </a:p>
        </p:txBody>
      </p:sp>
      <p:sp>
        <p:nvSpPr>
          <p:cNvPr id="228599" name="Oval 247"/>
          <p:cNvSpPr>
            <a:spLocks noChangeArrowheads="1"/>
          </p:cNvSpPr>
          <p:nvPr/>
        </p:nvSpPr>
        <p:spPr bwMode="auto">
          <a:xfrm>
            <a:off x="1952625" y="2392363"/>
            <a:ext cx="1774825" cy="527050"/>
          </a:xfrm>
          <a:prstGeom prst="ellipse">
            <a:avLst/>
          </a:prstGeom>
          <a:gradFill rotWithShape="1">
            <a:gsLst>
              <a:gs pos="0">
                <a:schemeClr val="bg2"/>
              </a:gs>
              <a:gs pos="50000">
                <a:srgbClr val="FFFFFF"/>
              </a:gs>
              <a:gs pos="100000">
                <a:schemeClr val="bg2"/>
              </a:gs>
            </a:gsLst>
            <a:lin ang="5400000" scaled="1"/>
          </a:gradFill>
          <a:ln w="9525">
            <a:solidFill>
              <a:schemeClr val="tx1"/>
            </a:solidFill>
            <a:round/>
            <a:headEnd/>
            <a:tailEnd/>
          </a:ln>
          <a:effectLst/>
        </p:spPr>
        <p:txBody>
          <a:bodyPr tIns="0" bIns="0" anchor="ctr">
            <a:spAutoFit/>
          </a:bodyPr>
          <a:lstStyle/>
          <a:p>
            <a:pPr>
              <a:defRPr/>
            </a:pPr>
            <a:r>
              <a:rPr lang="es-MX" sz="1200" dirty="0">
                <a:solidFill>
                  <a:schemeClr val="tx1"/>
                </a:solidFill>
                <a:hlinkClick r:id="rId5" action="ppaction://hlinksldjump"/>
              </a:rPr>
              <a:t>Políticas </a:t>
            </a:r>
          </a:p>
          <a:p>
            <a:pPr>
              <a:defRPr/>
            </a:pPr>
            <a:r>
              <a:rPr lang="es-MX" sz="1200" dirty="0">
                <a:solidFill>
                  <a:schemeClr val="tx1"/>
                </a:solidFill>
                <a:hlinkClick r:id="rId5" action="ppaction://hlinksldjump"/>
              </a:rPr>
              <a:t>institucionales</a:t>
            </a:r>
            <a:endParaRPr lang="es-ES" sz="1200" dirty="0">
              <a:solidFill>
                <a:schemeClr val="tx1"/>
              </a:solidFill>
            </a:endParaRPr>
          </a:p>
        </p:txBody>
      </p:sp>
      <p:cxnSp>
        <p:nvCxnSpPr>
          <p:cNvPr id="23599" name="AutoShape 248"/>
          <p:cNvCxnSpPr>
            <a:cxnSpLocks noChangeShapeType="1"/>
          </p:cNvCxnSpPr>
          <p:nvPr/>
        </p:nvCxnSpPr>
        <p:spPr bwMode="auto">
          <a:xfrm flipH="1">
            <a:off x="2840038" y="2208213"/>
            <a:ext cx="1587" cy="190500"/>
          </a:xfrm>
          <a:prstGeom prst="straightConnector1">
            <a:avLst/>
          </a:prstGeom>
          <a:noFill/>
          <a:ln w="38100">
            <a:solidFill>
              <a:srgbClr val="FFFF00"/>
            </a:solidFill>
            <a:round/>
            <a:headEnd/>
            <a:tailEnd type="triangle" w="med" len="med"/>
          </a:ln>
        </p:spPr>
      </p:cxnSp>
      <p:sp>
        <p:nvSpPr>
          <p:cNvPr id="23600" name="Rectangle 249"/>
          <p:cNvSpPr>
            <a:spLocks noChangeArrowheads="1"/>
          </p:cNvSpPr>
          <p:nvPr/>
        </p:nvSpPr>
        <p:spPr bwMode="auto">
          <a:xfrm>
            <a:off x="6994525" y="2287588"/>
            <a:ext cx="209550" cy="193675"/>
          </a:xfrm>
          <a:prstGeom prst="rect">
            <a:avLst/>
          </a:prstGeom>
          <a:noFill/>
          <a:ln w="38100" algn="ctr">
            <a:noFill/>
            <a:miter lim="800000"/>
            <a:headEnd/>
            <a:tailEnd/>
          </a:ln>
        </p:spPr>
        <p:txBody>
          <a:bodyPr wrap="none" anchor="ctr"/>
          <a:lstStyle/>
          <a:p>
            <a:endParaRPr lang="es-MX"/>
          </a:p>
        </p:txBody>
      </p:sp>
      <p:sp>
        <p:nvSpPr>
          <p:cNvPr id="23601" name="AutoShape 250"/>
          <p:cNvSpPr>
            <a:spLocks noChangeArrowheads="1"/>
          </p:cNvSpPr>
          <p:nvPr/>
        </p:nvSpPr>
        <p:spPr bwMode="auto">
          <a:xfrm>
            <a:off x="7078663" y="4551363"/>
            <a:ext cx="823912" cy="238125"/>
          </a:xfrm>
          <a:prstGeom prst="foldedCorner">
            <a:avLst>
              <a:gd name="adj" fmla="val 12500"/>
            </a:avLst>
          </a:prstGeom>
          <a:gradFill rotWithShape="1">
            <a:gsLst>
              <a:gs pos="0">
                <a:srgbClr val="339933"/>
              </a:gs>
              <a:gs pos="50000">
                <a:srgbClr val="FFFFFF"/>
              </a:gs>
              <a:gs pos="100000">
                <a:srgbClr val="339933"/>
              </a:gs>
            </a:gsLst>
            <a:lin ang="5400000" scaled="1"/>
          </a:gradFill>
          <a:ln w="9525">
            <a:solidFill>
              <a:schemeClr val="tx1"/>
            </a:solidFill>
            <a:round/>
            <a:headEnd/>
            <a:tailEnd/>
          </a:ln>
        </p:spPr>
        <p:txBody>
          <a:bodyPr wrap="none" anchor="ctr"/>
          <a:lstStyle/>
          <a:p>
            <a:r>
              <a:rPr lang="es-ES" sz="1400">
                <a:solidFill>
                  <a:schemeClr val="tx1"/>
                </a:solidFill>
              </a:rPr>
              <a:t>ProPE1</a:t>
            </a:r>
          </a:p>
        </p:txBody>
      </p:sp>
      <p:sp>
        <p:nvSpPr>
          <p:cNvPr id="23602" name="Rectangle 251"/>
          <p:cNvSpPr>
            <a:spLocks noChangeArrowheads="1"/>
          </p:cNvSpPr>
          <p:nvPr/>
        </p:nvSpPr>
        <p:spPr bwMode="auto">
          <a:xfrm>
            <a:off x="8342313" y="3622675"/>
            <a:ext cx="280987" cy="193675"/>
          </a:xfrm>
          <a:prstGeom prst="rect">
            <a:avLst/>
          </a:prstGeom>
          <a:gradFill rotWithShape="0">
            <a:gsLst>
              <a:gs pos="0">
                <a:srgbClr val="A3C2E1"/>
              </a:gs>
              <a:gs pos="100000">
                <a:srgbClr val="75A3D1"/>
              </a:gs>
            </a:gsLst>
            <a:lin ang="0" scaled="1"/>
          </a:gradFill>
          <a:ln w="38100" algn="ctr">
            <a:solidFill>
              <a:srgbClr val="FFFF00"/>
            </a:solidFill>
            <a:miter lim="800000"/>
            <a:headEnd/>
            <a:tailEnd/>
          </a:ln>
        </p:spPr>
        <p:txBody>
          <a:bodyPr wrap="none" anchor="ctr"/>
          <a:lstStyle/>
          <a:p>
            <a:endParaRPr lang="es-MX"/>
          </a:p>
        </p:txBody>
      </p:sp>
      <p:cxnSp>
        <p:nvCxnSpPr>
          <p:cNvPr id="23603" name="AutoShape 252"/>
          <p:cNvCxnSpPr>
            <a:cxnSpLocks noChangeShapeType="1"/>
            <a:endCxn id="23607" idx="3"/>
          </p:cNvCxnSpPr>
          <p:nvPr/>
        </p:nvCxnSpPr>
        <p:spPr bwMode="auto">
          <a:xfrm rot="5400000">
            <a:off x="7539038" y="4203700"/>
            <a:ext cx="1284287" cy="557213"/>
          </a:xfrm>
          <a:prstGeom prst="bentConnector2">
            <a:avLst/>
          </a:prstGeom>
          <a:noFill/>
          <a:ln w="38100">
            <a:solidFill>
              <a:srgbClr val="FFFF00"/>
            </a:solidFill>
            <a:miter lim="800000"/>
            <a:headEnd/>
            <a:tailEnd type="triangle" w="med" len="med"/>
          </a:ln>
        </p:spPr>
      </p:cxnSp>
      <p:sp>
        <p:nvSpPr>
          <p:cNvPr id="23604" name="AutoShape 253"/>
          <p:cNvSpPr>
            <a:spLocks noChangeArrowheads="1"/>
          </p:cNvSpPr>
          <p:nvPr/>
        </p:nvSpPr>
        <p:spPr bwMode="auto">
          <a:xfrm>
            <a:off x="5610225" y="5345113"/>
            <a:ext cx="633413" cy="417512"/>
          </a:xfrm>
          <a:prstGeom prst="flowChartDecision">
            <a:avLst/>
          </a:prstGeom>
          <a:gradFill rotWithShape="0">
            <a:gsLst>
              <a:gs pos="0">
                <a:srgbClr val="66CCFF"/>
              </a:gs>
              <a:gs pos="50000">
                <a:srgbClr val="FFFFFF"/>
              </a:gs>
              <a:gs pos="100000">
                <a:srgbClr val="66CCFF"/>
              </a:gs>
            </a:gsLst>
            <a:lin ang="5400000" scaled="1"/>
          </a:gradFill>
          <a:ln w="9525">
            <a:solidFill>
              <a:schemeClr val="tx1"/>
            </a:solidFill>
            <a:miter lim="800000"/>
            <a:headEnd/>
            <a:tailEnd/>
          </a:ln>
        </p:spPr>
        <p:txBody>
          <a:bodyPr wrap="none" anchor="ctr"/>
          <a:lstStyle/>
          <a:p>
            <a:r>
              <a:rPr lang="es-MX" sz="1600">
                <a:solidFill>
                  <a:schemeClr val="tx1"/>
                </a:solidFill>
              </a:rPr>
              <a:t>¿C?</a:t>
            </a:r>
            <a:endParaRPr lang="es-ES" sz="1600">
              <a:solidFill>
                <a:schemeClr val="tx1"/>
              </a:solidFill>
            </a:endParaRPr>
          </a:p>
        </p:txBody>
      </p:sp>
      <p:grpSp>
        <p:nvGrpSpPr>
          <p:cNvPr id="23605" name="Group 254"/>
          <p:cNvGrpSpPr>
            <a:grpSpLocks/>
          </p:cNvGrpSpPr>
          <p:nvPr/>
        </p:nvGrpSpPr>
        <p:grpSpPr bwMode="auto">
          <a:xfrm>
            <a:off x="5749925" y="3717925"/>
            <a:ext cx="350838" cy="1627188"/>
            <a:chOff x="3562" y="2120"/>
            <a:chExt cx="227" cy="1140"/>
          </a:xfrm>
        </p:grpSpPr>
        <p:sp>
          <p:nvSpPr>
            <p:cNvPr id="23637" name="Rectangle 255"/>
            <p:cNvSpPr>
              <a:spLocks noChangeArrowheads="1"/>
            </p:cNvSpPr>
            <p:nvPr/>
          </p:nvSpPr>
          <p:spPr bwMode="auto">
            <a:xfrm flipH="1" flipV="1">
              <a:off x="3562" y="2120"/>
              <a:ext cx="227" cy="136"/>
            </a:xfrm>
            <a:prstGeom prst="rect">
              <a:avLst/>
            </a:prstGeom>
            <a:gradFill rotWithShape="0">
              <a:gsLst>
                <a:gs pos="0">
                  <a:srgbClr val="A3C2E1"/>
                </a:gs>
                <a:gs pos="100000">
                  <a:srgbClr val="75A3D1"/>
                </a:gs>
              </a:gsLst>
              <a:lin ang="0" scaled="1"/>
            </a:gradFill>
            <a:ln w="38100" algn="ctr">
              <a:solidFill>
                <a:srgbClr val="FFFF00"/>
              </a:solidFill>
              <a:miter lim="800000"/>
              <a:headEnd/>
              <a:tailEnd/>
            </a:ln>
          </p:spPr>
          <p:txBody>
            <a:bodyPr wrap="none" anchor="ctr"/>
            <a:lstStyle/>
            <a:p>
              <a:endParaRPr lang="es-MX"/>
            </a:p>
          </p:txBody>
        </p:sp>
        <p:cxnSp>
          <p:nvCxnSpPr>
            <p:cNvPr id="23638" name="AutoShape 256"/>
            <p:cNvCxnSpPr>
              <a:cxnSpLocks noChangeShapeType="1"/>
              <a:stCxn id="23604" idx="0"/>
              <a:endCxn id="23637" idx="0"/>
            </p:cNvCxnSpPr>
            <p:nvPr/>
          </p:nvCxnSpPr>
          <p:spPr bwMode="auto">
            <a:xfrm flipV="1">
              <a:off x="3676" y="2268"/>
              <a:ext cx="0" cy="992"/>
            </a:xfrm>
            <a:prstGeom prst="straightConnector1">
              <a:avLst/>
            </a:prstGeom>
            <a:noFill/>
            <a:ln w="38100">
              <a:solidFill>
                <a:srgbClr val="FFFFFF"/>
              </a:solidFill>
              <a:prstDash val="dash"/>
              <a:round/>
              <a:headEnd/>
              <a:tailEnd type="triangle" w="med" len="med"/>
            </a:ln>
          </p:spPr>
        </p:cxnSp>
      </p:grpSp>
      <p:cxnSp>
        <p:nvCxnSpPr>
          <p:cNvPr id="23606" name="AutoShape 257"/>
          <p:cNvCxnSpPr>
            <a:cxnSpLocks noChangeShapeType="1"/>
            <a:stCxn id="23607" idx="1"/>
            <a:endCxn id="23604" idx="3"/>
          </p:cNvCxnSpPr>
          <p:nvPr/>
        </p:nvCxnSpPr>
        <p:spPr bwMode="auto">
          <a:xfrm rot="10800000" flipV="1">
            <a:off x="6243638" y="5124450"/>
            <a:ext cx="835025" cy="428625"/>
          </a:xfrm>
          <a:prstGeom prst="bentConnector3">
            <a:avLst>
              <a:gd name="adj1" fmla="val 49907"/>
            </a:avLst>
          </a:prstGeom>
          <a:noFill/>
          <a:ln w="38100">
            <a:solidFill>
              <a:srgbClr val="FFFF00"/>
            </a:solidFill>
            <a:miter lim="800000"/>
            <a:headEnd/>
            <a:tailEnd type="triangle" w="med" len="med"/>
          </a:ln>
        </p:spPr>
      </p:cxnSp>
      <p:sp>
        <p:nvSpPr>
          <p:cNvPr id="23607" name="AutoShape 258"/>
          <p:cNvSpPr>
            <a:spLocks noChangeArrowheads="1"/>
          </p:cNvSpPr>
          <p:nvPr/>
        </p:nvSpPr>
        <p:spPr bwMode="auto">
          <a:xfrm>
            <a:off x="7078663" y="5005388"/>
            <a:ext cx="823912" cy="236537"/>
          </a:xfrm>
          <a:prstGeom prst="foldedCorner">
            <a:avLst>
              <a:gd name="adj" fmla="val 12500"/>
            </a:avLst>
          </a:prstGeom>
          <a:gradFill rotWithShape="1">
            <a:gsLst>
              <a:gs pos="0">
                <a:srgbClr val="339933"/>
              </a:gs>
              <a:gs pos="50000">
                <a:srgbClr val="FFFFFF"/>
              </a:gs>
              <a:gs pos="100000">
                <a:srgbClr val="339933"/>
              </a:gs>
            </a:gsLst>
            <a:lin ang="5400000" scaled="1"/>
          </a:gradFill>
          <a:ln w="9525">
            <a:solidFill>
              <a:schemeClr val="tx1"/>
            </a:solidFill>
            <a:round/>
            <a:headEnd/>
            <a:tailEnd/>
          </a:ln>
        </p:spPr>
        <p:txBody>
          <a:bodyPr wrap="none" anchor="ctr"/>
          <a:lstStyle/>
          <a:p>
            <a:r>
              <a:rPr lang="es-ES" sz="1400">
                <a:solidFill>
                  <a:schemeClr val="tx1"/>
                </a:solidFill>
              </a:rPr>
              <a:t>ProPE2</a:t>
            </a:r>
          </a:p>
        </p:txBody>
      </p:sp>
      <p:sp>
        <p:nvSpPr>
          <p:cNvPr id="23608" name="AutoShape 259"/>
          <p:cNvSpPr>
            <a:spLocks noChangeArrowheads="1"/>
          </p:cNvSpPr>
          <p:nvPr/>
        </p:nvSpPr>
        <p:spPr bwMode="auto">
          <a:xfrm>
            <a:off x="4206875" y="5886450"/>
            <a:ext cx="825500" cy="236538"/>
          </a:xfrm>
          <a:prstGeom prst="foldedCorner">
            <a:avLst>
              <a:gd name="adj" fmla="val 12500"/>
            </a:avLst>
          </a:prstGeom>
          <a:gradFill rotWithShape="1">
            <a:gsLst>
              <a:gs pos="0">
                <a:srgbClr val="339933"/>
              </a:gs>
              <a:gs pos="50000">
                <a:srgbClr val="FFFFFF"/>
              </a:gs>
              <a:gs pos="100000">
                <a:srgbClr val="339933"/>
              </a:gs>
            </a:gsLst>
            <a:lin ang="5400000" scaled="1"/>
          </a:gradFill>
          <a:ln w="9525">
            <a:solidFill>
              <a:schemeClr val="tx1"/>
            </a:solidFill>
            <a:round/>
            <a:headEnd/>
            <a:tailEnd/>
          </a:ln>
        </p:spPr>
        <p:txBody>
          <a:bodyPr wrap="none" anchor="ctr"/>
          <a:lstStyle/>
          <a:p>
            <a:r>
              <a:rPr lang="es-ES" sz="1400">
                <a:solidFill>
                  <a:schemeClr val="tx1"/>
                </a:solidFill>
              </a:rPr>
              <a:t>ProPEx</a:t>
            </a:r>
          </a:p>
        </p:txBody>
      </p:sp>
      <p:sp>
        <p:nvSpPr>
          <p:cNvPr id="23609" name="AutoShape 260"/>
          <p:cNvSpPr>
            <a:spLocks noChangeArrowheads="1"/>
          </p:cNvSpPr>
          <p:nvPr/>
        </p:nvSpPr>
        <p:spPr bwMode="auto">
          <a:xfrm>
            <a:off x="4208463" y="4940300"/>
            <a:ext cx="825500" cy="236538"/>
          </a:xfrm>
          <a:prstGeom prst="foldedCorner">
            <a:avLst>
              <a:gd name="adj" fmla="val 12500"/>
            </a:avLst>
          </a:prstGeom>
          <a:gradFill rotWithShape="1">
            <a:gsLst>
              <a:gs pos="0">
                <a:srgbClr val="339933"/>
              </a:gs>
              <a:gs pos="50000">
                <a:srgbClr val="FFFFFF"/>
              </a:gs>
              <a:gs pos="100000">
                <a:srgbClr val="339933"/>
              </a:gs>
            </a:gsLst>
            <a:lin ang="5400000" scaled="1"/>
          </a:gradFill>
          <a:ln w="9525">
            <a:solidFill>
              <a:schemeClr val="tx1"/>
            </a:solidFill>
            <a:round/>
            <a:headEnd/>
            <a:tailEnd/>
          </a:ln>
        </p:spPr>
        <p:txBody>
          <a:bodyPr wrap="none" anchor="ctr"/>
          <a:lstStyle/>
          <a:p>
            <a:r>
              <a:rPr lang="es-ES" sz="1400">
                <a:solidFill>
                  <a:schemeClr val="tx1"/>
                </a:solidFill>
              </a:rPr>
              <a:t>ProPE1</a:t>
            </a:r>
          </a:p>
        </p:txBody>
      </p:sp>
      <p:sp>
        <p:nvSpPr>
          <p:cNvPr id="23610" name="AutoShape 261"/>
          <p:cNvSpPr>
            <a:spLocks noChangeArrowheads="1"/>
          </p:cNvSpPr>
          <p:nvPr/>
        </p:nvSpPr>
        <p:spPr bwMode="auto">
          <a:xfrm>
            <a:off x="4208463" y="5449888"/>
            <a:ext cx="825500" cy="236537"/>
          </a:xfrm>
          <a:prstGeom prst="foldedCorner">
            <a:avLst>
              <a:gd name="adj" fmla="val 12500"/>
            </a:avLst>
          </a:prstGeom>
          <a:gradFill rotWithShape="1">
            <a:gsLst>
              <a:gs pos="0">
                <a:srgbClr val="339933"/>
              </a:gs>
              <a:gs pos="50000">
                <a:srgbClr val="FFFFFF"/>
              </a:gs>
              <a:gs pos="100000">
                <a:srgbClr val="339933"/>
              </a:gs>
            </a:gsLst>
            <a:lin ang="5400000" scaled="1"/>
          </a:gradFill>
          <a:ln w="9525">
            <a:solidFill>
              <a:schemeClr val="tx1"/>
            </a:solidFill>
            <a:round/>
            <a:headEnd/>
            <a:tailEnd/>
          </a:ln>
        </p:spPr>
        <p:txBody>
          <a:bodyPr wrap="none" anchor="ctr"/>
          <a:lstStyle/>
          <a:p>
            <a:r>
              <a:rPr lang="es-ES" sz="1400">
                <a:solidFill>
                  <a:schemeClr val="tx1"/>
                </a:solidFill>
              </a:rPr>
              <a:t>ProPE2</a:t>
            </a:r>
          </a:p>
        </p:txBody>
      </p:sp>
      <p:sp>
        <p:nvSpPr>
          <p:cNvPr id="23611" name="Line 262"/>
          <p:cNvSpPr>
            <a:spLocks noChangeShapeType="1"/>
          </p:cNvSpPr>
          <p:nvPr/>
        </p:nvSpPr>
        <p:spPr bwMode="auto">
          <a:xfrm flipH="1">
            <a:off x="3995738" y="5070475"/>
            <a:ext cx="1587" cy="971550"/>
          </a:xfrm>
          <a:prstGeom prst="line">
            <a:avLst/>
          </a:prstGeom>
          <a:noFill/>
          <a:ln w="38100">
            <a:solidFill>
              <a:srgbClr val="FFFF00"/>
            </a:solidFill>
            <a:round/>
            <a:headEnd/>
            <a:tailEnd/>
          </a:ln>
        </p:spPr>
        <p:txBody>
          <a:bodyPr/>
          <a:lstStyle/>
          <a:p>
            <a:endParaRPr lang="es-MX"/>
          </a:p>
        </p:txBody>
      </p:sp>
      <p:sp>
        <p:nvSpPr>
          <p:cNvPr id="23612" name="Line 263"/>
          <p:cNvSpPr>
            <a:spLocks noChangeShapeType="1"/>
          </p:cNvSpPr>
          <p:nvPr/>
        </p:nvSpPr>
        <p:spPr bwMode="auto">
          <a:xfrm flipH="1">
            <a:off x="3997325" y="5070475"/>
            <a:ext cx="211138" cy="0"/>
          </a:xfrm>
          <a:prstGeom prst="line">
            <a:avLst/>
          </a:prstGeom>
          <a:noFill/>
          <a:ln w="38100">
            <a:solidFill>
              <a:srgbClr val="FFFF00"/>
            </a:solidFill>
            <a:round/>
            <a:headEnd/>
            <a:tailEnd/>
          </a:ln>
        </p:spPr>
        <p:txBody>
          <a:bodyPr/>
          <a:lstStyle/>
          <a:p>
            <a:endParaRPr lang="es-MX"/>
          </a:p>
        </p:txBody>
      </p:sp>
      <p:sp>
        <p:nvSpPr>
          <p:cNvPr id="23613" name="Line 264"/>
          <p:cNvSpPr>
            <a:spLocks noChangeShapeType="1"/>
          </p:cNvSpPr>
          <p:nvPr/>
        </p:nvSpPr>
        <p:spPr bwMode="auto">
          <a:xfrm flipH="1">
            <a:off x="3708400" y="5588000"/>
            <a:ext cx="500063" cy="1588"/>
          </a:xfrm>
          <a:prstGeom prst="line">
            <a:avLst/>
          </a:prstGeom>
          <a:noFill/>
          <a:ln w="38100">
            <a:solidFill>
              <a:srgbClr val="FFFF00"/>
            </a:solidFill>
            <a:round/>
            <a:headEnd/>
            <a:tailEnd type="triangle" w="med" len="med"/>
          </a:ln>
        </p:spPr>
        <p:txBody>
          <a:bodyPr/>
          <a:lstStyle/>
          <a:p>
            <a:endParaRPr lang="es-MX"/>
          </a:p>
        </p:txBody>
      </p:sp>
      <p:sp>
        <p:nvSpPr>
          <p:cNvPr id="23614" name="Rectangle 265"/>
          <p:cNvSpPr>
            <a:spLocks noChangeArrowheads="1"/>
          </p:cNvSpPr>
          <p:nvPr/>
        </p:nvSpPr>
        <p:spPr bwMode="auto">
          <a:xfrm>
            <a:off x="2946400" y="3451225"/>
            <a:ext cx="420688" cy="322263"/>
          </a:xfrm>
          <a:prstGeom prst="rect">
            <a:avLst/>
          </a:prstGeom>
          <a:gradFill rotWithShape="0">
            <a:gsLst>
              <a:gs pos="0">
                <a:srgbClr val="A3C2E1"/>
              </a:gs>
              <a:gs pos="100000">
                <a:srgbClr val="75A3D1"/>
              </a:gs>
            </a:gsLst>
            <a:lin ang="0" scaled="1"/>
          </a:gradFill>
          <a:ln w="38100" algn="ctr">
            <a:solidFill>
              <a:srgbClr val="FFFF00"/>
            </a:solidFill>
            <a:miter lim="800000"/>
            <a:headEnd/>
            <a:tailEnd/>
          </a:ln>
        </p:spPr>
        <p:txBody>
          <a:bodyPr wrap="none" anchor="ctr"/>
          <a:lstStyle/>
          <a:p>
            <a:endParaRPr lang="es-MX"/>
          </a:p>
        </p:txBody>
      </p:sp>
      <p:sp>
        <p:nvSpPr>
          <p:cNvPr id="23615" name="Line 266"/>
          <p:cNvSpPr>
            <a:spLocks noChangeShapeType="1"/>
          </p:cNvSpPr>
          <p:nvPr/>
        </p:nvSpPr>
        <p:spPr bwMode="auto">
          <a:xfrm>
            <a:off x="2673350" y="4618038"/>
            <a:ext cx="0" cy="971550"/>
          </a:xfrm>
          <a:prstGeom prst="line">
            <a:avLst/>
          </a:prstGeom>
          <a:noFill/>
          <a:ln w="38100">
            <a:solidFill>
              <a:srgbClr val="FFFF00"/>
            </a:solidFill>
            <a:round/>
            <a:headEnd/>
            <a:tailEnd/>
          </a:ln>
        </p:spPr>
        <p:txBody>
          <a:bodyPr/>
          <a:lstStyle/>
          <a:p>
            <a:endParaRPr lang="es-MX"/>
          </a:p>
        </p:txBody>
      </p:sp>
      <p:sp>
        <p:nvSpPr>
          <p:cNvPr id="23616" name="AutoShape 267">
            <a:hlinkClick r:id="rId6" action="ppaction://hlinksldjump"/>
          </p:cNvPr>
          <p:cNvSpPr>
            <a:spLocks noChangeArrowheads="1"/>
          </p:cNvSpPr>
          <p:nvPr/>
        </p:nvSpPr>
        <p:spPr bwMode="auto">
          <a:xfrm>
            <a:off x="1616075" y="3127375"/>
            <a:ext cx="2451100" cy="842963"/>
          </a:xfrm>
          <a:prstGeom prst="roundRect">
            <a:avLst>
              <a:gd name="adj" fmla="val 16667"/>
            </a:avLst>
          </a:prstGeom>
          <a:gradFill rotWithShape="1">
            <a:gsLst>
              <a:gs pos="0">
                <a:srgbClr val="66CCFF"/>
              </a:gs>
              <a:gs pos="50000">
                <a:srgbClr val="FFFFFF"/>
              </a:gs>
              <a:gs pos="100000">
                <a:srgbClr val="66CCFF"/>
              </a:gs>
            </a:gsLst>
            <a:lin ang="5400000" scaled="1"/>
          </a:gradFill>
          <a:ln w="9525">
            <a:solidFill>
              <a:schemeClr val="tx1"/>
            </a:solidFill>
            <a:round/>
            <a:headEnd/>
            <a:tailEnd/>
          </a:ln>
        </p:spPr>
        <p:txBody>
          <a:bodyPr wrap="none" anchor="ctr"/>
          <a:lstStyle/>
          <a:p>
            <a:r>
              <a:rPr lang="es-ES" sz="1600" dirty="0">
                <a:solidFill>
                  <a:schemeClr val="tx1"/>
                </a:solidFill>
              </a:rPr>
              <a:t>Actualización</a:t>
            </a:r>
          </a:p>
          <a:p>
            <a:r>
              <a:rPr lang="es-ES" sz="1600" dirty="0">
                <a:solidFill>
                  <a:schemeClr val="tx1"/>
                </a:solidFill>
              </a:rPr>
              <a:t>de la Planeación</a:t>
            </a:r>
          </a:p>
          <a:p>
            <a:r>
              <a:rPr lang="es-ES" sz="1600" dirty="0">
                <a:solidFill>
                  <a:schemeClr val="tx1"/>
                </a:solidFill>
              </a:rPr>
              <a:t> del </a:t>
            </a:r>
            <a:r>
              <a:rPr lang="es-ES" sz="1600" dirty="0" smtClean="0">
                <a:solidFill>
                  <a:schemeClr val="tx1"/>
                </a:solidFill>
              </a:rPr>
              <a:t>PFCE 2016-2017</a:t>
            </a:r>
            <a:endParaRPr lang="es-ES" sz="1600" dirty="0">
              <a:solidFill>
                <a:schemeClr val="tx1"/>
              </a:solidFill>
            </a:endParaRPr>
          </a:p>
        </p:txBody>
      </p:sp>
      <p:sp>
        <p:nvSpPr>
          <p:cNvPr id="23617" name="Line 268"/>
          <p:cNvSpPr>
            <a:spLocks noChangeShapeType="1"/>
          </p:cNvSpPr>
          <p:nvPr/>
        </p:nvSpPr>
        <p:spPr bwMode="auto">
          <a:xfrm flipH="1">
            <a:off x="2673350" y="5580063"/>
            <a:ext cx="209550" cy="0"/>
          </a:xfrm>
          <a:prstGeom prst="line">
            <a:avLst/>
          </a:prstGeom>
          <a:noFill/>
          <a:ln w="38100">
            <a:solidFill>
              <a:srgbClr val="FFFF00"/>
            </a:solidFill>
            <a:round/>
            <a:headEnd type="triangle" w="med" len="med"/>
            <a:tailEnd/>
          </a:ln>
        </p:spPr>
        <p:txBody>
          <a:bodyPr/>
          <a:lstStyle/>
          <a:p>
            <a:endParaRPr lang="es-MX"/>
          </a:p>
        </p:txBody>
      </p:sp>
      <p:sp>
        <p:nvSpPr>
          <p:cNvPr id="23618" name="Line 269"/>
          <p:cNvSpPr>
            <a:spLocks noChangeShapeType="1"/>
          </p:cNvSpPr>
          <p:nvPr/>
        </p:nvSpPr>
        <p:spPr bwMode="auto">
          <a:xfrm flipH="1">
            <a:off x="2673350" y="4640263"/>
            <a:ext cx="209550" cy="0"/>
          </a:xfrm>
          <a:prstGeom prst="line">
            <a:avLst/>
          </a:prstGeom>
          <a:noFill/>
          <a:ln w="38100">
            <a:solidFill>
              <a:srgbClr val="FFFF00"/>
            </a:solidFill>
            <a:round/>
            <a:headEnd type="triangle" w="med" len="med"/>
            <a:tailEnd/>
          </a:ln>
        </p:spPr>
        <p:txBody>
          <a:bodyPr/>
          <a:lstStyle/>
          <a:p>
            <a:endParaRPr lang="es-MX"/>
          </a:p>
        </p:txBody>
      </p:sp>
      <p:sp>
        <p:nvSpPr>
          <p:cNvPr id="23619" name="AutoShape 270"/>
          <p:cNvSpPr>
            <a:spLocks noChangeArrowheads="1"/>
          </p:cNvSpPr>
          <p:nvPr/>
        </p:nvSpPr>
        <p:spPr bwMode="auto">
          <a:xfrm rot="-5400000">
            <a:off x="1106488" y="4679950"/>
            <a:ext cx="1873250" cy="841375"/>
          </a:xfrm>
          <a:prstGeom prst="flowChartDecision">
            <a:avLst/>
          </a:prstGeom>
          <a:gradFill rotWithShape="1">
            <a:gsLst>
              <a:gs pos="0">
                <a:srgbClr val="66CCFF"/>
              </a:gs>
              <a:gs pos="50000">
                <a:srgbClr val="FFFFFF"/>
              </a:gs>
              <a:gs pos="100000">
                <a:srgbClr val="66CCFF"/>
              </a:gs>
            </a:gsLst>
            <a:lin ang="5400000" scaled="1"/>
          </a:gradFill>
          <a:ln w="9525" algn="ctr">
            <a:solidFill>
              <a:schemeClr val="tx1"/>
            </a:solidFill>
            <a:miter lim="800000"/>
            <a:headEnd/>
            <a:tailEnd/>
          </a:ln>
        </p:spPr>
        <p:txBody>
          <a:bodyPr wrap="none" anchor="ctr"/>
          <a:lstStyle/>
          <a:p>
            <a:r>
              <a:rPr lang="es-MX" sz="1200" dirty="0">
                <a:solidFill>
                  <a:schemeClr val="tx1"/>
                </a:solidFill>
                <a:hlinkClick r:id="rId6" action="ppaction://hlinksldjump"/>
              </a:rPr>
              <a:t>¿</a:t>
            </a:r>
            <a:r>
              <a:rPr lang="es-MX" sz="1200" dirty="0">
                <a:solidFill>
                  <a:schemeClr val="tx1"/>
                </a:solidFill>
                <a:hlinkClick r:id="rId7" action="ppaction://hlinksldjump"/>
              </a:rPr>
              <a:t>Contextualización?</a:t>
            </a:r>
            <a:endParaRPr lang="es-ES" sz="1200" dirty="0">
              <a:solidFill>
                <a:schemeClr val="tx1"/>
              </a:solidFill>
            </a:endParaRPr>
          </a:p>
        </p:txBody>
      </p:sp>
      <p:sp>
        <p:nvSpPr>
          <p:cNvPr id="23620" name="Line 271"/>
          <p:cNvSpPr>
            <a:spLocks noChangeShapeType="1"/>
          </p:cNvSpPr>
          <p:nvPr/>
        </p:nvSpPr>
        <p:spPr bwMode="auto">
          <a:xfrm flipH="1">
            <a:off x="2462213" y="5124450"/>
            <a:ext cx="211137" cy="0"/>
          </a:xfrm>
          <a:prstGeom prst="line">
            <a:avLst/>
          </a:prstGeom>
          <a:noFill/>
          <a:ln w="38100">
            <a:solidFill>
              <a:srgbClr val="FFFF00"/>
            </a:solidFill>
            <a:round/>
            <a:headEnd/>
            <a:tailEnd type="triangle" w="med" len="med"/>
          </a:ln>
        </p:spPr>
        <p:txBody>
          <a:bodyPr/>
          <a:lstStyle/>
          <a:p>
            <a:endParaRPr lang="es-MX"/>
          </a:p>
        </p:txBody>
      </p:sp>
      <p:sp>
        <p:nvSpPr>
          <p:cNvPr id="23621" name="AutoShape 272"/>
          <p:cNvSpPr>
            <a:spLocks noChangeArrowheads="1"/>
          </p:cNvSpPr>
          <p:nvPr/>
        </p:nvSpPr>
        <p:spPr bwMode="auto">
          <a:xfrm>
            <a:off x="2847975" y="4437063"/>
            <a:ext cx="876300" cy="403225"/>
          </a:xfrm>
          <a:prstGeom prst="foldedCorner">
            <a:avLst>
              <a:gd name="adj" fmla="val 12500"/>
            </a:avLst>
          </a:prstGeom>
          <a:gradFill rotWithShape="0">
            <a:gsLst>
              <a:gs pos="0">
                <a:srgbClr val="339933"/>
              </a:gs>
              <a:gs pos="50000">
                <a:srgbClr val="FFFFFF"/>
              </a:gs>
              <a:gs pos="100000">
                <a:srgbClr val="339933"/>
              </a:gs>
            </a:gsLst>
            <a:lin ang="5400000" scaled="1"/>
          </a:gradFill>
          <a:ln w="9525">
            <a:solidFill>
              <a:schemeClr val="tx1"/>
            </a:solidFill>
            <a:round/>
            <a:headEnd/>
            <a:tailEnd/>
          </a:ln>
        </p:spPr>
        <p:txBody>
          <a:bodyPr wrap="none" anchor="ctr"/>
          <a:lstStyle/>
          <a:p>
            <a:r>
              <a:rPr lang="es-ES" sz="1400">
                <a:solidFill>
                  <a:schemeClr val="tx1"/>
                </a:solidFill>
              </a:rPr>
              <a:t>Pro</a:t>
            </a:r>
            <a:r>
              <a:rPr lang="es-MX" sz="1400">
                <a:solidFill>
                  <a:schemeClr val="tx1"/>
                </a:solidFill>
              </a:rPr>
              <a:t>GES</a:t>
            </a:r>
            <a:endParaRPr lang="es-ES" sz="1400">
              <a:solidFill>
                <a:schemeClr val="tx1"/>
              </a:solidFill>
            </a:endParaRPr>
          </a:p>
        </p:txBody>
      </p:sp>
      <p:sp>
        <p:nvSpPr>
          <p:cNvPr id="23622" name="AutoShape 273"/>
          <p:cNvSpPr>
            <a:spLocks noChangeArrowheads="1"/>
          </p:cNvSpPr>
          <p:nvPr/>
        </p:nvSpPr>
        <p:spPr bwMode="auto">
          <a:xfrm>
            <a:off x="2847975" y="5286388"/>
            <a:ext cx="876300" cy="495287"/>
          </a:xfrm>
          <a:prstGeom prst="foldedCorner">
            <a:avLst>
              <a:gd name="adj" fmla="val 12500"/>
            </a:avLst>
          </a:prstGeom>
          <a:gradFill rotWithShape="0">
            <a:gsLst>
              <a:gs pos="0">
                <a:srgbClr val="339933"/>
              </a:gs>
              <a:gs pos="50000">
                <a:srgbClr val="FFFFFF"/>
              </a:gs>
              <a:gs pos="100000">
                <a:srgbClr val="339933"/>
              </a:gs>
            </a:gsLst>
            <a:lin ang="5400000" scaled="1"/>
          </a:gradFill>
          <a:ln w="9525">
            <a:solidFill>
              <a:schemeClr val="tx1"/>
            </a:solidFill>
            <a:round/>
            <a:headEnd/>
            <a:tailEnd/>
          </a:ln>
        </p:spPr>
        <p:txBody>
          <a:bodyPr wrap="none" anchor="ctr"/>
          <a:lstStyle/>
          <a:p>
            <a:r>
              <a:rPr lang="es-ES" sz="1400" dirty="0" smtClean="0">
                <a:solidFill>
                  <a:schemeClr val="tx1"/>
                </a:solidFill>
              </a:rPr>
              <a:t>PIFI</a:t>
            </a:r>
          </a:p>
          <a:p>
            <a:r>
              <a:rPr lang="es-ES" sz="1400" dirty="0" err="1" smtClean="0">
                <a:solidFill>
                  <a:schemeClr val="tx1"/>
                </a:solidFill>
              </a:rPr>
              <a:t>ProFOE</a:t>
            </a:r>
            <a:endParaRPr lang="es-ES" sz="1400" dirty="0">
              <a:solidFill>
                <a:schemeClr val="tx1"/>
              </a:solidFill>
            </a:endParaRPr>
          </a:p>
        </p:txBody>
      </p:sp>
      <p:sp>
        <p:nvSpPr>
          <p:cNvPr id="23623" name="AutoShape 274"/>
          <p:cNvSpPr>
            <a:spLocks noChangeArrowheads="1"/>
          </p:cNvSpPr>
          <p:nvPr/>
        </p:nvSpPr>
        <p:spPr bwMode="auto">
          <a:xfrm>
            <a:off x="5072063" y="3109913"/>
            <a:ext cx="3851275" cy="831850"/>
          </a:xfrm>
          <a:prstGeom prst="roundRect">
            <a:avLst>
              <a:gd name="adj" fmla="val 16667"/>
            </a:avLst>
          </a:prstGeom>
          <a:gradFill rotWithShape="1">
            <a:gsLst>
              <a:gs pos="0">
                <a:srgbClr val="66CCFF"/>
              </a:gs>
              <a:gs pos="50000">
                <a:srgbClr val="FFFFFF"/>
              </a:gs>
              <a:gs pos="100000">
                <a:srgbClr val="66CCFF"/>
              </a:gs>
            </a:gsLst>
            <a:lin ang="5400000" scaled="1"/>
          </a:gradFill>
          <a:ln w="9525">
            <a:solidFill>
              <a:schemeClr val="tx1"/>
            </a:solidFill>
            <a:round/>
            <a:headEnd/>
            <a:tailEnd/>
          </a:ln>
        </p:spPr>
        <p:txBody>
          <a:bodyPr lIns="0" rIns="0" anchor="ctr" anchorCtr="1"/>
          <a:lstStyle/>
          <a:p>
            <a:r>
              <a:rPr lang="es-ES" sz="1600">
                <a:solidFill>
                  <a:schemeClr val="tx1"/>
                </a:solidFill>
              </a:rPr>
              <a:t>Actualización</a:t>
            </a:r>
            <a:r>
              <a:rPr lang="es-MX" sz="1600">
                <a:solidFill>
                  <a:schemeClr val="tx1"/>
                </a:solidFill>
              </a:rPr>
              <a:t> </a:t>
            </a:r>
            <a:r>
              <a:rPr lang="es-ES" sz="1600">
                <a:solidFill>
                  <a:schemeClr val="tx1"/>
                </a:solidFill>
              </a:rPr>
              <a:t>de la</a:t>
            </a:r>
            <a:r>
              <a:rPr lang="es-MX" sz="1600">
                <a:solidFill>
                  <a:schemeClr val="tx1"/>
                </a:solidFill>
              </a:rPr>
              <a:t> </a:t>
            </a:r>
            <a:r>
              <a:rPr lang="es-ES" sz="1600">
                <a:solidFill>
                  <a:schemeClr val="tx1"/>
                </a:solidFill>
              </a:rPr>
              <a:t>planeación de cada PE y CA </a:t>
            </a:r>
          </a:p>
        </p:txBody>
      </p:sp>
      <p:sp>
        <p:nvSpPr>
          <p:cNvPr id="23624" name="AutoShape 275"/>
          <p:cNvSpPr>
            <a:spLocks noChangeArrowheads="1"/>
          </p:cNvSpPr>
          <p:nvPr/>
        </p:nvSpPr>
        <p:spPr bwMode="auto">
          <a:xfrm>
            <a:off x="1619250" y="908050"/>
            <a:ext cx="2447925" cy="360363"/>
          </a:xfrm>
          <a:prstGeom prst="foldedCorner">
            <a:avLst>
              <a:gd name="adj" fmla="val 12500"/>
            </a:avLst>
          </a:prstGeom>
          <a:gradFill rotWithShape="1">
            <a:gsLst>
              <a:gs pos="0">
                <a:srgbClr val="9AD2D6"/>
              </a:gs>
              <a:gs pos="50000">
                <a:srgbClr val="FFFFFF"/>
              </a:gs>
              <a:gs pos="100000">
                <a:srgbClr val="9AD2D6"/>
              </a:gs>
            </a:gsLst>
            <a:lin ang="5400000" scaled="1"/>
          </a:gradFill>
          <a:ln w="9525">
            <a:solidFill>
              <a:schemeClr val="tx1"/>
            </a:solidFill>
            <a:round/>
            <a:headEnd/>
            <a:tailEnd/>
          </a:ln>
        </p:spPr>
        <p:txBody>
          <a:bodyPr wrap="none" anchor="ctr"/>
          <a:lstStyle/>
          <a:p>
            <a:r>
              <a:rPr lang="es-ES" sz="1200" dirty="0">
                <a:solidFill>
                  <a:schemeClr val="tx1"/>
                </a:solidFill>
              </a:rPr>
              <a:t>Plan de Desarrollo Institucional</a:t>
            </a:r>
          </a:p>
          <a:p>
            <a:r>
              <a:rPr lang="es-ES" sz="1200" dirty="0">
                <a:solidFill>
                  <a:schemeClr val="tx1"/>
                </a:solidFill>
              </a:rPr>
              <a:t>(</a:t>
            </a:r>
            <a:r>
              <a:rPr lang="es-ES" sz="1200" dirty="0" smtClean="0">
                <a:solidFill>
                  <a:schemeClr val="tx1"/>
                </a:solidFill>
              </a:rPr>
              <a:t>PIDE)</a:t>
            </a:r>
            <a:endParaRPr lang="es-ES" sz="1200" dirty="0">
              <a:solidFill>
                <a:schemeClr val="tx1"/>
              </a:solidFill>
            </a:endParaRPr>
          </a:p>
        </p:txBody>
      </p:sp>
      <p:cxnSp>
        <p:nvCxnSpPr>
          <p:cNvPr id="23625" name="AutoShape 276"/>
          <p:cNvCxnSpPr>
            <a:cxnSpLocks noChangeShapeType="1"/>
            <a:stCxn id="23624" idx="2"/>
            <a:endCxn id="23634" idx="0"/>
          </p:cNvCxnSpPr>
          <p:nvPr/>
        </p:nvCxnSpPr>
        <p:spPr bwMode="auto">
          <a:xfrm flipH="1">
            <a:off x="2841625" y="1268413"/>
            <a:ext cx="1588" cy="163512"/>
          </a:xfrm>
          <a:prstGeom prst="straightConnector1">
            <a:avLst/>
          </a:prstGeom>
          <a:noFill/>
          <a:ln w="38100">
            <a:solidFill>
              <a:srgbClr val="FFFF00"/>
            </a:solidFill>
            <a:round/>
            <a:headEnd/>
            <a:tailEnd type="triangle" w="med" len="med"/>
          </a:ln>
        </p:spPr>
      </p:cxnSp>
      <p:sp>
        <p:nvSpPr>
          <p:cNvPr id="23626" name="AutoShape 277"/>
          <p:cNvSpPr>
            <a:spLocks noChangeArrowheads="1"/>
          </p:cNvSpPr>
          <p:nvPr/>
        </p:nvSpPr>
        <p:spPr bwMode="auto">
          <a:xfrm>
            <a:off x="6678613" y="2408238"/>
            <a:ext cx="650875" cy="452437"/>
          </a:xfrm>
          <a:prstGeom prst="flowChartDecision">
            <a:avLst/>
          </a:prstGeom>
          <a:gradFill rotWithShape="0">
            <a:gsLst>
              <a:gs pos="0">
                <a:srgbClr val="66CCFF"/>
              </a:gs>
              <a:gs pos="50000">
                <a:srgbClr val="FFFFFF"/>
              </a:gs>
              <a:gs pos="100000">
                <a:srgbClr val="66CCFF"/>
              </a:gs>
            </a:gsLst>
            <a:lin ang="5400000" scaled="1"/>
          </a:gradFill>
          <a:ln w="9525">
            <a:solidFill>
              <a:schemeClr val="tx1"/>
            </a:solidFill>
            <a:miter lim="800000"/>
            <a:headEnd/>
            <a:tailEnd/>
          </a:ln>
        </p:spPr>
        <p:txBody>
          <a:bodyPr wrap="none" anchor="ctr"/>
          <a:lstStyle/>
          <a:p>
            <a:r>
              <a:rPr lang="es-MX" sz="1600">
                <a:solidFill>
                  <a:schemeClr val="tx1"/>
                </a:solidFill>
              </a:rPr>
              <a:t>¿P?</a:t>
            </a:r>
            <a:endParaRPr lang="es-ES" sz="1600">
              <a:solidFill>
                <a:schemeClr val="tx1"/>
              </a:solidFill>
            </a:endParaRPr>
          </a:p>
        </p:txBody>
      </p:sp>
      <p:sp>
        <p:nvSpPr>
          <p:cNvPr id="23627" name="Freeform 278"/>
          <p:cNvSpPr>
            <a:spLocks/>
          </p:cNvSpPr>
          <p:nvPr/>
        </p:nvSpPr>
        <p:spPr bwMode="auto">
          <a:xfrm>
            <a:off x="3709988" y="2622550"/>
            <a:ext cx="2951162" cy="101600"/>
          </a:xfrm>
          <a:custGeom>
            <a:avLst/>
            <a:gdLst>
              <a:gd name="T0" fmla="*/ 1859 w 1859"/>
              <a:gd name="T1" fmla="*/ 9 h 64"/>
              <a:gd name="T2" fmla="*/ 451 w 1859"/>
              <a:gd name="T3" fmla="*/ 0 h 64"/>
              <a:gd name="T4" fmla="*/ 439 w 1859"/>
              <a:gd name="T5" fmla="*/ 44 h 64"/>
              <a:gd name="T6" fmla="*/ 415 w 1859"/>
              <a:gd name="T7" fmla="*/ 56 h 64"/>
              <a:gd name="T8" fmla="*/ 383 w 1859"/>
              <a:gd name="T9" fmla="*/ 64 h 64"/>
              <a:gd name="T10" fmla="*/ 351 w 1859"/>
              <a:gd name="T11" fmla="*/ 64 h 64"/>
              <a:gd name="T12" fmla="*/ 319 w 1859"/>
              <a:gd name="T13" fmla="*/ 44 h 64"/>
              <a:gd name="T14" fmla="*/ 295 w 1859"/>
              <a:gd name="T15" fmla="*/ 4 h 64"/>
              <a:gd name="T16" fmla="*/ 0 w 1859"/>
              <a:gd name="T17" fmla="*/ 9 h 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9"/>
              <a:gd name="T28" fmla="*/ 0 h 64"/>
              <a:gd name="T29" fmla="*/ 1859 w 1859"/>
              <a:gd name="T30" fmla="*/ 64 h 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9" h="64">
                <a:moveTo>
                  <a:pt x="1859" y="9"/>
                </a:moveTo>
                <a:lnTo>
                  <a:pt x="451" y="0"/>
                </a:lnTo>
                <a:lnTo>
                  <a:pt x="439" y="44"/>
                </a:lnTo>
                <a:lnTo>
                  <a:pt x="415" y="56"/>
                </a:lnTo>
                <a:lnTo>
                  <a:pt x="383" y="64"/>
                </a:lnTo>
                <a:lnTo>
                  <a:pt x="351" y="64"/>
                </a:lnTo>
                <a:lnTo>
                  <a:pt x="319" y="44"/>
                </a:lnTo>
                <a:lnTo>
                  <a:pt x="295" y="4"/>
                </a:lnTo>
                <a:lnTo>
                  <a:pt x="0" y="9"/>
                </a:lnTo>
              </a:path>
            </a:pathLst>
          </a:custGeom>
          <a:noFill/>
          <a:ln w="38100">
            <a:solidFill>
              <a:srgbClr val="FFFF00"/>
            </a:solidFill>
            <a:round/>
            <a:headEnd type="triangle" w="med" len="med"/>
            <a:tailEnd type="triangle" w="med" len="med"/>
          </a:ln>
        </p:spPr>
        <p:txBody>
          <a:bodyPr/>
          <a:lstStyle/>
          <a:p>
            <a:endParaRPr lang="es-MX"/>
          </a:p>
        </p:txBody>
      </p:sp>
      <p:sp>
        <p:nvSpPr>
          <p:cNvPr id="23628" name="Text Box 279"/>
          <p:cNvSpPr txBox="1">
            <a:spLocks noChangeArrowheads="1"/>
          </p:cNvSpPr>
          <p:nvPr/>
        </p:nvSpPr>
        <p:spPr bwMode="auto">
          <a:xfrm>
            <a:off x="7092950" y="2805113"/>
            <a:ext cx="401638" cy="336550"/>
          </a:xfrm>
          <a:prstGeom prst="rect">
            <a:avLst/>
          </a:prstGeom>
          <a:noFill/>
          <a:ln w="9525">
            <a:noFill/>
            <a:miter lim="800000"/>
            <a:headEnd/>
            <a:tailEnd/>
          </a:ln>
        </p:spPr>
        <p:txBody>
          <a:bodyPr>
            <a:spAutoFit/>
          </a:bodyPr>
          <a:lstStyle/>
          <a:p>
            <a:pPr algn="l">
              <a:spcBef>
                <a:spcPct val="50000"/>
              </a:spcBef>
            </a:pPr>
            <a:r>
              <a:rPr lang="es-ES" sz="1600">
                <a:solidFill>
                  <a:srgbClr val="FFFF66"/>
                </a:solidFill>
              </a:rPr>
              <a:t>Sí</a:t>
            </a:r>
          </a:p>
        </p:txBody>
      </p:sp>
      <p:sp>
        <p:nvSpPr>
          <p:cNvPr id="23629" name="Text Box 280"/>
          <p:cNvSpPr txBox="1">
            <a:spLocks noChangeArrowheads="1"/>
          </p:cNvSpPr>
          <p:nvPr/>
        </p:nvSpPr>
        <p:spPr bwMode="auto">
          <a:xfrm>
            <a:off x="6242050" y="2276475"/>
            <a:ext cx="490538" cy="336550"/>
          </a:xfrm>
          <a:prstGeom prst="rect">
            <a:avLst/>
          </a:prstGeom>
          <a:noFill/>
          <a:ln w="9525">
            <a:noFill/>
            <a:miter lim="800000"/>
            <a:headEnd/>
            <a:tailEnd/>
          </a:ln>
        </p:spPr>
        <p:txBody>
          <a:bodyPr>
            <a:spAutoFit/>
          </a:bodyPr>
          <a:lstStyle/>
          <a:p>
            <a:pPr algn="l">
              <a:spcBef>
                <a:spcPct val="50000"/>
              </a:spcBef>
            </a:pPr>
            <a:r>
              <a:rPr lang="es-ES" sz="1600">
                <a:solidFill>
                  <a:srgbClr val="FFFF66"/>
                </a:solidFill>
              </a:rPr>
              <a:t>No</a:t>
            </a:r>
          </a:p>
        </p:txBody>
      </p:sp>
      <p:cxnSp>
        <p:nvCxnSpPr>
          <p:cNvPr id="23630" name="AutoShape 281"/>
          <p:cNvCxnSpPr>
            <a:cxnSpLocks noChangeShapeType="1"/>
          </p:cNvCxnSpPr>
          <p:nvPr/>
        </p:nvCxnSpPr>
        <p:spPr bwMode="auto">
          <a:xfrm>
            <a:off x="7019925" y="2844800"/>
            <a:ext cx="4763" cy="296863"/>
          </a:xfrm>
          <a:prstGeom prst="straightConnector1">
            <a:avLst/>
          </a:prstGeom>
          <a:noFill/>
          <a:ln w="38100">
            <a:solidFill>
              <a:srgbClr val="FFFF00"/>
            </a:solidFill>
            <a:round/>
            <a:headEnd/>
            <a:tailEnd type="triangle" w="med" len="med"/>
          </a:ln>
        </p:spPr>
      </p:cxnSp>
      <p:pic>
        <p:nvPicPr>
          <p:cNvPr id="23631" name="Picture 282" descr="BD14866_">
            <a:hlinkClick r:id="rId8" action="ppaction://hlinksldjump"/>
          </p:cNvPr>
          <p:cNvPicPr>
            <a:picLocks noChangeAspect="1" noChangeArrowheads="1"/>
          </p:cNvPicPr>
          <p:nvPr/>
        </p:nvPicPr>
        <p:blipFill>
          <a:blip cstate="print"/>
          <a:srcRect/>
          <a:stretch>
            <a:fillRect/>
          </a:stretch>
        </p:blipFill>
        <p:spPr bwMode="auto">
          <a:xfrm>
            <a:off x="3895725" y="5489575"/>
            <a:ext cx="171450" cy="171450"/>
          </a:xfrm>
          <a:prstGeom prst="rect">
            <a:avLst/>
          </a:prstGeom>
          <a:noFill/>
          <a:ln w="9525">
            <a:noFill/>
            <a:miter lim="800000"/>
            <a:headEnd/>
            <a:tailEnd/>
          </a:ln>
        </p:spPr>
      </p:pic>
      <p:sp>
        <p:nvSpPr>
          <p:cNvPr id="228635" name="Line 283">
            <a:hlinkClick r:id="rId9" action="ppaction://hlinkpres?slideindex=7&amp;slidetitle=Presentación de PowerPoint"/>
          </p:cNvPr>
          <p:cNvSpPr>
            <a:spLocks noChangeShapeType="1"/>
          </p:cNvSpPr>
          <p:nvPr/>
        </p:nvSpPr>
        <p:spPr bwMode="auto">
          <a:xfrm>
            <a:off x="7437438" y="2133600"/>
            <a:ext cx="431800" cy="0"/>
          </a:xfrm>
          <a:prstGeom prst="line">
            <a:avLst/>
          </a:prstGeom>
          <a:noFill/>
          <a:ln w="38100">
            <a:pattFill prst="wdUpDiag">
              <a:fgClr>
                <a:schemeClr val="tx1"/>
              </a:fgClr>
              <a:bgClr>
                <a:srgbClr val="CCFFFF"/>
              </a:bgClr>
            </a:pattFill>
            <a:round/>
            <a:headEnd/>
            <a:tailEnd/>
          </a:ln>
        </p:spPr>
        <p:txBody>
          <a:bodyPr wrap="none" tIns="90000" anchor="ctr"/>
          <a:lstStyle/>
          <a:p>
            <a:endParaRPr lang="es-MX"/>
          </a:p>
        </p:txBody>
      </p:sp>
      <p:sp>
        <p:nvSpPr>
          <p:cNvPr id="228636" name="Line 284"/>
          <p:cNvSpPr>
            <a:spLocks noChangeShapeType="1"/>
          </p:cNvSpPr>
          <p:nvPr/>
        </p:nvSpPr>
        <p:spPr bwMode="auto">
          <a:xfrm flipV="1">
            <a:off x="4306888" y="1644650"/>
            <a:ext cx="1008062" cy="0"/>
          </a:xfrm>
          <a:prstGeom prst="line">
            <a:avLst/>
          </a:prstGeom>
          <a:noFill/>
          <a:ln w="38100">
            <a:solidFill>
              <a:srgbClr val="FFFF00"/>
            </a:solidFill>
            <a:prstDash val="sysDot"/>
            <a:round/>
            <a:headEnd type="triangle" w="med" len="med"/>
            <a:tailEnd/>
          </a:ln>
        </p:spPr>
        <p:txBody>
          <a:bodyPr wrap="none" tIns="90000" anchor="ctr"/>
          <a:lstStyle/>
          <a:p>
            <a:endParaRPr lang="es-MX"/>
          </a:p>
        </p:txBody>
      </p:sp>
      <p:sp>
        <p:nvSpPr>
          <p:cNvPr id="23634" name="AutoShape 285"/>
          <p:cNvSpPr>
            <a:spLocks noChangeArrowheads="1"/>
          </p:cNvSpPr>
          <p:nvPr/>
        </p:nvSpPr>
        <p:spPr bwMode="auto">
          <a:xfrm>
            <a:off x="1616075" y="1431925"/>
            <a:ext cx="2451100" cy="811213"/>
          </a:xfrm>
          <a:prstGeom prst="roundRect">
            <a:avLst>
              <a:gd name="adj" fmla="val 16667"/>
            </a:avLst>
          </a:prstGeom>
          <a:gradFill rotWithShape="1">
            <a:gsLst>
              <a:gs pos="0">
                <a:srgbClr val="66CCFF"/>
              </a:gs>
              <a:gs pos="50000">
                <a:srgbClr val="FFFFFF"/>
              </a:gs>
              <a:gs pos="100000">
                <a:srgbClr val="66CCFF"/>
              </a:gs>
            </a:gsLst>
            <a:lin ang="5400000" scaled="1"/>
          </a:gradFill>
          <a:ln w="9525">
            <a:solidFill>
              <a:schemeClr val="tx1"/>
            </a:solidFill>
            <a:round/>
            <a:headEnd/>
            <a:tailEnd/>
          </a:ln>
        </p:spPr>
        <p:txBody>
          <a:bodyPr wrap="none" tIns="36000" bIns="36000" anchor="ctr" anchorCtr="1"/>
          <a:lstStyle/>
          <a:p>
            <a:r>
              <a:rPr lang="es-ES" sz="1600" dirty="0" smtClean="0">
                <a:solidFill>
                  <a:schemeClr val="tx1"/>
                </a:solidFill>
              </a:rPr>
              <a:t>Décimo </a:t>
            </a:r>
            <a:r>
              <a:rPr lang="es-ES" sz="1600" dirty="0">
                <a:solidFill>
                  <a:schemeClr val="tx1"/>
                </a:solidFill>
              </a:rPr>
              <a:t>proceso</a:t>
            </a:r>
          </a:p>
          <a:p>
            <a:r>
              <a:rPr lang="es-ES" sz="1600" dirty="0">
                <a:solidFill>
                  <a:schemeClr val="tx1"/>
                </a:solidFill>
              </a:rPr>
              <a:t> de autoevaluación</a:t>
            </a:r>
          </a:p>
          <a:p>
            <a:r>
              <a:rPr lang="es-ES" sz="1600" dirty="0">
                <a:solidFill>
                  <a:schemeClr val="tx1"/>
                </a:solidFill>
              </a:rPr>
              <a:t>académica institucional</a:t>
            </a:r>
          </a:p>
        </p:txBody>
      </p:sp>
      <p:sp>
        <p:nvSpPr>
          <p:cNvPr id="23635" name="Line 288"/>
          <p:cNvSpPr>
            <a:spLocks noChangeShapeType="1"/>
          </p:cNvSpPr>
          <p:nvPr/>
        </p:nvSpPr>
        <p:spPr bwMode="auto">
          <a:xfrm flipH="1">
            <a:off x="3997325" y="6042025"/>
            <a:ext cx="211138" cy="0"/>
          </a:xfrm>
          <a:prstGeom prst="line">
            <a:avLst/>
          </a:prstGeom>
          <a:noFill/>
          <a:ln w="38100">
            <a:solidFill>
              <a:srgbClr val="FFFF00"/>
            </a:solidFill>
            <a:round/>
            <a:headEnd/>
            <a:tailEnd/>
          </a:ln>
        </p:spPr>
        <p:txBody>
          <a:bodyPr/>
          <a:lstStyle/>
          <a:p>
            <a:endParaRPr lang="es-MX"/>
          </a:p>
        </p:txBody>
      </p:sp>
      <p:sp>
        <p:nvSpPr>
          <p:cNvPr id="95" name="Rectangle 5">
            <a:hlinkClick r:id="rId10" action="ppaction://hlinksldjump"/>
          </p:cNvPr>
          <p:cNvSpPr>
            <a:spLocks noChangeArrowheads="1"/>
          </p:cNvSpPr>
          <p:nvPr/>
        </p:nvSpPr>
        <p:spPr bwMode="auto">
          <a:xfrm>
            <a:off x="49214" y="4330"/>
            <a:ext cx="9094787" cy="6858000"/>
          </a:xfrm>
          <a:prstGeom prst="rect">
            <a:avLst/>
          </a:prstGeom>
          <a:solidFill>
            <a:schemeClr val="bg1">
              <a:alpha val="5098"/>
            </a:schemeClr>
          </a:solidFill>
          <a:ln w="3175" algn="ctr">
            <a:solidFill>
              <a:srgbClr val="B2B2B2"/>
            </a:solidFill>
            <a:miter lim="800000"/>
            <a:headEnd/>
            <a:tailEnd/>
          </a:ln>
        </p:spPr>
        <p:txBody>
          <a:bodyPr wrap="none" anchor="ctr"/>
          <a:lstStyle/>
          <a:p>
            <a:endParaRPr lang="es-ES_tradnl" sz="1400" b="0">
              <a:solidFill>
                <a:schemeClr val="tx1"/>
              </a:solidFill>
            </a:endParaRPr>
          </a:p>
        </p:txBody>
      </p:sp>
      <p:sp>
        <p:nvSpPr>
          <p:cNvPr id="96" name="95 Rectángulo">
            <a:hlinkClick r:id="rId8" action="ppaction://hlinksldjump"/>
          </p:cNvPr>
          <p:cNvSpPr>
            <a:spLocks/>
          </p:cNvSpPr>
          <p:nvPr/>
        </p:nvSpPr>
        <p:spPr bwMode="auto">
          <a:xfrm>
            <a:off x="3846846" y="5441611"/>
            <a:ext cx="288443" cy="252752"/>
          </a:xfrm>
          <a:prstGeom prst="rect">
            <a:avLst/>
          </a:prstGeom>
          <a:solidFill>
            <a:srgbClr val="002774">
              <a:alpha val="0"/>
            </a:srgbClr>
          </a:solidFill>
          <a:ln w="3175" algn="ctr">
            <a:noFill/>
            <a:miter lim="800000"/>
            <a:headEnd/>
            <a:tailEnd/>
          </a:ln>
        </p:spPr>
        <p:txBody>
          <a:bodyPr wrap="square" tIns="36000" rIns="18000" bIns="36000" rtlCol="0" anchor="ctr">
            <a:spAutoFit/>
          </a:bodyPr>
          <a:lstStyle/>
          <a:p>
            <a:pPr algn="just">
              <a:lnSpc>
                <a:spcPct val="90000"/>
              </a:lnSpc>
              <a:tabLst>
                <a:tab pos="180975" algn="l"/>
                <a:tab pos="447675" algn="l"/>
              </a:tabLst>
            </a:pPr>
            <a:endParaRPr lang="es-MX" sz="1300" b="1" dirty="0"/>
          </a:p>
        </p:txBody>
      </p:sp>
      <p:sp>
        <p:nvSpPr>
          <p:cNvPr id="97" name="96 Rectángulo">
            <a:hlinkClick r:id="rId9" action="ppaction://hlinkpres?slideindex=7&amp;slidetitle=Presentación de PowerPoint"/>
          </p:cNvPr>
          <p:cNvSpPr>
            <a:spLocks/>
          </p:cNvSpPr>
          <p:nvPr/>
        </p:nvSpPr>
        <p:spPr bwMode="auto">
          <a:xfrm>
            <a:off x="7388242" y="2082056"/>
            <a:ext cx="562095" cy="142672"/>
          </a:xfrm>
          <a:prstGeom prst="rect">
            <a:avLst/>
          </a:prstGeom>
          <a:solidFill>
            <a:srgbClr val="002774">
              <a:alpha val="0"/>
            </a:srgbClr>
          </a:solidFill>
          <a:ln w="3175" algn="ctr">
            <a:noFill/>
            <a:miter lim="800000"/>
            <a:headEnd/>
            <a:tailEnd/>
          </a:ln>
        </p:spPr>
        <p:txBody>
          <a:bodyPr wrap="square" tIns="36000" rIns="18000" bIns="36000" rtlCol="0" anchor="ctr">
            <a:spAutoFit/>
          </a:bodyPr>
          <a:lstStyle/>
          <a:p>
            <a:pPr algn="just">
              <a:lnSpc>
                <a:spcPct val="90000"/>
              </a:lnSpc>
              <a:tabLst>
                <a:tab pos="180975" algn="l"/>
                <a:tab pos="447675" algn="l"/>
              </a:tabLst>
            </a:pPr>
            <a:endParaRPr lang="es-MX" sz="1300" b="1" dirty="0"/>
          </a:p>
        </p:txBody>
      </p:sp>
      <p:sp>
        <p:nvSpPr>
          <p:cNvPr id="98" name="Título 1"/>
          <p:cNvSpPr txBox="1">
            <a:spLocks/>
          </p:cNvSpPr>
          <p:nvPr/>
        </p:nvSpPr>
        <p:spPr>
          <a:xfrm>
            <a:off x="821932" y="1"/>
            <a:ext cx="8322067" cy="584775"/>
          </a:xfrm>
          <a:prstGeom prst="rect">
            <a:avLst/>
          </a:prstGeom>
          <a:solidFill>
            <a:schemeClr val="accent5"/>
          </a:solidFill>
          <a:ln>
            <a:solidFill>
              <a:schemeClr val="accent1"/>
            </a:solidFill>
          </a:ln>
        </p:spPr>
        <p:txBody>
          <a:bodyPr>
            <a:spAutoFit/>
          </a:bodyPr>
          <a:lstStyle>
            <a:lvl1pPr algn="ctr" rtl="0" eaLnBrk="0" fontAlgn="base" hangingPunct="0">
              <a:spcBef>
                <a:spcPct val="0"/>
              </a:spcBef>
              <a:spcAft>
                <a:spcPct val="0"/>
              </a:spcAft>
              <a:defRPr sz="1600" baseline="0">
                <a:ln>
                  <a:solidFill>
                    <a:schemeClr val="accent1"/>
                  </a:solidFill>
                </a:ln>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MX" b="0" kern="0" smtClean="0"/>
              <a:t>Décimo segundo proceso para formular el  </a:t>
            </a:r>
            <a:br>
              <a:rPr lang="es-MX" b="0" kern="0" smtClean="0"/>
            </a:br>
            <a:r>
              <a:rPr lang="es-MX" b="0" kern="0" smtClean="0"/>
              <a:t>Programa de Fortalecimiento de la Calidad Educativa 2016-2017 </a:t>
            </a:r>
            <a:endParaRPr lang="es-MX" b="0" kern="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fill="hold" grpId="0" nodeType="afterEffect">
                                  <p:stCondLst>
                                    <p:cond delay="0"/>
                                  </p:stCondLst>
                                  <p:childTnLst>
                                    <p:animScale>
                                      <p:cBhvr>
                                        <p:cTn id="6" dur="1000" fill="hold"/>
                                        <p:tgtEl>
                                          <p:spTgt spid="228635"/>
                                        </p:tgtEl>
                                      </p:cBhvr>
                                      <p:by x="150000" y="150000"/>
                                    </p:animScale>
                                  </p:childTnLst>
                                </p:cTn>
                              </p:par>
                            </p:childTnLst>
                          </p:cTn>
                        </p:par>
                        <p:par>
                          <p:cTn id="7" fill="hold">
                            <p:stCondLst>
                              <p:cond delay="1000"/>
                            </p:stCondLst>
                            <p:childTnLst>
                              <p:par>
                                <p:cTn id="8" presetID="6" presetClass="emph" presetSubtype="0" repeatCount="indefinite" fill="hold" grpId="0" nodeType="afterEffect">
                                  <p:stCondLst>
                                    <p:cond delay="0"/>
                                  </p:stCondLst>
                                  <p:childTnLst>
                                    <p:animScale>
                                      <p:cBhvr>
                                        <p:cTn id="9" dur="1000" fill="hold"/>
                                        <p:tgtEl>
                                          <p:spTgt spid="22863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635" grpId="0" animBg="1"/>
      <p:bldP spid="22863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95"/>
          <p:cNvSpPr>
            <a:spLocks noChangeArrowheads="1"/>
          </p:cNvSpPr>
          <p:nvPr/>
        </p:nvSpPr>
        <p:spPr bwMode="auto">
          <a:xfrm>
            <a:off x="1" y="569686"/>
            <a:ext cx="9144000" cy="6288314"/>
          </a:xfrm>
          <a:prstGeom prst="rect">
            <a:avLst/>
          </a:prstGeom>
          <a:solidFill>
            <a:schemeClr val="bg1"/>
          </a:solidFill>
          <a:ln w="9525">
            <a:noFill/>
            <a:miter lim="800000"/>
            <a:headEnd/>
            <a:tailEnd/>
          </a:ln>
        </p:spPr>
        <p:txBody>
          <a:bodyPr wrap="none" anchor="ctr"/>
          <a:lstStyle/>
          <a:p>
            <a:pPr>
              <a:spcBef>
                <a:spcPct val="20000"/>
              </a:spcBef>
            </a:pPr>
            <a:endParaRPr lang="es-MX" sz="1200">
              <a:solidFill>
                <a:schemeClr val="folHlink"/>
              </a:solidFill>
            </a:endParaRPr>
          </a:p>
        </p:txBody>
      </p:sp>
      <p:sp>
        <p:nvSpPr>
          <p:cNvPr id="27651" name="Line 96"/>
          <p:cNvSpPr>
            <a:spLocks noChangeShapeType="1"/>
          </p:cNvSpPr>
          <p:nvPr/>
        </p:nvSpPr>
        <p:spPr bwMode="auto">
          <a:xfrm>
            <a:off x="7148513" y="4581525"/>
            <a:ext cx="287337" cy="0"/>
          </a:xfrm>
          <a:prstGeom prst="line">
            <a:avLst/>
          </a:prstGeom>
          <a:noFill/>
          <a:ln w="38100">
            <a:solidFill>
              <a:schemeClr val="tx1"/>
            </a:solidFill>
            <a:round/>
            <a:headEnd/>
            <a:tailEnd type="triangle" w="med" len="med"/>
          </a:ln>
        </p:spPr>
        <p:txBody>
          <a:bodyPr/>
          <a:lstStyle/>
          <a:p>
            <a:endParaRPr lang="es-MX"/>
          </a:p>
        </p:txBody>
      </p:sp>
      <p:sp>
        <p:nvSpPr>
          <p:cNvPr id="27652" name="Line 97"/>
          <p:cNvSpPr>
            <a:spLocks noChangeShapeType="1"/>
          </p:cNvSpPr>
          <p:nvPr/>
        </p:nvSpPr>
        <p:spPr bwMode="auto">
          <a:xfrm>
            <a:off x="2195513" y="1484313"/>
            <a:ext cx="0" cy="504825"/>
          </a:xfrm>
          <a:prstGeom prst="line">
            <a:avLst/>
          </a:prstGeom>
          <a:noFill/>
          <a:ln w="9525">
            <a:solidFill>
              <a:schemeClr val="tx1"/>
            </a:solidFill>
            <a:round/>
            <a:headEnd/>
            <a:tailEnd type="triangle" w="med" len="med"/>
          </a:ln>
        </p:spPr>
        <p:txBody>
          <a:bodyPr/>
          <a:lstStyle/>
          <a:p>
            <a:endParaRPr lang="es-MX"/>
          </a:p>
        </p:txBody>
      </p:sp>
      <p:sp>
        <p:nvSpPr>
          <p:cNvPr id="27653" name="AutoShape 98"/>
          <p:cNvSpPr>
            <a:spLocks noChangeArrowheads="1"/>
          </p:cNvSpPr>
          <p:nvPr/>
        </p:nvSpPr>
        <p:spPr bwMode="auto">
          <a:xfrm>
            <a:off x="2557463" y="2376488"/>
            <a:ext cx="1150937" cy="531812"/>
          </a:xfrm>
          <a:prstGeom prst="flowChartDocument">
            <a:avLst/>
          </a:prstGeom>
          <a:gradFill rotWithShape="1">
            <a:gsLst>
              <a:gs pos="0">
                <a:srgbClr val="339933"/>
              </a:gs>
              <a:gs pos="50000">
                <a:srgbClr val="FFFFFF"/>
              </a:gs>
              <a:gs pos="100000">
                <a:srgbClr val="339933"/>
              </a:gs>
            </a:gsLst>
            <a:lin ang="5400000" scaled="1"/>
          </a:gradFill>
          <a:ln w="9525">
            <a:solidFill>
              <a:schemeClr val="tx1"/>
            </a:solidFill>
            <a:miter lim="800000"/>
            <a:headEnd/>
            <a:tailEnd/>
          </a:ln>
        </p:spPr>
        <p:txBody>
          <a:bodyPr wrap="none" anchor="ctr"/>
          <a:lstStyle/>
          <a:p>
            <a:r>
              <a:rPr lang="es-MX" sz="1800" b="0">
                <a:solidFill>
                  <a:schemeClr val="tx1"/>
                </a:solidFill>
              </a:rPr>
              <a:t>ProPE</a:t>
            </a:r>
            <a:r>
              <a:rPr lang="es-MX" sz="1800" b="0" baseline="-25000">
                <a:solidFill>
                  <a:schemeClr val="tx1"/>
                </a:solidFill>
              </a:rPr>
              <a:t>1</a:t>
            </a:r>
          </a:p>
        </p:txBody>
      </p:sp>
      <p:sp>
        <p:nvSpPr>
          <p:cNvPr id="27654" name="Text Box 99"/>
          <p:cNvSpPr txBox="1">
            <a:spLocks noChangeArrowheads="1"/>
          </p:cNvSpPr>
          <p:nvPr/>
        </p:nvSpPr>
        <p:spPr bwMode="auto">
          <a:xfrm>
            <a:off x="250825" y="2466975"/>
            <a:ext cx="636588" cy="3790950"/>
          </a:xfrm>
          <a:prstGeom prst="rect">
            <a:avLst/>
          </a:prstGeom>
          <a:noFill/>
          <a:ln w="9525">
            <a:noFill/>
            <a:miter lim="800000"/>
            <a:headEnd/>
            <a:tailEnd/>
          </a:ln>
        </p:spPr>
        <p:txBody>
          <a:bodyPr wrap="none">
            <a:spAutoFit/>
          </a:bodyPr>
          <a:lstStyle/>
          <a:p>
            <a:pPr algn="l"/>
            <a:r>
              <a:rPr lang="es-MX" sz="1800" b="0" dirty="0">
                <a:solidFill>
                  <a:schemeClr val="tx1"/>
                </a:solidFill>
              </a:rPr>
              <a:t>PE</a:t>
            </a:r>
            <a:r>
              <a:rPr lang="es-MX" sz="1800" b="0" baseline="-25000" dirty="0">
                <a:solidFill>
                  <a:schemeClr val="tx1"/>
                </a:solidFill>
              </a:rPr>
              <a:t>1</a:t>
            </a:r>
            <a:r>
              <a:rPr lang="es-MX" sz="1800" b="0" dirty="0">
                <a:solidFill>
                  <a:schemeClr val="tx1"/>
                </a:solidFill>
              </a:rPr>
              <a:t> </a:t>
            </a:r>
          </a:p>
          <a:p>
            <a:pPr algn="l"/>
            <a:endParaRPr lang="es-MX" sz="1800" b="0" dirty="0">
              <a:solidFill>
                <a:schemeClr val="tx1"/>
              </a:solidFill>
            </a:endParaRPr>
          </a:p>
          <a:p>
            <a:pPr algn="l"/>
            <a:endParaRPr lang="es-MX" sz="1800" b="0" dirty="0">
              <a:solidFill>
                <a:schemeClr val="tx1"/>
              </a:solidFill>
            </a:endParaRPr>
          </a:p>
          <a:p>
            <a:pPr algn="l"/>
            <a:endParaRPr lang="es-MX" sz="1800" b="0" dirty="0">
              <a:solidFill>
                <a:schemeClr val="tx1"/>
              </a:solidFill>
            </a:endParaRPr>
          </a:p>
          <a:p>
            <a:pPr algn="l"/>
            <a:endParaRPr lang="es-MX" sz="1800" b="0" dirty="0">
              <a:solidFill>
                <a:schemeClr val="tx1"/>
              </a:solidFill>
            </a:endParaRPr>
          </a:p>
          <a:p>
            <a:pPr algn="l"/>
            <a:r>
              <a:rPr lang="es-MX" sz="1800" b="0" dirty="0">
                <a:solidFill>
                  <a:schemeClr val="tx1"/>
                </a:solidFill>
              </a:rPr>
              <a:t>PE</a:t>
            </a:r>
            <a:r>
              <a:rPr lang="es-MX" sz="1800" b="0" baseline="-25000" dirty="0">
                <a:solidFill>
                  <a:schemeClr val="tx1"/>
                </a:solidFill>
              </a:rPr>
              <a:t>2</a:t>
            </a:r>
          </a:p>
          <a:p>
            <a:pPr algn="l"/>
            <a:endParaRPr lang="es-MX" sz="1800" b="0" dirty="0">
              <a:solidFill>
                <a:schemeClr val="tx1"/>
              </a:solidFill>
            </a:endParaRPr>
          </a:p>
          <a:p>
            <a:pPr algn="l"/>
            <a:endParaRPr lang="es-MX" sz="1800" b="0" dirty="0">
              <a:solidFill>
                <a:schemeClr val="tx1"/>
              </a:solidFill>
            </a:endParaRPr>
          </a:p>
          <a:p>
            <a:pPr algn="l">
              <a:lnSpc>
                <a:spcPct val="60000"/>
              </a:lnSpc>
            </a:pPr>
            <a:endParaRPr lang="es-MX" sz="1800" b="0" dirty="0">
              <a:solidFill>
                <a:schemeClr val="tx1"/>
              </a:solidFill>
            </a:endParaRPr>
          </a:p>
          <a:p>
            <a:pPr algn="l">
              <a:lnSpc>
                <a:spcPct val="60000"/>
              </a:lnSpc>
            </a:pPr>
            <a:endParaRPr lang="es-MX" sz="1800" b="0" dirty="0">
              <a:solidFill>
                <a:schemeClr val="tx1"/>
              </a:solidFill>
            </a:endParaRPr>
          </a:p>
          <a:p>
            <a:pPr algn="l">
              <a:lnSpc>
                <a:spcPct val="60000"/>
              </a:lnSpc>
            </a:pPr>
            <a:endParaRPr lang="es-MX" sz="1800" b="0" dirty="0">
              <a:solidFill>
                <a:schemeClr val="tx1"/>
              </a:solidFill>
            </a:endParaRPr>
          </a:p>
          <a:p>
            <a:pPr algn="l"/>
            <a:endParaRPr lang="es-MX" sz="1800" b="0" dirty="0">
              <a:solidFill>
                <a:schemeClr val="tx1"/>
              </a:solidFill>
            </a:endParaRPr>
          </a:p>
          <a:p>
            <a:pPr algn="l"/>
            <a:endParaRPr lang="es-MX" sz="1800" b="0" dirty="0">
              <a:solidFill>
                <a:schemeClr val="tx1"/>
              </a:solidFill>
            </a:endParaRPr>
          </a:p>
          <a:p>
            <a:pPr algn="l"/>
            <a:r>
              <a:rPr lang="es-MX" sz="1800" b="0" dirty="0" err="1">
                <a:solidFill>
                  <a:schemeClr val="tx1"/>
                </a:solidFill>
              </a:rPr>
              <a:t>PE</a:t>
            </a:r>
            <a:r>
              <a:rPr lang="es-MX" sz="1800" b="0" baseline="-25000" dirty="0" err="1">
                <a:solidFill>
                  <a:schemeClr val="tx1"/>
                </a:solidFill>
              </a:rPr>
              <a:t>n</a:t>
            </a:r>
            <a:endParaRPr lang="es-MX" sz="1800" b="0" baseline="-25000" dirty="0">
              <a:solidFill>
                <a:schemeClr val="tx1"/>
              </a:solidFill>
            </a:endParaRPr>
          </a:p>
          <a:p>
            <a:pPr algn="l"/>
            <a:endParaRPr lang="es-ES" sz="1800" b="0" baseline="-25000" dirty="0">
              <a:solidFill>
                <a:schemeClr val="tx1"/>
              </a:solidFill>
            </a:endParaRPr>
          </a:p>
        </p:txBody>
      </p:sp>
      <p:sp>
        <p:nvSpPr>
          <p:cNvPr id="27655" name="AutoShape 100"/>
          <p:cNvSpPr>
            <a:spLocks noChangeArrowheads="1"/>
          </p:cNvSpPr>
          <p:nvPr/>
        </p:nvSpPr>
        <p:spPr bwMode="auto">
          <a:xfrm>
            <a:off x="2555875" y="3835664"/>
            <a:ext cx="1152525" cy="576262"/>
          </a:xfrm>
          <a:prstGeom prst="flowChartDocument">
            <a:avLst/>
          </a:prstGeom>
          <a:gradFill rotWithShape="1">
            <a:gsLst>
              <a:gs pos="0">
                <a:srgbClr val="339933"/>
              </a:gs>
              <a:gs pos="50000">
                <a:srgbClr val="FFFFFF"/>
              </a:gs>
              <a:gs pos="100000">
                <a:srgbClr val="339933"/>
              </a:gs>
            </a:gsLst>
            <a:lin ang="5400000" scaled="1"/>
          </a:gradFill>
          <a:ln w="9525">
            <a:solidFill>
              <a:schemeClr val="tx1"/>
            </a:solidFill>
            <a:miter lim="800000"/>
            <a:headEnd/>
            <a:tailEnd/>
          </a:ln>
        </p:spPr>
        <p:txBody>
          <a:bodyPr wrap="none" anchor="ctr"/>
          <a:lstStyle/>
          <a:p>
            <a:r>
              <a:rPr lang="es-MX" sz="1800" b="0">
                <a:solidFill>
                  <a:schemeClr val="tx1"/>
                </a:solidFill>
              </a:rPr>
              <a:t>ProPE</a:t>
            </a:r>
            <a:r>
              <a:rPr lang="es-MX" sz="1800" b="0" baseline="-25000">
                <a:solidFill>
                  <a:schemeClr val="tx1"/>
                </a:solidFill>
              </a:rPr>
              <a:t>2</a:t>
            </a:r>
          </a:p>
          <a:p>
            <a:endParaRPr lang="es-ES" sz="1000" b="0" baseline="-25000">
              <a:solidFill>
                <a:schemeClr val="tx1"/>
              </a:solidFill>
            </a:endParaRPr>
          </a:p>
        </p:txBody>
      </p:sp>
      <p:sp>
        <p:nvSpPr>
          <p:cNvPr id="27656" name="AutoShape 101"/>
          <p:cNvSpPr>
            <a:spLocks noChangeArrowheads="1"/>
          </p:cNvSpPr>
          <p:nvPr/>
        </p:nvSpPr>
        <p:spPr bwMode="auto">
          <a:xfrm>
            <a:off x="2555875" y="5375696"/>
            <a:ext cx="1152525" cy="576263"/>
          </a:xfrm>
          <a:prstGeom prst="flowChartDocument">
            <a:avLst/>
          </a:prstGeom>
          <a:gradFill rotWithShape="1">
            <a:gsLst>
              <a:gs pos="0">
                <a:srgbClr val="339933"/>
              </a:gs>
              <a:gs pos="50000">
                <a:srgbClr val="FFFFFF"/>
              </a:gs>
              <a:gs pos="100000">
                <a:srgbClr val="339933"/>
              </a:gs>
            </a:gsLst>
            <a:lin ang="5400000" scaled="1"/>
          </a:gradFill>
          <a:ln w="9525">
            <a:solidFill>
              <a:schemeClr val="tx1"/>
            </a:solidFill>
            <a:miter lim="800000"/>
            <a:headEnd/>
            <a:tailEnd/>
          </a:ln>
        </p:spPr>
        <p:txBody>
          <a:bodyPr wrap="none" anchor="ctr"/>
          <a:lstStyle/>
          <a:p>
            <a:r>
              <a:rPr lang="es-MX" sz="1800" b="0">
                <a:solidFill>
                  <a:schemeClr val="tx1"/>
                </a:solidFill>
              </a:rPr>
              <a:t>ProPE</a:t>
            </a:r>
            <a:r>
              <a:rPr lang="es-MX" sz="1800" b="0" baseline="-25000">
                <a:solidFill>
                  <a:schemeClr val="tx1"/>
                </a:solidFill>
              </a:rPr>
              <a:t>n</a:t>
            </a:r>
          </a:p>
          <a:p>
            <a:endParaRPr lang="es-ES" sz="1000" b="0" baseline="-25000">
              <a:solidFill>
                <a:schemeClr val="tx1"/>
              </a:solidFill>
            </a:endParaRPr>
          </a:p>
        </p:txBody>
      </p:sp>
      <p:sp>
        <p:nvSpPr>
          <p:cNvPr id="27657" name="Text Box 102"/>
          <p:cNvSpPr txBox="1">
            <a:spLocks noChangeArrowheads="1"/>
          </p:cNvSpPr>
          <p:nvPr/>
        </p:nvSpPr>
        <p:spPr bwMode="auto">
          <a:xfrm>
            <a:off x="971550" y="2052638"/>
            <a:ext cx="1368425" cy="1384995"/>
          </a:xfrm>
          <a:prstGeom prst="rect">
            <a:avLst/>
          </a:prstGeom>
          <a:gradFill rotWithShape="1">
            <a:gsLst>
              <a:gs pos="0">
                <a:srgbClr val="66CCFF"/>
              </a:gs>
              <a:gs pos="50000">
                <a:srgbClr val="FFFFFF"/>
              </a:gs>
              <a:gs pos="100000">
                <a:srgbClr val="66CCFF"/>
              </a:gs>
            </a:gsLst>
            <a:lin ang="5400000" scaled="1"/>
          </a:gradFill>
          <a:ln w="9525">
            <a:solidFill>
              <a:schemeClr val="tx1"/>
            </a:solidFill>
            <a:miter lim="800000"/>
            <a:headEnd/>
            <a:tailEnd/>
          </a:ln>
        </p:spPr>
        <p:txBody>
          <a:bodyPr>
            <a:spAutoFit/>
          </a:bodyPr>
          <a:lstStyle/>
          <a:p>
            <a:pPr marL="182563" indent="-182563" algn="l"/>
            <a:r>
              <a:rPr lang="es-MX" sz="1200" dirty="0">
                <a:solidFill>
                  <a:schemeClr val="tx1"/>
                </a:solidFill>
              </a:rPr>
              <a:t>Autoevaluación</a:t>
            </a:r>
          </a:p>
          <a:p>
            <a:pPr marL="182563" indent="-182563" algn="l">
              <a:buFontTx/>
              <a:buChar char="•"/>
            </a:pPr>
            <a:r>
              <a:rPr lang="es-MX" sz="1200" b="0" dirty="0">
                <a:solidFill>
                  <a:schemeClr val="tx1"/>
                </a:solidFill>
              </a:rPr>
              <a:t>Visión</a:t>
            </a:r>
          </a:p>
          <a:p>
            <a:pPr marL="182563" indent="-182563" algn="l">
              <a:buFontTx/>
              <a:buChar char="•"/>
            </a:pPr>
            <a:r>
              <a:rPr lang="es-MX" sz="1200" b="0" dirty="0">
                <a:solidFill>
                  <a:schemeClr val="tx1"/>
                </a:solidFill>
              </a:rPr>
              <a:t>Problemas</a:t>
            </a:r>
          </a:p>
          <a:p>
            <a:pPr marL="182563" indent="-182563" algn="l"/>
            <a:r>
              <a:rPr lang="es-MX" sz="1200" dirty="0">
                <a:solidFill>
                  <a:schemeClr val="tx1"/>
                </a:solidFill>
              </a:rPr>
              <a:t>Acción</a:t>
            </a:r>
          </a:p>
          <a:p>
            <a:pPr marL="182563" indent="-182563" algn="l">
              <a:buFontTx/>
              <a:buChar char="•"/>
            </a:pPr>
            <a:r>
              <a:rPr lang="es-MX" sz="1200" b="0" dirty="0" smtClean="0">
                <a:solidFill>
                  <a:schemeClr val="tx1"/>
                </a:solidFill>
              </a:rPr>
              <a:t>Objetivos</a:t>
            </a:r>
          </a:p>
          <a:p>
            <a:pPr marL="182563" indent="-182563" algn="l">
              <a:buFontTx/>
              <a:buChar char="•"/>
            </a:pPr>
            <a:r>
              <a:rPr lang="es-MX" sz="1200" b="0" dirty="0" smtClean="0">
                <a:solidFill>
                  <a:schemeClr val="tx1"/>
                </a:solidFill>
              </a:rPr>
              <a:t>Políticas</a:t>
            </a:r>
            <a:endParaRPr lang="es-MX" sz="1200" b="0" dirty="0">
              <a:solidFill>
                <a:schemeClr val="tx1"/>
              </a:solidFill>
            </a:endParaRPr>
          </a:p>
          <a:p>
            <a:pPr marL="182563" indent="-182563" algn="l">
              <a:buFontTx/>
              <a:buChar char="•"/>
            </a:pPr>
            <a:r>
              <a:rPr lang="es-MX" sz="1200" b="0" dirty="0">
                <a:solidFill>
                  <a:schemeClr val="tx1"/>
                </a:solidFill>
              </a:rPr>
              <a:t>Estrategias</a:t>
            </a:r>
            <a:endParaRPr lang="es-ES" sz="1200" b="0" baseline="-25000" dirty="0">
              <a:solidFill>
                <a:schemeClr val="tx1"/>
              </a:solidFill>
            </a:endParaRPr>
          </a:p>
        </p:txBody>
      </p:sp>
      <p:sp>
        <p:nvSpPr>
          <p:cNvPr id="27658" name="Line 103"/>
          <p:cNvSpPr>
            <a:spLocks noChangeShapeType="1"/>
          </p:cNvSpPr>
          <p:nvPr/>
        </p:nvSpPr>
        <p:spPr bwMode="auto">
          <a:xfrm>
            <a:off x="179388" y="3494896"/>
            <a:ext cx="3527425" cy="1588"/>
          </a:xfrm>
          <a:prstGeom prst="line">
            <a:avLst/>
          </a:prstGeom>
          <a:noFill/>
          <a:ln w="9525">
            <a:solidFill>
              <a:schemeClr val="tx1"/>
            </a:solidFill>
            <a:prstDash val="sysDot"/>
            <a:round/>
            <a:headEnd/>
            <a:tailEnd/>
          </a:ln>
        </p:spPr>
        <p:txBody>
          <a:bodyPr/>
          <a:lstStyle/>
          <a:p>
            <a:endParaRPr lang="es-MX"/>
          </a:p>
        </p:txBody>
      </p:sp>
      <p:sp>
        <p:nvSpPr>
          <p:cNvPr id="27659" name="Line 104"/>
          <p:cNvSpPr>
            <a:spLocks noChangeShapeType="1"/>
          </p:cNvSpPr>
          <p:nvPr/>
        </p:nvSpPr>
        <p:spPr bwMode="auto">
          <a:xfrm>
            <a:off x="179388" y="5003048"/>
            <a:ext cx="3527425" cy="1588"/>
          </a:xfrm>
          <a:prstGeom prst="line">
            <a:avLst/>
          </a:prstGeom>
          <a:noFill/>
          <a:ln w="9525">
            <a:solidFill>
              <a:schemeClr val="tx1"/>
            </a:solidFill>
            <a:prstDash val="sysDot"/>
            <a:round/>
            <a:headEnd/>
            <a:tailEnd/>
          </a:ln>
        </p:spPr>
        <p:txBody>
          <a:bodyPr/>
          <a:lstStyle/>
          <a:p>
            <a:endParaRPr lang="es-MX"/>
          </a:p>
        </p:txBody>
      </p:sp>
      <p:sp>
        <p:nvSpPr>
          <p:cNvPr id="27660" name="Line 105"/>
          <p:cNvSpPr>
            <a:spLocks noChangeShapeType="1"/>
          </p:cNvSpPr>
          <p:nvPr/>
        </p:nvSpPr>
        <p:spPr bwMode="auto">
          <a:xfrm>
            <a:off x="7199313" y="3357563"/>
            <a:ext cx="215900" cy="0"/>
          </a:xfrm>
          <a:prstGeom prst="line">
            <a:avLst/>
          </a:prstGeom>
          <a:noFill/>
          <a:ln w="38100">
            <a:solidFill>
              <a:schemeClr val="tx1"/>
            </a:solidFill>
            <a:round/>
            <a:headEnd/>
            <a:tailEnd type="triangle" w="med" len="med"/>
          </a:ln>
        </p:spPr>
        <p:txBody>
          <a:bodyPr/>
          <a:lstStyle/>
          <a:p>
            <a:endParaRPr lang="es-MX"/>
          </a:p>
        </p:txBody>
      </p:sp>
      <p:sp>
        <p:nvSpPr>
          <p:cNvPr id="27661" name="Text Box 106"/>
          <p:cNvSpPr txBox="1">
            <a:spLocks noChangeArrowheads="1"/>
          </p:cNvSpPr>
          <p:nvPr/>
        </p:nvSpPr>
        <p:spPr bwMode="auto">
          <a:xfrm>
            <a:off x="2463800" y="614363"/>
            <a:ext cx="5015155" cy="369332"/>
          </a:xfrm>
          <a:prstGeom prst="rect">
            <a:avLst/>
          </a:prstGeom>
          <a:noFill/>
          <a:ln w="9525">
            <a:noFill/>
            <a:miter lim="800000"/>
            <a:headEnd/>
            <a:tailEnd/>
          </a:ln>
        </p:spPr>
        <p:txBody>
          <a:bodyPr wrap="none">
            <a:spAutoFit/>
          </a:bodyPr>
          <a:lstStyle/>
          <a:p>
            <a:pPr algn="l"/>
            <a:r>
              <a:rPr lang="es-MX" sz="1800" dirty="0">
                <a:solidFill>
                  <a:schemeClr val="tx1"/>
                </a:solidFill>
              </a:rPr>
              <a:t>FORMULACIÓN E INTEGRACIÓN DEL </a:t>
            </a:r>
            <a:r>
              <a:rPr lang="es-MX" sz="1800" dirty="0" smtClean="0">
                <a:solidFill>
                  <a:schemeClr val="tx1"/>
                </a:solidFill>
              </a:rPr>
              <a:t>PFCE</a:t>
            </a:r>
            <a:endParaRPr lang="es-MX" sz="1800" dirty="0">
              <a:solidFill>
                <a:schemeClr val="tx1"/>
              </a:solidFill>
            </a:endParaRPr>
          </a:p>
        </p:txBody>
      </p:sp>
      <p:sp>
        <p:nvSpPr>
          <p:cNvPr id="27662" name="Line 107"/>
          <p:cNvSpPr>
            <a:spLocks noChangeShapeType="1"/>
          </p:cNvSpPr>
          <p:nvPr/>
        </p:nvSpPr>
        <p:spPr bwMode="auto">
          <a:xfrm>
            <a:off x="179388" y="1984375"/>
            <a:ext cx="3527425" cy="1588"/>
          </a:xfrm>
          <a:prstGeom prst="line">
            <a:avLst/>
          </a:prstGeom>
          <a:noFill/>
          <a:ln w="9525">
            <a:solidFill>
              <a:schemeClr val="tx1"/>
            </a:solidFill>
            <a:prstDash val="sysDot"/>
            <a:round/>
            <a:headEnd/>
            <a:tailEnd/>
          </a:ln>
        </p:spPr>
        <p:txBody>
          <a:bodyPr/>
          <a:lstStyle/>
          <a:p>
            <a:endParaRPr lang="es-MX"/>
          </a:p>
        </p:txBody>
      </p:sp>
      <p:sp>
        <p:nvSpPr>
          <p:cNvPr id="27663" name="Line 108"/>
          <p:cNvSpPr>
            <a:spLocks noChangeShapeType="1"/>
          </p:cNvSpPr>
          <p:nvPr/>
        </p:nvSpPr>
        <p:spPr bwMode="auto">
          <a:xfrm>
            <a:off x="2339975" y="2600325"/>
            <a:ext cx="215900" cy="0"/>
          </a:xfrm>
          <a:prstGeom prst="line">
            <a:avLst/>
          </a:prstGeom>
          <a:noFill/>
          <a:ln w="38100">
            <a:solidFill>
              <a:schemeClr val="tx1"/>
            </a:solidFill>
            <a:round/>
            <a:headEnd/>
            <a:tailEnd type="triangle" w="med" len="med"/>
          </a:ln>
        </p:spPr>
        <p:txBody>
          <a:bodyPr/>
          <a:lstStyle/>
          <a:p>
            <a:endParaRPr lang="es-MX"/>
          </a:p>
        </p:txBody>
      </p:sp>
      <p:sp>
        <p:nvSpPr>
          <p:cNvPr id="27664" name="Text Box 109"/>
          <p:cNvSpPr txBox="1">
            <a:spLocks noChangeArrowheads="1"/>
          </p:cNvSpPr>
          <p:nvPr/>
        </p:nvSpPr>
        <p:spPr bwMode="auto">
          <a:xfrm>
            <a:off x="971550" y="3548326"/>
            <a:ext cx="1368425" cy="1384995"/>
          </a:xfrm>
          <a:prstGeom prst="rect">
            <a:avLst/>
          </a:prstGeom>
          <a:gradFill rotWithShape="1">
            <a:gsLst>
              <a:gs pos="0">
                <a:srgbClr val="66CCFF"/>
              </a:gs>
              <a:gs pos="50000">
                <a:srgbClr val="FFFFFF"/>
              </a:gs>
              <a:gs pos="100000">
                <a:srgbClr val="66CCFF"/>
              </a:gs>
            </a:gsLst>
            <a:lin ang="5400000" scaled="1"/>
          </a:gradFill>
          <a:ln w="9525">
            <a:solidFill>
              <a:schemeClr val="tx1"/>
            </a:solidFill>
            <a:miter lim="800000"/>
            <a:headEnd/>
            <a:tailEnd/>
          </a:ln>
        </p:spPr>
        <p:txBody>
          <a:bodyPr>
            <a:spAutoFit/>
          </a:bodyPr>
          <a:lstStyle/>
          <a:p>
            <a:pPr marL="182563" indent="-182563" algn="l"/>
            <a:r>
              <a:rPr lang="es-MX" sz="1200" dirty="0">
                <a:solidFill>
                  <a:schemeClr val="tx1"/>
                </a:solidFill>
              </a:rPr>
              <a:t>Autoevaluación</a:t>
            </a:r>
          </a:p>
          <a:p>
            <a:pPr marL="182563" indent="-182563" algn="l">
              <a:buFontTx/>
              <a:buChar char="•"/>
            </a:pPr>
            <a:r>
              <a:rPr lang="es-MX" sz="1200" b="0" dirty="0">
                <a:solidFill>
                  <a:schemeClr val="tx1"/>
                </a:solidFill>
              </a:rPr>
              <a:t>Visión</a:t>
            </a:r>
          </a:p>
          <a:p>
            <a:pPr marL="182563" indent="-182563" algn="l">
              <a:buFontTx/>
              <a:buChar char="•"/>
            </a:pPr>
            <a:r>
              <a:rPr lang="es-MX" sz="1200" b="0" dirty="0">
                <a:solidFill>
                  <a:schemeClr val="tx1"/>
                </a:solidFill>
              </a:rPr>
              <a:t>Problemas</a:t>
            </a:r>
          </a:p>
          <a:p>
            <a:pPr marL="182563" indent="-182563" algn="l"/>
            <a:r>
              <a:rPr lang="es-MX" sz="1200" dirty="0">
                <a:solidFill>
                  <a:schemeClr val="tx1"/>
                </a:solidFill>
              </a:rPr>
              <a:t>Acción</a:t>
            </a:r>
          </a:p>
          <a:p>
            <a:pPr marL="182563" indent="-182563" algn="l">
              <a:buFontTx/>
              <a:buChar char="•"/>
            </a:pPr>
            <a:r>
              <a:rPr lang="es-MX" sz="1200" b="0" dirty="0" smtClean="0">
                <a:solidFill>
                  <a:schemeClr val="tx1"/>
                </a:solidFill>
              </a:rPr>
              <a:t>Objetivos</a:t>
            </a:r>
          </a:p>
          <a:p>
            <a:pPr marL="182563" indent="-182563" algn="l">
              <a:buFontTx/>
              <a:buChar char="•"/>
            </a:pPr>
            <a:r>
              <a:rPr lang="es-MX" sz="1200" b="0" dirty="0" smtClean="0">
                <a:solidFill>
                  <a:schemeClr val="tx1"/>
                </a:solidFill>
              </a:rPr>
              <a:t>Políticas</a:t>
            </a:r>
            <a:endParaRPr lang="es-MX" sz="1200" b="0" dirty="0">
              <a:solidFill>
                <a:schemeClr val="tx1"/>
              </a:solidFill>
            </a:endParaRPr>
          </a:p>
          <a:p>
            <a:pPr marL="182563" indent="-182563" algn="l">
              <a:buFontTx/>
              <a:buChar char="•"/>
            </a:pPr>
            <a:r>
              <a:rPr lang="es-MX" sz="1200" b="0" dirty="0">
                <a:solidFill>
                  <a:schemeClr val="tx1"/>
                </a:solidFill>
              </a:rPr>
              <a:t>Estrategias</a:t>
            </a:r>
            <a:endParaRPr lang="es-ES" sz="1200" b="0" baseline="-25000" dirty="0">
              <a:solidFill>
                <a:schemeClr val="tx1"/>
              </a:solidFill>
            </a:endParaRPr>
          </a:p>
        </p:txBody>
      </p:sp>
      <p:sp>
        <p:nvSpPr>
          <p:cNvPr id="27665" name="Line 110"/>
          <p:cNvSpPr>
            <a:spLocks noChangeShapeType="1"/>
          </p:cNvSpPr>
          <p:nvPr/>
        </p:nvSpPr>
        <p:spPr bwMode="auto">
          <a:xfrm>
            <a:off x="2339975" y="4061089"/>
            <a:ext cx="215900" cy="0"/>
          </a:xfrm>
          <a:prstGeom prst="line">
            <a:avLst/>
          </a:prstGeom>
          <a:noFill/>
          <a:ln w="38100">
            <a:solidFill>
              <a:schemeClr val="tx1"/>
            </a:solidFill>
            <a:round/>
            <a:headEnd/>
            <a:tailEnd type="triangle" w="med" len="med"/>
          </a:ln>
        </p:spPr>
        <p:txBody>
          <a:bodyPr/>
          <a:lstStyle/>
          <a:p>
            <a:endParaRPr lang="es-MX"/>
          </a:p>
        </p:txBody>
      </p:sp>
      <p:sp>
        <p:nvSpPr>
          <p:cNvPr id="27666" name="Text Box 111"/>
          <p:cNvSpPr txBox="1">
            <a:spLocks noChangeArrowheads="1"/>
          </p:cNvSpPr>
          <p:nvPr/>
        </p:nvSpPr>
        <p:spPr bwMode="auto">
          <a:xfrm>
            <a:off x="971550" y="5086771"/>
            <a:ext cx="1368425" cy="1384995"/>
          </a:xfrm>
          <a:prstGeom prst="rect">
            <a:avLst/>
          </a:prstGeom>
          <a:gradFill rotWithShape="1">
            <a:gsLst>
              <a:gs pos="0">
                <a:srgbClr val="66CCFF"/>
              </a:gs>
              <a:gs pos="50000">
                <a:srgbClr val="FFFFFF"/>
              </a:gs>
              <a:gs pos="100000">
                <a:srgbClr val="66CCFF"/>
              </a:gs>
            </a:gsLst>
            <a:lin ang="5400000" scaled="1"/>
          </a:gradFill>
          <a:ln w="9525">
            <a:solidFill>
              <a:schemeClr val="tx1"/>
            </a:solidFill>
            <a:miter lim="800000"/>
            <a:headEnd/>
            <a:tailEnd/>
          </a:ln>
        </p:spPr>
        <p:txBody>
          <a:bodyPr>
            <a:spAutoFit/>
          </a:bodyPr>
          <a:lstStyle/>
          <a:p>
            <a:pPr marL="182563" indent="-182563" algn="l"/>
            <a:r>
              <a:rPr lang="es-MX" sz="1200" dirty="0">
                <a:solidFill>
                  <a:schemeClr val="tx1"/>
                </a:solidFill>
              </a:rPr>
              <a:t>Autoevaluación</a:t>
            </a:r>
          </a:p>
          <a:p>
            <a:pPr marL="182563" indent="-182563" algn="l">
              <a:buFontTx/>
              <a:buChar char="•"/>
            </a:pPr>
            <a:r>
              <a:rPr lang="es-MX" sz="1200" b="0" dirty="0">
                <a:solidFill>
                  <a:schemeClr val="tx1"/>
                </a:solidFill>
              </a:rPr>
              <a:t>Visión</a:t>
            </a:r>
          </a:p>
          <a:p>
            <a:pPr marL="182563" indent="-182563" algn="l">
              <a:buFontTx/>
              <a:buChar char="•"/>
            </a:pPr>
            <a:r>
              <a:rPr lang="es-MX" sz="1200" b="0" dirty="0">
                <a:solidFill>
                  <a:schemeClr val="tx1"/>
                </a:solidFill>
              </a:rPr>
              <a:t>Problemas</a:t>
            </a:r>
          </a:p>
          <a:p>
            <a:pPr marL="182563" indent="-182563" algn="l"/>
            <a:r>
              <a:rPr lang="es-MX" sz="1200" dirty="0">
                <a:solidFill>
                  <a:schemeClr val="tx1"/>
                </a:solidFill>
              </a:rPr>
              <a:t>Acción</a:t>
            </a:r>
          </a:p>
          <a:p>
            <a:pPr marL="182563" indent="-182563" algn="l">
              <a:buFontTx/>
              <a:buChar char="•"/>
            </a:pPr>
            <a:r>
              <a:rPr lang="es-MX" sz="1200" b="0" dirty="0" smtClean="0">
                <a:solidFill>
                  <a:schemeClr val="tx1"/>
                </a:solidFill>
              </a:rPr>
              <a:t>Objetivos</a:t>
            </a:r>
          </a:p>
          <a:p>
            <a:pPr marL="182563" indent="-182563" algn="l">
              <a:buFontTx/>
              <a:buChar char="•"/>
            </a:pPr>
            <a:r>
              <a:rPr lang="es-MX" sz="1200" b="0" dirty="0" smtClean="0">
                <a:solidFill>
                  <a:schemeClr val="tx1"/>
                </a:solidFill>
              </a:rPr>
              <a:t>Políticas</a:t>
            </a:r>
            <a:endParaRPr lang="es-MX" sz="1200" b="0" dirty="0">
              <a:solidFill>
                <a:schemeClr val="tx1"/>
              </a:solidFill>
            </a:endParaRPr>
          </a:p>
          <a:p>
            <a:pPr marL="182563" indent="-182563" algn="l">
              <a:buFontTx/>
              <a:buChar char="•"/>
            </a:pPr>
            <a:r>
              <a:rPr lang="es-MX" sz="1200" b="0" dirty="0">
                <a:solidFill>
                  <a:schemeClr val="tx1"/>
                </a:solidFill>
              </a:rPr>
              <a:t>Estrategias</a:t>
            </a:r>
            <a:endParaRPr lang="es-ES" sz="1200" b="0" baseline="-25000" dirty="0">
              <a:solidFill>
                <a:schemeClr val="tx1"/>
              </a:solidFill>
            </a:endParaRPr>
          </a:p>
        </p:txBody>
      </p:sp>
      <p:sp>
        <p:nvSpPr>
          <p:cNvPr id="27667" name="Line 112"/>
          <p:cNvSpPr>
            <a:spLocks noChangeShapeType="1"/>
          </p:cNvSpPr>
          <p:nvPr/>
        </p:nvSpPr>
        <p:spPr bwMode="auto">
          <a:xfrm>
            <a:off x="2339975" y="5599534"/>
            <a:ext cx="215900" cy="0"/>
          </a:xfrm>
          <a:prstGeom prst="line">
            <a:avLst/>
          </a:prstGeom>
          <a:noFill/>
          <a:ln w="38100">
            <a:solidFill>
              <a:schemeClr val="tx1"/>
            </a:solidFill>
            <a:round/>
            <a:headEnd/>
            <a:tailEnd type="triangle" w="med" len="med"/>
          </a:ln>
        </p:spPr>
        <p:txBody>
          <a:bodyPr/>
          <a:lstStyle/>
          <a:p>
            <a:endParaRPr lang="es-MX"/>
          </a:p>
        </p:txBody>
      </p:sp>
      <p:sp>
        <p:nvSpPr>
          <p:cNvPr id="27668" name="AutoShape 113"/>
          <p:cNvSpPr>
            <a:spLocks noChangeArrowheads="1"/>
          </p:cNvSpPr>
          <p:nvPr/>
        </p:nvSpPr>
        <p:spPr bwMode="auto">
          <a:xfrm>
            <a:off x="354013" y="765175"/>
            <a:ext cx="863600" cy="576263"/>
          </a:xfrm>
          <a:prstGeom prst="flowChartDocument">
            <a:avLst/>
          </a:prstGeom>
          <a:gradFill rotWithShape="1">
            <a:gsLst>
              <a:gs pos="0">
                <a:srgbClr val="C0C0C0"/>
              </a:gs>
              <a:gs pos="50000">
                <a:srgbClr val="FFFFFF"/>
              </a:gs>
              <a:gs pos="100000">
                <a:srgbClr val="C0C0C0"/>
              </a:gs>
            </a:gsLst>
            <a:lin ang="5400000" scaled="1"/>
          </a:gradFill>
          <a:ln w="9525">
            <a:solidFill>
              <a:schemeClr val="tx1"/>
            </a:solidFill>
            <a:miter lim="800000"/>
            <a:headEnd/>
            <a:tailEnd/>
          </a:ln>
        </p:spPr>
        <p:txBody>
          <a:bodyPr wrap="none" anchor="ctr" anchorCtr="1"/>
          <a:lstStyle/>
          <a:p>
            <a:r>
              <a:rPr lang="es-MX" b="0" dirty="0">
                <a:solidFill>
                  <a:schemeClr val="tx1"/>
                </a:solidFill>
              </a:rPr>
              <a:t>Criterios </a:t>
            </a:r>
          </a:p>
          <a:p>
            <a:r>
              <a:rPr lang="es-MX" b="0" dirty="0" smtClean="0">
                <a:solidFill>
                  <a:schemeClr val="tx1"/>
                </a:solidFill>
              </a:rPr>
              <a:t>CIEES-</a:t>
            </a:r>
          </a:p>
          <a:p>
            <a:r>
              <a:rPr lang="es-MX" b="0" dirty="0" smtClean="0">
                <a:solidFill>
                  <a:schemeClr val="tx1"/>
                </a:solidFill>
              </a:rPr>
              <a:t>COPAES</a:t>
            </a:r>
            <a:endParaRPr lang="es-MX" b="0" dirty="0">
              <a:solidFill>
                <a:schemeClr val="tx1"/>
              </a:solidFill>
            </a:endParaRPr>
          </a:p>
        </p:txBody>
      </p:sp>
      <p:sp>
        <p:nvSpPr>
          <p:cNvPr id="27669" name="AutoShape 114"/>
          <p:cNvSpPr>
            <a:spLocks noChangeArrowheads="1"/>
          </p:cNvSpPr>
          <p:nvPr/>
        </p:nvSpPr>
        <p:spPr bwMode="auto">
          <a:xfrm>
            <a:off x="1258888" y="908050"/>
            <a:ext cx="863600" cy="576263"/>
          </a:xfrm>
          <a:prstGeom prst="flowChartDocument">
            <a:avLst/>
          </a:prstGeom>
          <a:gradFill rotWithShape="1">
            <a:gsLst>
              <a:gs pos="0">
                <a:srgbClr val="C0C0C0"/>
              </a:gs>
              <a:gs pos="50000">
                <a:srgbClr val="FFFFFF"/>
              </a:gs>
              <a:gs pos="100000">
                <a:srgbClr val="C0C0C0"/>
              </a:gs>
            </a:gsLst>
            <a:lin ang="5400000" scaled="1"/>
          </a:gradFill>
          <a:ln w="9525">
            <a:solidFill>
              <a:schemeClr val="tx1"/>
            </a:solidFill>
            <a:miter lim="800000"/>
            <a:headEnd/>
            <a:tailEnd/>
          </a:ln>
        </p:spPr>
        <p:txBody>
          <a:bodyPr wrap="none" anchor="ctr" anchorCtr="1"/>
          <a:lstStyle/>
          <a:p>
            <a:r>
              <a:rPr lang="es-MX" b="0" dirty="0">
                <a:solidFill>
                  <a:schemeClr val="tx1"/>
                </a:solidFill>
              </a:rPr>
              <a:t>Evaluación</a:t>
            </a:r>
          </a:p>
          <a:p>
            <a:r>
              <a:rPr lang="es-MX" b="0" dirty="0" smtClean="0">
                <a:solidFill>
                  <a:schemeClr val="tx1"/>
                </a:solidFill>
              </a:rPr>
              <a:t>PFCE</a:t>
            </a:r>
          </a:p>
          <a:p>
            <a:r>
              <a:rPr lang="es-MX" b="0" dirty="0" smtClean="0">
                <a:solidFill>
                  <a:schemeClr val="tx1"/>
                </a:solidFill>
              </a:rPr>
              <a:t>2016-2017</a:t>
            </a:r>
          </a:p>
        </p:txBody>
      </p:sp>
      <p:sp>
        <p:nvSpPr>
          <p:cNvPr id="27670" name="AutoShape 115"/>
          <p:cNvSpPr>
            <a:spLocks noChangeArrowheads="1"/>
          </p:cNvSpPr>
          <p:nvPr/>
        </p:nvSpPr>
        <p:spPr bwMode="auto">
          <a:xfrm>
            <a:off x="2051050" y="1123950"/>
            <a:ext cx="863600" cy="576263"/>
          </a:xfrm>
          <a:prstGeom prst="flowChartDocument">
            <a:avLst/>
          </a:prstGeom>
          <a:gradFill rotWithShape="1">
            <a:gsLst>
              <a:gs pos="0">
                <a:srgbClr val="C0C0C0"/>
              </a:gs>
              <a:gs pos="50000">
                <a:srgbClr val="FFFFFF"/>
              </a:gs>
              <a:gs pos="100000">
                <a:srgbClr val="C0C0C0"/>
              </a:gs>
            </a:gsLst>
            <a:lin ang="5400000" scaled="1"/>
          </a:gradFill>
          <a:ln w="9525">
            <a:solidFill>
              <a:schemeClr val="tx1"/>
            </a:solidFill>
            <a:miter lim="800000"/>
            <a:headEnd/>
            <a:tailEnd/>
          </a:ln>
        </p:spPr>
        <p:txBody>
          <a:bodyPr wrap="none" anchor="ctr" anchorCtr="1"/>
          <a:lstStyle/>
          <a:p>
            <a:r>
              <a:rPr lang="es-MX" sz="1200" b="0">
                <a:solidFill>
                  <a:schemeClr val="tx1"/>
                </a:solidFill>
              </a:rPr>
              <a:t>Indicadores</a:t>
            </a:r>
          </a:p>
          <a:p>
            <a:r>
              <a:rPr lang="es-MX" sz="1200" b="0">
                <a:solidFill>
                  <a:schemeClr val="tx1"/>
                </a:solidFill>
              </a:rPr>
              <a:t>de la IES</a:t>
            </a:r>
          </a:p>
        </p:txBody>
      </p:sp>
      <p:sp>
        <p:nvSpPr>
          <p:cNvPr id="27671" name="Line 116"/>
          <p:cNvSpPr>
            <a:spLocks noChangeShapeType="1"/>
          </p:cNvSpPr>
          <p:nvPr/>
        </p:nvSpPr>
        <p:spPr bwMode="auto">
          <a:xfrm>
            <a:off x="1692275" y="1484313"/>
            <a:ext cx="0" cy="504825"/>
          </a:xfrm>
          <a:prstGeom prst="line">
            <a:avLst/>
          </a:prstGeom>
          <a:noFill/>
          <a:ln w="9525">
            <a:solidFill>
              <a:schemeClr val="tx1"/>
            </a:solidFill>
            <a:round/>
            <a:headEnd/>
            <a:tailEnd type="triangle" w="med" len="med"/>
          </a:ln>
        </p:spPr>
        <p:txBody>
          <a:bodyPr/>
          <a:lstStyle/>
          <a:p>
            <a:endParaRPr lang="es-MX"/>
          </a:p>
        </p:txBody>
      </p:sp>
      <p:sp>
        <p:nvSpPr>
          <p:cNvPr id="27672" name="Line 117"/>
          <p:cNvSpPr>
            <a:spLocks noChangeShapeType="1"/>
          </p:cNvSpPr>
          <p:nvPr/>
        </p:nvSpPr>
        <p:spPr bwMode="auto">
          <a:xfrm>
            <a:off x="1001713" y="1268413"/>
            <a:ext cx="0" cy="720725"/>
          </a:xfrm>
          <a:prstGeom prst="line">
            <a:avLst/>
          </a:prstGeom>
          <a:noFill/>
          <a:ln w="9525">
            <a:solidFill>
              <a:schemeClr val="tx1"/>
            </a:solidFill>
            <a:round/>
            <a:headEnd/>
            <a:tailEnd type="triangle" w="med" len="med"/>
          </a:ln>
        </p:spPr>
        <p:txBody>
          <a:bodyPr/>
          <a:lstStyle/>
          <a:p>
            <a:endParaRPr lang="es-MX"/>
          </a:p>
        </p:txBody>
      </p:sp>
      <p:sp>
        <p:nvSpPr>
          <p:cNvPr id="230518" name="Text Box 118"/>
          <p:cNvSpPr txBox="1">
            <a:spLocks noChangeArrowheads="1"/>
          </p:cNvSpPr>
          <p:nvPr/>
        </p:nvSpPr>
        <p:spPr bwMode="auto">
          <a:xfrm>
            <a:off x="3924300" y="1123950"/>
            <a:ext cx="3275013" cy="5026025"/>
          </a:xfrm>
          <a:prstGeom prst="rect">
            <a:avLst/>
          </a:prstGeom>
          <a:gradFill rotWithShape="1">
            <a:gsLst>
              <a:gs pos="0">
                <a:srgbClr val="66CCFF"/>
              </a:gs>
              <a:gs pos="50000">
                <a:srgbClr val="FFFFFF"/>
              </a:gs>
              <a:gs pos="100000">
                <a:srgbClr val="66CCFF"/>
              </a:gs>
            </a:gsLst>
            <a:lin ang="5400000" scaled="1"/>
          </a:gradFill>
          <a:ln w="9525">
            <a:solidFill>
              <a:schemeClr val="tx1"/>
            </a:solidFill>
            <a:miter lim="800000"/>
            <a:headEnd/>
            <a:tailEnd/>
          </a:ln>
          <a:effectLst>
            <a:outerShdw dist="107763" dir="2700000" algn="ctr" rotWithShape="0">
              <a:schemeClr val="bg2">
                <a:alpha val="50000"/>
              </a:schemeClr>
            </a:outerShdw>
          </a:effectLst>
        </p:spPr>
        <p:txBody>
          <a:bodyPr>
            <a:spAutoFit/>
          </a:bodyPr>
          <a:lstStyle/>
          <a:p>
            <a:pPr marL="182563" indent="-182563" algn="just">
              <a:buFont typeface="Wingdings" pitchFamily="2" charset="2"/>
              <a:buNone/>
              <a:defRPr/>
            </a:pPr>
            <a:r>
              <a:rPr lang="es-MX" sz="1400">
                <a:solidFill>
                  <a:schemeClr val="tx1"/>
                </a:solidFill>
              </a:rPr>
              <a:t>Integración</a:t>
            </a:r>
          </a:p>
          <a:p>
            <a:pPr marL="182563" indent="-182563" algn="l">
              <a:buFont typeface="Wingdings" pitchFamily="2" charset="2"/>
              <a:buChar char="Ø"/>
              <a:defRPr/>
            </a:pPr>
            <a:r>
              <a:rPr lang="es-MX" sz="1400" b="0">
                <a:solidFill>
                  <a:schemeClr val="tx1"/>
                </a:solidFill>
              </a:rPr>
              <a:t>Identificación de problemas prioritarios (transversales y específicos).</a:t>
            </a:r>
          </a:p>
          <a:p>
            <a:pPr marL="182563" indent="-182563" algn="just">
              <a:buFont typeface="Wingdings" pitchFamily="2" charset="2"/>
              <a:buChar char="Ø"/>
              <a:defRPr/>
            </a:pPr>
            <a:r>
              <a:rPr lang="es-MX" sz="1400" b="0">
                <a:solidFill>
                  <a:schemeClr val="tx1"/>
                </a:solidFill>
              </a:rPr>
              <a:t>De </a:t>
            </a:r>
            <a:r>
              <a:rPr lang="es-MX" sz="1600">
                <a:solidFill>
                  <a:schemeClr val="tx1"/>
                </a:solidFill>
              </a:rPr>
              <a:t>objetivos</a:t>
            </a:r>
            <a:r>
              <a:rPr lang="es-MX" sz="1400" b="0">
                <a:solidFill>
                  <a:schemeClr val="tx1"/>
                </a:solidFill>
              </a:rPr>
              <a:t> de los PE (transversales y específicos).</a:t>
            </a:r>
          </a:p>
          <a:p>
            <a:pPr marL="182563" indent="-182563" algn="just">
              <a:buFont typeface="Wingdings" pitchFamily="2" charset="2"/>
              <a:buChar char="Ø"/>
              <a:defRPr/>
            </a:pPr>
            <a:r>
              <a:rPr lang="es-MX" sz="1400" b="0">
                <a:solidFill>
                  <a:schemeClr val="tx1"/>
                </a:solidFill>
              </a:rPr>
              <a:t>De acciones para alcanzar dichos objetivos.</a:t>
            </a:r>
          </a:p>
          <a:p>
            <a:pPr marL="182563" indent="-182563" algn="just">
              <a:buFont typeface="Wingdings" pitchFamily="2" charset="2"/>
              <a:buChar char="Ø"/>
              <a:defRPr/>
            </a:pPr>
            <a:r>
              <a:rPr lang="es-MX" sz="1400" b="0">
                <a:solidFill>
                  <a:schemeClr val="tx1"/>
                </a:solidFill>
              </a:rPr>
              <a:t>De las metas compromiso de los PE.</a:t>
            </a:r>
          </a:p>
          <a:p>
            <a:pPr marL="182563" indent="-182563" algn="just">
              <a:buFont typeface="Wingdings" pitchFamily="2" charset="2"/>
              <a:buNone/>
              <a:defRPr/>
            </a:pPr>
            <a:endParaRPr lang="es-MX" sz="1400">
              <a:solidFill>
                <a:schemeClr val="tx1"/>
              </a:solidFill>
            </a:endParaRPr>
          </a:p>
          <a:p>
            <a:pPr marL="182563" indent="-182563" algn="just">
              <a:buFont typeface="Wingdings" pitchFamily="2" charset="2"/>
              <a:buNone/>
              <a:defRPr/>
            </a:pPr>
            <a:r>
              <a:rPr lang="es-MX" sz="1400">
                <a:solidFill>
                  <a:schemeClr val="tx1"/>
                </a:solidFill>
              </a:rPr>
              <a:t>Contextualización </a:t>
            </a:r>
          </a:p>
          <a:p>
            <a:pPr marL="182563" indent="-182563" algn="just">
              <a:buFont typeface="Wingdings" pitchFamily="2" charset="2"/>
              <a:buChar char="Ø"/>
              <a:defRPr/>
            </a:pPr>
            <a:r>
              <a:rPr lang="es-MX" sz="1400" b="0">
                <a:solidFill>
                  <a:schemeClr val="tx1"/>
                </a:solidFill>
              </a:rPr>
              <a:t>Atención a los ámbitos de competencia.</a:t>
            </a:r>
          </a:p>
          <a:p>
            <a:pPr marL="182563" indent="-182563" algn="just">
              <a:buFont typeface="Wingdings" pitchFamily="2" charset="2"/>
              <a:buChar char="Ø"/>
              <a:defRPr/>
            </a:pPr>
            <a:r>
              <a:rPr lang="es-MX" sz="1400" b="0">
                <a:solidFill>
                  <a:schemeClr val="tx1"/>
                </a:solidFill>
              </a:rPr>
              <a:t>Consistencia con el marco institucional.</a:t>
            </a:r>
          </a:p>
          <a:p>
            <a:pPr marL="182563" indent="-182563" algn="just">
              <a:buFont typeface="Wingdings" pitchFamily="2" charset="2"/>
              <a:buChar char="Ø"/>
              <a:defRPr/>
            </a:pPr>
            <a:r>
              <a:rPr lang="es-MX" sz="1400" b="0">
                <a:solidFill>
                  <a:schemeClr val="tx1"/>
                </a:solidFill>
              </a:rPr>
              <a:t>Consistencia interna.</a:t>
            </a:r>
          </a:p>
          <a:p>
            <a:pPr marL="182563" indent="-182563" algn="just">
              <a:buFont typeface="Wingdings" pitchFamily="2" charset="2"/>
              <a:buNone/>
              <a:defRPr/>
            </a:pPr>
            <a:endParaRPr lang="es-MX" sz="1400" b="0">
              <a:solidFill>
                <a:schemeClr val="tx1"/>
              </a:solidFill>
            </a:endParaRPr>
          </a:p>
          <a:p>
            <a:pPr marL="182563" indent="-182563" algn="just">
              <a:buFont typeface="Wingdings" pitchFamily="2" charset="2"/>
              <a:buNone/>
              <a:defRPr/>
            </a:pPr>
            <a:r>
              <a:rPr lang="es-MX" sz="1400">
                <a:solidFill>
                  <a:schemeClr val="tx1"/>
                </a:solidFill>
              </a:rPr>
              <a:t>Priorización</a:t>
            </a:r>
          </a:p>
          <a:p>
            <a:pPr marL="182563" indent="-182563" algn="just">
              <a:buFont typeface="Wingdings" pitchFamily="2" charset="2"/>
              <a:buChar char="Ø"/>
              <a:defRPr/>
            </a:pPr>
            <a:r>
              <a:rPr lang="es-MX" sz="1400" b="0">
                <a:solidFill>
                  <a:schemeClr val="tx1"/>
                </a:solidFill>
              </a:rPr>
              <a:t>Atención a las políticas y criterios institucionales</a:t>
            </a:r>
          </a:p>
          <a:p>
            <a:pPr marL="182563" indent="-182563" algn="just">
              <a:buFont typeface="Wingdings" pitchFamily="2" charset="2"/>
              <a:buChar char="Ø"/>
              <a:defRPr/>
            </a:pPr>
            <a:r>
              <a:rPr lang="es-MX" sz="1400" b="0">
                <a:solidFill>
                  <a:schemeClr val="tx1"/>
                </a:solidFill>
              </a:rPr>
              <a:t>Calendarización y priorización de los objetivos, metas y acciones.</a:t>
            </a:r>
          </a:p>
        </p:txBody>
      </p:sp>
      <p:sp>
        <p:nvSpPr>
          <p:cNvPr id="27674" name="AutoShape 119"/>
          <p:cNvSpPr>
            <a:spLocks noChangeArrowheads="1"/>
          </p:cNvSpPr>
          <p:nvPr/>
        </p:nvSpPr>
        <p:spPr bwMode="auto">
          <a:xfrm>
            <a:off x="7451725" y="4076700"/>
            <a:ext cx="1512888" cy="1079500"/>
          </a:xfrm>
          <a:prstGeom prst="flowChartDocument">
            <a:avLst/>
          </a:prstGeom>
          <a:gradFill rotWithShape="1">
            <a:gsLst>
              <a:gs pos="0">
                <a:srgbClr val="339933"/>
              </a:gs>
              <a:gs pos="50000">
                <a:srgbClr val="FFFFFF"/>
              </a:gs>
              <a:gs pos="100000">
                <a:srgbClr val="339933"/>
              </a:gs>
            </a:gsLst>
            <a:lin ang="5400000" scaled="1"/>
          </a:gradFill>
          <a:ln w="38100">
            <a:solidFill>
              <a:schemeClr val="tx1"/>
            </a:solidFill>
            <a:miter lim="800000"/>
            <a:headEnd/>
            <a:tailEnd/>
          </a:ln>
        </p:spPr>
        <p:txBody>
          <a:bodyPr wrap="none" anchor="ctr"/>
          <a:lstStyle/>
          <a:p>
            <a:r>
              <a:rPr lang="es-MX" sz="1800" b="0">
                <a:solidFill>
                  <a:schemeClr val="tx1"/>
                </a:solidFill>
              </a:rPr>
              <a:t>ProFOE</a:t>
            </a:r>
            <a:endParaRPr lang="es-MX" sz="1800" b="0" baseline="-25000">
              <a:solidFill>
                <a:schemeClr val="tx1"/>
              </a:solidFill>
            </a:endParaRPr>
          </a:p>
          <a:p>
            <a:r>
              <a:rPr lang="es-MX" sz="1000">
                <a:solidFill>
                  <a:schemeClr val="tx1"/>
                </a:solidFill>
              </a:rPr>
              <a:t>(1 proyecto integral)</a:t>
            </a:r>
            <a:endParaRPr lang="es-ES" sz="1000">
              <a:solidFill>
                <a:schemeClr val="tx1"/>
              </a:solidFill>
            </a:endParaRPr>
          </a:p>
        </p:txBody>
      </p:sp>
      <p:sp>
        <p:nvSpPr>
          <p:cNvPr id="27675" name="Line 120"/>
          <p:cNvSpPr>
            <a:spLocks noChangeShapeType="1"/>
          </p:cNvSpPr>
          <p:nvPr/>
        </p:nvSpPr>
        <p:spPr bwMode="auto">
          <a:xfrm>
            <a:off x="3708400" y="2589213"/>
            <a:ext cx="215900" cy="0"/>
          </a:xfrm>
          <a:prstGeom prst="line">
            <a:avLst/>
          </a:prstGeom>
          <a:noFill/>
          <a:ln w="38100">
            <a:solidFill>
              <a:schemeClr val="tx1"/>
            </a:solidFill>
            <a:round/>
            <a:headEnd/>
            <a:tailEnd type="triangle" w="med" len="med"/>
          </a:ln>
        </p:spPr>
        <p:txBody>
          <a:bodyPr/>
          <a:lstStyle/>
          <a:p>
            <a:endParaRPr lang="es-MX"/>
          </a:p>
        </p:txBody>
      </p:sp>
      <p:sp>
        <p:nvSpPr>
          <p:cNvPr id="27676" name="Line 121"/>
          <p:cNvSpPr>
            <a:spLocks noChangeShapeType="1"/>
          </p:cNvSpPr>
          <p:nvPr/>
        </p:nvSpPr>
        <p:spPr bwMode="auto">
          <a:xfrm>
            <a:off x="3708400" y="4049976"/>
            <a:ext cx="215900" cy="0"/>
          </a:xfrm>
          <a:prstGeom prst="line">
            <a:avLst/>
          </a:prstGeom>
          <a:noFill/>
          <a:ln w="38100">
            <a:solidFill>
              <a:schemeClr val="tx1"/>
            </a:solidFill>
            <a:round/>
            <a:headEnd/>
            <a:tailEnd type="triangle" w="med" len="med"/>
          </a:ln>
        </p:spPr>
        <p:txBody>
          <a:bodyPr/>
          <a:lstStyle/>
          <a:p>
            <a:endParaRPr lang="es-MX"/>
          </a:p>
        </p:txBody>
      </p:sp>
      <p:sp>
        <p:nvSpPr>
          <p:cNvPr id="27677" name="Line 122"/>
          <p:cNvSpPr>
            <a:spLocks noChangeShapeType="1"/>
          </p:cNvSpPr>
          <p:nvPr/>
        </p:nvSpPr>
        <p:spPr bwMode="auto">
          <a:xfrm>
            <a:off x="3708400" y="5588421"/>
            <a:ext cx="215900" cy="0"/>
          </a:xfrm>
          <a:prstGeom prst="line">
            <a:avLst/>
          </a:prstGeom>
          <a:noFill/>
          <a:ln w="38100">
            <a:solidFill>
              <a:schemeClr val="tx1"/>
            </a:solidFill>
            <a:round/>
            <a:headEnd/>
            <a:tailEnd type="triangle" w="med" len="med"/>
          </a:ln>
        </p:spPr>
        <p:txBody>
          <a:bodyPr/>
          <a:lstStyle/>
          <a:p>
            <a:endParaRPr lang="es-MX"/>
          </a:p>
        </p:txBody>
      </p:sp>
      <p:sp>
        <p:nvSpPr>
          <p:cNvPr id="27678" name="AutoShape 123"/>
          <p:cNvSpPr>
            <a:spLocks noChangeArrowheads="1"/>
          </p:cNvSpPr>
          <p:nvPr/>
        </p:nvSpPr>
        <p:spPr bwMode="auto">
          <a:xfrm>
            <a:off x="7437438" y="2708275"/>
            <a:ext cx="1382712" cy="1223963"/>
          </a:xfrm>
          <a:prstGeom prst="flowChartDocument">
            <a:avLst/>
          </a:prstGeom>
          <a:gradFill rotWithShape="1">
            <a:gsLst>
              <a:gs pos="0">
                <a:srgbClr val="339933"/>
              </a:gs>
              <a:gs pos="50000">
                <a:srgbClr val="FFFFFF"/>
              </a:gs>
              <a:gs pos="100000">
                <a:srgbClr val="339933"/>
              </a:gs>
            </a:gsLst>
            <a:lin ang="5400000" scaled="1"/>
          </a:gradFill>
          <a:ln w="38100">
            <a:solidFill>
              <a:schemeClr val="tx1"/>
            </a:solidFill>
            <a:miter lim="800000"/>
            <a:headEnd/>
            <a:tailEnd/>
          </a:ln>
        </p:spPr>
        <p:txBody>
          <a:bodyPr anchor="ctr"/>
          <a:lstStyle/>
          <a:p>
            <a:r>
              <a:rPr lang="es-MX" sz="1400" b="0" dirty="0">
                <a:solidFill>
                  <a:schemeClr val="tx1"/>
                </a:solidFill>
              </a:rPr>
              <a:t>Problemas a atender en el ProGES</a:t>
            </a:r>
          </a:p>
          <a:p>
            <a:r>
              <a:rPr lang="es-MX" sz="1000" dirty="0" smtClean="0">
                <a:solidFill>
                  <a:schemeClr val="tx1"/>
                </a:solidFill>
              </a:rPr>
              <a:t>(2 proyectos </a:t>
            </a:r>
            <a:r>
              <a:rPr lang="es-MX" sz="1000" dirty="0">
                <a:solidFill>
                  <a:schemeClr val="tx1"/>
                </a:solidFill>
              </a:rPr>
              <a:t>integrales)</a:t>
            </a:r>
            <a:endParaRPr lang="es-ES" sz="1000" dirty="0">
              <a:solidFill>
                <a:schemeClr val="tx1"/>
              </a:solidFill>
            </a:endParaRPr>
          </a:p>
        </p:txBody>
      </p:sp>
      <p:sp>
        <p:nvSpPr>
          <p:cNvPr id="27679" name="Rectangle 124"/>
          <p:cNvSpPr>
            <a:spLocks noChangeArrowheads="1"/>
          </p:cNvSpPr>
          <p:nvPr/>
        </p:nvSpPr>
        <p:spPr bwMode="auto">
          <a:xfrm>
            <a:off x="2411413" y="2205038"/>
            <a:ext cx="1368425" cy="4176712"/>
          </a:xfrm>
          <a:prstGeom prst="rect">
            <a:avLst/>
          </a:prstGeom>
          <a:noFill/>
          <a:ln w="38100" algn="ctr">
            <a:solidFill>
              <a:srgbClr val="0000FF"/>
            </a:solidFill>
            <a:prstDash val="dash"/>
            <a:miter lim="800000"/>
            <a:headEnd/>
            <a:tailEnd/>
          </a:ln>
        </p:spPr>
        <p:txBody>
          <a:bodyPr wrap="none" anchor="ctr"/>
          <a:lstStyle/>
          <a:p>
            <a:endParaRPr lang="es-MX"/>
          </a:p>
        </p:txBody>
      </p:sp>
      <p:sp>
        <p:nvSpPr>
          <p:cNvPr id="27680" name="Text Box 125"/>
          <p:cNvSpPr txBox="1">
            <a:spLocks noChangeArrowheads="1"/>
          </p:cNvSpPr>
          <p:nvPr/>
        </p:nvSpPr>
        <p:spPr bwMode="auto">
          <a:xfrm>
            <a:off x="3995738" y="6381750"/>
            <a:ext cx="3313112" cy="358775"/>
          </a:xfrm>
          <a:prstGeom prst="rect">
            <a:avLst/>
          </a:prstGeom>
          <a:noFill/>
          <a:ln w="38100" algn="ctr">
            <a:solidFill>
              <a:srgbClr val="0000FF"/>
            </a:solidFill>
            <a:miter lim="800000"/>
            <a:headEnd/>
            <a:tailEnd/>
          </a:ln>
        </p:spPr>
        <p:txBody>
          <a:bodyPr>
            <a:spAutoFit/>
          </a:bodyPr>
          <a:lstStyle/>
          <a:p>
            <a:pPr>
              <a:spcBef>
                <a:spcPct val="50000"/>
              </a:spcBef>
            </a:pPr>
            <a:r>
              <a:rPr lang="es-MX" sz="1500">
                <a:solidFill>
                  <a:schemeClr val="folHlink"/>
                </a:solidFill>
              </a:rPr>
              <a:t>¿Grado de Inclusión?</a:t>
            </a:r>
            <a:endParaRPr lang="es-ES_tradnl" sz="1500">
              <a:solidFill>
                <a:schemeClr val="folHlink"/>
              </a:solidFill>
            </a:endParaRPr>
          </a:p>
        </p:txBody>
      </p:sp>
      <p:cxnSp>
        <p:nvCxnSpPr>
          <p:cNvPr id="27681" name="AutoShape 126"/>
          <p:cNvCxnSpPr>
            <a:cxnSpLocks noChangeShapeType="1"/>
            <a:stCxn id="27674" idx="2"/>
            <a:endCxn id="27680" idx="3"/>
          </p:cNvCxnSpPr>
          <p:nvPr/>
        </p:nvCxnSpPr>
        <p:spPr bwMode="auto">
          <a:xfrm rot="5400000">
            <a:off x="7045325" y="5397500"/>
            <a:ext cx="1446213" cy="881063"/>
          </a:xfrm>
          <a:prstGeom prst="bentConnector2">
            <a:avLst/>
          </a:prstGeom>
          <a:noFill/>
          <a:ln w="38100">
            <a:solidFill>
              <a:srgbClr val="003366"/>
            </a:solidFill>
            <a:miter lim="800000"/>
            <a:headEnd/>
            <a:tailEnd type="triangle" w="med" len="med"/>
          </a:ln>
        </p:spPr>
      </p:cxnSp>
      <p:cxnSp>
        <p:nvCxnSpPr>
          <p:cNvPr id="27682" name="AutoShape 127"/>
          <p:cNvCxnSpPr>
            <a:cxnSpLocks noChangeShapeType="1"/>
            <a:endCxn id="27679" idx="2"/>
          </p:cNvCxnSpPr>
          <p:nvPr/>
        </p:nvCxnSpPr>
        <p:spPr bwMode="auto">
          <a:xfrm rot="10800000">
            <a:off x="3095625" y="6400800"/>
            <a:ext cx="900113" cy="196850"/>
          </a:xfrm>
          <a:prstGeom prst="bentConnector2">
            <a:avLst/>
          </a:prstGeom>
          <a:noFill/>
          <a:ln w="38100">
            <a:solidFill>
              <a:srgbClr val="003366"/>
            </a:solidFill>
            <a:miter lim="800000"/>
            <a:headEnd/>
            <a:tailEnd type="triangle" w="med" len="med"/>
          </a:ln>
        </p:spPr>
      </p:cxnSp>
      <p:cxnSp>
        <p:nvCxnSpPr>
          <p:cNvPr id="40" name="39 Conector recto"/>
          <p:cNvCxnSpPr/>
          <p:nvPr/>
        </p:nvCxnSpPr>
        <p:spPr bwMode="auto">
          <a:xfrm>
            <a:off x="1" y="571972"/>
            <a:ext cx="9144000" cy="3748"/>
          </a:xfrm>
          <a:prstGeom prst="line">
            <a:avLst/>
          </a:prstGeom>
          <a:solidFill>
            <a:schemeClr val="accent1"/>
          </a:solidFill>
          <a:ln w="38100" cap="flat" cmpd="sng" algn="ctr">
            <a:solidFill>
              <a:srgbClr val="1C9427">
                <a:alpha val="84000"/>
              </a:srgbClr>
            </a:solidFill>
            <a:prstDash val="solid"/>
            <a:round/>
            <a:headEnd type="none" w="med" len="med"/>
            <a:tailEnd type="none" w="med" len="med"/>
          </a:ln>
          <a:effectLst/>
        </p:spPr>
      </p:cxnSp>
      <p:sp>
        <p:nvSpPr>
          <p:cNvPr id="27683" name="Rectangle 5">
            <a:hlinkClick r:id="rId3" action="ppaction://hlinksldjump"/>
          </p:cNvPr>
          <p:cNvSpPr>
            <a:spLocks noChangeArrowheads="1"/>
          </p:cNvSpPr>
          <p:nvPr/>
        </p:nvSpPr>
        <p:spPr bwMode="auto">
          <a:xfrm>
            <a:off x="1" y="0"/>
            <a:ext cx="9144000" cy="6858000"/>
          </a:xfrm>
          <a:prstGeom prst="rect">
            <a:avLst/>
          </a:prstGeom>
          <a:solidFill>
            <a:schemeClr val="bg1">
              <a:alpha val="5098"/>
            </a:schemeClr>
          </a:solidFill>
          <a:ln w="3175" algn="ctr">
            <a:solidFill>
              <a:srgbClr val="B2B2B2"/>
            </a:solidFill>
            <a:miter lim="800000"/>
            <a:headEnd/>
            <a:tailEnd/>
          </a:ln>
        </p:spPr>
        <p:txBody>
          <a:bodyPr wrap="none" anchor="ctr"/>
          <a:lstStyle/>
          <a:p>
            <a:endParaRPr lang="es-ES_tradnl" sz="1400" b="0">
              <a:solidFill>
                <a:schemeClr val="tx1"/>
              </a:solidFill>
            </a:endParaRPr>
          </a:p>
        </p:txBody>
      </p:sp>
      <p:sp>
        <p:nvSpPr>
          <p:cNvPr id="37" name="Título 1"/>
          <p:cNvSpPr txBox="1">
            <a:spLocks/>
          </p:cNvSpPr>
          <p:nvPr/>
        </p:nvSpPr>
        <p:spPr>
          <a:xfrm>
            <a:off x="821932" y="1"/>
            <a:ext cx="8322067" cy="584775"/>
          </a:xfrm>
          <a:prstGeom prst="rect">
            <a:avLst/>
          </a:prstGeom>
          <a:solidFill>
            <a:schemeClr val="accent5"/>
          </a:solidFill>
          <a:ln>
            <a:solidFill>
              <a:schemeClr val="accent1"/>
            </a:solidFill>
          </a:ln>
        </p:spPr>
        <p:txBody>
          <a:bodyPr>
            <a:spAutoFit/>
          </a:bodyPr>
          <a:lstStyle>
            <a:lvl1pPr algn="ctr" rtl="0" eaLnBrk="0" fontAlgn="base" hangingPunct="0">
              <a:spcBef>
                <a:spcPct val="0"/>
              </a:spcBef>
              <a:spcAft>
                <a:spcPct val="0"/>
              </a:spcAft>
              <a:defRPr sz="1600" baseline="0">
                <a:ln>
                  <a:solidFill>
                    <a:schemeClr val="accent1"/>
                  </a:solidFill>
                </a:ln>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MX" b="0" kern="0" smtClean="0"/>
              <a:t>Décimo segundo proceso para formular el  </a:t>
            </a:r>
            <a:br>
              <a:rPr lang="es-MX" b="0" kern="0" smtClean="0"/>
            </a:br>
            <a:r>
              <a:rPr lang="es-MX" b="0" kern="0" smtClean="0"/>
              <a:t>Programa de Fortalecimiento de la Calidad Educativa 2016-2017 </a:t>
            </a:r>
            <a:endParaRPr lang="es-MX" b="0" kern="0" dirty="0"/>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472"/>
          <p:cNvSpPr>
            <a:spLocks noChangeArrowheads="1"/>
          </p:cNvSpPr>
          <p:nvPr/>
        </p:nvSpPr>
        <p:spPr bwMode="auto">
          <a:xfrm>
            <a:off x="-10886" y="1814504"/>
            <a:ext cx="9154886" cy="5035332"/>
          </a:xfrm>
          <a:prstGeom prst="rect">
            <a:avLst/>
          </a:prstGeom>
          <a:solidFill>
            <a:schemeClr val="bg1">
              <a:alpha val="37000"/>
            </a:schemeClr>
          </a:solidFill>
          <a:ln w="3175" algn="ctr">
            <a:solidFill>
              <a:srgbClr val="B2B2B2"/>
            </a:solidFill>
            <a:miter lim="800000"/>
            <a:headEnd/>
            <a:tailEnd/>
          </a:ln>
        </p:spPr>
        <p:txBody>
          <a:bodyPr wrap="square" lIns="54000" tIns="18000" bIns="0" anchor="t" anchorCtr="0">
            <a:noAutofit/>
          </a:bodyPr>
          <a:lstStyle/>
          <a:p>
            <a:pPr algn="just">
              <a:lnSpc>
                <a:spcPct val="90000"/>
              </a:lnSpc>
            </a:pPr>
            <a:endParaRPr lang="es-MX" sz="500" b="1" dirty="0" smtClean="0">
              <a:solidFill>
                <a:schemeClr val="tx1"/>
              </a:solidFill>
            </a:endParaRPr>
          </a:p>
          <a:p>
            <a:pPr algn="just">
              <a:lnSpc>
                <a:spcPct val="90000"/>
              </a:lnSpc>
            </a:pPr>
            <a:endParaRPr lang="es-MX" sz="800" b="1" dirty="0" smtClean="0">
              <a:solidFill>
                <a:schemeClr val="tx1"/>
              </a:solidFill>
            </a:endParaRPr>
          </a:p>
          <a:p>
            <a:pPr algn="just">
              <a:spcBef>
                <a:spcPts val="0"/>
              </a:spcBef>
              <a:spcAft>
                <a:spcPts val="0"/>
              </a:spcAft>
            </a:pPr>
            <a:r>
              <a:rPr lang="es-MX" sz="1500" b="1" dirty="0" smtClean="0">
                <a:solidFill>
                  <a:schemeClr val="tx1"/>
                </a:solidFill>
              </a:rPr>
              <a:t>Autoevaluación institucional para formular el PFCE</a:t>
            </a:r>
          </a:p>
          <a:p>
            <a:pPr algn="just">
              <a:spcBef>
                <a:spcPts val="0"/>
              </a:spcBef>
              <a:spcAft>
                <a:spcPts val="0"/>
              </a:spcAft>
            </a:pPr>
            <a:endParaRPr lang="es-MX" sz="1500" b="1" dirty="0" smtClean="0"/>
          </a:p>
          <a:p>
            <a:pPr marL="742950" lvl="1" indent="-285750" algn="just">
              <a:spcBef>
                <a:spcPts val="0"/>
              </a:spcBef>
              <a:spcAft>
                <a:spcPts val="200"/>
              </a:spcAft>
              <a:buFont typeface="Wingdings" panose="05000000000000000000" pitchFamily="2" charset="2"/>
              <a:buChar char="Ø"/>
            </a:pPr>
            <a:r>
              <a:rPr lang="es-MX" sz="1500" b="1" dirty="0" smtClean="0">
                <a:solidFill>
                  <a:schemeClr val="tx1"/>
                </a:solidFill>
                <a:hlinkClick r:id="rId3" action="ppaction://hlinksldjump"/>
              </a:rPr>
              <a:t>Análisis de la evaluación global del PFCE 2016-2017.</a:t>
            </a:r>
            <a:endParaRPr lang="es-MX" sz="1500" b="1" dirty="0" smtClean="0">
              <a:solidFill>
                <a:schemeClr val="tx1"/>
              </a:solidFill>
            </a:endParaRPr>
          </a:p>
          <a:p>
            <a:pPr marL="742950" lvl="1" indent="-285750" algn="just">
              <a:spcBef>
                <a:spcPts val="0"/>
              </a:spcBef>
              <a:spcAft>
                <a:spcPts val="200"/>
              </a:spcAft>
              <a:buFont typeface="Wingdings" panose="05000000000000000000" pitchFamily="2" charset="2"/>
              <a:buChar char="Ø"/>
            </a:pPr>
            <a:r>
              <a:rPr lang="es-MX" sz="1500" b="1" dirty="0" smtClean="0">
                <a:solidFill>
                  <a:schemeClr val="tx1"/>
                </a:solidFill>
                <a:hlinkClick r:id="rId4" action="ppaction://hlinksldjump"/>
              </a:rPr>
              <a:t>Análisis de la pertinencia de los programas y servicios académicos.</a:t>
            </a:r>
            <a:endParaRPr lang="es-MX" sz="1500" b="1" dirty="0" smtClean="0">
              <a:solidFill>
                <a:schemeClr val="tx1"/>
              </a:solidFill>
            </a:endParaRPr>
          </a:p>
          <a:p>
            <a:pPr marL="742950" lvl="1" indent="-285750" algn="just">
              <a:spcBef>
                <a:spcPts val="0"/>
              </a:spcBef>
              <a:spcAft>
                <a:spcPts val="200"/>
              </a:spcAft>
              <a:buFont typeface="Wingdings" panose="05000000000000000000" pitchFamily="2" charset="2"/>
              <a:buChar char="Ø"/>
            </a:pPr>
            <a:r>
              <a:rPr lang="es-MX" sz="1500" b="1" dirty="0" smtClean="0">
                <a:solidFill>
                  <a:schemeClr val="tx1"/>
                </a:solidFill>
                <a:hlinkClick r:id="rId5" action="ppaction://hlinksldjump"/>
              </a:rPr>
              <a:t>Análisis de los PE de posgrado en las UP.</a:t>
            </a:r>
            <a:endParaRPr lang="es-MX" sz="1500" b="1" dirty="0" smtClean="0">
              <a:solidFill>
                <a:schemeClr val="tx1"/>
              </a:solidFill>
            </a:endParaRPr>
          </a:p>
          <a:p>
            <a:pPr marL="742950" lvl="1" indent="-285750" algn="just">
              <a:spcBef>
                <a:spcPts val="0"/>
              </a:spcBef>
              <a:spcAft>
                <a:spcPts val="200"/>
              </a:spcAft>
              <a:buFont typeface="Wingdings" panose="05000000000000000000" pitchFamily="2" charset="2"/>
              <a:buChar char="Ø"/>
            </a:pPr>
            <a:r>
              <a:rPr lang="es-MX" sz="1500" b="1" dirty="0" smtClean="0">
                <a:solidFill>
                  <a:schemeClr val="tx1"/>
                </a:solidFill>
                <a:hlinkClick r:id="rId6" action="ppaction://hlinksldjump"/>
              </a:rPr>
              <a:t>Análisis de la innovación educativa.</a:t>
            </a:r>
            <a:endParaRPr lang="es-MX" sz="1500" b="1" dirty="0" smtClean="0">
              <a:solidFill>
                <a:schemeClr val="tx1"/>
              </a:solidFill>
            </a:endParaRPr>
          </a:p>
          <a:p>
            <a:pPr marL="742950" lvl="1" indent="-285750" algn="just">
              <a:spcBef>
                <a:spcPts val="0"/>
              </a:spcBef>
              <a:spcAft>
                <a:spcPts val="200"/>
              </a:spcAft>
              <a:buFont typeface="Wingdings" panose="05000000000000000000" pitchFamily="2" charset="2"/>
              <a:buChar char="Ø"/>
            </a:pPr>
            <a:r>
              <a:rPr lang="es-MX" sz="1500" b="1" dirty="0" smtClean="0">
                <a:solidFill>
                  <a:schemeClr val="tx1"/>
                </a:solidFill>
                <a:hlinkClick r:id="rId7" action="ppaction://hlinksldjump"/>
              </a:rPr>
              <a:t>Análisis de la cooperación académica nacional e internacionalización.</a:t>
            </a:r>
            <a:endParaRPr lang="es-MX" sz="1500" b="1" dirty="0" smtClean="0">
              <a:solidFill>
                <a:schemeClr val="tx1"/>
              </a:solidFill>
            </a:endParaRPr>
          </a:p>
          <a:p>
            <a:pPr marL="742950" lvl="1" indent="-285750" algn="just">
              <a:spcBef>
                <a:spcPts val="0"/>
              </a:spcBef>
              <a:spcAft>
                <a:spcPts val="200"/>
              </a:spcAft>
              <a:buFont typeface="Wingdings" panose="05000000000000000000" pitchFamily="2" charset="2"/>
              <a:buChar char="Ø"/>
            </a:pPr>
            <a:r>
              <a:rPr lang="es-MX" sz="1500" b="1" dirty="0" smtClean="0">
                <a:solidFill>
                  <a:schemeClr val="tx1"/>
                </a:solidFill>
                <a:hlinkClick r:id="rId8" action="ppaction://hlinksldjump"/>
              </a:rPr>
              <a:t>Análisis del impulso a la educación ambiental para el desarrollo sustentable.</a:t>
            </a:r>
            <a:endParaRPr lang="es-MX" sz="1500" b="1" dirty="0" smtClean="0">
              <a:solidFill>
                <a:schemeClr val="tx1"/>
              </a:solidFill>
            </a:endParaRPr>
          </a:p>
          <a:p>
            <a:pPr marL="742950" lvl="1" indent="-285750" algn="just">
              <a:spcBef>
                <a:spcPts val="0"/>
              </a:spcBef>
              <a:spcAft>
                <a:spcPts val="200"/>
              </a:spcAft>
              <a:buFont typeface="Wingdings" panose="05000000000000000000" pitchFamily="2" charset="2"/>
              <a:buChar char="Ø"/>
            </a:pPr>
            <a:r>
              <a:rPr lang="es-MX" sz="1500" b="1" dirty="0" smtClean="0">
                <a:solidFill>
                  <a:schemeClr val="tx1"/>
                </a:solidFill>
                <a:hlinkClick r:id="rId9" action="ppaction://hlinksldjump"/>
              </a:rPr>
              <a:t>Análisis de la vinculación.</a:t>
            </a:r>
            <a:endParaRPr lang="es-MX" sz="1500" b="1" dirty="0" smtClean="0">
              <a:solidFill>
                <a:schemeClr val="tx1"/>
              </a:solidFill>
            </a:endParaRPr>
          </a:p>
          <a:p>
            <a:pPr marL="742950" lvl="1" indent="-285750" algn="just">
              <a:spcBef>
                <a:spcPts val="0"/>
              </a:spcBef>
              <a:spcAft>
                <a:spcPts val="200"/>
              </a:spcAft>
              <a:buFont typeface="Wingdings" panose="05000000000000000000" pitchFamily="2" charset="2"/>
              <a:buChar char="Ø"/>
            </a:pPr>
            <a:r>
              <a:rPr lang="es-MX" sz="1500" b="1" dirty="0" smtClean="0">
                <a:solidFill>
                  <a:schemeClr val="tx1"/>
                </a:solidFill>
                <a:hlinkClick r:id="rId10" action="ppaction://hlinksldjump"/>
              </a:rPr>
              <a:t>Análisis de la atención a las recomendaciones de los CIEES y los organismos reconocidos por el COPAES.</a:t>
            </a:r>
            <a:endParaRPr lang="es-MX" sz="1500" b="1" dirty="0" smtClean="0">
              <a:solidFill>
                <a:schemeClr val="tx1"/>
              </a:solidFill>
            </a:endParaRPr>
          </a:p>
          <a:p>
            <a:pPr marL="742950" lvl="1" indent="-285750" algn="just">
              <a:spcBef>
                <a:spcPts val="0"/>
              </a:spcBef>
              <a:spcAft>
                <a:spcPts val="200"/>
              </a:spcAft>
              <a:buFont typeface="Wingdings" panose="05000000000000000000" pitchFamily="2" charset="2"/>
              <a:buChar char="Ø"/>
            </a:pPr>
            <a:r>
              <a:rPr lang="es-MX" sz="1500" dirty="0" smtClean="0">
                <a:solidFill>
                  <a:schemeClr val="tx1"/>
                </a:solidFill>
                <a:hlinkClick r:id="rId11" action="ppaction://hlinksldjump"/>
              </a:rPr>
              <a:t>Análisis </a:t>
            </a:r>
            <a:r>
              <a:rPr lang="es-MX" sz="1500" dirty="0">
                <a:solidFill>
                  <a:schemeClr val="tx1"/>
                </a:solidFill>
                <a:hlinkClick r:id="rId11" action="ppaction://hlinksldjump"/>
              </a:rPr>
              <a:t>de la capacidad académica.</a:t>
            </a:r>
            <a:endParaRPr lang="es-MX" sz="1500" dirty="0">
              <a:solidFill>
                <a:schemeClr val="tx1"/>
              </a:solidFill>
            </a:endParaRPr>
          </a:p>
          <a:p>
            <a:pPr marL="742950" lvl="1" indent="-285750" algn="just">
              <a:spcBef>
                <a:spcPts val="0"/>
              </a:spcBef>
              <a:spcAft>
                <a:spcPts val="200"/>
              </a:spcAft>
              <a:buFont typeface="Wingdings" panose="05000000000000000000" pitchFamily="2" charset="2"/>
              <a:buChar char="Ø"/>
            </a:pPr>
            <a:r>
              <a:rPr lang="es-MX" sz="1500" dirty="0">
                <a:solidFill>
                  <a:schemeClr val="tx1"/>
                </a:solidFill>
                <a:hlinkClick r:id="rId12" action="ppaction://hlinksldjump"/>
              </a:rPr>
              <a:t>Análisis de la competitividad académica.</a:t>
            </a:r>
            <a:endParaRPr lang="es-MX" sz="1500" dirty="0">
              <a:solidFill>
                <a:schemeClr val="tx1"/>
              </a:solidFill>
            </a:endParaRPr>
          </a:p>
          <a:p>
            <a:pPr marL="742950" lvl="1" indent="-285750" algn="just">
              <a:spcBef>
                <a:spcPts val="0"/>
              </a:spcBef>
              <a:spcAft>
                <a:spcPts val="200"/>
              </a:spcAft>
              <a:buFont typeface="Wingdings" panose="05000000000000000000" pitchFamily="2" charset="2"/>
              <a:buChar char="Ø"/>
            </a:pPr>
            <a:r>
              <a:rPr lang="es-MX" sz="1500" dirty="0">
                <a:solidFill>
                  <a:schemeClr val="tx1"/>
                </a:solidFill>
                <a:hlinkClick r:id="rId13" action="ppaction://hlinksldjump"/>
              </a:rPr>
              <a:t>Análisis de la relación entre capacidad y competitividad académicas.</a:t>
            </a:r>
            <a:endParaRPr lang="es-MX" sz="1500" dirty="0">
              <a:solidFill>
                <a:schemeClr val="tx1"/>
              </a:solidFill>
            </a:endParaRPr>
          </a:p>
          <a:p>
            <a:pPr marL="742950" lvl="1" indent="-285750" algn="just">
              <a:spcBef>
                <a:spcPts val="0"/>
              </a:spcBef>
              <a:spcAft>
                <a:spcPts val="200"/>
              </a:spcAft>
              <a:buFont typeface="Wingdings" panose="05000000000000000000" pitchFamily="2" charset="2"/>
              <a:buChar char="Ø"/>
            </a:pPr>
            <a:r>
              <a:rPr lang="es-MX" sz="1500" dirty="0">
                <a:solidFill>
                  <a:schemeClr val="tx1"/>
                </a:solidFill>
                <a:hlinkClick r:id="rId14" action="ppaction://hlinksldjump"/>
              </a:rPr>
              <a:t>Análisis de brechas de capacidad y competitividad académicas.</a:t>
            </a:r>
            <a:endParaRPr lang="es-MX" sz="1500" dirty="0">
              <a:solidFill>
                <a:schemeClr val="tx1"/>
              </a:solidFill>
            </a:endParaRPr>
          </a:p>
          <a:p>
            <a:pPr marL="742950" lvl="1" indent="-285750" algn="just">
              <a:spcBef>
                <a:spcPts val="0"/>
              </a:spcBef>
              <a:spcAft>
                <a:spcPts val="200"/>
              </a:spcAft>
              <a:buFont typeface="Wingdings" panose="05000000000000000000" pitchFamily="2" charset="2"/>
              <a:buChar char="Ø"/>
            </a:pPr>
            <a:r>
              <a:rPr lang="es-MX" sz="1500" dirty="0">
                <a:solidFill>
                  <a:schemeClr val="tx1"/>
                </a:solidFill>
                <a:hlinkClick r:id="rId15" action="ppaction://hlinksldjump"/>
              </a:rPr>
              <a:t>Análisis de la atención y formación integral del estudiante.</a:t>
            </a:r>
            <a:endParaRPr lang="es-MX" sz="1500" dirty="0">
              <a:solidFill>
                <a:schemeClr val="tx1"/>
              </a:solidFill>
            </a:endParaRPr>
          </a:p>
          <a:p>
            <a:pPr marL="742950" lvl="1" indent="-285750" algn="just">
              <a:spcBef>
                <a:spcPts val="0"/>
              </a:spcBef>
              <a:spcAft>
                <a:spcPts val="200"/>
              </a:spcAft>
              <a:buFont typeface="Wingdings" panose="05000000000000000000" pitchFamily="2" charset="2"/>
              <a:buChar char="Ø"/>
            </a:pPr>
            <a:r>
              <a:rPr lang="es-MX" sz="1500" dirty="0">
                <a:solidFill>
                  <a:schemeClr val="tx1"/>
                </a:solidFill>
                <a:hlinkClick r:id="rId16" action="ppaction://hlinksldjump"/>
              </a:rPr>
              <a:t>Análisis del cumplimiento de las </a:t>
            </a:r>
            <a:r>
              <a:rPr lang="es-MX" sz="1500" dirty="0" smtClean="0">
                <a:solidFill>
                  <a:schemeClr val="tx1"/>
                </a:solidFill>
                <a:hlinkClick r:id="rId16" action="ppaction://hlinksldjump"/>
              </a:rPr>
              <a:t>Metas Compromiso </a:t>
            </a:r>
            <a:r>
              <a:rPr lang="es-MX" sz="1500" dirty="0">
                <a:solidFill>
                  <a:schemeClr val="tx1"/>
                </a:solidFill>
                <a:hlinkClick r:id="rId16" action="ppaction://hlinksldjump"/>
              </a:rPr>
              <a:t>académicas.</a:t>
            </a:r>
            <a:endParaRPr lang="es-MX" sz="1500" dirty="0">
              <a:solidFill>
                <a:schemeClr val="tx1"/>
              </a:solidFill>
            </a:endParaRPr>
          </a:p>
          <a:p>
            <a:pPr marL="800100" lvl="1" indent="-342900" algn="just">
              <a:lnSpc>
                <a:spcPct val="150000"/>
              </a:lnSpc>
              <a:spcBef>
                <a:spcPts val="0"/>
              </a:spcBef>
              <a:buFont typeface="Wingdings" panose="05000000000000000000" pitchFamily="2" charset="2"/>
              <a:buChar char="Ø"/>
            </a:pPr>
            <a:endParaRPr lang="es-MX" sz="1400" dirty="0">
              <a:solidFill>
                <a:schemeClr val="tx1"/>
              </a:solidFill>
            </a:endParaRPr>
          </a:p>
        </p:txBody>
      </p:sp>
      <p:grpSp>
        <p:nvGrpSpPr>
          <p:cNvPr id="3" name="Group 29"/>
          <p:cNvGrpSpPr>
            <a:grpSpLocks/>
          </p:cNvGrpSpPr>
          <p:nvPr/>
        </p:nvGrpSpPr>
        <p:grpSpPr bwMode="auto">
          <a:xfrm>
            <a:off x="1235073" y="757219"/>
            <a:ext cx="6436800" cy="457200"/>
            <a:chOff x="24" y="489"/>
            <a:chExt cx="723" cy="292"/>
          </a:xfrm>
        </p:grpSpPr>
        <p:sp>
          <p:nvSpPr>
            <p:cNvPr id="12" name="Rectangle 696"/>
            <p:cNvSpPr>
              <a:spLocks noChangeArrowheads="1"/>
            </p:cNvSpPr>
            <p:nvPr/>
          </p:nvSpPr>
          <p:spPr bwMode="auto">
            <a:xfrm>
              <a:off x="26" y="489"/>
              <a:ext cx="721" cy="285"/>
            </a:xfrm>
            <a:prstGeom prst="rect">
              <a:avLst/>
            </a:prstGeom>
            <a:noFill/>
            <a:ln w="34925">
              <a:solidFill>
                <a:srgbClr val="003366"/>
              </a:solidFill>
              <a:miter lim="800000"/>
              <a:headEnd/>
              <a:tailEnd/>
            </a:ln>
          </p:spPr>
          <p:txBody>
            <a:bodyPr wrap="none" anchor="ctr"/>
            <a:lstStyle/>
            <a:p>
              <a:pPr algn="ctr"/>
              <a:endParaRPr lang="es-ES_tradnl" sz="1400"/>
            </a:p>
          </p:txBody>
        </p:sp>
        <p:sp>
          <p:nvSpPr>
            <p:cNvPr id="13" name="Line 697"/>
            <p:cNvSpPr>
              <a:spLocks noChangeShapeType="1"/>
            </p:cNvSpPr>
            <p:nvPr/>
          </p:nvSpPr>
          <p:spPr bwMode="auto">
            <a:xfrm>
              <a:off x="24" y="774"/>
              <a:ext cx="721" cy="0"/>
            </a:xfrm>
            <a:prstGeom prst="line">
              <a:avLst/>
            </a:prstGeom>
            <a:noFill/>
            <a:ln w="34925">
              <a:solidFill>
                <a:srgbClr val="969696"/>
              </a:solidFill>
              <a:round/>
              <a:headEnd/>
              <a:tailEnd/>
            </a:ln>
          </p:spPr>
          <p:txBody>
            <a:bodyPr/>
            <a:lstStyle/>
            <a:p>
              <a:endParaRPr lang="es-MX"/>
            </a:p>
          </p:txBody>
        </p:sp>
        <p:sp>
          <p:nvSpPr>
            <p:cNvPr id="14" name="Line 698"/>
            <p:cNvSpPr>
              <a:spLocks noChangeShapeType="1"/>
            </p:cNvSpPr>
            <p:nvPr/>
          </p:nvSpPr>
          <p:spPr bwMode="auto">
            <a:xfrm>
              <a:off x="745" y="496"/>
              <a:ext cx="0" cy="285"/>
            </a:xfrm>
            <a:prstGeom prst="line">
              <a:avLst/>
            </a:prstGeom>
            <a:noFill/>
            <a:ln w="34925">
              <a:solidFill>
                <a:srgbClr val="969696"/>
              </a:solidFill>
              <a:round/>
              <a:headEnd/>
              <a:tailEnd/>
            </a:ln>
          </p:spPr>
          <p:txBody>
            <a:bodyPr/>
            <a:lstStyle/>
            <a:p>
              <a:endParaRPr lang="es-MX"/>
            </a:p>
          </p:txBody>
        </p:sp>
      </p:grpSp>
      <p:sp>
        <p:nvSpPr>
          <p:cNvPr id="10" name="AutoShape 208">
            <a:hlinkClick r:id="" action="ppaction://hlinkshowjump?jump=nextslide"/>
          </p:cNvPr>
          <p:cNvSpPr>
            <a:spLocks noChangeArrowheads="1"/>
          </p:cNvSpPr>
          <p:nvPr/>
        </p:nvSpPr>
        <p:spPr bwMode="auto">
          <a:xfrm>
            <a:off x="8959850" y="1995479"/>
            <a:ext cx="155575" cy="147637"/>
          </a:xfrm>
          <a:prstGeom prst="rightArrow">
            <a:avLst>
              <a:gd name="adj1" fmla="val 50000"/>
              <a:gd name="adj2" fmla="val 58733"/>
            </a:avLst>
          </a:prstGeom>
          <a:solidFill>
            <a:srgbClr val="006600">
              <a:alpha val="50000"/>
            </a:srgbClr>
          </a:solidFill>
          <a:ln w="19050" algn="ctr">
            <a:solidFill>
              <a:schemeClr val="tx1"/>
            </a:solidFill>
            <a:miter lim="800000"/>
            <a:headEnd/>
            <a:tailEnd/>
          </a:ln>
        </p:spPr>
        <p:txBody>
          <a:bodyPr wrap="none" tIns="90000" anchor="ctr"/>
          <a:lstStyle/>
          <a:p>
            <a:pPr algn="ctr"/>
            <a:endParaRPr lang="es-ES_tradnl" sz="1400"/>
          </a:p>
        </p:txBody>
      </p:sp>
      <p:grpSp>
        <p:nvGrpSpPr>
          <p:cNvPr id="4" name="3 Grupo"/>
          <p:cNvGrpSpPr/>
          <p:nvPr/>
        </p:nvGrpSpPr>
        <p:grpSpPr>
          <a:xfrm>
            <a:off x="1244840" y="944322"/>
            <a:ext cx="1954058" cy="48310"/>
            <a:chOff x="1244840" y="944322"/>
            <a:chExt cx="1954058" cy="48310"/>
          </a:xfrm>
        </p:grpSpPr>
        <p:grpSp>
          <p:nvGrpSpPr>
            <p:cNvPr id="11" name="Group 143"/>
            <p:cNvGrpSpPr>
              <a:grpSpLocks/>
            </p:cNvGrpSpPr>
            <p:nvPr/>
          </p:nvGrpSpPr>
          <p:grpSpPr bwMode="auto">
            <a:xfrm>
              <a:off x="1244840" y="947038"/>
              <a:ext cx="661414" cy="42862"/>
              <a:chOff x="1447" y="674"/>
              <a:chExt cx="565" cy="27"/>
            </a:xfrm>
          </p:grpSpPr>
          <p:pic>
            <p:nvPicPr>
              <p:cNvPr id="15" name="Picture 144" descr="jnchainslw"/>
              <p:cNvPicPr preferRelativeResize="0">
                <a:picLocks noChangeArrowheads="1" noCrop="1"/>
              </p:cNvPicPr>
              <p:nvPr/>
            </p:nvPicPr>
            <p:blipFill>
              <a:blip r:embed="rId17" cstate="print"/>
              <a:srcRect/>
              <a:stretch>
                <a:fillRect/>
              </a:stretch>
            </p:blipFill>
            <p:spPr bwMode="auto">
              <a:xfrm>
                <a:off x="1447" y="674"/>
                <a:ext cx="354" cy="27"/>
              </a:xfrm>
              <a:prstGeom prst="rect">
                <a:avLst/>
              </a:prstGeom>
              <a:noFill/>
              <a:ln w="9525">
                <a:noFill/>
                <a:miter lim="800000"/>
                <a:headEnd/>
                <a:tailEnd/>
              </a:ln>
            </p:spPr>
          </p:pic>
          <p:pic>
            <p:nvPicPr>
              <p:cNvPr id="16" name="Picture 145" descr="jnchainslw"/>
              <p:cNvPicPr preferRelativeResize="0">
                <a:picLocks noChangeArrowheads="1" noCrop="1"/>
              </p:cNvPicPr>
              <p:nvPr/>
            </p:nvPicPr>
            <p:blipFill>
              <a:blip r:embed="rId17" cstate="print"/>
              <a:srcRect/>
              <a:stretch>
                <a:fillRect/>
              </a:stretch>
            </p:blipFill>
            <p:spPr bwMode="auto">
              <a:xfrm>
                <a:off x="1658" y="674"/>
                <a:ext cx="354" cy="27"/>
              </a:xfrm>
              <a:prstGeom prst="rect">
                <a:avLst/>
              </a:prstGeom>
              <a:noFill/>
              <a:ln w="9525">
                <a:noFill/>
                <a:miter lim="800000"/>
                <a:headEnd/>
                <a:tailEnd/>
              </a:ln>
            </p:spPr>
          </p:pic>
        </p:grpSp>
        <p:grpSp>
          <p:nvGrpSpPr>
            <p:cNvPr id="17" name="Group 143"/>
            <p:cNvGrpSpPr>
              <a:grpSpLocks/>
            </p:cNvGrpSpPr>
            <p:nvPr/>
          </p:nvGrpSpPr>
          <p:grpSpPr bwMode="auto">
            <a:xfrm>
              <a:off x="1887080" y="944322"/>
              <a:ext cx="661414" cy="42862"/>
              <a:chOff x="1447" y="674"/>
              <a:chExt cx="565" cy="27"/>
            </a:xfrm>
          </p:grpSpPr>
          <p:pic>
            <p:nvPicPr>
              <p:cNvPr id="18" name="Picture 144" descr="jnchainslw"/>
              <p:cNvPicPr preferRelativeResize="0">
                <a:picLocks noChangeArrowheads="1" noCrop="1"/>
              </p:cNvPicPr>
              <p:nvPr/>
            </p:nvPicPr>
            <p:blipFill>
              <a:blip r:embed="rId17" cstate="print"/>
              <a:srcRect/>
              <a:stretch>
                <a:fillRect/>
              </a:stretch>
            </p:blipFill>
            <p:spPr bwMode="auto">
              <a:xfrm>
                <a:off x="1447" y="674"/>
                <a:ext cx="354" cy="27"/>
              </a:xfrm>
              <a:prstGeom prst="rect">
                <a:avLst/>
              </a:prstGeom>
              <a:noFill/>
              <a:ln w="9525">
                <a:noFill/>
                <a:miter lim="800000"/>
                <a:headEnd/>
                <a:tailEnd/>
              </a:ln>
            </p:spPr>
          </p:pic>
          <p:pic>
            <p:nvPicPr>
              <p:cNvPr id="19" name="Picture 145" descr="jnchainslw"/>
              <p:cNvPicPr preferRelativeResize="0">
                <a:picLocks noChangeArrowheads="1" noCrop="1"/>
              </p:cNvPicPr>
              <p:nvPr/>
            </p:nvPicPr>
            <p:blipFill>
              <a:blip r:embed="rId17" cstate="print"/>
              <a:srcRect/>
              <a:stretch>
                <a:fillRect/>
              </a:stretch>
            </p:blipFill>
            <p:spPr bwMode="auto">
              <a:xfrm>
                <a:off x="1658" y="674"/>
                <a:ext cx="354" cy="27"/>
              </a:xfrm>
              <a:prstGeom prst="rect">
                <a:avLst/>
              </a:prstGeom>
              <a:noFill/>
              <a:ln w="9525">
                <a:noFill/>
                <a:miter lim="800000"/>
                <a:headEnd/>
                <a:tailEnd/>
              </a:ln>
            </p:spPr>
          </p:pic>
        </p:grpSp>
        <p:grpSp>
          <p:nvGrpSpPr>
            <p:cNvPr id="20" name="Group 143"/>
            <p:cNvGrpSpPr>
              <a:grpSpLocks/>
            </p:cNvGrpSpPr>
            <p:nvPr/>
          </p:nvGrpSpPr>
          <p:grpSpPr bwMode="auto">
            <a:xfrm>
              <a:off x="2537484" y="949770"/>
              <a:ext cx="661414" cy="42862"/>
              <a:chOff x="1447" y="674"/>
              <a:chExt cx="565" cy="27"/>
            </a:xfrm>
          </p:grpSpPr>
          <p:pic>
            <p:nvPicPr>
              <p:cNvPr id="21" name="Picture 144" descr="jnchainslw"/>
              <p:cNvPicPr preferRelativeResize="0">
                <a:picLocks noChangeArrowheads="1" noCrop="1"/>
              </p:cNvPicPr>
              <p:nvPr/>
            </p:nvPicPr>
            <p:blipFill>
              <a:blip r:embed="rId17" cstate="print"/>
              <a:srcRect/>
              <a:stretch>
                <a:fillRect/>
              </a:stretch>
            </p:blipFill>
            <p:spPr bwMode="auto">
              <a:xfrm>
                <a:off x="1447" y="674"/>
                <a:ext cx="354" cy="27"/>
              </a:xfrm>
              <a:prstGeom prst="rect">
                <a:avLst/>
              </a:prstGeom>
              <a:noFill/>
              <a:ln w="9525">
                <a:noFill/>
                <a:miter lim="800000"/>
                <a:headEnd/>
                <a:tailEnd/>
              </a:ln>
            </p:spPr>
          </p:pic>
          <p:pic>
            <p:nvPicPr>
              <p:cNvPr id="22" name="Picture 145" descr="jnchainslw"/>
              <p:cNvPicPr preferRelativeResize="0">
                <a:picLocks noChangeArrowheads="1" noCrop="1"/>
              </p:cNvPicPr>
              <p:nvPr/>
            </p:nvPicPr>
            <p:blipFill>
              <a:blip r:embed="rId17" cstate="print"/>
              <a:srcRect/>
              <a:stretch>
                <a:fillRect/>
              </a:stretch>
            </p:blipFill>
            <p:spPr bwMode="auto">
              <a:xfrm>
                <a:off x="1658" y="674"/>
                <a:ext cx="354" cy="27"/>
              </a:xfrm>
              <a:prstGeom prst="rect">
                <a:avLst/>
              </a:prstGeom>
              <a:noFill/>
              <a:ln w="9525">
                <a:noFill/>
                <a:miter lim="800000"/>
                <a:headEnd/>
                <a:tailEnd/>
              </a:ln>
            </p:spPr>
          </p:pic>
        </p:grpSp>
      </p:grpSp>
      <p:sp>
        <p:nvSpPr>
          <p:cNvPr id="23" name="Título 1"/>
          <p:cNvSpPr>
            <a:spLocks noGrp="1"/>
          </p:cNvSpPr>
          <p:nvPr>
            <p:ph type="title" hasCustomPrompt="1"/>
          </p:nvPr>
        </p:nvSpPr>
        <p:spPr>
          <a:xfrm>
            <a:off x="821932" y="1"/>
            <a:ext cx="8322067" cy="584775"/>
          </a:xfrm>
          <a:prstGeom prst="rect">
            <a:avLst/>
          </a:prstGeom>
          <a:solidFill>
            <a:schemeClr val="accent5"/>
          </a:solidFill>
          <a:ln>
            <a:solidFill>
              <a:schemeClr val="accent1"/>
            </a:solidFill>
          </a:ln>
        </p:spPr>
        <p:txBody>
          <a:bodyPr>
            <a:spAutoFit/>
          </a:bodyPr>
          <a:lstStyle>
            <a:lvl1pPr>
              <a:defRPr sz="1600" baseline="0">
                <a:ln>
                  <a:solidFill>
                    <a:schemeClr val="accent1"/>
                  </a:solidFill>
                </a:ln>
                <a:solidFill>
                  <a:schemeClr val="tx1"/>
                </a:solidFill>
              </a:defRPr>
            </a:lvl1pPr>
          </a:lstStyle>
          <a:p>
            <a:r>
              <a:rPr lang="es-MX" dirty="0" smtClean="0"/>
              <a:t>Décimo segundo proceso para formular el  </a:t>
            </a:r>
            <a:br>
              <a:rPr lang="es-MX" dirty="0" smtClean="0"/>
            </a:br>
            <a:r>
              <a:rPr lang="es-MX" dirty="0" smtClean="0"/>
              <a:t>Programa de Fortalecimiento de la Calidad Educativa 2016-2017 </a:t>
            </a:r>
            <a:endParaRPr lang="es-MX" dirty="0"/>
          </a:p>
        </p:txBody>
      </p:sp>
    </p:spTree>
    <p:extLst>
      <p:ext uri="{BB962C8B-B14F-4D97-AF65-F5344CB8AC3E}">
        <p14:creationId xmlns:p14="http://schemas.microsoft.com/office/powerpoint/2010/main" val="813573598"/>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2"/>
          <p:cNvSpPr>
            <a:spLocks noChangeArrowheads="1"/>
          </p:cNvSpPr>
          <p:nvPr/>
        </p:nvSpPr>
        <p:spPr bwMode="auto">
          <a:xfrm>
            <a:off x="0" y="576912"/>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12" name="Rectangle 472"/>
          <p:cNvSpPr>
            <a:spLocks noChangeArrowheads="1"/>
          </p:cNvSpPr>
          <p:nvPr/>
        </p:nvSpPr>
        <p:spPr bwMode="auto">
          <a:xfrm>
            <a:off x="0" y="561954"/>
            <a:ext cx="9144000" cy="6296045"/>
          </a:xfrm>
          <a:prstGeom prst="rect">
            <a:avLst/>
          </a:prstGeom>
          <a:solidFill>
            <a:schemeClr val="bg1">
              <a:alpha val="10000"/>
            </a:schemeClr>
          </a:solidFill>
          <a:ln w="3175" algn="ctr">
            <a:solidFill>
              <a:srgbClr val="B2B2B2"/>
            </a:solidFill>
            <a:miter lim="800000"/>
            <a:headEnd/>
            <a:tailEnd/>
          </a:ln>
        </p:spPr>
        <p:txBody>
          <a:bodyPr wrap="square" lIns="54000" tIns="18000" bIns="0" anchor="t" anchorCtr="0">
            <a:noAutofit/>
          </a:bodyPr>
          <a:lstStyle/>
          <a:p>
            <a:pPr algn="just">
              <a:lnSpc>
                <a:spcPct val="90000"/>
              </a:lnSpc>
            </a:pPr>
            <a:endParaRPr lang="es-MX" sz="600" b="1" dirty="0" smtClean="0">
              <a:solidFill>
                <a:schemeClr val="tx1"/>
              </a:solidFill>
            </a:endParaRPr>
          </a:p>
          <a:p>
            <a:pPr algn="just">
              <a:spcBef>
                <a:spcPts val="0"/>
              </a:spcBef>
            </a:pPr>
            <a:r>
              <a:rPr lang="es-MX" sz="1600" b="1" dirty="0" smtClean="0">
                <a:solidFill>
                  <a:schemeClr val="tx1"/>
                </a:solidFill>
              </a:rPr>
              <a:t>Análisis </a:t>
            </a:r>
            <a:r>
              <a:rPr lang="es-MX" sz="1600" b="1" dirty="0">
                <a:solidFill>
                  <a:schemeClr val="tx1"/>
                </a:solidFill>
              </a:rPr>
              <a:t>de la evaluación global del </a:t>
            </a:r>
            <a:r>
              <a:rPr lang="es-MX" sz="1600" b="1" dirty="0" smtClean="0">
                <a:solidFill>
                  <a:schemeClr val="tx1"/>
                </a:solidFill>
              </a:rPr>
              <a:t>PFCE 2016-2017.</a:t>
            </a:r>
            <a:endParaRPr lang="es-MX" sz="1600" b="1" dirty="0">
              <a:solidFill>
                <a:schemeClr val="tx1"/>
              </a:solidFill>
            </a:endParaRPr>
          </a:p>
          <a:p>
            <a:pPr algn="just">
              <a:spcBef>
                <a:spcPts val="0"/>
              </a:spcBef>
            </a:pPr>
            <a:endParaRPr lang="es-MX" sz="900" dirty="0" smtClean="0">
              <a:solidFill>
                <a:schemeClr val="tx1"/>
              </a:solidFill>
            </a:endParaRPr>
          </a:p>
          <a:p>
            <a:pPr algn="just">
              <a:spcBef>
                <a:spcPts val="0"/>
              </a:spcBef>
            </a:pPr>
            <a:r>
              <a:rPr lang="es-MX" sz="1400" b="0" dirty="0" smtClean="0">
                <a:solidFill>
                  <a:schemeClr val="tx1"/>
                </a:solidFill>
              </a:rPr>
              <a:t>Para avanzar </a:t>
            </a:r>
            <a:r>
              <a:rPr lang="es-MX" sz="1400" b="0" dirty="0">
                <a:solidFill>
                  <a:schemeClr val="tx1"/>
                </a:solidFill>
              </a:rPr>
              <a:t>en el proceso de mejora y fortalecimiento </a:t>
            </a:r>
            <a:r>
              <a:rPr lang="es-MX" sz="1400" b="0" dirty="0" smtClean="0">
                <a:solidFill>
                  <a:schemeClr val="tx1"/>
                </a:solidFill>
              </a:rPr>
              <a:t>continuo </a:t>
            </a:r>
            <a:r>
              <a:rPr lang="es-MX" sz="1400" b="0" dirty="0">
                <a:solidFill>
                  <a:schemeClr val="tx1"/>
                </a:solidFill>
              </a:rPr>
              <a:t>de la capacidad y competitividad académicas, así como de la gestión institucional, mediante la actualización y enriquecimiento del proceso de planeación que dé lugar a la formulación del </a:t>
            </a:r>
            <a:r>
              <a:rPr lang="es-MX" sz="1400" b="0" dirty="0" smtClean="0">
                <a:solidFill>
                  <a:schemeClr val="tx1"/>
                </a:solidFill>
              </a:rPr>
              <a:t>PFCE 2016-2017, </a:t>
            </a:r>
            <a:r>
              <a:rPr lang="es-MX" sz="1400" b="0" dirty="0">
                <a:solidFill>
                  <a:schemeClr val="tx1"/>
                </a:solidFill>
              </a:rPr>
              <a:t>se sugiere analizar los resultados* de la evaluación realizada por </a:t>
            </a:r>
            <a:r>
              <a:rPr lang="es-MX" sz="1400" b="0" dirty="0" smtClean="0">
                <a:solidFill>
                  <a:schemeClr val="tx1"/>
                </a:solidFill>
              </a:rPr>
              <a:t>los Comités de Evaluación </a:t>
            </a:r>
            <a:r>
              <a:rPr lang="es-MX" sz="1400" b="0" dirty="0">
                <a:solidFill>
                  <a:schemeClr val="tx1"/>
                </a:solidFill>
              </a:rPr>
              <a:t>del </a:t>
            </a:r>
            <a:r>
              <a:rPr lang="es-MX" sz="1400" b="0" dirty="0" smtClean="0">
                <a:solidFill>
                  <a:schemeClr val="tx1"/>
                </a:solidFill>
              </a:rPr>
              <a:t>PROFOCIE 2014-2015, </a:t>
            </a:r>
            <a:r>
              <a:rPr lang="es-MX" sz="1400" b="0" dirty="0" err="1" smtClean="0">
                <a:solidFill>
                  <a:schemeClr val="tx1"/>
                </a:solidFill>
              </a:rPr>
              <a:t>ProFoe</a:t>
            </a:r>
            <a:r>
              <a:rPr lang="es-MX" sz="1400" b="0" dirty="0" smtClean="0">
                <a:solidFill>
                  <a:schemeClr val="tx1"/>
                </a:solidFill>
              </a:rPr>
              <a:t>, </a:t>
            </a:r>
            <a:r>
              <a:rPr lang="es-MX" sz="1400" b="0" dirty="0" err="1" smtClean="0">
                <a:solidFill>
                  <a:schemeClr val="tx1"/>
                </a:solidFill>
              </a:rPr>
              <a:t>ProGES</a:t>
            </a:r>
            <a:r>
              <a:rPr lang="es-MX" sz="1400" b="0" dirty="0" smtClean="0">
                <a:solidFill>
                  <a:schemeClr val="tx1"/>
                </a:solidFill>
              </a:rPr>
              <a:t> </a:t>
            </a:r>
            <a:r>
              <a:rPr lang="es-MX" sz="1400" b="0" dirty="0">
                <a:solidFill>
                  <a:schemeClr val="tx1"/>
                </a:solidFill>
              </a:rPr>
              <a:t>y proyectos </a:t>
            </a:r>
            <a:r>
              <a:rPr lang="es-MX" sz="1400" b="0" dirty="0" smtClean="0">
                <a:solidFill>
                  <a:schemeClr val="tx1"/>
                </a:solidFill>
              </a:rPr>
              <a:t>asociados.</a:t>
            </a:r>
          </a:p>
          <a:p>
            <a:pPr algn="just">
              <a:spcBef>
                <a:spcPts val="0"/>
              </a:spcBef>
            </a:pPr>
            <a:endParaRPr lang="es-MX" sz="900" b="0" dirty="0" smtClean="0">
              <a:solidFill>
                <a:schemeClr val="tx1"/>
              </a:solidFill>
            </a:endParaRPr>
          </a:p>
          <a:p>
            <a:pPr algn="just">
              <a:spcBef>
                <a:spcPts val="0"/>
              </a:spcBef>
            </a:pPr>
            <a:r>
              <a:rPr lang="es-MX" sz="1600" dirty="0" smtClean="0">
                <a:solidFill>
                  <a:schemeClr val="tx1"/>
                </a:solidFill>
              </a:rPr>
              <a:t>Seguimiento académico y de la gestión.</a:t>
            </a:r>
            <a:r>
              <a:rPr lang="es-MX" sz="1400" dirty="0" smtClean="0">
                <a:solidFill>
                  <a:schemeClr val="tx1"/>
                </a:solidFill>
              </a:rPr>
              <a:t> </a:t>
            </a:r>
          </a:p>
          <a:p>
            <a:pPr algn="just">
              <a:spcBef>
                <a:spcPts val="0"/>
              </a:spcBef>
            </a:pPr>
            <a:endParaRPr lang="es-MX" sz="900" b="0" dirty="0" smtClean="0">
              <a:solidFill>
                <a:schemeClr val="tx1"/>
              </a:solidFill>
            </a:endParaRPr>
          </a:p>
          <a:p>
            <a:pPr algn="just">
              <a:spcBef>
                <a:spcPts val="0"/>
              </a:spcBef>
            </a:pPr>
            <a:r>
              <a:rPr lang="es-MX" sz="1400" b="0" dirty="0" smtClean="0">
                <a:solidFill>
                  <a:schemeClr val="tx1"/>
                </a:solidFill>
              </a:rPr>
              <a:t>Considerando que la formulación del PFCE 2016-2017 está asociado a la décima segunda etapa de un proceso continuo de planeación estratégica participativa, es conveniente hacer un recuento de los avances hasta ahora logrados y, en su caso, de los rezagos con el propósito de implementar las medidas necesarias que permitan alcanzar los objetivos y metas establecidas por la institución en el PROFOCIE 2014-2015.</a:t>
            </a:r>
          </a:p>
          <a:p>
            <a:pPr algn="just">
              <a:spcBef>
                <a:spcPts val="0"/>
              </a:spcBef>
            </a:pPr>
            <a:endParaRPr lang="es-MX" sz="900" b="0" dirty="0" smtClean="0">
              <a:solidFill>
                <a:schemeClr val="tx1"/>
              </a:solidFill>
            </a:endParaRPr>
          </a:p>
          <a:p>
            <a:pPr marL="177800" indent="-177800" algn="just">
              <a:spcBef>
                <a:spcPts val="0"/>
              </a:spcBef>
            </a:pPr>
            <a:r>
              <a:rPr lang="es-MX" sz="1400" b="0" dirty="0" smtClean="0">
                <a:solidFill>
                  <a:schemeClr val="tx1"/>
                </a:solidFill>
              </a:rPr>
              <a:t>* </a:t>
            </a:r>
            <a:r>
              <a:rPr lang="es-MX" sz="1400" dirty="0" smtClean="0">
                <a:solidFill>
                  <a:schemeClr val="tx1"/>
                </a:solidFill>
              </a:rPr>
              <a:t>Analizar los resultados de la evaluación global del PROFOCIE en cuanto a:</a:t>
            </a:r>
          </a:p>
          <a:p>
            <a:pPr marL="177800" indent="-177800" algn="just">
              <a:spcBef>
                <a:spcPts val="0"/>
              </a:spcBef>
            </a:pPr>
            <a:endParaRPr lang="es-MX" sz="900" b="0" dirty="0" smtClean="0">
              <a:solidFill>
                <a:schemeClr val="tx1"/>
              </a:solidFill>
            </a:endParaRPr>
          </a:p>
          <a:p>
            <a:pPr marL="635000" lvl="1" indent="-177800" algn="just">
              <a:spcBef>
                <a:spcPts val="0"/>
              </a:spcBef>
              <a:buFont typeface="Wingdings" panose="05000000000000000000" pitchFamily="2" charset="2"/>
              <a:buChar char="ü"/>
            </a:pPr>
            <a:r>
              <a:rPr lang="es-MX" sz="1400" b="0" dirty="0" smtClean="0">
                <a:solidFill>
                  <a:schemeClr val="tx1"/>
                </a:solidFill>
              </a:rPr>
              <a:t>Identificación de fortalezas y debilidades del PROFOCIE 2014-2015.</a:t>
            </a:r>
          </a:p>
          <a:p>
            <a:pPr marL="635000" lvl="1" indent="-177800" algn="just">
              <a:spcBef>
                <a:spcPts val="0"/>
              </a:spcBef>
              <a:buFont typeface="Wingdings" panose="05000000000000000000" pitchFamily="2" charset="2"/>
              <a:buChar char="ü"/>
            </a:pPr>
            <a:endParaRPr lang="es-MX" sz="900" b="0" dirty="0" smtClean="0">
              <a:solidFill>
                <a:schemeClr val="tx1"/>
              </a:solidFill>
            </a:endParaRPr>
          </a:p>
          <a:p>
            <a:pPr marL="635000" lvl="1" indent="-177800" algn="just">
              <a:spcBef>
                <a:spcPts val="0"/>
              </a:spcBef>
              <a:buFont typeface="Wingdings" panose="05000000000000000000" pitchFamily="2" charset="2"/>
              <a:buChar char="ü"/>
            </a:pPr>
            <a:r>
              <a:rPr lang="es-MX" sz="1400" b="0" dirty="0" smtClean="0">
                <a:solidFill>
                  <a:schemeClr val="tx1"/>
                </a:solidFill>
              </a:rPr>
              <a:t>Problemas transversales de los PE.</a:t>
            </a:r>
          </a:p>
          <a:p>
            <a:pPr marL="635000" lvl="1" indent="-177800" algn="just">
              <a:spcBef>
                <a:spcPts val="0"/>
              </a:spcBef>
              <a:buFont typeface="Wingdings" panose="05000000000000000000" pitchFamily="2" charset="2"/>
              <a:buChar char="ü"/>
            </a:pPr>
            <a:endParaRPr lang="es-MX" sz="900" b="0" dirty="0" smtClean="0">
              <a:solidFill>
                <a:schemeClr val="tx1"/>
              </a:solidFill>
            </a:endParaRPr>
          </a:p>
          <a:p>
            <a:pPr marL="635000" lvl="1" indent="-177800" algn="just">
              <a:spcBef>
                <a:spcPts val="0"/>
              </a:spcBef>
              <a:buFont typeface="Wingdings" panose="05000000000000000000" pitchFamily="2" charset="2"/>
              <a:buChar char="ü"/>
            </a:pPr>
            <a:r>
              <a:rPr lang="es-MX" sz="1400" b="0" dirty="0" smtClean="0">
                <a:solidFill>
                  <a:schemeClr val="tx1"/>
                </a:solidFill>
              </a:rPr>
              <a:t>PE con resultados sobresalientes.</a:t>
            </a:r>
          </a:p>
          <a:p>
            <a:pPr marL="635000" lvl="1" indent="-177800" algn="just">
              <a:spcBef>
                <a:spcPts val="0"/>
              </a:spcBef>
              <a:buFont typeface="Wingdings" panose="05000000000000000000" pitchFamily="2" charset="2"/>
              <a:buChar char="ü"/>
            </a:pPr>
            <a:endParaRPr lang="es-MX" sz="900" b="0" dirty="0" smtClean="0">
              <a:solidFill>
                <a:schemeClr val="tx1"/>
              </a:solidFill>
            </a:endParaRPr>
          </a:p>
          <a:p>
            <a:pPr marL="635000" lvl="1" indent="-177800" algn="just">
              <a:spcBef>
                <a:spcPts val="0"/>
              </a:spcBef>
              <a:buFont typeface="Wingdings" panose="05000000000000000000" pitchFamily="2" charset="2"/>
              <a:buChar char="ü"/>
            </a:pPr>
            <a:r>
              <a:rPr lang="es-MX" sz="1400" b="0" dirty="0" smtClean="0">
                <a:solidFill>
                  <a:schemeClr val="tx1"/>
                </a:solidFill>
              </a:rPr>
              <a:t>Atención a las áreas débiles y a las recomendaciones del comité de pares de la evaluación del PROFOCIE 2014-2015.</a:t>
            </a:r>
          </a:p>
          <a:p>
            <a:pPr marL="635000" lvl="1" indent="-177800" algn="just">
              <a:spcBef>
                <a:spcPts val="0"/>
              </a:spcBef>
              <a:buFont typeface="Wingdings" panose="05000000000000000000" pitchFamily="2" charset="2"/>
              <a:buChar char="ü"/>
            </a:pPr>
            <a:endParaRPr lang="es-MX" sz="900" b="0" dirty="0" smtClean="0">
              <a:solidFill>
                <a:schemeClr val="tx1"/>
              </a:solidFill>
            </a:endParaRPr>
          </a:p>
          <a:p>
            <a:pPr marL="635000" lvl="1" indent="-177800" algn="just">
              <a:spcBef>
                <a:spcPts val="0"/>
              </a:spcBef>
              <a:buFont typeface="Wingdings" panose="05000000000000000000" pitchFamily="2" charset="2"/>
              <a:buChar char="ü"/>
            </a:pPr>
            <a:r>
              <a:rPr lang="es-MX" sz="1400" b="0" dirty="0" smtClean="0">
                <a:solidFill>
                  <a:schemeClr val="tx1"/>
                </a:solidFill>
              </a:rPr>
              <a:t>Principales conclusiones sobre:</a:t>
            </a:r>
          </a:p>
          <a:p>
            <a:pPr marL="635000" lvl="1" indent="-177800" algn="just">
              <a:spcBef>
                <a:spcPts val="0"/>
              </a:spcBef>
              <a:buFontTx/>
              <a:buChar char="•"/>
            </a:pPr>
            <a:endParaRPr lang="es-MX" sz="900" b="0" dirty="0" smtClean="0">
              <a:solidFill>
                <a:schemeClr val="tx1"/>
              </a:solidFill>
            </a:endParaRPr>
          </a:p>
          <a:p>
            <a:pPr marL="814388" lvl="2" indent="265113" algn="just">
              <a:spcBef>
                <a:spcPts val="0"/>
              </a:spcBef>
              <a:buFont typeface="Wingdings" pitchFamily="2" charset="2"/>
              <a:buChar char="Ø"/>
            </a:pPr>
            <a:r>
              <a:rPr lang="es-MX" sz="1400" b="0" dirty="0" smtClean="0">
                <a:solidFill>
                  <a:schemeClr val="tx1"/>
                </a:solidFill>
              </a:rPr>
              <a:t>Políticas,</a:t>
            </a:r>
          </a:p>
          <a:p>
            <a:pPr marL="814388" lvl="2" indent="265113" algn="just">
              <a:spcBef>
                <a:spcPts val="0"/>
              </a:spcBef>
              <a:buFont typeface="Wingdings" pitchFamily="2" charset="2"/>
              <a:buChar char="Ø"/>
            </a:pPr>
            <a:endParaRPr lang="es-MX" sz="900" b="0" dirty="0" smtClean="0">
              <a:solidFill>
                <a:schemeClr val="tx1"/>
              </a:solidFill>
            </a:endParaRPr>
          </a:p>
          <a:p>
            <a:pPr marL="814388" lvl="2" indent="265113" algn="just">
              <a:spcBef>
                <a:spcPts val="0"/>
              </a:spcBef>
              <a:buFont typeface="Wingdings" pitchFamily="2" charset="2"/>
              <a:buChar char="Ø"/>
            </a:pPr>
            <a:r>
              <a:rPr lang="es-MX" sz="1400" b="0" dirty="0" smtClean="0">
                <a:solidFill>
                  <a:schemeClr val="tx1"/>
                </a:solidFill>
              </a:rPr>
              <a:t>Estrategias y</a:t>
            </a:r>
          </a:p>
          <a:p>
            <a:pPr marL="814388" lvl="2" indent="265113" algn="just">
              <a:spcBef>
                <a:spcPts val="0"/>
              </a:spcBef>
              <a:buFont typeface="Wingdings" pitchFamily="2" charset="2"/>
              <a:buChar char="Ø"/>
            </a:pPr>
            <a:endParaRPr lang="es-MX" sz="900" b="0" dirty="0" smtClean="0">
              <a:solidFill>
                <a:schemeClr val="tx1"/>
              </a:solidFill>
            </a:endParaRPr>
          </a:p>
          <a:p>
            <a:pPr marL="814388" lvl="2" indent="265113" algn="just">
              <a:spcBef>
                <a:spcPts val="0"/>
              </a:spcBef>
              <a:buFont typeface="Wingdings" pitchFamily="2" charset="2"/>
              <a:buChar char="Ø"/>
            </a:pPr>
            <a:r>
              <a:rPr lang="es-MX" sz="1400" b="0" dirty="0" smtClean="0">
                <a:solidFill>
                  <a:schemeClr val="tx1"/>
                </a:solidFill>
              </a:rPr>
              <a:t>Resultados.</a:t>
            </a:r>
          </a:p>
        </p:txBody>
      </p:sp>
      <p:sp>
        <p:nvSpPr>
          <p:cNvPr id="4" name="3 Rectángulo">
            <a:hlinkClick r:id="rId2" action="ppaction://hlinksldjump"/>
          </p:cNvPr>
          <p:cNvSpPr/>
          <p:nvPr/>
        </p:nvSpPr>
        <p:spPr bwMode="auto">
          <a:xfrm>
            <a:off x="0" y="561953"/>
            <a:ext cx="9144000" cy="6194446"/>
          </a:xfrm>
          <a:prstGeom prst="rect">
            <a:avLst/>
          </a:prstGeom>
          <a:solidFill>
            <a:srgbClr val="002774">
              <a:alpha val="0"/>
            </a:srgbClr>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sp>
        <p:nvSpPr>
          <p:cNvPr id="5" name="4 Rectángulo">
            <a:hlinkClick r:id="rId3" action="ppaction://hlinkfile"/>
          </p:cNvPr>
          <p:cNvSpPr>
            <a:spLocks/>
          </p:cNvSpPr>
          <p:nvPr/>
        </p:nvSpPr>
        <p:spPr bwMode="auto">
          <a:xfrm>
            <a:off x="6743478" y="1578272"/>
            <a:ext cx="1275524" cy="198000"/>
          </a:xfrm>
          <a:prstGeom prst="rect">
            <a:avLst/>
          </a:prstGeom>
          <a:solidFill>
            <a:srgbClr val="002774">
              <a:alpha val="0"/>
            </a:srgbClr>
          </a:solidFill>
          <a:ln w="3175" algn="ctr">
            <a:noFill/>
            <a:miter lim="800000"/>
            <a:headEnd/>
            <a:tailEnd/>
          </a:ln>
        </p:spPr>
        <p:txBody>
          <a:bodyPr wrap="square" tIns="36000" rIns="18000" bIns="36000" rtlCol="0" anchor="ctr">
            <a:spAutoFit/>
          </a:bodyPr>
          <a:lstStyle/>
          <a:p>
            <a:pPr algn="just">
              <a:lnSpc>
                <a:spcPct val="90000"/>
              </a:lnSpc>
              <a:tabLst>
                <a:tab pos="180975" algn="l"/>
                <a:tab pos="447675" algn="l"/>
              </a:tabLst>
            </a:pPr>
            <a:endParaRPr lang="es-MX" sz="1300" b="1" dirty="0"/>
          </a:p>
        </p:txBody>
      </p:sp>
      <p:sp>
        <p:nvSpPr>
          <p:cNvPr id="6" name="5 Rectángulo">
            <a:hlinkClick r:id="rId4" action="ppaction://hlinkfile"/>
          </p:cNvPr>
          <p:cNvSpPr>
            <a:spLocks/>
          </p:cNvSpPr>
          <p:nvPr/>
        </p:nvSpPr>
        <p:spPr bwMode="auto">
          <a:xfrm>
            <a:off x="2648992" y="1759472"/>
            <a:ext cx="1275524" cy="198000"/>
          </a:xfrm>
          <a:prstGeom prst="rect">
            <a:avLst/>
          </a:prstGeom>
          <a:solidFill>
            <a:srgbClr val="002774">
              <a:alpha val="0"/>
            </a:srgbClr>
          </a:solidFill>
          <a:ln w="3175" algn="ctr">
            <a:noFill/>
            <a:miter lim="800000"/>
            <a:headEnd/>
            <a:tailEnd/>
          </a:ln>
        </p:spPr>
        <p:txBody>
          <a:bodyPr wrap="square" tIns="36000" rIns="18000" bIns="36000" rtlCol="0" anchor="ctr">
            <a:spAutoFit/>
          </a:bodyPr>
          <a:lstStyle/>
          <a:p>
            <a:pPr algn="just">
              <a:lnSpc>
                <a:spcPct val="90000"/>
              </a:lnSpc>
              <a:tabLst>
                <a:tab pos="180975" algn="l"/>
                <a:tab pos="447675" algn="l"/>
              </a:tabLst>
            </a:pPr>
            <a:endParaRPr lang="es-MX" sz="1300" b="1" dirty="0"/>
          </a:p>
        </p:txBody>
      </p:sp>
      <p:sp>
        <p:nvSpPr>
          <p:cNvPr id="7" name="Título 1"/>
          <p:cNvSpPr>
            <a:spLocks noGrp="1"/>
          </p:cNvSpPr>
          <p:nvPr>
            <p:ph type="title" hasCustomPrompt="1"/>
          </p:nvPr>
        </p:nvSpPr>
        <p:spPr>
          <a:xfrm>
            <a:off x="821932" y="1"/>
            <a:ext cx="8322067" cy="584775"/>
          </a:xfrm>
          <a:prstGeom prst="rect">
            <a:avLst/>
          </a:prstGeom>
          <a:solidFill>
            <a:schemeClr val="accent5"/>
          </a:solidFill>
          <a:ln>
            <a:solidFill>
              <a:schemeClr val="accent1"/>
            </a:solidFill>
          </a:ln>
        </p:spPr>
        <p:txBody>
          <a:bodyPr>
            <a:spAutoFit/>
          </a:bodyPr>
          <a:lstStyle>
            <a:lvl1pPr>
              <a:defRPr sz="1600" baseline="0">
                <a:ln>
                  <a:solidFill>
                    <a:schemeClr val="accent1"/>
                  </a:solidFill>
                </a:ln>
                <a:solidFill>
                  <a:schemeClr val="tx1"/>
                </a:solidFill>
              </a:defRPr>
            </a:lvl1pPr>
          </a:lstStyle>
          <a:p>
            <a:r>
              <a:rPr lang="es-MX" dirty="0" smtClean="0"/>
              <a:t>Décimo segundo proceso para formular el  </a:t>
            </a:r>
            <a:br>
              <a:rPr lang="es-MX" dirty="0" smtClean="0"/>
            </a:br>
            <a:r>
              <a:rPr lang="es-MX" dirty="0" smtClean="0"/>
              <a:t>Programa de Fortalecimiento de la Calidad Educativa 2016-2017 </a:t>
            </a:r>
            <a:endParaRPr lang="es-MX" dirty="0"/>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2"/>
          <p:cNvSpPr>
            <a:spLocks noChangeArrowheads="1"/>
          </p:cNvSpPr>
          <p:nvPr/>
        </p:nvSpPr>
        <p:spPr bwMode="auto">
          <a:xfrm>
            <a:off x="0" y="576912"/>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10" name="Rectangle 209"/>
          <p:cNvSpPr>
            <a:spLocks noChangeArrowheads="1"/>
          </p:cNvSpPr>
          <p:nvPr/>
        </p:nvSpPr>
        <p:spPr bwMode="auto">
          <a:xfrm>
            <a:off x="-1554" y="571480"/>
            <a:ext cx="9144000" cy="6286520"/>
          </a:xfrm>
          <a:prstGeom prst="rect">
            <a:avLst/>
          </a:prstGeom>
          <a:solidFill>
            <a:schemeClr val="bg1">
              <a:alpha val="10000"/>
            </a:schemeClr>
          </a:solidFill>
          <a:ln w="3175" algn="ctr">
            <a:solidFill>
              <a:srgbClr val="B2B2B2"/>
            </a:solidFill>
            <a:miter lim="800000"/>
            <a:headEnd/>
            <a:tailEnd/>
          </a:ln>
        </p:spPr>
        <p:txBody>
          <a:bodyPr wrap="square" lIns="36000" tIns="18000" rIns="0" bIns="0" anchor="t" anchorCtr="0">
            <a:noAutofit/>
          </a:bodyPr>
          <a:lstStyle/>
          <a:p>
            <a:pPr algn="just"/>
            <a:endParaRPr lang="es-MX" sz="600" b="1" dirty="0" smtClean="0">
              <a:solidFill>
                <a:schemeClr val="tx1"/>
              </a:solidFill>
            </a:endParaRPr>
          </a:p>
          <a:p>
            <a:pPr algn="just"/>
            <a:r>
              <a:rPr lang="es-MX" sz="1600" b="1" dirty="0" smtClean="0">
                <a:solidFill>
                  <a:schemeClr val="tx1"/>
                </a:solidFill>
              </a:rPr>
              <a:t>Pertinencia de los programas y servicios académicos</a:t>
            </a:r>
          </a:p>
          <a:p>
            <a:pPr algn="just"/>
            <a:endParaRPr lang="es-MX" sz="900" b="1" dirty="0" smtClean="0">
              <a:solidFill>
                <a:schemeClr val="tx1"/>
              </a:solidFill>
            </a:endParaRPr>
          </a:p>
          <a:p>
            <a:pPr algn="just"/>
            <a:r>
              <a:rPr lang="es-MX" sz="1400" b="0" dirty="0" smtClean="0">
                <a:solidFill>
                  <a:schemeClr val="tx1"/>
                </a:solidFill>
              </a:rPr>
              <a:t>Es importante que la oferta educativa, que se ofrece y la nueva que se piensa crear, sean pertinentes, es decir que sean útil a los  estudiante y a la sociedad. Uno de los retos que enfrenta el país para que exista mayor competitividad y desarrollo social y económico, es contar con una educación de calidad y pertinente capaz de formar profesionistas de acuerdo a las competencias que demanda la actual sociedad del conocimiento.</a:t>
            </a:r>
          </a:p>
          <a:p>
            <a:pPr algn="just"/>
            <a:endParaRPr lang="es-MX" sz="900" b="0" dirty="0" smtClean="0">
              <a:solidFill>
                <a:schemeClr val="tx1"/>
              </a:solidFill>
            </a:endParaRPr>
          </a:p>
          <a:p>
            <a:pPr algn="just"/>
            <a:r>
              <a:rPr lang="es-MX" sz="1400" b="0" dirty="0" smtClean="0">
                <a:solidFill>
                  <a:schemeClr val="tx1"/>
                </a:solidFill>
              </a:rPr>
              <a:t>Para garantizar la pertinencia de los PE, se deben analizar y actualizar aspectos en cuanto a:</a:t>
            </a:r>
          </a:p>
          <a:p>
            <a:pPr algn="just"/>
            <a:endParaRPr lang="es-MX" sz="900" b="0" dirty="0" smtClean="0">
              <a:solidFill>
                <a:schemeClr val="tx1"/>
              </a:solidFill>
            </a:endParaRPr>
          </a:p>
          <a:p>
            <a:pPr marL="742950" lvl="1" indent="-285750" algn="just">
              <a:buFont typeface="Wingdings" panose="05000000000000000000" pitchFamily="2" charset="2"/>
              <a:buChar char="Ø"/>
            </a:pPr>
            <a:r>
              <a:rPr lang="es-MX" sz="1400" b="0" dirty="0" smtClean="0">
                <a:solidFill>
                  <a:schemeClr val="tx1"/>
                </a:solidFill>
              </a:rPr>
              <a:t>Las prioridades establecidas por los planes de desarrollo (institucional, estatal y nacional).</a:t>
            </a:r>
          </a:p>
          <a:p>
            <a:pPr marL="628650" lvl="1" indent="-171450" algn="just">
              <a:buFont typeface="Wingdings" panose="05000000000000000000" pitchFamily="2" charset="2"/>
              <a:buChar char="Ø"/>
            </a:pPr>
            <a:endParaRPr lang="es-MX" sz="800" b="0" dirty="0" smtClean="0">
              <a:solidFill>
                <a:schemeClr val="tx1"/>
              </a:solidFill>
            </a:endParaRPr>
          </a:p>
          <a:p>
            <a:pPr marL="742950" lvl="1" indent="-285750" algn="just">
              <a:buFont typeface="Wingdings" panose="05000000000000000000" pitchFamily="2" charset="2"/>
              <a:buChar char="Ø"/>
            </a:pPr>
            <a:r>
              <a:rPr lang="es-MX" sz="1400" b="0" dirty="0" smtClean="0">
                <a:solidFill>
                  <a:schemeClr val="tx1"/>
                </a:solidFill>
              </a:rPr>
              <a:t>El resultado de los estudios de oferta y demanda educativa (factibilidad).</a:t>
            </a:r>
          </a:p>
          <a:p>
            <a:pPr marL="628650" lvl="1" indent="-171450" algn="just">
              <a:buFont typeface="Wingdings" panose="05000000000000000000" pitchFamily="2" charset="2"/>
              <a:buChar char="Ø"/>
            </a:pPr>
            <a:endParaRPr lang="es-MX" sz="800" b="0" dirty="0" smtClean="0">
              <a:solidFill>
                <a:schemeClr val="tx1"/>
              </a:solidFill>
            </a:endParaRPr>
          </a:p>
          <a:p>
            <a:pPr marL="742950" lvl="1" indent="-285750" algn="just">
              <a:buFont typeface="Wingdings" panose="05000000000000000000" pitchFamily="2" charset="2"/>
              <a:buChar char="Ø"/>
            </a:pPr>
            <a:r>
              <a:rPr lang="es-MX" sz="1400" b="0" dirty="0" smtClean="0">
                <a:solidFill>
                  <a:schemeClr val="tx1"/>
                </a:solidFill>
              </a:rPr>
              <a:t>El resultado de los estudios de seguimiento de egresados y de empleadores (</a:t>
            </a:r>
            <a:r>
              <a:rPr lang="es-MX" sz="1400" b="0" dirty="0" smtClean="0">
                <a:solidFill>
                  <a:srgbClr val="FF0000"/>
                </a:solidFill>
              </a:rPr>
              <a:t>Ver </a:t>
            </a:r>
            <a:r>
              <a:rPr lang="es-MX" sz="1400" u="sng" dirty="0" smtClean="0">
                <a:solidFill>
                  <a:srgbClr val="FF0000"/>
                </a:solidFill>
              </a:rPr>
              <a:t>Anexo III</a:t>
            </a:r>
            <a:r>
              <a:rPr lang="es-MX" sz="1400" b="0" dirty="0" smtClean="0">
                <a:solidFill>
                  <a:schemeClr val="tx1"/>
                </a:solidFill>
              </a:rPr>
              <a:t>).</a:t>
            </a:r>
          </a:p>
          <a:p>
            <a:pPr marL="628650" lvl="1" indent="-171450" algn="just">
              <a:buFont typeface="Wingdings" panose="05000000000000000000" pitchFamily="2" charset="2"/>
              <a:buChar char="Ø"/>
            </a:pPr>
            <a:endParaRPr lang="es-MX" sz="800" b="0" dirty="0" smtClean="0">
              <a:solidFill>
                <a:schemeClr val="tx1"/>
              </a:solidFill>
            </a:endParaRPr>
          </a:p>
          <a:p>
            <a:pPr marL="742950" lvl="1" indent="-285750" algn="just">
              <a:buFont typeface="Wingdings" panose="05000000000000000000" pitchFamily="2" charset="2"/>
              <a:buChar char="Ø"/>
            </a:pPr>
            <a:r>
              <a:rPr lang="es-MX" sz="1400" b="0" dirty="0" smtClean="0">
                <a:solidFill>
                  <a:schemeClr val="tx1"/>
                </a:solidFill>
              </a:rPr>
              <a:t>La atención y formación integral del estudiante en cuanto a conocimientos, metodologías, aptitudes, actitudes, destrezas, habilidades, competencias laborales y valores; todo ello con compromiso social.</a:t>
            </a:r>
          </a:p>
          <a:p>
            <a:pPr marL="628650" lvl="1" indent="-171450" algn="just">
              <a:buFont typeface="Wingdings" panose="05000000000000000000" pitchFamily="2" charset="2"/>
              <a:buChar char="Ø"/>
            </a:pPr>
            <a:endParaRPr lang="es-MX" sz="800" b="0" dirty="0" smtClean="0">
              <a:solidFill>
                <a:schemeClr val="tx1"/>
              </a:solidFill>
            </a:endParaRPr>
          </a:p>
          <a:p>
            <a:pPr marL="742950" lvl="1" indent="-285750" algn="just">
              <a:buFont typeface="Wingdings" panose="05000000000000000000" pitchFamily="2" charset="2"/>
              <a:buChar char="Ø"/>
            </a:pPr>
            <a:r>
              <a:rPr lang="es-MX" sz="1400" b="0" dirty="0" smtClean="0">
                <a:solidFill>
                  <a:schemeClr val="tx1"/>
                </a:solidFill>
              </a:rPr>
              <a:t>Sí el modelo educativo vigente es el adecuado para la formación integral del estudiante.</a:t>
            </a:r>
          </a:p>
          <a:p>
            <a:pPr marL="628650" lvl="1" indent="-171450" algn="just">
              <a:buFont typeface="Wingdings" panose="05000000000000000000" pitchFamily="2" charset="2"/>
              <a:buChar char="Ø"/>
            </a:pPr>
            <a:endParaRPr lang="es-MX" sz="800" b="0" dirty="0" smtClean="0">
              <a:solidFill>
                <a:schemeClr val="tx1"/>
              </a:solidFill>
            </a:endParaRPr>
          </a:p>
          <a:p>
            <a:pPr marL="742950" lvl="1" indent="-285750" algn="just">
              <a:buFont typeface="Wingdings" panose="05000000000000000000" pitchFamily="2" charset="2"/>
              <a:buChar char="Ø"/>
            </a:pPr>
            <a:r>
              <a:rPr lang="es-MX" sz="1400" b="0" dirty="0" smtClean="0">
                <a:solidFill>
                  <a:schemeClr val="tx1"/>
                </a:solidFill>
              </a:rPr>
              <a:t>En materia de investigación, dar cuenta de la existencia de programas y proyectos que tengan como objeto de estudio, problemas de la realidad nacional y la búsqueda de la solución de ellos o la generación de alternativas que contribuyan a crear mayor riqueza y mejores condiciones de vida para las personas.</a:t>
            </a:r>
          </a:p>
          <a:p>
            <a:pPr algn="just"/>
            <a:endParaRPr lang="es-MX" sz="900" b="0" dirty="0">
              <a:solidFill>
                <a:schemeClr val="tx1"/>
              </a:solidFill>
            </a:endParaRPr>
          </a:p>
          <a:p>
            <a:pPr algn="just"/>
            <a:r>
              <a:rPr lang="es-MX" sz="1400" b="0" dirty="0">
                <a:solidFill>
                  <a:schemeClr val="tx1"/>
                </a:solidFill>
              </a:rPr>
              <a:t>Es importante mencionar </a:t>
            </a:r>
            <a:r>
              <a:rPr lang="es-MX" sz="1400" b="0" dirty="0" smtClean="0">
                <a:solidFill>
                  <a:schemeClr val="tx1"/>
                </a:solidFill>
              </a:rPr>
              <a:t>que </a:t>
            </a:r>
            <a:r>
              <a:rPr lang="es-MX" sz="1400" b="0" dirty="0">
                <a:solidFill>
                  <a:schemeClr val="tx1"/>
                </a:solidFill>
              </a:rPr>
              <a:t>estos aspectos deben desarrollarse en la autoevaluación y cómo se han incorporado los principales resultados de cada uno de ellos, para garantizar de manera integral la pertinencia de los PE</a:t>
            </a:r>
            <a:r>
              <a:rPr lang="es-MX" sz="1400" b="0" dirty="0" smtClean="0">
                <a:solidFill>
                  <a:schemeClr val="tx1"/>
                </a:solidFill>
              </a:rPr>
              <a:t>.</a:t>
            </a:r>
            <a:endParaRPr lang="es-MX" sz="1400" dirty="0" smtClean="0">
              <a:solidFill>
                <a:schemeClr val="tx1"/>
              </a:solidFill>
            </a:endParaRPr>
          </a:p>
          <a:p>
            <a:pPr algn="just"/>
            <a:endParaRPr lang="es-MX" sz="900" dirty="0" smtClean="0">
              <a:solidFill>
                <a:schemeClr val="tx1"/>
              </a:solidFill>
            </a:endParaRPr>
          </a:p>
          <a:p>
            <a:endParaRPr lang="es-MX" sz="1600" dirty="0" smtClean="0">
              <a:solidFill>
                <a:schemeClr val="tx1"/>
              </a:solidFill>
            </a:endParaRPr>
          </a:p>
          <a:p>
            <a:endParaRPr lang="es-MX" sz="1600" dirty="0" smtClean="0">
              <a:solidFill>
                <a:schemeClr val="tx1"/>
              </a:solidFill>
            </a:endParaRPr>
          </a:p>
          <a:p>
            <a:endParaRPr lang="es-MX" sz="1600" dirty="0" smtClean="0">
              <a:solidFill>
                <a:schemeClr val="tx1"/>
              </a:solidFill>
            </a:endParaRPr>
          </a:p>
          <a:p>
            <a:endParaRPr lang="es-MX" sz="1600" dirty="0" smtClean="0">
              <a:solidFill>
                <a:schemeClr val="tx1"/>
              </a:solidFill>
            </a:endParaRPr>
          </a:p>
          <a:p>
            <a:endParaRPr lang="es-MX" sz="1600" dirty="0" smtClean="0">
              <a:solidFill>
                <a:schemeClr val="tx1"/>
              </a:solidFill>
            </a:endParaRPr>
          </a:p>
          <a:p>
            <a:endParaRPr lang="es-MX" sz="1600" dirty="0" smtClean="0">
              <a:solidFill>
                <a:schemeClr val="tx1"/>
              </a:solidFill>
            </a:endParaRPr>
          </a:p>
          <a:p>
            <a:endParaRPr lang="es-MX" sz="1600" dirty="0" smtClean="0">
              <a:solidFill>
                <a:schemeClr val="tx1"/>
              </a:solidFill>
            </a:endParaRPr>
          </a:p>
          <a:p>
            <a:endParaRPr lang="es-MX" sz="1600" dirty="0" smtClean="0">
              <a:solidFill>
                <a:schemeClr val="tx1"/>
              </a:solidFill>
            </a:endParaRPr>
          </a:p>
          <a:p>
            <a:endParaRPr lang="es-MX" sz="1600" dirty="0" smtClean="0">
              <a:solidFill>
                <a:schemeClr val="tx1"/>
              </a:solidFill>
            </a:endParaRPr>
          </a:p>
        </p:txBody>
      </p:sp>
      <p:sp>
        <p:nvSpPr>
          <p:cNvPr id="4" name="3 Rectángulo">
            <a:hlinkClick r:id="rId2" action="ppaction://hlinksldjump"/>
          </p:cNvPr>
          <p:cNvSpPr/>
          <p:nvPr/>
        </p:nvSpPr>
        <p:spPr bwMode="auto">
          <a:xfrm>
            <a:off x="-3108" y="435399"/>
            <a:ext cx="9143999" cy="6858000"/>
          </a:xfrm>
          <a:prstGeom prst="rect">
            <a:avLst/>
          </a:prstGeom>
          <a:solidFill>
            <a:srgbClr val="002774">
              <a:alpha val="0"/>
            </a:srgbClr>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sp>
        <p:nvSpPr>
          <p:cNvPr id="6" name="AutoShape 5">
            <a:hlinkClick r:id="" action="ppaction://hlinkshowjump?jump=nextslide"/>
          </p:cNvPr>
          <p:cNvSpPr>
            <a:spLocks noChangeArrowheads="1"/>
          </p:cNvSpPr>
          <p:nvPr/>
        </p:nvSpPr>
        <p:spPr bwMode="auto">
          <a:xfrm>
            <a:off x="8921783" y="633393"/>
            <a:ext cx="155575" cy="147637"/>
          </a:xfrm>
          <a:prstGeom prst="rightArrow">
            <a:avLst>
              <a:gd name="adj1" fmla="val 50000"/>
              <a:gd name="adj2" fmla="val 58733"/>
            </a:avLst>
          </a:prstGeom>
          <a:solidFill>
            <a:srgbClr val="1C9427">
              <a:alpha val="50000"/>
            </a:srgbClr>
          </a:solidFill>
          <a:ln w="19050" algn="ctr">
            <a:solidFill>
              <a:schemeClr val="tx1"/>
            </a:solidFill>
            <a:miter lim="800000"/>
            <a:headEnd/>
            <a:tailEnd/>
          </a:ln>
        </p:spPr>
        <p:txBody>
          <a:bodyPr wrap="none" tIns="90000" anchor="ctr"/>
          <a:lstStyle/>
          <a:p>
            <a:pPr algn="ctr"/>
            <a:endParaRPr lang="es-ES_tradnl" sz="1400"/>
          </a:p>
        </p:txBody>
      </p:sp>
      <p:sp>
        <p:nvSpPr>
          <p:cNvPr id="7" name="6 Rectángulo">
            <a:hlinkClick r:id="rId3" action="ppaction://hlinkfile"/>
          </p:cNvPr>
          <p:cNvSpPr>
            <a:spLocks/>
          </p:cNvSpPr>
          <p:nvPr/>
        </p:nvSpPr>
        <p:spPr bwMode="auto">
          <a:xfrm>
            <a:off x="6823153" y="3051200"/>
            <a:ext cx="1159567" cy="252752"/>
          </a:xfrm>
          <a:prstGeom prst="rect">
            <a:avLst/>
          </a:prstGeom>
          <a:solidFill>
            <a:srgbClr val="002774">
              <a:alpha val="0"/>
            </a:srgbClr>
          </a:solidFill>
          <a:ln w="3175" algn="ctr">
            <a:noFill/>
            <a:miter lim="800000"/>
            <a:headEnd/>
            <a:tailEnd/>
          </a:ln>
        </p:spPr>
        <p:txBody>
          <a:bodyPr wrap="square" tIns="36000" rIns="18000" bIns="36000" rtlCol="0" anchor="ctr">
            <a:spAutoFit/>
          </a:bodyPr>
          <a:lstStyle/>
          <a:p>
            <a:pPr algn="just">
              <a:lnSpc>
                <a:spcPct val="90000"/>
              </a:lnSpc>
              <a:tabLst>
                <a:tab pos="180975" algn="l"/>
                <a:tab pos="447675" algn="l"/>
              </a:tabLst>
            </a:pPr>
            <a:endParaRPr lang="es-MX" sz="1300" b="1" dirty="0">
              <a:solidFill>
                <a:schemeClr val="tx1"/>
              </a:solidFill>
            </a:endParaRPr>
          </a:p>
        </p:txBody>
      </p:sp>
      <p:sp>
        <p:nvSpPr>
          <p:cNvPr id="8" name="Título 1"/>
          <p:cNvSpPr txBox="1">
            <a:spLocks/>
          </p:cNvSpPr>
          <p:nvPr/>
        </p:nvSpPr>
        <p:spPr>
          <a:xfrm>
            <a:off x="821932" y="1"/>
            <a:ext cx="8322067" cy="584775"/>
          </a:xfrm>
          <a:prstGeom prst="rect">
            <a:avLst/>
          </a:prstGeom>
          <a:solidFill>
            <a:schemeClr val="accent5"/>
          </a:solidFill>
          <a:ln>
            <a:solidFill>
              <a:schemeClr val="accent1"/>
            </a:solidFill>
          </a:ln>
        </p:spPr>
        <p:txBody>
          <a:bodyPr>
            <a:spAutoFit/>
          </a:bodyPr>
          <a:lstStyle>
            <a:lvl1pPr algn="ctr" rtl="0" eaLnBrk="0" fontAlgn="base" hangingPunct="0">
              <a:spcBef>
                <a:spcPct val="0"/>
              </a:spcBef>
              <a:spcAft>
                <a:spcPct val="0"/>
              </a:spcAft>
              <a:defRPr sz="1600" baseline="0">
                <a:ln>
                  <a:solidFill>
                    <a:schemeClr val="accent1"/>
                  </a:solidFill>
                </a:ln>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MX" b="0" kern="0" smtClean="0"/>
              <a:t>Décimo segundo proceso para formular el  </a:t>
            </a:r>
            <a:br>
              <a:rPr lang="es-MX" b="0" kern="0" smtClean="0"/>
            </a:br>
            <a:r>
              <a:rPr lang="es-MX" b="0" kern="0" smtClean="0"/>
              <a:t>Programa de Fortalecimiento de la Calidad Educativa 2016-2017 </a:t>
            </a:r>
            <a:endParaRPr lang="es-MX" b="0" kern="0" dirty="0"/>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2"/>
          <p:cNvSpPr>
            <a:spLocks noChangeArrowheads="1"/>
          </p:cNvSpPr>
          <p:nvPr/>
        </p:nvSpPr>
        <p:spPr bwMode="auto">
          <a:xfrm>
            <a:off x="0" y="576912"/>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4" name="Rectangle 209"/>
          <p:cNvSpPr>
            <a:spLocks noChangeArrowheads="1"/>
          </p:cNvSpPr>
          <p:nvPr/>
        </p:nvSpPr>
        <p:spPr bwMode="auto">
          <a:xfrm>
            <a:off x="0" y="571480"/>
            <a:ext cx="9144000" cy="6286519"/>
          </a:xfrm>
          <a:prstGeom prst="rect">
            <a:avLst/>
          </a:prstGeom>
          <a:solidFill>
            <a:schemeClr val="bg1">
              <a:alpha val="10000"/>
            </a:schemeClr>
          </a:solidFill>
          <a:ln w="3175" algn="ctr">
            <a:solidFill>
              <a:srgbClr val="B2B2B2"/>
            </a:solidFill>
            <a:miter lim="800000"/>
            <a:headEnd/>
            <a:tailEnd/>
          </a:ln>
        </p:spPr>
        <p:txBody>
          <a:bodyPr wrap="square" lIns="36000" tIns="18000" rIns="0" bIns="0" anchor="t" anchorCtr="0">
            <a:noAutofit/>
          </a:bodyPr>
          <a:lstStyle/>
          <a:p>
            <a:pPr algn="just"/>
            <a:endParaRPr lang="es-MX" sz="500" b="1" dirty="0" smtClean="0">
              <a:solidFill>
                <a:schemeClr val="tx1"/>
              </a:solidFill>
            </a:endParaRPr>
          </a:p>
          <a:p>
            <a:pPr algn="just"/>
            <a:r>
              <a:rPr lang="es-MX" sz="1400" b="1" dirty="0" smtClean="0">
                <a:solidFill>
                  <a:schemeClr val="tx1"/>
                </a:solidFill>
              </a:rPr>
              <a:t>Pertinencia de los programas y servicios académicos</a:t>
            </a:r>
          </a:p>
          <a:p>
            <a:pPr algn="just"/>
            <a:endParaRPr lang="es-MX" sz="800" dirty="0" smtClean="0">
              <a:solidFill>
                <a:schemeClr val="tx1"/>
              </a:solidFill>
            </a:endParaRPr>
          </a:p>
          <a:p>
            <a:pPr algn="just"/>
            <a:r>
              <a:rPr lang="es-MX" sz="1300" b="0" dirty="0" smtClean="0">
                <a:solidFill>
                  <a:schemeClr val="tx1"/>
                </a:solidFill>
              </a:rPr>
              <a:t>Basado en el cuadro resumen realizado, se recomienda llenar el siguiente cuadro síntesis:</a:t>
            </a:r>
          </a:p>
          <a:p>
            <a:pPr algn="just"/>
            <a:endParaRPr lang="es-MX" sz="1300" b="0" dirty="0" smtClean="0">
              <a:solidFill>
                <a:schemeClr val="tx1"/>
              </a:solidFill>
            </a:endParaRPr>
          </a:p>
          <a:p>
            <a:pPr algn="just"/>
            <a:endParaRPr lang="es-MX" sz="1300" b="0" dirty="0" smtClean="0">
              <a:solidFill>
                <a:schemeClr val="tx1"/>
              </a:solidFill>
            </a:endParaRPr>
          </a:p>
          <a:p>
            <a:pPr algn="just"/>
            <a:endParaRPr lang="es-MX" sz="1300" b="0" dirty="0" smtClean="0">
              <a:solidFill>
                <a:schemeClr val="tx1"/>
              </a:solidFill>
            </a:endParaRPr>
          </a:p>
          <a:p>
            <a:pPr algn="just"/>
            <a:endParaRPr lang="es-MX" sz="1300" b="0" dirty="0" smtClean="0">
              <a:solidFill>
                <a:schemeClr val="tx1"/>
              </a:solidFill>
            </a:endParaRPr>
          </a:p>
          <a:p>
            <a:pPr algn="just"/>
            <a:endParaRPr lang="es-MX" sz="1300" b="0" dirty="0" smtClean="0">
              <a:solidFill>
                <a:schemeClr val="tx1"/>
              </a:solidFill>
            </a:endParaRPr>
          </a:p>
          <a:p>
            <a:pPr algn="just"/>
            <a:endParaRPr lang="es-MX" sz="1300" b="0" dirty="0" smtClean="0">
              <a:solidFill>
                <a:schemeClr val="tx1"/>
              </a:solidFill>
            </a:endParaRPr>
          </a:p>
          <a:p>
            <a:pPr algn="just"/>
            <a:endParaRPr lang="es-MX" sz="1300" b="0" dirty="0" smtClean="0">
              <a:solidFill>
                <a:schemeClr val="tx1"/>
              </a:solidFill>
            </a:endParaRPr>
          </a:p>
          <a:p>
            <a:pPr algn="just"/>
            <a:endParaRPr lang="es-MX" sz="1300" b="0" dirty="0" smtClean="0">
              <a:solidFill>
                <a:schemeClr val="tx1"/>
              </a:solidFill>
            </a:endParaRPr>
          </a:p>
          <a:p>
            <a:pPr algn="just"/>
            <a:endParaRPr lang="es-MX" sz="1300" b="0" dirty="0" smtClean="0">
              <a:solidFill>
                <a:schemeClr val="tx1"/>
              </a:solidFill>
            </a:endParaRPr>
          </a:p>
          <a:p>
            <a:pPr algn="just"/>
            <a:endParaRPr lang="es-MX" sz="1300" b="0" dirty="0" smtClean="0">
              <a:solidFill>
                <a:schemeClr val="tx1"/>
              </a:solidFill>
            </a:endParaRPr>
          </a:p>
          <a:p>
            <a:pPr algn="just"/>
            <a:endParaRPr lang="es-MX" sz="1300" b="0" dirty="0" smtClean="0">
              <a:solidFill>
                <a:schemeClr val="tx1"/>
              </a:solidFill>
            </a:endParaRPr>
          </a:p>
          <a:p>
            <a:pPr algn="just"/>
            <a:endParaRPr lang="es-MX" sz="1300" b="0" dirty="0" smtClean="0">
              <a:solidFill>
                <a:schemeClr val="tx1"/>
              </a:solidFill>
            </a:endParaRPr>
          </a:p>
          <a:p>
            <a:pPr algn="just"/>
            <a:endParaRPr lang="es-MX" sz="1300" b="0" dirty="0" smtClean="0">
              <a:solidFill>
                <a:schemeClr val="tx1"/>
              </a:solidFill>
            </a:endParaRPr>
          </a:p>
          <a:p>
            <a:pPr algn="just"/>
            <a:r>
              <a:rPr lang="es-MX" sz="1300" b="0" dirty="0" smtClean="0">
                <a:solidFill>
                  <a:schemeClr val="tx1"/>
                </a:solidFill>
              </a:rPr>
              <a:t>De este cuadro resumen señalar las principales conclusiones respecto a la pertinencia de la oferta educativa de la institución, para que basado en ello se planteen, en la parte de la planeación, las políticas, objetivos, estrategias y acciones adecuadas para garantizar la pertinencia de toda la oferta educativa.</a:t>
            </a:r>
          </a:p>
          <a:p>
            <a:pPr algn="just"/>
            <a:endParaRPr lang="es-MX" sz="800" dirty="0" smtClean="0">
              <a:solidFill>
                <a:schemeClr val="tx1"/>
              </a:solidFill>
            </a:endParaRPr>
          </a:p>
          <a:p>
            <a:pPr algn="just"/>
            <a:endParaRPr lang="es-MX" sz="1300" dirty="0" smtClean="0">
              <a:solidFill>
                <a:schemeClr val="tx1"/>
              </a:solidFill>
            </a:endParaRPr>
          </a:p>
          <a:p>
            <a:pPr algn="just"/>
            <a:endParaRPr lang="es-MX" sz="1300" dirty="0" smtClean="0">
              <a:solidFill>
                <a:schemeClr val="tx1"/>
              </a:solidFill>
            </a:endParaRPr>
          </a:p>
          <a:p>
            <a:pPr algn="just"/>
            <a:endParaRPr lang="es-MX" sz="1300" dirty="0" smtClean="0">
              <a:solidFill>
                <a:schemeClr val="tx1"/>
              </a:solidFill>
            </a:endParaRPr>
          </a:p>
          <a:p>
            <a:pPr algn="just"/>
            <a:endParaRPr lang="es-MX" sz="1300" dirty="0" smtClean="0">
              <a:solidFill>
                <a:schemeClr val="tx1"/>
              </a:solidFill>
            </a:endParaRPr>
          </a:p>
          <a:p>
            <a:pPr algn="just"/>
            <a:endParaRPr lang="es-MX" sz="1300" dirty="0" smtClean="0">
              <a:solidFill>
                <a:schemeClr val="tx1"/>
              </a:solidFill>
            </a:endParaRPr>
          </a:p>
          <a:p>
            <a:pPr algn="just"/>
            <a:endParaRPr lang="es-MX" sz="1300" dirty="0" smtClean="0">
              <a:solidFill>
                <a:schemeClr val="tx1"/>
              </a:solidFill>
            </a:endParaRPr>
          </a:p>
          <a:p>
            <a:pPr algn="just"/>
            <a:endParaRPr lang="es-ES" sz="1300" dirty="0">
              <a:solidFill>
                <a:schemeClr val="tx1"/>
              </a:solidFill>
            </a:endParaRPr>
          </a:p>
        </p:txBody>
      </p:sp>
      <p:graphicFrame>
        <p:nvGraphicFramePr>
          <p:cNvPr id="6" name="5 Tabla"/>
          <p:cNvGraphicFramePr>
            <a:graphicFrameLocks noGrp="1"/>
          </p:cNvGraphicFramePr>
          <p:nvPr>
            <p:extLst>
              <p:ext uri="{D42A27DB-BD31-4B8C-83A1-F6EECF244321}">
                <p14:modId xmlns:p14="http://schemas.microsoft.com/office/powerpoint/2010/main" val="760043724"/>
              </p:ext>
            </p:extLst>
          </p:nvPr>
        </p:nvGraphicFramePr>
        <p:xfrm>
          <a:off x="177812" y="1617650"/>
          <a:ext cx="8858686" cy="1870044"/>
        </p:xfrm>
        <a:graphic>
          <a:graphicData uri="http://schemas.openxmlformats.org/drawingml/2006/table">
            <a:tbl>
              <a:tblPr/>
              <a:tblGrid>
                <a:gridCol w="350838"/>
                <a:gridCol w="754609"/>
                <a:gridCol w="883596"/>
                <a:gridCol w="695465"/>
                <a:gridCol w="649100"/>
                <a:gridCol w="649100"/>
                <a:gridCol w="710919"/>
                <a:gridCol w="710919"/>
                <a:gridCol w="710919"/>
                <a:gridCol w="710919"/>
                <a:gridCol w="680009"/>
                <a:gridCol w="757284"/>
                <a:gridCol w="595009"/>
              </a:tblGrid>
              <a:tr h="119013">
                <a:tc gridSpan="13">
                  <a:txBody>
                    <a:bodyPr/>
                    <a:lstStyle/>
                    <a:p>
                      <a:pPr algn="ctr" fontAlgn="b"/>
                      <a:r>
                        <a:rPr lang="es-MX" sz="1200" b="1" i="1" u="none" strike="noStrike" dirty="0">
                          <a:solidFill>
                            <a:srgbClr val="000000"/>
                          </a:solidFill>
                          <a:latin typeface="Arial"/>
                        </a:rPr>
                        <a:t>Síntesis del análisis de pertinencia de los PE </a:t>
                      </a:r>
                      <a:r>
                        <a:rPr lang="es-MX" sz="1200" b="1" i="1" u="none" strike="noStrike" dirty="0" smtClean="0">
                          <a:solidFill>
                            <a:srgbClr val="000000"/>
                          </a:solidFill>
                          <a:latin typeface="Arial"/>
                        </a:rPr>
                        <a:t>de </a:t>
                      </a:r>
                      <a:r>
                        <a:rPr lang="es-MX" sz="1200" b="1" i="1" u="none" strike="noStrike" dirty="0">
                          <a:solidFill>
                            <a:srgbClr val="000000"/>
                          </a:solidFill>
                          <a:latin typeface="Arial"/>
                        </a:rPr>
                        <a:t>la institución</a:t>
                      </a:r>
                    </a:p>
                  </a:txBody>
                  <a:tcPr marL="5892" marR="5892" marT="5892" marB="0" anchor="b">
                    <a:lnL>
                      <a:noFill/>
                    </a:lnL>
                    <a:lnR>
                      <a:noFill/>
                    </a:lnR>
                    <a:lnT>
                      <a:noFill/>
                    </a:lnT>
                    <a:lnB>
                      <a:noFill/>
                    </a:lnB>
                    <a:solidFill>
                      <a:schemeClr val="bg1"/>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r>
              <a:tr h="111943">
                <a:tc gridSpan="13">
                  <a:txBody>
                    <a:bodyPr/>
                    <a:lstStyle/>
                    <a:p>
                      <a:pPr algn="l" fontAlgn="b"/>
                      <a:endParaRPr lang="es-MX" sz="1200" b="0" i="0" u="none" strike="noStrike" dirty="0">
                        <a:solidFill>
                          <a:srgbClr val="000000"/>
                        </a:solidFill>
                        <a:latin typeface="Arial"/>
                      </a:endParaRPr>
                    </a:p>
                  </a:txBody>
                  <a:tcPr marL="5892" marR="5892" marT="5892" marB="0" anchor="b">
                    <a:lnL>
                      <a:noFill/>
                    </a:lnL>
                    <a:lnR>
                      <a:noFill/>
                    </a:lnR>
                    <a:lnT>
                      <a:noFill/>
                    </a:lnT>
                    <a:lnB>
                      <a:noFill/>
                    </a:lnB>
                  </a:tcPr>
                </a:tc>
                <a:tc hMerge="1">
                  <a:txBody>
                    <a:bodyPr/>
                    <a:lstStyle/>
                    <a:p>
                      <a:pPr algn="l" fontAlgn="b"/>
                      <a:endParaRPr lang="es-MX" sz="1200" b="0" i="0" u="none" strike="noStrike" dirty="0">
                        <a:solidFill>
                          <a:srgbClr val="000000"/>
                        </a:solidFill>
                        <a:latin typeface="Arial"/>
                      </a:endParaRPr>
                    </a:p>
                  </a:txBody>
                  <a:tcPr marL="5892" marR="5892" marT="5892"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pPr algn="l" fontAlgn="b"/>
                      <a:endParaRPr lang="es-MX" sz="1200" b="0" i="0" u="none" strike="noStrike" dirty="0">
                        <a:solidFill>
                          <a:srgbClr val="000000"/>
                        </a:solidFill>
                        <a:latin typeface="Arial"/>
                      </a:endParaRPr>
                    </a:p>
                  </a:txBody>
                  <a:tcPr marL="5892" marR="5892" marT="5892"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s-MX" sz="1200" b="0" i="0" u="none" strike="noStrike" dirty="0">
                        <a:solidFill>
                          <a:srgbClr val="000000"/>
                        </a:solidFill>
                        <a:latin typeface="Arial"/>
                      </a:endParaRPr>
                    </a:p>
                  </a:txBody>
                  <a:tcPr marL="5892" marR="5892" marT="5892"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s-MX" sz="1200" b="0" i="0" u="none" strike="noStrike" dirty="0">
                        <a:solidFill>
                          <a:srgbClr val="000000"/>
                        </a:solidFill>
                        <a:latin typeface="Arial"/>
                      </a:endParaRPr>
                    </a:p>
                  </a:txBody>
                  <a:tcPr marL="5892" marR="5892" marT="5892"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s-MX" sz="1200" b="0" i="0" u="none" strike="noStrike" dirty="0">
                        <a:solidFill>
                          <a:srgbClr val="000000"/>
                        </a:solidFill>
                        <a:latin typeface="Arial"/>
                      </a:endParaRPr>
                    </a:p>
                  </a:txBody>
                  <a:tcPr marL="5892" marR="5892" marT="5892"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pPr algn="l" fontAlgn="b"/>
                      <a:endParaRPr lang="es-MX" sz="1200" b="0" i="0" u="none" strike="noStrike" dirty="0">
                        <a:solidFill>
                          <a:srgbClr val="000000"/>
                        </a:solidFill>
                        <a:latin typeface="Arial"/>
                      </a:endParaRPr>
                    </a:p>
                  </a:txBody>
                  <a:tcPr marL="5892" marR="5892" marT="5892"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s-MX" sz="1200" b="0" i="0" u="none" strike="noStrike" dirty="0">
                        <a:solidFill>
                          <a:srgbClr val="000000"/>
                        </a:solidFill>
                        <a:latin typeface="Arial"/>
                      </a:endParaRPr>
                    </a:p>
                  </a:txBody>
                  <a:tcPr marL="5892" marR="5892" marT="5892"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s-MX" sz="1200" b="0" i="0" u="none" strike="noStrike" dirty="0">
                        <a:solidFill>
                          <a:srgbClr val="000000"/>
                        </a:solidFill>
                        <a:latin typeface="Arial"/>
                      </a:endParaRPr>
                    </a:p>
                  </a:txBody>
                  <a:tcPr marL="5892" marR="5892" marT="5892"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s-MX" sz="1200" b="0" i="0" u="none" strike="noStrike" dirty="0">
                        <a:solidFill>
                          <a:srgbClr val="000000"/>
                        </a:solidFill>
                        <a:latin typeface="Arial"/>
                      </a:endParaRPr>
                    </a:p>
                  </a:txBody>
                  <a:tcPr marL="5892" marR="5892" marT="5892" marB="0" anchor="b">
                    <a:lnL>
                      <a:noFill/>
                    </a:lnL>
                    <a:lnR>
                      <a:noFill/>
                    </a:lnR>
                    <a:lnT>
                      <a:noFill/>
                    </a:lnT>
                    <a:lnB w="6350" cap="flat" cmpd="sng" algn="ctr">
                      <a:solidFill>
                        <a:srgbClr val="000000"/>
                      </a:solidFill>
                      <a:prstDash val="solid"/>
                      <a:round/>
                      <a:headEnd type="none" w="med" len="med"/>
                      <a:tailEnd type="none" w="med" len="med"/>
                    </a:lnB>
                  </a:tcPr>
                </a:tc>
              </a:tr>
              <a:tr h="329938">
                <a:tc rowSpan="2">
                  <a:txBody>
                    <a:bodyPr/>
                    <a:lstStyle/>
                    <a:p>
                      <a:pPr algn="ctr" fontAlgn="ctr"/>
                      <a:endParaRPr lang="es-MX" sz="1200" b="1" i="0" u="none" strike="noStrike">
                        <a:solidFill>
                          <a:srgbClr val="000000"/>
                        </a:solidFill>
                        <a:latin typeface="Arial"/>
                      </a:endParaRPr>
                    </a:p>
                  </a:txBody>
                  <a:tcPr marL="5892" marR="5892" marT="5892"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2">
                  <a:txBody>
                    <a:bodyPr/>
                    <a:lstStyle/>
                    <a:p>
                      <a:pPr algn="ctr" fontAlgn="ctr"/>
                      <a:r>
                        <a:rPr lang="es-MX" sz="1200" b="1" i="0" u="none" strike="noStrike" dirty="0">
                          <a:solidFill>
                            <a:srgbClr val="000000"/>
                          </a:solidFill>
                          <a:latin typeface="Arial"/>
                        </a:rPr>
                        <a:t>Considera las prioridades de los planes de desarrollo</a:t>
                      </a:r>
                    </a:p>
                  </a:txBody>
                  <a:tcPr marL="5892" marR="5892" marT="58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gridSpan="2">
                  <a:txBody>
                    <a:bodyPr/>
                    <a:lstStyle/>
                    <a:p>
                      <a:pPr algn="ctr" fontAlgn="ctr"/>
                      <a:r>
                        <a:rPr lang="es-MX" sz="1200" b="1" i="0" u="none" strike="noStrike" dirty="0">
                          <a:solidFill>
                            <a:srgbClr val="000000"/>
                          </a:solidFill>
                          <a:latin typeface="Arial"/>
                        </a:rPr>
                        <a:t>Considera los estudios de oferta y </a:t>
                      </a:r>
                      <a:r>
                        <a:rPr lang="es-MX" sz="1200" b="1" i="0" u="none" strike="noStrike" dirty="0" smtClean="0">
                          <a:solidFill>
                            <a:srgbClr val="000000"/>
                          </a:solidFill>
                          <a:latin typeface="Arial"/>
                        </a:rPr>
                        <a:t>demanda (factibilidad)</a:t>
                      </a:r>
                      <a:endParaRPr lang="es-MX" sz="1200" b="1" i="0" u="none" strike="noStrike" dirty="0">
                        <a:solidFill>
                          <a:srgbClr val="000000"/>
                        </a:solidFill>
                        <a:latin typeface="Arial"/>
                      </a:endParaRPr>
                    </a:p>
                  </a:txBody>
                  <a:tcPr marL="5892" marR="5892" marT="58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gridSpan="2">
                  <a:txBody>
                    <a:bodyPr/>
                    <a:lstStyle/>
                    <a:p>
                      <a:pPr algn="ctr" fontAlgn="ctr"/>
                      <a:r>
                        <a:rPr lang="es-MX" sz="1200" b="1" i="0" u="none" strike="noStrike" dirty="0">
                          <a:solidFill>
                            <a:srgbClr val="000000"/>
                          </a:solidFill>
                          <a:latin typeface="Arial"/>
                        </a:rPr>
                        <a:t>Considera los estudios de seguimiento de egresados</a:t>
                      </a:r>
                    </a:p>
                  </a:txBody>
                  <a:tcPr marL="5892" marR="5892" marT="58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gridSpan="2">
                  <a:txBody>
                    <a:bodyPr/>
                    <a:lstStyle/>
                    <a:p>
                      <a:pPr algn="ctr" fontAlgn="ctr"/>
                      <a:r>
                        <a:rPr lang="es-MX" sz="1200" b="1" i="0" u="none" strike="noStrike" dirty="0" smtClean="0">
                          <a:solidFill>
                            <a:srgbClr val="000000"/>
                          </a:solidFill>
                          <a:latin typeface="Arial"/>
                        </a:rPr>
                        <a:t>Considera</a:t>
                      </a:r>
                      <a:r>
                        <a:rPr lang="es-MX" sz="1200" b="1" i="0" u="none" strike="noStrike" baseline="0" dirty="0" smtClean="0">
                          <a:solidFill>
                            <a:srgbClr val="000000"/>
                          </a:solidFill>
                          <a:latin typeface="Arial"/>
                        </a:rPr>
                        <a:t> el modelo educativo vigente</a:t>
                      </a:r>
                      <a:endParaRPr lang="es-MX" sz="1200" b="1" i="0" u="none" strike="noStrike" dirty="0">
                        <a:solidFill>
                          <a:srgbClr val="000000"/>
                        </a:solidFill>
                        <a:latin typeface="Arial"/>
                      </a:endParaRPr>
                    </a:p>
                  </a:txBody>
                  <a:tcPr marL="5892" marR="5892" marT="58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pPr algn="ctr" fontAlgn="ctr"/>
                      <a:endParaRPr lang="es-MX" sz="1200" b="1" i="0" u="none" strike="noStrike" dirty="0">
                        <a:solidFill>
                          <a:srgbClr val="000000"/>
                        </a:solidFill>
                        <a:latin typeface="Arial"/>
                      </a:endParaRPr>
                    </a:p>
                  </a:txBody>
                  <a:tcPr marL="5892" marR="5892" marT="58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gridSpan="2">
                  <a:txBody>
                    <a:bodyPr/>
                    <a:lstStyle/>
                    <a:p>
                      <a:pPr algn="ctr" fontAlgn="ctr"/>
                      <a:r>
                        <a:rPr lang="es-MX" sz="1200" b="1" i="0" u="none" strike="noStrike" dirty="0">
                          <a:solidFill>
                            <a:srgbClr val="000000"/>
                          </a:solidFill>
                          <a:latin typeface="Arial"/>
                        </a:rPr>
                        <a:t>Considera las competencias profesionales</a:t>
                      </a:r>
                    </a:p>
                  </a:txBody>
                  <a:tcPr marL="5892" marR="5892" marT="58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gridSpan="2">
                  <a:txBody>
                    <a:bodyPr/>
                    <a:lstStyle/>
                    <a:p>
                      <a:pPr algn="ctr" fontAlgn="ctr"/>
                      <a:r>
                        <a:rPr lang="es-MX" sz="1200" b="1" i="0" u="none" strike="noStrike" dirty="0">
                          <a:solidFill>
                            <a:srgbClr val="000000"/>
                          </a:solidFill>
                          <a:latin typeface="Arial"/>
                        </a:rPr>
                        <a:t>Considera aspectos de investigación</a:t>
                      </a:r>
                    </a:p>
                  </a:txBody>
                  <a:tcPr marL="5892" marR="5892" marT="58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r>
              <a:tr h="111943">
                <a:tc vMerge="1">
                  <a:txBody>
                    <a:bodyPr/>
                    <a:lstStyle/>
                    <a:p>
                      <a:endParaRPr lang="es-MX"/>
                    </a:p>
                  </a:txBody>
                  <a:tcPr/>
                </a:tc>
                <a:tc>
                  <a:txBody>
                    <a:bodyPr/>
                    <a:lstStyle/>
                    <a:p>
                      <a:pPr algn="ctr" fontAlgn="ctr"/>
                      <a:r>
                        <a:rPr lang="es-MX" sz="1200" b="1" i="0" u="none" strike="noStrike" dirty="0">
                          <a:solidFill>
                            <a:srgbClr val="000000"/>
                          </a:solidFill>
                          <a:latin typeface="Arial"/>
                        </a:rPr>
                        <a:t>Sí</a:t>
                      </a:r>
                    </a:p>
                  </a:txBody>
                  <a:tcPr marL="5892" marR="5892" marT="58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es-MX" sz="1200" b="1" i="0" u="none" strike="noStrike" dirty="0">
                          <a:solidFill>
                            <a:srgbClr val="000000"/>
                          </a:solidFill>
                          <a:latin typeface="Arial"/>
                        </a:rPr>
                        <a:t>No</a:t>
                      </a:r>
                    </a:p>
                  </a:txBody>
                  <a:tcPr marL="5892" marR="5892" marT="58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es-MX" sz="1200" b="1" i="0" u="none" strike="noStrike" dirty="0">
                          <a:solidFill>
                            <a:srgbClr val="000000"/>
                          </a:solidFill>
                          <a:latin typeface="Arial"/>
                        </a:rPr>
                        <a:t>Sí</a:t>
                      </a:r>
                    </a:p>
                  </a:txBody>
                  <a:tcPr marL="5892" marR="5892" marT="58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es-MX" sz="1200" b="1" i="0" u="none" strike="noStrike" dirty="0">
                          <a:solidFill>
                            <a:srgbClr val="000000"/>
                          </a:solidFill>
                          <a:latin typeface="Arial"/>
                        </a:rPr>
                        <a:t>No</a:t>
                      </a:r>
                    </a:p>
                  </a:txBody>
                  <a:tcPr marL="5892" marR="5892" marT="58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es-MX" sz="1200" b="1" i="0" u="none" strike="noStrike" dirty="0">
                          <a:solidFill>
                            <a:srgbClr val="000000"/>
                          </a:solidFill>
                          <a:latin typeface="Arial"/>
                        </a:rPr>
                        <a:t>Sí</a:t>
                      </a:r>
                    </a:p>
                  </a:txBody>
                  <a:tcPr marL="5892" marR="5892" marT="58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es-MX" sz="1200" b="1" i="0" u="none" strike="noStrike" dirty="0">
                          <a:solidFill>
                            <a:srgbClr val="000000"/>
                          </a:solidFill>
                          <a:latin typeface="Arial"/>
                        </a:rPr>
                        <a:t>No</a:t>
                      </a:r>
                    </a:p>
                  </a:txBody>
                  <a:tcPr marL="5892" marR="5892" marT="58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es-MX" sz="1200" b="1" i="0" u="none" strike="noStrike" dirty="0">
                          <a:solidFill>
                            <a:srgbClr val="000000"/>
                          </a:solidFill>
                          <a:latin typeface="Arial"/>
                        </a:rPr>
                        <a:t>Sí</a:t>
                      </a:r>
                    </a:p>
                  </a:txBody>
                  <a:tcPr marL="5892" marR="5892" marT="58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es-MX" sz="1200" b="1" i="0" u="none" strike="noStrike" dirty="0">
                          <a:solidFill>
                            <a:srgbClr val="000000"/>
                          </a:solidFill>
                          <a:latin typeface="Arial"/>
                        </a:rPr>
                        <a:t>No</a:t>
                      </a:r>
                    </a:p>
                  </a:txBody>
                  <a:tcPr marL="5892" marR="5892" marT="58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es-MX" sz="1200" b="1" i="0" u="none" strike="noStrike" dirty="0">
                          <a:solidFill>
                            <a:srgbClr val="000000"/>
                          </a:solidFill>
                          <a:latin typeface="Arial"/>
                        </a:rPr>
                        <a:t>Sí</a:t>
                      </a:r>
                    </a:p>
                  </a:txBody>
                  <a:tcPr marL="5892" marR="5892" marT="58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es-MX" sz="1200" b="1" i="0" u="none" strike="noStrike" dirty="0">
                          <a:solidFill>
                            <a:srgbClr val="000000"/>
                          </a:solidFill>
                          <a:latin typeface="Arial"/>
                        </a:rPr>
                        <a:t>No</a:t>
                      </a:r>
                    </a:p>
                  </a:txBody>
                  <a:tcPr marL="5892" marR="5892" marT="58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es-MX" sz="1200" b="1" i="0" u="none" strike="noStrike" dirty="0">
                          <a:solidFill>
                            <a:srgbClr val="000000"/>
                          </a:solidFill>
                          <a:latin typeface="Arial"/>
                        </a:rPr>
                        <a:t>Sí</a:t>
                      </a:r>
                    </a:p>
                  </a:txBody>
                  <a:tcPr marL="5892" marR="5892" marT="58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es-MX" sz="1200" b="1" i="0" u="none" strike="noStrike" dirty="0">
                          <a:solidFill>
                            <a:srgbClr val="000000"/>
                          </a:solidFill>
                          <a:latin typeface="Arial"/>
                        </a:rPr>
                        <a:t>No</a:t>
                      </a:r>
                    </a:p>
                  </a:txBody>
                  <a:tcPr marL="5892" marR="5892" marT="58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r>
              <a:tr h="111943">
                <a:tc>
                  <a:txBody>
                    <a:bodyPr/>
                    <a:lstStyle/>
                    <a:p>
                      <a:pPr algn="ctr" fontAlgn="b"/>
                      <a:r>
                        <a:rPr lang="es-MX" sz="1200" b="0" i="0" u="none" strike="noStrike" dirty="0">
                          <a:solidFill>
                            <a:srgbClr val="000000"/>
                          </a:solidFill>
                          <a:latin typeface="Arial"/>
                        </a:rPr>
                        <a:t>PE 1</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MX" sz="1200" b="0" i="0" u="none" strike="noStrike" dirty="0">
                        <a:solidFill>
                          <a:srgbClr val="000000"/>
                        </a:solidFill>
                        <a:latin typeface="Arial"/>
                      </a:endParaRP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MX" sz="1200" b="0" i="0" u="none" strike="noStrike" dirty="0">
                        <a:solidFill>
                          <a:srgbClr val="000000"/>
                        </a:solidFill>
                        <a:latin typeface="Arial"/>
                      </a:endParaRP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dirty="0">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dirty="0">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1943">
                <a:tc>
                  <a:txBody>
                    <a:bodyPr/>
                    <a:lstStyle/>
                    <a:p>
                      <a:pPr algn="ctr" fontAlgn="b"/>
                      <a:r>
                        <a:rPr lang="es-MX" sz="1200" b="0" i="0" u="none" strike="noStrike">
                          <a:solidFill>
                            <a:srgbClr val="000000"/>
                          </a:solidFill>
                          <a:latin typeface="Arial"/>
                        </a:rPr>
                        <a:t>PE 2</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MX" sz="1200" b="0" i="0" u="none" strike="noStrike" dirty="0">
                        <a:solidFill>
                          <a:srgbClr val="000000"/>
                        </a:solidFill>
                        <a:latin typeface="Arial"/>
                      </a:endParaRP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MX" sz="1200" b="0" i="0" u="none" strike="noStrike" dirty="0">
                        <a:solidFill>
                          <a:srgbClr val="000000"/>
                        </a:solidFill>
                        <a:latin typeface="Arial"/>
                      </a:endParaRP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dirty="0">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dirty="0">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1943">
                <a:tc>
                  <a:txBody>
                    <a:bodyPr/>
                    <a:lstStyle/>
                    <a:p>
                      <a:pPr algn="ctr" fontAlgn="b"/>
                      <a:r>
                        <a:rPr lang="es-MX" sz="1200" b="0" i="0" u="none" strike="noStrike">
                          <a:solidFill>
                            <a:srgbClr val="000000"/>
                          </a:solidFill>
                          <a:latin typeface="Arial"/>
                        </a:rPr>
                        <a:t>PE n</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MX" sz="1200" b="0" i="0" u="none" strike="noStrike" dirty="0">
                        <a:solidFill>
                          <a:srgbClr val="000000"/>
                        </a:solidFill>
                        <a:latin typeface="Arial"/>
                      </a:endParaRP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MX" sz="1200" b="0" i="0" u="none" strike="noStrike" dirty="0">
                        <a:solidFill>
                          <a:srgbClr val="000000"/>
                        </a:solidFill>
                        <a:latin typeface="Arial"/>
                      </a:endParaRP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dirty="0">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dirty="0">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6 Rectángulo">
            <a:hlinkClick r:id="rId2" action="ppaction://hlinksldjump"/>
          </p:cNvPr>
          <p:cNvSpPr/>
          <p:nvPr/>
        </p:nvSpPr>
        <p:spPr bwMode="auto">
          <a:xfrm>
            <a:off x="0" y="-24"/>
            <a:ext cx="9144000" cy="6858000"/>
          </a:xfrm>
          <a:prstGeom prst="rect">
            <a:avLst/>
          </a:prstGeom>
          <a:solidFill>
            <a:srgbClr val="002774">
              <a:alpha val="0"/>
            </a:srgbClr>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sp>
        <p:nvSpPr>
          <p:cNvPr id="5" name="AutoShape 11">
            <a:hlinkClick r:id="" action="ppaction://hlinkshowjump?jump=previousslide"/>
          </p:cNvPr>
          <p:cNvSpPr>
            <a:spLocks noChangeArrowheads="1"/>
          </p:cNvSpPr>
          <p:nvPr/>
        </p:nvSpPr>
        <p:spPr bwMode="auto">
          <a:xfrm flipH="1">
            <a:off x="8662339" y="633600"/>
            <a:ext cx="155575" cy="147638"/>
          </a:xfrm>
          <a:prstGeom prst="rightArrow">
            <a:avLst>
              <a:gd name="adj1" fmla="val 50000"/>
              <a:gd name="adj2" fmla="val 58732"/>
            </a:avLst>
          </a:prstGeom>
          <a:solidFill>
            <a:srgbClr val="1C9427">
              <a:alpha val="50000"/>
            </a:srgbClr>
          </a:solidFill>
          <a:ln w="19050" algn="ctr">
            <a:solidFill>
              <a:schemeClr val="tx1"/>
            </a:solidFill>
            <a:miter lim="800000"/>
            <a:headEnd/>
            <a:tailEnd/>
          </a:ln>
        </p:spPr>
        <p:txBody>
          <a:bodyPr wrap="none" tIns="90000" anchor="ctr"/>
          <a:lstStyle/>
          <a:p>
            <a:pPr algn="ctr"/>
            <a:endParaRPr lang="es-ES_tradnl" sz="1400"/>
          </a:p>
        </p:txBody>
      </p:sp>
      <p:sp>
        <p:nvSpPr>
          <p:cNvPr id="8" name="Título 1"/>
          <p:cNvSpPr txBox="1">
            <a:spLocks/>
          </p:cNvSpPr>
          <p:nvPr/>
        </p:nvSpPr>
        <p:spPr>
          <a:xfrm>
            <a:off x="821932" y="1"/>
            <a:ext cx="8322067" cy="584775"/>
          </a:xfrm>
          <a:prstGeom prst="rect">
            <a:avLst/>
          </a:prstGeom>
          <a:solidFill>
            <a:schemeClr val="accent5"/>
          </a:solidFill>
          <a:ln>
            <a:solidFill>
              <a:schemeClr val="accent1"/>
            </a:solidFill>
          </a:ln>
        </p:spPr>
        <p:txBody>
          <a:bodyPr>
            <a:spAutoFit/>
          </a:bodyPr>
          <a:lstStyle>
            <a:lvl1pPr algn="ctr" rtl="0" eaLnBrk="0" fontAlgn="base" hangingPunct="0">
              <a:spcBef>
                <a:spcPct val="0"/>
              </a:spcBef>
              <a:spcAft>
                <a:spcPct val="0"/>
              </a:spcAft>
              <a:defRPr sz="1600" baseline="0">
                <a:ln>
                  <a:solidFill>
                    <a:schemeClr val="accent1"/>
                  </a:solidFill>
                </a:ln>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MX" b="0" kern="0" smtClean="0"/>
              <a:t>Décimo segundo proceso para formular el  </a:t>
            </a:r>
            <a:br>
              <a:rPr lang="es-MX" b="0" kern="0" smtClean="0"/>
            </a:br>
            <a:r>
              <a:rPr lang="es-MX" b="0" kern="0" smtClean="0"/>
              <a:t>Programa de Fortalecimiento de la Calidad Educativa 2016-2017 </a:t>
            </a:r>
            <a:endParaRPr lang="es-MX" b="0" kern="0" dirty="0"/>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0" y="571480"/>
            <a:ext cx="9144000" cy="6286520"/>
          </a:xfrm>
          <a:prstGeom prst="rect">
            <a:avLst/>
          </a:prstGeom>
          <a:solidFill>
            <a:srgbClr val="FFFFFF"/>
          </a:solidFill>
          <a:ln w="3175" algn="ctr">
            <a:solidFill>
              <a:schemeClr val="bg1"/>
            </a:solidFill>
            <a:miter lim="800000"/>
            <a:headEnd/>
            <a:tailEnd/>
          </a:ln>
        </p:spPr>
        <p:txBody>
          <a:bodyPr wrap="none" anchor="t" anchorCtr="0"/>
          <a:lstStyle/>
          <a:p>
            <a:pPr algn="ctr">
              <a:tabLst>
                <a:tab pos="180975" algn="l"/>
                <a:tab pos="447675" algn="l"/>
              </a:tabLst>
            </a:pPr>
            <a:endParaRPr lang="es-ES_tradnl" sz="1400"/>
          </a:p>
        </p:txBody>
      </p:sp>
      <p:sp>
        <p:nvSpPr>
          <p:cNvPr id="32771" name="Text Box 10"/>
          <p:cNvSpPr txBox="1">
            <a:spLocks noChangeArrowheads="1"/>
          </p:cNvSpPr>
          <p:nvPr/>
        </p:nvSpPr>
        <p:spPr bwMode="auto">
          <a:xfrm>
            <a:off x="539750" y="404813"/>
            <a:ext cx="7993063" cy="349250"/>
          </a:xfrm>
          <a:prstGeom prst="rect">
            <a:avLst/>
          </a:prstGeom>
          <a:noFill/>
          <a:ln w="3175" algn="ctr">
            <a:noFill/>
            <a:miter lim="800000"/>
            <a:headEnd/>
            <a:tailEnd/>
          </a:ln>
        </p:spPr>
        <p:txBody>
          <a:bodyPr tIns="90000">
            <a:spAutoFit/>
          </a:bodyPr>
          <a:lstStyle/>
          <a:p>
            <a:pPr algn="ctr">
              <a:tabLst>
                <a:tab pos="180975" algn="l"/>
                <a:tab pos="447675" algn="l"/>
              </a:tabLst>
            </a:pPr>
            <a:endParaRPr lang="es-ES_tradnl" sz="1400"/>
          </a:p>
        </p:txBody>
      </p:sp>
      <p:sp>
        <p:nvSpPr>
          <p:cNvPr id="9" name="Text Box 11"/>
          <p:cNvSpPr txBox="1">
            <a:spLocks noChangeArrowheads="1"/>
          </p:cNvSpPr>
          <p:nvPr/>
        </p:nvSpPr>
        <p:spPr bwMode="auto">
          <a:xfrm>
            <a:off x="-32" y="571480"/>
            <a:ext cx="9144000" cy="6286520"/>
          </a:xfrm>
          <a:prstGeom prst="rect">
            <a:avLst/>
          </a:prstGeom>
          <a:solidFill>
            <a:schemeClr val="bg1"/>
          </a:solidFill>
          <a:ln w="3175" algn="ctr">
            <a:noFill/>
            <a:miter lim="800000"/>
            <a:headEnd/>
            <a:tailEnd/>
          </a:ln>
        </p:spPr>
        <p:txBody>
          <a:bodyPr wrap="square" tIns="90000">
            <a:noAutofit/>
          </a:bodyPr>
          <a:lstStyle/>
          <a:p>
            <a:pPr marL="355600" indent="-355600" algn="just">
              <a:tabLst>
                <a:tab pos="180975" algn="l"/>
                <a:tab pos="447675" algn="l"/>
              </a:tabLst>
            </a:pPr>
            <a:endParaRPr lang="es-MX" sz="500" b="1" dirty="0" smtClean="0">
              <a:solidFill>
                <a:schemeClr val="tx1"/>
              </a:solidFill>
            </a:endParaRPr>
          </a:p>
          <a:p>
            <a:pPr algn="just">
              <a:tabLst>
                <a:tab pos="180975" algn="l"/>
                <a:tab pos="447675" algn="l"/>
              </a:tabLst>
            </a:pPr>
            <a:r>
              <a:rPr lang="es-MX" sz="1400" b="1" dirty="0" smtClean="0">
                <a:solidFill>
                  <a:schemeClr val="tx1"/>
                </a:solidFill>
              </a:rPr>
              <a:t>Análisis de los programas educativos de posgrado en las UUPP</a:t>
            </a:r>
            <a:endParaRPr lang="es-MX" sz="1400" dirty="0" smtClean="0">
              <a:solidFill>
                <a:schemeClr val="tx1"/>
              </a:solidFill>
            </a:endParaRPr>
          </a:p>
          <a:p>
            <a:pPr marL="355600" indent="-355600" algn="just">
              <a:tabLst>
                <a:tab pos="180975" algn="l"/>
                <a:tab pos="447675" algn="l"/>
              </a:tabLst>
            </a:pPr>
            <a:endParaRPr lang="es-MX" sz="800" dirty="0" smtClean="0">
              <a:solidFill>
                <a:schemeClr val="tx1"/>
              </a:solidFill>
            </a:endParaRPr>
          </a:p>
          <a:p>
            <a:pPr algn="just">
              <a:tabLst>
                <a:tab pos="180975" algn="l"/>
                <a:tab pos="447675" algn="l"/>
              </a:tabLst>
            </a:pPr>
            <a:r>
              <a:rPr lang="es-MX" sz="1300" b="0" dirty="0">
                <a:solidFill>
                  <a:schemeClr val="tx1"/>
                </a:solidFill>
              </a:rPr>
              <a:t>Es importante continuar analizando la evolución de los principales indicadores de calidad de los PE de posgrado, para diseñar, adecuar o enriquecer las políticas y estrategias que permitan incrementar su </a:t>
            </a:r>
            <a:r>
              <a:rPr lang="es-MX" sz="1300" b="0" dirty="0" smtClean="0">
                <a:solidFill>
                  <a:schemeClr val="tx1"/>
                </a:solidFill>
              </a:rPr>
              <a:t>calidad y pertinencia. </a:t>
            </a:r>
            <a:r>
              <a:rPr lang="es-MX" sz="1300" b="0" dirty="0">
                <a:solidFill>
                  <a:schemeClr val="tx1"/>
                </a:solidFill>
              </a:rPr>
              <a:t>Hoy la prioridad del </a:t>
            </a:r>
            <a:r>
              <a:rPr lang="es-MX" sz="1300" b="0" dirty="0" smtClean="0">
                <a:solidFill>
                  <a:schemeClr val="tx1"/>
                </a:solidFill>
              </a:rPr>
              <a:t>PFCE </a:t>
            </a:r>
            <a:r>
              <a:rPr lang="es-MX" sz="1300" b="0" dirty="0">
                <a:solidFill>
                  <a:schemeClr val="tx1"/>
                </a:solidFill>
              </a:rPr>
              <a:t>es la calidad del posgrado, sin descuidar el avance y asegurar la calidad de los PE de TSU y Licenciatura, para ello se recomienda seguir la metodología propuesta por el Programa Nacional de Posgrado de Calidad (PNPC) SEP-</a:t>
            </a:r>
            <a:r>
              <a:rPr lang="es-MX" sz="1300" b="0" dirty="0" err="1">
                <a:solidFill>
                  <a:schemeClr val="tx1"/>
                </a:solidFill>
              </a:rPr>
              <a:t>CONACyT</a:t>
            </a:r>
            <a:r>
              <a:rPr lang="es-MX" sz="1300" b="0" dirty="0">
                <a:solidFill>
                  <a:schemeClr val="tx1"/>
                </a:solidFill>
              </a:rPr>
              <a:t>, que a continuación se </a:t>
            </a:r>
            <a:r>
              <a:rPr lang="es-MX" sz="1300" b="0" dirty="0" smtClean="0">
                <a:solidFill>
                  <a:schemeClr val="tx1"/>
                </a:solidFill>
              </a:rPr>
              <a:t>sintetiza:</a:t>
            </a:r>
          </a:p>
          <a:p>
            <a:pPr algn="just">
              <a:tabLst>
                <a:tab pos="180975" algn="l"/>
                <a:tab pos="447675" algn="l"/>
              </a:tabLst>
            </a:pPr>
            <a:endParaRPr lang="es-MX" sz="800" dirty="0" smtClean="0">
              <a:solidFill>
                <a:schemeClr val="tx1"/>
              </a:solidFill>
            </a:endParaRPr>
          </a:p>
          <a:p>
            <a:pPr lvl="1" algn="just">
              <a:tabLst>
                <a:tab pos="180975" algn="l"/>
                <a:tab pos="447675" algn="l"/>
              </a:tabLst>
            </a:pPr>
            <a:r>
              <a:rPr lang="es-MX" sz="1300" b="0" dirty="0">
                <a:solidFill>
                  <a:schemeClr val="tx1"/>
                </a:solidFill>
              </a:rPr>
              <a:t>Los criterios y </a:t>
            </a:r>
            <a:r>
              <a:rPr lang="es-MX" sz="1300" b="0" dirty="0" err="1">
                <a:solidFill>
                  <a:schemeClr val="tx1"/>
                </a:solidFill>
              </a:rPr>
              <a:t>subcriterios</a:t>
            </a:r>
            <a:r>
              <a:rPr lang="es-MX" sz="1300" b="0" dirty="0">
                <a:solidFill>
                  <a:schemeClr val="tx1"/>
                </a:solidFill>
              </a:rPr>
              <a:t> de las cuatro categorías que se describen a continuación, son los considerados como indispensables por el PNPC, que con los parámetros establecidos por dicho programa se contará con los referentes críticos para realizar la autoevaluación de los PE de posgrado. A continuación se presenta una síntesis de los parámetros </a:t>
            </a:r>
            <a:r>
              <a:rPr lang="es-MX" sz="1300" b="0" dirty="0" smtClean="0">
                <a:solidFill>
                  <a:schemeClr val="tx1"/>
                </a:solidFill>
              </a:rPr>
              <a:t>básicos </a:t>
            </a:r>
            <a:r>
              <a:rPr lang="es-MX" sz="1300" b="0" dirty="0">
                <a:solidFill>
                  <a:schemeClr val="tx1"/>
                </a:solidFill>
              </a:rPr>
              <a:t>para el ingreso al PNPC, para ver de manera completa este punto consulte</a:t>
            </a:r>
            <a:r>
              <a:rPr lang="es-MX" sz="1300" dirty="0">
                <a:solidFill>
                  <a:schemeClr val="tx1"/>
                </a:solidFill>
              </a:rPr>
              <a:t> los </a:t>
            </a:r>
            <a:r>
              <a:rPr lang="es-MX" sz="1300" b="1" dirty="0">
                <a:solidFill>
                  <a:schemeClr val="tx1"/>
                </a:solidFill>
              </a:rPr>
              <a:t>Anexos </a:t>
            </a:r>
            <a:r>
              <a:rPr lang="es-MX" sz="1300" b="1" dirty="0" smtClean="0">
                <a:solidFill>
                  <a:schemeClr val="tx1"/>
                </a:solidFill>
                <a:hlinkClick r:id="rId3" action="ppaction://hlinkfile"/>
              </a:rPr>
              <a:t>IV </a:t>
            </a:r>
            <a:r>
              <a:rPr lang="es-MX" sz="1300" b="1" dirty="0">
                <a:solidFill>
                  <a:schemeClr val="tx1"/>
                </a:solidFill>
                <a:hlinkClick r:id="rId3" action="ppaction://hlinkfile"/>
              </a:rPr>
              <a:t>A </a:t>
            </a:r>
            <a:r>
              <a:rPr lang="es-MX" sz="1300" b="1" dirty="0">
                <a:solidFill>
                  <a:schemeClr val="tx1"/>
                </a:solidFill>
              </a:rPr>
              <a:t>y </a:t>
            </a:r>
            <a:r>
              <a:rPr lang="es-MX" sz="1300" b="1" dirty="0" smtClean="0">
                <a:solidFill>
                  <a:schemeClr val="tx1"/>
                </a:solidFill>
                <a:hlinkClick r:id="rId4" action="ppaction://hlinkfile"/>
              </a:rPr>
              <a:t>IV B</a:t>
            </a:r>
            <a:r>
              <a:rPr lang="es-MX" sz="1300" dirty="0">
                <a:solidFill>
                  <a:schemeClr val="tx1"/>
                </a:solidFill>
              </a:rPr>
              <a:t>.</a:t>
            </a:r>
          </a:p>
          <a:p>
            <a:pPr marL="355600" indent="-355600" algn="just">
              <a:tabLst>
                <a:tab pos="180975" algn="l"/>
                <a:tab pos="447675" algn="l"/>
              </a:tabLst>
            </a:pPr>
            <a:endParaRPr lang="es-MX" sz="800" dirty="0">
              <a:solidFill>
                <a:schemeClr val="tx1"/>
              </a:solidFill>
            </a:endParaRPr>
          </a:p>
          <a:p>
            <a:pPr marL="1270000" lvl="2" indent="-355600" algn="just">
              <a:buFontTx/>
              <a:buAutoNum type="romanUcPeriod"/>
              <a:tabLst>
                <a:tab pos="180975" algn="l"/>
                <a:tab pos="447675" algn="l"/>
              </a:tabLst>
            </a:pPr>
            <a:r>
              <a:rPr lang="es-ES" sz="1300" dirty="0" smtClean="0">
                <a:solidFill>
                  <a:schemeClr val="tx1"/>
                </a:solidFill>
              </a:rPr>
              <a:t>Estructura y personal académico</a:t>
            </a:r>
            <a:endParaRPr lang="es-ES" sz="1300" dirty="0">
              <a:solidFill>
                <a:schemeClr val="tx1"/>
              </a:solidFill>
            </a:endParaRPr>
          </a:p>
          <a:p>
            <a:pPr marL="1270000" lvl="2" indent="-355600" algn="just">
              <a:buFontTx/>
              <a:buAutoNum type="romanUcPeriod"/>
              <a:tabLst>
                <a:tab pos="180975" algn="l"/>
                <a:tab pos="447675" algn="l"/>
              </a:tabLst>
            </a:pPr>
            <a:endParaRPr lang="es-MX" sz="800" dirty="0">
              <a:solidFill>
                <a:schemeClr val="tx1"/>
              </a:solidFill>
            </a:endParaRPr>
          </a:p>
          <a:p>
            <a:pPr marL="1727200" lvl="3" indent="-355600" algn="just">
              <a:buFont typeface="+mj-lt"/>
              <a:buAutoNum type="alphaUcPeriod"/>
              <a:tabLst>
                <a:tab pos="180975" algn="l"/>
                <a:tab pos="447675" algn="l"/>
              </a:tabLst>
            </a:pPr>
            <a:r>
              <a:rPr lang="es-MX" sz="1300" b="0" dirty="0">
                <a:solidFill>
                  <a:schemeClr val="tx1"/>
                </a:solidFill>
              </a:rPr>
              <a:t>Núcleo académico básico (existencia de un núcleo académico básico de PTC, perfil </a:t>
            </a:r>
            <a:r>
              <a:rPr lang="es-MX" sz="1300" b="0" dirty="0" smtClean="0">
                <a:solidFill>
                  <a:schemeClr val="tx1"/>
                </a:solidFill>
              </a:rPr>
              <a:t>del núcleo académico, </a:t>
            </a:r>
            <a:r>
              <a:rPr lang="es-MX" sz="1300" b="0" dirty="0">
                <a:solidFill>
                  <a:schemeClr val="tx1"/>
                </a:solidFill>
              </a:rPr>
              <a:t>características del núcleo académico básico, apertura y capacidad de interlocución</a:t>
            </a:r>
            <a:r>
              <a:rPr lang="es-MX" sz="1300" b="0" dirty="0" smtClean="0">
                <a:solidFill>
                  <a:schemeClr val="tx1"/>
                </a:solidFill>
              </a:rPr>
              <a:t>, en la integración del núcleo académico básico, nivel mínimo de habilitación y pertenencia al SNI de los PTC de acuerdo al nivel del PNPC que buscan alcanzar los PE.</a:t>
            </a:r>
            <a:endParaRPr lang="es-MX" sz="1300" b="0" dirty="0">
              <a:solidFill>
                <a:schemeClr val="tx1"/>
              </a:solidFill>
            </a:endParaRPr>
          </a:p>
          <a:p>
            <a:pPr marL="1727200" lvl="3" indent="-355600" algn="just">
              <a:buFontTx/>
              <a:buAutoNum type="alphaUcPeriod"/>
              <a:tabLst>
                <a:tab pos="180975" algn="l"/>
                <a:tab pos="447675" algn="l"/>
              </a:tabLst>
            </a:pPr>
            <a:endParaRPr lang="es-MX" sz="800" b="0" dirty="0">
              <a:solidFill>
                <a:schemeClr val="tx1"/>
              </a:solidFill>
            </a:endParaRPr>
          </a:p>
          <a:p>
            <a:pPr marL="1727200" lvl="3" indent="-355600" algn="just">
              <a:buFontTx/>
              <a:buAutoNum type="alphaUcPeriod"/>
              <a:tabLst>
                <a:tab pos="180975" algn="l"/>
                <a:tab pos="447675" algn="l"/>
              </a:tabLst>
            </a:pPr>
            <a:r>
              <a:rPr lang="es-MX" sz="1300" b="0" dirty="0">
                <a:solidFill>
                  <a:schemeClr val="tx1"/>
                </a:solidFill>
              </a:rPr>
              <a:t>Líneas de generación y/o aplicación del conocimiento (congruencia de la LGAC con: el perfil de egreso, el plan de estudios, las opciones terminales del programa, la productividad académica del programa, la orientación y nivel del programa y al menos 3 PTC por LGAC</a:t>
            </a:r>
            <a:r>
              <a:rPr lang="es-MX" sz="1300" b="0" dirty="0" smtClean="0">
                <a:solidFill>
                  <a:schemeClr val="tx1"/>
                </a:solidFill>
              </a:rPr>
              <a:t>).</a:t>
            </a:r>
          </a:p>
          <a:p>
            <a:pPr lvl="3" algn="just">
              <a:tabLst>
                <a:tab pos="180975" algn="l"/>
                <a:tab pos="447675" algn="l"/>
              </a:tabLst>
            </a:pPr>
            <a:endParaRPr lang="es-MX" sz="1300" b="0" dirty="0">
              <a:solidFill>
                <a:schemeClr val="tx1"/>
              </a:solidFill>
            </a:endParaRPr>
          </a:p>
          <a:p>
            <a:pPr marL="1270000" lvl="2" indent="-355600" algn="just">
              <a:buFontTx/>
              <a:buAutoNum type="romanUcPeriod"/>
              <a:tabLst>
                <a:tab pos="180975" algn="l"/>
                <a:tab pos="447675" algn="l"/>
              </a:tabLst>
            </a:pPr>
            <a:r>
              <a:rPr lang="es-ES" sz="1300" b="1" dirty="0" smtClean="0">
                <a:solidFill>
                  <a:schemeClr val="tx1"/>
                </a:solidFill>
              </a:rPr>
              <a:t>Estudiantes</a:t>
            </a:r>
            <a:endParaRPr lang="es-ES" sz="1300" b="1" dirty="0">
              <a:solidFill>
                <a:schemeClr val="tx1"/>
              </a:solidFill>
            </a:endParaRPr>
          </a:p>
          <a:p>
            <a:pPr marL="1270000" lvl="2" indent="-355600" algn="just">
              <a:buFontTx/>
              <a:buAutoNum type="romanUcPeriod"/>
              <a:tabLst>
                <a:tab pos="180975" algn="l"/>
                <a:tab pos="447675" algn="l"/>
              </a:tabLst>
            </a:pPr>
            <a:endParaRPr lang="es-MX" sz="800" dirty="0">
              <a:solidFill>
                <a:schemeClr val="tx1"/>
              </a:solidFill>
            </a:endParaRPr>
          </a:p>
          <a:p>
            <a:pPr marL="1727200" lvl="3" indent="-355600" algn="just">
              <a:buFont typeface="+mj-lt"/>
              <a:buAutoNum type="alphaUcPeriod" startAt="3"/>
              <a:tabLst>
                <a:tab pos="180975" algn="l"/>
                <a:tab pos="447675" algn="l"/>
              </a:tabLst>
            </a:pPr>
            <a:r>
              <a:rPr lang="es-MX" sz="1300" b="0" dirty="0">
                <a:solidFill>
                  <a:schemeClr val="tx1"/>
                </a:solidFill>
              </a:rPr>
              <a:t>Ingreso de estudiantes (el procedimiento de selección debe ser riguroso y objetivo, </a:t>
            </a:r>
            <a:r>
              <a:rPr lang="es-MX" sz="1300" b="0" dirty="0" smtClean="0">
                <a:solidFill>
                  <a:schemeClr val="tx1"/>
                </a:solidFill>
              </a:rPr>
              <a:t>que </a:t>
            </a:r>
            <a:r>
              <a:rPr lang="es-MX" sz="1300" b="0" dirty="0">
                <a:solidFill>
                  <a:schemeClr val="tx1"/>
                </a:solidFill>
              </a:rPr>
              <a:t>el tiempo de dedicación de los estudiantes sea </a:t>
            </a:r>
            <a:r>
              <a:rPr lang="es-MX" sz="1300" b="0" dirty="0" smtClean="0">
                <a:solidFill>
                  <a:schemeClr val="tx1"/>
                </a:solidFill>
              </a:rPr>
              <a:t>acorde al esfuerzo requerido para alcanzar los objetivos del Programa).</a:t>
            </a:r>
            <a:endParaRPr lang="es-MX" sz="1300" b="0" dirty="0">
              <a:solidFill>
                <a:schemeClr val="tx1"/>
              </a:solidFill>
            </a:endParaRPr>
          </a:p>
          <a:p>
            <a:pPr marL="1727200" lvl="3" indent="-355600" algn="just">
              <a:buFontTx/>
              <a:buAutoNum type="alphaUcPeriod" startAt="3"/>
              <a:tabLst>
                <a:tab pos="180975" algn="l"/>
                <a:tab pos="447675" algn="l"/>
              </a:tabLst>
            </a:pPr>
            <a:endParaRPr lang="es-MX" sz="800" b="0" dirty="0">
              <a:solidFill>
                <a:schemeClr val="tx1"/>
              </a:solidFill>
            </a:endParaRPr>
          </a:p>
          <a:p>
            <a:pPr marL="1727200" lvl="3" indent="-355600" algn="just">
              <a:buFontTx/>
              <a:buAutoNum type="alphaUcPeriod" startAt="3"/>
              <a:tabLst>
                <a:tab pos="180975" algn="l"/>
                <a:tab pos="447675" algn="l"/>
              </a:tabLst>
            </a:pPr>
            <a:r>
              <a:rPr lang="es-MX" sz="1300" b="0" dirty="0">
                <a:solidFill>
                  <a:schemeClr val="tx1"/>
                </a:solidFill>
              </a:rPr>
              <a:t>Tutorías (suficiencia de la planta académica, proporción de estudiantes por PTC para impartición de tutorías, proporción de estudiantes por director de proyecto terminal o tesis).</a:t>
            </a:r>
          </a:p>
          <a:p>
            <a:pPr marL="1727200" lvl="3" indent="-355600" algn="just">
              <a:buFontTx/>
              <a:buAutoNum type="alphaUcPeriod" startAt="3"/>
              <a:tabLst>
                <a:tab pos="180975" algn="l"/>
                <a:tab pos="447675" algn="l"/>
              </a:tabLst>
            </a:pPr>
            <a:endParaRPr lang="es-MX" sz="800" dirty="0">
              <a:solidFill>
                <a:schemeClr val="tx1"/>
              </a:solidFill>
            </a:endParaRPr>
          </a:p>
        </p:txBody>
      </p:sp>
      <p:sp>
        <p:nvSpPr>
          <p:cNvPr id="6" name="5 Rectángulo">
            <a:hlinkClick r:id="rId5" action="ppaction://hlinksldjump"/>
          </p:cNvPr>
          <p:cNvSpPr/>
          <p:nvPr/>
        </p:nvSpPr>
        <p:spPr bwMode="auto">
          <a:xfrm>
            <a:off x="-11082" y="571480"/>
            <a:ext cx="9155050" cy="6858000"/>
          </a:xfrm>
          <a:prstGeom prst="rect">
            <a:avLst/>
          </a:prstGeom>
          <a:solidFill>
            <a:srgbClr val="002774">
              <a:alpha val="0"/>
            </a:srgbClr>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solidFill>
                <a:srgbClr val="FF0000"/>
              </a:solidFill>
            </a:endParaRPr>
          </a:p>
        </p:txBody>
      </p:sp>
      <p:sp>
        <p:nvSpPr>
          <p:cNvPr id="7" name="6 Rectángulo">
            <a:hlinkClick r:id="rId6" action="ppaction://hlinkfile"/>
          </p:cNvPr>
          <p:cNvSpPr>
            <a:spLocks/>
          </p:cNvSpPr>
          <p:nvPr/>
        </p:nvSpPr>
        <p:spPr bwMode="auto">
          <a:xfrm>
            <a:off x="511615" y="2973436"/>
            <a:ext cx="369474" cy="217800"/>
          </a:xfrm>
          <a:prstGeom prst="rect">
            <a:avLst/>
          </a:prstGeom>
          <a:solidFill>
            <a:srgbClr val="002774">
              <a:alpha val="0"/>
            </a:srgbClr>
          </a:solidFill>
          <a:ln w="3175" algn="ctr">
            <a:noFill/>
            <a:miter lim="800000"/>
            <a:headEnd/>
            <a:tailEnd/>
          </a:ln>
        </p:spPr>
        <p:txBody>
          <a:bodyPr wrap="square" tIns="36000" rIns="18000" bIns="36000" rtlCol="0" anchor="ctr">
            <a:spAutoFit/>
          </a:bodyPr>
          <a:lstStyle/>
          <a:p>
            <a:pPr algn="just">
              <a:lnSpc>
                <a:spcPct val="90000"/>
              </a:lnSpc>
              <a:tabLst>
                <a:tab pos="180975" algn="l"/>
                <a:tab pos="447675" algn="l"/>
              </a:tabLst>
            </a:pPr>
            <a:endParaRPr lang="es-MX" sz="1300" b="1" dirty="0"/>
          </a:p>
        </p:txBody>
      </p:sp>
      <p:sp>
        <p:nvSpPr>
          <p:cNvPr id="8" name="AutoShape 5">
            <a:hlinkClick r:id="" action="ppaction://hlinkshowjump?jump=nextslide"/>
          </p:cNvPr>
          <p:cNvSpPr>
            <a:spLocks noChangeArrowheads="1"/>
          </p:cNvSpPr>
          <p:nvPr/>
        </p:nvSpPr>
        <p:spPr bwMode="auto">
          <a:xfrm>
            <a:off x="8921783" y="633393"/>
            <a:ext cx="155575" cy="147637"/>
          </a:xfrm>
          <a:prstGeom prst="rightArrow">
            <a:avLst>
              <a:gd name="adj1" fmla="val 50000"/>
              <a:gd name="adj2" fmla="val 58733"/>
            </a:avLst>
          </a:prstGeom>
          <a:solidFill>
            <a:srgbClr val="006600">
              <a:alpha val="50000"/>
            </a:srgbClr>
          </a:solidFill>
          <a:ln w="19050" algn="ctr">
            <a:solidFill>
              <a:schemeClr val="tx1"/>
            </a:solidFill>
            <a:miter lim="800000"/>
            <a:headEnd/>
            <a:tailEnd/>
          </a:ln>
        </p:spPr>
        <p:txBody>
          <a:bodyPr wrap="none" tIns="90000" anchor="ctr"/>
          <a:lstStyle/>
          <a:p>
            <a:pPr algn="ctr"/>
            <a:endParaRPr lang="es-ES_tradnl" sz="1400"/>
          </a:p>
        </p:txBody>
      </p:sp>
      <p:sp>
        <p:nvSpPr>
          <p:cNvPr id="10" name="9 Rectángulo">
            <a:hlinkClick r:id="rId7" action="ppaction://hlinkfile"/>
          </p:cNvPr>
          <p:cNvSpPr>
            <a:spLocks/>
          </p:cNvSpPr>
          <p:nvPr/>
        </p:nvSpPr>
        <p:spPr bwMode="auto">
          <a:xfrm>
            <a:off x="1024014" y="2976632"/>
            <a:ext cx="369474" cy="217800"/>
          </a:xfrm>
          <a:prstGeom prst="rect">
            <a:avLst/>
          </a:prstGeom>
          <a:solidFill>
            <a:srgbClr val="002774">
              <a:alpha val="0"/>
            </a:srgbClr>
          </a:solidFill>
          <a:ln w="3175" algn="ctr">
            <a:noFill/>
            <a:miter lim="800000"/>
            <a:headEnd/>
            <a:tailEnd/>
          </a:ln>
        </p:spPr>
        <p:txBody>
          <a:bodyPr wrap="square" tIns="36000" rIns="18000" bIns="36000" rtlCol="0" anchor="ctr">
            <a:spAutoFit/>
          </a:bodyPr>
          <a:lstStyle/>
          <a:p>
            <a:pPr algn="just">
              <a:lnSpc>
                <a:spcPct val="90000"/>
              </a:lnSpc>
              <a:tabLst>
                <a:tab pos="180975" algn="l"/>
                <a:tab pos="447675" algn="l"/>
              </a:tabLst>
            </a:pPr>
            <a:endParaRPr lang="es-MX" sz="1300" b="1" dirty="0"/>
          </a:p>
        </p:txBody>
      </p:sp>
      <p:sp>
        <p:nvSpPr>
          <p:cNvPr id="11" name="Título 1"/>
          <p:cNvSpPr txBox="1">
            <a:spLocks/>
          </p:cNvSpPr>
          <p:nvPr/>
        </p:nvSpPr>
        <p:spPr>
          <a:xfrm>
            <a:off x="821932" y="1"/>
            <a:ext cx="8322067" cy="584775"/>
          </a:xfrm>
          <a:prstGeom prst="rect">
            <a:avLst/>
          </a:prstGeom>
          <a:solidFill>
            <a:schemeClr val="accent5"/>
          </a:solidFill>
          <a:ln>
            <a:solidFill>
              <a:schemeClr val="accent1"/>
            </a:solidFill>
          </a:ln>
        </p:spPr>
        <p:txBody>
          <a:bodyPr>
            <a:spAutoFit/>
          </a:bodyPr>
          <a:lstStyle>
            <a:lvl1pPr algn="ctr" rtl="0" eaLnBrk="0" fontAlgn="base" hangingPunct="0">
              <a:spcBef>
                <a:spcPct val="0"/>
              </a:spcBef>
              <a:spcAft>
                <a:spcPct val="0"/>
              </a:spcAft>
              <a:defRPr sz="1600" baseline="0">
                <a:ln>
                  <a:solidFill>
                    <a:schemeClr val="accent1"/>
                  </a:solidFill>
                </a:ln>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MX" b="0" kern="0" smtClean="0"/>
              <a:t>Décimo segundo proceso para formular el  </a:t>
            </a:r>
            <a:br>
              <a:rPr lang="es-MX" b="0" kern="0" smtClean="0"/>
            </a:br>
            <a:r>
              <a:rPr lang="es-MX" b="0" kern="0" smtClean="0"/>
              <a:t>Programa de Fortalecimiento de la Calidad Educativa 2016-2017 </a:t>
            </a:r>
            <a:endParaRPr lang="es-MX" b="0" kern="0" dirty="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0" y="1901952"/>
            <a:ext cx="9144000" cy="4956048"/>
          </a:xfrm>
        </p:spPr>
        <p:txBody>
          <a:bodyPr/>
          <a:lstStyle/>
          <a:p>
            <a:pPr marL="0" lvl="0" indent="0" algn="ctr">
              <a:buNone/>
            </a:pPr>
            <a:r>
              <a:rPr lang="es-MX" sz="1100" b="1" dirty="0" smtClean="0"/>
              <a:t>PRESENTACIÓN</a:t>
            </a:r>
          </a:p>
          <a:p>
            <a:pPr lvl="0"/>
            <a:r>
              <a:rPr lang="es-MX" sz="1200" dirty="0" smtClean="0"/>
              <a:t>El </a:t>
            </a:r>
            <a:r>
              <a:rPr lang="es-MX" sz="1200" dirty="0"/>
              <a:t>Programa de Fortalecimiento a la Calidad </a:t>
            </a:r>
            <a:r>
              <a:rPr lang="es-MX" sz="1200" dirty="0" smtClean="0"/>
              <a:t>Educativa PFCE 2016-2017 es lo que anteriormente se conocía con el nombre de  “</a:t>
            </a:r>
            <a:r>
              <a:rPr lang="es-MX" sz="1200" dirty="0"/>
              <a:t>PROFOCIE” </a:t>
            </a:r>
            <a:r>
              <a:rPr lang="es-MX" sz="1200" dirty="0" smtClean="0"/>
              <a:t>2014-2015 y </a:t>
            </a:r>
            <a:r>
              <a:rPr lang="es-MX" sz="1200" dirty="0"/>
              <a:t>que fue vigente hasta el año </a:t>
            </a:r>
            <a:r>
              <a:rPr lang="es-MX" sz="1200" dirty="0" smtClean="0"/>
              <a:t>2015.</a:t>
            </a:r>
          </a:p>
          <a:p>
            <a:pPr lvl="0"/>
            <a:r>
              <a:rPr lang="es-MX" sz="1200" dirty="0" smtClean="0"/>
              <a:t>El </a:t>
            </a:r>
            <a:r>
              <a:rPr lang="es-MX" sz="1200" dirty="0"/>
              <a:t>contenido del documento seguirá identificándose  e integrándose con los </a:t>
            </a:r>
            <a:r>
              <a:rPr lang="es-MX" sz="1200" dirty="0" smtClean="0"/>
              <a:t>rubros: </a:t>
            </a:r>
            <a:r>
              <a:rPr lang="es-MX" sz="1200" dirty="0"/>
              <a:t>ProGES, </a:t>
            </a:r>
            <a:r>
              <a:rPr lang="es-MX" sz="1200" dirty="0" err="1" smtClean="0"/>
              <a:t>ProFoe</a:t>
            </a:r>
            <a:r>
              <a:rPr lang="es-MX" sz="1200" dirty="0" smtClean="0"/>
              <a:t> </a:t>
            </a:r>
            <a:r>
              <a:rPr lang="es-MX" sz="1200" dirty="0"/>
              <a:t>y ProPE, y utilizarán las instituciones participantes la información histórica que se emplea desde el 2001 para su </a:t>
            </a:r>
            <a:r>
              <a:rPr lang="es-MX" sz="1200" dirty="0" smtClean="0"/>
              <a:t>elaboración.</a:t>
            </a:r>
          </a:p>
          <a:p>
            <a:pPr marL="0" lvl="0" indent="0">
              <a:buNone/>
            </a:pPr>
            <a:endParaRPr lang="es-MX" sz="1200" dirty="0" smtClean="0"/>
          </a:p>
          <a:p>
            <a:pPr lvl="0"/>
            <a:r>
              <a:rPr lang="es-MX" sz="1100" b="1" dirty="0" smtClean="0"/>
              <a:t>Dado que, la </a:t>
            </a:r>
            <a:r>
              <a:rPr lang="es-MX" sz="1100" b="1" dirty="0"/>
              <a:t>certificación bajo la Norma ISO 9001:2008, la Evaluación Diagnóstica por parte de CIEES y la acreditación por parte de COPAES requiere que las instituciones educativas tengan una generación de egresados como mínimo, para iniciar sus respectivos </a:t>
            </a:r>
            <a:r>
              <a:rPr lang="es-MX" sz="1100" b="1" dirty="0" smtClean="0"/>
              <a:t>procesos, l</a:t>
            </a:r>
            <a:r>
              <a:rPr lang="es-MX" sz="1200" b="1" dirty="0" smtClean="0"/>
              <a:t>as </a:t>
            </a:r>
            <a:r>
              <a:rPr lang="es-MX" sz="1200" b="1" dirty="0"/>
              <a:t>Universidades Tecnológicas </a:t>
            </a:r>
            <a:r>
              <a:rPr lang="es-MX" sz="1200" b="1" dirty="0" smtClean="0"/>
              <a:t>creadas </a:t>
            </a:r>
            <a:r>
              <a:rPr lang="es-MX" sz="1200" b="1" dirty="0"/>
              <a:t>hasta septiembre de </a:t>
            </a:r>
            <a:r>
              <a:rPr lang="es-MX" sz="1200" b="1" dirty="0" smtClean="0"/>
              <a:t>2014 y las Universidades Politécnicas creadas hasta septiembre de 2012, podrán </a:t>
            </a:r>
            <a:r>
              <a:rPr lang="es-MX" sz="1200" b="1" dirty="0"/>
              <a:t>participar en la presentación de proyectos en el Marco del </a:t>
            </a:r>
            <a:r>
              <a:rPr lang="es-MX" sz="1200" b="1" dirty="0" smtClean="0"/>
              <a:t>PFCE 2016-2017, bajo los siguientes criterios:</a:t>
            </a:r>
            <a:endParaRPr lang="es-MX" sz="1200" b="1" dirty="0"/>
          </a:p>
          <a:p>
            <a:pPr lvl="0"/>
            <a:r>
              <a:rPr lang="es-MX" sz="1200" dirty="0" smtClean="0"/>
              <a:t>Las </a:t>
            </a:r>
            <a:r>
              <a:rPr lang="es-MX" sz="1200" dirty="0"/>
              <a:t>universidades que </a:t>
            </a:r>
            <a:r>
              <a:rPr lang="es-MX" sz="1200" b="1" u="sng" dirty="0" smtClean="0"/>
              <a:t>tengan su primera generación de egresados hasta diciembre </a:t>
            </a:r>
            <a:r>
              <a:rPr lang="es-MX" sz="1200" b="1" u="sng" dirty="0"/>
              <a:t>de </a:t>
            </a:r>
            <a:r>
              <a:rPr lang="es-MX" sz="1200" b="1" u="sng" dirty="0" smtClean="0"/>
              <a:t>2015</a:t>
            </a:r>
            <a:r>
              <a:rPr lang="es-MX" sz="1200" b="1" dirty="0" smtClean="0"/>
              <a:t>, considerando que no se tomarán en cuenta cuatrimestres ceros, </a:t>
            </a:r>
            <a:r>
              <a:rPr lang="es-MX" sz="1200" dirty="0" smtClean="0"/>
              <a:t>solo </a:t>
            </a:r>
            <a:r>
              <a:rPr lang="es-MX" sz="1200" dirty="0"/>
              <a:t>podrán elaborar un proyecto </a:t>
            </a:r>
            <a:r>
              <a:rPr lang="es-MX" sz="1200" dirty="0" smtClean="0"/>
              <a:t>integral </a:t>
            </a:r>
            <a:r>
              <a:rPr lang="es-MX" sz="1200" dirty="0" err="1" smtClean="0"/>
              <a:t>ProGES</a:t>
            </a:r>
            <a:r>
              <a:rPr lang="es-MX" sz="1200" dirty="0" smtClean="0"/>
              <a:t> en </a:t>
            </a:r>
            <a:r>
              <a:rPr lang="es-MX" sz="1200" dirty="0"/>
              <a:t>el marco del PROFOCIE enfocándolo a</a:t>
            </a:r>
            <a:r>
              <a:rPr lang="es-MX" sz="1200" dirty="0" smtClean="0"/>
              <a:t>:</a:t>
            </a:r>
            <a:endParaRPr lang="es-MX" sz="1200" dirty="0"/>
          </a:p>
          <a:p>
            <a:pPr lvl="1"/>
            <a:r>
              <a:rPr lang="es-MX" sz="1200" dirty="0" smtClean="0"/>
              <a:t>Iniciar </a:t>
            </a:r>
            <a:r>
              <a:rPr lang="es-MX" sz="1200" dirty="0"/>
              <a:t>los trabajos tendientes a obtener la Certificación ISO 9001:2008 del proceso académico y la gestión administrativa.</a:t>
            </a:r>
          </a:p>
          <a:p>
            <a:pPr lvl="1"/>
            <a:r>
              <a:rPr lang="es-MX" sz="1200" dirty="0"/>
              <a:t>Lograr el nivel 1 por parte de los Comités Interinstitucionales para la Evaluación de la Educación Superior “CIEES” de los programas educativos a más tardar en </a:t>
            </a:r>
            <a:r>
              <a:rPr lang="es-MX" sz="1200" dirty="0" smtClean="0"/>
              <a:t>2017.</a:t>
            </a:r>
            <a:endParaRPr lang="es-MX" sz="1200" dirty="0"/>
          </a:p>
          <a:p>
            <a:pPr lvl="1"/>
            <a:r>
              <a:rPr lang="es-MX" sz="1200" dirty="0"/>
              <a:t>Lograr la acreditación de los programas educativos de la IES por parte de los organismos reconocidos por parte del Consejo para la Acreditación de la Educación Superior “COPAES</a:t>
            </a:r>
            <a:r>
              <a:rPr lang="es-MX" sz="1200" dirty="0" smtClean="0"/>
              <a:t>”.</a:t>
            </a:r>
            <a:endParaRPr lang="es-MX" sz="1200" dirty="0"/>
          </a:p>
          <a:p>
            <a:pPr lvl="1"/>
            <a:r>
              <a:rPr lang="es-MX" sz="1200" dirty="0"/>
              <a:t>Conectividad institucional</a:t>
            </a:r>
          </a:p>
          <a:p>
            <a:pPr lvl="1"/>
            <a:r>
              <a:rPr lang="es-MX" sz="1200" dirty="0"/>
              <a:t>Reforzamiento del acervo bibliográfico</a:t>
            </a:r>
            <a:r>
              <a:rPr lang="es-MX" sz="1200" dirty="0" smtClean="0"/>
              <a:t>.</a:t>
            </a:r>
          </a:p>
        </p:txBody>
      </p:sp>
      <p:sp>
        <p:nvSpPr>
          <p:cNvPr id="4" name="Título 1"/>
          <p:cNvSpPr>
            <a:spLocks noGrp="1"/>
          </p:cNvSpPr>
          <p:nvPr>
            <p:ph type="title" hasCustomPrompt="1"/>
          </p:nvPr>
        </p:nvSpPr>
        <p:spPr>
          <a:xfrm>
            <a:off x="821932" y="1"/>
            <a:ext cx="8322067" cy="584775"/>
          </a:xfrm>
          <a:prstGeom prst="rect">
            <a:avLst/>
          </a:prstGeom>
          <a:solidFill>
            <a:schemeClr val="accent5"/>
          </a:solidFill>
          <a:ln>
            <a:solidFill>
              <a:schemeClr val="accent1"/>
            </a:solidFill>
          </a:ln>
        </p:spPr>
        <p:txBody>
          <a:bodyPr>
            <a:spAutoFit/>
          </a:bodyPr>
          <a:lstStyle>
            <a:lvl1pPr>
              <a:defRPr sz="1600" baseline="0">
                <a:ln>
                  <a:solidFill>
                    <a:schemeClr val="accent1"/>
                  </a:solidFill>
                </a:ln>
                <a:solidFill>
                  <a:schemeClr val="tx1"/>
                </a:solidFill>
              </a:defRPr>
            </a:lvl1pPr>
          </a:lstStyle>
          <a:p>
            <a:r>
              <a:rPr lang="es-MX" dirty="0" smtClean="0"/>
              <a:t>Décimo segundo proceso para formular el  </a:t>
            </a:r>
            <a:br>
              <a:rPr lang="es-MX" dirty="0" smtClean="0"/>
            </a:br>
            <a:r>
              <a:rPr lang="es-MX" dirty="0" smtClean="0"/>
              <a:t>Programa de Fortalecimiento de la Calidad Educativa 2016-2017 </a:t>
            </a:r>
            <a:endParaRPr lang="es-MX" dirty="0"/>
          </a:p>
        </p:txBody>
      </p:sp>
    </p:spTree>
    <p:extLst>
      <p:ext uri="{BB962C8B-B14F-4D97-AF65-F5344CB8AC3E}">
        <p14:creationId xmlns:p14="http://schemas.microsoft.com/office/powerpoint/2010/main" val="3901960452"/>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0" y="571480"/>
            <a:ext cx="9144000" cy="6286520"/>
          </a:xfrm>
          <a:prstGeom prst="rect">
            <a:avLst/>
          </a:prstGeom>
          <a:solidFill>
            <a:srgbClr val="FFFFFF"/>
          </a:solidFill>
          <a:ln w="3175" algn="ctr">
            <a:solidFill>
              <a:schemeClr val="bg1"/>
            </a:solidFill>
            <a:miter lim="800000"/>
            <a:headEnd/>
            <a:tailEnd/>
          </a:ln>
        </p:spPr>
        <p:txBody>
          <a:bodyPr wrap="none" anchor="ctr"/>
          <a:lstStyle/>
          <a:p>
            <a:pPr algn="ctr">
              <a:tabLst>
                <a:tab pos="180975" algn="l"/>
                <a:tab pos="447675" algn="l"/>
              </a:tabLst>
            </a:pPr>
            <a:endParaRPr lang="es-ES_tradnl" sz="1400"/>
          </a:p>
        </p:txBody>
      </p:sp>
      <p:sp>
        <p:nvSpPr>
          <p:cNvPr id="33795" name="Text Box 5"/>
          <p:cNvSpPr txBox="1">
            <a:spLocks noChangeArrowheads="1"/>
          </p:cNvSpPr>
          <p:nvPr/>
        </p:nvSpPr>
        <p:spPr bwMode="auto">
          <a:xfrm>
            <a:off x="539750" y="404813"/>
            <a:ext cx="7993063" cy="349250"/>
          </a:xfrm>
          <a:prstGeom prst="rect">
            <a:avLst/>
          </a:prstGeom>
          <a:noFill/>
          <a:ln w="3175" algn="ctr">
            <a:noFill/>
            <a:miter lim="800000"/>
            <a:headEnd/>
            <a:tailEnd/>
          </a:ln>
        </p:spPr>
        <p:txBody>
          <a:bodyPr tIns="90000">
            <a:spAutoFit/>
          </a:bodyPr>
          <a:lstStyle/>
          <a:p>
            <a:pPr algn="ctr">
              <a:tabLst>
                <a:tab pos="180975" algn="l"/>
                <a:tab pos="447675" algn="l"/>
              </a:tabLst>
            </a:pPr>
            <a:endParaRPr lang="es-ES_tradnl" sz="1400"/>
          </a:p>
        </p:txBody>
      </p:sp>
      <p:sp>
        <p:nvSpPr>
          <p:cNvPr id="10" name="Text Box 6"/>
          <p:cNvSpPr txBox="1">
            <a:spLocks noChangeArrowheads="1"/>
          </p:cNvSpPr>
          <p:nvPr/>
        </p:nvSpPr>
        <p:spPr bwMode="auto">
          <a:xfrm>
            <a:off x="0" y="571480"/>
            <a:ext cx="9155146" cy="6286520"/>
          </a:xfrm>
          <a:prstGeom prst="rect">
            <a:avLst/>
          </a:prstGeom>
          <a:solidFill>
            <a:schemeClr val="bg1"/>
          </a:solidFill>
          <a:ln w="3175" algn="ctr">
            <a:noFill/>
            <a:miter lim="800000"/>
            <a:headEnd/>
            <a:tailEnd/>
          </a:ln>
        </p:spPr>
        <p:txBody>
          <a:bodyPr wrap="square" tIns="90000">
            <a:noAutofit/>
          </a:bodyPr>
          <a:lstStyle/>
          <a:p>
            <a:pPr marL="0" lvl="1" algn="just">
              <a:tabLst>
                <a:tab pos="180975" algn="l"/>
                <a:tab pos="447675" algn="l"/>
              </a:tabLst>
            </a:pPr>
            <a:endParaRPr lang="es-MX" sz="500" b="1" dirty="0" smtClean="0">
              <a:solidFill>
                <a:schemeClr val="tx1"/>
              </a:solidFill>
            </a:endParaRPr>
          </a:p>
          <a:p>
            <a:pPr marL="0" lvl="1" algn="just">
              <a:tabLst>
                <a:tab pos="180975" algn="l"/>
                <a:tab pos="447675" algn="l"/>
              </a:tabLst>
            </a:pPr>
            <a:r>
              <a:rPr lang="es-MX" sz="1400" b="1" dirty="0" smtClean="0">
                <a:solidFill>
                  <a:schemeClr val="tx1"/>
                </a:solidFill>
              </a:rPr>
              <a:t>Análisis </a:t>
            </a:r>
            <a:r>
              <a:rPr lang="es-MX" sz="1400" b="1" dirty="0">
                <a:solidFill>
                  <a:schemeClr val="tx1"/>
                </a:solidFill>
              </a:rPr>
              <a:t>de los programas educativos de </a:t>
            </a:r>
            <a:r>
              <a:rPr lang="es-MX" sz="1400" b="1" dirty="0" smtClean="0">
                <a:solidFill>
                  <a:schemeClr val="tx1"/>
                </a:solidFill>
              </a:rPr>
              <a:t>posgrado en las UUPP</a:t>
            </a:r>
            <a:endParaRPr lang="es-MX" sz="1400" dirty="0">
              <a:solidFill>
                <a:schemeClr val="tx1"/>
              </a:solidFill>
            </a:endParaRPr>
          </a:p>
          <a:p>
            <a:pPr marL="812800" lvl="1" algn="just">
              <a:tabLst>
                <a:tab pos="180975" algn="l"/>
                <a:tab pos="447675" algn="l"/>
              </a:tabLst>
            </a:pPr>
            <a:endParaRPr lang="es-ES" sz="800" dirty="0">
              <a:solidFill>
                <a:schemeClr val="tx1"/>
              </a:solidFill>
            </a:endParaRPr>
          </a:p>
          <a:p>
            <a:pPr marL="1270800" lvl="1" indent="-356400" algn="just">
              <a:buFontTx/>
              <a:buAutoNum type="romanUcPeriod" startAt="3"/>
              <a:tabLst>
                <a:tab pos="180975" algn="l"/>
                <a:tab pos="447675" algn="l"/>
              </a:tabLst>
            </a:pPr>
            <a:r>
              <a:rPr lang="es-ES" sz="1300" b="1" dirty="0" smtClean="0">
                <a:solidFill>
                  <a:schemeClr val="tx1"/>
                </a:solidFill>
              </a:rPr>
              <a:t>Resultados y vinculación</a:t>
            </a:r>
            <a:endParaRPr lang="es-ES" sz="1300" b="1" dirty="0">
              <a:solidFill>
                <a:schemeClr val="tx1"/>
              </a:solidFill>
            </a:endParaRPr>
          </a:p>
          <a:p>
            <a:pPr marL="812800" lvl="1" algn="just">
              <a:tabLst>
                <a:tab pos="180975" algn="l"/>
                <a:tab pos="447675" algn="l"/>
              </a:tabLst>
            </a:pPr>
            <a:endParaRPr lang="es-MX" sz="800" dirty="0">
              <a:solidFill>
                <a:schemeClr val="tx1"/>
              </a:solidFill>
            </a:endParaRPr>
          </a:p>
          <a:p>
            <a:pPr marL="1728000" lvl="2" indent="-356400" algn="just">
              <a:buFontTx/>
              <a:buAutoNum type="alphaUcPeriod" startAt="5"/>
              <a:tabLst>
                <a:tab pos="180975" algn="l"/>
                <a:tab pos="447675" algn="l"/>
              </a:tabLst>
            </a:pPr>
            <a:r>
              <a:rPr lang="es-MX" sz="1300" b="0" dirty="0">
                <a:solidFill>
                  <a:schemeClr val="tx1"/>
                </a:solidFill>
              </a:rPr>
              <a:t>Alcance, cobertura, pertinencia y evolución del programa (evidencias de que la tendencia de los resultados del programa contribuye a la atención de las necesidades que dieron origen al posgrado, la cobertura y evolución del programa </a:t>
            </a:r>
            <a:r>
              <a:rPr lang="es-MX" sz="1300" b="0" dirty="0" smtClean="0">
                <a:solidFill>
                  <a:schemeClr val="tx1"/>
                </a:solidFill>
              </a:rPr>
              <a:t>deben ser adecuadas </a:t>
            </a:r>
            <a:r>
              <a:rPr lang="es-MX" sz="1300" b="0" dirty="0">
                <a:solidFill>
                  <a:schemeClr val="tx1"/>
                </a:solidFill>
              </a:rPr>
              <a:t>al potencial del mismo, los egresados se desempeñan en una actividad </a:t>
            </a:r>
            <a:r>
              <a:rPr lang="es-MX" sz="1300" b="0" dirty="0" smtClean="0">
                <a:solidFill>
                  <a:schemeClr val="tx1"/>
                </a:solidFill>
              </a:rPr>
              <a:t>afín </a:t>
            </a:r>
            <a:r>
              <a:rPr lang="es-MX" sz="1300" b="0" dirty="0">
                <a:solidFill>
                  <a:schemeClr val="tx1"/>
                </a:solidFill>
              </a:rPr>
              <a:t>a su formación y cuenta con el reconocimiento académico</a:t>
            </a:r>
            <a:r>
              <a:rPr lang="es-MX" sz="1300" b="0" dirty="0" smtClean="0">
                <a:solidFill>
                  <a:schemeClr val="tx1"/>
                </a:solidFill>
              </a:rPr>
              <a:t>: </a:t>
            </a:r>
            <a:r>
              <a:rPr lang="es-MX" sz="1300" b="0" dirty="0" err="1" smtClean="0">
                <a:solidFill>
                  <a:schemeClr val="tx1"/>
                </a:solidFill>
              </a:rPr>
              <a:t>CONACyT</a:t>
            </a:r>
            <a:r>
              <a:rPr lang="es-MX" sz="1300" b="0" dirty="0" smtClean="0">
                <a:solidFill>
                  <a:schemeClr val="tx1"/>
                </a:solidFill>
              </a:rPr>
              <a:t>, </a:t>
            </a:r>
            <a:r>
              <a:rPr lang="es-MX" sz="1300" b="0" dirty="0">
                <a:solidFill>
                  <a:schemeClr val="tx1"/>
                </a:solidFill>
              </a:rPr>
              <a:t>SNI, </a:t>
            </a:r>
            <a:r>
              <a:rPr lang="es-MX" sz="1300" b="0" dirty="0" smtClean="0">
                <a:solidFill>
                  <a:schemeClr val="tx1"/>
                </a:solidFill>
              </a:rPr>
              <a:t>Academias, </a:t>
            </a:r>
            <a:r>
              <a:rPr lang="es-MX" sz="1300" b="0" dirty="0">
                <a:solidFill>
                  <a:schemeClr val="tx1"/>
                </a:solidFill>
              </a:rPr>
              <a:t>sociedades, entre otros, y/o profesional: certificación, colegios profesionales, entre otros, de acuerdo con la orientación del programa),</a:t>
            </a:r>
          </a:p>
          <a:p>
            <a:pPr marL="1728000" lvl="2" indent="-356400" algn="just">
              <a:buFontTx/>
              <a:buAutoNum type="alphaUcPeriod" startAt="5"/>
              <a:tabLst>
                <a:tab pos="180975" algn="l"/>
                <a:tab pos="447675" algn="l"/>
              </a:tabLst>
            </a:pPr>
            <a:endParaRPr lang="es-MX" sz="1300" b="0" dirty="0">
              <a:solidFill>
                <a:schemeClr val="tx1"/>
              </a:solidFill>
            </a:endParaRPr>
          </a:p>
          <a:p>
            <a:pPr marL="1728000" lvl="2" indent="-356400" algn="just">
              <a:buFontTx/>
              <a:buAutoNum type="alphaUcPeriod" startAt="5"/>
              <a:tabLst>
                <a:tab pos="180975" algn="l"/>
                <a:tab pos="447675" algn="l"/>
              </a:tabLst>
            </a:pPr>
            <a:r>
              <a:rPr lang="es-MX" sz="1300" b="0" dirty="0">
                <a:solidFill>
                  <a:schemeClr val="tx1"/>
                </a:solidFill>
              </a:rPr>
              <a:t>Eficiencia </a:t>
            </a:r>
            <a:r>
              <a:rPr lang="es-MX" sz="1300" b="0" dirty="0" smtClean="0">
                <a:solidFill>
                  <a:schemeClr val="tx1"/>
                </a:solidFill>
              </a:rPr>
              <a:t>terminal (considerar sólo </a:t>
            </a:r>
            <a:r>
              <a:rPr lang="es-MX" sz="1300" b="0" dirty="0">
                <a:solidFill>
                  <a:schemeClr val="tx1"/>
                </a:solidFill>
              </a:rPr>
              <a:t>a los estudiantes de tiempo completo graduados en las últimas cinco generaciones, parámetros para calcularla según el nivel y orientación del programa y tasa de graduación por cohorte generacional por nivel y orientación del programa).</a:t>
            </a:r>
          </a:p>
          <a:p>
            <a:pPr marL="1728000" lvl="2" indent="-356400" algn="just">
              <a:buFontTx/>
              <a:buAutoNum type="alphaUcPeriod" startAt="5"/>
              <a:tabLst>
                <a:tab pos="180975" algn="l"/>
                <a:tab pos="447675" algn="l"/>
              </a:tabLst>
            </a:pPr>
            <a:endParaRPr lang="es-MX" sz="800" b="0" dirty="0">
              <a:solidFill>
                <a:schemeClr val="tx1"/>
              </a:solidFill>
            </a:endParaRPr>
          </a:p>
          <a:p>
            <a:pPr marL="1728000" lvl="2" indent="-356400" algn="just">
              <a:buFontTx/>
              <a:buAutoNum type="alphaUcPeriod" startAt="5"/>
              <a:tabLst>
                <a:tab pos="180975" algn="l"/>
                <a:tab pos="447675" algn="l"/>
              </a:tabLst>
            </a:pPr>
            <a:r>
              <a:rPr lang="es-MX" sz="1300" b="0" dirty="0">
                <a:solidFill>
                  <a:schemeClr val="tx1"/>
                </a:solidFill>
              </a:rPr>
              <a:t>Productividad académica </a:t>
            </a:r>
            <a:r>
              <a:rPr lang="es-MX" sz="1300" b="0" dirty="0" smtClean="0">
                <a:solidFill>
                  <a:schemeClr val="tx1"/>
                </a:solidFill>
              </a:rPr>
              <a:t>(productividad </a:t>
            </a:r>
            <a:r>
              <a:rPr lang="es-MX" sz="1300" b="0" dirty="0">
                <a:solidFill>
                  <a:schemeClr val="tx1"/>
                </a:solidFill>
              </a:rPr>
              <a:t>de estudiante y productividad del núcleo académico básico).</a:t>
            </a:r>
          </a:p>
          <a:p>
            <a:pPr marL="1270000" lvl="2" algn="just">
              <a:tabLst>
                <a:tab pos="180975" algn="l"/>
                <a:tab pos="447675" algn="l"/>
              </a:tabLst>
            </a:pPr>
            <a:endParaRPr lang="es-MX" sz="800" dirty="0">
              <a:solidFill>
                <a:schemeClr val="tx1"/>
              </a:solidFill>
            </a:endParaRPr>
          </a:p>
          <a:p>
            <a:pPr marL="1728000" lvl="2" indent="-356400" algn="just">
              <a:buFontTx/>
              <a:buAutoNum type="alphaUcPeriod" startAt="8"/>
              <a:tabLst>
                <a:tab pos="180975" algn="l"/>
                <a:tab pos="447675" algn="l"/>
              </a:tabLst>
            </a:pPr>
            <a:r>
              <a:rPr lang="es-MX" sz="1300" b="0" dirty="0" smtClean="0">
                <a:solidFill>
                  <a:schemeClr val="tx1"/>
                </a:solidFill>
              </a:rPr>
              <a:t>Vinculación </a:t>
            </a:r>
            <a:r>
              <a:rPr lang="es-MX" sz="1300" b="0" dirty="0">
                <a:solidFill>
                  <a:schemeClr val="tx1"/>
                </a:solidFill>
              </a:rPr>
              <a:t>(existencia e impacto de las acciones de vinculación con los sectores de la sociedad; evidencia de los beneficios de las acciones de vinculación con sectores de la sociedad; congruencia e impacto de </a:t>
            </a:r>
            <a:r>
              <a:rPr lang="es-MX" sz="1300" b="0" dirty="0" smtClean="0">
                <a:solidFill>
                  <a:schemeClr val="tx1"/>
                </a:solidFill>
              </a:rPr>
              <a:t>los productos derivados de las acciones </a:t>
            </a:r>
            <a:r>
              <a:rPr lang="es-MX" sz="1300" b="0" dirty="0">
                <a:solidFill>
                  <a:schemeClr val="tx1"/>
                </a:solidFill>
              </a:rPr>
              <a:t>de </a:t>
            </a:r>
            <a:r>
              <a:rPr lang="es-MX" sz="1300" b="0" dirty="0" smtClean="0">
                <a:solidFill>
                  <a:schemeClr val="tx1"/>
                </a:solidFill>
              </a:rPr>
              <a:t>vinculación </a:t>
            </a:r>
            <a:r>
              <a:rPr lang="es-MX" sz="1300" b="0" dirty="0">
                <a:solidFill>
                  <a:schemeClr val="tx1"/>
                </a:solidFill>
              </a:rPr>
              <a:t>con </a:t>
            </a:r>
            <a:r>
              <a:rPr lang="es-MX" sz="1300" b="0" dirty="0" smtClean="0">
                <a:solidFill>
                  <a:schemeClr val="tx1"/>
                </a:solidFill>
              </a:rPr>
              <a:t>los </a:t>
            </a:r>
            <a:r>
              <a:rPr lang="es-MX" sz="1300" b="0" dirty="0">
                <a:solidFill>
                  <a:schemeClr val="tx1"/>
                </a:solidFill>
              </a:rPr>
              <a:t>sectores de la </a:t>
            </a:r>
            <a:r>
              <a:rPr lang="es-MX" sz="1300" b="0" dirty="0" smtClean="0">
                <a:solidFill>
                  <a:schemeClr val="tx1"/>
                </a:solidFill>
              </a:rPr>
              <a:t>sociedad de acuerdo con la vertiente, orientación del programa; </a:t>
            </a:r>
            <a:r>
              <a:rPr lang="es-MX" sz="1300" b="0" dirty="0">
                <a:solidFill>
                  <a:schemeClr val="tx1"/>
                </a:solidFill>
              </a:rPr>
              <a:t>congruencia de los resultados del intercambio académico con la vertiente, nivel y orientación del programa).</a:t>
            </a:r>
          </a:p>
          <a:p>
            <a:pPr marL="1371600" lvl="2" algn="just">
              <a:tabLst>
                <a:tab pos="180975" algn="l"/>
                <a:tab pos="447675" algn="l"/>
              </a:tabLst>
            </a:pPr>
            <a:endParaRPr lang="es-MX" sz="800" b="0" dirty="0">
              <a:solidFill>
                <a:schemeClr val="tx1"/>
              </a:solidFill>
            </a:endParaRPr>
          </a:p>
        </p:txBody>
      </p:sp>
      <p:sp>
        <p:nvSpPr>
          <p:cNvPr id="7" name="AutoShape 11">
            <a:hlinkClick r:id="" action="ppaction://hlinkshowjump?jump=previousslide"/>
          </p:cNvPr>
          <p:cNvSpPr>
            <a:spLocks noChangeArrowheads="1"/>
          </p:cNvSpPr>
          <p:nvPr/>
        </p:nvSpPr>
        <p:spPr bwMode="auto">
          <a:xfrm flipH="1">
            <a:off x="8735815" y="633600"/>
            <a:ext cx="155575" cy="147638"/>
          </a:xfrm>
          <a:prstGeom prst="rightArrow">
            <a:avLst>
              <a:gd name="adj1" fmla="val 50000"/>
              <a:gd name="adj2" fmla="val 58732"/>
            </a:avLst>
          </a:prstGeom>
          <a:solidFill>
            <a:srgbClr val="006600">
              <a:alpha val="50000"/>
            </a:srgbClr>
          </a:solidFill>
          <a:ln w="19050" algn="ctr">
            <a:solidFill>
              <a:schemeClr val="tx1"/>
            </a:solidFill>
            <a:miter lim="800000"/>
            <a:headEnd/>
            <a:tailEnd/>
          </a:ln>
        </p:spPr>
        <p:txBody>
          <a:bodyPr wrap="none" tIns="90000" anchor="ctr"/>
          <a:lstStyle/>
          <a:p>
            <a:pPr algn="ctr"/>
            <a:endParaRPr lang="es-ES_tradnl" sz="1400"/>
          </a:p>
        </p:txBody>
      </p:sp>
      <p:sp>
        <p:nvSpPr>
          <p:cNvPr id="8" name="AutoShape 5">
            <a:hlinkClick r:id="" action="ppaction://hlinkshowjump?jump=nextslide"/>
          </p:cNvPr>
          <p:cNvSpPr>
            <a:spLocks noChangeArrowheads="1"/>
          </p:cNvSpPr>
          <p:nvPr/>
        </p:nvSpPr>
        <p:spPr bwMode="auto">
          <a:xfrm>
            <a:off x="8921783" y="633393"/>
            <a:ext cx="155575" cy="147637"/>
          </a:xfrm>
          <a:prstGeom prst="rightArrow">
            <a:avLst>
              <a:gd name="adj1" fmla="val 50000"/>
              <a:gd name="adj2" fmla="val 58733"/>
            </a:avLst>
          </a:prstGeom>
          <a:solidFill>
            <a:srgbClr val="006600">
              <a:alpha val="50000"/>
            </a:srgbClr>
          </a:solidFill>
          <a:ln w="19050" algn="ctr">
            <a:solidFill>
              <a:schemeClr val="tx1"/>
            </a:solidFill>
            <a:miter lim="800000"/>
            <a:headEnd/>
            <a:tailEnd/>
          </a:ln>
        </p:spPr>
        <p:txBody>
          <a:bodyPr wrap="none" tIns="90000" anchor="ctr"/>
          <a:lstStyle/>
          <a:p>
            <a:pPr algn="ctr"/>
            <a:endParaRPr lang="es-ES_tradnl" sz="1400"/>
          </a:p>
        </p:txBody>
      </p:sp>
      <p:sp>
        <p:nvSpPr>
          <p:cNvPr id="9" name="Título 1"/>
          <p:cNvSpPr txBox="1">
            <a:spLocks/>
          </p:cNvSpPr>
          <p:nvPr/>
        </p:nvSpPr>
        <p:spPr>
          <a:xfrm>
            <a:off x="821932" y="1"/>
            <a:ext cx="8322067" cy="584775"/>
          </a:xfrm>
          <a:prstGeom prst="rect">
            <a:avLst/>
          </a:prstGeom>
          <a:solidFill>
            <a:schemeClr val="accent5"/>
          </a:solidFill>
          <a:ln>
            <a:solidFill>
              <a:schemeClr val="accent1"/>
            </a:solidFill>
          </a:ln>
        </p:spPr>
        <p:txBody>
          <a:bodyPr>
            <a:spAutoFit/>
          </a:bodyPr>
          <a:lstStyle>
            <a:lvl1pPr algn="ctr" rtl="0" eaLnBrk="0" fontAlgn="base" hangingPunct="0">
              <a:spcBef>
                <a:spcPct val="0"/>
              </a:spcBef>
              <a:spcAft>
                <a:spcPct val="0"/>
              </a:spcAft>
              <a:defRPr sz="1600" baseline="0">
                <a:ln>
                  <a:solidFill>
                    <a:schemeClr val="accent1"/>
                  </a:solidFill>
                </a:ln>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MX" b="0" kern="0" smtClean="0"/>
              <a:t>Décimo segundo proceso para formular el  </a:t>
            </a:r>
            <a:br>
              <a:rPr lang="es-MX" b="0" kern="0" smtClean="0"/>
            </a:br>
            <a:r>
              <a:rPr lang="es-MX" b="0" kern="0" smtClean="0"/>
              <a:t>Programa de Fortalecimiento de la Calidad Educativa 2016-2017 </a:t>
            </a:r>
            <a:endParaRPr lang="es-MX" b="0" kern="0" dirty="0"/>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0" y="558228"/>
            <a:ext cx="9144000" cy="6299772"/>
          </a:xfrm>
          <a:prstGeom prst="rect">
            <a:avLst/>
          </a:prstGeom>
          <a:solidFill>
            <a:schemeClr val="bg1"/>
          </a:solidFill>
          <a:ln w="3175" algn="ctr">
            <a:solidFill>
              <a:schemeClr val="bg1"/>
            </a:solidFill>
            <a:miter lim="800000"/>
            <a:headEnd/>
            <a:tailEnd/>
          </a:ln>
        </p:spPr>
        <p:txBody>
          <a:bodyPr wrap="none" anchor="t" anchorCtr="0"/>
          <a:lstStyle/>
          <a:p>
            <a:pPr algn="ctr">
              <a:tabLst>
                <a:tab pos="180975" algn="l"/>
                <a:tab pos="447675" algn="l"/>
              </a:tabLst>
            </a:pPr>
            <a:endParaRPr lang="es-ES_tradnl" sz="1400"/>
          </a:p>
        </p:txBody>
      </p:sp>
      <p:sp>
        <p:nvSpPr>
          <p:cNvPr id="34819" name="Text Box 7"/>
          <p:cNvSpPr txBox="1">
            <a:spLocks noChangeArrowheads="1"/>
          </p:cNvSpPr>
          <p:nvPr/>
        </p:nvSpPr>
        <p:spPr bwMode="auto">
          <a:xfrm>
            <a:off x="0" y="565688"/>
            <a:ext cx="9144000" cy="6292312"/>
          </a:xfrm>
          <a:prstGeom prst="rect">
            <a:avLst/>
          </a:prstGeom>
          <a:solidFill>
            <a:schemeClr val="bg1"/>
          </a:solidFill>
          <a:ln w="3175" algn="ctr">
            <a:noFill/>
            <a:miter lim="800000"/>
            <a:headEnd/>
            <a:tailEnd/>
          </a:ln>
        </p:spPr>
        <p:txBody>
          <a:bodyPr wrap="square" tIns="90000">
            <a:noAutofit/>
          </a:bodyPr>
          <a:lstStyle/>
          <a:p>
            <a:pPr>
              <a:tabLst>
                <a:tab pos="180975" algn="l"/>
                <a:tab pos="447675" algn="l"/>
              </a:tabLst>
            </a:pPr>
            <a:endParaRPr lang="es-MX" sz="500" b="1" dirty="0" smtClean="0">
              <a:solidFill>
                <a:schemeClr val="tx1"/>
              </a:solidFill>
            </a:endParaRPr>
          </a:p>
          <a:p>
            <a:pPr algn="just">
              <a:tabLst>
                <a:tab pos="180975" algn="l"/>
                <a:tab pos="447675" algn="l"/>
              </a:tabLst>
            </a:pPr>
            <a:r>
              <a:rPr lang="es-MX" sz="1400" b="1" dirty="0" smtClean="0">
                <a:solidFill>
                  <a:schemeClr val="tx1"/>
                </a:solidFill>
              </a:rPr>
              <a:t>Análisis </a:t>
            </a:r>
            <a:r>
              <a:rPr lang="es-MX" sz="1400" b="1" dirty="0">
                <a:solidFill>
                  <a:schemeClr val="tx1"/>
                </a:solidFill>
              </a:rPr>
              <a:t>de los programas educativos de </a:t>
            </a:r>
            <a:r>
              <a:rPr lang="es-MX" sz="1400" b="1" dirty="0" smtClean="0">
                <a:solidFill>
                  <a:schemeClr val="tx1"/>
                </a:solidFill>
              </a:rPr>
              <a:t>posgrado en las UUPP</a:t>
            </a:r>
            <a:endParaRPr lang="es-ES" sz="1400" b="1" dirty="0">
              <a:solidFill>
                <a:schemeClr val="tx1"/>
              </a:solidFill>
            </a:endParaRPr>
          </a:p>
        </p:txBody>
      </p:sp>
      <p:sp>
        <p:nvSpPr>
          <p:cNvPr id="34821" name="Rectangle 32"/>
          <p:cNvSpPr>
            <a:spLocks noChangeArrowheads="1"/>
          </p:cNvSpPr>
          <p:nvPr/>
        </p:nvSpPr>
        <p:spPr bwMode="auto">
          <a:xfrm>
            <a:off x="0" y="1219200"/>
            <a:ext cx="342900" cy="0"/>
          </a:xfrm>
          <a:prstGeom prst="rect">
            <a:avLst/>
          </a:prstGeom>
          <a:noFill/>
          <a:ln w="38100" algn="ctr">
            <a:noFill/>
            <a:miter lim="800000"/>
            <a:headEnd/>
            <a:tailEnd/>
          </a:ln>
        </p:spPr>
        <p:txBody>
          <a:bodyPr wrap="none" anchor="ctr">
            <a:spAutoFit/>
          </a:bodyPr>
          <a:lstStyle/>
          <a:p>
            <a:pPr algn="ctr"/>
            <a:endParaRPr lang="es-MX"/>
          </a:p>
        </p:txBody>
      </p:sp>
      <p:sp>
        <p:nvSpPr>
          <p:cNvPr id="34822" name="Rectangle 34"/>
          <p:cNvSpPr>
            <a:spLocks noChangeArrowheads="1"/>
          </p:cNvSpPr>
          <p:nvPr/>
        </p:nvSpPr>
        <p:spPr bwMode="auto">
          <a:xfrm>
            <a:off x="0" y="1219200"/>
            <a:ext cx="1143000" cy="0"/>
          </a:xfrm>
          <a:prstGeom prst="rect">
            <a:avLst/>
          </a:prstGeom>
          <a:noFill/>
          <a:ln w="38100" algn="ctr">
            <a:noFill/>
            <a:miter lim="800000"/>
            <a:headEnd/>
            <a:tailEnd/>
          </a:ln>
        </p:spPr>
        <p:txBody>
          <a:bodyPr wrap="none">
            <a:spAutoFit/>
          </a:bodyPr>
          <a:lstStyle/>
          <a:p>
            <a:pPr algn="ctr" eaLnBrk="0" hangingPunct="0"/>
            <a:endParaRPr lang="es-ES_tradnl" sz="1400"/>
          </a:p>
        </p:txBody>
      </p:sp>
      <p:sp>
        <p:nvSpPr>
          <p:cNvPr id="34823" name="Rectangle 877"/>
          <p:cNvSpPr>
            <a:spLocks noChangeArrowheads="1"/>
          </p:cNvSpPr>
          <p:nvPr/>
        </p:nvSpPr>
        <p:spPr bwMode="auto">
          <a:xfrm>
            <a:off x="0" y="5637213"/>
            <a:ext cx="9144000" cy="0"/>
          </a:xfrm>
          <a:prstGeom prst="rect">
            <a:avLst/>
          </a:prstGeom>
          <a:noFill/>
          <a:ln w="38100" algn="ctr">
            <a:noFill/>
            <a:miter lim="800000"/>
            <a:headEnd/>
            <a:tailEnd/>
          </a:ln>
        </p:spPr>
        <p:txBody>
          <a:bodyPr wrap="none" anchor="ctr">
            <a:spAutoFit/>
          </a:bodyPr>
          <a:lstStyle/>
          <a:p>
            <a:pPr algn="ctr" eaLnBrk="0" hangingPunct="0"/>
            <a:endParaRPr lang="es-ES_tradnl" sz="1400"/>
          </a:p>
        </p:txBody>
      </p:sp>
      <p:graphicFrame>
        <p:nvGraphicFramePr>
          <p:cNvPr id="191832" name="Group 1368"/>
          <p:cNvGraphicFramePr>
            <a:graphicFrameLocks noGrp="1"/>
          </p:cNvGraphicFramePr>
          <p:nvPr>
            <p:extLst>
              <p:ext uri="{D42A27DB-BD31-4B8C-83A1-F6EECF244321}">
                <p14:modId xmlns:p14="http://schemas.microsoft.com/office/powerpoint/2010/main" val="1794920121"/>
              </p:ext>
            </p:extLst>
          </p:nvPr>
        </p:nvGraphicFramePr>
        <p:xfrm>
          <a:off x="132520" y="1333690"/>
          <a:ext cx="8847455" cy="3953193"/>
        </p:xfrm>
        <a:graphic>
          <a:graphicData uri="http://schemas.openxmlformats.org/drawingml/2006/table">
            <a:tbl>
              <a:tblPr/>
              <a:tblGrid>
                <a:gridCol w="971550"/>
                <a:gridCol w="215900"/>
                <a:gridCol w="215900"/>
                <a:gridCol w="215900"/>
                <a:gridCol w="288925"/>
                <a:gridCol w="287338"/>
                <a:gridCol w="863600"/>
                <a:gridCol w="792162"/>
                <a:gridCol w="288925"/>
                <a:gridCol w="360363"/>
                <a:gridCol w="358775"/>
                <a:gridCol w="288925"/>
                <a:gridCol w="287337"/>
                <a:gridCol w="288925"/>
                <a:gridCol w="371475"/>
                <a:gridCol w="781050"/>
                <a:gridCol w="952500"/>
                <a:gridCol w="208280"/>
                <a:gridCol w="233362"/>
                <a:gridCol w="287338"/>
                <a:gridCol w="288925"/>
              </a:tblGrid>
              <a:tr h="519113">
                <a:tc gridSpan="7">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_tradnl" sz="2800" b="0" i="0" u="none" strike="noStrike" cap="none" normalizeH="0" baseline="0" dirty="0" smtClean="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gridSpan="9">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MX" sz="1300" b="1" i="0" u="none" strike="noStrike" cap="none" normalizeH="0" baseline="0" dirty="0" smtClean="0">
                          <a:ln>
                            <a:noFill/>
                          </a:ln>
                          <a:solidFill>
                            <a:schemeClr val="tx1"/>
                          </a:solidFill>
                          <a:effectLst/>
                          <a:latin typeface="Arial" charset="0"/>
                        </a:rPr>
                        <a:t>Núcleo académico básico</a:t>
                      </a:r>
                      <a:endParaRPr kumimoji="0" lang="es-ES" sz="1300" b="1" i="0" u="none" strike="noStrike" cap="none" normalizeH="0" baseline="0" dirty="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gridSpan="5">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MX" sz="1300" b="1" i="0" u="none" strike="noStrike" cap="none" normalizeH="0" baseline="0" smtClean="0">
                          <a:ln>
                            <a:noFill/>
                          </a:ln>
                          <a:solidFill>
                            <a:schemeClr val="tx1"/>
                          </a:solidFill>
                          <a:effectLst/>
                          <a:latin typeface="Arial" charset="0"/>
                        </a:rPr>
                        <a:t>Resultados</a:t>
                      </a:r>
                      <a:endParaRPr kumimoji="0" lang="es-ES" sz="13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r>
              <a:tr h="504825">
                <a:tc row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MX" sz="1000" b="1" i="0" u="none" strike="noStrike" cap="none" normalizeH="0" baseline="0" dirty="0" smtClean="0">
                          <a:ln>
                            <a:noFill/>
                          </a:ln>
                          <a:solidFill>
                            <a:schemeClr val="tx1"/>
                          </a:solidFill>
                          <a:effectLst/>
                          <a:latin typeface="Arial" charset="0"/>
                        </a:rPr>
                        <a:t>Nombre del PE de Posgrado</a:t>
                      </a:r>
                      <a:endParaRPr kumimoji="0" lang="es-ES" sz="1000" b="1" i="0" u="none" strike="noStrike" cap="none" normalizeH="0" baseline="0" dirty="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gridSpan="3">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MX" sz="1000" b="1" i="0" u="none" strike="noStrike" cap="none" normalizeH="0" baseline="0" dirty="0" smtClean="0">
                          <a:ln>
                            <a:noFill/>
                          </a:ln>
                          <a:solidFill>
                            <a:schemeClr val="tx1"/>
                          </a:solidFill>
                          <a:effectLst/>
                          <a:latin typeface="Arial" charset="0"/>
                        </a:rPr>
                        <a:t>Nivel del PE</a:t>
                      </a:r>
                      <a:endParaRPr kumimoji="0" lang="es-ES" sz="1000" b="1" i="0" u="none" strike="noStrike" cap="none" normalizeH="0" baseline="0" dirty="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hMerge="1">
                  <a:txBody>
                    <a:bodyPr/>
                    <a:lstStyle/>
                    <a:p>
                      <a:endParaRPr lang="es-MX"/>
                    </a:p>
                  </a:txBody>
                  <a:tcPr/>
                </a:tc>
                <a:tc hMerge="1">
                  <a:txBody>
                    <a:bodyPr/>
                    <a:lstStyle/>
                    <a:p>
                      <a:endParaRPr lang="es-MX"/>
                    </a:p>
                  </a:txBody>
                  <a:tcPr/>
                </a:tc>
                <a:tc gridSpan="3">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MX" sz="1000" b="1" i="0" u="none" strike="noStrike" cap="none" normalizeH="0" baseline="0" dirty="0" smtClean="0">
                          <a:ln>
                            <a:noFill/>
                          </a:ln>
                          <a:solidFill>
                            <a:schemeClr val="tx1"/>
                          </a:solidFill>
                          <a:effectLst/>
                          <a:latin typeface="Arial" charset="0"/>
                        </a:rPr>
                        <a:t>Calidad del PE</a:t>
                      </a:r>
                      <a:endParaRPr kumimoji="0" lang="es-ES" sz="1000" b="1" i="0" u="none" strike="noStrike" cap="none" normalizeH="0" baseline="0" dirty="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hMerge="1">
                  <a:txBody>
                    <a:bodyPr/>
                    <a:lstStyle/>
                    <a:p>
                      <a:endParaRPr lang="es-MX"/>
                    </a:p>
                  </a:txBody>
                  <a:tcPr/>
                </a:tc>
                <a:tc hMerge="1">
                  <a:txBody>
                    <a:bodyPr/>
                    <a:lstStyle/>
                    <a:p>
                      <a:endParaRPr lang="es-MX"/>
                    </a:p>
                  </a:txBody>
                  <a:tcPr/>
                </a:tc>
                <a:tc row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000" b="1" i="0" u="none" strike="noStrike" cap="none" normalizeH="0" baseline="0" smtClean="0">
                          <a:ln>
                            <a:noFill/>
                          </a:ln>
                          <a:solidFill>
                            <a:schemeClr val="tx1"/>
                          </a:solidFill>
                          <a:effectLst/>
                          <a:latin typeface="Arial" charset="0"/>
                          <a:ea typeface="Times New Roman" pitchFamily="18" charset="0"/>
                          <a:cs typeface="Arial" charset="0"/>
                        </a:rPr>
                        <a:t>Núm. PTC que lo atienden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gridSpan="3">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000" b="1" i="0" u="none" strike="noStrike" cap="none" normalizeH="0" baseline="0" dirty="0" smtClean="0">
                          <a:ln>
                            <a:noFill/>
                          </a:ln>
                          <a:solidFill>
                            <a:schemeClr val="tx1"/>
                          </a:solidFill>
                          <a:effectLst/>
                          <a:latin typeface="Arial" charset="0"/>
                          <a:ea typeface="Times New Roman" pitchFamily="18" charset="0"/>
                          <a:cs typeface="Arial" charset="0"/>
                        </a:rPr>
                        <a:t>Nivel de estudios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hMerge="1">
                  <a:txBody>
                    <a:bodyPr/>
                    <a:lstStyle/>
                    <a:p>
                      <a:endParaRPr lang="es-MX"/>
                    </a:p>
                  </a:txBody>
                  <a:tcPr/>
                </a:tc>
                <a:tc hMerge="1">
                  <a:txBody>
                    <a:bodyPr/>
                    <a:lstStyle/>
                    <a:p>
                      <a:endParaRPr lang="es-MX"/>
                    </a:p>
                  </a:txBody>
                  <a:tcPr/>
                </a:tc>
                <a:tc gridSpan="4">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000" b="1" i="0" u="none" strike="noStrike" cap="none" normalizeH="0" baseline="0" dirty="0" smtClean="0">
                          <a:ln>
                            <a:noFill/>
                          </a:ln>
                          <a:solidFill>
                            <a:schemeClr val="tx1"/>
                          </a:solidFill>
                          <a:effectLst/>
                          <a:latin typeface="Arial" charset="0"/>
                          <a:ea typeface="Times New Roman" pitchFamily="18" charset="0"/>
                          <a:cs typeface="Arial" charset="0"/>
                        </a:rPr>
                        <a:t>Número de PTC adscritos al SNI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hMerge="1">
                  <a:txBody>
                    <a:bodyPr/>
                    <a:lstStyle/>
                    <a:p>
                      <a:endParaRPr lang="es-MX"/>
                    </a:p>
                  </a:txBody>
                  <a:tcPr/>
                </a:tc>
                <a:tc hMerge="1">
                  <a:txBody>
                    <a:bodyPr/>
                    <a:lstStyle/>
                    <a:p>
                      <a:endParaRPr lang="es-MX"/>
                    </a:p>
                  </a:txBody>
                  <a:tcPr/>
                </a:tc>
                <a:tc hMerge="1">
                  <a:txBody>
                    <a:bodyPr/>
                    <a:lstStyle/>
                    <a:p>
                      <a:endParaRPr lang="es-MX"/>
                    </a:p>
                  </a:txBody>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MX" sz="1000" b="1" i="0" u="none" strike="noStrike" cap="none" normalizeH="0" baseline="0" dirty="0" smtClean="0">
                          <a:ln>
                            <a:noFill/>
                          </a:ln>
                          <a:solidFill>
                            <a:schemeClr val="tx1"/>
                          </a:solidFill>
                          <a:effectLst/>
                          <a:latin typeface="Arial" charset="0"/>
                        </a:rPr>
                        <a:t>LGAC</a:t>
                      </a:r>
                      <a:endParaRPr kumimoji="0" lang="es-ES" sz="1000" b="1" i="0" u="none" strike="noStrike" cap="none" normalizeH="0" baseline="0" dirty="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row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000" b="1" i="0" u="none" strike="noStrike" cap="none" normalizeH="0" baseline="0" dirty="0" smtClean="0">
                          <a:ln>
                            <a:noFill/>
                          </a:ln>
                          <a:solidFill>
                            <a:schemeClr val="tx1"/>
                          </a:solidFill>
                          <a:effectLst/>
                          <a:latin typeface="Arial" charset="0"/>
                          <a:cs typeface="Times New Roman" pitchFamily="18" charset="0"/>
                        </a:rPr>
                        <a:t>Evidencia de los estudios de seguimiento de egresados o registros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gridSpan="4">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MX" sz="1000" b="1" i="0" u="none" strike="noStrike" cap="none" normalizeH="0" baseline="0" dirty="0" smtClean="0">
                          <a:ln>
                            <a:noFill/>
                          </a:ln>
                          <a:solidFill>
                            <a:schemeClr val="tx1"/>
                          </a:solidFill>
                          <a:effectLst/>
                          <a:latin typeface="Arial" charset="0"/>
                        </a:rPr>
                        <a:t>Tasa de graduación por cohorte generacional</a:t>
                      </a:r>
                      <a:endParaRPr kumimoji="0" lang="es-ES" sz="1000" b="1" i="0" u="none" strike="noStrike" cap="none" normalizeH="0" baseline="0" dirty="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hMerge="1">
                  <a:txBody>
                    <a:bodyPr/>
                    <a:lstStyle/>
                    <a:p>
                      <a:endParaRPr lang="es-MX"/>
                    </a:p>
                  </a:txBody>
                  <a:tcPr/>
                </a:tc>
                <a:tc hMerge="1">
                  <a:txBody>
                    <a:bodyPr/>
                    <a:lstStyle/>
                    <a:p>
                      <a:endParaRPr lang="es-MX"/>
                    </a:p>
                  </a:txBody>
                  <a:tcPr/>
                </a:tc>
                <a:tc hMerge="1">
                  <a:txBody>
                    <a:bodyPr/>
                    <a:lstStyle/>
                    <a:p>
                      <a:endParaRPr lang="es-MX"/>
                    </a:p>
                  </a:txBody>
                  <a:tcPr/>
                </a:tc>
              </a:tr>
              <a:tr h="677863">
                <a:tc vMerge="1">
                  <a:txBody>
                    <a:bodyPr/>
                    <a:lstStyle/>
                    <a:p>
                      <a:endParaRPr lang="es-MX"/>
                    </a:p>
                  </a:txBody>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MX" sz="1100" b="0" i="0" u="none" strike="noStrike" cap="none" normalizeH="0" baseline="0" smtClean="0">
                          <a:ln>
                            <a:noFill/>
                          </a:ln>
                          <a:solidFill>
                            <a:schemeClr val="tx1"/>
                          </a:solidFill>
                          <a:effectLst/>
                          <a:latin typeface="Arial" charset="0"/>
                        </a:rPr>
                        <a:t>E</a:t>
                      </a:r>
                      <a:endParaRPr kumimoji="0" lang="es-ES" sz="11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MX" sz="1100" b="0" i="0" u="none" strike="noStrike" cap="none" normalizeH="0" baseline="0" smtClean="0">
                          <a:ln>
                            <a:noFill/>
                          </a:ln>
                          <a:solidFill>
                            <a:schemeClr val="tx1"/>
                          </a:solidFill>
                          <a:effectLst/>
                          <a:latin typeface="Arial" charset="0"/>
                        </a:rPr>
                        <a:t>M</a:t>
                      </a:r>
                      <a:endParaRPr kumimoji="0" lang="es-ES" sz="11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MX" sz="1100" b="0" i="0" u="none" strike="noStrike" cap="none" normalizeH="0" baseline="0" smtClean="0">
                          <a:ln>
                            <a:noFill/>
                          </a:ln>
                          <a:solidFill>
                            <a:schemeClr val="tx1"/>
                          </a:solidFill>
                          <a:effectLst/>
                          <a:latin typeface="Arial" charset="0"/>
                        </a:rPr>
                        <a:t>D</a:t>
                      </a:r>
                      <a:endParaRPr kumimoji="0" lang="es-ES" sz="11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MX" sz="1000" b="0" i="0" u="none" strike="noStrike" cap="none" normalizeH="0" baseline="0" dirty="0" smtClean="0">
                          <a:ln>
                            <a:noFill/>
                          </a:ln>
                          <a:solidFill>
                            <a:schemeClr val="tx1"/>
                          </a:solidFill>
                          <a:effectLst/>
                          <a:latin typeface="Arial" charset="0"/>
                        </a:rPr>
                        <a:t>PNP</a:t>
                      </a:r>
                      <a:endParaRPr kumimoji="0" lang="es-ES" sz="10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MX" sz="1000" b="0" i="0" u="none" strike="noStrike" cap="none" normalizeH="0" baseline="0" dirty="0" smtClean="0">
                          <a:ln>
                            <a:noFill/>
                          </a:ln>
                          <a:solidFill>
                            <a:schemeClr val="tx1"/>
                          </a:solidFill>
                          <a:effectLst/>
                          <a:latin typeface="Arial" charset="0"/>
                        </a:rPr>
                        <a:t>PFC</a:t>
                      </a:r>
                      <a:endParaRPr kumimoji="0" lang="es-ES" sz="10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MX" sz="1000" b="0" i="0" u="none" strike="noStrike" cap="none" normalizeH="0" baseline="0" dirty="0" smtClean="0">
                          <a:ln>
                            <a:noFill/>
                          </a:ln>
                          <a:solidFill>
                            <a:schemeClr val="tx1"/>
                          </a:solidFill>
                          <a:effectLst/>
                          <a:latin typeface="Arial" charset="0"/>
                        </a:rPr>
                        <a:t>No reconocido en el PNPC</a:t>
                      </a:r>
                      <a:endParaRPr kumimoji="0" lang="es-ES" sz="10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vMerge="1">
                  <a:txBody>
                    <a:bodyPr/>
                    <a:lstStyle/>
                    <a:p>
                      <a:endParaRPr lang="es-MX"/>
                    </a:p>
                  </a:txBody>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MX" sz="1000" b="0" i="0" u="none" strike="noStrike" cap="none" normalizeH="0" baseline="0" smtClean="0">
                          <a:ln>
                            <a:noFill/>
                          </a:ln>
                          <a:solidFill>
                            <a:schemeClr val="tx1"/>
                          </a:solidFill>
                          <a:effectLst/>
                          <a:latin typeface="Arial" charset="0"/>
                        </a:rPr>
                        <a:t>D</a:t>
                      </a:r>
                      <a:endParaRPr kumimoji="0" lang="es-ES" sz="10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MX" sz="1000" b="0" i="0" u="none" strike="noStrike" cap="none" normalizeH="0" baseline="0" smtClean="0">
                          <a:ln>
                            <a:noFill/>
                          </a:ln>
                          <a:solidFill>
                            <a:schemeClr val="tx1"/>
                          </a:solidFill>
                          <a:effectLst/>
                          <a:latin typeface="Arial" charset="0"/>
                        </a:rPr>
                        <a:t>M</a:t>
                      </a:r>
                      <a:endParaRPr kumimoji="0" lang="es-ES" sz="10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MX" sz="1000" b="0" i="0" u="none" strike="noStrike" cap="none" normalizeH="0" baseline="0" smtClean="0">
                          <a:ln>
                            <a:noFill/>
                          </a:ln>
                          <a:solidFill>
                            <a:schemeClr val="tx1"/>
                          </a:solidFill>
                          <a:effectLst/>
                          <a:latin typeface="Arial" charset="0"/>
                        </a:rPr>
                        <a:t>E</a:t>
                      </a:r>
                      <a:endParaRPr kumimoji="0" lang="es-ES" sz="10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MX" sz="1000" b="0" i="0" u="none" strike="noStrike" cap="none" normalizeH="0" baseline="0" smtClean="0">
                          <a:ln>
                            <a:noFill/>
                          </a:ln>
                          <a:solidFill>
                            <a:schemeClr val="tx1"/>
                          </a:solidFill>
                          <a:effectLst/>
                          <a:latin typeface="Arial" charset="0"/>
                        </a:rPr>
                        <a:t>C</a:t>
                      </a:r>
                      <a:endParaRPr kumimoji="0" lang="es-ES" sz="10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MX" sz="1000" b="0" i="0" u="none" strike="noStrike" cap="none" normalizeH="0" baseline="0" smtClean="0">
                          <a:ln>
                            <a:noFill/>
                          </a:ln>
                          <a:solidFill>
                            <a:schemeClr val="tx1"/>
                          </a:solidFill>
                          <a:effectLst/>
                          <a:latin typeface="Arial" charset="0"/>
                        </a:rPr>
                        <a:t>I</a:t>
                      </a:r>
                      <a:endParaRPr kumimoji="0" lang="es-ES" sz="10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MX" sz="1000" b="0" i="0" u="none" strike="noStrike" cap="none" normalizeH="0" baseline="0" smtClean="0">
                          <a:ln>
                            <a:noFill/>
                          </a:ln>
                          <a:solidFill>
                            <a:schemeClr val="tx1"/>
                          </a:solidFill>
                          <a:effectLst/>
                          <a:latin typeface="Arial" charset="0"/>
                        </a:rPr>
                        <a:t>II</a:t>
                      </a:r>
                      <a:endParaRPr kumimoji="0" lang="es-ES" sz="10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MX" sz="1000" b="0" i="0" u="none" strike="noStrike" cap="none" normalizeH="0" baseline="0" smtClean="0">
                          <a:ln>
                            <a:noFill/>
                          </a:ln>
                          <a:solidFill>
                            <a:schemeClr val="tx1"/>
                          </a:solidFill>
                          <a:effectLst/>
                          <a:latin typeface="Arial" charset="0"/>
                        </a:rPr>
                        <a:t>III</a:t>
                      </a:r>
                      <a:endParaRPr kumimoji="0" lang="es-ES" sz="10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MX" sz="1000" b="0" i="0" u="none" strike="noStrike" cap="none" normalizeH="0" baseline="0" dirty="0" smtClean="0">
                          <a:ln>
                            <a:noFill/>
                          </a:ln>
                          <a:solidFill>
                            <a:schemeClr val="tx1"/>
                          </a:solidFill>
                          <a:effectLst/>
                          <a:latin typeface="Arial" charset="0"/>
                        </a:rPr>
                        <a:t>LGAC</a:t>
                      </a: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s-MX" sz="1000" b="0" i="0" u="none" strike="noStrike" cap="none" normalizeH="0" baseline="0" dirty="0" smtClean="0">
                        <a:ln>
                          <a:noFill/>
                        </a:ln>
                        <a:solidFill>
                          <a:schemeClr val="tx1"/>
                        </a:solidFill>
                        <a:effectLst/>
                        <a:latin typeface="Arial" charset="0"/>
                      </a:endParaRP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s-ES" sz="10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solidFill>
                      <a:srgbClr val="92D050"/>
                    </a:solidFill>
                  </a:tcPr>
                </a:tc>
                <a:tc vMerge="1">
                  <a:txBody>
                    <a:bodyPr/>
                    <a:lstStyle/>
                    <a:p>
                      <a:endParaRPr lang="es-MX"/>
                    </a:p>
                  </a:txBody>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MX" sz="1000" b="0" i="0" u="none" strike="noStrike" cap="none" normalizeH="0" baseline="0" dirty="0" smtClean="0">
                          <a:ln>
                            <a:noFill/>
                          </a:ln>
                          <a:solidFill>
                            <a:schemeClr val="tx1"/>
                          </a:solidFill>
                          <a:effectLst/>
                          <a:latin typeface="Arial" charset="0"/>
                        </a:rPr>
                        <a:t>2007</a:t>
                      </a:r>
                      <a:endParaRPr kumimoji="0" lang="es-ES" sz="10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MX" sz="1000" b="0" i="0" u="none" strike="noStrike" cap="none" normalizeH="0" baseline="0" dirty="0" smtClean="0">
                          <a:ln>
                            <a:noFill/>
                          </a:ln>
                          <a:solidFill>
                            <a:schemeClr val="tx1"/>
                          </a:solidFill>
                          <a:effectLst/>
                          <a:latin typeface="Arial" charset="0"/>
                        </a:rPr>
                        <a:t>2008</a:t>
                      </a:r>
                      <a:endParaRPr kumimoji="0" lang="es-ES" sz="10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MX" sz="1000" b="0" i="0" u="none" strike="noStrike" cap="none" normalizeH="0" baseline="0" dirty="0" smtClean="0">
                          <a:ln>
                            <a:noFill/>
                          </a:ln>
                          <a:solidFill>
                            <a:schemeClr val="tx1"/>
                          </a:solidFill>
                          <a:effectLst/>
                          <a:latin typeface="Arial" charset="0"/>
                        </a:rPr>
                        <a:t>2009</a:t>
                      </a:r>
                      <a:endParaRPr kumimoji="0" lang="es-ES" sz="10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MX" sz="1000" b="0" i="0" u="none" strike="noStrike" cap="none" normalizeH="0" baseline="0" dirty="0" smtClean="0">
                          <a:ln>
                            <a:noFill/>
                          </a:ln>
                          <a:solidFill>
                            <a:schemeClr val="tx1"/>
                          </a:solidFill>
                          <a:effectLst/>
                          <a:latin typeface="Arial" charset="0"/>
                        </a:rPr>
                        <a:t>2010</a:t>
                      </a:r>
                      <a:endParaRPr kumimoji="0" lang="es-ES" sz="10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r>
              <a:tr h="1016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_tradnl"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_tradnl"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_tradnl"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_tradnl"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_tradnl"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_tradnl"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_tradnl"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_tradnl"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_tradnl"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_tradnl"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_tradnl"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_tradnl"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_tradnl"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_tradnl"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_tradnl"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_tradnl"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_tradnl"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_tradnl"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_tradnl"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_tradnl"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_tradnl"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_tradnl"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_tradnl"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_tradnl"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_tradnl"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_tradnl"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_tradnl"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_tradnl"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_tradnl"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_tradnl"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_tradnl"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_tradnl"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_tradnl"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_tradnl"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_tradnl"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_tradnl"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_tradnl"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_tradnl"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_tradnl"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_tradnl"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_tradnl"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_tradnl"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928" name="Text Box 1184"/>
          <p:cNvSpPr txBox="1">
            <a:spLocks noChangeArrowheads="1"/>
          </p:cNvSpPr>
          <p:nvPr/>
        </p:nvSpPr>
        <p:spPr bwMode="auto">
          <a:xfrm>
            <a:off x="6435725" y="2992438"/>
            <a:ext cx="504825" cy="244475"/>
          </a:xfrm>
          <a:prstGeom prst="rect">
            <a:avLst/>
          </a:prstGeom>
          <a:noFill/>
          <a:ln w="38100" algn="ctr">
            <a:noFill/>
            <a:miter lim="800000"/>
            <a:headEnd/>
            <a:tailEnd/>
          </a:ln>
        </p:spPr>
        <p:txBody>
          <a:bodyPr>
            <a:spAutoFit/>
          </a:bodyPr>
          <a:lstStyle/>
          <a:p>
            <a:pPr algn="ctr">
              <a:spcBef>
                <a:spcPct val="50000"/>
              </a:spcBef>
              <a:tabLst>
                <a:tab pos="180975" algn="l"/>
                <a:tab pos="447675" algn="l"/>
              </a:tabLst>
            </a:pPr>
            <a:r>
              <a:rPr lang="es-MX" sz="1000" dirty="0">
                <a:solidFill>
                  <a:schemeClr val="tx1"/>
                </a:solidFill>
              </a:rPr>
              <a:t>PTC</a:t>
            </a:r>
            <a:endParaRPr lang="es-ES" sz="1000" dirty="0">
              <a:solidFill>
                <a:schemeClr val="tx1"/>
              </a:solidFill>
            </a:endParaRPr>
          </a:p>
        </p:txBody>
      </p:sp>
      <p:sp>
        <p:nvSpPr>
          <p:cNvPr id="11" name="Text Box 1367"/>
          <p:cNvSpPr txBox="1">
            <a:spLocks noChangeArrowheads="1"/>
          </p:cNvSpPr>
          <p:nvPr/>
        </p:nvSpPr>
        <p:spPr bwMode="auto">
          <a:xfrm>
            <a:off x="-18462" y="5451147"/>
            <a:ext cx="9162462" cy="692497"/>
          </a:xfrm>
          <a:prstGeom prst="rect">
            <a:avLst/>
          </a:prstGeom>
          <a:noFill/>
          <a:ln w="38100" algn="ctr">
            <a:noFill/>
            <a:miter lim="800000"/>
            <a:headEnd/>
            <a:tailEnd/>
          </a:ln>
        </p:spPr>
        <p:txBody>
          <a:bodyPr wrap="square">
            <a:spAutoFit/>
          </a:bodyPr>
          <a:lstStyle/>
          <a:p>
            <a:pPr algn="just">
              <a:spcBef>
                <a:spcPct val="50000"/>
              </a:spcBef>
              <a:tabLst>
                <a:tab pos="180975" algn="l"/>
                <a:tab pos="447675" algn="l"/>
              </a:tabLst>
            </a:pPr>
            <a:r>
              <a:rPr lang="es-MX" sz="1300" b="0" dirty="0" smtClean="0">
                <a:solidFill>
                  <a:schemeClr val="tx1"/>
                </a:solidFill>
              </a:rPr>
              <a:t>Como resultado del análisis  de los PE de posgrado señalar las principales conclusiones respecto a la situación que guardan éstos, para con ello plantear en la parte de planeación las políticas, objetivos, estrategias y acciones adecuadas para lograr y/o asegurar la calidad de todos ellos con el reconocimiento en el PNPC.</a:t>
            </a:r>
            <a:endParaRPr lang="es-ES" sz="1300" b="0" dirty="0">
              <a:solidFill>
                <a:schemeClr val="tx1"/>
              </a:solidFill>
            </a:endParaRPr>
          </a:p>
        </p:txBody>
      </p:sp>
      <p:sp>
        <p:nvSpPr>
          <p:cNvPr id="34929" name="Text Box 1367"/>
          <p:cNvSpPr txBox="1">
            <a:spLocks noChangeArrowheads="1"/>
          </p:cNvSpPr>
          <p:nvPr/>
        </p:nvSpPr>
        <p:spPr bwMode="auto">
          <a:xfrm>
            <a:off x="-26504" y="6202955"/>
            <a:ext cx="9170504" cy="640782"/>
          </a:xfrm>
          <a:prstGeom prst="rect">
            <a:avLst/>
          </a:prstGeom>
          <a:noFill/>
          <a:ln w="38100" algn="ctr">
            <a:noFill/>
            <a:miter lim="800000"/>
            <a:headEnd/>
            <a:tailEnd/>
          </a:ln>
        </p:spPr>
        <p:txBody>
          <a:bodyPr>
            <a:noAutofit/>
          </a:bodyPr>
          <a:lstStyle/>
          <a:p>
            <a:pPr algn="just">
              <a:spcBef>
                <a:spcPct val="50000"/>
              </a:spcBef>
              <a:tabLst>
                <a:tab pos="180975" algn="l"/>
                <a:tab pos="447675" algn="l"/>
              </a:tabLst>
            </a:pPr>
            <a:r>
              <a:rPr lang="es-MX" sz="1150" b="0" dirty="0" smtClean="0">
                <a:solidFill>
                  <a:schemeClr val="tx1"/>
                </a:solidFill>
              </a:rPr>
              <a:t>* El </a:t>
            </a:r>
            <a:r>
              <a:rPr lang="es-MX" sz="1150" b="0" dirty="0">
                <a:solidFill>
                  <a:schemeClr val="tx1"/>
                </a:solidFill>
              </a:rPr>
              <a:t>indicador de la tasa de graduación por cohorte generacional está considerado hasta </a:t>
            </a:r>
            <a:r>
              <a:rPr lang="es-MX" sz="1150" b="0" dirty="0" smtClean="0">
                <a:solidFill>
                  <a:schemeClr val="tx1"/>
                </a:solidFill>
              </a:rPr>
              <a:t>2009 para doctorado y 2010 para maestría. </a:t>
            </a:r>
            <a:r>
              <a:rPr lang="es-MX" sz="1150" b="0" dirty="0">
                <a:solidFill>
                  <a:schemeClr val="tx1"/>
                </a:solidFill>
              </a:rPr>
              <a:t>Los parámetros mínimos indispensables de los indicadores para un programa de posgrado de calidad están descritos en el </a:t>
            </a:r>
            <a:r>
              <a:rPr lang="es-MX" sz="1150" dirty="0">
                <a:solidFill>
                  <a:schemeClr val="tx1"/>
                </a:solidFill>
              </a:rPr>
              <a:t>Anexo </a:t>
            </a:r>
            <a:r>
              <a:rPr lang="es-MX" sz="1150" dirty="0" smtClean="0">
                <a:solidFill>
                  <a:schemeClr val="tx1"/>
                </a:solidFill>
              </a:rPr>
              <a:t>IVA y IVB</a:t>
            </a:r>
            <a:r>
              <a:rPr lang="es-MX" sz="1150" b="0" dirty="0" smtClean="0">
                <a:solidFill>
                  <a:schemeClr val="tx1"/>
                </a:solidFill>
              </a:rPr>
              <a:t>.</a:t>
            </a:r>
            <a:endParaRPr lang="es-ES" sz="1150" b="0" dirty="0">
              <a:solidFill>
                <a:schemeClr val="tx1"/>
              </a:solidFill>
            </a:endParaRPr>
          </a:p>
        </p:txBody>
      </p:sp>
      <p:sp>
        <p:nvSpPr>
          <p:cNvPr id="14" name="13 Rectángulo">
            <a:hlinkClick r:id="rId3" action="ppaction://hlinksldjump"/>
          </p:cNvPr>
          <p:cNvSpPr/>
          <p:nvPr/>
        </p:nvSpPr>
        <p:spPr bwMode="auto">
          <a:xfrm>
            <a:off x="0" y="0"/>
            <a:ext cx="9144000" cy="6858024"/>
          </a:xfrm>
          <a:prstGeom prst="rect">
            <a:avLst/>
          </a:prstGeom>
          <a:solidFill>
            <a:srgbClr val="002774">
              <a:alpha val="0"/>
            </a:srgbClr>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sp>
        <p:nvSpPr>
          <p:cNvPr id="15" name="14 Rectángulo">
            <a:hlinkClick r:id="rId4" action="ppaction://hlinkfile"/>
          </p:cNvPr>
          <p:cNvSpPr>
            <a:spLocks/>
          </p:cNvSpPr>
          <p:nvPr/>
        </p:nvSpPr>
        <p:spPr bwMode="auto">
          <a:xfrm>
            <a:off x="7786710" y="6429396"/>
            <a:ext cx="720000" cy="180000"/>
          </a:xfrm>
          <a:prstGeom prst="rect">
            <a:avLst/>
          </a:prstGeom>
          <a:solidFill>
            <a:srgbClr val="002774">
              <a:alpha val="0"/>
            </a:srgbClr>
          </a:solidFill>
          <a:ln w="3175" algn="ctr">
            <a:noFill/>
            <a:miter lim="800000"/>
            <a:headEnd/>
            <a:tailEnd/>
          </a:ln>
        </p:spPr>
        <p:txBody>
          <a:bodyPr wrap="square" tIns="36000" rIns="18000" bIns="36000" rtlCol="0" anchor="ctr">
            <a:spAutoFit/>
          </a:bodyPr>
          <a:lstStyle/>
          <a:p>
            <a:pPr algn="just">
              <a:lnSpc>
                <a:spcPct val="90000"/>
              </a:lnSpc>
              <a:tabLst>
                <a:tab pos="180975" algn="l"/>
                <a:tab pos="447675" algn="l"/>
              </a:tabLst>
            </a:pPr>
            <a:endParaRPr lang="es-MX" sz="1300" b="1" dirty="0"/>
          </a:p>
        </p:txBody>
      </p:sp>
      <p:sp>
        <p:nvSpPr>
          <p:cNvPr id="16" name="AutoShape 11">
            <a:hlinkClick r:id="" action="ppaction://hlinkshowjump?jump=previousslide"/>
          </p:cNvPr>
          <p:cNvSpPr>
            <a:spLocks noChangeArrowheads="1"/>
          </p:cNvSpPr>
          <p:nvPr/>
        </p:nvSpPr>
        <p:spPr bwMode="auto">
          <a:xfrm flipH="1">
            <a:off x="8662339" y="633600"/>
            <a:ext cx="155575" cy="147638"/>
          </a:xfrm>
          <a:prstGeom prst="rightArrow">
            <a:avLst>
              <a:gd name="adj1" fmla="val 50000"/>
              <a:gd name="adj2" fmla="val 58732"/>
            </a:avLst>
          </a:prstGeom>
          <a:solidFill>
            <a:srgbClr val="006600">
              <a:alpha val="50000"/>
            </a:srgbClr>
          </a:solidFill>
          <a:ln w="19050" algn="ctr">
            <a:solidFill>
              <a:schemeClr val="tx1"/>
            </a:solidFill>
            <a:miter lim="800000"/>
            <a:headEnd/>
            <a:tailEnd/>
          </a:ln>
        </p:spPr>
        <p:txBody>
          <a:bodyPr wrap="none" tIns="90000" anchor="ctr"/>
          <a:lstStyle/>
          <a:p>
            <a:pPr algn="ctr"/>
            <a:endParaRPr lang="es-ES_tradnl" sz="1400"/>
          </a:p>
        </p:txBody>
      </p:sp>
      <p:sp>
        <p:nvSpPr>
          <p:cNvPr id="17" name="16 Rectángulo">
            <a:hlinkClick r:id="rId5" action="ppaction://hlinkfile"/>
          </p:cNvPr>
          <p:cNvSpPr>
            <a:spLocks/>
          </p:cNvSpPr>
          <p:nvPr/>
        </p:nvSpPr>
        <p:spPr bwMode="auto">
          <a:xfrm>
            <a:off x="8657718" y="6409076"/>
            <a:ext cx="305350" cy="217800"/>
          </a:xfrm>
          <a:prstGeom prst="rect">
            <a:avLst/>
          </a:prstGeom>
          <a:solidFill>
            <a:srgbClr val="002774">
              <a:alpha val="0"/>
            </a:srgbClr>
          </a:solidFill>
          <a:ln w="3175" algn="ctr">
            <a:noFill/>
            <a:miter lim="800000"/>
            <a:headEnd/>
            <a:tailEnd/>
          </a:ln>
        </p:spPr>
        <p:txBody>
          <a:bodyPr wrap="square" tIns="36000" rIns="18000" bIns="36000" rtlCol="0" anchor="ctr">
            <a:spAutoFit/>
          </a:bodyPr>
          <a:lstStyle/>
          <a:p>
            <a:pPr algn="just">
              <a:lnSpc>
                <a:spcPct val="90000"/>
              </a:lnSpc>
              <a:tabLst>
                <a:tab pos="180975" algn="l"/>
                <a:tab pos="447675" algn="l"/>
              </a:tabLst>
            </a:pPr>
            <a:endParaRPr lang="es-MX" sz="1300" b="1" dirty="0"/>
          </a:p>
        </p:txBody>
      </p:sp>
      <p:sp>
        <p:nvSpPr>
          <p:cNvPr id="18" name="Título 1"/>
          <p:cNvSpPr txBox="1">
            <a:spLocks/>
          </p:cNvSpPr>
          <p:nvPr/>
        </p:nvSpPr>
        <p:spPr>
          <a:xfrm>
            <a:off x="821932" y="1"/>
            <a:ext cx="8322067" cy="584775"/>
          </a:xfrm>
          <a:prstGeom prst="rect">
            <a:avLst/>
          </a:prstGeom>
          <a:solidFill>
            <a:schemeClr val="accent5"/>
          </a:solidFill>
          <a:ln>
            <a:solidFill>
              <a:schemeClr val="accent1"/>
            </a:solidFill>
          </a:ln>
        </p:spPr>
        <p:txBody>
          <a:bodyPr>
            <a:spAutoFit/>
          </a:bodyPr>
          <a:lstStyle>
            <a:lvl1pPr algn="ctr" rtl="0" eaLnBrk="0" fontAlgn="base" hangingPunct="0">
              <a:spcBef>
                <a:spcPct val="0"/>
              </a:spcBef>
              <a:spcAft>
                <a:spcPct val="0"/>
              </a:spcAft>
              <a:defRPr sz="1600" baseline="0">
                <a:ln>
                  <a:solidFill>
                    <a:schemeClr val="accent1"/>
                  </a:solidFill>
                </a:ln>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MX" b="0" kern="0" smtClean="0"/>
              <a:t>Décimo segundo proceso para formular el  </a:t>
            </a:r>
            <a:br>
              <a:rPr lang="es-MX" b="0" kern="0" smtClean="0"/>
            </a:br>
            <a:r>
              <a:rPr lang="es-MX" b="0" kern="0" smtClean="0"/>
              <a:t>Programa de Fortalecimiento de la Calidad Educativa 2016-2017 </a:t>
            </a:r>
            <a:endParaRPr lang="es-MX" b="0" kern="0" dirty="0"/>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2"/>
          <p:cNvSpPr>
            <a:spLocks noChangeArrowheads="1"/>
          </p:cNvSpPr>
          <p:nvPr/>
        </p:nvSpPr>
        <p:spPr bwMode="auto">
          <a:xfrm>
            <a:off x="0" y="576936"/>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35842" name="Rectangle 231"/>
          <p:cNvSpPr>
            <a:spLocks noChangeArrowheads="1"/>
          </p:cNvSpPr>
          <p:nvPr/>
        </p:nvSpPr>
        <p:spPr bwMode="auto">
          <a:xfrm>
            <a:off x="0" y="565793"/>
            <a:ext cx="9144000" cy="6292207"/>
          </a:xfrm>
          <a:prstGeom prst="rect">
            <a:avLst/>
          </a:prstGeom>
          <a:solidFill>
            <a:schemeClr val="bg1">
              <a:alpha val="10000"/>
            </a:schemeClr>
          </a:solidFill>
          <a:ln w="3175" algn="ctr">
            <a:solidFill>
              <a:srgbClr val="B2B2B2"/>
            </a:solidFill>
            <a:miter lim="800000"/>
            <a:headEnd/>
            <a:tailEnd/>
          </a:ln>
        </p:spPr>
        <p:txBody>
          <a:bodyPr lIns="72000" tIns="0" rIns="72000" bIns="0" anchor="t" anchorCtr="0">
            <a:noAutofit/>
          </a:bodyPr>
          <a:lstStyle/>
          <a:p>
            <a:pPr algn="just">
              <a:spcBef>
                <a:spcPts val="0"/>
              </a:spcBef>
              <a:spcAft>
                <a:spcPts val="0"/>
              </a:spcAft>
            </a:pPr>
            <a:endParaRPr lang="es-MX" sz="500" b="1" dirty="0" smtClean="0">
              <a:solidFill>
                <a:schemeClr val="tx1"/>
              </a:solidFill>
            </a:endParaRPr>
          </a:p>
          <a:p>
            <a:pPr algn="just">
              <a:spcBef>
                <a:spcPts val="0"/>
              </a:spcBef>
              <a:spcAft>
                <a:spcPts val="0"/>
              </a:spcAft>
            </a:pPr>
            <a:r>
              <a:rPr lang="es-MX" sz="1400" b="1" dirty="0" smtClean="0">
                <a:solidFill>
                  <a:schemeClr val="tx1"/>
                </a:solidFill>
              </a:rPr>
              <a:t>Análisis de la Innovación educativa</a:t>
            </a:r>
            <a:endParaRPr lang="es-MX" sz="1400" dirty="0" smtClean="0">
              <a:solidFill>
                <a:schemeClr val="tx1"/>
              </a:solidFill>
            </a:endParaRPr>
          </a:p>
          <a:p>
            <a:pPr algn="just">
              <a:spcBef>
                <a:spcPts val="0"/>
              </a:spcBef>
              <a:spcAft>
                <a:spcPts val="0"/>
              </a:spcAft>
            </a:pPr>
            <a:endParaRPr lang="es-MX" sz="800" b="1" dirty="0">
              <a:solidFill>
                <a:schemeClr val="tx1"/>
              </a:solidFill>
            </a:endParaRPr>
          </a:p>
          <a:p>
            <a:pPr algn="just">
              <a:spcBef>
                <a:spcPts val="0"/>
              </a:spcBef>
              <a:spcAft>
                <a:spcPts val="0"/>
              </a:spcAft>
            </a:pPr>
            <a:r>
              <a:rPr lang="es-MX" sz="1300" b="0" dirty="0" smtClean="0">
                <a:solidFill>
                  <a:schemeClr val="tx1"/>
                </a:solidFill>
              </a:rPr>
              <a:t>La innovación educativa son los cambios estratégicos que se implementan para mejorar la capacidad y competitividad académicas, así como la gestión. Desde los inicios del PFCE se ha venido apoyado la innovación educativa, por lo cual resulta importante analizar los resultados que se ha alcanzado con ello. </a:t>
            </a:r>
          </a:p>
          <a:p>
            <a:pPr algn="just">
              <a:spcBef>
                <a:spcPts val="0"/>
              </a:spcBef>
              <a:spcAft>
                <a:spcPts val="0"/>
              </a:spcAft>
            </a:pPr>
            <a:endParaRPr lang="es-MX" sz="800" b="0" dirty="0" smtClean="0">
              <a:solidFill>
                <a:schemeClr val="tx1"/>
              </a:solidFill>
            </a:endParaRPr>
          </a:p>
          <a:p>
            <a:pPr algn="just">
              <a:spcBef>
                <a:spcPts val="0"/>
              </a:spcBef>
              <a:spcAft>
                <a:spcPts val="0"/>
              </a:spcAft>
            </a:pPr>
            <a:r>
              <a:rPr lang="es-MX" sz="1300" b="0" dirty="0" smtClean="0">
                <a:solidFill>
                  <a:schemeClr val="tx1"/>
                </a:solidFill>
              </a:rPr>
              <a:t>Analizar las acciones de innovación educativa implementadas por la institución, así como su incidencia en la mejora de la calidad de los PE, en los resultados del desempeño de los estudiantes y en general el funcionamiento académico institucional, que muestre el impacto en cuanto a: </a:t>
            </a:r>
          </a:p>
          <a:p>
            <a:pPr algn="just">
              <a:spcBef>
                <a:spcPts val="0"/>
              </a:spcBef>
              <a:spcAft>
                <a:spcPts val="0"/>
              </a:spcAft>
            </a:pPr>
            <a:endParaRPr lang="es-MX" sz="800" b="0" dirty="0" smtClean="0">
              <a:solidFill>
                <a:schemeClr val="tx1"/>
              </a:solidFill>
            </a:endParaRPr>
          </a:p>
          <a:p>
            <a:pPr marL="742950" lvl="1" indent="-285750" algn="just">
              <a:spcBef>
                <a:spcPts val="0"/>
              </a:spcBef>
              <a:spcAft>
                <a:spcPts val="0"/>
              </a:spcAft>
              <a:buFont typeface="Wingdings" panose="05000000000000000000" pitchFamily="2" charset="2"/>
              <a:buChar char="Ø"/>
            </a:pPr>
            <a:r>
              <a:rPr lang="es-MX" sz="1300" b="0" dirty="0" smtClean="0">
                <a:solidFill>
                  <a:schemeClr val="tx1"/>
                </a:solidFill>
              </a:rPr>
              <a:t>Incorporación de enfoques y modelos educativos centrados en el aprendizaje.</a:t>
            </a:r>
          </a:p>
          <a:p>
            <a:pPr marL="742950" lvl="1" indent="-285750" algn="just">
              <a:spcBef>
                <a:spcPts val="0"/>
              </a:spcBef>
              <a:spcAft>
                <a:spcPts val="0"/>
              </a:spcAft>
              <a:buFont typeface="Wingdings" panose="05000000000000000000" pitchFamily="2" charset="2"/>
              <a:buChar char="Ø"/>
            </a:pPr>
            <a:r>
              <a:rPr lang="es-MX" sz="1300" b="0" dirty="0" smtClean="0">
                <a:solidFill>
                  <a:schemeClr val="tx1"/>
                </a:solidFill>
              </a:rPr>
              <a:t>Actualización y flexibilidad curricular.</a:t>
            </a:r>
          </a:p>
          <a:p>
            <a:pPr marL="742950" lvl="1" indent="-285750" algn="just">
              <a:spcBef>
                <a:spcPts val="0"/>
              </a:spcBef>
              <a:spcAft>
                <a:spcPts val="0"/>
              </a:spcAft>
              <a:buFont typeface="Wingdings" panose="05000000000000000000" pitchFamily="2" charset="2"/>
              <a:buChar char="Ø"/>
            </a:pPr>
            <a:r>
              <a:rPr lang="es-MX" sz="1300" b="0" dirty="0" smtClean="0">
                <a:solidFill>
                  <a:schemeClr val="tx1"/>
                </a:solidFill>
              </a:rPr>
              <a:t>Fortalecimiento </a:t>
            </a:r>
            <a:r>
              <a:rPr lang="es-MX" sz="1300" b="0" dirty="0">
                <a:solidFill>
                  <a:schemeClr val="tx1"/>
                </a:solidFill>
              </a:rPr>
              <a:t>del aprendizaje de los estudiantes</a:t>
            </a:r>
            <a:r>
              <a:rPr lang="es-MX" sz="1300" b="0" dirty="0" smtClean="0">
                <a:solidFill>
                  <a:schemeClr val="tx1"/>
                </a:solidFill>
              </a:rPr>
              <a:t>.</a:t>
            </a:r>
          </a:p>
          <a:p>
            <a:pPr marL="742950" lvl="1" indent="-285750" algn="just">
              <a:spcBef>
                <a:spcPts val="0"/>
              </a:spcBef>
              <a:spcAft>
                <a:spcPts val="0"/>
              </a:spcAft>
              <a:buFont typeface="Wingdings" panose="05000000000000000000" pitchFamily="2" charset="2"/>
              <a:buChar char="Ø"/>
            </a:pPr>
            <a:r>
              <a:rPr lang="es-MX" sz="1300" b="0" dirty="0" smtClean="0">
                <a:solidFill>
                  <a:schemeClr val="tx1"/>
                </a:solidFill>
              </a:rPr>
              <a:t>Planes y programas educativos basados en competencias (conjunto de conocimientos, habilidades y actitudes para responder con éxito en la sociedad del conocimiento).</a:t>
            </a:r>
          </a:p>
          <a:p>
            <a:pPr marL="742950" lvl="1" indent="-285750" algn="just">
              <a:spcBef>
                <a:spcPts val="0"/>
              </a:spcBef>
              <a:spcAft>
                <a:spcPts val="0"/>
              </a:spcAft>
              <a:buFont typeface="Wingdings" panose="05000000000000000000" pitchFamily="2" charset="2"/>
              <a:buChar char="Ø"/>
            </a:pPr>
            <a:r>
              <a:rPr lang="es-MX" sz="1300" b="0" dirty="0" smtClean="0">
                <a:solidFill>
                  <a:schemeClr val="tx1"/>
                </a:solidFill>
              </a:rPr>
              <a:t>Renovación de las prácticas docentes.</a:t>
            </a:r>
          </a:p>
          <a:p>
            <a:pPr marL="742950" lvl="1" indent="-285750" algn="just">
              <a:spcBef>
                <a:spcPts val="0"/>
              </a:spcBef>
              <a:spcAft>
                <a:spcPts val="0"/>
              </a:spcAft>
              <a:buFont typeface="Wingdings" panose="05000000000000000000" pitchFamily="2" charset="2"/>
              <a:buChar char="Ø"/>
            </a:pPr>
            <a:r>
              <a:rPr lang="es-MX" sz="1300" b="0" dirty="0" smtClean="0">
                <a:solidFill>
                  <a:schemeClr val="tx1"/>
                </a:solidFill>
              </a:rPr>
              <a:t>Aplicación de la investigación en formación educativa centrada en los estudiantes (acompañamiento estudiantil, estudios de satisfacción de estudiantes, estudios de trayectorias, evaluación docente, tutorías, seguimiento de egresados y empleadores y cierre de brechas).</a:t>
            </a:r>
          </a:p>
          <a:p>
            <a:pPr marL="742950" lvl="1" indent="-285750" algn="just">
              <a:spcBef>
                <a:spcPts val="0"/>
              </a:spcBef>
              <a:spcAft>
                <a:spcPts val="0"/>
              </a:spcAft>
              <a:buFont typeface="Wingdings" panose="05000000000000000000" pitchFamily="2" charset="2"/>
              <a:buChar char="Ø"/>
            </a:pPr>
            <a:r>
              <a:rPr lang="es-MX" sz="1300" b="0" dirty="0" smtClean="0">
                <a:solidFill>
                  <a:schemeClr val="tx1"/>
                </a:solidFill>
              </a:rPr>
              <a:t>Eficiencia del uso de los sistemas bibliotecarios y las Tecnologías de la Información y Comunicación (</a:t>
            </a:r>
            <a:r>
              <a:rPr lang="es-MX" sz="1300" b="0" dirty="0" err="1" smtClean="0">
                <a:solidFill>
                  <a:schemeClr val="tx1"/>
                </a:solidFill>
              </a:rPr>
              <a:t>TIC’s</a:t>
            </a:r>
            <a:r>
              <a:rPr lang="es-MX" sz="1300" b="0" dirty="0" smtClean="0">
                <a:solidFill>
                  <a:schemeClr val="tx1"/>
                </a:solidFill>
              </a:rPr>
              <a:t>): desarrollo de las habilidades para su manejo, así como la incorporación a la Biblioteca Digital.</a:t>
            </a:r>
          </a:p>
          <a:p>
            <a:pPr marL="742950" lvl="1" indent="-285750" algn="just">
              <a:spcBef>
                <a:spcPts val="0"/>
              </a:spcBef>
              <a:spcAft>
                <a:spcPts val="0"/>
              </a:spcAft>
              <a:buFont typeface="Wingdings" panose="05000000000000000000" pitchFamily="2" charset="2"/>
              <a:buChar char="Ø"/>
            </a:pPr>
            <a:r>
              <a:rPr lang="es-MX" sz="1300" b="0" dirty="0" smtClean="0">
                <a:solidFill>
                  <a:schemeClr val="tx1"/>
                </a:solidFill>
              </a:rPr>
              <a:t>Generación </a:t>
            </a:r>
            <a:r>
              <a:rPr lang="es-MX" sz="1300" b="0" dirty="0">
                <a:solidFill>
                  <a:schemeClr val="tx1"/>
                </a:solidFill>
              </a:rPr>
              <a:t>y/o incorporación de objetos de aprendizaje (prototipos, software, </a:t>
            </a:r>
            <a:r>
              <a:rPr lang="es-MX" sz="1300" b="0" dirty="0" err="1">
                <a:solidFill>
                  <a:schemeClr val="tx1"/>
                </a:solidFill>
              </a:rPr>
              <a:t>mooc</a:t>
            </a:r>
            <a:r>
              <a:rPr lang="es-MX" sz="1300" b="0" dirty="0">
                <a:solidFill>
                  <a:schemeClr val="tx1"/>
                </a:solidFill>
              </a:rPr>
              <a:t>: </a:t>
            </a:r>
            <a:r>
              <a:rPr lang="es-MX" sz="1300" b="0" i="1" dirty="0" err="1">
                <a:solidFill>
                  <a:schemeClr val="tx1"/>
                </a:solidFill>
              </a:rPr>
              <a:t>massive</a:t>
            </a:r>
            <a:r>
              <a:rPr lang="es-MX" sz="1300" b="0" i="1" dirty="0">
                <a:solidFill>
                  <a:schemeClr val="tx1"/>
                </a:solidFill>
              </a:rPr>
              <a:t> open online </a:t>
            </a:r>
            <a:r>
              <a:rPr lang="es-MX" sz="1300" b="0" i="1" dirty="0" err="1">
                <a:solidFill>
                  <a:schemeClr val="tx1"/>
                </a:solidFill>
              </a:rPr>
              <a:t>course</a:t>
            </a:r>
            <a:r>
              <a:rPr lang="es-MX" sz="1300" b="0" dirty="0">
                <a:solidFill>
                  <a:schemeClr val="tx1"/>
                </a:solidFill>
              </a:rPr>
              <a:t>).</a:t>
            </a:r>
            <a:endParaRPr lang="es-MX" sz="1300" b="0" dirty="0" smtClean="0">
              <a:solidFill>
                <a:schemeClr val="tx1"/>
              </a:solidFill>
            </a:endParaRPr>
          </a:p>
          <a:p>
            <a:pPr marL="742950" lvl="1" indent="-285750" algn="just">
              <a:spcBef>
                <a:spcPts val="0"/>
              </a:spcBef>
              <a:spcAft>
                <a:spcPts val="0"/>
              </a:spcAft>
              <a:buFont typeface="Wingdings" panose="05000000000000000000" pitchFamily="2" charset="2"/>
              <a:buChar char="Ø"/>
            </a:pPr>
            <a:r>
              <a:rPr lang="es-MX" sz="1300" b="0" dirty="0" smtClean="0">
                <a:solidFill>
                  <a:schemeClr val="tx1"/>
                </a:solidFill>
              </a:rPr>
              <a:t>Utilización de espacios virtuales para desarrollar competencias avanzadas para su uso.</a:t>
            </a:r>
          </a:p>
          <a:p>
            <a:pPr marL="742950" lvl="1" indent="-285750" algn="just">
              <a:spcBef>
                <a:spcPts val="0"/>
              </a:spcBef>
              <a:spcAft>
                <a:spcPts val="0"/>
              </a:spcAft>
              <a:buFont typeface="Wingdings" panose="05000000000000000000" pitchFamily="2" charset="2"/>
              <a:buChar char="Ø"/>
            </a:pPr>
            <a:r>
              <a:rPr lang="es-MX" sz="1300" b="0" dirty="0" smtClean="0">
                <a:solidFill>
                  <a:schemeClr val="tx1"/>
                </a:solidFill>
              </a:rPr>
              <a:t>Dominio de un segundo idioma (estudiantes y profesores).</a:t>
            </a:r>
          </a:p>
          <a:p>
            <a:pPr marL="742950" lvl="1" indent="-285750" algn="just">
              <a:spcBef>
                <a:spcPts val="0"/>
              </a:spcBef>
              <a:spcAft>
                <a:spcPts val="0"/>
              </a:spcAft>
              <a:buFont typeface="Wingdings" panose="05000000000000000000" pitchFamily="2" charset="2"/>
              <a:buChar char="Ø"/>
            </a:pPr>
            <a:r>
              <a:rPr lang="es-MX" sz="1300" b="0" dirty="0" smtClean="0">
                <a:solidFill>
                  <a:schemeClr val="tx1"/>
                </a:solidFill>
              </a:rPr>
              <a:t>Entre otros aspectos.</a:t>
            </a:r>
          </a:p>
          <a:p>
            <a:pPr lvl="1" algn="just">
              <a:spcBef>
                <a:spcPts val="0"/>
              </a:spcBef>
              <a:spcAft>
                <a:spcPts val="0"/>
              </a:spcAft>
              <a:buFont typeface="Wingdings" pitchFamily="2" charset="2"/>
              <a:buChar char="Ø"/>
            </a:pPr>
            <a:endParaRPr lang="es-MX" sz="800" b="0" dirty="0" smtClean="0">
              <a:solidFill>
                <a:schemeClr val="tx1"/>
              </a:solidFill>
            </a:endParaRPr>
          </a:p>
          <a:p>
            <a:pPr algn="just">
              <a:spcBef>
                <a:spcPts val="0"/>
              </a:spcBef>
              <a:spcAft>
                <a:spcPts val="0"/>
              </a:spcAft>
            </a:pPr>
            <a:r>
              <a:rPr lang="es-MX" sz="1300" b="0" dirty="0" smtClean="0">
                <a:solidFill>
                  <a:schemeClr val="tx1"/>
                </a:solidFill>
              </a:rPr>
              <a:t>Como resultado del análisis, señalar las principales conclusiones respecto al impulso que la institución brinda a la innovación educativa, y en caso de que sea incipiente su incidencia en la mejora de la calidad de los PE, en los resultados del desempeño de los estudiantes y en el funcionamiento académico institucional, plantear en la parte de planeación, las políticas, objetivos, estrategias y acciones para su adecuada atención.</a:t>
            </a:r>
            <a:endParaRPr lang="es-ES" sz="1300" b="0" dirty="0">
              <a:solidFill>
                <a:schemeClr val="tx1"/>
              </a:solidFill>
            </a:endParaRPr>
          </a:p>
        </p:txBody>
      </p:sp>
      <p:sp>
        <p:nvSpPr>
          <p:cNvPr id="4" name="3 Rectángulo">
            <a:hlinkClick r:id="rId3" action="ppaction://hlinksldjump"/>
          </p:cNvPr>
          <p:cNvSpPr/>
          <p:nvPr/>
        </p:nvSpPr>
        <p:spPr bwMode="auto">
          <a:xfrm>
            <a:off x="0" y="576936"/>
            <a:ext cx="9144000" cy="6858000"/>
          </a:xfrm>
          <a:prstGeom prst="rect">
            <a:avLst/>
          </a:prstGeom>
          <a:solidFill>
            <a:srgbClr val="002774">
              <a:alpha val="0"/>
            </a:srgbClr>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r>
              <a:rPr lang="es-MX" sz="1300" b="1" dirty="0" smtClean="0"/>
              <a:t>3</a:t>
            </a:r>
          </a:p>
          <a:p>
            <a:pPr algn="just">
              <a:lnSpc>
                <a:spcPct val="90000"/>
              </a:lnSpc>
              <a:tabLst>
                <a:tab pos="180975" algn="l"/>
                <a:tab pos="447675" algn="l"/>
              </a:tabLst>
            </a:pPr>
            <a:r>
              <a:rPr lang="es-MX" sz="1300" b="1" dirty="0" smtClean="0"/>
              <a:t> </a:t>
            </a:r>
            <a:endParaRPr lang="es-MX" sz="1300" b="1" dirty="0"/>
          </a:p>
        </p:txBody>
      </p:sp>
      <p:sp>
        <p:nvSpPr>
          <p:cNvPr id="6" name="Título 1"/>
          <p:cNvSpPr txBox="1">
            <a:spLocks/>
          </p:cNvSpPr>
          <p:nvPr/>
        </p:nvSpPr>
        <p:spPr>
          <a:xfrm>
            <a:off x="821932" y="1"/>
            <a:ext cx="8322067" cy="584775"/>
          </a:xfrm>
          <a:prstGeom prst="rect">
            <a:avLst/>
          </a:prstGeom>
          <a:solidFill>
            <a:schemeClr val="accent5"/>
          </a:solidFill>
          <a:ln>
            <a:solidFill>
              <a:schemeClr val="accent1"/>
            </a:solidFill>
          </a:ln>
        </p:spPr>
        <p:txBody>
          <a:bodyPr>
            <a:spAutoFit/>
          </a:bodyPr>
          <a:lstStyle>
            <a:lvl1pPr algn="ctr" rtl="0" eaLnBrk="0" fontAlgn="base" hangingPunct="0">
              <a:spcBef>
                <a:spcPct val="0"/>
              </a:spcBef>
              <a:spcAft>
                <a:spcPct val="0"/>
              </a:spcAft>
              <a:defRPr sz="1600" baseline="0">
                <a:ln>
                  <a:solidFill>
                    <a:schemeClr val="accent1"/>
                  </a:solidFill>
                </a:ln>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MX" b="0" kern="0" smtClean="0"/>
              <a:t>Décimo segundo proceso para formular el  </a:t>
            </a:r>
            <a:br>
              <a:rPr lang="es-MX" b="0" kern="0" smtClean="0"/>
            </a:br>
            <a:r>
              <a:rPr lang="es-MX" b="0" kern="0" smtClean="0"/>
              <a:t>Programa de Fortalecimiento de la Calidad Educativa 2016-2017 </a:t>
            </a:r>
            <a:endParaRPr lang="es-MX" b="0" kern="0" dirty="0"/>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2"/>
          <p:cNvSpPr>
            <a:spLocks noChangeArrowheads="1"/>
          </p:cNvSpPr>
          <p:nvPr/>
        </p:nvSpPr>
        <p:spPr bwMode="auto">
          <a:xfrm>
            <a:off x="0" y="576936"/>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35842" name="Rectangle 231"/>
          <p:cNvSpPr>
            <a:spLocks noChangeArrowheads="1"/>
          </p:cNvSpPr>
          <p:nvPr/>
        </p:nvSpPr>
        <p:spPr bwMode="auto">
          <a:xfrm>
            <a:off x="0" y="565200"/>
            <a:ext cx="9144000" cy="6295156"/>
          </a:xfrm>
          <a:prstGeom prst="rect">
            <a:avLst/>
          </a:prstGeom>
          <a:solidFill>
            <a:schemeClr val="bg1">
              <a:alpha val="10000"/>
            </a:schemeClr>
          </a:solidFill>
          <a:ln w="3175" algn="ctr">
            <a:solidFill>
              <a:srgbClr val="B2B2B2"/>
            </a:solidFill>
            <a:miter lim="800000"/>
            <a:headEnd/>
            <a:tailEnd/>
          </a:ln>
        </p:spPr>
        <p:txBody>
          <a:bodyPr lIns="72000" tIns="0" rIns="72000" bIns="0" anchor="t" anchorCtr="0">
            <a:noAutofit/>
          </a:bodyPr>
          <a:lstStyle/>
          <a:p>
            <a:pPr algn="just">
              <a:spcBef>
                <a:spcPts val="0"/>
              </a:spcBef>
              <a:spcAft>
                <a:spcPct val="5000"/>
              </a:spcAft>
            </a:pPr>
            <a:endParaRPr lang="es-MX" sz="500" b="1" dirty="0" smtClean="0">
              <a:solidFill>
                <a:schemeClr val="tx1"/>
              </a:solidFill>
            </a:endParaRPr>
          </a:p>
          <a:p>
            <a:pPr algn="just">
              <a:spcBef>
                <a:spcPts val="0"/>
              </a:spcBef>
              <a:spcAft>
                <a:spcPct val="5000"/>
              </a:spcAft>
            </a:pPr>
            <a:r>
              <a:rPr lang="es-MX" sz="1400" b="1" dirty="0" smtClean="0">
                <a:solidFill>
                  <a:schemeClr val="tx1"/>
                </a:solidFill>
              </a:rPr>
              <a:t>Cooperación académica nacional e internacionalización</a:t>
            </a:r>
          </a:p>
          <a:p>
            <a:pPr algn="just">
              <a:spcBef>
                <a:spcPts val="0"/>
              </a:spcBef>
              <a:spcAft>
                <a:spcPct val="5000"/>
              </a:spcAft>
            </a:pPr>
            <a:endParaRPr lang="es-MX" sz="800" b="1" dirty="0">
              <a:solidFill>
                <a:schemeClr val="tx1"/>
              </a:solidFill>
            </a:endParaRPr>
          </a:p>
          <a:p>
            <a:pPr algn="just">
              <a:spcBef>
                <a:spcPts val="0"/>
              </a:spcBef>
            </a:pPr>
            <a:r>
              <a:rPr lang="es-MX" sz="1300" b="0" dirty="0" smtClean="0">
                <a:solidFill>
                  <a:schemeClr val="tx1"/>
                </a:solidFill>
              </a:rPr>
              <a:t>Dentro del conjunto de cambios que enfrenta la economía global, destaca la profunda transformación tecnológica y el desarrollo del conocimiento como factores claves para incrementar la productividad y competitividad de los países; por ello, se deben desarrollar procesos de cooperación académica nacional e internacional, para poder contribuir a reducir la brecha en materia de desarrollo. </a:t>
            </a:r>
          </a:p>
          <a:p>
            <a:pPr algn="just">
              <a:spcBef>
                <a:spcPts val="0"/>
              </a:spcBef>
            </a:pPr>
            <a:endParaRPr lang="es-MX" sz="800" b="0" dirty="0" smtClean="0">
              <a:solidFill>
                <a:schemeClr val="tx1"/>
              </a:solidFill>
            </a:endParaRPr>
          </a:p>
          <a:p>
            <a:pPr algn="just">
              <a:spcBef>
                <a:spcPts val="0"/>
              </a:spcBef>
            </a:pPr>
            <a:r>
              <a:rPr lang="es-MX" sz="1300" b="0" dirty="0" smtClean="0">
                <a:solidFill>
                  <a:schemeClr val="tx1"/>
                </a:solidFill>
              </a:rPr>
              <a:t>La internacionalización es una dimensión a la que deben estar integradas las universidades mexicanas, llevando a cabo acciones como: el establecimiento de redes internacionales de cooperación en las funciones sustantivas; el intercambio académico; la movilidad estudiantil y de académicos; el establecimiento de sistemas de acreditación de estudios; entre otros aspectos.</a:t>
            </a:r>
          </a:p>
          <a:p>
            <a:pPr algn="just">
              <a:spcBef>
                <a:spcPts val="0"/>
              </a:spcBef>
            </a:pPr>
            <a:endParaRPr lang="es-MX" sz="800" b="0" dirty="0" smtClean="0">
              <a:solidFill>
                <a:schemeClr val="tx1"/>
              </a:solidFill>
            </a:endParaRPr>
          </a:p>
          <a:p>
            <a:pPr algn="just">
              <a:spcBef>
                <a:spcPts val="0"/>
              </a:spcBef>
            </a:pPr>
            <a:r>
              <a:rPr lang="es-MX" sz="1300" b="0" dirty="0" smtClean="0">
                <a:solidFill>
                  <a:schemeClr val="tx1"/>
                </a:solidFill>
              </a:rPr>
              <a:t>Analizar la cooperación académica nacional  e internacional en cuanto a:</a:t>
            </a:r>
          </a:p>
          <a:p>
            <a:pPr algn="just">
              <a:spcBef>
                <a:spcPts val="0"/>
              </a:spcBef>
            </a:pPr>
            <a:endParaRPr lang="es-MX" sz="800" b="0" dirty="0" smtClean="0">
              <a:solidFill>
                <a:schemeClr val="tx1"/>
              </a:solidFill>
            </a:endParaRPr>
          </a:p>
          <a:p>
            <a:pPr marL="742950" lvl="1" indent="-285750" algn="just">
              <a:spcBef>
                <a:spcPts val="0"/>
              </a:spcBef>
              <a:buFont typeface="Wingdings" panose="05000000000000000000" pitchFamily="2" charset="2"/>
              <a:buChar char="Ø"/>
            </a:pPr>
            <a:r>
              <a:rPr lang="es-MX" sz="1300" b="0" dirty="0" smtClean="0">
                <a:solidFill>
                  <a:schemeClr val="tx1"/>
                </a:solidFill>
              </a:rPr>
              <a:t>Convenios de cooperación académica con universidades nacionales y extranjeras (reconocimiento de créditos, posgrados conjuntos, movilidad académica, apoyos mutuos, cuotas diferenciadas, formación de redes, entre otros).</a:t>
            </a:r>
          </a:p>
          <a:p>
            <a:pPr marL="742950" lvl="1" indent="-285750" algn="just">
              <a:spcBef>
                <a:spcPts val="0"/>
              </a:spcBef>
              <a:buFont typeface="Wingdings" panose="05000000000000000000" pitchFamily="2" charset="2"/>
              <a:buChar char="Ø"/>
            </a:pPr>
            <a:r>
              <a:rPr lang="es-MX" sz="1300" b="0" dirty="0" smtClean="0">
                <a:solidFill>
                  <a:schemeClr val="tx1"/>
                </a:solidFill>
              </a:rPr>
              <a:t>Establecer la cooperación académica internacional (convenios, congresos, foros, posgrados, redes académicas, entre otros).</a:t>
            </a:r>
          </a:p>
          <a:p>
            <a:pPr marL="742950" lvl="1" indent="-285750" algn="just">
              <a:spcBef>
                <a:spcPts val="0"/>
              </a:spcBef>
              <a:buFont typeface="Wingdings" panose="05000000000000000000" pitchFamily="2" charset="2"/>
              <a:buChar char="Ø"/>
            </a:pPr>
            <a:r>
              <a:rPr lang="es-MX" sz="1300" b="0" dirty="0" smtClean="0">
                <a:solidFill>
                  <a:schemeClr val="tx1"/>
                </a:solidFill>
              </a:rPr>
              <a:t>Programas </a:t>
            </a:r>
            <a:r>
              <a:rPr lang="es-MX" sz="1300" b="0" dirty="0">
                <a:solidFill>
                  <a:schemeClr val="tx1"/>
                </a:solidFill>
              </a:rPr>
              <a:t>educativos interinstitucionales con o sin doble </a:t>
            </a:r>
            <a:r>
              <a:rPr lang="es-MX" sz="1300" b="0" dirty="0" smtClean="0">
                <a:solidFill>
                  <a:schemeClr val="tx1"/>
                </a:solidFill>
              </a:rPr>
              <a:t>titulación.</a:t>
            </a:r>
          </a:p>
          <a:p>
            <a:pPr marL="742950" lvl="1" indent="-285750" algn="just">
              <a:spcBef>
                <a:spcPts val="0"/>
              </a:spcBef>
              <a:buFont typeface="Wingdings" panose="05000000000000000000" pitchFamily="2" charset="2"/>
              <a:buChar char="Ø"/>
            </a:pPr>
            <a:r>
              <a:rPr lang="es-MX" sz="1300" b="0" dirty="0" smtClean="0">
                <a:solidFill>
                  <a:schemeClr val="tx1"/>
                </a:solidFill>
              </a:rPr>
              <a:t>Movilidad estudiantil nacional e internacional: cursos de verano, semestres con reconocimiento de créditos, estudios de posgrado de jóvenes egresados, entre otros.</a:t>
            </a:r>
          </a:p>
          <a:p>
            <a:pPr marL="742950" lvl="1" indent="-285750" algn="just">
              <a:spcBef>
                <a:spcPts val="0"/>
              </a:spcBef>
              <a:buFont typeface="Wingdings" panose="05000000000000000000" pitchFamily="2" charset="2"/>
              <a:buChar char="Ø"/>
            </a:pPr>
            <a:r>
              <a:rPr lang="es-MX" sz="1300" b="0" dirty="0" smtClean="0">
                <a:solidFill>
                  <a:schemeClr val="tx1"/>
                </a:solidFill>
              </a:rPr>
              <a:t>Movilidad de académicos nacional e internacional: estancias académicas, estudios de posgrados, entre otros.</a:t>
            </a:r>
          </a:p>
          <a:p>
            <a:pPr marL="742950" lvl="1" indent="-285750" algn="just">
              <a:spcBef>
                <a:spcPts val="0"/>
              </a:spcBef>
              <a:buFont typeface="Wingdings" panose="05000000000000000000" pitchFamily="2" charset="2"/>
              <a:buChar char="Ø"/>
            </a:pPr>
            <a:r>
              <a:rPr lang="es-MX" sz="1300" b="0" dirty="0" smtClean="0">
                <a:solidFill>
                  <a:schemeClr val="tx1"/>
                </a:solidFill>
              </a:rPr>
              <a:t>Prácticas </a:t>
            </a:r>
            <a:r>
              <a:rPr lang="es-MX" sz="1300" b="0" dirty="0">
                <a:solidFill>
                  <a:schemeClr val="tx1"/>
                </a:solidFill>
              </a:rPr>
              <a:t>profesionales en empresas o instituciones extranjeras</a:t>
            </a:r>
            <a:endParaRPr lang="es-MX" sz="1300" b="0" dirty="0" smtClean="0">
              <a:solidFill>
                <a:schemeClr val="tx1"/>
              </a:solidFill>
            </a:endParaRPr>
          </a:p>
          <a:p>
            <a:pPr marL="742950" lvl="1" indent="-285750" algn="just">
              <a:spcBef>
                <a:spcPts val="0"/>
              </a:spcBef>
              <a:buFont typeface="Wingdings" panose="05000000000000000000" pitchFamily="2" charset="2"/>
              <a:buChar char="Ø"/>
            </a:pPr>
            <a:r>
              <a:rPr lang="es-MX" sz="1300" b="0" dirty="0" smtClean="0">
                <a:solidFill>
                  <a:schemeClr val="tx1"/>
                </a:solidFill>
              </a:rPr>
              <a:t>Contribución al fortalecimiento de la capacidad de investigación en áreas estratégicas del conocimiento y fomentar la cooperación y el intercambio académico.</a:t>
            </a:r>
          </a:p>
          <a:p>
            <a:pPr marL="742950" lvl="1" indent="-285750" algn="just">
              <a:spcBef>
                <a:spcPts val="0"/>
              </a:spcBef>
              <a:buFont typeface="Wingdings" panose="05000000000000000000" pitchFamily="2" charset="2"/>
              <a:buChar char="Ø"/>
            </a:pPr>
            <a:r>
              <a:rPr lang="es-MX" sz="1300" b="0" dirty="0" smtClean="0">
                <a:solidFill>
                  <a:schemeClr val="tx1"/>
                </a:solidFill>
              </a:rPr>
              <a:t>Captación de fondos internacionales a través de la cooperación y el intercambio académico.</a:t>
            </a:r>
          </a:p>
          <a:p>
            <a:pPr marL="742950" lvl="1" indent="-285750" algn="just">
              <a:spcBef>
                <a:spcPts val="0"/>
              </a:spcBef>
              <a:buFont typeface="Wingdings" panose="05000000000000000000" pitchFamily="2" charset="2"/>
              <a:buChar char="Ø"/>
            </a:pPr>
            <a:r>
              <a:rPr lang="es-MX" sz="1300" b="0" dirty="0" smtClean="0">
                <a:solidFill>
                  <a:schemeClr val="tx1"/>
                </a:solidFill>
              </a:rPr>
              <a:t>Fomentar </a:t>
            </a:r>
            <a:r>
              <a:rPr lang="es-MX" sz="1300" b="0" dirty="0">
                <a:solidFill>
                  <a:schemeClr val="tx1"/>
                </a:solidFill>
              </a:rPr>
              <a:t>el manejo de la lengua e </a:t>
            </a:r>
            <a:r>
              <a:rPr lang="es-MX" sz="1300" b="0" dirty="0" err="1">
                <a:solidFill>
                  <a:schemeClr val="tx1"/>
                </a:solidFill>
              </a:rPr>
              <a:t>interculturación</a:t>
            </a:r>
            <a:r>
              <a:rPr lang="es-MX" sz="1300" b="0" dirty="0">
                <a:solidFill>
                  <a:schemeClr val="tx1"/>
                </a:solidFill>
              </a:rPr>
              <a:t> del país donde se realiza el intercambio, así como la realización de actividades extracurriculares para profesores y estudiantes extranjeros</a:t>
            </a:r>
            <a:r>
              <a:rPr lang="es-MX" sz="1300" b="0" dirty="0" smtClean="0">
                <a:solidFill>
                  <a:schemeClr val="tx1"/>
                </a:solidFill>
              </a:rPr>
              <a:t>.</a:t>
            </a:r>
          </a:p>
          <a:p>
            <a:pPr marL="742950" lvl="1" indent="-285750" algn="just">
              <a:spcBef>
                <a:spcPts val="0"/>
              </a:spcBef>
              <a:buFont typeface="Wingdings" panose="05000000000000000000" pitchFamily="2" charset="2"/>
              <a:buChar char="Ø"/>
            </a:pPr>
            <a:r>
              <a:rPr lang="es-MX" sz="1300" b="0" dirty="0" smtClean="0">
                <a:solidFill>
                  <a:schemeClr val="tx1"/>
                </a:solidFill>
              </a:rPr>
              <a:t>Fomentar </a:t>
            </a:r>
            <a:r>
              <a:rPr lang="es-MX" sz="1300" b="0" dirty="0">
                <a:solidFill>
                  <a:schemeClr val="tx1"/>
                </a:solidFill>
              </a:rPr>
              <a:t>la colaboración en programas y proyectos de investigación científica y tecnológica, en donde participen estudiantes. </a:t>
            </a:r>
            <a:endParaRPr lang="es-MX" sz="1300" b="0" dirty="0" smtClean="0">
              <a:solidFill>
                <a:schemeClr val="tx1"/>
              </a:solidFill>
            </a:endParaRPr>
          </a:p>
          <a:p>
            <a:pPr marL="742950" lvl="1" indent="-285750" algn="just">
              <a:spcBef>
                <a:spcPts val="0"/>
              </a:spcBef>
              <a:buFont typeface="Wingdings" panose="05000000000000000000" pitchFamily="2" charset="2"/>
              <a:buChar char="Ø"/>
            </a:pPr>
            <a:r>
              <a:rPr lang="es-MX" sz="1300" b="0" dirty="0" smtClean="0">
                <a:solidFill>
                  <a:schemeClr val="tx1"/>
                </a:solidFill>
              </a:rPr>
              <a:t>Entre otros aspectos.</a:t>
            </a:r>
          </a:p>
        </p:txBody>
      </p:sp>
      <p:sp>
        <p:nvSpPr>
          <p:cNvPr id="4" name="3 Rectángulo">
            <a:hlinkClick r:id="rId3" action="ppaction://hlinksldjump"/>
          </p:cNvPr>
          <p:cNvSpPr/>
          <p:nvPr/>
        </p:nvSpPr>
        <p:spPr bwMode="auto">
          <a:xfrm>
            <a:off x="0" y="-24"/>
            <a:ext cx="9144000" cy="6858000"/>
          </a:xfrm>
          <a:prstGeom prst="rect">
            <a:avLst/>
          </a:prstGeom>
          <a:solidFill>
            <a:srgbClr val="002774">
              <a:alpha val="0"/>
            </a:srgbClr>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sp>
        <p:nvSpPr>
          <p:cNvPr id="5" name="AutoShape 10">
            <a:hlinkClick r:id="" action="ppaction://hlinkshowjump?jump=nextslide"/>
          </p:cNvPr>
          <p:cNvSpPr>
            <a:spLocks noChangeArrowheads="1"/>
          </p:cNvSpPr>
          <p:nvPr/>
        </p:nvSpPr>
        <p:spPr bwMode="auto">
          <a:xfrm>
            <a:off x="8878239" y="633600"/>
            <a:ext cx="155575" cy="147637"/>
          </a:xfrm>
          <a:prstGeom prst="rightArrow">
            <a:avLst>
              <a:gd name="adj1" fmla="val 50000"/>
              <a:gd name="adj2" fmla="val 58733"/>
            </a:avLst>
          </a:prstGeom>
          <a:solidFill>
            <a:srgbClr val="006600">
              <a:alpha val="50000"/>
            </a:srgbClr>
          </a:solidFill>
          <a:ln w="19050" algn="ctr">
            <a:solidFill>
              <a:schemeClr val="tx1"/>
            </a:solidFill>
            <a:miter lim="800000"/>
            <a:headEnd/>
            <a:tailEnd/>
          </a:ln>
        </p:spPr>
        <p:txBody>
          <a:bodyPr wrap="none" tIns="90000" anchor="ctr"/>
          <a:lstStyle/>
          <a:p>
            <a:pPr algn="ctr"/>
            <a:endParaRPr lang="es-ES_tradnl" sz="1400"/>
          </a:p>
        </p:txBody>
      </p:sp>
      <p:sp>
        <p:nvSpPr>
          <p:cNvPr id="6" name="Título 1"/>
          <p:cNvSpPr txBox="1">
            <a:spLocks/>
          </p:cNvSpPr>
          <p:nvPr/>
        </p:nvSpPr>
        <p:spPr>
          <a:xfrm>
            <a:off x="821932" y="1"/>
            <a:ext cx="8322067" cy="584775"/>
          </a:xfrm>
          <a:prstGeom prst="rect">
            <a:avLst/>
          </a:prstGeom>
          <a:solidFill>
            <a:schemeClr val="accent5"/>
          </a:solidFill>
          <a:ln>
            <a:solidFill>
              <a:schemeClr val="accent1"/>
            </a:solidFill>
          </a:ln>
        </p:spPr>
        <p:txBody>
          <a:bodyPr>
            <a:spAutoFit/>
          </a:bodyPr>
          <a:lstStyle>
            <a:lvl1pPr algn="ctr" rtl="0" eaLnBrk="0" fontAlgn="base" hangingPunct="0">
              <a:spcBef>
                <a:spcPct val="0"/>
              </a:spcBef>
              <a:spcAft>
                <a:spcPct val="0"/>
              </a:spcAft>
              <a:defRPr sz="1600" baseline="0">
                <a:ln>
                  <a:solidFill>
                    <a:schemeClr val="accent1"/>
                  </a:solidFill>
                </a:ln>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MX" b="0" kern="0" smtClean="0"/>
              <a:t>Décimo segundo proceso para formular el  </a:t>
            </a:r>
            <a:br>
              <a:rPr lang="es-MX" b="0" kern="0" smtClean="0"/>
            </a:br>
            <a:r>
              <a:rPr lang="es-MX" b="0" kern="0" smtClean="0"/>
              <a:t>Programa de Fortalecimiento de la Calidad Educativa 2016-2017 </a:t>
            </a:r>
            <a:endParaRPr lang="es-MX" b="0" kern="0" dirty="0"/>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2"/>
          <p:cNvSpPr>
            <a:spLocks noChangeArrowheads="1"/>
          </p:cNvSpPr>
          <p:nvPr/>
        </p:nvSpPr>
        <p:spPr bwMode="auto">
          <a:xfrm>
            <a:off x="0" y="576936"/>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35842" name="Rectangle 231"/>
          <p:cNvSpPr>
            <a:spLocks noChangeArrowheads="1"/>
          </p:cNvSpPr>
          <p:nvPr/>
        </p:nvSpPr>
        <p:spPr bwMode="auto">
          <a:xfrm>
            <a:off x="0" y="565200"/>
            <a:ext cx="9144000" cy="6295156"/>
          </a:xfrm>
          <a:prstGeom prst="rect">
            <a:avLst/>
          </a:prstGeom>
          <a:solidFill>
            <a:schemeClr val="bg1">
              <a:alpha val="10000"/>
            </a:schemeClr>
          </a:solidFill>
          <a:ln w="3175" algn="ctr">
            <a:solidFill>
              <a:srgbClr val="B2B2B2"/>
            </a:solidFill>
            <a:miter lim="800000"/>
            <a:headEnd/>
            <a:tailEnd/>
          </a:ln>
        </p:spPr>
        <p:txBody>
          <a:bodyPr lIns="72000" tIns="0" rIns="72000" bIns="0" anchor="t" anchorCtr="0">
            <a:noAutofit/>
          </a:bodyPr>
          <a:lstStyle/>
          <a:p>
            <a:pPr algn="just">
              <a:spcBef>
                <a:spcPts val="0"/>
              </a:spcBef>
              <a:spcAft>
                <a:spcPct val="5000"/>
              </a:spcAft>
            </a:pPr>
            <a:endParaRPr lang="es-MX" sz="500" b="1" dirty="0" smtClean="0"/>
          </a:p>
          <a:p>
            <a:pPr algn="just">
              <a:spcBef>
                <a:spcPts val="0"/>
              </a:spcBef>
              <a:spcAft>
                <a:spcPct val="5000"/>
              </a:spcAft>
            </a:pPr>
            <a:r>
              <a:rPr lang="es-MX" sz="1400" b="1" dirty="0" smtClean="0">
                <a:solidFill>
                  <a:schemeClr val="tx1"/>
                </a:solidFill>
              </a:rPr>
              <a:t>Análisis de la cooperación académica nacional e internacionalización</a:t>
            </a:r>
          </a:p>
          <a:p>
            <a:pPr algn="just">
              <a:spcBef>
                <a:spcPts val="0"/>
              </a:spcBef>
              <a:spcAft>
                <a:spcPct val="5000"/>
              </a:spcAft>
            </a:pPr>
            <a:endParaRPr lang="es-MX" sz="800" b="0" dirty="0" smtClean="0">
              <a:solidFill>
                <a:schemeClr val="tx1"/>
              </a:solidFill>
            </a:endParaRPr>
          </a:p>
          <a:p>
            <a:pPr algn="just">
              <a:spcBef>
                <a:spcPts val="0"/>
              </a:spcBef>
              <a:spcAft>
                <a:spcPct val="5000"/>
              </a:spcAft>
            </a:pPr>
            <a:r>
              <a:rPr lang="es-MX" sz="1300" b="0" dirty="0" smtClean="0">
                <a:solidFill>
                  <a:schemeClr val="tx1"/>
                </a:solidFill>
              </a:rPr>
              <a:t>Se deberá </a:t>
            </a:r>
            <a:r>
              <a:rPr lang="es-MX" sz="1300" b="0" dirty="0">
                <a:solidFill>
                  <a:schemeClr val="tx1"/>
                </a:solidFill>
              </a:rPr>
              <a:t>reportar cuantitativamente el impacto alcanzado en este rubro, a través del siguiente cuadro:</a:t>
            </a:r>
          </a:p>
          <a:p>
            <a:pPr algn="just">
              <a:spcBef>
                <a:spcPts val="0"/>
              </a:spcBef>
              <a:spcAft>
                <a:spcPct val="5000"/>
              </a:spcAft>
            </a:pPr>
            <a:endParaRPr lang="es-MX" sz="1300" b="1" dirty="0" smtClean="0"/>
          </a:p>
          <a:p>
            <a:pPr algn="just">
              <a:spcBef>
                <a:spcPts val="0"/>
              </a:spcBef>
              <a:spcAft>
                <a:spcPct val="5000"/>
              </a:spcAft>
            </a:pPr>
            <a:endParaRPr lang="es-MX" sz="800" b="1" dirty="0"/>
          </a:p>
          <a:p>
            <a:pPr algn="just">
              <a:spcBef>
                <a:spcPts val="0"/>
              </a:spcBef>
            </a:pPr>
            <a:endParaRPr lang="es-MX" sz="1300" dirty="0" smtClean="0"/>
          </a:p>
          <a:p>
            <a:pPr algn="just">
              <a:spcBef>
                <a:spcPts val="0"/>
              </a:spcBef>
            </a:pPr>
            <a:endParaRPr lang="es-MX" sz="1300" dirty="0"/>
          </a:p>
          <a:p>
            <a:pPr algn="just">
              <a:spcBef>
                <a:spcPts val="0"/>
              </a:spcBef>
            </a:pPr>
            <a:endParaRPr lang="es-MX" sz="1300" dirty="0" smtClean="0"/>
          </a:p>
          <a:p>
            <a:pPr algn="just">
              <a:spcBef>
                <a:spcPts val="0"/>
              </a:spcBef>
            </a:pPr>
            <a:endParaRPr lang="es-MX" sz="1300" dirty="0"/>
          </a:p>
          <a:p>
            <a:pPr algn="just">
              <a:spcBef>
                <a:spcPts val="0"/>
              </a:spcBef>
            </a:pPr>
            <a:endParaRPr lang="es-MX" sz="1300" dirty="0" smtClean="0"/>
          </a:p>
          <a:p>
            <a:pPr algn="just">
              <a:spcBef>
                <a:spcPts val="0"/>
              </a:spcBef>
            </a:pPr>
            <a:endParaRPr lang="es-MX" sz="1300" dirty="0"/>
          </a:p>
          <a:p>
            <a:pPr algn="just">
              <a:spcBef>
                <a:spcPts val="0"/>
              </a:spcBef>
            </a:pPr>
            <a:endParaRPr lang="es-MX" sz="1300" dirty="0" smtClean="0"/>
          </a:p>
          <a:p>
            <a:pPr algn="just">
              <a:spcBef>
                <a:spcPts val="0"/>
              </a:spcBef>
            </a:pPr>
            <a:endParaRPr lang="es-MX" sz="1300" dirty="0"/>
          </a:p>
          <a:p>
            <a:pPr algn="just">
              <a:spcBef>
                <a:spcPts val="0"/>
              </a:spcBef>
            </a:pPr>
            <a:endParaRPr lang="es-MX" sz="1300" dirty="0" smtClean="0"/>
          </a:p>
          <a:p>
            <a:pPr algn="just">
              <a:spcBef>
                <a:spcPts val="0"/>
              </a:spcBef>
            </a:pPr>
            <a:endParaRPr lang="es-MX" sz="1300" dirty="0"/>
          </a:p>
          <a:p>
            <a:pPr algn="just">
              <a:spcBef>
                <a:spcPts val="0"/>
              </a:spcBef>
            </a:pPr>
            <a:endParaRPr lang="es-MX" sz="1300" dirty="0" smtClean="0"/>
          </a:p>
          <a:p>
            <a:pPr algn="just">
              <a:spcBef>
                <a:spcPts val="0"/>
              </a:spcBef>
            </a:pPr>
            <a:endParaRPr lang="es-MX" sz="1300" dirty="0"/>
          </a:p>
          <a:p>
            <a:pPr algn="just">
              <a:spcBef>
                <a:spcPts val="0"/>
              </a:spcBef>
            </a:pPr>
            <a:endParaRPr lang="es-MX" sz="1300" dirty="0" smtClean="0"/>
          </a:p>
          <a:p>
            <a:pPr algn="just">
              <a:spcBef>
                <a:spcPts val="0"/>
              </a:spcBef>
            </a:pPr>
            <a:endParaRPr lang="es-MX" sz="1300" dirty="0"/>
          </a:p>
          <a:p>
            <a:pPr algn="just">
              <a:spcBef>
                <a:spcPts val="0"/>
              </a:spcBef>
            </a:pPr>
            <a:endParaRPr lang="es-MX" sz="1300" dirty="0" smtClean="0"/>
          </a:p>
          <a:p>
            <a:pPr algn="just">
              <a:spcBef>
                <a:spcPts val="0"/>
              </a:spcBef>
            </a:pPr>
            <a:endParaRPr lang="es-MX" sz="1300" dirty="0"/>
          </a:p>
          <a:p>
            <a:pPr algn="just">
              <a:spcBef>
                <a:spcPts val="0"/>
              </a:spcBef>
            </a:pPr>
            <a:endParaRPr lang="es-MX" sz="1300" dirty="0" smtClean="0"/>
          </a:p>
          <a:p>
            <a:pPr algn="just">
              <a:spcBef>
                <a:spcPts val="0"/>
              </a:spcBef>
            </a:pPr>
            <a:endParaRPr lang="es-MX" sz="1300" dirty="0" smtClean="0"/>
          </a:p>
          <a:p>
            <a:pPr algn="just">
              <a:spcBef>
                <a:spcPts val="0"/>
              </a:spcBef>
            </a:pPr>
            <a:endParaRPr lang="es-MX" sz="1300" dirty="0"/>
          </a:p>
          <a:p>
            <a:pPr algn="just">
              <a:spcBef>
                <a:spcPts val="0"/>
              </a:spcBef>
            </a:pPr>
            <a:endParaRPr lang="es-MX" sz="1300" dirty="0" smtClean="0"/>
          </a:p>
          <a:p>
            <a:pPr algn="just">
              <a:spcBef>
                <a:spcPts val="0"/>
              </a:spcBef>
            </a:pPr>
            <a:endParaRPr lang="es-MX" sz="1300" dirty="0"/>
          </a:p>
          <a:p>
            <a:pPr algn="just">
              <a:spcBef>
                <a:spcPts val="0"/>
              </a:spcBef>
            </a:pPr>
            <a:endParaRPr lang="es-MX" sz="1300" dirty="0"/>
          </a:p>
          <a:p>
            <a:pPr algn="just">
              <a:spcBef>
                <a:spcPts val="0"/>
              </a:spcBef>
            </a:pPr>
            <a:endParaRPr lang="es-MX" sz="800" b="0" dirty="0" smtClean="0">
              <a:solidFill>
                <a:schemeClr val="tx1"/>
              </a:solidFill>
            </a:endParaRPr>
          </a:p>
          <a:p>
            <a:pPr algn="just">
              <a:spcBef>
                <a:spcPts val="0"/>
              </a:spcBef>
            </a:pPr>
            <a:r>
              <a:rPr lang="es-MX" sz="1300" b="0" dirty="0" smtClean="0">
                <a:solidFill>
                  <a:schemeClr val="tx1"/>
                </a:solidFill>
              </a:rPr>
              <a:t>Como resultado del análisis, señalar las principales conclusiones respecto al impulso que la institución brinda a la cooperación académica, y en caso de  ser incipiente ésta, plantear en la parte de planeación, las políticas, objetivos, estrategias y acciones adecuadas para su atención.</a:t>
            </a:r>
            <a:endParaRPr lang="es-ES" sz="1300" b="0" dirty="0">
              <a:solidFill>
                <a:schemeClr val="tx1"/>
              </a:solidFill>
            </a:endParaRPr>
          </a:p>
        </p:txBody>
      </p:sp>
      <p:graphicFrame>
        <p:nvGraphicFramePr>
          <p:cNvPr id="3" name="2 Tabla"/>
          <p:cNvGraphicFramePr>
            <a:graphicFrameLocks noGrp="1"/>
          </p:cNvGraphicFramePr>
          <p:nvPr>
            <p:extLst>
              <p:ext uri="{D42A27DB-BD31-4B8C-83A1-F6EECF244321}">
                <p14:modId xmlns:p14="http://schemas.microsoft.com/office/powerpoint/2010/main" val="1879543042"/>
              </p:ext>
            </p:extLst>
          </p:nvPr>
        </p:nvGraphicFramePr>
        <p:xfrm>
          <a:off x="120128" y="4206750"/>
          <a:ext cx="4536504" cy="571500"/>
        </p:xfrm>
        <a:graphic>
          <a:graphicData uri="http://schemas.openxmlformats.org/drawingml/2006/table">
            <a:tbl>
              <a:tblPr>
                <a:tableStyleId>{5C22544A-7EE6-4342-B048-85BDC9FD1C3A}</a:tableStyleId>
              </a:tblPr>
              <a:tblGrid>
                <a:gridCol w="1914500"/>
                <a:gridCol w="864096"/>
                <a:gridCol w="1011173"/>
                <a:gridCol w="746735"/>
              </a:tblGrid>
              <a:tr h="190500">
                <a:tc>
                  <a:txBody>
                    <a:bodyPr/>
                    <a:lstStyle/>
                    <a:p>
                      <a:pPr algn="ctr" fontAlgn="b"/>
                      <a:r>
                        <a:rPr lang="es-MX" sz="900" b="1" u="none" strike="noStrike" dirty="0">
                          <a:effectLst/>
                        </a:rPr>
                        <a:t>Concepto</a:t>
                      </a:r>
                      <a:endParaRPr lang="es-MX" sz="9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s-MX" sz="900" b="1" u="none" strike="noStrike">
                          <a:effectLst/>
                        </a:rPr>
                        <a:t>Ámbito</a:t>
                      </a:r>
                      <a:endParaRPr lang="es-MX" sz="900" b="1"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s-MX" sz="900" b="1" u="none" strike="noStrike">
                          <a:effectLst/>
                        </a:rPr>
                        <a:t>Maestría</a:t>
                      </a:r>
                      <a:endParaRPr lang="es-MX" sz="900" b="1"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s-MX" sz="900" b="1" u="none" strike="noStrike" dirty="0">
                          <a:effectLst/>
                        </a:rPr>
                        <a:t>Doctorado</a:t>
                      </a:r>
                      <a:endParaRPr lang="es-MX" sz="9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190500">
                <a:tc rowSpan="2">
                  <a:txBody>
                    <a:bodyPr/>
                    <a:lstStyle/>
                    <a:p>
                      <a:pPr algn="l" fontAlgn="b"/>
                      <a:r>
                        <a:rPr lang="es-MX" sz="900" u="none" strike="noStrike" dirty="0">
                          <a:effectLst/>
                        </a:rPr>
                        <a:t>Programas educativos de posgrado conjunto con otras IES</a:t>
                      </a:r>
                      <a:endParaRPr lang="es-MX" sz="9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MX" sz="900" b="0" u="none" strike="noStrike" dirty="0">
                          <a:effectLst/>
                        </a:rPr>
                        <a:t>Nacional</a:t>
                      </a:r>
                      <a:endParaRPr lang="es-MX" sz="9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l" fontAlgn="b"/>
                      <a:r>
                        <a:rPr lang="es-MX" sz="900" u="none" strike="noStrike" dirty="0">
                          <a:effectLst/>
                        </a:rPr>
                        <a:t> </a:t>
                      </a:r>
                      <a:endParaRPr lang="es-MX"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s-MX" sz="900" u="none" strike="noStrike" dirty="0">
                          <a:effectLst/>
                        </a:rPr>
                        <a:t> </a:t>
                      </a:r>
                      <a:endParaRPr lang="es-MX"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90500">
                <a:tc vMerge="1">
                  <a:txBody>
                    <a:bodyPr/>
                    <a:lstStyle/>
                    <a:p>
                      <a:endParaRPr lang="es-MX"/>
                    </a:p>
                  </a:txBody>
                  <a:tcPr/>
                </a:tc>
                <a:tc>
                  <a:txBody>
                    <a:bodyPr/>
                    <a:lstStyle/>
                    <a:p>
                      <a:pPr algn="ctr" fontAlgn="b"/>
                      <a:r>
                        <a:rPr lang="es-MX" sz="900" b="0" u="none" strike="noStrike" dirty="0">
                          <a:effectLst/>
                        </a:rPr>
                        <a:t>Internacional</a:t>
                      </a:r>
                      <a:endParaRPr lang="es-MX" sz="9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l" fontAlgn="b"/>
                      <a:r>
                        <a:rPr lang="es-MX" sz="900" u="none" strike="noStrike">
                          <a:effectLst/>
                        </a:rPr>
                        <a:t> </a:t>
                      </a:r>
                      <a:endParaRPr lang="es-MX" sz="9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s-MX" sz="900" u="none" strike="noStrike" dirty="0">
                          <a:effectLst/>
                        </a:rPr>
                        <a:t> </a:t>
                      </a:r>
                      <a:endParaRPr lang="es-MX"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 name="3 Tabla"/>
          <p:cNvGraphicFramePr>
            <a:graphicFrameLocks noGrp="1"/>
          </p:cNvGraphicFramePr>
          <p:nvPr>
            <p:extLst>
              <p:ext uri="{D42A27DB-BD31-4B8C-83A1-F6EECF244321}">
                <p14:modId xmlns:p14="http://schemas.microsoft.com/office/powerpoint/2010/main" val="625283958"/>
              </p:ext>
            </p:extLst>
          </p:nvPr>
        </p:nvGraphicFramePr>
        <p:xfrm>
          <a:off x="123556" y="4901030"/>
          <a:ext cx="4229100" cy="952500"/>
        </p:xfrm>
        <a:graphic>
          <a:graphicData uri="http://schemas.openxmlformats.org/drawingml/2006/table">
            <a:tbl>
              <a:tblPr>
                <a:tableStyleId>{5C22544A-7EE6-4342-B048-85BDC9FD1C3A}</a:tableStyleId>
              </a:tblPr>
              <a:tblGrid>
                <a:gridCol w="2617410"/>
                <a:gridCol w="850262"/>
                <a:gridCol w="761428"/>
              </a:tblGrid>
              <a:tr h="190500">
                <a:tc>
                  <a:txBody>
                    <a:bodyPr/>
                    <a:lstStyle/>
                    <a:p>
                      <a:pPr algn="ctr" fontAlgn="b"/>
                      <a:r>
                        <a:rPr lang="es-MX" sz="900" b="1" u="none" strike="noStrike" dirty="0">
                          <a:effectLst/>
                        </a:rPr>
                        <a:t>Concepto</a:t>
                      </a:r>
                      <a:endParaRPr lang="es-MX" sz="9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s-MX" sz="900" b="1" u="none" strike="noStrike">
                          <a:effectLst/>
                        </a:rPr>
                        <a:t>Ámbito</a:t>
                      </a:r>
                      <a:endParaRPr lang="es-MX" sz="900" b="1"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s-MX" sz="900" b="1" u="none" strike="noStrike" dirty="0">
                          <a:effectLst/>
                        </a:rPr>
                        <a:t>Número</a:t>
                      </a:r>
                      <a:endParaRPr lang="es-MX" sz="9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190500">
                <a:tc rowSpan="2">
                  <a:txBody>
                    <a:bodyPr/>
                    <a:lstStyle/>
                    <a:p>
                      <a:pPr algn="l" fontAlgn="b"/>
                      <a:r>
                        <a:rPr lang="es-MX" sz="900" u="none" strike="noStrike" dirty="0">
                          <a:effectLst/>
                        </a:rPr>
                        <a:t>Convenios de cooperación académica con otras IES y Centros de Investigación</a:t>
                      </a:r>
                      <a:endParaRPr lang="es-MX" sz="9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MX" sz="900" u="none" strike="noStrike" dirty="0">
                          <a:effectLst/>
                        </a:rPr>
                        <a:t>Nacional</a:t>
                      </a:r>
                      <a:endParaRPr lang="es-MX" sz="9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MX" sz="900" u="none" strike="noStrike" dirty="0">
                          <a:effectLst/>
                        </a:rPr>
                        <a:t> </a:t>
                      </a:r>
                      <a:endParaRPr lang="es-MX"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90500">
                <a:tc vMerge="1">
                  <a:txBody>
                    <a:bodyPr/>
                    <a:lstStyle/>
                    <a:p>
                      <a:endParaRPr lang="es-MX"/>
                    </a:p>
                  </a:txBody>
                  <a:tcPr/>
                </a:tc>
                <a:tc>
                  <a:txBody>
                    <a:bodyPr/>
                    <a:lstStyle/>
                    <a:p>
                      <a:pPr algn="ctr" fontAlgn="b"/>
                      <a:r>
                        <a:rPr lang="es-MX" sz="900" u="none" strike="noStrike" dirty="0">
                          <a:effectLst/>
                        </a:rPr>
                        <a:t>Internacional</a:t>
                      </a:r>
                      <a:endParaRPr lang="es-MX" sz="9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MX" sz="900" u="none" strike="noStrike" dirty="0">
                          <a:effectLst/>
                        </a:rPr>
                        <a:t> </a:t>
                      </a:r>
                      <a:endParaRPr lang="es-MX"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90500">
                <a:tc rowSpan="2">
                  <a:txBody>
                    <a:bodyPr/>
                    <a:lstStyle/>
                    <a:p>
                      <a:pPr algn="l" fontAlgn="b"/>
                      <a:r>
                        <a:rPr lang="es-MX" sz="900" u="none" strike="noStrike" dirty="0">
                          <a:effectLst/>
                        </a:rPr>
                        <a:t>Proyectos académicos y de investigación con otras IES y Centros de Investigación</a:t>
                      </a:r>
                      <a:endParaRPr lang="es-MX" sz="9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s-MX" sz="900" u="none" strike="noStrike" dirty="0">
                          <a:effectLst/>
                        </a:rPr>
                        <a:t>Nacional</a:t>
                      </a:r>
                      <a:endParaRPr lang="es-MX" sz="9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MX" sz="900" u="none" strike="noStrike" dirty="0">
                          <a:effectLst/>
                        </a:rPr>
                        <a:t> </a:t>
                      </a:r>
                      <a:endParaRPr lang="es-MX"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90500">
                <a:tc vMerge="1">
                  <a:txBody>
                    <a:bodyPr/>
                    <a:lstStyle/>
                    <a:p>
                      <a:endParaRPr lang="es-MX"/>
                    </a:p>
                  </a:txBody>
                  <a:tcPr/>
                </a:tc>
                <a:tc>
                  <a:txBody>
                    <a:bodyPr/>
                    <a:lstStyle/>
                    <a:p>
                      <a:pPr algn="ctr" fontAlgn="b"/>
                      <a:r>
                        <a:rPr lang="es-MX" sz="900" u="none" strike="noStrike" dirty="0">
                          <a:effectLst/>
                        </a:rPr>
                        <a:t>Internacional</a:t>
                      </a:r>
                      <a:endParaRPr lang="es-MX" sz="9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MX" sz="900" u="none" strike="noStrike" dirty="0">
                          <a:effectLst/>
                        </a:rPr>
                        <a:t> </a:t>
                      </a:r>
                      <a:endParaRPr lang="es-MX"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AutoShape 11">
            <a:hlinkClick r:id="" action="ppaction://hlinkshowjump?jump=previousslide"/>
          </p:cNvPr>
          <p:cNvSpPr>
            <a:spLocks noChangeArrowheads="1"/>
          </p:cNvSpPr>
          <p:nvPr/>
        </p:nvSpPr>
        <p:spPr bwMode="auto">
          <a:xfrm flipH="1">
            <a:off x="8662339" y="633600"/>
            <a:ext cx="155575" cy="147638"/>
          </a:xfrm>
          <a:prstGeom prst="rightArrow">
            <a:avLst>
              <a:gd name="adj1" fmla="val 50000"/>
              <a:gd name="adj2" fmla="val 58732"/>
            </a:avLst>
          </a:prstGeom>
          <a:solidFill>
            <a:srgbClr val="006600">
              <a:alpha val="50000"/>
            </a:srgbClr>
          </a:solidFill>
          <a:ln w="19050" algn="ctr">
            <a:solidFill>
              <a:schemeClr val="tx1"/>
            </a:solidFill>
            <a:miter lim="800000"/>
            <a:headEnd/>
            <a:tailEnd/>
          </a:ln>
        </p:spPr>
        <p:txBody>
          <a:bodyPr wrap="none" tIns="90000" anchor="ctr"/>
          <a:lstStyle/>
          <a:p>
            <a:pPr algn="ctr"/>
            <a:endParaRPr lang="es-ES_tradnl" sz="1400"/>
          </a:p>
        </p:txBody>
      </p:sp>
      <p:graphicFrame>
        <p:nvGraphicFramePr>
          <p:cNvPr id="12" name="11 Tabla"/>
          <p:cNvGraphicFramePr>
            <a:graphicFrameLocks noGrp="1"/>
          </p:cNvGraphicFramePr>
          <p:nvPr>
            <p:extLst>
              <p:ext uri="{D42A27DB-BD31-4B8C-83A1-F6EECF244321}">
                <p14:modId xmlns:p14="http://schemas.microsoft.com/office/powerpoint/2010/main" val="2290971640"/>
              </p:ext>
            </p:extLst>
          </p:nvPr>
        </p:nvGraphicFramePr>
        <p:xfrm>
          <a:off x="123832" y="1291784"/>
          <a:ext cx="8856983" cy="2732104"/>
        </p:xfrm>
        <a:graphic>
          <a:graphicData uri="http://schemas.openxmlformats.org/drawingml/2006/table">
            <a:tbl>
              <a:tblPr/>
              <a:tblGrid>
                <a:gridCol w="1992821"/>
                <a:gridCol w="768474"/>
                <a:gridCol w="507974"/>
                <a:gridCol w="507974"/>
                <a:gridCol w="507974"/>
                <a:gridCol w="507974"/>
                <a:gridCol w="507974"/>
                <a:gridCol w="507974"/>
                <a:gridCol w="507974"/>
                <a:gridCol w="507974"/>
                <a:gridCol w="507974"/>
                <a:gridCol w="507974"/>
                <a:gridCol w="507974"/>
                <a:gridCol w="507974"/>
              </a:tblGrid>
              <a:tr h="190612">
                <a:tc rowSpan="2" gridSpan="2">
                  <a:txBody>
                    <a:bodyPr/>
                    <a:lstStyle/>
                    <a:p>
                      <a:pPr algn="ctr" fontAlgn="b"/>
                      <a:endParaRPr lang="es-MX" sz="1700" b="0" i="0" u="none" strike="noStrike" dirty="0">
                        <a:solidFill>
                          <a:srgbClr val="000000"/>
                        </a:solidFill>
                        <a:effectLst/>
                        <a:latin typeface="Arial"/>
                      </a:endParaRPr>
                    </a:p>
                  </a:txBody>
                  <a:tcPr marL="9077" marR="9077" marT="9077"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rowSpan="2" hMerge="1">
                  <a:txBody>
                    <a:bodyPr/>
                    <a:lstStyle/>
                    <a:p>
                      <a:endParaRPr lang="es-MX"/>
                    </a:p>
                  </a:txBody>
                  <a:tcPr/>
                </a:tc>
                <a:tc gridSpan="6">
                  <a:txBody>
                    <a:bodyPr/>
                    <a:lstStyle/>
                    <a:p>
                      <a:pPr algn="ctr" rtl="0" fontAlgn="b"/>
                      <a:r>
                        <a:rPr lang="es-MX" sz="900" b="1" i="0" u="none" strike="noStrike" dirty="0">
                          <a:solidFill>
                            <a:srgbClr val="000000"/>
                          </a:solidFill>
                          <a:effectLst/>
                          <a:latin typeface="Arial"/>
                        </a:rPr>
                        <a:t>ESTUDIANTES</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gridSpan="6">
                  <a:txBody>
                    <a:bodyPr/>
                    <a:lstStyle/>
                    <a:p>
                      <a:pPr algn="ctr" rtl="0" fontAlgn="b"/>
                      <a:r>
                        <a:rPr lang="es-MX" sz="900" b="1" i="0" u="none" strike="noStrike">
                          <a:solidFill>
                            <a:srgbClr val="000000"/>
                          </a:solidFill>
                          <a:effectLst/>
                          <a:latin typeface="Arial"/>
                        </a:rPr>
                        <a:t>PROFESORES</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r>
              <a:tr h="190612">
                <a:tc gridSpan="2" vMerge="1">
                  <a:txBody>
                    <a:bodyPr/>
                    <a:lstStyle/>
                    <a:p>
                      <a:endParaRPr lang="es-MX"/>
                    </a:p>
                  </a:txBody>
                  <a:tcPr/>
                </a:tc>
                <a:tc hMerge="1" vMerge="1">
                  <a:txBody>
                    <a:bodyPr/>
                    <a:lstStyle/>
                    <a:p>
                      <a:endParaRPr lang="es-MX"/>
                    </a:p>
                  </a:txBody>
                  <a:tcPr/>
                </a:tc>
                <a:tc>
                  <a:txBody>
                    <a:bodyPr/>
                    <a:lstStyle/>
                    <a:p>
                      <a:pPr algn="ctr" rtl="0" fontAlgn="b"/>
                      <a:r>
                        <a:rPr lang="es-MX" sz="900" b="1" i="0" u="none" strike="noStrike" dirty="0" smtClean="0">
                          <a:solidFill>
                            <a:srgbClr val="000000"/>
                          </a:solidFill>
                          <a:effectLst/>
                          <a:latin typeface="Arial"/>
                        </a:rPr>
                        <a:t>2010</a:t>
                      </a:r>
                      <a:endParaRPr lang="es-MX" sz="900" b="1" i="0" u="none" strike="noStrike" dirty="0">
                        <a:solidFill>
                          <a:srgbClr val="000000"/>
                        </a:solidFill>
                        <a:effectLst/>
                        <a:latin typeface="Arial"/>
                      </a:endParaRPr>
                    </a:p>
                  </a:txBody>
                  <a:tcPr marL="9077" marR="9077" marT="90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s-MX" sz="900" b="1" i="0" u="none" strike="noStrike" dirty="0" smtClean="0">
                          <a:solidFill>
                            <a:srgbClr val="000000"/>
                          </a:solidFill>
                          <a:effectLst/>
                          <a:latin typeface="Arial"/>
                        </a:rPr>
                        <a:t>2011</a:t>
                      </a:r>
                      <a:endParaRPr lang="es-MX" sz="900" b="1" i="0" u="none" strike="noStrike" dirty="0">
                        <a:solidFill>
                          <a:srgbClr val="000000"/>
                        </a:solidFill>
                        <a:effectLst/>
                        <a:latin typeface="Arial"/>
                      </a:endParaRPr>
                    </a:p>
                  </a:txBody>
                  <a:tcPr marL="9077" marR="9077" marT="90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s-MX" sz="900" b="1" i="0" u="none" strike="noStrike" dirty="0" smtClean="0">
                          <a:solidFill>
                            <a:srgbClr val="000000"/>
                          </a:solidFill>
                          <a:effectLst/>
                          <a:latin typeface="Arial"/>
                        </a:rPr>
                        <a:t>2012</a:t>
                      </a:r>
                      <a:endParaRPr lang="es-MX" sz="900" b="1" i="0" u="none" strike="noStrike" dirty="0">
                        <a:solidFill>
                          <a:srgbClr val="000000"/>
                        </a:solidFill>
                        <a:effectLst/>
                        <a:latin typeface="Arial"/>
                      </a:endParaRPr>
                    </a:p>
                  </a:txBody>
                  <a:tcPr marL="9077" marR="9077" marT="90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s-MX" sz="900" b="1" i="0" u="none" strike="noStrike" dirty="0" smtClean="0">
                          <a:solidFill>
                            <a:srgbClr val="000000"/>
                          </a:solidFill>
                          <a:effectLst/>
                          <a:latin typeface="Arial"/>
                        </a:rPr>
                        <a:t>2013</a:t>
                      </a:r>
                      <a:endParaRPr lang="es-MX" sz="900" b="1" i="0" u="none" strike="noStrike" dirty="0">
                        <a:solidFill>
                          <a:srgbClr val="000000"/>
                        </a:solidFill>
                        <a:effectLst/>
                        <a:latin typeface="Arial"/>
                      </a:endParaRPr>
                    </a:p>
                  </a:txBody>
                  <a:tcPr marL="9077" marR="9077" marT="90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s-MX" sz="900" b="1" i="0" u="none" strike="noStrike" dirty="0" smtClean="0">
                          <a:solidFill>
                            <a:srgbClr val="000000"/>
                          </a:solidFill>
                          <a:effectLst/>
                          <a:latin typeface="Arial"/>
                        </a:rPr>
                        <a:t>2014</a:t>
                      </a:r>
                      <a:endParaRPr lang="es-MX" sz="900" b="1" i="0" u="none" strike="noStrike" dirty="0">
                        <a:solidFill>
                          <a:srgbClr val="000000"/>
                        </a:solidFill>
                        <a:effectLst/>
                        <a:latin typeface="Arial"/>
                      </a:endParaRPr>
                    </a:p>
                  </a:txBody>
                  <a:tcPr marL="9077" marR="9077" marT="90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s-MX" sz="900" b="1" i="0" u="none" strike="noStrike" dirty="0" smtClean="0">
                          <a:solidFill>
                            <a:srgbClr val="000000"/>
                          </a:solidFill>
                          <a:effectLst/>
                          <a:latin typeface="Arial"/>
                        </a:rPr>
                        <a:t>2015</a:t>
                      </a:r>
                      <a:endParaRPr lang="es-MX" sz="900" b="1" i="0" u="none" strike="noStrike" dirty="0">
                        <a:solidFill>
                          <a:srgbClr val="000000"/>
                        </a:solidFill>
                        <a:effectLst/>
                        <a:latin typeface="Arial"/>
                      </a:endParaRPr>
                    </a:p>
                  </a:txBody>
                  <a:tcPr marL="9077" marR="9077" marT="90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s-MX" sz="900" b="1" i="0" u="none" strike="noStrike" dirty="0" smtClean="0">
                          <a:solidFill>
                            <a:srgbClr val="000000"/>
                          </a:solidFill>
                          <a:effectLst/>
                          <a:latin typeface="Arial"/>
                        </a:rPr>
                        <a:t>2010</a:t>
                      </a:r>
                      <a:endParaRPr lang="es-MX" sz="900" b="1" i="0" u="none" strike="noStrike" dirty="0">
                        <a:solidFill>
                          <a:srgbClr val="000000"/>
                        </a:solidFill>
                        <a:effectLst/>
                        <a:latin typeface="Arial"/>
                      </a:endParaRPr>
                    </a:p>
                  </a:txBody>
                  <a:tcPr marL="9077" marR="9077" marT="90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s-MX" sz="900" b="1" i="0" u="none" strike="noStrike" dirty="0" smtClean="0">
                          <a:solidFill>
                            <a:srgbClr val="000000"/>
                          </a:solidFill>
                          <a:effectLst/>
                          <a:latin typeface="Arial"/>
                        </a:rPr>
                        <a:t>2011</a:t>
                      </a:r>
                      <a:endParaRPr lang="es-MX" sz="900" b="1" i="0" u="none" strike="noStrike" dirty="0">
                        <a:solidFill>
                          <a:srgbClr val="000000"/>
                        </a:solidFill>
                        <a:effectLst/>
                        <a:latin typeface="Arial"/>
                      </a:endParaRPr>
                    </a:p>
                  </a:txBody>
                  <a:tcPr marL="9077" marR="9077" marT="90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s-MX" sz="900" b="1" i="0" u="none" strike="noStrike" dirty="0" smtClean="0">
                          <a:solidFill>
                            <a:srgbClr val="000000"/>
                          </a:solidFill>
                          <a:effectLst/>
                          <a:latin typeface="Arial"/>
                        </a:rPr>
                        <a:t>2012</a:t>
                      </a:r>
                      <a:endParaRPr lang="es-MX" sz="900" b="1" i="0" u="none" strike="noStrike" dirty="0">
                        <a:solidFill>
                          <a:srgbClr val="000000"/>
                        </a:solidFill>
                        <a:effectLst/>
                        <a:latin typeface="Arial"/>
                      </a:endParaRPr>
                    </a:p>
                  </a:txBody>
                  <a:tcPr marL="9077" marR="9077" marT="90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s-MX" sz="900" b="1" i="0" u="none" strike="noStrike" dirty="0" smtClean="0">
                          <a:solidFill>
                            <a:srgbClr val="000000"/>
                          </a:solidFill>
                          <a:effectLst/>
                          <a:latin typeface="Arial"/>
                        </a:rPr>
                        <a:t>2013</a:t>
                      </a:r>
                      <a:endParaRPr lang="es-MX" sz="900" b="1" i="0" u="none" strike="noStrike" dirty="0">
                        <a:solidFill>
                          <a:srgbClr val="000000"/>
                        </a:solidFill>
                        <a:effectLst/>
                        <a:latin typeface="Arial"/>
                      </a:endParaRPr>
                    </a:p>
                  </a:txBody>
                  <a:tcPr marL="9077" marR="9077" marT="90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s-MX" sz="900" b="1" i="0" u="none" strike="noStrike" dirty="0" smtClean="0">
                          <a:solidFill>
                            <a:srgbClr val="000000"/>
                          </a:solidFill>
                          <a:effectLst/>
                          <a:latin typeface="Arial"/>
                        </a:rPr>
                        <a:t>2014</a:t>
                      </a:r>
                      <a:endParaRPr lang="es-MX" sz="900" b="1" i="0" u="none" strike="noStrike" dirty="0">
                        <a:solidFill>
                          <a:srgbClr val="000000"/>
                        </a:solidFill>
                        <a:effectLst/>
                        <a:latin typeface="Arial"/>
                      </a:endParaRPr>
                    </a:p>
                  </a:txBody>
                  <a:tcPr marL="9077" marR="9077" marT="90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s-MX" sz="900" b="1" i="0" u="none" strike="noStrike" dirty="0" smtClean="0">
                          <a:solidFill>
                            <a:srgbClr val="000000"/>
                          </a:solidFill>
                          <a:effectLst/>
                          <a:latin typeface="Arial"/>
                        </a:rPr>
                        <a:t>2015</a:t>
                      </a:r>
                      <a:endParaRPr lang="es-MX" sz="900" b="1" i="0" u="none" strike="noStrike" dirty="0">
                        <a:solidFill>
                          <a:srgbClr val="000000"/>
                        </a:solidFill>
                        <a:effectLst/>
                        <a:latin typeface="Arial"/>
                      </a:endParaRPr>
                    </a:p>
                  </a:txBody>
                  <a:tcPr marL="9077" marR="9077" marT="90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190612">
                <a:tc>
                  <a:txBody>
                    <a:bodyPr/>
                    <a:lstStyle/>
                    <a:p>
                      <a:pPr algn="ctr" rtl="0" fontAlgn="b"/>
                      <a:r>
                        <a:rPr lang="es-MX" sz="900" b="1" i="0" u="none" strike="noStrike" dirty="0">
                          <a:solidFill>
                            <a:srgbClr val="000000"/>
                          </a:solidFill>
                          <a:effectLst/>
                          <a:latin typeface="Arial"/>
                        </a:rPr>
                        <a:t>Concepto</a:t>
                      </a:r>
                    </a:p>
                  </a:txBody>
                  <a:tcPr marL="9077" marR="9077" marT="90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s-MX" sz="900" b="1" i="0" u="none" strike="noStrike" dirty="0">
                          <a:solidFill>
                            <a:srgbClr val="000000"/>
                          </a:solidFill>
                          <a:effectLst/>
                          <a:latin typeface="Arial"/>
                        </a:rPr>
                        <a:t>Ámbito</a:t>
                      </a:r>
                    </a:p>
                  </a:txBody>
                  <a:tcPr marL="9077" marR="9077" marT="90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s-MX" sz="900" b="1" i="0" u="none" strike="noStrike" dirty="0">
                          <a:solidFill>
                            <a:srgbClr val="000000"/>
                          </a:solidFill>
                          <a:effectLst/>
                          <a:latin typeface="Arial"/>
                        </a:rPr>
                        <a:t>Número</a:t>
                      </a:r>
                    </a:p>
                  </a:txBody>
                  <a:tcPr marL="9077" marR="9077" marT="90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s-MX" sz="900" b="1" i="0" u="none" strike="noStrike" dirty="0">
                          <a:solidFill>
                            <a:srgbClr val="000000"/>
                          </a:solidFill>
                          <a:effectLst/>
                          <a:latin typeface="Arial"/>
                        </a:rPr>
                        <a:t>Número</a:t>
                      </a:r>
                    </a:p>
                  </a:txBody>
                  <a:tcPr marL="9077" marR="9077" marT="90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s-MX" sz="900" b="1" i="0" u="none" strike="noStrike" dirty="0">
                          <a:solidFill>
                            <a:srgbClr val="000000"/>
                          </a:solidFill>
                          <a:effectLst/>
                          <a:latin typeface="Arial"/>
                        </a:rPr>
                        <a:t>Número</a:t>
                      </a:r>
                    </a:p>
                  </a:txBody>
                  <a:tcPr marL="9077" marR="9077" marT="90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s-MX" sz="900" b="1" i="0" u="none" strike="noStrike" dirty="0">
                          <a:solidFill>
                            <a:srgbClr val="000000"/>
                          </a:solidFill>
                          <a:effectLst/>
                          <a:latin typeface="Arial"/>
                        </a:rPr>
                        <a:t>Número</a:t>
                      </a:r>
                    </a:p>
                  </a:txBody>
                  <a:tcPr marL="9077" marR="9077" marT="90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s-MX" sz="900" b="1" i="0" u="none" strike="noStrike" dirty="0">
                          <a:solidFill>
                            <a:srgbClr val="000000"/>
                          </a:solidFill>
                          <a:effectLst/>
                          <a:latin typeface="Arial"/>
                        </a:rPr>
                        <a:t>Número</a:t>
                      </a:r>
                    </a:p>
                  </a:txBody>
                  <a:tcPr marL="9077" marR="9077" marT="90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s-MX" sz="900" b="1" i="0" u="none" strike="noStrike" dirty="0">
                          <a:solidFill>
                            <a:srgbClr val="000000"/>
                          </a:solidFill>
                          <a:effectLst/>
                          <a:latin typeface="Arial"/>
                        </a:rPr>
                        <a:t>Número</a:t>
                      </a:r>
                    </a:p>
                  </a:txBody>
                  <a:tcPr marL="9077" marR="9077" marT="90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s-MX" sz="900" b="1" i="0" u="none" strike="noStrike" dirty="0">
                          <a:solidFill>
                            <a:srgbClr val="000000"/>
                          </a:solidFill>
                          <a:effectLst/>
                          <a:latin typeface="Arial"/>
                        </a:rPr>
                        <a:t>Número</a:t>
                      </a:r>
                    </a:p>
                  </a:txBody>
                  <a:tcPr marL="9077" marR="9077" marT="90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s-MX" sz="900" b="1" i="0" u="none" strike="noStrike" dirty="0">
                          <a:solidFill>
                            <a:srgbClr val="000000"/>
                          </a:solidFill>
                          <a:effectLst/>
                          <a:latin typeface="Arial"/>
                        </a:rPr>
                        <a:t>Número</a:t>
                      </a:r>
                    </a:p>
                  </a:txBody>
                  <a:tcPr marL="9077" marR="9077" marT="90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s-MX" sz="900" b="1" i="0" u="none" strike="noStrike" dirty="0">
                          <a:solidFill>
                            <a:srgbClr val="000000"/>
                          </a:solidFill>
                          <a:effectLst/>
                          <a:latin typeface="Arial"/>
                        </a:rPr>
                        <a:t>Número</a:t>
                      </a:r>
                    </a:p>
                  </a:txBody>
                  <a:tcPr marL="9077" marR="9077" marT="90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s-MX" sz="900" b="1" i="0" u="none" strike="noStrike" dirty="0">
                          <a:solidFill>
                            <a:srgbClr val="000000"/>
                          </a:solidFill>
                          <a:effectLst/>
                          <a:latin typeface="Arial"/>
                        </a:rPr>
                        <a:t>Número</a:t>
                      </a:r>
                    </a:p>
                  </a:txBody>
                  <a:tcPr marL="9077" marR="9077" marT="90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s-MX" sz="900" b="1" i="0" u="none" strike="noStrike" dirty="0">
                          <a:solidFill>
                            <a:srgbClr val="000000"/>
                          </a:solidFill>
                          <a:effectLst/>
                          <a:latin typeface="Arial"/>
                        </a:rPr>
                        <a:t>Número</a:t>
                      </a:r>
                    </a:p>
                  </a:txBody>
                  <a:tcPr marL="9077" marR="9077" marT="90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s-MX" sz="900" b="1" i="0" u="none" strike="noStrike" dirty="0">
                          <a:solidFill>
                            <a:srgbClr val="000000"/>
                          </a:solidFill>
                          <a:effectLst/>
                          <a:latin typeface="Arial"/>
                        </a:rPr>
                        <a:t>Número</a:t>
                      </a:r>
                    </a:p>
                  </a:txBody>
                  <a:tcPr marL="9077" marR="9077" marT="90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254149">
                <a:tc rowSpan="2">
                  <a:txBody>
                    <a:bodyPr/>
                    <a:lstStyle/>
                    <a:p>
                      <a:pPr algn="l" rtl="0" fontAlgn="ctr"/>
                      <a:r>
                        <a:rPr lang="es-MX" sz="900" b="0" i="0" u="none" strike="noStrike" dirty="0">
                          <a:solidFill>
                            <a:srgbClr val="000000"/>
                          </a:solidFill>
                          <a:effectLst/>
                          <a:latin typeface="Arial"/>
                        </a:rPr>
                        <a:t>Enviada por la institución para complementar la formación académica</a:t>
                      </a:r>
                    </a:p>
                  </a:txBody>
                  <a:tcPr marL="9077" marR="9077" marT="90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s-MX" sz="900" b="0" i="0" u="none" strike="noStrike" dirty="0">
                          <a:solidFill>
                            <a:srgbClr val="000000"/>
                          </a:solidFill>
                          <a:effectLst/>
                          <a:latin typeface="Arial"/>
                        </a:rPr>
                        <a:t>Nacional</a:t>
                      </a:r>
                    </a:p>
                  </a:txBody>
                  <a:tcPr marL="9077" marR="9077" marT="90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l" rtl="0" fontAlgn="b"/>
                      <a:r>
                        <a:rPr lang="es-MX" sz="900" b="0" i="0" u="none" strike="noStrike" dirty="0">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dirty="0">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dirty="0">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dirty="0">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dirty="0">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dirty="0">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dirty="0">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dirty="0">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dirty="0">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dirty="0">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54149">
                <a:tc vMerge="1">
                  <a:txBody>
                    <a:bodyPr/>
                    <a:lstStyle/>
                    <a:p>
                      <a:endParaRPr lang="es-MX"/>
                    </a:p>
                  </a:txBody>
                  <a:tcPr/>
                </a:tc>
                <a:tc>
                  <a:txBody>
                    <a:bodyPr/>
                    <a:lstStyle/>
                    <a:p>
                      <a:pPr algn="ctr" rtl="0" fontAlgn="ctr"/>
                      <a:r>
                        <a:rPr lang="es-MX" sz="900" b="0" i="0" u="none" strike="noStrike" dirty="0">
                          <a:solidFill>
                            <a:srgbClr val="000000"/>
                          </a:solidFill>
                          <a:effectLst/>
                          <a:latin typeface="Arial"/>
                        </a:rPr>
                        <a:t>Internacional</a:t>
                      </a:r>
                    </a:p>
                  </a:txBody>
                  <a:tcPr marL="9077" marR="9077" marT="90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dirty="0">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dirty="0">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90612">
                <a:tc rowSpan="2">
                  <a:txBody>
                    <a:bodyPr/>
                    <a:lstStyle/>
                    <a:p>
                      <a:pPr algn="l" rtl="0" fontAlgn="ctr"/>
                      <a:r>
                        <a:rPr lang="es-MX" sz="900" b="0" i="0" u="none" strike="noStrike" dirty="0">
                          <a:solidFill>
                            <a:srgbClr val="000000"/>
                          </a:solidFill>
                          <a:effectLst/>
                          <a:latin typeface="Arial"/>
                        </a:rPr>
                        <a:t>Enviada por la institución con reconocimientos de créditos</a:t>
                      </a:r>
                    </a:p>
                  </a:txBody>
                  <a:tcPr marL="9077" marR="9077" marT="90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s-MX" sz="900" b="0" i="0" u="none" strike="noStrike" dirty="0">
                          <a:solidFill>
                            <a:srgbClr val="000000"/>
                          </a:solidFill>
                          <a:effectLst/>
                          <a:latin typeface="Arial"/>
                        </a:rPr>
                        <a:t>Nacional</a:t>
                      </a:r>
                    </a:p>
                  </a:txBody>
                  <a:tcPr marL="9077" marR="9077" marT="90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l" rtl="0" fontAlgn="b"/>
                      <a:r>
                        <a:rPr lang="es-MX" sz="900" b="0" i="0" u="none" strike="noStrike" dirty="0">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dirty="0">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90612">
                <a:tc vMerge="1">
                  <a:txBody>
                    <a:bodyPr/>
                    <a:lstStyle/>
                    <a:p>
                      <a:endParaRPr lang="es-MX"/>
                    </a:p>
                  </a:txBody>
                  <a:tcPr/>
                </a:tc>
                <a:tc>
                  <a:txBody>
                    <a:bodyPr/>
                    <a:lstStyle/>
                    <a:p>
                      <a:pPr algn="ctr" rtl="0" fontAlgn="ctr"/>
                      <a:r>
                        <a:rPr lang="es-MX" sz="900" b="0" i="0" u="none" strike="noStrike" dirty="0">
                          <a:solidFill>
                            <a:srgbClr val="000000"/>
                          </a:solidFill>
                          <a:effectLst/>
                          <a:latin typeface="Arial"/>
                        </a:rPr>
                        <a:t>Internacional</a:t>
                      </a:r>
                    </a:p>
                  </a:txBody>
                  <a:tcPr marL="9077" marR="9077" marT="90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dirty="0">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54149">
                <a:tc rowSpan="2">
                  <a:txBody>
                    <a:bodyPr/>
                    <a:lstStyle/>
                    <a:p>
                      <a:pPr algn="l" rtl="0" fontAlgn="ctr"/>
                      <a:r>
                        <a:rPr lang="es-MX" sz="900" b="0" i="0" u="none" strike="noStrike" dirty="0">
                          <a:solidFill>
                            <a:srgbClr val="000000"/>
                          </a:solidFill>
                          <a:effectLst/>
                          <a:latin typeface="Arial"/>
                        </a:rPr>
                        <a:t>Recibida por la institución para complementar la formación académica</a:t>
                      </a:r>
                    </a:p>
                  </a:txBody>
                  <a:tcPr marL="9077" marR="9077" marT="90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s-MX" sz="900" b="0" i="0" u="none" strike="noStrike" dirty="0">
                          <a:solidFill>
                            <a:srgbClr val="000000"/>
                          </a:solidFill>
                          <a:effectLst/>
                          <a:latin typeface="Arial"/>
                        </a:rPr>
                        <a:t>Nacional</a:t>
                      </a:r>
                    </a:p>
                  </a:txBody>
                  <a:tcPr marL="9077" marR="9077" marT="90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dirty="0">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dirty="0">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54149">
                <a:tc vMerge="1">
                  <a:txBody>
                    <a:bodyPr/>
                    <a:lstStyle/>
                    <a:p>
                      <a:endParaRPr lang="es-MX"/>
                    </a:p>
                  </a:txBody>
                  <a:tcPr/>
                </a:tc>
                <a:tc>
                  <a:txBody>
                    <a:bodyPr/>
                    <a:lstStyle/>
                    <a:p>
                      <a:pPr algn="ctr" rtl="0" fontAlgn="ctr"/>
                      <a:r>
                        <a:rPr lang="es-MX" sz="900" b="0" i="0" u="none" strike="noStrike" dirty="0">
                          <a:solidFill>
                            <a:srgbClr val="000000"/>
                          </a:solidFill>
                          <a:effectLst/>
                          <a:latin typeface="Arial"/>
                        </a:rPr>
                        <a:t>Internacional</a:t>
                      </a:r>
                    </a:p>
                  </a:txBody>
                  <a:tcPr marL="9077" marR="9077" marT="90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dirty="0">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dirty="0">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dirty="0">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dirty="0">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90612">
                <a:tc rowSpan="2">
                  <a:txBody>
                    <a:bodyPr/>
                    <a:lstStyle/>
                    <a:p>
                      <a:pPr algn="l" rtl="0" fontAlgn="ctr"/>
                      <a:r>
                        <a:rPr lang="es-MX" sz="900" b="0" i="0" u="none" strike="noStrike" dirty="0">
                          <a:solidFill>
                            <a:srgbClr val="000000"/>
                          </a:solidFill>
                          <a:effectLst/>
                          <a:latin typeface="Arial"/>
                        </a:rPr>
                        <a:t>Recibida por la institución con reconocimiento de créditos</a:t>
                      </a:r>
                    </a:p>
                  </a:txBody>
                  <a:tcPr marL="9077" marR="9077" marT="90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s-MX" sz="900" b="0" i="0" u="none" strike="noStrike" dirty="0">
                          <a:solidFill>
                            <a:srgbClr val="000000"/>
                          </a:solidFill>
                          <a:effectLst/>
                          <a:latin typeface="Arial"/>
                        </a:rPr>
                        <a:t>Nacional</a:t>
                      </a:r>
                    </a:p>
                  </a:txBody>
                  <a:tcPr marL="9077" marR="9077" marT="90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dirty="0">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dirty="0">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90612">
                <a:tc vMerge="1">
                  <a:txBody>
                    <a:bodyPr/>
                    <a:lstStyle/>
                    <a:p>
                      <a:endParaRPr lang="es-MX"/>
                    </a:p>
                  </a:txBody>
                  <a:tcPr/>
                </a:tc>
                <a:tc>
                  <a:txBody>
                    <a:bodyPr/>
                    <a:lstStyle/>
                    <a:p>
                      <a:pPr algn="ctr" rtl="0" fontAlgn="ctr"/>
                      <a:r>
                        <a:rPr lang="es-MX" sz="900" b="0" i="0" u="none" strike="noStrike" dirty="0">
                          <a:solidFill>
                            <a:srgbClr val="000000"/>
                          </a:solidFill>
                          <a:effectLst/>
                          <a:latin typeface="Arial"/>
                        </a:rPr>
                        <a:t>Internacional</a:t>
                      </a:r>
                    </a:p>
                  </a:txBody>
                  <a:tcPr marL="9077" marR="9077" marT="90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dirty="0">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dirty="0">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90612">
                <a:tc rowSpan="2">
                  <a:txBody>
                    <a:bodyPr/>
                    <a:lstStyle/>
                    <a:p>
                      <a:pPr algn="l" rtl="0" fontAlgn="ctr"/>
                      <a:r>
                        <a:rPr lang="es-MX" sz="900" b="0" i="0" u="none" strike="noStrike" dirty="0">
                          <a:solidFill>
                            <a:srgbClr val="000000"/>
                          </a:solidFill>
                          <a:effectLst/>
                          <a:latin typeface="Arial"/>
                        </a:rPr>
                        <a:t>Participación en redes académicas</a:t>
                      </a:r>
                    </a:p>
                  </a:txBody>
                  <a:tcPr marL="9077" marR="9077" marT="90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s-MX" sz="900" b="0" i="0" u="none" strike="noStrike" dirty="0">
                          <a:solidFill>
                            <a:srgbClr val="000000"/>
                          </a:solidFill>
                          <a:effectLst/>
                          <a:latin typeface="Arial"/>
                        </a:rPr>
                        <a:t>Nacional</a:t>
                      </a:r>
                    </a:p>
                  </a:txBody>
                  <a:tcPr marL="9077" marR="9077" marT="90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dirty="0">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dirty="0">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90612">
                <a:tc vMerge="1">
                  <a:txBody>
                    <a:bodyPr/>
                    <a:lstStyle/>
                    <a:p>
                      <a:endParaRPr lang="es-MX"/>
                    </a:p>
                  </a:txBody>
                  <a:tcPr/>
                </a:tc>
                <a:tc>
                  <a:txBody>
                    <a:bodyPr/>
                    <a:lstStyle/>
                    <a:p>
                      <a:pPr algn="ctr" rtl="0" fontAlgn="ctr"/>
                      <a:r>
                        <a:rPr lang="es-MX" sz="900" b="0" i="0" u="none" strike="noStrike" dirty="0">
                          <a:solidFill>
                            <a:srgbClr val="000000"/>
                          </a:solidFill>
                          <a:effectLst/>
                          <a:latin typeface="Arial"/>
                        </a:rPr>
                        <a:t>Internacional</a:t>
                      </a:r>
                    </a:p>
                  </a:txBody>
                  <a:tcPr marL="9077" marR="9077" marT="90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s-MX" sz="900" b="0" i="0" u="none" strike="noStrike" dirty="0">
                          <a:solidFill>
                            <a:srgbClr val="000000"/>
                          </a:solidFill>
                          <a:effectLst/>
                          <a:latin typeface="Arial"/>
                        </a:rPr>
                        <a:t> </a:t>
                      </a:r>
                    </a:p>
                  </a:txBody>
                  <a:tcPr marL="9077" marR="9077" marT="90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0" name="Título 1"/>
          <p:cNvSpPr txBox="1">
            <a:spLocks/>
          </p:cNvSpPr>
          <p:nvPr/>
        </p:nvSpPr>
        <p:spPr>
          <a:xfrm>
            <a:off x="821932" y="1"/>
            <a:ext cx="8322067" cy="584775"/>
          </a:xfrm>
          <a:prstGeom prst="rect">
            <a:avLst/>
          </a:prstGeom>
          <a:solidFill>
            <a:schemeClr val="accent5"/>
          </a:solidFill>
          <a:ln>
            <a:solidFill>
              <a:schemeClr val="accent1"/>
            </a:solidFill>
          </a:ln>
        </p:spPr>
        <p:txBody>
          <a:bodyPr>
            <a:spAutoFit/>
          </a:bodyPr>
          <a:lstStyle>
            <a:lvl1pPr algn="ctr" rtl="0" eaLnBrk="0" fontAlgn="base" hangingPunct="0">
              <a:spcBef>
                <a:spcPct val="0"/>
              </a:spcBef>
              <a:spcAft>
                <a:spcPct val="0"/>
              </a:spcAft>
              <a:defRPr sz="1600" baseline="0">
                <a:ln>
                  <a:solidFill>
                    <a:schemeClr val="accent1"/>
                  </a:solidFill>
                </a:ln>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MX" b="0" kern="0" smtClean="0"/>
              <a:t>Décimo segundo proceso para formular el  </a:t>
            </a:r>
            <a:br>
              <a:rPr lang="es-MX" b="0" kern="0" smtClean="0"/>
            </a:br>
            <a:r>
              <a:rPr lang="es-MX" b="0" kern="0" smtClean="0"/>
              <a:t>Programa de Fortalecimiento de la Calidad Educativa 2016-2017 </a:t>
            </a:r>
            <a:endParaRPr lang="es-MX" b="0" kern="0" dirty="0"/>
          </a:p>
        </p:txBody>
      </p:sp>
    </p:spTree>
    <p:extLst>
      <p:ext uri="{BB962C8B-B14F-4D97-AF65-F5344CB8AC3E}">
        <p14:creationId xmlns:p14="http://schemas.microsoft.com/office/powerpoint/2010/main" val="940757443"/>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2"/>
          <p:cNvSpPr>
            <a:spLocks noChangeArrowheads="1"/>
          </p:cNvSpPr>
          <p:nvPr/>
        </p:nvSpPr>
        <p:spPr bwMode="auto">
          <a:xfrm>
            <a:off x="0" y="576936"/>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35842" name="Rectangle 231"/>
          <p:cNvSpPr>
            <a:spLocks noChangeArrowheads="1"/>
          </p:cNvSpPr>
          <p:nvPr/>
        </p:nvSpPr>
        <p:spPr bwMode="auto">
          <a:xfrm>
            <a:off x="0" y="567142"/>
            <a:ext cx="9144000" cy="6290858"/>
          </a:xfrm>
          <a:prstGeom prst="rect">
            <a:avLst/>
          </a:prstGeom>
          <a:solidFill>
            <a:schemeClr val="bg1">
              <a:alpha val="10000"/>
            </a:schemeClr>
          </a:solidFill>
          <a:ln w="3175" algn="ctr">
            <a:solidFill>
              <a:srgbClr val="B2B2B2"/>
            </a:solidFill>
            <a:miter lim="800000"/>
            <a:headEnd/>
            <a:tailEnd/>
          </a:ln>
        </p:spPr>
        <p:txBody>
          <a:bodyPr lIns="72000" tIns="0" rIns="72000" bIns="0" anchor="t" anchorCtr="0">
            <a:noAutofit/>
          </a:bodyPr>
          <a:lstStyle/>
          <a:p>
            <a:pPr algn="just">
              <a:lnSpc>
                <a:spcPct val="90000"/>
              </a:lnSpc>
              <a:spcBef>
                <a:spcPct val="5000"/>
              </a:spcBef>
              <a:spcAft>
                <a:spcPct val="5000"/>
              </a:spcAft>
            </a:pPr>
            <a:endParaRPr lang="es-MX" sz="500" b="1" dirty="0" smtClean="0">
              <a:solidFill>
                <a:schemeClr val="tx1"/>
              </a:solidFill>
            </a:endParaRPr>
          </a:p>
          <a:p>
            <a:pPr algn="just">
              <a:spcBef>
                <a:spcPts val="0"/>
              </a:spcBef>
              <a:spcAft>
                <a:spcPts val="0"/>
              </a:spcAft>
            </a:pPr>
            <a:endParaRPr lang="es-MX" sz="500" b="1" dirty="0" smtClean="0">
              <a:solidFill>
                <a:schemeClr val="tx1"/>
              </a:solidFill>
            </a:endParaRPr>
          </a:p>
          <a:p>
            <a:pPr algn="just">
              <a:spcBef>
                <a:spcPts val="0"/>
              </a:spcBef>
              <a:spcAft>
                <a:spcPts val="0"/>
              </a:spcAft>
            </a:pPr>
            <a:r>
              <a:rPr lang="es-MX" sz="1400" b="1" dirty="0" smtClean="0">
                <a:solidFill>
                  <a:schemeClr val="tx1"/>
                </a:solidFill>
              </a:rPr>
              <a:t>Educación ambiental para el desarrollo sustentable</a:t>
            </a:r>
          </a:p>
          <a:p>
            <a:pPr algn="just">
              <a:spcBef>
                <a:spcPts val="0"/>
              </a:spcBef>
              <a:spcAft>
                <a:spcPts val="0"/>
              </a:spcAft>
            </a:pPr>
            <a:endParaRPr lang="es-MX" sz="800" b="1" dirty="0">
              <a:solidFill>
                <a:schemeClr val="tx1"/>
              </a:solidFill>
            </a:endParaRPr>
          </a:p>
          <a:p>
            <a:pPr algn="just">
              <a:spcBef>
                <a:spcPts val="0"/>
              </a:spcBef>
              <a:spcAft>
                <a:spcPts val="0"/>
              </a:spcAft>
            </a:pPr>
            <a:r>
              <a:rPr lang="es-MX" sz="1300" b="0" dirty="0" smtClean="0">
                <a:solidFill>
                  <a:schemeClr val="tx1"/>
                </a:solidFill>
              </a:rPr>
              <a:t>La crisis de los recursos no renovables, de los alimentos, el calentamiento global, el uso indiscriminado de envases de plástico; y, en general, los problemas ambientales existentes han provocado un crisis mundial; por ello cobra capital importancia la imperiosa necesidad de impulsar la educación ambiental para buscar respuestas a esta situación de gravedad mundial.</a:t>
            </a:r>
          </a:p>
          <a:p>
            <a:pPr algn="just">
              <a:spcBef>
                <a:spcPts val="0"/>
              </a:spcBef>
              <a:spcAft>
                <a:spcPts val="0"/>
              </a:spcAft>
            </a:pPr>
            <a:endParaRPr lang="es-MX" sz="800" b="0" dirty="0" smtClean="0">
              <a:solidFill>
                <a:schemeClr val="tx1"/>
              </a:solidFill>
            </a:endParaRPr>
          </a:p>
          <a:p>
            <a:pPr algn="just">
              <a:spcBef>
                <a:spcPts val="0"/>
              </a:spcBef>
              <a:spcAft>
                <a:spcPts val="0"/>
              </a:spcAft>
            </a:pPr>
            <a:r>
              <a:rPr lang="es-MX" sz="1300" b="0" dirty="0" smtClean="0">
                <a:solidFill>
                  <a:schemeClr val="tx1"/>
                </a:solidFill>
              </a:rPr>
              <a:t>Analizar las acciones de educación ambiental llevadas a cabo por la institución, y en su caso, que muestre el impacto en cuanto a:</a:t>
            </a:r>
          </a:p>
          <a:p>
            <a:pPr algn="just">
              <a:spcBef>
                <a:spcPts val="0"/>
              </a:spcBef>
              <a:spcAft>
                <a:spcPts val="0"/>
              </a:spcAft>
            </a:pPr>
            <a:endParaRPr lang="es-MX" sz="800" b="0" dirty="0" smtClean="0">
              <a:solidFill>
                <a:schemeClr val="tx1"/>
              </a:solidFill>
            </a:endParaRPr>
          </a:p>
          <a:p>
            <a:pPr marL="742950" lvl="2" indent="-285750" algn="just">
              <a:spcBef>
                <a:spcPts val="0"/>
              </a:spcBef>
              <a:spcAft>
                <a:spcPts val="0"/>
              </a:spcAft>
              <a:buFont typeface="Wingdings" panose="05000000000000000000" pitchFamily="2" charset="2"/>
              <a:buChar char="Ø"/>
            </a:pPr>
            <a:r>
              <a:rPr lang="es-MX" sz="1300" b="0" dirty="0" smtClean="0">
                <a:solidFill>
                  <a:schemeClr val="tx1"/>
                </a:solidFill>
              </a:rPr>
              <a:t>Oferta educativa relacionada con el medio ambiente y el desarrollo sustentable.</a:t>
            </a:r>
          </a:p>
          <a:p>
            <a:pPr marL="742950" lvl="2" indent="-285750" algn="just">
              <a:spcBef>
                <a:spcPts val="0"/>
              </a:spcBef>
              <a:spcAft>
                <a:spcPts val="0"/>
              </a:spcAft>
              <a:buFont typeface="Wingdings" panose="05000000000000000000" pitchFamily="2" charset="2"/>
              <a:buChar char="Ø"/>
            </a:pPr>
            <a:r>
              <a:rPr lang="es-MX" sz="1300" b="0" dirty="0" smtClean="0">
                <a:solidFill>
                  <a:schemeClr val="tx1"/>
                </a:solidFill>
              </a:rPr>
              <a:t>Inclusión de la temática ambiental en los planes y programas de estudio.</a:t>
            </a:r>
          </a:p>
          <a:p>
            <a:pPr marL="742950" lvl="2" indent="-285750" algn="just">
              <a:spcBef>
                <a:spcPts val="0"/>
              </a:spcBef>
              <a:spcAft>
                <a:spcPts val="0"/>
              </a:spcAft>
              <a:buFont typeface="Wingdings" panose="05000000000000000000" pitchFamily="2" charset="2"/>
              <a:buChar char="Ø"/>
            </a:pPr>
            <a:r>
              <a:rPr lang="es-MX" sz="1300" b="0" dirty="0" smtClean="0">
                <a:solidFill>
                  <a:schemeClr val="tx1"/>
                </a:solidFill>
              </a:rPr>
              <a:t>Investigación científica y Cuerpos Académicos relacionados con la temática ambiental.</a:t>
            </a:r>
          </a:p>
          <a:p>
            <a:pPr marL="742950" lvl="2" indent="-285750" algn="just">
              <a:spcBef>
                <a:spcPts val="0"/>
              </a:spcBef>
              <a:spcAft>
                <a:spcPts val="0"/>
              </a:spcAft>
              <a:buFont typeface="Wingdings" panose="05000000000000000000" pitchFamily="2" charset="2"/>
              <a:buChar char="Ø"/>
            </a:pPr>
            <a:r>
              <a:rPr lang="es-MX" sz="1300" b="0" dirty="0" smtClean="0">
                <a:solidFill>
                  <a:schemeClr val="tx1"/>
                </a:solidFill>
              </a:rPr>
              <a:t>Conformación y operación de redes de Cuerpos Académicos relacionados con la temática ambiental para el desarrollo sustentable.</a:t>
            </a:r>
          </a:p>
          <a:p>
            <a:pPr marL="742950" lvl="2" indent="-285750" algn="just">
              <a:spcBef>
                <a:spcPts val="0"/>
              </a:spcBef>
              <a:spcAft>
                <a:spcPts val="0"/>
              </a:spcAft>
              <a:buFont typeface="Wingdings" panose="05000000000000000000" pitchFamily="2" charset="2"/>
              <a:buChar char="Ø"/>
            </a:pPr>
            <a:r>
              <a:rPr lang="es-MX" sz="1300" b="0" dirty="0" smtClean="0">
                <a:solidFill>
                  <a:schemeClr val="tx1"/>
                </a:solidFill>
              </a:rPr>
              <a:t>Promoción de educación ambiental sustentable en la comunidad universitaria y al exterior de la sociedad, especialmente a niños y jóvenes.</a:t>
            </a:r>
          </a:p>
          <a:p>
            <a:pPr marL="742950" lvl="2" indent="-285750" algn="just">
              <a:spcBef>
                <a:spcPts val="0"/>
              </a:spcBef>
              <a:spcAft>
                <a:spcPts val="0"/>
              </a:spcAft>
              <a:buFont typeface="Wingdings" panose="05000000000000000000" pitchFamily="2" charset="2"/>
              <a:buChar char="Ø"/>
            </a:pPr>
            <a:r>
              <a:rPr lang="es-MX" sz="1300" b="0" dirty="0" smtClean="0">
                <a:solidFill>
                  <a:schemeClr val="tx1"/>
                </a:solidFill>
              </a:rPr>
              <a:t>Participación en programas de difusión y cuidado del medio ambiente de los gobiernos Federal, Estatal y Municipal.</a:t>
            </a:r>
          </a:p>
          <a:p>
            <a:pPr marL="742950" lvl="2" indent="-285750" algn="just">
              <a:spcBef>
                <a:spcPts val="0"/>
              </a:spcBef>
              <a:spcAft>
                <a:spcPts val="0"/>
              </a:spcAft>
              <a:buFont typeface="Wingdings" panose="05000000000000000000" pitchFamily="2" charset="2"/>
              <a:buChar char="Ø"/>
            </a:pPr>
            <a:r>
              <a:rPr lang="es-MX" sz="1300" b="0" dirty="0" smtClean="0">
                <a:solidFill>
                  <a:schemeClr val="tx1"/>
                </a:solidFill>
              </a:rPr>
              <a:t>Captación de fondos nacionales e internacionales en temas relacionados con el medio ambiente y el desarrollo sustentable.</a:t>
            </a:r>
          </a:p>
          <a:p>
            <a:pPr marL="742950" lvl="2" indent="-285750" algn="just">
              <a:spcBef>
                <a:spcPts val="0"/>
              </a:spcBef>
              <a:spcAft>
                <a:spcPts val="0"/>
              </a:spcAft>
              <a:buFont typeface="Wingdings" panose="05000000000000000000" pitchFamily="2" charset="2"/>
              <a:buChar char="Ø"/>
            </a:pPr>
            <a:r>
              <a:rPr lang="es-MX" sz="1300" b="0" dirty="0" smtClean="0">
                <a:solidFill>
                  <a:schemeClr val="tx1"/>
                </a:solidFill>
              </a:rPr>
              <a:t>Programa de mantenimiento y crecimiento de las áreas verdes de la institución y en general a la operación del programa universitario de medio ambiente y desarrollo sustentable.</a:t>
            </a:r>
          </a:p>
          <a:p>
            <a:pPr marL="742950" lvl="2" indent="-285750" algn="just">
              <a:spcBef>
                <a:spcPts val="0"/>
              </a:spcBef>
              <a:spcAft>
                <a:spcPts val="0"/>
              </a:spcAft>
              <a:buFont typeface="Wingdings" panose="05000000000000000000" pitchFamily="2" charset="2"/>
              <a:buChar char="Ø"/>
            </a:pPr>
            <a:r>
              <a:rPr lang="es-MX" sz="1300" b="0" dirty="0" smtClean="0">
                <a:solidFill>
                  <a:schemeClr val="tx1"/>
                </a:solidFill>
              </a:rPr>
              <a:t>Entre otros aspectos.</a:t>
            </a:r>
          </a:p>
          <a:p>
            <a:pPr algn="just">
              <a:spcBef>
                <a:spcPts val="0"/>
              </a:spcBef>
              <a:spcAft>
                <a:spcPts val="0"/>
              </a:spcAft>
            </a:pPr>
            <a:endParaRPr lang="es-MX" sz="800" b="0" dirty="0" smtClean="0">
              <a:solidFill>
                <a:schemeClr val="tx1"/>
              </a:solidFill>
            </a:endParaRPr>
          </a:p>
          <a:p>
            <a:pPr algn="just">
              <a:spcBef>
                <a:spcPts val="0"/>
              </a:spcBef>
              <a:spcAft>
                <a:spcPts val="0"/>
              </a:spcAft>
            </a:pPr>
            <a:r>
              <a:rPr lang="es-MX" sz="1300" b="0" dirty="0" smtClean="0">
                <a:solidFill>
                  <a:schemeClr val="tx1"/>
                </a:solidFill>
              </a:rPr>
              <a:t>Como resultado del análisis, señalar las principales conclusiones respecto al impulso que la institución brinda a la educación ambiental, y en caso de que ésta sea insuficiente plantear, en la parte de planeación las políticas, objetivos, estrategias y acciones para su adecuada atención.</a:t>
            </a:r>
            <a:endParaRPr lang="es-ES" sz="1300" b="0" dirty="0">
              <a:solidFill>
                <a:schemeClr val="tx1"/>
              </a:solidFill>
            </a:endParaRPr>
          </a:p>
        </p:txBody>
      </p:sp>
      <p:sp>
        <p:nvSpPr>
          <p:cNvPr id="4" name="3 Rectángulo">
            <a:hlinkClick r:id="rId3" action="ppaction://hlinksldjump"/>
          </p:cNvPr>
          <p:cNvSpPr/>
          <p:nvPr/>
        </p:nvSpPr>
        <p:spPr bwMode="auto">
          <a:xfrm>
            <a:off x="0" y="-24"/>
            <a:ext cx="9144000" cy="6858000"/>
          </a:xfrm>
          <a:prstGeom prst="rect">
            <a:avLst/>
          </a:prstGeom>
          <a:solidFill>
            <a:srgbClr val="002774">
              <a:alpha val="0"/>
            </a:srgbClr>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sp>
        <p:nvSpPr>
          <p:cNvPr id="5" name="Título 1"/>
          <p:cNvSpPr txBox="1">
            <a:spLocks/>
          </p:cNvSpPr>
          <p:nvPr/>
        </p:nvSpPr>
        <p:spPr>
          <a:xfrm>
            <a:off x="821932" y="1"/>
            <a:ext cx="8322067" cy="584775"/>
          </a:xfrm>
          <a:prstGeom prst="rect">
            <a:avLst/>
          </a:prstGeom>
          <a:solidFill>
            <a:schemeClr val="accent5"/>
          </a:solidFill>
          <a:ln>
            <a:solidFill>
              <a:schemeClr val="accent1"/>
            </a:solidFill>
          </a:ln>
        </p:spPr>
        <p:txBody>
          <a:bodyPr>
            <a:spAutoFit/>
          </a:bodyPr>
          <a:lstStyle>
            <a:lvl1pPr algn="ctr" rtl="0" eaLnBrk="0" fontAlgn="base" hangingPunct="0">
              <a:spcBef>
                <a:spcPct val="0"/>
              </a:spcBef>
              <a:spcAft>
                <a:spcPct val="0"/>
              </a:spcAft>
              <a:defRPr sz="1600" baseline="0">
                <a:ln>
                  <a:solidFill>
                    <a:schemeClr val="accent1"/>
                  </a:solidFill>
                </a:ln>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MX" b="0" kern="0" smtClean="0"/>
              <a:t>Décimo segundo proceso para formular el  </a:t>
            </a:r>
            <a:br>
              <a:rPr lang="es-MX" b="0" kern="0" smtClean="0"/>
            </a:br>
            <a:r>
              <a:rPr lang="es-MX" b="0" kern="0" smtClean="0"/>
              <a:t>Programa de Fortalecimiento de la Calidad Educativa 2016-2017 </a:t>
            </a:r>
            <a:endParaRPr lang="es-MX" b="0" kern="0" dirty="0"/>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2"/>
          <p:cNvSpPr>
            <a:spLocks noChangeArrowheads="1"/>
          </p:cNvSpPr>
          <p:nvPr/>
        </p:nvSpPr>
        <p:spPr bwMode="auto">
          <a:xfrm>
            <a:off x="0" y="576936"/>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35842" name="Rectangle 231"/>
          <p:cNvSpPr>
            <a:spLocks noChangeArrowheads="1"/>
          </p:cNvSpPr>
          <p:nvPr/>
        </p:nvSpPr>
        <p:spPr bwMode="auto">
          <a:xfrm>
            <a:off x="0" y="578766"/>
            <a:ext cx="9144000" cy="6279233"/>
          </a:xfrm>
          <a:prstGeom prst="rect">
            <a:avLst/>
          </a:prstGeom>
          <a:solidFill>
            <a:schemeClr val="bg1">
              <a:alpha val="10000"/>
            </a:schemeClr>
          </a:solidFill>
          <a:ln w="3175" algn="ctr">
            <a:solidFill>
              <a:srgbClr val="B2B2B2"/>
            </a:solidFill>
            <a:miter lim="800000"/>
            <a:headEnd/>
            <a:tailEnd/>
          </a:ln>
        </p:spPr>
        <p:txBody>
          <a:bodyPr lIns="72000" tIns="0" rIns="72000" bIns="0" anchor="t" anchorCtr="0">
            <a:noAutofit/>
          </a:bodyPr>
          <a:lstStyle/>
          <a:p>
            <a:pPr algn="just">
              <a:lnSpc>
                <a:spcPct val="90000"/>
              </a:lnSpc>
              <a:spcBef>
                <a:spcPct val="5000"/>
              </a:spcBef>
              <a:spcAft>
                <a:spcPct val="5000"/>
              </a:spcAft>
            </a:pPr>
            <a:endParaRPr lang="es-MX" sz="500" b="1" dirty="0" smtClean="0">
              <a:solidFill>
                <a:schemeClr val="tx1"/>
              </a:solidFill>
            </a:endParaRPr>
          </a:p>
          <a:p>
            <a:pPr algn="just">
              <a:spcBef>
                <a:spcPts val="0"/>
              </a:spcBef>
              <a:spcAft>
                <a:spcPts val="0"/>
              </a:spcAft>
            </a:pPr>
            <a:endParaRPr lang="es-MX" sz="500" b="1" dirty="0" smtClean="0">
              <a:solidFill>
                <a:schemeClr val="tx1"/>
              </a:solidFill>
            </a:endParaRPr>
          </a:p>
          <a:p>
            <a:pPr algn="just">
              <a:spcBef>
                <a:spcPts val="0"/>
              </a:spcBef>
              <a:spcAft>
                <a:spcPts val="0"/>
              </a:spcAft>
            </a:pPr>
            <a:r>
              <a:rPr lang="es-MX" sz="1400" b="1" dirty="0" smtClean="0">
                <a:solidFill>
                  <a:schemeClr val="tx1"/>
                </a:solidFill>
              </a:rPr>
              <a:t>Análisis de la vinculación</a:t>
            </a:r>
          </a:p>
          <a:p>
            <a:pPr algn="just">
              <a:spcBef>
                <a:spcPts val="0"/>
              </a:spcBef>
              <a:spcAft>
                <a:spcPts val="0"/>
              </a:spcAft>
            </a:pPr>
            <a:endParaRPr lang="es-MX" sz="800" b="1" dirty="0">
              <a:solidFill>
                <a:schemeClr val="tx1"/>
              </a:solidFill>
            </a:endParaRPr>
          </a:p>
          <a:p>
            <a:pPr algn="just">
              <a:spcBef>
                <a:spcPts val="0"/>
              </a:spcBef>
              <a:spcAft>
                <a:spcPts val="0"/>
              </a:spcAft>
            </a:pPr>
            <a:r>
              <a:rPr lang="es-MX" sz="1300" b="0" dirty="0" smtClean="0">
                <a:solidFill>
                  <a:schemeClr val="tx1"/>
                </a:solidFill>
              </a:rPr>
              <a:t>En la nueva economía global resulta de capital importancia la vinculación entre las IES y los sectores productivo y social, para que incidan en el desarrollo del país. Las acciones de vinculación que realizan las IES resultan estratégicas por contribuir a la atención y formación integral del estudiante, al incremento de las condiciones del estudiante para incorporarse al mercado laboral, al impulso de la capacidad emprendedora del estudiante, a la pertinencia social de la educación superior, a la vez que incide en el desarrollo social y económico; así mismo para las empresas.</a:t>
            </a:r>
          </a:p>
          <a:p>
            <a:pPr algn="just">
              <a:spcBef>
                <a:spcPts val="0"/>
              </a:spcBef>
              <a:spcAft>
                <a:spcPts val="0"/>
              </a:spcAft>
            </a:pPr>
            <a:endParaRPr lang="es-MX" sz="800" b="0" dirty="0" smtClean="0">
              <a:solidFill>
                <a:schemeClr val="tx1"/>
              </a:solidFill>
            </a:endParaRPr>
          </a:p>
          <a:p>
            <a:pPr algn="just">
              <a:spcBef>
                <a:spcPts val="0"/>
              </a:spcBef>
              <a:spcAft>
                <a:spcPts val="0"/>
              </a:spcAft>
            </a:pPr>
            <a:r>
              <a:rPr lang="es-MX" sz="1300" b="0" dirty="0" smtClean="0">
                <a:solidFill>
                  <a:schemeClr val="tx1"/>
                </a:solidFill>
              </a:rPr>
              <a:t>Analizar las acciones de vinculación que lleva a cabo la institución en cuanto a:</a:t>
            </a:r>
          </a:p>
          <a:p>
            <a:pPr algn="just">
              <a:spcBef>
                <a:spcPts val="0"/>
              </a:spcBef>
              <a:spcAft>
                <a:spcPts val="0"/>
              </a:spcAft>
            </a:pPr>
            <a:endParaRPr lang="es-MX" sz="800" b="0" dirty="0" smtClean="0">
              <a:solidFill>
                <a:schemeClr val="tx1"/>
              </a:solidFill>
            </a:endParaRPr>
          </a:p>
          <a:p>
            <a:pPr marL="742950" lvl="1" indent="-285750" algn="just">
              <a:spcBef>
                <a:spcPts val="0"/>
              </a:spcBef>
              <a:spcAft>
                <a:spcPts val="0"/>
              </a:spcAft>
              <a:buFont typeface="Wingdings" panose="05000000000000000000" pitchFamily="2" charset="2"/>
              <a:buChar char="Ø"/>
            </a:pPr>
            <a:r>
              <a:rPr lang="es-MX" sz="1300" b="0" dirty="0" smtClean="0">
                <a:solidFill>
                  <a:schemeClr val="tx1"/>
                </a:solidFill>
              </a:rPr>
              <a:t>Fortalecimiento </a:t>
            </a:r>
            <a:r>
              <a:rPr lang="es-MX" sz="1300" b="0" dirty="0">
                <a:solidFill>
                  <a:schemeClr val="tx1"/>
                </a:solidFill>
              </a:rPr>
              <a:t>para la formación profesional universitaria a </a:t>
            </a:r>
            <a:r>
              <a:rPr lang="es-MX" sz="1300" b="0" dirty="0" smtClean="0">
                <a:solidFill>
                  <a:schemeClr val="tx1"/>
                </a:solidFill>
              </a:rPr>
              <a:t>partir de las estadías, </a:t>
            </a:r>
            <a:r>
              <a:rPr lang="es-MX" sz="1300" b="0" dirty="0">
                <a:solidFill>
                  <a:schemeClr val="tx1"/>
                </a:solidFill>
              </a:rPr>
              <a:t>del servicio social, práctica profesional, estancias en empresas.</a:t>
            </a:r>
          </a:p>
          <a:p>
            <a:pPr marL="742950" lvl="1" indent="-285750" algn="just">
              <a:spcBef>
                <a:spcPts val="0"/>
              </a:spcBef>
              <a:spcAft>
                <a:spcPts val="0"/>
              </a:spcAft>
              <a:buFont typeface="Wingdings" panose="05000000000000000000" pitchFamily="2" charset="2"/>
              <a:buChar char="Ø"/>
            </a:pPr>
            <a:r>
              <a:rPr lang="es-MX" sz="1300" b="0" dirty="0" smtClean="0">
                <a:solidFill>
                  <a:schemeClr val="tx1"/>
                </a:solidFill>
              </a:rPr>
              <a:t>Fortalecimiento </a:t>
            </a:r>
            <a:r>
              <a:rPr lang="es-MX" sz="1300" b="0" dirty="0">
                <a:solidFill>
                  <a:schemeClr val="tx1"/>
                </a:solidFill>
              </a:rPr>
              <a:t>de la formación a lo largo de la vida: educación continua en modalidad abierta y a distancia. </a:t>
            </a:r>
          </a:p>
          <a:p>
            <a:pPr marL="742950" lvl="1" indent="-285750" algn="just">
              <a:spcBef>
                <a:spcPts val="0"/>
              </a:spcBef>
              <a:spcAft>
                <a:spcPts val="0"/>
              </a:spcAft>
              <a:buFont typeface="Wingdings" panose="05000000000000000000" pitchFamily="2" charset="2"/>
              <a:buChar char="Ø"/>
            </a:pPr>
            <a:r>
              <a:rPr lang="es-MX" sz="1300" b="0" dirty="0" smtClean="0">
                <a:solidFill>
                  <a:schemeClr val="tx1"/>
                </a:solidFill>
              </a:rPr>
              <a:t>Convenios</a:t>
            </a:r>
            <a:r>
              <a:rPr lang="es-MX" sz="1300" b="0" dirty="0">
                <a:solidFill>
                  <a:schemeClr val="tx1"/>
                </a:solidFill>
              </a:rPr>
              <a:t>, programas y proyectos de colaboración con los sectores productivo, social y gubernamental (Parques Tecnológicos, Incubadoras de Alta Tecnología).</a:t>
            </a:r>
          </a:p>
          <a:p>
            <a:pPr marL="742950" lvl="1" indent="-285750" algn="just">
              <a:spcBef>
                <a:spcPts val="0"/>
              </a:spcBef>
              <a:spcAft>
                <a:spcPts val="0"/>
              </a:spcAft>
              <a:buFont typeface="Wingdings" panose="05000000000000000000" pitchFamily="2" charset="2"/>
              <a:buChar char="Ø"/>
            </a:pPr>
            <a:r>
              <a:rPr lang="es-MX" sz="1300" b="0" dirty="0" smtClean="0">
                <a:solidFill>
                  <a:schemeClr val="tx1"/>
                </a:solidFill>
              </a:rPr>
              <a:t>Transferencia </a:t>
            </a:r>
            <a:r>
              <a:rPr lang="es-MX" sz="1300" b="0" dirty="0">
                <a:solidFill>
                  <a:schemeClr val="tx1"/>
                </a:solidFill>
              </a:rPr>
              <a:t>tecnológica y del conocimiento (Oficinas de Transferencias de Resultados de Investigación). </a:t>
            </a:r>
          </a:p>
          <a:p>
            <a:pPr marL="742950" lvl="1" indent="-285750" algn="just">
              <a:spcBef>
                <a:spcPts val="0"/>
              </a:spcBef>
              <a:spcAft>
                <a:spcPts val="0"/>
              </a:spcAft>
              <a:buFont typeface="Wingdings" panose="05000000000000000000" pitchFamily="2" charset="2"/>
              <a:buChar char="Ø"/>
            </a:pPr>
            <a:r>
              <a:rPr lang="es-MX" sz="1300" b="0" dirty="0" smtClean="0">
                <a:solidFill>
                  <a:schemeClr val="tx1"/>
                </a:solidFill>
              </a:rPr>
              <a:t>Servicios que la institución brinda a la sociedad (laboratorios, elaboración de proyectos, asesorías técnicas, realización de estudios, entre otros).</a:t>
            </a:r>
          </a:p>
          <a:p>
            <a:pPr marL="742950" lvl="1" indent="-285750" algn="just">
              <a:spcBef>
                <a:spcPts val="0"/>
              </a:spcBef>
              <a:spcAft>
                <a:spcPts val="0"/>
              </a:spcAft>
              <a:buFont typeface="Wingdings" panose="05000000000000000000" pitchFamily="2" charset="2"/>
              <a:buChar char="Ø"/>
            </a:pPr>
            <a:r>
              <a:rPr lang="es-MX" sz="1300" b="0" dirty="0" smtClean="0">
                <a:solidFill>
                  <a:schemeClr val="tx1"/>
                </a:solidFill>
              </a:rPr>
              <a:t>Elaboración </a:t>
            </a:r>
            <a:r>
              <a:rPr lang="es-MX" sz="1300" b="0" dirty="0">
                <a:solidFill>
                  <a:schemeClr val="tx1"/>
                </a:solidFill>
              </a:rPr>
              <a:t>de estudios de egresados y empleadores, análisis y uso de los resultados.</a:t>
            </a:r>
            <a:endParaRPr lang="es-MX" sz="1300" b="0" dirty="0" smtClean="0">
              <a:solidFill>
                <a:schemeClr val="tx1"/>
              </a:solidFill>
            </a:endParaRPr>
          </a:p>
          <a:p>
            <a:pPr marL="742950" lvl="1" indent="-285750" algn="just">
              <a:spcBef>
                <a:spcPts val="0"/>
              </a:spcBef>
              <a:spcAft>
                <a:spcPts val="0"/>
              </a:spcAft>
              <a:buFont typeface="Wingdings" panose="05000000000000000000" pitchFamily="2" charset="2"/>
              <a:buChar char="Ø"/>
            </a:pPr>
            <a:r>
              <a:rPr lang="es-MX" sz="1300" b="0" dirty="0" smtClean="0">
                <a:solidFill>
                  <a:schemeClr val="tx1"/>
                </a:solidFill>
              </a:rPr>
              <a:t>Capacidad institucional para promover y dar seguimiento a la </a:t>
            </a:r>
            <a:r>
              <a:rPr lang="es-MX" sz="1300" b="0" dirty="0">
                <a:solidFill>
                  <a:schemeClr val="tx1"/>
                </a:solidFill>
              </a:rPr>
              <a:t>vinculación (marco normativo, Consejo Institucional de Vinculación, oficina y gestores de vinculación, así como elaboración de catálogos de servicios).</a:t>
            </a:r>
            <a:endParaRPr lang="es-MX" sz="1300" b="0" dirty="0" smtClean="0">
              <a:solidFill>
                <a:schemeClr val="tx1"/>
              </a:solidFill>
            </a:endParaRPr>
          </a:p>
          <a:p>
            <a:pPr marL="742950" lvl="1" indent="-285750" algn="just">
              <a:buFont typeface="Wingdings" panose="05000000000000000000" pitchFamily="2" charset="2"/>
              <a:buChar char="Ø"/>
            </a:pPr>
            <a:r>
              <a:rPr lang="es-MX" sz="1300" b="0" dirty="0" smtClean="0">
                <a:solidFill>
                  <a:schemeClr val="tx1"/>
                </a:solidFill>
              </a:rPr>
              <a:t>Análisis </a:t>
            </a:r>
            <a:r>
              <a:rPr lang="es-MX" sz="1300" b="0" dirty="0">
                <a:solidFill>
                  <a:schemeClr val="tx1"/>
                </a:solidFill>
              </a:rPr>
              <a:t>del posicionamiento de la universidad en materia de </a:t>
            </a:r>
            <a:r>
              <a:rPr lang="es-MX" sz="1300" b="0" dirty="0" smtClean="0">
                <a:solidFill>
                  <a:schemeClr val="tx1"/>
                </a:solidFill>
              </a:rPr>
              <a:t>vinculación.</a:t>
            </a:r>
          </a:p>
          <a:p>
            <a:pPr marL="742950" lvl="1" indent="-285750" algn="just">
              <a:buFont typeface="Wingdings" panose="05000000000000000000" pitchFamily="2" charset="2"/>
              <a:buChar char="Ø"/>
            </a:pPr>
            <a:r>
              <a:rPr lang="es-MX" sz="1300" b="0" dirty="0" smtClean="0">
                <a:solidFill>
                  <a:schemeClr val="tx1"/>
                </a:solidFill>
              </a:rPr>
              <a:t>Esquemas </a:t>
            </a:r>
            <a:r>
              <a:rPr lang="es-MX" sz="1300" b="0" dirty="0">
                <a:solidFill>
                  <a:schemeClr val="tx1"/>
                </a:solidFill>
              </a:rPr>
              <a:t>y modelos de desarrollo de negocios.</a:t>
            </a:r>
          </a:p>
          <a:p>
            <a:pPr marL="742950" lvl="1" indent="-285750" algn="just">
              <a:buFont typeface="Wingdings" panose="05000000000000000000" pitchFamily="2" charset="2"/>
              <a:buChar char="Ø"/>
            </a:pPr>
            <a:r>
              <a:rPr lang="es-MX" sz="1300" b="0" dirty="0" smtClean="0">
                <a:solidFill>
                  <a:schemeClr val="tx1"/>
                </a:solidFill>
              </a:rPr>
              <a:t>Fortalecimiento </a:t>
            </a:r>
            <a:r>
              <a:rPr lang="es-MX" sz="1300" b="0" dirty="0">
                <a:solidFill>
                  <a:schemeClr val="tx1"/>
                </a:solidFill>
              </a:rPr>
              <a:t>de la capacidad de investigación participativa en áreas estratégicas del conocimiento.</a:t>
            </a:r>
          </a:p>
          <a:p>
            <a:pPr lvl="1" algn="just">
              <a:buFont typeface="Wingdings" pitchFamily="2" charset="2"/>
              <a:buChar char="Ø"/>
            </a:pPr>
            <a:endParaRPr lang="es-MX" sz="1300" b="0" dirty="0" smtClean="0">
              <a:solidFill>
                <a:schemeClr val="tx1"/>
              </a:solidFill>
            </a:endParaRPr>
          </a:p>
        </p:txBody>
      </p:sp>
      <p:sp>
        <p:nvSpPr>
          <p:cNvPr id="6" name="5 Rectángulo">
            <a:hlinkClick r:id="rId3" action="ppaction://hlinksldjump"/>
          </p:cNvPr>
          <p:cNvSpPr/>
          <p:nvPr/>
        </p:nvSpPr>
        <p:spPr bwMode="auto">
          <a:xfrm>
            <a:off x="0" y="-1"/>
            <a:ext cx="9144000" cy="6858000"/>
          </a:xfrm>
          <a:prstGeom prst="rect">
            <a:avLst/>
          </a:prstGeom>
          <a:solidFill>
            <a:srgbClr val="002774">
              <a:alpha val="0"/>
            </a:srgbClr>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sp>
        <p:nvSpPr>
          <p:cNvPr id="5" name="AutoShape 1811">
            <a:hlinkClick r:id="" action="ppaction://hlinkshowjump?jump=nextslide"/>
          </p:cNvPr>
          <p:cNvSpPr>
            <a:spLocks noChangeArrowheads="1"/>
          </p:cNvSpPr>
          <p:nvPr/>
        </p:nvSpPr>
        <p:spPr bwMode="auto">
          <a:xfrm>
            <a:off x="8959850" y="642918"/>
            <a:ext cx="155575" cy="147637"/>
          </a:xfrm>
          <a:prstGeom prst="rightArrow">
            <a:avLst>
              <a:gd name="adj1" fmla="val 50000"/>
              <a:gd name="adj2" fmla="val 58733"/>
            </a:avLst>
          </a:prstGeom>
          <a:solidFill>
            <a:srgbClr val="006600">
              <a:alpha val="50000"/>
            </a:srgbClr>
          </a:solidFill>
          <a:ln w="19050" algn="ctr">
            <a:solidFill>
              <a:schemeClr val="tx1"/>
            </a:solidFill>
            <a:miter lim="800000"/>
            <a:headEnd/>
            <a:tailEnd/>
          </a:ln>
        </p:spPr>
        <p:txBody>
          <a:bodyPr wrap="none" tIns="90000" anchor="ctr"/>
          <a:lstStyle/>
          <a:p>
            <a:pPr algn="ctr"/>
            <a:endParaRPr lang="es-ES_tradnl" sz="1400"/>
          </a:p>
        </p:txBody>
      </p:sp>
      <p:sp>
        <p:nvSpPr>
          <p:cNvPr id="7" name="Título 1"/>
          <p:cNvSpPr txBox="1">
            <a:spLocks/>
          </p:cNvSpPr>
          <p:nvPr/>
        </p:nvSpPr>
        <p:spPr>
          <a:xfrm>
            <a:off x="821932" y="1"/>
            <a:ext cx="8322067" cy="584775"/>
          </a:xfrm>
          <a:prstGeom prst="rect">
            <a:avLst/>
          </a:prstGeom>
          <a:solidFill>
            <a:schemeClr val="accent5"/>
          </a:solidFill>
          <a:ln>
            <a:solidFill>
              <a:schemeClr val="accent1"/>
            </a:solidFill>
          </a:ln>
        </p:spPr>
        <p:txBody>
          <a:bodyPr>
            <a:spAutoFit/>
          </a:bodyPr>
          <a:lstStyle>
            <a:lvl1pPr algn="ctr" rtl="0" eaLnBrk="0" fontAlgn="base" hangingPunct="0">
              <a:spcBef>
                <a:spcPct val="0"/>
              </a:spcBef>
              <a:spcAft>
                <a:spcPct val="0"/>
              </a:spcAft>
              <a:defRPr sz="1600" baseline="0">
                <a:ln>
                  <a:solidFill>
                    <a:schemeClr val="accent1"/>
                  </a:solidFill>
                </a:ln>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MX" b="0" kern="0" smtClean="0"/>
              <a:t>Décimo segundo proceso para formular el  </a:t>
            </a:r>
            <a:br>
              <a:rPr lang="es-MX" b="0" kern="0" smtClean="0"/>
            </a:br>
            <a:r>
              <a:rPr lang="es-MX" b="0" kern="0" smtClean="0"/>
              <a:t>Programa de Fortalecimiento de la Calidad Educativa 2016-2017 </a:t>
            </a:r>
            <a:endParaRPr lang="es-MX" b="0" kern="0" dirty="0"/>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2"/>
          <p:cNvSpPr>
            <a:spLocks noChangeArrowheads="1"/>
          </p:cNvSpPr>
          <p:nvPr/>
        </p:nvSpPr>
        <p:spPr bwMode="auto">
          <a:xfrm>
            <a:off x="0" y="576936"/>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35842" name="Rectangle 231"/>
          <p:cNvSpPr>
            <a:spLocks noChangeArrowheads="1"/>
          </p:cNvSpPr>
          <p:nvPr/>
        </p:nvSpPr>
        <p:spPr bwMode="auto">
          <a:xfrm>
            <a:off x="0" y="574931"/>
            <a:ext cx="9144000" cy="6283069"/>
          </a:xfrm>
          <a:prstGeom prst="rect">
            <a:avLst/>
          </a:prstGeom>
          <a:solidFill>
            <a:schemeClr val="bg1">
              <a:alpha val="10000"/>
            </a:schemeClr>
          </a:solidFill>
          <a:ln w="3175" algn="ctr">
            <a:solidFill>
              <a:srgbClr val="B2B2B2"/>
            </a:solidFill>
            <a:miter lim="800000"/>
            <a:headEnd/>
            <a:tailEnd/>
          </a:ln>
        </p:spPr>
        <p:txBody>
          <a:bodyPr lIns="72000" tIns="0" rIns="72000" bIns="0" anchor="t" anchorCtr="0">
            <a:noAutofit/>
          </a:bodyPr>
          <a:lstStyle/>
          <a:p>
            <a:pPr algn="just">
              <a:lnSpc>
                <a:spcPct val="90000"/>
              </a:lnSpc>
              <a:spcBef>
                <a:spcPct val="5000"/>
              </a:spcBef>
              <a:spcAft>
                <a:spcPct val="5000"/>
              </a:spcAft>
            </a:pPr>
            <a:endParaRPr lang="es-MX" sz="500" b="1" dirty="0" smtClean="0"/>
          </a:p>
          <a:p>
            <a:pPr algn="just">
              <a:spcBef>
                <a:spcPct val="5000"/>
              </a:spcBef>
              <a:spcAft>
                <a:spcPct val="5000"/>
              </a:spcAft>
            </a:pPr>
            <a:endParaRPr lang="es-MX" sz="500" b="1" dirty="0" smtClean="0"/>
          </a:p>
          <a:p>
            <a:pPr algn="just">
              <a:spcBef>
                <a:spcPct val="5000"/>
              </a:spcBef>
              <a:spcAft>
                <a:spcPct val="5000"/>
              </a:spcAft>
            </a:pPr>
            <a:r>
              <a:rPr lang="es-MX" sz="1400" b="1" dirty="0" smtClean="0">
                <a:solidFill>
                  <a:schemeClr val="tx1"/>
                </a:solidFill>
              </a:rPr>
              <a:t>Análisis de la vinculación con el entorno</a:t>
            </a:r>
          </a:p>
          <a:p>
            <a:pPr algn="just"/>
            <a:endParaRPr lang="es-MX" sz="800" dirty="0" smtClean="0"/>
          </a:p>
          <a:p>
            <a:pPr algn="just"/>
            <a:r>
              <a:rPr lang="es-MX" sz="1300" b="0" dirty="0" smtClean="0">
                <a:solidFill>
                  <a:schemeClr val="tx1"/>
                </a:solidFill>
              </a:rPr>
              <a:t>Para ayudar al análisis de algunos de los elementos cuantitativos más representativos, llénese el siguiente cuadro:</a:t>
            </a:r>
          </a:p>
          <a:p>
            <a:pPr algn="just"/>
            <a:endParaRPr lang="es-MX" sz="1300" dirty="0" smtClean="0"/>
          </a:p>
          <a:p>
            <a:pPr algn="just"/>
            <a:endParaRPr lang="es-MX" sz="1300" dirty="0" smtClean="0"/>
          </a:p>
          <a:p>
            <a:pPr algn="just"/>
            <a:endParaRPr lang="es-MX" sz="1300" dirty="0" smtClean="0"/>
          </a:p>
          <a:p>
            <a:pPr algn="just"/>
            <a:endParaRPr lang="es-MX" sz="1300" dirty="0" smtClean="0"/>
          </a:p>
          <a:p>
            <a:pPr algn="just"/>
            <a:endParaRPr lang="es-MX" sz="1300" dirty="0" smtClean="0"/>
          </a:p>
          <a:p>
            <a:pPr algn="just"/>
            <a:endParaRPr lang="es-MX" sz="1300" dirty="0" smtClean="0"/>
          </a:p>
          <a:p>
            <a:pPr algn="just"/>
            <a:endParaRPr lang="es-MX" sz="1300" dirty="0" smtClean="0"/>
          </a:p>
          <a:p>
            <a:pPr lvl="1" algn="just"/>
            <a:endParaRPr lang="es-MX" sz="800" dirty="0" smtClean="0"/>
          </a:p>
          <a:p>
            <a:pPr algn="just"/>
            <a:endParaRPr lang="es-MX" sz="1300" dirty="0" smtClean="0"/>
          </a:p>
          <a:p>
            <a:pPr algn="just"/>
            <a:endParaRPr lang="es-MX" sz="1300" dirty="0" smtClean="0"/>
          </a:p>
          <a:p>
            <a:pPr algn="just"/>
            <a:endParaRPr lang="es-MX" sz="1300" dirty="0" smtClean="0"/>
          </a:p>
          <a:p>
            <a:pPr algn="just"/>
            <a:endParaRPr lang="es-MX" sz="1300" dirty="0" smtClean="0"/>
          </a:p>
          <a:p>
            <a:pPr algn="just"/>
            <a:endParaRPr lang="es-MX" sz="1300" dirty="0" smtClean="0"/>
          </a:p>
          <a:p>
            <a:pPr algn="just"/>
            <a:endParaRPr lang="es-MX" sz="1300" dirty="0" smtClean="0"/>
          </a:p>
          <a:p>
            <a:pPr algn="just"/>
            <a:endParaRPr lang="es-MX" sz="1300" dirty="0" smtClean="0"/>
          </a:p>
          <a:p>
            <a:pPr algn="just"/>
            <a:endParaRPr lang="es-MX" sz="1300" dirty="0" smtClean="0"/>
          </a:p>
          <a:p>
            <a:pPr algn="just"/>
            <a:endParaRPr lang="es-MX" sz="1300" dirty="0" smtClean="0"/>
          </a:p>
          <a:p>
            <a:pPr algn="just"/>
            <a:endParaRPr lang="es-MX" sz="1300" dirty="0" smtClean="0"/>
          </a:p>
          <a:p>
            <a:pPr algn="just"/>
            <a:endParaRPr lang="es-MX" sz="1300" dirty="0" smtClean="0"/>
          </a:p>
          <a:p>
            <a:pPr algn="just"/>
            <a:endParaRPr lang="es-MX" sz="1300" b="0" dirty="0" smtClean="0">
              <a:solidFill>
                <a:schemeClr val="tx1"/>
              </a:solidFill>
            </a:endParaRPr>
          </a:p>
          <a:p>
            <a:pPr algn="just"/>
            <a:endParaRPr lang="es-MX" sz="1300" b="0" dirty="0">
              <a:solidFill>
                <a:schemeClr val="tx1"/>
              </a:solidFill>
            </a:endParaRPr>
          </a:p>
          <a:p>
            <a:pPr algn="just"/>
            <a:endParaRPr lang="es-MX" sz="1300" b="0" dirty="0" smtClean="0">
              <a:solidFill>
                <a:schemeClr val="tx1"/>
              </a:solidFill>
            </a:endParaRPr>
          </a:p>
          <a:p>
            <a:pPr algn="just"/>
            <a:endParaRPr lang="es-MX" sz="1300" b="0" dirty="0" smtClean="0">
              <a:solidFill>
                <a:schemeClr val="tx1"/>
              </a:solidFill>
            </a:endParaRPr>
          </a:p>
          <a:p>
            <a:pPr algn="just"/>
            <a:endParaRPr lang="es-MX" sz="1300" b="0" dirty="0">
              <a:solidFill>
                <a:schemeClr val="tx1"/>
              </a:solidFill>
            </a:endParaRPr>
          </a:p>
          <a:p>
            <a:pPr algn="just"/>
            <a:endParaRPr lang="es-MX" sz="1300" b="0" dirty="0" smtClean="0">
              <a:solidFill>
                <a:schemeClr val="tx1"/>
              </a:solidFill>
            </a:endParaRPr>
          </a:p>
          <a:p>
            <a:pPr algn="just"/>
            <a:r>
              <a:rPr lang="es-MX" sz="1300" b="0" dirty="0" smtClean="0">
                <a:solidFill>
                  <a:schemeClr val="tx1"/>
                </a:solidFill>
              </a:rPr>
              <a:t>Como resultado del análisis, señalar las principales conclusiones respecto a la atención que la institución brinda a la vinculación con el entorno, y en caso de ser limitada e insuficiente plantear, en la parte de planeación, las políticas, objetivos, estrategias y acciones adecuadas para su atención.</a:t>
            </a:r>
          </a:p>
        </p:txBody>
      </p:sp>
      <p:graphicFrame>
        <p:nvGraphicFramePr>
          <p:cNvPr id="3" name="2 Tabla"/>
          <p:cNvGraphicFramePr>
            <a:graphicFrameLocks noGrp="1"/>
          </p:cNvGraphicFramePr>
          <p:nvPr>
            <p:extLst>
              <p:ext uri="{D42A27DB-BD31-4B8C-83A1-F6EECF244321}">
                <p14:modId xmlns:p14="http://schemas.microsoft.com/office/powerpoint/2010/main" val="977555061"/>
              </p:ext>
            </p:extLst>
          </p:nvPr>
        </p:nvGraphicFramePr>
        <p:xfrm>
          <a:off x="1987052" y="1389752"/>
          <a:ext cx="5103814" cy="4000500"/>
        </p:xfrm>
        <a:graphic>
          <a:graphicData uri="http://schemas.openxmlformats.org/drawingml/2006/table">
            <a:tbl>
              <a:tblPr/>
              <a:tblGrid>
                <a:gridCol w="3754438"/>
                <a:gridCol w="560388"/>
                <a:gridCol w="788988"/>
              </a:tblGrid>
              <a:tr h="200025">
                <a:tc gridSpan="3">
                  <a:txBody>
                    <a:bodyPr/>
                    <a:lstStyle/>
                    <a:p>
                      <a:pPr algn="just" fontAlgn="ctr"/>
                      <a:r>
                        <a:rPr lang="es-MX" sz="1050" b="1" i="0" u="none" strike="noStrike" dirty="0">
                          <a:solidFill>
                            <a:srgbClr val="000000"/>
                          </a:solidFill>
                          <a:effectLst/>
                          <a:latin typeface="Arial"/>
                        </a:rPr>
                        <a:t>Principales acciones de vinculación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r>
              <a:tr h="200025">
                <a:tc>
                  <a:txBody>
                    <a:bodyPr/>
                    <a:lstStyle/>
                    <a:p>
                      <a:pPr algn="l" fontAlgn="b"/>
                      <a:r>
                        <a:rPr lang="es-MX" sz="1050" b="1"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s-MX" sz="1050" b="1" i="0" u="none" strike="noStrike" dirty="0">
                          <a:solidFill>
                            <a:srgbClr val="000000"/>
                          </a:solidFill>
                          <a:effectLst/>
                          <a:latin typeface="Arial"/>
                        </a:rPr>
                        <a:t>Número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s-MX" sz="1050" b="1" i="0" u="none" strike="noStrike" dirty="0">
                          <a:solidFill>
                            <a:srgbClr val="000000"/>
                          </a:solidFill>
                          <a:effectLst/>
                          <a:latin typeface="Arial"/>
                        </a:rPr>
                        <a:t>Monto </a:t>
                      </a:r>
                      <a:r>
                        <a:rPr lang="es-MX" sz="1050" b="1" i="0" u="none" strike="noStrike" dirty="0" smtClean="0">
                          <a:solidFill>
                            <a:srgbClr val="000000"/>
                          </a:solidFill>
                          <a:effectLst/>
                          <a:latin typeface="Arial"/>
                        </a:rPr>
                        <a:t>2015</a:t>
                      </a:r>
                      <a:endParaRPr lang="es-MX" sz="1050" b="1" i="0" u="none" strike="noStrike" dirty="0">
                        <a:solidFill>
                          <a:srgbClr val="000000"/>
                        </a:solidFill>
                        <a:effectLst/>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gridSpan="3">
                  <a:txBody>
                    <a:bodyPr/>
                    <a:lstStyle/>
                    <a:p>
                      <a:pPr algn="just" fontAlgn="ctr"/>
                      <a:r>
                        <a:rPr lang="es-MX" sz="1050" b="1" i="0" u="none" strike="noStrike" dirty="0">
                          <a:solidFill>
                            <a:srgbClr val="000000"/>
                          </a:solidFill>
                          <a:effectLst/>
                          <a:latin typeface="Arial"/>
                        </a:rPr>
                        <a:t>Convenios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r>
              <a:tr h="200025">
                <a:tc>
                  <a:txBody>
                    <a:bodyPr/>
                    <a:lstStyle/>
                    <a:p>
                      <a:pPr algn="just" fontAlgn="ctr"/>
                      <a:r>
                        <a:rPr lang="es-MX" sz="1050" b="0" i="0" u="none" strike="noStrike">
                          <a:solidFill>
                            <a:srgbClr val="000000"/>
                          </a:solidFill>
                          <a:effectLst/>
                          <a:latin typeface="Arial"/>
                        </a:rPr>
                        <a:t>Con el sector productivo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s-MX" sz="1050" b="0" i="0" u="none" strike="noStrike">
                          <a:solidFill>
                            <a:srgbClr val="000000"/>
                          </a:solidFill>
                          <a:effectLst/>
                          <a:latin typeface="Arial"/>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s-MX" sz="1050" b="0" i="0" u="none" strike="noStrike">
                          <a:solidFill>
                            <a:srgbClr val="000000"/>
                          </a:solidFill>
                          <a:effectLst/>
                          <a:latin typeface="Arial"/>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just" fontAlgn="ctr"/>
                      <a:r>
                        <a:rPr lang="es-MX" sz="1050" b="0" i="0" u="none" strike="noStrike">
                          <a:solidFill>
                            <a:srgbClr val="000000"/>
                          </a:solidFill>
                          <a:effectLst/>
                          <a:latin typeface="Arial"/>
                        </a:rPr>
                        <a:t>Con los gobiernos federal, estatal y municipal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s-MX" sz="1050" b="0" i="0" u="none" strike="noStrike">
                          <a:solidFill>
                            <a:srgbClr val="000000"/>
                          </a:solidFill>
                          <a:effectLst/>
                          <a:latin typeface="Arial"/>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s-MX" sz="1050" b="0" i="0" u="none" strike="noStrike">
                          <a:solidFill>
                            <a:srgbClr val="000000"/>
                          </a:solidFill>
                          <a:effectLst/>
                          <a:latin typeface="Arial"/>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just" fontAlgn="ctr"/>
                      <a:r>
                        <a:rPr lang="es-MX" sz="1050" b="0" i="0" u="none" strike="noStrike">
                          <a:solidFill>
                            <a:srgbClr val="000000"/>
                          </a:solidFill>
                          <a:effectLst/>
                          <a:latin typeface="Arial"/>
                        </a:rPr>
                        <a:t>Proyectos con el sector productivo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s-MX" sz="1050" b="0" i="0" u="none" strike="noStrike">
                          <a:solidFill>
                            <a:srgbClr val="000000"/>
                          </a:solidFill>
                          <a:effectLst/>
                          <a:latin typeface="Arial"/>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s-MX" sz="1050" b="0" i="0" u="none" strike="noStrike">
                          <a:solidFill>
                            <a:srgbClr val="000000"/>
                          </a:solidFill>
                          <a:effectLst/>
                          <a:latin typeface="Arial"/>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just" fontAlgn="ctr"/>
                      <a:r>
                        <a:rPr lang="es-MX" sz="1050" b="0" i="0" u="none" strike="noStrike">
                          <a:solidFill>
                            <a:srgbClr val="000000"/>
                          </a:solidFill>
                          <a:effectLst/>
                          <a:latin typeface="Arial"/>
                        </a:rPr>
                        <a:t>Proyectos con financiamiento externo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s-MX" sz="1050" b="0" i="0" u="none" strike="noStrike">
                          <a:solidFill>
                            <a:srgbClr val="000000"/>
                          </a:solidFill>
                          <a:effectLst/>
                          <a:latin typeface="Arial"/>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s-MX" sz="1050" b="0" i="0" u="none" strike="noStrike">
                          <a:solidFill>
                            <a:srgbClr val="000000"/>
                          </a:solidFill>
                          <a:effectLst/>
                          <a:latin typeface="Arial"/>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just" fontAlgn="ctr"/>
                      <a:r>
                        <a:rPr lang="es-MX" sz="1050" b="0" i="0" u="none" strike="noStrike">
                          <a:solidFill>
                            <a:srgbClr val="000000"/>
                          </a:solidFill>
                          <a:effectLst/>
                          <a:latin typeface="Arial"/>
                        </a:rPr>
                        <a:t>Patentes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s-MX" sz="1050" b="0" i="0" u="none" strike="noStrike">
                          <a:solidFill>
                            <a:srgbClr val="000000"/>
                          </a:solidFill>
                          <a:effectLst/>
                          <a:latin typeface="Arial"/>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s-MX" sz="1050" b="0" i="0" u="none" strike="noStrike">
                          <a:solidFill>
                            <a:srgbClr val="000000"/>
                          </a:solidFill>
                          <a:effectLst/>
                          <a:latin typeface="Arial"/>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gridSpan="3">
                  <a:txBody>
                    <a:bodyPr/>
                    <a:lstStyle/>
                    <a:p>
                      <a:pPr algn="just" fontAlgn="ctr"/>
                      <a:r>
                        <a:rPr lang="es-MX" sz="1050" b="1" i="0" u="none" strike="noStrike" dirty="0">
                          <a:solidFill>
                            <a:srgbClr val="000000"/>
                          </a:solidFill>
                          <a:effectLst/>
                          <a:latin typeface="Arial"/>
                        </a:rPr>
                        <a:t>Servicios  (señalar el tipo)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r>
              <a:tr h="200025">
                <a:tc>
                  <a:txBody>
                    <a:bodyPr/>
                    <a:lstStyle/>
                    <a:p>
                      <a:pPr algn="just" fontAlgn="ctr"/>
                      <a:r>
                        <a:rPr lang="es-MX" sz="1050" b="0" i="0" u="none" strike="noStrike" dirty="0">
                          <a:solidFill>
                            <a:srgbClr val="000000"/>
                          </a:solidFill>
                          <a:effectLst/>
                          <a:latin typeface="Arial"/>
                        </a:rPr>
                        <a:t>Laboratorios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s-MX" sz="1050" b="0" i="0" u="none" strike="noStrike">
                          <a:solidFill>
                            <a:srgbClr val="000000"/>
                          </a:solidFill>
                          <a:effectLst/>
                          <a:latin typeface="Arial"/>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s-MX" sz="1050" b="0" i="0" u="none" strike="noStrike">
                          <a:solidFill>
                            <a:srgbClr val="000000"/>
                          </a:solidFill>
                          <a:effectLst/>
                          <a:latin typeface="Arial"/>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just" fontAlgn="ctr"/>
                      <a:r>
                        <a:rPr lang="es-MX" sz="1050" b="0" i="0" u="none" strike="noStrike">
                          <a:solidFill>
                            <a:srgbClr val="000000"/>
                          </a:solidFill>
                          <a:effectLst/>
                          <a:latin typeface="Arial"/>
                        </a:rPr>
                        <a:t>Elaboración de proyectos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s-MX" sz="1050" b="0" i="0" u="none" strike="noStrike">
                          <a:solidFill>
                            <a:srgbClr val="000000"/>
                          </a:solidFill>
                          <a:effectLst/>
                          <a:latin typeface="Arial"/>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s-MX" sz="1050" b="0" i="0" u="none" strike="noStrike">
                          <a:solidFill>
                            <a:srgbClr val="000000"/>
                          </a:solidFill>
                          <a:effectLst/>
                          <a:latin typeface="Arial"/>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just" fontAlgn="ctr"/>
                      <a:r>
                        <a:rPr lang="es-MX" sz="1050" b="0" i="0" u="none" strike="noStrike">
                          <a:solidFill>
                            <a:srgbClr val="000000"/>
                          </a:solidFill>
                          <a:effectLst/>
                          <a:latin typeface="Arial"/>
                        </a:rPr>
                        <a:t>Asesorías técnicas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s-MX" sz="1050" b="0" i="0" u="none" strike="noStrike">
                          <a:solidFill>
                            <a:srgbClr val="000000"/>
                          </a:solidFill>
                          <a:effectLst/>
                          <a:latin typeface="Arial"/>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s-MX" sz="1050" b="0" i="0" u="none" strike="noStrike">
                          <a:solidFill>
                            <a:srgbClr val="000000"/>
                          </a:solidFill>
                          <a:effectLst/>
                          <a:latin typeface="Arial"/>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just" fontAlgn="ctr"/>
                      <a:r>
                        <a:rPr lang="es-MX" sz="1050" b="0" i="0" u="none" strike="noStrike">
                          <a:solidFill>
                            <a:srgbClr val="000000"/>
                          </a:solidFill>
                          <a:effectLst/>
                          <a:latin typeface="Arial"/>
                        </a:rPr>
                        <a:t>Estudios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s-MX" sz="1050" b="0" i="0" u="none" strike="noStrike">
                          <a:solidFill>
                            <a:srgbClr val="000000"/>
                          </a:solidFill>
                          <a:effectLst/>
                          <a:latin typeface="Arial"/>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s-MX" sz="1050" b="0" i="0" u="none" strike="noStrike">
                          <a:solidFill>
                            <a:srgbClr val="000000"/>
                          </a:solidFill>
                          <a:effectLst/>
                          <a:latin typeface="Arial"/>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just" fontAlgn="ctr"/>
                      <a:r>
                        <a:rPr lang="es-MX" sz="1050" b="0" i="0" u="none" strike="noStrike">
                          <a:solidFill>
                            <a:srgbClr val="000000"/>
                          </a:solidFill>
                          <a:effectLst/>
                          <a:latin typeface="Arial"/>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s-MX" sz="1050" b="0" i="0" u="none" strike="noStrike">
                          <a:solidFill>
                            <a:srgbClr val="000000"/>
                          </a:solidFill>
                          <a:effectLst/>
                          <a:latin typeface="Arial"/>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s-MX" sz="1050" b="0" i="0" u="none" strike="noStrike">
                          <a:solidFill>
                            <a:srgbClr val="000000"/>
                          </a:solidFill>
                          <a:effectLst/>
                          <a:latin typeface="Arial"/>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just" fontAlgn="ctr"/>
                      <a:r>
                        <a:rPr lang="es-MX" sz="1050" b="0" i="0" u="none" strike="noStrike">
                          <a:solidFill>
                            <a:srgbClr val="000000"/>
                          </a:solidFill>
                          <a:effectLst/>
                          <a:latin typeface="Arial"/>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s-MX" sz="1050" b="0" i="0" u="none" strike="noStrike">
                          <a:solidFill>
                            <a:srgbClr val="000000"/>
                          </a:solidFill>
                          <a:effectLst/>
                          <a:latin typeface="Arial"/>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s-MX" sz="1050" b="0" i="0" u="none" strike="noStrike">
                          <a:solidFill>
                            <a:srgbClr val="000000"/>
                          </a:solidFill>
                          <a:effectLst/>
                          <a:latin typeface="Arial"/>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just" fontAlgn="ctr"/>
                      <a:r>
                        <a:rPr lang="es-MX" sz="1050" b="0" i="0" u="none" strike="noStrike">
                          <a:solidFill>
                            <a:srgbClr val="000000"/>
                          </a:solidFill>
                          <a:effectLst/>
                          <a:latin typeface="Arial"/>
                        </a:rPr>
                        <a:t>Educación continua  (cursos, diplomados, talleres, entre otros)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s-MX" sz="1050" b="0" i="0" u="none" strike="noStrike">
                          <a:solidFill>
                            <a:srgbClr val="000000"/>
                          </a:solidFill>
                          <a:effectLst/>
                          <a:latin typeface="Arial"/>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s-MX" sz="1050" b="0" i="0" u="none" strike="noStrike">
                          <a:solidFill>
                            <a:srgbClr val="000000"/>
                          </a:solidFill>
                          <a:effectLst/>
                          <a:latin typeface="Arial"/>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gridSpan="3">
                  <a:txBody>
                    <a:bodyPr/>
                    <a:lstStyle/>
                    <a:p>
                      <a:pPr algn="just" fontAlgn="ctr"/>
                      <a:r>
                        <a:rPr lang="es-MX" sz="1050" b="1" i="0" u="none" strike="noStrike" dirty="0">
                          <a:solidFill>
                            <a:srgbClr val="000000"/>
                          </a:solidFill>
                          <a:effectLst/>
                          <a:latin typeface="Arial"/>
                        </a:rPr>
                        <a:t>Algunos otros aspectos  (detallar)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r>
              <a:tr h="200025">
                <a:tc>
                  <a:txBody>
                    <a:bodyPr/>
                    <a:lstStyle/>
                    <a:p>
                      <a:pPr algn="just" fontAlgn="ctr"/>
                      <a:r>
                        <a:rPr lang="es-MX" sz="1050" b="0" i="0" u="none" strike="noStrike" dirty="0">
                          <a:solidFill>
                            <a:srgbClr val="000000"/>
                          </a:solidFill>
                          <a:effectLst/>
                          <a:latin typeface="Arial"/>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s-MX" sz="1050" b="0" i="0" u="none" strike="noStrike">
                          <a:solidFill>
                            <a:srgbClr val="000000"/>
                          </a:solidFill>
                          <a:effectLst/>
                          <a:latin typeface="Arial"/>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s-MX" sz="1050" b="0" i="0" u="none" strike="noStrike">
                          <a:solidFill>
                            <a:srgbClr val="000000"/>
                          </a:solidFill>
                          <a:effectLst/>
                          <a:latin typeface="Arial"/>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just" fontAlgn="ctr"/>
                      <a:r>
                        <a:rPr lang="es-MX" sz="1050" b="0" i="0" u="none" strike="noStrike">
                          <a:solidFill>
                            <a:srgbClr val="000000"/>
                          </a:solidFill>
                          <a:effectLst/>
                          <a:latin typeface="Arial"/>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s-MX" sz="1050" b="0" i="0" u="none" strike="noStrike" dirty="0">
                          <a:solidFill>
                            <a:srgbClr val="000000"/>
                          </a:solidFill>
                          <a:effectLst/>
                          <a:latin typeface="Arial"/>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s-MX" sz="1050" b="0" i="0" u="none" strike="noStrike">
                          <a:solidFill>
                            <a:srgbClr val="000000"/>
                          </a:solidFill>
                          <a:effectLst/>
                          <a:latin typeface="Arial"/>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gridSpan="3">
                  <a:txBody>
                    <a:bodyPr/>
                    <a:lstStyle/>
                    <a:p>
                      <a:pPr algn="just" fontAlgn="ctr"/>
                      <a:r>
                        <a:rPr lang="es-MX" sz="1050" b="1" i="0" u="none" strike="noStrike" dirty="0">
                          <a:solidFill>
                            <a:srgbClr val="000000"/>
                          </a:solidFill>
                          <a:effectLst/>
                          <a:latin typeface="Arial"/>
                        </a:rPr>
                        <a:t>Total de recursos captados en </a:t>
                      </a:r>
                      <a:r>
                        <a:rPr lang="es-MX" sz="1050" b="1" i="0" u="none" strike="noStrike" dirty="0" smtClean="0">
                          <a:solidFill>
                            <a:srgbClr val="000000"/>
                          </a:solidFill>
                          <a:effectLst/>
                          <a:latin typeface="Arial"/>
                        </a:rPr>
                        <a:t>2015</a:t>
                      </a:r>
                      <a:endParaRPr lang="es-MX" sz="1050" b="1" i="0" u="none" strike="noStrike" dirty="0">
                        <a:solidFill>
                          <a:srgbClr val="000000"/>
                        </a:solidFill>
                        <a:effectLst/>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r>
            </a:tbl>
          </a:graphicData>
        </a:graphic>
      </p:graphicFrame>
      <p:sp>
        <p:nvSpPr>
          <p:cNvPr id="10" name="9 Rectángulo">
            <a:hlinkClick r:id="rId3" action="ppaction://hlinksldjump"/>
          </p:cNvPr>
          <p:cNvSpPr/>
          <p:nvPr/>
        </p:nvSpPr>
        <p:spPr bwMode="auto">
          <a:xfrm flipH="1">
            <a:off x="0" y="574931"/>
            <a:ext cx="9144000" cy="6858000"/>
          </a:xfrm>
          <a:prstGeom prst="rect">
            <a:avLst/>
          </a:prstGeom>
          <a:solidFill>
            <a:srgbClr val="002774">
              <a:alpha val="0"/>
            </a:srgbClr>
          </a:solidFill>
          <a:ln w="3175" algn="ctr">
            <a:solidFill>
              <a:srgbClr val="B2B2B2"/>
            </a:solidFill>
            <a:miter lim="800000"/>
            <a:headEnd/>
            <a:tailEnd/>
          </a:ln>
        </p:spPr>
        <p:txBody>
          <a:bodyPr tIns="36000" rIns="18000" bIns="36000" rtlCol="0" anchor="t" anchorCtr="0">
            <a:noAutofit/>
          </a:bodyPr>
          <a:lstStyle/>
          <a:p>
            <a:pPr algn="just">
              <a:lnSpc>
                <a:spcPct val="90000"/>
              </a:lnSpc>
              <a:tabLst>
                <a:tab pos="180975" algn="l"/>
                <a:tab pos="447675" algn="l"/>
              </a:tabLst>
            </a:pPr>
            <a:endParaRPr lang="es-MX" sz="1300" b="1" dirty="0"/>
          </a:p>
        </p:txBody>
      </p:sp>
      <p:sp>
        <p:nvSpPr>
          <p:cNvPr id="9" name="AutoShape 11">
            <a:hlinkClick r:id="" action="ppaction://hlinkshowjump?jump=previousslide"/>
          </p:cNvPr>
          <p:cNvSpPr>
            <a:spLocks noChangeArrowheads="1"/>
          </p:cNvSpPr>
          <p:nvPr/>
        </p:nvSpPr>
        <p:spPr bwMode="auto">
          <a:xfrm flipH="1">
            <a:off x="8662339" y="633600"/>
            <a:ext cx="155575" cy="147638"/>
          </a:xfrm>
          <a:prstGeom prst="rightArrow">
            <a:avLst>
              <a:gd name="adj1" fmla="val 50000"/>
              <a:gd name="adj2" fmla="val 58732"/>
            </a:avLst>
          </a:prstGeom>
          <a:solidFill>
            <a:srgbClr val="006600">
              <a:alpha val="50000"/>
            </a:srgbClr>
          </a:solidFill>
          <a:ln w="19050" algn="ctr">
            <a:solidFill>
              <a:schemeClr val="tx1"/>
            </a:solidFill>
            <a:miter lim="800000"/>
            <a:headEnd/>
            <a:tailEnd/>
          </a:ln>
        </p:spPr>
        <p:txBody>
          <a:bodyPr wrap="none" tIns="90000" anchor="ctr"/>
          <a:lstStyle/>
          <a:p>
            <a:pPr algn="ctr"/>
            <a:endParaRPr lang="es-ES_tradnl" sz="1400"/>
          </a:p>
        </p:txBody>
      </p:sp>
      <p:sp>
        <p:nvSpPr>
          <p:cNvPr id="7" name="Título 1"/>
          <p:cNvSpPr txBox="1">
            <a:spLocks/>
          </p:cNvSpPr>
          <p:nvPr/>
        </p:nvSpPr>
        <p:spPr>
          <a:xfrm>
            <a:off x="821932" y="1"/>
            <a:ext cx="8322067" cy="584775"/>
          </a:xfrm>
          <a:prstGeom prst="rect">
            <a:avLst/>
          </a:prstGeom>
          <a:solidFill>
            <a:schemeClr val="accent5"/>
          </a:solidFill>
          <a:ln>
            <a:solidFill>
              <a:schemeClr val="accent1"/>
            </a:solidFill>
          </a:ln>
        </p:spPr>
        <p:txBody>
          <a:bodyPr>
            <a:spAutoFit/>
          </a:bodyPr>
          <a:lstStyle>
            <a:lvl1pPr algn="ctr" rtl="0" eaLnBrk="0" fontAlgn="base" hangingPunct="0">
              <a:spcBef>
                <a:spcPct val="0"/>
              </a:spcBef>
              <a:spcAft>
                <a:spcPct val="0"/>
              </a:spcAft>
              <a:defRPr sz="1600" baseline="0">
                <a:ln>
                  <a:solidFill>
                    <a:schemeClr val="accent1"/>
                  </a:solidFill>
                </a:ln>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MX" b="0" kern="0" smtClean="0"/>
              <a:t>Décimo segundo proceso para formular el  </a:t>
            </a:r>
            <a:br>
              <a:rPr lang="es-MX" b="0" kern="0" smtClean="0"/>
            </a:br>
            <a:r>
              <a:rPr lang="es-MX" b="0" kern="0" smtClean="0"/>
              <a:t>Programa de Fortalecimiento de la Calidad Educativa 2016-2017 </a:t>
            </a:r>
            <a:endParaRPr lang="es-MX" b="0" kern="0" dirty="0"/>
          </a:p>
        </p:txBody>
      </p:sp>
    </p:spTree>
    <p:extLst>
      <p:ext uri="{BB962C8B-B14F-4D97-AF65-F5344CB8AC3E}">
        <p14:creationId xmlns:p14="http://schemas.microsoft.com/office/powerpoint/2010/main" val="2991311630"/>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2"/>
          <p:cNvSpPr>
            <a:spLocks noChangeArrowheads="1"/>
          </p:cNvSpPr>
          <p:nvPr/>
        </p:nvSpPr>
        <p:spPr bwMode="auto">
          <a:xfrm>
            <a:off x="0" y="576936"/>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35842" name="Rectangle 231"/>
          <p:cNvSpPr>
            <a:spLocks noChangeArrowheads="1"/>
          </p:cNvSpPr>
          <p:nvPr/>
        </p:nvSpPr>
        <p:spPr bwMode="auto">
          <a:xfrm>
            <a:off x="0" y="570296"/>
            <a:ext cx="9144000" cy="6287727"/>
          </a:xfrm>
          <a:prstGeom prst="rect">
            <a:avLst/>
          </a:prstGeom>
          <a:solidFill>
            <a:schemeClr val="bg1">
              <a:alpha val="10000"/>
            </a:schemeClr>
          </a:solidFill>
          <a:ln w="3175" algn="ctr">
            <a:solidFill>
              <a:srgbClr val="B2B2B2"/>
            </a:solidFill>
            <a:miter lim="800000"/>
            <a:headEnd/>
            <a:tailEnd/>
          </a:ln>
        </p:spPr>
        <p:txBody>
          <a:bodyPr wrap="square" lIns="72000" tIns="0" rIns="72000" bIns="0" anchor="t" anchorCtr="0">
            <a:noAutofit/>
          </a:bodyPr>
          <a:lstStyle/>
          <a:p>
            <a:pPr algn="just">
              <a:spcBef>
                <a:spcPct val="5000"/>
              </a:spcBef>
              <a:spcAft>
                <a:spcPct val="5000"/>
              </a:spcAft>
            </a:pPr>
            <a:endParaRPr lang="es-MX" sz="500" b="1" dirty="0" smtClean="0">
              <a:solidFill>
                <a:schemeClr val="tx1"/>
              </a:solidFill>
            </a:endParaRPr>
          </a:p>
          <a:p>
            <a:pPr algn="just">
              <a:spcBef>
                <a:spcPct val="5000"/>
              </a:spcBef>
              <a:spcAft>
                <a:spcPct val="5000"/>
              </a:spcAft>
            </a:pPr>
            <a:r>
              <a:rPr lang="es-MX" sz="1400" b="1" dirty="0" smtClean="0">
                <a:solidFill>
                  <a:schemeClr val="tx1"/>
                </a:solidFill>
              </a:rPr>
              <a:t>Análisis de la atención a las recomendaciones de los CIEES y los organismos reconocidos por el COPAES</a:t>
            </a:r>
          </a:p>
          <a:p>
            <a:pPr algn="just">
              <a:spcBef>
                <a:spcPct val="5000"/>
              </a:spcBef>
              <a:spcAft>
                <a:spcPct val="5000"/>
              </a:spcAft>
            </a:pPr>
            <a:endParaRPr lang="es-MX" sz="700" b="1" dirty="0">
              <a:solidFill>
                <a:schemeClr val="tx1"/>
              </a:solidFill>
            </a:endParaRPr>
          </a:p>
          <a:p>
            <a:pPr algn="just"/>
            <a:r>
              <a:rPr lang="es-MX" sz="1300" b="0" dirty="0" smtClean="0">
                <a:solidFill>
                  <a:schemeClr val="tx1"/>
                </a:solidFill>
              </a:rPr>
              <a:t>En esta sección se solicita que se haga el análisis del grado de atención de las principales recomendaciones emitidas por los CIEES y los organismos reconocidos por el COPAES y especificar las causas de la no atención o retraso de algunas de ellas.</a:t>
            </a:r>
          </a:p>
          <a:p>
            <a:pPr algn="just"/>
            <a:endParaRPr lang="es-MX" sz="700" dirty="0" smtClean="0">
              <a:solidFill>
                <a:schemeClr val="tx1"/>
              </a:solidFill>
            </a:endParaRPr>
          </a:p>
          <a:p>
            <a:pPr algn="just"/>
            <a:r>
              <a:rPr lang="es-MX" sz="1300" b="0" dirty="0" smtClean="0">
                <a:solidFill>
                  <a:schemeClr val="tx1"/>
                </a:solidFill>
              </a:rPr>
              <a:t>Basado en el cuadro resumen que se realizó en cada PE, se recomienda llenar el siguiente cuadro síntesis:</a:t>
            </a:r>
          </a:p>
          <a:p>
            <a:pPr algn="just"/>
            <a:endParaRPr lang="es-MX" sz="1300" dirty="0" smtClean="0">
              <a:solidFill>
                <a:schemeClr val="tx1"/>
              </a:solidFill>
            </a:endParaRPr>
          </a:p>
          <a:p>
            <a:pPr algn="just"/>
            <a:endParaRPr lang="es-MX" sz="1300" dirty="0" smtClean="0">
              <a:solidFill>
                <a:schemeClr val="tx1"/>
              </a:solidFill>
            </a:endParaRPr>
          </a:p>
          <a:p>
            <a:pPr algn="just"/>
            <a:endParaRPr lang="es-MX" sz="1300" dirty="0" smtClean="0">
              <a:solidFill>
                <a:schemeClr val="tx1"/>
              </a:solidFill>
            </a:endParaRPr>
          </a:p>
          <a:p>
            <a:pPr algn="just"/>
            <a:endParaRPr lang="es-MX" sz="1300" dirty="0" smtClean="0">
              <a:solidFill>
                <a:schemeClr val="tx1"/>
              </a:solidFill>
            </a:endParaRPr>
          </a:p>
          <a:p>
            <a:pPr algn="just"/>
            <a:endParaRPr lang="es-MX" sz="1300" dirty="0" smtClean="0">
              <a:solidFill>
                <a:schemeClr val="tx1"/>
              </a:solidFill>
            </a:endParaRPr>
          </a:p>
          <a:p>
            <a:pPr algn="just"/>
            <a:endParaRPr lang="es-MX" sz="1300" dirty="0" smtClean="0">
              <a:solidFill>
                <a:schemeClr val="tx1"/>
              </a:solidFill>
            </a:endParaRPr>
          </a:p>
          <a:p>
            <a:pPr algn="just"/>
            <a:endParaRPr lang="es-MX" sz="1300" dirty="0" smtClean="0">
              <a:solidFill>
                <a:schemeClr val="tx1"/>
              </a:solidFill>
            </a:endParaRPr>
          </a:p>
          <a:p>
            <a:pPr algn="just"/>
            <a:endParaRPr lang="es-MX" sz="1300" dirty="0" smtClean="0">
              <a:solidFill>
                <a:schemeClr val="tx1"/>
              </a:solidFill>
            </a:endParaRPr>
          </a:p>
          <a:p>
            <a:pPr algn="just"/>
            <a:endParaRPr lang="es-MX" sz="1300" dirty="0" smtClean="0">
              <a:solidFill>
                <a:schemeClr val="tx1"/>
              </a:solidFill>
            </a:endParaRPr>
          </a:p>
          <a:p>
            <a:pPr algn="just"/>
            <a:endParaRPr lang="es-MX" sz="1300" dirty="0" smtClean="0">
              <a:solidFill>
                <a:schemeClr val="tx1"/>
              </a:solidFill>
            </a:endParaRPr>
          </a:p>
          <a:p>
            <a:pPr algn="just"/>
            <a:endParaRPr lang="es-MX" sz="1300" dirty="0" smtClean="0">
              <a:solidFill>
                <a:schemeClr val="tx1"/>
              </a:solidFill>
            </a:endParaRPr>
          </a:p>
          <a:p>
            <a:pPr algn="just"/>
            <a:endParaRPr lang="es-MX" sz="1300" dirty="0" smtClean="0">
              <a:solidFill>
                <a:schemeClr val="tx1"/>
              </a:solidFill>
            </a:endParaRPr>
          </a:p>
          <a:p>
            <a:pPr algn="just"/>
            <a:endParaRPr lang="es-MX" sz="1300" dirty="0" smtClean="0">
              <a:solidFill>
                <a:schemeClr val="tx1"/>
              </a:solidFill>
            </a:endParaRPr>
          </a:p>
          <a:p>
            <a:pPr algn="just"/>
            <a:endParaRPr lang="es-MX" sz="1300" dirty="0" smtClean="0">
              <a:solidFill>
                <a:schemeClr val="tx1"/>
              </a:solidFill>
            </a:endParaRPr>
          </a:p>
          <a:p>
            <a:pPr algn="just"/>
            <a:endParaRPr lang="es-MX" sz="1300" dirty="0" smtClean="0">
              <a:solidFill>
                <a:schemeClr val="tx1"/>
              </a:solidFill>
            </a:endParaRPr>
          </a:p>
          <a:p>
            <a:pPr algn="just"/>
            <a:endParaRPr lang="es-MX" sz="1300" dirty="0" smtClean="0">
              <a:solidFill>
                <a:schemeClr val="tx1"/>
              </a:solidFill>
            </a:endParaRPr>
          </a:p>
          <a:p>
            <a:pPr algn="just"/>
            <a:endParaRPr lang="es-MX" sz="700" dirty="0" smtClean="0">
              <a:solidFill>
                <a:schemeClr val="tx1"/>
              </a:solidFill>
            </a:endParaRPr>
          </a:p>
          <a:p>
            <a:pPr algn="just"/>
            <a:endParaRPr lang="es-MX" sz="1300" b="0" dirty="0" smtClean="0">
              <a:solidFill>
                <a:schemeClr val="tx1"/>
              </a:solidFill>
            </a:endParaRPr>
          </a:p>
          <a:p>
            <a:pPr algn="just"/>
            <a:endParaRPr lang="es-MX" sz="1300" b="0" dirty="0">
              <a:solidFill>
                <a:schemeClr val="tx1"/>
              </a:solidFill>
            </a:endParaRPr>
          </a:p>
          <a:p>
            <a:pPr algn="just"/>
            <a:endParaRPr lang="es-MX" sz="1300" b="0" dirty="0" smtClean="0">
              <a:solidFill>
                <a:schemeClr val="tx1"/>
              </a:solidFill>
            </a:endParaRPr>
          </a:p>
          <a:p>
            <a:pPr algn="just"/>
            <a:endParaRPr lang="es-MX" sz="1300" b="0" dirty="0">
              <a:solidFill>
                <a:schemeClr val="tx1"/>
              </a:solidFill>
            </a:endParaRPr>
          </a:p>
          <a:p>
            <a:pPr algn="just"/>
            <a:endParaRPr lang="es-MX" sz="1300" b="0" dirty="0" smtClean="0">
              <a:solidFill>
                <a:schemeClr val="tx1"/>
              </a:solidFill>
            </a:endParaRPr>
          </a:p>
          <a:p>
            <a:pPr algn="just"/>
            <a:r>
              <a:rPr lang="es-MX" sz="1300" b="0" dirty="0" smtClean="0">
                <a:solidFill>
                  <a:schemeClr val="tx1"/>
                </a:solidFill>
              </a:rPr>
              <a:t>Del análisis realizado  y del cuadro resumen, señalar las principales conclusiones obtenidas respecto a la atención de las  principales recomendaciones de los CIEES y de los organismos reconocidos por el COPAES, para que basado en ello se planteen, en la parte de planeación, las políticas, objetivos, estrategias y acciones adecuadas para su adecuada atención.</a:t>
            </a:r>
          </a:p>
        </p:txBody>
      </p:sp>
      <p:graphicFrame>
        <p:nvGraphicFramePr>
          <p:cNvPr id="9" name="8 Tabla"/>
          <p:cNvGraphicFramePr>
            <a:graphicFrameLocks noGrp="1"/>
          </p:cNvGraphicFramePr>
          <p:nvPr>
            <p:extLst>
              <p:ext uri="{D42A27DB-BD31-4B8C-83A1-F6EECF244321}">
                <p14:modId xmlns:p14="http://schemas.microsoft.com/office/powerpoint/2010/main" val="2521302814"/>
              </p:ext>
            </p:extLst>
          </p:nvPr>
        </p:nvGraphicFramePr>
        <p:xfrm>
          <a:off x="119024" y="2095334"/>
          <a:ext cx="8929726" cy="1621698"/>
        </p:xfrm>
        <a:graphic>
          <a:graphicData uri="http://schemas.openxmlformats.org/drawingml/2006/table">
            <a:tbl>
              <a:tblPr/>
              <a:tblGrid>
                <a:gridCol w="203766"/>
                <a:gridCol w="317635"/>
                <a:gridCol w="377565"/>
                <a:gridCol w="101883"/>
                <a:gridCol w="317635"/>
                <a:gridCol w="377565"/>
                <a:gridCol w="101883"/>
                <a:gridCol w="317635"/>
                <a:gridCol w="377565"/>
                <a:gridCol w="101883"/>
                <a:gridCol w="317635"/>
                <a:gridCol w="377565"/>
                <a:gridCol w="101883"/>
                <a:gridCol w="317635"/>
                <a:gridCol w="377565"/>
                <a:gridCol w="101883"/>
                <a:gridCol w="317635"/>
                <a:gridCol w="377565"/>
                <a:gridCol w="101883"/>
                <a:gridCol w="317635"/>
                <a:gridCol w="377565"/>
                <a:gridCol w="101883"/>
                <a:gridCol w="317635"/>
                <a:gridCol w="377565"/>
                <a:gridCol w="101883"/>
                <a:gridCol w="317635"/>
                <a:gridCol w="377565"/>
                <a:gridCol w="101883"/>
                <a:gridCol w="317635"/>
                <a:gridCol w="377565"/>
                <a:gridCol w="101883"/>
                <a:gridCol w="377565"/>
                <a:gridCol w="377565"/>
              </a:tblGrid>
              <a:tr h="89807">
                <a:tc rowSpan="2" gridSpan="31">
                  <a:txBody>
                    <a:bodyPr/>
                    <a:lstStyle/>
                    <a:p>
                      <a:pPr algn="ctr" fontAlgn="ctr"/>
                      <a:r>
                        <a:rPr lang="es-MX" sz="1000" b="1" i="0" u="none" strike="noStrike" dirty="0">
                          <a:latin typeface="Calibri"/>
                        </a:rPr>
                        <a:t>Síntesis de la atención a las recomendaciones académicas de los CIEES </a:t>
                      </a:r>
                    </a:p>
                  </a:txBody>
                  <a:tcPr marL="4082" marR="4082" marT="4082" marB="0" anchor="ctr">
                    <a:lnL>
                      <a:noFill/>
                    </a:lnL>
                    <a:lnR>
                      <a:noFill/>
                    </a:lnR>
                    <a:lnT>
                      <a:noFill/>
                    </a:lnT>
                    <a:lnB w="6350" cap="flat" cmpd="sng" algn="ctr">
                      <a:noFill/>
                      <a:prstDash val="solid"/>
                      <a:round/>
                      <a:headEnd type="none" w="med" len="med"/>
                      <a:tailEnd type="none" w="med" len="med"/>
                    </a:lnB>
                  </a:tcPr>
                </a:tc>
                <a:tc rowSpan="2" hMerge="1">
                  <a:txBody>
                    <a:bodyPr/>
                    <a:lstStyle/>
                    <a:p>
                      <a:endParaRPr lang="es-MX"/>
                    </a:p>
                  </a:txBody>
                  <a:tcPr/>
                </a:tc>
                <a:tc rowSpan="2" hMerge="1">
                  <a:txBody>
                    <a:bodyPr/>
                    <a:lstStyle/>
                    <a:p>
                      <a:endParaRPr lang="es-MX"/>
                    </a:p>
                  </a:txBody>
                  <a:tcPr/>
                </a:tc>
                <a:tc rowSpan="2" hMerge="1">
                  <a:txBody>
                    <a:bodyPr/>
                    <a:lstStyle/>
                    <a:p>
                      <a:endParaRPr lang="es-MX"/>
                    </a:p>
                  </a:txBody>
                  <a:tcPr/>
                </a:tc>
                <a:tc rowSpan="2" hMerge="1">
                  <a:txBody>
                    <a:bodyPr/>
                    <a:lstStyle/>
                    <a:p>
                      <a:endParaRPr lang="es-MX"/>
                    </a:p>
                  </a:txBody>
                  <a:tcPr/>
                </a:tc>
                <a:tc rowSpan="2" hMerge="1">
                  <a:txBody>
                    <a:bodyPr/>
                    <a:lstStyle/>
                    <a:p>
                      <a:endParaRPr lang="es-MX"/>
                    </a:p>
                  </a:txBody>
                  <a:tcPr/>
                </a:tc>
                <a:tc rowSpan="2" hMerge="1">
                  <a:txBody>
                    <a:bodyPr/>
                    <a:lstStyle/>
                    <a:p>
                      <a:endParaRPr lang="es-MX"/>
                    </a:p>
                  </a:txBody>
                  <a:tcPr/>
                </a:tc>
                <a:tc rowSpan="2" hMerge="1">
                  <a:txBody>
                    <a:bodyPr/>
                    <a:lstStyle/>
                    <a:p>
                      <a:endParaRPr lang="es-MX"/>
                    </a:p>
                  </a:txBody>
                  <a:tcPr/>
                </a:tc>
                <a:tc rowSpan="2" hMerge="1">
                  <a:txBody>
                    <a:bodyPr/>
                    <a:lstStyle/>
                    <a:p>
                      <a:endParaRPr lang="es-MX"/>
                    </a:p>
                  </a:txBody>
                  <a:tcPr/>
                </a:tc>
                <a:tc rowSpan="2" hMerge="1">
                  <a:txBody>
                    <a:bodyPr/>
                    <a:lstStyle/>
                    <a:p>
                      <a:endParaRPr lang="es-MX"/>
                    </a:p>
                  </a:txBody>
                  <a:tcPr/>
                </a:tc>
                <a:tc rowSpan="2" hMerge="1">
                  <a:txBody>
                    <a:bodyPr/>
                    <a:lstStyle/>
                    <a:p>
                      <a:endParaRPr lang="es-MX"/>
                    </a:p>
                  </a:txBody>
                  <a:tcPr/>
                </a:tc>
                <a:tc rowSpan="2" hMerge="1">
                  <a:txBody>
                    <a:bodyPr/>
                    <a:lstStyle/>
                    <a:p>
                      <a:endParaRPr lang="es-MX"/>
                    </a:p>
                  </a:txBody>
                  <a:tcPr/>
                </a:tc>
                <a:tc rowSpan="2" hMerge="1">
                  <a:txBody>
                    <a:bodyPr/>
                    <a:lstStyle/>
                    <a:p>
                      <a:endParaRPr lang="es-MX"/>
                    </a:p>
                  </a:txBody>
                  <a:tcPr/>
                </a:tc>
                <a:tc rowSpan="2" hMerge="1">
                  <a:txBody>
                    <a:bodyPr/>
                    <a:lstStyle/>
                    <a:p>
                      <a:endParaRPr lang="es-MX"/>
                    </a:p>
                  </a:txBody>
                  <a:tcPr/>
                </a:tc>
                <a:tc rowSpan="2" hMerge="1">
                  <a:txBody>
                    <a:bodyPr/>
                    <a:lstStyle/>
                    <a:p>
                      <a:endParaRPr lang="es-MX"/>
                    </a:p>
                  </a:txBody>
                  <a:tcPr/>
                </a:tc>
                <a:tc rowSpan="2" hMerge="1">
                  <a:txBody>
                    <a:bodyPr/>
                    <a:lstStyle/>
                    <a:p>
                      <a:endParaRPr lang="es-MX"/>
                    </a:p>
                  </a:txBody>
                  <a:tcPr/>
                </a:tc>
                <a:tc rowSpan="2" hMerge="1">
                  <a:txBody>
                    <a:bodyPr/>
                    <a:lstStyle/>
                    <a:p>
                      <a:endParaRPr lang="es-MX"/>
                    </a:p>
                  </a:txBody>
                  <a:tcPr/>
                </a:tc>
                <a:tc rowSpan="2" hMerge="1">
                  <a:txBody>
                    <a:bodyPr/>
                    <a:lstStyle/>
                    <a:p>
                      <a:endParaRPr lang="es-MX"/>
                    </a:p>
                  </a:txBody>
                  <a:tcPr/>
                </a:tc>
                <a:tc rowSpan="2" hMerge="1">
                  <a:txBody>
                    <a:bodyPr/>
                    <a:lstStyle/>
                    <a:p>
                      <a:endParaRPr lang="es-MX"/>
                    </a:p>
                  </a:txBody>
                  <a:tcPr/>
                </a:tc>
                <a:tc rowSpan="2" hMerge="1">
                  <a:txBody>
                    <a:bodyPr/>
                    <a:lstStyle/>
                    <a:p>
                      <a:endParaRPr lang="es-MX"/>
                    </a:p>
                  </a:txBody>
                  <a:tcPr/>
                </a:tc>
                <a:tc rowSpan="2" hMerge="1">
                  <a:txBody>
                    <a:bodyPr/>
                    <a:lstStyle/>
                    <a:p>
                      <a:endParaRPr lang="es-MX"/>
                    </a:p>
                  </a:txBody>
                  <a:tcPr/>
                </a:tc>
                <a:tc rowSpan="2" hMerge="1">
                  <a:txBody>
                    <a:bodyPr/>
                    <a:lstStyle/>
                    <a:p>
                      <a:endParaRPr lang="es-MX"/>
                    </a:p>
                  </a:txBody>
                  <a:tcPr/>
                </a:tc>
                <a:tc rowSpan="2" hMerge="1">
                  <a:txBody>
                    <a:bodyPr/>
                    <a:lstStyle/>
                    <a:p>
                      <a:endParaRPr lang="es-MX"/>
                    </a:p>
                  </a:txBody>
                  <a:tcPr/>
                </a:tc>
                <a:tc rowSpan="2" hMerge="1">
                  <a:txBody>
                    <a:bodyPr/>
                    <a:lstStyle/>
                    <a:p>
                      <a:endParaRPr lang="es-MX"/>
                    </a:p>
                  </a:txBody>
                  <a:tcPr/>
                </a:tc>
                <a:tc rowSpan="2" hMerge="1">
                  <a:txBody>
                    <a:bodyPr/>
                    <a:lstStyle/>
                    <a:p>
                      <a:endParaRPr lang="es-MX"/>
                    </a:p>
                  </a:txBody>
                  <a:tcPr/>
                </a:tc>
                <a:tc rowSpan="2" hMerge="1">
                  <a:txBody>
                    <a:bodyPr/>
                    <a:lstStyle/>
                    <a:p>
                      <a:endParaRPr lang="es-MX"/>
                    </a:p>
                  </a:txBody>
                  <a:tcPr/>
                </a:tc>
                <a:tc rowSpan="2" hMerge="1">
                  <a:txBody>
                    <a:bodyPr/>
                    <a:lstStyle/>
                    <a:p>
                      <a:endParaRPr lang="es-MX"/>
                    </a:p>
                  </a:txBody>
                  <a:tcPr/>
                </a:tc>
                <a:tc rowSpan="2" hMerge="1">
                  <a:txBody>
                    <a:bodyPr/>
                    <a:lstStyle/>
                    <a:p>
                      <a:endParaRPr lang="es-MX"/>
                    </a:p>
                  </a:txBody>
                  <a:tcPr/>
                </a:tc>
                <a:tc rowSpan="2" hMerge="1">
                  <a:txBody>
                    <a:bodyPr/>
                    <a:lstStyle/>
                    <a:p>
                      <a:endParaRPr lang="es-MX"/>
                    </a:p>
                  </a:txBody>
                  <a:tcPr/>
                </a:tc>
                <a:tc rowSpan="2" hMerge="1">
                  <a:txBody>
                    <a:bodyPr/>
                    <a:lstStyle/>
                    <a:p>
                      <a:endParaRPr lang="es-MX"/>
                    </a:p>
                  </a:txBody>
                  <a:tcPr/>
                </a:tc>
                <a:tc rowSpan="2" hMerge="1">
                  <a:txBody>
                    <a:bodyPr/>
                    <a:lstStyle/>
                    <a:p>
                      <a:endParaRPr lang="es-MX"/>
                    </a:p>
                  </a:txBody>
                  <a:tcPr/>
                </a:tc>
                <a:tc>
                  <a:txBody>
                    <a:bodyPr/>
                    <a:lstStyle/>
                    <a:p>
                      <a:pPr algn="l" fontAlgn="b"/>
                      <a:endParaRPr lang="es-MX" sz="800" b="0" i="0" u="none" strike="noStrike">
                        <a:latin typeface="Arial"/>
                      </a:endParaRPr>
                    </a:p>
                  </a:txBody>
                  <a:tcPr marL="4082" marR="4082" marT="4082" marB="0" anchor="b">
                    <a:lnL>
                      <a:noFill/>
                    </a:lnL>
                    <a:lnR>
                      <a:noFill/>
                    </a:lnR>
                    <a:lnT>
                      <a:noFill/>
                    </a:lnT>
                    <a:lnB>
                      <a:noFill/>
                    </a:lnB>
                  </a:tcPr>
                </a:tc>
                <a:tc>
                  <a:txBody>
                    <a:bodyPr/>
                    <a:lstStyle/>
                    <a:p>
                      <a:pPr algn="l" fontAlgn="b"/>
                      <a:endParaRPr lang="es-MX" sz="800" b="0" i="0" u="none" strike="noStrike">
                        <a:latin typeface="Arial"/>
                      </a:endParaRPr>
                    </a:p>
                  </a:txBody>
                  <a:tcPr marL="4082" marR="4082" marT="4082" marB="0" anchor="b">
                    <a:lnL>
                      <a:noFill/>
                    </a:lnL>
                    <a:lnR>
                      <a:noFill/>
                    </a:lnR>
                    <a:lnT>
                      <a:noFill/>
                    </a:lnT>
                    <a:lnB>
                      <a:noFill/>
                    </a:lnB>
                  </a:tcPr>
                </a:tc>
              </a:tr>
              <a:tr h="69396">
                <a:tc gridSpan="31" vMerge="1">
                  <a:txBody>
                    <a:bodyPr/>
                    <a:lstStyle/>
                    <a:p>
                      <a:endParaRPr lang="es-MX"/>
                    </a:p>
                  </a:txBody>
                  <a:tcPr/>
                </a:tc>
                <a:tc hMerge="1" vMerge="1">
                  <a:txBody>
                    <a:bodyPr/>
                    <a:lstStyle/>
                    <a:p>
                      <a:endParaRPr lang="es-MX"/>
                    </a:p>
                  </a:txBody>
                  <a:tcPr/>
                </a:tc>
                <a:tc hMerge="1" vMerge="1">
                  <a:txBody>
                    <a:bodyPr/>
                    <a:lstStyle/>
                    <a:p>
                      <a:endParaRPr lang="es-MX"/>
                    </a:p>
                  </a:txBody>
                  <a:tcPr/>
                </a:tc>
                <a:tc hMerge="1" vMerge="1">
                  <a:txBody>
                    <a:bodyPr/>
                    <a:lstStyle/>
                    <a:p>
                      <a:endParaRPr lang="es-MX"/>
                    </a:p>
                  </a:txBody>
                  <a:tcPr/>
                </a:tc>
                <a:tc hMerge="1" vMerge="1">
                  <a:txBody>
                    <a:bodyPr/>
                    <a:lstStyle/>
                    <a:p>
                      <a:endParaRPr lang="es-MX"/>
                    </a:p>
                  </a:txBody>
                  <a:tcPr/>
                </a:tc>
                <a:tc hMerge="1" vMerge="1">
                  <a:txBody>
                    <a:bodyPr/>
                    <a:lstStyle/>
                    <a:p>
                      <a:endParaRPr lang="es-MX"/>
                    </a:p>
                  </a:txBody>
                  <a:tcPr/>
                </a:tc>
                <a:tc hMerge="1" vMerge="1">
                  <a:txBody>
                    <a:bodyPr/>
                    <a:lstStyle/>
                    <a:p>
                      <a:endParaRPr lang="es-MX"/>
                    </a:p>
                  </a:txBody>
                  <a:tcPr/>
                </a:tc>
                <a:tc hMerge="1" vMerge="1">
                  <a:txBody>
                    <a:bodyPr/>
                    <a:lstStyle/>
                    <a:p>
                      <a:endParaRPr lang="es-MX"/>
                    </a:p>
                  </a:txBody>
                  <a:tcPr/>
                </a:tc>
                <a:tc hMerge="1" vMerge="1">
                  <a:txBody>
                    <a:bodyPr/>
                    <a:lstStyle/>
                    <a:p>
                      <a:endParaRPr lang="es-MX"/>
                    </a:p>
                  </a:txBody>
                  <a:tcPr/>
                </a:tc>
                <a:tc hMerge="1" vMerge="1">
                  <a:txBody>
                    <a:bodyPr/>
                    <a:lstStyle/>
                    <a:p>
                      <a:endParaRPr lang="es-MX"/>
                    </a:p>
                  </a:txBody>
                  <a:tcPr/>
                </a:tc>
                <a:tc hMerge="1" vMerge="1">
                  <a:txBody>
                    <a:bodyPr/>
                    <a:lstStyle/>
                    <a:p>
                      <a:endParaRPr lang="es-MX"/>
                    </a:p>
                  </a:txBody>
                  <a:tcPr/>
                </a:tc>
                <a:tc hMerge="1" vMerge="1">
                  <a:txBody>
                    <a:bodyPr/>
                    <a:lstStyle/>
                    <a:p>
                      <a:endParaRPr lang="es-MX"/>
                    </a:p>
                  </a:txBody>
                  <a:tcPr/>
                </a:tc>
                <a:tc hMerge="1" vMerge="1">
                  <a:txBody>
                    <a:bodyPr/>
                    <a:lstStyle/>
                    <a:p>
                      <a:endParaRPr lang="es-MX"/>
                    </a:p>
                  </a:txBody>
                  <a:tcPr/>
                </a:tc>
                <a:tc hMerge="1" vMerge="1">
                  <a:txBody>
                    <a:bodyPr/>
                    <a:lstStyle/>
                    <a:p>
                      <a:endParaRPr lang="es-MX"/>
                    </a:p>
                  </a:txBody>
                  <a:tcPr/>
                </a:tc>
                <a:tc hMerge="1" vMerge="1">
                  <a:txBody>
                    <a:bodyPr/>
                    <a:lstStyle/>
                    <a:p>
                      <a:endParaRPr lang="es-MX"/>
                    </a:p>
                  </a:txBody>
                  <a:tcPr/>
                </a:tc>
                <a:tc hMerge="1" vMerge="1">
                  <a:txBody>
                    <a:bodyPr/>
                    <a:lstStyle/>
                    <a:p>
                      <a:endParaRPr lang="es-MX"/>
                    </a:p>
                  </a:txBody>
                  <a:tcPr/>
                </a:tc>
                <a:tc hMerge="1" vMerge="1">
                  <a:txBody>
                    <a:bodyPr/>
                    <a:lstStyle/>
                    <a:p>
                      <a:endParaRPr lang="es-MX"/>
                    </a:p>
                  </a:txBody>
                  <a:tcPr/>
                </a:tc>
                <a:tc hMerge="1" vMerge="1">
                  <a:txBody>
                    <a:bodyPr/>
                    <a:lstStyle/>
                    <a:p>
                      <a:endParaRPr lang="es-MX"/>
                    </a:p>
                  </a:txBody>
                  <a:tcPr/>
                </a:tc>
                <a:tc hMerge="1" vMerge="1">
                  <a:txBody>
                    <a:bodyPr/>
                    <a:lstStyle/>
                    <a:p>
                      <a:endParaRPr lang="es-MX"/>
                    </a:p>
                  </a:txBody>
                  <a:tcPr/>
                </a:tc>
                <a:tc hMerge="1" vMerge="1">
                  <a:txBody>
                    <a:bodyPr/>
                    <a:lstStyle/>
                    <a:p>
                      <a:endParaRPr lang="es-MX"/>
                    </a:p>
                  </a:txBody>
                  <a:tcPr/>
                </a:tc>
                <a:tc hMerge="1" vMerge="1">
                  <a:txBody>
                    <a:bodyPr/>
                    <a:lstStyle/>
                    <a:p>
                      <a:endParaRPr lang="es-MX"/>
                    </a:p>
                  </a:txBody>
                  <a:tcPr/>
                </a:tc>
                <a:tc hMerge="1" vMerge="1">
                  <a:txBody>
                    <a:bodyPr/>
                    <a:lstStyle/>
                    <a:p>
                      <a:endParaRPr lang="es-MX"/>
                    </a:p>
                  </a:txBody>
                  <a:tcPr/>
                </a:tc>
                <a:tc hMerge="1" vMerge="1">
                  <a:txBody>
                    <a:bodyPr/>
                    <a:lstStyle/>
                    <a:p>
                      <a:endParaRPr lang="es-MX"/>
                    </a:p>
                  </a:txBody>
                  <a:tcPr/>
                </a:tc>
                <a:tc hMerge="1" vMerge="1">
                  <a:txBody>
                    <a:bodyPr/>
                    <a:lstStyle/>
                    <a:p>
                      <a:endParaRPr lang="es-MX"/>
                    </a:p>
                  </a:txBody>
                  <a:tcPr/>
                </a:tc>
                <a:tc hMerge="1" vMerge="1">
                  <a:txBody>
                    <a:bodyPr/>
                    <a:lstStyle/>
                    <a:p>
                      <a:endParaRPr lang="es-MX"/>
                    </a:p>
                  </a:txBody>
                  <a:tcPr/>
                </a:tc>
                <a:tc hMerge="1" vMerge="1">
                  <a:txBody>
                    <a:bodyPr/>
                    <a:lstStyle/>
                    <a:p>
                      <a:endParaRPr lang="es-MX"/>
                    </a:p>
                  </a:txBody>
                  <a:tcPr/>
                </a:tc>
                <a:tc hMerge="1" vMerge="1">
                  <a:txBody>
                    <a:bodyPr/>
                    <a:lstStyle/>
                    <a:p>
                      <a:endParaRPr lang="es-MX"/>
                    </a:p>
                  </a:txBody>
                  <a:tcPr/>
                </a:tc>
                <a:tc hMerge="1" vMerge="1">
                  <a:txBody>
                    <a:bodyPr/>
                    <a:lstStyle/>
                    <a:p>
                      <a:endParaRPr lang="es-MX"/>
                    </a:p>
                  </a:txBody>
                  <a:tcPr/>
                </a:tc>
                <a:tc hMerge="1" vMerge="1">
                  <a:txBody>
                    <a:bodyPr/>
                    <a:lstStyle/>
                    <a:p>
                      <a:endParaRPr lang="es-MX"/>
                    </a:p>
                  </a:txBody>
                  <a:tcPr/>
                </a:tc>
                <a:tc hMerge="1" vMerge="1">
                  <a:txBody>
                    <a:bodyPr/>
                    <a:lstStyle/>
                    <a:p>
                      <a:endParaRPr lang="es-MX"/>
                    </a:p>
                  </a:txBody>
                  <a:tcPr/>
                </a:tc>
                <a:tc hMerge="1" vMerge="1">
                  <a:txBody>
                    <a:bodyPr/>
                    <a:lstStyle/>
                    <a:p>
                      <a:endParaRPr lang="es-MX"/>
                    </a:p>
                  </a:txBody>
                  <a:tcPr/>
                </a:tc>
                <a:tc>
                  <a:txBody>
                    <a:bodyPr/>
                    <a:lstStyle/>
                    <a:p>
                      <a:pPr algn="l" fontAlgn="b"/>
                      <a:endParaRPr lang="es-MX" sz="1000" b="0" i="0" u="none" strike="noStrike">
                        <a:latin typeface="Arial"/>
                      </a:endParaRPr>
                    </a:p>
                  </a:txBody>
                  <a:tcPr marL="4082" marR="4082" marT="408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s-MX" sz="1000" b="0" i="0" u="none" strike="noStrike" dirty="0">
                        <a:latin typeface="Arial"/>
                      </a:endParaRPr>
                    </a:p>
                  </a:txBody>
                  <a:tcPr marL="4082" marR="4082" marT="4082" marB="0" anchor="b">
                    <a:lnL>
                      <a:noFill/>
                    </a:lnL>
                    <a:lnR>
                      <a:noFill/>
                    </a:lnR>
                    <a:lnT>
                      <a:noFill/>
                    </a:lnT>
                    <a:lnB w="6350" cap="flat" cmpd="sng" algn="ctr">
                      <a:solidFill>
                        <a:srgbClr val="000000"/>
                      </a:solidFill>
                      <a:prstDash val="solid"/>
                      <a:round/>
                      <a:headEnd type="none" w="med" len="med"/>
                      <a:tailEnd type="none" w="med" len="med"/>
                    </a:lnB>
                  </a:tcPr>
                </a:tc>
              </a:tr>
              <a:tr h="277586">
                <a:tc rowSpan="2">
                  <a:txBody>
                    <a:bodyPr/>
                    <a:lstStyle/>
                    <a:p>
                      <a:pPr algn="ctr" fontAlgn="ctr"/>
                      <a:endParaRPr lang="es-MX" sz="600" b="1" i="0" u="none" strike="noStrike">
                        <a:latin typeface="Calibri"/>
                      </a:endParaRPr>
                    </a:p>
                  </a:txBody>
                  <a:tcPr marL="4082" marR="4082" marT="4082" marB="0" anchor="ctr">
                    <a:lnL>
                      <a:noFill/>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3">
                  <a:txBody>
                    <a:bodyPr/>
                    <a:lstStyle/>
                    <a:p>
                      <a:pPr algn="ctr" fontAlgn="ctr"/>
                      <a:r>
                        <a:rPr lang="es-MX" sz="800" b="1" i="0" u="none" strike="noStrike">
                          <a:latin typeface="Calibri"/>
                        </a:rPr>
                        <a:t>Normativa y políticas generales</a:t>
                      </a:r>
                    </a:p>
                  </a:txBody>
                  <a:tcPr marL="4082" marR="4082" marT="4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gridSpan="3">
                  <a:txBody>
                    <a:bodyPr/>
                    <a:lstStyle/>
                    <a:p>
                      <a:pPr algn="ctr" fontAlgn="ctr"/>
                      <a:r>
                        <a:rPr lang="es-MX" sz="800" b="1" i="0" u="none" strike="noStrike">
                          <a:latin typeface="Calibri"/>
                        </a:rPr>
                        <a:t>Planeación, gestión y evaluación</a:t>
                      </a:r>
                    </a:p>
                  </a:txBody>
                  <a:tcPr marL="4082" marR="4082" marT="4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gridSpan="3">
                  <a:txBody>
                    <a:bodyPr/>
                    <a:lstStyle/>
                    <a:p>
                      <a:pPr algn="ctr" fontAlgn="ctr"/>
                      <a:r>
                        <a:rPr lang="es-MX" sz="800" b="1" i="0" u="none" strike="noStrike">
                          <a:latin typeface="Calibri"/>
                        </a:rPr>
                        <a:t>Modelo educativo y plan de estudios</a:t>
                      </a:r>
                    </a:p>
                  </a:txBody>
                  <a:tcPr marL="4082" marR="4082" marT="4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gridSpan="3">
                  <a:txBody>
                    <a:bodyPr/>
                    <a:lstStyle/>
                    <a:p>
                      <a:pPr algn="ctr" fontAlgn="ctr"/>
                      <a:r>
                        <a:rPr lang="es-MX" sz="800" b="1" i="0" u="none" strike="noStrike" dirty="0">
                          <a:latin typeface="Calibri"/>
                        </a:rPr>
                        <a:t>Desempeño estudiantil, retención y eficiencia terminal </a:t>
                      </a:r>
                      <a:br>
                        <a:rPr lang="es-MX" sz="800" b="1" i="0" u="none" strike="noStrike" dirty="0">
                          <a:latin typeface="Calibri"/>
                        </a:rPr>
                      </a:br>
                      <a:r>
                        <a:rPr lang="es-MX" sz="800" b="1" i="0" u="none" strike="noStrike" dirty="0">
                          <a:latin typeface="Calibri"/>
                        </a:rPr>
                        <a:t>física</a:t>
                      </a:r>
                    </a:p>
                  </a:txBody>
                  <a:tcPr marL="4082" marR="4082" marT="4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gridSpan="3">
                  <a:txBody>
                    <a:bodyPr/>
                    <a:lstStyle/>
                    <a:p>
                      <a:pPr algn="ctr" fontAlgn="ctr"/>
                      <a:r>
                        <a:rPr lang="es-MX" sz="800" b="1" i="0" u="none" strike="noStrike">
                          <a:latin typeface="Calibri"/>
                        </a:rPr>
                        <a:t>Servicio de apoyo al estudiantado</a:t>
                      </a:r>
                    </a:p>
                  </a:txBody>
                  <a:tcPr marL="4082" marR="4082" marT="4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gridSpan="3">
                  <a:txBody>
                    <a:bodyPr/>
                    <a:lstStyle/>
                    <a:p>
                      <a:pPr algn="ctr" fontAlgn="ctr"/>
                      <a:r>
                        <a:rPr lang="es-MX" sz="800" b="1" i="0" u="none" strike="noStrike" dirty="0">
                          <a:latin typeface="Calibri"/>
                        </a:rPr>
                        <a:t>Perfil y actividades del personal académico</a:t>
                      </a:r>
                    </a:p>
                  </a:txBody>
                  <a:tcPr marL="4082" marR="4082" marT="4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gridSpan="3">
                  <a:txBody>
                    <a:bodyPr/>
                    <a:lstStyle/>
                    <a:p>
                      <a:pPr algn="ctr" fontAlgn="ctr"/>
                      <a:r>
                        <a:rPr lang="es-MX" sz="800" b="1" i="0" u="none" strike="noStrike">
                          <a:latin typeface="Calibri"/>
                        </a:rPr>
                        <a:t>Docencia e investigación</a:t>
                      </a:r>
                    </a:p>
                  </a:txBody>
                  <a:tcPr marL="4082" marR="4082" marT="4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gridSpan="3">
                  <a:txBody>
                    <a:bodyPr/>
                    <a:lstStyle/>
                    <a:p>
                      <a:pPr algn="ctr" fontAlgn="ctr"/>
                      <a:r>
                        <a:rPr lang="es-MX" sz="800" b="1" i="0" u="none" strike="noStrike">
                          <a:latin typeface="Calibri"/>
                        </a:rPr>
                        <a:t>Infraestructura: instalaciones, laboratorios, equipo y servicios  </a:t>
                      </a:r>
                    </a:p>
                  </a:txBody>
                  <a:tcPr marL="4082" marR="4082" marT="4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gridSpan="3">
                  <a:txBody>
                    <a:bodyPr/>
                    <a:lstStyle/>
                    <a:p>
                      <a:pPr algn="ctr" fontAlgn="ctr"/>
                      <a:r>
                        <a:rPr lang="es-MX" sz="800" b="1" i="0" u="none" strike="noStrike">
                          <a:latin typeface="Calibri"/>
                        </a:rPr>
                        <a:t>Reconocimiento social y laboral </a:t>
                      </a:r>
                    </a:p>
                  </a:txBody>
                  <a:tcPr marL="4082" marR="4082" marT="4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gridSpan="3">
                  <a:txBody>
                    <a:bodyPr/>
                    <a:lstStyle/>
                    <a:p>
                      <a:pPr algn="ctr" fontAlgn="ctr"/>
                      <a:r>
                        <a:rPr lang="es-MX" sz="800" b="1" i="0" u="none" strike="noStrike">
                          <a:latin typeface="Calibri"/>
                        </a:rPr>
                        <a:t>Vinculación con los sectores de la sociedad </a:t>
                      </a:r>
                    </a:p>
                  </a:txBody>
                  <a:tcPr marL="4082" marR="4082" marT="4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gridSpan="2">
                  <a:txBody>
                    <a:bodyPr/>
                    <a:lstStyle/>
                    <a:p>
                      <a:pPr algn="ctr" fontAlgn="ctr"/>
                      <a:r>
                        <a:rPr lang="es-MX" sz="800" b="1" i="0" u="none" strike="noStrike" dirty="0">
                          <a:latin typeface="Calibri"/>
                        </a:rPr>
                        <a:t>Total de recomendaciones atendidas</a:t>
                      </a:r>
                    </a:p>
                  </a:txBody>
                  <a:tcPr marL="4082" marR="4082" marT="4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r>
              <a:tr h="69396">
                <a:tc vMerge="1">
                  <a:txBody>
                    <a:bodyPr/>
                    <a:lstStyle/>
                    <a:p>
                      <a:endParaRPr lang="es-MX"/>
                    </a:p>
                  </a:txBody>
                  <a:tcPr/>
                </a:tc>
                <a:tc>
                  <a:txBody>
                    <a:bodyPr/>
                    <a:lstStyle/>
                    <a:p>
                      <a:pPr algn="ctr" fontAlgn="b"/>
                      <a:r>
                        <a:rPr lang="es-MX" sz="600" b="1" i="0" u="none" strike="noStrike">
                          <a:latin typeface="Calibri"/>
                        </a:rPr>
                        <a:t>Número</a:t>
                      </a:r>
                    </a:p>
                  </a:txBody>
                  <a:tcPr marL="4082" marR="4082" marT="4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600" b="1" i="0" u="none" strike="noStrike">
                          <a:latin typeface="Calibri"/>
                        </a:rPr>
                        <a:t>Atendidas</a:t>
                      </a:r>
                    </a:p>
                  </a:txBody>
                  <a:tcPr marL="4082" marR="4082" marT="4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600" b="1" i="0" u="none" strike="noStrike">
                          <a:latin typeface="Calibri"/>
                        </a:rPr>
                        <a:t>%</a:t>
                      </a:r>
                    </a:p>
                  </a:txBody>
                  <a:tcPr marL="4082" marR="4082" marT="4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600" b="1" i="0" u="none" strike="noStrike">
                          <a:latin typeface="Calibri"/>
                        </a:rPr>
                        <a:t>Número</a:t>
                      </a:r>
                    </a:p>
                  </a:txBody>
                  <a:tcPr marL="4082" marR="4082" marT="4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600" b="1" i="0" u="none" strike="noStrike">
                          <a:latin typeface="Calibri"/>
                        </a:rPr>
                        <a:t>Atendidas</a:t>
                      </a:r>
                    </a:p>
                  </a:txBody>
                  <a:tcPr marL="4082" marR="4082" marT="4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600" b="1" i="0" u="none" strike="noStrike">
                          <a:latin typeface="Calibri"/>
                        </a:rPr>
                        <a:t>%</a:t>
                      </a:r>
                    </a:p>
                  </a:txBody>
                  <a:tcPr marL="4082" marR="4082" marT="4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600" b="1" i="0" u="none" strike="noStrike">
                          <a:latin typeface="Calibri"/>
                        </a:rPr>
                        <a:t>Número</a:t>
                      </a:r>
                    </a:p>
                  </a:txBody>
                  <a:tcPr marL="4082" marR="4082" marT="4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600" b="1" i="0" u="none" strike="noStrike">
                          <a:latin typeface="Calibri"/>
                        </a:rPr>
                        <a:t>Atendidas</a:t>
                      </a:r>
                    </a:p>
                  </a:txBody>
                  <a:tcPr marL="4082" marR="4082" marT="4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600" b="1" i="0" u="none" strike="noStrike">
                          <a:latin typeface="Calibri"/>
                        </a:rPr>
                        <a:t>%</a:t>
                      </a:r>
                    </a:p>
                  </a:txBody>
                  <a:tcPr marL="4082" marR="4082" marT="4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600" b="1" i="0" u="none" strike="noStrike">
                          <a:latin typeface="Calibri"/>
                        </a:rPr>
                        <a:t>Número</a:t>
                      </a:r>
                    </a:p>
                  </a:txBody>
                  <a:tcPr marL="4082" marR="4082" marT="4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600" b="1" i="0" u="none" strike="noStrike">
                          <a:latin typeface="Calibri"/>
                        </a:rPr>
                        <a:t>Atendidas</a:t>
                      </a:r>
                    </a:p>
                  </a:txBody>
                  <a:tcPr marL="4082" marR="4082" marT="4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600" b="1" i="0" u="none" strike="noStrike">
                          <a:latin typeface="Calibri"/>
                        </a:rPr>
                        <a:t>%</a:t>
                      </a:r>
                    </a:p>
                  </a:txBody>
                  <a:tcPr marL="4082" marR="4082" marT="4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600" b="1" i="0" u="none" strike="noStrike">
                          <a:latin typeface="Calibri"/>
                        </a:rPr>
                        <a:t>Número</a:t>
                      </a:r>
                    </a:p>
                  </a:txBody>
                  <a:tcPr marL="4082" marR="4082" marT="4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600" b="1" i="0" u="none" strike="noStrike">
                          <a:latin typeface="Calibri"/>
                        </a:rPr>
                        <a:t>Atendidas</a:t>
                      </a:r>
                    </a:p>
                  </a:txBody>
                  <a:tcPr marL="4082" marR="4082" marT="4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600" b="1" i="0" u="none" strike="noStrike">
                          <a:latin typeface="Calibri"/>
                        </a:rPr>
                        <a:t>%</a:t>
                      </a:r>
                    </a:p>
                  </a:txBody>
                  <a:tcPr marL="4082" marR="4082" marT="4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600" b="1" i="0" u="none" strike="noStrike">
                          <a:latin typeface="Calibri"/>
                        </a:rPr>
                        <a:t>Número</a:t>
                      </a:r>
                    </a:p>
                  </a:txBody>
                  <a:tcPr marL="4082" marR="4082" marT="4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600" b="1" i="0" u="none" strike="noStrike">
                          <a:latin typeface="Calibri"/>
                        </a:rPr>
                        <a:t>Atendidas</a:t>
                      </a:r>
                    </a:p>
                  </a:txBody>
                  <a:tcPr marL="4082" marR="4082" marT="4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600" b="1" i="0" u="none" strike="noStrike">
                          <a:latin typeface="Calibri"/>
                        </a:rPr>
                        <a:t>%</a:t>
                      </a:r>
                    </a:p>
                  </a:txBody>
                  <a:tcPr marL="4082" marR="4082" marT="4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600" b="1" i="0" u="none" strike="noStrike">
                          <a:latin typeface="Calibri"/>
                        </a:rPr>
                        <a:t>Número</a:t>
                      </a:r>
                    </a:p>
                  </a:txBody>
                  <a:tcPr marL="4082" marR="4082" marT="4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600" b="1" i="0" u="none" strike="noStrike">
                          <a:latin typeface="Calibri"/>
                        </a:rPr>
                        <a:t>Atendidas</a:t>
                      </a:r>
                    </a:p>
                  </a:txBody>
                  <a:tcPr marL="4082" marR="4082" marT="4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600" b="1" i="0" u="none" strike="noStrike">
                          <a:latin typeface="Calibri"/>
                        </a:rPr>
                        <a:t>%</a:t>
                      </a:r>
                    </a:p>
                  </a:txBody>
                  <a:tcPr marL="4082" marR="4082" marT="4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600" b="1" i="0" u="none" strike="noStrike">
                          <a:latin typeface="Calibri"/>
                        </a:rPr>
                        <a:t>Número</a:t>
                      </a:r>
                    </a:p>
                  </a:txBody>
                  <a:tcPr marL="4082" marR="4082" marT="4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600" b="1" i="0" u="none" strike="noStrike">
                          <a:latin typeface="Calibri"/>
                        </a:rPr>
                        <a:t>Atendidas</a:t>
                      </a:r>
                    </a:p>
                  </a:txBody>
                  <a:tcPr marL="4082" marR="4082" marT="4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600" b="1" i="0" u="none" strike="noStrike">
                          <a:latin typeface="Calibri"/>
                        </a:rPr>
                        <a:t>%</a:t>
                      </a:r>
                    </a:p>
                  </a:txBody>
                  <a:tcPr marL="4082" marR="4082" marT="4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600" b="1" i="0" u="none" strike="noStrike">
                          <a:latin typeface="Calibri"/>
                        </a:rPr>
                        <a:t>Número</a:t>
                      </a:r>
                    </a:p>
                  </a:txBody>
                  <a:tcPr marL="4082" marR="4082" marT="4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600" b="1" i="0" u="none" strike="noStrike">
                          <a:latin typeface="Calibri"/>
                        </a:rPr>
                        <a:t>Atendidas</a:t>
                      </a:r>
                    </a:p>
                  </a:txBody>
                  <a:tcPr marL="4082" marR="4082" marT="4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600" b="1" i="0" u="none" strike="noStrike">
                          <a:latin typeface="Calibri"/>
                        </a:rPr>
                        <a:t>%</a:t>
                      </a:r>
                    </a:p>
                  </a:txBody>
                  <a:tcPr marL="4082" marR="4082" marT="4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600" b="1" i="0" u="none" strike="noStrike">
                          <a:latin typeface="Calibri"/>
                        </a:rPr>
                        <a:t>Número</a:t>
                      </a:r>
                    </a:p>
                  </a:txBody>
                  <a:tcPr marL="4082" marR="4082" marT="4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600" b="1" i="0" u="none" strike="noStrike">
                          <a:latin typeface="Calibri"/>
                        </a:rPr>
                        <a:t>Atendidas</a:t>
                      </a:r>
                    </a:p>
                  </a:txBody>
                  <a:tcPr marL="4082" marR="4082" marT="4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600" b="1" i="0" u="none" strike="noStrike">
                          <a:latin typeface="Calibri"/>
                        </a:rPr>
                        <a:t>%</a:t>
                      </a:r>
                    </a:p>
                  </a:txBody>
                  <a:tcPr marL="4082" marR="4082" marT="4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600" b="1" i="0" u="none" strike="noStrike">
                          <a:latin typeface="Calibri"/>
                        </a:rPr>
                        <a:t>Atendidas</a:t>
                      </a:r>
                    </a:p>
                  </a:txBody>
                  <a:tcPr marL="4082" marR="4082" marT="4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600" b="1" i="0" u="none" strike="noStrike" dirty="0">
                          <a:latin typeface="Calibri"/>
                        </a:rPr>
                        <a:t>%</a:t>
                      </a:r>
                    </a:p>
                  </a:txBody>
                  <a:tcPr marL="4082" marR="4082" marT="4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69396">
                <a:tc>
                  <a:txBody>
                    <a:bodyPr/>
                    <a:lstStyle/>
                    <a:p>
                      <a:pPr algn="l" fontAlgn="b"/>
                      <a:r>
                        <a:rPr lang="es-MX" sz="800" b="1" i="1" u="none" strike="noStrike" dirty="0">
                          <a:latin typeface="Calibri"/>
                        </a:rPr>
                        <a:t>PE 1</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dirty="0">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9396">
                <a:tc>
                  <a:txBody>
                    <a:bodyPr/>
                    <a:lstStyle/>
                    <a:p>
                      <a:pPr algn="l" fontAlgn="b"/>
                      <a:r>
                        <a:rPr lang="es-MX" sz="800" b="1" i="1" u="none" strike="noStrike">
                          <a:latin typeface="Calibri"/>
                        </a:rPr>
                        <a:t>PE 2</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9396">
                <a:tc>
                  <a:txBody>
                    <a:bodyPr/>
                    <a:lstStyle/>
                    <a:p>
                      <a:pPr algn="l" fontAlgn="b"/>
                      <a:r>
                        <a:rPr lang="es-MX" sz="800" b="1" i="1" u="none" strike="noStrike">
                          <a:latin typeface="Calibri"/>
                        </a:rPr>
                        <a:t>PE 3</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9396">
                <a:tc>
                  <a:txBody>
                    <a:bodyPr/>
                    <a:lstStyle/>
                    <a:p>
                      <a:pPr algn="l" fontAlgn="b"/>
                      <a:r>
                        <a:rPr lang="es-MX" sz="800" b="1" i="1" u="none" strike="noStrike">
                          <a:latin typeface="Calibri"/>
                        </a:rPr>
                        <a:t>PE 4</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9396">
                <a:tc>
                  <a:txBody>
                    <a:bodyPr/>
                    <a:lstStyle/>
                    <a:p>
                      <a:pPr algn="l" fontAlgn="b"/>
                      <a:r>
                        <a:rPr lang="es-MX" sz="800" b="1" i="1" u="none" strike="noStrike">
                          <a:latin typeface="Calibri"/>
                        </a:rPr>
                        <a:t>PE n</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dirty="0">
                          <a:latin typeface="Calibri"/>
                        </a:rPr>
                        <a:t> </a:t>
                      </a:r>
                    </a:p>
                  </a:txBody>
                  <a:tcPr marL="4082" marR="4082" marT="40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1" name="10 Tabla"/>
          <p:cNvGraphicFramePr>
            <a:graphicFrameLocks noGrp="1"/>
          </p:cNvGraphicFramePr>
          <p:nvPr>
            <p:extLst>
              <p:ext uri="{D42A27DB-BD31-4B8C-83A1-F6EECF244321}">
                <p14:modId xmlns:p14="http://schemas.microsoft.com/office/powerpoint/2010/main" val="1151095486"/>
              </p:ext>
            </p:extLst>
          </p:nvPr>
        </p:nvGraphicFramePr>
        <p:xfrm>
          <a:off x="9" y="4026158"/>
          <a:ext cx="9143988" cy="1517362"/>
        </p:xfrm>
        <a:graphic>
          <a:graphicData uri="http://schemas.openxmlformats.org/drawingml/2006/table">
            <a:tbl>
              <a:tblPr/>
              <a:tblGrid>
                <a:gridCol w="181811"/>
                <a:gridCol w="283410"/>
                <a:gridCol w="336883"/>
                <a:gridCol w="90906"/>
                <a:gridCol w="283410"/>
                <a:gridCol w="336883"/>
                <a:gridCol w="90906"/>
                <a:gridCol w="283410"/>
                <a:gridCol w="336883"/>
                <a:gridCol w="90906"/>
                <a:gridCol w="283410"/>
                <a:gridCol w="336883"/>
                <a:gridCol w="90906"/>
                <a:gridCol w="283410"/>
                <a:gridCol w="336883"/>
                <a:gridCol w="90906"/>
                <a:gridCol w="283410"/>
                <a:gridCol w="336883"/>
                <a:gridCol w="90906"/>
                <a:gridCol w="283410"/>
                <a:gridCol w="336883"/>
                <a:gridCol w="90906"/>
                <a:gridCol w="283410"/>
                <a:gridCol w="336883"/>
                <a:gridCol w="90906"/>
                <a:gridCol w="283410"/>
                <a:gridCol w="336883"/>
                <a:gridCol w="90906"/>
                <a:gridCol w="283410"/>
                <a:gridCol w="336883"/>
                <a:gridCol w="90906"/>
                <a:gridCol w="283410"/>
                <a:gridCol w="336883"/>
                <a:gridCol w="90906"/>
                <a:gridCol w="283410"/>
                <a:gridCol w="336883"/>
                <a:gridCol w="90906"/>
                <a:gridCol w="336883"/>
                <a:gridCol w="90906"/>
              </a:tblGrid>
              <a:tr h="77504">
                <a:tc gridSpan="39">
                  <a:txBody>
                    <a:bodyPr/>
                    <a:lstStyle/>
                    <a:p>
                      <a:pPr algn="ctr" fontAlgn="ctr"/>
                      <a:r>
                        <a:rPr lang="es-MX" sz="1000" b="1" i="0" u="none" strike="noStrike" dirty="0">
                          <a:latin typeface="Calibri"/>
                        </a:rPr>
                        <a:t>Síntesis de la atención a las recomendaciones académicas de los COPAES</a:t>
                      </a:r>
                    </a:p>
                  </a:txBody>
                  <a:tcPr marL="3555" marR="3555" marT="3555" marB="0" anchor="ctr">
                    <a:lnL>
                      <a:noFill/>
                    </a:lnL>
                    <a:lnR>
                      <a:noFill/>
                    </a:lnR>
                    <a:lnT>
                      <a:noFill/>
                    </a:lnT>
                    <a:lnB>
                      <a:noFill/>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r>
              <a:tr h="323524">
                <a:tc rowSpan="2">
                  <a:txBody>
                    <a:bodyPr/>
                    <a:lstStyle/>
                    <a:p>
                      <a:pPr algn="ctr" fontAlgn="ctr"/>
                      <a:endParaRPr lang="es-MX" sz="800" b="1" i="0" u="none" strike="noStrike" dirty="0">
                        <a:latin typeface="Calibri"/>
                      </a:endParaRPr>
                    </a:p>
                  </a:txBody>
                  <a:tcPr marL="3555" marR="3555" marT="3555" marB="0" anchor="ctr">
                    <a:lnL>
                      <a:noFill/>
                    </a:lnL>
                    <a:lnR w="635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gridSpan="3">
                  <a:txBody>
                    <a:bodyPr/>
                    <a:lstStyle/>
                    <a:p>
                      <a:pPr algn="ctr" fontAlgn="ctr"/>
                      <a:r>
                        <a:rPr lang="es-MX" sz="750" b="1" i="0" u="none" strike="noStrike" dirty="0">
                          <a:latin typeface="Calibri"/>
                        </a:rPr>
                        <a:t>Personal académico adscrito al programa</a:t>
                      </a:r>
                    </a:p>
                  </a:txBody>
                  <a:tcPr marL="3555" marR="3555" marT="35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gridSpan="3">
                  <a:txBody>
                    <a:bodyPr/>
                    <a:lstStyle/>
                    <a:p>
                      <a:pPr algn="ctr" fontAlgn="ctr"/>
                      <a:r>
                        <a:rPr lang="es-MX" sz="750" b="1" i="0" u="none" strike="noStrike" dirty="0">
                          <a:latin typeface="Calibri"/>
                        </a:rPr>
                        <a:t>Currículum</a:t>
                      </a:r>
                    </a:p>
                  </a:txBody>
                  <a:tcPr marL="3555" marR="3555" marT="35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gridSpan="3">
                  <a:txBody>
                    <a:bodyPr/>
                    <a:lstStyle/>
                    <a:p>
                      <a:pPr algn="ctr" fontAlgn="ctr"/>
                      <a:r>
                        <a:rPr lang="es-MX" sz="750" b="1" i="0" u="none" strike="noStrike" dirty="0">
                          <a:latin typeface="Calibri"/>
                        </a:rPr>
                        <a:t>Métodos e instrumentos para evaluar el aprendizaje</a:t>
                      </a:r>
                    </a:p>
                  </a:txBody>
                  <a:tcPr marL="3555" marR="3555" marT="35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gridSpan="3">
                  <a:txBody>
                    <a:bodyPr/>
                    <a:lstStyle/>
                    <a:p>
                      <a:pPr algn="ctr" fontAlgn="ctr"/>
                      <a:r>
                        <a:rPr lang="es-MX" sz="750" b="1" i="0" u="none" strike="noStrike" dirty="0">
                          <a:latin typeface="Calibri"/>
                        </a:rPr>
                        <a:t>Servicios institucionales para el aprendizaje de los estudiantes</a:t>
                      </a:r>
                      <a:br>
                        <a:rPr lang="es-MX" sz="750" b="1" i="0" u="none" strike="noStrike" dirty="0">
                          <a:latin typeface="Calibri"/>
                        </a:rPr>
                      </a:br>
                      <a:r>
                        <a:rPr lang="es-MX" sz="750" b="1" i="0" u="none" strike="noStrike" dirty="0">
                          <a:latin typeface="Calibri"/>
                        </a:rPr>
                        <a:t>física</a:t>
                      </a:r>
                    </a:p>
                  </a:txBody>
                  <a:tcPr marL="3555" marR="3555" marT="35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gridSpan="3">
                  <a:txBody>
                    <a:bodyPr/>
                    <a:lstStyle/>
                    <a:p>
                      <a:pPr algn="ctr" fontAlgn="ctr"/>
                      <a:r>
                        <a:rPr lang="es-MX" sz="750" b="1" i="0" u="none" strike="noStrike" dirty="0">
                          <a:latin typeface="Calibri"/>
                        </a:rPr>
                        <a:t>Alumnos</a:t>
                      </a:r>
                    </a:p>
                  </a:txBody>
                  <a:tcPr marL="3555" marR="3555" marT="35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gridSpan="3">
                  <a:txBody>
                    <a:bodyPr/>
                    <a:lstStyle/>
                    <a:p>
                      <a:pPr algn="ctr" fontAlgn="ctr"/>
                      <a:r>
                        <a:rPr lang="es-MX" sz="750" b="1" i="0" u="none" strike="noStrike" dirty="0">
                          <a:latin typeface="Calibri"/>
                        </a:rPr>
                        <a:t>Infraestructura y equipamiento de apoyo al desarrollo del programa</a:t>
                      </a:r>
                    </a:p>
                  </a:txBody>
                  <a:tcPr marL="3555" marR="3555" marT="35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gridSpan="3">
                  <a:txBody>
                    <a:bodyPr/>
                    <a:lstStyle/>
                    <a:p>
                      <a:pPr algn="ctr" fontAlgn="ctr"/>
                      <a:r>
                        <a:rPr lang="es-MX" sz="750" b="1" i="0" u="none" strike="noStrike" dirty="0">
                          <a:latin typeface="Calibri"/>
                        </a:rPr>
                        <a:t>Líneas y actividades de investigación, en su caso, para la impartición del programa</a:t>
                      </a:r>
                    </a:p>
                  </a:txBody>
                  <a:tcPr marL="3555" marR="3555" marT="35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gridSpan="3">
                  <a:txBody>
                    <a:bodyPr/>
                    <a:lstStyle/>
                    <a:p>
                      <a:pPr algn="ctr" fontAlgn="ctr"/>
                      <a:r>
                        <a:rPr lang="es-MX" sz="750" b="1" i="0" u="none" strike="noStrike" dirty="0">
                          <a:latin typeface="Calibri"/>
                        </a:rPr>
                        <a:t>Vinculación</a:t>
                      </a:r>
                    </a:p>
                  </a:txBody>
                  <a:tcPr marL="3555" marR="3555" marT="35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gridSpan="3">
                  <a:txBody>
                    <a:bodyPr/>
                    <a:lstStyle/>
                    <a:p>
                      <a:pPr algn="ctr" fontAlgn="ctr"/>
                      <a:r>
                        <a:rPr lang="es-MX" sz="750" b="1" i="0" u="none" strike="noStrike" dirty="0">
                          <a:latin typeface="Calibri"/>
                        </a:rPr>
                        <a:t>Normativa institucional que regule la operación del programa</a:t>
                      </a:r>
                    </a:p>
                  </a:txBody>
                  <a:tcPr marL="3555" marR="3555" marT="35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gridSpan="3">
                  <a:txBody>
                    <a:bodyPr/>
                    <a:lstStyle/>
                    <a:p>
                      <a:pPr algn="ctr" fontAlgn="ctr"/>
                      <a:r>
                        <a:rPr lang="es-MX" sz="750" b="1" i="0" u="none" strike="noStrike" dirty="0">
                          <a:latin typeface="Calibri"/>
                        </a:rPr>
                        <a:t>Conducción académico-administrativa</a:t>
                      </a:r>
                    </a:p>
                  </a:txBody>
                  <a:tcPr marL="3555" marR="3555" marT="35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gridSpan="3">
                  <a:txBody>
                    <a:bodyPr/>
                    <a:lstStyle/>
                    <a:p>
                      <a:pPr algn="ctr" fontAlgn="ctr"/>
                      <a:r>
                        <a:rPr lang="es-MX" sz="750" b="1" i="0" u="none" strike="noStrike" dirty="0">
                          <a:latin typeface="Calibri"/>
                        </a:rPr>
                        <a:t>Proceso de planeación y evaluación</a:t>
                      </a:r>
                    </a:p>
                  </a:txBody>
                  <a:tcPr marL="3555" marR="3555" marT="35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gridSpan="3">
                  <a:txBody>
                    <a:bodyPr/>
                    <a:lstStyle/>
                    <a:p>
                      <a:pPr algn="ctr" fontAlgn="ctr"/>
                      <a:r>
                        <a:rPr lang="es-MX" sz="750" b="1" i="0" u="none" strike="noStrike" dirty="0">
                          <a:latin typeface="Calibri"/>
                        </a:rPr>
                        <a:t>Gestión administrativa y financiamiento</a:t>
                      </a:r>
                    </a:p>
                  </a:txBody>
                  <a:tcPr marL="3555" marR="3555" marT="35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gridSpan="2">
                  <a:txBody>
                    <a:bodyPr/>
                    <a:lstStyle/>
                    <a:p>
                      <a:pPr algn="ctr" fontAlgn="ctr"/>
                      <a:r>
                        <a:rPr lang="es-MX" sz="750" b="1" i="0" u="none" strike="noStrike" dirty="0">
                          <a:latin typeface="Calibri"/>
                        </a:rPr>
                        <a:t>Total de recomendaciones atendidas</a:t>
                      </a:r>
                    </a:p>
                  </a:txBody>
                  <a:tcPr marL="3555" marR="3555" marT="35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r>
              <a:tr h="120877">
                <a:tc vMerge="1">
                  <a:txBody>
                    <a:bodyPr/>
                    <a:lstStyle/>
                    <a:p>
                      <a:endParaRPr lang="es-MX"/>
                    </a:p>
                  </a:txBody>
                  <a:tcPr/>
                </a:tc>
                <a:tc>
                  <a:txBody>
                    <a:bodyPr/>
                    <a:lstStyle/>
                    <a:p>
                      <a:pPr algn="l" fontAlgn="b"/>
                      <a:r>
                        <a:rPr lang="es-MX" sz="600" b="1" i="0" u="none" strike="noStrike">
                          <a:latin typeface="Calibri"/>
                        </a:rPr>
                        <a:t>Número</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s-MX" sz="600" b="1" i="0" u="none" strike="noStrike">
                          <a:latin typeface="Calibri"/>
                        </a:rPr>
                        <a:t>Atendidas</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s-MX" sz="600" b="1" i="0" u="none" strike="noStrike">
                          <a:latin typeface="Calibri"/>
                        </a:rPr>
                        <a:t>%</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s-MX" sz="600" b="1" i="0" u="none" strike="noStrike">
                          <a:latin typeface="Calibri"/>
                        </a:rPr>
                        <a:t>Número</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s-MX" sz="600" b="1" i="0" u="none" strike="noStrike">
                          <a:latin typeface="Calibri"/>
                        </a:rPr>
                        <a:t>Atendidas</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s-MX" sz="600" b="1" i="0" u="none" strike="noStrike">
                          <a:latin typeface="Calibri"/>
                        </a:rPr>
                        <a:t>%</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s-MX" sz="600" b="1" i="0" u="none" strike="noStrike">
                          <a:latin typeface="Calibri"/>
                        </a:rPr>
                        <a:t>Número</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s-MX" sz="600" b="1" i="0" u="none" strike="noStrike">
                          <a:latin typeface="Calibri"/>
                        </a:rPr>
                        <a:t>Atendidas</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s-MX" sz="600" b="1" i="0" u="none" strike="noStrike">
                          <a:latin typeface="Calibri"/>
                        </a:rPr>
                        <a:t>%</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s-MX" sz="600" b="1" i="0" u="none" strike="noStrike">
                          <a:latin typeface="Calibri"/>
                        </a:rPr>
                        <a:t>Número</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s-MX" sz="600" b="1" i="0" u="none" strike="noStrike">
                          <a:latin typeface="Calibri"/>
                        </a:rPr>
                        <a:t>Atendidas</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s-MX" sz="600" b="1" i="0" u="none" strike="noStrike">
                          <a:latin typeface="Calibri"/>
                        </a:rPr>
                        <a:t>%</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s-MX" sz="600" b="1" i="0" u="none" strike="noStrike">
                          <a:latin typeface="Calibri"/>
                        </a:rPr>
                        <a:t>Número</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s-MX" sz="600" b="1" i="0" u="none" strike="noStrike">
                          <a:latin typeface="Calibri"/>
                        </a:rPr>
                        <a:t>Atendidas</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s-MX" sz="600" b="1" i="0" u="none" strike="noStrike">
                          <a:latin typeface="Calibri"/>
                        </a:rPr>
                        <a:t>%</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s-MX" sz="600" b="1" i="0" u="none" strike="noStrike">
                          <a:latin typeface="Calibri"/>
                        </a:rPr>
                        <a:t>Número</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s-MX" sz="600" b="1" i="0" u="none" strike="noStrike">
                          <a:latin typeface="Calibri"/>
                        </a:rPr>
                        <a:t>Atendidas</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s-MX" sz="600" b="1" i="0" u="none" strike="noStrike">
                          <a:latin typeface="Calibri"/>
                        </a:rPr>
                        <a:t>%</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s-MX" sz="600" b="1" i="0" u="none" strike="noStrike">
                          <a:latin typeface="Calibri"/>
                        </a:rPr>
                        <a:t>Número</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s-MX" sz="600" b="1" i="0" u="none" strike="noStrike">
                          <a:latin typeface="Calibri"/>
                        </a:rPr>
                        <a:t>Atendidas</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s-MX" sz="600" b="1" i="0" u="none" strike="noStrike">
                          <a:latin typeface="Calibri"/>
                        </a:rPr>
                        <a:t>%</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s-MX" sz="600" b="1" i="0" u="none" strike="noStrike">
                          <a:latin typeface="Calibri"/>
                        </a:rPr>
                        <a:t>Número</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s-MX" sz="600" b="1" i="0" u="none" strike="noStrike">
                          <a:latin typeface="Calibri"/>
                        </a:rPr>
                        <a:t>Atendidas</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s-MX" sz="600" b="1" i="0" u="none" strike="noStrike">
                          <a:latin typeface="Calibri"/>
                        </a:rPr>
                        <a:t>%</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s-MX" sz="600" b="1" i="0" u="none" strike="noStrike">
                          <a:latin typeface="Calibri"/>
                        </a:rPr>
                        <a:t>Número</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s-MX" sz="600" b="1" i="0" u="none" strike="noStrike">
                          <a:latin typeface="Calibri"/>
                        </a:rPr>
                        <a:t>Atendidas</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s-MX" sz="600" b="1" i="0" u="none" strike="noStrike">
                          <a:latin typeface="Calibri"/>
                        </a:rPr>
                        <a:t>%</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s-MX" sz="600" b="1" i="0" u="none" strike="noStrike">
                          <a:latin typeface="Calibri"/>
                        </a:rPr>
                        <a:t>Número</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s-MX" sz="600" b="1" i="0" u="none" strike="noStrike">
                          <a:latin typeface="Calibri"/>
                        </a:rPr>
                        <a:t>Atendidas</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s-MX" sz="600" b="1" i="0" u="none" strike="noStrike">
                          <a:latin typeface="Calibri"/>
                        </a:rPr>
                        <a:t>%</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s-MX" sz="600" b="1" i="0" u="none" strike="noStrike">
                          <a:latin typeface="Calibri"/>
                        </a:rPr>
                        <a:t>Número</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s-MX" sz="600" b="1" i="0" u="none" strike="noStrike">
                          <a:latin typeface="Calibri"/>
                        </a:rPr>
                        <a:t>Atendidas</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s-MX" sz="600" b="1" i="0" u="none" strike="noStrike">
                          <a:latin typeface="Calibri"/>
                        </a:rPr>
                        <a:t>%</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s-MX" sz="600" b="1" i="0" u="none" strike="noStrike">
                          <a:latin typeface="Calibri"/>
                        </a:rPr>
                        <a:t>Número</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s-MX" sz="600" b="1" i="0" u="none" strike="noStrike">
                          <a:latin typeface="Calibri"/>
                        </a:rPr>
                        <a:t>Atendidas</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s-MX" sz="600" b="1" i="0" u="none" strike="noStrike">
                          <a:latin typeface="Calibri"/>
                        </a:rPr>
                        <a:t>%</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s-MX" sz="600" b="1" i="0" u="none" strike="noStrike">
                          <a:latin typeface="Calibri"/>
                        </a:rPr>
                        <a:t>Atendidas</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s-MX" sz="600" b="1" i="0" u="none" strike="noStrike" dirty="0">
                          <a:latin typeface="Calibri"/>
                        </a:rPr>
                        <a:t>%</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60439">
                <a:tc>
                  <a:txBody>
                    <a:bodyPr/>
                    <a:lstStyle/>
                    <a:p>
                      <a:pPr algn="l" fontAlgn="b"/>
                      <a:r>
                        <a:rPr lang="es-MX" sz="700" b="1" i="1" u="none" strike="noStrike" dirty="0">
                          <a:latin typeface="Calibri"/>
                        </a:rPr>
                        <a:t>PE 1</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dirty="0">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439">
                <a:tc>
                  <a:txBody>
                    <a:bodyPr/>
                    <a:lstStyle/>
                    <a:p>
                      <a:pPr algn="l" fontAlgn="b"/>
                      <a:r>
                        <a:rPr lang="es-MX" sz="700" b="1" i="1" u="none" strike="noStrike">
                          <a:latin typeface="Calibri"/>
                        </a:rPr>
                        <a:t>PE 2</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dirty="0">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439">
                <a:tc>
                  <a:txBody>
                    <a:bodyPr/>
                    <a:lstStyle/>
                    <a:p>
                      <a:pPr algn="l" fontAlgn="b"/>
                      <a:r>
                        <a:rPr lang="es-MX" sz="700" b="1" i="1" u="none" strike="noStrike">
                          <a:latin typeface="Calibri"/>
                        </a:rPr>
                        <a:t>PE 3</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dirty="0">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439">
                <a:tc>
                  <a:txBody>
                    <a:bodyPr/>
                    <a:lstStyle/>
                    <a:p>
                      <a:pPr algn="l" fontAlgn="b"/>
                      <a:r>
                        <a:rPr lang="es-MX" sz="700" b="1" i="1" u="none" strike="noStrike">
                          <a:latin typeface="Calibri"/>
                        </a:rPr>
                        <a:t>PE 4</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dirty="0">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439">
                <a:tc>
                  <a:txBody>
                    <a:bodyPr/>
                    <a:lstStyle/>
                    <a:p>
                      <a:pPr algn="l" fontAlgn="b"/>
                      <a:r>
                        <a:rPr lang="es-MX" sz="700" b="1" i="1" u="none" strike="noStrike">
                          <a:latin typeface="Calibri"/>
                        </a:rPr>
                        <a:t>PE n</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dirty="0">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dirty="0">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dirty="0">
                          <a:latin typeface="Calibri"/>
                        </a:rPr>
                        <a:t> </a:t>
                      </a:r>
                    </a:p>
                  </a:txBody>
                  <a:tcPr marL="3555" marR="3555" marT="35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6" name="5 Rectángulo">
            <a:hlinkClick r:id="rId3" action="ppaction://hlinksldjump"/>
          </p:cNvPr>
          <p:cNvSpPr/>
          <p:nvPr/>
        </p:nvSpPr>
        <p:spPr bwMode="auto">
          <a:xfrm>
            <a:off x="0" y="-24"/>
            <a:ext cx="9144000" cy="6858000"/>
          </a:xfrm>
          <a:prstGeom prst="rect">
            <a:avLst/>
          </a:prstGeom>
          <a:solidFill>
            <a:srgbClr val="002774">
              <a:alpha val="0"/>
            </a:srgbClr>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sp>
        <p:nvSpPr>
          <p:cNvPr id="7" name="Título 1"/>
          <p:cNvSpPr txBox="1">
            <a:spLocks/>
          </p:cNvSpPr>
          <p:nvPr/>
        </p:nvSpPr>
        <p:spPr>
          <a:xfrm>
            <a:off x="821932" y="1"/>
            <a:ext cx="8322067" cy="584775"/>
          </a:xfrm>
          <a:prstGeom prst="rect">
            <a:avLst/>
          </a:prstGeom>
          <a:solidFill>
            <a:schemeClr val="accent5"/>
          </a:solidFill>
          <a:ln>
            <a:solidFill>
              <a:schemeClr val="accent1"/>
            </a:solidFill>
          </a:ln>
        </p:spPr>
        <p:txBody>
          <a:bodyPr>
            <a:spAutoFit/>
          </a:bodyPr>
          <a:lstStyle>
            <a:lvl1pPr algn="ctr" rtl="0" eaLnBrk="0" fontAlgn="base" hangingPunct="0">
              <a:spcBef>
                <a:spcPct val="0"/>
              </a:spcBef>
              <a:spcAft>
                <a:spcPct val="0"/>
              </a:spcAft>
              <a:defRPr sz="1600" baseline="0">
                <a:ln>
                  <a:solidFill>
                    <a:schemeClr val="accent1"/>
                  </a:solidFill>
                </a:ln>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MX" b="0" kern="0" smtClean="0"/>
              <a:t>Décimo segundo proceso para formular el  </a:t>
            </a:r>
            <a:br>
              <a:rPr lang="es-MX" b="0" kern="0" smtClean="0"/>
            </a:br>
            <a:r>
              <a:rPr lang="es-MX" b="0" kern="0" smtClean="0"/>
              <a:t>Programa de Fortalecimiento de la Calidad Educativa 2016-2017 </a:t>
            </a:r>
            <a:endParaRPr lang="es-MX" b="0" kern="0" dirty="0"/>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57"/>
          <p:cNvSpPr>
            <a:spLocks noChangeArrowheads="1"/>
          </p:cNvSpPr>
          <p:nvPr/>
        </p:nvSpPr>
        <p:spPr bwMode="auto">
          <a:xfrm>
            <a:off x="0" y="571480"/>
            <a:ext cx="9144000" cy="6286520"/>
          </a:xfrm>
          <a:prstGeom prst="rect">
            <a:avLst/>
          </a:prstGeom>
          <a:solidFill>
            <a:schemeClr val="bg1"/>
          </a:solidFill>
          <a:ln w="3175" algn="ctr">
            <a:noFill/>
            <a:miter lim="800000"/>
            <a:headEnd/>
            <a:tailEnd/>
          </a:ln>
        </p:spPr>
        <p:txBody>
          <a:bodyPr wrap="none" tIns="90000" anchor="ctr"/>
          <a:lstStyle/>
          <a:p>
            <a:pPr algn="ctr">
              <a:tabLst>
                <a:tab pos="180975" algn="l"/>
                <a:tab pos="447675" algn="l"/>
              </a:tabLst>
            </a:pPr>
            <a:endParaRPr lang="es-MX" sz="1400"/>
          </a:p>
        </p:txBody>
      </p:sp>
      <p:sp>
        <p:nvSpPr>
          <p:cNvPr id="16387" name="Rectangle 49"/>
          <p:cNvSpPr>
            <a:spLocks noChangeArrowheads="1"/>
          </p:cNvSpPr>
          <p:nvPr/>
        </p:nvSpPr>
        <p:spPr bwMode="auto">
          <a:xfrm>
            <a:off x="0" y="2733675"/>
            <a:ext cx="9144000" cy="4124325"/>
          </a:xfrm>
          <a:prstGeom prst="rect">
            <a:avLst/>
          </a:prstGeom>
          <a:noFill/>
          <a:ln w="9525" algn="ctr">
            <a:noFill/>
            <a:miter lim="800000"/>
            <a:headEnd/>
            <a:tailEnd/>
          </a:ln>
        </p:spPr>
        <p:txBody>
          <a:bodyPr wrap="none" anchor="ctr"/>
          <a:lstStyle/>
          <a:p>
            <a:pPr algn="ctr"/>
            <a:endParaRPr lang="es-ES_tradnl" sz="1400"/>
          </a:p>
        </p:txBody>
      </p:sp>
      <p:sp>
        <p:nvSpPr>
          <p:cNvPr id="16393" name="Rectangle 219"/>
          <p:cNvSpPr>
            <a:spLocks noChangeAspect="1" noChangeArrowheads="1"/>
          </p:cNvSpPr>
          <p:nvPr/>
        </p:nvSpPr>
        <p:spPr bwMode="auto">
          <a:xfrm>
            <a:off x="0" y="563310"/>
            <a:ext cx="9144000" cy="6294690"/>
          </a:xfrm>
          <a:prstGeom prst="rect">
            <a:avLst/>
          </a:prstGeom>
          <a:solidFill>
            <a:schemeClr val="bg1">
              <a:alpha val="10196"/>
            </a:schemeClr>
          </a:solidFill>
          <a:ln w="3175" algn="ctr">
            <a:solidFill>
              <a:srgbClr val="B2B2B2"/>
            </a:solidFill>
            <a:miter lim="800000"/>
            <a:headEnd/>
            <a:tailEnd/>
          </a:ln>
        </p:spPr>
        <p:txBody>
          <a:bodyPr anchor="t" anchorCtr="0"/>
          <a:lstStyle/>
          <a:p>
            <a:pPr algn="just"/>
            <a:endParaRPr lang="es-MX" sz="500" b="1" dirty="0" smtClean="0">
              <a:solidFill>
                <a:schemeClr val="tx1"/>
              </a:solidFill>
            </a:endParaRPr>
          </a:p>
          <a:p>
            <a:pPr algn="just"/>
            <a:r>
              <a:rPr lang="es-MX" sz="1400" b="1" dirty="0" smtClean="0">
                <a:solidFill>
                  <a:schemeClr val="tx1"/>
                </a:solidFill>
              </a:rPr>
              <a:t>Análisis </a:t>
            </a:r>
            <a:r>
              <a:rPr lang="es-MX" sz="1400" b="1" dirty="0">
                <a:solidFill>
                  <a:schemeClr val="tx1"/>
                </a:solidFill>
              </a:rPr>
              <a:t>de la capacidad </a:t>
            </a:r>
            <a:r>
              <a:rPr lang="es-MX" sz="1400" b="1" dirty="0" smtClean="0">
                <a:solidFill>
                  <a:schemeClr val="tx1"/>
                </a:solidFill>
              </a:rPr>
              <a:t>académica</a:t>
            </a:r>
          </a:p>
          <a:p>
            <a:pPr algn="just"/>
            <a:endParaRPr lang="es-MX" sz="800" b="1" u="sng" dirty="0" smtClean="0">
              <a:solidFill>
                <a:schemeClr val="tx1"/>
              </a:solidFill>
            </a:endParaRPr>
          </a:p>
          <a:p>
            <a:pPr algn="just">
              <a:lnSpc>
                <a:spcPct val="85000"/>
              </a:lnSpc>
            </a:pPr>
            <a:r>
              <a:rPr lang="es-MX" sz="1300" b="0" dirty="0" smtClean="0">
                <a:solidFill>
                  <a:schemeClr val="tx1"/>
                </a:solidFill>
              </a:rPr>
              <a:t>Con base en la información </a:t>
            </a:r>
            <a:r>
              <a:rPr lang="es-MX" sz="1300" dirty="0" smtClean="0">
                <a:solidFill>
                  <a:schemeClr val="tx1"/>
                </a:solidFill>
              </a:rPr>
              <a:t>con que cuenta la institución</a:t>
            </a:r>
            <a:r>
              <a:rPr lang="es-MX" sz="1300" b="0" dirty="0" smtClean="0">
                <a:solidFill>
                  <a:schemeClr val="tx1"/>
                </a:solidFill>
              </a:rPr>
              <a:t> y la información proporcionada por la SES (nivel de habilitación de la planta académica, PTC con perfil deseable, PTC adscritos al SNI, evolución de los CA), se recomienda llevar a cabo un análisis profundo de cada uno de los elementos que integran actualmente la capacidad académica de la institución, cuyos resultados sirvan de insumo al proceso de actualización de la planeación institucional y de los PE, y con ello continuar propiciando su fortalecimiento (</a:t>
            </a:r>
            <a:r>
              <a:rPr lang="es-MX" sz="1300" dirty="0" smtClean="0">
                <a:solidFill>
                  <a:srgbClr val="FF0000"/>
                </a:solidFill>
                <a:hlinkClick r:id="rId3" action="ppaction://hlinkfile"/>
              </a:rPr>
              <a:t>Anexo V A</a:t>
            </a:r>
            <a:r>
              <a:rPr lang="es-MX" sz="1300" dirty="0" smtClean="0">
                <a:solidFill>
                  <a:schemeClr val="tx1"/>
                </a:solidFill>
              </a:rPr>
              <a:t>).</a:t>
            </a:r>
            <a:endParaRPr lang="es-MX" sz="1300" b="0" dirty="0" smtClean="0">
              <a:solidFill>
                <a:schemeClr val="tx1"/>
              </a:solidFill>
            </a:endParaRPr>
          </a:p>
          <a:p>
            <a:pPr algn="just"/>
            <a:endParaRPr lang="es-MX" sz="800" b="0" dirty="0" smtClean="0">
              <a:solidFill>
                <a:schemeClr val="tx1"/>
              </a:solidFill>
            </a:endParaRPr>
          </a:p>
          <a:p>
            <a:pPr algn="just"/>
            <a:r>
              <a:rPr lang="es-MX" sz="1300" b="0" dirty="0" smtClean="0">
                <a:solidFill>
                  <a:schemeClr val="tx1"/>
                </a:solidFill>
              </a:rPr>
              <a:t>Para facilitar el análisis, se recomienda hacer el llenado de la siguiente tabla:</a:t>
            </a:r>
          </a:p>
          <a:p>
            <a:pPr algn="just"/>
            <a:endParaRPr lang="es-MX" sz="500" dirty="0" smtClean="0">
              <a:solidFill>
                <a:schemeClr val="tx1"/>
              </a:solidFill>
            </a:endParaRPr>
          </a:p>
          <a:p>
            <a:pPr algn="just"/>
            <a:endParaRPr lang="es-MX" sz="500" dirty="0" smtClean="0">
              <a:solidFill>
                <a:schemeClr val="tx1"/>
              </a:solidFill>
            </a:endParaRPr>
          </a:p>
          <a:p>
            <a:pPr algn="just"/>
            <a:endParaRPr lang="es-MX" sz="500" dirty="0" smtClean="0">
              <a:solidFill>
                <a:schemeClr val="tx1"/>
              </a:solidFill>
            </a:endParaRPr>
          </a:p>
          <a:p>
            <a:pPr algn="just"/>
            <a:endParaRPr lang="es-MX" sz="500" dirty="0" smtClean="0">
              <a:solidFill>
                <a:schemeClr val="tx1"/>
              </a:solidFill>
            </a:endParaRPr>
          </a:p>
          <a:p>
            <a:pPr algn="just"/>
            <a:endParaRPr lang="es-MX" sz="500" dirty="0" smtClean="0">
              <a:solidFill>
                <a:schemeClr val="tx1"/>
              </a:solidFill>
            </a:endParaRPr>
          </a:p>
          <a:p>
            <a:pPr algn="just"/>
            <a:endParaRPr lang="es-MX" sz="500" dirty="0" smtClean="0">
              <a:solidFill>
                <a:schemeClr val="tx1"/>
              </a:solidFill>
            </a:endParaRPr>
          </a:p>
          <a:p>
            <a:pPr algn="just"/>
            <a:endParaRPr lang="es-MX" sz="500" dirty="0" smtClean="0">
              <a:solidFill>
                <a:schemeClr val="tx1"/>
              </a:solidFill>
            </a:endParaRPr>
          </a:p>
          <a:p>
            <a:pPr algn="just"/>
            <a:endParaRPr lang="es-MX" sz="500" dirty="0" smtClean="0">
              <a:solidFill>
                <a:schemeClr val="tx1"/>
              </a:solidFill>
            </a:endParaRPr>
          </a:p>
          <a:p>
            <a:pPr algn="just"/>
            <a:endParaRPr lang="es-MX" sz="500" dirty="0" smtClean="0">
              <a:solidFill>
                <a:schemeClr val="tx1"/>
              </a:solidFill>
            </a:endParaRPr>
          </a:p>
          <a:p>
            <a:pPr algn="just"/>
            <a:endParaRPr lang="es-MX" sz="500" dirty="0" smtClean="0">
              <a:solidFill>
                <a:schemeClr val="tx1"/>
              </a:solidFill>
            </a:endParaRPr>
          </a:p>
          <a:p>
            <a:pPr algn="just"/>
            <a:endParaRPr lang="es-MX" sz="500" dirty="0" smtClean="0">
              <a:solidFill>
                <a:schemeClr val="tx1"/>
              </a:solidFill>
            </a:endParaRPr>
          </a:p>
          <a:p>
            <a:pPr algn="just"/>
            <a:endParaRPr lang="es-MX" sz="500" dirty="0" smtClean="0">
              <a:solidFill>
                <a:schemeClr val="tx1"/>
              </a:solidFill>
            </a:endParaRPr>
          </a:p>
          <a:p>
            <a:pPr algn="just"/>
            <a:endParaRPr lang="es-MX" sz="500" dirty="0" smtClean="0">
              <a:solidFill>
                <a:schemeClr val="tx1"/>
              </a:solidFill>
            </a:endParaRPr>
          </a:p>
          <a:p>
            <a:pPr algn="just"/>
            <a:endParaRPr lang="es-MX" sz="500" dirty="0" smtClean="0">
              <a:solidFill>
                <a:schemeClr val="tx1"/>
              </a:solidFill>
            </a:endParaRPr>
          </a:p>
          <a:p>
            <a:pPr algn="just"/>
            <a:endParaRPr lang="es-MX" sz="500" dirty="0" smtClean="0">
              <a:solidFill>
                <a:schemeClr val="tx1"/>
              </a:solidFill>
            </a:endParaRPr>
          </a:p>
          <a:p>
            <a:pPr algn="just"/>
            <a:endParaRPr lang="es-MX" sz="500" dirty="0" smtClean="0">
              <a:solidFill>
                <a:schemeClr val="tx1"/>
              </a:solidFill>
            </a:endParaRPr>
          </a:p>
          <a:p>
            <a:pPr algn="just"/>
            <a:endParaRPr lang="es-MX" sz="500" dirty="0" smtClean="0">
              <a:solidFill>
                <a:schemeClr val="tx1"/>
              </a:solidFill>
            </a:endParaRPr>
          </a:p>
          <a:p>
            <a:pPr algn="just"/>
            <a:endParaRPr lang="es-MX" sz="500" dirty="0" smtClean="0">
              <a:solidFill>
                <a:schemeClr val="tx1"/>
              </a:solidFill>
            </a:endParaRPr>
          </a:p>
          <a:p>
            <a:pPr algn="just"/>
            <a:endParaRPr lang="es-MX" sz="500" dirty="0" smtClean="0">
              <a:solidFill>
                <a:schemeClr val="tx1"/>
              </a:solidFill>
            </a:endParaRPr>
          </a:p>
          <a:p>
            <a:pPr algn="just"/>
            <a:endParaRPr lang="es-MX" sz="500" dirty="0" smtClean="0">
              <a:solidFill>
                <a:schemeClr val="tx1"/>
              </a:solidFill>
            </a:endParaRPr>
          </a:p>
          <a:p>
            <a:pPr algn="just"/>
            <a:endParaRPr lang="es-MX" sz="500" dirty="0" smtClean="0">
              <a:solidFill>
                <a:schemeClr val="tx1"/>
              </a:solidFill>
            </a:endParaRPr>
          </a:p>
          <a:p>
            <a:pPr algn="just"/>
            <a:endParaRPr lang="es-MX" sz="500" dirty="0" smtClean="0">
              <a:solidFill>
                <a:schemeClr val="tx1"/>
              </a:solidFill>
            </a:endParaRPr>
          </a:p>
          <a:p>
            <a:pPr algn="just"/>
            <a:endParaRPr lang="es-MX" sz="500" dirty="0" smtClean="0">
              <a:solidFill>
                <a:schemeClr val="tx1"/>
              </a:solidFill>
            </a:endParaRPr>
          </a:p>
          <a:p>
            <a:pPr algn="just"/>
            <a:endParaRPr lang="es-MX" sz="500" dirty="0" smtClean="0">
              <a:solidFill>
                <a:schemeClr val="tx1"/>
              </a:solidFill>
            </a:endParaRPr>
          </a:p>
          <a:p>
            <a:pPr algn="just"/>
            <a:endParaRPr lang="es-MX" sz="500" dirty="0" smtClean="0">
              <a:solidFill>
                <a:schemeClr val="tx1"/>
              </a:solidFill>
            </a:endParaRPr>
          </a:p>
          <a:p>
            <a:pPr algn="just"/>
            <a:endParaRPr lang="es-MX" sz="500" dirty="0" smtClean="0">
              <a:solidFill>
                <a:schemeClr val="tx1"/>
              </a:solidFill>
            </a:endParaRPr>
          </a:p>
          <a:p>
            <a:pPr algn="just"/>
            <a:endParaRPr lang="es-MX" sz="500" dirty="0" smtClean="0">
              <a:solidFill>
                <a:schemeClr val="tx1"/>
              </a:solidFill>
            </a:endParaRPr>
          </a:p>
          <a:p>
            <a:pPr algn="just"/>
            <a:endParaRPr lang="es-MX" sz="500" dirty="0" smtClean="0">
              <a:solidFill>
                <a:schemeClr val="tx1"/>
              </a:solidFill>
            </a:endParaRPr>
          </a:p>
          <a:p>
            <a:pPr algn="just"/>
            <a:endParaRPr lang="es-MX" sz="500" dirty="0" smtClean="0">
              <a:solidFill>
                <a:schemeClr val="tx1"/>
              </a:solidFill>
            </a:endParaRPr>
          </a:p>
          <a:p>
            <a:pPr algn="just"/>
            <a:r>
              <a:rPr lang="es-MX" sz="1300" b="0" dirty="0" smtClean="0">
                <a:solidFill>
                  <a:schemeClr val="tx1"/>
                </a:solidFill>
              </a:rPr>
              <a:t>Realizar el análisis en cuanto a:</a:t>
            </a:r>
          </a:p>
          <a:p>
            <a:pPr algn="just"/>
            <a:endParaRPr lang="es-MX" sz="600" b="0" dirty="0" smtClean="0">
              <a:solidFill>
                <a:schemeClr val="tx1"/>
              </a:solidFill>
            </a:endParaRPr>
          </a:p>
          <a:p>
            <a:pPr marL="742950" lvl="1" indent="-285750" algn="just">
              <a:lnSpc>
                <a:spcPct val="85000"/>
              </a:lnSpc>
              <a:buFont typeface="Wingdings" panose="05000000000000000000" pitchFamily="2" charset="2"/>
              <a:buChar char="Ø"/>
            </a:pPr>
            <a:r>
              <a:rPr lang="es-MX" sz="1300" b="0" dirty="0" smtClean="0">
                <a:solidFill>
                  <a:schemeClr val="tx1"/>
                </a:solidFill>
              </a:rPr>
              <a:t>Evolución de los indicadores de capacidad académica (nivel de habilitación de la planta académica, PTC con perfil deseable, PTC adscritos al SNI, evolución de los CA).</a:t>
            </a:r>
          </a:p>
          <a:p>
            <a:pPr marL="742950" lvl="1" indent="-285750" algn="just">
              <a:lnSpc>
                <a:spcPct val="85000"/>
              </a:lnSpc>
              <a:buFont typeface="Wingdings" panose="05000000000000000000" pitchFamily="2" charset="2"/>
              <a:buChar char="Ø"/>
            </a:pPr>
            <a:r>
              <a:rPr lang="es-MX" sz="1300" b="0" dirty="0" smtClean="0">
                <a:solidFill>
                  <a:schemeClr val="tx1"/>
                </a:solidFill>
              </a:rPr>
              <a:t>Nivel de habilitación de los PTC en el área disciplinar de su desempeño.</a:t>
            </a:r>
          </a:p>
          <a:p>
            <a:pPr marL="742950" lvl="1" indent="-285750" algn="just">
              <a:lnSpc>
                <a:spcPct val="85000"/>
              </a:lnSpc>
              <a:buFont typeface="Wingdings" panose="05000000000000000000" pitchFamily="2" charset="2"/>
              <a:buChar char="Ø"/>
            </a:pPr>
            <a:r>
              <a:rPr lang="es-MX" sz="1300" b="0" dirty="0" smtClean="0">
                <a:solidFill>
                  <a:schemeClr val="tx1"/>
                </a:solidFill>
              </a:rPr>
              <a:t>Detalle del grado de desarrollo de los Cuerpos Académicos (Ver </a:t>
            </a:r>
            <a:r>
              <a:rPr lang="es-MX" sz="1300" u="sng" dirty="0" smtClean="0">
                <a:solidFill>
                  <a:schemeClr val="tx1"/>
                </a:solidFill>
              </a:rPr>
              <a:t>Anexo VI</a:t>
            </a:r>
            <a:r>
              <a:rPr lang="es-MX" sz="1300" b="0" dirty="0" smtClean="0">
                <a:solidFill>
                  <a:schemeClr val="tx1"/>
                </a:solidFill>
              </a:rPr>
              <a:t>)</a:t>
            </a:r>
          </a:p>
          <a:p>
            <a:pPr marL="742950" lvl="1" indent="-285750" algn="just">
              <a:lnSpc>
                <a:spcPct val="85000"/>
              </a:lnSpc>
              <a:buFont typeface="Wingdings" panose="05000000000000000000" pitchFamily="2" charset="2"/>
              <a:buChar char="Ø"/>
            </a:pPr>
            <a:r>
              <a:rPr lang="es-MX" sz="1300" b="0" dirty="0" smtClean="0">
                <a:solidFill>
                  <a:schemeClr val="tx1"/>
                </a:solidFill>
              </a:rPr>
              <a:t>Análisis del programa de formación, capacitación, certificación y actualización del personal académico (talleres, cursos y diplomados sobre competencias profesionales, métodos didácticos, tutorías, enfoques centrados en el aprendizaje del estudiante, modelo educativo, cursos del idioma inglés, cursos de energías sustentables) y su impacto en la formación integral de los estudiantes.</a:t>
            </a:r>
          </a:p>
          <a:p>
            <a:pPr marL="742950" lvl="1" indent="-285750" algn="just">
              <a:lnSpc>
                <a:spcPct val="85000"/>
              </a:lnSpc>
              <a:buFont typeface="Wingdings" panose="05000000000000000000" pitchFamily="2" charset="2"/>
              <a:buChar char="Ø"/>
            </a:pPr>
            <a:r>
              <a:rPr lang="es-MX" sz="1300" b="0" dirty="0" smtClean="0">
                <a:solidFill>
                  <a:schemeClr val="tx1"/>
                </a:solidFill>
              </a:rPr>
              <a:t>Eficacia de las políticas y estrategias implementadas.</a:t>
            </a:r>
          </a:p>
          <a:p>
            <a:pPr marL="742950" lvl="1" indent="-285750" algn="just">
              <a:lnSpc>
                <a:spcPct val="85000"/>
              </a:lnSpc>
              <a:buFont typeface="Wingdings" panose="05000000000000000000" pitchFamily="2" charset="2"/>
              <a:buChar char="Ø"/>
            </a:pPr>
            <a:r>
              <a:rPr lang="es-MX" sz="1300" b="0" dirty="0" smtClean="0">
                <a:solidFill>
                  <a:schemeClr val="tx1"/>
                </a:solidFill>
              </a:rPr>
              <a:t>Principales problemas que han impedido una evolución más favorable de los indicadores.</a:t>
            </a:r>
          </a:p>
          <a:p>
            <a:pPr algn="just"/>
            <a:endParaRPr lang="es-MX" sz="600" b="0" dirty="0" smtClean="0">
              <a:solidFill>
                <a:schemeClr val="tx1"/>
              </a:solidFill>
            </a:endParaRPr>
          </a:p>
          <a:p>
            <a:pPr algn="just"/>
            <a:r>
              <a:rPr lang="es-MX" sz="1300" b="0" dirty="0" smtClean="0">
                <a:solidFill>
                  <a:schemeClr val="tx1"/>
                </a:solidFill>
              </a:rPr>
              <a:t>Principales conclusiones de los impactos de capacidad académica.</a:t>
            </a:r>
            <a:endParaRPr lang="es-ES" sz="1300" b="0" dirty="0">
              <a:solidFill>
                <a:schemeClr val="tx1"/>
              </a:solidFill>
            </a:endParaRPr>
          </a:p>
        </p:txBody>
      </p:sp>
      <p:graphicFrame>
        <p:nvGraphicFramePr>
          <p:cNvPr id="11" name="1 Tabla"/>
          <p:cNvGraphicFramePr>
            <a:graphicFrameLocks noGrp="1"/>
          </p:cNvGraphicFramePr>
          <p:nvPr>
            <p:extLst>
              <p:ext uri="{D42A27DB-BD31-4B8C-83A1-F6EECF244321}">
                <p14:modId xmlns:p14="http://schemas.microsoft.com/office/powerpoint/2010/main" val="649487290"/>
              </p:ext>
            </p:extLst>
          </p:nvPr>
        </p:nvGraphicFramePr>
        <p:xfrm>
          <a:off x="180097" y="2215234"/>
          <a:ext cx="8786876" cy="2003866"/>
        </p:xfrm>
        <a:graphic>
          <a:graphicData uri="http://schemas.openxmlformats.org/drawingml/2006/table">
            <a:tbl>
              <a:tblPr/>
              <a:tblGrid>
                <a:gridCol w="3299703"/>
                <a:gridCol w="762000"/>
                <a:gridCol w="304800"/>
                <a:gridCol w="711200"/>
                <a:gridCol w="266700"/>
                <a:gridCol w="939800"/>
                <a:gridCol w="305764"/>
                <a:gridCol w="2196909"/>
              </a:tblGrid>
              <a:tr h="214313">
                <a:tc rowSpan="2">
                  <a:txBody>
                    <a:bodyPr/>
                    <a:lstStyle/>
                    <a:p>
                      <a:pPr algn="l">
                        <a:spcAft>
                          <a:spcPts val="0"/>
                        </a:spcAft>
                      </a:pPr>
                      <a:endParaRPr lang="es-MX" sz="800" dirty="0">
                        <a:solidFill>
                          <a:srgbClr val="000000"/>
                        </a:solidFill>
                        <a:latin typeface="Calibri"/>
                        <a:ea typeface="Times New Roman"/>
                        <a:cs typeface="Times New Roman"/>
                      </a:endParaRPr>
                    </a:p>
                  </a:txBody>
                  <a:tcPr marL="26053" marR="26053"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es-MX" sz="1050" b="1" dirty="0" smtClean="0">
                          <a:solidFill>
                            <a:srgbClr val="000000"/>
                          </a:solidFill>
                          <a:latin typeface="Calibri"/>
                          <a:ea typeface="Times New Roman"/>
                          <a:cs typeface="Times New Roman"/>
                        </a:rPr>
                        <a:t>2010</a:t>
                      </a:r>
                      <a:endParaRPr lang="es-MX" sz="1050" dirty="0">
                        <a:solidFill>
                          <a:srgbClr val="000000"/>
                        </a:solidFill>
                        <a:latin typeface="Arial"/>
                        <a:ea typeface="Times New Roman"/>
                        <a:cs typeface="Times New Roman"/>
                      </a:endParaRPr>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gridSpan="2">
                  <a:txBody>
                    <a:bodyPr/>
                    <a:lstStyle/>
                    <a:p>
                      <a:pPr algn="ctr">
                        <a:spcAft>
                          <a:spcPts val="0"/>
                        </a:spcAft>
                      </a:pPr>
                      <a:r>
                        <a:rPr lang="es-MX" sz="1050" b="1" dirty="0" smtClean="0">
                          <a:solidFill>
                            <a:srgbClr val="000000"/>
                          </a:solidFill>
                          <a:latin typeface="Calibri"/>
                          <a:ea typeface="Times New Roman"/>
                          <a:cs typeface="Times New Roman"/>
                        </a:rPr>
                        <a:t>marzo 2014</a:t>
                      </a:r>
                      <a:endParaRPr lang="es-MX" sz="1050" dirty="0">
                        <a:solidFill>
                          <a:srgbClr val="000000"/>
                        </a:solidFill>
                        <a:latin typeface="Arial"/>
                        <a:ea typeface="Times New Roman"/>
                        <a:cs typeface="Times New Roman"/>
                      </a:endParaRPr>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gridSpan="2">
                  <a:txBody>
                    <a:bodyPr/>
                    <a:lstStyle/>
                    <a:p>
                      <a:pPr algn="ctr">
                        <a:spcAft>
                          <a:spcPts val="0"/>
                        </a:spcAft>
                      </a:pPr>
                      <a:r>
                        <a:rPr lang="es-MX" sz="1050" b="1" dirty="0">
                          <a:solidFill>
                            <a:srgbClr val="000000"/>
                          </a:solidFill>
                          <a:latin typeface="Calibri"/>
                          <a:ea typeface="Times New Roman"/>
                          <a:cs typeface="Times New Roman"/>
                        </a:rPr>
                        <a:t>Variación </a:t>
                      </a:r>
                      <a:r>
                        <a:rPr lang="es-MX" sz="1050" b="1" dirty="0" smtClean="0">
                          <a:solidFill>
                            <a:srgbClr val="000000"/>
                          </a:solidFill>
                          <a:latin typeface="Calibri"/>
                          <a:ea typeface="Times New Roman"/>
                          <a:cs typeface="Times New Roman"/>
                        </a:rPr>
                        <a:t>2010-2014</a:t>
                      </a:r>
                      <a:endParaRPr lang="es-MX" sz="1050" dirty="0">
                        <a:solidFill>
                          <a:srgbClr val="000000"/>
                        </a:solidFill>
                        <a:latin typeface="Arial"/>
                        <a:ea typeface="Times New Roman"/>
                        <a:cs typeface="Times New Roman"/>
                      </a:endParaRPr>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a:txBody>
                    <a:bodyPr/>
                    <a:lstStyle/>
                    <a:p>
                      <a:pPr algn="ctr">
                        <a:spcAft>
                          <a:spcPts val="0"/>
                        </a:spcAft>
                      </a:pPr>
                      <a:r>
                        <a:rPr lang="es-MX" sz="1050" b="1" dirty="0" smtClean="0">
                          <a:solidFill>
                            <a:srgbClr val="000000"/>
                          </a:solidFill>
                          <a:latin typeface="Calibri"/>
                          <a:ea typeface="Times New Roman"/>
                          <a:cs typeface="Times New Roman"/>
                        </a:rPr>
                        <a:t>2014</a:t>
                      </a:r>
                      <a:endParaRPr lang="es-MX" sz="1050" dirty="0">
                        <a:solidFill>
                          <a:srgbClr val="000000"/>
                        </a:solidFill>
                        <a:latin typeface="Arial"/>
                        <a:ea typeface="Times New Roman"/>
                        <a:cs typeface="Times New Roman"/>
                      </a:endParaRPr>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189353">
                <a:tc vMerge="1">
                  <a:txBody>
                    <a:bodyPr/>
                    <a:lstStyle/>
                    <a:p>
                      <a:endParaRPr lang="es-MX"/>
                    </a:p>
                  </a:txBody>
                  <a:tcPr/>
                </a:tc>
                <a:tc>
                  <a:txBody>
                    <a:bodyPr/>
                    <a:lstStyle/>
                    <a:p>
                      <a:pPr algn="ctr">
                        <a:spcAft>
                          <a:spcPts val="0"/>
                        </a:spcAft>
                      </a:pPr>
                      <a:r>
                        <a:rPr lang="es-MX" sz="1050" b="1" dirty="0">
                          <a:solidFill>
                            <a:srgbClr val="000000"/>
                          </a:solidFill>
                          <a:latin typeface="Calibri"/>
                          <a:ea typeface="Times New Roman"/>
                          <a:cs typeface="Times New Roman"/>
                        </a:rPr>
                        <a:t>Absolutos</a:t>
                      </a:r>
                      <a:endParaRPr lang="es-MX" sz="1050" dirty="0">
                        <a:solidFill>
                          <a:srgbClr val="000000"/>
                        </a:solidFill>
                        <a:latin typeface="Arial"/>
                        <a:ea typeface="Times New Roman"/>
                        <a:cs typeface="Times New Roman"/>
                      </a:endParaRPr>
                    </a:p>
                  </a:txBody>
                  <a:tcPr marL="26053" marR="2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DCDC"/>
                    </a:solidFill>
                  </a:tcPr>
                </a:tc>
                <a:tc>
                  <a:txBody>
                    <a:bodyPr/>
                    <a:lstStyle/>
                    <a:p>
                      <a:pPr marL="0" algn="ctr" defTabSz="914400" rtl="0" eaLnBrk="1" latinLnBrk="0" hangingPunct="1">
                        <a:spcAft>
                          <a:spcPts val="0"/>
                        </a:spcAft>
                      </a:pPr>
                      <a:r>
                        <a:rPr lang="es-MX" sz="1050" b="1" kern="1200" dirty="0" smtClean="0">
                          <a:solidFill>
                            <a:srgbClr val="000000"/>
                          </a:solidFill>
                          <a:latin typeface="Calibri"/>
                          <a:ea typeface="Times New Roman"/>
                          <a:cs typeface="Times New Roman"/>
                        </a:rPr>
                        <a:t>%</a:t>
                      </a:r>
                    </a:p>
                  </a:txBody>
                  <a:tcPr marL="26053" marR="2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DCDC"/>
                    </a:solidFill>
                  </a:tcPr>
                </a:tc>
                <a:tc>
                  <a:txBody>
                    <a:bodyPr/>
                    <a:lstStyle/>
                    <a:p>
                      <a:pPr algn="ctr">
                        <a:spcAft>
                          <a:spcPts val="0"/>
                        </a:spcAft>
                      </a:pPr>
                      <a:r>
                        <a:rPr lang="es-MX" sz="1050" b="1" dirty="0">
                          <a:solidFill>
                            <a:srgbClr val="000000"/>
                          </a:solidFill>
                          <a:latin typeface="Calibri"/>
                          <a:ea typeface="Times New Roman"/>
                          <a:cs typeface="Times New Roman"/>
                        </a:rPr>
                        <a:t>Absolutos</a:t>
                      </a:r>
                      <a:endParaRPr lang="es-MX" sz="1050" dirty="0">
                        <a:solidFill>
                          <a:srgbClr val="000000"/>
                        </a:solidFill>
                        <a:latin typeface="Arial"/>
                        <a:ea typeface="Times New Roman"/>
                        <a:cs typeface="Times New Roman"/>
                      </a:endParaRPr>
                    </a:p>
                  </a:txBody>
                  <a:tcPr marL="26053" marR="2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DCDC"/>
                    </a:solidFill>
                  </a:tcPr>
                </a:tc>
                <a:tc>
                  <a:txBody>
                    <a:bodyPr/>
                    <a:lstStyle/>
                    <a:p>
                      <a:pPr algn="ctr">
                        <a:spcAft>
                          <a:spcPts val="0"/>
                        </a:spcAft>
                      </a:pPr>
                      <a:r>
                        <a:rPr lang="es-MX" sz="1050" b="1" dirty="0" smtClean="0">
                          <a:solidFill>
                            <a:srgbClr val="000000"/>
                          </a:solidFill>
                          <a:latin typeface="Calibri"/>
                          <a:ea typeface="Times New Roman"/>
                          <a:cs typeface="Times New Roman"/>
                        </a:rPr>
                        <a:t>%</a:t>
                      </a:r>
                      <a:endParaRPr lang="es-MX" sz="1050" dirty="0">
                        <a:solidFill>
                          <a:srgbClr val="000000"/>
                        </a:solidFill>
                        <a:latin typeface="Arial"/>
                        <a:ea typeface="Times New Roman"/>
                        <a:cs typeface="Times New Roman"/>
                      </a:endParaRPr>
                    </a:p>
                  </a:txBody>
                  <a:tcPr marL="26053" marR="2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DCDC"/>
                    </a:solidFill>
                  </a:tcPr>
                </a:tc>
                <a:tc>
                  <a:txBody>
                    <a:bodyPr/>
                    <a:lstStyle/>
                    <a:p>
                      <a:pPr algn="ctr">
                        <a:spcAft>
                          <a:spcPts val="0"/>
                        </a:spcAft>
                      </a:pPr>
                      <a:r>
                        <a:rPr lang="es-MX" sz="1050" b="1" dirty="0">
                          <a:solidFill>
                            <a:srgbClr val="000000"/>
                          </a:solidFill>
                          <a:latin typeface="Calibri"/>
                          <a:ea typeface="Times New Roman"/>
                          <a:cs typeface="Times New Roman"/>
                        </a:rPr>
                        <a:t>Absolutos</a:t>
                      </a:r>
                      <a:endParaRPr lang="es-MX" sz="1050" dirty="0">
                        <a:solidFill>
                          <a:srgbClr val="000000"/>
                        </a:solidFill>
                        <a:latin typeface="Arial"/>
                        <a:ea typeface="Times New Roman"/>
                        <a:cs typeface="Times New Roman"/>
                      </a:endParaRPr>
                    </a:p>
                  </a:txBody>
                  <a:tcPr marL="26053" marR="2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DCDC"/>
                    </a:solidFill>
                  </a:tcPr>
                </a:tc>
                <a:tc>
                  <a:txBody>
                    <a:bodyPr/>
                    <a:lstStyle/>
                    <a:p>
                      <a:pPr algn="ctr">
                        <a:spcAft>
                          <a:spcPts val="0"/>
                        </a:spcAft>
                      </a:pPr>
                      <a:r>
                        <a:rPr lang="es-MX" sz="1050" b="1" dirty="0">
                          <a:solidFill>
                            <a:srgbClr val="000000"/>
                          </a:solidFill>
                          <a:latin typeface="Calibri"/>
                          <a:ea typeface="Times New Roman"/>
                          <a:cs typeface="Times New Roman"/>
                        </a:rPr>
                        <a:t>%</a:t>
                      </a:r>
                      <a:endParaRPr lang="es-MX" sz="1050" dirty="0">
                        <a:solidFill>
                          <a:srgbClr val="000000"/>
                        </a:solidFill>
                        <a:latin typeface="Arial"/>
                        <a:ea typeface="Times New Roman"/>
                        <a:cs typeface="Times New Roman"/>
                      </a:endParaRPr>
                    </a:p>
                  </a:txBody>
                  <a:tcPr marL="26053" marR="2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DCDC"/>
                    </a:solidFill>
                  </a:tcPr>
                </a:tc>
                <a:tc>
                  <a:txBody>
                    <a:bodyPr/>
                    <a:lstStyle/>
                    <a:p>
                      <a:pPr algn="ctr">
                        <a:spcAft>
                          <a:spcPts val="0"/>
                        </a:spcAft>
                      </a:pPr>
                      <a:r>
                        <a:rPr lang="es-MX" sz="1050" b="1" dirty="0">
                          <a:solidFill>
                            <a:srgbClr val="000000"/>
                          </a:solidFill>
                          <a:latin typeface="Calibri"/>
                          <a:ea typeface="Times New Roman"/>
                          <a:cs typeface="Times New Roman"/>
                        </a:rPr>
                        <a:t>Media </a:t>
                      </a:r>
                      <a:r>
                        <a:rPr lang="es-MX" sz="1050" b="1" dirty="0" smtClean="0">
                          <a:solidFill>
                            <a:srgbClr val="000000"/>
                          </a:solidFill>
                          <a:latin typeface="Calibri"/>
                          <a:ea typeface="Times New Roman"/>
                          <a:cs typeface="Times New Roman"/>
                        </a:rPr>
                        <a:t>nacional</a:t>
                      </a:r>
                      <a:r>
                        <a:rPr lang="es-MX" sz="1050" b="1" baseline="0" dirty="0" smtClean="0">
                          <a:solidFill>
                            <a:srgbClr val="000000"/>
                          </a:solidFill>
                          <a:latin typeface="Calibri"/>
                          <a:ea typeface="Times New Roman"/>
                          <a:cs typeface="Times New Roman"/>
                        </a:rPr>
                        <a:t>  (a diciembre de 2013)</a:t>
                      </a:r>
                      <a:endParaRPr lang="es-MX" sz="1050" dirty="0">
                        <a:solidFill>
                          <a:srgbClr val="000000"/>
                        </a:solidFill>
                        <a:latin typeface="Arial"/>
                        <a:ea typeface="Times New Roman"/>
                        <a:cs typeface="Times New Roman"/>
                      </a:endParaRPr>
                    </a:p>
                  </a:txBody>
                  <a:tcPr marL="26053" marR="2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DCDC"/>
                    </a:solidFill>
                  </a:tcPr>
                </a:tc>
              </a:tr>
              <a:tr h="104781">
                <a:tc>
                  <a:txBody>
                    <a:bodyPr/>
                    <a:lstStyle/>
                    <a:p>
                      <a:pPr algn="l">
                        <a:spcAft>
                          <a:spcPts val="0"/>
                        </a:spcAft>
                      </a:pPr>
                      <a:r>
                        <a:rPr lang="es-MX" sz="1050" b="1" dirty="0">
                          <a:solidFill>
                            <a:srgbClr val="000000"/>
                          </a:solidFill>
                          <a:latin typeface="Calibri"/>
                          <a:ea typeface="Times New Roman"/>
                          <a:cs typeface="Times New Roman"/>
                        </a:rPr>
                        <a:t>PTC </a:t>
                      </a:r>
                      <a:endParaRPr lang="es-MX" sz="1050" dirty="0">
                        <a:solidFill>
                          <a:srgbClr val="000000"/>
                        </a:solidFill>
                        <a:latin typeface="Arial"/>
                        <a:ea typeface="Times New Roman"/>
                        <a:cs typeface="Times New Roman"/>
                      </a:endParaRPr>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dirty="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dirty="0"/>
                    </a:p>
                  </a:txBody>
                  <a:tcPr marL="26053" marR="2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dirty="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dirty="0"/>
                    </a:p>
                  </a:txBody>
                  <a:tcPr marL="26053" marR="2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dirty="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dirty="0"/>
                    </a:p>
                  </a:txBody>
                  <a:tcPr marL="26053" marR="2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MX" sz="1050" b="1" dirty="0" smtClean="0">
                          <a:latin typeface="Calibri" pitchFamily="34" charset="0"/>
                        </a:rPr>
                        <a:t>No</a:t>
                      </a:r>
                      <a:r>
                        <a:rPr lang="es-MX" sz="1050" b="1" baseline="0" dirty="0" smtClean="0">
                          <a:latin typeface="Calibri" pitchFamily="34" charset="0"/>
                        </a:rPr>
                        <a:t> aplica</a:t>
                      </a:r>
                      <a:endParaRPr lang="es-MX" sz="1050" b="1" dirty="0">
                        <a:latin typeface="Calibri" pitchFamily="34" charset="0"/>
                      </a:endParaRPr>
                    </a:p>
                  </a:txBody>
                  <a:tcPr marL="26053" marR="2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775">
                <a:tc>
                  <a:txBody>
                    <a:bodyPr/>
                    <a:lstStyle/>
                    <a:p>
                      <a:pPr algn="l">
                        <a:spcAft>
                          <a:spcPts val="0"/>
                        </a:spcAft>
                      </a:pPr>
                      <a:r>
                        <a:rPr lang="es-MX" sz="1050" b="1" dirty="0">
                          <a:solidFill>
                            <a:srgbClr val="000000"/>
                          </a:solidFill>
                          <a:latin typeface="Calibri"/>
                          <a:ea typeface="Times New Roman"/>
                          <a:cs typeface="Times New Roman"/>
                        </a:rPr>
                        <a:t>PTC con posgrado </a:t>
                      </a:r>
                      <a:endParaRPr lang="es-MX" sz="1050" dirty="0">
                        <a:solidFill>
                          <a:srgbClr val="000000"/>
                        </a:solidFill>
                        <a:latin typeface="Arial"/>
                        <a:ea typeface="Times New Roman"/>
                        <a:cs typeface="Times New Roman"/>
                      </a:endParaRPr>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dirty="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dirty="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dirty="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dirty="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dirty="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dirty="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2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050" b="1" dirty="0" smtClean="0">
                          <a:solidFill>
                            <a:srgbClr val="000000"/>
                          </a:solidFill>
                          <a:latin typeface="Calibri"/>
                          <a:ea typeface="Times New Roman"/>
                          <a:cs typeface="Times New Roman"/>
                        </a:rPr>
                        <a:t>PTC con posgrado</a:t>
                      </a:r>
                      <a:r>
                        <a:rPr lang="es-MX" sz="1050" b="1" baseline="0" dirty="0" smtClean="0">
                          <a:solidFill>
                            <a:srgbClr val="000000"/>
                          </a:solidFill>
                          <a:latin typeface="Calibri"/>
                          <a:ea typeface="Times New Roman"/>
                          <a:cs typeface="Times New Roman"/>
                        </a:rPr>
                        <a:t> </a:t>
                      </a:r>
                      <a:r>
                        <a:rPr lang="es-MX" sz="1050" b="1" baseline="0" dirty="0" smtClean="0">
                          <a:solidFill>
                            <a:schemeClr val="tx1"/>
                          </a:solidFill>
                          <a:latin typeface="Calibri"/>
                          <a:ea typeface="Times New Roman"/>
                          <a:cs typeface="Times New Roman"/>
                        </a:rPr>
                        <a:t>en el área disciplinar de su desempeño</a:t>
                      </a:r>
                      <a:endParaRPr lang="es-MX" sz="1050" dirty="0" smtClean="0">
                        <a:solidFill>
                          <a:schemeClr val="tx1"/>
                        </a:solidFill>
                        <a:latin typeface="+mn-lt"/>
                        <a:ea typeface="Times New Roman"/>
                        <a:cs typeface="Times New Roman"/>
                      </a:endParaRPr>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dirty="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dirty="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dirty="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dirty="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207">
                <a:tc>
                  <a:txBody>
                    <a:bodyPr/>
                    <a:lstStyle/>
                    <a:p>
                      <a:pPr algn="l">
                        <a:spcAft>
                          <a:spcPts val="0"/>
                        </a:spcAft>
                      </a:pPr>
                      <a:r>
                        <a:rPr lang="es-MX" sz="1050" b="1" dirty="0">
                          <a:solidFill>
                            <a:srgbClr val="000000"/>
                          </a:solidFill>
                          <a:latin typeface="Calibri"/>
                          <a:ea typeface="Times New Roman"/>
                          <a:cs typeface="Times New Roman"/>
                        </a:rPr>
                        <a:t>PTC con doctorado </a:t>
                      </a:r>
                      <a:endParaRPr lang="es-MX" sz="1050" dirty="0">
                        <a:solidFill>
                          <a:srgbClr val="000000"/>
                        </a:solidFill>
                        <a:latin typeface="Arial"/>
                        <a:ea typeface="Times New Roman"/>
                        <a:cs typeface="Times New Roman"/>
                      </a:endParaRPr>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dirty="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dirty="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6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050" b="1" dirty="0" smtClean="0">
                          <a:solidFill>
                            <a:schemeClr val="tx1"/>
                          </a:solidFill>
                          <a:latin typeface="Calibri"/>
                          <a:ea typeface="Times New Roman"/>
                          <a:cs typeface="Times New Roman"/>
                        </a:rPr>
                        <a:t>PTC con doctorado</a:t>
                      </a:r>
                      <a:r>
                        <a:rPr lang="es-MX" sz="1050" b="1" baseline="0" dirty="0" smtClean="0">
                          <a:solidFill>
                            <a:schemeClr val="tx1"/>
                          </a:solidFill>
                          <a:latin typeface="Calibri"/>
                          <a:ea typeface="Times New Roman"/>
                          <a:cs typeface="Times New Roman"/>
                        </a:rPr>
                        <a:t> en el área disciplinar de su desempeño</a:t>
                      </a:r>
                      <a:endParaRPr lang="es-MX" sz="1050" dirty="0" smtClean="0">
                        <a:solidFill>
                          <a:schemeClr val="tx1"/>
                        </a:solidFill>
                        <a:latin typeface="+mn-lt"/>
                        <a:ea typeface="Times New Roman"/>
                        <a:cs typeface="Times New Roman"/>
                      </a:endParaRPr>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dirty="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dirty="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639">
                <a:tc>
                  <a:txBody>
                    <a:bodyPr/>
                    <a:lstStyle/>
                    <a:p>
                      <a:pPr algn="l">
                        <a:spcAft>
                          <a:spcPts val="0"/>
                        </a:spcAft>
                      </a:pPr>
                      <a:r>
                        <a:rPr lang="es-MX" sz="1050" b="1" dirty="0">
                          <a:solidFill>
                            <a:schemeClr val="tx1"/>
                          </a:solidFill>
                          <a:latin typeface="Calibri"/>
                          <a:ea typeface="Times New Roman"/>
                          <a:cs typeface="Times New Roman"/>
                        </a:rPr>
                        <a:t>PTC con perfil </a:t>
                      </a:r>
                      <a:endParaRPr lang="es-MX" sz="1050" dirty="0">
                        <a:solidFill>
                          <a:schemeClr val="tx1"/>
                        </a:solidFill>
                        <a:latin typeface="Arial"/>
                        <a:ea typeface="Times New Roman"/>
                        <a:cs typeface="Times New Roman"/>
                      </a:endParaRPr>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dirty="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dirty="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l">
                        <a:spcAft>
                          <a:spcPts val="0"/>
                        </a:spcAft>
                      </a:pPr>
                      <a:r>
                        <a:rPr lang="es-MX" sz="1050" b="1">
                          <a:solidFill>
                            <a:srgbClr val="000000"/>
                          </a:solidFill>
                          <a:latin typeface="Calibri"/>
                          <a:ea typeface="Times New Roman"/>
                          <a:cs typeface="Times New Roman"/>
                        </a:rPr>
                        <a:t>PTC con SNI </a:t>
                      </a:r>
                      <a:endParaRPr lang="es-MX" sz="1050">
                        <a:solidFill>
                          <a:srgbClr val="000000"/>
                        </a:solidFill>
                        <a:latin typeface="Arial"/>
                        <a:ea typeface="Times New Roman"/>
                        <a:cs typeface="Times New Roman"/>
                      </a:endParaRPr>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dirty="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dirty="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dirty="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l">
                        <a:spcAft>
                          <a:spcPts val="0"/>
                        </a:spcAft>
                      </a:pPr>
                      <a:r>
                        <a:rPr lang="es-MX" sz="1050" b="1" dirty="0" smtClean="0">
                          <a:solidFill>
                            <a:srgbClr val="000000"/>
                          </a:solidFill>
                          <a:latin typeface="Calibri"/>
                          <a:ea typeface="Times New Roman"/>
                          <a:cs typeface="Times New Roman"/>
                        </a:rPr>
                        <a:t>CAC</a:t>
                      </a:r>
                      <a:endParaRPr lang="es-MX" sz="1050" dirty="0">
                        <a:solidFill>
                          <a:srgbClr val="000000"/>
                        </a:solidFill>
                        <a:latin typeface="Arial"/>
                        <a:ea typeface="Times New Roman"/>
                        <a:cs typeface="Times New Roman"/>
                      </a:endParaRPr>
                    </a:p>
                  </a:txBody>
                  <a:tcPr marL="26053" marR="2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dirty="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97">
                <a:tc>
                  <a:txBody>
                    <a:bodyPr/>
                    <a:lstStyle/>
                    <a:p>
                      <a:pPr algn="l">
                        <a:spcAft>
                          <a:spcPts val="0"/>
                        </a:spcAft>
                      </a:pPr>
                      <a:r>
                        <a:rPr lang="es-MX" sz="1050" b="1" dirty="0" smtClean="0">
                          <a:solidFill>
                            <a:srgbClr val="000000"/>
                          </a:solidFill>
                          <a:latin typeface="Calibri"/>
                          <a:ea typeface="Times New Roman"/>
                          <a:cs typeface="Times New Roman"/>
                        </a:rPr>
                        <a:t>CAEC</a:t>
                      </a:r>
                      <a:endParaRPr lang="es-MX" sz="1050" dirty="0">
                        <a:solidFill>
                          <a:srgbClr val="000000"/>
                        </a:solidFill>
                        <a:latin typeface="Arial"/>
                        <a:ea typeface="Times New Roman"/>
                        <a:cs typeface="Times New Roman"/>
                      </a:endParaRPr>
                    </a:p>
                  </a:txBody>
                  <a:tcPr marL="26053" marR="2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dirty="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929">
                <a:tc>
                  <a:txBody>
                    <a:bodyPr/>
                    <a:lstStyle/>
                    <a:p>
                      <a:pPr algn="l">
                        <a:spcAft>
                          <a:spcPts val="0"/>
                        </a:spcAft>
                      </a:pPr>
                      <a:r>
                        <a:rPr lang="es-MX" sz="1050" b="1" dirty="0" smtClean="0">
                          <a:solidFill>
                            <a:srgbClr val="000000"/>
                          </a:solidFill>
                          <a:latin typeface="Calibri"/>
                          <a:ea typeface="Times New Roman"/>
                          <a:cs typeface="Times New Roman"/>
                        </a:rPr>
                        <a:t>CAEF</a:t>
                      </a:r>
                      <a:endParaRPr lang="es-MX" sz="1050" dirty="0">
                        <a:solidFill>
                          <a:srgbClr val="000000"/>
                        </a:solidFill>
                        <a:latin typeface="Arial"/>
                        <a:ea typeface="Times New Roman"/>
                        <a:cs typeface="Times New Roman"/>
                      </a:endParaRPr>
                    </a:p>
                  </a:txBody>
                  <a:tcPr marL="26053" marR="260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dirty="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dirty="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dirty="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dirty="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MX" sz="1050" dirty="0"/>
                    </a:p>
                  </a:txBody>
                  <a:tcPr marL="26053" marR="26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8 Rectángulo">
            <a:hlinkClick r:id="rId4" action="ppaction://hlinksldjump"/>
          </p:cNvPr>
          <p:cNvSpPr/>
          <p:nvPr/>
        </p:nvSpPr>
        <p:spPr bwMode="auto">
          <a:xfrm>
            <a:off x="-14183" y="582555"/>
            <a:ext cx="9158182" cy="6858024"/>
          </a:xfrm>
          <a:prstGeom prst="rect">
            <a:avLst/>
          </a:prstGeom>
          <a:solidFill>
            <a:srgbClr val="002774">
              <a:alpha val="0"/>
            </a:srgbClr>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sp>
        <p:nvSpPr>
          <p:cNvPr id="8" name="7 Rectángulo">
            <a:hlinkClick r:id="rId5" action="ppaction://hlinkfile"/>
          </p:cNvPr>
          <p:cNvSpPr/>
          <p:nvPr/>
        </p:nvSpPr>
        <p:spPr bwMode="auto">
          <a:xfrm>
            <a:off x="5073656" y="5500417"/>
            <a:ext cx="1285884" cy="252752"/>
          </a:xfrm>
          <a:prstGeom prst="rect">
            <a:avLst/>
          </a:prstGeom>
          <a:solidFill>
            <a:srgbClr val="002774">
              <a:alpha val="0"/>
            </a:srgbClr>
          </a:solidFill>
          <a:ln w="3175" algn="ctr">
            <a:noFill/>
            <a:miter lim="800000"/>
            <a:headEnd/>
            <a:tailEnd/>
          </a:ln>
        </p:spPr>
        <p:txBody>
          <a:bodyPr wrap="square" tIns="36000" rIns="18000" bIns="36000" rtlCol="0" anchor="ctr">
            <a:spAutoFit/>
          </a:bodyPr>
          <a:lstStyle/>
          <a:p>
            <a:pPr algn="just">
              <a:lnSpc>
                <a:spcPct val="90000"/>
              </a:lnSpc>
              <a:tabLst>
                <a:tab pos="180975" algn="l"/>
                <a:tab pos="447675" algn="l"/>
              </a:tabLst>
            </a:pPr>
            <a:endParaRPr lang="es-MX" sz="1300" b="1" dirty="0"/>
          </a:p>
        </p:txBody>
      </p:sp>
      <p:sp>
        <p:nvSpPr>
          <p:cNvPr id="2" name="Rectángulo 1"/>
          <p:cNvSpPr/>
          <p:nvPr/>
        </p:nvSpPr>
        <p:spPr bwMode="auto">
          <a:xfrm>
            <a:off x="3365500" y="1663700"/>
            <a:ext cx="1003300" cy="241300"/>
          </a:xfrm>
          <a:prstGeom prst="rect">
            <a:avLst/>
          </a:prstGeom>
          <a:noFill/>
          <a:ln w="381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180975" algn="l"/>
                <a:tab pos="447675" algn="l"/>
              </a:tabLst>
            </a:pPr>
            <a:endParaRPr kumimoji="0" lang="es-MX" sz="1400" b="0" i="0" u="none" strike="noStrike" cap="none" normalizeH="0" baseline="0" smtClean="0">
              <a:ln>
                <a:noFill/>
              </a:ln>
              <a:solidFill>
                <a:schemeClr val="tx1"/>
              </a:solidFill>
              <a:effectLst/>
              <a:latin typeface="Arial" charset="0"/>
            </a:endParaRPr>
          </a:p>
        </p:txBody>
      </p:sp>
      <p:sp>
        <p:nvSpPr>
          <p:cNvPr id="3" name="Rectángulo 2">
            <a:hlinkClick r:id="rId6" action="ppaction://hlinkfile"/>
          </p:cNvPr>
          <p:cNvSpPr/>
          <p:nvPr/>
        </p:nvSpPr>
        <p:spPr bwMode="auto">
          <a:xfrm>
            <a:off x="3365500" y="1663700"/>
            <a:ext cx="1003300" cy="241300"/>
          </a:xfrm>
          <a:prstGeom prst="rect">
            <a:avLst/>
          </a:prstGeom>
          <a:noFill/>
          <a:ln w="381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tab pos="180975" algn="l"/>
                <a:tab pos="447675" algn="l"/>
              </a:tabLst>
            </a:pPr>
            <a:endParaRPr kumimoji="0" lang="es-MX" sz="1400" b="0" i="0" u="none" strike="noStrike" cap="none" normalizeH="0" baseline="0" smtClean="0">
              <a:ln>
                <a:noFill/>
              </a:ln>
              <a:solidFill>
                <a:schemeClr val="tx1"/>
              </a:solidFill>
              <a:effectLst/>
              <a:latin typeface="Arial" charset="0"/>
            </a:endParaRPr>
          </a:p>
        </p:txBody>
      </p:sp>
      <p:sp>
        <p:nvSpPr>
          <p:cNvPr id="10" name="7 Rectángulo">
            <a:hlinkClick r:id="rId7" action="ppaction://hlinkfile"/>
          </p:cNvPr>
          <p:cNvSpPr/>
          <p:nvPr/>
        </p:nvSpPr>
        <p:spPr bwMode="auto">
          <a:xfrm>
            <a:off x="3333756" y="1651000"/>
            <a:ext cx="1285884" cy="252752"/>
          </a:xfrm>
          <a:prstGeom prst="rect">
            <a:avLst/>
          </a:prstGeom>
          <a:solidFill>
            <a:srgbClr val="002774">
              <a:alpha val="0"/>
            </a:srgbClr>
          </a:solidFill>
          <a:ln w="3175" algn="ctr">
            <a:noFill/>
            <a:miter lim="800000"/>
            <a:headEnd/>
            <a:tailEnd/>
          </a:ln>
        </p:spPr>
        <p:txBody>
          <a:bodyPr wrap="square" tIns="36000" rIns="18000" bIns="36000" rtlCol="0" anchor="ctr">
            <a:spAutoFit/>
          </a:bodyPr>
          <a:lstStyle/>
          <a:p>
            <a:pPr algn="just">
              <a:lnSpc>
                <a:spcPct val="90000"/>
              </a:lnSpc>
              <a:tabLst>
                <a:tab pos="180975" algn="l"/>
                <a:tab pos="447675" algn="l"/>
              </a:tabLst>
            </a:pPr>
            <a:endParaRPr lang="es-MX" sz="1300" b="1" dirty="0"/>
          </a:p>
        </p:txBody>
      </p:sp>
      <p:sp>
        <p:nvSpPr>
          <p:cNvPr id="12" name="Título 1"/>
          <p:cNvSpPr>
            <a:spLocks noGrp="1"/>
          </p:cNvSpPr>
          <p:nvPr>
            <p:ph type="title" hasCustomPrompt="1"/>
          </p:nvPr>
        </p:nvSpPr>
        <p:spPr>
          <a:xfrm>
            <a:off x="821932" y="1"/>
            <a:ext cx="8322067" cy="584775"/>
          </a:xfrm>
          <a:prstGeom prst="rect">
            <a:avLst/>
          </a:prstGeom>
          <a:solidFill>
            <a:schemeClr val="accent5"/>
          </a:solidFill>
          <a:ln>
            <a:solidFill>
              <a:schemeClr val="accent1"/>
            </a:solidFill>
          </a:ln>
        </p:spPr>
        <p:txBody>
          <a:bodyPr>
            <a:spAutoFit/>
          </a:bodyPr>
          <a:lstStyle>
            <a:lvl1pPr>
              <a:defRPr sz="1600" baseline="0">
                <a:ln>
                  <a:solidFill>
                    <a:schemeClr val="accent1"/>
                  </a:solidFill>
                </a:ln>
                <a:solidFill>
                  <a:schemeClr val="tx1"/>
                </a:solidFill>
              </a:defRPr>
            </a:lvl1pPr>
          </a:lstStyle>
          <a:p>
            <a:r>
              <a:rPr lang="es-MX" dirty="0" smtClean="0"/>
              <a:t>Décimo segundo proceso para formular el  </a:t>
            </a:r>
            <a:br>
              <a:rPr lang="es-MX" dirty="0" smtClean="0"/>
            </a:br>
            <a:r>
              <a:rPr lang="es-MX" dirty="0" smtClean="0"/>
              <a:t>Programa de Fortalecimiento de la Calidad Educativa 2016-2017 </a:t>
            </a:r>
            <a:endParaRPr lang="es-MX"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0" y="1828800"/>
            <a:ext cx="9144000" cy="5029200"/>
          </a:xfrm>
        </p:spPr>
        <p:txBody>
          <a:bodyPr/>
          <a:lstStyle/>
          <a:p>
            <a:r>
              <a:rPr lang="es-MX" sz="1200" dirty="0" smtClean="0"/>
              <a:t> Las universidades que tengan egresados de ciclos escolares anteriores a </a:t>
            </a:r>
            <a:r>
              <a:rPr lang="es-MX" sz="1200" b="1" dirty="0" smtClean="0"/>
              <a:t>diciembre 2015 </a:t>
            </a:r>
            <a:r>
              <a:rPr lang="es-MX" sz="1200" dirty="0" smtClean="0"/>
              <a:t>podrán elaborar dos proyectos Integrales </a:t>
            </a:r>
            <a:r>
              <a:rPr lang="es-MX" sz="1200" dirty="0" err="1" smtClean="0"/>
              <a:t>ProGES</a:t>
            </a:r>
            <a:r>
              <a:rPr lang="es-MX" sz="1200" dirty="0" smtClean="0"/>
              <a:t> como se menciona en el rubro anterior y también desarrollar un proyecto en los respectivos </a:t>
            </a:r>
            <a:r>
              <a:rPr lang="es-MX" sz="1200" dirty="0" err="1" smtClean="0"/>
              <a:t>ProFoe-ProPe</a:t>
            </a:r>
            <a:r>
              <a:rPr lang="es-MX" sz="1200" dirty="0" smtClean="0"/>
              <a:t>, tendientes a:</a:t>
            </a:r>
          </a:p>
          <a:p>
            <a:endParaRPr lang="es-MX" sz="1200" dirty="0" smtClean="0"/>
          </a:p>
          <a:p>
            <a:pPr lvl="1"/>
            <a:r>
              <a:rPr lang="es-MX" sz="1200" dirty="0" smtClean="0"/>
              <a:t>Ampliar y modernizar el equipamiento de laboratorios, aulas, talleres, plantas piloto, centros de lenguas extranjeras y cómputo, para que los CA y los alumnos y alumnas cuenten continuamente con mejores condiciones para su trabajo académico, que permitan lograr la acreditación de los PE y/o el reconocimiento en el PNPC, favoreciendo aquellos programas transversales que por su similitud puedan impactar en dos o más programas educativos. Estos proyectos pueden incluir equipamiento especializado para atender a personas con capacidades diferentes. </a:t>
            </a:r>
          </a:p>
          <a:p>
            <a:pPr lvl="1"/>
            <a:endParaRPr lang="es-MX" sz="1200" dirty="0" smtClean="0"/>
          </a:p>
          <a:p>
            <a:r>
              <a:rPr lang="es-MX" sz="1200" dirty="0" smtClean="0"/>
              <a:t>La SEP, en apego a la disponibilidad presupuestaria, asignará un monto de apoyo financiero concursable no regularizable para:</a:t>
            </a:r>
          </a:p>
          <a:p>
            <a:r>
              <a:rPr lang="es-MX" sz="1200" dirty="0" smtClean="0"/>
              <a:t>Contribuir a incrementar el número de estudiantes en programas educativos de nivel TSU y de Licenciatura acreditados por organismos reconocidos por el COPAES y/o en el nivel 1 de los CIEES.</a:t>
            </a:r>
          </a:p>
          <a:p>
            <a:endParaRPr lang="es-MX" sz="1200" dirty="0" smtClean="0"/>
          </a:p>
          <a:p>
            <a:r>
              <a:rPr lang="es-ES" sz="1200" b="1" dirty="0" smtClean="0"/>
              <a:t>Los recursos que se autoricen a cada IES estarán debidamente etiquetados en el Convenio de Colaboración y Apoyo 2016 respectivo.</a:t>
            </a:r>
          </a:p>
          <a:p>
            <a:endParaRPr lang="es-MX" sz="1200" dirty="0" smtClean="0"/>
          </a:p>
          <a:p>
            <a:r>
              <a:rPr lang="es-ES" sz="1200" dirty="0" smtClean="0"/>
              <a:t>La SES verificará que en 2016 no se dupliquen apoyos federales equivalentes dirigidos a la misma población beneficiaria, específicamente aquellas universidades que hayan sido beneficiadas por la Federación con recursos o apoyos extraordinarios adicionales a su presupuesto asignado.</a:t>
            </a:r>
          </a:p>
          <a:p>
            <a:endParaRPr lang="es-MX" sz="1200" dirty="0" smtClean="0"/>
          </a:p>
          <a:p>
            <a:r>
              <a:rPr lang="es-ES" sz="1200" u="sng" dirty="0" smtClean="0"/>
              <a:t>Las universidades que hayan obtenido recursos PIFI en el ejercicio fiscal 2012 o anteriores deberán haber comprobado el total del uso los recursos al 29 de noviembre de 2015. Y en lo que respecta a PROFOCIE haber comprobado el 2014 en su totalidad antes de la publicación de esta guía. </a:t>
            </a:r>
            <a:r>
              <a:rPr lang="es-ES" sz="1200" u="sng" dirty="0" smtClean="0">
                <a:solidFill>
                  <a:srgbClr val="FF0000"/>
                </a:solidFill>
              </a:rPr>
              <a:t> </a:t>
            </a:r>
            <a:endParaRPr lang="es-MX" sz="1400" u="sng" dirty="0">
              <a:solidFill>
                <a:srgbClr val="FF0000"/>
              </a:solidFill>
            </a:endParaRPr>
          </a:p>
        </p:txBody>
      </p:sp>
      <p:sp>
        <p:nvSpPr>
          <p:cNvPr id="4" name="Título 1"/>
          <p:cNvSpPr>
            <a:spLocks noGrp="1"/>
          </p:cNvSpPr>
          <p:nvPr>
            <p:ph type="title" hasCustomPrompt="1"/>
          </p:nvPr>
        </p:nvSpPr>
        <p:spPr>
          <a:xfrm>
            <a:off x="821932" y="1"/>
            <a:ext cx="8322067" cy="584775"/>
          </a:xfrm>
          <a:prstGeom prst="rect">
            <a:avLst/>
          </a:prstGeom>
          <a:solidFill>
            <a:schemeClr val="accent5"/>
          </a:solidFill>
          <a:ln>
            <a:solidFill>
              <a:schemeClr val="accent1"/>
            </a:solidFill>
          </a:ln>
        </p:spPr>
        <p:txBody>
          <a:bodyPr>
            <a:spAutoFit/>
          </a:bodyPr>
          <a:lstStyle>
            <a:lvl1pPr>
              <a:defRPr sz="1600" baseline="0">
                <a:ln>
                  <a:solidFill>
                    <a:schemeClr val="accent1"/>
                  </a:solidFill>
                </a:ln>
                <a:solidFill>
                  <a:schemeClr val="tx1"/>
                </a:solidFill>
              </a:defRPr>
            </a:lvl1pPr>
          </a:lstStyle>
          <a:p>
            <a:r>
              <a:rPr lang="es-MX" dirty="0" smtClean="0"/>
              <a:t>Décimo segundo proceso para formular el  </a:t>
            </a:r>
            <a:br>
              <a:rPr lang="es-MX" dirty="0" smtClean="0"/>
            </a:br>
            <a:r>
              <a:rPr lang="es-MX" dirty="0" smtClean="0"/>
              <a:t>Programa de Fortalecimiento de la Calidad Educativa 2016-2017 </a:t>
            </a:r>
            <a:endParaRPr lang="es-MX" dirty="0"/>
          </a:p>
        </p:txBody>
      </p:sp>
    </p:spTree>
    <p:extLst>
      <p:ext uri="{BB962C8B-B14F-4D97-AF65-F5344CB8AC3E}">
        <p14:creationId xmlns:p14="http://schemas.microsoft.com/office/powerpoint/2010/main" val="3135855776"/>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2"/>
          <p:cNvSpPr>
            <a:spLocks noChangeArrowheads="1"/>
          </p:cNvSpPr>
          <p:nvPr/>
        </p:nvSpPr>
        <p:spPr bwMode="auto">
          <a:xfrm>
            <a:off x="0" y="576936"/>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18434" name="Rectangle 209"/>
          <p:cNvSpPr>
            <a:spLocks noChangeArrowheads="1"/>
          </p:cNvSpPr>
          <p:nvPr/>
        </p:nvSpPr>
        <p:spPr bwMode="auto">
          <a:xfrm>
            <a:off x="0" y="566072"/>
            <a:ext cx="9144000" cy="6291928"/>
          </a:xfrm>
          <a:prstGeom prst="rect">
            <a:avLst/>
          </a:prstGeom>
          <a:solidFill>
            <a:schemeClr val="bg1">
              <a:alpha val="10196"/>
            </a:schemeClr>
          </a:solidFill>
          <a:ln w="3175" algn="ctr">
            <a:solidFill>
              <a:srgbClr val="B2B2B2"/>
            </a:solidFill>
            <a:miter lim="800000"/>
            <a:headEnd/>
            <a:tailEnd/>
          </a:ln>
        </p:spPr>
        <p:txBody>
          <a:bodyPr wrap="square" lIns="36000" tIns="18000" rIns="0" bIns="0" anchor="t" anchorCtr="0">
            <a:noAutofit/>
          </a:bodyPr>
          <a:lstStyle/>
          <a:p>
            <a:pPr algn="just">
              <a:lnSpc>
                <a:spcPct val="80000"/>
              </a:lnSpc>
            </a:pPr>
            <a:endParaRPr lang="es-MX" sz="500" b="1" dirty="0" smtClean="0">
              <a:solidFill>
                <a:schemeClr val="tx1"/>
              </a:solidFill>
            </a:endParaRPr>
          </a:p>
          <a:p>
            <a:pPr algn="just"/>
            <a:r>
              <a:rPr lang="es-MX" sz="1400" b="1" dirty="0" smtClean="0">
                <a:solidFill>
                  <a:schemeClr val="tx1"/>
                </a:solidFill>
              </a:rPr>
              <a:t>Análisis </a:t>
            </a:r>
            <a:r>
              <a:rPr lang="es-MX" sz="1400" b="1" dirty="0">
                <a:solidFill>
                  <a:schemeClr val="tx1"/>
                </a:solidFill>
              </a:rPr>
              <a:t>de la competitividad </a:t>
            </a:r>
            <a:r>
              <a:rPr lang="es-MX" sz="1400" b="1" dirty="0" smtClean="0">
                <a:solidFill>
                  <a:schemeClr val="tx1"/>
                </a:solidFill>
              </a:rPr>
              <a:t>académica</a:t>
            </a:r>
            <a:endParaRPr lang="es-MX" sz="1400" dirty="0" smtClean="0">
              <a:solidFill>
                <a:schemeClr val="tx1"/>
              </a:solidFill>
            </a:endParaRPr>
          </a:p>
          <a:p>
            <a:pPr algn="just"/>
            <a:endParaRPr lang="es-MX" sz="800" dirty="0">
              <a:solidFill>
                <a:schemeClr val="tx1"/>
              </a:solidFill>
            </a:endParaRPr>
          </a:p>
          <a:p>
            <a:pPr algn="just"/>
            <a:r>
              <a:rPr lang="es-MX" sz="1300" b="0" dirty="0">
                <a:solidFill>
                  <a:schemeClr val="tx1"/>
                </a:solidFill>
              </a:rPr>
              <a:t>Con base en la información </a:t>
            </a:r>
            <a:r>
              <a:rPr lang="es-MX" sz="1300" dirty="0">
                <a:solidFill>
                  <a:schemeClr val="tx1"/>
                </a:solidFill>
              </a:rPr>
              <a:t>con que cuenta la institución</a:t>
            </a:r>
            <a:r>
              <a:rPr lang="es-MX" sz="1300" b="0" dirty="0">
                <a:solidFill>
                  <a:schemeClr val="tx1"/>
                </a:solidFill>
              </a:rPr>
              <a:t> y la información proporcionada por la SES (evolución del número de PE de TSU y </a:t>
            </a:r>
            <a:r>
              <a:rPr lang="es-MX" sz="1300" b="0" dirty="0" smtClean="0">
                <a:solidFill>
                  <a:schemeClr val="tx1"/>
                </a:solidFill>
              </a:rPr>
              <a:t>Licenciatura de </a:t>
            </a:r>
            <a:r>
              <a:rPr lang="es-MX" sz="1300" b="0" dirty="0">
                <a:solidFill>
                  <a:schemeClr val="tx1"/>
                </a:solidFill>
              </a:rPr>
              <a:t>calidad, porcentaje de matrícula de TSU y </a:t>
            </a:r>
            <a:r>
              <a:rPr lang="es-MX" sz="1300" b="0" dirty="0" smtClean="0">
                <a:solidFill>
                  <a:schemeClr val="tx1"/>
                </a:solidFill>
              </a:rPr>
              <a:t>Licenciatura </a:t>
            </a:r>
            <a:r>
              <a:rPr lang="es-MX" sz="1300" b="0" dirty="0">
                <a:solidFill>
                  <a:schemeClr val="tx1"/>
                </a:solidFill>
              </a:rPr>
              <a:t>reconocidos por </a:t>
            </a:r>
            <a:r>
              <a:rPr lang="es-MX" sz="1300" b="0" dirty="0" smtClean="0">
                <a:solidFill>
                  <a:schemeClr val="tx1"/>
                </a:solidFill>
              </a:rPr>
              <a:t>su </a:t>
            </a:r>
            <a:r>
              <a:rPr lang="es-MX" sz="1300" b="0" dirty="0">
                <a:solidFill>
                  <a:schemeClr val="tx1"/>
                </a:solidFill>
              </a:rPr>
              <a:t>calidad, PE de </a:t>
            </a:r>
            <a:r>
              <a:rPr lang="es-MX" sz="1300" b="0" dirty="0" smtClean="0">
                <a:solidFill>
                  <a:schemeClr val="tx1"/>
                </a:solidFill>
              </a:rPr>
              <a:t>posgrado </a:t>
            </a:r>
            <a:r>
              <a:rPr lang="es-MX" sz="1300" b="0" dirty="0">
                <a:solidFill>
                  <a:schemeClr val="tx1"/>
                </a:solidFill>
              </a:rPr>
              <a:t>de calidad, </a:t>
            </a:r>
            <a:r>
              <a:rPr lang="es-MX" sz="1300" b="0" dirty="0" smtClean="0">
                <a:solidFill>
                  <a:schemeClr val="tx1"/>
                </a:solidFill>
              </a:rPr>
              <a:t>porcentaje </a:t>
            </a:r>
            <a:r>
              <a:rPr lang="es-MX" sz="1300" b="0" dirty="0">
                <a:solidFill>
                  <a:schemeClr val="tx1"/>
                </a:solidFill>
              </a:rPr>
              <a:t>de </a:t>
            </a:r>
            <a:r>
              <a:rPr lang="es-MX" sz="1300" b="0" dirty="0" smtClean="0">
                <a:solidFill>
                  <a:schemeClr val="tx1"/>
                </a:solidFill>
              </a:rPr>
              <a:t>matrícula </a:t>
            </a:r>
            <a:r>
              <a:rPr lang="es-MX" sz="1300" b="0" dirty="0">
                <a:solidFill>
                  <a:schemeClr val="tx1"/>
                </a:solidFill>
              </a:rPr>
              <a:t>en PE de </a:t>
            </a:r>
            <a:r>
              <a:rPr lang="es-MX" sz="1300" b="0" dirty="0" smtClean="0">
                <a:solidFill>
                  <a:schemeClr val="tx1"/>
                </a:solidFill>
              </a:rPr>
              <a:t>posgrado </a:t>
            </a:r>
            <a:r>
              <a:rPr lang="es-MX" sz="1300" b="0" dirty="0">
                <a:solidFill>
                  <a:schemeClr val="tx1"/>
                </a:solidFill>
              </a:rPr>
              <a:t>de calidad, evolución del porcentaje de egresados registrados en la Dirección General de </a:t>
            </a:r>
            <a:r>
              <a:rPr lang="es-MX" sz="1300" b="0" dirty="0" smtClean="0">
                <a:solidFill>
                  <a:schemeClr val="tx1"/>
                </a:solidFill>
              </a:rPr>
              <a:t>Profesiones (DGP), realizar </a:t>
            </a:r>
            <a:r>
              <a:rPr lang="es-MX" sz="1300" b="0" dirty="0">
                <a:solidFill>
                  <a:schemeClr val="tx1"/>
                </a:solidFill>
              </a:rPr>
              <a:t>un análisis profundo de los elementos que integran la competitividad académica del conjunto de la </a:t>
            </a:r>
            <a:r>
              <a:rPr lang="es-MX" sz="1300" b="0" dirty="0" smtClean="0">
                <a:solidFill>
                  <a:schemeClr val="tx1"/>
                </a:solidFill>
              </a:rPr>
              <a:t>institución, </a:t>
            </a:r>
            <a:r>
              <a:rPr lang="es-MX" sz="1300" b="0" dirty="0">
                <a:solidFill>
                  <a:schemeClr val="tx1"/>
                </a:solidFill>
              </a:rPr>
              <a:t>e identificar las fortalezas y los principales problemas que han impedido, en su caso, el reconocimiento de la calidad de los PE. Se recomienda reflexionar si la competitividad actual es la adecuada para cumplir con los compromisos que la sociedad le ha encomendado a la institución. Los resultados del análisis permitirán realizar inferencias para actualizar y enriquecer el proceso de planeación y de mejora continua del funcionamiento institucional</a:t>
            </a:r>
            <a:r>
              <a:rPr lang="es-MX" sz="1300" b="0" dirty="0" smtClean="0">
                <a:solidFill>
                  <a:schemeClr val="tx1"/>
                </a:solidFill>
              </a:rPr>
              <a:t>.</a:t>
            </a:r>
            <a:endParaRPr lang="es-MX" sz="1300" b="0" dirty="0" smtClean="0">
              <a:solidFill>
                <a:srgbClr val="FF0000"/>
              </a:solidFill>
            </a:endParaRPr>
          </a:p>
          <a:p>
            <a:pPr algn="just"/>
            <a:endParaRPr lang="es-MX" sz="800" b="0" dirty="0" smtClean="0">
              <a:solidFill>
                <a:schemeClr val="tx1"/>
              </a:solidFill>
            </a:endParaRPr>
          </a:p>
          <a:p>
            <a:pPr algn="just"/>
            <a:r>
              <a:rPr lang="es-MX" sz="1300" b="0" dirty="0" smtClean="0">
                <a:solidFill>
                  <a:schemeClr val="tx1"/>
                </a:solidFill>
              </a:rPr>
              <a:t>Para facilitar el análisis, se recomienda hacer el llenado de la siguiente tabla:</a:t>
            </a:r>
          </a:p>
          <a:p>
            <a:pPr algn="just">
              <a:lnSpc>
                <a:spcPct val="80000"/>
              </a:lnSpc>
            </a:pPr>
            <a:endParaRPr lang="es-ES" sz="1300" dirty="0">
              <a:solidFill>
                <a:schemeClr val="tx1"/>
              </a:solidFill>
            </a:endParaRPr>
          </a:p>
        </p:txBody>
      </p:sp>
      <p:graphicFrame>
        <p:nvGraphicFramePr>
          <p:cNvPr id="9" name="8 Tabla"/>
          <p:cNvGraphicFramePr>
            <a:graphicFrameLocks noGrp="1"/>
          </p:cNvGraphicFramePr>
          <p:nvPr>
            <p:extLst>
              <p:ext uri="{D42A27DB-BD31-4B8C-83A1-F6EECF244321}">
                <p14:modId xmlns:p14="http://schemas.microsoft.com/office/powerpoint/2010/main" val="3519584356"/>
              </p:ext>
            </p:extLst>
          </p:nvPr>
        </p:nvGraphicFramePr>
        <p:xfrm>
          <a:off x="124342" y="3491116"/>
          <a:ext cx="8759308" cy="2773680"/>
        </p:xfrm>
        <a:graphic>
          <a:graphicData uri="http://schemas.openxmlformats.org/drawingml/2006/table">
            <a:tbl>
              <a:tblPr/>
              <a:tblGrid>
                <a:gridCol w="4000528"/>
                <a:gridCol w="689356"/>
                <a:gridCol w="357190"/>
                <a:gridCol w="711838"/>
                <a:gridCol w="357190"/>
                <a:gridCol w="744556"/>
                <a:gridCol w="258118"/>
                <a:gridCol w="1640532"/>
              </a:tblGrid>
              <a:tr h="184150">
                <a:tc rowSpan="2">
                  <a:txBody>
                    <a:bodyPr/>
                    <a:lstStyle/>
                    <a:p>
                      <a:pPr>
                        <a:spcAft>
                          <a:spcPts val="0"/>
                        </a:spcAft>
                      </a:pPr>
                      <a:endParaRPr lang="es-MX" sz="1400" dirty="0">
                        <a:solidFill>
                          <a:srgbClr val="000000"/>
                        </a:solidFill>
                        <a:latin typeface="Arial"/>
                        <a:ea typeface="Times New Roman"/>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es-MX" sz="1400" b="1" dirty="0" smtClean="0">
                          <a:solidFill>
                            <a:srgbClr val="000000"/>
                          </a:solidFill>
                          <a:latin typeface="Calibri"/>
                          <a:ea typeface="Times New Roman"/>
                          <a:cs typeface="Times New Roman"/>
                        </a:rPr>
                        <a:t>2010 </a:t>
                      </a:r>
                      <a:endParaRPr lang="es-MX" sz="14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gridSpan="2">
                  <a:txBody>
                    <a:bodyPr/>
                    <a:lstStyle/>
                    <a:p>
                      <a:pPr algn="ctr">
                        <a:spcAft>
                          <a:spcPts val="0"/>
                        </a:spcAft>
                      </a:pPr>
                      <a:r>
                        <a:rPr lang="es-MX" sz="1400" b="1" dirty="0" smtClean="0">
                          <a:solidFill>
                            <a:srgbClr val="000000"/>
                          </a:solidFill>
                          <a:latin typeface="Calibri"/>
                          <a:ea typeface="Times New Roman"/>
                          <a:cs typeface="Times New Roman"/>
                        </a:rPr>
                        <a:t>marzo 2014</a:t>
                      </a:r>
                      <a:endParaRPr lang="es-MX" sz="14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gridSpan="2">
                  <a:txBody>
                    <a:bodyPr/>
                    <a:lstStyle/>
                    <a:p>
                      <a:pPr algn="ctr">
                        <a:spcAft>
                          <a:spcPts val="0"/>
                        </a:spcAft>
                      </a:pPr>
                      <a:r>
                        <a:rPr lang="es-MX" sz="1400" b="1" dirty="0">
                          <a:solidFill>
                            <a:srgbClr val="000000"/>
                          </a:solidFill>
                          <a:latin typeface="Calibri"/>
                          <a:ea typeface="Times New Roman"/>
                          <a:cs typeface="Times New Roman"/>
                        </a:rPr>
                        <a:t>Variación </a:t>
                      </a:r>
                      <a:r>
                        <a:rPr lang="es-MX" sz="1400" b="1" dirty="0" smtClean="0">
                          <a:solidFill>
                            <a:srgbClr val="000000"/>
                          </a:solidFill>
                          <a:latin typeface="Calibri"/>
                          <a:ea typeface="Times New Roman"/>
                          <a:cs typeface="Times New Roman"/>
                        </a:rPr>
                        <a:t>2010-2014</a:t>
                      </a:r>
                      <a:endParaRPr lang="es-MX" sz="14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a:txBody>
                    <a:bodyPr/>
                    <a:lstStyle/>
                    <a:p>
                      <a:pPr algn="ctr">
                        <a:spcAft>
                          <a:spcPts val="0"/>
                        </a:spcAft>
                      </a:pPr>
                      <a:r>
                        <a:rPr lang="es-MX" sz="1400" b="1" baseline="0" dirty="0" smtClean="0">
                          <a:solidFill>
                            <a:srgbClr val="000000"/>
                          </a:solidFill>
                          <a:latin typeface="Calibri" pitchFamily="34" charset="0"/>
                          <a:ea typeface="Times New Roman"/>
                          <a:cs typeface="Times New Roman"/>
                        </a:rPr>
                        <a:t>Promedio</a:t>
                      </a:r>
                      <a:r>
                        <a:rPr lang="es-MX" sz="1400" b="1" dirty="0" smtClean="0">
                          <a:solidFill>
                            <a:srgbClr val="000000"/>
                          </a:solidFill>
                          <a:latin typeface="Calibri" pitchFamily="34" charset="0"/>
                          <a:ea typeface="Times New Roman"/>
                          <a:cs typeface="Times New Roman"/>
                        </a:rPr>
                        <a:t> Nacional</a:t>
                      </a:r>
                    </a:p>
                    <a:p>
                      <a:pPr algn="ctr">
                        <a:spcAft>
                          <a:spcPts val="0"/>
                        </a:spcAft>
                      </a:pPr>
                      <a:r>
                        <a:rPr lang="es-MX" sz="1050" b="1" dirty="0" smtClean="0">
                          <a:solidFill>
                            <a:srgbClr val="000000"/>
                          </a:solidFill>
                          <a:latin typeface="Calibri" pitchFamily="34" charset="0"/>
                          <a:ea typeface="Times New Roman"/>
                          <a:cs typeface="Times New Roman"/>
                        </a:rPr>
                        <a:t>(a</a:t>
                      </a:r>
                      <a:r>
                        <a:rPr lang="es-MX" sz="1050" b="1" baseline="0" dirty="0" smtClean="0">
                          <a:solidFill>
                            <a:srgbClr val="000000"/>
                          </a:solidFill>
                          <a:latin typeface="Calibri" pitchFamily="34" charset="0"/>
                          <a:ea typeface="Times New Roman"/>
                          <a:cs typeface="Times New Roman"/>
                        </a:rPr>
                        <a:t> diciembre de 2013)</a:t>
                      </a:r>
                      <a:endParaRPr lang="es-MX" sz="1050" b="1" dirty="0">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184150">
                <a:tc vMerge="1">
                  <a:txBody>
                    <a:bodyPr/>
                    <a:lstStyle/>
                    <a:p>
                      <a:pPr>
                        <a:spcAft>
                          <a:spcPts val="0"/>
                        </a:spcAft>
                      </a:pPr>
                      <a:endParaRPr lang="es-MX" sz="1200" b="1" dirty="0">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MX" sz="1200" b="1" dirty="0" smtClean="0">
                          <a:solidFill>
                            <a:srgbClr val="000000"/>
                          </a:solidFill>
                          <a:latin typeface="Calibri" pitchFamily="34" charset="0"/>
                          <a:ea typeface="Times New Roman"/>
                          <a:cs typeface="Times New Roman"/>
                        </a:rPr>
                        <a:t>Número</a:t>
                      </a:r>
                      <a:endParaRPr lang="es-MX" sz="1200" b="1" dirty="0">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DCDC"/>
                    </a:solidFill>
                  </a:tcPr>
                </a:tc>
                <a:tc>
                  <a:txBody>
                    <a:bodyPr/>
                    <a:lstStyle/>
                    <a:p>
                      <a:pPr algn="ctr">
                        <a:spcAft>
                          <a:spcPts val="0"/>
                        </a:spcAft>
                      </a:pPr>
                      <a:r>
                        <a:rPr lang="es-MX" sz="1400" b="1" dirty="0" smtClean="0">
                          <a:solidFill>
                            <a:srgbClr val="000000"/>
                          </a:solidFill>
                          <a:latin typeface="Calibri" pitchFamily="34" charset="0"/>
                          <a:ea typeface="Times New Roman"/>
                          <a:cs typeface="Times New Roman"/>
                        </a:rPr>
                        <a:t>%</a:t>
                      </a: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DCDC"/>
                    </a:solidFill>
                  </a:tcPr>
                </a:tc>
                <a:tc>
                  <a:txBody>
                    <a:bodyPr/>
                    <a:lstStyle/>
                    <a:p>
                      <a:pPr algn="ctr">
                        <a:spcAft>
                          <a:spcPts val="0"/>
                        </a:spcAft>
                      </a:pPr>
                      <a:r>
                        <a:rPr lang="es-MX" sz="1200" b="1" dirty="0" smtClean="0">
                          <a:solidFill>
                            <a:srgbClr val="000000"/>
                          </a:solidFill>
                          <a:latin typeface="Calibri" pitchFamily="34" charset="0"/>
                          <a:ea typeface="Times New Roman"/>
                          <a:cs typeface="Times New Roman"/>
                        </a:rPr>
                        <a:t>Número</a:t>
                      </a:r>
                      <a:endParaRPr lang="es-MX" sz="1200" b="1" dirty="0">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DCDC"/>
                    </a:solidFill>
                  </a:tcPr>
                </a:tc>
                <a:tc>
                  <a:txBody>
                    <a:bodyPr/>
                    <a:lstStyle/>
                    <a:p>
                      <a:pPr algn="ctr">
                        <a:spcAft>
                          <a:spcPts val="0"/>
                        </a:spcAft>
                      </a:pPr>
                      <a:r>
                        <a:rPr lang="es-MX" sz="1400" b="1" dirty="0" smtClean="0">
                          <a:solidFill>
                            <a:srgbClr val="000000"/>
                          </a:solidFill>
                          <a:latin typeface="Calibri" pitchFamily="34" charset="0"/>
                          <a:ea typeface="Times New Roman"/>
                          <a:cs typeface="Times New Roman"/>
                        </a:rPr>
                        <a:t>%</a:t>
                      </a: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DCDC"/>
                    </a:solidFill>
                  </a:tcPr>
                </a:tc>
                <a:tc>
                  <a:txBody>
                    <a:bodyPr/>
                    <a:lstStyle/>
                    <a:p>
                      <a:pPr algn="ctr">
                        <a:spcAft>
                          <a:spcPts val="0"/>
                        </a:spcAft>
                      </a:pPr>
                      <a:r>
                        <a:rPr lang="es-MX" sz="1200" b="1" dirty="0" smtClean="0">
                          <a:solidFill>
                            <a:srgbClr val="000000"/>
                          </a:solidFill>
                          <a:latin typeface="Calibri" pitchFamily="34" charset="0"/>
                          <a:ea typeface="Times New Roman"/>
                          <a:cs typeface="Times New Roman"/>
                        </a:rPr>
                        <a:t>Número</a:t>
                      </a:r>
                      <a:endParaRPr lang="es-MX" sz="1200" b="1" dirty="0">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DCDC"/>
                    </a:solidFill>
                  </a:tcPr>
                </a:tc>
                <a:tc>
                  <a:txBody>
                    <a:bodyPr/>
                    <a:lstStyle/>
                    <a:p>
                      <a:pPr algn="ctr">
                        <a:spcAft>
                          <a:spcPts val="0"/>
                        </a:spcAft>
                      </a:pPr>
                      <a:r>
                        <a:rPr lang="es-MX" sz="1400" b="1" dirty="0" smtClean="0">
                          <a:solidFill>
                            <a:srgbClr val="000000"/>
                          </a:solidFill>
                          <a:latin typeface="Calibri" pitchFamily="34" charset="0"/>
                          <a:ea typeface="Times New Roman"/>
                          <a:cs typeface="Times New Roman"/>
                        </a:rPr>
                        <a:t>%</a:t>
                      </a: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DCDC"/>
                    </a:solidFill>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DCDC"/>
                    </a:solidFill>
                  </a:tcPr>
                </a:tc>
              </a:tr>
              <a:tr h="1822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400" b="1" dirty="0" smtClean="0">
                          <a:solidFill>
                            <a:srgbClr val="000000"/>
                          </a:solidFill>
                          <a:latin typeface="Calibri" pitchFamily="34" charset="0"/>
                          <a:ea typeface="Times New Roman"/>
                          <a:cs typeface="Times New Roman"/>
                        </a:rPr>
                        <a:t>Programas educativos evaluables de TSU y Lic.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MX" sz="1400" b="1" dirty="0" smtClean="0">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2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400" b="1" dirty="0" smtClean="0">
                          <a:solidFill>
                            <a:srgbClr val="000000"/>
                          </a:solidFill>
                          <a:latin typeface="Calibri" pitchFamily="34" charset="0"/>
                          <a:ea typeface="Times New Roman"/>
                          <a:cs typeface="Times New Roman"/>
                        </a:rPr>
                        <a:t>Programas educativos </a:t>
                      </a:r>
                      <a:r>
                        <a:rPr lang="es-MX" sz="1400" b="1" baseline="0" dirty="0" smtClean="0">
                          <a:solidFill>
                            <a:srgbClr val="000000"/>
                          </a:solidFill>
                          <a:latin typeface="Calibri" pitchFamily="34" charset="0"/>
                          <a:ea typeface="Times New Roman"/>
                          <a:cs typeface="Times New Roman"/>
                        </a:rPr>
                        <a:t>de TSU y Lic. </a:t>
                      </a:r>
                      <a:r>
                        <a:rPr lang="es-MX" sz="1400" b="1" dirty="0" smtClean="0">
                          <a:solidFill>
                            <a:srgbClr val="000000"/>
                          </a:solidFill>
                          <a:latin typeface="Calibri" pitchFamily="34" charset="0"/>
                          <a:ea typeface="Times New Roman"/>
                          <a:cs typeface="Times New Roman"/>
                        </a:rPr>
                        <a:t>con</a:t>
                      </a:r>
                      <a:r>
                        <a:rPr lang="es-MX" sz="1400" b="1" baseline="0" dirty="0" smtClean="0">
                          <a:solidFill>
                            <a:srgbClr val="000000"/>
                          </a:solidFill>
                          <a:latin typeface="Calibri" pitchFamily="34" charset="0"/>
                          <a:ea typeface="Times New Roman"/>
                          <a:cs typeface="Times New Roman"/>
                        </a:rPr>
                        <a:t> nivel 1 de los CIEES </a:t>
                      </a:r>
                      <a:r>
                        <a:rPr lang="es-MX" sz="1400" b="1" dirty="0" smtClean="0">
                          <a:solidFill>
                            <a:srgbClr val="000000"/>
                          </a:solidFill>
                          <a:latin typeface="Calibri" pitchFamily="34" charset="0"/>
                          <a:ea typeface="Times New Roman"/>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2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400" b="1" dirty="0" smtClean="0">
                          <a:solidFill>
                            <a:srgbClr val="000000"/>
                          </a:solidFill>
                          <a:latin typeface="Calibri" pitchFamily="34" charset="0"/>
                          <a:ea typeface="Times New Roman"/>
                          <a:cs typeface="Times New Roman"/>
                        </a:rPr>
                        <a:t>Programas educativos de TSU y Lic</a:t>
                      </a:r>
                      <a:r>
                        <a:rPr lang="es-MX" sz="1400" b="1" baseline="0" dirty="0" smtClean="0">
                          <a:solidFill>
                            <a:srgbClr val="000000"/>
                          </a:solidFill>
                          <a:latin typeface="Calibri" pitchFamily="34" charset="0"/>
                          <a:ea typeface="Times New Roman"/>
                          <a:cs typeface="Times New Roman"/>
                        </a:rPr>
                        <a:t>. acreditados</a:t>
                      </a:r>
                      <a:r>
                        <a:rPr lang="es-MX" sz="1400" b="1" dirty="0" smtClean="0">
                          <a:solidFill>
                            <a:srgbClr val="000000"/>
                          </a:solidFill>
                          <a:latin typeface="Calibri" pitchFamily="34" charset="0"/>
                          <a:ea typeface="Times New Roman"/>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41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400" b="1" dirty="0" smtClean="0">
                          <a:solidFill>
                            <a:srgbClr val="000000"/>
                          </a:solidFill>
                          <a:latin typeface="Calibri" pitchFamily="34" charset="0"/>
                          <a:ea typeface="Times New Roman"/>
                          <a:cs typeface="Times New Roman"/>
                        </a:rPr>
                        <a:t>Programas educativos de calidad de TSU y Lic.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41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400" b="1" dirty="0" smtClean="0">
                          <a:solidFill>
                            <a:srgbClr val="000000"/>
                          </a:solidFill>
                          <a:latin typeface="Calibri" pitchFamily="34" charset="0"/>
                          <a:ea typeface="Times New Roman"/>
                          <a:cs typeface="Times New Roman"/>
                        </a:rPr>
                        <a:t>Matrícula Evaluable de TSU y Lic.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a:solidFill>
                          <a:srgbClr val="000000"/>
                        </a:solidFill>
                        <a:latin typeface="Calibri"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MX" sz="1400" b="1" dirty="0" smtClean="0">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41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400" b="1" dirty="0" smtClean="0">
                          <a:solidFill>
                            <a:srgbClr val="000000"/>
                          </a:solidFill>
                          <a:latin typeface="Calibri" pitchFamily="34" charset="0"/>
                          <a:ea typeface="Times New Roman"/>
                          <a:cs typeface="Times New Roman"/>
                        </a:rPr>
                        <a:t>Matrícula de TSU y Lic.</a:t>
                      </a:r>
                      <a:r>
                        <a:rPr lang="es-MX" sz="1400" b="1" baseline="0" dirty="0" smtClean="0">
                          <a:solidFill>
                            <a:srgbClr val="000000"/>
                          </a:solidFill>
                          <a:latin typeface="Calibri" pitchFamily="34" charset="0"/>
                          <a:ea typeface="Times New Roman"/>
                          <a:cs typeface="Times New Roman"/>
                        </a:rPr>
                        <a:t> en PE con nivel 1 de los CIEES</a:t>
                      </a:r>
                      <a:endParaRPr lang="es-MX" sz="1400" b="1" dirty="0" smtClean="0">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a:solidFill>
                          <a:srgbClr val="000000"/>
                        </a:solidFill>
                        <a:latin typeface="Calibri"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a:solidFill>
                          <a:srgbClr val="000000"/>
                        </a:solidFill>
                        <a:latin typeface="Calibri"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41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400" b="1" dirty="0" smtClean="0">
                          <a:solidFill>
                            <a:srgbClr val="000000"/>
                          </a:solidFill>
                          <a:latin typeface="Calibri" pitchFamily="34" charset="0"/>
                          <a:ea typeface="Times New Roman"/>
                          <a:cs typeface="Times New Roman"/>
                        </a:rPr>
                        <a:t>Matrícula de TSU y Lic. en PE</a:t>
                      </a:r>
                      <a:r>
                        <a:rPr lang="es-MX" sz="1400" b="1" baseline="0" dirty="0" smtClean="0">
                          <a:solidFill>
                            <a:srgbClr val="000000"/>
                          </a:solidFill>
                          <a:latin typeface="Calibri" pitchFamily="34" charset="0"/>
                          <a:ea typeface="Times New Roman"/>
                          <a:cs typeface="Times New Roman"/>
                        </a:rPr>
                        <a:t> acreditados</a:t>
                      </a:r>
                      <a:endParaRPr lang="es-MX" sz="1400" b="1" dirty="0" smtClean="0">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a:solidFill>
                          <a:srgbClr val="000000"/>
                        </a:solidFill>
                        <a:latin typeface="Calibri"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a:solidFill>
                          <a:srgbClr val="000000"/>
                        </a:solidFill>
                        <a:latin typeface="Calibri"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41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400" b="1" dirty="0" smtClean="0">
                          <a:solidFill>
                            <a:srgbClr val="000000"/>
                          </a:solidFill>
                          <a:latin typeface="Calibri" pitchFamily="34" charset="0"/>
                          <a:ea typeface="Times New Roman"/>
                          <a:cs typeface="Times New Roman"/>
                        </a:rPr>
                        <a:t>Matrícula de TSU y Lic. en</a:t>
                      </a:r>
                      <a:r>
                        <a:rPr lang="es-MX" sz="1400" b="1" baseline="0" dirty="0" smtClean="0">
                          <a:solidFill>
                            <a:srgbClr val="000000"/>
                          </a:solidFill>
                          <a:latin typeface="Calibri" pitchFamily="34" charset="0"/>
                          <a:ea typeface="Times New Roman"/>
                          <a:cs typeface="Times New Roman"/>
                        </a:rPr>
                        <a:t> PE de calidad</a:t>
                      </a:r>
                      <a:endParaRPr lang="es-MX" sz="1400" b="1" dirty="0" smtClean="0">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a:solidFill>
                          <a:srgbClr val="000000"/>
                        </a:solidFill>
                        <a:latin typeface="Calibri"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a:solidFill>
                          <a:srgbClr val="000000"/>
                        </a:solidFill>
                        <a:latin typeface="Calibri"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41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400" b="1" dirty="0" smtClean="0">
                          <a:solidFill>
                            <a:srgbClr val="000000"/>
                          </a:solidFill>
                          <a:latin typeface="Calibri" pitchFamily="34" charset="0"/>
                          <a:ea typeface="Times New Roman"/>
                          <a:cs typeface="Times New Roman"/>
                        </a:rPr>
                        <a:t>Estudiantes egresados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a:solidFill>
                          <a:srgbClr val="000000"/>
                        </a:solidFill>
                        <a:latin typeface="Calibri"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a:solidFill>
                          <a:srgbClr val="000000"/>
                        </a:solidFill>
                        <a:latin typeface="Calibri"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400" b="1" dirty="0">
                        <a:solidFill>
                          <a:srgbClr val="000000"/>
                        </a:solidFill>
                        <a:latin typeface="Calibri"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5 Rectángulo">
            <a:hlinkClick r:id="rId3" action="ppaction://hlinksldjump"/>
          </p:cNvPr>
          <p:cNvSpPr/>
          <p:nvPr/>
        </p:nvSpPr>
        <p:spPr bwMode="auto">
          <a:xfrm>
            <a:off x="0" y="-3111"/>
            <a:ext cx="9144000" cy="6858000"/>
          </a:xfrm>
          <a:prstGeom prst="rect">
            <a:avLst/>
          </a:prstGeom>
          <a:solidFill>
            <a:srgbClr val="002774">
              <a:alpha val="0"/>
            </a:srgbClr>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sp>
        <p:nvSpPr>
          <p:cNvPr id="16" name="AutoShape 1811">
            <a:hlinkClick r:id="" action="ppaction://hlinkshowjump?jump=nextslide"/>
          </p:cNvPr>
          <p:cNvSpPr>
            <a:spLocks noChangeArrowheads="1"/>
          </p:cNvSpPr>
          <p:nvPr/>
        </p:nvSpPr>
        <p:spPr bwMode="auto">
          <a:xfrm>
            <a:off x="8959850" y="642918"/>
            <a:ext cx="155575" cy="147637"/>
          </a:xfrm>
          <a:prstGeom prst="rightArrow">
            <a:avLst>
              <a:gd name="adj1" fmla="val 50000"/>
              <a:gd name="adj2" fmla="val 58733"/>
            </a:avLst>
          </a:prstGeom>
          <a:solidFill>
            <a:srgbClr val="008000">
              <a:alpha val="50195"/>
            </a:srgbClr>
          </a:solidFill>
          <a:ln w="19050" algn="ctr">
            <a:solidFill>
              <a:schemeClr val="accent1"/>
            </a:solidFill>
            <a:miter lim="800000"/>
            <a:headEnd/>
            <a:tailEnd/>
          </a:ln>
        </p:spPr>
        <p:txBody>
          <a:bodyPr wrap="none" tIns="90000" anchor="ctr"/>
          <a:lstStyle/>
          <a:p>
            <a:pPr algn="ctr"/>
            <a:endParaRPr lang="es-ES_tradnl" sz="1400"/>
          </a:p>
        </p:txBody>
      </p:sp>
      <p:sp>
        <p:nvSpPr>
          <p:cNvPr id="7" name="Título 1"/>
          <p:cNvSpPr txBox="1">
            <a:spLocks/>
          </p:cNvSpPr>
          <p:nvPr/>
        </p:nvSpPr>
        <p:spPr>
          <a:xfrm>
            <a:off x="821932" y="1"/>
            <a:ext cx="8322067" cy="584775"/>
          </a:xfrm>
          <a:prstGeom prst="rect">
            <a:avLst/>
          </a:prstGeom>
          <a:solidFill>
            <a:schemeClr val="accent5"/>
          </a:solidFill>
          <a:ln>
            <a:solidFill>
              <a:schemeClr val="accent1"/>
            </a:solidFill>
          </a:ln>
        </p:spPr>
        <p:txBody>
          <a:bodyPr>
            <a:spAutoFit/>
          </a:bodyPr>
          <a:lstStyle>
            <a:lvl1pPr algn="ctr" rtl="0" eaLnBrk="0" fontAlgn="base" hangingPunct="0">
              <a:spcBef>
                <a:spcPct val="0"/>
              </a:spcBef>
              <a:spcAft>
                <a:spcPct val="0"/>
              </a:spcAft>
              <a:defRPr sz="1600" baseline="0">
                <a:ln>
                  <a:solidFill>
                    <a:schemeClr val="accent1"/>
                  </a:solidFill>
                </a:ln>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MX" b="0" kern="0" smtClean="0"/>
              <a:t>Décimo segundo proceso para formular el  </a:t>
            </a:r>
            <a:br>
              <a:rPr lang="es-MX" b="0" kern="0" smtClean="0"/>
            </a:br>
            <a:r>
              <a:rPr lang="es-MX" b="0" kern="0" smtClean="0"/>
              <a:t>Programa de Fortalecimiento de la Calidad Educativa 2016-2017 </a:t>
            </a:r>
            <a:endParaRPr lang="es-MX" b="0" kern="0" dirty="0"/>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2"/>
          <p:cNvSpPr>
            <a:spLocks noChangeArrowheads="1"/>
          </p:cNvSpPr>
          <p:nvPr/>
        </p:nvSpPr>
        <p:spPr bwMode="auto">
          <a:xfrm>
            <a:off x="0" y="576936"/>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18434" name="Rectangle 209"/>
          <p:cNvSpPr>
            <a:spLocks noChangeArrowheads="1"/>
          </p:cNvSpPr>
          <p:nvPr/>
        </p:nvSpPr>
        <p:spPr bwMode="auto">
          <a:xfrm>
            <a:off x="0" y="565364"/>
            <a:ext cx="9144000" cy="6292636"/>
          </a:xfrm>
          <a:prstGeom prst="rect">
            <a:avLst/>
          </a:prstGeom>
          <a:solidFill>
            <a:schemeClr val="bg1">
              <a:alpha val="10196"/>
            </a:schemeClr>
          </a:solidFill>
          <a:ln w="3175" algn="ctr">
            <a:solidFill>
              <a:srgbClr val="B2B2B2"/>
            </a:solidFill>
            <a:miter lim="800000"/>
            <a:headEnd/>
            <a:tailEnd/>
          </a:ln>
        </p:spPr>
        <p:txBody>
          <a:bodyPr wrap="square" lIns="36000" tIns="18000" rIns="0" bIns="0" anchor="t" anchorCtr="0">
            <a:noAutofit/>
          </a:bodyPr>
          <a:lstStyle/>
          <a:p>
            <a:pPr algn="just"/>
            <a:endParaRPr lang="es-MX" sz="500" b="1" dirty="0" smtClean="0">
              <a:solidFill>
                <a:schemeClr val="tx1"/>
              </a:solidFill>
            </a:endParaRPr>
          </a:p>
          <a:p>
            <a:pPr algn="just"/>
            <a:r>
              <a:rPr lang="es-MX" sz="1400" b="1" dirty="0" smtClean="0">
                <a:solidFill>
                  <a:schemeClr val="tx1"/>
                </a:solidFill>
              </a:rPr>
              <a:t>Análisis </a:t>
            </a:r>
            <a:r>
              <a:rPr lang="es-MX" sz="1400" b="1" dirty="0">
                <a:solidFill>
                  <a:schemeClr val="tx1"/>
                </a:solidFill>
              </a:rPr>
              <a:t>de la competitividad </a:t>
            </a:r>
            <a:r>
              <a:rPr lang="es-MX" sz="1400" b="1" dirty="0" smtClean="0">
                <a:solidFill>
                  <a:schemeClr val="tx1"/>
                </a:solidFill>
              </a:rPr>
              <a:t>académica</a:t>
            </a:r>
            <a:endParaRPr lang="es-MX" sz="1400" dirty="0" smtClean="0">
              <a:solidFill>
                <a:schemeClr val="tx1"/>
              </a:solidFill>
            </a:endParaRPr>
          </a:p>
          <a:p>
            <a:pPr algn="just"/>
            <a:endParaRPr lang="es-MX" sz="1300" dirty="0" smtClean="0">
              <a:solidFill>
                <a:schemeClr val="tx1"/>
              </a:solidFill>
            </a:endParaRPr>
          </a:p>
          <a:p>
            <a:pPr algn="just"/>
            <a:endParaRPr lang="es-MX" sz="1300" dirty="0" smtClean="0">
              <a:solidFill>
                <a:schemeClr val="tx1"/>
              </a:solidFill>
            </a:endParaRPr>
          </a:p>
          <a:p>
            <a:pPr algn="just"/>
            <a:endParaRPr lang="es-MX" sz="1300" dirty="0" smtClean="0">
              <a:solidFill>
                <a:schemeClr val="tx1"/>
              </a:solidFill>
            </a:endParaRPr>
          </a:p>
          <a:p>
            <a:pPr algn="just"/>
            <a:endParaRPr lang="es-MX" sz="1300" dirty="0" smtClean="0">
              <a:solidFill>
                <a:schemeClr val="tx1"/>
              </a:solidFill>
            </a:endParaRPr>
          </a:p>
          <a:p>
            <a:pPr algn="just"/>
            <a:endParaRPr lang="es-MX" sz="1300" dirty="0" smtClean="0">
              <a:solidFill>
                <a:schemeClr val="tx1"/>
              </a:solidFill>
            </a:endParaRPr>
          </a:p>
          <a:p>
            <a:pPr algn="just"/>
            <a:endParaRPr lang="es-MX" sz="1300" dirty="0" smtClean="0">
              <a:solidFill>
                <a:schemeClr val="tx1"/>
              </a:solidFill>
            </a:endParaRPr>
          </a:p>
          <a:p>
            <a:pPr algn="just"/>
            <a:endParaRPr lang="es-MX" sz="1300" dirty="0" smtClean="0">
              <a:solidFill>
                <a:schemeClr val="tx1"/>
              </a:solidFill>
            </a:endParaRPr>
          </a:p>
          <a:p>
            <a:pPr algn="just"/>
            <a:endParaRPr lang="es-MX" sz="1300" dirty="0" smtClean="0">
              <a:solidFill>
                <a:schemeClr val="tx1"/>
              </a:solidFill>
            </a:endParaRPr>
          </a:p>
          <a:p>
            <a:pPr algn="just"/>
            <a:endParaRPr lang="es-MX" sz="1300" dirty="0" smtClean="0">
              <a:solidFill>
                <a:schemeClr val="tx1"/>
              </a:solidFill>
            </a:endParaRPr>
          </a:p>
          <a:p>
            <a:pPr algn="just"/>
            <a:endParaRPr lang="es-MX" sz="1300" dirty="0" smtClean="0">
              <a:solidFill>
                <a:schemeClr val="tx1"/>
              </a:solidFill>
            </a:endParaRPr>
          </a:p>
          <a:p>
            <a:pPr algn="just"/>
            <a:endParaRPr lang="es-MX" sz="1300" dirty="0" smtClean="0">
              <a:solidFill>
                <a:schemeClr val="tx1"/>
              </a:solidFill>
            </a:endParaRPr>
          </a:p>
          <a:p>
            <a:pPr algn="just"/>
            <a:endParaRPr lang="es-MX" sz="1300" dirty="0" smtClean="0">
              <a:solidFill>
                <a:schemeClr val="tx1"/>
              </a:solidFill>
            </a:endParaRPr>
          </a:p>
          <a:p>
            <a:pPr algn="just"/>
            <a:endParaRPr lang="es-MX" sz="1300" dirty="0" smtClean="0">
              <a:solidFill>
                <a:schemeClr val="tx1"/>
              </a:solidFill>
            </a:endParaRPr>
          </a:p>
          <a:p>
            <a:pPr algn="just"/>
            <a:r>
              <a:rPr lang="es-MX" sz="1300" dirty="0" smtClean="0">
                <a:solidFill>
                  <a:schemeClr val="tx1"/>
                </a:solidFill>
              </a:rPr>
              <a:t>Realizar el análisis en cuanto a:</a:t>
            </a:r>
          </a:p>
          <a:p>
            <a:pPr algn="just"/>
            <a:endParaRPr lang="es-MX" sz="800" dirty="0" smtClean="0">
              <a:solidFill>
                <a:schemeClr val="tx1"/>
              </a:solidFill>
            </a:endParaRPr>
          </a:p>
          <a:p>
            <a:pPr marL="742950" lvl="1" indent="-285750" algn="just">
              <a:buFont typeface="Wingdings" panose="05000000000000000000" pitchFamily="2" charset="2"/>
              <a:buChar char="Ø"/>
            </a:pPr>
            <a:r>
              <a:rPr lang="es-MX" sz="1300" b="0" dirty="0" smtClean="0">
                <a:solidFill>
                  <a:schemeClr val="tx1"/>
                </a:solidFill>
              </a:rPr>
              <a:t>Evolución de los indicadores PE y matrícula de TSU y Licenciatura.</a:t>
            </a:r>
          </a:p>
          <a:p>
            <a:pPr marL="742950" lvl="1" indent="-285750" algn="just">
              <a:buFont typeface="Wingdings" panose="05000000000000000000" pitchFamily="2" charset="2"/>
              <a:buChar char="Ø"/>
            </a:pPr>
            <a:r>
              <a:rPr lang="es-MX" sz="1300" b="0" dirty="0" smtClean="0">
                <a:solidFill>
                  <a:schemeClr val="tx1"/>
                </a:solidFill>
              </a:rPr>
              <a:t>Indicadores de PE y matrícula de posgrado.</a:t>
            </a:r>
          </a:p>
          <a:p>
            <a:pPr marL="742950" lvl="1" indent="-285750" algn="just">
              <a:buFont typeface="Wingdings" panose="05000000000000000000" pitchFamily="2" charset="2"/>
              <a:buChar char="Ø"/>
            </a:pPr>
            <a:r>
              <a:rPr lang="es-MX" sz="1300" b="0" dirty="0" smtClean="0">
                <a:solidFill>
                  <a:schemeClr val="tx1"/>
                </a:solidFill>
              </a:rPr>
              <a:t>Evolución de los indicadores de egresados registrados en la Dirección General de Profesiones (DGP).</a:t>
            </a:r>
          </a:p>
          <a:p>
            <a:pPr marL="742950" lvl="1" indent="-285750" algn="just">
              <a:buFont typeface="Wingdings" panose="05000000000000000000" pitchFamily="2" charset="2"/>
              <a:buChar char="Ø"/>
            </a:pPr>
            <a:r>
              <a:rPr lang="es-MX" sz="1300" b="0" dirty="0" smtClean="0">
                <a:solidFill>
                  <a:schemeClr val="tx1"/>
                </a:solidFill>
              </a:rPr>
              <a:t>Eficacia de las políticas y estrategias implementadas.</a:t>
            </a:r>
          </a:p>
          <a:p>
            <a:pPr marL="742950" lvl="1" indent="-285750" algn="just">
              <a:buFont typeface="Wingdings" panose="05000000000000000000" pitchFamily="2" charset="2"/>
              <a:buChar char="Ø"/>
            </a:pPr>
            <a:r>
              <a:rPr lang="es-MX" sz="1300" b="0" dirty="0" smtClean="0">
                <a:solidFill>
                  <a:schemeClr val="tx1"/>
                </a:solidFill>
              </a:rPr>
              <a:t>Principales problemas que han impedido una evolución más favorable de los indicadores.</a:t>
            </a:r>
          </a:p>
          <a:p>
            <a:pPr algn="just"/>
            <a:endParaRPr lang="es-MX" sz="800" dirty="0" smtClean="0">
              <a:solidFill>
                <a:schemeClr val="tx1"/>
              </a:solidFill>
            </a:endParaRPr>
          </a:p>
          <a:p>
            <a:pPr algn="just"/>
            <a:r>
              <a:rPr lang="es-MX" sz="1300" b="0" dirty="0" smtClean="0">
                <a:solidFill>
                  <a:schemeClr val="tx1"/>
                </a:solidFill>
              </a:rPr>
              <a:t>Principales conclusiones de los impactos de competitividad académica.</a:t>
            </a:r>
            <a:endParaRPr lang="es-ES" sz="1300" b="0" dirty="0" smtClean="0">
              <a:solidFill>
                <a:schemeClr val="tx1"/>
              </a:solidFill>
            </a:endParaRPr>
          </a:p>
          <a:p>
            <a:pPr algn="just">
              <a:lnSpc>
                <a:spcPct val="80000"/>
              </a:lnSpc>
            </a:pPr>
            <a:endParaRPr lang="es-MX" sz="1300" dirty="0" smtClean="0">
              <a:solidFill>
                <a:schemeClr val="tx1"/>
              </a:solidFill>
            </a:endParaRPr>
          </a:p>
          <a:p>
            <a:pPr algn="just">
              <a:lnSpc>
                <a:spcPct val="80000"/>
              </a:lnSpc>
            </a:pPr>
            <a:endParaRPr lang="es-MX" sz="1300" dirty="0">
              <a:solidFill>
                <a:schemeClr val="tx1"/>
              </a:solidFill>
            </a:endParaRPr>
          </a:p>
          <a:p>
            <a:pPr algn="just">
              <a:lnSpc>
                <a:spcPct val="80000"/>
              </a:lnSpc>
            </a:pPr>
            <a:endParaRPr lang="es-ES" sz="1300" dirty="0">
              <a:solidFill>
                <a:schemeClr val="tx1"/>
              </a:solidFill>
            </a:endParaRPr>
          </a:p>
        </p:txBody>
      </p:sp>
      <p:sp>
        <p:nvSpPr>
          <p:cNvPr id="7" name="6 Rectángulo">
            <a:hlinkClick r:id="rId3" action="ppaction://hlinksldjump"/>
          </p:cNvPr>
          <p:cNvSpPr/>
          <p:nvPr/>
        </p:nvSpPr>
        <p:spPr bwMode="auto">
          <a:xfrm>
            <a:off x="0" y="-24"/>
            <a:ext cx="9144000" cy="6858048"/>
          </a:xfrm>
          <a:prstGeom prst="rect">
            <a:avLst/>
          </a:prstGeom>
          <a:solidFill>
            <a:srgbClr val="002774">
              <a:alpha val="0"/>
            </a:srgbClr>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sp>
        <p:nvSpPr>
          <p:cNvPr id="6" name="AutoShape 513">
            <a:hlinkClick r:id="" action="ppaction://hlinkshowjump?jump=previousslide"/>
          </p:cNvPr>
          <p:cNvSpPr>
            <a:spLocks noChangeArrowheads="1"/>
          </p:cNvSpPr>
          <p:nvPr/>
        </p:nvSpPr>
        <p:spPr bwMode="auto">
          <a:xfrm flipH="1">
            <a:off x="8927651" y="644505"/>
            <a:ext cx="155575" cy="147638"/>
          </a:xfrm>
          <a:prstGeom prst="rightArrow">
            <a:avLst>
              <a:gd name="adj1" fmla="val 50000"/>
              <a:gd name="adj2" fmla="val 58732"/>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graphicFrame>
        <p:nvGraphicFramePr>
          <p:cNvPr id="8" name="7 Tabla"/>
          <p:cNvGraphicFramePr>
            <a:graphicFrameLocks noGrp="1"/>
          </p:cNvGraphicFramePr>
          <p:nvPr>
            <p:extLst>
              <p:ext uri="{D42A27DB-BD31-4B8C-83A1-F6EECF244321}">
                <p14:modId xmlns:p14="http://schemas.microsoft.com/office/powerpoint/2010/main" val="3508252034"/>
              </p:ext>
            </p:extLst>
          </p:nvPr>
        </p:nvGraphicFramePr>
        <p:xfrm>
          <a:off x="378930" y="1022410"/>
          <a:ext cx="8358245" cy="2202180"/>
        </p:xfrm>
        <a:graphic>
          <a:graphicData uri="http://schemas.openxmlformats.org/drawingml/2006/table">
            <a:tbl>
              <a:tblPr/>
              <a:tblGrid>
                <a:gridCol w="5798957"/>
                <a:gridCol w="697470"/>
                <a:gridCol w="620606"/>
                <a:gridCol w="620606"/>
                <a:gridCol w="620606"/>
              </a:tblGrid>
              <a:tr h="184150">
                <a:tc rowSpan="2">
                  <a:txBody>
                    <a:bodyPr/>
                    <a:lstStyle/>
                    <a:p>
                      <a:pPr>
                        <a:spcAft>
                          <a:spcPts val="0"/>
                        </a:spcAft>
                      </a:pPr>
                      <a:endParaRPr lang="es-MX" sz="1200" dirty="0">
                        <a:solidFill>
                          <a:srgbClr val="000000"/>
                        </a:solidFill>
                        <a:latin typeface="Arial"/>
                        <a:ea typeface="Times New Roman"/>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es-MX" sz="1200" b="1" dirty="0" smtClean="0">
                          <a:solidFill>
                            <a:srgbClr val="000000"/>
                          </a:solidFill>
                          <a:latin typeface="Calibri"/>
                          <a:ea typeface="Times New Roman"/>
                          <a:cs typeface="Times New Roman"/>
                        </a:rPr>
                        <a:t>2010</a:t>
                      </a: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gridSpan="2">
                  <a:txBody>
                    <a:bodyPr/>
                    <a:lstStyle/>
                    <a:p>
                      <a:pPr algn="ctr">
                        <a:spcAft>
                          <a:spcPts val="0"/>
                        </a:spcAft>
                      </a:pPr>
                      <a:r>
                        <a:rPr lang="es-MX" sz="1200" b="1" dirty="0" smtClean="0">
                          <a:solidFill>
                            <a:srgbClr val="000000"/>
                          </a:solidFill>
                          <a:latin typeface="Calibri"/>
                          <a:ea typeface="Times New Roman"/>
                          <a:cs typeface="Times New Roman"/>
                        </a:rPr>
                        <a:t>2013</a:t>
                      </a: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r>
              <a:tr h="184150">
                <a:tc vMerge="1">
                  <a:txBody>
                    <a:bodyPr/>
                    <a:lstStyle/>
                    <a:p>
                      <a:endParaRPr lang="es-MX"/>
                    </a:p>
                  </a:txBody>
                  <a:tcPr/>
                </a:tc>
                <a:tc>
                  <a:txBody>
                    <a:bodyPr/>
                    <a:lstStyle/>
                    <a:p>
                      <a:pPr algn="ctr">
                        <a:spcAft>
                          <a:spcPts val="0"/>
                        </a:spcAft>
                      </a:pPr>
                      <a:r>
                        <a:rPr lang="es-MX" sz="1200" b="1" dirty="0">
                          <a:solidFill>
                            <a:srgbClr val="000000"/>
                          </a:solidFill>
                          <a:latin typeface="Calibri"/>
                          <a:ea typeface="Times New Roman"/>
                          <a:cs typeface="Times New Roman"/>
                        </a:rPr>
                        <a:t>No.</a:t>
                      </a: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DCDC"/>
                    </a:solidFill>
                  </a:tcPr>
                </a:tc>
                <a:tc>
                  <a:txBody>
                    <a:bodyPr/>
                    <a:lstStyle/>
                    <a:p>
                      <a:pPr algn="ctr">
                        <a:spcAft>
                          <a:spcPts val="0"/>
                        </a:spcAft>
                      </a:pPr>
                      <a:r>
                        <a:rPr lang="es-MX" sz="1200" b="1" dirty="0">
                          <a:solidFill>
                            <a:srgbClr val="000000"/>
                          </a:solidFill>
                          <a:latin typeface="Calibri"/>
                          <a:ea typeface="Times New Roman"/>
                          <a:cs typeface="Times New Roman"/>
                        </a:rPr>
                        <a:t>%</a:t>
                      </a:r>
                      <a:endParaRPr lang="es-MX" sz="1200" dirty="0">
                        <a:solidFill>
                          <a:srgbClr val="000000"/>
                        </a:solidFill>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DCDC"/>
                    </a:solidFill>
                  </a:tcPr>
                </a:tc>
                <a:tc>
                  <a:txBody>
                    <a:bodyPr/>
                    <a:lstStyle/>
                    <a:p>
                      <a:pPr algn="ctr">
                        <a:spcAft>
                          <a:spcPts val="0"/>
                        </a:spcAft>
                      </a:pPr>
                      <a:r>
                        <a:rPr lang="es-MX" sz="1200" b="1" dirty="0">
                          <a:solidFill>
                            <a:srgbClr val="000000"/>
                          </a:solidFill>
                          <a:latin typeface="Calibri"/>
                          <a:ea typeface="Times New Roman"/>
                          <a:cs typeface="Times New Roman"/>
                        </a:rPr>
                        <a:t>No.</a:t>
                      </a: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DCDC"/>
                    </a:solidFill>
                  </a:tcPr>
                </a:tc>
                <a:tc>
                  <a:txBody>
                    <a:bodyPr/>
                    <a:lstStyle/>
                    <a:p>
                      <a:pPr algn="ctr">
                        <a:spcAft>
                          <a:spcPts val="0"/>
                        </a:spcAft>
                      </a:pPr>
                      <a:r>
                        <a:rPr lang="es-MX" sz="1200" b="1" dirty="0">
                          <a:solidFill>
                            <a:srgbClr val="000000"/>
                          </a:solidFill>
                          <a:latin typeface="Calibri"/>
                          <a:ea typeface="Times New Roman"/>
                          <a:cs typeface="Times New Roman"/>
                        </a:rPr>
                        <a:t>%</a:t>
                      </a:r>
                      <a:endParaRPr lang="es-MX" sz="1200" dirty="0">
                        <a:solidFill>
                          <a:srgbClr val="000000"/>
                        </a:solidFill>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DCDC"/>
                    </a:solidFill>
                  </a:tcPr>
                </a:tc>
              </a:tr>
              <a:tr h="184150">
                <a:tc>
                  <a:txBody>
                    <a:bodyPr/>
                    <a:lstStyle/>
                    <a:p>
                      <a:pPr>
                        <a:spcAft>
                          <a:spcPts val="0"/>
                        </a:spcAft>
                      </a:pPr>
                      <a:r>
                        <a:rPr lang="es-MX" sz="1200" b="1" dirty="0" smtClean="0">
                          <a:solidFill>
                            <a:srgbClr val="000000"/>
                          </a:solidFill>
                          <a:latin typeface="Calibri"/>
                          <a:ea typeface="Times New Roman"/>
                          <a:cs typeface="Times New Roman"/>
                        </a:rPr>
                        <a:t>Total </a:t>
                      </a:r>
                      <a:r>
                        <a:rPr lang="es-MX" sz="1200" b="1" dirty="0">
                          <a:solidFill>
                            <a:srgbClr val="000000"/>
                          </a:solidFill>
                          <a:latin typeface="Calibri"/>
                          <a:ea typeface="Times New Roman"/>
                          <a:cs typeface="Times New Roman"/>
                        </a:rPr>
                        <a:t>de programas educativos de posgrado </a:t>
                      </a: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245">
                <a:tc>
                  <a:txBody>
                    <a:bodyPr/>
                    <a:lstStyle/>
                    <a:p>
                      <a:pPr>
                        <a:spcAft>
                          <a:spcPts val="0"/>
                        </a:spcAft>
                      </a:pPr>
                      <a:r>
                        <a:rPr lang="es-MX" sz="1200" b="1" dirty="0" smtClean="0">
                          <a:solidFill>
                            <a:srgbClr val="000000"/>
                          </a:solidFill>
                          <a:latin typeface="Calibri"/>
                          <a:ea typeface="Times New Roman"/>
                          <a:cs typeface="Times New Roman"/>
                        </a:rPr>
                        <a:t>Número </a:t>
                      </a:r>
                      <a:r>
                        <a:rPr lang="es-MX" sz="1200" b="1" dirty="0">
                          <a:solidFill>
                            <a:srgbClr val="000000"/>
                          </a:solidFill>
                          <a:latin typeface="Calibri"/>
                          <a:ea typeface="Times New Roman"/>
                          <a:cs typeface="Times New Roman"/>
                        </a:rPr>
                        <a:t>de programas educativos en el Programa Nacional de Posgrado de Calidad, PNPC (PNP y PFC) </a:t>
                      </a: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4150">
                <a:tc>
                  <a:txBody>
                    <a:bodyPr/>
                    <a:lstStyle/>
                    <a:p>
                      <a:pPr>
                        <a:spcAft>
                          <a:spcPts val="0"/>
                        </a:spcAft>
                      </a:pPr>
                      <a:r>
                        <a:rPr lang="es-MX" sz="1200" b="1" dirty="0" smtClean="0">
                          <a:solidFill>
                            <a:srgbClr val="000000"/>
                          </a:solidFill>
                          <a:latin typeface="Calibri"/>
                          <a:ea typeface="Times New Roman"/>
                          <a:cs typeface="Times New Roman"/>
                        </a:rPr>
                        <a:t>Número </a:t>
                      </a:r>
                      <a:r>
                        <a:rPr lang="es-MX" sz="1200" b="1" dirty="0">
                          <a:solidFill>
                            <a:srgbClr val="000000"/>
                          </a:solidFill>
                          <a:latin typeface="Calibri"/>
                          <a:ea typeface="Times New Roman"/>
                          <a:cs typeface="Times New Roman"/>
                        </a:rPr>
                        <a:t>de programas educativos en el Padrón Nacional de Posgrado (PNP) </a:t>
                      </a: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4150">
                <a:tc>
                  <a:txBody>
                    <a:bodyPr/>
                    <a:lstStyle/>
                    <a:p>
                      <a:pPr>
                        <a:spcAft>
                          <a:spcPts val="0"/>
                        </a:spcAft>
                      </a:pPr>
                      <a:r>
                        <a:rPr lang="es-MX" sz="1200" b="1" dirty="0" smtClean="0">
                          <a:solidFill>
                            <a:srgbClr val="000000"/>
                          </a:solidFill>
                          <a:latin typeface="Calibri"/>
                          <a:ea typeface="Times New Roman"/>
                          <a:cs typeface="Times New Roman"/>
                        </a:rPr>
                        <a:t>Número </a:t>
                      </a:r>
                      <a:r>
                        <a:rPr lang="es-MX" sz="1200" b="1" dirty="0">
                          <a:solidFill>
                            <a:srgbClr val="000000"/>
                          </a:solidFill>
                          <a:latin typeface="Calibri"/>
                          <a:ea typeface="Times New Roman"/>
                          <a:cs typeface="Times New Roman"/>
                        </a:rPr>
                        <a:t>de programas educativos en el </a:t>
                      </a:r>
                      <a:r>
                        <a:rPr lang="es-MX" sz="1200" b="1" dirty="0" smtClean="0">
                          <a:solidFill>
                            <a:srgbClr val="000000"/>
                          </a:solidFill>
                          <a:latin typeface="Calibri"/>
                          <a:ea typeface="Times New Roman"/>
                          <a:cs typeface="Times New Roman"/>
                        </a:rPr>
                        <a:t>Programa </a:t>
                      </a:r>
                      <a:r>
                        <a:rPr lang="es-MX" sz="1200" b="1" dirty="0">
                          <a:solidFill>
                            <a:srgbClr val="000000"/>
                          </a:solidFill>
                          <a:latin typeface="Calibri"/>
                          <a:ea typeface="Times New Roman"/>
                          <a:cs typeface="Times New Roman"/>
                        </a:rPr>
                        <a:t>de Fomento a la Calidad (PFC) </a:t>
                      </a: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245">
                <a:tc>
                  <a:txBody>
                    <a:bodyPr/>
                    <a:lstStyle/>
                    <a:p>
                      <a:pPr>
                        <a:spcAft>
                          <a:spcPts val="0"/>
                        </a:spcAft>
                      </a:pPr>
                      <a:r>
                        <a:rPr lang="es-MX" sz="1200" b="1" dirty="0" smtClean="0">
                          <a:solidFill>
                            <a:srgbClr val="000000"/>
                          </a:solidFill>
                          <a:latin typeface="Calibri"/>
                          <a:ea typeface="Times New Roman"/>
                          <a:cs typeface="Times New Roman"/>
                        </a:rPr>
                        <a:t>Total </a:t>
                      </a:r>
                      <a:r>
                        <a:rPr lang="es-MX" sz="1200" b="1" dirty="0">
                          <a:solidFill>
                            <a:srgbClr val="000000"/>
                          </a:solidFill>
                          <a:latin typeface="Calibri"/>
                          <a:ea typeface="Times New Roman"/>
                          <a:cs typeface="Times New Roman"/>
                        </a:rPr>
                        <a:t>de matrícula en programas educativos de posgrado </a:t>
                      </a: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4150">
                <a:tc>
                  <a:txBody>
                    <a:bodyPr/>
                    <a:lstStyle/>
                    <a:p>
                      <a:pPr>
                        <a:spcAft>
                          <a:spcPts val="0"/>
                        </a:spcAft>
                      </a:pPr>
                      <a:r>
                        <a:rPr lang="es-MX" sz="1200" b="1" dirty="0" smtClean="0">
                          <a:solidFill>
                            <a:srgbClr val="000000"/>
                          </a:solidFill>
                          <a:latin typeface="Calibri"/>
                          <a:ea typeface="Times New Roman"/>
                          <a:cs typeface="Times New Roman"/>
                        </a:rPr>
                        <a:t>Matrícula </a:t>
                      </a:r>
                      <a:r>
                        <a:rPr lang="es-MX" sz="1200" b="1" dirty="0">
                          <a:solidFill>
                            <a:srgbClr val="000000"/>
                          </a:solidFill>
                          <a:latin typeface="Calibri"/>
                          <a:ea typeface="Times New Roman"/>
                          <a:cs typeface="Times New Roman"/>
                        </a:rPr>
                        <a:t>en programas educativos en el Programa Nacional de Posgrado de Calidad, PNPC (PNP y PFC) </a:t>
                      </a: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4150">
                <a:tc>
                  <a:txBody>
                    <a:bodyPr/>
                    <a:lstStyle/>
                    <a:p>
                      <a:pPr>
                        <a:spcAft>
                          <a:spcPts val="0"/>
                        </a:spcAft>
                      </a:pPr>
                      <a:r>
                        <a:rPr lang="es-MX" sz="1200" b="1" dirty="0" smtClean="0">
                          <a:solidFill>
                            <a:srgbClr val="000000"/>
                          </a:solidFill>
                          <a:latin typeface="Calibri"/>
                          <a:ea typeface="Times New Roman"/>
                          <a:cs typeface="Times New Roman"/>
                        </a:rPr>
                        <a:t>Matrícula </a:t>
                      </a:r>
                      <a:r>
                        <a:rPr lang="es-MX" sz="1200" b="1" dirty="0">
                          <a:solidFill>
                            <a:srgbClr val="000000"/>
                          </a:solidFill>
                          <a:latin typeface="Calibri"/>
                          <a:ea typeface="Times New Roman"/>
                          <a:cs typeface="Times New Roman"/>
                        </a:rPr>
                        <a:t>en programas educativos en el Padrón Nacional de Posgrado (PNP) </a:t>
                      </a: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245">
                <a:tc>
                  <a:txBody>
                    <a:bodyPr/>
                    <a:lstStyle/>
                    <a:p>
                      <a:pPr>
                        <a:spcAft>
                          <a:spcPts val="0"/>
                        </a:spcAft>
                      </a:pPr>
                      <a:r>
                        <a:rPr lang="es-MX" sz="1200" b="1" dirty="0" smtClean="0">
                          <a:solidFill>
                            <a:srgbClr val="000000"/>
                          </a:solidFill>
                          <a:latin typeface="Calibri"/>
                          <a:ea typeface="Times New Roman"/>
                          <a:cs typeface="Times New Roman"/>
                        </a:rPr>
                        <a:t>Matrícula </a:t>
                      </a:r>
                      <a:r>
                        <a:rPr lang="es-MX" sz="1200" b="1" dirty="0">
                          <a:solidFill>
                            <a:srgbClr val="000000"/>
                          </a:solidFill>
                          <a:latin typeface="Calibri"/>
                          <a:ea typeface="Times New Roman"/>
                          <a:cs typeface="Times New Roman"/>
                        </a:rPr>
                        <a:t>en programas educativos en el </a:t>
                      </a:r>
                      <a:r>
                        <a:rPr lang="es-MX" sz="1200" b="1" dirty="0" smtClean="0">
                          <a:solidFill>
                            <a:srgbClr val="000000"/>
                          </a:solidFill>
                          <a:latin typeface="Calibri"/>
                          <a:ea typeface="Times New Roman"/>
                          <a:cs typeface="Times New Roman"/>
                        </a:rPr>
                        <a:t>Programa </a:t>
                      </a:r>
                      <a:r>
                        <a:rPr lang="es-MX" sz="1200" b="1" dirty="0">
                          <a:solidFill>
                            <a:srgbClr val="000000"/>
                          </a:solidFill>
                          <a:latin typeface="Calibri"/>
                          <a:ea typeface="Times New Roman"/>
                          <a:cs typeface="Times New Roman"/>
                        </a:rPr>
                        <a:t>de Fomento a la Calidad (PFC) </a:t>
                      </a: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s-MX" sz="1200" dirty="0">
                        <a:solidFill>
                          <a:srgbClr val="000000"/>
                        </a:solidFill>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Título 1"/>
          <p:cNvSpPr txBox="1">
            <a:spLocks/>
          </p:cNvSpPr>
          <p:nvPr/>
        </p:nvSpPr>
        <p:spPr>
          <a:xfrm>
            <a:off x="821932" y="1"/>
            <a:ext cx="8322067" cy="584775"/>
          </a:xfrm>
          <a:prstGeom prst="rect">
            <a:avLst/>
          </a:prstGeom>
          <a:solidFill>
            <a:schemeClr val="accent5"/>
          </a:solidFill>
          <a:ln>
            <a:solidFill>
              <a:schemeClr val="accent1"/>
            </a:solidFill>
          </a:ln>
        </p:spPr>
        <p:txBody>
          <a:bodyPr>
            <a:spAutoFit/>
          </a:bodyPr>
          <a:lstStyle>
            <a:lvl1pPr algn="ctr" rtl="0" eaLnBrk="0" fontAlgn="base" hangingPunct="0">
              <a:spcBef>
                <a:spcPct val="0"/>
              </a:spcBef>
              <a:spcAft>
                <a:spcPct val="0"/>
              </a:spcAft>
              <a:defRPr sz="1600" baseline="0">
                <a:ln>
                  <a:solidFill>
                    <a:schemeClr val="accent1"/>
                  </a:solidFill>
                </a:ln>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MX" b="0" kern="0" smtClean="0"/>
              <a:t>Décimo segundo proceso para formular el  </a:t>
            </a:r>
            <a:br>
              <a:rPr lang="es-MX" b="0" kern="0" smtClean="0"/>
            </a:br>
            <a:r>
              <a:rPr lang="es-MX" b="0" kern="0" smtClean="0"/>
              <a:t>Programa de Fortalecimiento de la Calidad Educativa 2016-2017 </a:t>
            </a:r>
            <a:endParaRPr lang="es-MX" b="0" kern="0" dirty="0"/>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2"/>
          <p:cNvSpPr>
            <a:spLocks noChangeArrowheads="1"/>
          </p:cNvSpPr>
          <p:nvPr/>
        </p:nvSpPr>
        <p:spPr bwMode="auto">
          <a:xfrm>
            <a:off x="32" y="569506"/>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26628" name="Rectangle 6"/>
          <p:cNvSpPr>
            <a:spLocks noChangeArrowheads="1"/>
          </p:cNvSpPr>
          <p:nvPr/>
        </p:nvSpPr>
        <p:spPr bwMode="auto">
          <a:xfrm>
            <a:off x="32" y="552052"/>
            <a:ext cx="9144000" cy="6294687"/>
          </a:xfrm>
          <a:prstGeom prst="rect">
            <a:avLst/>
          </a:prstGeom>
          <a:solidFill>
            <a:schemeClr val="bg1">
              <a:alpha val="10196"/>
            </a:schemeClr>
          </a:solidFill>
          <a:ln w="3175" algn="ctr">
            <a:noFill/>
            <a:miter lim="800000"/>
            <a:headEnd/>
            <a:tailEnd/>
          </a:ln>
        </p:spPr>
        <p:txBody>
          <a:bodyPr tIns="72000" bIns="72000" anchor="t" anchorCtr="0">
            <a:noAutofit/>
          </a:bodyPr>
          <a:lstStyle/>
          <a:p>
            <a:pPr algn="just"/>
            <a:endParaRPr lang="es-MX" sz="500" b="1" dirty="0" smtClean="0">
              <a:solidFill>
                <a:schemeClr val="tx1"/>
              </a:solidFill>
            </a:endParaRPr>
          </a:p>
          <a:p>
            <a:pPr algn="just"/>
            <a:r>
              <a:rPr lang="es-MX" sz="1400" b="1" dirty="0" smtClean="0">
                <a:solidFill>
                  <a:schemeClr val="tx1"/>
                </a:solidFill>
              </a:rPr>
              <a:t>Análisis de la relación entre capacidad y competitividad académicas</a:t>
            </a:r>
            <a:endParaRPr lang="es-MX" sz="1400" dirty="0" smtClean="0">
              <a:solidFill>
                <a:schemeClr val="tx1"/>
              </a:solidFill>
            </a:endParaRPr>
          </a:p>
          <a:p>
            <a:pPr algn="just"/>
            <a:endParaRPr lang="es-MX" sz="600" dirty="0" smtClean="0">
              <a:solidFill>
                <a:schemeClr val="tx1"/>
              </a:solidFill>
            </a:endParaRPr>
          </a:p>
          <a:p>
            <a:pPr algn="just">
              <a:tabLst>
                <a:tab pos="630238" algn="l"/>
              </a:tabLst>
            </a:pPr>
            <a:r>
              <a:rPr lang="es-ES" sz="1300" b="0" dirty="0" smtClean="0">
                <a:solidFill>
                  <a:schemeClr val="tx1"/>
                </a:solidFill>
              </a:rPr>
              <a:t>Se </a:t>
            </a:r>
            <a:r>
              <a:rPr lang="es-ES" sz="1300" b="0" dirty="0">
                <a:solidFill>
                  <a:schemeClr val="tx1"/>
                </a:solidFill>
              </a:rPr>
              <a:t>recomienda analizar integralmente la relación entre los valores de los indicadores y obtener conclusiones que sirvan de insumo al proceso de actualización de la planeación </a:t>
            </a:r>
            <a:r>
              <a:rPr lang="es-ES" sz="1300" b="0" dirty="0" smtClean="0">
                <a:solidFill>
                  <a:schemeClr val="tx1"/>
                </a:solidFill>
              </a:rPr>
              <a:t>institucional, orientadas </a:t>
            </a:r>
            <a:r>
              <a:rPr lang="es-ES" sz="1300" b="0" dirty="0">
                <a:solidFill>
                  <a:schemeClr val="tx1"/>
                </a:solidFill>
              </a:rPr>
              <a:t>a continuar fortaleciendo la capacidad y competitividad </a:t>
            </a:r>
            <a:r>
              <a:rPr lang="es-ES" sz="1300" b="0" dirty="0" smtClean="0">
                <a:solidFill>
                  <a:schemeClr val="tx1"/>
                </a:solidFill>
              </a:rPr>
              <a:t>académicas. </a:t>
            </a:r>
          </a:p>
          <a:p>
            <a:pPr algn="just">
              <a:tabLst>
                <a:tab pos="630238" algn="l"/>
              </a:tabLst>
            </a:pPr>
            <a:endParaRPr lang="es-ES" sz="600" b="0" dirty="0" smtClean="0">
              <a:solidFill>
                <a:schemeClr val="tx1"/>
              </a:solidFill>
            </a:endParaRPr>
          </a:p>
          <a:p>
            <a:pPr algn="just">
              <a:tabLst>
                <a:tab pos="630238" algn="l"/>
              </a:tabLst>
            </a:pPr>
            <a:r>
              <a:rPr lang="es-ES" sz="1300" b="0" dirty="0" smtClean="0">
                <a:solidFill>
                  <a:schemeClr val="tx1"/>
                </a:solidFill>
              </a:rPr>
              <a:t>Se </a:t>
            </a:r>
            <a:r>
              <a:rPr lang="es-ES" sz="1300" b="0" dirty="0">
                <a:solidFill>
                  <a:schemeClr val="tx1"/>
                </a:solidFill>
              </a:rPr>
              <a:t>recomienda considerar en el análisis</a:t>
            </a:r>
            <a:r>
              <a:rPr lang="es-ES" sz="1300" b="0" dirty="0" smtClean="0">
                <a:solidFill>
                  <a:schemeClr val="tx1"/>
                </a:solidFill>
              </a:rPr>
              <a:t>:</a:t>
            </a:r>
          </a:p>
          <a:p>
            <a:pPr algn="just">
              <a:tabLst>
                <a:tab pos="630238" algn="l"/>
              </a:tabLst>
            </a:pPr>
            <a:endParaRPr lang="es-ES" sz="600" dirty="0">
              <a:solidFill>
                <a:schemeClr val="tx1"/>
              </a:solidFill>
            </a:endParaRPr>
          </a:p>
          <a:p>
            <a:pPr marL="827088" lvl="1" indent="-285750" algn="just">
              <a:spcAft>
                <a:spcPts val="300"/>
              </a:spcAft>
              <a:buFont typeface="Wingdings" panose="05000000000000000000" pitchFamily="2" charset="2"/>
              <a:buChar char="ü"/>
              <a:tabLst>
                <a:tab pos="630238" algn="l"/>
              </a:tabLst>
            </a:pPr>
            <a:r>
              <a:rPr lang="es-ES" sz="1300" b="0" dirty="0">
                <a:solidFill>
                  <a:schemeClr val="tx1"/>
                </a:solidFill>
              </a:rPr>
              <a:t>La </a:t>
            </a:r>
            <a:r>
              <a:rPr lang="es-ES" sz="1300" u="sng" dirty="0">
                <a:solidFill>
                  <a:schemeClr val="tx1"/>
                </a:solidFill>
              </a:rPr>
              <a:t>relación</a:t>
            </a:r>
            <a:r>
              <a:rPr lang="es-ES" sz="1300" b="0" dirty="0">
                <a:solidFill>
                  <a:schemeClr val="tx1"/>
                </a:solidFill>
              </a:rPr>
              <a:t> entre el porcentaje de PTC con el reconocimiento del perfil </a:t>
            </a:r>
            <a:r>
              <a:rPr lang="es-ES" sz="1300" b="0" dirty="0" smtClean="0">
                <a:solidFill>
                  <a:schemeClr val="tx1"/>
                </a:solidFill>
              </a:rPr>
              <a:t>deseable y el porcentaje de PTC con estudios </a:t>
            </a:r>
            <a:r>
              <a:rPr lang="es-ES" sz="1300" b="0" dirty="0">
                <a:solidFill>
                  <a:schemeClr val="tx1"/>
                </a:solidFill>
              </a:rPr>
              <a:t>de </a:t>
            </a:r>
            <a:r>
              <a:rPr lang="es-ES" sz="1300" b="0" dirty="0" smtClean="0">
                <a:solidFill>
                  <a:schemeClr val="tx1"/>
                </a:solidFill>
              </a:rPr>
              <a:t>posgrado. ¿</a:t>
            </a:r>
            <a:r>
              <a:rPr lang="es-ES" sz="1300" b="0" dirty="0">
                <a:solidFill>
                  <a:schemeClr val="tx1"/>
                </a:solidFill>
              </a:rPr>
              <a:t>Es adecuada la relación</a:t>
            </a:r>
            <a:r>
              <a:rPr lang="es-ES" sz="1300" b="0" dirty="0" smtClean="0">
                <a:solidFill>
                  <a:schemeClr val="tx1"/>
                </a:solidFill>
              </a:rPr>
              <a:t>?</a:t>
            </a:r>
          </a:p>
          <a:p>
            <a:pPr marL="827088" lvl="1" indent="-285750" algn="just">
              <a:spcAft>
                <a:spcPts val="300"/>
              </a:spcAft>
              <a:buFont typeface="Wingdings" panose="05000000000000000000" pitchFamily="2" charset="2"/>
              <a:buChar char="ü"/>
              <a:tabLst>
                <a:tab pos="630238" algn="l"/>
              </a:tabLst>
            </a:pPr>
            <a:r>
              <a:rPr lang="es-MX" sz="1300" b="0" dirty="0" smtClean="0">
                <a:solidFill>
                  <a:schemeClr val="tx1"/>
                </a:solidFill>
              </a:rPr>
              <a:t>La </a:t>
            </a:r>
            <a:r>
              <a:rPr lang="es-MX" sz="1300" u="sng" dirty="0">
                <a:solidFill>
                  <a:schemeClr val="tx1"/>
                </a:solidFill>
              </a:rPr>
              <a:t>relación</a:t>
            </a:r>
            <a:r>
              <a:rPr lang="es-MX" sz="1300" b="0" dirty="0">
                <a:solidFill>
                  <a:schemeClr val="tx1"/>
                </a:solidFill>
              </a:rPr>
              <a:t> entre el porcentaje de PTC con el reconocimiento del perfil deseable y el porcentaje de PTC adscritos al SNI. ¿Es adecuada la relación</a:t>
            </a:r>
            <a:r>
              <a:rPr lang="es-MX" sz="1300" b="0" dirty="0" smtClean="0">
                <a:solidFill>
                  <a:schemeClr val="tx1"/>
                </a:solidFill>
              </a:rPr>
              <a:t>?</a:t>
            </a:r>
          </a:p>
          <a:p>
            <a:pPr marL="827088" lvl="1" indent="-285750" algn="just">
              <a:spcAft>
                <a:spcPts val="300"/>
              </a:spcAft>
              <a:buFont typeface="Wingdings" panose="05000000000000000000" pitchFamily="2" charset="2"/>
              <a:buChar char="ü"/>
              <a:tabLst>
                <a:tab pos="630238" algn="l"/>
              </a:tabLst>
            </a:pPr>
            <a:r>
              <a:rPr lang="es-MX" sz="1300" b="0" dirty="0" smtClean="0">
                <a:solidFill>
                  <a:schemeClr val="tx1"/>
                </a:solidFill>
              </a:rPr>
              <a:t>La </a:t>
            </a:r>
            <a:r>
              <a:rPr lang="es-MX" sz="1300" b="0" dirty="0">
                <a:solidFill>
                  <a:schemeClr val="tx1"/>
                </a:solidFill>
              </a:rPr>
              <a:t>relación entre el porcentaje de PTC adscritos al SNI y el porcentaje de PTC con grado de doctorado. ¿Es adecuada la relación?</a:t>
            </a:r>
            <a:endParaRPr lang="es-MX" sz="1300" b="0" dirty="0" smtClean="0">
              <a:solidFill>
                <a:schemeClr val="tx1"/>
              </a:solidFill>
            </a:endParaRPr>
          </a:p>
          <a:p>
            <a:pPr marL="827088" lvl="1" indent="-285750" algn="just">
              <a:spcAft>
                <a:spcPts val="300"/>
              </a:spcAft>
              <a:buFont typeface="Wingdings" panose="05000000000000000000" pitchFamily="2" charset="2"/>
              <a:buChar char="ü"/>
              <a:tabLst>
                <a:tab pos="630238" algn="l"/>
              </a:tabLst>
            </a:pPr>
            <a:r>
              <a:rPr lang="es-MX" sz="1300" b="0" dirty="0" smtClean="0">
                <a:solidFill>
                  <a:schemeClr val="tx1"/>
                </a:solidFill>
              </a:rPr>
              <a:t>La </a:t>
            </a:r>
            <a:r>
              <a:rPr lang="es-MX" sz="1300" u="sng" dirty="0">
                <a:solidFill>
                  <a:schemeClr val="tx1"/>
                </a:solidFill>
              </a:rPr>
              <a:t>relación</a:t>
            </a:r>
            <a:r>
              <a:rPr lang="es-MX" sz="1300" b="0" dirty="0">
                <a:solidFill>
                  <a:schemeClr val="tx1"/>
                </a:solidFill>
              </a:rPr>
              <a:t> entre los porcentajes de CA </a:t>
            </a:r>
            <a:r>
              <a:rPr lang="es-MX" sz="1300" b="0" dirty="0" smtClean="0">
                <a:solidFill>
                  <a:schemeClr val="tx1"/>
                </a:solidFill>
              </a:rPr>
              <a:t>Consolidados</a:t>
            </a:r>
            <a:r>
              <a:rPr lang="es-MX" sz="1300" b="0" dirty="0">
                <a:solidFill>
                  <a:schemeClr val="tx1"/>
                </a:solidFill>
              </a:rPr>
              <a:t>, en proceso de </a:t>
            </a:r>
            <a:r>
              <a:rPr lang="es-MX" sz="1300" b="0" dirty="0" smtClean="0">
                <a:solidFill>
                  <a:schemeClr val="tx1"/>
                </a:solidFill>
              </a:rPr>
              <a:t>Consolidación </a:t>
            </a:r>
            <a:r>
              <a:rPr lang="es-MX" sz="1300" b="0" dirty="0">
                <a:solidFill>
                  <a:schemeClr val="tx1"/>
                </a:solidFill>
              </a:rPr>
              <a:t>y en </a:t>
            </a:r>
            <a:r>
              <a:rPr lang="es-MX" sz="1300" b="0" dirty="0" smtClean="0">
                <a:solidFill>
                  <a:schemeClr val="tx1"/>
                </a:solidFill>
              </a:rPr>
              <a:t>Formación</a:t>
            </a:r>
            <a:r>
              <a:rPr lang="es-MX" sz="1300" b="0" dirty="0">
                <a:solidFill>
                  <a:schemeClr val="tx1"/>
                </a:solidFill>
              </a:rPr>
              <a:t>. ¿Es adecuada la relación</a:t>
            </a:r>
            <a:r>
              <a:rPr lang="es-MX" sz="1300" b="0" dirty="0" smtClean="0">
                <a:solidFill>
                  <a:schemeClr val="tx1"/>
                </a:solidFill>
              </a:rPr>
              <a:t>?</a:t>
            </a:r>
          </a:p>
          <a:p>
            <a:pPr marL="827088" lvl="1" indent="-285750" algn="just">
              <a:spcAft>
                <a:spcPts val="300"/>
              </a:spcAft>
              <a:buFont typeface="Wingdings" panose="05000000000000000000" pitchFamily="2" charset="2"/>
              <a:buChar char="ü"/>
              <a:tabLst>
                <a:tab pos="630238" algn="l"/>
              </a:tabLst>
            </a:pPr>
            <a:r>
              <a:rPr lang="es-ES" sz="1300" b="0" dirty="0" smtClean="0">
                <a:solidFill>
                  <a:schemeClr val="tx1"/>
                </a:solidFill>
              </a:rPr>
              <a:t>La </a:t>
            </a:r>
            <a:r>
              <a:rPr lang="es-ES" sz="1300" u="sng" dirty="0">
                <a:solidFill>
                  <a:schemeClr val="tx1"/>
                </a:solidFill>
              </a:rPr>
              <a:t>comparación</a:t>
            </a:r>
            <a:r>
              <a:rPr lang="es-ES" sz="1300" b="0" dirty="0">
                <a:solidFill>
                  <a:schemeClr val="tx1"/>
                </a:solidFill>
              </a:rPr>
              <a:t> entre la capacidad y la competitividad </a:t>
            </a:r>
            <a:r>
              <a:rPr lang="es-ES" sz="1300" b="0" dirty="0" smtClean="0">
                <a:solidFill>
                  <a:schemeClr val="tx1"/>
                </a:solidFill>
              </a:rPr>
              <a:t>académicas </a:t>
            </a:r>
            <a:r>
              <a:rPr lang="es-ES" sz="1300" b="0" dirty="0">
                <a:solidFill>
                  <a:schemeClr val="tx1"/>
                </a:solidFill>
              </a:rPr>
              <a:t>de la institución. ¿La competitividad académica está acorde con la capacidad académica</a:t>
            </a:r>
            <a:r>
              <a:rPr lang="es-ES" sz="1300" b="0" dirty="0" smtClean="0">
                <a:solidFill>
                  <a:schemeClr val="tx1"/>
                </a:solidFill>
              </a:rPr>
              <a:t>?</a:t>
            </a:r>
          </a:p>
          <a:p>
            <a:pPr marL="827088" lvl="1" indent="-285750" algn="just">
              <a:spcAft>
                <a:spcPts val="300"/>
              </a:spcAft>
              <a:buFont typeface="Wingdings" panose="05000000000000000000" pitchFamily="2" charset="2"/>
              <a:buChar char="ü"/>
              <a:tabLst>
                <a:tab pos="630238" algn="l"/>
              </a:tabLst>
            </a:pPr>
            <a:r>
              <a:rPr lang="es-ES" sz="1300" b="0" dirty="0" smtClean="0">
                <a:solidFill>
                  <a:schemeClr val="tx1"/>
                </a:solidFill>
              </a:rPr>
              <a:t>La </a:t>
            </a:r>
            <a:r>
              <a:rPr lang="es-ES" sz="1300" u="sng" dirty="0">
                <a:solidFill>
                  <a:schemeClr val="tx1"/>
                </a:solidFill>
              </a:rPr>
              <a:t>relación</a:t>
            </a:r>
            <a:r>
              <a:rPr lang="es-ES" sz="1300" b="0" dirty="0">
                <a:solidFill>
                  <a:schemeClr val="tx1"/>
                </a:solidFill>
              </a:rPr>
              <a:t> entre la matrícula de TSU y </a:t>
            </a:r>
            <a:r>
              <a:rPr lang="es-ES" sz="1300" b="0" dirty="0" smtClean="0">
                <a:solidFill>
                  <a:schemeClr val="tx1"/>
                </a:solidFill>
              </a:rPr>
              <a:t>Licenciatura</a:t>
            </a:r>
            <a:r>
              <a:rPr lang="es-MX" sz="1300" b="0" dirty="0" smtClean="0">
                <a:solidFill>
                  <a:schemeClr val="tx1"/>
                </a:solidFill>
              </a:rPr>
              <a:t> </a:t>
            </a:r>
            <a:r>
              <a:rPr lang="es-ES" sz="1300" b="0" dirty="0">
                <a:solidFill>
                  <a:schemeClr val="tx1"/>
                </a:solidFill>
              </a:rPr>
              <a:t>atendida en PE </a:t>
            </a:r>
            <a:r>
              <a:rPr lang="es-ES" sz="1300" b="0" dirty="0" smtClean="0">
                <a:solidFill>
                  <a:schemeClr val="tx1"/>
                </a:solidFill>
              </a:rPr>
              <a:t>de </a:t>
            </a:r>
            <a:r>
              <a:rPr lang="es-ES" sz="1300" b="0" dirty="0">
                <a:solidFill>
                  <a:schemeClr val="tx1"/>
                </a:solidFill>
              </a:rPr>
              <a:t>calidad y la competitividad </a:t>
            </a:r>
            <a:r>
              <a:rPr lang="es-ES" sz="1300" b="0" dirty="0" smtClean="0">
                <a:solidFill>
                  <a:schemeClr val="tx1"/>
                </a:solidFill>
              </a:rPr>
              <a:t>académica. </a:t>
            </a:r>
            <a:r>
              <a:rPr lang="es-ES" sz="1300" b="0" dirty="0">
                <a:solidFill>
                  <a:schemeClr val="tx1"/>
                </a:solidFill>
              </a:rPr>
              <a:t>¿Qué decisiones se deben tomar para incrementar el porcentaje de matrícula atendida por PE </a:t>
            </a:r>
            <a:r>
              <a:rPr lang="es-ES" sz="1300" b="0" dirty="0" smtClean="0">
                <a:solidFill>
                  <a:schemeClr val="tx1"/>
                </a:solidFill>
              </a:rPr>
              <a:t>de </a:t>
            </a:r>
            <a:r>
              <a:rPr lang="es-ES" sz="1300" b="0" dirty="0">
                <a:solidFill>
                  <a:schemeClr val="tx1"/>
                </a:solidFill>
              </a:rPr>
              <a:t>calidad? </a:t>
            </a:r>
            <a:endParaRPr lang="es-ES" sz="1300" b="0" dirty="0" smtClean="0">
              <a:solidFill>
                <a:schemeClr val="tx1"/>
              </a:solidFill>
            </a:endParaRPr>
          </a:p>
          <a:p>
            <a:pPr marL="827088" lvl="1" indent="-285750" algn="just">
              <a:spcAft>
                <a:spcPts val="300"/>
              </a:spcAft>
              <a:buFont typeface="Wingdings" panose="05000000000000000000" pitchFamily="2" charset="2"/>
              <a:buChar char="ü"/>
              <a:tabLst>
                <a:tab pos="630238" algn="l"/>
              </a:tabLst>
            </a:pPr>
            <a:r>
              <a:rPr lang="es-MX" sz="1300" b="0" dirty="0" smtClean="0">
                <a:solidFill>
                  <a:schemeClr val="tx1"/>
                </a:solidFill>
              </a:rPr>
              <a:t>La </a:t>
            </a:r>
            <a:r>
              <a:rPr lang="es-MX" sz="1300" u="sng" dirty="0">
                <a:solidFill>
                  <a:schemeClr val="tx1"/>
                </a:solidFill>
              </a:rPr>
              <a:t>relación</a:t>
            </a:r>
            <a:r>
              <a:rPr lang="es-MX" sz="1300" b="0" dirty="0">
                <a:solidFill>
                  <a:schemeClr val="tx1"/>
                </a:solidFill>
              </a:rPr>
              <a:t> entre la matrícula de posgrado atendida en PE reconocidos por el PNPC (</a:t>
            </a:r>
            <a:r>
              <a:rPr lang="es-MX" sz="1300" b="0" dirty="0" smtClean="0">
                <a:solidFill>
                  <a:schemeClr val="tx1"/>
                </a:solidFill>
              </a:rPr>
              <a:t>PNP y </a:t>
            </a:r>
            <a:r>
              <a:rPr lang="es-MX" sz="1300" b="0" dirty="0">
                <a:solidFill>
                  <a:schemeClr val="tx1"/>
                </a:solidFill>
              </a:rPr>
              <a:t>PFC) y la competitividad académica de </a:t>
            </a:r>
            <a:r>
              <a:rPr lang="es-MX" sz="1300" b="0" dirty="0" smtClean="0">
                <a:solidFill>
                  <a:schemeClr val="tx1"/>
                </a:solidFill>
              </a:rPr>
              <a:t>posgrado. </a:t>
            </a:r>
            <a:r>
              <a:rPr lang="es-MX" sz="1300" b="0" dirty="0">
                <a:solidFill>
                  <a:schemeClr val="tx1"/>
                </a:solidFill>
              </a:rPr>
              <a:t>¿Qué decisiones se deben tomar para incrementar el número de PE y el porcentaje de matrícula atendida por PE de posgrado reconocidos por </a:t>
            </a:r>
            <a:r>
              <a:rPr lang="es-MX" sz="1300" b="0" dirty="0" smtClean="0">
                <a:solidFill>
                  <a:schemeClr val="tx1"/>
                </a:solidFill>
              </a:rPr>
              <a:t>su </a:t>
            </a:r>
            <a:r>
              <a:rPr lang="es-MX" sz="1300" b="0" dirty="0">
                <a:solidFill>
                  <a:schemeClr val="tx1"/>
                </a:solidFill>
              </a:rPr>
              <a:t>calidad?</a:t>
            </a:r>
            <a:endParaRPr lang="es-ES" sz="1300" b="0" dirty="0">
              <a:solidFill>
                <a:schemeClr val="tx1"/>
              </a:solidFill>
            </a:endParaRPr>
          </a:p>
          <a:p>
            <a:pPr algn="just">
              <a:spcAft>
                <a:spcPts val="300"/>
              </a:spcAft>
              <a:tabLst>
                <a:tab pos="630238" algn="l"/>
              </a:tabLst>
            </a:pPr>
            <a:endParaRPr lang="es-ES" sz="600" b="0" dirty="0">
              <a:solidFill>
                <a:schemeClr val="tx1"/>
              </a:solidFill>
            </a:endParaRPr>
          </a:p>
          <a:p>
            <a:pPr algn="just">
              <a:tabLst>
                <a:tab pos="630238" algn="l"/>
              </a:tabLst>
            </a:pPr>
            <a:r>
              <a:rPr lang="es-ES" sz="1300" b="0" dirty="0">
                <a:solidFill>
                  <a:schemeClr val="tx1"/>
                </a:solidFill>
              </a:rPr>
              <a:t>A partir de los resultados obtenidos en el análisis, se deben formular conclusiones que sirvan de sustento a la actualización y enriquecimiento de la planeación </a:t>
            </a:r>
            <a:r>
              <a:rPr lang="es-ES" sz="1300" b="0" dirty="0" smtClean="0">
                <a:solidFill>
                  <a:schemeClr val="tx1"/>
                </a:solidFill>
              </a:rPr>
              <a:t>institucional, que </a:t>
            </a:r>
            <a:r>
              <a:rPr lang="es-ES" sz="1300" b="0" dirty="0">
                <a:solidFill>
                  <a:schemeClr val="tx1"/>
                </a:solidFill>
              </a:rPr>
              <a:t>den como resultado la formulación del </a:t>
            </a:r>
            <a:r>
              <a:rPr lang="es-ES" sz="1300" b="0" dirty="0" smtClean="0">
                <a:solidFill>
                  <a:schemeClr val="tx1"/>
                </a:solidFill>
              </a:rPr>
              <a:t>PFCE 2016-2017 -</a:t>
            </a:r>
            <a:r>
              <a:rPr lang="es-ES" sz="1300" b="0" dirty="0" err="1" smtClean="0">
                <a:solidFill>
                  <a:schemeClr val="tx1"/>
                </a:solidFill>
              </a:rPr>
              <a:t>ProFOE</a:t>
            </a:r>
            <a:r>
              <a:rPr lang="es-ES" sz="1300" b="0" dirty="0" smtClean="0">
                <a:solidFill>
                  <a:schemeClr val="tx1"/>
                </a:solidFill>
              </a:rPr>
              <a:t> y </a:t>
            </a:r>
            <a:r>
              <a:rPr lang="es-ES" sz="1300" b="0" dirty="0" err="1" smtClean="0">
                <a:solidFill>
                  <a:schemeClr val="tx1"/>
                </a:solidFill>
              </a:rPr>
              <a:t>ProGES</a:t>
            </a:r>
            <a:r>
              <a:rPr lang="es-ES" sz="1300" b="0" dirty="0">
                <a:solidFill>
                  <a:schemeClr val="tx1"/>
                </a:solidFill>
              </a:rPr>
              <a:t>. </a:t>
            </a:r>
            <a:endParaRPr lang="es-ES" sz="1300" b="0" dirty="0" smtClean="0">
              <a:solidFill>
                <a:schemeClr val="tx1"/>
              </a:solidFill>
            </a:endParaRPr>
          </a:p>
          <a:p>
            <a:pPr algn="just">
              <a:tabLst>
                <a:tab pos="630238" algn="l"/>
              </a:tabLst>
            </a:pPr>
            <a:endParaRPr lang="es-ES" sz="600" dirty="0" smtClean="0">
              <a:solidFill>
                <a:srgbClr val="FF0000"/>
              </a:solidFill>
            </a:endParaRPr>
          </a:p>
          <a:p>
            <a:pPr algn="just">
              <a:tabLst>
                <a:tab pos="630238" algn="l"/>
              </a:tabLst>
            </a:pPr>
            <a:r>
              <a:rPr lang="es-ES" sz="1200" dirty="0" smtClean="0">
                <a:solidFill>
                  <a:srgbClr val="FF0000"/>
                </a:solidFill>
              </a:rPr>
              <a:t>Para </a:t>
            </a:r>
            <a:r>
              <a:rPr lang="es-ES" sz="1200" dirty="0">
                <a:solidFill>
                  <a:srgbClr val="FF0000"/>
                </a:solidFill>
              </a:rPr>
              <a:t>un análisis integral, se sugiere identificar otras correlaciones que permitan a la institución obtener un buen diagnóstico, mejorar la planeación y los resultados en la mejora continua de la capacidad y competitividad académicas, así como de la gestión. </a:t>
            </a:r>
          </a:p>
        </p:txBody>
      </p:sp>
      <p:sp>
        <p:nvSpPr>
          <p:cNvPr id="4" name="3 Rectángulo">
            <a:hlinkClick r:id="rId3" action="ppaction://hlinksldjump"/>
          </p:cNvPr>
          <p:cNvSpPr/>
          <p:nvPr/>
        </p:nvSpPr>
        <p:spPr bwMode="auto">
          <a:xfrm>
            <a:off x="0" y="569506"/>
            <a:ext cx="9143968" cy="6858000"/>
          </a:xfrm>
          <a:prstGeom prst="rect">
            <a:avLst/>
          </a:prstGeom>
          <a:solidFill>
            <a:srgbClr val="002774">
              <a:alpha val="0"/>
            </a:srgbClr>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sp>
        <p:nvSpPr>
          <p:cNvPr id="5" name="Título 1"/>
          <p:cNvSpPr>
            <a:spLocks noGrp="1"/>
          </p:cNvSpPr>
          <p:nvPr>
            <p:ph type="title" hasCustomPrompt="1"/>
          </p:nvPr>
        </p:nvSpPr>
        <p:spPr>
          <a:xfrm>
            <a:off x="821932" y="1"/>
            <a:ext cx="8322067" cy="584775"/>
          </a:xfrm>
          <a:prstGeom prst="rect">
            <a:avLst/>
          </a:prstGeom>
          <a:solidFill>
            <a:schemeClr val="accent5"/>
          </a:solidFill>
          <a:ln>
            <a:solidFill>
              <a:schemeClr val="accent1"/>
            </a:solidFill>
          </a:ln>
        </p:spPr>
        <p:txBody>
          <a:bodyPr>
            <a:spAutoFit/>
          </a:bodyPr>
          <a:lstStyle>
            <a:lvl1pPr>
              <a:defRPr sz="1600" baseline="0">
                <a:ln>
                  <a:solidFill>
                    <a:schemeClr val="accent1"/>
                  </a:solidFill>
                </a:ln>
                <a:solidFill>
                  <a:schemeClr val="tx1"/>
                </a:solidFill>
              </a:defRPr>
            </a:lvl1pPr>
          </a:lstStyle>
          <a:p>
            <a:r>
              <a:rPr lang="es-MX" dirty="0" smtClean="0"/>
              <a:t>Décimo segundo proceso para formular el  </a:t>
            </a:r>
            <a:br>
              <a:rPr lang="es-MX" dirty="0" smtClean="0"/>
            </a:br>
            <a:r>
              <a:rPr lang="es-MX" dirty="0" smtClean="0"/>
              <a:t>Programa de Fortalecimiento de la Calidad Educativa 2016-2017 </a:t>
            </a:r>
            <a:endParaRPr lang="es-MX" dirty="0"/>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2"/>
          <p:cNvSpPr>
            <a:spLocks noChangeArrowheads="1"/>
          </p:cNvSpPr>
          <p:nvPr/>
        </p:nvSpPr>
        <p:spPr bwMode="auto">
          <a:xfrm>
            <a:off x="0" y="576936"/>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35842" name="Rectangle 231"/>
          <p:cNvSpPr>
            <a:spLocks noChangeArrowheads="1"/>
          </p:cNvSpPr>
          <p:nvPr/>
        </p:nvSpPr>
        <p:spPr bwMode="auto">
          <a:xfrm>
            <a:off x="0" y="567234"/>
            <a:ext cx="9144000" cy="6290766"/>
          </a:xfrm>
          <a:prstGeom prst="rect">
            <a:avLst/>
          </a:prstGeom>
          <a:solidFill>
            <a:schemeClr val="bg1">
              <a:alpha val="10196"/>
            </a:schemeClr>
          </a:solidFill>
          <a:ln w="3175" algn="ctr">
            <a:solidFill>
              <a:srgbClr val="B2B2B2"/>
            </a:solidFill>
            <a:miter lim="800000"/>
            <a:headEnd/>
            <a:tailEnd/>
          </a:ln>
        </p:spPr>
        <p:txBody>
          <a:bodyPr lIns="72000" tIns="0" rIns="72000" bIns="0" anchor="t" anchorCtr="0">
            <a:noAutofit/>
          </a:bodyPr>
          <a:lstStyle/>
          <a:p>
            <a:pPr algn="just">
              <a:spcBef>
                <a:spcPts val="0"/>
              </a:spcBef>
              <a:spcAft>
                <a:spcPts val="0"/>
              </a:spcAft>
            </a:pPr>
            <a:endParaRPr lang="es-MX" sz="500" b="1" dirty="0" smtClean="0">
              <a:solidFill>
                <a:schemeClr val="tx1"/>
              </a:solidFill>
            </a:endParaRPr>
          </a:p>
          <a:p>
            <a:pPr algn="just">
              <a:spcBef>
                <a:spcPts val="0"/>
              </a:spcBef>
              <a:spcAft>
                <a:spcPts val="0"/>
              </a:spcAft>
            </a:pPr>
            <a:r>
              <a:rPr lang="es-MX" sz="1600" b="1" dirty="0" smtClean="0">
                <a:solidFill>
                  <a:schemeClr val="tx1"/>
                </a:solidFill>
              </a:rPr>
              <a:t>Análisis </a:t>
            </a:r>
            <a:r>
              <a:rPr lang="es-MX" sz="1600" b="1" dirty="0">
                <a:solidFill>
                  <a:schemeClr val="tx1"/>
                </a:solidFill>
              </a:rPr>
              <a:t>de brechas de </a:t>
            </a:r>
            <a:r>
              <a:rPr lang="es-MX" sz="1600" b="1" dirty="0" smtClean="0">
                <a:solidFill>
                  <a:schemeClr val="tx1"/>
                </a:solidFill>
              </a:rPr>
              <a:t>capacidad y competitividad académicas </a:t>
            </a:r>
            <a:r>
              <a:rPr lang="es-MX" sz="1600" b="1" dirty="0">
                <a:solidFill>
                  <a:schemeClr val="tx1"/>
                </a:solidFill>
              </a:rPr>
              <a:t>entre </a:t>
            </a:r>
            <a:r>
              <a:rPr lang="es-MX" sz="1600" b="1" dirty="0" smtClean="0">
                <a:solidFill>
                  <a:schemeClr val="tx1"/>
                </a:solidFill>
              </a:rPr>
              <a:t>PE.</a:t>
            </a:r>
            <a:r>
              <a:rPr lang="es-MX" sz="1600" dirty="0" smtClean="0">
                <a:solidFill>
                  <a:schemeClr val="tx1"/>
                </a:solidFill>
              </a:rPr>
              <a:t> </a:t>
            </a:r>
          </a:p>
          <a:p>
            <a:pPr algn="just">
              <a:spcBef>
                <a:spcPts val="0"/>
              </a:spcBef>
              <a:spcAft>
                <a:spcPts val="0"/>
              </a:spcAft>
            </a:pPr>
            <a:endParaRPr lang="es-MX" sz="900" b="1" dirty="0">
              <a:solidFill>
                <a:schemeClr val="tx1"/>
              </a:solidFill>
            </a:endParaRPr>
          </a:p>
          <a:p>
            <a:pPr algn="just">
              <a:spcBef>
                <a:spcPts val="0"/>
              </a:spcBef>
              <a:spcAft>
                <a:spcPts val="0"/>
              </a:spcAft>
            </a:pPr>
            <a:r>
              <a:rPr lang="es-MX" sz="1400" b="0" dirty="0">
                <a:solidFill>
                  <a:schemeClr val="tx1"/>
                </a:solidFill>
              </a:rPr>
              <a:t>A partir de los resultados del análisis de la </a:t>
            </a:r>
            <a:r>
              <a:rPr lang="es-MX" sz="1400" dirty="0">
                <a:solidFill>
                  <a:schemeClr val="tx1"/>
                </a:solidFill>
              </a:rPr>
              <a:t>capacidad académica</a:t>
            </a:r>
            <a:r>
              <a:rPr lang="es-MX" sz="1400" b="0" dirty="0">
                <a:solidFill>
                  <a:schemeClr val="tx1"/>
                </a:solidFill>
              </a:rPr>
              <a:t> </a:t>
            </a:r>
            <a:r>
              <a:rPr lang="es-MX" sz="1400" b="0" dirty="0" smtClean="0">
                <a:solidFill>
                  <a:schemeClr val="tx1"/>
                </a:solidFill>
              </a:rPr>
              <a:t>de los PE, </a:t>
            </a:r>
            <a:r>
              <a:rPr lang="es-MX" sz="1400" b="0" dirty="0">
                <a:solidFill>
                  <a:schemeClr val="tx1"/>
                </a:solidFill>
              </a:rPr>
              <a:t>agrupadas por la naturaleza </a:t>
            </a:r>
            <a:r>
              <a:rPr lang="es-MX" sz="1400" b="0" dirty="0" smtClean="0">
                <a:solidFill>
                  <a:schemeClr val="tx1"/>
                </a:solidFill>
              </a:rPr>
              <a:t>disciplinaria, </a:t>
            </a:r>
            <a:r>
              <a:rPr lang="es-MX" sz="1400" b="0" dirty="0">
                <a:solidFill>
                  <a:schemeClr val="tx1"/>
                </a:solidFill>
              </a:rPr>
              <a:t>se sugiere analizar la evolución del cierre de brechas de calidad entre </a:t>
            </a:r>
            <a:r>
              <a:rPr lang="es-MX" sz="1400" b="0" dirty="0" smtClean="0">
                <a:solidFill>
                  <a:schemeClr val="tx1"/>
                </a:solidFill>
              </a:rPr>
              <a:t>ellos e </a:t>
            </a:r>
            <a:r>
              <a:rPr lang="es-MX" sz="1400" b="0" dirty="0">
                <a:solidFill>
                  <a:schemeClr val="tx1"/>
                </a:solidFill>
              </a:rPr>
              <a:t>identificar las que presenten mayores rezagos, así como las causas de ello. Estos elementos deben permitir actualizar la planeación y enriquecer el proceso de mejora continua del funcionamiento y seguir avanzando en el cierre de brechas entre </a:t>
            </a:r>
            <a:r>
              <a:rPr lang="es-MX" sz="1400" b="0" dirty="0" smtClean="0">
                <a:solidFill>
                  <a:schemeClr val="tx1"/>
                </a:solidFill>
              </a:rPr>
              <a:t>ellos.</a:t>
            </a:r>
          </a:p>
          <a:p>
            <a:pPr algn="just">
              <a:spcBef>
                <a:spcPts val="0"/>
              </a:spcBef>
              <a:spcAft>
                <a:spcPts val="0"/>
              </a:spcAft>
            </a:pPr>
            <a:endParaRPr lang="es-MX" sz="900" b="0" dirty="0" smtClean="0">
              <a:solidFill>
                <a:schemeClr val="tx1"/>
              </a:solidFill>
            </a:endParaRPr>
          </a:p>
          <a:p>
            <a:pPr algn="just">
              <a:spcBef>
                <a:spcPts val="0"/>
              </a:spcBef>
              <a:spcAft>
                <a:spcPts val="0"/>
              </a:spcAft>
            </a:pPr>
            <a:r>
              <a:rPr lang="es-MX" sz="1400" b="0" dirty="0" smtClean="0">
                <a:solidFill>
                  <a:schemeClr val="tx1"/>
                </a:solidFill>
              </a:rPr>
              <a:t>A partir de los resultados del análisis de la </a:t>
            </a:r>
            <a:r>
              <a:rPr lang="es-MX" sz="1400" dirty="0" smtClean="0">
                <a:solidFill>
                  <a:schemeClr val="tx1"/>
                </a:solidFill>
              </a:rPr>
              <a:t>competitividad académica</a:t>
            </a:r>
            <a:r>
              <a:rPr lang="es-MX" sz="1400" b="0" dirty="0" smtClean="0">
                <a:solidFill>
                  <a:schemeClr val="tx1"/>
                </a:solidFill>
              </a:rPr>
              <a:t> de TSU, Licenciatura y posgrado, es necesario identificar las brechas de calidad entre ellas, señalar las que presenten mayores rezagos, así como las causas de ello y obtener las inferencias que permitan actualizar su planeación y enriquecer el proceso de mejora continua de su competitividad académica.</a:t>
            </a:r>
            <a:endParaRPr lang="es-ES" sz="1400" b="0" dirty="0" smtClean="0">
              <a:solidFill>
                <a:schemeClr val="tx1"/>
              </a:solidFill>
            </a:endParaRPr>
          </a:p>
        </p:txBody>
      </p:sp>
      <p:sp>
        <p:nvSpPr>
          <p:cNvPr id="4" name="3 Rectángulo">
            <a:hlinkClick r:id="rId3" action="ppaction://hlinksldjump"/>
          </p:cNvPr>
          <p:cNvSpPr/>
          <p:nvPr/>
        </p:nvSpPr>
        <p:spPr bwMode="auto">
          <a:xfrm>
            <a:off x="0" y="0"/>
            <a:ext cx="9155082" cy="6858000"/>
          </a:xfrm>
          <a:prstGeom prst="rect">
            <a:avLst/>
          </a:prstGeom>
          <a:solidFill>
            <a:srgbClr val="002774">
              <a:alpha val="0"/>
            </a:srgbClr>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sp>
        <p:nvSpPr>
          <p:cNvPr id="5" name="4 Rectángulo">
            <a:hlinkClick r:id="rId4" action="ppaction://hlinkfile"/>
          </p:cNvPr>
          <p:cNvSpPr>
            <a:spLocks/>
          </p:cNvSpPr>
          <p:nvPr/>
        </p:nvSpPr>
        <p:spPr bwMode="auto">
          <a:xfrm>
            <a:off x="2643174" y="1714488"/>
            <a:ext cx="1214446" cy="252752"/>
          </a:xfrm>
          <a:prstGeom prst="rect">
            <a:avLst/>
          </a:prstGeom>
          <a:solidFill>
            <a:srgbClr val="002774">
              <a:alpha val="0"/>
            </a:srgbClr>
          </a:solidFill>
          <a:ln w="3175" algn="ctr">
            <a:noFill/>
            <a:miter lim="800000"/>
            <a:headEnd/>
            <a:tailEnd/>
          </a:ln>
        </p:spPr>
        <p:txBody>
          <a:bodyPr wrap="square" tIns="36000" rIns="18000" bIns="36000" rtlCol="0" anchor="ctr">
            <a:spAutoFit/>
          </a:bodyPr>
          <a:lstStyle/>
          <a:p>
            <a:pPr algn="just">
              <a:lnSpc>
                <a:spcPct val="90000"/>
              </a:lnSpc>
              <a:tabLst>
                <a:tab pos="180975" algn="l"/>
                <a:tab pos="447675" algn="l"/>
              </a:tabLst>
            </a:pPr>
            <a:endParaRPr lang="es-MX" sz="1300" b="1" dirty="0"/>
          </a:p>
        </p:txBody>
      </p:sp>
      <p:sp>
        <p:nvSpPr>
          <p:cNvPr id="6" name="5 Rectángulo">
            <a:hlinkClick r:id="rId5" action="ppaction://hlinkfile"/>
          </p:cNvPr>
          <p:cNvSpPr>
            <a:spLocks/>
          </p:cNvSpPr>
          <p:nvPr/>
        </p:nvSpPr>
        <p:spPr bwMode="auto">
          <a:xfrm>
            <a:off x="2481248" y="2657132"/>
            <a:ext cx="1285884" cy="252752"/>
          </a:xfrm>
          <a:prstGeom prst="rect">
            <a:avLst/>
          </a:prstGeom>
          <a:solidFill>
            <a:srgbClr val="002774">
              <a:alpha val="0"/>
            </a:srgbClr>
          </a:solidFill>
          <a:ln w="3175" algn="ctr">
            <a:noFill/>
            <a:miter lim="800000"/>
            <a:headEnd/>
            <a:tailEnd/>
          </a:ln>
        </p:spPr>
        <p:txBody>
          <a:bodyPr wrap="square" tIns="36000" rIns="18000" bIns="36000" rtlCol="0" anchor="ctr">
            <a:spAutoFit/>
          </a:bodyPr>
          <a:lstStyle/>
          <a:p>
            <a:pPr algn="just">
              <a:lnSpc>
                <a:spcPct val="90000"/>
              </a:lnSpc>
              <a:tabLst>
                <a:tab pos="180975" algn="l"/>
                <a:tab pos="447675" algn="l"/>
              </a:tabLst>
            </a:pPr>
            <a:endParaRPr lang="es-MX" sz="1300" b="1" dirty="0"/>
          </a:p>
        </p:txBody>
      </p:sp>
      <p:pic>
        <p:nvPicPr>
          <p:cNvPr id="10" name="Imagen 9"/>
          <p:cNvPicPr>
            <a:picLocks noChangeAspect="1"/>
          </p:cNvPicPr>
          <p:nvPr/>
        </p:nvPicPr>
        <p:blipFill>
          <a:blip r:embed="rId6"/>
          <a:stretch>
            <a:fillRect/>
          </a:stretch>
        </p:blipFill>
        <p:spPr>
          <a:xfrm>
            <a:off x="821128" y="0"/>
            <a:ext cx="8333954" cy="597460"/>
          </a:xfrm>
          <a:prstGeom prst="rect">
            <a:avLst/>
          </a:prstGeom>
        </p:spPr>
      </p:pic>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2"/>
          <p:cNvSpPr>
            <a:spLocks noChangeArrowheads="1"/>
          </p:cNvSpPr>
          <p:nvPr/>
        </p:nvSpPr>
        <p:spPr bwMode="auto">
          <a:xfrm>
            <a:off x="0" y="576936"/>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35842" name="Rectangle 231"/>
          <p:cNvSpPr>
            <a:spLocks noChangeArrowheads="1"/>
          </p:cNvSpPr>
          <p:nvPr/>
        </p:nvSpPr>
        <p:spPr bwMode="auto">
          <a:xfrm>
            <a:off x="0" y="567838"/>
            <a:ext cx="9144000" cy="6290161"/>
          </a:xfrm>
          <a:prstGeom prst="rect">
            <a:avLst/>
          </a:prstGeom>
          <a:solidFill>
            <a:schemeClr val="bg1">
              <a:alpha val="10196"/>
            </a:schemeClr>
          </a:solidFill>
          <a:ln w="3175" algn="ctr">
            <a:solidFill>
              <a:srgbClr val="B2B2B2"/>
            </a:solidFill>
            <a:miter lim="800000"/>
            <a:headEnd/>
            <a:tailEnd/>
          </a:ln>
        </p:spPr>
        <p:txBody>
          <a:bodyPr lIns="72000" tIns="0" rIns="72000" bIns="0" anchor="t" anchorCtr="0">
            <a:noAutofit/>
          </a:bodyPr>
          <a:lstStyle/>
          <a:p>
            <a:pPr algn="just">
              <a:spcBef>
                <a:spcPts val="0"/>
              </a:spcBef>
              <a:spcAft>
                <a:spcPts val="0"/>
              </a:spcAft>
            </a:pPr>
            <a:endParaRPr lang="es-MX" sz="500" b="1" dirty="0" smtClean="0">
              <a:solidFill>
                <a:schemeClr val="tx1"/>
              </a:solidFill>
            </a:endParaRPr>
          </a:p>
          <a:p>
            <a:pPr algn="just">
              <a:spcBef>
                <a:spcPts val="0"/>
              </a:spcBef>
              <a:spcAft>
                <a:spcPts val="0"/>
              </a:spcAft>
            </a:pPr>
            <a:r>
              <a:rPr lang="es-MX" sz="1400" b="1" dirty="0" smtClean="0">
                <a:solidFill>
                  <a:schemeClr val="tx1"/>
                </a:solidFill>
              </a:rPr>
              <a:t>Análisis de la atención y formación integral del estudiante</a:t>
            </a:r>
            <a:endParaRPr lang="es-MX" sz="1400" b="1" dirty="0">
              <a:solidFill>
                <a:schemeClr val="tx1"/>
              </a:solidFill>
            </a:endParaRPr>
          </a:p>
          <a:p>
            <a:pPr algn="just">
              <a:spcBef>
                <a:spcPts val="0"/>
              </a:spcBef>
              <a:spcAft>
                <a:spcPts val="0"/>
              </a:spcAft>
            </a:pPr>
            <a:endParaRPr lang="es-MX" sz="800" dirty="0" smtClean="0">
              <a:solidFill>
                <a:schemeClr val="tx1"/>
              </a:solidFill>
            </a:endParaRPr>
          </a:p>
          <a:p>
            <a:pPr algn="just">
              <a:spcBef>
                <a:spcPts val="0"/>
              </a:spcBef>
              <a:spcAft>
                <a:spcPts val="0"/>
              </a:spcAft>
            </a:pPr>
            <a:r>
              <a:rPr lang="es-MX" sz="1300" b="0" dirty="0">
                <a:solidFill>
                  <a:schemeClr val="tx1"/>
                </a:solidFill>
              </a:rPr>
              <a:t>La calidad y pertinencia de la capacidad y competitividad académicas, se deben reflejar en la mejora de la atención y formación integral del estudiante en cuanto a: conocimientos, metodologías, aptitudes, actitudes, destrezas, habilidades, competencias laborales y valores que le permita construir con éxito su futuro, ya sea al incorporarse al mundo del trabajo, en sus relaciones diarias con la sociedad o continuar con su preparación académica a lo largo de toda la vida</a:t>
            </a:r>
            <a:r>
              <a:rPr lang="es-MX" sz="1300" b="0" dirty="0" smtClean="0">
                <a:solidFill>
                  <a:schemeClr val="tx1"/>
                </a:solidFill>
              </a:rPr>
              <a:t>.</a:t>
            </a:r>
          </a:p>
          <a:p>
            <a:pPr algn="just">
              <a:spcBef>
                <a:spcPts val="0"/>
              </a:spcBef>
              <a:spcAft>
                <a:spcPts val="0"/>
              </a:spcAft>
            </a:pPr>
            <a:endParaRPr lang="es-MX" sz="800" dirty="0">
              <a:solidFill>
                <a:schemeClr val="tx1"/>
              </a:solidFill>
            </a:endParaRPr>
          </a:p>
          <a:p>
            <a:pPr algn="just">
              <a:spcBef>
                <a:spcPts val="0"/>
              </a:spcBef>
              <a:spcAft>
                <a:spcPts val="0"/>
              </a:spcAft>
            </a:pPr>
            <a:r>
              <a:rPr lang="es-MX" sz="1300" b="0" dirty="0">
                <a:solidFill>
                  <a:schemeClr val="tx1"/>
                </a:solidFill>
              </a:rPr>
              <a:t>Analizar las acciones emprendidas por la institución que muestre el impacto en la atención y formación integral del estudiante, y en la mejora de su permanencia, egreso y titulación oportuna, en cuanto a:</a:t>
            </a:r>
          </a:p>
          <a:p>
            <a:pPr algn="just">
              <a:spcBef>
                <a:spcPts val="0"/>
              </a:spcBef>
              <a:spcAft>
                <a:spcPts val="0"/>
              </a:spcAft>
            </a:pPr>
            <a:endParaRPr lang="es-MX" sz="800" dirty="0">
              <a:solidFill>
                <a:schemeClr val="tx1"/>
              </a:solidFill>
            </a:endParaRPr>
          </a:p>
          <a:p>
            <a:pPr marL="742950" lvl="1" indent="-285750" algn="just">
              <a:spcBef>
                <a:spcPts val="0"/>
              </a:spcBef>
              <a:spcAft>
                <a:spcPts val="0"/>
              </a:spcAft>
              <a:buFont typeface="Wingdings" panose="05000000000000000000" pitchFamily="2" charset="2"/>
              <a:buChar char="Ø"/>
            </a:pPr>
            <a:r>
              <a:rPr lang="es-MX" sz="1300" b="0" dirty="0">
                <a:solidFill>
                  <a:schemeClr val="tx1"/>
                </a:solidFill>
              </a:rPr>
              <a:t>Programas de tutorías y de acompañamiento académico del estudiante a lo largo de la trayectoria escolar para mejorar con oportunidad su aprendizaje y rendimiento académico.</a:t>
            </a:r>
          </a:p>
          <a:p>
            <a:pPr marL="628650" lvl="1" indent="-171450" algn="just">
              <a:spcBef>
                <a:spcPts val="0"/>
              </a:spcBef>
              <a:spcAft>
                <a:spcPts val="0"/>
              </a:spcAft>
              <a:buFont typeface="Wingdings" panose="05000000000000000000" pitchFamily="2" charset="2"/>
              <a:buChar char="Ø"/>
            </a:pPr>
            <a:endParaRPr lang="es-MX" sz="800" b="0" dirty="0">
              <a:solidFill>
                <a:schemeClr val="tx1"/>
              </a:solidFill>
            </a:endParaRPr>
          </a:p>
          <a:p>
            <a:pPr marL="742950" lvl="1" indent="-285750" algn="just">
              <a:spcBef>
                <a:spcPts val="0"/>
              </a:spcBef>
              <a:spcAft>
                <a:spcPts val="0"/>
              </a:spcAft>
              <a:buFont typeface="Wingdings" panose="05000000000000000000" pitchFamily="2" charset="2"/>
              <a:buChar char="Ø"/>
            </a:pPr>
            <a:r>
              <a:rPr lang="es-MX" sz="1300" b="0" dirty="0">
                <a:solidFill>
                  <a:schemeClr val="tx1"/>
                </a:solidFill>
              </a:rPr>
              <a:t>Programas para que el alumno termine sus estudios en los tiempos previstos en los programas académicos y así incrementar los índices de titulación.</a:t>
            </a:r>
          </a:p>
          <a:p>
            <a:pPr marL="628650" lvl="1" indent="-171450" algn="just">
              <a:spcBef>
                <a:spcPts val="0"/>
              </a:spcBef>
              <a:spcAft>
                <a:spcPts val="0"/>
              </a:spcAft>
              <a:buFont typeface="Wingdings" panose="05000000000000000000" pitchFamily="2" charset="2"/>
              <a:buChar char="Ø"/>
            </a:pPr>
            <a:endParaRPr lang="es-MX" sz="800" b="0" dirty="0">
              <a:solidFill>
                <a:schemeClr val="tx1"/>
              </a:solidFill>
            </a:endParaRPr>
          </a:p>
          <a:p>
            <a:pPr marL="742950" lvl="1" indent="-285750" algn="just">
              <a:spcBef>
                <a:spcPts val="0"/>
              </a:spcBef>
              <a:spcAft>
                <a:spcPts val="0"/>
              </a:spcAft>
              <a:buFont typeface="Wingdings" panose="05000000000000000000" pitchFamily="2" charset="2"/>
              <a:buChar char="Ø"/>
            </a:pPr>
            <a:r>
              <a:rPr lang="es-MX" sz="1300" b="0" dirty="0">
                <a:solidFill>
                  <a:schemeClr val="tx1"/>
                </a:solidFill>
              </a:rPr>
              <a:t>Programas de apoyo para la regularización del estudiante de nuevo ingreso con deficiencias académicas, además de programas orientados a desarrollar hábitos y habilidades de estudio.</a:t>
            </a:r>
          </a:p>
          <a:p>
            <a:pPr marL="628650" lvl="1" indent="-171450" algn="just">
              <a:spcBef>
                <a:spcPts val="0"/>
              </a:spcBef>
              <a:spcAft>
                <a:spcPts val="0"/>
              </a:spcAft>
              <a:buFont typeface="Wingdings" panose="05000000000000000000" pitchFamily="2" charset="2"/>
              <a:buChar char="Ø"/>
            </a:pPr>
            <a:endParaRPr lang="es-MX" sz="800" b="0" dirty="0">
              <a:solidFill>
                <a:schemeClr val="tx1"/>
              </a:solidFill>
            </a:endParaRPr>
          </a:p>
          <a:p>
            <a:pPr marL="742950" lvl="1" indent="-285750" algn="just">
              <a:spcBef>
                <a:spcPts val="0"/>
              </a:spcBef>
              <a:spcAft>
                <a:spcPts val="0"/>
              </a:spcAft>
              <a:buFont typeface="Wingdings" panose="05000000000000000000" pitchFamily="2" charset="2"/>
              <a:buChar char="Ø"/>
            </a:pPr>
            <a:r>
              <a:rPr lang="es-MX" sz="1300" b="0" dirty="0">
                <a:solidFill>
                  <a:schemeClr val="tx1"/>
                </a:solidFill>
              </a:rPr>
              <a:t>Promoción de actividades de integración del estudiante de nuevo ingreso a la vida social, académica y cultural de la institución.</a:t>
            </a:r>
          </a:p>
          <a:p>
            <a:pPr marL="628650" lvl="1" indent="-171450" algn="just">
              <a:spcBef>
                <a:spcPts val="0"/>
              </a:spcBef>
              <a:spcAft>
                <a:spcPts val="0"/>
              </a:spcAft>
              <a:buFont typeface="Wingdings" panose="05000000000000000000" pitchFamily="2" charset="2"/>
              <a:buChar char="Ø"/>
            </a:pPr>
            <a:endParaRPr lang="es-MX" sz="800" b="0" dirty="0">
              <a:solidFill>
                <a:schemeClr val="tx1"/>
              </a:solidFill>
            </a:endParaRPr>
          </a:p>
          <a:p>
            <a:pPr marL="742950" lvl="1" indent="-285750" algn="just">
              <a:spcBef>
                <a:spcPts val="0"/>
              </a:spcBef>
              <a:spcAft>
                <a:spcPts val="0"/>
              </a:spcAft>
              <a:buFont typeface="Wingdings" panose="05000000000000000000" pitchFamily="2" charset="2"/>
              <a:buChar char="Ø"/>
            </a:pPr>
            <a:r>
              <a:rPr lang="es-MX" sz="1300" b="0" dirty="0">
                <a:solidFill>
                  <a:schemeClr val="tx1"/>
                </a:solidFill>
              </a:rPr>
              <a:t>Atención y prevención a las adicciones a través del impulso de programas de detección y canalización a los sectores especializados. Así como el fomento de actividades deportivas, artísticas y culturales.</a:t>
            </a:r>
          </a:p>
          <a:p>
            <a:pPr marL="628650" lvl="1" indent="-171450" algn="just">
              <a:spcBef>
                <a:spcPts val="0"/>
              </a:spcBef>
              <a:spcAft>
                <a:spcPts val="0"/>
              </a:spcAft>
              <a:buFont typeface="Wingdings" panose="05000000000000000000" pitchFamily="2" charset="2"/>
              <a:buChar char="Ø"/>
            </a:pPr>
            <a:endParaRPr lang="es-MX" sz="800" b="0" dirty="0">
              <a:solidFill>
                <a:schemeClr val="tx1"/>
              </a:solidFill>
            </a:endParaRPr>
          </a:p>
          <a:p>
            <a:pPr marL="742950" lvl="1" indent="-285750" algn="just">
              <a:spcBef>
                <a:spcPts val="0"/>
              </a:spcBef>
              <a:spcAft>
                <a:spcPts val="0"/>
              </a:spcAft>
              <a:buFont typeface="Wingdings" panose="05000000000000000000" pitchFamily="2" charset="2"/>
              <a:buChar char="Ø"/>
            </a:pPr>
            <a:r>
              <a:rPr lang="es-MX" sz="1300" b="0" dirty="0">
                <a:solidFill>
                  <a:schemeClr val="tx1"/>
                </a:solidFill>
              </a:rPr>
              <a:t>Simplificación de los procedimientos y de los trámites necesarios para la titulación, registro de título y expedición de cédula profesional.</a:t>
            </a:r>
          </a:p>
          <a:p>
            <a:pPr marL="628650" lvl="1" indent="-171450" algn="just">
              <a:spcBef>
                <a:spcPts val="0"/>
              </a:spcBef>
              <a:spcAft>
                <a:spcPts val="0"/>
              </a:spcAft>
              <a:buFont typeface="Wingdings" panose="05000000000000000000" pitchFamily="2" charset="2"/>
              <a:buChar char="Ø"/>
            </a:pPr>
            <a:endParaRPr lang="es-MX" sz="800" b="0" dirty="0">
              <a:solidFill>
                <a:schemeClr val="tx1"/>
              </a:solidFill>
            </a:endParaRPr>
          </a:p>
          <a:p>
            <a:pPr marL="742950" lvl="1" indent="-285750" algn="just">
              <a:spcBef>
                <a:spcPts val="0"/>
              </a:spcBef>
              <a:spcAft>
                <a:spcPts val="0"/>
              </a:spcAft>
              <a:buFont typeface="Wingdings" panose="05000000000000000000" pitchFamily="2" charset="2"/>
              <a:buChar char="Ø"/>
            </a:pPr>
            <a:r>
              <a:rPr lang="es-MX" sz="1300" b="0" dirty="0">
                <a:solidFill>
                  <a:schemeClr val="tx1"/>
                </a:solidFill>
              </a:rPr>
              <a:t>Apoyo para facilitar la transición de la educación superior al empleo o, en su caso, al posgrado</a:t>
            </a:r>
            <a:r>
              <a:rPr lang="es-MX" sz="1300" b="0" dirty="0" smtClean="0">
                <a:solidFill>
                  <a:schemeClr val="tx1"/>
                </a:solidFill>
              </a:rPr>
              <a:t>.</a:t>
            </a:r>
          </a:p>
          <a:p>
            <a:pPr marL="628650" lvl="1" indent="-171450" algn="just">
              <a:spcBef>
                <a:spcPts val="0"/>
              </a:spcBef>
              <a:spcAft>
                <a:spcPts val="0"/>
              </a:spcAft>
              <a:buFont typeface="Wingdings" panose="05000000000000000000" pitchFamily="2" charset="2"/>
              <a:buChar char="Ø"/>
            </a:pPr>
            <a:endParaRPr lang="es-MX" sz="800" b="0" dirty="0">
              <a:solidFill>
                <a:schemeClr val="tx1"/>
              </a:solidFill>
            </a:endParaRPr>
          </a:p>
          <a:p>
            <a:pPr marL="742950" lvl="1" indent="-285750" algn="just">
              <a:spcBef>
                <a:spcPts val="0"/>
              </a:spcBef>
              <a:spcAft>
                <a:spcPts val="0"/>
              </a:spcAft>
              <a:buFont typeface="Wingdings" panose="05000000000000000000" pitchFamily="2" charset="2"/>
              <a:buChar char="Ø"/>
            </a:pPr>
            <a:r>
              <a:rPr lang="es-MX" sz="1300" b="0" dirty="0">
                <a:solidFill>
                  <a:schemeClr val="tx1"/>
                </a:solidFill>
              </a:rPr>
              <a:t>Mecanismos (objetivos equitativos y transparentes) de selección y admisión de nuevos estudiantes.</a:t>
            </a:r>
          </a:p>
          <a:p>
            <a:pPr marL="628650" lvl="1" indent="-171450" algn="just">
              <a:spcBef>
                <a:spcPts val="0"/>
              </a:spcBef>
              <a:spcAft>
                <a:spcPts val="0"/>
              </a:spcAft>
              <a:buFont typeface="Wingdings" panose="05000000000000000000" pitchFamily="2" charset="2"/>
              <a:buChar char="Ø"/>
            </a:pPr>
            <a:endParaRPr lang="es-MX" sz="800" b="0" dirty="0">
              <a:solidFill>
                <a:schemeClr val="tx1"/>
              </a:solidFill>
            </a:endParaRPr>
          </a:p>
          <a:p>
            <a:pPr marL="742950" lvl="1" indent="-285750" algn="just">
              <a:spcBef>
                <a:spcPts val="0"/>
              </a:spcBef>
              <a:spcAft>
                <a:spcPts val="0"/>
              </a:spcAft>
              <a:buFont typeface="Wingdings" panose="05000000000000000000" pitchFamily="2" charset="2"/>
              <a:buChar char="Ø"/>
            </a:pPr>
            <a:r>
              <a:rPr lang="es-MX" sz="1300" b="0" dirty="0">
                <a:solidFill>
                  <a:schemeClr val="tx1"/>
                </a:solidFill>
              </a:rPr>
              <a:t>Realización de actividades que fomenten el aprecio por las diversas expresiones de la cultura y el arte que propicien la convivencia con los diferentes actores sociales.</a:t>
            </a:r>
          </a:p>
          <a:p>
            <a:pPr lvl="1" algn="just">
              <a:spcBef>
                <a:spcPts val="0"/>
              </a:spcBef>
              <a:spcAft>
                <a:spcPts val="0"/>
              </a:spcAft>
            </a:pPr>
            <a:endParaRPr lang="es-MX" sz="1300" b="0" dirty="0">
              <a:solidFill>
                <a:schemeClr val="tx1"/>
              </a:solidFill>
            </a:endParaRPr>
          </a:p>
        </p:txBody>
      </p:sp>
      <p:sp>
        <p:nvSpPr>
          <p:cNvPr id="5" name="4 Rectángulo">
            <a:hlinkClick r:id="rId3" action="ppaction://hlinksldjump"/>
          </p:cNvPr>
          <p:cNvSpPr/>
          <p:nvPr/>
        </p:nvSpPr>
        <p:spPr bwMode="auto">
          <a:xfrm>
            <a:off x="0" y="-24"/>
            <a:ext cx="9144000" cy="6858000"/>
          </a:xfrm>
          <a:prstGeom prst="rect">
            <a:avLst/>
          </a:prstGeom>
          <a:solidFill>
            <a:srgbClr val="002774">
              <a:alpha val="0"/>
            </a:srgbClr>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sp>
        <p:nvSpPr>
          <p:cNvPr id="6" name="AutoShape 1811">
            <a:hlinkClick r:id="" action="ppaction://hlinkshowjump?jump=nextslide"/>
          </p:cNvPr>
          <p:cNvSpPr>
            <a:spLocks noChangeArrowheads="1"/>
          </p:cNvSpPr>
          <p:nvPr/>
        </p:nvSpPr>
        <p:spPr bwMode="auto">
          <a:xfrm>
            <a:off x="8959850" y="642918"/>
            <a:ext cx="155575" cy="147637"/>
          </a:xfrm>
          <a:prstGeom prst="rightArrow">
            <a:avLst>
              <a:gd name="adj1" fmla="val 50000"/>
              <a:gd name="adj2" fmla="val 58733"/>
            </a:avLst>
          </a:prstGeom>
          <a:solidFill>
            <a:srgbClr val="1C9427">
              <a:alpha val="50195"/>
            </a:srgbClr>
          </a:solidFill>
          <a:ln w="19050" algn="ctr">
            <a:solidFill>
              <a:schemeClr val="tx1"/>
            </a:solidFill>
            <a:miter lim="800000"/>
            <a:headEnd/>
            <a:tailEnd/>
          </a:ln>
        </p:spPr>
        <p:txBody>
          <a:bodyPr wrap="none" tIns="90000" anchor="ctr"/>
          <a:lstStyle/>
          <a:p>
            <a:pPr algn="ctr"/>
            <a:endParaRPr lang="es-ES_tradnl" sz="1400"/>
          </a:p>
        </p:txBody>
      </p:sp>
      <p:pic>
        <p:nvPicPr>
          <p:cNvPr id="7" name="Imagen 6"/>
          <p:cNvPicPr>
            <a:picLocks noChangeAspect="1"/>
          </p:cNvPicPr>
          <p:nvPr/>
        </p:nvPicPr>
        <p:blipFill>
          <a:blip r:embed="rId4"/>
          <a:stretch>
            <a:fillRect/>
          </a:stretch>
        </p:blipFill>
        <p:spPr>
          <a:xfrm>
            <a:off x="810046" y="-14823"/>
            <a:ext cx="8333954" cy="597460"/>
          </a:xfrm>
          <a:prstGeom prst="rect">
            <a:avLst/>
          </a:prstGeom>
        </p:spPr>
      </p:pic>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2"/>
          <p:cNvSpPr>
            <a:spLocks noChangeArrowheads="1"/>
          </p:cNvSpPr>
          <p:nvPr/>
        </p:nvSpPr>
        <p:spPr bwMode="auto">
          <a:xfrm>
            <a:off x="0" y="576936"/>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35842" name="Rectangle 231"/>
          <p:cNvSpPr>
            <a:spLocks noChangeArrowheads="1"/>
          </p:cNvSpPr>
          <p:nvPr/>
        </p:nvSpPr>
        <p:spPr bwMode="auto">
          <a:xfrm>
            <a:off x="0" y="566718"/>
            <a:ext cx="9144000" cy="6291282"/>
          </a:xfrm>
          <a:prstGeom prst="rect">
            <a:avLst/>
          </a:prstGeom>
          <a:solidFill>
            <a:schemeClr val="bg1">
              <a:alpha val="10196"/>
            </a:schemeClr>
          </a:solidFill>
          <a:ln w="3175" algn="ctr">
            <a:solidFill>
              <a:srgbClr val="B2B2B2"/>
            </a:solidFill>
            <a:miter lim="800000"/>
            <a:headEnd/>
            <a:tailEnd/>
          </a:ln>
        </p:spPr>
        <p:txBody>
          <a:bodyPr lIns="72000" tIns="0" rIns="72000" bIns="0" anchor="t" anchorCtr="0">
            <a:noAutofit/>
          </a:bodyPr>
          <a:lstStyle/>
          <a:p>
            <a:pPr algn="just">
              <a:spcBef>
                <a:spcPts val="0"/>
              </a:spcBef>
              <a:spcAft>
                <a:spcPts val="0"/>
              </a:spcAft>
            </a:pPr>
            <a:endParaRPr lang="es-MX" sz="500" b="1" dirty="0" smtClean="0">
              <a:solidFill>
                <a:schemeClr val="tx1"/>
              </a:solidFill>
            </a:endParaRPr>
          </a:p>
          <a:p>
            <a:pPr algn="just">
              <a:spcBef>
                <a:spcPts val="0"/>
              </a:spcBef>
              <a:spcAft>
                <a:spcPts val="0"/>
              </a:spcAft>
            </a:pPr>
            <a:r>
              <a:rPr lang="es-MX" sz="1400" b="1" dirty="0" smtClean="0">
                <a:solidFill>
                  <a:schemeClr val="tx1"/>
                </a:solidFill>
              </a:rPr>
              <a:t>Análisis de la atención y formación integral del estudiante</a:t>
            </a:r>
            <a:endParaRPr lang="es-MX" sz="1400" dirty="0" smtClean="0">
              <a:solidFill>
                <a:schemeClr val="tx1"/>
              </a:solidFill>
            </a:endParaRPr>
          </a:p>
          <a:p>
            <a:pPr lvl="1" algn="just">
              <a:spcBef>
                <a:spcPts val="0"/>
              </a:spcBef>
              <a:spcAft>
                <a:spcPts val="0"/>
              </a:spcAft>
            </a:pPr>
            <a:endParaRPr lang="es-MX" sz="800" b="0" dirty="0">
              <a:solidFill>
                <a:schemeClr val="tx1"/>
              </a:solidFill>
            </a:endParaRPr>
          </a:p>
          <a:p>
            <a:pPr marL="742950" lvl="1" indent="-285750" algn="just">
              <a:spcBef>
                <a:spcPts val="0"/>
              </a:spcBef>
              <a:spcAft>
                <a:spcPts val="0"/>
              </a:spcAft>
              <a:buFont typeface="Wingdings" panose="05000000000000000000" pitchFamily="2" charset="2"/>
              <a:buChar char="Ø"/>
            </a:pPr>
            <a:r>
              <a:rPr lang="es-MX" sz="1300" b="0" dirty="0" smtClean="0">
                <a:solidFill>
                  <a:schemeClr val="tx1"/>
                </a:solidFill>
              </a:rPr>
              <a:t>Fomentar </a:t>
            </a:r>
            <a:r>
              <a:rPr lang="es-MX" sz="1300" b="0" dirty="0">
                <a:solidFill>
                  <a:schemeClr val="tx1"/>
                </a:solidFill>
              </a:rPr>
              <a:t>las actividades deportivas como parte fundamental de una formación integral</a:t>
            </a:r>
            <a:r>
              <a:rPr lang="es-MX" sz="1300" b="0" dirty="0" smtClean="0">
                <a:solidFill>
                  <a:schemeClr val="tx1"/>
                </a:solidFill>
              </a:rPr>
              <a:t>.</a:t>
            </a:r>
          </a:p>
          <a:p>
            <a:pPr marL="628650" lvl="1" indent="-171450" algn="just">
              <a:spcBef>
                <a:spcPts val="0"/>
              </a:spcBef>
              <a:spcAft>
                <a:spcPts val="0"/>
              </a:spcAft>
              <a:buFont typeface="Wingdings" panose="05000000000000000000" pitchFamily="2" charset="2"/>
              <a:buChar char="Ø"/>
            </a:pPr>
            <a:endParaRPr lang="es-MX" sz="800" b="0" dirty="0">
              <a:solidFill>
                <a:schemeClr val="tx1"/>
              </a:solidFill>
            </a:endParaRPr>
          </a:p>
          <a:p>
            <a:pPr marL="742950" lvl="1" indent="-285750" algn="just">
              <a:spcBef>
                <a:spcPts val="0"/>
              </a:spcBef>
              <a:spcAft>
                <a:spcPts val="0"/>
              </a:spcAft>
              <a:buFont typeface="Wingdings" panose="05000000000000000000" pitchFamily="2" charset="2"/>
              <a:buChar char="Ø"/>
            </a:pPr>
            <a:r>
              <a:rPr lang="es-MX" sz="1300" b="0" dirty="0">
                <a:solidFill>
                  <a:schemeClr val="tx1"/>
                </a:solidFill>
              </a:rPr>
              <a:t>Impulsar la creación de una cultura del cuidado de la salud por medio de campañas informativas</a:t>
            </a:r>
            <a:r>
              <a:rPr lang="es-MX" sz="1300" b="0" dirty="0" smtClean="0">
                <a:solidFill>
                  <a:schemeClr val="tx1"/>
                </a:solidFill>
              </a:rPr>
              <a:t>.</a:t>
            </a:r>
          </a:p>
          <a:p>
            <a:pPr marL="628650" lvl="1" indent="-171450" algn="just">
              <a:spcBef>
                <a:spcPts val="0"/>
              </a:spcBef>
              <a:spcAft>
                <a:spcPts val="0"/>
              </a:spcAft>
              <a:buFont typeface="Wingdings" panose="05000000000000000000" pitchFamily="2" charset="2"/>
              <a:buChar char="Ø"/>
            </a:pPr>
            <a:endParaRPr lang="es-MX" sz="500" b="0" dirty="0">
              <a:solidFill>
                <a:schemeClr val="tx1"/>
              </a:solidFill>
            </a:endParaRPr>
          </a:p>
          <a:p>
            <a:pPr marL="742950" lvl="1" indent="-285750" algn="just">
              <a:spcBef>
                <a:spcPts val="0"/>
              </a:spcBef>
              <a:spcAft>
                <a:spcPts val="0"/>
              </a:spcAft>
              <a:buFont typeface="Wingdings" panose="05000000000000000000" pitchFamily="2" charset="2"/>
              <a:buChar char="Ø"/>
            </a:pPr>
            <a:r>
              <a:rPr lang="es-MX" sz="1300" b="0" dirty="0" smtClean="0">
                <a:solidFill>
                  <a:schemeClr val="tx1"/>
                </a:solidFill>
              </a:rPr>
              <a:t>Fomentar el desarrollo de competencias genéricas del estudiante.</a:t>
            </a:r>
          </a:p>
          <a:p>
            <a:pPr marL="628650" lvl="1" indent="-171450" algn="just">
              <a:spcBef>
                <a:spcPts val="0"/>
              </a:spcBef>
              <a:spcAft>
                <a:spcPts val="0"/>
              </a:spcAft>
              <a:buFont typeface="Wingdings" panose="05000000000000000000" pitchFamily="2" charset="2"/>
              <a:buChar char="Ø"/>
            </a:pPr>
            <a:endParaRPr lang="es-MX" sz="800" b="0" dirty="0" smtClean="0">
              <a:solidFill>
                <a:schemeClr val="tx1"/>
              </a:solidFill>
            </a:endParaRPr>
          </a:p>
          <a:p>
            <a:pPr marL="742950" lvl="1" indent="-285750" algn="just">
              <a:spcBef>
                <a:spcPts val="0"/>
              </a:spcBef>
              <a:spcAft>
                <a:spcPts val="0"/>
              </a:spcAft>
              <a:buFont typeface="Wingdings" panose="05000000000000000000" pitchFamily="2" charset="2"/>
              <a:buChar char="Ø"/>
            </a:pPr>
            <a:r>
              <a:rPr lang="es-MX" sz="1300" b="0" dirty="0" smtClean="0">
                <a:solidFill>
                  <a:schemeClr val="tx1"/>
                </a:solidFill>
              </a:rPr>
              <a:t>Desarrollar en el estudiante capacidades para la vida, actitudes favorables para “</a:t>
            </a:r>
            <a:r>
              <a:rPr lang="es-MX" sz="1300" b="0" i="1" dirty="0" smtClean="0">
                <a:solidFill>
                  <a:schemeClr val="tx1"/>
                </a:solidFill>
              </a:rPr>
              <a:t>aprender a aprender</a:t>
            </a:r>
            <a:r>
              <a:rPr lang="es-MX" sz="1300" b="0" dirty="0" smtClean="0">
                <a:solidFill>
                  <a:schemeClr val="tx1"/>
                </a:solidFill>
              </a:rPr>
              <a:t>” y habilidades para desempeñarse de manera productiva y competitiva en el mercado laboral.</a:t>
            </a:r>
          </a:p>
          <a:p>
            <a:pPr marL="628650" lvl="1" indent="-171450" algn="just">
              <a:spcBef>
                <a:spcPts val="0"/>
              </a:spcBef>
              <a:spcAft>
                <a:spcPts val="0"/>
              </a:spcAft>
              <a:buFont typeface="Wingdings" panose="05000000000000000000" pitchFamily="2" charset="2"/>
              <a:buChar char="Ø"/>
            </a:pPr>
            <a:endParaRPr lang="es-MX" sz="800" b="0" dirty="0" smtClean="0">
              <a:solidFill>
                <a:schemeClr val="tx1"/>
              </a:solidFill>
            </a:endParaRPr>
          </a:p>
          <a:p>
            <a:pPr marL="742950" lvl="1" indent="-285750" algn="just">
              <a:spcBef>
                <a:spcPts val="0"/>
              </a:spcBef>
              <a:spcAft>
                <a:spcPts val="0"/>
              </a:spcAft>
              <a:buFont typeface="Wingdings" panose="05000000000000000000" pitchFamily="2" charset="2"/>
              <a:buChar char="Ø"/>
            </a:pPr>
            <a:r>
              <a:rPr lang="es-MX" sz="1300" b="0" dirty="0" smtClean="0">
                <a:solidFill>
                  <a:schemeClr val="tx1"/>
                </a:solidFill>
              </a:rPr>
              <a:t>Impulsar la formación de los valores democráticos, el respeto a los derechos humanos, el medio ambiente, la justicia, la honestidad y en general fomentar la ciudadanía responsable (Ver </a:t>
            </a:r>
            <a:r>
              <a:rPr lang="es-MX" sz="1300" u="sng" dirty="0" smtClean="0">
                <a:solidFill>
                  <a:schemeClr val="tx1"/>
                </a:solidFill>
              </a:rPr>
              <a:t>Anexo VII</a:t>
            </a:r>
            <a:r>
              <a:rPr lang="es-MX" sz="1300" b="0" dirty="0" smtClean="0">
                <a:solidFill>
                  <a:schemeClr val="tx1"/>
                </a:solidFill>
              </a:rPr>
              <a:t>).</a:t>
            </a:r>
          </a:p>
          <a:p>
            <a:pPr marL="628650" lvl="1" indent="-171450" algn="just">
              <a:spcBef>
                <a:spcPts val="0"/>
              </a:spcBef>
              <a:spcAft>
                <a:spcPts val="0"/>
              </a:spcAft>
              <a:buFont typeface="Wingdings" panose="05000000000000000000" pitchFamily="2" charset="2"/>
              <a:buChar char="Ø"/>
            </a:pPr>
            <a:endParaRPr lang="es-MX" sz="800" b="0" dirty="0" smtClean="0">
              <a:solidFill>
                <a:schemeClr val="tx1"/>
              </a:solidFill>
            </a:endParaRPr>
          </a:p>
          <a:p>
            <a:pPr marL="742950" lvl="1" indent="-285750" algn="just">
              <a:spcBef>
                <a:spcPts val="0"/>
              </a:spcBef>
              <a:spcAft>
                <a:spcPts val="0"/>
              </a:spcAft>
              <a:buFont typeface="Wingdings" panose="05000000000000000000" pitchFamily="2" charset="2"/>
              <a:buChar char="Ø"/>
            </a:pPr>
            <a:r>
              <a:rPr lang="es-MX" sz="1300" b="0" dirty="0" smtClean="0">
                <a:solidFill>
                  <a:schemeClr val="tx1"/>
                </a:solidFill>
              </a:rPr>
              <a:t>La satisfacción del estudiante y del egresado.</a:t>
            </a:r>
          </a:p>
          <a:p>
            <a:pPr marL="628650" lvl="1" indent="-171450" algn="just">
              <a:spcBef>
                <a:spcPts val="0"/>
              </a:spcBef>
              <a:spcAft>
                <a:spcPts val="0"/>
              </a:spcAft>
              <a:buFont typeface="Wingdings" panose="05000000000000000000" pitchFamily="2" charset="2"/>
              <a:buChar char="Ø"/>
            </a:pPr>
            <a:endParaRPr lang="es-MX" sz="800" b="0" dirty="0" smtClean="0">
              <a:solidFill>
                <a:schemeClr val="tx1"/>
              </a:solidFill>
            </a:endParaRPr>
          </a:p>
          <a:p>
            <a:pPr marL="742950" lvl="1" indent="-285750" algn="just">
              <a:spcBef>
                <a:spcPts val="0"/>
              </a:spcBef>
              <a:spcAft>
                <a:spcPts val="0"/>
              </a:spcAft>
              <a:buFont typeface="Wingdings" panose="05000000000000000000" pitchFamily="2" charset="2"/>
              <a:buChar char="Ø"/>
            </a:pPr>
            <a:r>
              <a:rPr lang="es-MX" sz="1300" b="0" dirty="0" smtClean="0">
                <a:solidFill>
                  <a:schemeClr val="tx1"/>
                </a:solidFill>
              </a:rPr>
              <a:t>Aceptación en el mercado laboral y mejora de los salarios del egresado.</a:t>
            </a:r>
          </a:p>
          <a:p>
            <a:pPr marL="628650" lvl="1" indent="-171450" algn="just">
              <a:spcBef>
                <a:spcPts val="0"/>
              </a:spcBef>
              <a:spcAft>
                <a:spcPts val="0"/>
              </a:spcAft>
              <a:buFont typeface="Wingdings" panose="05000000000000000000" pitchFamily="2" charset="2"/>
              <a:buChar char="Ø"/>
            </a:pPr>
            <a:endParaRPr lang="es-MX" sz="800" b="0" dirty="0" smtClean="0">
              <a:solidFill>
                <a:schemeClr val="tx1"/>
              </a:solidFill>
            </a:endParaRPr>
          </a:p>
          <a:p>
            <a:pPr marL="742950" lvl="1" indent="-285750" algn="just">
              <a:spcBef>
                <a:spcPts val="0"/>
              </a:spcBef>
              <a:spcAft>
                <a:spcPts val="0"/>
              </a:spcAft>
              <a:buFont typeface="Wingdings" panose="05000000000000000000" pitchFamily="2" charset="2"/>
              <a:buChar char="Ø"/>
            </a:pPr>
            <a:r>
              <a:rPr lang="es-MX" sz="1300" b="0" dirty="0" smtClean="0">
                <a:solidFill>
                  <a:schemeClr val="tx1"/>
                </a:solidFill>
              </a:rPr>
              <a:t>Avances en la permanencia, egreso y titulación oportuna.</a:t>
            </a:r>
          </a:p>
          <a:p>
            <a:pPr marL="628650" lvl="1" indent="-171450" algn="just">
              <a:spcBef>
                <a:spcPts val="0"/>
              </a:spcBef>
              <a:spcAft>
                <a:spcPts val="0"/>
              </a:spcAft>
              <a:buFont typeface="Wingdings" panose="05000000000000000000" pitchFamily="2" charset="2"/>
              <a:buChar char="Ø"/>
            </a:pPr>
            <a:endParaRPr lang="es-MX" sz="800" b="0" dirty="0" smtClean="0">
              <a:solidFill>
                <a:schemeClr val="tx1"/>
              </a:solidFill>
            </a:endParaRPr>
          </a:p>
          <a:p>
            <a:pPr marL="742950" lvl="1" indent="-285750" algn="just">
              <a:spcBef>
                <a:spcPts val="0"/>
              </a:spcBef>
              <a:spcAft>
                <a:spcPts val="0"/>
              </a:spcAft>
              <a:buFont typeface="Wingdings" panose="05000000000000000000" pitchFamily="2" charset="2"/>
              <a:buChar char="Ø"/>
            </a:pPr>
            <a:r>
              <a:rPr lang="es-MX" sz="1300" b="0" dirty="0" smtClean="0">
                <a:solidFill>
                  <a:schemeClr val="tx1"/>
                </a:solidFill>
              </a:rPr>
              <a:t>Entre otros aspectos.</a:t>
            </a:r>
          </a:p>
          <a:p>
            <a:pPr lvl="1" algn="just">
              <a:spcBef>
                <a:spcPts val="0"/>
              </a:spcBef>
              <a:spcAft>
                <a:spcPts val="0"/>
              </a:spcAft>
            </a:pPr>
            <a:endParaRPr lang="es-MX" sz="800" b="0" dirty="0" smtClean="0">
              <a:solidFill>
                <a:schemeClr val="tx1"/>
              </a:solidFill>
            </a:endParaRPr>
          </a:p>
          <a:p>
            <a:pPr algn="just">
              <a:spcBef>
                <a:spcPts val="0"/>
              </a:spcBef>
              <a:spcAft>
                <a:spcPts val="0"/>
              </a:spcAft>
            </a:pPr>
            <a:r>
              <a:rPr lang="es-MX" sz="1300" b="0" dirty="0" smtClean="0">
                <a:solidFill>
                  <a:schemeClr val="tx1"/>
                </a:solidFill>
              </a:rPr>
              <a:t>Como resultado del análisis, señalar las principales conclusiones respecto al impulso que la institución brinda a la formación integral del estudiante, y en caso de  ser limitada e insuficiente, plantear en la parte de planeación las políticas, objetivos, estrategias y acciones adecuadas para su atención.</a:t>
            </a:r>
            <a:endParaRPr lang="es-ES" sz="1300" b="0" dirty="0">
              <a:solidFill>
                <a:schemeClr val="tx1"/>
              </a:solidFill>
            </a:endParaRPr>
          </a:p>
        </p:txBody>
      </p:sp>
      <p:sp>
        <p:nvSpPr>
          <p:cNvPr id="5" name="AutoShape 513">
            <a:hlinkClick r:id="" action="ppaction://hlinkshowjump?jump=previousslide"/>
          </p:cNvPr>
          <p:cNvSpPr>
            <a:spLocks noChangeArrowheads="1"/>
          </p:cNvSpPr>
          <p:nvPr/>
        </p:nvSpPr>
        <p:spPr bwMode="auto">
          <a:xfrm flipH="1">
            <a:off x="8927651" y="644505"/>
            <a:ext cx="155575" cy="147638"/>
          </a:xfrm>
          <a:prstGeom prst="rightArrow">
            <a:avLst>
              <a:gd name="adj1" fmla="val 50000"/>
              <a:gd name="adj2" fmla="val 58732"/>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sp>
        <p:nvSpPr>
          <p:cNvPr id="7" name="6 Rectángulo">
            <a:hlinkClick r:id="rId3" action="ppaction://hlinkfile"/>
          </p:cNvPr>
          <p:cNvSpPr>
            <a:spLocks/>
          </p:cNvSpPr>
          <p:nvPr/>
        </p:nvSpPr>
        <p:spPr bwMode="auto">
          <a:xfrm>
            <a:off x="5811713" y="4441488"/>
            <a:ext cx="1159567" cy="198000"/>
          </a:xfrm>
          <a:prstGeom prst="rect">
            <a:avLst/>
          </a:prstGeom>
          <a:solidFill>
            <a:srgbClr val="002774">
              <a:alpha val="0"/>
            </a:srgbClr>
          </a:solidFill>
          <a:ln w="3175" algn="ctr">
            <a:noFill/>
            <a:miter lim="800000"/>
            <a:headEnd/>
            <a:tailEnd/>
          </a:ln>
        </p:spPr>
        <p:txBody>
          <a:bodyPr wrap="square" tIns="36000" rIns="18000" bIns="36000" rtlCol="0" anchor="ctr">
            <a:spAutoFit/>
          </a:bodyPr>
          <a:lstStyle/>
          <a:p>
            <a:pPr algn="just">
              <a:lnSpc>
                <a:spcPct val="90000"/>
              </a:lnSpc>
              <a:tabLst>
                <a:tab pos="180975" algn="l"/>
                <a:tab pos="447675" algn="l"/>
              </a:tabLst>
            </a:pPr>
            <a:endParaRPr lang="es-MX" sz="1300" b="1" dirty="0"/>
          </a:p>
        </p:txBody>
      </p:sp>
      <p:sp>
        <p:nvSpPr>
          <p:cNvPr id="6" name="7 Rectángulo">
            <a:hlinkClick r:id="rId3" action="ppaction://hlinkfile"/>
          </p:cNvPr>
          <p:cNvSpPr/>
          <p:nvPr/>
        </p:nvSpPr>
        <p:spPr bwMode="auto">
          <a:xfrm>
            <a:off x="6076956" y="2617517"/>
            <a:ext cx="1285884" cy="252752"/>
          </a:xfrm>
          <a:prstGeom prst="rect">
            <a:avLst/>
          </a:prstGeom>
          <a:solidFill>
            <a:srgbClr val="002774">
              <a:alpha val="0"/>
            </a:srgbClr>
          </a:solidFill>
          <a:ln w="3175" algn="ctr">
            <a:noFill/>
            <a:miter lim="800000"/>
            <a:headEnd/>
            <a:tailEnd/>
          </a:ln>
        </p:spPr>
        <p:txBody>
          <a:bodyPr wrap="square" tIns="36000" rIns="18000" bIns="36000" rtlCol="0" anchor="ctr">
            <a:spAutoFit/>
          </a:bodyPr>
          <a:lstStyle/>
          <a:p>
            <a:pPr algn="just">
              <a:lnSpc>
                <a:spcPct val="90000"/>
              </a:lnSpc>
              <a:tabLst>
                <a:tab pos="180975" algn="l"/>
                <a:tab pos="447675" algn="l"/>
              </a:tabLst>
            </a:pPr>
            <a:endParaRPr lang="es-MX" sz="1300" b="1" dirty="0"/>
          </a:p>
        </p:txBody>
      </p:sp>
      <p:pic>
        <p:nvPicPr>
          <p:cNvPr id="9" name="Imagen 8"/>
          <p:cNvPicPr>
            <a:picLocks noChangeAspect="1"/>
          </p:cNvPicPr>
          <p:nvPr/>
        </p:nvPicPr>
        <p:blipFill>
          <a:blip r:embed="rId4"/>
          <a:stretch>
            <a:fillRect/>
          </a:stretch>
        </p:blipFill>
        <p:spPr>
          <a:xfrm>
            <a:off x="810046" y="0"/>
            <a:ext cx="8333954" cy="597460"/>
          </a:xfrm>
          <a:prstGeom prst="rect">
            <a:avLst/>
          </a:prstGeom>
        </p:spPr>
      </p:pic>
    </p:spTree>
    <p:extLst>
      <p:ext uri="{BB962C8B-B14F-4D97-AF65-F5344CB8AC3E}">
        <p14:creationId xmlns:p14="http://schemas.microsoft.com/office/powerpoint/2010/main" val="157830562"/>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52"/>
          <p:cNvSpPr>
            <a:spLocks noChangeArrowheads="1"/>
          </p:cNvSpPr>
          <p:nvPr/>
        </p:nvSpPr>
        <p:spPr bwMode="auto">
          <a:xfrm>
            <a:off x="0" y="576936"/>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39939" name="Rectangle 1825"/>
          <p:cNvSpPr>
            <a:spLocks noChangeArrowheads="1"/>
          </p:cNvSpPr>
          <p:nvPr/>
        </p:nvSpPr>
        <p:spPr bwMode="auto">
          <a:xfrm>
            <a:off x="0" y="570962"/>
            <a:ext cx="9144000" cy="6287038"/>
          </a:xfrm>
          <a:prstGeom prst="rect">
            <a:avLst/>
          </a:prstGeom>
          <a:solidFill>
            <a:schemeClr val="bg1">
              <a:alpha val="10196"/>
            </a:schemeClr>
          </a:solidFill>
          <a:ln w="3175" algn="ctr">
            <a:solidFill>
              <a:srgbClr val="B2B2B2"/>
            </a:solidFill>
            <a:miter lim="800000"/>
            <a:headEnd/>
            <a:tailEnd/>
          </a:ln>
        </p:spPr>
        <p:txBody>
          <a:bodyPr lIns="36000" tIns="10800" rIns="0" bIns="0" anchor="t" anchorCtr="0">
            <a:noAutofit/>
          </a:bodyPr>
          <a:lstStyle/>
          <a:p>
            <a:pPr>
              <a:lnSpc>
                <a:spcPct val="95000"/>
              </a:lnSpc>
            </a:pPr>
            <a:endParaRPr lang="es-MX" sz="500" b="1" dirty="0" smtClean="0">
              <a:solidFill>
                <a:schemeClr val="tx1"/>
              </a:solidFill>
            </a:endParaRPr>
          </a:p>
          <a:p>
            <a:pPr algn="just"/>
            <a:r>
              <a:rPr lang="es-MX" sz="1400" b="1" dirty="0" smtClean="0">
                <a:solidFill>
                  <a:schemeClr val="tx1"/>
                </a:solidFill>
              </a:rPr>
              <a:t>Análisis </a:t>
            </a:r>
            <a:r>
              <a:rPr lang="es-MX" sz="1400" b="1" dirty="0">
                <a:solidFill>
                  <a:schemeClr val="tx1"/>
                </a:solidFill>
              </a:rPr>
              <a:t>del cumplimiento de las metas </a:t>
            </a:r>
            <a:r>
              <a:rPr lang="es-MX" sz="1400" b="1" dirty="0" smtClean="0">
                <a:solidFill>
                  <a:schemeClr val="tx1"/>
                </a:solidFill>
              </a:rPr>
              <a:t>compromiso académicas (para el documento PFCE-</a:t>
            </a:r>
            <a:r>
              <a:rPr lang="es-MX" sz="1400" b="1" dirty="0" err="1" smtClean="0">
                <a:solidFill>
                  <a:schemeClr val="tx1"/>
                </a:solidFill>
              </a:rPr>
              <a:t>ProFOE</a:t>
            </a:r>
            <a:r>
              <a:rPr lang="es-MX" sz="1400" b="1" dirty="0" smtClean="0">
                <a:solidFill>
                  <a:schemeClr val="tx1"/>
                </a:solidFill>
              </a:rPr>
              <a:t>)</a:t>
            </a:r>
            <a:r>
              <a:rPr lang="es-MX" sz="1400" dirty="0" smtClean="0">
                <a:solidFill>
                  <a:schemeClr val="tx1"/>
                </a:solidFill>
              </a:rPr>
              <a:t> </a:t>
            </a:r>
          </a:p>
          <a:p>
            <a:pPr algn="just"/>
            <a:endParaRPr lang="es-MX" sz="800" dirty="0">
              <a:solidFill>
                <a:schemeClr val="tx1"/>
              </a:solidFill>
            </a:endParaRPr>
          </a:p>
          <a:p>
            <a:pPr algn="just"/>
            <a:r>
              <a:rPr lang="es-MX" sz="1300" b="0" dirty="0">
                <a:solidFill>
                  <a:schemeClr val="tx1"/>
                </a:solidFill>
              </a:rPr>
              <a:t>Se recomienda analizar el grado de cumplimiento de las metas compromiso fijadas por la institución en el </a:t>
            </a:r>
            <a:r>
              <a:rPr lang="es-MX" sz="1300" b="0" dirty="0" smtClean="0">
                <a:solidFill>
                  <a:schemeClr val="tx1"/>
                </a:solidFill>
              </a:rPr>
              <a:t>PROFOCIE 2014-2015 </a:t>
            </a:r>
            <a:r>
              <a:rPr lang="es-MX" sz="1300" b="0" dirty="0">
                <a:solidFill>
                  <a:schemeClr val="tx1"/>
                </a:solidFill>
              </a:rPr>
              <a:t>y, en su caso, identificar las que muestran </a:t>
            </a:r>
            <a:r>
              <a:rPr lang="es-MX" sz="1300" b="0" dirty="0" smtClean="0">
                <a:solidFill>
                  <a:schemeClr val="tx1"/>
                </a:solidFill>
              </a:rPr>
              <a:t>rezago y las </a:t>
            </a:r>
            <a:r>
              <a:rPr lang="es-MX" sz="1300" b="0" dirty="0">
                <a:solidFill>
                  <a:schemeClr val="tx1"/>
                </a:solidFill>
              </a:rPr>
              <a:t>causas de </a:t>
            </a:r>
            <a:r>
              <a:rPr lang="es-MX" sz="1300" b="0" dirty="0" smtClean="0">
                <a:solidFill>
                  <a:schemeClr val="tx1"/>
                </a:solidFill>
              </a:rPr>
              <a:t>ello. Para el llenado de este formato utilizar el </a:t>
            </a:r>
            <a:r>
              <a:rPr lang="es-MX" sz="1300" u="sng" dirty="0" smtClean="0">
                <a:solidFill>
                  <a:schemeClr val="tx1"/>
                </a:solidFill>
              </a:rPr>
              <a:t>Anexo VIII</a:t>
            </a:r>
            <a:r>
              <a:rPr lang="es-MX" sz="1300" b="0" dirty="0" smtClean="0">
                <a:solidFill>
                  <a:schemeClr val="tx1"/>
                </a:solidFill>
              </a:rPr>
              <a:t>.</a:t>
            </a:r>
          </a:p>
          <a:p>
            <a:pPr algn="just"/>
            <a:endParaRPr lang="es-MX" sz="1300" b="0" dirty="0" smtClean="0">
              <a:solidFill>
                <a:schemeClr val="tx1"/>
              </a:solidFill>
            </a:endParaRPr>
          </a:p>
          <a:p>
            <a:pPr algn="just"/>
            <a:endParaRPr lang="es-MX" sz="1300" b="0" dirty="0" smtClean="0">
              <a:solidFill>
                <a:schemeClr val="tx1"/>
              </a:solidFill>
            </a:endParaRPr>
          </a:p>
          <a:p>
            <a:pPr algn="just"/>
            <a:endParaRPr lang="es-MX" sz="1300" b="0" dirty="0" smtClean="0">
              <a:solidFill>
                <a:schemeClr val="tx1"/>
              </a:solidFill>
            </a:endParaRPr>
          </a:p>
          <a:p>
            <a:pPr algn="just"/>
            <a:endParaRPr lang="es-MX" sz="1300" b="0" dirty="0" smtClean="0">
              <a:solidFill>
                <a:schemeClr val="tx1"/>
              </a:solidFill>
            </a:endParaRPr>
          </a:p>
          <a:p>
            <a:pPr algn="just"/>
            <a:endParaRPr lang="es-MX" sz="1300" b="0" dirty="0" smtClean="0">
              <a:solidFill>
                <a:schemeClr val="tx1"/>
              </a:solidFill>
            </a:endParaRPr>
          </a:p>
          <a:p>
            <a:pPr algn="just"/>
            <a:endParaRPr lang="es-MX" sz="1300" b="0" dirty="0" smtClean="0">
              <a:solidFill>
                <a:schemeClr val="tx1"/>
              </a:solidFill>
            </a:endParaRPr>
          </a:p>
          <a:p>
            <a:pPr algn="just"/>
            <a:endParaRPr lang="es-MX" sz="1300" b="0" dirty="0" smtClean="0">
              <a:solidFill>
                <a:schemeClr val="tx1"/>
              </a:solidFill>
            </a:endParaRPr>
          </a:p>
          <a:p>
            <a:pPr algn="just"/>
            <a:endParaRPr lang="es-MX" sz="1300" b="0" dirty="0" smtClean="0">
              <a:solidFill>
                <a:schemeClr val="tx1"/>
              </a:solidFill>
            </a:endParaRPr>
          </a:p>
          <a:p>
            <a:pPr algn="just"/>
            <a:endParaRPr lang="es-MX" sz="1300" b="0" dirty="0" smtClean="0">
              <a:solidFill>
                <a:schemeClr val="tx1"/>
              </a:solidFill>
            </a:endParaRPr>
          </a:p>
          <a:p>
            <a:pPr algn="just"/>
            <a:endParaRPr lang="es-MX" sz="1300" b="0" dirty="0" smtClean="0">
              <a:solidFill>
                <a:schemeClr val="tx1"/>
              </a:solidFill>
            </a:endParaRPr>
          </a:p>
          <a:p>
            <a:pPr algn="just"/>
            <a:endParaRPr lang="es-MX" sz="1300" b="0" dirty="0" smtClean="0">
              <a:solidFill>
                <a:schemeClr val="tx1"/>
              </a:solidFill>
            </a:endParaRPr>
          </a:p>
          <a:p>
            <a:pPr algn="just"/>
            <a:endParaRPr lang="es-MX" sz="1300" b="0" dirty="0" smtClean="0">
              <a:solidFill>
                <a:schemeClr val="tx1"/>
              </a:solidFill>
            </a:endParaRPr>
          </a:p>
          <a:p>
            <a:pPr algn="just"/>
            <a:endParaRPr lang="es-MX" sz="1300" b="0" dirty="0" smtClean="0">
              <a:solidFill>
                <a:schemeClr val="tx1"/>
              </a:solidFill>
            </a:endParaRPr>
          </a:p>
          <a:p>
            <a:pPr algn="just"/>
            <a:endParaRPr lang="es-MX" sz="1300" b="0" dirty="0" smtClean="0">
              <a:solidFill>
                <a:schemeClr val="tx1"/>
              </a:solidFill>
            </a:endParaRPr>
          </a:p>
          <a:p>
            <a:pPr algn="just"/>
            <a:endParaRPr lang="es-MX" sz="1300" b="0" dirty="0" smtClean="0">
              <a:solidFill>
                <a:schemeClr val="tx1"/>
              </a:solidFill>
            </a:endParaRPr>
          </a:p>
          <a:p>
            <a:pPr algn="just"/>
            <a:endParaRPr lang="es-MX" sz="1300" b="0" dirty="0" smtClean="0">
              <a:solidFill>
                <a:schemeClr val="tx1"/>
              </a:solidFill>
            </a:endParaRPr>
          </a:p>
          <a:p>
            <a:pPr algn="just"/>
            <a:endParaRPr lang="es-MX" sz="1300" b="0" dirty="0" smtClean="0">
              <a:solidFill>
                <a:schemeClr val="tx1"/>
              </a:solidFill>
            </a:endParaRPr>
          </a:p>
          <a:p>
            <a:pPr algn="just"/>
            <a:endParaRPr lang="es-MX" sz="1300" b="0" dirty="0" smtClean="0">
              <a:solidFill>
                <a:schemeClr val="tx1"/>
              </a:solidFill>
            </a:endParaRPr>
          </a:p>
          <a:p>
            <a:pPr algn="just"/>
            <a:endParaRPr lang="es-MX" sz="1300" b="0" dirty="0" smtClean="0">
              <a:solidFill>
                <a:schemeClr val="tx1"/>
              </a:solidFill>
            </a:endParaRPr>
          </a:p>
          <a:p>
            <a:pPr algn="just"/>
            <a:endParaRPr lang="es-MX" sz="1300" b="0" dirty="0" smtClean="0">
              <a:solidFill>
                <a:schemeClr val="tx1"/>
              </a:solidFill>
            </a:endParaRPr>
          </a:p>
          <a:p>
            <a:pPr algn="just"/>
            <a:endParaRPr lang="es-MX" sz="1300" b="0" dirty="0" smtClean="0">
              <a:solidFill>
                <a:schemeClr val="tx1"/>
              </a:solidFill>
            </a:endParaRPr>
          </a:p>
          <a:p>
            <a:pPr algn="just"/>
            <a:endParaRPr lang="es-MX" sz="1300" b="0" dirty="0" smtClean="0">
              <a:solidFill>
                <a:schemeClr val="tx1"/>
              </a:solidFill>
            </a:endParaRPr>
          </a:p>
          <a:p>
            <a:pPr algn="just"/>
            <a:endParaRPr lang="es-MX" sz="1300" b="0" dirty="0" smtClean="0">
              <a:solidFill>
                <a:schemeClr val="tx1"/>
              </a:solidFill>
            </a:endParaRPr>
          </a:p>
          <a:p>
            <a:pPr algn="just"/>
            <a:endParaRPr lang="es-MX" sz="1100" b="0" dirty="0" smtClean="0">
              <a:solidFill>
                <a:schemeClr val="tx1"/>
              </a:solidFill>
            </a:endParaRPr>
          </a:p>
          <a:p>
            <a:pPr algn="just"/>
            <a:endParaRPr lang="es-MX" b="0" dirty="0">
              <a:solidFill>
                <a:schemeClr val="tx1"/>
              </a:solidFill>
            </a:endParaRPr>
          </a:p>
          <a:p>
            <a:pPr algn="just"/>
            <a:endParaRPr lang="es-MX" sz="1100" b="0" dirty="0" smtClean="0">
              <a:solidFill>
                <a:schemeClr val="tx1"/>
              </a:solidFill>
            </a:endParaRPr>
          </a:p>
          <a:p>
            <a:pPr algn="just"/>
            <a:endParaRPr lang="es-MX" b="0" dirty="0">
              <a:solidFill>
                <a:schemeClr val="tx1"/>
              </a:solidFill>
            </a:endParaRPr>
          </a:p>
          <a:p>
            <a:pPr algn="just"/>
            <a:r>
              <a:rPr lang="es-MX" sz="1100" b="0" dirty="0" smtClean="0">
                <a:solidFill>
                  <a:schemeClr val="tx1"/>
                </a:solidFill>
              </a:rPr>
              <a:t>* Sistema Nacional de Creadores.</a:t>
            </a:r>
          </a:p>
          <a:p>
            <a:pPr algn="just"/>
            <a:r>
              <a:rPr lang="es-MX" sz="1300" b="0" dirty="0" smtClean="0">
                <a:solidFill>
                  <a:schemeClr val="tx1"/>
                </a:solidFill>
              </a:rPr>
              <a:t> </a:t>
            </a:r>
            <a:endParaRPr lang="es-ES" sz="1300" b="0" dirty="0">
              <a:solidFill>
                <a:schemeClr val="tx1"/>
              </a:solidFill>
            </a:endParaRPr>
          </a:p>
        </p:txBody>
      </p:sp>
      <p:graphicFrame>
        <p:nvGraphicFramePr>
          <p:cNvPr id="9" name="8 Tabla"/>
          <p:cNvGraphicFramePr>
            <a:graphicFrameLocks noGrp="1"/>
          </p:cNvGraphicFramePr>
          <p:nvPr>
            <p:extLst>
              <p:ext uri="{D42A27DB-BD31-4B8C-83A1-F6EECF244321}">
                <p14:modId xmlns:p14="http://schemas.microsoft.com/office/powerpoint/2010/main" val="3869655338"/>
              </p:ext>
            </p:extLst>
          </p:nvPr>
        </p:nvGraphicFramePr>
        <p:xfrm>
          <a:off x="62792" y="1637888"/>
          <a:ext cx="8996392" cy="3048000"/>
        </p:xfrm>
        <a:graphic>
          <a:graphicData uri="http://schemas.openxmlformats.org/drawingml/2006/table">
            <a:tbl>
              <a:tblPr/>
              <a:tblGrid>
                <a:gridCol w="3199654"/>
                <a:gridCol w="576064"/>
                <a:gridCol w="360040"/>
                <a:gridCol w="576064"/>
                <a:gridCol w="288032"/>
                <a:gridCol w="720080"/>
                <a:gridCol w="360040"/>
                <a:gridCol w="720080"/>
                <a:gridCol w="360040"/>
                <a:gridCol w="1836298"/>
              </a:tblGrid>
              <a:tr h="304800">
                <a:tc rowSpan="2">
                  <a:txBody>
                    <a:bodyPr/>
                    <a:lstStyle/>
                    <a:p>
                      <a:pPr algn="ctr" fontAlgn="ctr"/>
                      <a:r>
                        <a:rPr lang="es-MX" sz="900" b="1" i="0" u="none" strike="noStrike" dirty="0">
                          <a:latin typeface="Arial"/>
                        </a:rPr>
                        <a:t>Metas Compromiso institucionales </a:t>
                      </a:r>
                      <a:br>
                        <a:rPr lang="es-MX" sz="900" b="1" i="0" u="none" strike="noStrike" dirty="0">
                          <a:latin typeface="Arial"/>
                        </a:rPr>
                      </a:br>
                      <a:r>
                        <a:rPr lang="es-MX" sz="900" b="1" i="0" u="none" strike="noStrike" dirty="0">
                          <a:latin typeface="Arial"/>
                        </a:rPr>
                        <a:t>de capacidad académica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ctr" fontAlgn="ctr"/>
                      <a:r>
                        <a:rPr lang="es-MX" sz="900" b="1" i="0" u="none" strike="noStrike" dirty="0">
                          <a:latin typeface="Arial"/>
                        </a:rPr>
                        <a:t>Meta </a:t>
                      </a:r>
                      <a:r>
                        <a:rPr lang="es-MX" sz="900" b="1" i="0" u="none" strike="noStrike" dirty="0" smtClean="0">
                          <a:latin typeface="Arial"/>
                        </a:rPr>
                        <a:t>2013</a:t>
                      </a:r>
                      <a:endParaRPr lang="es-MX" sz="900" b="1" i="0" u="none" strike="noStrike" dirty="0">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gridSpan="2">
                  <a:txBody>
                    <a:bodyPr/>
                    <a:lstStyle/>
                    <a:p>
                      <a:pPr algn="ctr" fontAlgn="ctr"/>
                      <a:r>
                        <a:rPr lang="es-MX" sz="900" b="1" i="0" u="none" strike="noStrike" dirty="0">
                          <a:latin typeface="Arial"/>
                        </a:rPr>
                        <a:t>Valor alcanzado </a:t>
                      </a:r>
                      <a:r>
                        <a:rPr lang="es-MX" sz="900" b="1" i="0" u="none" strike="noStrike" dirty="0" smtClean="0">
                          <a:latin typeface="Arial"/>
                        </a:rPr>
                        <a:t>2013</a:t>
                      </a:r>
                      <a:endParaRPr lang="es-MX" sz="900" b="1" i="0" u="none" strike="noStrike" dirty="0">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gridSpan="2">
                  <a:txBody>
                    <a:bodyPr/>
                    <a:lstStyle/>
                    <a:p>
                      <a:pPr algn="ctr" fontAlgn="ctr"/>
                      <a:r>
                        <a:rPr lang="es-MX" sz="900" b="1" i="0" u="none" strike="noStrike" dirty="0">
                          <a:latin typeface="Arial"/>
                        </a:rPr>
                        <a:t>Meta </a:t>
                      </a:r>
                      <a:r>
                        <a:rPr lang="es-MX" sz="900" b="1" i="0" u="none" strike="noStrike" dirty="0" smtClean="0">
                          <a:latin typeface="Arial"/>
                        </a:rPr>
                        <a:t>2014</a:t>
                      </a:r>
                      <a:endParaRPr lang="es-MX" sz="900" b="1" i="0" u="none" strike="noStrike" dirty="0">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gridSpan="2">
                  <a:txBody>
                    <a:bodyPr/>
                    <a:lstStyle/>
                    <a:p>
                      <a:pPr algn="ctr" fontAlgn="ctr"/>
                      <a:r>
                        <a:rPr lang="es-MX" sz="900" b="1" i="0" u="none" strike="noStrike" dirty="0">
                          <a:latin typeface="Arial"/>
                        </a:rPr>
                        <a:t>Avance </a:t>
                      </a:r>
                      <a:r>
                        <a:rPr lang="es-MX" sz="900" b="1" i="0" u="none" strike="noStrike" dirty="0" smtClean="0">
                          <a:latin typeface="Arial"/>
                        </a:rPr>
                        <a:t>marzo 2014</a:t>
                      </a:r>
                      <a:endParaRPr lang="es-MX" sz="900" b="1" i="0" u="none" strike="noStrike" dirty="0">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rowSpan="2">
                  <a:txBody>
                    <a:bodyPr/>
                    <a:lstStyle/>
                    <a:p>
                      <a:pPr algn="ctr" fontAlgn="ctr"/>
                      <a:r>
                        <a:rPr lang="es-MX" sz="900" b="1" i="0" u="none" strike="noStrike" dirty="0">
                          <a:latin typeface="Arial"/>
                        </a:rPr>
                        <a:t>Explicar las causas de las </a:t>
                      </a:r>
                      <a:r>
                        <a:rPr lang="es-MX" sz="900" b="1" i="0" u="none" strike="noStrike" dirty="0" smtClean="0">
                          <a:latin typeface="Arial"/>
                        </a:rPr>
                        <a:t>diferencias</a:t>
                      </a:r>
                      <a:endParaRPr lang="es-MX" sz="900" b="1" i="0" u="none" strike="noStrike" dirty="0">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107462">
                <a:tc vMerge="1">
                  <a:txBody>
                    <a:bodyPr/>
                    <a:lstStyle/>
                    <a:p>
                      <a:endParaRPr lang="es-MX"/>
                    </a:p>
                  </a:txBody>
                  <a:tcPr/>
                </a:tc>
                <a:tc>
                  <a:txBody>
                    <a:bodyPr/>
                    <a:lstStyle/>
                    <a:p>
                      <a:pPr algn="ctr" fontAlgn="ctr"/>
                      <a:r>
                        <a:rPr lang="es-MX" sz="900" b="1" i="0" u="none" strike="noStrike">
                          <a:latin typeface="Arial"/>
                        </a:rPr>
                        <a:t>Número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900" b="1" i="0" u="none" strike="noStrike" dirty="0">
                          <a:latin typeface="Arial"/>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900" b="1" i="0" u="none" strike="noStrike" dirty="0">
                          <a:latin typeface="Arial"/>
                        </a:rPr>
                        <a:t>Número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900" b="1" i="0" u="none" strike="noStrike" dirty="0">
                          <a:latin typeface="Arial"/>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900" b="1" i="0" u="none" strike="noStrike">
                          <a:latin typeface="Arial"/>
                        </a:rPr>
                        <a:t>Número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900" b="1" i="0" u="none" strike="noStrike" dirty="0">
                          <a:latin typeface="Arial"/>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900" b="1" i="0" u="none" strike="noStrike">
                          <a:latin typeface="Arial"/>
                        </a:rPr>
                        <a:t>Número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900" b="1" i="0" u="none" strike="noStrike" dirty="0">
                          <a:latin typeface="Arial"/>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vMerge="1">
                  <a:txBody>
                    <a:bodyPr/>
                    <a:lstStyle/>
                    <a:p>
                      <a:pPr algn="ctr" fontAlgn="ctr"/>
                      <a:endParaRPr lang="es-MX" sz="1100" b="1" i="0" u="none" strike="noStrike" dirty="0">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69696"/>
                    </a:solidFill>
                  </a:tcPr>
                </a:tc>
              </a:tr>
              <a:tr h="260187">
                <a:tc gridSpan="10">
                  <a:txBody>
                    <a:bodyPr/>
                    <a:lstStyle/>
                    <a:p>
                      <a:pPr algn="l" fontAlgn="ctr"/>
                      <a:r>
                        <a:rPr lang="es-MX" sz="900" b="1" i="0" u="none" strike="noStrike" dirty="0">
                          <a:latin typeface="Arial"/>
                        </a:rPr>
                        <a:t>Personal académico</a:t>
                      </a:r>
                      <a:br>
                        <a:rPr lang="es-MX" sz="900" b="1" i="0" u="none" strike="noStrike" dirty="0">
                          <a:latin typeface="Arial"/>
                        </a:rPr>
                      </a:br>
                      <a:r>
                        <a:rPr lang="es-MX" sz="900" b="1" i="0" u="none" strike="noStrike" dirty="0">
                          <a:latin typeface="Arial"/>
                        </a:rPr>
                        <a:t>Número y % de PTC de la institución con: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r>
              <a:tr h="97692">
                <a:tc>
                  <a:txBody>
                    <a:bodyPr/>
                    <a:lstStyle/>
                    <a:p>
                      <a:pPr algn="l" fontAlgn="t"/>
                      <a:r>
                        <a:rPr lang="es-MX" sz="900" b="0" i="0" u="none" strike="noStrike" dirty="0" smtClean="0">
                          <a:latin typeface="Arial"/>
                        </a:rPr>
                        <a:t>Especialidad</a:t>
                      </a:r>
                      <a:endParaRPr lang="es-MX" sz="900" b="0" i="0" u="none" strike="noStrike" dirty="0">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7692">
                <a:tc>
                  <a:txBody>
                    <a:bodyPr/>
                    <a:lstStyle/>
                    <a:p>
                      <a:pPr algn="l" fontAlgn="t"/>
                      <a:r>
                        <a:rPr lang="es-MX" sz="900" b="0" i="0" u="none" strike="noStrike" dirty="0" smtClean="0">
                          <a:latin typeface="Arial"/>
                        </a:rPr>
                        <a:t>Maestría</a:t>
                      </a:r>
                      <a:endParaRPr lang="es-MX" sz="900" b="0" i="0" u="none" strike="noStrike" dirty="0">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7692">
                <a:tc>
                  <a:txBody>
                    <a:bodyPr/>
                    <a:lstStyle/>
                    <a:p>
                      <a:pPr algn="l" fontAlgn="t"/>
                      <a:r>
                        <a:rPr lang="es-MX" sz="900" b="0" i="0" u="none" strike="noStrike" dirty="0" smtClean="0">
                          <a:latin typeface="Arial"/>
                        </a:rPr>
                        <a:t>Doctorado</a:t>
                      </a:r>
                      <a:endParaRPr lang="es-MX" sz="900" b="0" i="0" u="none" strike="noStrike" dirty="0">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7692">
                <a:tc>
                  <a:txBody>
                    <a:bodyPr/>
                    <a:lstStyle/>
                    <a:p>
                      <a:pPr algn="l" fontAlgn="t"/>
                      <a:r>
                        <a:rPr lang="es-MX" sz="900" b="0" i="0" u="none" strike="noStrike" dirty="0">
                          <a:solidFill>
                            <a:schemeClr val="tx1"/>
                          </a:solidFill>
                          <a:latin typeface="Arial"/>
                        </a:rPr>
                        <a:t>Posgrado en </a:t>
                      </a:r>
                      <a:r>
                        <a:rPr lang="es-MX" sz="900" b="0" i="0" u="none" strike="noStrike" dirty="0" smtClean="0">
                          <a:solidFill>
                            <a:schemeClr val="tx1"/>
                          </a:solidFill>
                          <a:latin typeface="Arial"/>
                        </a:rPr>
                        <a:t>el </a:t>
                      </a:r>
                      <a:r>
                        <a:rPr lang="es-MX" sz="900" b="0" i="0" u="none" strike="noStrike" dirty="0">
                          <a:solidFill>
                            <a:schemeClr val="tx1"/>
                          </a:solidFill>
                          <a:latin typeface="Arial"/>
                        </a:rPr>
                        <a:t>área disciplinar </a:t>
                      </a:r>
                      <a:r>
                        <a:rPr lang="es-MX" sz="900" b="0" i="0" u="none" strike="noStrike" dirty="0" smtClean="0">
                          <a:solidFill>
                            <a:schemeClr val="tx1"/>
                          </a:solidFill>
                          <a:latin typeface="Arial"/>
                        </a:rPr>
                        <a:t>de su desempeño</a:t>
                      </a:r>
                      <a:endParaRPr lang="es-MX" sz="900" b="0" i="0" u="none" strike="noStrike" dirty="0">
                        <a:solidFill>
                          <a:schemeClr val="tx1"/>
                        </a:solidFill>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7692">
                <a:tc>
                  <a:txBody>
                    <a:bodyPr/>
                    <a:lstStyle/>
                    <a:p>
                      <a:pPr algn="l" fontAlgn="t"/>
                      <a:r>
                        <a:rPr lang="es-MX" sz="900" b="0" i="0" u="none" strike="noStrike" dirty="0">
                          <a:solidFill>
                            <a:schemeClr val="tx1"/>
                          </a:solidFill>
                          <a:latin typeface="Arial"/>
                        </a:rPr>
                        <a:t>Doctorado en </a:t>
                      </a:r>
                      <a:r>
                        <a:rPr lang="es-MX" sz="900" b="0" i="0" u="none" strike="noStrike" dirty="0" smtClean="0">
                          <a:solidFill>
                            <a:schemeClr val="tx1"/>
                          </a:solidFill>
                          <a:latin typeface="Arial"/>
                        </a:rPr>
                        <a:t>el </a:t>
                      </a:r>
                      <a:r>
                        <a:rPr lang="es-MX" sz="900" b="0" i="0" u="none" strike="noStrike" dirty="0">
                          <a:solidFill>
                            <a:schemeClr val="tx1"/>
                          </a:solidFill>
                          <a:latin typeface="Arial"/>
                        </a:rPr>
                        <a:t>área </a:t>
                      </a:r>
                      <a:r>
                        <a:rPr lang="es-MX" sz="900" b="0" i="0" u="none" strike="noStrike" dirty="0" smtClean="0">
                          <a:solidFill>
                            <a:schemeClr val="tx1"/>
                          </a:solidFill>
                          <a:latin typeface="Arial"/>
                        </a:rPr>
                        <a:t>disciplinar</a:t>
                      </a:r>
                      <a:r>
                        <a:rPr lang="es-MX" sz="900" b="0" i="0" u="none" strike="noStrike" baseline="0" dirty="0" smtClean="0">
                          <a:solidFill>
                            <a:schemeClr val="tx1"/>
                          </a:solidFill>
                          <a:latin typeface="Arial"/>
                        </a:rPr>
                        <a:t> de su desempeño</a:t>
                      </a:r>
                      <a:endParaRPr lang="es-MX" sz="900" b="0" i="0" u="none" strike="noStrike" dirty="0">
                        <a:solidFill>
                          <a:schemeClr val="tx1"/>
                        </a:solidFill>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7692">
                <a:tc>
                  <a:txBody>
                    <a:bodyPr/>
                    <a:lstStyle/>
                    <a:p>
                      <a:pPr algn="l" fontAlgn="t"/>
                      <a:r>
                        <a:rPr lang="es-MX" sz="900" b="0" i="0" u="none" strike="noStrike" dirty="0">
                          <a:solidFill>
                            <a:schemeClr val="tx1"/>
                          </a:solidFill>
                          <a:latin typeface="Arial"/>
                        </a:rPr>
                        <a:t>Perfil deseable reconocido por el PROMEP-SES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7692">
                <a:tc>
                  <a:txBody>
                    <a:bodyPr/>
                    <a:lstStyle/>
                    <a:p>
                      <a:pPr algn="l" fontAlgn="t"/>
                      <a:r>
                        <a:rPr lang="es-MX" sz="900" b="0" i="0" u="none" strike="noStrike" dirty="0" smtClean="0">
                          <a:solidFill>
                            <a:schemeClr val="tx1"/>
                          </a:solidFill>
                          <a:latin typeface="Arial"/>
                        </a:rPr>
                        <a:t>Adscripción </a:t>
                      </a:r>
                      <a:r>
                        <a:rPr lang="es-MX" sz="900" b="0" i="0" u="none" strike="noStrike" dirty="0">
                          <a:solidFill>
                            <a:schemeClr val="tx1"/>
                          </a:solidFill>
                          <a:latin typeface="Arial"/>
                        </a:rPr>
                        <a:t>al SNI o </a:t>
                      </a:r>
                      <a:r>
                        <a:rPr lang="es-MX" sz="900" b="0" i="0" u="none" strike="noStrike" dirty="0" smtClean="0">
                          <a:solidFill>
                            <a:schemeClr val="tx1"/>
                          </a:solidFill>
                          <a:latin typeface="Arial"/>
                        </a:rPr>
                        <a:t>SNC *</a:t>
                      </a:r>
                      <a:endParaRPr lang="es-MX" sz="900" b="0" i="0" u="none" strike="noStrike" dirty="0">
                        <a:solidFill>
                          <a:schemeClr val="tx1"/>
                        </a:solidFill>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s-MX" sz="900"/>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s-MX" sz="900"/>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s-MX" sz="900"/>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s-MX" sz="900"/>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s-MX" sz="900"/>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s-MX" sz="900"/>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s-MX" sz="900"/>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s-MX" sz="900"/>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s-MX" sz="900" dirty="0"/>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7692">
                <a:tc>
                  <a:txBody>
                    <a:bodyPr/>
                    <a:lstStyle/>
                    <a:p>
                      <a:pPr algn="l" fontAlgn="t"/>
                      <a:r>
                        <a:rPr lang="es-MX" sz="900" b="0" i="0" u="none" strike="noStrike" dirty="0">
                          <a:solidFill>
                            <a:schemeClr val="tx1"/>
                          </a:solidFill>
                          <a:latin typeface="Arial"/>
                        </a:rPr>
                        <a:t>Participación en el programa de tutorías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s-MX" sz="900"/>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s-MX" sz="900"/>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s-MX" sz="900"/>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s-MX" sz="900"/>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s-MX" sz="900"/>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s-MX" sz="900"/>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s-MX" sz="900"/>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s-MX" sz="900"/>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s-MX" sz="900" dirty="0"/>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7692">
                <a:tc>
                  <a:txBody>
                    <a:bodyPr/>
                    <a:lstStyle/>
                    <a:p>
                      <a:pPr algn="l" fontAlgn="t"/>
                      <a:r>
                        <a:rPr lang="es-MX" sz="900" b="1" i="1" u="none" strike="noStrike" baseline="0" dirty="0" smtClean="0">
                          <a:solidFill>
                            <a:schemeClr val="tx1"/>
                          </a:solidFill>
                          <a:latin typeface="+mn-lt"/>
                        </a:rPr>
                        <a:t>Profesores (PTC, PMT y PA) que reciben capacitación y/o actualización con al menos 40 horas por año</a:t>
                      </a:r>
                      <a:endParaRPr lang="es-MX" sz="900" b="1" i="1" u="none" strike="noStrike" dirty="0">
                        <a:solidFill>
                          <a:schemeClr val="tx1"/>
                        </a:solidFill>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s-MX" sz="900"/>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s-MX" sz="900"/>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s-MX" sz="900"/>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s-MX" sz="900"/>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s-MX" sz="900"/>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s-MX" sz="900"/>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s-MX" sz="900"/>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s-MX" sz="900"/>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s-MX" sz="900" dirty="0"/>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908">
                <a:tc gridSpan="10">
                  <a:txBody>
                    <a:bodyPr/>
                    <a:lstStyle/>
                    <a:p>
                      <a:pPr algn="l" fontAlgn="ctr"/>
                      <a:r>
                        <a:rPr lang="es-MX" sz="900" b="1" i="0" u="none" strike="noStrike" dirty="0">
                          <a:latin typeface="Arial"/>
                        </a:rPr>
                        <a:t>Cuerpos académicos: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r>
              <a:tr h="97692">
                <a:tc>
                  <a:txBody>
                    <a:bodyPr/>
                    <a:lstStyle/>
                    <a:p>
                      <a:pPr algn="l" fontAlgn="t"/>
                      <a:r>
                        <a:rPr lang="es-MX" sz="900" b="0" i="0" u="none" strike="noStrike" dirty="0">
                          <a:solidFill>
                            <a:schemeClr val="tx1"/>
                          </a:solidFill>
                          <a:latin typeface="Arial"/>
                        </a:rPr>
                        <a:t>Consolidados. </a:t>
                      </a:r>
                      <a:endParaRPr lang="es-MX" sz="900" b="0" i="0" u="none" strike="noStrike" dirty="0" smtClean="0">
                        <a:solidFill>
                          <a:schemeClr val="tx1"/>
                        </a:solidFill>
                        <a:latin typeface="Arial"/>
                      </a:endParaRPr>
                    </a:p>
                    <a:p>
                      <a:pPr algn="l" fontAlgn="t"/>
                      <a:r>
                        <a:rPr lang="es-MX" sz="900" b="0" i="1" u="none" strike="noStrike" dirty="0" smtClean="0">
                          <a:solidFill>
                            <a:schemeClr val="tx1"/>
                          </a:solidFill>
                          <a:latin typeface="Arial"/>
                        </a:rPr>
                        <a:t>(Especificar </a:t>
                      </a:r>
                      <a:r>
                        <a:rPr lang="es-MX" sz="900" b="0" i="1" u="none" strike="noStrike" dirty="0">
                          <a:solidFill>
                            <a:schemeClr val="tx1"/>
                          </a:solidFill>
                          <a:latin typeface="Arial"/>
                        </a:rPr>
                        <a:t>nombres de los CA </a:t>
                      </a:r>
                      <a:r>
                        <a:rPr lang="es-MX" sz="900" b="0" i="1" u="none" strike="noStrike" dirty="0" smtClean="0">
                          <a:solidFill>
                            <a:schemeClr val="tx1"/>
                          </a:solidFill>
                          <a:latin typeface="Arial"/>
                        </a:rPr>
                        <a:t>Consolidados)</a:t>
                      </a:r>
                      <a:endParaRPr lang="es-MX" sz="900" b="0" i="1" u="none" strike="noStrike" dirty="0">
                        <a:solidFill>
                          <a:schemeClr val="tx1"/>
                        </a:solidFill>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938">
                <a:tc>
                  <a:txBody>
                    <a:bodyPr/>
                    <a:lstStyle/>
                    <a:p>
                      <a:pPr algn="l" fontAlgn="t"/>
                      <a:r>
                        <a:rPr lang="es-MX" sz="900" b="0" i="0" u="none" strike="noStrike" dirty="0">
                          <a:solidFill>
                            <a:schemeClr val="tx1"/>
                          </a:solidFill>
                          <a:latin typeface="Arial"/>
                        </a:rPr>
                        <a:t>En consolidación. </a:t>
                      </a:r>
                      <a:endParaRPr lang="es-MX" sz="900" b="0" i="0" u="none" strike="noStrike" dirty="0" smtClean="0">
                        <a:solidFill>
                          <a:schemeClr val="tx1"/>
                        </a:solidFill>
                        <a:latin typeface="Arial"/>
                      </a:endParaRPr>
                    </a:p>
                    <a:p>
                      <a:pPr algn="l" fontAlgn="t"/>
                      <a:r>
                        <a:rPr lang="es-MX" sz="900" b="0" i="1" u="none" strike="noStrike" dirty="0" smtClean="0">
                          <a:solidFill>
                            <a:schemeClr val="tx1"/>
                          </a:solidFill>
                          <a:latin typeface="Arial"/>
                        </a:rPr>
                        <a:t>(Especificar </a:t>
                      </a:r>
                      <a:r>
                        <a:rPr lang="es-MX" sz="900" b="0" i="1" u="none" strike="noStrike" dirty="0">
                          <a:solidFill>
                            <a:schemeClr val="tx1"/>
                          </a:solidFill>
                          <a:latin typeface="Arial"/>
                        </a:rPr>
                        <a:t>nombres de los CA en </a:t>
                      </a:r>
                      <a:r>
                        <a:rPr lang="es-MX" sz="900" b="0" i="1" u="none" strike="noStrike" dirty="0" smtClean="0">
                          <a:solidFill>
                            <a:schemeClr val="tx1"/>
                          </a:solidFill>
                          <a:latin typeface="Arial"/>
                        </a:rPr>
                        <a:t>Consolidación)</a:t>
                      </a:r>
                      <a:endParaRPr lang="es-MX" sz="900" b="0" i="1" u="none" strike="noStrike" dirty="0">
                        <a:solidFill>
                          <a:schemeClr val="tx1"/>
                        </a:solidFill>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7692">
                <a:tc>
                  <a:txBody>
                    <a:bodyPr/>
                    <a:lstStyle/>
                    <a:p>
                      <a:pPr algn="l" fontAlgn="t"/>
                      <a:r>
                        <a:rPr lang="es-MX" sz="900" b="0" i="0" u="none" strike="noStrike" dirty="0">
                          <a:solidFill>
                            <a:schemeClr val="tx1"/>
                          </a:solidFill>
                          <a:latin typeface="Arial"/>
                        </a:rPr>
                        <a:t>En formación. </a:t>
                      </a:r>
                      <a:endParaRPr lang="es-MX" sz="900" b="0" i="0" u="none" strike="noStrike" dirty="0" smtClean="0">
                        <a:solidFill>
                          <a:schemeClr val="tx1"/>
                        </a:solidFill>
                        <a:latin typeface="Arial"/>
                      </a:endParaRPr>
                    </a:p>
                    <a:p>
                      <a:pPr algn="l" fontAlgn="t"/>
                      <a:r>
                        <a:rPr lang="es-MX" sz="900" b="0" i="1" u="none" strike="noStrike" dirty="0" smtClean="0">
                          <a:solidFill>
                            <a:schemeClr val="tx1"/>
                          </a:solidFill>
                          <a:latin typeface="Arial"/>
                        </a:rPr>
                        <a:t>(Especificar </a:t>
                      </a:r>
                      <a:r>
                        <a:rPr lang="es-MX" sz="900" b="0" i="1" u="none" strike="noStrike" dirty="0">
                          <a:solidFill>
                            <a:schemeClr val="tx1"/>
                          </a:solidFill>
                          <a:latin typeface="Arial"/>
                        </a:rPr>
                        <a:t>nombres de los CA en </a:t>
                      </a:r>
                      <a:r>
                        <a:rPr lang="es-MX" sz="900" b="0" i="1" u="none" strike="noStrike" dirty="0" smtClean="0">
                          <a:solidFill>
                            <a:schemeClr val="tx1"/>
                          </a:solidFill>
                          <a:latin typeface="Arial"/>
                        </a:rPr>
                        <a:t>Formación)</a:t>
                      </a:r>
                      <a:endParaRPr lang="es-MX" sz="900" b="0" i="1" u="none" strike="noStrike" dirty="0">
                        <a:solidFill>
                          <a:schemeClr val="tx1"/>
                        </a:solidFill>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6" name="5 Rectángulo">
            <a:hlinkClick r:id="rId3" action="ppaction://hlinksldjump"/>
          </p:cNvPr>
          <p:cNvSpPr/>
          <p:nvPr/>
        </p:nvSpPr>
        <p:spPr bwMode="auto">
          <a:xfrm>
            <a:off x="0" y="570962"/>
            <a:ext cx="9143999" cy="6858000"/>
          </a:xfrm>
          <a:prstGeom prst="rect">
            <a:avLst/>
          </a:prstGeom>
          <a:solidFill>
            <a:srgbClr val="002774">
              <a:alpha val="0"/>
            </a:srgbClr>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sp>
        <p:nvSpPr>
          <p:cNvPr id="7" name="6 Rectángulo">
            <a:hlinkClick r:id="rId4" action="ppaction://hlinkfile"/>
          </p:cNvPr>
          <p:cNvSpPr>
            <a:spLocks/>
          </p:cNvSpPr>
          <p:nvPr/>
        </p:nvSpPr>
        <p:spPr bwMode="auto">
          <a:xfrm>
            <a:off x="8099818" y="1148342"/>
            <a:ext cx="900976" cy="252752"/>
          </a:xfrm>
          <a:prstGeom prst="rect">
            <a:avLst/>
          </a:prstGeom>
          <a:solidFill>
            <a:srgbClr val="002774">
              <a:alpha val="0"/>
            </a:srgbClr>
          </a:solidFill>
          <a:ln w="3175" algn="ctr">
            <a:noFill/>
            <a:miter lim="800000"/>
            <a:headEnd/>
            <a:tailEnd/>
          </a:ln>
        </p:spPr>
        <p:txBody>
          <a:bodyPr wrap="square" tIns="36000" rIns="18000" bIns="36000" rtlCol="0" anchor="ctr">
            <a:spAutoFit/>
          </a:bodyPr>
          <a:lstStyle/>
          <a:p>
            <a:pPr algn="just">
              <a:lnSpc>
                <a:spcPct val="90000"/>
              </a:lnSpc>
              <a:tabLst>
                <a:tab pos="180975" algn="l"/>
                <a:tab pos="447675" algn="l"/>
              </a:tabLst>
            </a:pPr>
            <a:endParaRPr lang="es-MX" sz="1300" b="1" dirty="0"/>
          </a:p>
        </p:txBody>
      </p:sp>
      <p:sp>
        <p:nvSpPr>
          <p:cNvPr id="39940" name="AutoShape 1811">
            <a:hlinkClick r:id="" action="ppaction://hlinkshowjump?jump=nextslide"/>
          </p:cNvPr>
          <p:cNvSpPr>
            <a:spLocks noChangeArrowheads="1"/>
          </p:cNvSpPr>
          <p:nvPr/>
        </p:nvSpPr>
        <p:spPr bwMode="auto">
          <a:xfrm>
            <a:off x="8959850" y="633600"/>
            <a:ext cx="155575" cy="147637"/>
          </a:xfrm>
          <a:prstGeom prst="rightArrow">
            <a:avLst>
              <a:gd name="adj1" fmla="val 50000"/>
              <a:gd name="adj2" fmla="val 58733"/>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pic>
        <p:nvPicPr>
          <p:cNvPr id="8" name="Imagen 7"/>
          <p:cNvPicPr>
            <a:picLocks noChangeAspect="1"/>
          </p:cNvPicPr>
          <p:nvPr/>
        </p:nvPicPr>
        <p:blipFill>
          <a:blip r:embed="rId5"/>
          <a:stretch>
            <a:fillRect/>
          </a:stretch>
        </p:blipFill>
        <p:spPr>
          <a:xfrm>
            <a:off x="810045" y="0"/>
            <a:ext cx="8333954" cy="597460"/>
          </a:xfrm>
          <a:prstGeom prst="rect">
            <a:avLst/>
          </a:prstGeom>
        </p:spPr>
      </p:pic>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AutoShape 513">
            <a:hlinkClick r:id="" action="ppaction://hlinkshowjump?jump=previousslide"/>
          </p:cNvPr>
          <p:cNvSpPr>
            <a:spLocks noChangeArrowheads="1"/>
          </p:cNvSpPr>
          <p:nvPr/>
        </p:nvSpPr>
        <p:spPr bwMode="auto">
          <a:xfrm flipH="1">
            <a:off x="8753475" y="1924050"/>
            <a:ext cx="155575" cy="147638"/>
          </a:xfrm>
          <a:prstGeom prst="rightArrow">
            <a:avLst>
              <a:gd name="adj1" fmla="val 50000"/>
              <a:gd name="adj2" fmla="val 58732"/>
            </a:avLst>
          </a:prstGeom>
          <a:solidFill>
            <a:srgbClr val="002774">
              <a:alpha val="50195"/>
            </a:srgbClr>
          </a:solidFill>
          <a:ln w="19050" algn="ctr">
            <a:solidFill>
              <a:srgbClr val="333399"/>
            </a:solidFill>
            <a:miter lim="800000"/>
            <a:headEnd/>
            <a:tailEnd/>
          </a:ln>
        </p:spPr>
        <p:txBody>
          <a:bodyPr wrap="none" tIns="90000" anchor="ctr"/>
          <a:lstStyle/>
          <a:p>
            <a:pPr algn="ctr"/>
            <a:endParaRPr lang="es-ES_tradnl" sz="1400"/>
          </a:p>
        </p:txBody>
      </p:sp>
      <p:sp>
        <p:nvSpPr>
          <p:cNvPr id="40966" name="AutoShape 1811">
            <a:hlinkClick r:id="" action="ppaction://hlinkshowjump?jump=nextslide"/>
          </p:cNvPr>
          <p:cNvSpPr>
            <a:spLocks noChangeArrowheads="1"/>
          </p:cNvSpPr>
          <p:nvPr/>
        </p:nvSpPr>
        <p:spPr bwMode="auto">
          <a:xfrm>
            <a:off x="8959850" y="1922463"/>
            <a:ext cx="155575" cy="147637"/>
          </a:xfrm>
          <a:prstGeom prst="rightArrow">
            <a:avLst>
              <a:gd name="adj1" fmla="val 50000"/>
              <a:gd name="adj2" fmla="val 58733"/>
            </a:avLst>
          </a:prstGeom>
          <a:solidFill>
            <a:srgbClr val="002774">
              <a:alpha val="50195"/>
            </a:srgbClr>
          </a:solidFill>
          <a:ln w="19050" algn="ctr">
            <a:solidFill>
              <a:srgbClr val="333399"/>
            </a:solidFill>
            <a:miter lim="800000"/>
            <a:headEnd/>
            <a:tailEnd/>
          </a:ln>
        </p:spPr>
        <p:txBody>
          <a:bodyPr wrap="none" tIns="90000" anchor="ctr"/>
          <a:lstStyle/>
          <a:p>
            <a:pPr algn="ctr"/>
            <a:endParaRPr lang="es-ES_tradnl" sz="1400"/>
          </a:p>
        </p:txBody>
      </p:sp>
      <p:sp>
        <p:nvSpPr>
          <p:cNvPr id="16" name="Rectangle 52"/>
          <p:cNvSpPr>
            <a:spLocks noChangeArrowheads="1"/>
          </p:cNvSpPr>
          <p:nvPr/>
        </p:nvSpPr>
        <p:spPr bwMode="auto">
          <a:xfrm>
            <a:off x="0" y="576936"/>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6" name="Rectangle 1825"/>
          <p:cNvSpPr>
            <a:spLocks noChangeArrowheads="1"/>
          </p:cNvSpPr>
          <p:nvPr/>
        </p:nvSpPr>
        <p:spPr bwMode="auto">
          <a:xfrm>
            <a:off x="0" y="570962"/>
            <a:ext cx="9144000" cy="6287038"/>
          </a:xfrm>
          <a:prstGeom prst="rect">
            <a:avLst/>
          </a:prstGeom>
          <a:solidFill>
            <a:schemeClr val="bg1">
              <a:alpha val="10196"/>
            </a:schemeClr>
          </a:solidFill>
          <a:ln w="3175" algn="ctr">
            <a:solidFill>
              <a:srgbClr val="B2B2B2"/>
            </a:solidFill>
            <a:miter lim="800000"/>
            <a:headEnd/>
            <a:tailEnd/>
          </a:ln>
        </p:spPr>
        <p:txBody>
          <a:bodyPr lIns="36000" tIns="10800" rIns="0" bIns="0" anchor="t" anchorCtr="0">
            <a:noAutofit/>
          </a:bodyPr>
          <a:lstStyle/>
          <a:p>
            <a:pPr>
              <a:lnSpc>
                <a:spcPct val="95000"/>
              </a:lnSpc>
            </a:pPr>
            <a:endParaRPr lang="es-MX" sz="500" b="1" dirty="0" smtClean="0">
              <a:solidFill>
                <a:schemeClr val="tx1"/>
              </a:solidFill>
            </a:endParaRPr>
          </a:p>
          <a:p>
            <a:pPr algn="just">
              <a:lnSpc>
                <a:spcPct val="95000"/>
              </a:lnSpc>
            </a:pPr>
            <a:r>
              <a:rPr lang="es-MX" sz="1400" b="1" dirty="0" smtClean="0">
                <a:solidFill>
                  <a:schemeClr val="tx1"/>
                </a:solidFill>
              </a:rPr>
              <a:t>Análisis </a:t>
            </a:r>
            <a:r>
              <a:rPr lang="es-MX" sz="1400" b="1" dirty="0">
                <a:solidFill>
                  <a:schemeClr val="tx1"/>
                </a:solidFill>
              </a:rPr>
              <a:t>del cumplimiento de las metas </a:t>
            </a:r>
            <a:r>
              <a:rPr lang="es-MX" sz="1400" b="1" dirty="0" smtClean="0">
                <a:solidFill>
                  <a:schemeClr val="tx1"/>
                </a:solidFill>
              </a:rPr>
              <a:t>compromiso académicas</a:t>
            </a:r>
            <a:endParaRPr lang="es-MX" sz="1400" dirty="0" smtClean="0">
              <a:solidFill>
                <a:schemeClr val="tx1"/>
              </a:solidFill>
            </a:endParaRPr>
          </a:p>
        </p:txBody>
      </p:sp>
      <p:sp>
        <p:nvSpPr>
          <p:cNvPr id="7" name="AutoShape 1811">
            <a:hlinkClick r:id="" action="ppaction://hlinkshowjump?jump=nextslide"/>
          </p:cNvPr>
          <p:cNvSpPr>
            <a:spLocks noChangeArrowheads="1"/>
          </p:cNvSpPr>
          <p:nvPr/>
        </p:nvSpPr>
        <p:spPr bwMode="auto">
          <a:xfrm>
            <a:off x="8959850" y="633600"/>
            <a:ext cx="155575" cy="147637"/>
          </a:xfrm>
          <a:prstGeom prst="rightArrow">
            <a:avLst>
              <a:gd name="adj1" fmla="val 50000"/>
              <a:gd name="adj2" fmla="val 58733"/>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sp>
        <p:nvSpPr>
          <p:cNvPr id="8" name="AutoShape 176">
            <a:hlinkClick r:id="" action="ppaction://hlinkshowjump?jump=previousslide"/>
          </p:cNvPr>
          <p:cNvSpPr>
            <a:spLocks noChangeArrowheads="1"/>
          </p:cNvSpPr>
          <p:nvPr/>
        </p:nvSpPr>
        <p:spPr bwMode="auto">
          <a:xfrm flipH="1">
            <a:off x="8748713" y="633600"/>
            <a:ext cx="155575" cy="147638"/>
          </a:xfrm>
          <a:prstGeom prst="rightArrow">
            <a:avLst>
              <a:gd name="adj1" fmla="val 50000"/>
              <a:gd name="adj2" fmla="val 58732"/>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graphicFrame>
        <p:nvGraphicFramePr>
          <p:cNvPr id="9" name="8 Tabla"/>
          <p:cNvGraphicFramePr>
            <a:graphicFrameLocks noGrp="1"/>
          </p:cNvGraphicFramePr>
          <p:nvPr>
            <p:extLst>
              <p:ext uri="{D42A27DB-BD31-4B8C-83A1-F6EECF244321}">
                <p14:modId xmlns:p14="http://schemas.microsoft.com/office/powerpoint/2010/main" val="1935017577"/>
              </p:ext>
            </p:extLst>
          </p:nvPr>
        </p:nvGraphicFramePr>
        <p:xfrm>
          <a:off x="76199" y="925332"/>
          <a:ext cx="9001157" cy="5440680"/>
        </p:xfrm>
        <a:graphic>
          <a:graphicData uri="http://schemas.openxmlformats.org/drawingml/2006/table">
            <a:tbl>
              <a:tblPr/>
              <a:tblGrid>
                <a:gridCol w="3559697"/>
                <a:gridCol w="648072"/>
                <a:gridCol w="288032"/>
                <a:gridCol w="720080"/>
                <a:gridCol w="288032"/>
                <a:gridCol w="720080"/>
                <a:gridCol w="288032"/>
                <a:gridCol w="648072"/>
                <a:gridCol w="360040"/>
                <a:gridCol w="1481020"/>
              </a:tblGrid>
              <a:tr h="304800">
                <a:tc rowSpan="2">
                  <a:txBody>
                    <a:bodyPr/>
                    <a:lstStyle/>
                    <a:p>
                      <a:pPr algn="ctr" fontAlgn="ctr"/>
                      <a:r>
                        <a:rPr lang="es-MX" sz="1050" b="1" i="0" u="none" strike="noStrike" dirty="0">
                          <a:latin typeface="Arial"/>
                        </a:rPr>
                        <a:t>Metas Compromiso institucionales de </a:t>
                      </a:r>
                      <a:br>
                        <a:rPr lang="es-MX" sz="1050" b="1" i="0" u="none" strike="noStrike" dirty="0">
                          <a:latin typeface="Arial"/>
                        </a:rPr>
                      </a:br>
                      <a:r>
                        <a:rPr lang="es-MX" sz="1050" b="1" i="0" u="none" strike="noStrike" dirty="0">
                          <a:latin typeface="Arial"/>
                        </a:rPr>
                        <a:t>competitividad académica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ctr" fontAlgn="ctr"/>
                      <a:r>
                        <a:rPr lang="es-MX" sz="1050" b="1" i="0" u="none" strike="noStrike" dirty="0">
                          <a:latin typeface="Arial"/>
                        </a:rPr>
                        <a:t>Meta </a:t>
                      </a:r>
                      <a:r>
                        <a:rPr lang="es-MX" sz="1050" b="1" i="0" u="none" strike="noStrike" dirty="0" smtClean="0">
                          <a:latin typeface="Arial"/>
                        </a:rPr>
                        <a:t>2013</a:t>
                      </a:r>
                      <a:endParaRPr lang="es-MX" sz="1050" b="1" i="0" u="none" strike="noStrike" dirty="0">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gridSpan="2">
                  <a:txBody>
                    <a:bodyPr/>
                    <a:lstStyle/>
                    <a:p>
                      <a:pPr algn="ctr" fontAlgn="ctr"/>
                      <a:r>
                        <a:rPr lang="es-MX" sz="1050" b="1" i="0" u="none" strike="noStrike" dirty="0">
                          <a:latin typeface="Arial"/>
                        </a:rPr>
                        <a:t>Valor alcanzado </a:t>
                      </a:r>
                      <a:r>
                        <a:rPr lang="es-MX" sz="1050" b="1" i="0" u="none" strike="noStrike" dirty="0" smtClean="0">
                          <a:latin typeface="Arial"/>
                        </a:rPr>
                        <a:t>2013</a:t>
                      </a:r>
                      <a:endParaRPr lang="es-MX" sz="1050" b="1" i="0" u="none" strike="noStrike" dirty="0">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gridSpan="2">
                  <a:txBody>
                    <a:bodyPr/>
                    <a:lstStyle/>
                    <a:p>
                      <a:pPr algn="ctr" fontAlgn="ctr"/>
                      <a:r>
                        <a:rPr lang="es-MX" sz="1050" b="1" i="0" u="none" strike="noStrike" dirty="0">
                          <a:latin typeface="Arial"/>
                        </a:rPr>
                        <a:t>Meta </a:t>
                      </a:r>
                      <a:r>
                        <a:rPr lang="es-MX" sz="1050" b="1" i="0" u="none" strike="noStrike" dirty="0" smtClean="0">
                          <a:latin typeface="Arial"/>
                        </a:rPr>
                        <a:t>2014</a:t>
                      </a:r>
                      <a:endParaRPr lang="es-MX" sz="1050" b="1" i="0" u="none" strike="noStrike" dirty="0">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gridSpan="2">
                  <a:txBody>
                    <a:bodyPr/>
                    <a:lstStyle/>
                    <a:p>
                      <a:pPr algn="ctr" fontAlgn="ctr"/>
                      <a:r>
                        <a:rPr lang="es-MX" sz="1050" b="1" i="0" u="none" strike="noStrike" dirty="0">
                          <a:latin typeface="Arial"/>
                        </a:rPr>
                        <a:t>Avance </a:t>
                      </a:r>
                      <a:r>
                        <a:rPr lang="es-MX" sz="1050" b="1" i="0" u="none" strike="noStrike" dirty="0" smtClean="0">
                          <a:latin typeface="Arial"/>
                        </a:rPr>
                        <a:t>marzo 2014</a:t>
                      </a:r>
                      <a:endParaRPr lang="es-MX" sz="1050" b="1" i="0" u="none" strike="noStrike" dirty="0">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a:txBody>
                    <a:bodyPr/>
                    <a:lstStyle/>
                    <a:p>
                      <a:pPr algn="ctr" fontAlgn="ctr"/>
                      <a:r>
                        <a:rPr lang="es-MX" sz="1050" b="1" i="0" u="none" strike="noStrike" dirty="0">
                          <a:latin typeface="Arial"/>
                        </a:rPr>
                        <a:t>Explicar las causas de las </a:t>
                      </a:r>
                      <a:r>
                        <a:rPr lang="es-MX" sz="1050" b="1" i="0" u="none" strike="noStrike" dirty="0" smtClean="0">
                          <a:latin typeface="Arial"/>
                        </a:rPr>
                        <a:t>diferencias</a:t>
                      </a:r>
                      <a:endParaRPr lang="es-MX" sz="1050" b="1" i="0" u="none" strike="noStrike" dirty="0">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102577">
                <a:tc vMerge="1">
                  <a:txBody>
                    <a:bodyPr/>
                    <a:lstStyle/>
                    <a:p>
                      <a:endParaRPr lang="es-MX"/>
                    </a:p>
                  </a:txBody>
                  <a:tcPr/>
                </a:tc>
                <a:tc>
                  <a:txBody>
                    <a:bodyPr/>
                    <a:lstStyle/>
                    <a:p>
                      <a:pPr algn="ctr" fontAlgn="ctr"/>
                      <a:r>
                        <a:rPr lang="es-MX" sz="1050" b="1" i="0" u="none" strike="noStrike">
                          <a:latin typeface="Arial"/>
                        </a:rPr>
                        <a:t>Número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1050" b="1" i="0" u="none" strike="noStrike">
                          <a:latin typeface="Arial"/>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1050" b="1" i="0" u="none" strike="noStrike" dirty="0">
                          <a:latin typeface="Arial"/>
                        </a:rPr>
                        <a:t>Número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1050" b="1" i="0" u="none" strike="noStrike">
                          <a:latin typeface="Arial"/>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1050" b="1" i="0" u="none" strike="noStrike">
                          <a:latin typeface="Arial"/>
                        </a:rPr>
                        <a:t>Número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1050" b="1" i="0" u="none" strike="noStrike">
                          <a:latin typeface="Arial"/>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1050" b="1" i="0" u="none" strike="noStrike">
                          <a:latin typeface="Arial"/>
                        </a:rPr>
                        <a:t>Número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1050" b="1" i="0" u="none" strike="noStrike">
                          <a:latin typeface="Arial"/>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1050" b="1" i="0" u="none" strike="noStrike" dirty="0">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127000">
                <a:tc gridSpan="10">
                  <a:txBody>
                    <a:bodyPr/>
                    <a:lstStyle/>
                    <a:p>
                      <a:pPr algn="l" fontAlgn="ctr"/>
                      <a:r>
                        <a:rPr lang="es-MX" sz="1050" b="1" i="0" u="none" strike="noStrike" dirty="0">
                          <a:latin typeface="Arial"/>
                        </a:rPr>
                        <a:t>Programas educativos de TSU, PA y licenciatura: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DCDC"/>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r>
              <a:tr h="185615">
                <a:tc>
                  <a:txBody>
                    <a:bodyPr/>
                    <a:lstStyle/>
                    <a:p>
                      <a:pPr algn="l" fontAlgn="ctr"/>
                      <a:r>
                        <a:rPr lang="es-MX" sz="900" b="0" i="0" u="none" strike="noStrike" dirty="0">
                          <a:latin typeface="Arial"/>
                        </a:rPr>
                        <a:t>Número y % de PE con estudios de factibilidad </a:t>
                      </a:r>
                      <a:r>
                        <a:rPr lang="es-MX" sz="900" b="0" i="0" u="none" strike="noStrike" dirty="0" smtClean="0">
                          <a:latin typeface="Arial"/>
                        </a:rPr>
                        <a:t> o AST, para </a:t>
                      </a:r>
                      <a:r>
                        <a:rPr lang="es-MX" sz="900" b="0" i="0" u="none" strike="noStrike" dirty="0">
                          <a:latin typeface="Arial"/>
                        </a:rPr>
                        <a:t>buscar su </a:t>
                      </a:r>
                      <a:r>
                        <a:rPr lang="es-MX" sz="900" b="0" i="0" u="none" strike="noStrike" dirty="0" smtClean="0">
                          <a:latin typeface="Arial"/>
                        </a:rPr>
                        <a:t>pertinencia.</a:t>
                      </a:r>
                    </a:p>
                    <a:p>
                      <a:pPr algn="l" fontAlgn="ctr"/>
                      <a:r>
                        <a:rPr lang="es-MX" sz="900" b="0" i="1" u="none" strike="noStrike" dirty="0" smtClean="0">
                          <a:latin typeface="Arial"/>
                        </a:rPr>
                        <a:t>Especificar el nombre de los PE</a:t>
                      </a:r>
                      <a:endParaRPr lang="es-MX" sz="900" b="0" i="1" u="none" strike="noStrike" dirty="0">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1" i="0" u="none" strike="noStrike">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MX" sz="900" b="1" i="0" u="none" strike="noStrike">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1" i="0" u="none" strike="noStrike">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MX" sz="900" b="1" i="0" u="none" strike="noStrike">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1" i="0" u="none" strike="noStrike">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MX" sz="900" b="1" i="0" u="none" strike="noStrike">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1" i="0" u="none" strike="noStrike">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MX" sz="900" b="1" i="0" u="none" strike="noStrike">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MX" sz="900" b="1" i="0" u="none" strike="noStrike" dirty="0">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577">
                <a:tc>
                  <a:txBody>
                    <a:bodyPr/>
                    <a:lstStyle/>
                    <a:p>
                      <a:pPr algn="l" fontAlgn="ctr"/>
                      <a:r>
                        <a:rPr lang="es-MX" sz="900" b="0" i="0" u="none" strike="noStrike" dirty="0">
                          <a:latin typeface="Arial"/>
                        </a:rPr>
                        <a:t>Número y  % de PE con currículo </a:t>
                      </a:r>
                      <a:r>
                        <a:rPr lang="es-MX" sz="900" b="0" i="0" u="none" strike="noStrike" dirty="0" smtClean="0">
                          <a:latin typeface="Arial"/>
                        </a:rPr>
                        <a:t>flexible.</a:t>
                      </a:r>
                    </a:p>
                    <a:p>
                      <a:pPr algn="l" fontAlgn="ctr"/>
                      <a:r>
                        <a:rPr lang="es-MX" sz="900" b="0" i="1" u="none" strike="noStrike" dirty="0" smtClean="0">
                          <a:latin typeface="Arial"/>
                        </a:rPr>
                        <a:t>Especificar el nombre de los PE</a:t>
                      </a:r>
                      <a:endParaRPr lang="es-MX" sz="900" b="0" i="1" u="none" strike="noStrike" dirty="0">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1" i="0" u="none" strike="noStrike">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MX" sz="900" b="1" i="0" u="none" strike="noStrike">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1" i="0" u="none" strike="noStrike">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MX" sz="900" b="1" i="0" u="none" strike="noStrike">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1" i="0" u="none" strike="noStrike">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MX" sz="900" b="1" i="0" u="none" strike="noStrike">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1" i="0" u="none" strike="noStrike">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MX" sz="900" b="1" i="0" u="none" strike="noStrike">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MX" sz="900" b="1" i="0" u="none" strike="noStrike" dirty="0">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3877">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s-MX" sz="900" b="0" i="0" u="none" strike="noStrike" dirty="0">
                          <a:latin typeface="Arial"/>
                        </a:rPr>
                        <a:t>Número y %  de PE que se actualizarán incorporando elementos de enfoques centrados en el estudiante o en el aprendizaje. </a:t>
                      </a:r>
                      <a:br>
                        <a:rPr lang="es-MX" sz="900" b="0" i="0" u="none" strike="noStrike" dirty="0">
                          <a:latin typeface="Arial"/>
                        </a:rPr>
                      </a:br>
                      <a:r>
                        <a:rPr lang="es-MX" sz="900" b="0" i="1" u="none" strike="noStrike" dirty="0" smtClean="0">
                          <a:latin typeface="+mn-lt"/>
                        </a:rPr>
                        <a:t>Especificar el nombre de los PE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938">
                <a:tc>
                  <a:txBody>
                    <a:bodyPr/>
                    <a:lstStyle/>
                    <a:p>
                      <a:pPr algn="l" fontAlgn="t"/>
                      <a:r>
                        <a:rPr lang="es-MX" sz="900" b="0" i="0" u="none" strike="noStrike" dirty="0">
                          <a:latin typeface="Arial"/>
                        </a:rPr>
                        <a:t>Número y % de PE que se actualizarán incorporando estudios de seguimiento de </a:t>
                      </a:r>
                      <a:r>
                        <a:rPr lang="es-MX" sz="900" b="0" i="0" u="none" strike="noStrike" dirty="0" smtClean="0">
                          <a:latin typeface="Arial"/>
                        </a:rPr>
                        <a:t>egresados y empleadores.</a:t>
                      </a:r>
                    </a:p>
                    <a:p>
                      <a:pPr algn="l" fontAlgn="ctr"/>
                      <a:r>
                        <a:rPr lang="es-MX" sz="900" b="0" i="1" u="none" strike="noStrike" dirty="0" smtClean="0">
                          <a:latin typeface="+mn-lt"/>
                        </a:rPr>
                        <a:t>Especificar el nombre de los PE</a:t>
                      </a:r>
                      <a:endParaRPr lang="es-MX" sz="900" b="0" i="1" u="none" strike="noStrike" dirty="0">
                        <a:latin typeface="+mn-lt"/>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85615">
                <a:tc>
                  <a:txBody>
                    <a:bodyPr/>
                    <a:lstStyle/>
                    <a:p>
                      <a:pPr algn="l" fontAlgn="t"/>
                      <a:r>
                        <a:rPr lang="es-MX" sz="900" b="0" i="0" u="none" strike="noStrike" dirty="0">
                          <a:latin typeface="Arial"/>
                        </a:rPr>
                        <a:t>Número y % de PE que se actualizarán incorporando el servicio social en el plan de </a:t>
                      </a:r>
                      <a:r>
                        <a:rPr lang="es-MX" sz="900" b="0" i="0" u="none" strike="noStrike" dirty="0" smtClean="0">
                          <a:latin typeface="Arial"/>
                        </a:rPr>
                        <a:t>estudios.</a:t>
                      </a:r>
                    </a:p>
                    <a:p>
                      <a:pPr algn="l" fontAlgn="ctr"/>
                      <a:r>
                        <a:rPr lang="es-MX" sz="900" b="0" i="1" u="none" strike="noStrike" dirty="0" smtClean="0">
                          <a:latin typeface="+mn-lt"/>
                        </a:rPr>
                        <a:t>Especificar el nombre de los PE</a:t>
                      </a:r>
                      <a:endParaRPr lang="es-MX" sz="900" b="0" i="1" u="none" strike="noStrike" dirty="0">
                        <a:latin typeface="+mn-lt"/>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257908">
                <a:tc>
                  <a:txBody>
                    <a:bodyPr/>
                    <a:lstStyle/>
                    <a:p>
                      <a:pPr algn="l" fontAlgn="t"/>
                      <a:r>
                        <a:rPr lang="es-MX" sz="900" b="0" i="0" u="none" strike="noStrike" dirty="0">
                          <a:solidFill>
                            <a:schemeClr val="tx1"/>
                          </a:solidFill>
                          <a:latin typeface="Arial"/>
                        </a:rPr>
                        <a:t>Número y % de PE que se actualizarán incorporando </a:t>
                      </a:r>
                      <a:r>
                        <a:rPr lang="es-MX" sz="900" b="0" i="0" u="none" strike="noStrike" dirty="0" smtClean="0">
                          <a:solidFill>
                            <a:schemeClr val="tx1"/>
                          </a:solidFill>
                          <a:latin typeface="+mn-lt"/>
                        </a:rPr>
                        <a:t>la práctica profesional </a:t>
                      </a:r>
                      <a:r>
                        <a:rPr lang="es-MX" sz="900" b="0" i="0" u="none" strike="noStrike" dirty="0">
                          <a:solidFill>
                            <a:schemeClr val="tx1"/>
                          </a:solidFill>
                          <a:latin typeface="Arial"/>
                        </a:rPr>
                        <a:t>en el plan de </a:t>
                      </a:r>
                      <a:r>
                        <a:rPr lang="es-MX" sz="900" b="0" i="0" u="none" strike="noStrike" dirty="0" smtClean="0">
                          <a:solidFill>
                            <a:schemeClr val="tx1"/>
                          </a:solidFill>
                          <a:latin typeface="Arial"/>
                        </a:rPr>
                        <a:t>estudios.</a:t>
                      </a:r>
                    </a:p>
                    <a:p>
                      <a:pPr algn="l" fontAlgn="ctr"/>
                      <a:r>
                        <a:rPr lang="es-MX" sz="900" b="0" i="1" u="none" strike="noStrike" dirty="0" smtClean="0">
                          <a:latin typeface="+mn-lt"/>
                        </a:rPr>
                        <a:t>Especificar el nombre de los PE</a:t>
                      </a:r>
                      <a:endParaRPr lang="es-MX" sz="900" b="0" i="1" u="none" strike="noStrike" dirty="0">
                        <a:latin typeface="+mn-lt"/>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257908">
                <a:tc>
                  <a:txBody>
                    <a:bodyPr/>
                    <a:lstStyle/>
                    <a:p>
                      <a:pPr algn="l" fontAlgn="t"/>
                      <a:r>
                        <a:rPr lang="es-MX" sz="900" b="0" i="0" u="none" strike="noStrike" dirty="0">
                          <a:latin typeface="Arial"/>
                        </a:rPr>
                        <a:t>Número y % de PE basado en </a:t>
                      </a:r>
                      <a:r>
                        <a:rPr lang="es-MX" sz="900" b="0" i="0" u="none" strike="noStrike" dirty="0" smtClean="0">
                          <a:latin typeface="Arial"/>
                        </a:rPr>
                        <a:t>competencias.</a:t>
                      </a:r>
                    </a:p>
                    <a:p>
                      <a:pPr algn="l" fontAlgn="ctr"/>
                      <a:r>
                        <a:rPr lang="es-MX" sz="900" b="0" i="1" u="none" strike="noStrike" dirty="0" smtClean="0">
                          <a:latin typeface="+mn-lt"/>
                        </a:rPr>
                        <a:t>Especificar el nombre de los PE</a:t>
                      </a:r>
                      <a:endParaRPr lang="es-MX" sz="900" b="0" i="1" u="none" strike="noStrike" dirty="0">
                        <a:latin typeface="+mn-lt"/>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endParaRPr lang="es-MX" sz="900" b="0" i="0" u="none" strike="noStrike" dirty="0">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257908">
                <a:tc>
                  <a:txBody>
                    <a:bodyPr/>
                    <a:lstStyle/>
                    <a:p>
                      <a:pPr algn="l" fontAlgn="t"/>
                      <a:r>
                        <a:rPr lang="es-MX" sz="900" b="0" i="0" u="none" strike="noStrike" dirty="0">
                          <a:latin typeface="Arial"/>
                        </a:rPr>
                        <a:t>Número y %  de PE que alcanzarán el nivel 1 los CIEES. </a:t>
                      </a:r>
                      <a:endParaRPr lang="es-MX" sz="900" b="0" i="0" u="none" strike="noStrike" dirty="0" smtClean="0">
                        <a:latin typeface="Arial"/>
                      </a:endParaRPr>
                    </a:p>
                    <a:p>
                      <a:pPr algn="l" fontAlgn="ctr"/>
                      <a:r>
                        <a:rPr lang="es-MX" sz="900" b="0" i="1" u="none" strike="noStrike" dirty="0" smtClean="0">
                          <a:latin typeface="+mn-lt"/>
                        </a:rPr>
                        <a:t>Especificar el nombre de los PE</a:t>
                      </a:r>
                      <a:endParaRPr lang="es-MX" sz="900" b="0" i="1" u="none" strike="noStrike" dirty="0">
                        <a:latin typeface="+mn-lt"/>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s-MX" sz="900" b="0" i="0" u="none" strike="noStrike" dirty="0">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908">
                <a:tc>
                  <a:txBody>
                    <a:bodyPr/>
                    <a:lstStyle/>
                    <a:p>
                      <a:pPr algn="l" fontAlgn="ctr"/>
                      <a:r>
                        <a:rPr lang="es-MX" sz="900" b="0" i="0" u="none" strike="noStrike" dirty="0">
                          <a:latin typeface="Arial"/>
                        </a:rPr>
                        <a:t>PE que serán acreditados por organismos reconocidos por el COPAES. </a:t>
                      </a:r>
                      <a:br>
                        <a:rPr lang="es-MX" sz="900" b="0" i="0" u="none" strike="noStrike" dirty="0">
                          <a:latin typeface="Arial"/>
                        </a:rPr>
                      </a:br>
                      <a:r>
                        <a:rPr lang="es-MX" sz="900" b="0" i="1" u="none" strike="noStrike" dirty="0" smtClean="0">
                          <a:latin typeface="+mn-lt"/>
                        </a:rPr>
                        <a:t>Especificar el nombre de los PE</a:t>
                      </a:r>
                      <a:endParaRPr lang="es-MX" sz="900" b="0" i="1" u="none" strike="noStrike" dirty="0">
                        <a:latin typeface="+mn-lt"/>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s-MX" sz="900" b="0" i="0" u="none" strike="noStrike" dirty="0">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908">
                <a:tc>
                  <a:txBody>
                    <a:bodyPr/>
                    <a:lstStyle/>
                    <a:p>
                      <a:pPr algn="l" fontAlgn="t"/>
                      <a:r>
                        <a:rPr lang="es-MX" sz="900" b="0" i="0" u="none" strike="noStrike" dirty="0">
                          <a:latin typeface="Arial"/>
                        </a:rPr>
                        <a:t>Número y % de PE de licenciatura y TSU de </a:t>
                      </a:r>
                      <a:r>
                        <a:rPr lang="es-MX" sz="900" b="0" i="0" u="none" strike="noStrike" dirty="0" smtClean="0">
                          <a:latin typeface="Arial"/>
                        </a:rPr>
                        <a:t>calidad </a:t>
                      </a:r>
                      <a:r>
                        <a:rPr lang="es-MX" sz="900" b="0" i="0" u="none" strike="noStrike" dirty="0">
                          <a:latin typeface="Arial"/>
                        </a:rPr>
                        <a:t>del total de la oferta educativa </a:t>
                      </a:r>
                      <a:r>
                        <a:rPr lang="es-MX" sz="900" b="0" i="0" u="none" strike="noStrike" dirty="0" smtClean="0">
                          <a:latin typeface="Arial"/>
                        </a:rPr>
                        <a:t>evaluable.</a:t>
                      </a:r>
                    </a:p>
                    <a:p>
                      <a:pPr algn="l" fontAlgn="t"/>
                      <a:r>
                        <a:rPr lang="es-MX" sz="900" b="0" i="1" u="none" strike="noStrike" dirty="0" smtClean="0">
                          <a:latin typeface="Arial"/>
                        </a:rPr>
                        <a:t>Especificar el nombre de los PE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s-MX" sz="900" b="0" i="0" u="none" strike="noStrike" dirty="0">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908">
                <a:tc>
                  <a:txBody>
                    <a:bodyPr/>
                    <a:lstStyle/>
                    <a:p>
                      <a:pPr algn="l" fontAlgn="t"/>
                      <a:r>
                        <a:rPr lang="es-MX" sz="900" b="0" i="0" u="none" strike="noStrike" dirty="0" smtClean="0">
                          <a:latin typeface="Arial"/>
                        </a:rPr>
                        <a:t>Número</a:t>
                      </a:r>
                      <a:r>
                        <a:rPr lang="es-MX" sz="900" b="0" i="0" u="none" strike="noStrike" baseline="0" dirty="0" smtClean="0">
                          <a:latin typeface="Arial"/>
                        </a:rPr>
                        <a:t> y % de matrícula en PE atendida en PE de licenciatura y TSU de calidad del total asociada a los PE evaluables.</a:t>
                      </a:r>
                      <a:endParaRPr lang="es-MX" sz="900" b="0" i="0" u="none" strike="noStrike" dirty="0" smtClean="0">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s-MX" sz="900" b="0" i="0" u="none" strike="noStrike" dirty="0">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908">
                <a:tc>
                  <a:txBody>
                    <a:bodyPr/>
                    <a:lstStyle/>
                    <a:p>
                      <a:pPr algn="l" fontAlgn="t"/>
                      <a:r>
                        <a:rPr lang="es-MX" sz="900" b="0" i="0" u="none" strike="noStrike" dirty="0" smtClean="0">
                          <a:latin typeface="+mn-lt"/>
                        </a:rPr>
                        <a:t>Número y % de PE de licenciatura/campus con estándar 1 del IDAP del CENEVAL.</a:t>
                      </a:r>
                    </a:p>
                    <a:p>
                      <a:pPr algn="l" fontAlgn="t"/>
                      <a:r>
                        <a:rPr lang="es-MX" sz="900" b="0" i="1" u="none" strike="noStrike" dirty="0" smtClean="0">
                          <a:latin typeface="+mn-lt"/>
                        </a:rPr>
                        <a:t>Especificar el nombre de los PE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s-MX" sz="900" b="0" i="0" u="none" strike="noStrike" dirty="0">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908">
                <a:tc>
                  <a:txBody>
                    <a:bodyPr/>
                    <a:lstStyle/>
                    <a:p>
                      <a:pPr algn="l" fontAlgn="t"/>
                      <a:r>
                        <a:rPr lang="es-MX" sz="900" b="0" i="0" u="none" strike="noStrike" dirty="0" smtClean="0">
                          <a:latin typeface="+mn-lt"/>
                        </a:rPr>
                        <a:t>Número y % de PE de licenciatura/campus con estándar 2 del IDAP del CENEVAL.</a:t>
                      </a:r>
                    </a:p>
                    <a:p>
                      <a:pPr algn="l" fontAlgn="t"/>
                      <a:r>
                        <a:rPr lang="es-MX" sz="900" b="0" i="1" u="none" strike="noStrike" dirty="0" smtClean="0">
                          <a:latin typeface="+mn-lt"/>
                        </a:rPr>
                        <a:t>Especificar el nombre de los PE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s-MX" sz="900" b="0" i="0" u="none" strike="noStrike" dirty="0">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pic>
        <p:nvPicPr>
          <p:cNvPr id="10" name="Imagen 9"/>
          <p:cNvPicPr>
            <a:picLocks noChangeAspect="1"/>
          </p:cNvPicPr>
          <p:nvPr/>
        </p:nvPicPr>
        <p:blipFill>
          <a:blip r:embed="rId3"/>
          <a:stretch>
            <a:fillRect/>
          </a:stretch>
        </p:blipFill>
        <p:spPr>
          <a:xfrm>
            <a:off x="810046" y="7808"/>
            <a:ext cx="8333954" cy="597460"/>
          </a:xfrm>
          <a:prstGeom prst="rect">
            <a:avLst/>
          </a:prstGeom>
        </p:spPr>
      </p:pic>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AutoShape 513">
            <a:hlinkClick r:id="" action="ppaction://hlinkshowjump?jump=previousslide"/>
          </p:cNvPr>
          <p:cNvSpPr>
            <a:spLocks noChangeArrowheads="1"/>
          </p:cNvSpPr>
          <p:nvPr/>
        </p:nvSpPr>
        <p:spPr bwMode="auto">
          <a:xfrm flipH="1">
            <a:off x="8753475" y="1924050"/>
            <a:ext cx="155575" cy="147638"/>
          </a:xfrm>
          <a:prstGeom prst="rightArrow">
            <a:avLst>
              <a:gd name="adj1" fmla="val 50000"/>
              <a:gd name="adj2" fmla="val 58732"/>
            </a:avLst>
          </a:prstGeom>
          <a:solidFill>
            <a:srgbClr val="002774">
              <a:alpha val="50195"/>
            </a:srgbClr>
          </a:solidFill>
          <a:ln w="19050" algn="ctr">
            <a:solidFill>
              <a:srgbClr val="333399"/>
            </a:solidFill>
            <a:miter lim="800000"/>
            <a:headEnd/>
            <a:tailEnd/>
          </a:ln>
        </p:spPr>
        <p:txBody>
          <a:bodyPr wrap="none" tIns="90000" anchor="ctr"/>
          <a:lstStyle/>
          <a:p>
            <a:pPr algn="ctr"/>
            <a:endParaRPr lang="es-ES_tradnl" sz="1400"/>
          </a:p>
        </p:txBody>
      </p:sp>
      <p:sp>
        <p:nvSpPr>
          <p:cNvPr id="40966" name="AutoShape 1811">
            <a:hlinkClick r:id="" action="ppaction://hlinkshowjump?jump=nextslide"/>
          </p:cNvPr>
          <p:cNvSpPr>
            <a:spLocks noChangeArrowheads="1"/>
          </p:cNvSpPr>
          <p:nvPr/>
        </p:nvSpPr>
        <p:spPr bwMode="auto">
          <a:xfrm>
            <a:off x="8959850" y="1922463"/>
            <a:ext cx="155575" cy="147637"/>
          </a:xfrm>
          <a:prstGeom prst="rightArrow">
            <a:avLst>
              <a:gd name="adj1" fmla="val 50000"/>
              <a:gd name="adj2" fmla="val 58733"/>
            </a:avLst>
          </a:prstGeom>
          <a:solidFill>
            <a:srgbClr val="002774">
              <a:alpha val="50195"/>
            </a:srgbClr>
          </a:solidFill>
          <a:ln w="19050" algn="ctr">
            <a:solidFill>
              <a:srgbClr val="333399"/>
            </a:solidFill>
            <a:miter lim="800000"/>
            <a:headEnd/>
            <a:tailEnd/>
          </a:ln>
        </p:spPr>
        <p:txBody>
          <a:bodyPr wrap="none" tIns="90000" anchor="ctr"/>
          <a:lstStyle/>
          <a:p>
            <a:pPr algn="ctr"/>
            <a:endParaRPr lang="es-ES_tradnl" sz="1400"/>
          </a:p>
        </p:txBody>
      </p:sp>
      <p:sp>
        <p:nvSpPr>
          <p:cNvPr id="16" name="Rectangle 52"/>
          <p:cNvSpPr>
            <a:spLocks noChangeArrowheads="1"/>
          </p:cNvSpPr>
          <p:nvPr/>
        </p:nvSpPr>
        <p:spPr bwMode="auto">
          <a:xfrm>
            <a:off x="0" y="576936"/>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7" name="Rectangle 1825"/>
          <p:cNvSpPr>
            <a:spLocks noChangeArrowheads="1"/>
          </p:cNvSpPr>
          <p:nvPr/>
        </p:nvSpPr>
        <p:spPr bwMode="auto">
          <a:xfrm>
            <a:off x="0" y="570962"/>
            <a:ext cx="9144000" cy="6287038"/>
          </a:xfrm>
          <a:prstGeom prst="rect">
            <a:avLst/>
          </a:prstGeom>
          <a:solidFill>
            <a:schemeClr val="bg1">
              <a:alpha val="10196"/>
            </a:schemeClr>
          </a:solidFill>
          <a:ln w="3175" algn="ctr">
            <a:solidFill>
              <a:srgbClr val="B2B2B2"/>
            </a:solidFill>
            <a:miter lim="800000"/>
            <a:headEnd/>
            <a:tailEnd/>
          </a:ln>
        </p:spPr>
        <p:txBody>
          <a:bodyPr lIns="36000" tIns="10800" rIns="0" bIns="0" anchor="t" anchorCtr="0">
            <a:noAutofit/>
          </a:bodyPr>
          <a:lstStyle/>
          <a:p>
            <a:pPr>
              <a:lnSpc>
                <a:spcPct val="95000"/>
              </a:lnSpc>
            </a:pPr>
            <a:endParaRPr lang="es-MX" sz="500" b="1" dirty="0" smtClean="0">
              <a:solidFill>
                <a:schemeClr val="tx1"/>
              </a:solidFill>
            </a:endParaRPr>
          </a:p>
          <a:p>
            <a:pPr>
              <a:lnSpc>
                <a:spcPct val="95000"/>
              </a:lnSpc>
            </a:pPr>
            <a:r>
              <a:rPr lang="es-MX" sz="1400" b="1" dirty="0" smtClean="0">
                <a:solidFill>
                  <a:schemeClr val="tx1"/>
                </a:solidFill>
              </a:rPr>
              <a:t>Análisis </a:t>
            </a:r>
            <a:r>
              <a:rPr lang="es-MX" sz="1400" b="1" dirty="0">
                <a:solidFill>
                  <a:schemeClr val="tx1"/>
                </a:solidFill>
              </a:rPr>
              <a:t>del cumplimiento de las metas </a:t>
            </a:r>
            <a:r>
              <a:rPr lang="es-MX" sz="1400" b="1" dirty="0" smtClean="0">
                <a:solidFill>
                  <a:schemeClr val="tx1"/>
                </a:solidFill>
              </a:rPr>
              <a:t>compromiso académicas</a:t>
            </a:r>
          </a:p>
          <a:p>
            <a:pPr>
              <a:lnSpc>
                <a:spcPct val="95000"/>
              </a:lnSpc>
            </a:pPr>
            <a:endParaRPr lang="es-MX" sz="1300" dirty="0">
              <a:solidFill>
                <a:schemeClr val="tx1"/>
              </a:solidFill>
            </a:endParaRPr>
          </a:p>
          <a:p>
            <a:pPr>
              <a:lnSpc>
                <a:spcPct val="95000"/>
              </a:lnSpc>
            </a:pPr>
            <a:endParaRPr lang="es-MX" sz="1300" dirty="0" smtClean="0">
              <a:solidFill>
                <a:schemeClr val="tx1"/>
              </a:solidFill>
            </a:endParaRPr>
          </a:p>
          <a:p>
            <a:pPr>
              <a:lnSpc>
                <a:spcPct val="95000"/>
              </a:lnSpc>
            </a:pPr>
            <a:endParaRPr lang="es-MX" sz="1300" dirty="0">
              <a:solidFill>
                <a:schemeClr val="tx1"/>
              </a:solidFill>
            </a:endParaRPr>
          </a:p>
          <a:p>
            <a:pPr>
              <a:lnSpc>
                <a:spcPct val="95000"/>
              </a:lnSpc>
            </a:pPr>
            <a:endParaRPr lang="es-MX" sz="1300" dirty="0" smtClean="0">
              <a:solidFill>
                <a:schemeClr val="tx1"/>
              </a:solidFill>
            </a:endParaRPr>
          </a:p>
          <a:p>
            <a:pPr>
              <a:lnSpc>
                <a:spcPct val="95000"/>
              </a:lnSpc>
            </a:pPr>
            <a:endParaRPr lang="es-MX" sz="1300" dirty="0">
              <a:solidFill>
                <a:schemeClr val="tx1"/>
              </a:solidFill>
            </a:endParaRPr>
          </a:p>
          <a:p>
            <a:pPr>
              <a:lnSpc>
                <a:spcPct val="95000"/>
              </a:lnSpc>
            </a:pPr>
            <a:endParaRPr lang="es-MX" sz="1300" dirty="0" smtClean="0">
              <a:solidFill>
                <a:schemeClr val="tx1"/>
              </a:solidFill>
            </a:endParaRPr>
          </a:p>
          <a:p>
            <a:pPr>
              <a:lnSpc>
                <a:spcPct val="95000"/>
              </a:lnSpc>
            </a:pPr>
            <a:endParaRPr lang="es-MX" sz="1300" dirty="0">
              <a:solidFill>
                <a:schemeClr val="tx1"/>
              </a:solidFill>
            </a:endParaRPr>
          </a:p>
          <a:p>
            <a:pPr>
              <a:lnSpc>
                <a:spcPct val="95000"/>
              </a:lnSpc>
            </a:pPr>
            <a:endParaRPr lang="es-MX" sz="1300" dirty="0" smtClean="0">
              <a:solidFill>
                <a:schemeClr val="tx1"/>
              </a:solidFill>
            </a:endParaRPr>
          </a:p>
          <a:p>
            <a:pPr>
              <a:lnSpc>
                <a:spcPct val="95000"/>
              </a:lnSpc>
            </a:pPr>
            <a:endParaRPr lang="es-MX" sz="1300" dirty="0">
              <a:solidFill>
                <a:schemeClr val="tx1"/>
              </a:solidFill>
            </a:endParaRPr>
          </a:p>
          <a:p>
            <a:pPr>
              <a:lnSpc>
                <a:spcPct val="95000"/>
              </a:lnSpc>
            </a:pPr>
            <a:endParaRPr lang="es-MX" sz="1300" dirty="0" smtClean="0">
              <a:solidFill>
                <a:schemeClr val="tx1"/>
              </a:solidFill>
            </a:endParaRPr>
          </a:p>
          <a:p>
            <a:pPr>
              <a:lnSpc>
                <a:spcPct val="95000"/>
              </a:lnSpc>
            </a:pPr>
            <a:endParaRPr lang="es-MX" sz="1300" dirty="0">
              <a:solidFill>
                <a:schemeClr val="tx1"/>
              </a:solidFill>
            </a:endParaRPr>
          </a:p>
          <a:p>
            <a:pPr>
              <a:lnSpc>
                <a:spcPct val="95000"/>
              </a:lnSpc>
            </a:pPr>
            <a:endParaRPr lang="es-MX" sz="1300" dirty="0" smtClean="0">
              <a:solidFill>
                <a:schemeClr val="tx1"/>
              </a:solidFill>
            </a:endParaRPr>
          </a:p>
          <a:p>
            <a:pPr>
              <a:lnSpc>
                <a:spcPct val="95000"/>
              </a:lnSpc>
            </a:pPr>
            <a:endParaRPr lang="es-MX" sz="1300" dirty="0">
              <a:solidFill>
                <a:schemeClr val="tx1"/>
              </a:solidFill>
            </a:endParaRPr>
          </a:p>
          <a:p>
            <a:pPr>
              <a:lnSpc>
                <a:spcPct val="95000"/>
              </a:lnSpc>
            </a:pPr>
            <a:endParaRPr lang="es-MX" sz="1300" dirty="0" smtClean="0">
              <a:solidFill>
                <a:schemeClr val="tx1"/>
              </a:solidFill>
            </a:endParaRPr>
          </a:p>
          <a:p>
            <a:pPr>
              <a:lnSpc>
                <a:spcPct val="95000"/>
              </a:lnSpc>
            </a:pPr>
            <a:endParaRPr lang="es-MX" sz="1300" dirty="0">
              <a:solidFill>
                <a:schemeClr val="tx1"/>
              </a:solidFill>
            </a:endParaRPr>
          </a:p>
          <a:p>
            <a:pPr>
              <a:lnSpc>
                <a:spcPct val="95000"/>
              </a:lnSpc>
            </a:pPr>
            <a:endParaRPr lang="es-MX" sz="1300" dirty="0" smtClean="0">
              <a:solidFill>
                <a:schemeClr val="tx1"/>
              </a:solidFill>
            </a:endParaRPr>
          </a:p>
          <a:p>
            <a:pPr>
              <a:lnSpc>
                <a:spcPct val="95000"/>
              </a:lnSpc>
            </a:pPr>
            <a:endParaRPr lang="es-MX" sz="1300" dirty="0">
              <a:solidFill>
                <a:schemeClr val="tx1"/>
              </a:solidFill>
            </a:endParaRPr>
          </a:p>
          <a:p>
            <a:pPr>
              <a:lnSpc>
                <a:spcPct val="95000"/>
              </a:lnSpc>
            </a:pPr>
            <a:endParaRPr lang="es-MX" sz="1300" dirty="0" smtClean="0">
              <a:solidFill>
                <a:schemeClr val="tx1"/>
              </a:solidFill>
            </a:endParaRPr>
          </a:p>
          <a:p>
            <a:pPr>
              <a:lnSpc>
                <a:spcPct val="95000"/>
              </a:lnSpc>
            </a:pPr>
            <a:endParaRPr lang="es-MX" sz="1300" dirty="0">
              <a:solidFill>
                <a:schemeClr val="tx1"/>
              </a:solidFill>
            </a:endParaRPr>
          </a:p>
          <a:p>
            <a:pPr>
              <a:lnSpc>
                <a:spcPct val="95000"/>
              </a:lnSpc>
            </a:pPr>
            <a:endParaRPr lang="es-MX" sz="1300" dirty="0" smtClean="0">
              <a:solidFill>
                <a:schemeClr val="tx1"/>
              </a:solidFill>
            </a:endParaRPr>
          </a:p>
          <a:p>
            <a:pPr>
              <a:lnSpc>
                <a:spcPct val="95000"/>
              </a:lnSpc>
            </a:pPr>
            <a:endParaRPr lang="es-MX" sz="1300" dirty="0">
              <a:solidFill>
                <a:schemeClr val="tx1"/>
              </a:solidFill>
            </a:endParaRPr>
          </a:p>
          <a:p>
            <a:pPr>
              <a:lnSpc>
                <a:spcPct val="95000"/>
              </a:lnSpc>
            </a:pPr>
            <a:endParaRPr lang="es-MX" sz="1300" dirty="0" smtClean="0">
              <a:solidFill>
                <a:schemeClr val="tx1"/>
              </a:solidFill>
            </a:endParaRPr>
          </a:p>
          <a:p>
            <a:pPr>
              <a:lnSpc>
                <a:spcPct val="95000"/>
              </a:lnSpc>
            </a:pPr>
            <a:endParaRPr lang="es-MX" sz="1300" dirty="0">
              <a:solidFill>
                <a:schemeClr val="tx1"/>
              </a:solidFill>
            </a:endParaRPr>
          </a:p>
          <a:p>
            <a:pPr>
              <a:lnSpc>
                <a:spcPct val="95000"/>
              </a:lnSpc>
            </a:pPr>
            <a:endParaRPr lang="es-MX" sz="1300" dirty="0" smtClean="0">
              <a:solidFill>
                <a:schemeClr val="tx1"/>
              </a:solidFill>
            </a:endParaRPr>
          </a:p>
          <a:p>
            <a:pPr>
              <a:lnSpc>
                <a:spcPct val="95000"/>
              </a:lnSpc>
            </a:pPr>
            <a:endParaRPr lang="es-MX" sz="1300" dirty="0">
              <a:solidFill>
                <a:schemeClr val="tx1"/>
              </a:solidFill>
            </a:endParaRPr>
          </a:p>
          <a:p>
            <a:pPr>
              <a:lnSpc>
                <a:spcPct val="95000"/>
              </a:lnSpc>
            </a:pPr>
            <a:endParaRPr lang="es-MX" sz="1300" dirty="0" smtClean="0">
              <a:solidFill>
                <a:schemeClr val="tx1"/>
              </a:solidFill>
            </a:endParaRPr>
          </a:p>
          <a:p>
            <a:pPr algn="just">
              <a:lnSpc>
                <a:spcPct val="95000"/>
              </a:lnSpc>
            </a:pPr>
            <a:r>
              <a:rPr lang="es-MX" sz="1300" b="0" dirty="0" smtClean="0">
                <a:solidFill>
                  <a:schemeClr val="tx1"/>
                </a:solidFill>
              </a:rPr>
              <a:t>En este ejercicio de análisis es recomendable considerar la totalidad de las Metas Compromiso que fueron planteados en el apartado de planeación del PROFOCIE 2014-2015, con el propósito de que la actualización de la autoevaluación del PFCE 2016-2017 se elabore de manera integral.</a:t>
            </a:r>
          </a:p>
          <a:p>
            <a:pPr>
              <a:lnSpc>
                <a:spcPct val="95000"/>
              </a:lnSpc>
            </a:pPr>
            <a:endParaRPr lang="es-MX" sz="1400" dirty="0">
              <a:solidFill>
                <a:schemeClr val="tx1"/>
              </a:solidFill>
            </a:endParaRPr>
          </a:p>
        </p:txBody>
      </p:sp>
      <p:graphicFrame>
        <p:nvGraphicFramePr>
          <p:cNvPr id="6" name="5 Tabla"/>
          <p:cNvGraphicFramePr>
            <a:graphicFrameLocks noGrp="1"/>
          </p:cNvGraphicFramePr>
          <p:nvPr>
            <p:extLst>
              <p:ext uri="{D42A27DB-BD31-4B8C-83A1-F6EECF244321}">
                <p14:modId xmlns:p14="http://schemas.microsoft.com/office/powerpoint/2010/main" val="1850823761"/>
              </p:ext>
            </p:extLst>
          </p:nvPr>
        </p:nvGraphicFramePr>
        <p:xfrm>
          <a:off x="76199" y="1057255"/>
          <a:ext cx="9001157" cy="3322320"/>
        </p:xfrm>
        <a:graphic>
          <a:graphicData uri="http://schemas.openxmlformats.org/drawingml/2006/table">
            <a:tbl>
              <a:tblPr/>
              <a:tblGrid>
                <a:gridCol w="3209917"/>
                <a:gridCol w="329559"/>
                <a:gridCol w="296533"/>
                <a:gridCol w="296533"/>
                <a:gridCol w="296533"/>
                <a:gridCol w="423916"/>
                <a:gridCol w="285752"/>
                <a:gridCol w="357190"/>
                <a:gridCol w="285752"/>
                <a:gridCol w="357190"/>
                <a:gridCol w="357190"/>
                <a:gridCol w="357190"/>
                <a:gridCol w="285752"/>
                <a:gridCol w="1862150"/>
              </a:tblGrid>
              <a:tr h="304800">
                <a:tc rowSpan="2">
                  <a:txBody>
                    <a:bodyPr/>
                    <a:lstStyle/>
                    <a:p>
                      <a:pPr algn="ctr" fontAlgn="ctr"/>
                      <a:r>
                        <a:rPr lang="es-MX" sz="900" b="1" i="0" u="none" strike="noStrike" dirty="0">
                          <a:latin typeface="Arial"/>
                        </a:rPr>
                        <a:t>Metas Compromiso institucionales de </a:t>
                      </a:r>
                      <a:br>
                        <a:rPr lang="es-MX" sz="900" b="1" i="0" u="none" strike="noStrike" dirty="0">
                          <a:latin typeface="Arial"/>
                        </a:rPr>
                      </a:br>
                      <a:r>
                        <a:rPr lang="es-MX" sz="900" b="1" i="0" u="none" strike="noStrike" dirty="0">
                          <a:latin typeface="Arial"/>
                        </a:rPr>
                        <a:t>competitividad académica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3">
                  <a:txBody>
                    <a:bodyPr/>
                    <a:lstStyle/>
                    <a:p>
                      <a:pPr algn="ctr" fontAlgn="ctr"/>
                      <a:r>
                        <a:rPr lang="es-MX" sz="900" b="1" i="0" u="none" strike="noStrike" dirty="0">
                          <a:latin typeface="Arial"/>
                        </a:rPr>
                        <a:t>Meta </a:t>
                      </a:r>
                      <a:r>
                        <a:rPr lang="es-MX" sz="900" b="1" i="0" u="none" strike="noStrike" dirty="0" smtClean="0">
                          <a:latin typeface="Arial"/>
                        </a:rPr>
                        <a:t>2013</a:t>
                      </a:r>
                      <a:endParaRPr lang="es-MX" sz="900" b="1" i="0" u="none" strike="noStrike" dirty="0">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pPr algn="ctr" fontAlgn="ctr"/>
                      <a:endParaRPr lang="es-MX" sz="1000" b="1" i="0" u="none" strike="noStrike">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69696"/>
                    </a:solidFill>
                  </a:tcPr>
                </a:tc>
                <a:tc gridSpan="3">
                  <a:txBody>
                    <a:bodyPr/>
                    <a:lstStyle/>
                    <a:p>
                      <a:pPr algn="ctr" fontAlgn="ctr"/>
                      <a:r>
                        <a:rPr lang="es-MX" sz="900" b="1" i="0" u="none" strike="noStrike" dirty="0">
                          <a:latin typeface="Arial"/>
                        </a:rPr>
                        <a:t>Valor alcanzado </a:t>
                      </a:r>
                      <a:r>
                        <a:rPr lang="es-MX" sz="900" b="1" i="0" u="none" strike="noStrike" dirty="0" smtClean="0">
                          <a:latin typeface="Arial"/>
                        </a:rPr>
                        <a:t>2013</a:t>
                      </a:r>
                      <a:endParaRPr lang="es-MX" sz="900" b="1" i="0" u="none" strike="noStrike" dirty="0">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gridSpan="3">
                  <a:txBody>
                    <a:bodyPr/>
                    <a:lstStyle/>
                    <a:p>
                      <a:pPr algn="ctr" fontAlgn="ctr"/>
                      <a:r>
                        <a:rPr lang="es-MX" sz="900" b="1" i="0" u="none" strike="noStrike" dirty="0">
                          <a:latin typeface="Arial"/>
                        </a:rPr>
                        <a:t>Meta </a:t>
                      </a:r>
                      <a:r>
                        <a:rPr lang="es-MX" sz="900" b="1" i="0" u="none" strike="noStrike" dirty="0" smtClean="0">
                          <a:latin typeface="Arial"/>
                        </a:rPr>
                        <a:t>2014</a:t>
                      </a:r>
                      <a:endParaRPr lang="es-MX" sz="900" b="1" i="0" u="none" strike="noStrike" dirty="0">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gridSpan="3">
                  <a:txBody>
                    <a:bodyPr/>
                    <a:lstStyle/>
                    <a:p>
                      <a:pPr algn="ctr" fontAlgn="ctr"/>
                      <a:r>
                        <a:rPr lang="es-MX" sz="900" b="1" i="0" u="none" strike="noStrike" dirty="0">
                          <a:latin typeface="Arial"/>
                        </a:rPr>
                        <a:t>Avance </a:t>
                      </a:r>
                      <a:r>
                        <a:rPr lang="es-MX" sz="900" b="1" i="0" u="none" strike="noStrike" dirty="0" smtClean="0">
                          <a:latin typeface="Arial"/>
                        </a:rPr>
                        <a:t>marzo 2014</a:t>
                      </a:r>
                      <a:endParaRPr lang="es-MX" sz="900" b="1" i="0" u="none" strike="noStrike" dirty="0">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rowSpan="2">
                  <a:txBody>
                    <a:bodyPr/>
                    <a:lstStyle/>
                    <a:p>
                      <a:pPr algn="ctr" fontAlgn="ctr"/>
                      <a:r>
                        <a:rPr lang="es-MX" sz="900" b="1" i="0" u="none" strike="noStrike" dirty="0">
                          <a:latin typeface="Arial"/>
                        </a:rPr>
                        <a:t>Explicar las causas de las </a:t>
                      </a:r>
                      <a:r>
                        <a:rPr lang="es-MX" sz="900" b="1" i="0" u="none" strike="noStrike" dirty="0" smtClean="0">
                          <a:latin typeface="Arial"/>
                        </a:rPr>
                        <a:t>diferencias</a:t>
                      </a:r>
                      <a:endParaRPr lang="es-MX" sz="900" b="1" i="0" u="none" strike="noStrike" dirty="0">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102577">
                <a:tc vMerge="1">
                  <a:txBody>
                    <a:bodyPr/>
                    <a:lstStyle/>
                    <a:p>
                      <a:endParaRPr lang="es-MX"/>
                    </a:p>
                  </a:txBody>
                  <a:tcPr/>
                </a:tc>
                <a:tc gridSpan="2">
                  <a:txBody>
                    <a:bodyPr/>
                    <a:lstStyle/>
                    <a:p>
                      <a:pPr algn="ctr" fontAlgn="ctr"/>
                      <a:r>
                        <a:rPr lang="es-MX" sz="900" b="1" i="0" u="none" strike="noStrike">
                          <a:latin typeface="Arial"/>
                        </a:rPr>
                        <a:t>Número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pPr algn="ctr" fontAlgn="ctr"/>
                      <a:endParaRPr lang="es-MX" sz="1000" b="1" i="0" u="none" strike="noStrike">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69696"/>
                    </a:solidFill>
                  </a:tcPr>
                </a:tc>
                <a:tc>
                  <a:txBody>
                    <a:bodyPr/>
                    <a:lstStyle/>
                    <a:p>
                      <a:pPr algn="ctr" fontAlgn="ctr"/>
                      <a:r>
                        <a:rPr lang="es-MX" sz="900" b="1" i="0" u="none" strike="noStrike">
                          <a:latin typeface="Arial"/>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ctr" fontAlgn="ctr"/>
                      <a:r>
                        <a:rPr lang="es-MX" sz="900" b="1" i="0" u="none" strike="noStrike">
                          <a:latin typeface="Arial"/>
                        </a:rPr>
                        <a:t>Número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pPr algn="ctr" fontAlgn="ctr"/>
                      <a:endParaRPr lang="es-MX" sz="1000" b="1" i="0" u="none" strike="noStrike">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69696"/>
                    </a:solidFill>
                  </a:tcPr>
                </a:tc>
                <a:tc>
                  <a:txBody>
                    <a:bodyPr/>
                    <a:lstStyle/>
                    <a:p>
                      <a:pPr algn="ctr" fontAlgn="ctr"/>
                      <a:r>
                        <a:rPr lang="es-MX" sz="900" b="1" i="0" u="none" strike="noStrike" dirty="0">
                          <a:latin typeface="Arial"/>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ctr" fontAlgn="ctr"/>
                      <a:r>
                        <a:rPr lang="es-MX" sz="900" b="1" i="0" u="none" strike="noStrike" dirty="0">
                          <a:latin typeface="Arial"/>
                        </a:rPr>
                        <a:t>Número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a:txBody>
                    <a:bodyPr/>
                    <a:lstStyle/>
                    <a:p>
                      <a:pPr algn="ctr" fontAlgn="ctr"/>
                      <a:r>
                        <a:rPr lang="es-MX" sz="900" b="1" i="0" u="none" strike="noStrike" dirty="0">
                          <a:latin typeface="Arial"/>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ctr" fontAlgn="ctr"/>
                      <a:r>
                        <a:rPr lang="es-MX" sz="900" b="1" i="0" u="none" strike="noStrike" dirty="0">
                          <a:latin typeface="Arial"/>
                        </a:rPr>
                        <a:t>Número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a:txBody>
                    <a:bodyPr/>
                    <a:lstStyle/>
                    <a:p>
                      <a:pPr algn="ctr" fontAlgn="ctr"/>
                      <a:r>
                        <a:rPr lang="es-MX" sz="900" b="1" i="0" u="none" strike="noStrike" dirty="0">
                          <a:latin typeface="Arial"/>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vMerge="1">
                  <a:txBody>
                    <a:bodyPr/>
                    <a:lstStyle/>
                    <a:p>
                      <a:pPr algn="ctr" fontAlgn="ctr"/>
                      <a:endParaRPr lang="es-MX" sz="1200" b="1" i="0" u="none" strike="noStrike" dirty="0">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69696"/>
                    </a:solidFill>
                  </a:tcPr>
                </a:tc>
              </a:tr>
              <a:tr h="130908">
                <a:tc gridSpan="14">
                  <a:txBody>
                    <a:bodyPr/>
                    <a:lstStyle/>
                    <a:p>
                      <a:pPr algn="l" fontAlgn="ctr"/>
                      <a:r>
                        <a:rPr lang="es-MX" sz="900" b="1" i="0" u="none" strike="noStrike" dirty="0">
                          <a:latin typeface="Arial"/>
                        </a:rPr>
                        <a:t>Programas educativos de Posgrado: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DCDC"/>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r>
              <a:tr h="92808">
                <a:tc>
                  <a:txBody>
                    <a:bodyPr/>
                    <a:lstStyle/>
                    <a:p>
                      <a:pPr algn="l" fontAlgn="t"/>
                      <a:r>
                        <a:rPr lang="es-MX" sz="900" b="0" i="0" u="none" strike="noStrike" dirty="0">
                          <a:latin typeface="Arial"/>
                        </a:rPr>
                        <a:t>PE que se actualizarán </a:t>
                      </a:r>
                      <a:endParaRPr lang="es-MX" sz="900" b="0" i="0" u="none" strike="noStrike" dirty="0" smtClean="0">
                        <a:latin typeface="Arial"/>
                      </a:endParaRPr>
                    </a:p>
                    <a:p>
                      <a:pPr algn="l" fontAlgn="t"/>
                      <a:r>
                        <a:rPr lang="es-MX" sz="900" b="0" i="1" u="none" strike="noStrike" dirty="0" smtClean="0">
                          <a:latin typeface="Arial"/>
                        </a:rPr>
                        <a:t>(</a:t>
                      </a:r>
                      <a:r>
                        <a:rPr lang="es-MX" sz="900" b="0" i="1" u="none" strike="noStrike" dirty="0">
                          <a:latin typeface="Arial"/>
                        </a:rPr>
                        <a:t>E</a:t>
                      </a:r>
                      <a:r>
                        <a:rPr lang="es-MX" sz="900" b="0" i="1" u="none" strike="noStrike" dirty="0" smtClean="0">
                          <a:latin typeface="Arial"/>
                        </a:rPr>
                        <a:t>specificar el</a:t>
                      </a:r>
                      <a:r>
                        <a:rPr lang="es-MX" sz="900" b="0" i="1" u="none" strike="noStrike" baseline="0" dirty="0" smtClean="0">
                          <a:latin typeface="Arial"/>
                        </a:rPr>
                        <a:t> nombre de los PE</a:t>
                      </a:r>
                      <a:r>
                        <a:rPr lang="es-MX" sz="900" b="0" i="1" u="none" strike="noStrike" dirty="0" smtClean="0">
                          <a:latin typeface="Arial"/>
                        </a:rPr>
                        <a:t>)</a:t>
                      </a:r>
                      <a:endParaRPr lang="es-MX" sz="900" b="0" i="1" u="none" strike="noStrike" dirty="0">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s-MX" sz="10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s-MX" sz="10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MX"/>
                    </a:p>
                  </a:txBody>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MX"/>
                    </a:p>
                  </a:txBody>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2808">
                <a:tc>
                  <a:txBody>
                    <a:bodyPr/>
                    <a:lstStyle/>
                    <a:p>
                      <a:pPr algn="l" fontAlgn="t"/>
                      <a:r>
                        <a:rPr lang="es-MX" sz="900" b="0" i="0" u="none" strike="noStrike" dirty="0">
                          <a:latin typeface="Arial"/>
                        </a:rPr>
                        <a:t>PE que evaluarán los CIEES. </a:t>
                      </a:r>
                      <a:endParaRPr lang="es-MX" sz="900" b="0" i="0" u="none" strike="noStrike" dirty="0" smtClean="0">
                        <a:latin typeface="Arial"/>
                      </a:endParaRPr>
                    </a:p>
                    <a:p>
                      <a:pPr algn="l" fontAlgn="t"/>
                      <a:r>
                        <a:rPr lang="es-MX" sz="900" b="0" i="1" u="none" strike="noStrike" dirty="0" smtClean="0">
                          <a:latin typeface="Arial"/>
                        </a:rPr>
                        <a:t>(Especificar </a:t>
                      </a:r>
                      <a:r>
                        <a:rPr lang="es-MX" sz="900" b="0" i="1" u="none" strike="noStrike" dirty="0">
                          <a:latin typeface="Arial"/>
                        </a:rPr>
                        <a:t>el nombre de los </a:t>
                      </a:r>
                      <a:r>
                        <a:rPr lang="es-MX" sz="900" b="0" i="1" u="none" strike="noStrike" dirty="0" smtClean="0">
                          <a:latin typeface="Arial"/>
                        </a:rPr>
                        <a:t>PE)</a:t>
                      </a:r>
                      <a:endParaRPr lang="es-MX" sz="900" b="0" i="1" u="none" strike="noStrike" dirty="0">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s-MX" sz="10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s-MX" sz="10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MX"/>
                    </a:p>
                  </a:txBody>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MX"/>
                    </a:p>
                  </a:txBody>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938">
                <a:tc>
                  <a:txBody>
                    <a:bodyPr/>
                    <a:lstStyle/>
                    <a:p>
                      <a:r>
                        <a:rPr lang="es-MX" sz="900" kern="1200" dirty="0" smtClean="0">
                          <a:solidFill>
                            <a:schemeClr val="tx1"/>
                          </a:solidFill>
                          <a:effectLst/>
                          <a:latin typeface="+mn-lt"/>
                          <a:ea typeface="+mn-ea"/>
                          <a:cs typeface="+mn-cs"/>
                        </a:rPr>
                        <a:t>PE reconocidos por el Programa Nacional de Posgrado de Calidad (PNPC).</a:t>
                      </a:r>
                    </a:p>
                    <a:p>
                      <a:r>
                        <a:rPr lang="es-MX" sz="900" i="1" kern="1200" dirty="0" smtClean="0">
                          <a:solidFill>
                            <a:schemeClr val="tx1"/>
                          </a:solidFill>
                          <a:effectLst/>
                          <a:latin typeface="+mn-lt"/>
                          <a:ea typeface="+mn-ea"/>
                          <a:cs typeface="+mn-cs"/>
                        </a:rPr>
                        <a:t>(Especificar el nombre de los PE)</a:t>
                      </a:r>
                      <a:endParaRPr lang="es-MX" sz="900" b="0" i="1" u="none" strike="noStrike" dirty="0">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gridSpan="2">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es-MX"/>
                    </a:p>
                  </a:txBody>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gridSpan="2">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es-MX"/>
                    </a:p>
                  </a:txBody>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gridSpan="2">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es-MX"/>
                    </a:p>
                  </a:txBody>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gridSpan="2">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es-MX"/>
                    </a:p>
                  </a:txBody>
                  <a:tcPr/>
                </a:tc>
                <a:tc>
                  <a:txBody>
                    <a:bodyPr/>
                    <a:lstStyle/>
                    <a:p>
                      <a:pPr algn="ctr" fontAlgn="t"/>
                      <a:endParaRPr lang="es-MX" sz="9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endParaRPr lang="es-MX" sz="900" b="0" i="0" u="none" strike="noStrike" dirty="0">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71938">
                <a:tc>
                  <a:txBody>
                    <a:bodyPr/>
                    <a:lstStyle/>
                    <a:p>
                      <a:pPr algn="l" fontAlgn="t"/>
                      <a:r>
                        <a:rPr lang="es-MX" sz="900" b="0" i="0" u="none" strike="noStrike" dirty="0">
                          <a:latin typeface="Arial"/>
                        </a:rPr>
                        <a:t>PE que ingresarán al Programa de Fomento a la Calidad (PFC</a:t>
                      </a:r>
                      <a:r>
                        <a:rPr lang="es-MX" sz="900" b="0" i="0" u="none" strike="noStrike" dirty="0" smtClean="0">
                          <a:latin typeface="Arial"/>
                        </a:rPr>
                        <a:t>)</a:t>
                      </a:r>
                    </a:p>
                    <a:p>
                      <a:pPr algn="l" fontAlgn="t"/>
                      <a:r>
                        <a:rPr lang="es-MX" sz="900" b="0" i="1" u="none" strike="noStrike" dirty="0" smtClean="0">
                          <a:latin typeface="Arial"/>
                        </a:rPr>
                        <a:t>(Especificar el nombre de</a:t>
                      </a:r>
                      <a:r>
                        <a:rPr lang="es-MX" sz="900" b="0" i="1" u="none" strike="noStrike" baseline="0" dirty="0" smtClean="0">
                          <a:latin typeface="Arial"/>
                        </a:rPr>
                        <a:t> los PE)</a:t>
                      </a:r>
                      <a:endParaRPr lang="es-MX" sz="900" b="0" i="1" u="none" strike="noStrike" dirty="0">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gridSpan="2">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pPr algn="ctr" fontAlgn="t"/>
                      <a:endParaRPr lang="es-MX" sz="10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gridSpan="2">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pPr algn="ctr" fontAlgn="t"/>
                      <a:endParaRPr lang="es-MX" sz="10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gridSpan="2">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es-MX"/>
                    </a:p>
                  </a:txBody>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gridSpan="2">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es-MX"/>
                    </a:p>
                  </a:txBody>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71938">
                <a:tc>
                  <a:txBody>
                    <a:bodyPr/>
                    <a:lstStyle/>
                    <a:p>
                      <a:pPr algn="l" fontAlgn="t"/>
                      <a:r>
                        <a:rPr lang="es-MX" sz="900" b="0" i="0" u="none" strike="noStrike" dirty="0">
                          <a:latin typeface="Arial"/>
                        </a:rPr>
                        <a:t>PE que ingresarán al PNP SEP-</a:t>
                      </a:r>
                      <a:r>
                        <a:rPr lang="es-MX" sz="900" b="0" i="0" u="none" strike="noStrike" dirty="0" err="1">
                          <a:latin typeface="Arial"/>
                        </a:rPr>
                        <a:t>CONACyT</a:t>
                      </a:r>
                      <a:r>
                        <a:rPr lang="es-MX" sz="900" b="0" i="0" u="none" strike="noStrike" dirty="0">
                          <a:latin typeface="Arial"/>
                        </a:rPr>
                        <a:t>. </a:t>
                      </a:r>
                      <a:r>
                        <a:rPr lang="es-MX" sz="900" b="0" i="1" u="none" strike="noStrike" dirty="0" smtClean="0">
                          <a:latin typeface="Arial"/>
                        </a:rPr>
                        <a:t>(Especificar el nombre de los PE)</a:t>
                      </a:r>
                      <a:endParaRPr lang="es-MX" sz="900" b="0" i="1" u="none" strike="noStrike" dirty="0">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s-MX" sz="10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s-MX" sz="10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MX"/>
                    </a:p>
                  </a:txBody>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MX"/>
                    </a:p>
                  </a:txBody>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615">
                <a:tc>
                  <a:txBody>
                    <a:bodyPr/>
                    <a:lstStyle/>
                    <a:p>
                      <a:pPr algn="l" fontAlgn="t"/>
                      <a:r>
                        <a:rPr lang="es-MX" sz="900" b="0" i="0" u="none" strike="noStrike" dirty="0">
                          <a:latin typeface="Arial"/>
                        </a:rPr>
                        <a:t>Número y porcentaje de matrícula atendida en PE de posgrado </a:t>
                      </a:r>
                      <a:r>
                        <a:rPr lang="es-MX" sz="900" b="0" i="0" u="none" strike="noStrike" dirty="0" smtClean="0">
                          <a:latin typeface="Arial"/>
                        </a:rPr>
                        <a:t>de </a:t>
                      </a:r>
                      <a:r>
                        <a:rPr lang="es-MX" sz="900" b="0" i="0" u="none" strike="noStrike" dirty="0">
                          <a:latin typeface="Arial"/>
                        </a:rPr>
                        <a:t>calidad</a:t>
                      </a:r>
                      <a:r>
                        <a:rPr lang="es-MX" sz="900" b="0" i="0" u="none" strike="noStrike" dirty="0" smtClean="0">
                          <a:latin typeface="Arial"/>
                        </a:rPr>
                        <a: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s-MX" sz="10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s-MX" sz="10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MX"/>
                    </a:p>
                  </a:txBody>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MX"/>
                    </a:p>
                  </a:txBody>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908">
                <a:tc>
                  <a:txBody>
                    <a:bodyPr/>
                    <a:lstStyle/>
                    <a:p>
                      <a:pPr algn="l" fontAlgn="ctr"/>
                      <a:r>
                        <a:rPr lang="es-MX" sz="900" b="1" i="0" u="none" strike="noStrike" dirty="0">
                          <a:latin typeface="Arial"/>
                        </a:rPr>
                        <a:t>Eficiencia terminal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ctr"/>
                      <a:r>
                        <a:rPr lang="es-MX" sz="900" b="1" i="0" u="none" strike="noStrike">
                          <a:latin typeface="Arial"/>
                        </a:rPr>
                        <a:t>M1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ctr"/>
                      <a:r>
                        <a:rPr lang="es-MX" sz="900" b="1" i="0" u="none" strike="noStrike">
                          <a:latin typeface="Arial"/>
                        </a:rPr>
                        <a:t>M2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ctr"/>
                      <a:r>
                        <a:rPr lang="es-MX" sz="900" b="1" i="0" u="none" strike="noStrike">
                          <a:latin typeface="Arial"/>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ctr"/>
                      <a:r>
                        <a:rPr lang="es-MX" sz="900" b="1" i="0" u="none" strike="noStrike">
                          <a:latin typeface="Arial"/>
                        </a:rPr>
                        <a:t>M1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ctr"/>
                      <a:r>
                        <a:rPr lang="es-MX" sz="900" b="1" i="0" u="none" strike="noStrike">
                          <a:latin typeface="Arial"/>
                        </a:rPr>
                        <a:t>M2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ctr"/>
                      <a:r>
                        <a:rPr lang="es-MX" sz="900" b="1" i="0" u="none" strike="noStrike">
                          <a:latin typeface="Arial"/>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ctr"/>
                      <a:r>
                        <a:rPr lang="es-MX" sz="900" b="1" i="0" u="none" strike="noStrike">
                          <a:latin typeface="Arial"/>
                        </a:rPr>
                        <a:t>M1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ctr"/>
                      <a:r>
                        <a:rPr lang="es-MX" sz="900" b="1" i="0" u="none" strike="noStrike">
                          <a:latin typeface="Arial"/>
                        </a:rPr>
                        <a:t>M2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ctr"/>
                      <a:r>
                        <a:rPr lang="es-MX" sz="900" b="1" i="0" u="none" strike="noStrike">
                          <a:latin typeface="Arial"/>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ctr"/>
                      <a:r>
                        <a:rPr lang="es-MX" sz="900" b="1" i="0" u="none" strike="noStrike">
                          <a:latin typeface="Arial"/>
                        </a:rPr>
                        <a:t>M1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ctr"/>
                      <a:r>
                        <a:rPr lang="es-MX" sz="900" b="1" i="0" u="none" strike="noStrike">
                          <a:latin typeface="Arial"/>
                        </a:rPr>
                        <a:t>M2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ctr"/>
                      <a:r>
                        <a:rPr lang="es-MX" sz="900" b="1" i="0" u="none" strike="noStrike">
                          <a:latin typeface="Arial"/>
                        </a:rPr>
                        <a:t>%</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l" fontAlgn="ctr"/>
                      <a:r>
                        <a:rPr lang="es-MX" sz="900" b="1" i="0" u="none" strike="noStrike" dirty="0">
                          <a:latin typeface="Arial"/>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r>
              <a:tr h="97692">
                <a:tc>
                  <a:txBody>
                    <a:bodyPr/>
                    <a:lstStyle/>
                    <a:p>
                      <a:pPr algn="l" fontAlgn="t"/>
                      <a:r>
                        <a:rPr lang="es-MX" sz="900" b="0" i="0" u="none" strike="noStrike" dirty="0">
                          <a:latin typeface="Arial"/>
                        </a:rPr>
                        <a:t>Tasa de egreso por cohorte para PE de TSU y PA</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7692">
                <a:tc>
                  <a:txBody>
                    <a:bodyPr/>
                    <a:lstStyle/>
                    <a:p>
                      <a:pPr algn="l" fontAlgn="t"/>
                      <a:r>
                        <a:rPr lang="es-MX" sz="900" b="0" i="0" u="none" strike="noStrike">
                          <a:latin typeface="Arial"/>
                        </a:rPr>
                        <a:t>Tasa de titulación por cohorte para PE de TSU y PA</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7692">
                <a:tc>
                  <a:txBody>
                    <a:bodyPr/>
                    <a:lstStyle/>
                    <a:p>
                      <a:pPr algn="l" fontAlgn="t"/>
                      <a:r>
                        <a:rPr lang="es-MX" sz="900" b="0" i="0" u="none" strike="noStrike">
                          <a:latin typeface="Arial"/>
                        </a:rPr>
                        <a:t>Tasa de egreso por cohorte para PE de licenciatura</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7692">
                <a:tc>
                  <a:txBody>
                    <a:bodyPr/>
                    <a:lstStyle/>
                    <a:p>
                      <a:pPr algn="l" fontAlgn="t"/>
                      <a:r>
                        <a:rPr lang="es-MX" sz="900" b="0" i="0" u="none" strike="noStrike">
                          <a:latin typeface="Arial"/>
                        </a:rPr>
                        <a:t>Tasa de titulación por cohorte para PE de licenciatura</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7692">
                <a:tc>
                  <a:txBody>
                    <a:bodyPr/>
                    <a:lstStyle/>
                    <a:p>
                      <a:pPr algn="l" fontAlgn="t"/>
                      <a:r>
                        <a:rPr lang="es-MX" sz="900" b="0" i="0" u="none" strike="noStrike">
                          <a:latin typeface="Arial"/>
                        </a:rPr>
                        <a:t>Tasa de graduación para PE de posgrado</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s-MX" sz="900" b="0" i="0" u="none" strike="noStrike">
                        <a:latin typeface="Arial"/>
                      </a:endParaRPr>
                    </a:p>
                  </a:txBody>
                  <a:tcPr marL="0" marR="0" marT="0" marB="0">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s-MX" sz="9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8" name="7 Rectángulo">
            <a:hlinkClick r:id="rId3" action="ppaction://hlinksldjump"/>
          </p:cNvPr>
          <p:cNvSpPr/>
          <p:nvPr/>
        </p:nvSpPr>
        <p:spPr bwMode="auto">
          <a:xfrm>
            <a:off x="0" y="570962"/>
            <a:ext cx="9144000" cy="6858000"/>
          </a:xfrm>
          <a:prstGeom prst="rect">
            <a:avLst/>
          </a:prstGeom>
          <a:solidFill>
            <a:srgbClr val="002774">
              <a:alpha val="0"/>
            </a:srgbClr>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sp>
        <p:nvSpPr>
          <p:cNvPr id="9" name="AutoShape 176">
            <a:hlinkClick r:id="" action="ppaction://hlinkshowjump?jump=previousslide"/>
          </p:cNvPr>
          <p:cNvSpPr>
            <a:spLocks noChangeArrowheads="1"/>
          </p:cNvSpPr>
          <p:nvPr/>
        </p:nvSpPr>
        <p:spPr bwMode="auto">
          <a:xfrm flipH="1">
            <a:off x="8748713" y="633600"/>
            <a:ext cx="155575" cy="147638"/>
          </a:xfrm>
          <a:prstGeom prst="rightArrow">
            <a:avLst>
              <a:gd name="adj1" fmla="val 50000"/>
              <a:gd name="adj2" fmla="val 58732"/>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graphicFrame>
        <p:nvGraphicFramePr>
          <p:cNvPr id="3" name="2 Tabla"/>
          <p:cNvGraphicFramePr>
            <a:graphicFrameLocks noGrp="1"/>
          </p:cNvGraphicFramePr>
          <p:nvPr>
            <p:extLst>
              <p:ext uri="{D42A27DB-BD31-4B8C-83A1-F6EECF244321}">
                <p14:modId xmlns:p14="http://schemas.microsoft.com/office/powerpoint/2010/main" val="2303823150"/>
              </p:ext>
            </p:extLst>
          </p:nvPr>
        </p:nvGraphicFramePr>
        <p:xfrm>
          <a:off x="76320" y="4653136"/>
          <a:ext cx="9002137" cy="840684"/>
        </p:xfrm>
        <a:graphic>
          <a:graphicData uri="http://schemas.openxmlformats.org/drawingml/2006/table">
            <a:tbl>
              <a:tblPr/>
              <a:tblGrid>
                <a:gridCol w="3193899"/>
                <a:gridCol w="217766"/>
                <a:gridCol w="355971"/>
                <a:gridCol w="283959"/>
                <a:gridCol w="376310"/>
                <a:gridCol w="473784"/>
                <a:gridCol w="283959"/>
                <a:gridCol w="282173"/>
                <a:gridCol w="425047"/>
                <a:gridCol w="283959"/>
                <a:gridCol w="376827"/>
                <a:gridCol w="332179"/>
                <a:gridCol w="300439"/>
                <a:gridCol w="1815865"/>
              </a:tblGrid>
              <a:tr h="96327">
                <a:tc>
                  <a:txBody>
                    <a:bodyPr/>
                    <a:lstStyle/>
                    <a:p>
                      <a:pPr algn="ctr">
                        <a:lnSpc>
                          <a:spcPct val="115000"/>
                        </a:lnSpc>
                        <a:spcAft>
                          <a:spcPts val="0"/>
                        </a:spcAft>
                      </a:pPr>
                      <a:r>
                        <a:rPr lang="es-MX" sz="900" b="1" dirty="0">
                          <a:effectLst/>
                          <a:latin typeface="Arial" pitchFamily="34" charset="0"/>
                          <a:ea typeface="Calibri"/>
                          <a:cs typeface="Arial" pitchFamily="34" charset="0"/>
                        </a:rPr>
                        <a:t> </a:t>
                      </a:r>
                      <a:endParaRPr lang="es-MX" sz="900" dirty="0">
                        <a:effectLst/>
                        <a:latin typeface="Arial" pitchFamily="34" charset="0"/>
                        <a:ea typeface="Calibri"/>
                        <a:cs typeface="Arial" pitchFamily="34" charset="0"/>
                      </a:endParaRPr>
                    </a:p>
                  </a:txBody>
                  <a:tcPr marL="9444" marR="9444" marT="94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gridSpan="3">
                  <a:txBody>
                    <a:bodyPr/>
                    <a:lstStyle/>
                    <a:p>
                      <a:pPr algn="ctr">
                        <a:lnSpc>
                          <a:spcPct val="115000"/>
                        </a:lnSpc>
                        <a:spcAft>
                          <a:spcPts val="0"/>
                        </a:spcAft>
                      </a:pPr>
                      <a:r>
                        <a:rPr lang="es-MX" sz="900" b="1" dirty="0">
                          <a:effectLst/>
                          <a:latin typeface="Arial" pitchFamily="34" charset="0"/>
                          <a:ea typeface="Calibri"/>
                          <a:cs typeface="Arial" pitchFamily="34" charset="0"/>
                        </a:rPr>
                        <a:t>Meta </a:t>
                      </a:r>
                      <a:r>
                        <a:rPr lang="es-MX" sz="900" b="1" dirty="0" smtClean="0">
                          <a:effectLst/>
                          <a:latin typeface="Arial" pitchFamily="34" charset="0"/>
                          <a:ea typeface="Calibri"/>
                          <a:cs typeface="Arial" pitchFamily="34" charset="0"/>
                        </a:rPr>
                        <a:t>2013</a:t>
                      </a:r>
                      <a:endParaRPr lang="es-MX" sz="900" dirty="0">
                        <a:effectLst/>
                        <a:latin typeface="Arial" pitchFamily="34" charset="0"/>
                        <a:ea typeface="Calibri"/>
                        <a:cs typeface="Arial" pitchFamily="34" charset="0"/>
                      </a:endParaRPr>
                    </a:p>
                  </a:txBody>
                  <a:tcPr marL="9444" marR="9444" marT="94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gridSpan="3">
                  <a:txBody>
                    <a:bodyPr/>
                    <a:lstStyle/>
                    <a:p>
                      <a:pPr algn="ctr">
                        <a:lnSpc>
                          <a:spcPct val="115000"/>
                        </a:lnSpc>
                        <a:spcAft>
                          <a:spcPts val="0"/>
                        </a:spcAft>
                      </a:pPr>
                      <a:r>
                        <a:rPr lang="es-MX" sz="900" b="1" dirty="0">
                          <a:effectLst/>
                          <a:latin typeface="Arial" pitchFamily="34" charset="0"/>
                          <a:ea typeface="Calibri"/>
                          <a:cs typeface="Arial" pitchFamily="34" charset="0"/>
                        </a:rPr>
                        <a:t>Valor alcanzado </a:t>
                      </a:r>
                      <a:r>
                        <a:rPr lang="es-MX" sz="900" b="1" dirty="0" smtClean="0">
                          <a:effectLst/>
                          <a:latin typeface="Arial" pitchFamily="34" charset="0"/>
                          <a:ea typeface="Calibri"/>
                          <a:cs typeface="Arial" pitchFamily="34" charset="0"/>
                        </a:rPr>
                        <a:t>2013</a:t>
                      </a:r>
                      <a:endParaRPr lang="es-MX" sz="900" dirty="0">
                        <a:effectLst/>
                        <a:latin typeface="Arial" pitchFamily="34" charset="0"/>
                        <a:ea typeface="Calibri"/>
                        <a:cs typeface="Arial" pitchFamily="34" charset="0"/>
                      </a:endParaRPr>
                    </a:p>
                  </a:txBody>
                  <a:tcPr marL="9444" marR="9444" marT="94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gridSpan="3">
                  <a:txBody>
                    <a:bodyPr/>
                    <a:lstStyle/>
                    <a:p>
                      <a:pPr algn="ctr">
                        <a:lnSpc>
                          <a:spcPct val="115000"/>
                        </a:lnSpc>
                        <a:spcAft>
                          <a:spcPts val="0"/>
                        </a:spcAft>
                      </a:pPr>
                      <a:r>
                        <a:rPr lang="es-MX" sz="900" b="1" dirty="0">
                          <a:effectLst/>
                          <a:latin typeface="Arial" pitchFamily="34" charset="0"/>
                          <a:ea typeface="Calibri"/>
                          <a:cs typeface="Arial" pitchFamily="34" charset="0"/>
                        </a:rPr>
                        <a:t>Meta </a:t>
                      </a:r>
                      <a:r>
                        <a:rPr lang="es-MX" sz="900" b="1" dirty="0" smtClean="0">
                          <a:effectLst/>
                          <a:latin typeface="Arial" pitchFamily="34" charset="0"/>
                          <a:ea typeface="Calibri"/>
                          <a:cs typeface="Arial" pitchFamily="34" charset="0"/>
                        </a:rPr>
                        <a:t>2014</a:t>
                      </a:r>
                      <a:endParaRPr lang="es-MX" sz="900" dirty="0">
                        <a:effectLst/>
                        <a:latin typeface="Arial" pitchFamily="34" charset="0"/>
                        <a:ea typeface="Calibri"/>
                        <a:cs typeface="Arial" pitchFamily="34" charset="0"/>
                      </a:endParaRPr>
                    </a:p>
                  </a:txBody>
                  <a:tcPr marL="9444" marR="9444" marT="94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gridSpan="3">
                  <a:txBody>
                    <a:bodyPr/>
                    <a:lstStyle/>
                    <a:p>
                      <a:pPr algn="ctr">
                        <a:lnSpc>
                          <a:spcPct val="115000"/>
                        </a:lnSpc>
                        <a:spcAft>
                          <a:spcPts val="0"/>
                        </a:spcAft>
                      </a:pPr>
                      <a:r>
                        <a:rPr lang="es-MX" sz="900" b="1" dirty="0" smtClean="0">
                          <a:effectLst/>
                          <a:latin typeface="Arial" pitchFamily="34" charset="0"/>
                          <a:ea typeface="Calibri"/>
                          <a:cs typeface="Arial" pitchFamily="34" charset="0"/>
                        </a:rPr>
                        <a:t>Avance marzo 2014</a:t>
                      </a:r>
                      <a:endParaRPr lang="es-MX" sz="900" dirty="0">
                        <a:effectLst/>
                        <a:latin typeface="Arial" pitchFamily="34" charset="0"/>
                        <a:ea typeface="Calibri"/>
                        <a:cs typeface="Arial" pitchFamily="34" charset="0"/>
                      </a:endParaRPr>
                    </a:p>
                  </a:txBody>
                  <a:tcPr marL="9444" marR="9444" marT="94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a:txBody>
                    <a:bodyPr/>
                    <a:lstStyle/>
                    <a:p>
                      <a:pPr algn="ctr">
                        <a:lnSpc>
                          <a:spcPct val="115000"/>
                        </a:lnSpc>
                        <a:spcAft>
                          <a:spcPts val="0"/>
                        </a:spcAft>
                      </a:pPr>
                      <a:r>
                        <a:rPr lang="es-MX" sz="900" b="1" dirty="0">
                          <a:effectLst/>
                          <a:latin typeface="Arial" pitchFamily="34" charset="0"/>
                          <a:ea typeface="Calibri"/>
                          <a:cs typeface="Arial" pitchFamily="34" charset="0"/>
                        </a:rPr>
                        <a:t>Observaciones</a:t>
                      </a:r>
                      <a:endParaRPr lang="es-MX" sz="900" dirty="0">
                        <a:effectLst/>
                        <a:latin typeface="Arial" pitchFamily="34" charset="0"/>
                        <a:ea typeface="Calibri"/>
                        <a:cs typeface="Arial" pitchFamily="34" charset="0"/>
                      </a:endParaRPr>
                    </a:p>
                  </a:txBody>
                  <a:tcPr marL="9444" marR="9444" marT="94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96327">
                <a:tc>
                  <a:txBody>
                    <a:bodyPr/>
                    <a:lstStyle/>
                    <a:p>
                      <a:pPr algn="ctr">
                        <a:lnSpc>
                          <a:spcPct val="115000"/>
                        </a:lnSpc>
                        <a:spcAft>
                          <a:spcPts val="0"/>
                        </a:spcAft>
                      </a:pPr>
                      <a:r>
                        <a:rPr lang="es-MX" sz="600" b="1">
                          <a:effectLst/>
                          <a:latin typeface="Arial" pitchFamily="34" charset="0"/>
                          <a:ea typeface="Calibri"/>
                          <a:cs typeface="Arial" pitchFamily="34" charset="0"/>
                        </a:rPr>
                        <a:t>Otras Metas Compromiso definidas por la institución</a:t>
                      </a:r>
                      <a:endParaRPr lang="es-MX" sz="600">
                        <a:effectLst/>
                        <a:latin typeface="Arial" pitchFamily="34" charset="0"/>
                        <a:ea typeface="Calibri"/>
                        <a:cs typeface="Arial" pitchFamily="34" charset="0"/>
                      </a:endParaRPr>
                    </a:p>
                  </a:txBody>
                  <a:tcPr marL="9444" marR="9444" marT="94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DCDC"/>
                    </a:solidFill>
                  </a:tcPr>
                </a:tc>
                <a:tc>
                  <a:txBody>
                    <a:bodyPr/>
                    <a:lstStyle/>
                    <a:p>
                      <a:pPr algn="ctr">
                        <a:lnSpc>
                          <a:spcPct val="115000"/>
                        </a:lnSpc>
                        <a:spcAft>
                          <a:spcPts val="0"/>
                        </a:spcAft>
                      </a:pPr>
                      <a:r>
                        <a:rPr lang="es-MX" sz="600" b="1">
                          <a:effectLst/>
                          <a:latin typeface="Arial" pitchFamily="34" charset="0"/>
                          <a:ea typeface="Calibri"/>
                          <a:cs typeface="Arial" pitchFamily="34" charset="0"/>
                        </a:rPr>
                        <a:t>Num.</a:t>
                      </a:r>
                      <a:endParaRPr lang="es-MX" sz="600">
                        <a:effectLst/>
                        <a:latin typeface="Arial" pitchFamily="34" charset="0"/>
                        <a:ea typeface="Calibri"/>
                        <a:cs typeface="Arial" pitchFamily="34" charset="0"/>
                      </a:endParaRPr>
                    </a:p>
                  </a:txBody>
                  <a:tcPr marL="9444" marR="9444" marT="94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DCDC"/>
                    </a:solidFill>
                  </a:tcPr>
                </a:tc>
                <a:tc>
                  <a:txBody>
                    <a:bodyPr/>
                    <a:lstStyle/>
                    <a:p>
                      <a:pPr algn="ctr">
                        <a:lnSpc>
                          <a:spcPct val="115000"/>
                        </a:lnSpc>
                        <a:spcAft>
                          <a:spcPts val="0"/>
                        </a:spcAft>
                      </a:pPr>
                      <a:r>
                        <a:rPr lang="es-MX" sz="600" b="1">
                          <a:effectLst/>
                          <a:latin typeface="Arial" pitchFamily="34" charset="0"/>
                          <a:ea typeface="Calibri"/>
                          <a:cs typeface="Arial" pitchFamily="34" charset="0"/>
                        </a:rPr>
                        <a:t>Denom.</a:t>
                      </a:r>
                      <a:endParaRPr lang="es-MX" sz="600">
                        <a:effectLst/>
                        <a:latin typeface="Arial" pitchFamily="34" charset="0"/>
                        <a:ea typeface="Calibri"/>
                        <a:cs typeface="Arial" pitchFamily="34" charset="0"/>
                      </a:endParaRPr>
                    </a:p>
                  </a:txBody>
                  <a:tcPr marL="9444" marR="9444" marT="94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DCDC"/>
                    </a:solidFill>
                  </a:tcPr>
                </a:tc>
                <a:tc>
                  <a:txBody>
                    <a:bodyPr/>
                    <a:lstStyle/>
                    <a:p>
                      <a:pPr algn="ctr">
                        <a:lnSpc>
                          <a:spcPct val="115000"/>
                        </a:lnSpc>
                        <a:spcAft>
                          <a:spcPts val="0"/>
                        </a:spcAft>
                      </a:pPr>
                      <a:r>
                        <a:rPr lang="es-MX" sz="600" b="1">
                          <a:effectLst/>
                          <a:latin typeface="Arial" pitchFamily="34" charset="0"/>
                          <a:ea typeface="Calibri"/>
                          <a:cs typeface="Arial" pitchFamily="34" charset="0"/>
                        </a:rPr>
                        <a:t>%</a:t>
                      </a:r>
                      <a:endParaRPr lang="es-MX" sz="600">
                        <a:effectLst/>
                        <a:latin typeface="Arial" pitchFamily="34" charset="0"/>
                        <a:ea typeface="Calibri"/>
                        <a:cs typeface="Arial" pitchFamily="34" charset="0"/>
                      </a:endParaRPr>
                    </a:p>
                  </a:txBody>
                  <a:tcPr marL="9444" marR="9444" marT="94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DCDC"/>
                    </a:solidFill>
                  </a:tcPr>
                </a:tc>
                <a:tc>
                  <a:txBody>
                    <a:bodyPr/>
                    <a:lstStyle/>
                    <a:p>
                      <a:pPr algn="ctr">
                        <a:lnSpc>
                          <a:spcPct val="115000"/>
                        </a:lnSpc>
                        <a:spcAft>
                          <a:spcPts val="0"/>
                        </a:spcAft>
                      </a:pPr>
                      <a:r>
                        <a:rPr lang="es-MX" sz="600" b="1">
                          <a:effectLst/>
                          <a:latin typeface="Arial" pitchFamily="34" charset="0"/>
                          <a:ea typeface="Calibri"/>
                          <a:cs typeface="Arial" pitchFamily="34" charset="0"/>
                        </a:rPr>
                        <a:t>Num.</a:t>
                      </a:r>
                      <a:endParaRPr lang="es-MX" sz="600">
                        <a:effectLst/>
                        <a:latin typeface="Arial" pitchFamily="34" charset="0"/>
                        <a:ea typeface="Calibri"/>
                        <a:cs typeface="Arial" pitchFamily="34" charset="0"/>
                      </a:endParaRPr>
                    </a:p>
                  </a:txBody>
                  <a:tcPr marL="9444" marR="9444" marT="94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DCDC"/>
                    </a:solidFill>
                  </a:tcPr>
                </a:tc>
                <a:tc>
                  <a:txBody>
                    <a:bodyPr/>
                    <a:lstStyle/>
                    <a:p>
                      <a:pPr algn="ctr">
                        <a:lnSpc>
                          <a:spcPct val="115000"/>
                        </a:lnSpc>
                        <a:spcAft>
                          <a:spcPts val="0"/>
                        </a:spcAft>
                      </a:pPr>
                      <a:r>
                        <a:rPr lang="es-MX" sz="600" b="1">
                          <a:effectLst/>
                          <a:latin typeface="Arial" pitchFamily="34" charset="0"/>
                          <a:ea typeface="Calibri"/>
                          <a:cs typeface="Arial" pitchFamily="34" charset="0"/>
                        </a:rPr>
                        <a:t>Denom</a:t>
                      </a:r>
                      <a:endParaRPr lang="es-MX" sz="600">
                        <a:effectLst/>
                        <a:latin typeface="Arial" pitchFamily="34" charset="0"/>
                        <a:ea typeface="Calibri"/>
                        <a:cs typeface="Arial" pitchFamily="34" charset="0"/>
                      </a:endParaRPr>
                    </a:p>
                  </a:txBody>
                  <a:tcPr marL="9444" marR="9444" marT="94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DCDC"/>
                    </a:solidFill>
                  </a:tcPr>
                </a:tc>
                <a:tc>
                  <a:txBody>
                    <a:bodyPr/>
                    <a:lstStyle/>
                    <a:p>
                      <a:pPr algn="ctr">
                        <a:lnSpc>
                          <a:spcPct val="115000"/>
                        </a:lnSpc>
                        <a:spcAft>
                          <a:spcPts val="0"/>
                        </a:spcAft>
                      </a:pPr>
                      <a:r>
                        <a:rPr lang="es-MX" sz="600" b="1">
                          <a:effectLst/>
                          <a:latin typeface="Arial" pitchFamily="34" charset="0"/>
                          <a:ea typeface="Calibri"/>
                          <a:cs typeface="Arial" pitchFamily="34" charset="0"/>
                        </a:rPr>
                        <a:t>%</a:t>
                      </a:r>
                      <a:endParaRPr lang="es-MX" sz="600">
                        <a:effectLst/>
                        <a:latin typeface="Arial" pitchFamily="34" charset="0"/>
                        <a:ea typeface="Calibri"/>
                        <a:cs typeface="Arial" pitchFamily="34" charset="0"/>
                      </a:endParaRPr>
                    </a:p>
                  </a:txBody>
                  <a:tcPr marL="9444" marR="9444" marT="94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DCDC"/>
                    </a:solidFill>
                  </a:tcPr>
                </a:tc>
                <a:tc>
                  <a:txBody>
                    <a:bodyPr/>
                    <a:lstStyle/>
                    <a:p>
                      <a:pPr algn="ctr">
                        <a:lnSpc>
                          <a:spcPct val="115000"/>
                        </a:lnSpc>
                        <a:spcAft>
                          <a:spcPts val="0"/>
                        </a:spcAft>
                      </a:pPr>
                      <a:r>
                        <a:rPr lang="es-MX" sz="600" b="1">
                          <a:effectLst/>
                          <a:latin typeface="Arial" pitchFamily="34" charset="0"/>
                          <a:ea typeface="Calibri"/>
                          <a:cs typeface="Arial" pitchFamily="34" charset="0"/>
                        </a:rPr>
                        <a:t>Num.</a:t>
                      </a:r>
                      <a:endParaRPr lang="es-MX" sz="600">
                        <a:effectLst/>
                        <a:latin typeface="Arial" pitchFamily="34" charset="0"/>
                        <a:ea typeface="Calibri"/>
                        <a:cs typeface="Arial" pitchFamily="34" charset="0"/>
                      </a:endParaRPr>
                    </a:p>
                  </a:txBody>
                  <a:tcPr marL="9444" marR="9444" marT="94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DCDC"/>
                    </a:solidFill>
                  </a:tcPr>
                </a:tc>
                <a:tc>
                  <a:txBody>
                    <a:bodyPr/>
                    <a:lstStyle/>
                    <a:p>
                      <a:pPr algn="ctr">
                        <a:lnSpc>
                          <a:spcPct val="115000"/>
                        </a:lnSpc>
                        <a:spcAft>
                          <a:spcPts val="0"/>
                        </a:spcAft>
                      </a:pPr>
                      <a:r>
                        <a:rPr lang="es-MX" sz="600" b="1">
                          <a:effectLst/>
                          <a:latin typeface="Arial" pitchFamily="34" charset="0"/>
                          <a:ea typeface="Calibri"/>
                          <a:cs typeface="Arial" pitchFamily="34" charset="0"/>
                        </a:rPr>
                        <a:t>Denom.</a:t>
                      </a:r>
                      <a:endParaRPr lang="es-MX" sz="600">
                        <a:effectLst/>
                        <a:latin typeface="Arial" pitchFamily="34" charset="0"/>
                        <a:ea typeface="Calibri"/>
                        <a:cs typeface="Arial" pitchFamily="34" charset="0"/>
                      </a:endParaRPr>
                    </a:p>
                  </a:txBody>
                  <a:tcPr marL="9444" marR="9444" marT="94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DCDC"/>
                    </a:solidFill>
                  </a:tcPr>
                </a:tc>
                <a:tc>
                  <a:txBody>
                    <a:bodyPr/>
                    <a:lstStyle/>
                    <a:p>
                      <a:pPr algn="ctr">
                        <a:lnSpc>
                          <a:spcPct val="115000"/>
                        </a:lnSpc>
                        <a:spcAft>
                          <a:spcPts val="0"/>
                        </a:spcAft>
                      </a:pPr>
                      <a:r>
                        <a:rPr lang="es-MX" sz="600" b="1">
                          <a:effectLst/>
                          <a:latin typeface="Arial" pitchFamily="34" charset="0"/>
                          <a:ea typeface="Calibri"/>
                          <a:cs typeface="Arial" pitchFamily="34" charset="0"/>
                        </a:rPr>
                        <a:t>%</a:t>
                      </a:r>
                      <a:endParaRPr lang="es-MX" sz="600">
                        <a:effectLst/>
                        <a:latin typeface="Arial" pitchFamily="34" charset="0"/>
                        <a:ea typeface="Calibri"/>
                        <a:cs typeface="Arial" pitchFamily="34" charset="0"/>
                      </a:endParaRPr>
                    </a:p>
                  </a:txBody>
                  <a:tcPr marL="9444" marR="9444" marT="94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DCDC"/>
                    </a:solidFill>
                  </a:tcPr>
                </a:tc>
                <a:tc>
                  <a:txBody>
                    <a:bodyPr/>
                    <a:lstStyle/>
                    <a:p>
                      <a:pPr algn="ctr">
                        <a:lnSpc>
                          <a:spcPct val="115000"/>
                        </a:lnSpc>
                        <a:spcAft>
                          <a:spcPts val="0"/>
                        </a:spcAft>
                      </a:pPr>
                      <a:r>
                        <a:rPr lang="es-MX" sz="600" b="1">
                          <a:effectLst/>
                          <a:latin typeface="Arial" pitchFamily="34" charset="0"/>
                          <a:ea typeface="Calibri"/>
                          <a:cs typeface="Arial" pitchFamily="34" charset="0"/>
                        </a:rPr>
                        <a:t>Num.</a:t>
                      </a:r>
                      <a:endParaRPr lang="es-MX" sz="600">
                        <a:effectLst/>
                        <a:latin typeface="Arial" pitchFamily="34" charset="0"/>
                        <a:ea typeface="Calibri"/>
                        <a:cs typeface="Arial" pitchFamily="34" charset="0"/>
                      </a:endParaRPr>
                    </a:p>
                  </a:txBody>
                  <a:tcPr marL="9444" marR="9444" marT="94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DCDC"/>
                    </a:solidFill>
                  </a:tcPr>
                </a:tc>
                <a:tc>
                  <a:txBody>
                    <a:bodyPr/>
                    <a:lstStyle/>
                    <a:p>
                      <a:pPr algn="ctr">
                        <a:lnSpc>
                          <a:spcPct val="115000"/>
                        </a:lnSpc>
                        <a:spcAft>
                          <a:spcPts val="0"/>
                        </a:spcAft>
                      </a:pPr>
                      <a:r>
                        <a:rPr lang="es-MX" sz="600" b="1">
                          <a:effectLst/>
                          <a:latin typeface="Arial" pitchFamily="34" charset="0"/>
                          <a:ea typeface="Calibri"/>
                          <a:cs typeface="Arial" pitchFamily="34" charset="0"/>
                        </a:rPr>
                        <a:t>Denom</a:t>
                      </a:r>
                      <a:endParaRPr lang="es-MX" sz="600">
                        <a:effectLst/>
                        <a:latin typeface="Arial" pitchFamily="34" charset="0"/>
                        <a:ea typeface="Calibri"/>
                        <a:cs typeface="Arial" pitchFamily="34" charset="0"/>
                      </a:endParaRPr>
                    </a:p>
                  </a:txBody>
                  <a:tcPr marL="9444" marR="9444" marT="94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DCDC"/>
                    </a:solidFill>
                  </a:tcPr>
                </a:tc>
                <a:tc>
                  <a:txBody>
                    <a:bodyPr/>
                    <a:lstStyle/>
                    <a:p>
                      <a:pPr algn="ctr">
                        <a:lnSpc>
                          <a:spcPct val="115000"/>
                        </a:lnSpc>
                        <a:spcAft>
                          <a:spcPts val="0"/>
                        </a:spcAft>
                      </a:pPr>
                      <a:r>
                        <a:rPr lang="es-MX" sz="600" b="1">
                          <a:effectLst/>
                          <a:latin typeface="Arial" pitchFamily="34" charset="0"/>
                          <a:ea typeface="Calibri"/>
                          <a:cs typeface="Arial" pitchFamily="34" charset="0"/>
                        </a:rPr>
                        <a:t>%</a:t>
                      </a:r>
                      <a:endParaRPr lang="es-MX" sz="600">
                        <a:effectLst/>
                        <a:latin typeface="Arial" pitchFamily="34" charset="0"/>
                        <a:ea typeface="Calibri"/>
                        <a:cs typeface="Arial" pitchFamily="34" charset="0"/>
                      </a:endParaRPr>
                    </a:p>
                  </a:txBody>
                  <a:tcPr marL="9444" marR="9444" marT="94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DCDC"/>
                    </a:solidFill>
                  </a:tcPr>
                </a:tc>
                <a:tc>
                  <a:txBody>
                    <a:bodyPr/>
                    <a:lstStyle/>
                    <a:p>
                      <a:pPr algn="ctr">
                        <a:lnSpc>
                          <a:spcPct val="115000"/>
                        </a:lnSpc>
                        <a:spcAft>
                          <a:spcPts val="0"/>
                        </a:spcAft>
                      </a:pPr>
                      <a:r>
                        <a:rPr lang="es-MX" sz="600" b="1" dirty="0">
                          <a:effectLst/>
                          <a:latin typeface="Arial" pitchFamily="34" charset="0"/>
                          <a:ea typeface="Calibri"/>
                          <a:cs typeface="Arial" pitchFamily="34" charset="0"/>
                        </a:rPr>
                        <a:t> </a:t>
                      </a:r>
                      <a:endParaRPr lang="es-MX" sz="600" dirty="0">
                        <a:effectLst/>
                        <a:latin typeface="Arial" pitchFamily="34" charset="0"/>
                        <a:ea typeface="Calibri"/>
                        <a:cs typeface="Arial" pitchFamily="34" charset="0"/>
                      </a:endParaRPr>
                    </a:p>
                  </a:txBody>
                  <a:tcPr marL="9444" marR="9444" marT="94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DCDC"/>
                    </a:solidFill>
                  </a:tcPr>
                </a:tc>
              </a:tr>
              <a:tr h="200586">
                <a:tc>
                  <a:txBody>
                    <a:bodyPr/>
                    <a:lstStyle/>
                    <a:p>
                      <a:pPr algn="just">
                        <a:lnSpc>
                          <a:spcPct val="115000"/>
                        </a:lnSpc>
                        <a:spcAft>
                          <a:spcPts val="0"/>
                        </a:spcAft>
                      </a:pPr>
                      <a:r>
                        <a:rPr lang="es-MX" sz="900" dirty="0">
                          <a:effectLst/>
                          <a:latin typeface="Arial" pitchFamily="34" charset="0"/>
                          <a:ea typeface="Calibri"/>
                          <a:cs typeface="Arial" pitchFamily="34" charset="0"/>
                        </a:rPr>
                        <a:t>Meta A</a:t>
                      </a:r>
                    </a:p>
                  </a:txBody>
                  <a:tcPr marL="9444" marR="9444" marT="944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s-MX" sz="900">
                          <a:effectLst/>
                          <a:latin typeface="Arial" pitchFamily="34" charset="0"/>
                          <a:ea typeface="Calibri"/>
                          <a:cs typeface="Arial" pitchFamily="34" charset="0"/>
                        </a:rPr>
                        <a:t> </a:t>
                      </a:r>
                    </a:p>
                  </a:txBody>
                  <a:tcPr marL="9444" marR="9444" marT="944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s-MX" sz="900">
                          <a:effectLst/>
                          <a:latin typeface="Arial" pitchFamily="34" charset="0"/>
                          <a:ea typeface="Calibri"/>
                          <a:cs typeface="Arial" pitchFamily="34" charset="0"/>
                        </a:rPr>
                        <a:t> </a:t>
                      </a:r>
                    </a:p>
                  </a:txBody>
                  <a:tcPr marL="9444" marR="9444" marT="944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s-MX" sz="900">
                          <a:effectLst/>
                          <a:latin typeface="Arial" pitchFamily="34" charset="0"/>
                          <a:ea typeface="Calibri"/>
                          <a:cs typeface="Arial" pitchFamily="34" charset="0"/>
                        </a:rPr>
                        <a:t> </a:t>
                      </a:r>
                    </a:p>
                  </a:txBody>
                  <a:tcPr marL="9444" marR="9444" marT="944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s-MX" sz="900">
                          <a:effectLst/>
                          <a:latin typeface="Arial" pitchFamily="34" charset="0"/>
                          <a:ea typeface="Calibri"/>
                          <a:cs typeface="Arial" pitchFamily="34" charset="0"/>
                        </a:rPr>
                        <a:t> </a:t>
                      </a:r>
                    </a:p>
                  </a:txBody>
                  <a:tcPr marL="9444" marR="9444" marT="944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MX" sz="900">
                        <a:effectLst/>
                        <a:latin typeface="Arial" pitchFamily="34" charset="0"/>
                        <a:cs typeface="Arial" pitchFamily="34" charset="0"/>
                      </a:endParaRPr>
                    </a:p>
                  </a:txBody>
                  <a:tcPr marL="9444" marR="9444" marT="944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s-MX" sz="900">
                          <a:effectLst/>
                          <a:latin typeface="Arial" pitchFamily="34" charset="0"/>
                          <a:ea typeface="Calibri"/>
                          <a:cs typeface="Arial" pitchFamily="34" charset="0"/>
                        </a:rPr>
                        <a:t> </a:t>
                      </a:r>
                    </a:p>
                  </a:txBody>
                  <a:tcPr marL="9444" marR="9444" marT="944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s-MX" sz="900">
                          <a:effectLst/>
                          <a:latin typeface="Arial" pitchFamily="34" charset="0"/>
                          <a:ea typeface="Calibri"/>
                          <a:cs typeface="Arial" pitchFamily="34" charset="0"/>
                        </a:rPr>
                        <a:t> </a:t>
                      </a:r>
                    </a:p>
                  </a:txBody>
                  <a:tcPr marL="9444" marR="9444" marT="944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s-MX" sz="900">
                          <a:effectLst/>
                          <a:latin typeface="Arial" pitchFamily="34" charset="0"/>
                          <a:ea typeface="Calibri"/>
                          <a:cs typeface="Arial" pitchFamily="34" charset="0"/>
                        </a:rPr>
                        <a:t> </a:t>
                      </a:r>
                    </a:p>
                  </a:txBody>
                  <a:tcPr marL="9444" marR="9444" marT="944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s-MX" sz="900">
                          <a:effectLst/>
                          <a:latin typeface="Arial" pitchFamily="34" charset="0"/>
                          <a:ea typeface="Calibri"/>
                          <a:cs typeface="Arial" pitchFamily="34" charset="0"/>
                        </a:rPr>
                        <a:t> </a:t>
                      </a:r>
                    </a:p>
                  </a:txBody>
                  <a:tcPr marL="9444" marR="9444" marT="944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s-MX" sz="900">
                          <a:effectLst/>
                          <a:latin typeface="Arial" pitchFamily="34" charset="0"/>
                          <a:ea typeface="Calibri"/>
                          <a:cs typeface="Arial" pitchFamily="34" charset="0"/>
                        </a:rPr>
                        <a:t> </a:t>
                      </a:r>
                    </a:p>
                  </a:txBody>
                  <a:tcPr marL="9444" marR="9444" marT="944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s-MX" sz="900">
                          <a:effectLst/>
                          <a:latin typeface="Arial" pitchFamily="34" charset="0"/>
                          <a:ea typeface="Calibri"/>
                          <a:cs typeface="Arial" pitchFamily="34" charset="0"/>
                        </a:rPr>
                        <a:t> </a:t>
                      </a:r>
                    </a:p>
                  </a:txBody>
                  <a:tcPr marL="9444" marR="9444" marT="944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s-MX" sz="900">
                          <a:effectLst/>
                          <a:latin typeface="Arial" pitchFamily="34" charset="0"/>
                          <a:ea typeface="Calibri"/>
                          <a:cs typeface="Arial" pitchFamily="34" charset="0"/>
                        </a:rPr>
                        <a:t> </a:t>
                      </a:r>
                    </a:p>
                  </a:txBody>
                  <a:tcPr marL="9444" marR="9444" marT="944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s-MX" sz="900">
                          <a:effectLst/>
                          <a:latin typeface="Arial" pitchFamily="34" charset="0"/>
                          <a:ea typeface="Calibri"/>
                          <a:cs typeface="Arial" pitchFamily="34" charset="0"/>
                        </a:rPr>
                        <a:t> </a:t>
                      </a:r>
                    </a:p>
                  </a:txBody>
                  <a:tcPr marL="9444" marR="9444" marT="944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586">
                <a:tc>
                  <a:txBody>
                    <a:bodyPr/>
                    <a:lstStyle/>
                    <a:p>
                      <a:pPr algn="just">
                        <a:lnSpc>
                          <a:spcPct val="115000"/>
                        </a:lnSpc>
                        <a:spcAft>
                          <a:spcPts val="0"/>
                        </a:spcAft>
                      </a:pPr>
                      <a:r>
                        <a:rPr lang="es-MX" sz="900" dirty="0">
                          <a:effectLst/>
                          <a:latin typeface="Arial" pitchFamily="34" charset="0"/>
                          <a:ea typeface="Calibri"/>
                          <a:cs typeface="Arial" pitchFamily="34" charset="0"/>
                        </a:rPr>
                        <a:t>Meta B</a:t>
                      </a:r>
                    </a:p>
                  </a:txBody>
                  <a:tcPr marL="9444" marR="9444" marT="944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s-MX" sz="900">
                          <a:effectLst/>
                          <a:latin typeface="Arial" pitchFamily="34" charset="0"/>
                          <a:ea typeface="Calibri"/>
                          <a:cs typeface="Arial" pitchFamily="34" charset="0"/>
                        </a:rPr>
                        <a:t> </a:t>
                      </a:r>
                    </a:p>
                  </a:txBody>
                  <a:tcPr marL="9444" marR="9444" marT="944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s-MX" sz="900">
                          <a:effectLst/>
                          <a:latin typeface="Arial" pitchFamily="34" charset="0"/>
                          <a:ea typeface="Calibri"/>
                          <a:cs typeface="Arial" pitchFamily="34" charset="0"/>
                        </a:rPr>
                        <a:t> </a:t>
                      </a:r>
                    </a:p>
                  </a:txBody>
                  <a:tcPr marL="9444" marR="9444" marT="944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s-MX" sz="900">
                          <a:effectLst/>
                          <a:latin typeface="Arial" pitchFamily="34" charset="0"/>
                          <a:ea typeface="Calibri"/>
                          <a:cs typeface="Arial" pitchFamily="34" charset="0"/>
                        </a:rPr>
                        <a:t> </a:t>
                      </a:r>
                    </a:p>
                  </a:txBody>
                  <a:tcPr marL="9444" marR="9444" marT="944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s-MX" sz="900">
                          <a:effectLst/>
                          <a:latin typeface="Arial" pitchFamily="34" charset="0"/>
                          <a:ea typeface="Calibri"/>
                          <a:cs typeface="Arial" pitchFamily="34" charset="0"/>
                        </a:rPr>
                        <a:t> </a:t>
                      </a:r>
                    </a:p>
                  </a:txBody>
                  <a:tcPr marL="9444" marR="9444" marT="944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MX" sz="900">
                        <a:effectLst/>
                        <a:latin typeface="Arial" pitchFamily="34" charset="0"/>
                        <a:cs typeface="Arial" pitchFamily="34" charset="0"/>
                      </a:endParaRPr>
                    </a:p>
                  </a:txBody>
                  <a:tcPr marL="9444" marR="9444" marT="944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s-MX" sz="900">
                          <a:effectLst/>
                          <a:latin typeface="Arial" pitchFamily="34" charset="0"/>
                          <a:ea typeface="Calibri"/>
                          <a:cs typeface="Arial" pitchFamily="34" charset="0"/>
                        </a:rPr>
                        <a:t> </a:t>
                      </a:r>
                    </a:p>
                  </a:txBody>
                  <a:tcPr marL="9444" marR="9444" marT="944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s-MX" sz="900">
                          <a:effectLst/>
                          <a:latin typeface="Arial" pitchFamily="34" charset="0"/>
                          <a:ea typeface="Calibri"/>
                          <a:cs typeface="Arial" pitchFamily="34" charset="0"/>
                        </a:rPr>
                        <a:t> </a:t>
                      </a:r>
                    </a:p>
                  </a:txBody>
                  <a:tcPr marL="9444" marR="9444" marT="944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s-MX" sz="900">
                          <a:effectLst/>
                          <a:latin typeface="Arial" pitchFamily="34" charset="0"/>
                          <a:ea typeface="Calibri"/>
                          <a:cs typeface="Arial" pitchFamily="34" charset="0"/>
                        </a:rPr>
                        <a:t> </a:t>
                      </a:r>
                    </a:p>
                  </a:txBody>
                  <a:tcPr marL="9444" marR="9444" marT="944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s-MX" sz="900">
                          <a:effectLst/>
                          <a:latin typeface="Arial" pitchFamily="34" charset="0"/>
                          <a:ea typeface="Calibri"/>
                          <a:cs typeface="Arial" pitchFamily="34" charset="0"/>
                        </a:rPr>
                        <a:t> </a:t>
                      </a:r>
                    </a:p>
                  </a:txBody>
                  <a:tcPr marL="9444" marR="9444" marT="944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s-MX" sz="900">
                          <a:effectLst/>
                          <a:latin typeface="Arial" pitchFamily="34" charset="0"/>
                          <a:ea typeface="Calibri"/>
                          <a:cs typeface="Arial" pitchFamily="34" charset="0"/>
                        </a:rPr>
                        <a:t> </a:t>
                      </a:r>
                    </a:p>
                  </a:txBody>
                  <a:tcPr marL="9444" marR="9444" marT="944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s-MX" sz="900">
                          <a:effectLst/>
                          <a:latin typeface="Arial" pitchFamily="34" charset="0"/>
                          <a:ea typeface="Calibri"/>
                          <a:cs typeface="Arial" pitchFamily="34" charset="0"/>
                        </a:rPr>
                        <a:t> </a:t>
                      </a:r>
                    </a:p>
                  </a:txBody>
                  <a:tcPr marL="9444" marR="9444" marT="944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s-MX" sz="900">
                          <a:effectLst/>
                          <a:latin typeface="Arial" pitchFamily="34" charset="0"/>
                          <a:ea typeface="Calibri"/>
                          <a:cs typeface="Arial" pitchFamily="34" charset="0"/>
                        </a:rPr>
                        <a:t> </a:t>
                      </a:r>
                    </a:p>
                  </a:txBody>
                  <a:tcPr marL="9444" marR="9444" marT="944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s-MX" sz="900" dirty="0">
                          <a:effectLst/>
                          <a:latin typeface="Arial" pitchFamily="34" charset="0"/>
                          <a:ea typeface="Calibri"/>
                          <a:cs typeface="Arial" pitchFamily="34" charset="0"/>
                        </a:rPr>
                        <a:t> </a:t>
                      </a:r>
                    </a:p>
                  </a:txBody>
                  <a:tcPr marL="9444" marR="9444" marT="944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0" name="Imagen 9"/>
          <p:cNvPicPr>
            <a:picLocks noChangeAspect="1"/>
          </p:cNvPicPr>
          <p:nvPr/>
        </p:nvPicPr>
        <p:blipFill>
          <a:blip r:embed="rId4"/>
          <a:stretch>
            <a:fillRect/>
          </a:stretch>
        </p:blipFill>
        <p:spPr>
          <a:xfrm>
            <a:off x="810046" y="-26522"/>
            <a:ext cx="8333954" cy="597460"/>
          </a:xfrm>
          <a:prstGeom prst="rect">
            <a:avLst/>
          </a:prstGeom>
        </p:spPr>
      </p:pic>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52"/>
          <p:cNvSpPr>
            <a:spLocks noChangeArrowheads="1"/>
          </p:cNvSpPr>
          <p:nvPr/>
        </p:nvSpPr>
        <p:spPr bwMode="auto">
          <a:xfrm>
            <a:off x="0" y="1857364"/>
            <a:ext cx="9144000" cy="5000636"/>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54274" name="Rectangle 2"/>
          <p:cNvSpPr>
            <a:spLocks noChangeArrowheads="1"/>
          </p:cNvSpPr>
          <p:nvPr/>
        </p:nvSpPr>
        <p:spPr bwMode="auto">
          <a:xfrm>
            <a:off x="4479925" y="4538663"/>
            <a:ext cx="184150" cy="304800"/>
          </a:xfrm>
          <a:prstGeom prst="rect">
            <a:avLst/>
          </a:prstGeom>
          <a:solidFill>
            <a:schemeClr val="bg1"/>
          </a:solidFill>
          <a:ln w="9525" algn="ctr">
            <a:noFill/>
            <a:miter lim="800000"/>
            <a:headEnd/>
            <a:tailEnd/>
          </a:ln>
        </p:spPr>
        <p:txBody>
          <a:bodyPr wrap="none" anchor="ctr">
            <a:spAutoFit/>
          </a:bodyPr>
          <a:lstStyle/>
          <a:p>
            <a:pPr algn="ctr">
              <a:tabLst>
                <a:tab pos="180975" algn="l"/>
                <a:tab pos="447675" algn="l"/>
              </a:tabLst>
            </a:pPr>
            <a:endParaRPr lang="es-ES_tradnl" sz="1400"/>
          </a:p>
        </p:txBody>
      </p:sp>
      <p:sp>
        <p:nvSpPr>
          <p:cNvPr id="54392" name="Rectangle 131"/>
          <p:cNvSpPr>
            <a:spLocks noChangeArrowheads="1"/>
          </p:cNvSpPr>
          <p:nvPr/>
        </p:nvSpPr>
        <p:spPr bwMode="auto">
          <a:xfrm>
            <a:off x="0" y="1816544"/>
            <a:ext cx="9144000" cy="5041456"/>
          </a:xfrm>
          <a:prstGeom prst="rect">
            <a:avLst/>
          </a:prstGeom>
          <a:solidFill>
            <a:schemeClr val="bg1">
              <a:alpha val="10000"/>
            </a:schemeClr>
          </a:solidFill>
          <a:ln w="3175" algn="ctr">
            <a:solidFill>
              <a:srgbClr val="B2B2B2"/>
            </a:solidFill>
            <a:miter lim="800000"/>
            <a:headEnd/>
            <a:tailEnd/>
          </a:ln>
        </p:spPr>
        <p:txBody>
          <a:bodyPr lIns="72000" tIns="10800" bIns="0" anchor="t" anchorCtr="0"/>
          <a:lstStyle/>
          <a:p>
            <a:pPr algn="just"/>
            <a:endParaRPr lang="es-MX" sz="500" b="1" dirty="0" smtClean="0">
              <a:solidFill>
                <a:schemeClr val="tx1"/>
              </a:solidFill>
            </a:endParaRPr>
          </a:p>
          <a:p>
            <a:pPr algn="just"/>
            <a:r>
              <a:rPr lang="es-MX" sz="1300" b="1" dirty="0" smtClean="0">
                <a:solidFill>
                  <a:schemeClr val="tx1"/>
                </a:solidFill>
              </a:rPr>
              <a:t>Síntesis </a:t>
            </a:r>
            <a:r>
              <a:rPr lang="es-MX" sz="1300" b="1" dirty="0">
                <a:solidFill>
                  <a:schemeClr val="tx1"/>
                </a:solidFill>
              </a:rPr>
              <a:t>de la </a:t>
            </a:r>
            <a:r>
              <a:rPr lang="es-MX" sz="1300" b="1" dirty="0" smtClean="0">
                <a:solidFill>
                  <a:schemeClr val="tx1"/>
                </a:solidFill>
              </a:rPr>
              <a:t>autoevaluación académica institucional</a:t>
            </a:r>
          </a:p>
          <a:p>
            <a:pPr algn="just"/>
            <a:endParaRPr lang="es-MX" sz="800" b="1" dirty="0" smtClean="0">
              <a:solidFill>
                <a:schemeClr val="tx1"/>
              </a:solidFill>
            </a:endParaRPr>
          </a:p>
          <a:p>
            <a:pPr algn="just"/>
            <a:r>
              <a:rPr lang="es-ES" sz="1300" b="0" dirty="0" smtClean="0">
                <a:solidFill>
                  <a:schemeClr val="tx1"/>
                </a:solidFill>
              </a:rPr>
              <a:t>Considerando </a:t>
            </a:r>
            <a:r>
              <a:rPr lang="es-ES" sz="1300" b="0" dirty="0">
                <a:solidFill>
                  <a:schemeClr val="tx1"/>
                </a:solidFill>
              </a:rPr>
              <a:t>las conclusiones formuladas en la </a:t>
            </a:r>
            <a:r>
              <a:rPr lang="es-ES" sz="1300" b="0" dirty="0" smtClean="0">
                <a:solidFill>
                  <a:schemeClr val="tx1"/>
                </a:solidFill>
              </a:rPr>
              <a:t>autoevaluación académica, </a:t>
            </a:r>
            <a:r>
              <a:rPr lang="es-ES" sz="1300" b="0" dirty="0">
                <a:solidFill>
                  <a:schemeClr val="tx1"/>
                </a:solidFill>
              </a:rPr>
              <a:t>es conveniente </a:t>
            </a:r>
            <a:r>
              <a:rPr lang="es-ES" sz="1300" b="0" dirty="0" smtClean="0">
                <a:solidFill>
                  <a:schemeClr val="tx1"/>
                </a:solidFill>
              </a:rPr>
              <a:t>identificar </a:t>
            </a:r>
            <a:r>
              <a:rPr lang="es-ES" sz="1300" b="0" dirty="0">
                <a:solidFill>
                  <a:schemeClr val="tx1"/>
                </a:solidFill>
              </a:rPr>
              <a:t>y priorizar las principales fortalezas y problemas con el propósito de sustentar la actualización de la planeación (revisión y actualización de objetivos, políticas, </a:t>
            </a:r>
            <a:r>
              <a:rPr lang="es-ES" sz="1300" b="0" dirty="0" smtClean="0">
                <a:solidFill>
                  <a:schemeClr val="tx1"/>
                </a:solidFill>
              </a:rPr>
              <a:t>estrategias, acciones y </a:t>
            </a:r>
            <a:r>
              <a:rPr lang="es-ES" sz="1300" b="0" dirty="0">
                <a:solidFill>
                  <a:schemeClr val="tx1"/>
                </a:solidFill>
              </a:rPr>
              <a:t>proyectos) que dé lugar al </a:t>
            </a:r>
            <a:r>
              <a:rPr lang="es-ES" sz="1300" b="0" dirty="0" smtClean="0">
                <a:solidFill>
                  <a:schemeClr val="tx1"/>
                </a:solidFill>
              </a:rPr>
              <a:t>PFCE 2016-2017. </a:t>
            </a:r>
            <a:endParaRPr lang="es-ES" sz="1300" b="0" dirty="0">
              <a:solidFill>
                <a:schemeClr val="tx1"/>
              </a:solidFill>
            </a:endParaRPr>
          </a:p>
        </p:txBody>
      </p:sp>
      <p:sp>
        <p:nvSpPr>
          <p:cNvPr id="54391" name="Text Box 129"/>
          <p:cNvSpPr txBox="1">
            <a:spLocks noChangeArrowheads="1"/>
          </p:cNvSpPr>
          <p:nvPr/>
        </p:nvSpPr>
        <p:spPr bwMode="auto">
          <a:xfrm>
            <a:off x="-1" y="6334797"/>
            <a:ext cx="9144000" cy="475600"/>
          </a:xfrm>
          <a:prstGeom prst="rect">
            <a:avLst/>
          </a:prstGeom>
          <a:noFill/>
          <a:ln w="3175" algn="ctr">
            <a:noFill/>
            <a:miter lim="800000"/>
            <a:headEnd/>
            <a:tailEnd/>
          </a:ln>
        </p:spPr>
        <p:txBody>
          <a:bodyPr wrap="none" tIns="90000">
            <a:spAutoFit/>
          </a:bodyPr>
          <a:lstStyle/>
          <a:p>
            <a:pPr algn="ctr">
              <a:tabLst>
                <a:tab pos="180975" algn="l"/>
                <a:tab pos="447675" algn="l"/>
              </a:tabLst>
            </a:pPr>
            <a:r>
              <a:rPr lang="es-MX" sz="1100" dirty="0"/>
              <a:t>No es un formato para llenarlo en todas sus </a:t>
            </a:r>
            <a:r>
              <a:rPr lang="es-MX" sz="1100" dirty="0" smtClean="0"/>
              <a:t>celdas. </a:t>
            </a:r>
          </a:p>
          <a:p>
            <a:pPr algn="ctr">
              <a:tabLst>
                <a:tab pos="180975" algn="l"/>
                <a:tab pos="447675" algn="l"/>
              </a:tabLst>
            </a:pPr>
            <a:r>
              <a:rPr lang="es-MX" sz="1100" dirty="0" smtClean="0"/>
              <a:t>Permite </a:t>
            </a:r>
            <a:r>
              <a:rPr lang="es-MX" sz="1100" dirty="0"/>
              <a:t>identificar el origen de fortalezas y problemas, así como señalar su importancia o prioridad.</a:t>
            </a:r>
            <a:endParaRPr lang="es-ES" sz="1100" dirty="0"/>
          </a:p>
        </p:txBody>
      </p:sp>
      <p:grpSp>
        <p:nvGrpSpPr>
          <p:cNvPr id="15" name="Group 29"/>
          <p:cNvGrpSpPr>
            <a:grpSpLocks/>
          </p:cNvGrpSpPr>
          <p:nvPr/>
        </p:nvGrpSpPr>
        <p:grpSpPr bwMode="auto">
          <a:xfrm>
            <a:off x="1235073" y="757219"/>
            <a:ext cx="6436800" cy="457200"/>
            <a:chOff x="24" y="489"/>
            <a:chExt cx="723" cy="292"/>
          </a:xfrm>
        </p:grpSpPr>
        <p:sp>
          <p:nvSpPr>
            <p:cNvPr id="19" name="Rectangle 696"/>
            <p:cNvSpPr>
              <a:spLocks noChangeArrowheads="1"/>
            </p:cNvSpPr>
            <p:nvPr/>
          </p:nvSpPr>
          <p:spPr bwMode="auto">
            <a:xfrm>
              <a:off x="26" y="489"/>
              <a:ext cx="721" cy="285"/>
            </a:xfrm>
            <a:prstGeom prst="rect">
              <a:avLst/>
            </a:prstGeom>
            <a:noFill/>
            <a:ln w="34925">
              <a:solidFill>
                <a:srgbClr val="003366"/>
              </a:solidFill>
              <a:miter lim="800000"/>
              <a:headEnd/>
              <a:tailEnd/>
            </a:ln>
          </p:spPr>
          <p:txBody>
            <a:bodyPr wrap="none" anchor="ctr"/>
            <a:lstStyle/>
            <a:p>
              <a:pPr algn="ctr"/>
              <a:endParaRPr lang="es-ES_tradnl" sz="1400"/>
            </a:p>
          </p:txBody>
        </p:sp>
        <p:sp>
          <p:nvSpPr>
            <p:cNvPr id="20" name="Line 697"/>
            <p:cNvSpPr>
              <a:spLocks noChangeShapeType="1"/>
            </p:cNvSpPr>
            <p:nvPr/>
          </p:nvSpPr>
          <p:spPr bwMode="auto">
            <a:xfrm>
              <a:off x="24" y="774"/>
              <a:ext cx="721" cy="0"/>
            </a:xfrm>
            <a:prstGeom prst="line">
              <a:avLst/>
            </a:prstGeom>
            <a:noFill/>
            <a:ln w="34925">
              <a:solidFill>
                <a:srgbClr val="969696"/>
              </a:solidFill>
              <a:round/>
              <a:headEnd/>
              <a:tailEnd/>
            </a:ln>
          </p:spPr>
          <p:txBody>
            <a:bodyPr/>
            <a:lstStyle/>
            <a:p>
              <a:endParaRPr lang="es-MX"/>
            </a:p>
          </p:txBody>
        </p:sp>
        <p:sp>
          <p:nvSpPr>
            <p:cNvPr id="21" name="Line 698"/>
            <p:cNvSpPr>
              <a:spLocks noChangeShapeType="1"/>
            </p:cNvSpPr>
            <p:nvPr/>
          </p:nvSpPr>
          <p:spPr bwMode="auto">
            <a:xfrm>
              <a:off x="745" y="496"/>
              <a:ext cx="0" cy="285"/>
            </a:xfrm>
            <a:prstGeom prst="line">
              <a:avLst/>
            </a:prstGeom>
            <a:noFill/>
            <a:ln w="34925">
              <a:solidFill>
                <a:srgbClr val="969696"/>
              </a:solidFill>
              <a:round/>
              <a:headEnd/>
              <a:tailEnd/>
            </a:ln>
          </p:spPr>
          <p:txBody>
            <a:bodyPr/>
            <a:lstStyle/>
            <a:p>
              <a:endParaRPr lang="es-MX"/>
            </a:p>
          </p:txBody>
        </p:sp>
      </p:grpSp>
      <p:sp>
        <p:nvSpPr>
          <p:cNvPr id="22" name="Text Box 129"/>
          <p:cNvSpPr txBox="1">
            <a:spLocks noChangeArrowheads="1"/>
          </p:cNvSpPr>
          <p:nvPr/>
        </p:nvSpPr>
        <p:spPr bwMode="auto">
          <a:xfrm>
            <a:off x="-3854" y="6330036"/>
            <a:ext cx="9147854" cy="506377"/>
          </a:xfrm>
          <a:prstGeom prst="rect">
            <a:avLst/>
          </a:prstGeom>
          <a:noFill/>
          <a:ln w="3175" algn="ctr">
            <a:noFill/>
            <a:miter lim="800000"/>
            <a:headEnd/>
            <a:tailEnd/>
          </a:ln>
        </p:spPr>
        <p:txBody>
          <a:bodyPr wrap="square" tIns="90000">
            <a:spAutoFit/>
          </a:bodyPr>
          <a:lstStyle/>
          <a:p>
            <a:pPr algn="ctr">
              <a:tabLst>
                <a:tab pos="180975" algn="l"/>
                <a:tab pos="447675" algn="l"/>
              </a:tabLst>
            </a:pPr>
            <a:r>
              <a:rPr lang="es-MX" sz="1200" b="0" dirty="0">
                <a:solidFill>
                  <a:schemeClr val="tx1"/>
                </a:solidFill>
              </a:rPr>
              <a:t>No es un formato para llenarlo necesariamente en todas sus celdas. </a:t>
            </a:r>
            <a:endParaRPr lang="es-MX" sz="1200" b="0" dirty="0" smtClean="0">
              <a:solidFill>
                <a:schemeClr val="tx1"/>
              </a:solidFill>
            </a:endParaRPr>
          </a:p>
          <a:p>
            <a:pPr algn="ctr">
              <a:tabLst>
                <a:tab pos="180975" algn="l"/>
                <a:tab pos="447675" algn="l"/>
              </a:tabLst>
            </a:pPr>
            <a:r>
              <a:rPr lang="es-MX" sz="1200" b="0" dirty="0" smtClean="0">
                <a:solidFill>
                  <a:schemeClr val="tx1"/>
                </a:solidFill>
              </a:rPr>
              <a:t>Permite </a:t>
            </a:r>
            <a:r>
              <a:rPr lang="es-MX" sz="1200" b="0" dirty="0">
                <a:solidFill>
                  <a:schemeClr val="tx1"/>
                </a:solidFill>
              </a:rPr>
              <a:t>identificar el origen de fortalezas y problemas, así como señalar su importancia o prioridad.</a:t>
            </a:r>
            <a:endParaRPr lang="es-ES" sz="1200" b="0" dirty="0">
              <a:solidFill>
                <a:schemeClr val="tx1"/>
              </a:solidFill>
            </a:endParaRPr>
          </a:p>
        </p:txBody>
      </p:sp>
      <p:graphicFrame>
        <p:nvGraphicFramePr>
          <p:cNvPr id="5" name="4 Tabla"/>
          <p:cNvGraphicFramePr>
            <a:graphicFrameLocks noGrp="1"/>
          </p:cNvGraphicFramePr>
          <p:nvPr>
            <p:extLst>
              <p:ext uri="{D42A27DB-BD31-4B8C-83A1-F6EECF244321}">
                <p14:modId xmlns:p14="http://schemas.microsoft.com/office/powerpoint/2010/main" val="786947913"/>
              </p:ext>
            </p:extLst>
          </p:nvPr>
        </p:nvGraphicFramePr>
        <p:xfrm>
          <a:off x="107504" y="3031240"/>
          <a:ext cx="8928992" cy="1045832"/>
        </p:xfrm>
        <a:graphic>
          <a:graphicData uri="http://schemas.openxmlformats.org/drawingml/2006/table">
            <a:tbl>
              <a:tblPr/>
              <a:tblGrid>
                <a:gridCol w="525703"/>
                <a:gridCol w="637217"/>
                <a:gridCol w="637217"/>
                <a:gridCol w="610666"/>
                <a:gridCol w="703593"/>
                <a:gridCol w="584116"/>
                <a:gridCol w="663766"/>
                <a:gridCol w="1367359"/>
                <a:gridCol w="1168229"/>
                <a:gridCol w="623940"/>
                <a:gridCol w="823070"/>
                <a:gridCol w="584116"/>
              </a:tblGrid>
              <a:tr h="111923">
                <a:tc gridSpan="12">
                  <a:txBody>
                    <a:bodyPr/>
                    <a:lstStyle/>
                    <a:p>
                      <a:pPr algn="ctr" fontAlgn="b"/>
                      <a:r>
                        <a:rPr lang="es-MX" sz="900" b="1" i="0" u="none" strike="noStrike" dirty="0">
                          <a:solidFill>
                            <a:srgbClr val="000000"/>
                          </a:solidFill>
                          <a:effectLst/>
                          <a:latin typeface="Arial"/>
                        </a:rPr>
                        <a:t>Principales fortalezas en orden de importancia</a:t>
                      </a:r>
                    </a:p>
                  </a:txBody>
                  <a:tcPr marL="6584" marR="6584" marT="65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r>
              <a:tr h="335768">
                <a:tc>
                  <a:txBody>
                    <a:bodyPr/>
                    <a:lstStyle/>
                    <a:p>
                      <a:pPr algn="ctr" fontAlgn="ctr"/>
                      <a:r>
                        <a:rPr lang="es-MX" sz="600" b="1" i="0" u="none" strike="noStrike">
                          <a:solidFill>
                            <a:srgbClr val="000000"/>
                          </a:solidFill>
                          <a:effectLst/>
                          <a:latin typeface="Arial"/>
                        </a:rPr>
                        <a:t>Importancia</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600" b="1" i="0" u="none" strike="noStrike">
                          <a:solidFill>
                            <a:srgbClr val="000000"/>
                          </a:solidFill>
                          <a:effectLst/>
                          <a:latin typeface="Arial"/>
                        </a:rPr>
                        <a:t>Pertinencia de PE</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600" b="1" i="0" u="none" strike="noStrike">
                          <a:solidFill>
                            <a:srgbClr val="000000"/>
                          </a:solidFill>
                          <a:effectLst/>
                          <a:latin typeface="Arial"/>
                        </a:rPr>
                        <a:t>PE de Posgrado</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600" b="1" i="0" u="none" strike="noStrike">
                          <a:solidFill>
                            <a:srgbClr val="000000"/>
                          </a:solidFill>
                          <a:effectLst/>
                          <a:latin typeface="Arial"/>
                        </a:rPr>
                        <a:t>Innovación Educativa</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600" b="1" i="0" u="none" strike="noStrike">
                          <a:solidFill>
                            <a:srgbClr val="000000"/>
                          </a:solidFill>
                          <a:effectLst/>
                          <a:latin typeface="Arial"/>
                        </a:rPr>
                        <a:t>Cooperación académica</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600" b="1" i="0" u="none" strike="noStrike">
                          <a:solidFill>
                            <a:srgbClr val="000000"/>
                          </a:solidFill>
                          <a:effectLst/>
                          <a:latin typeface="Arial"/>
                        </a:rPr>
                        <a:t>Educación ambiental</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600" b="1" i="0" u="none" strike="noStrike" dirty="0" smtClean="0">
                          <a:solidFill>
                            <a:srgbClr val="000000"/>
                          </a:solidFill>
                          <a:effectLst/>
                          <a:latin typeface="Arial"/>
                        </a:rPr>
                        <a:t>Vinculación</a:t>
                      </a:r>
                      <a:endParaRPr lang="es-MX" sz="600" b="1" i="0" u="none" strike="noStrike" dirty="0">
                        <a:solidFill>
                          <a:srgbClr val="000000"/>
                        </a:solidFill>
                        <a:effectLst/>
                        <a:latin typeface="Arial"/>
                      </a:endParaRP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600" b="1" i="0" u="none" strike="noStrike" dirty="0">
                          <a:solidFill>
                            <a:srgbClr val="000000"/>
                          </a:solidFill>
                          <a:effectLst/>
                          <a:latin typeface="Arial"/>
                        </a:rPr>
                        <a:t>Atención </a:t>
                      </a:r>
                      <a:r>
                        <a:rPr lang="es-MX" sz="600" b="1" i="0" u="none" strike="noStrike" dirty="0" smtClean="0">
                          <a:solidFill>
                            <a:srgbClr val="000000"/>
                          </a:solidFill>
                          <a:effectLst/>
                          <a:latin typeface="Arial"/>
                        </a:rPr>
                        <a:t>de recomendaciones </a:t>
                      </a:r>
                      <a:r>
                        <a:rPr lang="es-MX" sz="600" b="1" i="0" u="none" strike="noStrike" dirty="0">
                          <a:solidFill>
                            <a:srgbClr val="000000"/>
                          </a:solidFill>
                          <a:effectLst/>
                          <a:latin typeface="Arial"/>
                        </a:rPr>
                        <a:t>CIEES-COPAES</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600" b="1" i="0" u="none" strike="noStrike">
                          <a:solidFill>
                            <a:srgbClr val="000000"/>
                          </a:solidFill>
                          <a:effectLst/>
                          <a:latin typeface="Arial"/>
                        </a:rPr>
                        <a:t>Exámenes generales de egreso de licenciatura (IDAP)</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600" b="1" i="0" u="none" strike="noStrike">
                          <a:solidFill>
                            <a:srgbClr val="000000"/>
                          </a:solidFill>
                          <a:effectLst/>
                          <a:latin typeface="Arial"/>
                        </a:rPr>
                        <a:t>Capacidad Académica</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600" b="1" i="0" u="none" strike="noStrike" dirty="0">
                          <a:solidFill>
                            <a:srgbClr val="000000"/>
                          </a:solidFill>
                          <a:effectLst/>
                          <a:latin typeface="Arial"/>
                        </a:rPr>
                        <a:t>Formación integral del estudiante</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600" b="1" i="0" u="none" strike="noStrike" dirty="0">
                          <a:solidFill>
                            <a:srgbClr val="000000"/>
                          </a:solidFill>
                          <a:effectLst/>
                          <a:latin typeface="Arial"/>
                        </a:rPr>
                        <a:t>Otras fortaleza</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111923">
                <a:tc>
                  <a:txBody>
                    <a:bodyPr/>
                    <a:lstStyle/>
                    <a:p>
                      <a:pPr algn="ctr" fontAlgn="ctr"/>
                      <a:r>
                        <a:rPr lang="es-MX" sz="700" b="0" i="0" u="none" strike="noStrike">
                          <a:solidFill>
                            <a:srgbClr val="000000"/>
                          </a:solidFill>
                          <a:effectLst/>
                          <a:latin typeface="Arial"/>
                        </a:rPr>
                        <a:t>1</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Fortaleza</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Fortaleza</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Fortaleza</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dirty="0">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1923">
                <a:tc>
                  <a:txBody>
                    <a:bodyPr/>
                    <a:lstStyle/>
                    <a:p>
                      <a:pPr algn="ctr" fontAlgn="ctr"/>
                      <a:r>
                        <a:rPr lang="es-MX" sz="700" b="0" i="0" u="none" strike="noStrike">
                          <a:solidFill>
                            <a:srgbClr val="000000"/>
                          </a:solidFill>
                          <a:effectLst/>
                          <a:latin typeface="Arial"/>
                        </a:rPr>
                        <a:t>2</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Fortaleza</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Fortaleza</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Fortaleza</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dirty="0">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Fortaleza</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1923">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Fortaleza</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Fortaleza</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Fortaleza</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dirty="0">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1923">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Fortaleza</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Fortaleza</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dirty="0">
                          <a:solidFill>
                            <a:srgbClr val="000000"/>
                          </a:solidFill>
                          <a:effectLst/>
                          <a:latin typeface="Arial"/>
                        </a:rPr>
                        <a:t>Fortaleza</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1923">
                <a:tc>
                  <a:txBody>
                    <a:bodyPr/>
                    <a:lstStyle/>
                    <a:p>
                      <a:pPr algn="ctr" fontAlgn="ctr"/>
                      <a:r>
                        <a:rPr lang="es-MX" sz="700" b="0" i="0" u="none" strike="noStrike" dirty="0">
                          <a:solidFill>
                            <a:srgbClr val="000000"/>
                          </a:solidFill>
                          <a:effectLst/>
                          <a:latin typeface="Arial"/>
                        </a:rPr>
                        <a:t>n</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Fortaleza</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Fortaleza</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dirty="0">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dirty="0">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23" name="22 Tabla"/>
          <p:cNvGraphicFramePr>
            <a:graphicFrameLocks noGrp="1"/>
          </p:cNvGraphicFramePr>
          <p:nvPr>
            <p:extLst>
              <p:ext uri="{D42A27DB-BD31-4B8C-83A1-F6EECF244321}">
                <p14:modId xmlns:p14="http://schemas.microsoft.com/office/powerpoint/2010/main" val="1767820964"/>
              </p:ext>
            </p:extLst>
          </p:nvPr>
        </p:nvGraphicFramePr>
        <p:xfrm>
          <a:off x="107503" y="4293096"/>
          <a:ext cx="8928992" cy="1045832"/>
        </p:xfrm>
        <a:graphic>
          <a:graphicData uri="http://schemas.openxmlformats.org/drawingml/2006/table">
            <a:tbl>
              <a:tblPr/>
              <a:tblGrid>
                <a:gridCol w="525703"/>
                <a:gridCol w="637217"/>
                <a:gridCol w="637217"/>
                <a:gridCol w="610666"/>
                <a:gridCol w="703593"/>
                <a:gridCol w="584116"/>
                <a:gridCol w="663766"/>
                <a:gridCol w="1367359"/>
                <a:gridCol w="1168229"/>
                <a:gridCol w="623940"/>
                <a:gridCol w="823070"/>
                <a:gridCol w="584116"/>
              </a:tblGrid>
              <a:tr h="111923">
                <a:tc gridSpan="12">
                  <a:txBody>
                    <a:bodyPr/>
                    <a:lstStyle/>
                    <a:p>
                      <a:pPr algn="ctr" fontAlgn="b"/>
                      <a:r>
                        <a:rPr lang="es-MX" sz="900" b="1" i="0" u="none" strike="noStrike" dirty="0">
                          <a:solidFill>
                            <a:srgbClr val="000000"/>
                          </a:solidFill>
                          <a:effectLst/>
                          <a:latin typeface="Arial"/>
                        </a:rPr>
                        <a:t>Principales problemas en orden de importancia</a:t>
                      </a:r>
                    </a:p>
                  </a:txBody>
                  <a:tcPr marL="6584" marR="6584" marT="65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r>
              <a:tr h="335768">
                <a:tc>
                  <a:txBody>
                    <a:bodyPr/>
                    <a:lstStyle/>
                    <a:p>
                      <a:pPr algn="ctr" fontAlgn="ctr"/>
                      <a:r>
                        <a:rPr lang="es-MX" sz="600" b="1" i="0" u="none" strike="noStrike">
                          <a:solidFill>
                            <a:srgbClr val="000000"/>
                          </a:solidFill>
                          <a:effectLst/>
                          <a:latin typeface="Arial"/>
                        </a:rPr>
                        <a:t>Importancia</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600" b="1" i="0" u="none" strike="noStrike">
                          <a:solidFill>
                            <a:srgbClr val="000000"/>
                          </a:solidFill>
                          <a:effectLst/>
                          <a:latin typeface="Arial"/>
                        </a:rPr>
                        <a:t>Pertinencia de PE</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600" b="1" i="0" u="none" strike="noStrike">
                          <a:solidFill>
                            <a:srgbClr val="000000"/>
                          </a:solidFill>
                          <a:effectLst/>
                          <a:latin typeface="Arial"/>
                        </a:rPr>
                        <a:t>PE de Posgrado</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600" b="1" i="0" u="none" strike="noStrike">
                          <a:solidFill>
                            <a:srgbClr val="000000"/>
                          </a:solidFill>
                          <a:effectLst/>
                          <a:latin typeface="Arial"/>
                        </a:rPr>
                        <a:t>Innovación Educativa</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600" b="1" i="0" u="none" strike="noStrike">
                          <a:solidFill>
                            <a:srgbClr val="000000"/>
                          </a:solidFill>
                          <a:effectLst/>
                          <a:latin typeface="Arial"/>
                        </a:rPr>
                        <a:t>Cooperación académica</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600" b="1" i="0" u="none" strike="noStrike">
                          <a:solidFill>
                            <a:srgbClr val="000000"/>
                          </a:solidFill>
                          <a:effectLst/>
                          <a:latin typeface="Arial"/>
                        </a:rPr>
                        <a:t>Educación ambiental</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600" b="1" i="0" u="none" strike="noStrike" dirty="0" smtClean="0">
                          <a:solidFill>
                            <a:srgbClr val="000000"/>
                          </a:solidFill>
                          <a:effectLst/>
                          <a:latin typeface="Arial"/>
                        </a:rPr>
                        <a:t>Vinculación</a:t>
                      </a:r>
                      <a:endParaRPr lang="es-MX" sz="600" b="1" i="0" u="none" strike="noStrike" dirty="0">
                        <a:solidFill>
                          <a:srgbClr val="000000"/>
                        </a:solidFill>
                        <a:effectLst/>
                        <a:latin typeface="Arial"/>
                      </a:endParaRP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600" b="1" i="0" u="none" strike="noStrike" dirty="0" smtClean="0">
                          <a:solidFill>
                            <a:srgbClr val="000000"/>
                          </a:solidFill>
                          <a:effectLst/>
                          <a:latin typeface="Arial"/>
                        </a:rPr>
                        <a:t>Atención de </a:t>
                      </a:r>
                      <a:r>
                        <a:rPr lang="es-MX" sz="600" b="1" i="0" u="none" strike="noStrike" dirty="0">
                          <a:solidFill>
                            <a:srgbClr val="000000"/>
                          </a:solidFill>
                          <a:effectLst/>
                          <a:latin typeface="Arial"/>
                        </a:rPr>
                        <a:t>recomendaciones CIEES-COPAES</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600" b="1" i="0" u="none" strike="noStrike">
                          <a:solidFill>
                            <a:srgbClr val="000000"/>
                          </a:solidFill>
                          <a:effectLst/>
                          <a:latin typeface="Arial"/>
                        </a:rPr>
                        <a:t>Exámenes generales de egreso de licenciatura (IDAP)</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600" b="1" i="0" u="none" strike="noStrike">
                          <a:solidFill>
                            <a:srgbClr val="000000"/>
                          </a:solidFill>
                          <a:effectLst/>
                          <a:latin typeface="Arial"/>
                        </a:rPr>
                        <a:t>Capacidad Académica</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600" b="1" i="0" u="none" strike="noStrike" dirty="0">
                          <a:solidFill>
                            <a:srgbClr val="000000"/>
                          </a:solidFill>
                          <a:effectLst/>
                          <a:latin typeface="Arial"/>
                        </a:rPr>
                        <a:t>Formación integral del estudiante</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600" b="1" i="0" u="none" strike="noStrike" dirty="0">
                          <a:solidFill>
                            <a:srgbClr val="000000"/>
                          </a:solidFill>
                          <a:effectLst/>
                          <a:latin typeface="Arial"/>
                        </a:rPr>
                        <a:t>Otros problemas</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111923">
                <a:tc>
                  <a:txBody>
                    <a:bodyPr/>
                    <a:lstStyle/>
                    <a:p>
                      <a:pPr algn="ctr" fontAlgn="ctr"/>
                      <a:r>
                        <a:rPr lang="es-MX" sz="700" b="0" i="0" u="none" strike="noStrike">
                          <a:solidFill>
                            <a:srgbClr val="000000"/>
                          </a:solidFill>
                          <a:effectLst/>
                          <a:latin typeface="Arial"/>
                        </a:rPr>
                        <a:t>1</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Problema</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Problema</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Problema</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dirty="0">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1923">
                <a:tc>
                  <a:txBody>
                    <a:bodyPr/>
                    <a:lstStyle/>
                    <a:p>
                      <a:pPr algn="ctr" fontAlgn="ctr"/>
                      <a:r>
                        <a:rPr lang="es-MX" sz="700" b="0" i="0" u="none" strike="noStrike">
                          <a:solidFill>
                            <a:srgbClr val="000000"/>
                          </a:solidFill>
                          <a:effectLst/>
                          <a:latin typeface="Arial"/>
                        </a:rPr>
                        <a:t>2</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Problema</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Problema</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Problema</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dirty="0">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Problema</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1923">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Problema</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Problema</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dirty="0">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1923">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Problema</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Problema</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Problema</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dirty="0">
                          <a:solidFill>
                            <a:srgbClr val="000000"/>
                          </a:solidFill>
                          <a:effectLst/>
                          <a:latin typeface="Arial"/>
                        </a:rPr>
                        <a:t>Problema</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1923">
                <a:tc>
                  <a:txBody>
                    <a:bodyPr/>
                    <a:lstStyle/>
                    <a:p>
                      <a:pPr algn="ctr" fontAlgn="ctr"/>
                      <a:r>
                        <a:rPr lang="es-MX" sz="700" b="0" i="0" u="none" strike="noStrike">
                          <a:solidFill>
                            <a:srgbClr val="000000"/>
                          </a:solidFill>
                          <a:effectLst/>
                          <a:latin typeface="Arial"/>
                        </a:rPr>
                        <a:t>n</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Problema</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a:solidFill>
                            <a:srgbClr val="000000"/>
                          </a:solidFill>
                          <a:effectLst/>
                          <a:latin typeface="Arial"/>
                        </a:rPr>
                        <a:t>Problema</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dirty="0">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700" b="0" i="0" u="none" strike="noStrike" dirty="0">
                          <a:solidFill>
                            <a:srgbClr val="000000"/>
                          </a:solidFill>
                          <a:effectLst/>
                          <a:latin typeface="Arial"/>
                        </a:rPr>
                        <a:t> </a:t>
                      </a:r>
                    </a:p>
                  </a:txBody>
                  <a:tcPr marL="6584" marR="6584" marT="6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pSp>
        <p:nvGrpSpPr>
          <p:cNvPr id="24" name="23 Grupo"/>
          <p:cNvGrpSpPr/>
          <p:nvPr/>
        </p:nvGrpSpPr>
        <p:grpSpPr>
          <a:xfrm>
            <a:off x="1264332" y="1083110"/>
            <a:ext cx="2600851" cy="48310"/>
            <a:chOff x="1244840" y="944322"/>
            <a:chExt cx="1954058" cy="48310"/>
          </a:xfrm>
        </p:grpSpPr>
        <p:grpSp>
          <p:nvGrpSpPr>
            <p:cNvPr id="25" name="Group 143"/>
            <p:cNvGrpSpPr>
              <a:grpSpLocks/>
            </p:cNvGrpSpPr>
            <p:nvPr/>
          </p:nvGrpSpPr>
          <p:grpSpPr bwMode="auto">
            <a:xfrm>
              <a:off x="1244840" y="947038"/>
              <a:ext cx="661414" cy="42862"/>
              <a:chOff x="1447" y="674"/>
              <a:chExt cx="565" cy="27"/>
            </a:xfrm>
          </p:grpSpPr>
          <p:pic>
            <p:nvPicPr>
              <p:cNvPr id="32" name="Picture 144" descr="jnchainslw"/>
              <p:cNvPicPr preferRelativeResize="0">
                <a:picLocks noChangeArrowheads="1" noCrop="1"/>
              </p:cNvPicPr>
              <p:nvPr/>
            </p:nvPicPr>
            <p:blipFill>
              <a:blip r:embed="rId3" cstate="print"/>
              <a:srcRect/>
              <a:stretch>
                <a:fillRect/>
              </a:stretch>
            </p:blipFill>
            <p:spPr bwMode="auto">
              <a:xfrm>
                <a:off x="1447" y="674"/>
                <a:ext cx="354" cy="27"/>
              </a:xfrm>
              <a:prstGeom prst="rect">
                <a:avLst/>
              </a:prstGeom>
              <a:noFill/>
              <a:ln w="9525">
                <a:noFill/>
                <a:miter lim="800000"/>
                <a:headEnd/>
                <a:tailEnd/>
              </a:ln>
            </p:spPr>
          </p:pic>
          <p:pic>
            <p:nvPicPr>
              <p:cNvPr id="33" name="Picture 145" descr="jnchainslw"/>
              <p:cNvPicPr preferRelativeResize="0">
                <a:picLocks noChangeArrowheads="1" noCrop="1"/>
              </p:cNvPicPr>
              <p:nvPr/>
            </p:nvPicPr>
            <p:blipFill>
              <a:blip r:embed="rId3" cstate="print"/>
              <a:srcRect/>
              <a:stretch>
                <a:fillRect/>
              </a:stretch>
            </p:blipFill>
            <p:spPr bwMode="auto">
              <a:xfrm>
                <a:off x="1658" y="674"/>
                <a:ext cx="354" cy="27"/>
              </a:xfrm>
              <a:prstGeom prst="rect">
                <a:avLst/>
              </a:prstGeom>
              <a:noFill/>
              <a:ln w="9525">
                <a:noFill/>
                <a:miter lim="800000"/>
                <a:headEnd/>
                <a:tailEnd/>
              </a:ln>
            </p:spPr>
          </p:pic>
        </p:grpSp>
        <p:grpSp>
          <p:nvGrpSpPr>
            <p:cNvPr id="26" name="Group 143"/>
            <p:cNvGrpSpPr>
              <a:grpSpLocks/>
            </p:cNvGrpSpPr>
            <p:nvPr/>
          </p:nvGrpSpPr>
          <p:grpSpPr bwMode="auto">
            <a:xfrm>
              <a:off x="1887080" y="944322"/>
              <a:ext cx="661414" cy="42862"/>
              <a:chOff x="1447" y="674"/>
              <a:chExt cx="565" cy="27"/>
            </a:xfrm>
          </p:grpSpPr>
          <p:pic>
            <p:nvPicPr>
              <p:cNvPr id="30" name="Picture 144" descr="jnchainslw"/>
              <p:cNvPicPr preferRelativeResize="0">
                <a:picLocks noChangeArrowheads="1" noCrop="1"/>
              </p:cNvPicPr>
              <p:nvPr/>
            </p:nvPicPr>
            <p:blipFill>
              <a:blip r:embed="rId3" cstate="print"/>
              <a:srcRect/>
              <a:stretch>
                <a:fillRect/>
              </a:stretch>
            </p:blipFill>
            <p:spPr bwMode="auto">
              <a:xfrm>
                <a:off x="1447" y="674"/>
                <a:ext cx="354" cy="27"/>
              </a:xfrm>
              <a:prstGeom prst="rect">
                <a:avLst/>
              </a:prstGeom>
              <a:noFill/>
              <a:ln w="9525">
                <a:noFill/>
                <a:miter lim="800000"/>
                <a:headEnd/>
                <a:tailEnd/>
              </a:ln>
            </p:spPr>
          </p:pic>
          <p:pic>
            <p:nvPicPr>
              <p:cNvPr id="31" name="Picture 145" descr="jnchainslw"/>
              <p:cNvPicPr preferRelativeResize="0">
                <a:picLocks noChangeArrowheads="1" noCrop="1"/>
              </p:cNvPicPr>
              <p:nvPr/>
            </p:nvPicPr>
            <p:blipFill>
              <a:blip r:embed="rId3" cstate="print"/>
              <a:srcRect/>
              <a:stretch>
                <a:fillRect/>
              </a:stretch>
            </p:blipFill>
            <p:spPr bwMode="auto">
              <a:xfrm>
                <a:off x="1658" y="674"/>
                <a:ext cx="354" cy="27"/>
              </a:xfrm>
              <a:prstGeom prst="rect">
                <a:avLst/>
              </a:prstGeom>
              <a:noFill/>
              <a:ln w="9525">
                <a:noFill/>
                <a:miter lim="800000"/>
                <a:headEnd/>
                <a:tailEnd/>
              </a:ln>
            </p:spPr>
          </p:pic>
        </p:grpSp>
        <p:grpSp>
          <p:nvGrpSpPr>
            <p:cNvPr id="27" name="Group 143"/>
            <p:cNvGrpSpPr>
              <a:grpSpLocks/>
            </p:cNvGrpSpPr>
            <p:nvPr/>
          </p:nvGrpSpPr>
          <p:grpSpPr bwMode="auto">
            <a:xfrm>
              <a:off x="2537484" y="949770"/>
              <a:ext cx="661414" cy="42862"/>
              <a:chOff x="1447" y="674"/>
              <a:chExt cx="565" cy="27"/>
            </a:xfrm>
          </p:grpSpPr>
          <p:pic>
            <p:nvPicPr>
              <p:cNvPr id="28" name="Picture 144" descr="jnchainslw"/>
              <p:cNvPicPr preferRelativeResize="0">
                <a:picLocks noChangeArrowheads="1" noCrop="1"/>
              </p:cNvPicPr>
              <p:nvPr/>
            </p:nvPicPr>
            <p:blipFill>
              <a:blip r:embed="rId3" cstate="print"/>
              <a:srcRect/>
              <a:stretch>
                <a:fillRect/>
              </a:stretch>
            </p:blipFill>
            <p:spPr bwMode="auto">
              <a:xfrm>
                <a:off x="1447" y="674"/>
                <a:ext cx="354" cy="27"/>
              </a:xfrm>
              <a:prstGeom prst="rect">
                <a:avLst/>
              </a:prstGeom>
              <a:noFill/>
              <a:ln w="9525">
                <a:noFill/>
                <a:miter lim="800000"/>
                <a:headEnd/>
                <a:tailEnd/>
              </a:ln>
            </p:spPr>
          </p:pic>
          <p:pic>
            <p:nvPicPr>
              <p:cNvPr id="29" name="Picture 145" descr="jnchainslw"/>
              <p:cNvPicPr preferRelativeResize="0">
                <a:picLocks noChangeArrowheads="1" noCrop="1"/>
              </p:cNvPicPr>
              <p:nvPr/>
            </p:nvPicPr>
            <p:blipFill>
              <a:blip r:embed="rId3" cstate="print"/>
              <a:srcRect/>
              <a:stretch>
                <a:fillRect/>
              </a:stretch>
            </p:blipFill>
            <p:spPr bwMode="auto">
              <a:xfrm>
                <a:off x="1658" y="674"/>
                <a:ext cx="354" cy="27"/>
              </a:xfrm>
              <a:prstGeom prst="rect">
                <a:avLst/>
              </a:prstGeom>
              <a:noFill/>
              <a:ln w="9525">
                <a:noFill/>
                <a:miter lim="800000"/>
                <a:headEnd/>
                <a:tailEnd/>
              </a:ln>
            </p:spPr>
          </p:pic>
        </p:grpSp>
      </p:grpSp>
      <p:pic>
        <p:nvPicPr>
          <p:cNvPr id="34" name="Imagen 33"/>
          <p:cNvPicPr>
            <a:picLocks noChangeAspect="1"/>
          </p:cNvPicPr>
          <p:nvPr/>
        </p:nvPicPr>
        <p:blipFill>
          <a:blip r:embed="rId4"/>
          <a:stretch>
            <a:fillRect/>
          </a:stretch>
        </p:blipFill>
        <p:spPr>
          <a:xfrm>
            <a:off x="810046" y="-3186"/>
            <a:ext cx="8333954" cy="597460"/>
          </a:xfrm>
          <a:prstGeom prst="rect">
            <a:avLst/>
          </a:prstGeom>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MX" sz="1400" dirty="0" smtClean="0"/>
          </a:p>
          <a:p>
            <a:endParaRPr lang="es-MX" sz="1400" dirty="0"/>
          </a:p>
        </p:txBody>
      </p:sp>
      <p:graphicFrame>
        <p:nvGraphicFramePr>
          <p:cNvPr id="4" name="3 Tabla"/>
          <p:cNvGraphicFramePr>
            <a:graphicFrameLocks noGrp="1"/>
          </p:cNvGraphicFramePr>
          <p:nvPr>
            <p:extLst>
              <p:ext uri="{D42A27DB-BD31-4B8C-83A1-F6EECF244321}">
                <p14:modId xmlns:p14="http://schemas.microsoft.com/office/powerpoint/2010/main" val="2637894045"/>
              </p:ext>
            </p:extLst>
          </p:nvPr>
        </p:nvGraphicFramePr>
        <p:xfrm>
          <a:off x="790043" y="3678381"/>
          <a:ext cx="7454188" cy="1933761"/>
        </p:xfrm>
        <a:graphic>
          <a:graphicData uri="http://schemas.openxmlformats.org/drawingml/2006/table">
            <a:tbl>
              <a:tblPr>
                <a:tableStyleId>{5C22544A-7EE6-4342-B048-85BDC9FD1C3A}</a:tableStyleId>
              </a:tblPr>
              <a:tblGrid>
                <a:gridCol w="4593945"/>
                <a:gridCol w="2860243"/>
              </a:tblGrid>
              <a:tr h="116434">
                <a:tc>
                  <a:txBody>
                    <a:bodyPr/>
                    <a:lstStyle/>
                    <a:p>
                      <a:pPr indent="182880" algn="just">
                        <a:lnSpc>
                          <a:spcPts val="1235"/>
                        </a:lnSpc>
                        <a:spcAft>
                          <a:spcPts val="505"/>
                        </a:spcAft>
                      </a:pPr>
                      <a:r>
                        <a:rPr lang="es-ES" sz="1100" dirty="0" smtClean="0">
                          <a:effectLst/>
                          <a:latin typeface="+mn-lt"/>
                          <a:ea typeface="+mn-ea"/>
                        </a:rPr>
                        <a:t>Condiciones</a:t>
                      </a:r>
                      <a:endParaRPr lang="es-MX" sz="900" dirty="0">
                        <a:effectLst/>
                        <a:latin typeface="Arial"/>
                        <a:ea typeface="Times New Roman"/>
                      </a:endParaRPr>
                    </a:p>
                  </a:txBody>
                  <a:tcPr marL="27305" marR="273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indent="182880" algn="just">
                        <a:lnSpc>
                          <a:spcPts val="1235"/>
                        </a:lnSpc>
                        <a:spcAft>
                          <a:spcPts val="505"/>
                        </a:spcAft>
                      </a:pPr>
                      <a:r>
                        <a:rPr lang="es-ES" sz="1100" dirty="0" smtClean="0">
                          <a:effectLst/>
                        </a:rPr>
                        <a:t>Fecha</a:t>
                      </a:r>
                      <a:endParaRPr lang="es-MX" sz="900" dirty="0">
                        <a:effectLst/>
                        <a:latin typeface="Arial"/>
                        <a:ea typeface="Times New Roman"/>
                      </a:endParaRPr>
                    </a:p>
                  </a:txBody>
                  <a:tcPr marL="27305" marR="273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711347">
                <a:tc>
                  <a:txBody>
                    <a:bodyPr/>
                    <a:lstStyle/>
                    <a:p>
                      <a:pPr indent="182880" algn="just">
                        <a:lnSpc>
                          <a:spcPts val="1235"/>
                        </a:lnSpc>
                        <a:spcAft>
                          <a:spcPts val="505"/>
                        </a:spcAft>
                      </a:pPr>
                      <a:r>
                        <a:rPr lang="es-ES" sz="1100" dirty="0">
                          <a:effectLst/>
                        </a:rPr>
                        <a:t>1. Comprobación por parte de las </a:t>
                      </a:r>
                      <a:r>
                        <a:rPr lang="es-ES" sz="1100" dirty="0" smtClean="0">
                          <a:effectLst/>
                        </a:rPr>
                        <a:t>universidades </a:t>
                      </a:r>
                      <a:r>
                        <a:rPr lang="es-ES" sz="1100" dirty="0">
                          <a:effectLst/>
                        </a:rPr>
                        <a:t>del recurso financiero asignado por la SEP en el ejercicio fiscal </a:t>
                      </a:r>
                      <a:r>
                        <a:rPr lang="es-ES" sz="1100" dirty="0" smtClean="0">
                          <a:effectLst/>
                        </a:rPr>
                        <a:t>2015, </a:t>
                      </a:r>
                      <a:r>
                        <a:rPr lang="es-ES" sz="1100" dirty="0">
                          <a:effectLst/>
                        </a:rPr>
                        <a:t>en apego a lo establecido en el numeral 4.2.1 inciso e) de las presentes Reglas de Operación.</a:t>
                      </a:r>
                      <a:endParaRPr lang="es-MX" sz="900" dirty="0">
                        <a:effectLst/>
                        <a:latin typeface="Arial"/>
                        <a:ea typeface="Times New Roman"/>
                      </a:endParaRPr>
                    </a:p>
                  </a:txBody>
                  <a:tcPr marL="27305" marR="273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indent="182880" algn="just">
                        <a:lnSpc>
                          <a:spcPts val="1235"/>
                        </a:lnSpc>
                        <a:spcAft>
                          <a:spcPts val="505"/>
                        </a:spcAft>
                      </a:pPr>
                      <a:r>
                        <a:rPr lang="es-ES" sz="1100" dirty="0">
                          <a:effectLst/>
                        </a:rPr>
                        <a:t>A más tardar el 31 de julio de </a:t>
                      </a:r>
                      <a:r>
                        <a:rPr lang="es-ES" sz="1100" dirty="0" smtClean="0">
                          <a:effectLst/>
                        </a:rPr>
                        <a:t>2016 </a:t>
                      </a:r>
                      <a:r>
                        <a:rPr lang="es-ES" sz="1100" dirty="0">
                          <a:effectLst/>
                        </a:rPr>
                        <a:t>el 50% y el 30 de noviembre el 100% del total asignado según Convenio.</a:t>
                      </a:r>
                      <a:endParaRPr lang="es-MX" sz="900" dirty="0">
                        <a:effectLst/>
                        <a:latin typeface="Arial"/>
                        <a:ea typeface="Times New Roman"/>
                      </a:endParaRPr>
                    </a:p>
                  </a:txBody>
                  <a:tcPr marL="27305" marR="273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212141">
                <a:tc>
                  <a:txBody>
                    <a:bodyPr/>
                    <a:lstStyle/>
                    <a:p>
                      <a:pPr indent="182880" algn="just">
                        <a:lnSpc>
                          <a:spcPts val="1235"/>
                        </a:lnSpc>
                        <a:spcAft>
                          <a:spcPts val="505"/>
                        </a:spcAft>
                      </a:pPr>
                      <a:r>
                        <a:rPr lang="es-MX" sz="1100" dirty="0" smtClean="0">
                          <a:effectLst/>
                          <a:latin typeface="Arial"/>
                          <a:ea typeface="Times New Roman"/>
                        </a:rPr>
                        <a:t>Actividad</a:t>
                      </a:r>
                      <a:endParaRPr lang="es-MX" sz="1100" dirty="0">
                        <a:effectLst/>
                        <a:latin typeface="Arial"/>
                        <a:ea typeface="Times New Roman"/>
                      </a:endParaRPr>
                    </a:p>
                  </a:txBody>
                  <a:tcPr marL="27305" marR="273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indent="182880" algn="just" defTabSz="914400" rtl="0" eaLnBrk="1" latinLnBrk="0" hangingPunct="1">
                        <a:lnSpc>
                          <a:spcPts val="1235"/>
                        </a:lnSpc>
                        <a:spcAft>
                          <a:spcPts val="505"/>
                        </a:spcAft>
                      </a:pPr>
                      <a:r>
                        <a:rPr lang="es-MX" sz="1100" kern="1200" dirty="0" smtClean="0">
                          <a:solidFill>
                            <a:schemeClr val="dk1"/>
                          </a:solidFill>
                          <a:effectLst/>
                          <a:latin typeface="Arial"/>
                          <a:ea typeface="Times New Roman"/>
                          <a:cs typeface="+mn-cs"/>
                        </a:rPr>
                        <a:t>Fecha</a:t>
                      </a:r>
                      <a:endParaRPr lang="es-MX" sz="1100" kern="1200" dirty="0">
                        <a:solidFill>
                          <a:schemeClr val="dk1"/>
                        </a:solidFill>
                        <a:effectLst/>
                        <a:latin typeface="Arial"/>
                        <a:ea typeface="Times New Roman"/>
                        <a:cs typeface="+mn-cs"/>
                      </a:endParaRPr>
                    </a:p>
                  </a:txBody>
                  <a:tcPr marL="27305" marR="273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02336">
                <a:tc>
                  <a:txBody>
                    <a:bodyPr/>
                    <a:lstStyle/>
                    <a:p>
                      <a:pPr indent="182880" algn="just">
                        <a:lnSpc>
                          <a:spcPts val="1235"/>
                        </a:lnSpc>
                        <a:spcAft>
                          <a:spcPts val="505"/>
                        </a:spcAft>
                      </a:pPr>
                      <a:r>
                        <a:rPr lang="es-ES" sz="1100" dirty="0">
                          <a:effectLst/>
                        </a:rPr>
                        <a:t>2. Notificación de la asignación de recursos.</a:t>
                      </a:r>
                      <a:endParaRPr lang="es-MX" sz="900" dirty="0">
                        <a:effectLst/>
                        <a:latin typeface="Arial"/>
                        <a:ea typeface="Times New Roman"/>
                      </a:endParaRPr>
                    </a:p>
                  </a:txBody>
                  <a:tcPr marL="27305" marR="273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indent="182880" algn="just">
                        <a:lnSpc>
                          <a:spcPts val="1235"/>
                        </a:lnSpc>
                        <a:spcAft>
                          <a:spcPts val="505"/>
                        </a:spcAft>
                      </a:pPr>
                      <a:r>
                        <a:rPr lang="es-ES" sz="1100" dirty="0">
                          <a:effectLst/>
                        </a:rPr>
                        <a:t>A más tardar el </a:t>
                      </a:r>
                      <a:r>
                        <a:rPr lang="es-ES" sz="1100" dirty="0" smtClean="0">
                          <a:effectLst/>
                        </a:rPr>
                        <a:t>5 </a:t>
                      </a:r>
                      <a:r>
                        <a:rPr lang="es-ES" sz="1100" dirty="0">
                          <a:effectLst/>
                        </a:rPr>
                        <a:t>de </a:t>
                      </a:r>
                      <a:r>
                        <a:rPr lang="es-ES" sz="1100" dirty="0" smtClean="0">
                          <a:effectLst/>
                        </a:rPr>
                        <a:t>agosto de 2016.</a:t>
                      </a:r>
                      <a:endParaRPr lang="es-MX" sz="900" dirty="0">
                        <a:effectLst/>
                        <a:latin typeface="Arial"/>
                        <a:ea typeface="Times New Roman"/>
                      </a:endParaRPr>
                    </a:p>
                  </a:txBody>
                  <a:tcPr marL="27305" marR="273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55537">
                <a:tc>
                  <a:txBody>
                    <a:bodyPr/>
                    <a:lstStyle/>
                    <a:p>
                      <a:pPr indent="182880" algn="just">
                        <a:lnSpc>
                          <a:spcPts val="1235"/>
                        </a:lnSpc>
                        <a:spcAft>
                          <a:spcPts val="505"/>
                        </a:spcAft>
                      </a:pPr>
                      <a:r>
                        <a:rPr lang="es-ES" sz="1100">
                          <a:effectLst/>
                        </a:rPr>
                        <a:t>3. Firma de Convenios de Colaboración y Apoyo</a:t>
                      </a:r>
                      <a:endParaRPr lang="es-MX" sz="900">
                        <a:effectLst/>
                        <a:latin typeface="Arial"/>
                        <a:ea typeface="Times New Roman"/>
                      </a:endParaRPr>
                    </a:p>
                  </a:txBody>
                  <a:tcPr marL="27305" marR="273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indent="182880" algn="just">
                        <a:lnSpc>
                          <a:spcPts val="1235"/>
                        </a:lnSpc>
                        <a:spcAft>
                          <a:spcPts val="505"/>
                        </a:spcAft>
                      </a:pPr>
                      <a:r>
                        <a:rPr lang="es-ES" sz="1100" dirty="0">
                          <a:effectLst/>
                        </a:rPr>
                        <a:t>A más tardar el 30 de septiembre de </a:t>
                      </a:r>
                      <a:r>
                        <a:rPr lang="es-ES" sz="1100" dirty="0" smtClean="0">
                          <a:effectLst/>
                        </a:rPr>
                        <a:t>2016.</a:t>
                      </a:r>
                      <a:endParaRPr lang="es-MX" sz="900" dirty="0">
                        <a:effectLst/>
                        <a:latin typeface="Arial"/>
                        <a:ea typeface="Times New Roman"/>
                      </a:endParaRPr>
                    </a:p>
                  </a:txBody>
                  <a:tcPr marL="27305" marR="273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sp>
        <p:nvSpPr>
          <p:cNvPr id="6" name="5 Rectángulo"/>
          <p:cNvSpPr/>
          <p:nvPr/>
        </p:nvSpPr>
        <p:spPr>
          <a:xfrm>
            <a:off x="801015" y="2536387"/>
            <a:ext cx="7465162" cy="523220"/>
          </a:xfrm>
          <a:prstGeom prst="rect">
            <a:avLst/>
          </a:prstGeom>
        </p:spPr>
        <p:txBody>
          <a:bodyPr wrap="square">
            <a:spAutoFit/>
          </a:bodyPr>
          <a:lstStyle/>
          <a:p>
            <a:pPr algn="just"/>
            <a:r>
              <a:rPr lang="es-ES" sz="1400" b="0" dirty="0">
                <a:solidFill>
                  <a:schemeClr val="tx1"/>
                </a:solidFill>
              </a:rPr>
              <a:t>El plazo de respuesta </a:t>
            </a:r>
            <a:r>
              <a:rPr lang="es-ES" sz="1400" b="0" dirty="0" smtClean="0">
                <a:solidFill>
                  <a:schemeClr val="tx1"/>
                </a:solidFill>
              </a:rPr>
              <a:t>y </a:t>
            </a:r>
            <a:r>
              <a:rPr lang="es-ES" sz="1400" b="0" dirty="0">
                <a:solidFill>
                  <a:schemeClr val="tx1"/>
                </a:solidFill>
              </a:rPr>
              <a:t>condiciones que observarán las universidades para el ejercicio fiscal </a:t>
            </a:r>
            <a:r>
              <a:rPr lang="es-ES" sz="1400" b="0" dirty="0" smtClean="0">
                <a:solidFill>
                  <a:schemeClr val="tx1"/>
                </a:solidFill>
              </a:rPr>
              <a:t>2016 </a:t>
            </a:r>
            <a:r>
              <a:rPr lang="es-ES" sz="1400" b="0" dirty="0">
                <a:solidFill>
                  <a:schemeClr val="tx1"/>
                </a:solidFill>
              </a:rPr>
              <a:t>con respecto a sus proyectos integrales que sean dictaminados favorablemente es:</a:t>
            </a:r>
            <a:endParaRPr lang="es-MX" sz="1400" b="0" dirty="0">
              <a:solidFill>
                <a:schemeClr val="tx1"/>
              </a:solidFill>
            </a:endParaRPr>
          </a:p>
        </p:txBody>
      </p:sp>
      <p:sp>
        <p:nvSpPr>
          <p:cNvPr id="5" name="Título 1"/>
          <p:cNvSpPr>
            <a:spLocks noGrp="1"/>
          </p:cNvSpPr>
          <p:nvPr>
            <p:ph type="title" hasCustomPrompt="1"/>
          </p:nvPr>
        </p:nvSpPr>
        <p:spPr>
          <a:xfrm>
            <a:off x="821932" y="1"/>
            <a:ext cx="8322067" cy="584775"/>
          </a:xfrm>
          <a:prstGeom prst="rect">
            <a:avLst/>
          </a:prstGeom>
          <a:solidFill>
            <a:schemeClr val="accent5"/>
          </a:solidFill>
          <a:ln>
            <a:solidFill>
              <a:schemeClr val="accent1"/>
            </a:solidFill>
          </a:ln>
        </p:spPr>
        <p:txBody>
          <a:bodyPr>
            <a:spAutoFit/>
          </a:bodyPr>
          <a:lstStyle>
            <a:lvl1pPr>
              <a:defRPr sz="1600" baseline="0">
                <a:ln>
                  <a:solidFill>
                    <a:schemeClr val="accent1"/>
                  </a:solidFill>
                </a:ln>
                <a:solidFill>
                  <a:schemeClr val="tx1"/>
                </a:solidFill>
              </a:defRPr>
            </a:lvl1pPr>
          </a:lstStyle>
          <a:p>
            <a:r>
              <a:rPr lang="es-MX" dirty="0" smtClean="0"/>
              <a:t>Décimo segundo proceso para formular el  </a:t>
            </a:r>
            <a:br>
              <a:rPr lang="es-MX" dirty="0" smtClean="0"/>
            </a:br>
            <a:r>
              <a:rPr lang="es-MX" dirty="0" smtClean="0"/>
              <a:t>Programa de Fortalecimiento de la Calidad Educativa 2016-2017 </a:t>
            </a:r>
            <a:endParaRPr lang="es-MX" dirty="0"/>
          </a:p>
        </p:txBody>
      </p:sp>
    </p:spTree>
    <p:extLst>
      <p:ext uri="{BB962C8B-B14F-4D97-AF65-F5344CB8AC3E}">
        <p14:creationId xmlns:p14="http://schemas.microsoft.com/office/powerpoint/2010/main" val="1505598116"/>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77"/>
          <p:cNvSpPr>
            <a:spLocks noChangeArrowheads="1"/>
          </p:cNvSpPr>
          <p:nvPr/>
        </p:nvSpPr>
        <p:spPr bwMode="auto">
          <a:xfrm>
            <a:off x="0" y="1809064"/>
            <a:ext cx="9144000" cy="5048936"/>
          </a:xfrm>
          <a:prstGeom prst="rect">
            <a:avLst/>
          </a:prstGeom>
          <a:solidFill>
            <a:schemeClr val="bg1">
              <a:alpha val="10000"/>
            </a:schemeClr>
          </a:solidFill>
          <a:ln w="3175" algn="ctr">
            <a:solidFill>
              <a:srgbClr val="B2B2B2"/>
            </a:solidFill>
            <a:miter lim="800000"/>
            <a:headEnd/>
            <a:tailEnd/>
          </a:ln>
        </p:spPr>
        <p:txBody>
          <a:bodyPr lIns="18000" tIns="18000" rIns="54000" bIns="18000" anchor="t" anchorCtr="0">
            <a:noAutofit/>
          </a:bodyPr>
          <a:lstStyle/>
          <a:p>
            <a:pPr>
              <a:spcBef>
                <a:spcPct val="20000"/>
              </a:spcBef>
            </a:pPr>
            <a:endParaRPr lang="es-MX" sz="500" b="1" dirty="0" smtClean="0">
              <a:solidFill>
                <a:schemeClr val="tx1"/>
              </a:solidFill>
            </a:endParaRPr>
          </a:p>
          <a:p>
            <a:pPr algn="l">
              <a:spcBef>
                <a:spcPct val="20000"/>
              </a:spcBef>
            </a:pPr>
            <a:r>
              <a:rPr lang="es-MX" sz="1300" b="1" dirty="0" smtClean="0">
                <a:solidFill>
                  <a:schemeClr val="tx1"/>
                </a:solidFill>
              </a:rPr>
              <a:t>Autoevaluación </a:t>
            </a:r>
            <a:r>
              <a:rPr lang="es-MX" sz="1300" b="1" dirty="0">
                <a:solidFill>
                  <a:schemeClr val="tx1"/>
                </a:solidFill>
              </a:rPr>
              <a:t>de la </a:t>
            </a:r>
            <a:r>
              <a:rPr lang="es-MX" sz="1300" b="1" dirty="0" smtClean="0">
                <a:solidFill>
                  <a:schemeClr val="tx1"/>
                </a:solidFill>
              </a:rPr>
              <a:t>gestión para formular el ProGES</a:t>
            </a:r>
          </a:p>
          <a:p>
            <a:pPr>
              <a:spcBef>
                <a:spcPct val="20000"/>
              </a:spcBef>
            </a:pPr>
            <a:endParaRPr lang="es-MX" sz="1300" b="1" dirty="0">
              <a:solidFill>
                <a:schemeClr val="tx1"/>
              </a:solidFill>
            </a:endParaRPr>
          </a:p>
          <a:p>
            <a:pPr marL="630238" lvl="1" indent="-173038" algn="l">
              <a:lnSpc>
                <a:spcPct val="150000"/>
              </a:lnSpc>
              <a:spcBef>
                <a:spcPts val="0"/>
              </a:spcBef>
              <a:buFont typeface="Wingdings" pitchFamily="2" charset="2"/>
              <a:buChar char="Ø"/>
            </a:pPr>
            <a:r>
              <a:rPr lang="es-MX" sz="1300" b="1" dirty="0" smtClean="0">
                <a:solidFill>
                  <a:schemeClr val="tx1"/>
                </a:solidFill>
                <a:hlinkClick r:id="rId3" action="ppaction://hlinksldjump"/>
              </a:rPr>
              <a:t>Análisis de la evaluación de  la gestión.</a:t>
            </a:r>
            <a:endParaRPr lang="es-MX" sz="1300" b="1" dirty="0" smtClean="0">
              <a:solidFill>
                <a:schemeClr val="tx1"/>
              </a:solidFill>
            </a:endParaRPr>
          </a:p>
          <a:p>
            <a:pPr marL="630238" lvl="1" indent="-173038" algn="l">
              <a:lnSpc>
                <a:spcPct val="150000"/>
              </a:lnSpc>
              <a:spcBef>
                <a:spcPts val="0"/>
              </a:spcBef>
              <a:buFont typeface="Wingdings" pitchFamily="2" charset="2"/>
              <a:buChar char="Ø"/>
            </a:pPr>
            <a:r>
              <a:rPr lang="es-MX" sz="1300" b="1" dirty="0" smtClean="0">
                <a:solidFill>
                  <a:schemeClr val="tx1"/>
                </a:solidFill>
                <a:hlinkClick r:id="rId4" action="ppaction://hlinksldjump"/>
              </a:rPr>
              <a:t>Análisis de la capacidad física instalada y su grado de utilización.</a:t>
            </a:r>
            <a:endParaRPr lang="es-MX" sz="1300" b="1" dirty="0" smtClean="0">
              <a:solidFill>
                <a:schemeClr val="tx1"/>
              </a:solidFill>
            </a:endParaRPr>
          </a:p>
          <a:p>
            <a:pPr marL="630238" lvl="1" indent="-173038" algn="l">
              <a:lnSpc>
                <a:spcPct val="150000"/>
              </a:lnSpc>
              <a:spcBef>
                <a:spcPts val="0"/>
              </a:spcBef>
              <a:buFont typeface="Wingdings" pitchFamily="2" charset="2"/>
              <a:buChar char="Ø"/>
            </a:pPr>
            <a:r>
              <a:rPr lang="es-MX" sz="1300" b="1" dirty="0" smtClean="0">
                <a:solidFill>
                  <a:schemeClr val="tx1"/>
                </a:solidFill>
                <a:hlinkClick r:id="rId5" action="ppaction://hlinksldjump"/>
              </a:rPr>
              <a:t>Análisis </a:t>
            </a:r>
            <a:r>
              <a:rPr lang="es-MX" sz="1300" b="1" dirty="0">
                <a:solidFill>
                  <a:schemeClr val="tx1"/>
                </a:solidFill>
                <a:hlinkClick r:id="rId5" action="ppaction://hlinksldjump"/>
              </a:rPr>
              <a:t>de los problemas </a:t>
            </a:r>
            <a:r>
              <a:rPr lang="es-MX" sz="1300" b="1" dirty="0" smtClean="0">
                <a:solidFill>
                  <a:schemeClr val="tx1"/>
                </a:solidFill>
                <a:hlinkClick r:id="rId5" action="ppaction://hlinksldjump"/>
              </a:rPr>
              <a:t>estructurales.</a:t>
            </a:r>
            <a:endParaRPr lang="es-MX" sz="1300" b="1" dirty="0">
              <a:solidFill>
                <a:schemeClr val="tx1"/>
              </a:solidFill>
            </a:endParaRPr>
          </a:p>
          <a:p>
            <a:pPr marL="630238" lvl="1" indent="-173038" algn="l">
              <a:lnSpc>
                <a:spcPct val="150000"/>
              </a:lnSpc>
              <a:spcBef>
                <a:spcPts val="0"/>
              </a:spcBef>
              <a:buFont typeface="Wingdings" pitchFamily="2" charset="2"/>
              <a:buChar char="Ø"/>
            </a:pPr>
            <a:r>
              <a:rPr lang="es-MX" sz="1300" b="1" dirty="0" smtClean="0">
                <a:solidFill>
                  <a:schemeClr val="tx1"/>
                </a:solidFill>
                <a:hlinkClick r:id="rId6" action="ppaction://hlinksldjump"/>
              </a:rPr>
              <a:t>Análisis de la atención a las recomendaciones de los CIEES a la gestión.</a:t>
            </a:r>
            <a:endParaRPr lang="es-MX" sz="1300" b="1" dirty="0" smtClean="0">
              <a:solidFill>
                <a:schemeClr val="tx1"/>
              </a:solidFill>
            </a:endParaRPr>
          </a:p>
          <a:p>
            <a:pPr marL="630238" lvl="1" indent="-173038" algn="l">
              <a:lnSpc>
                <a:spcPct val="150000"/>
              </a:lnSpc>
              <a:spcBef>
                <a:spcPts val="0"/>
              </a:spcBef>
              <a:buFont typeface="Wingdings" pitchFamily="2" charset="2"/>
              <a:buChar char="Ø"/>
            </a:pPr>
            <a:r>
              <a:rPr lang="es-MX" sz="1300" b="1" dirty="0" smtClean="0">
                <a:solidFill>
                  <a:schemeClr val="tx1"/>
                </a:solidFill>
                <a:hlinkClick r:id="rId7" action="ppaction://hlinksldjump"/>
              </a:rPr>
              <a:t>A</a:t>
            </a:r>
            <a:r>
              <a:rPr lang="es-ES" sz="1300" b="1" dirty="0" err="1" smtClean="0">
                <a:solidFill>
                  <a:schemeClr val="tx1"/>
                </a:solidFill>
                <a:hlinkClick r:id="rId7" action="ppaction://hlinksldjump"/>
              </a:rPr>
              <a:t>nálisis</a:t>
            </a:r>
            <a:r>
              <a:rPr lang="es-ES" sz="1300" b="1" dirty="0" smtClean="0">
                <a:solidFill>
                  <a:schemeClr val="tx1"/>
                </a:solidFill>
                <a:hlinkClick r:id="rId7" action="ppaction://hlinksldjump"/>
              </a:rPr>
              <a:t> del cumplimiento de las Metas Compromiso de la gestión.</a:t>
            </a:r>
            <a:endParaRPr lang="es-ES" sz="1300" b="1" dirty="0">
              <a:solidFill>
                <a:schemeClr val="tx1"/>
              </a:solidFill>
            </a:endParaRPr>
          </a:p>
        </p:txBody>
      </p:sp>
      <p:grpSp>
        <p:nvGrpSpPr>
          <p:cNvPr id="12" name="Group 29"/>
          <p:cNvGrpSpPr>
            <a:grpSpLocks/>
          </p:cNvGrpSpPr>
          <p:nvPr/>
        </p:nvGrpSpPr>
        <p:grpSpPr bwMode="auto">
          <a:xfrm>
            <a:off x="1235073" y="1195377"/>
            <a:ext cx="6436800" cy="324000"/>
            <a:chOff x="24" y="489"/>
            <a:chExt cx="723" cy="292"/>
          </a:xfrm>
        </p:grpSpPr>
        <p:sp>
          <p:nvSpPr>
            <p:cNvPr id="13" name="Rectangle 696"/>
            <p:cNvSpPr>
              <a:spLocks noChangeArrowheads="1"/>
            </p:cNvSpPr>
            <p:nvPr/>
          </p:nvSpPr>
          <p:spPr bwMode="auto">
            <a:xfrm>
              <a:off x="26" y="489"/>
              <a:ext cx="721" cy="285"/>
            </a:xfrm>
            <a:prstGeom prst="rect">
              <a:avLst/>
            </a:prstGeom>
            <a:noFill/>
            <a:ln w="34925">
              <a:solidFill>
                <a:srgbClr val="003366"/>
              </a:solidFill>
              <a:miter lim="800000"/>
              <a:headEnd/>
              <a:tailEnd/>
            </a:ln>
          </p:spPr>
          <p:txBody>
            <a:bodyPr wrap="none" anchor="ctr"/>
            <a:lstStyle/>
            <a:p>
              <a:pPr algn="ctr"/>
              <a:endParaRPr lang="es-ES_tradnl" sz="1400"/>
            </a:p>
          </p:txBody>
        </p:sp>
        <p:sp>
          <p:nvSpPr>
            <p:cNvPr id="14" name="Line 697"/>
            <p:cNvSpPr>
              <a:spLocks noChangeShapeType="1"/>
            </p:cNvSpPr>
            <p:nvPr/>
          </p:nvSpPr>
          <p:spPr bwMode="auto">
            <a:xfrm>
              <a:off x="24" y="774"/>
              <a:ext cx="721" cy="0"/>
            </a:xfrm>
            <a:prstGeom prst="line">
              <a:avLst/>
            </a:prstGeom>
            <a:noFill/>
            <a:ln w="34925">
              <a:solidFill>
                <a:srgbClr val="969696"/>
              </a:solidFill>
              <a:round/>
              <a:headEnd/>
              <a:tailEnd/>
            </a:ln>
          </p:spPr>
          <p:txBody>
            <a:bodyPr/>
            <a:lstStyle/>
            <a:p>
              <a:endParaRPr lang="es-MX"/>
            </a:p>
          </p:txBody>
        </p:sp>
        <p:sp>
          <p:nvSpPr>
            <p:cNvPr id="15" name="Line 698"/>
            <p:cNvSpPr>
              <a:spLocks noChangeShapeType="1"/>
            </p:cNvSpPr>
            <p:nvPr/>
          </p:nvSpPr>
          <p:spPr bwMode="auto">
            <a:xfrm>
              <a:off x="745" y="496"/>
              <a:ext cx="0" cy="285"/>
            </a:xfrm>
            <a:prstGeom prst="line">
              <a:avLst/>
            </a:prstGeom>
            <a:noFill/>
            <a:ln w="34925">
              <a:solidFill>
                <a:srgbClr val="969696"/>
              </a:solidFill>
              <a:round/>
              <a:headEnd/>
              <a:tailEnd/>
            </a:ln>
          </p:spPr>
          <p:txBody>
            <a:bodyPr/>
            <a:lstStyle/>
            <a:p>
              <a:endParaRPr lang="es-MX"/>
            </a:p>
          </p:txBody>
        </p:sp>
      </p:grpSp>
      <p:pic>
        <p:nvPicPr>
          <p:cNvPr id="16" name="Picture 2" descr="http://www.andrescarizza.com.ar/images/actualizad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9912" y="2446699"/>
            <a:ext cx="586740" cy="167640"/>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16 Grupo"/>
          <p:cNvGrpSpPr/>
          <p:nvPr/>
        </p:nvGrpSpPr>
        <p:grpSpPr>
          <a:xfrm>
            <a:off x="1260185" y="1319866"/>
            <a:ext cx="1776416" cy="48310"/>
            <a:chOff x="1244840" y="944322"/>
            <a:chExt cx="1954058" cy="48310"/>
          </a:xfrm>
        </p:grpSpPr>
        <p:grpSp>
          <p:nvGrpSpPr>
            <p:cNvPr id="18" name="Group 143"/>
            <p:cNvGrpSpPr>
              <a:grpSpLocks/>
            </p:cNvGrpSpPr>
            <p:nvPr/>
          </p:nvGrpSpPr>
          <p:grpSpPr bwMode="auto">
            <a:xfrm>
              <a:off x="1244840" y="947038"/>
              <a:ext cx="661414" cy="42862"/>
              <a:chOff x="1447" y="674"/>
              <a:chExt cx="565" cy="27"/>
            </a:xfrm>
          </p:grpSpPr>
          <p:pic>
            <p:nvPicPr>
              <p:cNvPr id="25" name="Picture 144" descr="jnchainslw"/>
              <p:cNvPicPr preferRelativeResize="0">
                <a:picLocks noChangeArrowheads="1" noCrop="1"/>
              </p:cNvPicPr>
              <p:nvPr/>
            </p:nvPicPr>
            <p:blipFill>
              <a:blip r:embed="rId9" cstate="print"/>
              <a:srcRect/>
              <a:stretch>
                <a:fillRect/>
              </a:stretch>
            </p:blipFill>
            <p:spPr bwMode="auto">
              <a:xfrm>
                <a:off x="1447" y="674"/>
                <a:ext cx="354" cy="27"/>
              </a:xfrm>
              <a:prstGeom prst="rect">
                <a:avLst/>
              </a:prstGeom>
              <a:noFill/>
              <a:ln w="9525">
                <a:noFill/>
                <a:miter lim="800000"/>
                <a:headEnd/>
                <a:tailEnd/>
              </a:ln>
            </p:spPr>
          </p:pic>
          <p:pic>
            <p:nvPicPr>
              <p:cNvPr id="26" name="Picture 145" descr="jnchainslw"/>
              <p:cNvPicPr preferRelativeResize="0">
                <a:picLocks noChangeArrowheads="1" noCrop="1"/>
              </p:cNvPicPr>
              <p:nvPr/>
            </p:nvPicPr>
            <p:blipFill>
              <a:blip r:embed="rId9" cstate="print"/>
              <a:srcRect/>
              <a:stretch>
                <a:fillRect/>
              </a:stretch>
            </p:blipFill>
            <p:spPr bwMode="auto">
              <a:xfrm>
                <a:off x="1658" y="674"/>
                <a:ext cx="354" cy="27"/>
              </a:xfrm>
              <a:prstGeom prst="rect">
                <a:avLst/>
              </a:prstGeom>
              <a:noFill/>
              <a:ln w="9525">
                <a:noFill/>
                <a:miter lim="800000"/>
                <a:headEnd/>
                <a:tailEnd/>
              </a:ln>
            </p:spPr>
          </p:pic>
        </p:grpSp>
        <p:grpSp>
          <p:nvGrpSpPr>
            <p:cNvPr id="19" name="Group 143"/>
            <p:cNvGrpSpPr>
              <a:grpSpLocks/>
            </p:cNvGrpSpPr>
            <p:nvPr/>
          </p:nvGrpSpPr>
          <p:grpSpPr bwMode="auto">
            <a:xfrm>
              <a:off x="1887080" y="944322"/>
              <a:ext cx="661414" cy="42862"/>
              <a:chOff x="1447" y="674"/>
              <a:chExt cx="565" cy="27"/>
            </a:xfrm>
          </p:grpSpPr>
          <p:pic>
            <p:nvPicPr>
              <p:cNvPr id="23" name="Picture 144" descr="jnchainslw"/>
              <p:cNvPicPr preferRelativeResize="0">
                <a:picLocks noChangeArrowheads="1" noCrop="1"/>
              </p:cNvPicPr>
              <p:nvPr/>
            </p:nvPicPr>
            <p:blipFill>
              <a:blip r:embed="rId9" cstate="print"/>
              <a:srcRect/>
              <a:stretch>
                <a:fillRect/>
              </a:stretch>
            </p:blipFill>
            <p:spPr bwMode="auto">
              <a:xfrm>
                <a:off x="1447" y="674"/>
                <a:ext cx="354" cy="27"/>
              </a:xfrm>
              <a:prstGeom prst="rect">
                <a:avLst/>
              </a:prstGeom>
              <a:noFill/>
              <a:ln w="9525">
                <a:noFill/>
                <a:miter lim="800000"/>
                <a:headEnd/>
                <a:tailEnd/>
              </a:ln>
            </p:spPr>
          </p:pic>
          <p:pic>
            <p:nvPicPr>
              <p:cNvPr id="24" name="Picture 145" descr="jnchainslw"/>
              <p:cNvPicPr preferRelativeResize="0">
                <a:picLocks noChangeArrowheads="1" noCrop="1"/>
              </p:cNvPicPr>
              <p:nvPr/>
            </p:nvPicPr>
            <p:blipFill>
              <a:blip r:embed="rId9" cstate="print"/>
              <a:srcRect/>
              <a:stretch>
                <a:fillRect/>
              </a:stretch>
            </p:blipFill>
            <p:spPr bwMode="auto">
              <a:xfrm>
                <a:off x="1658" y="674"/>
                <a:ext cx="354" cy="27"/>
              </a:xfrm>
              <a:prstGeom prst="rect">
                <a:avLst/>
              </a:prstGeom>
              <a:noFill/>
              <a:ln w="9525">
                <a:noFill/>
                <a:miter lim="800000"/>
                <a:headEnd/>
                <a:tailEnd/>
              </a:ln>
            </p:spPr>
          </p:pic>
        </p:grpSp>
        <p:grpSp>
          <p:nvGrpSpPr>
            <p:cNvPr id="20" name="Group 143"/>
            <p:cNvGrpSpPr>
              <a:grpSpLocks/>
            </p:cNvGrpSpPr>
            <p:nvPr/>
          </p:nvGrpSpPr>
          <p:grpSpPr bwMode="auto">
            <a:xfrm>
              <a:off x="2537484" y="949770"/>
              <a:ext cx="661414" cy="42862"/>
              <a:chOff x="1447" y="674"/>
              <a:chExt cx="565" cy="27"/>
            </a:xfrm>
          </p:grpSpPr>
          <p:pic>
            <p:nvPicPr>
              <p:cNvPr id="21" name="Picture 144" descr="jnchainslw"/>
              <p:cNvPicPr preferRelativeResize="0">
                <a:picLocks noChangeArrowheads="1" noCrop="1"/>
              </p:cNvPicPr>
              <p:nvPr/>
            </p:nvPicPr>
            <p:blipFill>
              <a:blip r:embed="rId9" cstate="print"/>
              <a:srcRect/>
              <a:stretch>
                <a:fillRect/>
              </a:stretch>
            </p:blipFill>
            <p:spPr bwMode="auto">
              <a:xfrm>
                <a:off x="1447" y="674"/>
                <a:ext cx="354" cy="27"/>
              </a:xfrm>
              <a:prstGeom prst="rect">
                <a:avLst/>
              </a:prstGeom>
              <a:noFill/>
              <a:ln w="9525">
                <a:noFill/>
                <a:miter lim="800000"/>
                <a:headEnd/>
                <a:tailEnd/>
              </a:ln>
            </p:spPr>
          </p:pic>
          <p:pic>
            <p:nvPicPr>
              <p:cNvPr id="22" name="Picture 145" descr="jnchainslw"/>
              <p:cNvPicPr preferRelativeResize="0">
                <a:picLocks noChangeArrowheads="1" noCrop="1"/>
              </p:cNvPicPr>
              <p:nvPr/>
            </p:nvPicPr>
            <p:blipFill>
              <a:blip r:embed="rId9" cstate="print"/>
              <a:srcRect/>
              <a:stretch>
                <a:fillRect/>
              </a:stretch>
            </p:blipFill>
            <p:spPr bwMode="auto">
              <a:xfrm>
                <a:off x="1658" y="674"/>
                <a:ext cx="354" cy="27"/>
              </a:xfrm>
              <a:prstGeom prst="rect">
                <a:avLst/>
              </a:prstGeom>
              <a:noFill/>
              <a:ln w="9525">
                <a:noFill/>
                <a:miter lim="800000"/>
                <a:headEnd/>
                <a:tailEnd/>
              </a:ln>
            </p:spPr>
          </p:pic>
        </p:grpSp>
      </p:grpSp>
      <p:pic>
        <p:nvPicPr>
          <p:cNvPr id="27" name="Imagen 26"/>
          <p:cNvPicPr>
            <a:picLocks noChangeAspect="1"/>
          </p:cNvPicPr>
          <p:nvPr/>
        </p:nvPicPr>
        <p:blipFill>
          <a:blip r:embed="rId10"/>
          <a:stretch>
            <a:fillRect/>
          </a:stretch>
        </p:blipFill>
        <p:spPr>
          <a:xfrm>
            <a:off x="810046" y="-19630"/>
            <a:ext cx="8333954" cy="597460"/>
          </a:xfrm>
          <a:prstGeom prst="rect">
            <a:avLst/>
          </a:prstGeom>
        </p:spPr>
      </p:pic>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2"/>
          <p:cNvSpPr>
            <a:spLocks noChangeArrowheads="1"/>
          </p:cNvSpPr>
          <p:nvPr/>
        </p:nvSpPr>
        <p:spPr bwMode="auto">
          <a:xfrm>
            <a:off x="0" y="576912"/>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45061" name="Text Box 90"/>
          <p:cNvSpPr txBox="1">
            <a:spLocks noChangeArrowheads="1"/>
          </p:cNvSpPr>
          <p:nvPr/>
        </p:nvSpPr>
        <p:spPr bwMode="auto">
          <a:xfrm>
            <a:off x="0" y="571505"/>
            <a:ext cx="9144000" cy="6286519"/>
          </a:xfrm>
          <a:prstGeom prst="rect">
            <a:avLst/>
          </a:prstGeom>
          <a:solidFill>
            <a:schemeClr val="bg1">
              <a:alpha val="10000"/>
            </a:schemeClr>
          </a:solidFill>
          <a:ln w="3175" algn="ctr">
            <a:noFill/>
            <a:miter lim="800000"/>
            <a:headEnd/>
            <a:tailEnd/>
          </a:ln>
        </p:spPr>
        <p:txBody>
          <a:bodyPr tIns="82800" bIns="82800">
            <a:noAutofit/>
          </a:bodyPr>
          <a:lstStyle/>
          <a:p>
            <a:pPr algn="just">
              <a:spcBef>
                <a:spcPts val="0"/>
              </a:spcBef>
              <a:tabLst>
                <a:tab pos="180975" algn="l"/>
                <a:tab pos="622300" algn="l"/>
              </a:tabLst>
            </a:pPr>
            <a:endParaRPr lang="es-MX" sz="1200" b="1" dirty="0" smtClean="0">
              <a:solidFill>
                <a:schemeClr val="tx1"/>
              </a:solidFill>
            </a:endParaRPr>
          </a:p>
          <a:p>
            <a:pPr algn="just">
              <a:spcBef>
                <a:spcPts val="0"/>
              </a:spcBef>
              <a:tabLst>
                <a:tab pos="180975" algn="l"/>
                <a:tab pos="622300" algn="l"/>
              </a:tabLst>
            </a:pPr>
            <a:r>
              <a:rPr lang="es-MX" sz="1200" dirty="0" smtClean="0">
                <a:solidFill>
                  <a:schemeClr val="tx1"/>
                </a:solidFill>
              </a:rPr>
              <a:t>Análisis de la evaluación de la gestión</a:t>
            </a:r>
            <a:endParaRPr lang="es-MX" sz="1200" b="1" dirty="0" smtClean="0">
              <a:solidFill>
                <a:schemeClr val="tx1"/>
              </a:solidFill>
            </a:endParaRPr>
          </a:p>
          <a:p>
            <a:pPr algn="just">
              <a:spcBef>
                <a:spcPts val="0"/>
              </a:spcBef>
              <a:tabLst>
                <a:tab pos="180975" algn="l"/>
                <a:tab pos="622300" algn="l"/>
              </a:tabLst>
            </a:pPr>
            <a:endParaRPr lang="es-MX" sz="1200" dirty="0" smtClean="0">
              <a:solidFill>
                <a:schemeClr val="tx1"/>
              </a:solidFill>
            </a:endParaRPr>
          </a:p>
          <a:p>
            <a:pPr algn="just">
              <a:spcBef>
                <a:spcPts val="0"/>
              </a:spcBef>
              <a:tabLst>
                <a:tab pos="180975" algn="l"/>
                <a:tab pos="622300" algn="l"/>
              </a:tabLst>
            </a:pPr>
            <a:r>
              <a:rPr lang="es-MX" sz="1200" b="0" dirty="0" smtClean="0">
                <a:solidFill>
                  <a:schemeClr val="tx1"/>
                </a:solidFill>
              </a:rPr>
              <a:t>En </a:t>
            </a:r>
            <a:r>
              <a:rPr lang="es-MX" sz="1200" b="0" dirty="0">
                <a:solidFill>
                  <a:schemeClr val="tx1"/>
                </a:solidFill>
              </a:rPr>
              <a:t>esta etapa del proceso de autoevaluación es importante que en el marco del ProGES, </a:t>
            </a:r>
            <a:r>
              <a:rPr lang="es-MX" sz="1200" b="0" dirty="0" smtClean="0">
                <a:solidFill>
                  <a:schemeClr val="tx1"/>
                </a:solidFill>
              </a:rPr>
              <a:t>hacer un análisis </a:t>
            </a:r>
            <a:r>
              <a:rPr lang="es-MX" sz="1200" b="0" dirty="0">
                <a:solidFill>
                  <a:schemeClr val="tx1"/>
                </a:solidFill>
              </a:rPr>
              <a:t>explícito </a:t>
            </a:r>
            <a:r>
              <a:rPr lang="es-MX" sz="1200" b="0" dirty="0" smtClean="0">
                <a:solidFill>
                  <a:schemeClr val="tx1"/>
                </a:solidFill>
              </a:rPr>
              <a:t>y jerarquizar los principales avances en los procesos de mejora de la gestión, el impacto que han tenido en la mejora de los servicios académicos y los principales rezagos de los siguientes temas:</a:t>
            </a:r>
          </a:p>
          <a:p>
            <a:pPr algn="just">
              <a:spcBef>
                <a:spcPts val="0"/>
              </a:spcBef>
              <a:tabLst>
                <a:tab pos="180975" algn="l"/>
                <a:tab pos="622300" algn="l"/>
              </a:tabLst>
            </a:pPr>
            <a:endParaRPr lang="es-MX" sz="1200" b="0" dirty="0" smtClean="0">
              <a:solidFill>
                <a:schemeClr val="tx1"/>
              </a:solidFill>
            </a:endParaRPr>
          </a:p>
          <a:p>
            <a:pPr marL="285750" indent="-285750" algn="just">
              <a:spcBef>
                <a:spcPts val="0"/>
              </a:spcBef>
              <a:buFont typeface="Wingdings" pitchFamily="2" charset="2"/>
              <a:buChar char="Ø"/>
              <a:tabLst>
                <a:tab pos="180975" algn="l"/>
                <a:tab pos="622300" algn="l"/>
              </a:tabLst>
            </a:pPr>
            <a:r>
              <a:rPr lang="es-MX" sz="1200" b="0" dirty="0">
                <a:solidFill>
                  <a:schemeClr val="tx1"/>
                </a:solidFill>
              </a:rPr>
              <a:t>Análisis de la estructura organizacional académica (modelo académico</a:t>
            </a:r>
            <a:r>
              <a:rPr lang="es-MX" sz="1200" b="0" dirty="0" smtClean="0">
                <a:solidFill>
                  <a:schemeClr val="tx1"/>
                </a:solidFill>
              </a:rPr>
              <a:t>).</a:t>
            </a:r>
          </a:p>
          <a:p>
            <a:pPr algn="just">
              <a:spcBef>
                <a:spcPts val="0"/>
              </a:spcBef>
              <a:tabLst>
                <a:tab pos="180975" algn="l"/>
                <a:tab pos="622300" algn="l"/>
              </a:tabLst>
            </a:pPr>
            <a:endParaRPr lang="es-MX" sz="1200" b="0" dirty="0">
              <a:solidFill>
                <a:schemeClr val="tx1"/>
              </a:solidFill>
            </a:endParaRPr>
          </a:p>
          <a:p>
            <a:pPr marL="285750" indent="-285750" algn="just">
              <a:spcBef>
                <a:spcPts val="0"/>
              </a:spcBef>
              <a:buFont typeface="Wingdings" pitchFamily="2" charset="2"/>
              <a:buChar char="Ø"/>
              <a:tabLst>
                <a:tab pos="180975" algn="l"/>
                <a:tab pos="622300" algn="l"/>
              </a:tabLst>
            </a:pPr>
            <a:r>
              <a:rPr lang="es-MX" sz="1200" b="0" dirty="0">
                <a:solidFill>
                  <a:schemeClr val="tx1"/>
                </a:solidFill>
              </a:rPr>
              <a:t>Análisis de la planeación institucional (modelo de planeación</a:t>
            </a:r>
            <a:r>
              <a:rPr lang="es-MX" sz="1200" b="0" dirty="0" smtClean="0">
                <a:solidFill>
                  <a:schemeClr val="tx1"/>
                </a:solidFill>
              </a:rPr>
              <a:t>).</a:t>
            </a:r>
          </a:p>
          <a:p>
            <a:pPr algn="just">
              <a:spcBef>
                <a:spcPts val="0"/>
              </a:spcBef>
              <a:tabLst>
                <a:tab pos="180975" algn="l"/>
                <a:tab pos="622300" algn="l"/>
              </a:tabLst>
            </a:pPr>
            <a:endParaRPr lang="es-MX" sz="1200" b="0" dirty="0">
              <a:solidFill>
                <a:schemeClr val="tx1"/>
              </a:solidFill>
            </a:endParaRPr>
          </a:p>
          <a:p>
            <a:pPr marL="285750" indent="-285750" algn="just">
              <a:spcBef>
                <a:spcPts val="0"/>
              </a:spcBef>
              <a:buFont typeface="Wingdings" pitchFamily="2" charset="2"/>
              <a:buChar char="Ø"/>
              <a:tabLst>
                <a:tab pos="180975" algn="l"/>
                <a:tab pos="622300" algn="l"/>
              </a:tabLst>
            </a:pPr>
            <a:r>
              <a:rPr lang="es-MX" sz="1200" b="0" dirty="0">
                <a:solidFill>
                  <a:schemeClr val="tx1"/>
                </a:solidFill>
              </a:rPr>
              <a:t>Análisis de la infraestructura de la conectividad institucional y sistemas de información, en cuanto a</a:t>
            </a:r>
            <a:r>
              <a:rPr lang="es-MX" sz="1200" b="0" dirty="0" smtClean="0">
                <a:solidFill>
                  <a:schemeClr val="tx1"/>
                </a:solidFill>
              </a:rPr>
              <a:t>:</a:t>
            </a:r>
          </a:p>
          <a:p>
            <a:pPr algn="just">
              <a:spcBef>
                <a:spcPts val="0"/>
              </a:spcBef>
              <a:tabLst>
                <a:tab pos="180975" algn="l"/>
                <a:tab pos="622300" algn="l"/>
              </a:tabLst>
            </a:pPr>
            <a:endParaRPr lang="es-MX" sz="1200" b="0" dirty="0">
              <a:solidFill>
                <a:schemeClr val="tx1"/>
              </a:solidFill>
            </a:endParaRPr>
          </a:p>
          <a:p>
            <a:pPr marL="742950" lvl="1" indent="-285750" algn="just">
              <a:spcBef>
                <a:spcPts val="0"/>
              </a:spcBef>
              <a:buFont typeface="Wingdings" pitchFamily="2" charset="2"/>
              <a:buChar char="ü"/>
              <a:tabLst>
                <a:tab pos="180975" algn="l"/>
                <a:tab pos="622300" algn="l"/>
              </a:tabLst>
            </a:pPr>
            <a:r>
              <a:rPr lang="es-MX" sz="1200" b="0" dirty="0" smtClean="0">
                <a:solidFill>
                  <a:schemeClr val="tx1"/>
                </a:solidFill>
              </a:rPr>
              <a:t>Operación </a:t>
            </a:r>
            <a:r>
              <a:rPr lang="es-MX" sz="1200" b="0" dirty="0">
                <a:solidFill>
                  <a:schemeClr val="tx1"/>
                </a:solidFill>
              </a:rPr>
              <a:t>de los módulos de Administración Escolar, Recursos Humanos y Finanzas.</a:t>
            </a:r>
          </a:p>
          <a:p>
            <a:pPr lvl="1" algn="just">
              <a:spcBef>
                <a:spcPts val="0"/>
              </a:spcBef>
              <a:tabLst>
                <a:tab pos="180975" algn="l"/>
                <a:tab pos="622300" algn="l"/>
              </a:tabLst>
            </a:pPr>
            <a:endParaRPr lang="es-MX" sz="1200" b="0" dirty="0">
              <a:solidFill>
                <a:schemeClr val="tx1"/>
              </a:solidFill>
            </a:endParaRPr>
          </a:p>
          <a:p>
            <a:pPr marL="742950" lvl="1" indent="-285750" algn="just">
              <a:spcBef>
                <a:spcPts val="0"/>
              </a:spcBef>
              <a:buFont typeface="Wingdings" pitchFamily="2" charset="2"/>
              <a:buChar char="ü"/>
              <a:tabLst>
                <a:tab pos="180975" algn="l"/>
                <a:tab pos="622300" algn="l"/>
              </a:tabLst>
            </a:pPr>
            <a:r>
              <a:rPr lang="es-MX" sz="1200" b="0" dirty="0" smtClean="0">
                <a:solidFill>
                  <a:schemeClr val="tx1"/>
                </a:solidFill>
              </a:rPr>
              <a:t>Generación </a:t>
            </a:r>
            <a:r>
              <a:rPr lang="es-MX" sz="1200" b="0" dirty="0">
                <a:solidFill>
                  <a:schemeClr val="tx1"/>
                </a:solidFill>
              </a:rPr>
              <a:t>de indicadores académicos y de gestión a partir del SIIA</a:t>
            </a:r>
            <a:r>
              <a:rPr lang="es-MX" sz="1200" b="0" dirty="0" smtClean="0">
                <a:solidFill>
                  <a:schemeClr val="tx1"/>
                </a:solidFill>
              </a:rPr>
              <a:t>.</a:t>
            </a:r>
          </a:p>
          <a:p>
            <a:pPr lvl="1" algn="just">
              <a:spcBef>
                <a:spcPts val="0"/>
              </a:spcBef>
              <a:tabLst>
                <a:tab pos="180975" algn="l"/>
                <a:tab pos="622300" algn="l"/>
              </a:tabLst>
            </a:pPr>
            <a:endParaRPr lang="es-MX" sz="1200" b="0" dirty="0">
              <a:solidFill>
                <a:schemeClr val="tx1"/>
              </a:solidFill>
            </a:endParaRPr>
          </a:p>
          <a:p>
            <a:pPr marL="742950" lvl="1" indent="-285750" algn="just">
              <a:spcBef>
                <a:spcPts val="0"/>
              </a:spcBef>
              <a:buFont typeface="Wingdings" pitchFamily="2" charset="2"/>
              <a:buChar char="ü"/>
              <a:tabLst>
                <a:tab pos="180975" algn="l"/>
                <a:tab pos="622300" algn="l"/>
              </a:tabLst>
            </a:pPr>
            <a:r>
              <a:rPr lang="es-MX" sz="1200" b="0" dirty="0" smtClean="0">
                <a:solidFill>
                  <a:schemeClr val="tx1"/>
                </a:solidFill>
              </a:rPr>
              <a:t>Funcionamiento </a:t>
            </a:r>
            <a:r>
              <a:rPr lang="es-MX" sz="1200" b="0" dirty="0">
                <a:solidFill>
                  <a:schemeClr val="tx1"/>
                </a:solidFill>
              </a:rPr>
              <a:t>y operación de la red institucional de información.</a:t>
            </a:r>
          </a:p>
          <a:p>
            <a:pPr algn="just">
              <a:spcBef>
                <a:spcPts val="0"/>
              </a:spcBef>
              <a:tabLst>
                <a:tab pos="180975" algn="l"/>
                <a:tab pos="622300" algn="l"/>
              </a:tabLst>
            </a:pPr>
            <a:endParaRPr lang="es-MX" sz="1200" b="0" dirty="0" smtClean="0">
              <a:solidFill>
                <a:schemeClr val="tx1"/>
              </a:solidFill>
            </a:endParaRPr>
          </a:p>
          <a:p>
            <a:pPr marL="285750" indent="-285750" algn="just">
              <a:spcBef>
                <a:spcPts val="0"/>
              </a:spcBef>
              <a:buFont typeface="Wingdings" pitchFamily="2" charset="2"/>
              <a:buChar char="Ø"/>
              <a:tabLst>
                <a:tab pos="180975" algn="l"/>
                <a:tab pos="622300" algn="l"/>
              </a:tabLst>
            </a:pPr>
            <a:r>
              <a:rPr lang="es-MX" sz="1200" b="0" dirty="0">
                <a:solidFill>
                  <a:schemeClr val="tx1"/>
                </a:solidFill>
              </a:rPr>
              <a:t>Análisis de la situación institucional sobre higiene, seguridad y medio ambiente.</a:t>
            </a:r>
          </a:p>
          <a:p>
            <a:pPr algn="just">
              <a:spcBef>
                <a:spcPts val="0"/>
              </a:spcBef>
              <a:tabLst>
                <a:tab pos="180975" algn="l"/>
                <a:tab pos="622300" algn="l"/>
              </a:tabLst>
            </a:pPr>
            <a:endParaRPr lang="es-MX" sz="1200" b="0" dirty="0">
              <a:solidFill>
                <a:schemeClr val="tx1"/>
              </a:solidFill>
            </a:endParaRPr>
          </a:p>
          <a:p>
            <a:pPr marL="285750" indent="-285750" algn="just">
              <a:spcBef>
                <a:spcPts val="0"/>
              </a:spcBef>
              <a:buFont typeface="Wingdings" pitchFamily="2" charset="2"/>
              <a:buChar char="Ø"/>
              <a:tabLst>
                <a:tab pos="180975" algn="l"/>
                <a:tab pos="622300" algn="l"/>
              </a:tabLst>
            </a:pPr>
            <a:r>
              <a:rPr lang="es-MX" sz="1200" b="0" dirty="0">
                <a:solidFill>
                  <a:schemeClr val="tx1"/>
                </a:solidFill>
              </a:rPr>
              <a:t>Análisis sobre el desarrollo de la cultura artística y prevención  a las adicciones.</a:t>
            </a:r>
          </a:p>
          <a:p>
            <a:pPr algn="just">
              <a:spcBef>
                <a:spcPts val="0"/>
              </a:spcBef>
              <a:tabLst>
                <a:tab pos="180975" algn="l"/>
                <a:tab pos="622300" algn="l"/>
              </a:tabLst>
            </a:pPr>
            <a:endParaRPr lang="es-MX" sz="1200" b="0" dirty="0">
              <a:solidFill>
                <a:schemeClr val="tx1"/>
              </a:solidFill>
            </a:endParaRPr>
          </a:p>
          <a:p>
            <a:pPr marL="285750" indent="-285750" algn="just">
              <a:spcBef>
                <a:spcPts val="0"/>
              </a:spcBef>
              <a:buFont typeface="Wingdings" pitchFamily="2" charset="2"/>
              <a:buChar char="Ø"/>
              <a:tabLst>
                <a:tab pos="180975" algn="l"/>
                <a:tab pos="622300" algn="l"/>
              </a:tabLst>
            </a:pPr>
            <a:r>
              <a:rPr lang="es-MX" sz="1200" b="0" dirty="0">
                <a:solidFill>
                  <a:schemeClr val="tx1"/>
                </a:solidFill>
              </a:rPr>
              <a:t>Análisis sobre la certificación de los procesos estratégicos (recursos humanos, financiero, administración escolar y bibliotecas), en cuanto a los siguientes puntos:</a:t>
            </a:r>
          </a:p>
          <a:p>
            <a:pPr algn="just">
              <a:spcBef>
                <a:spcPts val="0"/>
              </a:spcBef>
              <a:tabLst>
                <a:tab pos="180975" algn="l"/>
                <a:tab pos="622300" algn="l"/>
              </a:tabLst>
            </a:pPr>
            <a:endParaRPr lang="es-MX" sz="1200" b="0" dirty="0">
              <a:solidFill>
                <a:schemeClr val="tx1"/>
              </a:solidFill>
            </a:endParaRPr>
          </a:p>
          <a:p>
            <a:pPr marL="742950" lvl="1" indent="-285750" algn="just">
              <a:spcBef>
                <a:spcPts val="0"/>
              </a:spcBef>
              <a:buFont typeface="Wingdings" pitchFamily="2" charset="2"/>
              <a:buChar char="ü"/>
              <a:tabLst>
                <a:tab pos="180975" algn="l"/>
                <a:tab pos="622300" algn="l"/>
              </a:tabLst>
            </a:pPr>
            <a:r>
              <a:rPr lang="es-MX" sz="1200" b="0" dirty="0" smtClean="0">
                <a:solidFill>
                  <a:schemeClr val="tx1"/>
                </a:solidFill>
              </a:rPr>
              <a:t>Evolución </a:t>
            </a:r>
            <a:r>
              <a:rPr lang="es-MX" sz="1200" b="0" dirty="0">
                <a:solidFill>
                  <a:schemeClr val="tx1"/>
                </a:solidFill>
              </a:rPr>
              <a:t>de los procesos estratégicos certificados en los últimos tres años.</a:t>
            </a:r>
          </a:p>
          <a:p>
            <a:pPr algn="just">
              <a:spcBef>
                <a:spcPts val="0"/>
              </a:spcBef>
              <a:tabLst>
                <a:tab pos="180975" algn="l"/>
                <a:tab pos="622300" algn="l"/>
              </a:tabLst>
            </a:pPr>
            <a:endParaRPr lang="es-MX" sz="1200" b="0" dirty="0" smtClean="0">
              <a:solidFill>
                <a:schemeClr val="tx1"/>
              </a:solidFill>
            </a:endParaRPr>
          </a:p>
          <a:p>
            <a:pPr marL="742950" lvl="1" indent="-285750" algn="just">
              <a:spcBef>
                <a:spcPts val="0"/>
              </a:spcBef>
              <a:buFont typeface="Wingdings" pitchFamily="2" charset="2"/>
              <a:buChar char="ü"/>
              <a:tabLst>
                <a:tab pos="180975" algn="l"/>
                <a:tab pos="622300" algn="l"/>
              </a:tabLst>
            </a:pPr>
            <a:r>
              <a:rPr lang="es-MX" sz="1200" b="0" dirty="0" smtClean="0">
                <a:solidFill>
                  <a:schemeClr val="tx1"/>
                </a:solidFill>
              </a:rPr>
              <a:t>Beneficios </a:t>
            </a:r>
            <a:r>
              <a:rPr lang="es-MX" sz="1200" b="0" dirty="0">
                <a:solidFill>
                  <a:schemeClr val="tx1"/>
                </a:solidFill>
              </a:rPr>
              <a:t>alcanzados a partir de la certificación de procesos respecto a: la mejora de los servicios de atención a estudiantes, profesores, personal administrativo y público en general, optimización y transparencia de los recursos, entre otros aspectos</a:t>
            </a:r>
            <a:r>
              <a:rPr lang="es-MX" sz="1200" b="0" dirty="0" smtClean="0">
                <a:solidFill>
                  <a:schemeClr val="tx1"/>
                </a:solidFill>
              </a:rPr>
              <a:t>.</a:t>
            </a:r>
          </a:p>
          <a:p>
            <a:pPr algn="just">
              <a:spcBef>
                <a:spcPts val="0"/>
              </a:spcBef>
              <a:tabLst>
                <a:tab pos="180975" algn="l"/>
                <a:tab pos="622300" algn="l"/>
              </a:tabLst>
            </a:pPr>
            <a:endParaRPr lang="es-MX" sz="1200" b="0" dirty="0" smtClean="0">
              <a:solidFill>
                <a:schemeClr val="tx1"/>
              </a:solidFill>
            </a:endParaRPr>
          </a:p>
          <a:p>
            <a:pPr marL="742950" lvl="1" indent="-285750" algn="just">
              <a:spcBef>
                <a:spcPts val="0"/>
              </a:spcBef>
              <a:buFont typeface="Wingdings" pitchFamily="2" charset="2"/>
              <a:buChar char="ü"/>
              <a:tabLst>
                <a:tab pos="180975" algn="l"/>
                <a:tab pos="622300" algn="l"/>
              </a:tabLst>
            </a:pPr>
            <a:r>
              <a:rPr lang="es-MX" sz="1200" b="0" dirty="0">
                <a:solidFill>
                  <a:schemeClr val="tx1"/>
                </a:solidFill>
              </a:rPr>
              <a:t>Debilidades de la certificación</a:t>
            </a:r>
            <a:r>
              <a:rPr lang="es-MX" sz="1200" b="0" dirty="0" smtClean="0">
                <a:solidFill>
                  <a:schemeClr val="tx1"/>
                </a:solidFill>
              </a:rPr>
              <a:t>.</a:t>
            </a:r>
            <a:endParaRPr lang="es-MX" sz="1200" dirty="0">
              <a:solidFill>
                <a:schemeClr val="tx1"/>
              </a:solidFill>
            </a:endParaRPr>
          </a:p>
        </p:txBody>
      </p:sp>
      <p:sp>
        <p:nvSpPr>
          <p:cNvPr id="4" name="3 Rectángulo">
            <a:hlinkClick r:id="rId3" action="ppaction://hlinksldjump"/>
          </p:cNvPr>
          <p:cNvSpPr/>
          <p:nvPr/>
        </p:nvSpPr>
        <p:spPr bwMode="auto">
          <a:xfrm flipH="1">
            <a:off x="0" y="-24"/>
            <a:ext cx="9144000" cy="6858000"/>
          </a:xfrm>
          <a:prstGeom prst="rect">
            <a:avLst/>
          </a:prstGeom>
          <a:solidFill>
            <a:srgbClr val="002774">
              <a:alpha val="0"/>
            </a:srgbClr>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pic>
        <p:nvPicPr>
          <p:cNvPr id="5" name="Imagen 4"/>
          <p:cNvPicPr>
            <a:picLocks noChangeAspect="1"/>
          </p:cNvPicPr>
          <p:nvPr/>
        </p:nvPicPr>
        <p:blipFill>
          <a:blip r:embed="rId4"/>
          <a:stretch>
            <a:fillRect/>
          </a:stretch>
        </p:blipFill>
        <p:spPr>
          <a:xfrm>
            <a:off x="810046" y="-25955"/>
            <a:ext cx="8333954" cy="597460"/>
          </a:xfrm>
          <a:prstGeom prst="rect">
            <a:avLst/>
          </a:prstGeom>
        </p:spPr>
      </p:pic>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2"/>
          <p:cNvSpPr>
            <a:spLocks noChangeArrowheads="1"/>
          </p:cNvSpPr>
          <p:nvPr/>
        </p:nvSpPr>
        <p:spPr bwMode="auto">
          <a:xfrm>
            <a:off x="0" y="576912"/>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45061" name="Text Box 90"/>
          <p:cNvSpPr txBox="1">
            <a:spLocks noChangeArrowheads="1"/>
          </p:cNvSpPr>
          <p:nvPr/>
        </p:nvSpPr>
        <p:spPr bwMode="auto">
          <a:xfrm>
            <a:off x="0" y="571505"/>
            <a:ext cx="9144000" cy="6286519"/>
          </a:xfrm>
          <a:prstGeom prst="rect">
            <a:avLst/>
          </a:prstGeom>
          <a:solidFill>
            <a:schemeClr val="bg1">
              <a:alpha val="10000"/>
            </a:schemeClr>
          </a:solidFill>
          <a:ln w="3175" algn="ctr">
            <a:noFill/>
            <a:miter lim="800000"/>
            <a:headEnd/>
            <a:tailEnd/>
          </a:ln>
        </p:spPr>
        <p:txBody>
          <a:bodyPr tIns="82800" bIns="82800">
            <a:noAutofit/>
          </a:bodyPr>
          <a:lstStyle/>
          <a:p>
            <a:pPr algn="just">
              <a:spcBef>
                <a:spcPts val="0"/>
              </a:spcBef>
              <a:tabLst>
                <a:tab pos="180975" algn="l"/>
                <a:tab pos="622300" algn="l"/>
              </a:tabLst>
            </a:pPr>
            <a:endParaRPr lang="es-MX" sz="500" b="1" dirty="0" smtClean="0">
              <a:solidFill>
                <a:schemeClr val="tx1"/>
              </a:solidFill>
            </a:endParaRPr>
          </a:p>
          <a:p>
            <a:pPr algn="just">
              <a:spcBef>
                <a:spcPts val="0"/>
              </a:spcBef>
              <a:tabLst>
                <a:tab pos="180975" algn="l"/>
                <a:tab pos="622300" algn="l"/>
              </a:tabLst>
            </a:pPr>
            <a:r>
              <a:rPr lang="es-MX" sz="1300" dirty="0" smtClean="0">
                <a:solidFill>
                  <a:schemeClr val="tx1"/>
                </a:solidFill>
              </a:rPr>
              <a:t>Análisis de la evaluación de la gestión</a:t>
            </a:r>
            <a:endParaRPr lang="es-MX" sz="1300" b="1" dirty="0" smtClean="0">
              <a:solidFill>
                <a:schemeClr val="tx1"/>
              </a:solidFill>
            </a:endParaRPr>
          </a:p>
          <a:p>
            <a:pPr algn="just">
              <a:spcBef>
                <a:spcPts val="0"/>
              </a:spcBef>
              <a:tabLst>
                <a:tab pos="180975" algn="l"/>
                <a:tab pos="622300" algn="l"/>
              </a:tabLst>
            </a:pPr>
            <a:endParaRPr lang="es-MX" sz="800" dirty="0" smtClean="0">
              <a:solidFill>
                <a:schemeClr val="tx1"/>
              </a:solidFill>
            </a:endParaRPr>
          </a:p>
          <a:p>
            <a:pPr marL="285750" indent="-285750" algn="just">
              <a:spcBef>
                <a:spcPts val="0"/>
              </a:spcBef>
              <a:buFont typeface="Wingdings" pitchFamily="2" charset="2"/>
              <a:buChar char="Ø"/>
              <a:tabLst>
                <a:tab pos="180975" algn="l"/>
                <a:tab pos="622300" algn="l"/>
              </a:tabLst>
            </a:pPr>
            <a:r>
              <a:rPr lang="es-MX" sz="1300" b="0" dirty="0" smtClean="0">
                <a:solidFill>
                  <a:schemeClr val="tx1"/>
                </a:solidFill>
              </a:rPr>
              <a:t>Acreditación institucional: situación que guarda la acreditación institucional a nivel nacional e internacional.</a:t>
            </a:r>
          </a:p>
          <a:p>
            <a:pPr algn="just">
              <a:spcBef>
                <a:spcPts val="0"/>
              </a:spcBef>
              <a:tabLst>
                <a:tab pos="180975" algn="l"/>
                <a:tab pos="622300" algn="l"/>
              </a:tabLst>
            </a:pPr>
            <a:endParaRPr lang="es-MX" sz="800" b="0" dirty="0">
              <a:solidFill>
                <a:schemeClr val="tx1"/>
              </a:solidFill>
            </a:endParaRPr>
          </a:p>
          <a:p>
            <a:pPr marL="285750" indent="-285750" algn="just">
              <a:spcBef>
                <a:spcPts val="0"/>
              </a:spcBef>
              <a:buFont typeface="Wingdings" pitchFamily="2" charset="2"/>
              <a:buChar char="Ø"/>
              <a:tabLst>
                <a:tab pos="180975" algn="l"/>
                <a:tab pos="622300" algn="l"/>
              </a:tabLst>
            </a:pPr>
            <a:r>
              <a:rPr lang="es-MX" sz="1300" b="0" dirty="0" smtClean="0">
                <a:solidFill>
                  <a:schemeClr val="tx1"/>
                </a:solidFill>
              </a:rPr>
              <a:t>Rendición de cuentas y transparencia institucional.</a:t>
            </a:r>
          </a:p>
          <a:p>
            <a:pPr algn="just">
              <a:spcBef>
                <a:spcPts val="0"/>
              </a:spcBef>
              <a:tabLst>
                <a:tab pos="180975" algn="l"/>
                <a:tab pos="622300" algn="l"/>
              </a:tabLst>
            </a:pPr>
            <a:endParaRPr lang="es-MX" sz="800" b="0" dirty="0">
              <a:solidFill>
                <a:schemeClr val="tx1"/>
              </a:solidFill>
            </a:endParaRPr>
          </a:p>
          <a:p>
            <a:pPr marL="285750" indent="-285750" algn="just">
              <a:spcBef>
                <a:spcPts val="0"/>
              </a:spcBef>
              <a:buFont typeface="Wingdings" pitchFamily="2" charset="2"/>
              <a:buChar char="Ø"/>
              <a:tabLst>
                <a:tab pos="180975" algn="l"/>
                <a:tab pos="622300" algn="l"/>
              </a:tabLst>
            </a:pPr>
            <a:r>
              <a:rPr lang="es-MX" sz="1300" b="0" dirty="0">
                <a:solidFill>
                  <a:schemeClr val="tx1"/>
                </a:solidFill>
              </a:rPr>
              <a:t>La existencia y funcionamiento de contralorías sociales</a:t>
            </a:r>
            <a:r>
              <a:rPr lang="es-MX" sz="1300" b="0" dirty="0" smtClean="0">
                <a:solidFill>
                  <a:schemeClr val="tx1"/>
                </a:solidFill>
              </a:rPr>
              <a:t>.</a:t>
            </a:r>
          </a:p>
          <a:p>
            <a:pPr algn="just">
              <a:spcBef>
                <a:spcPts val="0"/>
              </a:spcBef>
              <a:tabLst>
                <a:tab pos="180975" algn="l"/>
                <a:tab pos="622300" algn="l"/>
              </a:tabLst>
            </a:pPr>
            <a:endParaRPr lang="es-MX" sz="800" b="0" dirty="0">
              <a:solidFill>
                <a:schemeClr val="tx1"/>
              </a:solidFill>
            </a:endParaRPr>
          </a:p>
          <a:p>
            <a:pPr marL="285750" indent="-285750" algn="just">
              <a:spcBef>
                <a:spcPts val="0"/>
              </a:spcBef>
              <a:buFont typeface="Wingdings" pitchFamily="2" charset="2"/>
              <a:buChar char="Ø"/>
              <a:tabLst>
                <a:tab pos="180975" algn="l"/>
                <a:tab pos="622300" algn="l"/>
              </a:tabLst>
            </a:pPr>
            <a:r>
              <a:rPr lang="es-MX" sz="1300" b="0" dirty="0" smtClean="0">
                <a:solidFill>
                  <a:schemeClr val="tx1"/>
                </a:solidFill>
              </a:rPr>
              <a:t>La </a:t>
            </a:r>
            <a:r>
              <a:rPr lang="es-MX" sz="1300" b="0" dirty="0">
                <a:solidFill>
                  <a:schemeClr val="tx1"/>
                </a:solidFill>
              </a:rPr>
              <a:t>publicación de los estados financieros auditados y aprobados por el máximo órgano de gobierno universitario.</a:t>
            </a:r>
          </a:p>
          <a:p>
            <a:pPr algn="just">
              <a:spcBef>
                <a:spcPts val="0"/>
              </a:spcBef>
              <a:tabLst>
                <a:tab pos="180975" algn="l"/>
                <a:tab pos="622300" algn="l"/>
              </a:tabLst>
            </a:pPr>
            <a:endParaRPr lang="es-MX" sz="800" b="0" dirty="0">
              <a:solidFill>
                <a:schemeClr val="tx1"/>
              </a:solidFill>
            </a:endParaRPr>
          </a:p>
          <a:p>
            <a:pPr marL="285750" indent="-285750" algn="just">
              <a:spcBef>
                <a:spcPts val="0"/>
              </a:spcBef>
              <a:buFont typeface="Wingdings" pitchFamily="2" charset="2"/>
              <a:buChar char="Ø"/>
              <a:tabLst>
                <a:tab pos="180975" algn="l"/>
                <a:tab pos="622300" algn="l"/>
              </a:tabLst>
            </a:pPr>
            <a:r>
              <a:rPr lang="es-MX" sz="1300" b="0" dirty="0" smtClean="0">
                <a:solidFill>
                  <a:schemeClr val="tx1"/>
                </a:solidFill>
              </a:rPr>
              <a:t>La </a:t>
            </a:r>
            <a:r>
              <a:rPr lang="es-MX" sz="1300" b="0" dirty="0">
                <a:solidFill>
                  <a:schemeClr val="tx1"/>
                </a:solidFill>
              </a:rPr>
              <a:t>existencia de una página web para dar acceso a toda la información de la institución (total de plantilla de base y confianza; salarios de los funcionarios; subsidios ordinarios y extraordinarios recibidos por año, en particular los recursos recibidos por el PIFI en el periodo de </a:t>
            </a:r>
            <a:r>
              <a:rPr lang="es-MX" sz="1300" b="0" dirty="0" smtClean="0">
                <a:solidFill>
                  <a:schemeClr val="tx1"/>
                </a:solidFill>
              </a:rPr>
              <a:t>2012-2013, y los recibidos por el PROFOCIE 2014-2015, </a:t>
            </a:r>
            <a:r>
              <a:rPr lang="es-MX" sz="1300" b="0" dirty="0">
                <a:solidFill>
                  <a:schemeClr val="tx1"/>
                </a:solidFill>
              </a:rPr>
              <a:t>a nivel de proyecto y el resultado académico de los mismos; presupuesto asignado a las dependencias universitarias, campus, entre otros</a:t>
            </a:r>
            <a:r>
              <a:rPr lang="es-MX" sz="1300" b="0" dirty="0" smtClean="0">
                <a:solidFill>
                  <a:schemeClr val="tx1"/>
                </a:solidFill>
              </a:rPr>
              <a:t>).</a:t>
            </a:r>
          </a:p>
          <a:p>
            <a:pPr algn="just">
              <a:spcBef>
                <a:spcPts val="0"/>
              </a:spcBef>
              <a:tabLst>
                <a:tab pos="180975" algn="l"/>
                <a:tab pos="622300" algn="l"/>
              </a:tabLst>
            </a:pPr>
            <a:endParaRPr lang="es-MX" sz="800" b="0" dirty="0" smtClean="0">
              <a:solidFill>
                <a:schemeClr val="tx1"/>
              </a:solidFill>
            </a:endParaRPr>
          </a:p>
          <a:p>
            <a:pPr algn="just">
              <a:spcBef>
                <a:spcPts val="0"/>
              </a:spcBef>
            </a:pPr>
            <a:r>
              <a:rPr lang="es-MX" sz="1300" b="0" dirty="0" smtClean="0">
                <a:solidFill>
                  <a:schemeClr val="tx1"/>
                </a:solidFill>
              </a:rPr>
              <a:t>Como resultado del análisis, señalar las principales conclusiones respecto a la certificación de procesos estratégicos, y en caso de requerirse plantear, en la parte de planeación de la gestión, las políticas, objetivos, estrategias y acciones adecuadas para su correcta atención.</a:t>
            </a:r>
            <a:endParaRPr lang="es-ES" sz="1300" b="0" dirty="0" smtClean="0">
              <a:solidFill>
                <a:schemeClr val="tx1"/>
              </a:solidFill>
            </a:endParaRPr>
          </a:p>
          <a:p>
            <a:pPr algn="just">
              <a:lnSpc>
                <a:spcPct val="85000"/>
              </a:lnSpc>
              <a:spcBef>
                <a:spcPct val="15000"/>
              </a:spcBef>
              <a:tabLst>
                <a:tab pos="180975" algn="l"/>
                <a:tab pos="622300" algn="l"/>
              </a:tabLst>
            </a:pPr>
            <a:r>
              <a:rPr lang="es-MX" sz="1400" dirty="0" smtClean="0">
                <a:solidFill>
                  <a:schemeClr val="tx1"/>
                </a:solidFill>
              </a:rPr>
              <a:t> </a:t>
            </a:r>
            <a:endParaRPr lang="es-MX" sz="1400" dirty="0">
              <a:solidFill>
                <a:schemeClr val="tx1"/>
              </a:solidFill>
            </a:endParaRPr>
          </a:p>
          <a:p>
            <a:pPr algn="just">
              <a:lnSpc>
                <a:spcPct val="85000"/>
              </a:lnSpc>
              <a:spcBef>
                <a:spcPct val="15000"/>
              </a:spcBef>
              <a:tabLst>
                <a:tab pos="180975" algn="l"/>
                <a:tab pos="622300" algn="l"/>
              </a:tabLst>
            </a:pPr>
            <a:endParaRPr lang="es-ES" sz="1400" dirty="0">
              <a:solidFill>
                <a:schemeClr val="tx1"/>
              </a:solidFill>
            </a:endParaRPr>
          </a:p>
        </p:txBody>
      </p:sp>
      <p:sp>
        <p:nvSpPr>
          <p:cNvPr id="4" name="3 Rectángulo">
            <a:hlinkClick r:id="rId3" action="ppaction://hlinksldjump"/>
          </p:cNvPr>
          <p:cNvSpPr/>
          <p:nvPr/>
        </p:nvSpPr>
        <p:spPr bwMode="auto">
          <a:xfrm flipH="1">
            <a:off x="0" y="571505"/>
            <a:ext cx="9144000" cy="6857999"/>
          </a:xfrm>
          <a:prstGeom prst="rect">
            <a:avLst/>
          </a:prstGeom>
          <a:solidFill>
            <a:srgbClr val="002774">
              <a:alpha val="0"/>
            </a:srgbClr>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pic>
        <p:nvPicPr>
          <p:cNvPr id="5" name="Imagen 4"/>
          <p:cNvPicPr>
            <a:picLocks noChangeAspect="1"/>
          </p:cNvPicPr>
          <p:nvPr/>
        </p:nvPicPr>
        <p:blipFill>
          <a:blip r:embed="rId4"/>
          <a:stretch>
            <a:fillRect/>
          </a:stretch>
        </p:blipFill>
        <p:spPr>
          <a:xfrm>
            <a:off x="810046" y="-25979"/>
            <a:ext cx="8333954" cy="597460"/>
          </a:xfrm>
          <a:prstGeom prst="rect">
            <a:avLst/>
          </a:prstGeom>
        </p:spPr>
      </p:pic>
    </p:spTree>
    <p:extLst>
      <p:ext uri="{BB962C8B-B14F-4D97-AF65-F5344CB8AC3E}">
        <p14:creationId xmlns:p14="http://schemas.microsoft.com/office/powerpoint/2010/main" val="2789505619"/>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2"/>
          <p:cNvSpPr>
            <a:spLocks noChangeArrowheads="1"/>
          </p:cNvSpPr>
          <p:nvPr/>
        </p:nvSpPr>
        <p:spPr bwMode="auto">
          <a:xfrm>
            <a:off x="0" y="576912"/>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45061" name="Text Box 90"/>
          <p:cNvSpPr txBox="1">
            <a:spLocks noChangeArrowheads="1"/>
          </p:cNvSpPr>
          <p:nvPr/>
        </p:nvSpPr>
        <p:spPr bwMode="auto">
          <a:xfrm>
            <a:off x="0" y="571480"/>
            <a:ext cx="9144000" cy="6276995"/>
          </a:xfrm>
          <a:prstGeom prst="rect">
            <a:avLst/>
          </a:prstGeom>
          <a:solidFill>
            <a:schemeClr val="bg1">
              <a:alpha val="10196"/>
            </a:schemeClr>
          </a:solidFill>
          <a:ln w="3175" algn="ctr">
            <a:noFill/>
            <a:miter lim="800000"/>
            <a:headEnd/>
            <a:tailEnd/>
          </a:ln>
        </p:spPr>
        <p:txBody>
          <a:bodyPr wrap="square" tIns="82800" bIns="82800">
            <a:noAutofit/>
          </a:bodyPr>
          <a:lstStyle/>
          <a:p>
            <a:pPr algn="just">
              <a:spcBef>
                <a:spcPts val="0"/>
              </a:spcBef>
              <a:tabLst>
                <a:tab pos="180975" algn="l"/>
                <a:tab pos="622300" algn="l"/>
              </a:tabLst>
            </a:pPr>
            <a:endParaRPr lang="es-MX" sz="500" b="1" dirty="0" smtClean="0">
              <a:solidFill>
                <a:schemeClr val="tx1"/>
              </a:solidFill>
            </a:endParaRPr>
          </a:p>
          <a:p>
            <a:pPr algn="just">
              <a:spcBef>
                <a:spcPts val="0"/>
              </a:spcBef>
              <a:tabLst>
                <a:tab pos="180975" algn="l"/>
                <a:tab pos="622300" algn="l"/>
              </a:tabLst>
            </a:pPr>
            <a:r>
              <a:rPr lang="es-MX" sz="1300" b="1" dirty="0" smtClean="0">
                <a:solidFill>
                  <a:schemeClr val="tx1"/>
                </a:solidFill>
              </a:rPr>
              <a:t>Análisis de la capacidad física instalada y su grado de utilización</a:t>
            </a:r>
          </a:p>
          <a:p>
            <a:pPr algn="just">
              <a:spcBef>
                <a:spcPts val="0"/>
              </a:spcBef>
              <a:tabLst>
                <a:tab pos="180975" algn="l"/>
                <a:tab pos="622300" algn="l"/>
              </a:tabLst>
            </a:pPr>
            <a:endParaRPr lang="es-MX" sz="800" dirty="0" smtClean="0">
              <a:solidFill>
                <a:schemeClr val="tx1"/>
              </a:solidFill>
            </a:endParaRPr>
          </a:p>
          <a:p>
            <a:pPr algn="just">
              <a:spcBef>
                <a:spcPts val="0"/>
              </a:spcBef>
              <a:tabLst>
                <a:tab pos="180975" algn="l"/>
                <a:tab pos="622300" algn="l"/>
              </a:tabLst>
            </a:pPr>
            <a:r>
              <a:rPr lang="es-MX" sz="1300" b="0" dirty="0" smtClean="0">
                <a:solidFill>
                  <a:schemeClr val="tx1"/>
                </a:solidFill>
              </a:rPr>
              <a:t>En </a:t>
            </a:r>
            <a:r>
              <a:rPr lang="es-MX" sz="1300" b="0" dirty="0">
                <a:solidFill>
                  <a:schemeClr val="tx1"/>
                </a:solidFill>
              </a:rPr>
              <a:t>esta etapa del proceso de autoevaluación es importante que en el marco </a:t>
            </a:r>
            <a:r>
              <a:rPr lang="es-MX" sz="1300" b="0" dirty="0" smtClean="0">
                <a:solidFill>
                  <a:schemeClr val="tx1"/>
                </a:solidFill>
              </a:rPr>
              <a:t>de la gestión, </a:t>
            </a:r>
            <a:r>
              <a:rPr lang="es-MX" sz="1300" b="0" dirty="0">
                <a:solidFill>
                  <a:schemeClr val="tx1"/>
                </a:solidFill>
              </a:rPr>
              <a:t>la institución haga un análisis explícito de su capacidad física instalada y su grado de </a:t>
            </a:r>
            <a:r>
              <a:rPr lang="es-MX" sz="1300" b="0" dirty="0" smtClean="0">
                <a:solidFill>
                  <a:schemeClr val="tx1"/>
                </a:solidFill>
              </a:rPr>
              <a:t>utilización.</a:t>
            </a:r>
          </a:p>
          <a:p>
            <a:pPr algn="just">
              <a:spcBef>
                <a:spcPts val="0"/>
              </a:spcBef>
              <a:tabLst>
                <a:tab pos="180975" algn="l"/>
                <a:tab pos="622300" algn="l"/>
              </a:tabLst>
            </a:pPr>
            <a:endParaRPr lang="es-MX" sz="1300" b="0" dirty="0">
              <a:solidFill>
                <a:schemeClr val="tx1"/>
              </a:solidFill>
            </a:endParaRPr>
          </a:p>
          <a:p>
            <a:pPr algn="just">
              <a:spcBef>
                <a:spcPts val="0"/>
              </a:spcBef>
              <a:tabLst>
                <a:tab pos="180975" algn="l"/>
                <a:tab pos="622300" algn="l"/>
              </a:tabLst>
            </a:pPr>
            <a:endParaRPr lang="es-MX" sz="1300" b="0" dirty="0" smtClean="0">
              <a:solidFill>
                <a:schemeClr val="tx1"/>
              </a:solidFill>
            </a:endParaRPr>
          </a:p>
          <a:p>
            <a:pPr algn="just">
              <a:spcBef>
                <a:spcPts val="0"/>
              </a:spcBef>
              <a:tabLst>
                <a:tab pos="180975" algn="l"/>
                <a:tab pos="622300" algn="l"/>
              </a:tabLst>
            </a:pPr>
            <a:endParaRPr lang="es-MX" sz="1300" b="0" dirty="0">
              <a:solidFill>
                <a:schemeClr val="tx1"/>
              </a:solidFill>
            </a:endParaRPr>
          </a:p>
          <a:p>
            <a:pPr algn="just">
              <a:spcBef>
                <a:spcPts val="0"/>
              </a:spcBef>
              <a:tabLst>
                <a:tab pos="180975" algn="l"/>
                <a:tab pos="622300" algn="l"/>
              </a:tabLst>
            </a:pPr>
            <a:endParaRPr lang="es-MX" sz="1300" b="0" dirty="0" smtClean="0">
              <a:solidFill>
                <a:schemeClr val="tx1"/>
              </a:solidFill>
            </a:endParaRPr>
          </a:p>
          <a:p>
            <a:pPr algn="just">
              <a:spcBef>
                <a:spcPts val="0"/>
              </a:spcBef>
              <a:tabLst>
                <a:tab pos="180975" algn="l"/>
                <a:tab pos="622300" algn="l"/>
              </a:tabLst>
            </a:pPr>
            <a:endParaRPr lang="es-MX" sz="1300" b="0" dirty="0">
              <a:solidFill>
                <a:schemeClr val="tx1"/>
              </a:solidFill>
            </a:endParaRPr>
          </a:p>
          <a:p>
            <a:pPr algn="just">
              <a:spcBef>
                <a:spcPts val="0"/>
              </a:spcBef>
              <a:tabLst>
                <a:tab pos="180975" algn="l"/>
                <a:tab pos="622300" algn="l"/>
              </a:tabLst>
            </a:pPr>
            <a:endParaRPr lang="es-MX" sz="1300" b="0" dirty="0" smtClean="0">
              <a:solidFill>
                <a:schemeClr val="tx1"/>
              </a:solidFill>
            </a:endParaRPr>
          </a:p>
          <a:p>
            <a:pPr algn="just">
              <a:spcBef>
                <a:spcPts val="0"/>
              </a:spcBef>
              <a:tabLst>
                <a:tab pos="180975" algn="l"/>
                <a:tab pos="622300" algn="l"/>
              </a:tabLst>
            </a:pPr>
            <a:endParaRPr lang="es-MX" sz="1300" b="0" dirty="0">
              <a:solidFill>
                <a:schemeClr val="tx1"/>
              </a:solidFill>
            </a:endParaRPr>
          </a:p>
          <a:p>
            <a:pPr algn="just">
              <a:spcBef>
                <a:spcPts val="0"/>
              </a:spcBef>
              <a:tabLst>
                <a:tab pos="180975" algn="l"/>
                <a:tab pos="622300" algn="l"/>
              </a:tabLst>
            </a:pPr>
            <a:endParaRPr lang="es-MX" sz="1300" b="0" dirty="0" smtClean="0">
              <a:solidFill>
                <a:schemeClr val="tx1"/>
              </a:solidFill>
            </a:endParaRPr>
          </a:p>
          <a:p>
            <a:pPr algn="just">
              <a:spcBef>
                <a:spcPts val="0"/>
              </a:spcBef>
              <a:tabLst>
                <a:tab pos="180975" algn="l"/>
                <a:tab pos="622300" algn="l"/>
              </a:tabLst>
            </a:pPr>
            <a:endParaRPr lang="es-MX" sz="1300" b="0" dirty="0">
              <a:solidFill>
                <a:schemeClr val="tx1"/>
              </a:solidFill>
            </a:endParaRPr>
          </a:p>
          <a:p>
            <a:pPr algn="just">
              <a:spcBef>
                <a:spcPts val="0"/>
              </a:spcBef>
              <a:tabLst>
                <a:tab pos="180975" algn="l"/>
                <a:tab pos="622300" algn="l"/>
              </a:tabLst>
            </a:pPr>
            <a:endParaRPr lang="es-ES" sz="800" b="0" dirty="0">
              <a:solidFill>
                <a:schemeClr val="tx1"/>
              </a:solidFill>
            </a:endParaRPr>
          </a:p>
          <a:p>
            <a:pPr algn="just">
              <a:spcBef>
                <a:spcPts val="0"/>
              </a:spcBef>
              <a:tabLst>
                <a:tab pos="180975" algn="l"/>
                <a:tab pos="622300" algn="l"/>
              </a:tabLst>
            </a:pPr>
            <a:endParaRPr lang="es-MX" sz="1300" b="0" dirty="0" smtClean="0">
              <a:solidFill>
                <a:schemeClr val="tx1"/>
              </a:solidFill>
            </a:endParaRPr>
          </a:p>
          <a:p>
            <a:pPr algn="just">
              <a:spcBef>
                <a:spcPts val="0"/>
              </a:spcBef>
              <a:tabLst>
                <a:tab pos="180975" algn="l"/>
                <a:tab pos="622300" algn="l"/>
              </a:tabLst>
            </a:pPr>
            <a:endParaRPr lang="es-MX" sz="1300" b="0" dirty="0" smtClean="0">
              <a:solidFill>
                <a:schemeClr val="tx1"/>
              </a:solidFill>
            </a:endParaRPr>
          </a:p>
          <a:p>
            <a:pPr algn="just">
              <a:spcBef>
                <a:spcPts val="0"/>
              </a:spcBef>
              <a:tabLst>
                <a:tab pos="180975" algn="l"/>
                <a:tab pos="622300" algn="l"/>
              </a:tabLst>
            </a:pPr>
            <a:endParaRPr lang="es-MX" sz="1300" b="0" dirty="0">
              <a:solidFill>
                <a:schemeClr val="tx1"/>
              </a:solidFill>
            </a:endParaRPr>
          </a:p>
          <a:p>
            <a:pPr algn="just">
              <a:spcBef>
                <a:spcPts val="0"/>
              </a:spcBef>
              <a:tabLst>
                <a:tab pos="180975" algn="l"/>
                <a:tab pos="622300" algn="l"/>
              </a:tabLst>
            </a:pPr>
            <a:endParaRPr lang="es-MX" sz="1300" b="0" dirty="0" smtClean="0">
              <a:solidFill>
                <a:schemeClr val="tx1"/>
              </a:solidFill>
            </a:endParaRPr>
          </a:p>
          <a:p>
            <a:pPr algn="just">
              <a:spcBef>
                <a:spcPts val="0"/>
              </a:spcBef>
              <a:tabLst>
                <a:tab pos="180975" algn="l"/>
                <a:tab pos="622300" algn="l"/>
              </a:tabLst>
            </a:pPr>
            <a:endParaRPr lang="es-MX" sz="1300" b="0" dirty="0" smtClean="0">
              <a:solidFill>
                <a:schemeClr val="tx1"/>
              </a:solidFill>
            </a:endParaRPr>
          </a:p>
          <a:p>
            <a:pPr algn="just">
              <a:spcBef>
                <a:spcPts val="0"/>
              </a:spcBef>
              <a:tabLst>
                <a:tab pos="180975" algn="l"/>
                <a:tab pos="622300" algn="l"/>
              </a:tabLst>
            </a:pPr>
            <a:endParaRPr lang="es-MX" sz="1300" b="0" dirty="0">
              <a:solidFill>
                <a:schemeClr val="tx1"/>
              </a:solidFill>
            </a:endParaRPr>
          </a:p>
          <a:p>
            <a:pPr algn="just">
              <a:spcBef>
                <a:spcPts val="0"/>
              </a:spcBef>
              <a:tabLst>
                <a:tab pos="180975" algn="l"/>
                <a:tab pos="622300" algn="l"/>
              </a:tabLst>
            </a:pPr>
            <a:endParaRPr lang="es-MX" sz="1300" b="0" dirty="0" smtClean="0">
              <a:solidFill>
                <a:schemeClr val="tx1"/>
              </a:solidFill>
            </a:endParaRPr>
          </a:p>
          <a:p>
            <a:pPr algn="just">
              <a:spcBef>
                <a:spcPts val="0"/>
              </a:spcBef>
              <a:tabLst>
                <a:tab pos="180975" algn="l"/>
                <a:tab pos="622300" algn="l"/>
              </a:tabLst>
            </a:pPr>
            <a:r>
              <a:rPr lang="es-MX" sz="1300" b="0" dirty="0" smtClean="0">
                <a:solidFill>
                  <a:schemeClr val="tx1"/>
                </a:solidFill>
              </a:rPr>
              <a:t>En </a:t>
            </a:r>
            <a:r>
              <a:rPr lang="es-MX" sz="1300" b="0" dirty="0">
                <a:solidFill>
                  <a:schemeClr val="tx1"/>
                </a:solidFill>
              </a:rPr>
              <a:t>el marco del análisis de la capacidad física instalada se sugiere determinar</a:t>
            </a:r>
            <a:r>
              <a:rPr lang="es-MX" sz="1300" b="0" dirty="0" smtClean="0">
                <a:solidFill>
                  <a:schemeClr val="tx1"/>
                </a:solidFill>
              </a:rPr>
              <a:t>:</a:t>
            </a:r>
          </a:p>
          <a:p>
            <a:pPr algn="just">
              <a:spcBef>
                <a:spcPts val="0"/>
              </a:spcBef>
              <a:tabLst>
                <a:tab pos="180975" algn="l"/>
                <a:tab pos="622300" algn="l"/>
              </a:tabLst>
            </a:pPr>
            <a:endParaRPr lang="es-MX" sz="800" b="0" dirty="0">
              <a:solidFill>
                <a:schemeClr val="tx1"/>
              </a:solidFill>
            </a:endParaRPr>
          </a:p>
          <a:p>
            <a:pPr marL="742950" lvl="1" indent="-285750" algn="just">
              <a:spcBef>
                <a:spcPts val="0"/>
              </a:spcBef>
              <a:buFont typeface="Wingdings" panose="05000000000000000000" pitchFamily="2" charset="2"/>
              <a:buChar char="Ø"/>
              <a:tabLst>
                <a:tab pos="180975" algn="l"/>
                <a:tab pos="622300" algn="l"/>
              </a:tabLst>
            </a:pPr>
            <a:r>
              <a:rPr lang="es-MX" sz="1300" b="0" dirty="0">
                <a:solidFill>
                  <a:schemeClr val="tx1"/>
                </a:solidFill>
              </a:rPr>
              <a:t>El impacto de la construcción de espacios físicos financiados por la SES </a:t>
            </a:r>
            <a:r>
              <a:rPr lang="es-MX" sz="1300" b="0" dirty="0" smtClean="0">
                <a:solidFill>
                  <a:schemeClr val="tx1"/>
                </a:solidFill>
              </a:rPr>
              <a:t>sobre </a:t>
            </a:r>
            <a:r>
              <a:rPr lang="es-MX" sz="1300" b="0" dirty="0">
                <a:solidFill>
                  <a:schemeClr val="tx1"/>
                </a:solidFill>
              </a:rPr>
              <a:t>la capacidad y competitividad académica, el cierre de brechas de calidad entre </a:t>
            </a:r>
            <a:r>
              <a:rPr lang="es-MX" sz="1300" b="0" dirty="0" smtClean="0">
                <a:solidFill>
                  <a:schemeClr val="tx1"/>
                </a:solidFill>
              </a:rPr>
              <a:t>los PE </a:t>
            </a:r>
            <a:r>
              <a:rPr lang="es-MX" sz="1300" b="0" dirty="0">
                <a:solidFill>
                  <a:schemeClr val="tx1"/>
                </a:solidFill>
              </a:rPr>
              <a:t>y al interior de las mismas, sobre </a:t>
            </a:r>
            <a:r>
              <a:rPr lang="es-MX" sz="1300" b="0" dirty="0" smtClean="0">
                <a:solidFill>
                  <a:schemeClr val="tx1"/>
                </a:solidFill>
              </a:rPr>
              <a:t>la </a:t>
            </a:r>
            <a:r>
              <a:rPr lang="es-MX" sz="1300" b="0" dirty="0">
                <a:solidFill>
                  <a:schemeClr val="tx1"/>
                </a:solidFill>
              </a:rPr>
              <a:t>atención de los estudiantes</a:t>
            </a:r>
            <a:r>
              <a:rPr lang="es-MX" sz="1300" b="0" dirty="0" smtClean="0">
                <a:solidFill>
                  <a:schemeClr val="tx1"/>
                </a:solidFill>
              </a:rPr>
              <a:t>, entre otros aspectos.</a:t>
            </a:r>
            <a:endParaRPr lang="es-MX" sz="1300" b="0" dirty="0">
              <a:solidFill>
                <a:schemeClr val="tx1"/>
              </a:solidFill>
            </a:endParaRPr>
          </a:p>
          <a:p>
            <a:pPr marL="742950" lvl="1" indent="-285750" algn="just">
              <a:spcBef>
                <a:spcPts val="0"/>
              </a:spcBef>
              <a:buFont typeface="Wingdings" panose="05000000000000000000" pitchFamily="2" charset="2"/>
              <a:buChar char="Ø"/>
              <a:tabLst>
                <a:tab pos="180975" algn="l"/>
                <a:tab pos="622300" algn="l"/>
              </a:tabLst>
            </a:pPr>
            <a:r>
              <a:rPr lang="es-MX" sz="1300" b="0" dirty="0">
                <a:solidFill>
                  <a:schemeClr val="tx1"/>
                </a:solidFill>
              </a:rPr>
              <a:t>Los criterios para valorar la eficiencia de su aprovechamiento. </a:t>
            </a:r>
          </a:p>
          <a:p>
            <a:pPr marL="742950" lvl="1" indent="-285750" algn="just">
              <a:spcBef>
                <a:spcPts val="0"/>
              </a:spcBef>
              <a:buFont typeface="Wingdings" panose="05000000000000000000" pitchFamily="2" charset="2"/>
              <a:buChar char="Ø"/>
              <a:tabLst>
                <a:tab pos="180975" algn="l"/>
                <a:tab pos="622300" algn="l"/>
              </a:tabLst>
            </a:pPr>
            <a:r>
              <a:rPr lang="es-MX" sz="1300" b="0" dirty="0">
                <a:solidFill>
                  <a:schemeClr val="tx1"/>
                </a:solidFill>
              </a:rPr>
              <a:t>La pertinencia y suficiencia de políticas para su uso eficiente, mejora, mantenimiento y ampliación</a:t>
            </a:r>
            <a:r>
              <a:rPr lang="es-MX" sz="1300" b="0" dirty="0" smtClean="0">
                <a:solidFill>
                  <a:schemeClr val="tx1"/>
                </a:solidFill>
              </a:rPr>
              <a:t>.</a:t>
            </a:r>
          </a:p>
          <a:p>
            <a:pPr marL="622300" lvl="1" indent="-165100" algn="just">
              <a:spcBef>
                <a:spcPts val="0"/>
              </a:spcBef>
              <a:buFont typeface="Wingdings" pitchFamily="2" charset="2"/>
              <a:buNone/>
              <a:tabLst>
                <a:tab pos="180975" algn="l"/>
                <a:tab pos="622300" algn="l"/>
              </a:tabLst>
            </a:pPr>
            <a:endParaRPr lang="es-MX" sz="800" b="0" dirty="0">
              <a:solidFill>
                <a:schemeClr val="tx1"/>
              </a:solidFill>
            </a:endParaRPr>
          </a:p>
          <a:p>
            <a:pPr algn="just">
              <a:spcBef>
                <a:spcPts val="0"/>
              </a:spcBef>
              <a:tabLst>
                <a:tab pos="180975" algn="l"/>
                <a:tab pos="622300" algn="l"/>
              </a:tabLst>
            </a:pPr>
            <a:r>
              <a:rPr lang="es-MX" sz="1300" b="0" dirty="0">
                <a:solidFill>
                  <a:schemeClr val="tx1"/>
                </a:solidFill>
              </a:rPr>
              <a:t>A partir de los resultados obtenidos, </a:t>
            </a:r>
            <a:r>
              <a:rPr lang="es-MX" sz="1300" b="0" dirty="0" smtClean="0">
                <a:solidFill>
                  <a:schemeClr val="tx1"/>
                </a:solidFill>
              </a:rPr>
              <a:t>inferir </a:t>
            </a:r>
            <a:r>
              <a:rPr lang="es-MX" sz="1300" b="0" dirty="0">
                <a:solidFill>
                  <a:schemeClr val="tx1"/>
                </a:solidFill>
              </a:rPr>
              <a:t>la posibilidad de optimizar su utilización e </a:t>
            </a:r>
            <a:r>
              <a:rPr lang="es-MX" sz="1300" b="0" dirty="0" smtClean="0">
                <a:solidFill>
                  <a:schemeClr val="tx1"/>
                </a:solidFill>
              </a:rPr>
              <a:t>identificar </a:t>
            </a:r>
            <a:r>
              <a:rPr lang="es-MX" sz="1300" b="0" dirty="0">
                <a:solidFill>
                  <a:schemeClr val="tx1"/>
                </a:solidFill>
              </a:rPr>
              <a:t>las necesidades </a:t>
            </a:r>
            <a:r>
              <a:rPr lang="es-MX" sz="1300" b="0" dirty="0" smtClean="0">
                <a:solidFill>
                  <a:schemeClr val="tx1"/>
                </a:solidFill>
              </a:rPr>
              <a:t>académicas </a:t>
            </a:r>
            <a:r>
              <a:rPr lang="es-MX" sz="1300" b="0" dirty="0">
                <a:solidFill>
                  <a:schemeClr val="tx1"/>
                </a:solidFill>
              </a:rPr>
              <a:t>prioritarias de </a:t>
            </a:r>
            <a:r>
              <a:rPr lang="es-MX" sz="1300" b="0" dirty="0" smtClean="0">
                <a:solidFill>
                  <a:schemeClr val="tx1"/>
                </a:solidFill>
              </a:rPr>
              <a:t>los PE.</a:t>
            </a:r>
            <a:endParaRPr lang="es-MX" sz="1300" b="0" dirty="0">
              <a:solidFill>
                <a:schemeClr val="tx1"/>
              </a:solidFill>
            </a:endParaRPr>
          </a:p>
        </p:txBody>
      </p:sp>
      <p:sp>
        <p:nvSpPr>
          <p:cNvPr id="6" name="5 Rectángulo">
            <a:hlinkClick r:id="rId3" action="ppaction://hlinksldjump"/>
          </p:cNvPr>
          <p:cNvSpPr/>
          <p:nvPr/>
        </p:nvSpPr>
        <p:spPr bwMode="auto">
          <a:xfrm>
            <a:off x="0" y="0"/>
            <a:ext cx="9144000" cy="6858000"/>
          </a:xfrm>
          <a:prstGeom prst="rect">
            <a:avLst/>
          </a:prstGeom>
          <a:solidFill>
            <a:srgbClr val="002774">
              <a:alpha val="0"/>
            </a:srgbClr>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sp>
        <p:nvSpPr>
          <p:cNvPr id="5" name="AutoShape 1811">
            <a:hlinkClick r:id="" action="ppaction://hlinkshowjump?jump=nextslide"/>
          </p:cNvPr>
          <p:cNvSpPr>
            <a:spLocks noChangeArrowheads="1"/>
          </p:cNvSpPr>
          <p:nvPr/>
        </p:nvSpPr>
        <p:spPr bwMode="auto">
          <a:xfrm>
            <a:off x="8959850" y="632032"/>
            <a:ext cx="155575" cy="147637"/>
          </a:xfrm>
          <a:prstGeom prst="rightArrow">
            <a:avLst>
              <a:gd name="adj1" fmla="val 50000"/>
              <a:gd name="adj2" fmla="val 58733"/>
            </a:avLst>
          </a:prstGeom>
          <a:solidFill>
            <a:srgbClr val="006600">
              <a:alpha val="50195"/>
            </a:srgbClr>
          </a:solidFill>
          <a:ln w="19050" algn="ctr">
            <a:solidFill>
              <a:srgbClr val="333399"/>
            </a:solidFill>
            <a:miter lim="800000"/>
            <a:headEnd/>
            <a:tailEnd/>
          </a:ln>
        </p:spPr>
        <p:txBody>
          <a:bodyPr wrap="none" tIns="90000" anchor="ctr"/>
          <a:lstStyle/>
          <a:p>
            <a:pPr algn="ctr"/>
            <a:endParaRPr lang="es-ES_tradnl" sz="1400"/>
          </a:p>
        </p:txBody>
      </p:sp>
      <p:sp>
        <p:nvSpPr>
          <p:cNvPr id="7" name="6 Rectángulo">
            <a:hlinkClick r:id="rId4" action="ppaction://hlinkfile"/>
          </p:cNvPr>
          <p:cNvSpPr>
            <a:spLocks/>
          </p:cNvSpPr>
          <p:nvPr/>
        </p:nvSpPr>
        <p:spPr bwMode="auto">
          <a:xfrm>
            <a:off x="2371070" y="5301208"/>
            <a:ext cx="900976" cy="252752"/>
          </a:xfrm>
          <a:prstGeom prst="rect">
            <a:avLst/>
          </a:prstGeom>
          <a:solidFill>
            <a:srgbClr val="002774">
              <a:alpha val="0"/>
            </a:srgbClr>
          </a:solidFill>
          <a:ln w="3175" algn="ctr">
            <a:noFill/>
            <a:miter lim="800000"/>
            <a:headEnd/>
            <a:tailEnd/>
          </a:ln>
        </p:spPr>
        <p:txBody>
          <a:bodyPr wrap="square" tIns="36000" rIns="18000" bIns="36000" rtlCol="0" anchor="ctr">
            <a:spAutoFit/>
          </a:bodyPr>
          <a:lstStyle/>
          <a:p>
            <a:pPr algn="just">
              <a:lnSpc>
                <a:spcPct val="90000"/>
              </a:lnSpc>
              <a:tabLst>
                <a:tab pos="180975" algn="l"/>
                <a:tab pos="447675" algn="l"/>
              </a:tabLst>
            </a:pPr>
            <a:endParaRPr lang="es-MX" sz="1300" b="1" dirty="0"/>
          </a:p>
        </p:txBody>
      </p:sp>
      <p:pic>
        <p:nvPicPr>
          <p:cNvPr id="2" name="Imagen 1"/>
          <p:cNvPicPr>
            <a:picLocks noChangeAspect="1"/>
          </p:cNvPicPr>
          <p:nvPr/>
        </p:nvPicPr>
        <p:blipFill>
          <a:blip r:embed="rId5"/>
          <a:stretch>
            <a:fillRect/>
          </a:stretch>
        </p:blipFill>
        <p:spPr>
          <a:xfrm>
            <a:off x="96125" y="1523999"/>
            <a:ext cx="8955800" cy="3162301"/>
          </a:xfrm>
          <a:prstGeom prst="rect">
            <a:avLst/>
          </a:prstGeom>
        </p:spPr>
      </p:pic>
      <p:pic>
        <p:nvPicPr>
          <p:cNvPr id="8" name="Imagen 7"/>
          <p:cNvPicPr>
            <a:picLocks noChangeAspect="1"/>
          </p:cNvPicPr>
          <p:nvPr/>
        </p:nvPicPr>
        <p:blipFill>
          <a:blip r:embed="rId6"/>
          <a:stretch>
            <a:fillRect/>
          </a:stretch>
        </p:blipFill>
        <p:spPr>
          <a:xfrm>
            <a:off x="810046" y="-12990"/>
            <a:ext cx="8333954" cy="597460"/>
          </a:xfrm>
          <a:prstGeom prst="rect">
            <a:avLst/>
          </a:prstGeom>
        </p:spPr>
      </p:pic>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52"/>
          <p:cNvSpPr>
            <a:spLocks noChangeArrowheads="1"/>
          </p:cNvSpPr>
          <p:nvPr/>
        </p:nvSpPr>
        <p:spPr bwMode="auto">
          <a:xfrm>
            <a:off x="0" y="576912"/>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48131" name="Rectangle 2"/>
          <p:cNvSpPr>
            <a:spLocks noChangeArrowheads="1"/>
          </p:cNvSpPr>
          <p:nvPr/>
        </p:nvSpPr>
        <p:spPr bwMode="auto">
          <a:xfrm>
            <a:off x="0" y="571480"/>
            <a:ext cx="9144000" cy="6286520"/>
          </a:xfrm>
          <a:prstGeom prst="rect">
            <a:avLst/>
          </a:prstGeom>
          <a:solidFill>
            <a:schemeClr val="bg1">
              <a:alpha val="10196"/>
            </a:schemeClr>
          </a:solidFill>
          <a:ln w="3175" algn="ctr">
            <a:solidFill>
              <a:srgbClr val="B2B2B2"/>
            </a:solidFill>
            <a:miter lim="800000"/>
            <a:headEnd/>
            <a:tailEnd/>
          </a:ln>
        </p:spPr>
        <p:txBody>
          <a:bodyPr lIns="36000" tIns="10800" rIns="0" bIns="0" anchor="t" anchorCtr="0">
            <a:noAutofit/>
          </a:bodyPr>
          <a:lstStyle/>
          <a:p>
            <a:pPr algn="just"/>
            <a:endParaRPr lang="es-MX" sz="500" b="1" dirty="0" smtClean="0">
              <a:solidFill>
                <a:schemeClr val="tx1"/>
              </a:solidFill>
            </a:endParaRPr>
          </a:p>
          <a:p>
            <a:pPr algn="just"/>
            <a:endParaRPr lang="es-MX" sz="500" b="1" dirty="0" smtClean="0">
              <a:solidFill>
                <a:schemeClr val="tx1"/>
              </a:solidFill>
            </a:endParaRPr>
          </a:p>
          <a:p>
            <a:pPr algn="just"/>
            <a:r>
              <a:rPr lang="es-MX" sz="1300" b="1" dirty="0" smtClean="0">
                <a:solidFill>
                  <a:schemeClr val="tx1"/>
                </a:solidFill>
              </a:rPr>
              <a:t>Análisis de los problemas estructurales de la institución.</a:t>
            </a:r>
          </a:p>
          <a:p>
            <a:pPr algn="just"/>
            <a:endParaRPr lang="es-MX" sz="800" dirty="0" smtClean="0">
              <a:solidFill>
                <a:schemeClr val="tx1"/>
              </a:solidFill>
            </a:endParaRPr>
          </a:p>
          <a:p>
            <a:pPr algn="just"/>
            <a:r>
              <a:rPr lang="es-MX" sz="1300" b="0" dirty="0" smtClean="0">
                <a:solidFill>
                  <a:schemeClr val="tx1"/>
                </a:solidFill>
              </a:rPr>
              <a:t>Los </a:t>
            </a:r>
            <a:r>
              <a:rPr lang="es-MX" sz="1300" b="0" dirty="0">
                <a:solidFill>
                  <a:schemeClr val="tx1"/>
                </a:solidFill>
              </a:rPr>
              <a:t>problemas estructurales son aquellos que de no resolverse, ponen en riesgo la viabilidad académica y financiera de la </a:t>
            </a:r>
            <a:r>
              <a:rPr lang="es-MX" sz="1300" b="0" dirty="0" smtClean="0">
                <a:solidFill>
                  <a:schemeClr val="tx1"/>
                </a:solidFill>
              </a:rPr>
              <a:t>Institución como </a:t>
            </a:r>
            <a:r>
              <a:rPr lang="es-MX" sz="1300" b="0" dirty="0">
                <a:solidFill>
                  <a:schemeClr val="tx1"/>
                </a:solidFill>
              </a:rPr>
              <a:t>por </a:t>
            </a:r>
            <a:r>
              <a:rPr lang="es-MX" sz="1300" b="0" dirty="0" smtClean="0">
                <a:solidFill>
                  <a:schemeClr val="tx1"/>
                </a:solidFill>
              </a:rPr>
              <a:t>ejemplo: </a:t>
            </a:r>
            <a:r>
              <a:rPr lang="es-MX" sz="1300" b="0" dirty="0">
                <a:solidFill>
                  <a:schemeClr val="tx1"/>
                </a:solidFill>
              </a:rPr>
              <a:t>normativa no adecuada, jubilaciones dinámicas sin sustento financiero, exceso en plantilla laboral, adeudos financieros a </a:t>
            </a:r>
            <a:r>
              <a:rPr lang="es-MX" sz="1300" b="0" dirty="0" smtClean="0">
                <a:solidFill>
                  <a:schemeClr val="tx1"/>
                </a:solidFill>
              </a:rPr>
              <a:t>proveedores, entre otros.</a:t>
            </a:r>
            <a:endParaRPr lang="es-MX" sz="1300" b="0" dirty="0">
              <a:solidFill>
                <a:schemeClr val="tx1"/>
              </a:solidFill>
            </a:endParaRPr>
          </a:p>
          <a:p>
            <a:pPr algn="just"/>
            <a:endParaRPr lang="es-MX" sz="800" b="0" dirty="0">
              <a:solidFill>
                <a:schemeClr val="tx1"/>
              </a:solidFill>
            </a:endParaRPr>
          </a:p>
          <a:p>
            <a:pPr algn="just"/>
            <a:r>
              <a:rPr lang="es-MX" sz="1300" b="0" dirty="0">
                <a:solidFill>
                  <a:schemeClr val="tx1"/>
                </a:solidFill>
              </a:rPr>
              <a:t>En este tema del proceso de autoevaluación </a:t>
            </a:r>
            <a:r>
              <a:rPr lang="es-MX" sz="1300" b="0" dirty="0" smtClean="0">
                <a:solidFill>
                  <a:schemeClr val="tx1"/>
                </a:solidFill>
              </a:rPr>
              <a:t>de la gestión institucional</a:t>
            </a:r>
            <a:r>
              <a:rPr lang="es-MX" sz="1300" b="0" dirty="0">
                <a:solidFill>
                  <a:schemeClr val="tx1"/>
                </a:solidFill>
              </a:rPr>
              <a:t>, es </a:t>
            </a:r>
            <a:r>
              <a:rPr lang="es-MX" sz="1300" b="0" dirty="0" smtClean="0">
                <a:solidFill>
                  <a:schemeClr val="tx1"/>
                </a:solidFill>
              </a:rPr>
              <a:t>importante que se </a:t>
            </a:r>
            <a:r>
              <a:rPr lang="es-MX" sz="1300" b="0" dirty="0">
                <a:solidFill>
                  <a:schemeClr val="tx1"/>
                </a:solidFill>
              </a:rPr>
              <a:t>realice  un análisis de los principales problemas </a:t>
            </a:r>
            <a:r>
              <a:rPr lang="es-MX" sz="1300" b="0" dirty="0" smtClean="0">
                <a:solidFill>
                  <a:schemeClr val="tx1"/>
                </a:solidFill>
              </a:rPr>
              <a:t>estructurales, </a:t>
            </a:r>
            <a:r>
              <a:rPr lang="es-MX" sz="1300" b="0" dirty="0">
                <a:solidFill>
                  <a:schemeClr val="tx1"/>
                </a:solidFill>
              </a:rPr>
              <a:t>cuales han sido atendidos y en su caso, que obstáculos existen aún y cuando serán </a:t>
            </a:r>
            <a:r>
              <a:rPr lang="es-MX" sz="1300" b="0" dirty="0" smtClean="0">
                <a:solidFill>
                  <a:schemeClr val="tx1"/>
                </a:solidFill>
              </a:rPr>
              <a:t>superados.</a:t>
            </a:r>
            <a:endParaRPr lang="es-MX" sz="1300" dirty="0">
              <a:solidFill>
                <a:schemeClr val="tx1"/>
              </a:solidFill>
            </a:endParaRPr>
          </a:p>
          <a:p>
            <a:pPr marL="742950" lvl="1" indent="-285750">
              <a:lnSpc>
                <a:spcPct val="95000"/>
              </a:lnSpc>
              <a:buFont typeface="Wingdings" pitchFamily="2" charset="2"/>
              <a:buNone/>
            </a:pPr>
            <a:endParaRPr lang="es-ES" sz="1300" dirty="0">
              <a:solidFill>
                <a:schemeClr val="tx1"/>
              </a:solidFill>
            </a:endParaRPr>
          </a:p>
          <a:p>
            <a:pPr marL="742950" lvl="1" indent="-285750">
              <a:lnSpc>
                <a:spcPct val="95000"/>
              </a:lnSpc>
              <a:buFont typeface="Wingdings" pitchFamily="2" charset="2"/>
              <a:buNone/>
            </a:pPr>
            <a:endParaRPr lang="es-ES" sz="1300" dirty="0">
              <a:solidFill>
                <a:schemeClr val="tx1"/>
              </a:solidFill>
            </a:endParaRPr>
          </a:p>
        </p:txBody>
      </p:sp>
      <p:sp>
        <p:nvSpPr>
          <p:cNvPr id="4" name="3 Rectángulo">
            <a:hlinkClick r:id="rId3" action="ppaction://hlinksldjump"/>
          </p:cNvPr>
          <p:cNvSpPr/>
          <p:nvPr/>
        </p:nvSpPr>
        <p:spPr bwMode="auto">
          <a:xfrm>
            <a:off x="-11082" y="-24"/>
            <a:ext cx="9155082" cy="6858000"/>
          </a:xfrm>
          <a:prstGeom prst="rect">
            <a:avLst/>
          </a:prstGeom>
          <a:solidFill>
            <a:schemeClr val="bg1">
              <a:alpha val="0"/>
            </a:schemeClr>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pic>
        <p:nvPicPr>
          <p:cNvPr id="5" name="Imagen 4"/>
          <p:cNvPicPr>
            <a:picLocks noChangeAspect="1"/>
          </p:cNvPicPr>
          <p:nvPr/>
        </p:nvPicPr>
        <p:blipFill>
          <a:blip r:embed="rId4"/>
          <a:stretch>
            <a:fillRect/>
          </a:stretch>
        </p:blipFill>
        <p:spPr>
          <a:xfrm>
            <a:off x="821128" y="0"/>
            <a:ext cx="8333954" cy="597460"/>
          </a:xfrm>
          <a:prstGeom prst="rect">
            <a:avLst/>
          </a:prstGeom>
        </p:spPr>
      </p:pic>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2"/>
          <p:cNvSpPr>
            <a:spLocks noChangeArrowheads="1"/>
          </p:cNvSpPr>
          <p:nvPr/>
        </p:nvSpPr>
        <p:spPr bwMode="auto">
          <a:xfrm>
            <a:off x="0" y="576936"/>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35842" name="Rectangle 231"/>
          <p:cNvSpPr>
            <a:spLocks noChangeArrowheads="1"/>
          </p:cNvSpPr>
          <p:nvPr/>
        </p:nvSpPr>
        <p:spPr bwMode="auto">
          <a:xfrm>
            <a:off x="0" y="554229"/>
            <a:ext cx="9144000" cy="6303772"/>
          </a:xfrm>
          <a:prstGeom prst="rect">
            <a:avLst/>
          </a:prstGeom>
          <a:solidFill>
            <a:schemeClr val="bg1">
              <a:alpha val="10196"/>
            </a:schemeClr>
          </a:solidFill>
          <a:ln w="3175" algn="ctr">
            <a:solidFill>
              <a:srgbClr val="B2B2B2"/>
            </a:solidFill>
            <a:miter lim="800000"/>
            <a:headEnd/>
            <a:tailEnd/>
          </a:ln>
        </p:spPr>
        <p:txBody>
          <a:bodyPr wrap="square" lIns="72000" tIns="0" rIns="72000" bIns="0" anchor="t" anchorCtr="0">
            <a:noAutofit/>
          </a:bodyPr>
          <a:lstStyle/>
          <a:p>
            <a:pPr algn="just">
              <a:spcBef>
                <a:spcPts val="0"/>
              </a:spcBef>
              <a:spcAft>
                <a:spcPts val="0"/>
              </a:spcAft>
            </a:pPr>
            <a:endParaRPr lang="es-MX" sz="500" b="1" dirty="0" smtClean="0">
              <a:solidFill>
                <a:schemeClr val="tx1"/>
              </a:solidFill>
            </a:endParaRPr>
          </a:p>
          <a:p>
            <a:pPr algn="just">
              <a:spcBef>
                <a:spcPts val="0"/>
              </a:spcBef>
              <a:spcAft>
                <a:spcPts val="0"/>
              </a:spcAft>
            </a:pPr>
            <a:r>
              <a:rPr lang="es-MX" sz="1300" b="1" dirty="0" smtClean="0">
                <a:solidFill>
                  <a:schemeClr val="tx1"/>
                </a:solidFill>
              </a:rPr>
              <a:t>Atención a las recomendaciones de los CIEES a la gestión</a:t>
            </a:r>
          </a:p>
          <a:p>
            <a:pPr algn="just">
              <a:spcBef>
                <a:spcPts val="0"/>
              </a:spcBef>
              <a:spcAft>
                <a:spcPts val="0"/>
              </a:spcAft>
            </a:pPr>
            <a:endParaRPr lang="es-MX" sz="800" b="1" dirty="0">
              <a:solidFill>
                <a:schemeClr val="tx1"/>
              </a:solidFill>
            </a:endParaRPr>
          </a:p>
          <a:p>
            <a:pPr algn="just">
              <a:spcBef>
                <a:spcPts val="0"/>
              </a:spcBef>
              <a:spcAft>
                <a:spcPts val="0"/>
              </a:spcAft>
            </a:pPr>
            <a:r>
              <a:rPr lang="es-MX" sz="1300" b="0" dirty="0" smtClean="0">
                <a:solidFill>
                  <a:schemeClr val="tx1"/>
                </a:solidFill>
              </a:rPr>
              <a:t>En esta sección se solicita realizar el análisis del grado de atención de las principales recomendaciones emitidas por los CIEES en cuanto a: legislación y gobierno; planeación y evaluación; apoyo académico; apoyo administrativo; finanzas y coordinación y vinculación; además, en su caso, especificar las causas de la no atención o retraso de algunas de ellas.</a:t>
            </a:r>
          </a:p>
          <a:p>
            <a:pPr algn="just">
              <a:spcBef>
                <a:spcPts val="0"/>
              </a:spcBef>
              <a:spcAft>
                <a:spcPts val="0"/>
              </a:spcAft>
            </a:pPr>
            <a:endParaRPr lang="es-MX" sz="800" b="0" dirty="0" smtClean="0">
              <a:solidFill>
                <a:schemeClr val="tx1"/>
              </a:solidFill>
            </a:endParaRPr>
          </a:p>
          <a:p>
            <a:pPr algn="just">
              <a:spcBef>
                <a:spcPts val="0"/>
              </a:spcBef>
              <a:spcAft>
                <a:spcPts val="0"/>
              </a:spcAft>
            </a:pPr>
            <a:r>
              <a:rPr lang="es-MX" sz="1300" b="0" dirty="0" smtClean="0">
                <a:solidFill>
                  <a:schemeClr val="tx1"/>
                </a:solidFill>
              </a:rPr>
              <a:t>Basado en el análisis realizado, se recomienda llenar el siguiente cuadro síntesis:</a:t>
            </a:r>
          </a:p>
          <a:p>
            <a:pPr algn="just">
              <a:spcBef>
                <a:spcPts val="0"/>
              </a:spcBef>
              <a:spcAft>
                <a:spcPts val="0"/>
              </a:spcAft>
            </a:pPr>
            <a:endParaRPr lang="es-MX" sz="1300" b="0" dirty="0" smtClean="0">
              <a:solidFill>
                <a:schemeClr val="tx1"/>
              </a:solidFill>
            </a:endParaRPr>
          </a:p>
          <a:p>
            <a:pPr algn="just">
              <a:spcBef>
                <a:spcPts val="0"/>
              </a:spcBef>
              <a:spcAft>
                <a:spcPts val="0"/>
              </a:spcAft>
            </a:pPr>
            <a:endParaRPr lang="es-MX" sz="1300" b="0" dirty="0" smtClean="0">
              <a:solidFill>
                <a:schemeClr val="tx1"/>
              </a:solidFill>
            </a:endParaRPr>
          </a:p>
          <a:p>
            <a:pPr algn="just">
              <a:spcBef>
                <a:spcPts val="0"/>
              </a:spcBef>
              <a:spcAft>
                <a:spcPts val="0"/>
              </a:spcAft>
            </a:pPr>
            <a:endParaRPr lang="es-MX" sz="1300" b="0" dirty="0" smtClean="0">
              <a:solidFill>
                <a:schemeClr val="tx1"/>
              </a:solidFill>
            </a:endParaRPr>
          </a:p>
          <a:p>
            <a:pPr algn="just">
              <a:spcBef>
                <a:spcPts val="0"/>
              </a:spcBef>
              <a:spcAft>
                <a:spcPts val="0"/>
              </a:spcAft>
            </a:pPr>
            <a:endParaRPr lang="es-MX" sz="1300" b="0" dirty="0" smtClean="0">
              <a:solidFill>
                <a:schemeClr val="tx1"/>
              </a:solidFill>
            </a:endParaRPr>
          </a:p>
          <a:p>
            <a:pPr algn="just">
              <a:spcBef>
                <a:spcPts val="0"/>
              </a:spcBef>
              <a:spcAft>
                <a:spcPts val="0"/>
              </a:spcAft>
            </a:pPr>
            <a:endParaRPr lang="es-MX" sz="1300" b="0" dirty="0" smtClean="0">
              <a:solidFill>
                <a:schemeClr val="tx1"/>
              </a:solidFill>
            </a:endParaRPr>
          </a:p>
          <a:p>
            <a:pPr algn="just">
              <a:spcBef>
                <a:spcPts val="0"/>
              </a:spcBef>
              <a:spcAft>
                <a:spcPts val="0"/>
              </a:spcAft>
            </a:pPr>
            <a:endParaRPr lang="es-MX" sz="1300" b="0" dirty="0" smtClean="0">
              <a:solidFill>
                <a:schemeClr val="tx1"/>
              </a:solidFill>
            </a:endParaRPr>
          </a:p>
          <a:p>
            <a:pPr algn="just">
              <a:spcBef>
                <a:spcPts val="0"/>
              </a:spcBef>
              <a:spcAft>
                <a:spcPts val="0"/>
              </a:spcAft>
            </a:pPr>
            <a:endParaRPr lang="es-MX" sz="1300" b="0" dirty="0" smtClean="0">
              <a:solidFill>
                <a:schemeClr val="tx1"/>
              </a:solidFill>
            </a:endParaRPr>
          </a:p>
          <a:p>
            <a:pPr algn="just">
              <a:spcBef>
                <a:spcPts val="0"/>
              </a:spcBef>
              <a:spcAft>
                <a:spcPts val="0"/>
              </a:spcAft>
            </a:pPr>
            <a:endParaRPr lang="es-MX" sz="1300" b="0" dirty="0" smtClean="0">
              <a:solidFill>
                <a:schemeClr val="tx1"/>
              </a:solidFill>
            </a:endParaRPr>
          </a:p>
          <a:p>
            <a:pPr algn="just">
              <a:spcBef>
                <a:spcPts val="0"/>
              </a:spcBef>
              <a:spcAft>
                <a:spcPts val="0"/>
              </a:spcAft>
            </a:pPr>
            <a:r>
              <a:rPr lang="es-MX" sz="1300" b="0" dirty="0" smtClean="0">
                <a:solidFill>
                  <a:schemeClr val="tx1"/>
                </a:solidFill>
              </a:rPr>
              <a:t>Del análisis realizado y del resultado obtenido del cuadro resumen, señalar las principales conclusiones respecto a la atención de las  principales recomendaciones de los CIEES a la gestión, para que basado en ello se planteen, en la parte de planeación, las políticas, objetivos, estrategias y acciones para su adecuada atención.</a:t>
            </a:r>
          </a:p>
          <a:p>
            <a:endParaRPr lang="es-MX" sz="1400" dirty="0" smtClean="0">
              <a:solidFill>
                <a:schemeClr val="tx1"/>
              </a:solidFill>
            </a:endParaRPr>
          </a:p>
          <a:p>
            <a:endParaRPr lang="es-MX" sz="1400" dirty="0" smtClean="0">
              <a:solidFill>
                <a:schemeClr val="tx1"/>
              </a:solidFill>
            </a:endParaRPr>
          </a:p>
          <a:p>
            <a:endParaRPr lang="es-MX" sz="1400" dirty="0" smtClean="0">
              <a:solidFill>
                <a:schemeClr val="tx1"/>
              </a:solidFill>
            </a:endParaRPr>
          </a:p>
          <a:p>
            <a:endParaRPr lang="es-MX" sz="1400" dirty="0" smtClean="0">
              <a:solidFill>
                <a:schemeClr val="tx1"/>
              </a:solidFill>
            </a:endParaRPr>
          </a:p>
          <a:p>
            <a:endParaRPr lang="es-MX" sz="1400" dirty="0" smtClean="0">
              <a:solidFill>
                <a:schemeClr val="tx1"/>
              </a:solidFill>
            </a:endParaRPr>
          </a:p>
          <a:p>
            <a:endParaRPr lang="es-MX" sz="1400" dirty="0" smtClean="0">
              <a:solidFill>
                <a:schemeClr val="tx1"/>
              </a:solidFill>
            </a:endParaRPr>
          </a:p>
          <a:p>
            <a:endParaRPr lang="es-MX" sz="1400" dirty="0" smtClean="0">
              <a:solidFill>
                <a:schemeClr val="tx1"/>
              </a:solidFill>
            </a:endParaRPr>
          </a:p>
          <a:p>
            <a:endParaRPr lang="es-MX" sz="1400" dirty="0" smtClean="0">
              <a:solidFill>
                <a:schemeClr val="tx1"/>
              </a:solidFill>
            </a:endParaRPr>
          </a:p>
          <a:p>
            <a:endParaRPr lang="es-MX" sz="1400" dirty="0" smtClean="0">
              <a:solidFill>
                <a:schemeClr val="tx1"/>
              </a:solidFill>
            </a:endParaRPr>
          </a:p>
          <a:p>
            <a:endParaRPr lang="es-MX" sz="1400" dirty="0" smtClean="0">
              <a:solidFill>
                <a:schemeClr val="tx1"/>
              </a:solidFill>
            </a:endParaRPr>
          </a:p>
        </p:txBody>
      </p:sp>
      <p:graphicFrame>
        <p:nvGraphicFramePr>
          <p:cNvPr id="5" name="4 Tabla"/>
          <p:cNvGraphicFramePr>
            <a:graphicFrameLocks noGrp="1"/>
          </p:cNvGraphicFramePr>
          <p:nvPr>
            <p:extLst>
              <p:ext uri="{D42A27DB-BD31-4B8C-83A1-F6EECF244321}">
                <p14:modId xmlns:p14="http://schemas.microsoft.com/office/powerpoint/2010/main" val="866317501"/>
              </p:ext>
            </p:extLst>
          </p:nvPr>
        </p:nvGraphicFramePr>
        <p:xfrm>
          <a:off x="461966" y="2009768"/>
          <a:ext cx="8072462" cy="1256435"/>
        </p:xfrm>
        <a:graphic>
          <a:graphicData uri="http://schemas.openxmlformats.org/drawingml/2006/table">
            <a:tbl>
              <a:tblPr/>
              <a:tblGrid>
                <a:gridCol w="741723"/>
                <a:gridCol w="496094"/>
                <a:gridCol w="582820"/>
                <a:gridCol w="134864"/>
                <a:gridCol w="472025"/>
                <a:gridCol w="606889"/>
                <a:gridCol w="134864"/>
                <a:gridCol w="472025"/>
                <a:gridCol w="606889"/>
                <a:gridCol w="134864"/>
                <a:gridCol w="472025"/>
                <a:gridCol w="606889"/>
                <a:gridCol w="134864"/>
                <a:gridCol w="472025"/>
                <a:gridCol w="606889"/>
                <a:gridCol w="134864"/>
                <a:gridCol w="476031"/>
                <a:gridCol w="571504"/>
                <a:gridCol w="214314"/>
              </a:tblGrid>
              <a:tr h="349500">
                <a:tc gridSpan="19">
                  <a:txBody>
                    <a:bodyPr/>
                    <a:lstStyle/>
                    <a:p>
                      <a:pPr algn="ctr" fontAlgn="b"/>
                      <a:r>
                        <a:rPr lang="es-MX" sz="1100" b="1" i="0" u="none" strike="noStrike" dirty="0">
                          <a:latin typeface="Arial"/>
                        </a:rPr>
                        <a:t>Síntesis de la atención a las recomendaciones académicas de los CIEES </a:t>
                      </a:r>
                      <a:r>
                        <a:rPr lang="es-MX" sz="1100" b="1" i="0" u="none" strike="noStrike" dirty="0" smtClean="0">
                          <a:latin typeface="Arial"/>
                        </a:rPr>
                        <a:t>a la gestión</a:t>
                      </a:r>
                      <a:endParaRPr lang="es-MX" sz="1100" b="1" i="0" u="none" strike="noStrike" dirty="0">
                        <a:latin typeface="Arial"/>
                      </a:endParaRPr>
                    </a:p>
                  </a:txBody>
                  <a:tcPr marL="5687" marR="5687" marT="5687"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pPr algn="ctr" fontAlgn="b"/>
                      <a:endParaRPr lang="es-MX" sz="900" b="1" i="0" u="none" strike="noStrike" dirty="0">
                        <a:latin typeface="Arial"/>
                      </a:endParaRPr>
                    </a:p>
                  </a:txBody>
                  <a:tcPr marL="5687" marR="5687" marT="5687"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pPr algn="ctr" fontAlgn="b"/>
                      <a:endParaRPr lang="es-MX" sz="900" b="1" i="0" u="none" strike="noStrike" dirty="0">
                        <a:latin typeface="Arial"/>
                      </a:endParaRPr>
                    </a:p>
                  </a:txBody>
                  <a:tcPr marL="5687" marR="5687" marT="5687" marB="0" anchor="ctr">
                    <a:lnL>
                      <a:noFill/>
                    </a:lnL>
                    <a:lnR>
                      <a:noFill/>
                    </a:lnR>
                    <a:lnT>
                      <a:noFill/>
                    </a:lnT>
                    <a:lnB w="6350" cap="flat" cmpd="sng" algn="ctr">
                      <a:solidFill>
                        <a:srgbClr val="000000"/>
                      </a:solidFill>
                      <a:prstDash val="solid"/>
                      <a:round/>
                      <a:headEnd type="none" w="med" len="med"/>
                      <a:tailEnd type="none" w="med" len="med"/>
                    </a:lnB>
                  </a:tcPr>
                </a:tc>
              </a:tr>
              <a:tr h="452178">
                <a:tc rowSpan="2">
                  <a:txBody>
                    <a:bodyPr/>
                    <a:lstStyle/>
                    <a:p>
                      <a:pPr algn="ctr" fontAlgn="ctr"/>
                      <a:r>
                        <a:rPr lang="es-MX" sz="900" b="1" i="0" u="none" strike="noStrike" dirty="0" smtClean="0">
                          <a:latin typeface="Arial"/>
                        </a:rPr>
                        <a:t>Gestión</a:t>
                      </a:r>
                      <a:endParaRPr lang="es-MX" sz="900" b="1" i="0" u="none" strike="noStrike" dirty="0">
                        <a:latin typeface="Arial"/>
                      </a:endParaRPr>
                    </a:p>
                  </a:txBody>
                  <a:tcPr marL="5687" marR="5687" marT="5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3">
                  <a:txBody>
                    <a:bodyPr/>
                    <a:lstStyle/>
                    <a:p>
                      <a:pPr algn="ctr" fontAlgn="ctr"/>
                      <a:r>
                        <a:rPr lang="es-MX" sz="900" b="1" i="0" u="none" strike="noStrike" dirty="0" smtClean="0">
                          <a:latin typeface="+mn-lt"/>
                        </a:rPr>
                        <a:t>Legislación y gobierno</a:t>
                      </a:r>
                      <a:endParaRPr lang="es-MX" sz="900" b="1" i="0" u="none" strike="noStrike" dirty="0">
                        <a:latin typeface="Arial"/>
                      </a:endParaRPr>
                    </a:p>
                  </a:txBody>
                  <a:tcPr marL="5687" marR="5687" marT="5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gridSpan="3">
                  <a:txBody>
                    <a:bodyPr/>
                    <a:lstStyle/>
                    <a:p>
                      <a:pPr algn="ctr" fontAlgn="ctr"/>
                      <a:r>
                        <a:rPr lang="es-MX" sz="900" b="1" i="0" u="none" strike="noStrike" dirty="0" smtClean="0">
                          <a:latin typeface="+mn-lt"/>
                        </a:rPr>
                        <a:t>Planeación-evaluación</a:t>
                      </a:r>
                      <a:endParaRPr lang="es-MX" sz="900" b="1" i="0" u="none" strike="noStrike" dirty="0">
                        <a:latin typeface="Arial"/>
                      </a:endParaRPr>
                    </a:p>
                  </a:txBody>
                  <a:tcPr marL="5687" marR="5687" marT="5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gridSpan="3">
                  <a:txBody>
                    <a:bodyPr/>
                    <a:lstStyle/>
                    <a:p>
                      <a:pPr algn="ctr" fontAlgn="ctr"/>
                      <a:r>
                        <a:rPr lang="es-MX" sz="900" b="1" i="0" u="none" strike="noStrike" dirty="0" smtClean="0">
                          <a:latin typeface="+mn-lt"/>
                        </a:rPr>
                        <a:t>Apoyo académico</a:t>
                      </a:r>
                      <a:endParaRPr lang="es-MX" sz="900" b="1" i="0" u="none" strike="noStrike" dirty="0">
                        <a:latin typeface="Arial"/>
                      </a:endParaRPr>
                    </a:p>
                  </a:txBody>
                  <a:tcPr marL="5687" marR="5687" marT="5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gridSpan="3">
                  <a:txBody>
                    <a:bodyPr/>
                    <a:lstStyle/>
                    <a:p>
                      <a:pPr algn="ctr" fontAlgn="ctr"/>
                      <a:r>
                        <a:rPr lang="es-MX" sz="900" b="1" i="0" u="none" strike="noStrike" dirty="0" smtClean="0">
                          <a:latin typeface="+mn-lt"/>
                        </a:rPr>
                        <a:t>Apoyo administrativo</a:t>
                      </a:r>
                      <a:endParaRPr lang="es-MX" sz="900" b="1" i="0" u="none" strike="noStrike" dirty="0">
                        <a:latin typeface="Arial"/>
                      </a:endParaRPr>
                    </a:p>
                  </a:txBody>
                  <a:tcPr marL="5687" marR="5687" marT="5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gridSpan="3">
                  <a:txBody>
                    <a:bodyPr/>
                    <a:lstStyle/>
                    <a:p>
                      <a:pPr algn="ctr" fontAlgn="ctr"/>
                      <a:r>
                        <a:rPr lang="es-MX" sz="900" b="1" i="0" u="none" strike="noStrike" dirty="0" smtClean="0">
                          <a:latin typeface="+mn-lt"/>
                        </a:rPr>
                        <a:t>Finanzas</a:t>
                      </a:r>
                      <a:endParaRPr lang="es-MX" sz="900" b="1" i="0" u="none" strike="noStrike" dirty="0">
                        <a:latin typeface="Arial"/>
                      </a:endParaRPr>
                    </a:p>
                  </a:txBody>
                  <a:tcPr marL="5687" marR="5687" marT="5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gridSpan="3">
                  <a:txBody>
                    <a:bodyPr/>
                    <a:lstStyle/>
                    <a:p>
                      <a:pPr algn="ctr" fontAlgn="ctr"/>
                      <a:r>
                        <a:rPr lang="es-MX" sz="900" b="1" i="0" u="none" strike="noStrike" dirty="0" smtClean="0">
                          <a:latin typeface="+mn-lt"/>
                        </a:rPr>
                        <a:t>Coordinación y vinculación</a:t>
                      </a:r>
                      <a:endParaRPr lang="es-MX" sz="900" b="1" i="0" u="none" strike="noStrike" dirty="0">
                        <a:latin typeface="Arial"/>
                      </a:endParaRPr>
                    </a:p>
                  </a:txBody>
                  <a:tcPr marL="5687" marR="5687" marT="5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pPr algn="ctr" fontAlgn="ctr"/>
                      <a:endParaRPr lang="es-MX" sz="900" b="1" i="0" u="none" strike="noStrike" dirty="0">
                        <a:latin typeface="Arial"/>
                      </a:endParaRPr>
                    </a:p>
                  </a:txBody>
                  <a:tcPr marL="5687" marR="5687" marT="5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750">
                <a:tc vMerge="1">
                  <a:txBody>
                    <a:bodyPr/>
                    <a:lstStyle/>
                    <a:p>
                      <a:endParaRPr lang="es-MX"/>
                    </a:p>
                  </a:txBody>
                  <a:tcPr/>
                </a:tc>
                <a:tc>
                  <a:txBody>
                    <a:bodyPr/>
                    <a:lstStyle/>
                    <a:p>
                      <a:pPr algn="ctr" fontAlgn="b"/>
                      <a:r>
                        <a:rPr lang="es-MX" sz="900" b="1" i="0" u="none" strike="noStrike" dirty="0">
                          <a:latin typeface="Arial"/>
                        </a:rPr>
                        <a:t>Número</a:t>
                      </a:r>
                    </a:p>
                  </a:txBody>
                  <a:tcPr marL="5687" marR="5687" marT="5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900" b="1" i="0" u="none" strike="noStrike" dirty="0">
                          <a:latin typeface="Arial"/>
                        </a:rPr>
                        <a:t>Atendidas</a:t>
                      </a:r>
                    </a:p>
                  </a:txBody>
                  <a:tcPr marL="5687" marR="5687" marT="5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900" b="1" i="0" u="none" strike="noStrike" dirty="0">
                          <a:latin typeface="Arial"/>
                        </a:rPr>
                        <a:t>%</a:t>
                      </a:r>
                    </a:p>
                  </a:txBody>
                  <a:tcPr marL="5687" marR="5687" marT="5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900" b="1" i="0" u="none" strike="noStrike" dirty="0">
                          <a:latin typeface="Arial"/>
                        </a:rPr>
                        <a:t>Número</a:t>
                      </a:r>
                    </a:p>
                  </a:txBody>
                  <a:tcPr marL="5687" marR="5687" marT="5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900" b="1" i="0" u="none" strike="noStrike" dirty="0">
                          <a:latin typeface="Arial"/>
                        </a:rPr>
                        <a:t>Atendidas</a:t>
                      </a:r>
                    </a:p>
                  </a:txBody>
                  <a:tcPr marL="5687" marR="5687" marT="5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900" b="1" i="0" u="none" strike="noStrike" dirty="0">
                          <a:latin typeface="Arial"/>
                        </a:rPr>
                        <a:t>%</a:t>
                      </a:r>
                    </a:p>
                  </a:txBody>
                  <a:tcPr marL="5687" marR="5687" marT="5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900" b="1" i="0" u="none" strike="noStrike" dirty="0">
                          <a:latin typeface="Arial"/>
                        </a:rPr>
                        <a:t>Número</a:t>
                      </a:r>
                    </a:p>
                  </a:txBody>
                  <a:tcPr marL="5687" marR="5687" marT="5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900" b="1" i="0" u="none" strike="noStrike" dirty="0">
                          <a:latin typeface="Arial"/>
                        </a:rPr>
                        <a:t>Atendidas</a:t>
                      </a:r>
                    </a:p>
                  </a:txBody>
                  <a:tcPr marL="5687" marR="5687" marT="5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900" b="1" i="0" u="none" strike="noStrike" dirty="0">
                          <a:latin typeface="Arial"/>
                        </a:rPr>
                        <a:t>%</a:t>
                      </a:r>
                    </a:p>
                  </a:txBody>
                  <a:tcPr marL="5687" marR="5687" marT="5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900" b="1" i="0" u="none" strike="noStrike" dirty="0">
                          <a:latin typeface="Arial"/>
                        </a:rPr>
                        <a:t>Número</a:t>
                      </a:r>
                    </a:p>
                  </a:txBody>
                  <a:tcPr marL="5687" marR="5687" marT="5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900" b="1" i="0" u="none" strike="noStrike" dirty="0">
                          <a:latin typeface="Arial"/>
                        </a:rPr>
                        <a:t>Atendidas</a:t>
                      </a:r>
                    </a:p>
                  </a:txBody>
                  <a:tcPr marL="5687" marR="5687" marT="5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900" b="1" i="0" u="none" strike="noStrike" dirty="0">
                          <a:latin typeface="Arial"/>
                        </a:rPr>
                        <a:t>%</a:t>
                      </a:r>
                    </a:p>
                  </a:txBody>
                  <a:tcPr marL="5687" marR="5687" marT="5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900" b="1" i="0" u="none" strike="noStrike" dirty="0">
                          <a:latin typeface="Arial"/>
                        </a:rPr>
                        <a:t>Número</a:t>
                      </a:r>
                    </a:p>
                  </a:txBody>
                  <a:tcPr marL="5687" marR="5687" marT="5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900" b="1" i="0" u="none" strike="noStrike" dirty="0">
                          <a:latin typeface="Arial"/>
                        </a:rPr>
                        <a:t>Atendidas</a:t>
                      </a:r>
                    </a:p>
                  </a:txBody>
                  <a:tcPr marL="5687" marR="5687" marT="5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900" b="1" i="0" u="none" strike="noStrike" dirty="0">
                          <a:latin typeface="Arial"/>
                        </a:rPr>
                        <a:t>%</a:t>
                      </a:r>
                    </a:p>
                  </a:txBody>
                  <a:tcPr marL="5687" marR="5687" marT="5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900" b="1" i="0" u="none" strike="noStrike" dirty="0">
                          <a:latin typeface="Arial"/>
                        </a:rPr>
                        <a:t>Número</a:t>
                      </a:r>
                    </a:p>
                  </a:txBody>
                  <a:tcPr marL="5687" marR="5687" marT="5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900" b="1" i="0" u="none" strike="noStrike" dirty="0">
                          <a:latin typeface="Arial"/>
                        </a:rPr>
                        <a:t>Atendidas</a:t>
                      </a:r>
                    </a:p>
                  </a:txBody>
                  <a:tcPr marL="5687" marR="5687" marT="5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s-MX" sz="900" b="1" i="0" u="none" strike="noStrike" dirty="0">
                          <a:latin typeface="Arial"/>
                        </a:rPr>
                        <a:t>%</a:t>
                      </a:r>
                    </a:p>
                  </a:txBody>
                  <a:tcPr marL="5687" marR="5687" marT="5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174750">
                <a:tc>
                  <a:txBody>
                    <a:bodyPr/>
                    <a:lstStyle/>
                    <a:p>
                      <a:pPr algn="l" fontAlgn="b"/>
                      <a:r>
                        <a:rPr lang="es-MX" sz="900" b="1" i="1" u="none" strike="noStrike" dirty="0" smtClean="0">
                          <a:latin typeface="Arial"/>
                        </a:rPr>
                        <a:t>Institucional</a:t>
                      </a:r>
                      <a:endParaRPr lang="es-MX" sz="900" b="1" i="1" u="none" strike="noStrike" dirty="0">
                        <a:latin typeface="Arial"/>
                      </a:endParaRPr>
                    </a:p>
                  </a:txBody>
                  <a:tcPr marL="5687" marR="5687" marT="5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a:latin typeface="Arial"/>
                        </a:rPr>
                        <a:t> </a:t>
                      </a:r>
                    </a:p>
                  </a:txBody>
                  <a:tcPr marL="5687" marR="5687" marT="5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a:latin typeface="Arial"/>
                        </a:rPr>
                        <a:t> </a:t>
                      </a:r>
                    </a:p>
                  </a:txBody>
                  <a:tcPr marL="5687" marR="5687" marT="5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a:latin typeface="Arial"/>
                        </a:rPr>
                        <a:t> </a:t>
                      </a:r>
                    </a:p>
                  </a:txBody>
                  <a:tcPr marL="5687" marR="5687" marT="5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a:latin typeface="Arial"/>
                        </a:rPr>
                        <a:t> </a:t>
                      </a:r>
                    </a:p>
                  </a:txBody>
                  <a:tcPr marL="5687" marR="5687" marT="5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a:latin typeface="Arial"/>
                        </a:rPr>
                        <a:t> </a:t>
                      </a:r>
                    </a:p>
                  </a:txBody>
                  <a:tcPr marL="5687" marR="5687" marT="5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a:latin typeface="Arial"/>
                        </a:rPr>
                        <a:t> </a:t>
                      </a:r>
                    </a:p>
                  </a:txBody>
                  <a:tcPr marL="5687" marR="5687" marT="5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a:latin typeface="Arial"/>
                        </a:rPr>
                        <a:t> </a:t>
                      </a:r>
                    </a:p>
                  </a:txBody>
                  <a:tcPr marL="5687" marR="5687" marT="5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a:latin typeface="Arial"/>
                        </a:rPr>
                        <a:t> </a:t>
                      </a:r>
                    </a:p>
                  </a:txBody>
                  <a:tcPr marL="5687" marR="5687" marT="5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a:latin typeface="Arial"/>
                        </a:rPr>
                        <a:t> </a:t>
                      </a:r>
                    </a:p>
                  </a:txBody>
                  <a:tcPr marL="5687" marR="5687" marT="5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a:latin typeface="Arial"/>
                        </a:rPr>
                        <a:t> </a:t>
                      </a:r>
                    </a:p>
                  </a:txBody>
                  <a:tcPr marL="5687" marR="5687" marT="5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a:latin typeface="Arial"/>
                        </a:rPr>
                        <a:t> </a:t>
                      </a:r>
                    </a:p>
                  </a:txBody>
                  <a:tcPr marL="5687" marR="5687" marT="5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a:latin typeface="Arial"/>
                        </a:rPr>
                        <a:t> </a:t>
                      </a:r>
                    </a:p>
                  </a:txBody>
                  <a:tcPr marL="5687" marR="5687" marT="5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a:latin typeface="Arial"/>
                        </a:rPr>
                        <a:t> </a:t>
                      </a:r>
                    </a:p>
                  </a:txBody>
                  <a:tcPr marL="5687" marR="5687" marT="5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latin typeface="Arial"/>
                        </a:rPr>
                        <a:t> </a:t>
                      </a:r>
                    </a:p>
                  </a:txBody>
                  <a:tcPr marL="5687" marR="5687" marT="5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latin typeface="Arial"/>
                        </a:rPr>
                        <a:t> </a:t>
                      </a:r>
                    </a:p>
                  </a:txBody>
                  <a:tcPr marL="5687" marR="5687" marT="5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MX" sz="900" b="0" i="0" u="none" strike="noStrike" dirty="0">
                        <a:latin typeface="Arial"/>
                      </a:endParaRPr>
                    </a:p>
                  </a:txBody>
                  <a:tcPr marL="5687" marR="5687" marT="5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s-MX"/>
                    </a:p>
                  </a:txBody>
                  <a:tcPr marL="5687" marR="5687" marT="5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MX" sz="900" b="0" i="0" u="none" strike="noStrike" dirty="0">
                        <a:latin typeface="Arial"/>
                      </a:endParaRPr>
                    </a:p>
                  </a:txBody>
                  <a:tcPr marL="5687" marR="5687" marT="5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6" name="5 Rectángulo">
            <a:hlinkClick r:id="rId3" action="ppaction://hlinksldjump"/>
          </p:cNvPr>
          <p:cNvSpPr/>
          <p:nvPr/>
        </p:nvSpPr>
        <p:spPr bwMode="auto">
          <a:xfrm>
            <a:off x="-11082" y="-24"/>
            <a:ext cx="9155082" cy="6858000"/>
          </a:xfrm>
          <a:prstGeom prst="rect">
            <a:avLst/>
          </a:prstGeom>
          <a:solidFill>
            <a:srgbClr val="002774">
              <a:alpha val="0"/>
            </a:srgbClr>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pic>
        <p:nvPicPr>
          <p:cNvPr id="7" name="Imagen 6"/>
          <p:cNvPicPr>
            <a:picLocks noChangeAspect="1"/>
          </p:cNvPicPr>
          <p:nvPr/>
        </p:nvPicPr>
        <p:blipFill>
          <a:blip r:embed="rId4"/>
          <a:stretch>
            <a:fillRect/>
          </a:stretch>
        </p:blipFill>
        <p:spPr>
          <a:xfrm>
            <a:off x="810046" y="0"/>
            <a:ext cx="8333954" cy="597460"/>
          </a:xfrm>
          <a:prstGeom prst="rect">
            <a:avLst/>
          </a:prstGeom>
        </p:spPr>
      </p:pic>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2"/>
          <p:cNvSpPr>
            <a:spLocks noChangeArrowheads="1"/>
          </p:cNvSpPr>
          <p:nvPr/>
        </p:nvSpPr>
        <p:spPr bwMode="auto">
          <a:xfrm>
            <a:off x="0" y="576912"/>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50179" name="Rectangle 3"/>
          <p:cNvSpPr>
            <a:spLocks noChangeArrowheads="1"/>
          </p:cNvSpPr>
          <p:nvPr/>
        </p:nvSpPr>
        <p:spPr bwMode="auto">
          <a:xfrm>
            <a:off x="0" y="565200"/>
            <a:ext cx="9144000" cy="6274800"/>
          </a:xfrm>
          <a:prstGeom prst="rect">
            <a:avLst/>
          </a:prstGeom>
          <a:solidFill>
            <a:schemeClr val="bg1">
              <a:alpha val="10196"/>
            </a:schemeClr>
          </a:solidFill>
          <a:ln w="3175" algn="ctr">
            <a:solidFill>
              <a:srgbClr val="B2B2B2"/>
            </a:solidFill>
            <a:miter lim="800000"/>
            <a:headEnd/>
            <a:tailEnd/>
          </a:ln>
        </p:spPr>
        <p:txBody>
          <a:bodyPr lIns="54000" tIns="10800" bIns="0" anchor="t" anchorCtr="0"/>
          <a:lstStyle/>
          <a:p>
            <a:pPr algn="just">
              <a:spcBef>
                <a:spcPts val="0"/>
              </a:spcBef>
              <a:spcAft>
                <a:spcPts val="0"/>
              </a:spcAft>
            </a:pPr>
            <a:endParaRPr lang="es-ES" sz="500" b="1" dirty="0" smtClean="0">
              <a:solidFill>
                <a:schemeClr val="tx1"/>
              </a:solidFill>
            </a:endParaRPr>
          </a:p>
          <a:p>
            <a:pPr algn="just">
              <a:spcBef>
                <a:spcPts val="0"/>
              </a:spcBef>
              <a:spcAft>
                <a:spcPts val="0"/>
              </a:spcAft>
            </a:pPr>
            <a:r>
              <a:rPr lang="es-ES" sz="1300" b="1" dirty="0" smtClean="0">
                <a:solidFill>
                  <a:schemeClr val="tx1"/>
                </a:solidFill>
              </a:rPr>
              <a:t>Análisis del cumplimiento de las </a:t>
            </a:r>
            <a:r>
              <a:rPr lang="es-ES" sz="1300" dirty="0">
                <a:solidFill>
                  <a:schemeClr val="tx1"/>
                </a:solidFill>
              </a:rPr>
              <a:t>M</a:t>
            </a:r>
            <a:r>
              <a:rPr lang="es-ES" sz="1300" b="1" dirty="0" smtClean="0">
                <a:solidFill>
                  <a:schemeClr val="tx1"/>
                </a:solidFill>
              </a:rPr>
              <a:t>etas Compromiso de la gestión </a:t>
            </a:r>
            <a:r>
              <a:rPr lang="es-MX" sz="1300" b="1" dirty="0" smtClean="0">
                <a:solidFill>
                  <a:schemeClr val="tx1"/>
                </a:solidFill>
              </a:rPr>
              <a:t>(para el documento </a:t>
            </a:r>
            <a:r>
              <a:rPr lang="es-MX" sz="1300" b="1" dirty="0" err="1" smtClean="0">
                <a:solidFill>
                  <a:schemeClr val="tx1"/>
                </a:solidFill>
              </a:rPr>
              <a:t>ProGES</a:t>
            </a:r>
            <a:r>
              <a:rPr lang="es-MX" sz="1300" b="1" dirty="0" smtClean="0">
                <a:solidFill>
                  <a:schemeClr val="tx1"/>
                </a:solidFill>
              </a:rPr>
              <a:t>)</a:t>
            </a:r>
            <a:endParaRPr lang="es-ES" sz="1300" b="1" dirty="0" smtClean="0">
              <a:solidFill>
                <a:schemeClr val="tx1"/>
              </a:solidFill>
            </a:endParaRPr>
          </a:p>
          <a:p>
            <a:pPr algn="just">
              <a:spcBef>
                <a:spcPts val="0"/>
              </a:spcBef>
              <a:spcAft>
                <a:spcPts val="0"/>
              </a:spcAft>
            </a:pPr>
            <a:endParaRPr lang="es-MX" sz="700" b="1" dirty="0" smtClean="0">
              <a:solidFill>
                <a:schemeClr val="tx1"/>
              </a:solidFill>
            </a:endParaRPr>
          </a:p>
          <a:p>
            <a:pPr algn="just">
              <a:spcBef>
                <a:spcPts val="0"/>
              </a:spcBef>
              <a:spcAft>
                <a:spcPts val="0"/>
              </a:spcAft>
            </a:pPr>
            <a:r>
              <a:rPr lang="es-MX" sz="1300" b="0" dirty="0" smtClean="0">
                <a:solidFill>
                  <a:schemeClr val="tx1"/>
                </a:solidFill>
              </a:rPr>
              <a:t>Analizar </a:t>
            </a:r>
            <a:r>
              <a:rPr lang="es-MX" sz="1300" b="0" dirty="0">
                <a:solidFill>
                  <a:schemeClr val="tx1"/>
                </a:solidFill>
              </a:rPr>
              <a:t>el grado de cumplimiento de las </a:t>
            </a:r>
            <a:r>
              <a:rPr lang="es-MX" sz="1300" b="0" dirty="0" smtClean="0">
                <a:solidFill>
                  <a:schemeClr val="tx1"/>
                </a:solidFill>
              </a:rPr>
              <a:t>Metas Compromiso </a:t>
            </a:r>
            <a:r>
              <a:rPr lang="es-MX" sz="1300" b="0" dirty="0">
                <a:solidFill>
                  <a:schemeClr val="tx1"/>
                </a:solidFill>
              </a:rPr>
              <a:t>respecto a la certificación de procesos estratégicos y los avances del SIIA, que permitan a la institución </a:t>
            </a:r>
            <a:r>
              <a:rPr lang="es-MX" sz="1300" b="0" dirty="0" smtClean="0">
                <a:solidFill>
                  <a:schemeClr val="tx1"/>
                </a:solidFill>
              </a:rPr>
              <a:t>generar </a:t>
            </a:r>
            <a:r>
              <a:rPr lang="es-MX" sz="1300" b="0" dirty="0">
                <a:solidFill>
                  <a:schemeClr val="tx1"/>
                </a:solidFill>
              </a:rPr>
              <a:t>información para la toma de decisiones </a:t>
            </a:r>
            <a:r>
              <a:rPr lang="es-MX" sz="1300" b="0" dirty="0" smtClean="0">
                <a:solidFill>
                  <a:schemeClr val="tx1"/>
                </a:solidFill>
              </a:rPr>
              <a:t>pertinentes y, </a:t>
            </a:r>
            <a:r>
              <a:rPr lang="es-MX" sz="1300" b="0" dirty="0">
                <a:solidFill>
                  <a:schemeClr val="tx1"/>
                </a:solidFill>
              </a:rPr>
              <a:t>en su </a:t>
            </a:r>
            <a:r>
              <a:rPr lang="es-MX" sz="1300" b="0" dirty="0" smtClean="0">
                <a:solidFill>
                  <a:schemeClr val="tx1"/>
                </a:solidFill>
              </a:rPr>
              <a:t>caso, modificar las metas </a:t>
            </a:r>
            <a:r>
              <a:rPr lang="es-MX" sz="1300" b="0" dirty="0">
                <a:solidFill>
                  <a:schemeClr val="tx1"/>
                </a:solidFill>
              </a:rPr>
              <a:t>sobre actualización de la normativa. Si procede, </a:t>
            </a:r>
            <a:r>
              <a:rPr lang="es-MX" sz="1300" b="0" dirty="0" smtClean="0">
                <a:solidFill>
                  <a:schemeClr val="tx1"/>
                </a:solidFill>
              </a:rPr>
              <a:t>identificar </a:t>
            </a:r>
            <a:r>
              <a:rPr lang="es-MX" sz="1300" b="0" dirty="0">
                <a:solidFill>
                  <a:schemeClr val="tx1"/>
                </a:solidFill>
              </a:rPr>
              <a:t>las metas que muestran rezago, las causas de ello y </a:t>
            </a:r>
            <a:r>
              <a:rPr lang="es-MX" sz="1300" b="0" dirty="0" smtClean="0">
                <a:solidFill>
                  <a:schemeClr val="tx1"/>
                </a:solidFill>
              </a:rPr>
              <a:t>evaluar </a:t>
            </a:r>
            <a:r>
              <a:rPr lang="es-MX" sz="1300" b="0" dirty="0">
                <a:solidFill>
                  <a:schemeClr val="tx1"/>
                </a:solidFill>
              </a:rPr>
              <a:t>integralmente la eficacia de las políticas, las estrategias y los proyectos implementados a la fecha por la IES para mejorar su gestión</a:t>
            </a:r>
            <a:r>
              <a:rPr lang="es-MX" sz="1300" b="0" dirty="0" smtClean="0">
                <a:solidFill>
                  <a:schemeClr val="tx1"/>
                </a:solidFill>
              </a:rPr>
              <a:t>. </a:t>
            </a:r>
          </a:p>
          <a:p>
            <a:pPr algn="just">
              <a:spcBef>
                <a:spcPts val="0"/>
              </a:spcBef>
              <a:spcAft>
                <a:spcPts val="0"/>
              </a:spcAft>
            </a:pPr>
            <a:endParaRPr lang="es-MX" sz="700" b="0" dirty="0" smtClean="0">
              <a:solidFill>
                <a:schemeClr val="tx1"/>
              </a:solidFill>
            </a:endParaRPr>
          </a:p>
          <a:p>
            <a:pPr algn="just">
              <a:spcBef>
                <a:spcPts val="0"/>
              </a:spcBef>
              <a:spcAft>
                <a:spcPts val="0"/>
              </a:spcAft>
            </a:pPr>
            <a:r>
              <a:rPr lang="es-MX" sz="1300" b="0" dirty="0" smtClean="0">
                <a:solidFill>
                  <a:schemeClr val="tx1"/>
                </a:solidFill>
              </a:rPr>
              <a:t>Para el llenado de este formato utilizar el </a:t>
            </a:r>
            <a:r>
              <a:rPr lang="es-MX" sz="1300" dirty="0" smtClean="0">
                <a:solidFill>
                  <a:schemeClr val="tx1"/>
                </a:solidFill>
                <a:hlinkClick r:id="rId3" action="ppaction://hlinkfile"/>
              </a:rPr>
              <a:t>Anexo VIII</a:t>
            </a:r>
            <a:r>
              <a:rPr lang="es-MX" sz="1300" b="0" dirty="0" smtClean="0">
                <a:solidFill>
                  <a:schemeClr val="tx1"/>
                </a:solidFill>
              </a:rPr>
              <a:t>. </a:t>
            </a:r>
            <a:endParaRPr lang="es-ES" sz="1300" b="0" dirty="0">
              <a:solidFill>
                <a:schemeClr val="tx1"/>
              </a:solidFill>
            </a:endParaRPr>
          </a:p>
        </p:txBody>
      </p:sp>
      <p:sp>
        <p:nvSpPr>
          <p:cNvPr id="5" name="4 Rectángulo">
            <a:hlinkClick r:id="rId4" action="ppaction://hlinksldjump"/>
          </p:cNvPr>
          <p:cNvSpPr/>
          <p:nvPr/>
        </p:nvSpPr>
        <p:spPr bwMode="auto">
          <a:xfrm>
            <a:off x="1" y="0"/>
            <a:ext cx="9115424" cy="6858000"/>
          </a:xfrm>
          <a:prstGeom prst="rect">
            <a:avLst/>
          </a:prstGeom>
          <a:solidFill>
            <a:srgbClr val="002774">
              <a:alpha val="0"/>
            </a:srgbClr>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sp>
        <p:nvSpPr>
          <p:cNvPr id="6" name="5 Rectángulo">
            <a:hlinkClick r:id="rId5" action="ppaction://hlinkfile"/>
          </p:cNvPr>
          <p:cNvSpPr>
            <a:spLocks/>
          </p:cNvSpPr>
          <p:nvPr/>
        </p:nvSpPr>
        <p:spPr bwMode="auto">
          <a:xfrm>
            <a:off x="3038464" y="2133253"/>
            <a:ext cx="900976" cy="252752"/>
          </a:xfrm>
          <a:prstGeom prst="rect">
            <a:avLst/>
          </a:prstGeom>
          <a:solidFill>
            <a:srgbClr val="002774">
              <a:alpha val="0"/>
            </a:srgbClr>
          </a:solidFill>
          <a:ln w="3175" algn="ctr">
            <a:noFill/>
            <a:miter lim="800000"/>
            <a:headEnd/>
            <a:tailEnd/>
          </a:ln>
        </p:spPr>
        <p:txBody>
          <a:bodyPr wrap="square" tIns="36000" rIns="18000" bIns="36000" rtlCol="0" anchor="ctr">
            <a:spAutoFit/>
          </a:bodyPr>
          <a:lstStyle/>
          <a:p>
            <a:pPr algn="just">
              <a:lnSpc>
                <a:spcPct val="90000"/>
              </a:lnSpc>
              <a:tabLst>
                <a:tab pos="180975" algn="l"/>
                <a:tab pos="447675" algn="l"/>
              </a:tabLst>
            </a:pPr>
            <a:endParaRPr lang="es-MX" sz="1300" b="1" dirty="0"/>
          </a:p>
        </p:txBody>
      </p:sp>
      <p:graphicFrame>
        <p:nvGraphicFramePr>
          <p:cNvPr id="2" name="Tabla 1"/>
          <p:cNvGraphicFramePr>
            <a:graphicFrameLocks noGrp="1"/>
          </p:cNvGraphicFramePr>
          <p:nvPr>
            <p:extLst>
              <p:ext uri="{D42A27DB-BD31-4B8C-83A1-F6EECF244321}">
                <p14:modId xmlns:p14="http://schemas.microsoft.com/office/powerpoint/2010/main" val="3788580814"/>
              </p:ext>
            </p:extLst>
          </p:nvPr>
        </p:nvGraphicFramePr>
        <p:xfrm>
          <a:off x="204183" y="2514972"/>
          <a:ext cx="8680454" cy="3470142"/>
        </p:xfrm>
        <a:graphic>
          <a:graphicData uri="http://schemas.openxmlformats.org/drawingml/2006/table">
            <a:tbl>
              <a:tblPr/>
              <a:tblGrid>
                <a:gridCol w="2568814"/>
                <a:gridCol w="642204"/>
                <a:gridCol w="642204"/>
                <a:gridCol w="642204"/>
                <a:gridCol w="642204"/>
                <a:gridCol w="642204"/>
                <a:gridCol w="642204"/>
                <a:gridCol w="642204"/>
                <a:gridCol w="642204"/>
                <a:gridCol w="974008"/>
              </a:tblGrid>
              <a:tr h="328207">
                <a:tc rowSpan="2">
                  <a:txBody>
                    <a:bodyPr/>
                    <a:lstStyle/>
                    <a:p>
                      <a:pPr algn="ctr" rtl="0" fontAlgn="ctr"/>
                      <a:r>
                        <a:rPr lang="es-MX" sz="1100" b="1" i="0" u="none" strike="noStrike" dirty="0">
                          <a:solidFill>
                            <a:srgbClr val="000000"/>
                          </a:solidFill>
                          <a:effectLst/>
                          <a:latin typeface="Arial" panose="020B0604020202020204" pitchFamily="34" charset="0"/>
                        </a:rPr>
                        <a:t>Metas Compromiso institucionales de gestión </a:t>
                      </a:r>
                    </a:p>
                  </a:txBody>
                  <a:tcPr marL="7293" marR="7293" marT="72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ctr" rtl="0" fontAlgn="ctr"/>
                      <a:r>
                        <a:rPr lang="es-MX" sz="1100" b="1" i="0" u="none" strike="noStrike" dirty="0">
                          <a:solidFill>
                            <a:srgbClr val="000000"/>
                          </a:solidFill>
                          <a:effectLst/>
                          <a:latin typeface="Arial" panose="020B0604020202020204" pitchFamily="34" charset="0"/>
                        </a:rPr>
                        <a:t>Meta 2013</a:t>
                      </a:r>
                    </a:p>
                  </a:txBody>
                  <a:tcPr marL="7293" marR="7293" marT="72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gridSpan="2">
                  <a:txBody>
                    <a:bodyPr/>
                    <a:lstStyle/>
                    <a:p>
                      <a:pPr algn="ctr" rtl="0" fontAlgn="ctr"/>
                      <a:r>
                        <a:rPr lang="es-MX" sz="1100" b="1" i="0" u="none" strike="noStrike">
                          <a:solidFill>
                            <a:srgbClr val="000000"/>
                          </a:solidFill>
                          <a:effectLst/>
                          <a:latin typeface="Arial" panose="020B0604020202020204" pitchFamily="34" charset="0"/>
                        </a:rPr>
                        <a:t>Valor alcanzado 2012</a:t>
                      </a:r>
                    </a:p>
                  </a:txBody>
                  <a:tcPr marL="7293" marR="7293" marT="72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gridSpan="2">
                  <a:txBody>
                    <a:bodyPr/>
                    <a:lstStyle/>
                    <a:p>
                      <a:pPr algn="ctr" rtl="0" fontAlgn="ctr"/>
                      <a:r>
                        <a:rPr lang="es-MX" sz="1100" b="1" i="0" u="none" strike="noStrike">
                          <a:solidFill>
                            <a:srgbClr val="000000"/>
                          </a:solidFill>
                          <a:effectLst/>
                          <a:latin typeface="Arial" panose="020B0604020202020204" pitchFamily="34" charset="0"/>
                        </a:rPr>
                        <a:t>Meta 2014</a:t>
                      </a:r>
                    </a:p>
                  </a:txBody>
                  <a:tcPr marL="7293" marR="7293" marT="72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gridSpan="2">
                  <a:txBody>
                    <a:bodyPr/>
                    <a:lstStyle/>
                    <a:p>
                      <a:pPr algn="ctr" rtl="0" fontAlgn="ctr"/>
                      <a:r>
                        <a:rPr lang="es-MX" sz="1100" b="1" i="0" u="none" strike="noStrike">
                          <a:solidFill>
                            <a:srgbClr val="000000"/>
                          </a:solidFill>
                          <a:effectLst/>
                          <a:latin typeface="Arial" panose="020B0604020202020204" pitchFamily="34" charset="0"/>
                        </a:rPr>
                        <a:t>Avance marzo 2014</a:t>
                      </a:r>
                    </a:p>
                  </a:txBody>
                  <a:tcPr marL="7293" marR="7293" marT="72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rowSpan="2">
                  <a:txBody>
                    <a:bodyPr/>
                    <a:lstStyle/>
                    <a:p>
                      <a:pPr algn="ctr" rtl="0" fontAlgn="ctr"/>
                      <a:r>
                        <a:rPr lang="es-MX" sz="1100" b="1" i="0" u="none" strike="noStrike">
                          <a:solidFill>
                            <a:srgbClr val="000000"/>
                          </a:solidFill>
                          <a:effectLst/>
                          <a:latin typeface="Arial" panose="020B0604020202020204" pitchFamily="34" charset="0"/>
                        </a:rPr>
                        <a:t>Explicar las causas de las diferencias</a:t>
                      </a:r>
                    </a:p>
                  </a:txBody>
                  <a:tcPr marL="7293" marR="7293" marT="72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145870">
                <a:tc vMerge="1">
                  <a:txBody>
                    <a:bodyPr/>
                    <a:lstStyle/>
                    <a:p>
                      <a:endParaRPr lang="es-MX"/>
                    </a:p>
                  </a:txBody>
                  <a:tcPr/>
                </a:tc>
                <a:tc>
                  <a:txBody>
                    <a:bodyPr/>
                    <a:lstStyle/>
                    <a:p>
                      <a:pPr algn="ctr" rtl="0" fontAlgn="ctr"/>
                      <a:r>
                        <a:rPr lang="es-MX" sz="1100" b="1" i="0" u="none" strike="noStrike">
                          <a:solidFill>
                            <a:srgbClr val="000000"/>
                          </a:solidFill>
                          <a:effectLst/>
                          <a:latin typeface="Arial" panose="020B0604020202020204" pitchFamily="34" charset="0"/>
                        </a:rPr>
                        <a:t>Número</a:t>
                      </a:r>
                    </a:p>
                  </a:txBody>
                  <a:tcPr marL="7293" marR="7293" marT="72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1100" b="1" i="0" u="none" strike="noStrike">
                          <a:solidFill>
                            <a:srgbClr val="000000"/>
                          </a:solidFill>
                          <a:effectLst/>
                          <a:latin typeface="Arial" panose="020B0604020202020204" pitchFamily="34" charset="0"/>
                        </a:rPr>
                        <a:t>%</a:t>
                      </a:r>
                    </a:p>
                  </a:txBody>
                  <a:tcPr marL="7293" marR="7293" marT="72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1100" b="1" i="0" u="none" strike="noStrike">
                          <a:solidFill>
                            <a:srgbClr val="000000"/>
                          </a:solidFill>
                          <a:effectLst/>
                          <a:latin typeface="Arial" panose="020B0604020202020204" pitchFamily="34" charset="0"/>
                        </a:rPr>
                        <a:t>Número</a:t>
                      </a:r>
                    </a:p>
                  </a:txBody>
                  <a:tcPr marL="7293" marR="7293" marT="72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1100" b="1" i="0" u="none" strike="noStrike">
                          <a:solidFill>
                            <a:srgbClr val="000000"/>
                          </a:solidFill>
                          <a:effectLst/>
                          <a:latin typeface="Arial" panose="020B0604020202020204" pitchFamily="34" charset="0"/>
                        </a:rPr>
                        <a:t>%</a:t>
                      </a:r>
                    </a:p>
                  </a:txBody>
                  <a:tcPr marL="7293" marR="7293" marT="72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1100" b="1" i="0" u="none" strike="noStrike">
                          <a:solidFill>
                            <a:srgbClr val="000000"/>
                          </a:solidFill>
                          <a:effectLst/>
                          <a:latin typeface="Arial" panose="020B0604020202020204" pitchFamily="34" charset="0"/>
                        </a:rPr>
                        <a:t>Número</a:t>
                      </a:r>
                    </a:p>
                  </a:txBody>
                  <a:tcPr marL="7293" marR="7293" marT="72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1100" b="1" i="0" u="none" strike="noStrike">
                          <a:solidFill>
                            <a:srgbClr val="000000"/>
                          </a:solidFill>
                          <a:effectLst/>
                          <a:latin typeface="Arial" panose="020B0604020202020204" pitchFamily="34" charset="0"/>
                        </a:rPr>
                        <a:t>%</a:t>
                      </a:r>
                    </a:p>
                  </a:txBody>
                  <a:tcPr marL="7293" marR="7293" marT="72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1100" b="1" i="0" u="none" strike="noStrike">
                          <a:solidFill>
                            <a:srgbClr val="000000"/>
                          </a:solidFill>
                          <a:effectLst/>
                          <a:latin typeface="Arial" panose="020B0604020202020204" pitchFamily="34" charset="0"/>
                        </a:rPr>
                        <a:t>Número</a:t>
                      </a:r>
                    </a:p>
                  </a:txBody>
                  <a:tcPr marL="7293" marR="7293" marT="72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1100" b="1" i="0" u="none" strike="noStrike">
                          <a:solidFill>
                            <a:srgbClr val="000000"/>
                          </a:solidFill>
                          <a:effectLst/>
                          <a:latin typeface="Arial" panose="020B0604020202020204" pitchFamily="34" charset="0"/>
                        </a:rPr>
                        <a:t>%</a:t>
                      </a:r>
                    </a:p>
                  </a:txBody>
                  <a:tcPr marL="7293" marR="7293" marT="72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vMerge="1">
                  <a:txBody>
                    <a:bodyPr/>
                    <a:lstStyle/>
                    <a:p>
                      <a:endParaRPr lang="es-MX"/>
                    </a:p>
                  </a:txBody>
                  <a:tcPr/>
                </a:tc>
              </a:tr>
              <a:tr h="145870">
                <a:tc gridSpan="10">
                  <a:txBody>
                    <a:bodyPr/>
                    <a:lstStyle/>
                    <a:p>
                      <a:pPr algn="l" rtl="0" fontAlgn="b"/>
                      <a:r>
                        <a:rPr lang="es-MX" sz="1100" b="1" i="0" u="none" strike="noStrike">
                          <a:solidFill>
                            <a:srgbClr val="000000"/>
                          </a:solidFill>
                          <a:effectLst/>
                          <a:latin typeface="Arial" panose="020B0604020202020204" pitchFamily="34" charset="0"/>
                        </a:rPr>
                        <a:t>Procesos estratégicos de gestión que serán certificados por la norma ISO 9001:2008.</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r>
              <a:tr h="145870">
                <a:tc>
                  <a:txBody>
                    <a:bodyPr/>
                    <a:lstStyle/>
                    <a:p>
                      <a:pPr algn="l" rtl="0" fontAlgn="ctr"/>
                      <a:r>
                        <a:rPr lang="es-MX" sz="1100" b="0" i="0" u="none" strike="noStrike" dirty="0">
                          <a:solidFill>
                            <a:srgbClr val="000000"/>
                          </a:solidFill>
                          <a:effectLst/>
                          <a:latin typeface="Arial" panose="020B0604020202020204" pitchFamily="34" charset="0"/>
                        </a:rPr>
                        <a:t>Numero de procesos</a:t>
                      </a:r>
                    </a:p>
                  </a:txBody>
                  <a:tcPr marL="7293" marR="7293" marT="72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870">
                <a:tc>
                  <a:txBody>
                    <a:bodyPr/>
                    <a:lstStyle/>
                    <a:p>
                      <a:pPr algn="l" rtl="0" fontAlgn="ctr"/>
                      <a:r>
                        <a:rPr lang="es-MX" sz="1100" b="0" i="0" u="none" strike="noStrike">
                          <a:solidFill>
                            <a:srgbClr val="000000"/>
                          </a:solidFill>
                          <a:effectLst/>
                          <a:latin typeface="Arial" panose="020B0604020202020204" pitchFamily="34" charset="0"/>
                        </a:rPr>
                        <a:t>Número y % de los procesos certificados</a:t>
                      </a:r>
                    </a:p>
                  </a:txBody>
                  <a:tcPr marL="7293" marR="7293" marT="72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870">
                <a:tc>
                  <a:txBody>
                    <a:bodyPr/>
                    <a:lstStyle/>
                    <a:p>
                      <a:pPr algn="l" rtl="0" fontAlgn="ctr"/>
                      <a:r>
                        <a:rPr lang="es-MX" sz="1100" b="0" i="0" u="none" strike="noStrike">
                          <a:solidFill>
                            <a:srgbClr val="000000"/>
                          </a:solidFill>
                          <a:effectLst/>
                          <a:latin typeface="Arial" panose="020B0604020202020204" pitchFamily="34" charset="0"/>
                        </a:rPr>
                        <a:t>Número y % de procesos re-certificados</a:t>
                      </a:r>
                    </a:p>
                  </a:txBody>
                  <a:tcPr marL="7293" marR="7293" marT="72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870">
                <a:tc gridSpan="10">
                  <a:txBody>
                    <a:bodyPr/>
                    <a:lstStyle/>
                    <a:p>
                      <a:pPr algn="l" rtl="0" fontAlgn="b"/>
                      <a:r>
                        <a:rPr lang="es-MX" sz="1100" b="1" i="0" u="none" strike="noStrike">
                          <a:solidFill>
                            <a:srgbClr val="000000"/>
                          </a:solidFill>
                          <a:effectLst/>
                          <a:latin typeface="Arial" panose="020B0604020202020204" pitchFamily="34" charset="0"/>
                        </a:rPr>
                        <a:t>Diseño, integración y explotación del SIIA:</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r>
              <a:tr h="350088">
                <a:tc>
                  <a:txBody>
                    <a:bodyPr/>
                    <a:lstStyle/>
                    <a:p>
                      <a:pPr algn="l" rtl="0" fontAlgn="ctr"/>
                      <a:r>
                        <a:rPr lang="es-MX" sz="1100" b="0" i="0" u="none" strike="noStrike">
                          <a:solidFill>
                            <a:srgbClr val="000000"/>
                          </a:solidFill>
                          <a:effectLst/>
                          <a:latin typeface="Arial" panose="020B0604020202020204" pitchFamily="34" charset="0"/>
                        </a:rPr>
                        <a:t>Número y nombre de los módulos que estarán operando (administración escolar, recursos humanos y finanzas)</a:t>
                      </a:r>
                    </a:p>
                  </a:txBody>
                  <a:tcPr marL="7293" marR="7293" marT="72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dirty="0">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MX" sz="1100" b="0" i="0" u="none" strike="noStrike" dirty="0">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870">
                <a:tc>
                  <a:txBody>
                    <a:bodyPr/>
                    <a:lstStyle/>
                    <a:p>
                      <a:pPr algn="l" rtl="0" fontAlgn="ctr"/>
                      <a:r>
                        <a:rPr lang="es-MX" sz="1100" b="0" i="0" u="none" strike="noStrike" dirty="0">
                          <a:solidFill>
                            <a:srgbClr val="000000"/>
                          </a:solidFill>
                          <a:effectLst/>
                          <a:latin typeface="Arial" panose="020B0604020202020204" pitchFamily="34" charset="0"/>
                        </a:rPr>
                        <a:t>Módulos del SIIA que operarán relacionados entre sí</a:t>
                      </a:r>
                    </a:p>
                  </a:txBody>
                  <a:tcPr marL="7293" marR="7293" marT="72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870">
                <a:tc gridSpan="10">
                  <a:txBody>
                    <a:bodyPr/>
                    <a:lstStyle/>
                    <a:p>
                      <a:pPr algn="l" rtl="0" fontAlgn="b"/>
                      <a:r>
                        <a:rPr lang="es-MX" sz="1100" b="1" i="0" u="none" strike="noStrike" dirty="0">
                          <a:solidFill>
                            <a:srgbClr val="000000"/>
                          </a:solidFill>
                          <a:effectLst/>
                          <a:latin typeface="Arial" panose="020B0604020202020204" pitchFamily="34" charset="0"/>
                        </a:rPr>
                        <a:t>Índice de sostenibilidad </a:t>
                      </a:r>
                      <a:r>
                        <a:rPr lang="es-MX" sz="1100" b="1" i="0" u="none" strike="noStrike" dirty="0" err="1">
                          <a:solidFill>
                            <a:srgbClr val="000000"/>
                          </a:solidFill>
                          <a:effectLst/>
                          <a:latin typeface="Arial" panose="020B0604020202020204" pitchFamily="34" charset="0"/>
                        </a:rPr>
                        <a:t>economómica</a:t>
                      </a:r>
                      <a:r>
                        <a:rPr lang="es-MX" sz="1100" b="1" i="0" u="none" strike="noStrike" dirty="0">
                          <a:solidFill>
                            <a:srgbClr val="000000"/>
                          </a:solidFill>
                          <a:effectLst/>
                          <a:latin typeface="Arial" panose="020B0604020202020204" pitchFamily="34" charset="0"/>
                        </a:rPr>
                        <a:t>:</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r>
              <a:tr h="233392">
                <a:tc>
                  <a:txBody>
                    <a:bodyPr/>
                    <a:lstStyle/>
                    <a:p>
                      <a:pPr algn="l" rtl="0" fontAlgn="ctr"/>
                      <a:r>
                        <a:rPr lang="es-MX" sz="1100" b="0" i="0" u="none" strike="noStrike">
                          <a:solidFill>
                            <a:srgbClr val="000000"/>
                          </a:solidFill>
                          <a:effectLst/>
                          <a:latin typeface="Arial" panose="020B0604020202020204" pitchFamily="34" charset="0"/>
                        </a:rPr>
                        <a:t>Monto y % de recursos autogenerados en relación al monto del presupuesto total</a:t>
                      </a:r>
                    </a:p>
                  </a:txBody>
                  <a:tcPr marL="7293" marR="7293" marT="72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MX" sz="1100" b="0" i="0" u="none" strike="noStrike">
                          <a:solidFill>
                            <a:srgbClr val="000000"/>
                          </a:solidFill>
                          <a:effectLst/>
                          <a:latin typeface="Arial" panose="020B0604020202020204" pitchFamily="34" charset="0"/>
                        </a:rPr>
                        <a:t> </a:t>
                      </a:r>
                    </a:p>
                  </a:txBody>
                  <a:tcPr marL="7293" marR="7293" marT="72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870">
                <a:tc gridSpan="10">
                  <a:txBody>
                    <a:bodyPr/>
                    <a:lstStyle/>
                    <a:p>
                      <a:pPr algn="l" rtl="0" fontAlgn="ctr"/>
                      <a:r>
                        <a:rPr lang="es-MX" sz="1200" b="1" i="0" u="none" strike="noStrike">
                          <a:solidFill>
                            <a:srgbClr val="000000"/>
                          </a:solidFill>
                          <a:effectLst/>
                          <a:latin typeface="Arial" panose="020B0604020202020204" pitchFamily="34" charset="0"/>
                        </a:rPr>
                        <a:t>Otras metas de gestión definidas por la institución:</a:t>
                      </a:r>
                    </a:p>
                  </a:txBody>
                  <a:tcPr marL="7293" marR="7293" marT="72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r>
              <a:tr h="145870">
                <a:tc>
                  <a:txBody>
                    <a:bodyPr/>
                    <a:lstStyle/>
                    <a:p>
                      <a:pPr algn="l" rtl="0" fontAlgn="t"/>
                      <a:r>
                        <a:rPr lang="es-MX" sz="1100" b="0" i="0" u="none" strike="noStrike">
                          <a:solidFill>
                            <a:srgbClr val="000000"/>
                          </a:solidFill>
                          <a:effectLst/>
                          <a:latin typeface="Arial" panose="020B0604020202020204" pitchFamily="34" charset="0"/>
                        </a:rPr>
                        <a:t>Meta A</a:t>
                      </a:r>
                    </a:p>
                  </a:txBody>
                  <a:tcPr marL="7293" marR="7293" marT="729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1100" b="0" i="0" u="none" strike="noStrike">
                          <a:solidFill>
                            <a:srgbClr val="000000"/>
                          </a:solidFill>
                          <a:effectLst/>
                          <a:latin typeface="Arial" panose="020B0604020202020204" pitchFamily="34" charset="0"/>
                        </a:rPr>
                        <a:t> </a:t>
                      </a:r>
                    </a:p>
                  </a:txBody>
                  <a:tcPr marL="7293" marR="7293" marT="729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1100" b="0" i="0" u="none" strike="noStrike">
                          <a:solidFill>
                            <a:srgbClr val="000000"/>
                          </a:solidFill>
                          <a:effectLst/>
                          <a:latin typeface="Arial" panose="020B0604020202020204" pitchFamily="34" charset="0"/>
                        </a:rPr>
                        <a:t> </a:t>
                      </a:r>
                    </a:p>
                  </a:txBody>
                  <a:tcPr marL="7293" marR="7293" marT="729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1100" b="0" i="0" u="none" strike="noStrike">
                          <a:solidFill>
                            <a:srgbClr val="000000"/>
                          </a:solidFill>
                          <a:effectLst/>
                          <a:latin typeface="Arial" panose="020B0604020202020204" pitchFamily="34" charset="0"/>
                        </a:rPr>
                        <a:t> </a:t>
                      </a:r>
                    </a:p>
                  </a:txBody>
                  <a:tcPr marL="7293" marR="7293" marT="729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1100" b="0" i="0" u="none" strike="noStrike">
                          <a:solidFill>
                            <a:srgbClr val="000000"/>
                          </a:solidFill>
                          <a:effectLst/>
                          <a:latin typeface="Arial" panose="020B0604020202020204" pitchFamily="34" charset="0"/>
                        </a:rPr>
                        <a:t> </a:t>
                      </a:r>
                    </a:p>
                  </a:txBody>
                  <a:tcPr marL="7293" marR="7293" marT="729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1100" b="0" i="0" u="none" strike="noStrike">
                          <a:solidFill>
                            <a:srgbClr val="000000"/>
                          </a:solidFill>
                          <a:effectLst/>
                          <a:latin typeface="Arial" panose="020B0604020202020204" pitchFamily="34" charset="0"/>
                        </a:rPr>
                        <a:t> </a:t>
                      </a:r>
                    </a:p>
                  </a:txBody>
                  <a:tcPr marL="7293" marR="7293" marT="729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1100" b="0" i="0" u="none" strike="noStrike">
                          <a:solidFill>
                            <a:srgbClr val="000000"/>
                          </a:solidFill>
                          <a:effectLst/>
                          <a:latin typeface="Arial" panose="020B0604020202020204" pitchFamily="34" charset="0"/>
                        </a:rPr>
                        <a:t> </a:t>
                      </a:r>
                    </a:p>
                  </a:txBody>
                  <a:tcPr marL="7293" marR="7293" marT="729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1100" b="0" i="0" u="none" strike="noStrike">
                          <a:solidFill>
                            <a:srgbClr val="000000"/>
                          </a:solidFill>
                          <a:effectLst/>
                          <a:latin typeface="Arial" panose="020B0604020202020204" pitchFamily="34" charset="0"/>
                        </a:rPr>
                        <a:t> </a:t>
                      </a:r>
                    </a:p>
                  </a:txBody>
                  <a:tcPr marL="7293" marR="7293" marT="729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1100" b="0" i="0" u="none" strike="noStrike">
                          <a:solidFill>
                            <a:srgbClr val="000000"/>
                          </a:solidFill>
                          <a:effectLst/>
                          <a:latin typeface="Arial" panose="020B0604020202020204" pitchFamily="34" charset="0"/>
                        </a:rPr>
                        <a:t> </a:t>
                      </a:r>
                    </a:p>
                  </a:txBody>
                  <a:tcPr marL="7293" marR="7293" marT="729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1100" b="0" i="0" u="none" strike="noStrike">
                          <a:solidFill>
                            <a:srgbClr val="000000"/>
                          </a:solidFill>
                          <a:effectLst/>
                          <a:latin typeface="Arial" panose="020B0604020202020204" pitchFamily="34" charset="0"/>
                        </a:rPr>
                        <a:t> </a:t>
                      </a:r>
                    </a:p>
                  </a:txBody>
                  <a:tcPr marL="7293" marR="7293" marT="729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870">
                <a:tc>
                  <a:txBody>
                    <a:bodyPr/>
                    <a:lstStyle/>
                    <a:p>
                      <a:pPr algn="l" rtl="0" fontAlgn="t"/>
                      <a:r>
                        <a:rPr lang="es-MX" sz="1100" b="0" i="0" u="none" strike="noStrike">
                          <a:solidFill>
                            <a:srgbClr val="000000"/>
                          </a:solidFill>
                          <a:effectLst/>
                          <a:latin typeface="Arial" panose="020B0604020202020204" pitchFamily="34" charset="0"/>
                        </a:rPr>
                        <a:t>Meta B</a:t>
                      </a:r>
                    </a:p>
                  </a:txBody>
                  <a:tcPr marL="7293" marR="7293" marT="729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1100" b="0" i="0" u="none" strike="noStrike">
                          <a:solidFill>
                            <a:srgbClr val="000000"/>
                          </a:solidFill>
                          <a:effectLst/>
                          <a:latin typeface="Arial" panose="020B0604020202020204" pitchFamily="34" charset="0"/>
                        </a:rPr>
                        <a:t> </a:t>
                      </a:r>
                    </a:p>
                  </a:txBody>
                  <a:tcPr marL="7293" marR="7293" marT="729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1100" b="0" i="0" u="none" strike="noStrike">
                          <a:solidFill>
                            <a:srgbClr val="000000"/>
                          </a:solidFill>
                          <a:effectLst/>
                          <a:latin typeface="Arial" panose="020B0604020202020204" pitchFamily="34" charset="0"/>
                        </a:rPr>
                        <a:t> </a:t>
                      </a:r>
                    </a:p>
                  </a:txBody>
                  <a:tcPr marL="7293" marR="7293" marT="729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1100" b="0" i="0" u="none" strike="noStrike">
                          <a:solidFill>
                            <a:srgbClr val="000000"/>
                          </a:solidFill>
                          <a:effectLst/>
                          <a:latin typeface="Arial" panose="020B0604020202020204" pitchFamily="34" charset="0"/>
                        </a:rPr>
                        <a:t> </a:t>
                      </a:r>
                    </a:p>
                  </a:txBody>
                  <a:tcPr marL="7293" marR="7293" marT="729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1100" b="0" i="0" u="none" strike="noStrike">
                          <a:solidFill>
                            <a:srgbClr val="000000"/>
                          </a:solidFill>
                          <a:effectLst/>
                          <a:latin typeface="Arial" panose="020B0604020202020204" pitchFamily="34" charset="0"/>
                        </a:rPr>
                        <a:t> </a:t>
                      </a:r>
                    </a:p>
                  </a:txBody>
                  <a:tcPr marL="7293" marR="7293" marT="729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1100" b="0" i="0" u="none" strike="noStrike">
                          <a:solidFill>
                            <a:srgbClr val="000000"/>
                          </a:solidFill>
                          <a:effectLst/>
                          <a:latin typeface="Arial" panose="020B0604020202020204" pitchFamily="34" charset="0"/>
                        </a:rPr>
                        <a:t> </a:t>
                      </a:r>
                    </a:p>
                  </a:txBody>
                  <a:tcPr marL="7293" marR="7293" marT="729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1100" b="0" i="0" u="none" strike="noStrike">
                          <a:solidFill>
                            <a:srgbClr val="000000"/>
                          </a:solidFill>
                          <a:effectLst/>
                          <a:latin typeface="Arial" panose="020B0604020202020204" pitchFamily="34" charset="0"/>
                        </a:rPr>
                        <a:t> </a:t>
                      </a:r>
                    </a:p>
                  </a:txBody>
                  <a:tcPr marL="7293" marR="7293" marT="729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1100" b="0" i="0" u="none" strike="noStrike">
                          <a:solidFill>
                            <a:srgbClr val="000000"/>
                          </a:solidFill>
                          <a:effectLst/>
                          <a:latin typeface="Arial" panose="020B0604020202020204" pitchFamily="34" charset="0"/>
                        </a:rPr>
                        <a:t> </a:t>
                      </a:r>
                    </a:p>
                  </a:txBody>
                  <a:tcPr marL="7293" marR="7293" marT="729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1100" b="0" i="0" u="none" strike="noStrike">
                          <a:solidFill>
                            <a:srgbClr val="000000"/>
                          </a:solidFill>
                          <a:effectLst/>
                          <a:latin typeface="Arial" panose="020B0604020202020204" pitchFamily="34" charset="0"/>
                        </a:rPr>
                        <a:t> </a:t>
                      </a:r>
                    </a:p>
                  </a:txBody>
                  <a:tcPr marL="7293" marR="7293" marT="729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1100" b="0" i="0" u="none" strike="noStrike" dirty="0">
                          <a:solidFill>
                            <a:srgbClr val="000000"/>
                          </a:solidFill>
                          <a:effectLst/>
                          <a:latin typeface="Arial" panose="020B0604020202020204" pitchFamily="34" charset="0"/>
                        </a:rPr>
                        <a:t> </a:t>
                      </a:r>
                    </a:p>
                  </a:txBody>
                  <a:tcPr marL="7293" marR="7293" marT="729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0" name="AutoShape 1811">
            <a:hlinkClick r:id="" action="ppaction://hlinkshowjump?jump=nextslide"/>
          </p:cNvPr>
          <p:cNvSpPr>
            <a:spLocks noChangeArrowheads="1"/>
          </p:cNvSpPr>
          <p:nvPr/>
        </p:nvSpPr>
        <p:spPr bwMode="auto">
          <a:xfrm>
            <a:off x="8959850" y="632032"/>
            <a:ext cx="155575" cy="147637"/>
          </a:xfrm>
          <a:prstGeom prst="rightArrow">
            <a:avLst>
              <a:gd name="adj1" fmla="val 50000"/>
              <a:gd name="adj2" fmla="val 58733"/>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pic>
        <p:nvPicPr>
          <p:cNvPr id="8" name="Imagen 7"/>
          <p:cNvPicPr>
            <a:picLocks noChangeAspect="1"/>
          </p:cNvPicPr>
          <p:nvPr/>
        </p:nvPicPr>
        <p:blipFill>
          <a:blip r:embed="rId6"/>
          <a:stretch>
            <a:fillRect/>
          </a:stretch>
        </p:blipFill>
        <p:spPr>
          <a:xfrm>
            <a:off x="824334" y="-29911"/>
            <a:ext cx="8333954" cy="597460"/>
          </a:xfrm>
          <a:prstGeom prst="rect">
            <a:avLst/>
          </a:prstGeom>
        </p:spPr>
      </p:pic>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52"/>
          <p:cNvSpPr>
            <a:spLocks noChangeArrowheads="1"/>
          </p:cNvSpPr>
          <p:nvPr/>
        </p:nvSpPr>
        <p:spPr bwMode="auto">
          <a:xfrm>
            <a:off x="0" y="1857364"/>
            <a:ext cx="9144000" cy="5000636"/>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54274" name="Rectangle 2"/>
          <p:cNvSpPr>
            <a:spLocks noChangeArrowheads="1"/>
          </p:cNvSpPr>
          <p:nvPr/>
        </p:nvSpPr>
        <p:spPr bwMode="auto">
          <a:xfrm>
            <a:off x="4479925" y="4538663"/>
            <a:ext cx="184150" cy="304800"/>
          </a:xfrm>
          <a:prstGeom prst="rect">
            <a:avLst/>
          </a:prstGeom>
          <a:solidFill>
            <a:schemeClr val="bg1"/>
          </a:solidFill>
          <a:ln w="9525" algn="ctr">
            <a:noFill/>
            <a:miter lim="800000"/>
            <a:headEnd/>
            <a:tailEnd/>
          </a:ln>
        </p:spPr>
        <p:txBody>
          <a:bodyPr wrap="none" anchor="ctr">
            <a:spAutoFit/>
          </a:bodyPr>
          <a:lstStyle/>
          <a:p>
            <a:pPr algn="ctr">
              <a:tabLst>
                <a:tab pos="180975" algn="l"/>
                <a:tab pos="447675" algn="l"/>
              </a:tabLst>
            </a:pPr>
            <a:endParaRPr lang="es-ES_tradnl" sz="1400"/>
          </a:p>
        </p:txBody>
      </p:sp>
      <p:sp>
        <p:nvSpPr>
          <p:cNvPr id="54392" name="Rectangle 131"/>
          <p:cNvSpPr>
            <a:spLocks noChangeArrowheads="1"/>
          </p:cNvSpPr>
          <p:nvPr/>
        </p:nvSpPr>
        <p:spPr bwMode="auto">
          <a:xfrm>
            <a:off x="0" y="1816544"/>
            <a:ext cx="9144000" cy="5041456"/>
          </a:xfrm>
          <a:prstGeom prst="rect">
            <a:avLst/>
          </a:prstGeom>
          <a:solidFill>
            <a:schemeClr val="bg1">
              <a:alpha val="10196"/>
            </a:schemeClr>
          </a:solidFill>
          <a:ln w="3175" algn="ctr">
            <a:solidFill>
              <a:srgbClr val="B2B2B2"/>
            </a:solidFill>
            <a:miter lim="800000"/>
            <a:headEnd/>
            <a:tailEnd/>
          </a:ln>
        </p:spPr>
        <p:txBody>
          <a:bodyPr lIns="72000" tIns="10800" bIns="0" anchor="t" anchorCtr="0"/>
          <a:lstStyle/>
          <a:p>
            <a:pPr algn="just"/>
            <a:endParaRPr lang="es-MX" sz="500" b="1" dirty="0" smtClean="0">
              <a:solidFill>
                <a:schemeClr val="tx1"/>
              </a:solidFill>
            </a:endParaRPr>
          </a:p>
          <a:p>
            <a:pPr algn="just"/>
            <a:r>
              <a:rPr lang="es-MX" sz="1300" b="1" dirty="0" smtClean="0">
                <a:solidFill>
                  <a:schemeClr val="tx1"/>
                </a:solidFill>
              </a:rPr>
              <a:t>Síntesis </a:t>
            </a:r>
            <a:r>
              <a:rPr lang="es-MX" sz="1300" b="1" dirty="0">
                <a:solidFill>
                  <a:schemeClr val="tx1"/>
                </a:solidFill>
              </a:rPr>
              <a:t>de la </a:t>
            </a:r>
            <a:r>
              <a:rPr lang="es-MX" sz="1300" b="1" dirty="0" smtClean="0">
                <a:solidFill>
                  <a:schemeClr val="tx1"/>
                </a:solidFill>
              </a:rPr>
              <a:t>autoevaluación de la gestión</a:t>
            </a:r>
          </a:p>
          <a:p>
            <a:pPr algn="just"/>
            <a:endParaRPr lang="es-MX" sz="800" b="1" dirty="0">
              <a:solidFill>
                <a:schemeClr val="tx1"/>
              </a:solidFill>
            </a:endParaRPr>
          </a:p>
          <a:p>
            <a:pPr algn="just"/>
            <a:r>
              <a:rPr lang="es-ES" sz="1300" b="0" dirty="0" smtClean="0">
                <a:solidFill>
                  <a:schemeClr val="tx1"/>
                </a:solidFill>
              </a:rPr>
              <a:t>Una vez formuladas las conclusiones en </a:t>
            </a:r>
            <a:r>
              <a:rPr lang="es-ES" sz="1300" b="0" dirty="0">
                <a:solidFill>
                  <a:schemeClr val="tx1"/>
                </a:solidFill>
              </a:rPr>
              <a:t>la </a:t>
            </a:r>
            <a:r>
              <a:rPr lang="es-ES" sz="1300" b="0" dirty="0" smtClean="0">
                <a:solidFill>
                  <a:schemeClr val="tx1"/>
                </a:solidFill>
              </a:rPr>
              <a:t>autoevaluación de la gestión, </a:t>
            </a:r>
            <a:r>
              <a:rPr lang="es-ES" sz="1300" b="0" dirty="0">
                <a:solidFill>
                  <a:schemeClr val="tx1"/>
                </a:solidFill>
              </a:rPr>
              <a:t>es conveniente </a:t>
            </a:r>
            <a:r>
              <a:rPr lang="es-ES" sz="1300" b="0" dirty="0" smtClean="0">
                <a:solidFill>
                  <a:schemeClr val="tx1"/>
                </a:solidFill>
              </a:rPr>
              <a:t>identificar </a:t>
            </a:r>
            <a:r>
              <a:rPr lang="es-ES" sz="1300" b="0" dirty="0">
                <a:solidFill>
                  <a:schemeClr val="tx1"/>
                </a:solidFill>
              </a:rPr>
              <a:t>y priorizar las principales fortalezas y problemas con el propósito de sustentar la actualización de la planeación (revisión y actualización de objetivos, políticas, estrategias y proyectos) que dé lugar al </a:t>
            </a:r>
            <a:r>
              <a:rPr lang="es-ES" sz="1300" b="0" dirty="0" err="1" smtClean="0">
                <a:solidFill>
                  <a:schemeClr val="tx1"/>
                </a:solidFill>
              </a:rPr>
              <a:t>ProGES</a:t>
            </a:r>
            <a:r>
              <a:rPr lang="es-ES" sz="1300" b="0" dirty="0" smtClean="0">
                <a:solidFill>
                  <a:schemeClr val="tx1"/>
                </a:solidFill>
              </a:rPr>
              <a:t> 2016-2017. </a:t>
            </a:r>
            <a:endParaRPr lang="es-ES" sz="1300" b="0" dirty="0">
              <a:solidFill>
                <a:schemeClr val="tx1"/>
              </a:solidFill>
            </a:endParaRPr>
          </a:p>
        </p:txBody>
      </p:sp>
      <p:sp>
        <p:nvSpPr>
          <p:cNvPr id="54391" name="Text Box 129"/>
          <p:cNvSpPr txBox="1">
            <a:spLocks noChangeArrowheads="1"/>
          </p:cNvSpPr>
          <p:nvPr/>
        </p:nvSpPr>
        <p:spPr bwMode="auto">
          <a:xfrm>
            <a:off x="0" y="6351289"/>
            <a:ext cx="9144000" cy="475600"/>
          </a:xfrm>
          <a:prstGeom prst="rect">
            <a:avLst/>
          </a:prstGeom>
          <a:noFill/>
          <a:ln w="3175" algn="ctr">
            <a:noFill/>
            <a:miter lim="800000"/>
            <a:headEnd/>
            <a:tailEnd/>
          </a:ln>
        </p:spPr>
        <p:txBody>
          <a:bodyPr wrap="square" tIns="90000">
            <a:spAutoFit/>
          </a:bodyPr>
          <a:lstStyle/>
          <a:p>
            <a:pPr algn="ctr">
              <a:tabLst>
                <a:tab pos="180975" algn="l"/>
                <a:tab pos="447675" algn="l"/>
              </a:tabLst>
            </a:pPr>
            <a:r>
              <a:rPr lang="es-MX" sz="1100" b="0" dirty="0">
                <a:solidFill>
                  <a:schemeClr val="tx1"/>
                </a:solidFill>
              </a:rPr>
              <a:t>No es un formato para llenarlo en todas sus </a:t>
            </a:r>
            <a:r>
              <a:rPr lang="es-MX" sz="1100" b="0" dirty="0" smtClean="0">
                <a:solidFill>
                  <a:schemeClr val="tx1"/>
                </a:solidFill>
              </a:rPr>
              <a:t>celdas.</a:t>
            </a:r>
          </a:p>
          <a:p>
            <a:pPr algn="ctr">
              <a:tabLst>
                <a:tab pos="180975" algn="l"/>
                <a:tab pos="447675" algn="l"/>
              </a:tabLst>
            </a:pPr>
            <a:r>
              <a:rPr lang="es-MX" sz="1100" b="0" dirty="0" smtClean="0">
                <a:solidFill>
                  <a:schemeClr val="tx1"/>
                </a:solidFill>
              </a:rPr>
              <a:t>Permite identificar </a:t>
            </a:r>
            <a:r>
              <a:rPr lang="es-MX" sz="1100" b="0" dirty="0">
                <a:solidFill>
                  <a:schemeClr val="tx1"/>
                </a:solidFill>
              </a:rPr>
              <a:t>el origen de fortalezas y problemas, así como señalar su importancia o prioridad.</a:t>
            </a:r>
            <a:endParaRPr lang="es-ES" sz="1100" b="0" dirty="0">
              <a:solidFill>
                <a:schemeClr val="tx1"/>
              </a:solidFill>
            </a:endParaRPr>
          </a:p>
        </p:txBody>
      </p:sp>
      <p:graphicFrame>
        <p:nvGraphicFramePr>
          <p:cNvPr id="9" name="8 Tabla"/>
          <p:cNvGraphicFramePr>
            <a:graphicFrameLocks noGrp="1"/>
          </p:cNvGraphicFramePr>
          <p:nvPr>
            <p:extLst>
              <p:ext uri="{D42A27DB-BD31-4B8C-83A1-F6EECF244321}">
                <p14:modId xmlns:p14="http://schemas.microsoft.com/office/powerpoint/2010/main" val="3789051689"/>
              </p:ext>
            </p:extLst>
          </p:nvPr>
        </p:nvGraphicFramePr>
        <p:xfrm>
          <a:off x="59876" y="2996952"/>
          <a:ext cx="9035140" cy="1434185"/>
        </p:xfrm>
        <a:graphic>
          <a:graphicData uri="http://schemas.openxmlformats.org/drawingml/2006/table">
            <a:tbl>
              <a:tblPr/>
              <a:tblGrid>
                <a:gridCol w="1124654"/>
                <a:gridCol w="1099383"/>
                <a:gridCol w="1112017"/>
                <a:gridCol w="1112017"/>
                <a:gridCol w="1112017"/>
                <a:gridCol w="1251018"/>
                <a:gridCol w="1112017"/>
                <a:gridCol w="1112017"/>
              </a:tblGrid>
              <a:tr h="188302">
                <a:tc gridSpan="8">
                  <a:txBody>
                    <a:bodyPr/>
                    <a:lstStyle/>
                    <a:p>
                      <a:pPr algn="ctr" fontAlgn="b"/>
                      <a:r>
                        <a:rPr lang="es-MX" sz="900" b="1" i="0" u="none" strike="noStrike" dirty="0">
                          <a:solidFill>
                            <a:srgbClr val="000000"/>
                          </a:solidFill>
                          <a:latin typeface="Arial"/>
                        </a:rPr>
                        <a:t>Principales fortalezas en orden de </a:t>
                      </a:r>
                      <a:r>
                        <a:rPr lang="es-MX" sz="900" b="1" i="0" u="none" strike="noStrike" dirty="0" smtClean="0">
                          <a:solidFill>
                            <a:srgbClr val="000000"/>
                          </a:solidFill>
                          <a:latin typeface="Arial"/>
                        </a:rPr>
                        <a:t>importancia</a:t>
                      </a:r>
                      <a:endParaRPr lang="es-MX" sz="900" b="1"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r>
              <a:tr h="527703">
                <a:tc>
                  <a:txBody>
                    <a:bodyPr/>
                    <a:lstStyle/>
                    <a:p>
                      <a:pPr algn="ctr" fontAlgn="ctr"/>
                      <a:r>
                        <a:rPr lang="es-MX" sz="900" b="1" i="0" u="none" strike="noStrike">
                          <a:solidFill>
                            <a:srgbClr val="000000"/>
                          </a:solidFill>
                          <a:latin typeface="Arial"/>
                        </a:rPr>
                        <a:t>Importancia</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DCDC"/>
                    </a:solidFill>
                  </a:tcPr>
                </a:tc>
                <a:tc>
                  <a:txBody>
                    <a:bodyPr/>
                    <a:lstStyle/>
                    <a:p>
                      <a:pPr algn="ctr" fontAlgn="b"/>
                      <a:r>
                        <a:rPr lang="es-MX" sz="900" b="1" i="0" u="none" strike="noStrike" dirty="0" smtClean="0">
                          <a:solidFill>
                            <a:srgbClr val="000000"/>
                          </a:solidFill>
                          <a:latin typeface="Arial"/>
                        </a:rPr>
                        <a:t>Evaluación de la</a:t>
                      </a:r>
                      <a:r>
                        <a:rPr lang="es-MX" sz="900" b="1" i="0" u="none" strike="noStrike" baseline="0" dirty="0" smtClean="0">
                          <a:solidFill>
                            <a:srgbClr val="000000"/>
                          </a:solidFill>
                          <a:latin typeface="Arial"/>
                        </a:rPr>
                        <a:t> gestión</a:t>
                      </a:r>
                      <a:endParaRPr lang="es-MX" sz="900" b="1"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DCDC"/>
                    </a:solidFill>
                  </a:tcPr>
                </a:tc>
                <a:tc>
                  <a:txBody>
                    <a:bodyPr/>
                    <a:lstStyle/>
                    <a:p>
                      <a:pPr algn="ctr" fontAlgn="b"/>
                      <a:r>
                        <a:rPr lang="es-MX" sz="900" b="1" i="0" u="none" strike="noStrike" dirty="0" smtClean="0">
                          <a:solidFill>
                            <a:srgbClr val="000000"/>
                          </a:solidFill>
                          <a:latin typeface="+mn-lt"/>
                        </a:rPr>
                        <a:t>Capacidad física instalada y utilización</a:t>
                      </a:r>
                      <a:endParaRPr lang="es-MX" sz="900" b="1" i="0" u="none" strike="noStrike" dirty="0">
                        <a:solidFill>
                          <a:srgbClr val="000000"/>
                        </a:solidFill>
                        <a:latin typeface="+mn-lt"/>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DCDC"/>
                    </a:solidFill>
                  </a:tcPr>
                </a:tc>
                <a:tc>
                  <a:txBody>
                    <a:bodyPr/>
                    <a:lstStyle/>
                    <a:p>
                      <a:pPr algn="ctr" fontAlgn="b"/>
                      <a:r>
                        <a:rPr lang="es-MX" sz="900" b="1" i="0" u="none" strike="noStrike" dirty="0" smtClean="0">
                          <a:solidFill>
                            <a:srgbClr val="000000"/>
                          </a:solidFill>
                          <a:latin typeface="+mn-lt"/>
                        </a:rPr>
                        <a:t>Problemas estructurales</a:t>
                      </a:r>
                      <a:endParaRPr lang="es-MX" sz="900" b="1" i="0" u="none" strike="noStrike" dirty="0">
                        <a:solidFill>
                          <a:srgbClr val="000000"/>
                        </a:solidFill>
                        <a:latin typeface="+mn-lt"/>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DCDC"/>
                    </a:solidFill>
                  </a:tcPr>
                </a:tc>
                <a:tc>
                  <a:txBody>
                    <a:bodyPr/>
                    <a:lstStyle/>
                    <a:p>
                      <a:pPr algn="ctr" fontAlgn="b"/>
                      <a:r>
                        <a:rPr lang="es-MX" sz="900" b="1" i="0" u="none" strike="noStrike" baseline="0" dirty="0" smtClean="0">
                          <a:solidFill>
                            <a:srgbClr val="000000"/>
                          </a:solidFill>
                          <a:latin typeface="+mn-lt"/>
                        </a:rPr>
                        <a:t>Rendición de cuentas</a:t>
                      </a:r>
                      <a:endParaRPr lang="es-MX" sz="900" b="1" i="0" u="none" strike="noStrike" dirty="0">
                        <a:solidFill>
                          <a:srgbClr val="000000"/>
                        </a:solidFill>
                        <a:latin typeface="+mn-lt"/>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DCDC"/>
                    </a:solidFill>
                  </a:tcPr>
                </a:tc>
                <a:tc>
                  <a:txBody>
                    <a:bodyPr/>
                    <a:lstStyle/>
                    <a:p>
                      <a:pPr algn="ctr" fontAlgn="ctr"/>
                      <a:r>
                        <a:rPr lang="es-MX" sz="900" b="1" i="0" u="none" strike="noStrike" dirty="0" smtClean="0">
                          <a:solidFill>
                            <a:srgbClr val="000000"/>
                          </a:solidFill>
                          <a:latin typeface="+mn-lt"/>
                        </a:rPr>
                        <a:t>Atención a</a:t>
                      </a:r>
                      <a:r>
                        <a:rPr lang="es-MX" sz="900" b="1" i="0" u="none" strike="noStrike" baseline="0" dirty="0" smtClean="0">
                          <a:solidFill>
                            <a:srgbClr val="000000"/>
                          </a:solidFill>
                          <a:latin typeface="+mn-lt"/>
                        </a:rPr>
                        <a:t> recomendaciones CIEES</a:t>
                      </a:r>
                      <a:endParaRPr lang="es-MX" sz="900" b="1" i="0" u="none" strike="noStrike" dirty="0">
                        <a:solidFill>
                          <a:srgbClr val="000000"/>
                        </a:solidFill>
                        <a:latin typeface="+mn-lt"/>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DCDC"/>
                    </a:solidFill>
                  </a:tcPr>
                </a:tc>
                <a:tc>
                  <a:txBody>
                    <a:bodyPr/>
                    <a:lstStyle/>
                    <a:p>
                      <a:pPr algn="ctr" fontAlgn="b"/>
                      <a:r>
                        <a:rPr lang="es-MX" sz="900" b="1" i="0" u="none" strike="noStrike" dirty="0" smtClean="0">
                          <a:solidFill>
                            <a:srgbClr val="000000"/>
                          </a:solidFill>
                          <a:latin typeface="Arial"/>
                        </a:rPr>
                        <a:t>Perspectiva de Género</a:t>
                      </a:r>
                      <a:endParaRPr lang="es-MX" sz="900" b="1"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DCDC"/>
                    </a:solidFill>
                  </a:tcPr>
                </a:tc>
                <a:tc>
                  <a:txBody>
                    <a:bodyPr/>
                    <a:lstStyle/>
                    <a:p>
                      <a:pPr algn="ctr" fontAlgn="ctr"/>
                      <a:r>
                        <a:rPr lang="es-MX" sz="900" b="1" i="0" u="none" strike="noStrike" dirty="0" smtClean="0">
                          <a:solidFill>
                            <a:srgbClr val="000000"/>
                          </a:solidFill>
                          <a:latin typeface="Arial"/>
                        </a:rPr>
                        <a:t>Atención a</a:t>
                      </a:r>
                      <a:r>
                        <a:rPr lang="es-MX" sz="900" b="1" i="0" u="none" strike="noStrike" baseline="0" dirty="0" smtClean="0">
                          <a:solidFill>
                            <a:srgbClr val="000000"/>
                          </a:solidFill>
                          <a:latin typeface="Arial"/>
                        </a:rPr>
                        <a:t> recomendaciones CIEES</a:t>
                      </a:r>
                      <a:endParaRPr lang="es-MX" sz="900" b="1"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DCDC"/>
                    </a:solidFill>
                  </a:tcPr>
                </a:tc>
              </a:tr>
              <a:tr h="136086">
                <a:tc>
                  <a:txBody>
                    <a:bodyPr/>
                    <a:lstStyle/>
                    <a:p>
                      <a:pPr algn="ctr" fontAlgn="ctr"/>
                      <a:r>
                        <a:rPr lang="es-MX" sz="900" b="0" i="0" u="none" strike="noStrike" dirty="0">
                          <a:solidFill>
                            <a:srgbClr val="000000"/>
                          </a:solidFill>
                          <a:latin typeface="Arial"/>
                        </a:rPr>
                        <a:t>1</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smtClean="0">
                          <a:solidFill>
                            <a:srgbClr val="000000"/>
                          </a:solidFill>
                          <a:latin typeface="Arial"/>
                        </a:rPr>
                        <a:t>Fortaleza 1</a:t>
                      </a:r>
                      <a:endParaRPr lang="es-MX" sz="900" b="0"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a:solidFill>
                            <a:srgbClr val="000000"/>
                          </a:solidFill>
                          <a:latin typeface="Arial"/>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a:solidFill>
                            <a:srgbClr val="000000"/>
                          </a:solidFill>
                          <a:latin typeface="Arial"/>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MX" sz="900" b="0"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a:solidFill>
                            <a:srgbClr val="000000"/>
                          </a:solidFill>
                          <a:latin typeface="Arial"/>
                        </a:rPr>
                        <a:t> </a:t>
                      </a:r>
                      <a:r>
                        <a:rPr lang="es-MX" sz="900" b="0" i="0" u="none" strike="noStrike" dirty="0" smtClean="0">
                          <a:solidFill>
                            <a:srgbClr val="000000"/>
                          </a:solidFill>
                          <a:latin typeface="Arial"/>
                        </a:rPr>
                        <a:t>Fortaleza1</a:t>
                      </a:r>
                      <a:endParaRPr lang="es-MX" sz="900" b="0"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a:solidFill>
                            <a:srgbClr val="000000"/>
                          </a:solidFill>
                          <a:latin typeface="Arial"/>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a:solidFill>
                            <a:srgbClr val="000000"/>
                          </a:solidFill>
                          <a:latin typeface="Arial"/>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6086">
                <a:tc>
                  <a:txBody>
                    <a:bodyPr/>
                    <a:lstStyle/>
                    <a:p>
                      <a:pPr algn="ctr" fontAlgn="ctr"/>
                      <a:r>
                        <a:rPr lang="es-MX" sz="900" b="0" i="0" u="none" strike="noStrike">
                          <a:solidFill>
                            <a:srgbClr val="000000"/>
                          </a:solidFill>
                          <a:latin typeface="Arial"/>
                        </a:rPr>
                        <a:t>2</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a:solidFill>
                            <a:srgbClr val="000000"/>
                          </a:solidFill>
                          <a:latin typeface="Arial"/>
                        </a:rPr>
                        <a:t> </a:t>
                      </a:r>
                      <a:r>
                        <a:rPr lang="es-MX" sz="900" b="0" i="0" u="none" strike="noStrike" dirty="0" smtClean="0">
                          <a:solidFill>
                            <a:srgbClr val="000000"/>
                          </a:solidFill>
                          <a:latin typeface="+mn-lt"/>
                        </a:rPr>
                        <a:t>Fortaleza 2</a:t>
                      </a:r>
                      <a:endParaRPr lang="es-MX" sz="900" b="0"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a:solidFill>
                            <a:srgbClr val="000000"/>
                          </a:solidFill>
                          <a:latin typeface="Arial"/>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a:solidFill>
                            <a:srgbClr val="000000"/>
                          </a:solidFill>
                          <a:latin typeface="Arial"/>
                        </a:rPr>
                        <a:t> </a:t>
                      </a:r>
                      <a:r>
                        <a:rPr lang="es-MX" sz="900" b="0" i="0" u="none" strike="noStrike" dirty="0" smtClean="0">
                          <a:solidFill>
                            <a:srgbClr val="000000"/>
                          </a:solidFill>
                          <a:latin typeface="Arial"/>
                        </a:rPr>
                        <a:t>Fortaleza1</a:t>
                      </a:r>
                      <a:endParaRPr lang="es-MX" sz="900" b="0"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a:solidFill>
                            <a:srgbClr val="000000"/>
                          </a:solidFill>
                          <a:latin typeface="Arial"/>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a:solidFill>
                            <a:srgbClr val="000000"/>
                          </a:solidFill>
                          <a:latin typeface="Arial"/>
                        </a:rPr>
                        <a:t> </a:t>
                      </a:r>
                      <a:r>
                        <a:rPr lang="es-MX" sz="900" b="0" i="0" u="none" strike="noStrike" dirty="0" smtClean="0">
                          <a:solidFill>
                            <a:srgbClr val="000000"/>
                          </a:solidFill>
                          <a:latin typeface="Arial"/>
                        </a:rPr>
                        <a:t>Fortaleza</a:t>
                      </a:r>
                      <a:r>
                        <a:rPr lang="es-MX" sz="900" b="0" i="0" u="none" strike="noStrike" baseline="0" dirty="0" smtClean="0">
                          <a:solidFill>
                            <a:srgbClr val="000000"/>
                          </a:solidFill>
                          <a:latin typeface="Arial"/>
                        </a:rPr>
                        <a:t> 2</a:t>
                      </a:r>
                      <a:endParaRPr lang="es-MX" sz="900" b="0"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a:solidFill>
                            <a:srgbClr val="000000"/>
                          </a:solidFill>
                          <a:latin typeface="Arial"/>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a:solidFill>
                            <a:srgbClr val="000000"/>
                          </a:solidFill>
                          <a:latin typeface="Arial"/>
                        </a:rPr>
                        <a:t> </a:t>
                      </a:r>
                      <a:r>
                        <a:rPr lang="es-MX" sz="900" b="0" i="0" u="none" strike="noStrike" dirty="0" smtClean="0">
                          <a:solidFill>
                            <a:srgbClr val="000000"/>
                          </a:solidFill>
                          <a:latin typeface="Arial"/>
                        </a:rPr>
                        <a:t>Fortaleza1</a:t>
                      </a:r>
                      <a:endParaRPr lang="es-MX" sz="900" b="0"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6086">
                <a:tc>
                  <a:txBody>
                    <a:bodyPr/>
                    <a:lstStyle/>
                    <a:p>
                      <a:pPr algn="ctr" fontAlgn="ctr"/>
                      <a:r>
                        <a:rPr lang="es-MX" sz="900" b="0" i="0" u="none" strike="noStrike">
                          <a:solidFill>
                            <a:srgbClr val="000000"/>
                          </a:solidFill>
                          <a:latin typeface="Arial"/>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a:solidFill>
                            <a:srgbClr val="000000"/>
                          </a:solidFill>
                          <a:latin typeface="Arial"/>
                        </a:rPr>
                        <a:t> </a:t>
                      </a:r>
                      <a:r>
                        <a:rPr lang="es-MX" sz="900" b="0" i="0" u="none" strike="noStrike" dirty="0" smtClean="0">
                          <a:solidFill>
                            <a:srgbClr val="000000"/>
                          </a:solidFill>
                          <a:latin typeface="+mn-lt"/>
                        </a:rPr>
                        <a:t>Fortaleza 3</a:t>
                      </a:r>
                      <a:endParaRPr lang="es-MX" sz="900" b="0"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a:solidFill>
                            <a:srgbClr val="000000"/>
                          </a:solidFill>
                          <a:latin typeface="Arial"/>
                        </a:rPr>
                        <a:t> </a:t>
                      </a:r>
                      <a:r>
                        <a:rPr lang="es-MX" sz="900" b="0" i="0" u="none" strike="noStrike" dirty="0" smtClean="0">
                          <a:solidFill>
                            <a:srgbClr val="000000"/>
                          </a:solidFill>
                          <a:latin typeface="Arial"/>
                        </a:rPr>
                        <a:t>Fortaleza1</a:t>
                      </a:r>
                      <a:endParaRPr lang="es-MX" sz="900" b="0"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a:solidFill>
                            <a:srgbClr val="000000"/>
                          </a:solidFill>
                          <a:latin typeface="Arial"/>
                        </a:rPr>
                        <a:t> </a:t>
                      </a:r>
                      <a:r>
                        <a:rPr lang="es-MX" sz="900" b="0" i="0" u="none" strike="noStrike" dirty="0" smtClean="0">
                          <a:solidFill>
                            <a:srgbClr val="000000"/>
                          </a:solidFill>
                          <a:latin typeface="Arial"/>
                        </a:rPr>
                        <a:t>Fortaleza</a:t>
                      </a:r>
                      <a:r>
                        <a:rPr lang="es-MX" sz="900" b="0" i="0" u="none" strike="noStrike" baseline="0" dirty="0" smtClean="0">
                          <a:solidFill>
                            <a:srgbClr val="000000"/>
                          </a:solidFill>
                          <a:latin typeface="Arial"/>
                        </a:rPr>
                        <a:t> 2</a:t>
                      </a:r>
                      <a:endParaRPr lang="es-MX" sz="900" b="0"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a:solidFill>
                            <a:srgbClr val="000000"/>
                          </a:solidFill>
                          <a:latin typeface="Arial"/>
                        </a:rPr>
                        <a:t> </a:t>
                      </a:r>
                      <a:r>
                        <a:rPr lang="es-MX" sz="900" b="0" i="0" u="none" strike="noStrike" dirty="0" smtClean="0">
                          <a:solidFill>
                            <a:srgbClr val="000000"/>
                          </a:solidFill>
                          <a:latin typeface="Arial"/>
                        </a:rPr>
                        <a:t>Fortaleza1</a:t>
                      </a:r>
                      <a:endParaRPr lang="es-MX" sz="900" b="0"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smtClean="0">
                          <a:solidFill>
                            <a:srgbClr val="000000"/>
                          </a:solidFill>
                          <a:latin typeface="Arial"/>
                        </a:rPr>
                        <a:t>Fortaleza 3</a:t>
                      </a:r>
                      <a:endParaRPr lang="es-MX" sz="900" b="0"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a:solidFill>
                            <a:srgbClr val="000000"/>
                          </a:solidFill>
                          <a:latin typeface="Arial"/>
                        </a:rPr>
                        <a:t> </a:t>
                      </a:r>
                      <a:r>
                        <a:rPr lang="es-MX" sz="900" b="0" i="0" u="none" strike="noStrike" dirty="0" smtClean="0">
                          <a:solidFill>
                            <a:srgbClr val="000000"/>
                          </a:solidFill>
                          <a:latin typeface="Arial"/>
                        </a:rPr>
                        <a:t>Fortaleza1</a:t>
                      </a:r>
                      <a:endParaRPr lang="es-MX" sz="900" b="0"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a:solidFill>
                            <a:srgbClr val="000000"/>
                          </a:solidFill>
                          <a:latin typeface="Arial"/>
                        </a:rPr>
                        <a:t> </a:t>
                      </a:r>
                      <a:r>
                        <a:rPr lang="es-MX" sz="900" b="0" i="0" u="none" strike="noStrike" dirty="0" smtClean="0">
                          <a:solidFill>
                            <a:srgbClr val="000000"/>
                          </a:solidFill>
                          <a:latin typeface="Arial"/>
                        </a:rPr>
                        <a:t>Fortaleza</a:t>
                      </a:r>
                      <a:r>
                        <a:rPr lang="es-MX" sz="900" b="0" i="0" u="none" strike="noStrike" baseline="0" dirty="0" smtClean="0">
                          <a:solidFill>
                            <a:srgbClr val="000000"/>
                          </a:solidFill>
                          <a:latin typeface="Arial"/>
                        </a:rPr>
                        <a:t> 2</a:t>
                      </a:r>
                      <a:endParaRPr lang="es-MX" sz="900" b="0"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6086">
                <a:tc>
                  <a:txBody>
                    <a:bodyPr/>
                    <a:lstStyle/>
                    <a:p>
                      <a:pPr algn="ctr" fontAlgn="ctr"/>
                      <a:r>
                        <a:rPr lang="es-MX" sz="900" b="0" i="0" u="none" strike="noStrike">
                          <a:solidFill>
                            <a:srgbClr val="000000"/>
                          </a:solidFill>
                          <a:latin typeface="Arial"/>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a:solidFill>
                            <a:srgbClr val="000000"/>
                          </a:solidFill>
                          <a:latin typeface="Arial"/>
                        </a:rPr>
                        <a:t> </a:t>
                      </a:r>
                      <a:r>
                        <a:rPr lang="es-MX" sz="900" b="0" i="0" u="none" strike="noStrike" dirty="0" smtClean="0">
                          <a:solidFill>
                            <a:srgbClr val="000000"/>
                          </a:solidFill>
                          <a:latin typeface="+mn-lt"/>
                        </a:rPr>
                        <a:t>Fortaleza n</a:t>
                      </a:r>
                      <a:endParaRPr lang="es-MX" sz="900" b="0"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a:solidFill>
                            <a:srgbClr val="000000"/>
                          </a:solidFill>
                          <a:latin typeface="Arial"/>
                        </a:rPr>
                        <a:t> </a:t>
                      </a:r>
                      <a:r>
                        <a:rPr lang="es-MX" sz="900" b="0" i="0" u="none" strike="noStrike" dirty="0" smtClean="0">
                          <a:solidFill>
                            <a:srgbClr val="000000"/>
                          </a:solidFill>
                          <a:latin typeface="Arial"/>
                        </a:rPr>
                        <a:t>Fortaleza</a:t>
                      </a:r>
                      <a:r>
                        <a:rPr lang="es-MX" sz="900" b="0" i="0" u="none" strike="noStrike" baseline="0" dirty="0" smtClean="0">
                          <a:solidFill>
                            <a:srgbClr val="000000"/>
                          </a:solidFill>
                          <a:latin typeface="Arial"/>
                        </a:rPr>
                        <a:t> 2</a:t>
                      </a:r>
                      <a:endParaRPr lang="es-MX" sz="900" b="0"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smtClean="0">
                          <a:solidFill>
                            <a:srgbClr val="000000"/>
                          </a:solidFill>
                          <a:latin typeface="Arial"/>
                        </a:rPr>
                        <a:t>Fortaleza 3</a:t>
                      </a:r>
                      <a:endParaRPr lang="es-MX" sz="900" b="0"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a:solidFill>
                            <a:srgbClr val="000000"/>
                          </a:solidFill>
                          <a:latin typeface="Arial"/>
                        </a:rPr>
                        <a:t> </a:t>
                      </a:r>
                      <a:r>
                        <a:rPr lang="es-MX" sz="900" b="0" i="0" u="none" strike="noStrike" dirty="0" smtClean="0">
                          <a:solidFill>
                            <a:srgbClr val="000000"/>
                          </a:solidFill>
                          <a:latin typeface="Arial"/>
                        </a:rPr>
                        <a:t>Fortaleza</a:t>
                      </a:r>
                      <a:r>
                        <a:rPr lang="es-MX" sz="900" b="0" i="0" u="none" strike="noStrike" baseline="0" dirty="0" smtClean="0">
                          <a:solidFill>
                            <a:srgbClr val="000000"/>
                          </a:solidFill>
                          <a:latin typeface="Arial"/>
                        </a:rPr>
                        <a:t> 2</a:t>
                      </a:r>
                      <a:endParaRPr lang="es-MX" sz="900" b="0"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a:solidFill>
                            <a:srgbClr val="000000"/>
                          </a:solidFill>
                          <a:latin typeface="Arial"/>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a:solidFill>
                            <a:srgbClr val="000000"/>
                          </a:solidFill>
                          <a:latin typeface="Arial"/>
                        </a:rPr>
                        <a:t> </a:t>
                      </a:r>
                      <a:r>
                        <a:rPr lang="es-MX" sz="900" b="0" i="0" u="none" strike="noStrike" dirty="0" smtClean="0">
                          <a:solidFill>
                            <a:srgbClr val="000000"/>
                          </a:solidFill>
                          <a:latin typeface="Arial"/>
                        </a:rPr>
                        <a:t>Fortaleza</a:t>
                      </a:r>
                      <a:r>
                        <a:rPr lang="es-MX" sz="900" b="0" i="0" u="none" strike="noStrike" baseline="0" dirty="0" smtClean="0">
                          <a:solidFill>
                            <a:srgbClr val="000000"/>
                          </a:solidFill>
                          <a:latin typeface="Arial"/>
                        </a:rPr>
                        <a:t> 2</a:t>
                      </a:r>
                      <a:endParaRPr lang="es-MX" sz="900" b="0"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smtClean="0">
                          <a:solidFill>
                            <a:srgbClr val="000000"/>
                          </a:solidFill>
                          <a:latin typeface="Arial"/>
                        </a:rPr>
                        <a:t>Fortaleza 3</a:t>
                      </a:r>
                      <a:endParaRPr lang="es-MX" sz="900" b="0"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6086">
                <a:tc>
                  <a:txBody>
                    <a:bodyPr/>
                    <a:lstStyle/>
                    <a:p>
                      <a:pPr algn="ctr" fontAlgn="ctr"/>
                      <a:r>
                        <a:rPr lang="es-MX" sz="900" b="0" i="0" u="none" strike="noStrike">
                          <a:solidFill>
                            <a:srgbClr val="000000"/>
                          </a:solidFill>
                          <a:latin typeface="Arial"/>
                        </a:rPr>
                        <a:t>n</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a:solidFill>
                            <a:srgbClr val="000000"/>
                          </a:solidFill>
                          <a:latin typeface="Arial"/>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smtClean="0">
                          <a:solidFill>
                            <a:srgbClr val="000000"/>
                          </a:solidFill>
                          <a:latin typeface="Arial"/>
                        </a:rPr>
                        <a:t>Fortaleza 3</a:t>
                      </a:r>
                      <a:endParaRPr lang="es-MX" sz="900" b="0"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a:solidFill>
                            <a:srgbClr val="000000"/>
                          </a:solidFill>
                          <a:latin typeface="Arial"/>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smtClean="0">
                          <a:solidFill>
                            <a:srgbClr val="000000"/>
                          </a:solidFill>
                          <a:latin typeface="Arial"/>
                        </a:rPr>
                        <a:t>Fortaleza 3</a:t>
                      </a:r>
                      <a:endParaRPr lang="es-MX" sz="900" b="0"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a:solidFill>
                            <a:srgbClr val="000000"/>
                          </a:solidFill>
                          <a:latin typeface="Arial"/>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smtClean="0">
                          <a:solidFill>
                            <a:srgbClr val="000000"/>
                          </a:solidFill>
                          <a:latin typeface="Arial"/>
                        </a:rPr>
                        <a:t>Fortaleza 3</a:t>
                      </a:r>
                      <a:endParaRPr lang="es-MX" sz="900" b="0"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a:solidFill>
                            <a:srgbClr val="000000"/>
                          </a:solidFill>
                          <a:latin typeface="Arial"/>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pSp>
        <p:nvGrpSpPr>
          <p:cNvPr id="20" name="Group 29"/>
          <p:cNvGrpSpPr>
            <a:grpSpLocks/>
          </p:cNvGrpSpPr>
          <p:nvPr/>
        </p:nvGrpSpPr>
        <p:grpSpPr bwMode="auto">
          <a:xfrm>
            <a:off x="1235073" y="1187723"/>
            <a:ext cx="6436800" cy="356400"/>
            <a:chOff x="24" y="489"/>
            <a:chExt cx="723" cy="292"/>
          </a:xfrm>
        </p:grpSpPr>
        <p:sp>
          <p:nvSpPr>
            <p:cNvPr id="24" name="Rectangle 696"/>
            <p:cNvSpPr>
              <a:spLocks noChangeArrowheads="1"/>
            </p:cNvSpPr>
            <p:nvPr/>
          </p:nvSpPr>
          <p:spPr bwMode="auto">
            <a:xfrm>
              <a:off x="26" y="489"/>
              <a:ext cx="721" cy="285"/>
            </a:xfrm>
            <a:prstGeom prst="rect">
              <a:avLst/>
            </a:prstGeom>
            <a:noFill/>
            <a:ln w="34925">
              <a:solidFill>
                <a:srgbClr val="003366"/>
              </a:solidFill>
              <a:miter lim="800000"/>
              <a:headEnd/>
              <a:tailEnd/>
            </a:ln>
          </p:spPr>
          <p:txBody>
            <a:bodyPr wrap="none" anchor="ctr"/>
            <a:lstStyle/>
            <a:p>
              <a:pPr algn="ctr"/>
              <a:endParaRPr lang="es-ES_tradnl" sz="1400"/>
            </a:p>
          </p:txBody>
        </p:sp>
        <p:sp>
          <p:nvSpPr>
            <p:cNvPr id="25" name="Line 697"/>
            <p:cNvSpPr>
              <a:spLocks noChangeShapeType="1"/>
            </p:cNvSpPr>
            <p:nvPr/>
          </p:nvSpPr>
          <p:spPr bwMode="auto">
            <a:xfrm>
              <a:off x="24" y="774"/>
              <a:ext cx="721" cy="0"/>
            </a:xfrm>
            <a:prstGeom prst="line">
              <a:avLst/>
            </a:prstGeom>
            <a:noFill/>
            <a:ln w="34925">
              <a:solidFill>
                <a:srgbClr val="969696"/>
              </a:solidFill>
              <a:round/>
              <a:headEnd/>
              <a:tailEnd/>
            </a:ln>
          </p:spPr>
          <p:txBody>
            <a:bodyPr/>
            <a:lstStyle/>
            <a:p>
              <a:endParaRPr lang="es-MX"/>
            </a:p>
          </p:txBody>
        </p:sp>
        <p:sp>
          <p:nvSpPr>
            <p:cNvPr id="26" name="Line 698"/>
            <p:cNvSpPr>
              <a:spLocks noChangeShapeType="1"/>
            </p:cNvSpPr>
            <p:nvPr/>
          </p:nvSpPr>
          <p:spPr bwMode="auto">
            <a:xfrm>
              <a:off x="745" y="496"/>
              <a:ext cx="0" cy="285"/>
            </a:xfrm>
            <a:prstGeom prst="line">
              <a:avLst/>
            </a:prstGeom>
            <a:noFill/>
            <a:ln w="34925">
              <a:solidFill>
                <a:srgbClr val="969696"/>
              </a:solidFill>
              <a:round/>
              <a:headEnd/>
              <a:tailEnd/>
            </a:ln>
          </p:spPr>
          <p:txBody>
            <a:bodyPr/>
            <a:lstStyle/>
            <a:p>
              <a:endParaRPr lang="es-MX"/>
            </a:p>
          </p:txBody>
        </p:sp>
      </p:grpSp>
      <p:graphicFrame>
        <p:nvGraphicFramePr>
          <p:cNvPr id="21" name="20 Tabla"/>
          <p:cNvGraphicFramePr>
            <a:graphicFrameLocks noGrp="1"/>
          </p:cNvGraphicFramePr>
          <p:nvPr>
            <p:extLst>
              <p:ext uri="{D42A27DB-BD31-4B8C-83A1-F6EECF244321}">
                <p14:modId xmlns:p14="http://schemas.microsoft.com/office/powerpoint/2010/main" val="2889347568"/>
              </p:ext>
            </p:extLst>
          </p:nvPr>
        </p:nvGraphicFramePr>
        <p:xfrm>
          <a:off x="48984" y="4623385"/>
          <a:ext cx="9035140" cy="1434185"/>
        </p:xfrm>
        <a:graphic>
          <a:graphicData uri="http://schemas.openxmlformats.org/drawingml/2006/table">
            <a:tbl>
              <a:tblPr/>
              <a:tblGrid>
                <a:gridCol w="1124654"/>
                <a:gridCol w="1099383"/>
                <a:gridCol w="1112017"/>
                <a:gridCol w="1112017"/>
                <a:gridCol w="1112017"/>
                <a:gridCol w="1251018"/>
                <a:gridCol w="1112017"/>
                <a:gridCol w="1112017"/>
              </a:tblGrid>
              <a:tr h="188302">
                <a:tc gridSpan="8">
                  <a:txBody>
                    <a:bodyPr/>
                    <a:lstStyle/>
                    <a:p>
                      <a:pPr algn="ctr" fontAlgn="b"/>
                      <a:r>
                        <a:rPr lang="es-MX" sz="900" b="1" i="0" u="none" strike="noStrike" dirty="0">
                          <a:solidFill>
                            <a:srgbClr val="000000"/>
                          </a:solidFill>
                          <a:latin typeface="Arial"/>
                        </a:rPr>
                        <a:t>Principales problemas en orden de </a:t>
                      </a:r>
                      <a:r>
                        <a:rPr lang="es-MX" sz="900" b="1" i="0" u="none" strike="noStrike" dirty="0" smtClean="0">
                          <a:solidFill>
                            <a:srgbClr val="000000"/>
                          </a:solidFill>
                          <a:latin typeface="Arial"/>
                        </a:rPr>
                        <a:t>importancia</a:t>
                      </a:r>
                      <a:endParaRPr lang="es-MX" sz="900" b="1"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r>
              <a:tr h="527703">
                <a:tc>
                  <a:txBody>
                    <a:bodyPr/>
                    <a:lstStyle/>
                    <a:p>
                      <a:pPr algn="ctr" fontAlgn="ctr"/>
                      <a:r>
                        <a:rPr lang="es-MX" sz="900" b="1" i="0" u="none" strike="noStrike" dirty="0">
                          <a:solidFill>
                            <a:srgbClr val="000000"/>
                          </a:solidFill>
                          <a:latin typeface="Arial"/>
                        </a:rPr>
                        <a:t>Importancia</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DCDC"/>
                    </a:solidFill>
                  </a:tcPr>
                </a:tc>
                <a:tc>
                  <a:txBody>
                    <a:bodyPr/>
                    <a:lstStyle/>
                    <a:p>
                      <a:pPr algn="ctr" fontAlgn="b"/>
                      <a:r>
                        <a:rPr lang="es-MX" sz="900" b="1" i="0" u="none" strike="noStrike" dirty="0" smtClean="0">
                          <a:solidFill>
                            <a:srgbClr val="000000"/>
                          </a:solidFill>
                          <a:latin typeface="+mn-lt"/>
                        </a:rPr>
                        <a:t>Evaluación de la</a:t>
                      </a:r>
                      <a:r>
                        <a:rPr lang="es-MX" sz="900" b="1" i="0" u="none" strike="noStrike" baseline="0" dirty="0" smtClean="0">
                          <a:solidFill>
                            <a:srgbClr val="000000"/>
                          </a:solidFill>
                          <a:latin typeface="+mn-lt"/>
                        </a:rPr>
                        <a:t> gestión</a:t>
                      </a:r>
                      <a:endParaRPr lang="es-MX" sz="900" b="1" i="0" u="none" strike="noStrike" dirty="0">
                        <a:solidFill>
                          <a:srgbClr val="000000"/>
                        </a:solidFill>
                        <a:latin typeface="+mn-lt"/>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DCDC"/>
                    </a:solidFill>
                  </a:tcPr>
                </a:tc>
                <a:tc>
                  <a:txBody>
                    <a:bodyPr/>
                    <a:lstStyle/>
                    <a:p>
                      <a:pPr algn="ctr" fontAlgn="b"/>
                      <a:r>
                        <a:rPr lang="es-MX" sz="900" b="1" i="0" u="none" strike="noStrike" dirty="0" smtClean="0">
                          <a:solidFill>
                            <a:srgbClr val="000000"/>
                          </a:solidFill>
                          <a:latin typeface="+mn-lt"/>
                        </a:rPr>
                        <a:t>Capacidad física instalada y utilización</a:t>
                      </a:r>
                      <a:endParaRPr lang="es-MX" sz="900" b="1" i="0" u="none" strike="noStrike" dirty="0">
                        <a:solidFill>
                          <a:srgbClr val="000000"/>
                        </a:solidFill>
                        <a:latin typeface="+mn-lt"/>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DCDC"/>
                    </a:solidFill>
                  </a:tcPr>
                </a:tc>
                <a:tc>
                  <a:txBody>
                    <a:bodyPr/>
                    <a:lstStyle/>
                    <a:p>
                      <a:pPr algn="ctr" fontAlgn="b"/>
                      <a:r>
                        <a:rPr lang="es-MX" sz="900" b="1" i="0" u="none" strike="noStrike" dirty="0" smtClean="0">
                          <a:solidFill>
                            <a:srgbClr val="000000"/>
                          </a:solidFill>
                          <a:latin typeface="+mn-lt"/>
                        </a:rPr>
                        <a:t>Problemas estructurales</a:t>
                      </a:r>
                      <a:endParaRPr lang="es-MX" sz="900" b="1" i="0" u="none" strike="noStrike" dirty="0">
                        <a:solidFill>
                          <a:srgbClr val="000000"/>
                        </a:solidFill>
                        <a:latin typeface="+mn-lt"/>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DCDC"/>
                    </a:solidFill>
                  </a:tcPr>
                </a:tc>
                <a:tc>
                  <a:txBody>
                    <a:bodyPr/>
                    <a:lstStyle/>
                    <a:p>
                      <a:pPr algn="ctr" fontAlgn="b"/>
                      <a:r>
                        <a:rPr lang="es-MX" sz="900" b="1" i="0" u="none" strike="noStrike" baseline="0" dirty="0" smtClean="0">
                          <a:solidFill>
                            <a:srgbClr val="000000"/>
                          </a:solidFill>
                          <a:latin typeface="+mn-lt"/>
                        </a:rPr>
                        <a:t>Rendición de cuentas</a:t>
                      </a:r>
                      <a:endParaRPr lang="es-MX" sz="900" b="1" i="0" u="none" strike="noStrike" dirty="0">
                        <a:solidFill>
                          <a:srgbClr val="000000"/>
                        </a:solidFill>
                        <a:latin typeface="+mn-lt"/>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DCDC"/>
                    </a:solidFill>
                  </a:tcPr>
                </a:tc>
                <a:tc>
                  <a:txBody>
                    <a:bodyPr/>
                    <a:lstStyle/>
                    <a:p>
                      <a:pPr algn="ctr" fontAlgn="ctr"/>
                      <a:r>
                        <a:rPr lang="es-MX" sz="900" b="1" i="0" u="none" strike="noStrike" dirty="0" smtClean="0">
                          <a:solidFill>
                            <a:srgbClr val="000000"/>
                          </a:solidFill>
                          <a:latin typeface="+mn-lt"/>
                        </a:rPr>
                        <a:t>Atención a</a:t>
                      </a:r>
                      <a:r>
                        <a:rPr lang="es-MX" sz="900" b="1" i="0" u="none" strike="noStrike" baseline="0" dirty="0" smtClean="0">
                          <a:solidFill>
                            <a:srgbClr val="000000"/>
                          </a:solidFill>
                          <a:latin typeface="+mn-lt"/>
                        </a:rPr>
                        <a:t> recomendaciones CIEES</a:t>
                      </a:r>
                      <a:endParaRPr lang="es-MX" sz="900" b="1" i="0" u="none" strike="noStrike" dirty="0">
                        <a:solidFill>
                          <a:srgbClr val="000000"/>
                        </a:solidFill>
                        <a:latin typeface="+mn-lt"/>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DCDC"/>
                    </a:solidFill>
                  </a:tcPr>
                </a:tc>
                <a:tc>
                  <a:txBody>
                    <a:bodyPr/>
                    <a:lstStyle/>
                    <a:p>
                      <a:pPr algn="ctr" fontAlgn="b"/>
                      <a:r>
                        <a:rPr lang="es-MX" sz="900" b="1" i="0" u="none" strike="noStrike" dirty="0" smtClean="0">
                          <a:solidFill>
                            <a:srgbClr val="000000"/>
                          </a:solidFill>
                          <a:latin typeface="Arial"/>
                        </a:rPr>
                        <a:t>Perspectiva de Género</a:t>
                      </a:r>
                      <a:endParaRPr lang="es-MX" sz="900" b="1"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DCDC"/>
                    </a:solidFill>
                  </a:tcPr>
                </a:tc>
                <a:tc>
                  <a:txBody>
                    <a:bodyPr/>
                    <a:lstStyle/>
                    <a:p>
                      <a:pPr algn="ctr" fontAlgn="ctr"/>
                      <a:r>
                        <a:rPr lang="es-MX" sz="900" b="1" i="0" u="none" strike="noStrike" dirty="0" smtClean="0">
                          <a:solidFill>
                            <a:srgbClr val="000000"/>
                          </a:solidFill>
                          <a:latin typeface="Arial"/>
                        </a:rPr>
                        <a:t>Atención a</a:t>
                      </a:r>
                      <a:r>
                        <a:rPr lang="es-MX" sz="900" b="1" i="0" u="none" strike="noStrike" baseline="0" dirty="0" smtClean="0">
                          <a:solidFill>
                            <a:srgbClr val="000000"/>
                          </a:solidFill>
                          <a:latin typeface="Arial"/>
                        </a:rPr>
                        <a:t> recomendaciones CIEES</a:t>
                      </a:r>
                      <a:endParaRPr lang="es-MX" sz="900" b="1"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DCDC"/>
                    </a:solidFill>
                  </a:tcPr>
                </a:tc>
              </a:tr>
              <a:tr h="136086">
                <a:tc>
                  <a:txBody>
                    <a:bodyPr/>
                    <a:lstStyle/>
                    <a:p>
                      <a:pPr algn="ctr" fontAlgn="ctr"/>
                      <a:r>
                        <a:rPr lang="es-MX" sz="900" b="0" i="0" u="none" strike="noStrike">
                          <a:solidFill>
                            <a:srgbClr val="000000"/>
                          </a:solidFill>
                          <a:latin typeface="Arial"/>
                        </a:rPr>
                        <a:t>1</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smtClean="0">
                          <a:solidFill>
                            <a:srgbClr val="000000"/>
                          </a:solidFill>
                          <a:latin typeface="Arial"/>
                        </a:rPr>
                        <a:t>Problema 1</a:t>
                      </a:r>
                      <a:endParaRPr lang="es-MX" sz="900" b="0"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a:solidFill>
                            <a:srgbClr val="000000"/>
                          </a:solidFill>
                          <a:latin typeface="Arial"/>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a:solidFill>
                            <a:srgbClr val="000000"/>
                          </a:solidFill>
                          <a:latin typeface="Arial"/>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a:solidFill>
                            <a:srgbClr val="000000"/>
                          </a:solidFill>
                          <a:latin typeface="Arial"/>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a:solidFill>
                            <a:srgbClr val="000000"/>
                          </a:solidFill>
                          <a:latin typeface="Arial"/>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a:solidFill>
                            <a:srgbClr val="000000"/>
                          </a:solidFill>
                          <a:latin typeface="Arial"/>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a:solidFill>
                            <a:srgbClr val="000000"/>
                          </a:solidFill>
                          <a:latin typeface="Arial"/>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6086">
                <a:tc>
                  <a:txBody>
                    <a:bodyPr/>
                    <a:lstStyle/>
                    <a:p>
                      <a:pPr algn="ctr" fontAlgn="ctr"/>
                      <a:r>
                        <a:rPr lang="es-MX" sz="900" b="0" i="0" u="none" strike="noStrike" dirty="0">
                          <a:solidFill>
                            <a:srgbClr val="000000"/>
                          </a:solidFill>
                          <a:latin typeface="Arial"/>
                        </a:rPr>
                        <a:t>2</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MX" sz="900" b="0" i="0" u="none" strike="noStrike" dirty="0" smtClean="0">
                          <a:solidFill>
                            <a:srgbClr val="000000"/>
                          </a:solidFill>
                          <a:latin typeface="+mn-lt"/>
                        </a:rPr>
                        <a:t>Problema 2</a:t>
                      </a:r>
                      <a:endParaRPr lang="es-MX" sz="900" b="0"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a:solidFill>
                            <a:srgbClr val="000000"/>
                          </a:solidFill>
                          <a:latin typeface="Arial"/>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smtClean="0">
                          <a:solidFill>
                            <a:srgbClr val="000000"/>
                          </a:solidFill>
                          <a:latin typeface="Arial"/>
                        </a:rPr>
                        <a:t>Problema 1</a:t>
                      </a:r>
                      <a:r>
                        <a:rPr lang="es-MX" sz="900" b="0" i="0" u="none" strike="noStrike" dirty="0">
                          <a:solidFill>
                            <a:srgbClr val="000000"/>
                          </a:solidFill>
                          <a:latin typeface="Arial"/>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a:solidFill>
                            <a:srgbClr val="000000"/>
                          </a:solidFill>
                          <a:latin typeface="Arial"/>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smtClean="0">
                          <a:solidFill>
                            <a:srgbClr val="000000"/>
                          </a:solidFill>
                          <a:latin typeface="Arial"/>
                        </a:rPr>
                        <a:t>Problema 1</a:t>
                      </a:r>
                      <a:r>
                        <a:rPr lang="es-MX" sz="900" b="0" i="0" u="none" strike="noStrike" dirty="0">
                          <a:solidFill>
                            <a:srgbClr val="000000"/>
                          </a:solidFill>
                          <a:latin typeface="Arial"/>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a:solidFill>
                            <a:srgbClr val="000000"/>
                          </a:solidFill>
                          <a:latin typeface="Arial"/>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smtClean="0">
                          <a:solidFill>
                            <a:srgbClr val="000000"/>
                          </a:solidFill>
                          <a:latin typeface="Arial"/>
                        </a:rPr>
                        <a:t>Problema 1</a:t>
                      </a:r>
                      <a:r>
                        <a:rPr lang="es-MX" sz="900" b="0" i="0" u="none" strike="noStrike" dirty="0">
                          <a:solidFill>
                            <a:srgbClr val="000000"/>
                          </a:solidFill>
                          <a:latin typeface="Arial"/>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6086">
                <a:tc>
                  <a:txBody>
                    <a:bodyPr/>
                    <a:lstStyle/>
                    <a:p>
                      <a:pPr algn="ctr" fontAlgn="ctr"/>
                      <a:r>
                        <a:rPr lang="es-MX" sz="900" b="0" i="0" u="none" strike="noStrike" dirty="0">
                          <a:solidFill>
                            <a:srgbClr val="000000"/>
                          </a:solidFill>
                          <a:latin typeface="Arial"/>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MX" sz="900" b="0" i="0" u="none" strike="noStrike" dirty="0" smtClean="0">
                          <a:solidFill>
                            <a:srgbClr val="000000"/>
                          </a:solidFill>
                          <a:latin typeface="+mn-lt"/>
                        </a:rPr>
                        <a:t>Problema 3</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smtClean="0">
                          <a:solidFill>
                            <a:srgbClr val="000000"/>
                          </a:solidFill>
                          <a:latin typeface="Arial"/>
                        </a:rPr>
                        <a:t>Problema 1</a:t>
                      </a:r>
                      <a:r>
                        <a:rPr lang="es-MX" sz="900" b="0" i="0" u="none" strike="noStrike" dirty="0">
                          <a:solidFill>
                            <a:srgbClr val="000000"/>
                          </a:solidFill>
                          <a:latin typeface="Arial"/>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smtClean="0">
                          <a:solidFill>
                            <a:srgbClr val="000000"/>
                          </a:solidFill>
                          <a:latin typeface="Arial"/>
                        </a:rPr>
                        <a:t>Problema 2</a:t>
                      </a:r>
                      <a:endParaRPr lang="es-MX" sz="900" b="0"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smtClean="0">
                          <a:solidFill>
                            <a:srgbClr val="000000"/>
                          </a:solidFill>
                          <a:latin typeface="Arial"/>
                        </a:rPr>
                        <a:t>Problema 1</a:t>
                      </a:r>
                      <a:r>
                        <a:rPr lang="es-MX" sz="900" b="0" i="0" u="none" strike="noStrike" dirty="0">
                          <a:solidFill>
                            <a:srgbClr val="000000"/>
                          </a:solidFill>
                          <a:latin typeface="Arial"/>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smtClean="0">
                          <a:solidFill>
                            <a:srgbClr val="000000"/>
                          </a:solidFill>
                          <a:latin typeface="Arial"/>
                        </a:rPr>
                        <a:t>Problema 2</a:t>
                      </a:r>
                      <a:endParaRPr lang="es-MX" sz="900" b="0"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smtClean="0">
                          <a:solidFill>
                            <a:srgbClr val="000000"/>
                          </a:solidFill>
                          <a:latin typeface="Arial"/>
                        </a:rPr>
                        <a:t>Problema 1</a:t>
                      </a:r>
                      <a:r>
                        <a:rPr lang="es-MX" sz="900" b="0" i="0" u="none" strike="noStrike" dirty="0">
                          <a:solidFill>
                            <a:srgbClr val="000000"/>
                          </a:solidFill>
                          <a:latin typeface="Arial"/>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smtClean="0">
                          <a:solidFill>
                            <a:srgbClr val="000000"/>
                          </a:solidFill>
                          <a:latin typeface="Arial"/>
                        </a:rPr>
                        <a:t>Problema 2</a:t>
                      </a:r>
                      <a:endParaRPr lang="es-MX" sz="900" b="0"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6086">
                <a:tc>
                  <a:txBody>
                    <a:bodyPr/>
                    <a:lstStyle/>
                    <a:p>
                      <a:pPr algn="ctr" fontAlgn="ctr"/>
                      <a:r>
                        <a:rPr lang="es-MX" sz="900" b="0" i="0" u="none" strike="noStrike" dirty="0">
                          <a:solidFill>
                            <a:srgbClr val="000000"/>
                          </a:solidFill>
                          <a:latin typeface="Arial"/>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smtClean="0">
                          <a:solidFill>
                            <a:srgbClr val="000000"/>
                          </a:solidFill>
                          <a:latin typeface="Arial"/>
                        </a:rPr>
                        <a:t>Problema n</a:t>
                      </a:r>
                      <a:endParaRPr lang="es-MX" sz="900" b="0"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smtClean="0">
                          <a:solidFill>
                            <a:srgbClr val="000000"/>
                          </a:solidFill>
                          <a:latin typeface="Arial"/>
                        </a:rPr>
                        <a:t>Problema 2</a:t>
                      </a:r>
                      <a:endParaRPr lang="es-MX" sz="900" b="0"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smtClean="0">
                          <a:solidFill>
                            <a:srgbClr val="000000"/>
                          </a:solidFill>
                          <a:latin typeface="Arial"/>
                        </a:rPr>
                        <a:t>Problema 3</a:t>
                      </a:r>
                      <a:endParaRPr lang="es-MX" sz="900" b="0"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smtClean="0">
                          <a:solidFill>
                            <a:srgbClr val="000000"/>
                          </a:solidFill>
                          <a:latin typeface="Arial"/>
                        </a:rPr>
                        <a:t>Problema 2</a:t>
                      </a:r>
                      <a:endParaRPr lang="es-MX" sz="900" b="0"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smtClean="0">
                          <a:solidFill>
                            <a:srgbClr val="000000"/>
                          </a:solidFill>
                          <a:latin typeface="Arial"/>
                        </a:rPr>
                        <a:t>Problema 3</a:t>
                      </a:r>
                      <a:endParaRPr lang="es-MX" sz="900" b="0"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smtClean="0">
                          <a:solidFill>
                            <a:srgbClr val="000000"/>
                          </a:solidFill>
                          <a:latin typeface="Arial"/>
                        </a:rPr>
                        <a:t>Problema 2</a:t>
                      </a:r>
                      <a:endParaRPr lang="es-MX" sz="900" b="0"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smtClean="0">
                          <a:solidFill>
                            <a:srgbClr val="000000"/>
                          </a:solidFill>
                          <a:latin typeface="Arial"/>
                        </a:rPr>
                        <a:t>Problema 3</a:t>
                      </a:r>
                      <a:endParaRPr lang="es-MX" sz="900" b="0"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6086">
                <a:tc>
                  <a:txBody>
                    <a:bodyPr/>
                    <a:lstStyle/>
                    <a:p>
                      <a:pPr algn="ctr" fontAlgn="ctr"/>
                      <a:r>
                        <a:rPr lang="es-MX" sz="900" b="0" i="0" u="none" strike="noStrike" dirty="0">
                          <a:solidFill>
                            <a:srgbClr val="000000"/>
                          </a:solidFill>
                          <a:latin typeface="Arial"/>
                        </a:rPr>
                        <a:t>n</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a:solidFill>
                            <a:srgbClr val="000000"/>
                          </a:solidFill>
                          <a:latin typeface="Arial"/>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smtClean="0">
                          <a:solidFill>
                            <a:srgbClr val="000000"/>
                          </a:solidFill>
                          <a:latin typeface="Arial"/>
                        </a:rPr>
                        <a:t>Problema 3</a:t>
                      </a:r>
                      <a:endParaRPr lang="es-MX" sz="900" b="0"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a:solidFill>
                            <a:srgbClr val="000000"/>
                          </a:solidFill>
                          <a:latin typeface="Arial"/>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smtClean="0">
                          <a:solidFill>
                            <a:srgbClr val="000000"/>
                          </a:solidFill>
                          <a:latin typeface="Arial"/>
                        </a:rPr>
                        <a:t>Problema 3</a:t>
                      </a:r>
                      <a:endParaRPr lang="es-MX" sz="900" b="0"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a:solidFill>
                            <a:srgbClr val="000000"/>
                          </a:solidFill>
                          <a:latin typeface="Arial"/>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smtClean="0">
                          <a:solidFill>
                            <a:srgbClr val="000000"/>
                          </a:solidFill>
                          <a:latin typeface="Arial"/>
                        </a:rPr>
                        <a:t>Problema 3</a:t>
                      </a:r>
                      <a:endParaRPr lang="es-MX" sz="900" b="0" i="0" u="none" strike="noStrike" dirty="0">
                        <a:solidFill>
                          <a:srgbClr val="000000"/>
                        </a:solidFill>
                        <a:latin typeface="Arial"/>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dirty="0">
                          <a:solidFill>
                            <a:srgbClr val="000000"/>
                          </a:solidFill>
                          <a:latin typeface="Arial"/>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pSp>
        <p:nvGrpSpPr>
          <p:cNvPr id="22" name="21 Grupo"/>
          <p:cNvGrpSpPr/>
          <p:nvPr/>
        </p:nvGrpSpPr>
        <p:grpSpPr>
          <a:xfrm>
            <a:off x="1256168" y="1450490"/>
            <a:ext cx="2600851" cy="48310"/>
            <a:chOff x="1244840" y="944322"/>
            <a:chExt cx="1954058" cy="48310"/>
          </a:xfrm>
        </p:grpSpPr>
        <p:grpSp>
          <p:nvGrpSpPr>
            <p:cNvPr id="23" name="Group 143"/>
            <p:cNvGrpSpPr>
              <a:grpSpLocks/>
            </p:cNvGrpSpPr>
            <p:nvPr/>
          </p:nvGrpSpPr>
          <p:grpSpPr bwMode="auto">
            <a:xfrm>
              <a:off x="1244840" y="947038"/>
              <a:ext cx="661414" cy="42862"/>
              <a:chOff x="1447" y="674"/>
              <a:chExt cx="565" cy="27"/>
            </a:xfrm>
          </p:grpSpPr>
          <p:pic>
            <p:nvPicPr>
              <p:cNvPr id="33" name="Picture 144" descr="jnchainslw"/>
              <p:cNvPicPr preferRelativeResize="0">
                <a:picLocks noChangeArrowheads="1" noCrop="1"/>
              </p:cNvPicPr>
              <p:nvPr/>
            </p:nvPicPr>
            <p:blipFill>
              <a:blip r:embed="rId3" cstate="print"/>
              <a:srcRect/>
              <a:stretch>
                <a:fillRect/>
              </a:stretch>
            </p:blipFill>
            <p:spPr bwMode="auto">
              <a:xfrm>
                <a:off x="1447" y="674"/>
                <a:ext cx="354" cy="27"/>
              </a:xfrm>
              <a:prstGeom prst="rect">
                <a:avLst/>
              </a:prstGeom>
              <a:noFill/>
              <a:ln w="9525">
                <a:noFill/>
                <a:miter lim="800000"/>
                <a:headEnd/>
                <a:tailEnd/>
              </a:ln>
            </p:spPr>
          </p:pic>
          <p:pic>
            <p:nvPicPr>
              <p:cNvPr id="34" name="Picture 145" descr="jnchainslw"/>
              <p:cNvPicPr preferRelativeResize="0">
                <a:picLocks noChangeArrowheads="1" noCrop="1"/>
              </p:cNvPicPr>
              <p:nvPr/>
            </p:nvPicPr>
            <p:blipFill>
              <a:blip r:embed="rId3" cstate="print"/>
              <a:srcRect/>
              <a:stretch>
                <a:fillRect/>
              </a:stretch>
            </p:blipFill>
            <p:spPr bwMode="auto">
              <a:xfrm>
                <a:off x="1658" y="674"/>
                <a:ext cx="354" cy="27"/>
              </a:xfrm>
              <a:prstGeom prst="rect">
                <a:avLst/>
              </a:prstGeom>
              <a:noFill/>
              <a:ln w="9525">
                <a:noFill/>
                <a:miter lim="800000"/>
                <a:headEnd/>
                <a:tailEnd/>
              </a:ln>
            </p:spPr>
          </p:pic>
        </p:grpSp>
        <p:grpSp>
          <p:nvGrpSpPr>
            <p:cNvPr id="27" name="Group 143"/>
            <p:cNvGrpSpPr>
              <a:grpSpLocks/>
            </p:cNvGrpSpPr>
            <p:nvPr/>
          </p:nvGrpSpPr>
          <p:grpSpPr bwMode="auto">
            <a:xfrm>
              <a:off x="1887080" y="944322"/>
              <a:ext cx="661414" cy="42862"/>
              <a:chOff x="1447" y="674"/>
              <a:chExt cx="565" cy="27"/>
            </a:xfrm>
          </p:grpSpPr>
          <p:pic>
            <p:nvPicPr>
              <p:cNvPr id="31" name="Picture 144" descr="jnchainslw"/>
              <p:cNvPicPr preferRelativeResize="0">
                <a:picLocks noChangeArrowheads="1" noCrop="1"/>
              </p:cNvPicPr>
              <p:nvPr/>
            </p:nvPicPr>
            <p:blipFill>
              <a:blip r:embed="rId3" cstate="print"/>
              <a:srcRect/>
              <a:stretch>
                <a:fillRect/>
              </a:stretch>
            </p:blipFill>
            <p:spPr bwMode="auto">
              <a:xfrm>
                <a:off x="1447" y="674"/>
                <a:ext cx="354" cy="27"/>
              </a:xfrm>
              <a:prstGeom prst="rect">
                <a:avLst/>
              </a:prstGeom>
              <a:noFill/>
              <a:ln w="9525">
                <a:noFill/>
                <a:miter lim="800000"/>
                <a:headEnd/>
                <a:tailEnd/>
              </a:ln>
            </p:spPr>
          </p:pic>
          <p:pic>
            <p:nvPicPr>
              <p:cNvPr id="32" name="Picture 145" descr="jnchainslw"/>
              <p:cNvPicPr preferRelativeResize="0">
                <a:picLocks noChangeArrowheads="1" noCrop="1"/>
              </p:cNvPicPr>
              <p:nvPr/>
            </p:nvPicPr>
            <p:blipFill>
              <a:blip r:embed="rId3" cstate="print"/>
              <a:srcRect/>
              <a:stretch>
                <a:fillRect/>
              </a:stretch>
            </p:blipFill>
            <p:spPr bwMode="auto">
              <a:xfrm>
                <a:off x="1658" y="674"/>
                <a:ext cx="354" cy="27"/>
              </a:xfrm>
              <a:prstGeom prst="rect">
                <a:avLst/>
              </a:prstGeom>
              <a:noFill/>
              <a:ln w="9525">
                <a:noFill/>
                <a:miter lim="800000"/>
                <a:headEnd/>
                <a:tailEnd/>
              </a:ln>
            </p:spPr>
          </p:pic>
        </p:grpSp>
        <p:grpSp>
          <p:nvGrpSpPr>
            <p:cNvPr id="28" name="Group 143"/>
            <p:cNvGrpSpPr>
              <a:grpSpLocks/>
            </p:cNvGrpSpPr>
            <p:nvPr/>
          </p:nvGrpSpPr>
          <p:grpSpPr bwMode="auto">
            <a:xfrm>
              <a:off x="2537484" y="949770"/>
              <a:ext cx="661414" cy="42862"/>
              <a:chOff x="1447" y="674"/>
              <a:chExt cx="565" cy="27"/>
            </a:xfrm>
          </p:grpSpPr>
          <p:pic>
            <p:nvPicPr>
              <p:cNvPr id="29" name="Picture 144" descr="jnchainslw"/>
              <p:cNvPicPr preferRelativeResize="0">
                <a:picLocks noChangeArrowheads="1" noCrop="1"/>
              </p:cNvPicPr>
              <p:nvPr/>
            </p:nvPicPr>
            <p:blipFill>
              <a:blip r:embed="rId3" cstate="print"/>
              <a:srcRect/>
              <a:stretch>
                <a:fillRect/>
              </a:stretch>
            </p:blipFill>
            <p:spPr bwMode="auto">
              <a:xfrm>
                <a:off x="1447" y="674"/>
                <a:ext cx="354" cy="27"/>
              </a:xfrm>
              <a:prstGeom prst="rect">
                <a:avLst/>
              </a:prstGeom>
              <a:noFill/>
              <a:ln w="9525">
                <a:noFill/>
                <a:miter lim="800000"/>
                <a:headEnd/>
                <a:tailEnd/>
              </a:ln>
            </p:spPr>
          </p:pic>
          <p:pic>
            <p:nvPicPr>
              <p:cNvPr id="30" name="Picture 145" descr="jnchainslw"/>
              <p:cNvPicPr preferRelativeResize="0">
                <a:picLocks noChangeArrowheads="1" noCrop="1"/>
              </p:cNvPicPr>
              <p:nvPr/>
            </p:nvPicPr>
            <p:blipFill>
              <a:blip r:embed="rId3" cstate="print"/>
              <a:srcRect/>
              <a:stretch>
                <a:fillRect/>
              </a:stretch>
            </p:blipFill>
            <p:spPr bwMode="auto">
              <a:xfrm>
                <a:off x="1658" y="674"/>
                <a:ext cx="354" cy="27"/>
              </a:xfrm>
              <a:prstGeom prst="rect">
                <a:avLst/>
              </a:prstGeom>
              <a:noFill/>
              <a:ln w="9525">
                <a:noFill/>
                <a:miter lim="800000"/>
                <a:headEnd/>
                <a:tailEnd/>
              </a:ln>
            </p:spPr>
          </p:pic>
        </p:grpSp>
      </p:grpSp>
      <p:pic>
        <p:nvPicPr>
          <p:cNvPr id="35" name="Imagen 34"/>
          <p:cNvPicPr>
            <a:picLocks noChangeAspect="1"/>
          </p:cNvPicPr>
          <p:nvPr/>
        </p:nvPicPr>
        <p:blipFill>
          <a:blip r:embed="rId4"/>
          <a:stretch>
            <a:fillRect/>
          </a:stretch>
        </p:blipFill>
        <p:spPr>
          <a:xfrm>
            <a:off x="810046" y="-15494"/>
            <a:ext cx="8333954" cy="597460"/>
          </a:xfrm>
          <a:prstGeom prst="rect">
            <a:avLst/>
          </a:prstGeom>
        </p:spPr>
      </p:pic>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0" y="1816044"/>
            <a:ext cx="9144000" cy="5041956"/>
          </a:xfrm>
          <a:prstGeom prst="rect">
            <a:avLst/>
          </a:prstGeom>
          <a:solidFill>
            <a:schemeClr val="bg1">
              <a:alpha val="10196"/>
            </a:schemeClr>
          </a:solidFill>
          <a:ln w="3175" algn="ctr">
            <a:solidFill>
              <a:srgbClr val="B2B2B2"/>
            </a:solidFill>
            <a:miter lim="800000"/>
            <a:headEnd/>
            <a:tailEnd/>
          </a:ln>
        </p:spPr>
        <p:txBody>
          <a:bodyPr anchor="t" anchorCtr="0">
            <a:noAutofit/>
          </a:bodyPr>
          <a:lstStyle/>
          <a:p>
            <a:pPr algn="just">
              <a:spcBef>
                <a:spcPts val="0"/>
              </a:spcBef>
              <a:tabLst>
                <a:tab pos="180975" algn="l"/>
                <a:tab pos="447675" algn="l"/>
              </a:tabLst>
            </a:pPr>
            <a:endParaRPr lang="es-MX" sz="500" b="1" dirty="0" smtClean="0">
              <a:solidFill>
                <a:schemeClr val="tx1"/>
              </a:solidFill>
            </a:endParaRPr>
          </a:p>
          <a:p>
            <a:pPr algn="just">
              <a:spcBef>
                <a:spcPts val="0"/>
              </a:spcBef>
              <a:tabLst>
                <a:tab pos="180975" algn="l"/>
                <a:tab pos="447675" algn="l"/>
              </a:tabLst>
            </a:pPr>
            <a:r>
              <a:rPr lang="es-MX" sz="1300" b="1" dirty="0" smtClean="0">
                <a:solidFill>
                  <a:schemeClr val="tx1"/>
                </a:solidFill>
              </a:rPr>
              <a:t>Actualización </a:t>
            </a:r>
            <a:r>
              <a:rPr lang="es-MX" sz="1300" b="1" dirty="0">
                <a:solidFill>
                  <a:schemeClr val="tx1"/>
                </a:solidFill>
              </a:rPr>
              <a:t>de la </a:t>
            </a:r>
            <a:r>
              <a:rPr lang="es-MX" sz="1300" b="1" dirty="0" smtClean="0">
                <a:solidFill>
                  <a:schemeClr val="tx1"/>
                </a:solidFill>
              </a:rPr>
              <a:t>planeación (para el documento PFCE-</a:t>
            </a:r>
            <a:r>
              <a:rPr lang="es-MX" sz="1300" b="1" dirty="0" err="1" smtClean="0">
                <a:solidFill>
                  <a:schemeClr val="tx1"/>
                </a:solidFill>
              </a:rPr>
              <a:t>ProFOE</a:t>
            </a:r>
            <a:r>
              <a:rPr lang="es-MX" sz="1300" b="1" dirty="0" smtClean="0">
                <a:solidFill>
                  <a:schemeClr val="tx1"/>
                </a:solidFill>
              </a:rPr>
              <a:t>)</a:t>
            </a:r>
          </a:p>
          <a:p>
            <a:pPr algn="just">
              <a:spcBef>
                <a:spcPts val="0"/>
              </a:spcBef>
              <a:tabLst>
                <a:tab pos="180975" algn="l"/>
                <a:tab pos="447675" algn="l"/>
              </a:tabLst>
            </a:pPr>
            <a:endParaRPr lang="es-MX" sz="800" b="1" dirty="0">
              <a:solidFill>
                <a:schemeClr val="tx1"/>
              </a:solidFill>
            </a:endParaRPr>
          </a:p>
          <a:p>
            <a:pPr algn="just">
              <a:spcBef>
                <a:spcPts val="0"/>
              </a:spcBef>
              <a:tabLst>
                <a:tab pos="180975" algn="l"/>
                <a:tab pos="447675" algn="l"/>
              </a:tabLst>
            </a:pPr>
            <a:r>
              <a:rPr lang="es-ES" sz="1300" b="0" dirty="0">
                <a:solidFill>
                  <a:schemeClr val="tx1"/>
                </a:solidFill>
              </a:rPr>
              <a:t>Se recomienda que una vez realizada la </a:t>
            </a:r>
            <a:r>
              <a:rPr lang="es-ES" sz="1300" b="0" dirty="0" smtClean="0">
                <a:solidFill>
                  <a:schemeClr val="tx1"/>
                </a:solidFill>
              </a:rPr>
              <a:t>fase </a:t>
            </a:r>
            <a:r>
              <a:rPr lang="es-ES" sz="1300" b="0" dirty="0">
                <a:solidFill>
                  <a:schemeClr val="tx1"/>
                </a:solidFill>
              </a:rPr>
              <a:t>de autoevaluación </a:t>
            </a:r>
            <a:r>
              <a:rPr lang="es-ES" sz="1300" b="0" dirty="0" smtClean="0">
                <a:solidFill>
                  <a:schemeClr val="tx1"/>
                </a:solidFill>
              </a:rPr>
              <a:t>y </a:t>
            </a:r>
            <a:r>
              <a:rPr lang="es-ES" sz="1300" b="0" dirty="0">
                <a:solidFill>
                  <a:schemeClr val="tx1"/>
                </a:solidFill>
              </a:rPr>
              <a:t>tomando en consideración la misión y visión de la institución en el marco del </a:t>
            </a:r>
            <a:r>
              <a:rPr lang="es-ES" sz="1300" b="0" dirty="0" smtClean="0">
                <a:solidFill>
                  <a:schemeClr val="tx1"/>
                </a:solidFill>
              </a:rPr>
              <a:t>PFCE, </a:t>
            </a:r>
            <a:r>
              <a:rPr lang="es-ES" sz="1300" b="0" dirty="0">
                <a:solidFill>
                  <a:schemeClr val="tx1"/>
                </a:solidFill>
              </a:rPr>
              <a:t>se diseñen, fortalezcan o actualicen, en su caso, políticas, objetivos y estrategias </a:t>
            </a:r>
            <a:r>
              <a:rPr lang="es-ES" sz="1300" b="0" u="sng" dirty="0">
                <a:solidFill>
                  <a:schemeClr val="tx1"/>
                </a:solidFill>
              </a:rPr>
              <a:t>debidamente </a:t>
            </a:r>
            <a:r>
              <a:rPr lang="es-ES" sz="1300" b="0" u="sng" dirty="0" smtClean="0">
                <a:solidFill>
                  <a:schemeClr val="tx1"/>
                </a:solidFill>
              </a:rPr>
              <a:t>articuladas*</a:t>
            </a:r>
            <a:r>
              <a:rPr lang="es-ES" sz="1300" b="0" dirty="0" smtClean="0">
                <a:solidFill>
                  <a:schemeClr val="tx1"/>
                </a:solidFill>
              </a:rPr>
              <a:t> para: </a:t>
            </a:r>
            <a:r>
              <a:rPr lang="es-ES" sz="1300" b="0" dirty="0">
                <a:solidFill>
                  <a:schemeClr val="tx1"/>
                </a:solidFill>
              </a:rPr>
              <a:t>fortalecer </a:t>
            </a:r>
            <a:r>
              <a:rPr lang="es-MX" sz="1300" b="0" dirty="0">
                <a:solidFill>
                  <a:schemeClr val="tx1"/>
                </a:solidFill>
              </a:rPr>
              <a:t>los puntos de énfasis que se analizaron en la autoevaluación que permita la mejora continua e integral de la calidad académica para lograr las</a:t>
            </a:r>
            <a:r>
              <a:rPr lang="es-ES" sz="1300" b="0" dirty="0" smtClean="0">
                <a:solidFill>
                  <a:schemeClr val="tx1"/>
                </a:solidFill>
              </a:rPr>
              <a:t> </a:t>
            </a:r>
            <a:r>
              <a:rPr lang="es-ES" sz="1300" b="0" u="sng" dirty="0" smtClean="0">
                <a:solidFill>
                  <a:schemeClr val="tx1"/>
                </a:solidFill>
                <a:hlinkClick r:id="rId3" action="ppaction://hlinksldjump"/>
              </a:rPr>
              <a:t>Metas Compromiso</a:t>
            </a:r>
            <a:r>
              <a:rPr lang="es-ES" sz="1300" b="0" dirty="0" smtClean="0">
                <a:solidFill>
                  <a:schemeClr val="tx1"/>
                </a:solidFill>
              </a:rPr>
              <a:t> </a:t>
            </a:r>
            <a:r>
              <a:rPr lang="es-ES" sz="1300" b="0" dirty="0">
                <a:solidFill>
                  <a:schemeClr val="tx1"/>
                </a:solidFill>
              </a:rPr>
              <a:t>del </a:t>
            </a:r>
            <a:r>
              <a:rPr lang="es-ES" sz="1300" b="0" dirty="0" smtClean="0">
                <a:solidFill>
                  <a:schemeClr val="tx1"/>
                </a:solidFill>
              </a:rPr>
              <a:t>PFCE-</a:t>
            </a:r>
            <a:r>
              <a:rPr lang="es-ES" sz="1300" b="0" dirty="0" err="1" smtClean="0">
                <a:solidFill>
                  <a:schemeClr val="tx1"/>
                </a:solidFill>
              </a:rPr>
              <a:t>ProFOE</a:t>
            </a:r>
            <a:r>
              <a:rPr lang="es-ES" sz="1300" b="0" dirty="0" smtClean="0">
                <a:solidFill>
                  <a:schemeClr val="tx1"/>
                </a:solidFill>
              </a:rPr>
              <a:t> </a:t>
            </a:r>
            <a:r>
              <a:rPr lang="es-ES" sz="1300" b="0" dirty="0">
                <a:solidFill>
                  <a:schemeClr val="tx1"/>
                </a:solidFill>
              </a:rPr>
              <a:t>y </a:t>
            </a:r>
            <a:r>
              <a:rPr lang="es-ES" sz="1300" b="0" dirty="0" smtClean="0">
                <a:solidFill>
                  <a:schemeClr val="tx1"/>
                </a:solidFill>
              </a:rPr>
              <a:t>el </a:t>
            </a:r>
            <a:r>
              <a:rPr lang="es-ES" sz="1300" b="0" dirty="0" err="1" smtClean="0">
                <a:solidFill>
                  <a:schemeClr val="tx1"/>
                </a:solidFill>
              </a:rPr>
              <a:t>ProGES</a:t>
            </a:r>
            <a:r>
              <a:rPr lang="es-ES" sz="1300" b="0" dirty="0" smtClean="0">
                <a:solidFill>
                  <a:schemeClr val="tx1"/>
                </a:solidFill>
              </a:rPr>
              <a:t>.</a:t>
            </a:r>
            <a:endParaRPr lang="es-MX" sz="1300" b="0" dirty="0" smtClean="0">
              <a:solidFill>
                <a:schemeClr val="tx1"/>
              </a:solidFill>
            </a:endParaRPr>
          </a:p>
          <a:p>
            <a:pPr algn="just">
              <a:spcBef>
                <a:spcPts val="0"/>
              </a:spcBef>
              <a:tabLst>
                <a:tab pos="180975" algn="l"/>
                <a:tab pos="447675" algn="l"/>
              </a:tabLst>
            </a:pPr>
            <a:endParaRPr lang="es-MX" sz="800" b="0" dirty="0" smtClean="0">
              <a:solidFill>
                <a:schemeClr val="tx1"/>
              </a:solidFill>
            </a:endParaRPr>
          </a:p>
          <a:p>
            <a:pPr algn="just">
              <a:spcBef>
                <a:spcPts val="0"/>
              </a:spcBef>
              <a:tabLst>
                <a:tab pos="180975" algn="l"/>
                <a:tab pos="622300" algn="l"/>
              </a:tabLst>
            </a:pPr>
            <a:r>
              <a:rPr lang="es-MX" sz="1300" dirty="0" smtClean="0">
                <a:solidFill>
                  <a:schemeClr val="tx1"/>
                </a:solidFill>
              </a:rPr>
              <a:t>Considerando la misión y visión institucional</a:t>
            </a:r>
          </a:p>
          <a:p>
            <a:pPr algn="just">
              <a:spcBef>
                <a:spcPts val="0"/>
              </a:spcBef>
              <a:tabLst>
                <a:tab pos="180975" algn="l"/>
                <a:tab pos="622300" algn="l"/>
              </a:tabLst>
            </a:pPr>
            <a:r>
              <a:rPr lang="es-MX" sz="1300" dirty="0" smtClean="0">
                <a:solidFill>
                  <a:schemeClr val="tx1"/>
                </a:solidFill>
              </a:rPr>
              <a:t>Misión:</a:t>
            </a:r>
          </a:p>
          <a:p>
            <a:pPr algn="just">
              <a:spcBef>
                <a:spcPts val="0"/>
              </a:spcBef>
              <a:tabLst>
                <a:tab pos="180975" algn="l"/>
                <a:tab pos="622300" algn="l"/>
              </a:tabLst>
            </a:pPr>
            <a:r>
              <a:rPr lang="es-MX" sz="1300" dirty="0" smtClean="0">
                <a:solidFill>
                  <a:schemeClr val="tx1"/>
                </a:solidFill>
              </a:rPr>
              <a:t>Visión al 2018:</a:t>
            </a:r>
          </a:p>
          <a:p>
            <a:pPr algn="just">
              <a:spcBef>
                <a:spcPts val="0"/>
              </a:spcBef>
              <a:tabLst>
                <a:tab pos="180975" algn="l"/>
                <a:tab pos="622300" algn="l"/>
              </a:tabLst>
            </a:pPr>
            <a:endParaRPr lang="es-MX" sz="800" b="0" dirty="0" smtClean="0">
              <a:solidFill>
                <a:schemeClr val="tx1"/>
              </a:solidFill>
            </a:endParaRPr>
          </a:p>
          <a:p>
            <a:pPr algn="just">
              <a:spcBef>
                <a:spcPts val="0"/>
              </a:spcBef>
              <a:tabLst>
                <a:tab pos="180975" algn="l"/>
                <a:tab pos="622300" algn="l"/>
              </a:tabLst>
            </a:pPr>
            <a:r>
              <a:rPr lang="es-MX" sz="1300" dirty="0" smtClean="0">
                <a:solidFill>
                  <a:schemeClr val="tx1"/>
                </a:solidFill>
              </a:rPr>
              <a:t>Plantear políticas, objetivos, estrategias y acciones de mejora de la calidad de los servicios académicos (documento PIFI) para:</a:t>
            </a:r>
          </a:p>
          <a:p>
            <a:pPr algn="just">
              <a:spcBef>
                <a:spcPts val="0"/>
              </a:spcBef>
              <a:tabLst>
                <a:tab pos="180975" algn="l"/>
                <a:tab pos="622300" algn="l"/>
              </a:tabLst>
            </a:pPr>
            <a:endParaRPr lang="es-MX" sz="800" b="0" dirty="0" smtClean="0">
              <a:solidFill>
                <a:schemeClr val="tx1"/>
              </a:solidFill>
            </a:endParaRPr>
          </a:p>
          <a:p>
            <a:pPr marL="742950" lvl="2" indent="-285750" algn="just">
              <a:spcBef>
                <a:spcPts val="0"/>
              </a:spcBef>
              <a:buFont typeface="Wingdings" panose="05000000000000000000" pitchFamily="2" charset="2"/>
              <a:buChar char="Ø"/>
              <a:tabLst>
                <a:tab pos="180975" algn="l"/>
                <a:tab pos="622300" algn="l"/>
              </a:tabLst>
            </a:pPr>
            <a:r>
              <a:rPr lang="es-MX" sz="1300" b="0" dirty="0" smtClean="0">
                <a:solidFill>
                  <a:schemeClr val="tx1"/>
                </a:solidFill>
              </a:rPr>
              <a:t>Mejorar la pertinencia de los programas y servicios académicos.</a:t>
            </a:r>
          </a:p>
          <a:p>
            <a:pPr marL="628650" lvl="2" indent="-171450" algn="just">
              <a:spcBef>
                <a:spcPts val="0"/>
              </a:spcBef>
              <a:buFont typeface="Wingdings" panose="05000000000000000000" pitchFamily="2" charset="2"/>
              <a:buChar char="Ø"/>
              <a:tabLst>
                <a:tab pos="180975" algn="l"/>
                <a:tab pos="622300" algn="l"/>
              </a:tabLst>
            </a:pPr>
            <a:endParaRPr lang="es-MX" sz="800" b="0" dirty="0" smtClean="0">
              <a:solidFill>
                <a:schemeClr val="tx1"/>
              </a:solidFill>
            </a:endParaRPr>
          </a:p>
          <a:p>
            <a:pPr marL="742950" lvl="2" indent="-285750" algn="just">
              <a:spcBef>
                <a:spcPts val="0"/>
              </a:spcBef>
              <a:buFont typeface="Wingdings" panose="05000000000000000000" pitchFamily="2" charset="2"/>
              <a:buChar char="Ø"/>
              <a:tabLst>
                <a:tab pos="180975" algn="l"/>
                <a:tab pos="622300" algn="l"/>
              </a:tabLst>
            </a:pPr>
            <a:r>
              <a:rPr lang="es-MX" sz="1300" b="0" dirty="0" smtClean="0">
                <a:solidFill>
                  <a:schemeClr val="tx1"/>
                </a:solidFill>
              </a:rPr>
              <a:t>Mejorar la calidad de los PE del posgrado.</a:t>
            </a:r>
          </a:p>
          <a:p>
            <a:pPr marL="628650" lvl="2" indent="-171450" algn="just">
              <a:spcBef>
                <a:spcPts val="0"/>
              </a:spcBef>
              <a:buFont typeface="Wingdings" panose="05000000000000000000" pitchFamily="2" charset="2"/>
              <a:buChar char="Ø"/>
              <a:tabLst>
                <a:tab pos="180975" algn="l"/>
                <a:tab pos="622300" algn="l"/>
              </a:tabLst>
            </a:pPr>
            <a:endParaRPr lang="es-MX" sz="800" b="0" dirty="0" smtClean="0">
              <a:solidFill>
                <a:schemeClr val="tx1"/>
              </a:solidFill>
            </a:endParaRPr>
          </a:p>
          <a:p>
            <a:pPr marL="742950" lvl="2" indent="-285750" algn="just">
              <a:spcBef>
                <a:spcPts val="0"/>
              </a:spcBef>
              <a:buFont typeface="Wingdings" panose="05000000000000000000" pitchFamily="2" charset="2"/>
              <a:buChar char="Ø"/>
              <a:tabLst>
                <a:tab pos="180975" algn="l"/>
                <a:tab pos="622300" algn="l"/>
              </a:tabLst>
            </a:pPr>
            <a:r>
              <a:rPr lang="es-MX" sz="1300" b="0" dirty="0" smtClean="0">
                <a:solidFill>
                  <a:schemeClr val="tx1"/>
                </a:solidFill>
              </a:rPr>
              <a:t>Impulsar y/o fortalecer la innovación educativa.</a:t>
            </a:r>
          </a:p>
          <a:p>
            <a:pPr marL="628650" lvl="2" indent="-171450" algn="just">
              <a:spcBef>
                <a:spcPts val="0"/>
              </a:spcBef>
              <a:buFont typeface="Wingdings" panose="05000000000000000000" pitchFamily="2" charset="2"/>
              <a:buChar char="Ø"/>
              <a:tabLst>
                <a:tab pos="180975" algn="l"/>
                <a:tab pos="622300" algn="l"/>
              </a:tabLst>
            </a:pPr>
            <a:endParaRPr lang="es-MX" sz="800" b="0" dirty="0" smtClean="0">
              <a:solidFill>
                <a:schemeClr val="tx1"/>
              </a:solidFill>
            </a:endParaRPr>
          </a:p>
          <a:p>
            <a:pPr marL="742950" lvl="2" indent="-285750" algn="just">
              <a:spcBef>
                <a:spcPts val="0"/>
              </a:spcBef>
              <a:buFont typeface="Wingdings" panose="05000000000000000000" pitchFamily="2" charset="2"/>
              <a:buChar char="Ø"/>
              <a:tabLst>
                <a:tab pos="180975" algn="l"/>
                <a:tab pos="622300" algn="l"/>
              </a:tabLst>
            </a:pPr>
            <a:r>
              <a:rPr lang="es-MX" sz="1300" b="0" dirty="0" smtClean="0">
                <a:solidFill>
                  <a:schemeClr val="tx1"/>
                </a:solidFill>
              </a:rPr>
              <a:t>Impulsar y/o fortalecer la cooperación académica nacional e internacional.</a:t>
            </a:r>
          </a:p>
          <a:p>
            <a:pPr marL="628650" lvl="2" indent="-171450" algn="just">
              <a:spcBef>
                <a:spcPts val="0"/>
              </a:spcBef>
              <a:buFont typeface="Wingdings" panose="05000000000000000000" pitchFamily="2" charset="2"/>
              <a:buChar char="Ø"/>
              <a:tabLst>
                <a:tab pos="180975" algn="l"/>
                <a:tab pos="622300" algn="l"/>
              </a:tabLst>
            </a:pPr>
            <a:endParaRPr lang="es-MX" sz="800" b="0" dirty="0" smtClean="0">
              <a:solidFill>
                <a:schemeClr val="tx1"/>
              </a:solidFill>
            </a:endParaRPr>
          </a:p>
        </p:txBody>
      </p:sp>
      <p:grpSp>
        <p:nvGrpSpPr>
          <p:cNvPr id="3" name="Group 14"/>
          <p:cNvGrpSpPr>
            <a:grpSpLocks/>
          </p:cNvGrpSpPr>
          <p:nvPr/>
        </p:nvGrpSpPr>
        <p:grpSpPr bwMode="auto">
          <a:xfrm>
            <a:off x="1219200" y="1477274"/>
            <a:ext cx="6444000" cy="341312"/>
            <a:chOff x="24" y="489"/>
            <a:chExt cx="723" cy="292"/>
          </a:xfrm>
        </p:grpSpPr>
        <p:sp>
          <p:nvSpPr>
            <p:cNvPr id="55302" name="Rectangle 696"/>
            <p:cNvSpPr>
              <a:spLocks noChangeArrowheads="1"/>
            </p:cNvSpPr>
            <p:nvPr/>
          </p:nvSpPr>
          <p:spPr bwMode="auto">
            <a:xfrm>
              <a:off x="26" y="489"/>
              <a:ext cx="721" cy="285"/>
            </a:xfrm>
            <a:prstGeom prst="rect">
              <a:avLst/>
            </a:prstGeom>
            <a:noFill/>
            <a:ln w="34925">
              <a:solidFill>
                <a:srgbClr val="003366"/>
              </a:solidFill>
              <a:miter lim="800000"/>
              <a:headEnd/>
              <a:tailEnd/>
            </a:ln>
          </p:spPr>
          <p:txBody>
            <a:bodyPr wrap="none" anchor="ctr"/>
            <a:lstStyle/>
            <a:p>
              <a:pPr algn="ctr"/>
              <a:endParaRPr lang="es-ES_tradnl" sz="1400"/>
            </a:p>
          </p:txBody>
        </p:sp>
        <p:sp>
          <p:nvSpPr>
            <p:cNvPr id="55303" name="Line 697"/>
            <p:cNvSpPr>
              <a:spLocks noChangeShapeType="1"/>
            </p:cNvSpPr>
            <p:nvPr/>
          </p:nvSpPr>
          <p:spPr bwMode="auto">
            <a:xfrm>
              <a:off x="24" y="774"/>
              <a:ext cx="721" cy="0"/>
            </a:xfrm>
            <a:prstGeom prst="line">
              <a:avLst/>
            </a:prstGeom>
            <a:noFill/>
            <a:ln w="34925">
              <a:solidFill>
                <a:srgbClr val="969696"/>
              </a:solidFill>
              <a:round/>
              <a:headEnd/>
              <a:tailEnd/>
            </a:ln>
          </p:spPr>
          <p:txBody>
            <a:bodyPr/>
            <a:lstStyle/>
            <a:p>
              <a:endParaRPr lang="es-MX"/>
            </a:p>
          </p:txBody>
        </p:sp>
        <p:sp>
          <p:nvSpPr>
            <p:cNvPr id="55304" name="Line 698"/>
            <p:cNvSpPr>
              <a:spLocks noChangeShapeType="1"/>
            </p:cNvSpPr>
            <p:nvPr/>
          </p:nvSpPr>
          <p:spPr bwMode="auto">
            <a:xfrm>
              <a:off x="745" y="496"/>
              <a:ext cx="0" cy="285"/>
            </a:xfrm>
            <a:prstGeom prst="line">
              <a:avLst/>
            </a:prstGeom>
            <a:noFill/>
            <a:ln w="34925">
              <a:solidFill>
                <a:srgbClr val="969696"/>
              </a:solidFill>
              <a:round/>
              <a:headEnd/>
              <a:tailEnd/>
            </a:ln>
          </p:spPr>
          <p:txBody>
            <a:bodyPr/>
            <a:lstStyle/>
            <a:p>
              <a:endParaRPr lang="es-MX"/>
            </a:p>
          </p:txBody>
        </p:sp>
      </p:grpSp>
      <p:sp>
        <p:nvSpPr>
          <p:cNvPr id="12" name="AutoShape 208">
            <a:hlinkClick r:id="" action="ppaction://hlinkshowjump?jump=nextslide"/>
          </p:cNvPr>
          <p:cNvSpPr>
            <a:spLocks noChangeArrowheads="1"/>
          </p:cNvSpPr>
          <p:nvPr/>
        </p:nvSpPr>
        <p:spPr bwMode="auto">
          <a:xfrm>
            <a:off x="8959850" y="1995479"/>
            <a:ext cx="155575" cy="147637"/>
          </a:xfrm>
          <a:prstGeom prst="rightArrow">
            <a:avLst>
              <a:gd name="adj1" fmla="val 50000"/>
              <a:gd name="adj2" fmla="val 58733"/>
            </a:avLst>
          </a:prstGeom>
          <a:solidFill>
            <a:srgbClr val="008000">
              <a:alpha val="49804"/>
            </a:srgbClr>
          </a:solidFill>
          <a:ln w="19050" algn="ctr">
            <a:solidFill>
              <a:schemeClr val="accent1"/>
            </a:solidFill>
            <a:miter lim="800000"/>
            <a:headEnd/>
            <a:tailEnd/>
          </a:ln>
        </p:spPr>
        <p:txBody>
          <a:bodyPr wrap="none" tIns="90000" anchor="ctr"/>
          <a:lstStyle/>
          <a:p>
            <a:pPr algn="ctr"/>
            <a:endParaRPr lang="es-ES_tradnl" sz="1400"/>
          </a:p>
        </p:txBody>
      </p:sp>
      <p:sp>
        <p:nvSpPr>
          <p:cNvPr id="13" name="Rectangle 228">
            <a:hlinkClick r:id="rId4" action="ppaction://hlinksldjump"/>
          </p:cNvPr>
          <p:cNvSpPr>
            <a:spLocks noChangeArrowheads="1"/>
          </p:cNvSpPr>
          <p:nvPr/>
        </p:nvSpPr>
        <p:spPr bwMode="auto">
          <a:xfrm>
            <a:off x="0" y="5968902"/>
            <a:ext cx="9144000" cy="892552"/>
          </a:xfrm>
          <a:prstGeom prst="rect">
            <a:avLst/>
          </a:prstGeom>
          <a:noFill/>
          <a:ln w="9525" algn="ctr">
            <a:noFill/>
            <a:miter lim="800000"/>
            <a:headEnd/>
            <a:tailEnd/>
          </a:ln>
          <a:effectLst/>
        </p:spPr>
        <p:txBody>
          <a:bodyPr wrap="square" anchor="ctr">
            <a:spAutoFit/>
          </a:bodyPr>
          <a:lstStyle/>
          <a:p>
            <a:pPr algn="just">
              <a:spcBef>
                <a:spcPts val="0"/>
              </a:spcBef>
              <a:spcAft>
                <a:spcPts val="0"/>
              </a:spcAft>
              <a:buFont typeface="Wingdings" pitchFamily="2" charset="2"/>
              <a:buNone/>
            </a:pPr>
            <a:r>
              <a:rPr lang="es-MX" b="1" dirty="0" smtClean="0">
                <a:solidFill>
                  <a:schemeClr val="tx1"/>
                </a:solidFill>
              </a:rPr>
              <a:t>* La articulación se refiere a la relación lógica entre los resultados de la autoevaluación y la actualización de la planeación. </a:t>
            </a:r>
          </a:p>
          <a:p>
            <a:pPr marL="0" lvl="1" algn="just">
              <a:spcBef>
                <a:spcPts val="0"/>
              </a:spcBef>
              <a:spcAft>
                <a:spcPts val="0"/>
              </a:spcAft>
              <a:buFont typeface="Wingdings" pitchFamily="2" charset="2"/>
              <a:buNone/>
            </a:pPr>
            <a:endParaRPr lang="es-MX" sz="800" b="1" dirty="0" smtClean="0">
              <a:solidFill>
                <a:schemeClr val="tx1"/>
              </a:solidFill>
            </a:endParaRPr>
          </a:p>
          <a:p>
            <a:pPr algn="just">
              <a:spcBef>
                <a:spcPts val="0"/>
              </a:spcBef>
              <a:spcAft>
                <a:spcPts val="0"/>
              </a:spcAft>
              <a:buFont typeface="Wingdings" pitchFamily="2" charset="2"/>
              <a:buNone/>
            </a:pPr>
            <a:r>
              <a:rPr lang="es-MX" b="1" dirty="0" smtClean="0">
                <a:solidFill>
                  <a:schemeClr val="tx1"/>
                </a:solidFill>
              </a:rPr>
              <a:t>Es importante asegurar la articulación entre las fortalezas y los problemas identificados en la autoevaluación, con la visión, las políticas, los objetivos, las estrategias, las acciones, las </a:t>
            </a:r>
            <a:r>
              <a:rPr lang="es-MX" b="1" dirty="0">
                <a:solidFill>
                  <a:schemeClr val="tx1"/>
                </a:solidFill>
              </a:rPr>
              <a:t>M</a:t>
            </a:r>
            <a:r>
              <a:rPr lang="es-MX" b="1" dirty="0" smtClean="0">
                <a:solidFill>
                  <a:schemeClr val="tx1"/>
                </a:solidFill>
              </a:rPr>
              <a:t>etas </a:t>
            </a:r>
            <a:r>
              <a:rPr lang="es-MX" b="1" dirty="0">
                <a:solidFill>
                  <a:schemeClr val="tx1"/>
                </a:solidFill>
              </a:rPr>
              <a:t>C</a:t>
            </a:r>
            <a:r>
              <a:rPr lang="es-MX" b="1" dirty="0" smtClean="0">
                <a:solidFill>
                  <a:schemeClr val="tx1"/>
                </a:solidFill>
              </a:rPr>
              <a:t>ompromiso y los proyectos diseñados en la actualización de la planeación.</a:t>
            </a:r>
            <a:endParaRPr lang="es-MX" dirty="0">
              <a:solidFill>
                <a:schemeClr val="tx1"/>
              </a:solidFill>
            </a:endParaRPr>
          </a:p>
        </p:txBody>
      </p:sp>
      <p:grpSp>
        <p:nvGrpSpPr>
          <p:cNvPr id="22" name="Group 143"/>
          <p:cNvGrpSpPr>
            <a:grpSpLocks/>
          </p:cNvGrpSpPr>
          <p:nvPr/>
        </p:nvGrpSpPr>
        <p:grpSpPr bwMode="auto">
          <a:xfrm>
            <a:off x="3165806" y="1609141"/>
            <a:ext cx="800311" cy="42862"/>
            <a:chOff x="1447" y="674"/>
            <a:chExt cx="565" cy="27"/>
          </a:xfrm>
        </p:grpSpPr>
        <p:pic>
          <p:nvPicPr>
            <p:cNvPr id="29" name="Picture 144" descr="jnchainslw"/>
            <p:cNvPicPr preferRelativeResize="0">
              <a:picLocks noChangeArrowheads="1" noCrop="1"/>
            </p:cNvPicPr>
            <p:nvPr/>
          </p:nvPicPr>
          <p:blipFill>
            <a:blip r:embed="rId5" cstate="print"/>
            <a:srcRect/>
            <a:stretch>
              <a:fillRect/>
            </a:stretch>
          </p:blipFill>
          <p:spPr bwMode="auto">
            <a:xfrm>
              <a:off x="1447" y="674"/>
              <a:ext cx="354" cy="27"/>
            </a:xfrm>
            <a:prstGeom prst="rect">
              <a:avLst/>
            </a:prstGeom>
            <a:noFill/>
            <a:ln w="9525">
              <a:noFill/>
              <a:miter lim="800000"/>
              <a:headEnd/>
              <a:tailEnd/>
            </a:ln>
          </p:spPr>
        </p:pic>
        <p:pic>
          <p:nvPicPr>
            <p:cNvPr id="30" name="Picture 145" descr="jnchainslw"/>
            <p:cNvPicPr preferRelativeResize="0">
              <a:picLocks noChangeArrowheads="1" noCrop="1"/>
            </p:cNvPicPr>
            <p:nvPr/>
          </p:nvPicPr>
          <p:blipFill>
            <a:blip r:embed="rId5" cstate="print"/>
            <a:srcRect/>
            <a:stretch>
              <a:fillRect/>
            </a:stretch>
          </p:blipFill>
          <p:spPr bwMode="auto">
            <a:xfrm>
              <a:off x="1658" y="674"/>
              <a:ext cx="354" cy="27"/>
            </a:xfrm>
            <a:prstGeom prst="rect">
              <a:avLst/>
            </a:prstGeom>
            <a:noFill/>
            <a:ln w="9525">
              <a:noFill/>
              <a:miter lim="800000"/>
              <a:headEnd/>
              <a:tailEnd/>
            </a:ln>
          </p:spPr>
        </p:pic>
      </p:grpSp>
      <p:pic>
        <p:nvPicPr>
          <p:cNvPr id="14" name="Imagen 13"/>
          <p:cNvPicPr>
            <a:picLocks noChangeAspect="1"/>
          </p:cNvPicPr>
          <p:nvPr/>
        </p:nvPicPr>
        <p:blipFill>
          <a:blip r:embed="rId6"/>
          <a:stretch>
            <a:fillRect/>
          </a:stretch>
        </p:blipFill>
        <p:spPr>
          <a:xfrm>
            <a:off x="810046" y="0"/>
            <a:ext cx="8333954" cy="597460"/>
          </a:xfrm>
          <a:prstGeom prst="rect">
            <a:avLst/>
          </a:prstGeom>
        </p:spPr>
      </p:pic>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52"/>
          <p:cNvSpPr>
            <a:spLocks noChangeArrowheads="1"/>
          </p:cNvSpPr>
          <p:nvPr/>
        </p:nvSpPr>
        <p:spPr bwMode="auto">
          <a:xfrm>
            <a:off x="0" y="576912"/>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55300" name="Text Box 90"/>
          <p:cNvSpPr txBox="1">
            <a:spLocks noChangeArrowheads="1"/>
          </p:cNvSpPr>
          <p:nvPr/>
        </p:nvSpPr>
        <p:spPr bwMode="auto">
          <a:xfrm>
            <a:off x="0" y="571480"/>
            <a:ext cx="9144000" cy="6286519"/>
          </a:xfrm>
          <a:prstGeom prst="rect">
            <a:avLst/>
          </a:prstGeom>
          <a:solidFill>
            <a:schemeClr val="bg1">
              <a:alpha val="10000"/>
            </a:schemeClr>
          </a:solidFill>
          <a:ln w="3175" algn="ctr">
            <a:noFill/>
            <a:miter lim="800000"/>
            <a:headEnd/>
            <a:tailEnd/>
          </a:ln>
        </p:spPr>
        <p:txBody>
          <a:bodyPr wrap="square" tIns="82800" bIns="82800">
            <a:noAutofit/>
          </a:bodyPr>
          <a:lstStyle/>
          <a:p>
            <a:pPr marL="0" lvl="2" algn="just">
              <a:spcBef>
                <a:spcPts val="0"/>
              </a:spcBef>
              <a:tabLst>
                <a:tab pos="180975" algn="l"/>
                <a:tab pos="622300" algn="l"/>
              </a:tabLst>
            </a:pPr>
            <a:endParaRPr lang="es-MX" sz="500" dirty="0" smtClean="0">
              <a:solidFill>
                <a:schemeClr val="tx1"/>
              </a:solidFill>
            </a:endParaRPr>
          </a:p>
          <a:p>
            <a:pPr marL="742950" lvl="2" indent="-285750" algn="just">
              <a:spcBef>
                <a:spcPts val="0"/>
              </a:spcBef>
              <a:buFont typeface="Wingdings" panose="05000000000000000000" pitchFamily="2" charset="2"/>
              <a:buChar char="Ø"/>
              <a:tabLst>
                <a:tab pos="180975" algn="l"/>
                <a:tab pos="622300" algn="l"/>
              </a:tabLst>
            </a:pPr>
            <a:r>
              <a:rPr lang="es-MX" sz="1300" b="0" dirty="0">
                <a:solidFill>
                  <a:schemeClr val="tx1"/>
                </a:solidFill>
              </a:rPr>
              <a:t>Impulsar </a:t>
            </a:r>
            <a:r>
              <a:rPr lang="es-MX" sz="1300" b="0" dirty="0" smtClean="0">
                <a:solidFill>
                  <a:schemeClr val="tx1"/>
                </a:solidFill>
              </a:rPr>
              <a:t>y/o fortalecer la </a:t>
            </a:r>
            <a:r>
              <a:rPr lang="es-MX" sz="1300" b="0" dirty="0">
                <a:solidFill>
                  <a:schemeClr val="tx1"/>
                </a:solidFill>
              </a:rPr>
              <a:t>educación ambiental para el desarrollo sustentable.</a:t>
            </a:r>
          </a:p>
          <a:p>
            <a:pPr marL="628650" lvl="2" indent="-171450" algn="just">
              <a:spcBef>
                <a:spcPts val="0"/>
              </a:spcBef>
              <a:buFont typeface="Wingdings" panose="05000000000000000000" pitchFamily="2" charset="2"/>
              <a:buChar char="Ø"/>
              <a:tabLst>
                <a:tab pos="180975" algn="l"/>
                <a:tab pos="622300" algn="l"/>
              </a:tabLst>
            </a:pPr>
            <a:endParaRPr lang="es-MX" sz="800" b="0" dirty="0">
              <a:solidFill>
                <a:schemeClr val="tx1"/>
              </a:solidFill>
            </a:endParaRPr>
          </a:p>
          <a:p>
            <a:pPr marL="742950" lvl="2" indent="-285750" algn="just">
              <a:spcBef>
                <a:spcPts val="0"/>
              </a:spcBef>
              <a:buFont typeface="Wingdings" panose="05000000000000000000" pitchFamily="2" charset="2"/>
              <a:buChar char="Ø"/>
              <a:tabLst>
                <a:tab pos="180975" algn="l"/>
                <a:tab pos="622300" algn="l"/>
              </a:tabLst>
            </a:pPr>
            <a:r>
              <a:rPr lang="es-MX" sz="1300" b="0" dirty="0">
                <a:solidFill>
                  <a:schemeClr val="tx1"/>
                </a:solidFill>
              </a:rPr>
              <a:t>Mejorar </a:t>
            </a:r>
            <a:r>
              <a:rPr lang="es-MX" sz="1300" b="0" dirty="0" smtClean="0">
                <a:solidFill>
                  <a:schemeClr val="tx1"/>
                </a:solidFill>
              </a:rPr>
              <a:t>y/o fortalecer la vinculación.</a:t>
            </a:r>
            <a:endParaRPr lang="es-MX" sz="1300" b="0" dirty="0">
              <a:solidFill>
                <a:schemeClr val="tx1"/>
              </a:solidFill>
            </a:endParaRPr>
          </a:p>
          <a:p>
            <a:pPr marL="628650" lvl="2" indent="-171450" algn="just">
              <a:spcBef>
                <a:spcPts val="0"/>
              </a:spcBef>
              <a:buFont typeface="Wingdings" panose="05000000000000000000" pitchFamily="2" charset="2"/>
              <a:buChar char="Ø"/>
              <a:tabLst>
                <a:tab pos="180975" algn="l"/>
                <a:tab pos="622300" algn="l"/>
              </a:tabLst>
            </a:pPr>
            <a:endParaRPr lang="es-MX" sz="800" b="0" dirty="0" smtClean="0">
              <a:solidFill>
                <a:schemeClr val="tx1"/>
              </a:solidFill>
            </a:endParaRPr>
          </a:p>
          <a:p>
            <a:pPr marL="742950" lvl="2" indent="-285750" algn="just">
              <a:spcBef>
                <a:spcPts val="0"/>
              </a:spcBef>
              <a:buFont typeface="Wingdings" panose="05000000000000000000" pitchFamily="2" charset="2"/>
              <a:buChar char="Ø"/>
              <a:tabLst>
                <a:tab pos="180975" algn="l"/>
                <a:tab pos="622300" algn="l"/>
              </a:tabLst>
            </a:pPr>
            <a:r>
              <a:rPr lang="es-MX" sz="1300" b="0" dirty="0" smtClean="0">
                <a:solidFill>
                  <a:schemeClr val="tx1"/>
                </a:solidFill>
              </a:rPr>
              <a:t>Asegurar la atención a las recomendaciones de los CIEES y los organismos reconocidos por el COPAES.</a:t>
            </a:r>
          </a:p>
          <a:p>
            <a:pPr marL="628650" lvl="2" indent="-171450" algn="just">
              <a:spcBef>
                <a:spcPts val="0"/>
              </a:spcBef>
              <a:buFont typeface="Wingdings" panose="05000000000000000000" pitchFamily="2" charset="2"/>
              <a:buChar char="Ø"/>
              <a:tabLst>
                <a:tab pos="180975" algn="l"/>
                <a:tab pos="622300" algn="l"/>
              </a:tabLst>
            </a:pPr>
            <a:endParaRPr lang="es-MX" sz="800" b="0" dirty="0" smtClean="0">
              <a:solidFill>
                <a:schemeClr val="tx1"/>
              </a:solidFill>
            </a:endParaRPr>
          </a:p>
          <a:p>
            <a:pPr marL="742950" lvl="2" indent="-285750" algn="just">
              <a:spcBef>
                <a:spcPts val="0"/>
              </a:spcBef>
              <a:buFont typeface="Wingdings" panose="05000000000000000000" pitchFamily="2" charset="2"/>
              <a:buChar char="Ø"/>
              <a:tabLst>
                <a:tab pos="180975" algn="l"/>
                <a:tab pos="622300" algn="l"/>
              </a:tabLst>
            </a:pPr>
            <a:r>
              <a:rPr lang="es-MX" sz="1300" b="0" dirty="0" smtClean="0">
                <a:solidFill>
                  <a:schemeClr val="tx1"/>
                </a:solidFill>
              </a:rPr>
              <a:t>Fortalecer la capacidad académica.</a:t>
            </a:r>
          </a:p>
          <a:p>
            <a:pPr marL="628650" lvl="2" indent="-171450" algn="just">
              <a:spcBef>
                <a:spcPts val="0"/>
              </a:spcBef>
              <a:buFont typeface="Wingdings" panose="05000000000000000000" pitchFamily="2" charset="2"/>
              <a:buChar char="Ø"/>
              <a:tabLst>
                <a:tab pos="180975" algn="l"/>
                <a:tab pos="622300" algn="l"/>
              </a:tabLst>
            </a:pPr>
            <a:endParaRPr lang="es-MX" sz="800" b="0" dirty="0" smtClean="0">
              <a:solidFill>
                <a:schemeClr val="tx1"/>
              </a:solidFill>
            </a:endParaRPr>
          </a:p>
          <a:p>
            <a:pPr marL="742950" lvl="2" indent="-285750" algn="just">
              <a:spcBef>
                <a:spcPts val="0"/>
              </a:spcBef>
              <a:buFont typeface="Wingdings" panose="05000000000000000000" pitchFamily="2" charset="2"/>
              <a:buChar char="Ø"/>
              <a:tabLst>
                <a:tab pos="180975" algn="l"/>
                <a:tab pos="622300" algn="l"/>
              </a:tabLst>
            </a:pPr>
            <a:r>
              <a:rPr lang="es-MX" sz="1300" b="0" dirty="0" smtClean="0">
                <a:solidFill>
                  <a:schemeClr val="tx1"/>
                </a:solidFill>
              </a:rPr>
              <a:t>Fortalecer y/o mejorar la competitividad de TSU y Licenciatura.</a:t>
            </a:r>
          </a:p>
          <a:p>
            <a:pPr marL="628650" lvl="2" indent="-171450" algn="just">
              <a:spcBef>
                <a:spcPts val="0"/>
              </a:spcBef>
              <a:spcAft>
                <a:spcPts val="0"/>
              </a:spcAft>
              <a:buFont typeface="Wingdings" panose="05000000000000000000" pitchFamily="2" charset="2"/>
              <a:buChar char="Ø"/>
              <a:tabLst>
                <a:tab pos="180975" algn="l"/>
                <a:tab pos="622300" algn="l"/>
              </a:tabLst>
            </a:pPr>
            <a:endParaRPr lang="es-MX" sz="800" b="0" dirty="0" smtClean="0">
              <a:solidFill>
                <a:schemeClr val="tx1"/>
              </a:solidFill>
            </a:endParaRPr>
          </a:p>
          <a:p>
            <a:pPr marL="742950" lvl="2" indent="-285750" algn="just">
              <a:spcBef>
                <a:spcPts val="0"/>
              </a:spcBef>
              <a:spcAft>
                <a:spcPts val="0"/>
              </a:spcAft>
              <a:buFont typeface="Wingdings" panose="05000000000000000000" pitchFamily="2" charset="2"/>
              <a:buChar char="Ø"/>
              <a:tabLst>
                <a:tab pos="180975" algn="l"/>
                <a:tab pos="622300" algn="l"/>
              </a:tabLst>
            </a:pPr>
            <a:r>
              <a:rPr lang="es-MX" sz="1300" b="0" dirty="0" smtClean="0">
                <a:solidFill>
                  <a:schemeClr val="tx1"/>
                </a:solidFill>
              </a:rPr>
              <a:t>Abatir las brechas de capacidad y competitividad académicas entre los PE.</a:t>
            </a:r>
          </a:p>
          <a:p>
            <a:pPr marL="628650" lvl="2" indent="-171450" algn="just">
              <a:spcBef>
                <a:spcPts val="0"/>
              </a:spcBef>
              <a:spcAft>
                <a:spcPts val="0"/>
              </a:spcAft>
              <a:buFont typeface="Wingdings" panose="05000000000000000000" pitchFamily="2" charset="2"/>
              <a:buChar char="Ø"/>
              <a:tabLst>
                <a:tab pos="180975" algn="l"/>
                <a:tab pos="622300" algn="l"/>
              </a:tabLst>
            </a:pPr>
            <a:endParaRPr lang="es-MX" sz="800" b="0" dirty="0" smtClean="0">
              <a:solidFill>
                <a:schemeClr val="tx1"/>
              </a:solidFill>
            </a:endParaRPr>
          </a:p>
          <a:p>
            <a:pPr marL="742950" lvl="2" indent="-285750" algn="just">
              <a:spcBef>
                <a:spcPts val="0"/>
              </a:spcBef>
              <a:spcAft>
                <a:spcPts val="0"/>
              </a:spcAft>
              <a:buFont typeface="Wingdings" panose="05000000000000000000" pitchFamily="2" charset="2"/>
              <a:buChar char="Ø"/>
              <a:tabLst>
                <a:tab pos="180975" algn="l"/>
                <a:tab pos="622300" algn="l"/>
              </a:tabLst>
            </a:pPr>
            <a:r>
              <a:rPr lang="es-MX" sz="1300" b="0" dirty="0" smtClean="0">
                <a:solidFill>
                  <a:schemeClr val="tx1"/>
                </a:solidFill>
              </a:rPr>
              <a:t>Mejorar la atención y formación integral del estudiante.</a:t>
            </a:r>
          </a:p>
        </p:txBody>
      </p:sp>
      <p:sp>
        <p:nvSpPr>
          <p:cNvPr id="7" name="AutoShape 176">
            <a:hlinkClick r:id="" action="ppaction://hlinkshowjump?jump=previousslide"/>
          </p:cNvPr>
          <p:cNvSpPr>
            <a:spLocks noChangeArrowheads="1"/>
          </p:cNvSpPr>
          <p:nvPr/>
        </p:nvSpPr>
        <p:spPr bwMode="auto">
          <a:xfrm flipH="1">
            <a:off x="8748713" y="633600"/>
            <a:ext cx="155575" cy="147638"/>
          </a:xfrm>
          <a:prstGeom prst="rightArrow">
            <a:avLst>
              <a:gd name="adj1" fmla="val 50000"/>
              <a:gd name="adj2" fmla="val 58732"/>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sp>
        <p:nvSpPr>
          <p:cNvPr id="8" name="AutoShape 1811">
            <a:hlinkClick r:id="" action="ppaction://hlinkshowjump?jump=nextslide"/>
          </p:cNvPr>
          <p:cNvSpPr>
            <a:spLocks noChangeArrowheads="1"/>
          </p:cNvSpPr>
          <p:nvPr/>
        </p:nvSpPr>
        <p:spPr bwMode="auto">
          <a:xfrm>
            <a:off x="8959850" y="632032"/>
            <a:ext cx="155575" cy="147637"/>
          </a:xfrm>
          <a:prstGeom prst="rightArrow">
            <a:avLst>
              <a:gd name="adj1" fmla="val 50000"/>
              <a:gd name="adj2" fmla="val 58733"/>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pic>
        <p:nvPicPr>
          <p:cNvPr id="6" name="Imagen 5"/>
          <p:cNvPicPr>
            <a:picLocks noChangeAspect="1"/>
          </p:cNvPicPr>
          <p:nvPr/>
        </p:nvPicPr>
        <p:blipFill>
          <a:blip r:embed="rId3"/>
          <a:stretch>
            <a:fillRect/>
          </a:stretch>
        </p:blipFill>
        <p:spPr>
          <a:xfrm>
            <a:off x="810046" y="-25981"/>
            <a:ext cx="8333954" cy="597460"/>
          </a:xfrm>
          <a:prstGeom prst="rect">
            <a:avLst/>
          </a:prstGeom>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96191" y="2473326"/>
            <a:ext cx="7772400" cy="737466"/>
          </a:xfrm>
        </p:spPr>
        <p:txBody>
          <a:bodyPr/>
          <a:lstStyle/>
          <a:p>
            <a:r>
              <a:rPr lang="es-ES" sz="1400" dirty="0" smtClean="0">
                <a:solidFill>
                  <a:schemeClr val="tx1"/>
                </a:solidFill>
              </a:rPr>
              <a:t/>
            </a:r>
            <a:br>
              <a:rPr lang="es-ES" sz="1400" dirty="0" smtClean="0">
                <a:solidFill>
                  <a:schemeClr val="tx1"/>
                </a:solidFill>
              </a:rPr>
            </a:br>
            <a:r>
              <a:rPr lang="es-ES" sz="1400" dirty="0" smtClean="0">
                <a:solidFill>
                  <a:schemeClr val="tx1"/>
                </a:solidFill>
              </a:rPr>
              <a:t>El </a:t>
            </a:r>
            <a:r>
              <a:rPr lang="es-ES" sz="1400" dirty="0">
                <a:solidFill>
                  <a:schemeClr val="tx1"/>
                </a:solidFill>
              </a:rPr>
              <a:t>plazo de respuesta y condiciones que observarán las universidades para el ejercicio fiscal </a:t>
            </a:r>
            <a:r>
              <a:rPr lang="es-ES" sz="1400" dirty="0" smtClean="0">
                <a:solidFill>
                  <a:schemeClr val="tx1"/>
                </a:solidFill>
              </a:rPr>
              <a:t>2017 </a:t>
            </a:r>
            <a:r>
              <a:rPr lang="es-ES" sz="1400" dirty="0">
                <a:solidFill>
                  <a:schemeClr val="tx1"/>
                </a:solidFill>
              </a:rPr>
              <a:t>con respecto a sus proyectos integrales que sean dictaminados favorablemente es:</a:t>
            </a:r>
            <a:r>
              <a:rPr lang="es-MX" sz="1400" dirty="0">
                <a:solidFill>
                  <a:schemeClr val="tx1"/>
                </a:solidFill>
              </a:rPr>
              <a:t/>
            </a:r>
            <a:br>
              <a:rPr lang="es-MX" sz="1400" dirty="0">
                <a:solidFill>
                  <a:schemeClr val="tx1"/>
                </a:solidFill>
              </a:rPr>
            </a:br>
            <a:endParaRPr lang="es-MX" sz="1400" dirty="0"/>
          </a:p>
        </p:txBody>
      </p:sp>
      <p:sp>
        <p:nvSpPr>
          <p:cNvPr id="3" name="Subtítulo 2"/>
          <p:cNvSpPr>
            <a:spLocks noGrp="1"/>
          </p:cNvSpPr>
          <p:nvPr>
            <p:ph type="subTitle" idx="1"/>
          </p:nvPr>
        </p:nvSpPr>
        <p:spPr>
          <a:xfrm>
            <a:off x="893618" y="3886199"/>
            <a:ext cx="7377546" cy="1880755"/>
          </a:xfrm>
        </p:spPr>
        <p:txBody>
          <a:bodyPr/>
          <a:lstStyle/>
          <a:p>
            <a:endParaRPr lang="es-MX" sz="1100" kern="1200" dirty="0">
              <a:solidFill>
                <a:schemeClr val="dk1"/>
              </a:solidFill>
            </a:endParaRPr>
          </a:p>
        </p:txBody>
      </p:sp>
      <p:graphicFrame>
        <p:nvGraphicFramePr>
          <p:cNvPr id="4" name="Tabla 3"/>
          <p:cNvGraphicFramePr>
            <a:graphicFrameLocks noGrp="1"/>
          </p:cNvGraphicFramePr>
          <p:nvPr>
            <p:extLst>
              <p:ext uri="{D42A27DB-BD31-4B8C-83A1-F6EECF244321}">
                <p14:modId xmlns:p14="http://schemas.microsoft.com/office/powerpoint/2010/main" val="3697022872"/>
              </p:ext>
            </p:extLst>
          </p:nvPr>
        </p:nvGraphicFramePr>
        <p:xfrm>
          <a:off x="893618" y="3815585"/>
          <a:ext cx="7397038" cy="1951369"/>
        </p:xfrm>
        <a:graphic>
          <a:graphicData uri="http://schemas.openxmlformats.org/drawingml/2006/table">
            <a:tbl>
              <a:tblPr>
                <a:tableStyleId>{5C22544A-7EE6-4342-B048-85BDC9FD1C3A}</a:tableStyleId>
              </a:tblPr>
              <a:tblGrid>
                <a:gridCol w="4558724"/>
                <a:gridCol w="2838314"/>
              </a:tblGrid>
              <a:tr h="153788">
                <a:tc>
                  <a:txBody>
                    <a:bodyPr/>
                    <a:lstStyle/>
                    <a:p>
                      <a:pPr indent="182880" algn="just">
                        <a:lnSpc>
                          <a:spcPts val="1235"/>
                        </a:lnSpc>
                        <a:spcAft>
                          <a:spcPts val="505"/>
                        </a:spcAft>
                      </a:pPr>
                      <a:r>
                        <a:rPr lang="es-ES" sz="1100" dirty="0" smtClean="0">
                          <a:effectLst/>
                          <a:latin typeface="+mn-lt"/>
                          <a:ea typeface="+mn-ea"/>
                        </a:rPr>
                        <a:t>Condiciones</a:t>
                      </a:r>
                      <a:endParaRPr lang="es-MX" sz="900" dirty="0">
                        <a:effectLst/>
                        <a:latin typeface="Arial"/>
                        <a:ea typeface="Times New Roman"/>
                      </a:endParaRPr>
                    </a:p>
                  </a:txBody>
                  <a:tcPr marL="27305" marR="273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indent="182880" algn="just">
                        <a:lnSpc>
                          <a:spcPts val="1235"/>
                        </a:lnSpc>
                        <a:spcAft>
                          <a:spcPts val="505"/>
                        </a:spcAft>
                      </a:pPr>
                      <a:r>
                        <a:rPr lang="es-ES" sz="1100" dirty="0" smtClean="0">
                          <a:effectLst/>
                        </a:rPr>
                        <a:t>Fecha</a:t>
                      </a:r>
                      <a:endParaRPr lang="es-MX" sz="900" dirty="0">
                        <a:effectLst/>
                        <a:latin typeface="Arial"/>
                        <a:ea typeface="Times New Roman"/>
                      </a:endParaRPr>
                    </a:p>
                  </a:txBody>
                  <a:tcPr marL="27305" marR="273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717824">
                <a:tc>
                  <a:txBody>
                    <a:bodyPr/>
                    <a:lstStyle/>
                    <a:p>
                      <a:pPr indent="182880" algn="just">
                        <a:lnSpc>
                          <a:spcPts val="1235"/>
                        </a:lnSpc>
                        <a:spcAft>
                          <a:spcPts val="505"/>
                        </a:spcAft>
                      </a:pPr>
                      <a:r>
                        <a:rPr lang="es-ES" sz="1100" dirty="0">
                          <a:effectLst/>
                        </a:rPr>
                        <a:t>1. Comprobación por parte de las </a:t>
                      </a:r>
                      <a:r>
                        <a:rPr lang="es-ES" sz="1100" dirty="0" smtClean="0">
                          <a:effectLst/>
                        </a:rPr>
                        <a:t>universidades </a:t>
                      </a:r>
                      <a:r>
                        <a:rPr lang="es-ES" sz="1100" dirty="0">
                          <a:effectLst/>
                        </a:rPr>
                        <a:t>del recurso financiero asignado por la SEP en el ejercicio fiscal </a:t>
                      </a:r>
                      <a:r>
                        <a:rPr lang="es-ES" sz="1100" dirty="0" smtClean="0">
                          <a:effectLst/>
                        </a:rPr>
                        <a:t>2016, </a:t>
                      </a:r>
                      <a:r>
                        <a:rPr lang="es-ES" sz="1100" dirty="0">
                          <a:effectLst/>
                        </a:rPr>
                        <a:t>en apego a lo establecido en el numeral 4.2.1 inciso e) de las presentes Reglas de Operación.</a:t>
                      </a:r>
                      <a:endParaRPr lang="es-MX" sz="900" dirty="0">
                        <a:effectLst/>
                        <a:latin typeface="Arial"/>
                        <a:ea typeface="Times New Roman"/>
                      </a:endParaRPr>
                    </a:p>
                  </a:txBody>
                  <a:tcPr marL="27305" marR="273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indent="182880" algn="just">
                        <a:lnSpc>
                          <a:spcPts val="1235"/>
                        </a:lnSpc>
                        <a:spcAft>
                          <a:spcPts val="505"/>
                        </a:spcAft>
                      </a:pPr>
                      <a:r>
                        <a:rPr lang="es-ES" sz="1100" dirty="0">
                          <a:effectLst/>
                        </a:rPr>
                        <a:t>A más tardar el 31 de julio de </a:t>
                      </a:r>
                      <a:r>
                        <a:rPr lang="es-ES" sz="1100" dirty="0" smtClean="0">
                          <a:effectLst/>
                        </a:rPr>
                        <a:t>2017 </a:t>
                      </a:r>
                      <a:r>
                        <a:rPr lang="es-ES" sz="1100" dirty="0">
                          <a:effectLst/>
                        </a:rPr>
                        <a:t>el 50% y el 30 de noviembre el 100% del total asignado según Convenio.</a:t>
                      </a:r>
                      <a:endParaRPr lang="es-MX" sz="900" dirty="0">
                        <a:effectLst/>
                        <a:latin typeface="Arial"/>
                        <a:ea typeface="Times New Roman"/>
                      </a:endParaRPr>
                    </a:p>
                  </a:txBody>
                  <a:tcPr marL="27305" marR="273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214073">
                <a:tc>
                  <a:txBody>
                    <a:bodyPr/>
                    <a:lstStyle/>
                    <a:p>
                      <a:pPr indent="182880" algn="just">
                        <a:lnSpc>
                          <a:spcPts val="1235"/>
                        </a:lnSpc>
                        <a:spcAft>
                          <a:spcPts val="505"/>
                        </a:spcAft>
                      </a:pPr>
                      <a:r>
                        <a:rPr lang="es-MX" sz="1100" dirty="0" smtClean="0">
                          <a:effectLst/>
                          <a:latin typeface="Arial"/>
                          <a:ea typeface="Times New Roman"/>
                        </a:rPr>
                        <a:t>Actividad</a:t>
                      </a:r>
                      <a:endParaRPr lang="es-MX" sz="1100" dirty="0">
                        <a:effectLst/>
                        <a:latin typeface="Arial"/>
                        <a:ea typeface="Times New Roman"/>
                      </a:endParaRPr>
                    </a:p>
                  </a:txBody>
                  <a:tcPr marL="27305" marR="273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indent="182880" algn="just" defTabSz="914400" rtl="0" eaLnBrk="1" latinLnBrk="0" hangingPunct="1">
                        <a:lnSpc>
                          <a:spcPts val="1235"/>
                        </a:lnSpc>
                        <a:spcAft>
                          <a:spcPts val="505"/>
                        </a:spcAft>
                      </a:pPr>
                      <a:r>
                        <a:rPr lang="es-MX" sz="1100" kern="1200" dirty="0" smtClean="0">
                          <a:solidFill>
                            <a:schemeClr val="dk1"/>
                          </a:solidFill>
                          <a:effectLst/>
                          <a:latin typeface="Arial"/>
                          <a:ea typeface="Times New Roman"/>
                          <a:cs typeface="+mn-cs"/>
                        </a:rPr>
                        <a:t>Fecha</a:t>
                      </a:r>
                      <a:endParaRPr lang="es-MX" sz="1100" kern="1200" dirty="0">
                        <a:solidFill>
                          <a:schemeClr val="dk1"/>
                        </a:solidFill>
                        <a:effectLst/>
                        <a:latin typeface="Arial"/>
                        <a:ea typeface="Times New Roman"/>
                        <a:cs typeface="+mn-cs"/>
                      </a:endParaRPr>
                    </a:p>
                  </a:txBody>
                  <a:tcPr marL="27305" marR="273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05999">
                <a:tc>
                  <a:txBody>
                    <a:bodyPr/>
                    <a:lstStyle/>
                    <a:p>
                      <a:pPr indent="182880" algn="just">
                        <a:lnSpc>
                          <a:spcPts val="1235"/>
                        </a:lnSpc>
                        <a:spcAft>
                          <a:spcPts val="505"/>
                        </a:spcAft>
                      </a:pPr>
                      <a:r>
                        <a:rPr lang="es-ES" sz="1100" dirty="0">
                          <a:effectLst/>
                        </a:rPr>
                        <a:t>2. Notificación de la asignación de recursos.</a:t>
                      </a:r>
                      <a:endParaRPr lang="es-MX" sz="900" dirty="0">
                        <a:effectLst/>
                        <a:latin typeface="Arial"/>
                        <a:ea typeface="Times New Roman"/>
                      </a:endParaRPr>
                    </a:p>
                  </a:txBody>
                  <a:tcPr marL="27305" marR="273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indent="182880" algn="just">
                        <a:lnSpc>
                          <a:spcPts val="1235"/>
                        </a:lnSpc>
                        <a:spcAft>
                          <a:spcPts val="505"/>
                        </a:spcAft>
                      </a:pPr>
                      <a:r>
                        <a:rPr lang="es-ES" sz="1100" dirty="0">
                          <a:effectLst/>
                        </a:rPr>
                        <a:t>A más tardar el </a:t>
                      </a:r>
                      <a:r>
                        <a:rPr lang="es-ES" sz="1100" dirty="0" smtClean="0">
                          <a:effectLst/>
                        </a:rPr>
                        <a:t>5 </a:t>
                      </a:r>
                      <a:r>
                        <a:rPr lang="es-ES" sz="1100" dirty="0">
                          <a:effectLst/>
                        </a:rPr>
                        <a:t>de </a:t>
                      </a:r>
                      <a:r>
                        <a:rPr lang="es-ES" sz="1100" dirty="0" smtClean="0">
                          <a:effectLst/>
                        </a:rPr>
                        <a:t>agosto de 2017.</a:t>
                      </a:r>
                      <a:endParaRPr lang="es-MX" sz="900" dirty="0">
                        <a:effectLst/>
                        <a:latin typeface="Arial"/>
                        <a:ea typeface="Times New Roman"/>
                      </a:endParaRPr>
                    </a:p>
                  </a:txBody>
                  <a:tcPr marL="27305" marR="273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59685">
                <a:tc>
                  <a:txBody>
                    <a:bodyPr/>
                    <a:lstStyle/>
                    <a:p>
                      <a:pPr indent="182880" algn="just">
                        <a:lnSpc>
                          <a:spcPts val="1235"/>
                        </a:lnSpc>
                        <a:spcAft>
                          <a:spcPts val="505"/>
                        </a:spcAft>
                      </a:pPr>
                      <a:r>
                        <a:rPr lang="es-ES" sz="1100">
                          <a:effectLst/>
                        </a:rPr>
                        <a:t>3. Firma de Convenios de Colaboración y Apoyo</a:t>
                      </a:r>
                      <a:endParaRPr lang="es-MX" sz="900">
                        <a:effectLst/>
                        <a:latin typeface="Arial"/>
                        <a:ea typeface="Times New Roman"/>
                      </a:endParaRPr>
                    </a:p>
                  </a:txBody>
                  <a:tcPr marL="27305" marR="273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indent="182880" algn="just">
                        <a:lnSpc>
                          <a:spcPts val="1235"/>
                        </a:lnSpc>
                        <a:spcAft>
                          <a:spcPts val="505"/>
                        </a:spcAft>
                      </a:pPr>
                      <a:r>
                        <a:rPr lang="es-ES" sz="1100" dirty="0">
                          <a:effectLst/>
                        </a:rPr>
                        <a:t>A más tardar el 30 de septiembre de </a:t>
                      </a:r>
                      <a:r>
                        <a:rPr lang="es-ES" sz="1100" dirty="0" smtClean="0">
                          <a:effectLst/>
                        </a:rPr>
                        <a:t>2017.</a:t>
                      </a:r>
                      <a:endParaRPr lang="es-MX" sz="900" dirty="0">
                        <a:effectLst/>
                        <a:latin typeface="Arial"/>
                        <a:ea typeface="Times New Roman"/>
                      </a:endParaRPr>
                    </a:p>
                  </a:txBody>
                  <a:tcPr marL="27305" marR="273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sp>
        <p:nvSpPr>
          <p:cNvPr id="5" name="Título 1"/>
          <p:cNvSpPr txBox="1">
            <a:spLocks/>
          </p:cNvSpPr>
          <p:nvPr/>
        </p:nvSpPr>
        <p:spPr>
          <a:xfrm>
            <a:off x="821932" y="1"/>
            <a:ext cx="8322067" cy="584775"/>
          </a:xfrm>
          <a:prstGeom prst="rect">
            <a:avLst/>
          </a:prstGeom>
          <a:solidFill>
            <a:schemeClr val="accent5"/>
          </a:solidFill>
          <a:ln>
            <a:solidFill>
              <a:schemeClr val="accent1"/>
            </a:solidFill>
          </a:ln>
        </p:spPr>
        <p:txBody>
          <a:bodyPr>
            <a:spAutoFit/>
          </a:bodyPr>
          <a:lstStyle>
            <a:lvl1pPr algn="ctr" rtl="0" eaLnBrk="0" fontAlgn="base" hangingPunct="0">
              <a:spcBef>
                <a:spcPct val="0"/>
              </a:spcBef>
              <a:spcAft>
                <a:spcPct val="0"/>
              </a:spcAft>
              <a:defRPr sz="1600" baseline="0">
                <a:ln>
                  <a:solidFill>
                    <a:schemeClr val="accent1"/>
                  </a:solidFill>
                </a:ln>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MX" b="0" kern="0" smtClean="0"/>
              <a:t>Décimo segundo proceso para formular el  </a:t>
            </a:r>
            <a:br>
              <a:rPr lang="es-MX" b="0" kern="0" smtClean="0"/>
            </a:br>
            <a:r>
              <a:rPr lang="es-MX" b="0" kern="0" smtClean="0"/>
              <a:t>Programa de Fortalecimiento de la Calidad Educativa 2016-2017 </a:t>
            </a:r>
            <a:endParaRPr lang="es-MX" b="0" kern="0" dirty="0"/>
          </a:p>
        </p:txBody>
      </p:sp>
    </p:spTree>
    <p:extLst>
      <p:ext uri="{BB962C8B-B14F-4D97-AF65-F5344CB8AC3E}">
        <p14:creationId xmlns:p14="http://schemas.microsoft.com/office/powerpoint/2010/main" val="907345965"/>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52"/>
          <p:cNvSpPr>
            <a:spLocks noChangeArrowheads="1"/>
          </p:cNvSpPr>
          <p:nvPr/>
        </p:nvSpPr>
        <p:spPr bwMode="auto">
          <a:xfrm>
            <a:off x="0" y="576912"/>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55300" name="Text Box 90"/>
          <p:cNvSpPr txBox="1">
            <a:spLocks noChangeArrowheads="1"/>
          </p:cNvSpPr>
          <p:nvPr/>
        </p:nvSpPr>
        <p:spPr bwMode="auto">
          <a:xfrm>
            <a:off x="0" y="571480"/>
            <a:ext cx="9144000" cy="6286519"/>
          </a:xfrm>
          <a:prstGeom prst="rect">
            <a:avLst/>
          </a:prstGeom>
          <a:noFill/>
          <a:ln w="3175" algn="ctr">
            <a:noFill/>
            <a:miter lim="800000"/>
            <a:headEnd/>
            <a:tailEnd/>
          </a:ln>
        </p:spPr>
        <p:txBody>
          <a:bodyPr wrap="square" tIns="82800" bIns="82800">
            <a:noAutofit/>
          </a:bodyPr>
          <a:lstStyle/>
          <a:p>
            <a:pPr marL="0" lvl="1" algn="just">
              <a:spcBef>
                <a:spcPts val="0"/>
              </a:spcBef>
              <a:tabLst>
                <a:tab pos="180975" algn="l"/>
                <a:tab pos="622300" algn="l"/>
              </a:tabLst>
            </a:pPr>
            <a:r>
              <a:rPr lang="es-MX" sz="1300" b="1" dirty="0" smtClean="0">
                <a:solidFill>
                  <a:schemeClr val="tx1"/>
                </a:solidFill>
              </a:rPr>
              <a:t>Actualización de la planeación académica institucional (PFCE)</a:t>
            </a:r>
          </a:p>
          <a:p>
            <a:pPr marL="457200" lvl="2" algn="just">
              <a:spcBef>
                <a:spcPts val="0"/>
              </a:spcBef>
              <a:buFont typeface="Wingdings" pitchFamily="2" charset="2"/>
              <a:buChar char="Ø"/>
              <a:tabLst>
                <a:tab pos="180975" algn="l"/>
                <a:tab pos="622300" algn="l"/>
              </a:tabLst>
            </a:pPr>
            <a:endParaRPr lang="es-MX" sz="1100" dirty="0" smtClean="0">
              <a:solidFill>
                <a:schemeClr val="tx1"/>
              </a:solidFill>
            </a:endParaRPr>
          </a:p>
          <a:p>
            <a:pPr marL="457200" lvl="2" algn="ctr">
              <a:spcBef>
                <a:spcPts val="0"/>
              </a:spcBef>
              <a:spcAft>
                <a:spcPts val="0"/>
              </a:spcAft>
              <a:tabLst>
                <a:tab pos="180975" algn="l"/>
                <a:tab pos="622300" algn="l"/>
              </a:tabLst>
            </a:pPr>
            <a:r>
              <a:rPr lang="es-MX" sz="1300" b="1" dirty="0" smtClean="0">
                <a:solidFill>
                  <a:schemeClr val="tx1"/>
                </a:solidFill>
              </a:rPr>
              <a:t>Síntesis </a:t>
            </a:r>
            <a:r>
              <a:rPr lang="es-MX" sz="1300" b="1" dirty="0">
                <a:solidFill>
                  <a:schemeClr val="tx1"/>
                </a:solidFill>
              </a:rPr>
              <a:t>de la planeación académica institucional (para el documento </a:t>
            </a:r>
            <a:r>
              <a:rPr lang="es-MX" sz="1300" b="1" dirty="0" smtClean="0">
                <a:solidFill>
                  <a:schemeClr val="tx1"/>
                </a:solidFill>
              </a:rPr>
              <a:t>PFCE)</a:t>
            </a:r>
            <a:endParaRPr lang="es-MX" sz="1300" b="1" dirty="0">
              <a:solidFill>
                <a:schemeClr val="tx1"/>
              </a:solidFill>
            </a:endParaRPr>
          </a:p>
          <a:p>
            <a:pPr marL="457200" lvl="2" algn="just">
              <a:spcBef>
                <a:spcPts val="0"/>
              </a:spcBef>
              <a:spcAft>
                <a:spcPts val="0"/>
              </a:spcAft>
              <a:buFont typeface="Wingdings" pitchFamily="2" charset="2"/>
              <a:buChar char="Ø"/>
              <a:tabLst>
                <a:tab pos="180975" algn="l"/>
                <a:tab pos="622300" algn="l"/>
              </a:tabLst>
            </a:pPr>
            <a:endParaRPr lang="es-MX" sz="1300" dirty="0" smtClean="0">
              <a:solidFill>
                <a:schemeClr val="tx1"/>
              </a:solidFill>
            </a:endParaRPr>
          </a:p>
          <a:p>
            <a:pPr marL="457200" lvl="2" algn="just">
              <a:spcBef>
                <a:spcPts val="0"/>
              </a:spcBef>
              <a:spcAft>
                <a:spcPts val="0"/>
              </a:spcAft>
              <a:tabLst>
                <a:tab pos="180975" algn="l"/>
                <a:tab pos="622300" algn="l"/>
              </a:tabLst>
            </a:pPr>
            <a:endParaRPr lang="es-MX" sz="1300" dirty="0">
              <a:solidFill>
                <a:schemeClr val="tx1"/>
              </a:solidFill>
            </a:endParaRPr>
          </a:p>
          <a:p>
            <a:pPr marL="457200" lvl="2" algn="just">
              <a:spcBef>
                <a:spcPts val="0"/>
              </a:spcBef>
              <a:spcAft>
                <a:spcPts val="0"/>
              </a:spcAft>
              <a:tabLst>
                <a:tab pos="180975" algn="l"/>
                <a:tab pos="622300" algn="l"/>
              </a:tabLst>
            </a:pPr>
            <a:endParaRPr lang="es-MX" sz="1300" dirty="0" smtClean="0">
              <a:solidFill>
                <a:schemeClr val="tx1"/>
              </a:solidFill>
            </a:endParaRPr>
          </a:p>
          <a:p>
            <a:pPr marL="457200" lvl="2" algn="just">
              <a:spcBef>
                <a:spcPts val="0"/>
              </a:spcBef>
              <a:spcAft>
                <a:spcPts val="0"/>
              </a:spcAft>
              <a:buFont typeface="Wingdings" pitchFamily="2" charset="2"/>
              <a:buChar char="Ø"/>
              <a:tabLst>
                <a:tab pos="180975" algn="l"/>
                <a:tab pos="622300" algn="l"/>
              </a:tabLst>
            </a:pPr>
            <a:endParaRPr lang="es-MX" sz="1300" dirty="0" smtClean="0">
              <a:solidFill>
                <a:schemeClr val="tx1"/>
              </a:solidFill>
            </a:endParaRPr>
          </a:p>
          <a:p>
            <a:pPr marL="457200" lvl="2" algn="just">
              <a:spcBef>
                <a:spcPts val="0"/>
              </a:spcBef>
              <a:spcAft>
                <a:spcPts val="0"/>
              </a:spcAft>
              <a:buFont typeface="Wingdings" pitchFamily="2" charset="2"/>
              <a:buChar char="Ø"/>
              <a:tabLst>
                <a:tab pos="180975" algn="l"/>
                <a:tab pos="622300" algn="l"/>
              </a:tabLst>
            </a:pPr>
            <a:endParaRPr lang="es-MX" sz="1300" dirty="0">
              <a:solidFill>
                <a:schemeClr val="tx1"/>
              </a:solidFill>
            </a:endParaRPr>
          </a:p>
          <a:p>
            <a:pPr marL="457200" lvl="2" algn="just">
              <a:spcBef>
                <a:spcPts val="0"/>
              </a:spcBef>
              <a:spcAft>
                <a:spcPts val="0"/>
              </a:spcAft>
              <a:buFont typeface="Wingdings" pitchFamily="2" charset="2"/>
              <a:buChar char="Ø"/>
              <a:tabLst>
                <a:tab pos="180975" algn="l"/>
                <a:tab pos="622300" algn="l"/>
              </a:tabLst>
            </a:pPr>
            <a:endParaRPr lang="es-MX" sz="1300" dirty="0" smtClean="0">
              <a:solidFill>
                <a:schemeClr val="tx1"/>
              </a:solidFill>
            </a:endParaRPr>
          </a:p>
          <a:p>
            <a:pPr marL="457200" lvl="2" algn="just">
              <a:spcBef>
                <a:spcPts val="0"/>
              </a:spcBef>
              <a:spcAft>
                <a:spcPts val="0"/>
              </a:spcAft>
              <a:buFont typeface="Wingdings" pitchFamily="2" charset="2"/>
              <a:buChar char="Ø"/>
              <a:tabLst>
                <a:tab pos="180975" algn="l"/>
                <a:tab pos="622300" algn="l"/>
              </a:tabLst>
            </a:pPr>
            <a:endParaRPr lang="es-MX" sz="1300" dirty="0">
              <a:solidFill>
                <a:schemeClr val="tx1"/>
              </a:solidFill>
            </a:endParaRPr>
          </a:p>
          <a:p>
            <a:pPr marL="457200" lvl="2" algn="just">
              <a:spcBef>
                <a:spcPts val="0"/>
              </a:spcBef>
              <a:spcAft>
                <a:spcPts val="0"/>
              </a:spcAft>
              <a:buFont typeface="Wingdings" pitchFamily="2" charset="2"/>
              <a:buChar char="Ø"/>
              <a:tabLst>
                <a:tab pos="180975" algn="l"/>
                <a:tab pos="622300" algn="l"/>
              </a:tabLst>
            </a:pPr>
            <a:endParaRPr lang="es-MX" sz="1300" dirty="0" smtClean="0">
              <a:solidFill>
                <a:schemeClr val="tx1"/>
              </a:solidFill>
            </a:endParaRPr>
          </a:p>
          <a:p>
            <a:pPr marL="457200" lvl="2" algn="just">
              <a:spcBef>
                <a:spcPts val="0"/>
              </a:spcBef>
              <a:spcAft>
                <a:spcPts val="0"/>
              </a:spcAft>
              <a:buFont typeface="Wingdings" pitchFamily="2" charset="2"/>
              <a:buChar char="Ø"/>
              <a:tabLst>
                <a:tab pos="180975" algn="l"/>
                <a:tab pos="622300" algn="l"/>
              </a:tabLst>
            </a:pPr>
            <a:endParaRPr lang="es-MX" sz="1300" dirty="0">
              <a:solidFill>
                <a:schemeClr val="tx1"/>
              </a:solidFill>
            </a:endParaRPr>
          </a:p>
          <a:p>
            <a:pPr marL="457200" lvl="2" algn="just">
              <a:spcBef>
                <a:spcPts val="0"/>
              </a:spcBef>
              <a:spcAft>
                <a:spcPts val="0"/>
              </a:spcAft>
              <a:buFont typeface="Wingdings" pitchFamily="2" charset="2"/>
              <a:buChar char="Ø"/>
              <a:tabLst>
                <a:tab pos="180975" algn="l"/>
                <a:tab pos="622300" algn="l"/>
              </a:tabLst>
            </a:pPr>
            <a:endParaRPr lang="es-MX" sz="1300" dirty="0" smtClean="0">
              <a:solidFill>
                <a:schemeClr val="tx1"/>
              </a:solidFill>
            </a:endParaRPr>
          </a:p>
          <a:p>
            <a:pPr marL="457200" lvl="2" algn="just">
              <a:spcBef>
                <a:spcPts val="0"/>
              </a:spcBef>
              <a:spcAft>
                <a:spcPts val="0"/>
              </a:spcAft>
              <a:buFont typeface="Wingdings" pitchFamily="2" charset="2"/>
              <a:buChar char="Ø"/>
              <a:tabLst>
                <a:tab pos="180975" algn="l"/>
                <a:tab pos="622300" algn="l"/>
              </a:tabLst>
            </a:pPr>
            <a:endParaRPr lang="es-MX" sz="1300" dirty="0">
              <a:solidFill>
                <a:schemeClr val="tx1"/>
              </a:solidFill>
            </a:endParaRPr>
          </a:p>
          <a:p>
            <a:pPr marL="457200" lvl="2" algn="just">
              <a:spcBef>
                <a:spcPts val="0"/>
              </a:spcBef>
              <a:spcAft>
                <a:spcPts val="0"/>
              </a:spcAft>
              <a:buFont typeface="Wingdings" pitchFamily="2" charset="2"/>
              <a:buChar char="Ø"/>
              <a:tabLst>
                <a:tab pos="180975" algn="l"/>
                <a:tab pos="622300" algn="l"/>
              </a:tabLst>
            </a:pPr>
            <a:endParaRPr lang="es-MX" sz="1300" dirty="0" smtClean="0">
              <a:solidFill>
                <a:schemeClr val="tx1"/>
              </a:solidFill>
            </a:endParaRPr>
          </a:p>
          <a:p>
            <a:pPr marL="457200" lvl="2" algn="just">
              <a:spcBef>
                <a:spcPts val="0"/>
              </a:spcBef>
              <a:spcAft>
                <a:spcPts val="0"/>
              </a:spcAft>
              <a:buFont typeface="Wingdings" pitchFamily="2" charset="2"/>
              <a:buChar char="Ø"/>
              <a:tabLst>
                <a:tab pos="180975" algn="l"/>
                <a:tab pos="622300" algn="l"/>
              </a:tabLst>
            </a:pPr>
            <a:endParaRPr lang="es-MX" sz="1300" dirty="0">
              <a:solidFill>
                <a:schemeClr val="tx1"/>
              </a:solidFill>
            </a:endParaRPr>
          </a:p>
          <a:p>
            <a:pPr marL="457200" lvl="2" algn="just">
              <a:spcBef>
                <a:spcPts val="0"/>
              </a:spcBef>
              <a:spcAft>
                <a:spcPts val="0"/>
              </a:spcAft>
              <a:buFont typeface="Wingdings" pitchFamily="2" charset="2"/>
              <a:buChar char="Ø"/>
              <a:tabLst>
                <a:tab pos="180975" algn="l"/>
                <a:tab pos="622300" algn="l"/>
              </a:tabLst>
            </a:pPr>
            <a:endParaRPr lang="es-MX" sz="1300" dirty="0" smtClean="0">
              <a:solidFill>
                <a:schemeClr val="tx1"/>
              </a:solidFill>
            </a:endParaRPr>
          </a:p>
          <a:p>
            <a:pPr marL="457200" lvl="2" algn="just">
              <a:spcBef>
                <a:spcPts val="0"/>
              </a:spcBef>
              <a:spcAft>
                <a:spcPts val="0"/>
              </a:spcAft>
              <a:buFont typeface="Wingdings" pitchFamily="2" charset="2"/>
              <a:buChar char="Ø"/>
              <a:tabLst>
                <a:tab pos="180975" algn="l"/>
                <a:tab pos="622300" algn="l"/>
              </a:tabLst>
            </a:pPr>
            <a:endParaRPr lang="es-MX" sz="1300" dirty="0">
              <a:solidFill>
                <a:schemeClr val="tx1"/>
              </a:solidFill>
            </a:endParaRPr>
          </a:p>
          <a:p>
            <a:pPr marL="457200" lvl="2" algn="just">
              <a:spcBef>
                <a:spcPts val="0"/>
              </a:spcBef>
              <a:spcAft>
                <a:spcPts val="0"/>
              </a:spcAft>
              <a:buFont typeface="Wingdings" pitchFamily="2" charset="2"/>
              <a:buChar char="Ø"/>
              <a:tabLst>
                <a:tab pos="180975" algn="l"/>
                <a:tab pos="622300" algn="l"/>
              </a:tabLst>
            </a:pPr>
            <a:endParaRPr lang="es-MX" sz="1300" dirty="0" smtClean="0">
              <a:solidFill>
                <a:schemeClr val="tx1"/>
              </a:solidFill>
            </a:endParaRPr>
          </a:p>
          <a:p>
            <a:pPr marL="0" lvl="1" algn="just">
              <a:spcBef>
                <a:spcPts val="0"/>
              </a:spcBef>
              <a:spcAft>
                <a:spcPts val="0"/>
              </a:spcAft>
              <a:tabLst>
                <a:tab pos="180975" algn="l"/>
                <a:tab pos="622300" algn="l"/>
              </a:tabLst>
            </a:pPr>
            <a:endParaRPr lang="es-MX" sz="800" strike="sngStrike" dirty="0">
              <a:solidFill>
                <a:schemeClr val="tx1"/>
              </a:solidFill>
            </a:endParaRPr>
          </a:p>
        </p:txBody>
      </p:sp>
      <p:sp>
        <p:nvSpPr>
          <p:cNvPr id="6" name="AutoShape 176">
            <a:hlinkClick r:id="" action="ppaction://hlinkshowjump?jump=previousslide"/>
          </p:cNvPr>
          <p:cNvSpPr>
            <a:spLocks noChangeArrowheads="1"/>
          </p:cNvSpPr>
          <p:nvPr/>
        </p:nvSpPr>
        <p:spPr bwMode="auto">
          <a:xfrm flipH="1">
            <a:off x="8748713" y="633600"/>
            <a:ext cx="155575" cy="147638"/>
          </a:xfrm>
          <a:prstGeom prst="rightArrow">
            <a:avLst>
              <a:gd name="adj1" fmla="val 50000"/>
              <a:gd name="adj2" fmla="val 58732"/>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graphicFrame>
        <p:nvGraphicFramePr>
          <p:cNvPr id="2" name="1 Tabla"/>
          <p:cNvGraphicFramePr>
            <a:graphicFrameLocks noGrp="1"/>
          </p:cNvGraphicFramePr>
          <p:nvPr>
            <p:extLst>
              <p:ext uri="{D42A27DB-BD31-4B8C-83A1-F6EECF244321}">
                <p14:modId xmlns:p14="http://schemas.microsoft.com/office/powerpoint/2010/main" val="55030914"/>
              </p:ext>
            </p:extLst>
          </p:nvPr>
        </p:nvGraphicFramePr>
        <p:xfrm>
          <a:off x="142844" y="1285860"/>
          <a:ext cx="8860398" cy="4689700"/>
        </p:xfrm>
        <a:graphic>
          <a:graphicData uri="http://schemas.openxmlformats.org/drawingml/2006/table">
            <a:tbl>
              <a:tblPr/>
              <a:tblGrid>
                <a:gridCol w="3286156"/>
                <a:gridCol w="1219200"/>
                <a:gridCol w="1701800"/>
                <a:gridCol w="1384300"/>
                <a:gridCol w="1268942"/>
              </a:tblGrid>
              <a:tr h="25558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sz="1100" b="1" i="0" u="none" strike="noStrike" cap="none" normalizeH="0" baseline="0" dirty="0" smtClean="0">
                          <a:ln>
                            <a:noFill/>
                          </a:ln>
                          <a:solidFill>
                            <a:schemeClr val="tx1"/>
                          </a:solidFill>
                          <a:effectLst/>
                          <a:latin typeface="Arial" charset="0"/>
                          <a:cs typeface="Arial" charset="0"/>
                        </a:rPr>
                        <a:t>Concepto</a:t>
                      </a:r>
                      <a:endParaRPr kumimoji="0" lang="es-ES" sz="1100" b="1" i="0" u="none" strike="noStrike" cap="none" normalizeH="0" baseline="0" dirty="0" smtClean="0">
                        <a:ln>
                          <a:noFill/>
                        </a:ln>
                        <a:solidFill>
                          <a:schemeClr val="tx1"/>
                        </a:solidFill>
                        <a:effectLst/>
                        <a:latin typeface="Arial" charset="0"/>
                      </a:endParaRPr>
                    </a:p>
                  </a:txBody>
                  <a:tcPr marL="18000" marR="18000" marT="18000" marB="1800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alpha val="50195"/>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sz="1100" b="1" i="0" u="none" strike="noStrike" cap="none" normalizeH="0" baseline="0" dirty="0" smtClean="0">
                          <a:ln>
                            <a:noFill/>
                          </a:ln>
                          <a:solidFill>
                            <a:schemeClr val="tx1"/>
                          </a:solidFill>
                          <a:effectLst/>
                          <a:latin typeface="Arial" charset="0"/>
                          <a:cs typeface="Arial" charset="0"/>
                        </a:rPr>
                        <a:t>Políticas</a:t>
                      </a:r>
                      <a:endParaRPr kumimoji="0" lang="es-ES" sz="1100" b="1" i="0" u="none" strike="noStrike" cap="none" normalizeH="0" baseline="0" dirty="0" smtClean="0">
                        <a:ln>
                          <a:noFill/>
                        </a:ln>
                        <a:solidFill>
                          <a:schemeClr val="tx1"/>
                        </a:solidFill>
                        <a:effectLst/>
                        <a:latin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alpha val="50195"/>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sz="1100" b="1" i="0" u="none" strike="noStrike" cap="none" normalizeH="0" baseline="0" dirty="0" smtClean="0">
                          <a:ln>
                            <a:noFill/>
                          </a:ln>
                          <a:solidFill>
                            <a:schemeClr val="tx1"/>
                          </a:solidFill>
                          <a:effectLst/>
                          <a:latin typeface="Arial" charset="0"/>
                          <a:cs typeface="Arial" charset="0"/>
                        </a:rPr>
                        <a:t>Objetivos estratégicos</a:t>
                      </a:r>
                      <a:endParaRPr kumimoji="0" lang="es-ES" sz="1100" b="1" i="0" u="none" strike="noStrike" cap="none" normalizeH="0" baseline="0" dirty="0" smtClean="0">
                        <a:ln>
                          <a:noFill/>
                        </a:ln>
                        <a:solidFill>
                          <a:schemeClr val="tx1"/>
                        </a:solidFill>
                        <a:effectLst/>
                        <a:latin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alpha val="50195"/>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sz="1100" b="1" i="0" u="none" strike="noStrike" cap="none" normalizeH="0" baseline="0" dirty="0" smtClean="0">
                          <a:ln>
                            <a:noFill/>
                          </a:ln>
                          <a:solidFill>
                            <a:schemeClr val="tx1"/>
                          </a:solidFill>
                          <a:effectLst/>
                          <a:latin typeface="Arial" charset="0"/>
                          <a:cs typeface="Arial" charset="0"/>
                        </a:rPr>
                        <a:t>Estrategias </a:t>
                      </a:r>
                      <a:endParaRPr kumimoji="0" lang="es-ES" sz="1100" b="1" i="0" u="none" strike="noStrike" cap="none" normalizeH="0" baseline="0" dirty="0" smtClean="0">
                        <a:ln>
                          <a:noFill/>
                        </a:ln>
                        <a:solidFill>
                          <a:schemeClr val="tx1"/>
                        </a:solidFill>
                        <a:effectLst/>
                        <a:latin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alpha val="50195"/>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sz="1100" b="1" i="0" u="none" strike="noStrike" cap="none" normalizeH="0" baseline="0" dirty="0" smtClean="0">
                          <a:ln>
                            <a:noFill/>
                          </a:ln>
                          <a:solidFill>
                            <a:schemeClr val="tx1"/>
                          </a:solidFill>
                          <a:effectLst/>
                          <a:latin typeface="Arial" charset="0"/>
                        </a:rPr>
                        <a:t>Acciones</a:t>
                      </a:r>
                    </a:p>
                  </a:txBody>
                  <a:tcPr marL="18000" marR="18000" marT="18000" marB="18000"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alpha val="50195"/>
                      </a:srgbClr>
                    </a:solidFill>
                  </a:tcPr>
                </a:tc>
              </a:tr>
              <a:tr h="2270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MX" sz="1100" b="0" i="0" u="none" strike="noStrike" cap="none" normalizeH="0" baseline="0" dirty="0" smtClean="0">
                          <a:ln>
                            <a:noFill/>
                          </a:ln>
                          <a:solidFill>
                            <a:schemeClr val="tx1"/>
                          </a:solidFill>
                          <a:effectLst/>
                          <a:latin typeface="Arial" charset="0"/>
                        </a:rPr>
                        <a:t>Mejorar la pertinencia de los programas y servicios académicos.</a:t>
                      </a:r>
                      <a:endParaRPr kumimoji="0" lang="es-ES" sz="1100" b="0" i="0" u="none" strike="noStrike" cap="none" normalizeH="0" baseline="0" dirty="0" smtClean="0">
                        <a:ln>
                          <a:noFill/>
                        </a:ln>
                        <a:solidFill>
                          <a:schemeClr val="tx1"/>
                        </a:solidFill>
                        <a:effectLst/>
                        <a:latin typeface="Arial" charset="0"/>
                      </a:endParaRPr>
                    </a:p>
                  </a:txBody>
                  <a:tcPr marL="18000" marR="18000" marT="18000" marB="1800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1100" b="0" i="0" u="none" strike="noStrike" cap="none" normalizeH="0" baseline="0" dirty="0" smtClean="0">
                          <a:ln>
                            <a:noFill/>
                          </a:ln>
                          <a:solidFill>
                            <a:schemeClr val="tx1"/>
                          </a:solidFill>
                          <a:effectLst/>
                          <a:latin typeface="Arial" charset="0"/>
                          <a:cs typeface="Arial" charset="0"/>
                        </a:rPr>
                        <a:t>P1, P2,...</a:t>
                      </a:r>
                      <a:r>
                        <a:rPr kumimoji="0" lang="es-MX" sz="1100" b="0" i="0" u="none" strike="noStrike" cap="none" normalizeH="0" baseline="0" dirty="0" err="1" smtClean="0">
                          <a:ln>
                            <a:noFill/>
                          </a:ln>
                          <a:solidFill>
                            <a:schemeClr val="tx1"/>
                          </a:solidFill>
                          <a:effectLst/>
                          <a:latin typeface="Arial" charset="0"/>
                          <a:cs typeface="Arial" charset="0"/>
                        </a:rPr>
                        <a:t>Pn</a:t>
                      </a:r>
                      <a:endParaRPr kumimoji="0" lang="es-ES" sz="11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smtClean="0">
                          <a:ln>
                            <a:noFill/>
                          </a:ln>
                          <a:solidFill>
                            <a:schemeClr val="tx1"/>
                          </a:solidFill>
                          <a:effectLst/>
                          <a:latin typeface="Arial" charset="0"/>
                          <a:cs typeface="Arial" charset="0"/>
                        </a:rPr>
                        <a:t>O1, O2,...On</a:t>
                      </a: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smtClean="0">
                          <a:ln>
                            <a:noFill/>
                          </a:ln>
                          <a:solidFill>
                            <a:schemeClr val="tx1"/>
                          </a:solidFill>
                          <a:effectLst/>
                          <a:latin typeface="Arial" charset="0"/>
                          <a:cs typeface="Arial" charset="0"/>
                        </a:rPr>
                        <a:t>E1, E2,..En</a:t>
                      </a: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smtClean="0">
                          <a:ln>
                            <a:noFill/>
                          </a:ln>
                          <a:solidFill>
                            <a:schemeClr val="tx1"/>
                          </a:solidFill>
                          <a:effectLst/>
                          <a:latin typeface="Arial" charset="0"/>
                          <a:cs typeface="Arial" charset="0"/>
                        </a:rPr>
                        <a:t>A1, A2,.. </a:t>
                      </a:r>
                      <a:r>
                        <a:rPr kumimoji="0" lang="es-ES" sz="1100" b="0" i="0" u="none" strike="noStrike" cap="none" normalizeH="0" baseline="0" dirty="0" err="1" smtClean="0">
                          <a:ln>
                            <a:noFill/>
                          </a:ln>
                          <a:solidFill>
                            <a:schemeClr val="tx1"/>
                          </a:solidFill>
                          <a:effectLst/>
                          <a:latin typeface="Arial" charset="0"/>
                          <a:cs typeface="Arial" charset="0"/>
                        </a:rPr>
                        <a:t>An</a:t>
                      </a:r>
                      <a:endParaRPr kumimoji="0" lang="es-ES" sz="11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92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MX" sz="1100" b="0" i="0" u="none" strike="noStrike" cap="none" normalizeH="0" baseline="0" dirty="0" smtClean="0">
                          <a:ln>
                            <a:noFill/>
                          </a:ln>
                          <a:solidFill>
                            <a:schemeClr val="tx1"/>
                          </a:solidFill>
                          <a:effectLst/>
                          <a:latin typeface="Arial" charset="0"/>
                        </a:rPr>
                        <a:t>Mejorar la calidad de los PE de posgrado.</a:t>
                      </a:r>
                    </a:p>
                  </a:txBody>
                  <a:tcPr marL="18000" marR="18000" marT="18000" marB="1800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1100" b="0" i="0" u="none" strike="noStrike" cap="none" normalizeH="0" baseline="0" dirty="0" smtClean="0">
                          <a:ln>
                            <a:noFill/>
                          </a:ln>
                          <a:solidFill>
                            <a:schemeClr val="tx1"/>
                          </a:solidFill>
                          <a:effectLst/>
                          <a:latin typeface="Arial" charset="0"/>
                          <a:cs typeface="Arial" charset="0"/>
                        </a:rPr>
                        <a:t>P1, P2,...</a:t>
                      </a:r>
                      <a:r>
                        <a:rPr kumimoji="0" lang="es-MX" sz="1100" b="0" i="0" u="none" strike="noStrike" cap="none" normalizeH="0" baseline="0" dirty="0" err="1" smtClean="0">
                          <a:ln>
                            <a:noFill/>
                          </a:ln>
                          <a:solidFill>
                            <a:schemeClr val="tx1"/>
                          </a:solidFill>
                          <a:effectLst/>
                          <a:latin typeface="Arial" charset="0"/>
                          <a:cs typeface="Arial" charset="0"/>
                        </a:rPr>
                        <a:t>Pn</a:t>
                      </a:r>
                      <a:endParaRPr kumimoji="0" lang="es-ES" sz="11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smtClean="0">
                          <a:ln>
                            <a:noFill/>
                          </a:ln>
                          <a:solidFill>
                            <a:schemeClr val="tx1"/>
                          </a:solidFill>
                          <a:effectLst/>
                          <a:latin typeface="Arial" charset="0"/>
                          <a:cs typeface="Arial" charset="0"/>
                        </a:rPr>
                        <a:t>O1, O2,...</a:t>
                      </a:r>
                      <a:r>
                        <a:rPr kumimoji="0" lang="es-ES" sz="1100" b="0" i="0" u="none" strike="noStrike" cap="none" normalizeH="0" baseline="0" dirty="0" err="1" smtClean="0">
                          <a:ln>
                            <a:noFill/>
                          </a:ln>
                          <a:solidFill>
                            <a:schemeClr val="tx1"/>
                          </a:solidFill>
                          <a:effectLst/>
                          <a:latin typeface="Arial" charset="0"/>
                          <a:cs typeface="Arial" charset="0"/>
                        </a:rPr>
                        <a:t>On</a:t>
                      </a:r>
                      <a:endParaRPr kumimoji="0" lang="es-ES" sz="11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smtClean="0">
                          <a:ln>
                            <a:noFill/>
                          </a:ln>
                          <a:solidFill>
                            <a:schemeClr val="tx1"/>
                          </a:solidFill>
                          <a:effectLst/>
                          <a:latin typeface="Arial" charset="0"/>
                          <a:cs typeface="Arial" charset="0"/>
                        </a:rPr>
                        <a:t>E1, E2,..En</a:t>
                      </a: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s-ES" sz="1100" b="0" i="0" u="none" strike="noStrike" cap="none" normalizeH="0" baseline="0" dirty="0" smtClean="0">
                          <a:ln>
                            <a:noFill/>
                          </a:ln>
                          <a:solidFill>
                            <a:schemeClr val="tx1"/>
                          </a:solidFill>
                          <a:effectLst/>
                          <a:latin typeface="Arial" charset="0"/>
                          <a:cs typeface="Arial" charset="0"/>
                        </a:rPr>
                        <a:t>A1, A2,.. </a:t>
                      </a:r>
                      <a:r>
                        <a:rPr kumimoji="0" lang="es-ES" sz="1100" b="0" i="0" u="none" strike="noStrike" cap="none" normalizeH="0" baseline="0" dirty="0" err="1" smtClean="0">
                          <a:ln>
                            <a:noFill/>
                          </a:ln>
                          <a:solidFill>
                            <a:schemeClr val="tx1"/>
                          </a:solidFill>
                          <a:effectLst/>
                          <a:latin typeface="Arial" charset="0"/>
                          <a:cs typeface="Arial" charset="0"/>
                        </a:rPr>
                        <a:t>An</a:t>
                      </a:r>
                      <a:endParaRPr kumimoji="0" lang="es-ES" sz="11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92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MX" sz="1100" b="0" i="0" u="none" strike="noStrike" cap="none" normalizeH="0" baseline="0" dirty="0" smtClean="0">
                          <a:ln>
                            <a:noFill/>
                          </a:ln>
                          <a:solidFill>
                            <a:schemeClr val="tx1"/>
                          </a:solidFill>
                          <a:effectLst/>
                          <a:latin typeface="Arial" charset="0"/>
                          <a:cs typeface="Arial" charset="0"/>
                        </a:rPr>
                        <a:t>Impulsar y/o fortalecer la innovación educativa.</a:t>
                      </a:r>
                      <a:endParaRPr kumimoji="0" lang="es-ES" sz="11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1100" b="0" i="0" u="none" strike="noStrike" cap="none" normalizeH="0" baseline="0" dirty="0" smtClean="0">
                          <a:ln>
                            <a:noFill/>
                          </a:ln>
                          <a:solidFill>
                            <a:schemeClr val="tx1"/>
                          </a:solidFill>
                          <a:effectLst/>
                          <a:latin typeface="Arial" charset="0"/>
                          <a:cs typeface="Arial" charset="0"/>
                        </a:rPr>
                        <a:t>P1, P2,...</a:t>
                      </a:r>
                      <a:r>
                        <a:rPr kumimoji="0" lang="es-MX" sz="1100" b="0" i="0" u="none" strike="noStrike" cap="none" normalizeH="0" baseline="0" dirty="0" err="1" smtClean="0">
                          <a:ln>
                            <a:noFill/>
                          </a:ln>
                          <a:solidFill>
                            <a:schemeClr val="tx1"/>
                          </a:solidFill>
                          <a:effectLst/>
                          <a:latin typeface="Arial" charset="0"/>
                          <a:cs typeface="Arial" charset="0"/>
                        </a:rPr>
                        <a:t>Pn</a:t>
                      </a:r>
                      <a:endParaRPr kumimoji="0" lang="es-ES" sz="11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smtClean="0">
                          <a:ln>
                            <a:noFill/>
                          </a:ln>
                          <a:solidFill>
                            <a:schemeClr val="tx1"/>
                          </a:solidFill>
                          <a:effectLst/>
                          <a:latin typeface="Arial" charset="0"/>
                          <a:cs typeface="Arial" charset="0"/>
                        </a:rPr>
                        <a:t>O1, O2,...</a:t>
                      </a:r>
                      <a:r>
                        <a:rPr kumimoji="0" lang="es-ES" sz="1100" b="0" i="0" u="none" strike="noStrike" cap="none" normalizeH="0" baseline="0" dirty="0" err="1" smtClean="0">
                          <a:ln>
                            <a:noFill/>
                          </a:ln>
                          <a:solidFill>
                            <a:schemeClr val="tx1"/>
                          </a:solidFill>
                          <a:effectLst/>
                          <a:latin typeface="Arial" charset="0"/>
                          <a:cs typeface="Arial" charset="0"/>
                        </a:rPr>
                        <a:t>On</a:t>
                      </a:r>
                      <a:endParaRPr kumimoji="0" lang="es-ES" sz="11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smtClean="0">
                          <a:ln>
                            <a:noFill/>
                          </a:ln>
                          <a:solidFill>
                            <a:schemeClr val="tx1"/>
                          </a:solidFill>
                          <a:effectLst/>
                          <a:latin typeface="Arial" charset="0"/>
                          <a:cs typeface="Arial" charset="0"/>
                        </a:rPr>
                        <a:t>E1, E2,..En</a:t>
                      </a: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s-ES" sz="1100" b="0" i="0" u="none" strike="noStrike" cap="none" normalizeH="0" baseline="0" dirty="0" smtClean="0">
                          <a:ln>
                            <a:noFill/>
                          </a:ln>
                          <a:solidFill>
                            <a:schemeClr val="tx1"/>
                          </a:solidFill>
                          <a:effectLst/>
                          <a:latin typeface="Arial" charset="0"/>
                          <a:cs typeface="Arial" charset="0"/>
                        </a:rPr>
                        <a:t>A1, A2,.. </a:t>
                      </a:r>
                      <a:r>
                        <a:rPr kumimoji="0" lang="es-ES" sz="1100" b="0" i="0" u="none" strike="noStrike" cap="none" normalizeH="0" baseline="0" dirty="0" err="1" smtClean="0">
                          <a:ln>
                            <a:noFill/>
                          </a:ln>
                          <a:solidFill>
                            <a:schemeClr val="tx1"/>
                          </a:solidFill>
                          <a:effectLst/>
                          <a:latin typeface="Arial" charset="0"/>
                          <a:cs typeface="Arial" charset="0"/>
                        </a:rPr>
                        <a:t>An</a:t>
                      </a:r>
                      <a:endParaRPr kumimoji="0" lang="es-ES" sz="11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92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MX" sz="1100" b="0" i="0" u="none" strike="noStrike" cap="none" normalizeH="0" baseline="0" dirty="0" smtClean="0">
                          <a:ln>
                            <a:noFill/>
                          </a:ln>
                          <a:solidFill>
                            <a:schemeClr val="tx1"/>
                          </a:solidFill>
                          <a:effectLst/>
                          <a:latin typeface="Arial" charset="0"/>
                          <a:cs typeface="Arial" charset="0"/>
                        </a:rPr>
                        <a:t>Impulsar y/o fortalecer la cooperación académica nacional e internacional.</a:t>
                      </a:r>
                      <a:endParaRPr kumimoji="0" lang="es-ES" sz="11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1100" b="0" i="0" u="none" strike="noStrike" cap="none" normalizeH="0" baseline="0" dirty="0" smtClean="0">
                          <a:ln>
                            <a:noFill/>
                          </a:ln>
                          <a:solidFill>
                            <a:schemeClr val="tx1"/>
                          </a:solidFill>
                          <a:effectLst/>
                          <a:latin typeface="Arial" charset="0"/>
                          <a:cs typeface="Arial" charset="0"/>
                        </a:rPr>
                        <a:t>P1, P2,...</a:t>
                      </a:r>
                      <a:r>
                        <a:rPr kumimoji="0" lang="es-MX" sz="1100" b="0" i="0" u="none" strike="noStrike" cap="none" normalizeH="0" baseline="0" dirty="0" err="1" smtClean="0">
                          <a:ln>
                            <a:noFill/>
                          </a:ln>
                          <a:solidFill>
                            <a:schemeClr val="tx1"/>
                          </a:solidFill>
                          <a:effectLst/>
                          <a:latin typeface="Arial" charset="0"/>
                          <a:cs typeface="Arial" charset="0"/>
                        </a:rPr>
                        <a:t>Pn</a:t>
                      </a:r>
                      <a:endParaRPr kumimoji="0" lang="es-ES" sz="11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smtClean="0">
                          <a:ln>
                            <a:noFill/>
                          </a:ln>
                          <a:solidFill>
                            <a:schemeClr val="tx1"/>
                          </a:solidFill>
                          <a:effectLst/>
                          <a:latin typeface="Arial" charset="0"/>
                          <a:cs typeface="Arial" charset="0"/>
                        </a:rPr>
                        <a:t>O1, O2,...</a:t>
                      </a:r>
                      <a:r>
                        <a:rPr kumimoji="0" lang="es-ES" sz="1100" b="0" i="0" u="none" strike="noStrike" cap="none" normalizeH="0" baseline="0" dirty="0" err="1" smtClean="0">
                          <a:ln>
                            <a:noFill/>
                          </a:ln>
                          <a:solidFill>
                            <a:schemeClr val="tx1"/>
                          </a:solidFill>
                          <a:effectLst/>
                          <a:latin typeface="Arial" charset="0"/>
                          <a:cs typeface="Arial" charset="0"/>
                        </a:rPr>
                        <a:t>On</a:t>
                      </a:r>
                      <a:endParaRPr kumimoji="0" lang="es-ES" sz="11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smtClean="0">
                          <a:ln>
                            <a:noFill/>
                          </a:ln>
                          <a:solidFill>
                            <a:schemeClr val="tx1"/>
                          </a:solidFill>
                          <a:effectLst/>
                          <a:latin typeface="Arial" charset="0"/>
                          <a:cs typeface="Arial" charset="0"/>
                        </a:rPr>
                        <a:t>E1, E2,..En</a:t>
                      </a: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smtClean="0">
                          <a:ln>
                            <a:noFill/>
                          </a:ln>
                          <a:solidFill>
                            <a:schemeClr val="tx1"/>
                          </a:solidFill>
                          <a:effectLst/>
                          <a:latin typeface="Arial" charset="0"/>
                          <a:cs typeface="Arial" charset="0"/>
                        </a:rPr>
                        <a:t>A1, A2,.. </a:t>
                      </a:r>
                      <a:r>
                        <a:rPr kumimoji="0" lang="es-ES" sz="1100" b="0" i="0" u="none" strike="noStrike" cap="none" normalizeH="0" baseline="0" dirty="0" err="1" smtClean="0">
                          <a:ln>
                            <a:noFill/>
                          </a:ln>
                          <a:solidFill>
                            <a:schemeClr val="tx1"/>
                          </a:solidFill>
                          <a:effectLst/>
                          <a:latin typeface="Arial" charset="0"/>
                          <a:cs typeface="Arial" charset="0"/>
                        </a:rPr>
                        <a:t>An</a:t>
                      </a:r>
                      <a:endParaRPr kumimoji="0" lang="es-ES" sz="11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9238">
                <a:tc>
                  <a:txBody>
                    <a:bodyPr/>
                    <a:lstStyle/>
                    <a:p>
                      <a:pPr algn="l" fontAlgn="b"/>
                      <a:r>
                        <a:rPr lang="es-MX" sz="1100" b="0" i="0" u="none" strike="noStrike" dirty="0">
                          <a:solidFill>
                            <a:schemeClr val="tx1"/>
                          </a:solidFill>
                          <a:latin typeface="Arial"/>
                        </a:rPr>
                        <a:t>Impulsar </a:t>
                      </a:r>
                      <a:r>
                        <a:rPr lang="es-MX" sz="1100" b="0" i="0" u="none" strike="noStrike" dirty="0" smtClean="0">
                          <a:solidFill>
                            <a:schemeClr val="tx1"/>
                          </a:solidFill>
                          <a:latin typeface="Arial"/>
                        </a:rPr>
                        <a:t>y/o fortalecer la </a:t>
                      </a:r>
                      <a:r>
                        <a:rPr lang="es-MX" sz="1100" b="0" i="0" u="none" strike="noStrike" dirty="0">
                          <a:solidFill>
                            <a:schemeClr val="tx1"/>
                          </a:solidFill>
                          <a:latin typeface="Arial"/>
                        </a:rPr>
                        <a:t>educación ambiental para el desarrollo sustentable.</a:t>
                      </a:r>
                    </a:p>
                  </a:txBody>
                  <a:tcPr marL="0" marR="0" marT="0" marB="0" anchor="b">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1100" b="0" i="0" u="none" strike="noStrike" cap="none" normalizeH="0" baseline="0" dirty="0" smtClean="0">
                          <a:ln>
                            <a:noFill/>
                          </a:ln>
                          <a:solidFill>
                            <a:schemeClr val="tx1"/>
                          </a:solidFill>
                          <a:effectLst/>
                          <a:latin typeface="Arial" charset="0"/>
                          <a:cs typeface="Arial" charset="0"/>
                        </a:rPr>
                        <a:t>P1, P2,...</a:t>
                      </a:r>
                      <a:r>
                        <a:rPr kumimoji="0" lang="es-MX" sz="1100" b="0" i="0" u="none" strike="noStrike" cap="none" normalizeH="0" baseline="0" dirty="0" err="1" smtClean="0">
                          <a:ln>
                            <a:noFill/>
                          </a:ln>
                          <a:solidFill>
                            <a:schemeClr val="tx1"/>
                          </a:solidFill>
                          <a:effectLst/>
                          <a:latin typeface="Arial" charset="0"/>
                          <a:cs typeface="Arial" charset="0"/>
                        </a:rPr>
                        <a:t>Pn</a:t>
                      </a:r>
                      <a:endParaRPr kumimoji="0" lang="es-ES" sz="11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smtClean="0">
                          <a:ln>
                            <a:noFill/>
                          </a:ln>
                          <a:solidFill>
                            <a:schemeClr val="tx1"/>
                          </a:solidFill>
                          <a:effectLst/>
                          <a:latin typeface="Arial" charset="0"/>
                          <a:cs typeface="Arial" charset="0"/>
                        </a:rPr>
                        <a:t>O1, O2,...On</a:t>
                      </a: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smtClean="0">
                          <a:ln>
                            <a:noFill/>
                          </a:ln>
                          <a:solidFill>
                            <a:schemeClr val="tx1"/>
                          </a:solidFill>
                          <a:effectLst/>
                          <a:latin typeface="Arial" charset="0"/>
                          <a:cs typeface="Arial" charset="0"/>
                        </a:rPr>
                        <a:t>E1, E2,..En</a:t>
                      </a: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s-ES" sz="1100" b="0" i="0" u="none" strike="noStrike" cap="none" normalizeH="0" baseline="0" dirty="0" smtClean="0">
                          <a:ln>
                            <a:noFill/>
                          </a:ln>
                          <a:solidFill>
                            <a:schemeClr val="tx1"/>
                          </a:solidFill>
                          <a:effectLst/>
                          <a:latin typeface="Arial" charset="0"/>
                          <a:cs typeface="Arial" charset="0"/>
                        </a:rPr>
                        <a:t>A1, A2,.. </a:t>
                      </a:r>
                      <a:r>
                        <a:rPr kumimoji="0" lang="es-ES" sz="1100" b="0" i="0" u="none" strike="noStrike" cap="none" normalizeH="0" baseline="0" dirty="0" err="1" smtClean="0">
                          <a:ln>
                            <a:noFill/>
                          </a:ln>
                          <a:solidFill>
                            <a:schemeClr val="tx1"/>
                          </a:solidFill>
                          <a:effectLst/>
                          <a:latin typeface="Arial" charset="0"/>
                          <a:cs typeface="Arial" charset="0"/>
                        </a:rPr>
                        <a:t>An</a:t>
                      </a:r>
                      <a:endParaRPr kumimoji="0" lang="es-ES" sz="11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92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MX" sz="1100" b="0" i="0" u="none" strike="noStrike" cap="none" normalizeH="0" baseline="0" dirty="0" smtClean="0">
                          <a:ln>
                            <a:noFill/>
                          </a:ln>
                          <a:solidFill>
                            <a:schemeClr val="tx1"/>
                          </a:solidFill>
                          <a:effectLst/>
                          <a:latin typeface="Arial" charset="0"/>
                        </a:rPr>
                        <a:t>Mejorar y/o fortalecer la vinculación.</a:t>
                      </a:r>
                      <a:endParaRPr kumimoji="0" lang="es-ES" sz="1100" b="0" i="0" u="none" strike="noStrike" cap="none" normalizeH="0" baseline="0" dirty="0" smtClean="0">
                        <a:ln>
                          <a:noFill/>
                        </a:ln>
                        <a:solidFill>
                          <a:schemeClr val="tx1"/>
                        </a:solidFill>
                        <a:effectLst/>
                        <a:latin typeface="Arial" charset="0"/>
                      </a:endParaRPr>
                    </a:p>
                  </a:txBody>
                  <a:tcPr marL="18000" marR="18000" marT="18000" marB="1800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1100" b="0" i="0" u="none" strike="noStrike" cap="none" normalizeH="0" baseline="0" smtClean="0">
                          <a:ln>
                            <a:noFill/>
                          </a:ln>
                          <a:solidFill>
                            <a:schemeClr val="tx1"/>
                          </a:solidFill>
                          <a:effectLst/>
                          <a:latin typeface="Arial" charset="0"/>
                          <a:cs typeface="Arial" charset="0"/>
                        </a:rPr>
                        <a:t>P1, P2,...Pn</a:t>
                      </a:r>
                      <a:endParaRPr kumimoji="0" lang="es-ES" sz="1100" b="0" i="0" u="none" strike="noStrike" cap="none" normalizeH="0" baseline="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smtClean="0">
                          <a:ln>
                            <a:noFill/>
                          </a:ln>
                          <a:solidFill>
                            <a:schemeClr val="tx1"/>
                          </a:solidFill>
                          <a:effectLst/>
                          <a:latin typeface="Arial" charset="0"/>
                          <a:cs typeface="Arial" charset="0"/>
                        </a:rPr>
                        <a:t>O1, O2,...On</a:t>
                      </a: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smtClean="0">
                          <a:ln>
                            <a:noFill/>
                          </a:ln>
                          <a:solidFill>
                            <a:schemeClr val="tx1"/>
                          </a:solidFill>
                          <a:effectLst/>
                          <a:latin typeface="Arial" charset="0"/>
                          <a:cs typeface="Arial" charset="0"/>
                        </a:rPr>
                        <a:t>E1, E2,..En</a:t>
                      </a: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s-ES" sz="1100" b="0" i="0" u="none" strike="noStrike" cap="none" normalizeH="0" baseline="0" dirty="0" smtClean="0">
                          <a:ln>
                            <a:noFill/>
                          </a:ln>
                          <a:solidFill>
                            <a:schemeClr val="tx1"/>
                          </a:solidFill>
                          <a:effectLst/>
                          <a:latin typeface="Arial" charset="0"/>
                          <a:cs typeface="Arial" charset="0"/>
                        </a:rPr>
                        <a:t>A1, A2,.. </a:t>
                      </a:r>
                      <a:r>
                        <a:rPr kumimoji="0" lang="es-ES" sz="1100" b="0" i="0" u="none" strike="noStrike" cap="none" normalizeH="0" baseline="0" dirty="0" err="1" smtClean="0">
                          <a:ln>
                            <a:noFill/>
                          </a:ln>
                          <a:solidFill>
                            <a:schemeClr val="tx1"/>
                          </a:solidFill>
                          <a:effectLst/>
                          <a:latin typeface="Arial" charset="0"/>
                          <a:cs typeface="Arial" charset="0"/>
                        </a:rPr>
                        <a:t>An</a:t>
                      </a:r>
                      <a:endParaRPr kumimoji="0" lang="es-ES" sz="11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92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MX" sz="1100" b="0" i="0" u="none" strike="noStrike" cap="none" normalizeH="0" baseline="0" dirty="0" smtClean="0">
                          <a:ln>
                            <a:noFill/>
                          </a:ln>
                          <a:solidFill>
                            <a:schemeClr val="tx1"/>
                          </a:solidFill>
                          <a:effectLst/>
                          <a:latin typeface="Arial" charset="0"/>
                        </a:rPr>
                        <a:t>Asegurar la atención a las recomendaciones de los CIEES y los organismos reconocidos por el COPAES.</a:t>
                      </a:r>
                      <a:endParaRPr kumimoji="0" lang="es-ES" sz="1100" b="0" i="0" u="none" strike="noStrike" cap="none" normalizeH="0" baseline="0" dirty="0" smtClean="0">
                        <a:ln>
                          <a:noFill/>
                        </a:ln>
                        <a:solidFill>
                          <a:schemeClr val="tx1"/>
                        </a:solidFill>
                        <a:effectLst/>
                        <a:latin typeface="Arial" charset="0"/>
                      </a:endParaRPr>
                    </a:p>
                  </a:txBody>
                  <a:tcPr marL="18000" marR="18000" marT="18000" marB="1800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100" b="0" i="0" u="none" strike="noStrike" cap="none" normalizeH="0" baseline="0" dirty="0" smtClean="0">
                          <a:ln>
                            <a:noFill/>
                          </a:ln>
                          <a:solidFill>
                            <a:schemeClr val="tx1"/>
                          </a:solidFill>
                          <a:effectLst/>
                          <a:latin typeface="Arial" charset="0"/>
                          <a:cs typeface="Arial" charset="0"/>
                        </a:rPr>
                        <a:t>P1, P2, …</a:t>
                      </a:r>
                      <a:r>
                        <a:rPr kumimoji="0" lang="es-ES_tradnl" sz="1100" b="0" i="0" u="none" strike="noStrike" cap="none" normalizeH="0" baseline="0" dirty="0" err="1" smtClean="0">
                          <a:ln>
                            <a:noFill/>
                          </a:ln>
                          <a:solidFill>
                            <a:schemeClr val="tx1"/>
                          </a:solidFill>
                          <a:effectLst/>
                          <a:latin typeface="Arial" charset="0"/>
                          <a:cs typeface="Arial" charset="0"/>
                        </a:rPr>
                        <a:t>Pn</a:t>
                      </a:r>
                      <a:endParaRPr kumimoji="0" lang="es-ES_tradnl" sz="11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smtClean="0">
                          <a:ln>
                            <a:noFill/>
                          </a:ln>
                          <a:solidFill>
                            <a:schemeClr val="tx1"/>
                          </a:solidFill>
                          <a:effectLst/>
                          <a:latin typeface="Arial" charset="0"/>
                          <a:cs typeface="Arial" charset="0"/>
                        </a:rPr>
                        <a:t>O1, O2,...</a:t>
                      </a:r>
                      <a:r>
                        <a:rPr kumimoji="0" lang="es-ES" sz="1100" b="0" i="0" u="none" strike="noStrike" cap="none" normalizeH="0" baseline="0" dirty="0" err="1" smtClean="0">
                          <a:ln>
                            <a:noFill/>
                          </a:ln>
                          <a:solidFill>
                            <a:schemeClr val="tx1"/>
                          </a:solidFill>
                          <a:effectLst/>
                          <a:latin typeface="Arial" charset="0"/>
                          <a:cs typeface="Arial" charset="0"/>
                        </a:rPr>
                        <a:t>On</a:t>
                      </a:r>
                      <a:endParaRPr kumimoji="0" lang="es-ES_tradnl" sz="11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smtClean="0">
                          <a:ln>
                            <a:noFill/>
                          </a:ln>
                          <a:solidFill>
                            <a:schemeClr val="tx1"/>
                          </a:solidFill>
                          <a:effectLst/>
                          <a:latin typeface="Arial" charset="0"/>
                          <a:cs typeface="Arial" charset="0"/>
                        </a:rPr>
                        <a:t>E1, E2,..En</a:t>
                      </a:r>
                      <a:endParaRPr kumimoji="0" lang="es-ES_tradnl" sz="11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s-ES" sz="1100" b="0" i="0" u="none" strike="noStrike" cap="none" normalizeH="0" baseline="0" dirty="0" smtClean="0">
                          <a:ln>
                            <a:noFill/>
                          </a:ln>
                          <a:solidFill>
                            <a:schemeClr val="tx1"/>
                          </a:solidFill>
                          <a:effectLst/>
                          <a:latin typeface="Arial" charset="0"/>
                          <a:cs typeface="Arial" charset="0"/>
                        </a:rPr>
                        <a:t>A1, A2,.. </a:t>
                      </a:r>
                      <a:r>
                        <a:rPr kumimoji="0" lang="es-ES" sz="1100" b="0" i="0" u="none" strike="noStrike" cap="none" normalizeH="0" baseline="0" dirty="0" err="1" smtClean="0">
                          <a:ln>
                            <a:noFill/>
                          </a:ln>
                          <a:solidFill>
                            <a:schemeClr val="tx1"/>
                          </a:solidFill>
                          <a:effectLst/>
                          <a:latin typeface="Arial" charset="0"/>
                          <a:cs typeface="Arial" charset="0"/>
                        </a:rPr>
                        <a:t>An</a:t>
                      </a:r>
                      <a:endParaRPr kumimoji="0" lang="es-ES" sz="11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9238">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lang="es-MX" sz="1100" dirty="0" smtClean="0"/>
                        <a:t>Mejorar los resultados de TDSS y TDS del EGEL para obtener los estándares 1 y 2 de Rendimiento Académico establecidos por el Padrón de Licenciatura de Alto Rendimiento Académico.</a:t>
                      </a:r>
                    </a:p>
                  </a:txBody>
                  <a:tcPr marL="18000" marR="18000" marT="18000" marB="1800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100" b="0" i="0" u="none" strike="noStrike" cap="none" normalizeH="0" baseline="0" dirty="0" smtClean="0">
                          <a:ln>
                            <a:noFill/>
                          </a:ln>
                          <a:solidFill>
                            <a:schemeClr val="tx1"/>
                          </a:solidFill>
                          <a:effectLst/>
                          <a:latin typeface="Arial" charset="0"/>
                          <a:cs typeface="Arial" charset="0"/>
                        </a:rPr>
                        <a:t>P1, P2, …</a:t>
                      </a:r>
                      <a:r>
                        <a:rPr kumimoji="0" lang="es-ES_tradnl" sz="1100" b="0" i="0" u="none" strike="noStrike" cap="none" normalizeH="0" baseline="0" dirty="0" err="1" smtClean="0">
                          <a:ln>
                            <a:noFill/>
                          </a:ln>
                          <a:solidFill>
                            <a:schemeClr val="tx1"/>
                          </a:solidFill>
                          <a:effectLst/>
                          <a:latin typeface="Arial" charset="0"/>
                          <a:cs typeface="Arial" charset="0"/>
                        </a:rPr>
                        <a:t>Pn</a:t>
                      </a:r>
                      <a:endParaRPr kumimoji="0" lang="es-ES_tradnl" sz="11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smtClean="0">
                          <a:ln>
                            <a:noFill/>
                          </a:ln>
                          <a:solidFill>
                            <a:schemeClr val="tx1"/>
                          </a:solidFill>
                          <a:effectLst/>
                          <a:latin typeface="Arial" charset="0"/>
                          <a:cs typeface="Arial" charset="0"/>
                        </a:rPr>
                        <a:t>O1, O2,...</a:t>
                      </a:r>
                      <a:r>
                        <a:rPr kumimoji="0" lang="es-ES" sz="1100" b="0" i="0" u="none" strike="noStrike" cap="none" normalizeH="0" baseline="0" dirty="0" err="1" smtClean="0">
                          <a:ln>
                            <a:noFill/>
                          </a:ln>
                          <a:solidFill>
                            <a:schemeClr val="tx1"/>
                          </a:solidFill>
                          <a:effectLst/>
                          <a:latin typeface="Arial" charset="0"/>
                          <a:cs typeface="Arial" charset="0"/>
                        </a:rPr>
                        <a:t>On</a:t>
                      </a:r>
                      <a:endParaRPr kumimoji="0" lang="es-ES_tradnl" sz="11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smtClean="0">
                          <a:ln>
                            <a:noFill/>
                          </a:ln>
                          <a:solidFill>
                            <a:schemeClr val="tx1"/>
                          </a:solidFill>
                          <a:effectLst/>
                          <a:latin typeface="Arial" charset="0"/>
                          <a:cs typeface="Arial" charset="0"/>
                        </a:rPr>
                        <a:t>E1, E2,..En</a:t>
                      </a:r>
                      <a:endParaRPr kumimoji="0" lang="es-ES_tradnl" sz="11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s-ES" sz="1100" b="0" i="0" u="none" strike="noStrike" cap="none" normalizeH="0" baseline="0" dirty="0" smtClean="0">
                          <a:ln>
                            <a:noFill/>
                          </a:ln>
                          <a:solidFill>
                            <a:schemeClr val="tx1"/>
                          </a:solidFill>
                          <a:effectLst/>
                          <a:latin typeface="Arial" charset="0"/>
                          <a:cs typeface="Arial" charset="0"/>
                        </a:rPr>
                        <a:t>A1, A2,.. </a:t>
                      </a:r>
                      <a:r>
                        <a:rPr kumimoji="0" lang="es-ES" sz="1100" b="0" i="0" u="none" strike="noStrike" cap="none" normalizeH="0" baseline="0" dirty="0" err="1" smtClean="0">
                          <a:ln>
                            <a:noFill/>
                          </a:ln>
                          <a:solidFill>
                            <a:schemeClr val="tx1"/>
                          </a:solidFill>
                          <a:effectLst/>
                          <a:latin typeface="Arial" charset="0"/>
                          <a:cs typeface="Arial" charset="0"/>
                        </a:rPr>
                        <a:t>An</a:t>
                      </a:r>
                      <a:endParaRPr kumimoji="0" lang="es-ES" sz="11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92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MX" sz="1100" b="0" i="0" u="none" strike="noStrike" cap="none" normalizeH="0" baseline="0" dirty="0" smtClean="0">
                          <a:ln>
                            <a:noFill/>
                          </a:ln>
                          <a:solidFill>
                            <a:schemeClr val="tx1"/>
                          </a:solidFill>
                          <a:effectLst/>
                          <a:latin typeface="Arial" charset="0"/>
                        </a:rPr>
                        <a:t>Fortalecer y/o mejorar la capacidad académica.</a:t>
                      </a:r>
                      <a:endParaRPr kumimoji="0" lang="es-ES" sz="1100" b="0" i="0" u="none" strike="noStrike" cap="none" normalizeH="0" baseline="0" dirty="0" smtClean="0">
                        <a:ln>
                          <a:noFill/>
                        </a:ln>
                        <a:solidFill>
                          <a:schemeClr val="tx1"/>
                        </a:solidFill>
                        <a:effectLst/>
                        <a:latin typeface="Arial" charset="0"/>
                      </a:endParaRPr>
                    </a:p>
                  </a:txBody>
                  <a:tcPr marL="18000" marR="18000" marT="18000" marB="1800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100" b="0" i="0" u="none" strike="noStrike" cap="none" normalizeH="0" baseline="0" dirty="0" smtClean="0">
                          <a:ln>
                            <a:noFill/>
                          </a:ln>
                          <a:solidFill>
                            <a:schemeClr val="tx1"/>
                          </a:solidFill>
                          <a:effectLst/>
                          <a:latin typeface="Arial" charset="0"/>
                          <a:cs typeface="Arial" charset="0"/>
                        </a:rPr>
                        <a:t>P1, P2, …</a:t>
                      </a:r>
                      <a:r>
                        <a:rPr kumimoji="0" lang="es-ES_tradnl" sz="1100" b="0" i="0" u="none" strike="noStrike" cap="none" normalizeH="0" baseline="0" dirty="0" err="1" smtClean="0">
                          <a:ln>
                            <a:noFill/>
                          </a:ln>
                          <a:solidFill>
                            <a:schemeClr val="tx1"/>
                          </a:solidFill>
                          <a:effectLst/>
                          <a:latin typeface="Arial" charset="0"/>
                          <a:cs typeface="Arial" charset="0"/>
                        </a:rPr>
                        <a:t>Pn</a:t>
                      </a:r>
                      <a:endParaRPr kumimoji="0" lang="es-ES_tradnl" sz="11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smtClean="0">
                          <a:ln>
                            <a:noFill/>
                          </a:ln>
                          <a:solidFill>
                            <a:schemeClr val="tx1"/>
                          </a:solidFill>
                          <a:effectLst/>
                          <a:latin typeface="Arial" charset="0"/>
                          <a:cs typeface="Arial" charset="0"/>
                        </a:rPr>
                        <a:t>O1, O2,...</a:t>
                      </a:r>
                      <a:r>
                        <a:rPr kumimoji="0" lang="es-ES" sz="1100" b="0" i="0" u="none" strike="noStrike" cap="none" normalizeH="0" baseline="0" dirty="0" err="1" smtClean="0">
                          <a:ln>
                            <a:noFill/>
                          </a:ln>
                          <a:solidFill>
                            <a:schemeClr val="tx1"/>
                          </a:solidFill>
                          <a:effectLst/>
                          <a:latin typeface="Arial" charset="0"/>
                          <a:cs typeface="Arial" charset="0"/>
                        </a:rPr>
                        <a:t>On</a:t>
                      </a:r>
                      <a:endParaRPr kumimoji="0" lang="es-ES_tradnl" sz="11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smtClean="0">
                          <a:ln>
                            <a:noFill/>
                          </a:ln>
                          <a:solidFill>
                            <a:schemeClr val="tx1"/>
                          </a:solidFill>
                          <a:effectLst/>
                          <a:latin typeface="Arial" charset="0"/>
                          <a:cs typeface="Arial" charset="0"/>
                        </a:rPr>
                        <a:t>E1, E2,..En</a:t>
                      </a:r>
                      <a:endParaRPr kumimoji="0" lang="es-ES_tradnl" sz="11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s-ES" sz="1100" b="0" i="0" u="none" strike="noStrike" cap="none" normalizeH="0" baseline="0" dirty="0" smtClean="0">
                          <a:ln>
                            <a:noFill/>
                          </a:ln>
                          <a:solidFill>
                            <a:schemeClr val="tx1"/>
                          </a:solidFill>
                          <a:effectLst/>
                          <a:latin typeface="Arial" charset="0"/>
                          <a:cs typeface="Arial" charset="0"/>
                        </a:rPr>
                        <a:t>A1, A2,.. </a:t>
                      </a:r>
                      <a:r>
                        <a:rPr kumimoji="0" lang="es-ES" sz="1100" b="0" i="0" u="none" strike="noStrike" cap="none" normalizeH="0" baseline="0" dirty="0" err="1" smtClean="0">
                          <a:ln>
                            <a:noFill/>
                          </a:ln>
                          <a:solidFill>
                            <a:schemeClr val="tx1"/>
                          </a:solidFill>
                          <a:effectLst/>
                          <a:latin typeface="Arial" charset="0"/>
                          <a:cs typeface="Arial" charset="0"/>
                        </a:rPr>
                        <a:t>An</a:t>
                      </a:r>
                      <a:endParaRPr kumimoji="0" lang="es-ES" sz="11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92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MX" sz="1100" b="0" i="0" u="none" strike="noStrike" cap="none" normalizeH="0" baseline="0" dirty="0" smtClean="0">
                          <a:ln>
                            <a:noFill/>
                          </a:ln>
                          <a:solidFill>
                            <a:schemeClr val="tx1"/>
                          </a:solidFill>
                          <a:effectLst/>
                          <a:latin typeface="Arial" charset="0"/>
                        </a:rPr>
                        <a:t>Fortalecer y/o mejorar la competitividad de TSU y Licenciatura.</a:t>
                      </a:r>
                      <a:endParaRPr kumimoji="0" lang="es-ES" sz="1100" b="0" i="0" u="none" strike="noStrike" cap="none" normalizeH="0" baseline="0" dirty="0" smtClean="0">
                        <a:ln>
                          <a:noFill/>
                        </a:ln>
                        <a:solidFill>
                          <a:schemeClr val="tx1"/>
                        </a:solidFill>
                        <a:effectLst/>
                        <a:latin typeface="Arial" charset="0"/>
                      </a:endParaRPr>
                    </a:p>
                  </a:txBody>
                  <a:tcPr marL="18000" marR="18000" marT="18000" marB="1800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100" b="0" i="0" u="none" strike="noStrike" cap="none" normalizeH="0" baseline="0" dirty="0" smtClean="0">
                          <a:ln>
                            <a:noFill/>
                          </a:ln>
                          <a:solidFill>
                            <a:schemeClr val="tx1"/>
                          </a:solidFill>
                          <a:effectLst/>
                          <a:latin typeface="Arial" charset="0"/>
                          <a:cs typeface="Arial" charset="0"/>
                        </a:rPr>
                        <a:t>P1, P2, …</a:t>
                      </a:r>
                      <a:r>
                        <a:rPr kumimoji="0" lang="es-ES_tradnl" sz="1100" b="0" i="0" u="none" strike="noStrike" cap="none" normalizeH="0" baseline="0" dirty="0" err="1" smtClean="0">
                          <a:ln>
                            <a:noFill/>
                          </a:ln>
                          <a:solidFill>
                            <a:schemeClr val="tx1"/>
                          </a:solidFill>
                          <a:effectLst/>
                          <a:latin typeface="Arial" charset="0"/>
                          <a:cs typeface="Arial" charset="0"/>
                        </a:rPr>
                        <a:t>Pn</a:t>
                      </a:r>
                      <a:endParaRPr kumimoji="0" lang="es-ES_tradnl" sz="11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smtClean="0">
                          <a:ln>
                            <a:noFill/>
                          </a:ln>
                          <a:solidFill>
                            <a:schemeClr val="tx1"/>
                          </a:solidFill>
                          <a:effectLst/>
                          <a:latin typeface="Arial" charset="0"/>
                          <a:cs typeface="Arial" charset="0"/>
                        </a:rPr>
                        <a:t>O1, O2,...</a:t>
                      </a:r>
                      <a:r>
                        <a:rPr kumimoji="0" lang="es-ES" sz="1100" b="0" i="0" u="none" strike="noStrike" cap="none" normalizeH="0" baseline="0" dirty="0" err="1" smtClean="0">
                          <a:ln>
                            <a:noFill/>
                          </a:ln>
                          <a:solidFill>
                            <a:schemeClr val="tx1"/>
                          </a:solidFill>
                          <a:effectLst/>
                          <a:latin typeface="Arial" charset="0"/>
                          <a:cs typeface="Arial" charset="0"/>
                        </a:rPr>
                        <a:t>On</a:t>
                      </a:r>
                      <a:endParaRPr kumimoji="0" lang="es-ES_tradnl" sz="11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smtClean="0">
                          <a:ln>
                            <a:noFill/>
                          </a:ln>
                          <a:solidFill>
                            <a:schemeClr val="tx1"/>
                          </a:solidFill>
                          <a:effectLst/>
                          <a:latin typeface="Arial" charset="0"/>
                          <a:cs typeface="Arial" charset="0"/>
                        </a:rPr>
                        <a:t>E1, E2,..En</a:t>
                      </a:r>
                      <a:endParaRPr kumimoji="0" lang="es-ES_tradnl" sz="11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s-ES" sz="1100" b="0" i="0" u="none" strike="noStrike" cap="none" normalizeH="0" baseline="0" dirty="0" smtClean="0">
                          <a:ln>
                            <a:noFill/>
                          </a:ln>
                          <a:solidFill>
                            <a:schemeClr val="tx1"/>
                          </a:solidFill>
                          <a:effectLst/>
                          <a:latin typeface="Arial" charset="0"/>
                          <a:cs typeface="Arial" charset="0"/>
                        </a:rPr>
                        <a:t>A1, A2,.. </a:t>
                      </a:r>
                      <a:r>
                        <a:rPr kumimoji="0" lang="es-ES" sz="1100" b="0" i="0" u="none" strike="noStrike" cap="none" normalizeH="0" baseline="0" dirty="0" err="1" smtClean="0">
                          <a:ln>
                            <a:noFill/>
                          </a:ln>
                          <a:solidFill>
                            <a:schemeClr val="tx1"/>
                          </a:solidFill>
                          <a:effectLst/>
                          <a:latin typeface="Arial" charset="0"/>
                          <a:cs typeface="Arial" charset="0"/>
                        </a:rPr>
                        <a:t>An</a:t>
                      </a:r>
                      <a:endParaRPr kumimoji="0" lang="es-ES" sz="11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9238">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kumimoji="0" lang="es-MX" sz="1100" b="0" i="0" u="none" strike="noStrike" cap="none" normalizeH="0" baseline="0" dirty="0" smtClean="0">
                          <a:ln>
                            <a:noFill/>
                          </a:ln>
                          <a:solidFill>
                            <a:schemeClr val="tx1"/>
                          </a:solidFill>
                          <a:effectLst/>
                          <a:latin typeface="Arial" charset="0"/>
                        </a:rPr>
                        <a:t>Abatir las brechas de capacidad y competitividad académicas entre los PE</a:t>
                      </a:r>
                      <a:endParaRPr kumimoji="0" lang="es-ES" sz="1100" b="0" i="0" u="none" strike="noStrike" cap="none" normalizeH="0" baseline="0" dirty="0" smtClean="0">
                        <a:ln>
                          <a:noFill/>
                        </a:ln>
                        <a:solidFill>
                          <a:schemeClr val="tx1"/>
                        </a:solidFill>
                        <a:effectLst/>
                        <a:latin typeface="Arial" charset="0"/>
                      </a:endParaRPr>
                    </a:p>
                  </a:txBody>
                  <a:tcPr marL="18000" marR="18000" marT="18000" marB="1800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100" b="0" i="0" u="none" strike="noStrike" cap="none" normalizeH="0" baseline="0" dirty="0" smtClean="0">
                          <a:ln>
                            <a:noFill/>
                          </a:ln>
                          <a:solidFill>
                            <a:schemeClr val="tx1"/>
                          </a:solidFill>
                          <a:effectLst/>
                          <a:latin typeface="Arial" charset="0"/>
                          <a:cs typeface="Arial" charset="0"/>
                        </a:rPr>
                        <a:t>P1, P2, …</a:t>
                      </a:r>
                      <a:r>
                        <a:rPr kumimoji="0" lang="es-ES_tradnl" sz="1100" b="0" i="0" u="none" strike="noStrike" cap="none" normalizeH="0" baseline="0" dirty="0" err="1" smtClean="0">
                          <a:ln>
                            <a:noFill/>
                          </a:ln>
                          <a:solidFill>
                            <a:schemeClr val="tx1"/>
                          </a:solidFill>
                          <a:effectLst/>
                          <a:latin typeface="Arial" charset="0"/>
                          <a:cs typeface="Arial" charset="0"/>
                        </a:rPr>
                        <a:t>Pn</a:t>
                      </a:r>
                      <a:endParaRPr kumimoji="0" lang="es-ES_tradnl" sz="11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smtClean="0">
                          <a:ln>
                            <a:noFill/>
                          </a:ln>
                          <a:solidFill>
                            <a:schemeClr val="tx1"/>
                          </a:solidFill>
                          <a:effectLst/>
                          <a:latin typeface="Arial" charset="0"/>
                          <a:cs typeface="Arial" charset="0"/>
                        </a:rPr>
                        <a:t>O1, O2,...</a:t>
                      </a:r>
                      <a:r>
                        <a:rPr kumimoji="0" lang="es-ES" sz="1100" b="0" i="0" u="none" strike="noStrike" cap="none" normalizeH="0" baseline="0" dirty="0" err="1" smtClean="0">
                          <a:ln>
                            <a:noFill/>
                          </a:ln>
                          <a:solidFill>
                            <a:schemeClr val="tx1"/>
                          </a:solidFill>
                          <a:effectLst/>
                          <a:latin typeface="Arial" charset="0"/>
                          <a:cs typeface="Arial" charset="0"/>
                        </a:rPr>
                        <a:t>On</a:t>
                      </a:r>
                      <a:endParaRPr kumimoji="0" lang="es-ES_tradnl" sz="11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smtClean="0">
                          <a:ln>
                            <a:noFill/>
                          </a:ln>
                          <a:solidFill>
                            <a:schemeClr val="tx1"/>
                          </a:solidFill>
                          <a:effectLst/>
                          <a:latin typeface="Arial" charset="0"/>
                          <a:cs typeface="Arial" charset="0"/>
                        </a:rPr>
                        <a:t>E1, E2,..En</a:t>
                      </a:r>
                      <a:endParaRPr kumimoji="0" lang="es-ES_tradnl" sz="11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s-ES" sz="1100" b="0" i="0" u="none" strike="noStrike" cap="none" normalizeH="0" baseline="0" dirty="0" smtClean="0">
                          <a:ln>
                            <a:noFill/>
                          </a:ln>
                          <a:solidFill>
                            <a:schemeClr val="tx1"/>
                          </a:solidFill>
                          <a:effectLst/>
                          <a:latin typeface="Arial" charset="0"/>
                          <a:cs typeface="Arial" charset="0"/>
                        </a:rPr>
                        <a:t>A1, A2,.. </a:t>
                      </a:r>
                      <a:r>
                        <a:rPr kumimoji="0" lang="es-ES" sz="1100" b="0" i="0" u="none" strike="noStrike" cap="none" normalizeH="0" baseline="0" dirty="0" err="1" smtClean="0">
                          <a:ln>
                            <a:noFill/>
                          </a:ln>
                          <a:solidFill>
                            <a:schemeClr val="tx1"/>
                          </a:solidFill>
                          <a:effectLst/>
                          <a:latin typeface="Arial" charset="0"/>
                          <a:cs typeface="Arial" charset="0"/>
                        </a:rPr>
                        <a:t>An</a:t>
                      </a:r>
                      <a:endParaRPr kumimoji="0" lang="es-ES" sz="11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9238">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kumimoji="0" lang="es-MX" sz="1100" b="0" i="0" u="none" strike="noStrike" cap="none" normalizeH="0" baseline="0" dirty="0" smtClean="0">
                          <a:ln>
                            <a:noFill/>
                          </a:ln>
                          <a:solidFill>
                            <a:schemeClr val="tx1"/>
                          </a:solidFill>
                          <a:effectLst/>
                          <a:latin typeface="Arial" charset="0"/>
                        </a:rPr>
                        <a:t>Mejorar  la atención y formación integral del estudiante.</a:t>
                      </a:r>
                      <a:endParaRPr kumimoji="0" lang="es-ES" sz="1100" b="0" i="0" u="none" strike="noStrike" cap="none" normalizeH="0" baseline="0" dirty="0" smtClean="0">
                        <a:ln>
                          <a:noFill/>
                        </a:ln>
                        <a:solidFill>
                          <a:schemeClr val="tx1"/>
                        </a:solidFill>
                        <a:effectLst/>
                        <a:latin typeface="Arial" charset="0"/>
                      </a:endParaRPr>
                    </a:p>
                  </a:txBody>
                  <a:tcPr marL="18000" marR="18000" marT="18000" marB="1800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100" b="0" i="0" u="none" strike="noStrike" cap="none" normalizeH="0" baseline="0" dirty="0" smtClean="0">
                          <a:ln>
                            <a:noFill/>
                          </a:ln>
                          <a:solidFill>
                            <a:schemeClr val="tx1"/>
                          </a:solidFill>
                          <a:effectLst/>
                          <a:latin typeface="Arial" charset="0"/>
                          <a:cs typeface="Arial" charset="0"/>
                        </a:rPr>
                        <a:t>P1, P2, …</a:t>
                      </a:r>
                      <a:r>
                        <a:rPr kumimoji="0" lang="es-ES_tradnl" sz="1100" b="0" i="0" u="none" strike="noStrike" cap="none" normalizeH="0" baseline="0" dirty="0" err="1" smtClean="0">
                          <a:ln>
                            <a:noFill/>
                          </a:ln>
                          <a:solidFill>
                            <a:schemeClr val="tx1"/>
                          </a:solidFill>
                          <a:effectLst/>
                          <a:latin typeface="Arial" charset="0"/>
                          <a:cs typeface="Arial" charset="0"/>
                        </a:rPr>
                        <a:t>Pn</a:t>
                      </a:r>
                      <a:endParaRPr kumimoji="0" lang="es-ES_tradnl" sz="11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smtClean="0">
                          <a:ln>
                            <a:noFill/>
                          </a:ln>
                          <a:solidFill>
                            <a:schemeClr val="tx1"/>
                          </a:solidFill>
                          <a:effectLst/>
                          <a:latin typeface="Arial" charset="0"/>
                          <a:cs typeface="Arial" charset="0"/>
                        </a:rPr>
                        <a:t>O1, O2,...</a:t>
                      </a:r>
                      <a:r>
                        <a:rPr kumimoji="0" lang="es-ES" sz="1100" b="0" i="0" u="none" strike="noStrike" cap="none" normalizeH="0" baseline="0" dirty="0" err="1" smtClean="0">
                          <a:ln>
                            <a:noFill/>
                          </a:ln>
                          <a:solidFill>
                            <a:schemeClr val="tx1"/>
                          </a:solidFill>
                          <a:effectLst/>
                          <a:latin typeface="Arial" charset="0"/>
                          <a:cs typeface="Arial" charset="0"/>
                        </a:rPr>
                        <a:t>On</a:t>
                      </a:r>
                      <a:endParaRPr kumimoji="0" lang="es-ES_tradnl" sz="11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smtClean="0">
                          <a:ln>
                            <a:noFill/>
                          </a:ln>
                          <a:solidFill>
                            <a:schemeClr val="tx1"/>
                          </a:solidFill>
                          <a:effectLst/>
                          <a:latin typeface="Arial" charset="0"/>
                          <a:cs typeface="Arial" charset="0"/>
                        </a:rPr>
                        <a:t>E1, E2,..En</a:t>
                      </a:r>
                      <a:endParaRPr kumimoji="0" lang="es-ES_tradnl" sz="11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s-ES" sz="1100" b="0" i="0" u="none" strike="noStrike" cap="none" normalizeH="0" baseline="0" dirty="0" smtClean="0">
                          <a:ln>
                            <a:noFill/>
                          </a:ln>
                          <a:solidFill>
                            <a:schemeClr val="tx1"/>
                          </a:solidFill>
                          <a:effectLst/>
                          <a:latin typeface="Arial" charset="0"/>
                          <a:cs typeface="Arial" charset="0"/>
                        </a:rPr>
                        <a:t>A1, A2,.. </a:t>
                      </a:r>
                      <a:r>
                        <a:rPr kumimoji="0" lang="es-ES" sz="1100" b="0" i="0" u="none" strike="noStrike" cap="none" normalizeH="0" baseline="0" dirty="0" err="1" smtClean="0">
                          <a:ln>
                            <a:noFill/>
                          </a:ln>
                          <a:solidFill>
                            <a:schemeClr val="tx1"/>
                          </a:solidFill>
                          <a:effectLst/>
                          <a:latin typeface="Arial" charset="0"/>
                          <a:cs typeface="Arial" charset="0"/>
                        </a:rPr>
                        <a:t>An</a:t>
                      </a:r>
                      <a:endParaRPr kumimoji="0" lang="es-ES" sz="11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 name="Text Box 96"/>
          <p:cNvSpPr txBox="1">
            <a:spLocks noChangeArrowheads="1"/>
          </p:cNvSpPr>
          <p:nvPr/>
        </p:nvSpPr>
        <p:spPr bwMode="auto">
          <a:xfrm>
            <a:off x="0" y="5998509"/>
            <a:ext cx="9144000" cy="430887"/>
          </a:xfrm>
          <a:prstGeom prst="rect">
            <a:avLst/>
          </a:prstGeom>
          <a:noFill/>
          <a:ln w="3175" algn="ctr">
            <a:noFill/>
            <a:miter lim="800000"/>
            <a:headEnd/>
            <a:tailEnd/>
          </a:ln>
        </p:spPr>
        <p:txBody>
          <a:bodyPr>
            <a:spAutoFit/>
          </a:bodyPr>
          <a:lstStyle/>
          <a:p>
            <a:pPr algn="just">
              <a:spcBef>
                <a:spcPct val="50000"/>
              </a:spcBef>
              <a:tabLst>
                <a:tab pos="180975" algn="l"/>
                <a:tab pos="447675" algn="l"/>
              </a:tabLst>
            </a:pPr>
            <a:r>
              <a:rPr lang="es-MX" sz="1100" b="1" dirty="0" smtClean="0">
                <a:solidFill>
                  <a:schemeClr val="tx1"/>
                </a:solidFill>
              </a:rPr>
              <a:t>Para </a:t>
            </a:r>
            <a:r>
              <a:rPr lang="es-MX" sz="1100" b="1" dirty="0">
                <a:solidFill>
                  <a:schemeClr val="tx1"/>
                </a:solidFill>
              </a:rPr>
              <a:t>cada uno de los conceptos</a:t>
            </a:r>
            <a:r>
              <a:rPr lang="es-MX" sz="1100" dirty="0">
                <a:solidFill>
                  <a:schemeClr val="tx1"/>
                </a:solidFill>
              </a:rPr>
              <a:t>, se sugiere enfocarse en las políticas, </a:t>
            </a:r>
            <a:r>
              <a:rPr lang="es-MX" sz="1100" dirty="0" smtClean="0">
                <a:solidFill>
                  <a:schemeClr val="tx1"/>
                </a:solidFill>
              </a:rPr>
              <a:t>objetivos, estrategias y acciones más </a:t>
            </a:r>
            <a:r>
              <a:rPr lang="es-MX" sz="1100" dirty="0">
                <a:solidFill>
                  <a:schemeClr val="tx1"/>
                </a:solidFill>
              </a:rPr>
              <a:t>significativas, es decir, aquellas que tengan un impacto relevante en los resultados esperados.</a:t>
            </a:r>
            <a:endParaRPr lang="es-ES" sz="1100" dirty="0">
              <a:solidFill>
                <a:schemeClr val="tx1"/>
              </a:solidFill>
            </a:endParaRPr>
          </a:p>
        </p:txBody>
      </p:sp>
      <p:sp>
        <p:nvSpPr>
          <p:cNvPr id="7" name="AutoShape 1811">
            <a:hlinkClick r:id="" action="ppaction://hlinkshowjump?jump=nextslide"/>
          </p:cNvPr>
          <p:cNvSpPr>
            <a:spLocks noChangeArrowheads="1"/>
          </p:cNvSpPr>
          <p:nvPr/>
        </p:nvSpPr>
        <p:spPr bwMode="auto">
          <a:xfrm>
            <a:off x="8959850" y="632032"/>
            <a:ext cx="155575" cy="147637"/>
          </a:xfrm>
          <a:prstGeom prst="rightArrow">
            <a:avLst>
              <a:gd name="adj1" fmla="val 50000"/>
              <a:gd name="adj2" fmla="val 58733"/>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pic>
        <p:nvPicPr>
          <p:cNvPr id="8" name="Imagen 7"/>
          <p:cNvPicPr>
            <a:picLocks noChangeAspect="1"/>
          </p:cNvPicPr>
          <p:nvPr/>
        </p:nvPicPr>
        <p:blipFill>
          <a:blip r:embed="rId3"/>
          <a:stretch>
            <a:fillRect/>
          </a:stretch>
        </p:blipFill>
        <p:spPr>
          <a:xfrm>
            <a:off x="810046" y="-21172"/>
            <a:ext cx="8333954" cy="597460"/>
          </a:xfrm>
          <a:prstGeom prst="rect">
            <a:avLst/>
          </a:prstGeom>
        </p:spPr>
      </p:pic>
    </p:spTree>
    <p:extLst>
      <p:ext uri="{BB962C8B-B14F-4D97-AF65-F5344CB8AC3E}">
        <p14:creationId xmlns:p14="http://schemas.microsoft.com/office/powerpoint/2010/main" val="773339666"/>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52"/>
          <p:cNvSpPr>
            <a:spLocks noChangeArrowheads="1"/>
          </p:cNvSpPr>
          <p:nvPr/>
        </p:nvSpPr>
        <p:spPr bwMode="auto">
          <a:xfrm>
            <a:off x="0" y="576912"/>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57346" name="Rectangle 172"/>
          <p:cNvSpPr>
            <a:spLocks noChangeArrowheads="1"/>
          </p:cNvSpPr>
          <p:nvPr/>
        </p:nvSpPr>
        <p:spPr bwMode="auto">
          <a:xfrm>
            <a:off x="0" y="3068638"/>
            <a:ext cx="9144000" cy="3789362"/>
          </a:xfrm>
          <a:prstGeom prst="rect">
            <a:avLst/>
          </a:prstGeom>
          <a:solidFill>
            <a:schemeClr val="bg1"/>
          </a:solidFill>
          <a:ln w="3175" algn="ctr">
            <a:noFill/>
            <a:miter lim="800000"/>
            <a:headEnd/>
            <a:tailEnd/>
          </a:ln>
        </p:spPr>
        <p:txBody>
          <a:bodyPr wrap="none" anchor="ctr"/>
          <a:lstStyle/>
          <a:p>
            <a:pPr algn="ctr"/>
            <a:endParaRPr lang="es-ES_tradnl" sz="1400"/>
          </a:p>
        </p:txBody>
      </p:sp>
      <p:sp>
        <p:nvSpPr>
          <p:cNvPr id="57347" name="Rectangle 2"/>
          <p:cNvSpPr>
            <a:spLocks noChangeArrowheads="1"/>
          </p:cNvSpPr>
          <p:nvPr/>
        </p:nvSpPr>
        <p:spPr bwMode="auto">
          <a:xfrm>
            <a:off x="0" y="571480"/>
            <a:ext cx="9144000" cy="6286519"/>
          </a:xfrm>
          <a:prstGeom prst="rect">
            <a:avLst/>
          </a:prstGeom>
          <a:solidFill>
            <a:schemeClr val="bg1">
              <a:alpha val="10196"/>
            </a:schemeClr>
          </a:solidFill>
          <a:ln w="3175" algn="ctr">
            <a:solidFill>
              <a:srgbClr val="B2B2B2"/>
            </a:solidFill>
            <a:miter lim="800000"/>
            <a:headEnd/>
            <a:tailEnd/>
          </a:ln>
        </p:spPr>
        <p:txBody>
          <a:bodyPr anchor="t" anchorCtr="0">
            <a:noAutofit/>
          </a:bodyPr>
          <a:lstStyle/>
          <a:p>
            <a:pPr algn="just">
              <a:tabLst>
                <a:tab pos="180975" algn="l"/>
                <a:tab pos="447675" algn="l"/>
              </a:tabLst>
            </a:pPr>
            <a:endParaRPr lang="es-MX" sz="500" b="1" dirty="0" smtClean="0">
              <a:solidFill>
                <a:schemeClr val="tx1"/>
              </a:solidFill>
            </a:endParaRPr>
          </a:p>
          <a:p>
            <a:pPr algn="just">
              <a:tabLst>
                <a:tab pos="180975" algn="l"/>
                <a:tab pos="447675" algn="l"/>
              </a:tabLst>
            </a:pPr>
            <a:r>
              <a:rPr lang="es-MX" sz="1300" dirty="0">
                <a:solidFill>
                  <a:schemeClr val="tx1"/>
                </a:solidFill>
              </a:rPr>
              <a:t>Metas Compromiso académicas </a:t>
            </a:r>
            <a:r>
              <a:rPr lang="es-MX" sz="1300" dirty="0" smtClean="0">
                <a:solidFill>
                  <a:schemeClr val="tx1"/>
                </a:solidFill>
              </a:rPr>
              <a:t>institucionales</a:t>
            </a:r>
            <a:r>
              <a:rPr lang="es-MX" sz="1300" b="1" dirty="0" smtClean="0">
                <a:solidFill>
                  <a:schemeClr val="tx1"/>
                </a:solidFill>
              </a:rPr>
              <a:t> (para el documento PFCE-</a:t>
            </a:r>
            <a:r>
              <a:rPr lang="es-MX" sz="1300" b="1" dirty="0" err="1" smtClean="0">
                <a:solidFill>
                  <a:schemeClr val="tx1"/>
                </a:solidFill>
              </a:rPr>
              <a:t>ProFOE</a:t>
            </a:r>
            <a:r>
              <a:rPr lang="es-MX" sz="1300" b="1" dirty="0" smtClean="0">
                <a:solidFill>
                  <a:schemeClr val="tx1"/>
                </a:solidFill>
              </a:rPr>
              <a:t>)</a:t>
            </a:r>
          </a:p>
          <a:p>
            <a:pPr algn="just">
              <a:tabLst>
                <a:tab pos="180975" algn="l"/>
                <a:tab pos="447675" algn="l"/>
              </a:tabLst>
            </a:pPr>
            <a:endParaRPr lang="es-MX" sz="800" b="1" dirty="0">
              <a:solidFill>
                <a:schemeClr val="tx1"/>
              </a:solidFill>
            </a:endParaRPr>
          </a:p>
          <a:p>
            <a:pPr algn="just">
              <a:tabLst>
                <a:tab pos="180975" algn="l"/>
                <a:tab pos="447675" algn="l"/>
              </a:tabLst>
            </a:pPr>
            <a:r>
              <a:rPr lang="es-MX" sz="1300" b="0" dirty="0">
                <a:solidFill>
                  <a:schemeClr val="tx1"/>
                </a:solidFill>
              </a:rPr>
              <a:t>En </a:t>
            </a:r>
            <a:r>
              <a:rPr lang="es-MX" sz="1300" b="0" dirty="0" smtClean="0">
                <a:solidFill>
                  <a:schemeClr val="tx1"/>
                </a:solidFill>
              </a:rPr>
              <a:t>esta </a:t>
            </a:r>
            <a:r>
              <a:rPr lang="es-MX" sz="1300" b="0" dirty="0">
                <a:solidFill>
                  <a:schemeClr val="tx1"/>
                </a:solidFill>
              </a:rPr>
              <a:t>fase de actualización del </a:t>
            </a:r>
            <a:r>
              <a:rPr lang="es-MX" sz="1300" b="0" dirty="0" smtClean="0">
                <a:solidFill>
                  <a:schemeClr val="tx1"/>
                </a:solidFill>
              </a:rPr>
              <a:t>PFCE 2016-2017 </a:t>
            </a:r>
            <a:r>
              <a:rPr lang="es-MX" sz="1300" b="0" dirty="0">
                <a:solidFill>
                  <a:schemeClr val="tx1"/>
                </a:solidFill>
              </a:rPr>
              <a:t>se deberá revisar </a:t>
            </a:r>
            <a:r>
              <a:rPr lang="es-MX" sz="1300" b="0" dirty="0" smtClean="0">
                <a:solidFill>
                  <a:schemeClr val="tx1"/>
                </a:solidFill>
              </a:rPr>
              <a:t>y, </a:t>
            </a:r>
            <a:r>
              <a:rPr lang="es-MX" sz="1300" b="0" dirty="0">
                <a:solidFill>
                  <a:schemeClr val="tx1"/>
                </a:solidFill>
              </a:rPr>
              <a:t>en su caso, precisar y/o actualizar </a:t>
            </a:r>
            <a:r>
              <a:rPr lang="es-MX" sz="1300" b="0" dirty="0" smtClean="0">
                <a:solidFill>
                  <a:schemeClr val="tx1"/>
                </a:solidFill>
              </a:rPr>
              <a:t>el alcance de las Metas Compromiso. A </a:t>
            </a:r>
            <a:r>
              <a:rPr lang="es-MX" sz="1300" b="0" dirty="0">
                <a:solidFill>
                  <a:schemeClr val="tx1"/>
                </a:solidFill>
              </a:rPr>
              <a:t>estas metas que establezca la institución para </a:t>
            </a:r>
            <a:r>
              <a:rPr lang="es-MX" sz="1300" b="0" dirty="0" smtClean="0">
                <a:solidFill>
                  <a:schemeClr val="tx1"/>
                </a:solidFill>
              </a:rPr>
              <a:t>los años 2016, 2017, 2018 </a:t>
            </a:r>
            <a:r>
              <a:rPr lang="es-MX" sz="1300" b="0" dirty="0">
                <a:solidFill>
                  <a:schemeClr val="tx1"/>
                </a:solidFill>
              </a:rPr>
              <a:t>y </a:t>
            </a:r>
            <a:r>
              <a:rPr lang="es-MX" sz="1300" b="0" dirty="0" smtClean="0">
                <a:solidFill>
                  <a:schemeClr val="tx1"/>
                </a:solidFill>
              </a:rPr>
              <a:t>2019, </a:t>
            </a:r>
            <a:r>
              <a:rPr lang="es-MX" sz="1300" b="0" dirty="0">
                <a:solidFill>
                  <a:schemeClr val="tx1"/>
                </a:solidFill>
              </a:rPr>
              <a:t>se les dará seguimiento en su </a:t>
            </a:r>
            <a:r>
              <a:rPr lang="es-MX" sz="1300" b="0" dirty="0" smtClean="0">
                <a:solidFill>
                  <a:schemeClr val="tx1"/>
                </a:solidFill>
              </a:rPr>
              <a:t>cumplimiento a través de los informes trimestrales académicos. </a:t>
            </a:r>
          </a:p>
          <a:p>
            <a:pPr algn="just">
              <a:tabLst>
                <a:tab pos="180975" algn="l"/>
                <a:tab pos="447675" algn="l"/>
              </a:tabLst>
            </a:pPr>
            <a:endParaRPr lang="es-MX" sz="500" b="1" dirty="0" smtClean="0">
              <a:solidFill>
                <a:schemeClr val="tx1"/>
              </a:solidFill>
            </a:endParaRPr>
          </a:p>
          <a:p>
            <a:pPr algn="just">
              <a:tabLst>
                <a:tab pos="180975" algn="l"/>
                <a:tab pos="447675" algn="l"/>
              </a:tabLst>
            </a:pPr>
            <a:r>
              <a:rPr lang="es-MX" sz="1300" b="0" dirty="0" smtClean="0">
                <a:solidFill>
                  <a:schemeClr val="tx1"/>
                </a:solidFill>
              </a:rPr>
              <a:t>Para llenado del siguiente formato se deberá utilizar tanto el módulo de captura en línea de Metas Compromiso, calendarizando su avance trimestral y el formato físico.</a:t>
            </a:r>
          </a:p>
          <a:p>
            <a:pPr algn="just">
              <a:tabLst>
                <a:tab pos="180975" algn="l"/>
                <a:tab pos="447675" algn="l"/>
              </a:tabLst>
            </a:pPr>
            <a:endParaRPr lang="es-MX" sz="800" b="0" dirty="0" smtClean="0">
              <a:solidFill>
                <a:schemeClr val="tx1"/>
              </a:solidFill>
            </a:endParaRPr>
          </a:p>
          <a:p>
            <a:pPr algn="ctr">
              <a:tabLst>
                <a:tab pos="180975" algn="l"/>
                <a:tab pos="447675" algn="l"/>
              </a:tabLst>
            </a:pPr>
            <a:r>
              <a:rPr lang="es-MX" sz="1300" b="1" dirty="0" smtClean="0">
                <a:solidFill>
                  <a:schemeClr val="tx1"/>
                </a:solidFill>
              </a:rPr>
              <a:t>Metas </a:t>
            </a:r>
            <a:r>
              <a:rPr lang="es-MX" sz="1300" dirty="0">
                <a:solidFill>
                  <a:schemeClr val="tx1"/>
                </a:solidFill>
              </a:rPr>
              <a:t>C</a:t>
            </a:r>
            <a:r>
              <a:rPr lang="es-MX" sz="1300" b="1" dirty="0" smtClean="0">
                <a:solidFill>
                  <a:schemeClr val="tx1"/>
                </a:solidFill>
              </a:rPr>
              <a:t>ompromiso para el periodo 2016- 2019 en la siguiente tabla.</a:t>
            </a:r>
            <a:endParaRPr lang="es-ES" sz="1300" b="1" dirty="0" smtClean="0">
              <a:solidFill>
                <a:schemeClr val="tx1"/>
              </a:solidFill>
            </a:endParaRPr>
          </a:p>
          <a:p>
            <a:pPr algn="ctr">
              <a:tabLst>
                <a:tab pos="180975" algn="l"/>
                <a:tab pos="447675" algn="l"/>
              </a:tabLst>
            </a:pPr>
            <a:endParaRPr lang="es-MX" sz="1300" dirty="0">
              <a:solidFill>
                <a:schemeClr val="tx1"/>
              </a:solidFill>
            </a:endParaRPr>
          </a:p>
        </p:txBody>
      </p:sp>
      <p:sp>
        <p:nvSpPr>
          <p:cNvPr id="57350" name="AutoShape 208">
            <a:hlinkClick r:id="" action="ppaction://hlinkshowjump?jump=nextslide"/>
          </p:cNvPr>
          <p:cNvSpPr>
            <a:spLocks noChangeArrowheads="1"/>
          </p:cNvSpPr>
          <p:nvPr/>
        </p:nvSpPr>
        <p:spPr bwMode="auto">
          <a:xfrm>
            <a:off x="8959850" y="660310"/>
            <a:ext cx="155575" cy="147637"/>
          </a:xfrm>
          <a:prstGeom prst="rightArrow">
            <a:avLst>
              <a:gd name="adj1" fmla="val 50000"/>
              <a:gd name="adj2" fmla="val 58733"/>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sp>
        <p:nvSpPr>
          <p:cNvPr id="57531" name="AutoShape 176">
            <a:hlinkClick r:id="" action="ppaction://hlinkshowjump?jump=previousslide"/>
          </p:cNvPr>
          <p:cNvSpPr>
            <a:spLocks noChangeArrowheads="1"/>
          </p:cNvSpPr>
          <p:nvPr/>
        </p:nvSpPr>
        <p:spPr bwMode="auto">
          <a:xfrm flipH="1">
            <a:off x="8748713" y="661897"/>
            <a:ext cx="155575" cy="147638"/>
          </a:xfrm>
          <a:prstGeom prst="rightArrow">
            <a:avLst>
              <a:gd name="adj1" fmla="val 50000"/>
              <a:gd name="adj2" fmla="val 58732"/>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graphicFrame>
        <p:nvGraphicFramePr>
          <p:cNvPr id="2" name="1 Tabla"/>
          <p:cNvGraphicFramePr>
            <a:graphicFrameLocks noGrp="1"/>
          </p:cNvGraphicFramePr>
          <p:nvPr>
            <p:extLst>
              <p:ext uri="{D42A27DB-BD31-4B8C-83A1-F6EECF244321}">
                <p14:modId xmlns:p14="http://schemas.microsoft.com/office/powerpoint/2010/main" val="3359360464"/>
              </p:ext>
            </p:extLst>
          </p:nvPr>
        </p:nvGraphicFramePr>
        <p:xfrm>
          <a:off x="102982" y="2493793"/>
          <a:ext cx="8934653" cy="4090131"/>
        </p:xfrm>
        <a:graphic>
          <a:graphicData uri="http://schemas.openxmlformats.org/drawingml/2006/table">
            <a:tbl>
              <a:tblPr/>
              <a:tblGrid>
                <a:gridCol w="3079333"/>
                <a:gridCol w="550258"/>
                <a:gridCol w="423277"/>
                <a:gridCol w="550258"/>
                <a:gridCol w="423277"/>
                <a:gridCol w="550258"/>
                <a:gridCol w="423277"/>
                <a:gridCol w="550258"/>
                <a:gridCol w="423277"/>
                <a:gridCol w="550258"/>
                <a:gridCol w="423277"/>
                <a:gridCol w="987645"/>
              </a:tblGrid>
              <a:tr h="86125">
                <a:tc>
                  <a:txBody>
                    <a:bodyPr/>
                    <a:lstStyle/>
                    <a:p>
                      <a:pPr algn="ctr" rtl="0" fontAlgn="ctr"/>
                      <a:r>
                        <a:rPr lang="es-MX" sz="900" b="1" i="0" u="none" strike="noStrike" dirty="0" smtClean="0">
                          <a:solidFill>
                            <a:srgbClr val="000000"/>
                          </a:solidFill>
                          <a:effectLst/>
                          <a:latin typeface="Arial"/>
                        </a:rPr>
                        <a:t>Capacidad </a:t>
                      </a:r>
                      <a:r>
                        <a:rPr lang="es-MX" sz="900" b="1" i="0" u="none" strike="noStrike" dirty="0">
                          <a:solidFill>
                            <a:srgbClr val="000000"/>
                          </a:solidFill>
                          <a:effectLst/>
                          <a:latin typeface="Arial"/>
                        </a:rPr>
                        <a:t>académica</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ctr" rtl="0" fontAlgn="ctr"/>
                      <a:r>
                        <a:rPr lang="es-MX" sz="900" b="1" i="0" u="none" strike="noStrike">
                          <a:solidFill>
                            <a:srgbClr val="000000"/>
                          </a:solidFill>
                          <a:effectLst/>
                          <a:latin typeface="Arial"/>
                        </a:rPr>
                        <a:t>Valor actual</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gridSpan="2">
                  <a:txBody>
                    <a:bodyPr/>
                    <a:lstStyle/>
                    <a:p>
                      <a:pPr algn="ctr" rtl="0" fontAlgn="ctr"/>
                      <a:r>
                        <a:rPr lang="es-MX" sz="900" b="1" i="0" u="none" strike="noStrike">
                          <a:solidFill>
                            <a:srgbClr val="000000"/>
                          </a:solidFill>
                          <a:effectLst/>
                          <a:latin typeface="Arial"/>
                        </a:rPr>
                        <a:t>2014*</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gridSpan="2">
                  <a:txBody>
                    <a:bodyPr/>
                    <a:lstStyle/>
                    <a:p>
                      <a:pPr algn="ctr" rtl="0" fontAlgn="ctr"/>
                      <a:r>
                        <a:rPr lang="es-MX" sz="900" b="1" i="0" u="none" strike="noStrike">
                          <a:solidFill>
                            <a:srgbClr val="000000"/>
                          </a:solidFill>
                          <a:effectLst/>
                          <a:latin typeface="Arial"/>
                        </a:rPr>
                        <a:t>2015*</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gridSpan="2">
                  <a:txBody>
                    <a:bodyPr/>
                    <a:lstStyle/>
                    <a:p>
                      <a:pPr algn="ctr" rtl="0" fontAlgn="ctr"/>
                      <a:r>
                        <a:rPr lang="es-MX" sz="900" b="1" i="0" u="none" strike="noStrike">
                          <a:solidFill>
                            <a:srgbClr val="000000"/>
                          </a:solidFill>
                          <a:effectLst/>
                          <a:latin typeface="Arial"/>
                        </a:rPr>
                        <a:t>2016*</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gridSpan="2">
                  <a:txBody>
                    <a:bodyPr/>
                    <a:lstStyle/>
                    <a:p>
                      <a:pPr algn="ctr" rtl="0" fontAlgn="ctr"/>
                      <a:r>
                        <a:rPr lang="es-MX" sz="900" b="1" i="0" u="none" strike="noStrike">
                          <a:solidFill>
                            <a:srgbClr val="000000"/>
                          </a:solidFill>
                          <a:effectLst/>
                          <a:latin typeface="Arial"/>
                        </a:rPr>
                        <a:t>2017*</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a:txBody>
                    <a:bodyPr/>
                    <a:lstStyle/>
                    <a:p>
                      <a:pPr algn="ctr" rtl="0" fontAlgn="ctr"/>
                      <a:r>
                        <a:rPr lang="es-MX" sz="900" b="1" i="0" u="none" strike="noStrike">
                          <a:solidFill>
                            <a:srgbClr val="000000"/>
                          </a:solidFill>
                          <a:effectLst/>
                          <a:latin typeface="Arial"/>
                        </a:rPr>
                        <a:t>Observaciones</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185490">
                <a:tc>
                  <a:txBody>
                    <a:bodyPr/>
                    <a:lstStyle/>
                    <a:p>
                      <a:pPr algn="l" rtl="0" fontAlgn="ctr"/>
                      <a:r>
                        <a:rPr lang="es-MX" sz="900" b="1" i="0" u="none" strike="noStrike">
                          <a:solidFill>
                            <a:srgbClr val="000000"/>
                          </a:solidFill>
                          <a:effectLst/>
                          <a:latin typeface="Arial"/>
                        </a:rPr>
                        <a:t>Total del personal académico (PTC, PTP, PA)</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DCDC"/>
                    </a:solidFill>
                  </a:tcPr>
                </a:tc>
                <a:tc gridSpan="2">
                  <a:txBody>
                    <a:bodyPr/>
                    <a:lstStyle/>
                    <a:p>
                      <a:pPr algn="ctr" rtl="0" fontAlgn="ctr"/>
                      <a:r>
                        <a:rPr lang="es-MX" sz="900" b="1" i="0" u="none" strike="noStrike">
                          <a:solidFill>
                            <a:srgbClr val="000000"/>
                          </a:solidFill>
                          <a:effectLst/>
                          <a:latin typeface="Arial"/>
                        </a:rPr>
                        <a:t> </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DCDC"/>
                    </a:solidFill>
                  </a:tcPr>
                </a:tc>
                <a:tc hMerge="1">
                  <a:txBody>
                    <a:bodyPr/>
                    <a:lstStyle/>
                    <a:p>
                      <a:endParaRPr lang="es-MX"/>
                    </a:p>
                  </a:txBody>
                  <a:tcPr/>
                </a:tc>
                <a:tc gridSpan="2">
                  <a:txBody>
                    <a:bodyPr/>
                    <a:lstStyle/>
                    <a:p>
                      <a:pPr algn="ctr" rtl="0" fontAlgn="ctr"/>
                      <a:r>
                        <a:rPr lang="es-MX" sz="900" b="1" i="0" u="none" strike="noStrike">
                          <a:solidFill>
                            <a:srgbClr val="000000"/>
                          </a:solidFill>
                          <a:effectLst/>
                          <a:latin typeface="Arial"/>
                        </a:rPr>
                        <a:t> </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DCDC"/>
                    </a:solidFill>
                  </a:tcPr>
                </a:tc>
                <a:tc hMerge="1">
                  <a:txBody>
                    <a:bodyPr/>
                    <a:lstStyle/>
                    <a:p>
                      <a:endParaRPr lang="es-MX"/>
                    </a:p>
                  </a:txBody>
                  <a:tcPr/>
                </a:tc>
                <a:tc gridSpan="2">
                  <a:txBody>
                    <a:bodyPr/>
                    <a:lstStyle/>
                    <a:p>
                      <a:pPr algn="ctr" rtl="0" fontAlgn="ctr"/>
                      <a:r>
                        <a:rPr lang="es-MX" sz="900" b="1" i="0" u="none" strike="noStrike">
                          <a:solidFill>
                            <a:srgbClr val="000000"/>
                          </a:solidFill>
                          <a:effectLst/>
                          <a:latin typeface="Arial"/>
                        </a:rPr>
                        <a:t> </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DCDC"/>
                    </a:solidFill>
                  </a:tcPr>
                </a:tc>
                <a:tc hMerge="1">
                  <a:txBody>
                    <a:bodyPr/>
                    <a:lstStyle/>
                    <a:p>
                      <a:endParaRPr lang="es-MX"/>
                    </a:p>
                  </a:txBody>
                  <a:tcPr/>
                </a:tc>
                <a:tc gridSpan="2">
                  <a:txBody>
                    <a:bodyPr/>
                    <a:lstStyle/>
                    <a:p>
                      <a:pPr algn="ctr" rtl="0" fontAlgn="ctr"/>
                      <a:r>
                        <a:rPr lang="es-MX" sz="900" b="1" i="0" u="none" strike="noStrike">
                          <a:solidFill>
                            <a:srgbClr val="000000"/>
                          </a:solidFill>
                          <a:effectLst/>
                          <a:latin typeface="Arial"/>
                        </a:rPr>
                        <a:t> </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DCDC"/>
                    </a:solidFill>
                  </a:tcPr>
                </a:tc>
                <a:tc hMerge="1">
                  <a:txBody>
                    <a:bodyPr/>
                    <a:lstStyle/>
                    <a:p>
                      <a:endParaRPr lang="es-MX"/>
                    </a:p>
                  </a:txBody>
                  <a:tcPr/>
                </a:tc>
                <a:tc gridSpan="2">
                  <a:txBody>
                    <a:bodyPr/>
                    <a:lstStyle/>
                    <a:p>
                      <a:pPr algn="ctr" rtl="0" fontAlgn="ctr"/>
                      <a:r>
                        <a:rPr lang="es-MX" sz="900" b="1" i="0" u="none" strike="noStrike">
                          <a:solidFill>
                            <a:srgbClr val="000000"/>
                          </a:solidFill>
                          <a:effectLst/>
                          <a:latin typeface="Arial"/>
                        </a:rPr>
                        <a:t> </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DCDC"/>
                    </a:solidFill>
                  </a:tcPr>
                </a:tc>
                <a:tc hMerge="1">
                  <a:txBody>
                    <a:bodyPr/>
                    <a:lstStyle/>
                    <a:p>
                      <a:endParaRPr lang="es-MX"/>
                    </a:p>
                  </a:txBody>
                  <a:tcPr/>
                </a:tc>
                <a:tc>
                  <a:txBody>
                    <a:bodyPr/>
                    <a:lstStyle/>
                    <a:p>
                      <a:pPr algn="l" rtl="0" fontAlgn="ctr"/>
                      <a:r>
                        <a:rPr lang="es-MX" sz="900" b="1" i="0" u="none" strike="noStrike">
                          <a:solidFill>
                            <a:srgbClr val="000000"/>
                          </a:solidFill>
                          <a:effectLst/>
                          <a:latin typeface="Arial"/>
                        </a:rPr>
                        <a:t> </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DCDC"/>
                    </a:solidFill>
                  </a:tcPr>
                </a:tc>
              </a:tr>
              <a:tr h="185490">
                <a:tc>
                  <a:txBody>
                    <a:bodyPr/>
                    <a:lstStyle/>
                    <a:p>
                      <a:pPr algn="l" rtl="0" fontAlgn="ctr"/>
                      <a:r>
                        <a:rPr lang="es-MX" sz="900" b="1" i="0" u="none" strike="noStrike">
                          <a:solidFill>
                            <a:srgbClr val="000000"/>
                          </a:solidFill>
                          <a:effectLst/>
                          <a:latin typeface="Arial"/>
                        </a:rPr>
                        <a:t>Total de Profesores de Tiempo Completo (PTC)</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DCDC"/>
                    </a:solidFill>
                  </a:tcPr>
                </a:tc>
                <a:tc gridSpan="2">
                  <a:txBody>
                    <a:bodyPr/>
                    <a:lstStyle/>
                    <a:p>
                      <a:pPr algn="ctr" rtl="0" fontAlgn="ctr"/>
                      <a:r>
                        <a:rPr lang="es-MX" sz="900" b="1" i="0" u="none" strike="noStrike">
                          <a:solidFill>
                            <a:srgbClr val="000000"/>
                          </a:solidFill>
                          <a:effectLst/>
                          <a:latin typeface="Arial"/>
                        </a:rPr>
                        <a:t> </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DCDC"/>
                    </a:solidFill>
                  </a:tcPr>
                </a:tc>
                <a:tc hMerge="1">
                  <a:txBody>
                    <a:bodyPr/>
                    <a:lstStyle/>
                    <a:p>
                      <a:endParaRPr lang="es-MX"/>
                    </a:p>
                  </a:txBody>
                  <a:tcPr/>
                </a:tc>
                <a:tc gridSpan="2">
                  <a:txBody>
                    <a:bodyPr/>
                    <a:lstStyle/>
                    <a:p>
                      <a:pPr algn="ctr" rtl="0" fontAlgn="ctr"/>
                      <a:r>
                        <a:rPr lang="es-MX" sz="900" b="1" i="0" u="none" strike="noStrike">
                          <a:solidFill>
                            <a:srgbClr val="000000"/>
                          </a:solidFill>
                          <a:effectLst/>
                          <a:latin typeface="Arial"/>
                        </a:rPr>
                        <a:t> </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DCDC"/>
                    </a:solidFill>
                  </a:tcPr>
                </a:tc>
                <a:tc hMerge="1">
                  <a:txBody>
                    <a:bodyPr/>
                    <a:lstStyle/>
                    <a:p>
                      <a:endParaRPr lang="es-MX"/>
                    </a:p>
                  </a:txBody>
                  <a:tcPr/>
                </a:tc>
                <a:tc gridSpan="2">
                  <a:txBody>
                    <a:bodyPr/>
                    <a:lstStyle/>
                    <a:p>
                      <a:pPr algn="ctr" rtl="0" fontAlgn="ctr"/>
                      <a:r>
                        <a:rPr lang="es-MX" sz="900" b="1" i="0" u="none" strike="noStrike">
                          <a:solidFill>
                            <a:srgbClr val="000000"/>
                          </a:solidFill>
                          <a:effectLst/>
                          <a:latin typeface="Arial"/>
                        </a:rPr>
                        <a:t> </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DCDC"/>
                    </a:solidFill>
                  </a:tcPr>
                </a:tc>
                <a:tc hMerge="1">
                  <a:txBody>
                    <a:bodyPr/>
                    <a:lstStyle/>
                    <a:p>
                      <a:endParaRPr lang="es-MX"/>
                    </a:p>
                  </a:txBody>
                  <a:tcPr/>
                </a:tc>
                <a:tc gridSpan="2">
                  <a:txBody>
                    <a:bodyPr/>
                    <a:lstStyle/>
                    <a:p>
                      <a:pPr algn="ctr" rtl="0" fontAlgn="ctr"/>
                      <a:r>
                        <a:rPr lang="es-MX" sz="900" b="1" i="0" u="none" strike="noStrike">
                          <a:solidFill>
                            <a:srgbClr val="000000"/>
                          </a:solidFill>
                          <a:effectLst/>
                          <a:latin typeface="Arial"/>
                        </a:rPr>
                        <a:t> </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DCDC"/>
                    </a:solidFill>
                  </a:tcPr>
                </a:tc>
                <a:tc hMerge="1">
                  <a:txBody>
                    <a:bodyPr/>
                    <a:lstStyle/>
                    <a:p>
                      <a:endParaRPr lang="es-MX"/>
                    </a:p>
                  </a:txBody>
                  <a:tcPr/>
                </a:tc>
                <a:tc gridSpan="2">
                  <a:txBody>
                    <a:bodyPr/>
                    <a:lstStyle/>
                    <a:p>
                      <a:pPr algn="ctr" rtl="0" fontAlgn="ctr"/>
                      <a:r>
                        <a:rPr lang="es-MX" sz="900" b="1" i="0" u="none" strike="noStrike">
                          <a:solidFill>
                            <a:srgbClr val="000000"/>
                          </a:solidFill>
                          <a:effectLst/>
                          <a:latin typeface="Arial"/>
                        </a:rPr>
                        <a:t> </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DCDC"/>
                    </a:solidFill>
                  </a:tcPr>
                </a:tc>
                <a:tc hMerge="1">
                  <a:txBody>
                    <a:bodyPr/>
                    <a:lstStyle/>
                    <a:p>
                      <a:endParaRPr lang="es-MX"/>
                    </a:p>
                  </a:txBody>
                  <a:tcPr/>
                </a:tc>
                <a:tc>
                  <a:txBody>
                    <a:bodyPr/>
                    <a:lstStyle/>
                    <a:p>
                      <a:pPr algn="l" rtl="0" fontAlgn="ctr"/>
                      <a:r>
                        <a:rPr lang="es-MX" sz="900" b="1" i="0" u="none" strike="noStrike">
                          <a:solidFill>
                            <a:srgbClr val="000000"/>
                          </a:solidFill>
                          <a:effectLst/>
                          <a:latin typeface="Arial"/>
                        </a:rPr>
                        <a:t> </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DCDC"/>
                    </a:solidFill>
                  </a:tcPr>
                </a:tc>
              </a:tr>
              <a:tr h="185490">
                <a:tc gridSpan="12">
                  <a:txBody>
                    <a:bodyPr/>
                    <a:lstStyle/>
                    <a:p>
                      <a:pPr algn="ctr" rtl="0" fontAlgn="ctr"/>
                      <a:r>
                        <a:rPr lang="es-MX" sz="900" b="1" i="0" u="none" strike="noStrike">
                          <a:solidFill>
                            <a:srgbClr val="000000"/>
                          </a:solidFill>
                          <a:effectLst/>
                          <a:latin typeface="Arial"/>
                        </a:rPr>
                        <a:t>Número y % de PTC de la institución con:</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DCDC"/>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r>
              <a:tr h="185490">
                <a:tc>
                  <a:txBody>
                    <a:bodyPr/>
                    <a:lstStyle/>
                    <a:p>
                      <a:pPr algn="ctr" rtl="0" fontAlgn="ctr"/>
                      <a:r>
                        <a:rPr lang="es-MX" sz="900" b="1" i="0" u="none" strike="noStrike">
                          <a:solidFill>
                            <a:srgbClr val="000000"/>
                          </a:solidFill>
                          <a:effectLst/>
                          <a:latin typeface="Arial"/>
                        </a:rPr>
                        <a:t> </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900" b="1" i="0" u="none" strike="noStrike">
                          <a:solidFill>
                            <a:srgbClr val="000000"/>
                          </a:solidFill>
                          <a:effectLst/>
                          <a:latin typeface="Arial"/>
                        </a:rPr>
                        <a:t>Número</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900" b="1" i="0" u="none" strike="noStrike">
                          <a:solidFill>
                            <a:srgbClr val="000000"/>
                          </a:solidFill>
                          <a:effectLst/>
                          <a:latin typeface="Arial"/>
                        </a:rPr>
                        <a:t>%</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900" b="1" i="0" u="none" strike="noStrike">
                          <a:solidFill>
                            <a:srgbClr val="000000"/>
                          </a:solidFill>
                          <a:effectLst/>
                          <a:latin typeface="Arial"/>
                        </a:rPr>
                        <a:t>Número</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900" b="1" i="0" u="none" strike="noStrike">
                          <a:solidFill>
                            <a:srgbClr val="000000"/>
                          </a:solidFill>
                          <a:effectLst/>
                          <a:latin typeface="Arial"/>
                        </a:rPr>
                        <a:t>%</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900" b="1" i="0" u="none" strike="noStrike">
                          <a:solidFill>
                            <a:srgbClr val="000000"/>
                          </a:solidFill>
                          <a:effectLst/>
                          <a:latin typeface="Arial"/>
                        </a:rPr>
                        <a:t>Número</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900" b="1" i="0" u="none" strike="noStrike">
                          <a:solidFill>
                            <a:srgbClr val="000000"/>
                          </a:solidFill>
                          <a:effectLst/>
                          <a:latin typeface="Arial"/>
                        </a:rPr>
                        <a:t>%</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900" b="1" i="0" u="none" strike="noStrike">
                          <a:solidFill>
                            <a:srgbClr val="000000"/>
                          </a:solidFill>
                          <a:effectLst/>
                          <a:latin typeface="Arial"/>
                        </a:rPr>
                        <a:t>Número</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900" b="1" i="0" u="none" strike="noStrike">
                          <a:solidFill>
                            <a:srgbClr val="000000"/>
                          </a:solidFill>
                          <a:effectLst/>
                          <a:latin typeface="Arial"/>
                        </a:rPr>
                        <a:t>%</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900" b="1" i="0" u="none" strike="noStrike">
                          <a:solidFill>
                            <a:srgbClr val="000000"/>
                          </a:solidFill>
                          <a:effectLst/>
                          <a:latin typeface="Arial"/>
                        </a:rPr>
                        <a:t>Número</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900" b="1" i="0" u="none" strike="noStrike">
                          <a:solidFill>
                            <a:srgbClr val="000000"/>
                          </a:solidFill>
                          <a:effectLst/>
                          <a:latin typeface="Arial"/>
                        </a:rPr>
                        <a:t>%</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900" b="1" i="0" u="none" strike="noStrike">
                          <a:solidFill>
                            <a:srgbClr val="000000"/>
                          </a:solidFill>
                          <a:effectLst/>
                          <a:latin typeface="Arial"/>
                        </a:rPr>
                        <a:t>Observaciones</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185490">
                <a:tc>
                  <a:txBody>
                    <a:bodyPr/>
                    <a:lstStyle/>
                    <a:p>
                      <a:pPr algn="l" rtl="0" fontAlgn="t"/>
                      <a:r>
                        <a:rPr lang="es-MX" sz="900" b="0" i="0" u="none" strike="noStrike">
                          <a:solidFill>
                            <a:srgbClr val="000000"/>
                          </a:solidFill>
                          <a:effectLst/>
                          <a:latin typeface="Arial"/>
                        </a:rPr>
                        <a:t>Especialidad</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490">
                <a:tc>
                  <a:txBody>
                    <a:bodyPr/>
                    <a:lstStyle/>
                    <a:p>
                      <a:pPr algn="l" rtl="0" fontAlgn="t"/>
                      <a:r>
                        <a:rPr lang="es-MX" sz="900" b="0" i="0" u="none" strike="noStrike">
                          <a:solidFill>
                            <a:srgbClr val="000000"/>
                          </a:solidFill>
                          <a:effectLst/>
                          <a:latin typeface="Arial"/>
                        </a:rPr>
                        <a:t>Maestría</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490">
                <a:tc>
                  <a:txBody>
                    <a:bodyPr/>
                    <a:lstStyle/>
                    <a:p>
                      <a:pPr algn="l" rtl="0" fontAlgn="t"/>
                      <a:r>
                        <a:rPr lang="es-MX" sz="900" b="0" i="0" u="none" strike="noStrike">
                          <a:solidFill>
                            <a:srgbClr val="000000"/>
                          </a:solidFill>
                          <a:effectLst/>
                          <a:latin typeface="Arial"/>
                        </a:rPr>
                        <a:t>Doctorado</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490">
                <a:tc>
                  <a:txBody>
                    <a:bodyPr/>
                    <a:lstStyle/>
                    <a:p>
                      <a:pPr algn="l" rtl="0" fontAlgn="t"/>
                      <a:r>
                        <a:rPr lang="es-MX" sz="900" b="0" i="0" u="none" strike="noStrike">
                          <a:solidFill>
                            <a:srgbClr val="000000"/>
                          </a:solidFill>
                          <a:effectLst/>
                          <a:latin typeface="Arial"/>
                        </a:rPr>
                        <a:t>Posgrado en el área disciplinar de su desempeño</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490">
                <a:tc>
                  <a:txBody>
                    <a:bodyPr/>
                    <a:lstStyle/>
                    <a:p>
                      <a:pPr algn="l" rtl="0" fontAlgn="t"/>
                      <a:r>
                        <a:rPr lang="es-MX" sz="900" b="0" i="0" u="none" strike="noStrike" dirty="0">
                          <a:solidFill>
                            <a:srgbClr val="000000"/>
                          </a:solidFill>
                          <a:effectLst/>
                          <a:latin typeface="Arial"/>
                        </a:rPr>
                        <a:t>Doctorado en el área disciplinar de su desempeño</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490">
                <a:tc>
                  <a:txBody>
                    <a:bodyPr/>
                    <a:lstStyle/>
                    <a:p>
                      <a:pPr algn="l" rtl="0" fontAlgn="t"/>
                      <a:r>
                        <a:rPr lang="es-MX" sz="900" b="0" i="0" u="none" strike="noStrike">
                          <a:solidFill>
                            <a:srgbClr val="000000"/>
                          </a:solidFill>
                          <a:effectLst/>
                          <a:latin typeface="Arial"/>
                        </a:rPr>
                        <a:t>Perfil deseable reconocido por el PROMEP-SES</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490">
                <a:tc>
                  <a:txBody>
                    <a:bodyPr/>
                    <a:lstStyle/>
                    <a:p>
                      <a:pPr algn="l" rtl="0" fontAlgn="t"/>
                      <a:r>
                        <a:rPr lang="es-MX" sz="900" b="0" i="0" u="none" strike="noStrike">
                          <a:solidFill>
                            <a:srgbClr val="000000"/>
                          </a:solidFill>
                          <a:effectLst/>
                          <a:latin typeface="Arial"/>
                        </a:rPr>
                        <a:t>Adscripción al SNI o SNC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490">
                <a:tc>
                  <a:txBody>
                    <a:bodyPr/>
                    <a:lstStyle/>
                    <a:p>
                      <a:pPr algn="l" rtl="0" fontAlgn="t"/>
                      <a:r>
                        <a:rPr lang="es-MX" sz="900" b="0" i="0" u="none" strike="noStrike">
                          <a:solidFill>
                            <a:srgbClr val="000000"/>
                          </a:solidFill>
                          <a:effectLst/>
                          <a:latin typeface="Arial"/>
                        </a:rPr>
                        <a:t>Participación en el programa de tutorías</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0049">
                <a:tc>
                  <a:txBody>
                    <a:bodyPr/>
                    <a:lstStyle/>
                    <a:p>
                      <a:pPr algn="l" rtl="0" fontAlgn="t"/>
                      <a:r>
                        <a:rPr lang="es-MX" sz="900" b="1" i="1" u="none" strike="noStrike">
                          <a:solidFill>
                            <a:srgbClr val="000000"/>
                          </a:solidFill>
                          <a:effectLst/>
                          <a:latin typeface="Arial"/>
                        </a:rPr>
                        <a:t>Profesores (PTC, PMT y PA) que reciben capacitación y/o actualización con al menos 40 horas por año</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900" b="1" i="1"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900" b="1" i="1"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18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18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18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18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18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18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18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18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s-MX" sz="18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ctr" rtl="0" fontAlgn="ctr"/>
                      <a:r>
                        <a:rPr lang="es-MX" sz="900" b="1" i="0" u="none" strike="noStrike" dirty="0" smtClean="0">
                          <a:solidFill>
                            <a:srgbClr val="000000"/>
                          </a:solidFill>
                          <a:effectLst/>
                          <a:latin typeface="Arial"/>
                        </a:rPr>
                        <a:t>Capacidad </a:t>
                      </a:r>
                      <a:r>
                        <a:rPr lang="es-MX" sz="900" b="1" i="0" u="none" strike="noStrike" dirty="0">
                          <a:solidFill>
                            <a:srgbClr val="000000"/>
                          </a:solidFill>
                          <a:effectLst/>
                          <a:latin typeface="Arial"/>
                        </a:rPr>
                        <a:t>académica</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ctr" rtl="0" fontAlgn="ctr"/>
                      <a:r>
                        <a:rPr lang="es-MX" sz="900" b="1" i="0" u="none" strike="noStrike">
                          <a:solidFill>
                            <a:srgbClr val="000000"/>
                          </a:solidFill>
                          <a:effectLst/>
                          <a:latin typeface="Arial"/>
                        </a:rPr>
                        <a:t>Valor actual</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gridSpan="2">
                  <a:txBody>
                    <a:bodyPr/>
                    <a:lstStyle/>
                    <a:p>
                      <a:pPr algn="ctr" rtl="0" fontAlgn="ctr"/>
                      <a:r>
                        <a:rPr lang="es-MX" sz="900" b="1" i="0" u="none" strike="noStrike">
                          <a:solidFill>
                            <a:srgbClr val="000000"/>
                          </a:solidFill>
                          <a:effectLst/>
                          <a:latin typeface="Arial"/>
                        </a:rPr>
                        <a:t>2014*</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gridSpan="2">
                  <a:txBody>
                    <a:bodyPr/>
                    <a:lstStyle/>
                    <a:p>
                      <a:pPr algn="ctr" rtl="0" fontAlgn="ctr"/>
                      <a:r>
                        <a:rPr lang="es-MX" sz="900" b="1" i="0" u="none" strike="noStrike">
                          <a:solidFill>
                            <a:srgbClr val="000000"/>
                          </a:solidFill>
                          <a:effectLst/>
                          <a:latin typeface="Arial"/>
                        </a:rPr>
                        <a:t>2015*</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gridSpan="2">
                  <a:txBody>
                    <a:bodyPr/>
                    <a:lstStyle/>
                    <a:p>
                      <a:pPr algn="ctr" rtl="0" fontAlgn="ctr"/>
                      <a:r>
                        <a:rPr lang="es-MX" sz="900" b="1" i="0" u="none" strike="noStrike">
                          <a:solidFill>
                            <a:srgbClr val="000000"/>
                          </a:solidFill>
                          <a:effectLst/>
                          <a:latin typeface="Arial"/>
                        </a:rPr>
                        <a:t>2016*</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gridSpan="2">
                  <a:txBody>
                    <a:bodyPr/>
                    <a:lstStyle/>
                    <a:p>
                      <a:pPr algn="ctr" rtl="0" fontAlgn="ctr"/>
                      <a:r>
                        <a:rPr lang="es-MX" sz="900" b="1" i="0" u="none" strike="noStrike">
                          <a:solidFill>
                            <a:srgbClr val="000000"/>
                          </a:solidFill>
                          <a:effectLst/>
                          <a:latin typeface="Arial"/>
                        </a:rPr>
                        <a:t>2017*</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a:txBody>
                    <a:bodyPr/>
                    <a:lstStyle/>
                    <a:p>
                      <a:pPr algn="ctr" rtl="0" fontAlgn="ctr"/>
                      <a:r>
                        <a:rPr lang="es-MX" sz="900" b="1" i="0" u="none" strike="noStrike">
                          <a:solidFill>
                            <a:srgbClr val="000000"/>
                          </a:solidFill>
                          <a:effectLst/>
                          <a:latin typeface="Arial"/>
                        </a:rPr>
                        <a:t>Observaciones</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185490">
                <a:tc>
                  <a:txBody>
                    <a:bodyPr/>
                    <a:lstStyle/>
                    <a:p>
                      <a:pPr algn="l" rtl="0" fontAlgn="ctr"/>
                      <a:r>
                        <a:rPr lang="es-MX" sz="900" b="1" i="0" u="none" strike="noStrike" dirty="0">
                          <a:solidFill>
                            <a:srgbClr val="000000"/>
                          </a:solidFill>
                          <a:effectLst/>
                          <a:latin typeface="Arial"/>
                        </a:rPr>
                        <a:t>Cuerpos académicos:</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DCDC"/>
                    </a:solidFill>
                  </a:tcPr>
                </a:tc>
                <a:tc gridSpan="2">
                  <a:txBody>
                    <a:bodyPr/>
                    <a:lstStyle/>
                    <a:p>
                      <a:pPr algn="ctr" rtl="0" fontAlgn="ctr"/>
                      <a:r>
                        <a:rPr lang="es-MX" sz="900" b="1" i="0" u="none" strike="noStrike">
                          <a:solidFill>
                            <a:srgbClr val="000000"/>
                          </a:solidFill>
                          <a:effectLst/>
                          <a:latin typeface="Arial"/>
                        </a:rPr>
                        <a:t> </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DCDC"/>
                    </a:solidFill>
                  </a:tcPr>
                </a:tc>
                <a:tc hMerge="1">
                  <a:txBody>
                    <a:bodyPr/>
                    <a:lstStyle/>
                    <a:p>
                      <a:endParaRPr lang="es-MX"/>
                    </a:p>
                  </a:txBody>
                  <a:tcPr/>
                </a:tc>
                <a:tc gridSpan="2">
                  <a:txBody>
                    <a:bodyPr/>
                    <a:lstStyle/>
                    <a:p>
                      <a:pPr algn="ctr" rtl="0" fontAlgn="ctr"/>
                      <a:r>
                        <a:rPr lang="es-MX" sz="900" b="1" i="0" u="none" strike="noStrike">
                          <a:solidFill>
                            <a:srgbClr val="000000"/>
                          </a:solidFill>
                          <a:effectLst/>
                          <a:latin typeface="Arial"/>
                        </a:rPr>
                        <a:t> </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DCDC"/>
                    </a:solidFill>
                  </a:tcPr>
                </a:tc>
                <a:tc hMerge="1">
                  <a:txBody>
                    <a:bodyPr/>
                    <a:lstStyle/>
                    <a:p>
                      <a:endParaRPr lang="es-MX"/>
                    </a:p>
                  </a:txBody>
                  <a:tcPr/>
                </a:tc>
                <a:tc gridSpan="2">
                  <a:txBody>
                    <a:bodyPr/>
                    <a:lstStyle/>
                    <a:p>
                      <a:pPr algn="ctr" rtl="0" fontAlgn="ctr"/>
                      <a:r>
                        <a:rPr lang="es-MX" sz="900" b="1" i="0" u="none" strike="noStrike">
                          <a:solidFill>
                            <a:srgbClr val="000000"/>
                          </a:solidFill>
                          <a:effectLst/>
                          <a:latin typeface="Arial"/>
                        </a:rPr>
                        <a:t> </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DCDC"/>
                    </a:solidFill>
                  </a:tcPr>
                </a:tc>
                <a:tc hMerge="1">
                  <a:txBody>
                    <a:bodyPr/>
                    <a:lstStyle/>
                    <a:p>
                      <a:endParaRPr lang="es-MX"/>
                    </a:p>
                  </a:txBody>
                  <a:tcPr/>
                </a:tc>
                <a:tc gridSpan="2">
                  <a:txBody>
                    <a:bodyPr/>
                    <a:lstStyle/>
                    <a:p>
                      <a:pPr algn="ctr" rtl="0" fontAlgn="ctr"/>
                      <a:r>
                        <a:rPr lang="es-MX" sz="900" b="1" i="0" u="none" strike="noStrike">
                          <a:solidFill>
                            <a:srgbClr val="000000"/>
                          </a:solidFill>
                          <a:effectLst/>
                          <a:latin typeface="Arial"/>
                        </a:rPr>
                        <a:t> </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DCDC"/>
                    </a:solidFill>
                  </a:tcPr>
                </a:tc>
                <a:tc hMerge="1">
                  <a:txBody>
                    <a:bodyPr/>
                    <a:lstStyle/>
                    <a:p>
                      <a:endParaRPr lang="es-MX"/>
                    </a:p>
                  </a:txBody>
                  <a:tcPr/>
                </a:tc>
                <a:tc gridSpan="2">
                  <a:txBody>
                    <a:bodyPr/>
                    <a:lstStyle/>
                    <a:p>
                      <a:pPr algn="ctr" rtl="0" fontAlgn="ctr"/>
                      <a:r>
                        <a:rPr lang="es-MX" sz="900" b="1" i="0" u="none" strike="noStrike">
                          <a:solidFill>
                            <a:srgbClr val="000000"/>
                          </a:solidFill>
                          <a:effectLst/>
                          <a:latin typeface="Arial"/>
                        </a:rPr>
                        <a:t> </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DCDC"/>
                    </a:solidFill>
                  </a:tcPr>
                </a:tc>
                <a:tc hMerge="1">
                  <a:txBody>
                    <a:bodyPr/>
                    <a:lstStyle/>
                    <a:p>
                      <a:endParaRPr lang="es-MX"/>
                    </a:p>
                  </a:txBody>
                  <a:tcPr/>
                </a:tc>
                <a:tc>
                  <a:txBody>
                    <a:bodyPr/>
                    <a:lstStyle/>
                    <a:p>
                      <a:pPr algn="l" rtl="0" fontAlgn="ctr"/>
                      <a:r>
                        <a:rPr lang="es-MX" sz="900" b="1" i="0" u="none" strike="noStrike">
                          <a:solidFill>
                            <a:srgbClr val="000000"/>
                          </a:solidFill>
                          <a:effectLst/>
                          <a:latin typeface="Arial"/>
                        </a:rPr>
                        <a:t> </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DCDC"/>
                    </a:solidFill>
                  </a:tcPr>
                </a:tc>
              </a:tr>
              <a:tr h="185490">
                <a:tc>
                  <a:txBody>
                    <a:bodyPr/>
                    <a:lstStyle/>
                    <a:p>
                      <a:pPr algn="ctr" rtl="0" fontAlgn="ctr"/>
                      <a:r>
                        <a:rPr lang="es-MX" sz="900" b="1" i="0" u="none" strike="noStrike">
                          <a:solidFill>
                            <a:srgbClr val="000000"/>
                          </a:solidFill>
                          <a:effectLst/>
                          <a:latin typeface="Arial"/>
                        </a:rPr>
                        <a:t> </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900" b="1" i="0" u="none" strike="noStrike">
                          <a:solidFill>
                            <a:srgbClr val="000000"/>
                          </a:solidFill>
                          <a:effectLst/>
                          <a:latin typeface="Arial"/>
                        </a:rPr>
                        <a:t>Número</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900" b="1" i="0" u="none" strike="noStrike">
                          <a:solidFill>
                            <a:srgbClr val="000000"/>
                          </a:solidFill>
                          <a:effectLst/>
                          <a:latin typeface="Arial"/>
                        </a:rPr>
                        <a:t>%</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900" b="1" i="0" u="none" strike="noStrike">
                          <a:solidFill>
                            <a:srgbClr val="000000"/>
                          </a:solidFill>
                          <a:effectLst/>
                          <a:latin typeface="Arial"/>
                        </a:rPr>
                        <a:t>Número</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900" b="1" i="0" u="none" strike="noStrike">
                          <a:solidFill>
                            <a:srgbClr val="000000"/>
                          </a:solidFill>
                          <a:effectLst/>
                          <a:latin typeface="Arial"/>
                        </a:rPr>
                        <a:t>%</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900" b="1" i="0" u="none" strike="noStrike">
                          <a:solidFill>
                            <a:srgbClr val="000000"/>
                          </a:solidFill>
                          <a:effectLst/>
                          <a:latin typeface="Arial"/>
                        </a:rPr>
                        <a:t>Número</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900" b="1" i="0" u="none" strike="noStrike">
                          <a:solidFill>
                            <a:srgbClr val="000000"/>
                          </a:solidFill>
                          <a:effectLst/>
                          <a:latin typeface="Arial"/>
                        </a:rPr>
                        <a:t>%</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900" b="1" i="0" u="none" strike="noStrike">
                          <a:solidFill>
                            <a:srgbClr val="000000"/>
                          </a:solidFill>
                          <a:effectLst/>
                          <a:latin typeface="Arial"/>
                        </a:rPr>
                        <a:t>Número</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900" b="1" i="0" u="none" strike="noStrike">
                          <a:solidFill>
                            <a:srgbClr val="000000"/>
                          </a:solidFill>
                          <a:effectLst/>
                          <a:latin typeface="Arial"/>
                        </a:rPr>
                        <a:t>%</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900" b="1" i="0" u="none" strike="noStrike">
                          <a:solidFill>
                            <a:srgbClr val="000000"/>
                          </a:solidFill>
                          <a:effectLst/>
                          <a:latin typeface="Arial"/>
                        </a:rPr>
                        <a:t>Número</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900" b="1" i="0" u="none" strike="noStrike">
                          <a:solidFill>
                            <a:srgbClr val="000000"/>
                          </a:solidFill>
                          <a:effectLst/>
                          <a:latin typeface="Arial"/>
                        </a:rPr>
                        <a:t>%</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900" b="1" i="0" u="none" strike="noStrike">
                          <a:solidFill>
                            <a:srgbClr val="000000"/>
                          </a:solidFill>
                          <a:effectLst/>
                          <a:latin typeface="Arial"/>
                        </a:rPr>
                        <a:t>Observaciones</a:t>
                      </a:r>
                    </a:p>
                  </a:txBody>
                  <a:tcPr marL="9275" marR="9275" marT="92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296784">
                <a:tc>
                  <a:txBody>
                    <a:bodyPr/>
                    <a:lstStyle/>
                    <a:p>
                      <a:pPr algn="l" rtl="0" fontAlgn="t"/>
                      <a:r>
                        <a:rPr lang="es-MX" sz="900" b="0" i="0" u="none" strike="noStrike">
                          <a:solidFill>
                            <a:srgbClr val="000000"/>
                          </a:solidFill>
                          <a:effectLst/>
                          <a:latin typeface="Arial"/>
                        </a:rPr>
                        <a:t>Consolidados. </a:t>
                      </a:r>
                      <a:br>
                        <a:rPr lang="es-MX" sz="900" b="0" i="0" u="none" strike="noStrike">
                          <a:solidFill>
                            <a:srgbClr val="000000"/>
                          </a:solidFill>
                          <a:effectLst/>
                          <a:latin typeface="Arial"/>
                        </a:rPr>
                      </a:br>
                      <a:r>
                        <a:rPr lang="es-MX" sz="900" b="0" i="0" u="none" strike="noStrike">
                          <a:solidFill>
                            <a:srgbClr val="000000"/>
                          </a:solidFill>
                          <a:effectLst/>
                          <a:latin typeface="Arial"/>
                        </a:rPr>
                        <a:t>(Especificar nombres de los CA Consolidados)</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6784">
                <a:tc>
                  <a:txBody>
                    <a:bodyPr/>
                    <a:lstStyle/>
                    <a:p>
                      <a:pPr algn="l" rtl="0" fontAlgn="t"/>
                      <a:r>
                        <a:rPr lang="es-MX" sz="900" b="0" i="0" u="none" strike="noStrike">
                          <a:solidFill>
                            <a:srgbClr val="000000"/>
                          </a:solidFill>
                          <a:effectLst/>
                          <a:latin typeface="Arial"/>
                        </a:rPr>
                        <a:t>En consolidación. </a:t>
                      </a:r>
                      <a:br>
                        <a:rPr lang="es-MX" sz="900" b="0" i="0" u="none" strike="noStrike">
                          <a:solidFill>
                            <a:srgbClr val="000000"/>
                          </a:solidFill>
                          <a:effectLst/>
                          <a:latin typeface="Arial"/>
                        </a:rPr>
                      </a:br>
                      <a:r>
                        <a:rPr lang="es-MX" sz="900" b="0" i="0" u="none" strike="noStrike">
                          <a:solidFill>
                            <a:srgbClr val="000000"/>
                          </a:solidFill>
                          <a:effectLst/>
                          <a:latin typeface="Arial"/>
                        </a:rPr>
                        <a:t>(Especificar nombres de los CA Consolidados)</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6784">
                <a:tc>
                  <a:txBody>
                    <a:bodyPr/>
                    <a:lstStyle/>
                    <a:p>
                      <a:pPr algn="l" rtl="0" fontAlgn="t"/>
                      <a:r>
                        <a:rPr lang="es-MX" sz="900" b="0" i="0" u="none" strike="noStrike">
                          <a:solidFill>
                            <a:srgbClr val="000000"/>
                          </a:solidFill>
                          <a:effectLst/>
                          <a:latin typeface="Arial"/>
                        </a:rPr>
                        <a:t>En formación.</a:t>
                      </a:r>
                      <a:br>
                        <a:rPr lang="es-MX" sz="900" b="0" i="0" u="none" strike="noStrike">
                          <a:solidFill>
                            <a:srgbClr val="000000"/>
                          </a:solidFill>
                          <a:effectLst/>
                          <a:latin typeface="Arial"/>
                        </a:rPr>
                      </a:br>
                      <a:r>
                        <a:rPr lang="es-MX" sz="900" b="0" i="0" u="none" strike="noStrike">
                          <a:solidFill>
                            <a:srgbClr val="000000"/>
                          </a:solidFill>
                          <a:effectLst/>
                          <a:latin typeface="Arial"/>
                        </a:rPr>
                        <a:t>(Especificar nombres de los CA Consolidados)</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900" b="0" i="0" u="none" strike="noStrike" dirty="0">
                          <a:solidFill>
                            <a:srgbClr val="000000"/>
                          </a:solidFill>
                          <a:effectLst/>
                          <a:latin typeface="Arial"/>
                        </a:rPr>
                        <a:t> </a:t>
                      </a:r>
                    </a:p>
                  </a:txBody>
                  <a:tcPr marL="9275" marR="9275" marT="92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pSp>
        <p:nvGrpSpPr>
          <p:cNvPr id="3076" name="Group 4"/>
          <p:cNvGrpSpPr>
            <a:grpSpLocks noChangeAspect="1"/>
          </p:cNvGrpSpPr>
          <p:nvPr/>
        </p:nvGrpSpPr>
        <p:grpSpPr bwMode="auto">
          <a:xfrm>
            <a:off x="4778895" y="4398119"/>
            <a:ext cx="3465513" cy="327025"/>
            <a:chOff x="2880" y="2851"/>
            <a:chExt cx="2183" cy="206"/>
          </a:xfrm>
        </p:grpSpPr>
        <p:sp>
          <p:nvSpPr>
            <p:cNvPr id="3075" name="AutoShape 3"/>
            <p:cNvSpPr>
              <a:spLocks noChangeAspect="1" noChangeArrowheads="1" noTextEdit="1"/>
            </p:cNvSpPr>
            <p:nvPr/>
          </p:nvSpPr>
          <p:spPr bwMode="auto">
            <a:xfrm>
              <a:off x="2880" y="2851"/>
              <a:ext cx="2183" cy="20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s-MX"/>
            </a:p>
          </p:txBody>
        </p:sp>
        <p:sp>
          <p:nvSpPr>
            <p:cNvPr id="3077" name="Rectangle 5"/>
            <p:cNvSpPr>
              <a:spLocks noChangeArrowheads="1"/>
            </p:cNvSpPr>
            <p:nvPr/>
          </p:nvSpPr>
          <p:spPr bwMode="auto">
            <a:xfrm>
              <a:off x="2879" y="2849"/>
              <a:ext cx="2174" cy="19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s-MX"/>
            </a:p>
          </p:txBody>
        </p:sp>
        <p:sp>
          <p:nvSpPr>
            <p:cNvPr id="3078" name="Rectangle 6"/>
            <p:cNvSpPr>
              <a:spLocks noChangeArrowheads="1"/>
            </p:cNvSpPr>
            <p:nvPr/>
          </p:nvSpPr>
          <p:spPr bwMode="auto">
            <a:xfrm>
              <a:off x="2980" y="2859"/>
              <a:ext cx="1254" cy="1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FF3300"/>
                  </a:solidFill>
                  <a:effectLst/>
                  <a:latin typeface="Arial" pitchFamily="34" charset="0"/>
                  <a:cs typeface="Arial" pitchFamily="34" charset="0"/>
                </a:rPr>
                <a:t>* Las metas deben expresarse </a:t>
              </a: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sp>
          <p:nvSpPr>
            <p:cNvPr id="3079" name="Rectangle 7"/>
            <p:cNvSpPr>
              <a:spLocks noChangeArrowheads="1"/>
            </p:cNvSpPr>
            <p:nvPr/>
          </p:nvSpPr>
          <p:spPr bwMode="auto">
            <a:xfrm>
              <a:off x="4080" y="2857"/>
              <a:ext cx="561" cy="12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1" i="0" u="none" strike="noStrike" cap="none" normalizeH="0" baseline="0" smtClean="0">
                  <a:ln>
                    <a:noFill/>
                  </a:ln>
                  <a:solidFill>
                    <a:srgbClr val="FF3300"/>
                  </a:solidFill>
                  <a:effectLst/>
                  <a:latin typeface="Arial" pitchFamily="34" charset="0"/>
                  <a:cs typeface="Arial" pitchFamily="34" charset="0"/>
                </a:rPr>
                <a:t>acumulando</a:t>
              </a: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sp>
          <p:nvSpPr>
            <p:cNvPr id="3080" name="Rectangle 8"/>
            <p:cNvSpPr>
              <a:spLocks noChangeArrowheads="1"/>
            </p:cNvSpPr>
            <p:nvPr/>
          </p:nvSpPr>
          <p:spPr bwMode="auto">
            <a:xfrm>
              <a:off x="4573" y="2859"/>
              <a:ext cx="482" cy="1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FF3300"/>
                  </a:solidFill>
                  <a:effectLst/>
                  <a:latin typeface="Arial" pitchFamily="34" charset="0"/>
                  <a:cs typeface="Arial" pitchFamily="34" charset="0"/>
                </a:rPr>
                <a:t>los valores </a:t>
              </a: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sp>
          <p:nvSpPr>
            <p:cNvPr id="3081" name="Rectangle 9"/>
            <p:cNvSpPr>
              <a:spLocks noChangeArrowheads="1"/>
            </p:cNvSpPr>
            <p:nvPr/>
          </p:nvSpPr>
          <p:spPr bwMode="auto">
            <a:xfrm>
              <a:off x="3563" y="2955"/>
              <a:ext cx="346" cy="1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FF3300"/>
                  </a:solidFill>
                  <a:effectLst/>
                  <a:latin typeface="Arial" pitchFamily="34" charset="0"/>
                  <a:cs typeface="Arial" pitchFamily="34" charset="0"/>
                </a:rPr>
                <a:t>de los a</a:t>
              </a: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sp>
          <p:nvSpPr>
            <p:cNvPr id="3082" name="Rectangle 10"/>
            <p:cNvSpPr>
              <a:spLocks noChangeArrowheads="1"/>
            </p:cNvSpPr>
            <p:nvPr/>
          </p:nvSpPr>
          <p:spPr bwMode="auto">
            <a:xfrm>
              <a:off x="3844" y="2955"/>
              <a:ext cx="89" cy="1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FF3300"/>
                  </a:solidFill>
                  <a:effectLst/>
                  <a:latin typeface="Arial" pitchFamily="34" charset="0"/>
                  <a:cs typeface="Arial" pitchFamily="34" charset="0"/>
                </a:rPr>
                <a:t>ñ</a:t>
              </a: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sp>
          <p:nvSpPr>
            <p:cNvPr id="3083" name="Rectangle 11"/>
            <p:cNvSpPr>
              <a:spLocks noChangeArrowheads="1"/>
            </p:cNvSpPr>
            <p:nvPr/>
          </p:nvSpPr>
          <p:spPr bwMode="auto">
            <a:xfrm>
              <a:off x="3888" y="2955"/>
              <a:ext cx="571" cy="1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FF3300"/>
                  </a:solidFill>
                  <a:effectLst/>
                  <a:latin typeface="Arial" pitchFamily="34" charset="0"/>
                  <a:cs typeface="Arial" pitchFamily="34" charset="0"/>
                </a:rPr>
                <a:t>os anteriores.</a:t>
              </a: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grpSp>
      <p:pic>
        <p:nvPicPr>
          <p:cNvPr id="17" name="Imagen 16"/>
          <p:cNvPicPr>
            <a:picLocks noChangeAspect="1"/>
          </p:cNvPicPr>
          <p:nvPr/>
        </p:nvPicPr>
        <p:blipFill>
          <a:blip r:embed="rId3"/>
          <a:stretch>
            <a:fillRect/>
          </a:stretch>
        </p:blipFill>
        <p:spPr>
          <a:xfrm>
            <a:off x="810046" y="-25981"/>
            <a:ext cx="8333954" cy="597460"/>
          </a:xfrm>
          <a:prstGeom prst="rect">
            <a:avLst/>
          </a:prstGeom>
        </p:spPr>
      </p:pic>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52"/>
          <p:cNvSpPr>
            <a:spLocks noChangeArrowheads="1"/>
          </p:cNvSpPr>
          <p:nvPr/>
        </p:nvSpPr>
        <p:spPr bwMode="auto">
          <a:xfrm>
            <a:off x="0" y="576912"/>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7" name="Rectangle 2"/>
          <p:cNvSpPr>
            <a:spLocks noChangeArrowheads="1"/>
          </p:cNvSpPr>
          <p:nvPr/>
        </p:nvSpPr>
        <p:spPr bwMode="auto">
          <a:xfrm>
            <a:off x="-8236" y="571481"/>
            <a:ext cx="9144000" cy="6286519"/>
          </a:xfrm>
          <a:prstGeom prst="rect">
            <a:avLst/>
          </a:prstGeom>
          <a:solidFill>
            <a:schemeClr val="bg1">
              <a:alpha val="10000"/>
            </a:schemeClr>
          </a:solidFill>
          <a:ln w="3175" algn="ctr">
            <a:solidFill>
              <a:srgbClr val="B2B2B2"/>
            </a:solidFill>
            <a:miter lim="800000"/>
            <a:headEnd/>
            <a:tailEnd/>
          </a:ln>
        </p:spPr>
        <p:txBody>
          <a:bodyPr anchor="t" anchorCtr="0">
            <a:noAutofit/>
          </a:bodyPr>
          <a:lstStyle/>
          <a:p>
            <a:pPr algn="just">
              <a:tabLst>
                <a:tab pos="180975" algn="l"/>
                <a:tab pos="447675" algn="l"/>
              </a:tabLst>
            </a:pPr>
            <a:endParaRPr lang="es-MX" sz="500" b="1" dirty="0" smtClean="0">
              <a:solidFill>
                <a:schemeClr val="tx1"/>
              </a:solidFill>
            </a:endParaRPr>
          </a:p>
          <a:p>
            <a:pPr algn="just">
              <a:tabLst>
                <a:tab pos="180975" algn="l"/>
                <a:tab pos="447675" algn="l"/>
              </a:tabLst>
            </a:pPr>
            <a:r>
              <a:rPr lang="es-MX" sz="1300" b="1" dirty="0" smtClean="0">
                <a:solidFill>
                  <a:schemeClr val="tx1"/>
                </a:solidFill>
              </a:rPr>
              <a:t>Actualización </a:t>
            </a:r>
            <a:r>
              <a:rPr lang="es-MX" sz="1300" b="1" dirty="0">
                <a:solidFill>
                  <a:schemeClr val="tx1"/>
                </a:solidFill>
              </a:rPr>
              <a:t>de la </a:t>
            </a:r>
            <a:r>
              <a:rPr lang="es-MX" sz="1300" b="1" dirty="0" smtClean="0">
                <a:solidFill>
                  <a:schemeClr val="tx1"/>
                </a:solidFill>
              </a:rPr>
              <a:t>planeación (Para el documento PFCE-</a:t>
            </a:r>
            <a:r>
              <a:rPr lang="es-MX" sz="1300" b="1" dirty="0" err="1" smtClean="0">
                <a:solidFill>
                  <a:schemeClr val="tx1"/>
                </a:solidFill>
              </a:rPr>
              <a:t>ProFOE</a:t>
            </a:r>
            <a:r>
              <a:rPr lang="es-MX" sz="1300" b="1" dirty="0" smtClean="0">
                <a:solidFill>
                  <a:schemeClr val="tx1"/>
                </a:solidFill>
              </a:rPr>
              <a:t>)</a:t>
            </a:r>
            <a:endParaRPr lang="es-MX" sz="1300" dirty="0" smtClean="0">
              <a:solidFill>
                <a:schemeClr val="tx1"/>
              </a:solidFill>
            </a:endParaRPr>
          </a:p>
          <a:p>
            <a:pPr algn="ctr">
              <a:tabLst>
                <a:tab pos="180975" algn="l"/>
                <a:tab pos="447675" algn="l"/>
              </a:tabLst>
            </a:pPr>
            <a:endParaRPr lang="es-MX" sz="1300" dirty="0">
              <a:solidFill>
                <a:schemeClr val="tx1"/>
              </a:solidFill>
            </a:endParaRPr>
          </a:p>
        </p:txBody>
      </p:sp>
      <p:sp>
        <p:nvSpPr>
          <p:cNvPr id="57350" name="AutoShape 208">
            <a:hlinkClick r:id="" action="ppaction://hlinkshowjump?jump=nextslide"/>
          </p:cNvPr>
          <p:cNvSpPr>
            <a:spLocks noChangeArrowheads="1"/>
          </p:cNvSpPr>
          <p:nvPr/>
        </p:nvSpPr>
        <p:spPr bwMode="auto">
          <a:xfrm>
            <a:off x="8959850" y="718888"/>
            <a:ext cx="155575" cy="147637"/>
          </a:xfrm>
          <a:prstGeom prst="rightArrow">
            <a:avLst>
              <a:gd name="adj1" fmla="val 50000"/>
              <a:gd name="adj2" fmla="val 58733"/>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sp>
        <p:nvSpPr>
          <p:cNvPr id="57531" name="AutoShape 176">
            <a:hlinkClick r:id="" action="ppaction://hlinkshowjump?jump=previousslide"/>
          </p:cNvPr>
          <p:cNvSpPr>
            <a:spLocks noChangeArrowheads="1"/>
          </p:cNvSpPr>
          <p:nvPr/>
        </p:nvSpPr>
        <p:spPr bwMode="auto">
          <a:xfrm flipH="1">
            <a:off x="8748713" y="720475"/>
            <a:ext cx="155575" cy="147638"/>
          </a:xfrm>
          <a:prstGeom prst="rightArrow">
            <a:avLst>
              <a:gd name="adj1" fmla="val 50000"/>
              <a:gd name="adj2" fmla="val 58732"/>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graphicFrame>
        <p:nvGraphicFramePr>
          <p:cNvPr id="3" name="2 Tabla"/>
          <p:cNvGraphicFramePr>
            <a:graphicFrameLocks noGrp="1"/>
          </p:cNvGraphicFramePr>
          <p:nvPr>
            <p:extLst>
              <p:ext uri="{D42A27DB-BD31-4B8C-83A1-F6EECF244321}">
                <p14:modId xmlns:p14="http://schemas.microsoft.com/office/powerpoint/2010/main" val="3723858818"/>
              </p:ext>
            </p:extLst>
          </p:nvPr>
        </p:nvGraphicFramePr>
        <p:xfrm>
          <a:off x="97971" y="1004230"/>
          <a:ext cx="8947829" cy="5648545"/>
        </p:xfrm>
        <a:graphic>
          <a:graphicData uri="http://schemas.openxmlformats.org/drawingml/2006/table">
            <a:tbl>
              <a:tblPr/>
              <a:tblGrid>
                <a:gridCol w="3295852"/>
                <a:gridCol w="531150"/>
                <a:gridCol w="408576"/>
                <a:gridCol w="531150"/>
                <a:gridCol w="408576"/>
                <a:gridCol w="531150"/>
                <a:gridCol w="408576"/>
                <a:gridCol w="531150"/>
                <a:gridCol w="408576"/>
                <a:gridCol w="531150"/>
                <a:gridCol w="408576"/>
                <a:gridCol w="953347"/>
              </a:tblGrid>
              <a:tr h="122988">
                <a:tc>
                  <a:txBody>
                    <a:bodyPr/>
                    <a:lstStyle/>
                    <a:p>
                      <a:pPr algn="ctr" rtl="0" fontAlgn="ctr"/>
                      <a:r>
                        <a:rPr lang="es-MX" sz="850" b="1" i="0" u="none" strike="noStrike" dirty="0">
                          <a:solidFill>
                            <a:srgbClr val="000000"/>
                          </a:solidFill>
                          <a:effectLst/>
                          <a:latin typeface="Arial"/>
                        </a:rPr>
                        <a:t>Competitividad académica</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ctr" rtl="0" fontAlgn="ctr"/>
                      <a:r>
                        <a:rPr lang="es-MX" sz="850" b="1" i="0" u="none" strike="noStrike">
                          <a:solidFill>
                            <a:srgbClr val="000000"/>
                          </a:solidFill>
                          <a:effectLst/>
                          <a:latin typeface="Arial"/>
                        </a:rPr>
                        <a:t>Valor actual</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gridSpan="2">
                  <a:txBody>
                    <a:bodyPr/>
                    <a:lstStyle/>
                    <a:p>
                      <a:pPr algn="ctr" rtl="0" fontAlgn="ctr"/>
                      <a:r>
                        <a:rPr lang="es-MX" sz="850" b="1" i="0" u="none" strike="noStrike">
                          <a:solidFill>
                            <a:srgbClr val="000000"/>
                          </a:solidFill>
                          <a:effectLst/>
                          <a:latin typeface="Arial"/>
                        </a:rPr>
                        <a:t>2014*</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gridSpan="2">
                  <a:txBody>
                    <a:bodyPr/>
                    <a:lstStyle/>
                    <a:p>
                      <a:pPr algn="ctr" rtl="0" fontAlgn="ctr"/>
                      <a:r>
                        <a:rPr lang="es-MX" sz="850" b="1" i="0" u="none" strike="noStrike">
                          <a:solidFill>
                            <a:srgbClr val="000000"/>
                          </a:solidFill>
                          <a:effectLst/>
                          <a:latin typeface="Arial"/>
                        </a:rPr>
                        <a:t>2015*</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gridSpan="2">
                  <a:txBody>
                    <a:bodyPr/>
                    <a:lstStyle/>
                    <a:p>
                      <a:pPr algn="ctr" rtl="0" fontAlgn="ctr"/>
                      <a:r>
                        <a:rPr lang="es-MX" sz="850" b="1" i="0" u="none" strike="noStrike">
                          <a:solidFill>
                            <a:srgbClr val="000000"/>
                          </a:solidFill>
                          <a:effectLst/>
                          <a:latin typeface="Arial"/>
                        </a:rPr>
                        <a:t>2016*</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gridSpan="2">
                  <a:txBody>
                    <a:bodyPr/>
                    <a:lstStyle/>
                    <a:p>
                      <a:pPr algn="ctr" rtl="0" fontAlgn="ctr"/>
                      <a:r>
                        <a:rPr lang="es-MX" sz="850" b="1" i="0" u="none" strike="noStrike">
                          <a:solidFill>
                            <a:srgbClr val="000000"/>
                          </a:solidFill>
                          <a:effectLst/>
                          <a:latin typeface="Arial"/>
                        </a:rPr>
                        <a:t>2017*</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a:txBody>
                    <a:bodyPr/>
                    <a:lstStyle/>
                    <a:p>
                      <a:pPr algn="ctr" rtl="0" fontAlgn="ctr"/>
                      <a:r>
                        <a:rPr lang="es-MX" sz="850" b="1" i="0" u="none" strike="noStrike">
                          <a:solidFill>
                            <a:srgbClr val="000000"/>
                          </a:solidFill>
                          <a:effectLst/>
                          <a:latin typeface="Arial"/>
                        </a:rPr>
                        <a:t>Observaciones</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196781">
                <a:tc>
                  <a:txBody>
                    <a:bodyPr/>
                    <a:lstStyle/>
                    <a:p>
                      <a:pPr algn="l" rtl="0" fontAlgn="ctr"/>
                      <a:r>
                        <a:rPr lang="es-MX" sz="850" b="1" i="0" u="none" strike="noStrike">
                          <a:solidFill>
                            <a:srgbClr val="000000"/>
                          </a:solidFill>
                          <a:effectLst/>
                          <a:latin typeface="Arial"/>
                        </a:rPr>
                        <a:t>Programas educativos de TSU, PA y Licenciatura no evaluables</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gridSpan="2">
                  <a:txBody>
                    <a:bodyPr/>
                    <a:lstStyle/>
                    <a:p>
                      <a:pPr algn="ctr"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s-MX"/>
                    </a:p>
                  </a:txBody>
                  <a:tcPr/>
                </a:tc>
                <a:tc gridSpan="2">
                  <a:txBody>
                    <a:bodyPr/>
                    <a:lstStyle/>
                    <a:p>
                      <a:pPr algn="ctr"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s-MX"/>
                    </a:p>
                  </a:txBody>
                  <a:tcPr/>
                </a:tc>
                <a:tc gridSpan="2">
                  <a:txBody>
                    <a:bodyPr/>
                    <a:lstStyle/>
                    <a:p>
                      <a:pPr algn="ctr"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s-MX"/>
                    </a:p>
                  </a:txBody>
                  <a:tcPr/>
                </a:tc>
                <a:tc gridSpan="2">
                  <a:txBody>
                    <a:bodyPr/>
                    <a:lstStyle/>
                    <a:p>
                      <a:pPr algn="ctr"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s-MX"/>
                    </a:p>
                  </a:txBody>
                  <a:tcPr/>
                </a:tc>
                <a:tc gridSpan="2">
                  <a:txBody>
                    <a:bodyPr/>
                    <a:lstStyle/>
                    <a:p>
                      <a:pPr algn="ctr"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s-MX"/>
                    </a:p>
                  </a:txBody>
                  <a:tcPr/>
                </a:tc>
                <a:tc>
                  <a:txBody>
                    <a:bodyPr/>
                    <a:lstStyle/>
                    <a:p>
                      <a:pPr algn="ctr"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22988">
                <a:tc>
                  <a:txBody>
                    <a:bodyPr/>
                    <a:lstStyle/>
                    <a:p>
                      <a:pPr algn="l" rtl="0" fontAlgn="ctr"/>
                      <a:r>
                        <a:rPr lang="es-MX" sz="850" b="1" i="0" u="none" strike="noStrike">
                          <a:solidFill>
                            <a:srgbClr val="000000"/>
                          </a:solidFill>
                          <a:effectLst/>
                          <a:latin typeface="Arial"/>
                        </a:rPr>
                        <a:t>Matrícula de TSU, PA y Licenciatura no evaluable</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gridSpan="2">
                  <a:txBody>
                    <a:bodyPr/>
                    <a:lstStyle/>
                    <a:p>
                      <a:pPr algn="ctr"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s-MX"/>
                    </a:p>
                  </a:txBody>
                  <a:tcPr/>
                </a:tc>
                <a:tc gridSpan="2">
                  <a:txBody>
                    <a:bodyPr/>
                    <a:lstStyle/>
                    <a:p>
                      <a:pPr algn="ctr"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s-MX"/>
                    </a:p>
                  </a:txBody>
                  <a:tcPr/>
                </a:tc>
                <a:tc gridSpan="2">
                  <a:txBody>
                    <a:bodyPr/>
                    <a:lstStyle/>
                    <a:p>
                      <a:pPr algn="ctr"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s-MX"/>
                    </a:p>
                  </a:txBody>
                  <a:tcPr/>
                </a:tc>
                <a:tc gridSpan="2">
                  <a:txBody>
                    <a:bodyPr/>
                    <a:lstStyle/>
                    <a:p>
                      <a:pPr algn="ctr"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s-MX"/>
                    </a:p>
                  </a:txBody>
                  <a:tcPr/>
                </a:tc>
                <a:tc gridSpan="2">
                  <a:txBody>
                    <a:bodyPr/>
                    <a:lstStyle/>
                    <a:p>
                      <a:pPr algn="ctr"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s-MX"/>
                    </a:p>
                  </a:txBody>
                  <a:tcPr/>
                </a:tc>
                <a:tc>
                  <a:txBody>
                    <a:bodyPr/>
                    <a:lstStyle/>
                    <a:p>
                      <a:pPr algn="ctr"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96781">
                <a:tc>
                  <a:txBody>
                    <a:bodyPr/>
                    <a:lstStyle/>
                    <a:p>
                      <a:pPr algn="l" rtl="0" fontAlgn="ctr"/>
                      <a:r>
                        <a:rPr lang="es-MX" sz="850" b="1" i="0" u="none" strike="noStrike">
                          <a:solidFill>
                            <a:srgbClr val="000000"/>
                          </a:solidFill>
                          <a:effectLst/>
                          <a:latin typeface="Arial"/>
                        </a:rPr>
                        <a:t>Programas educativos de TSU, PA y Licenciatura evaluables</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gridSpan="2">
                  <a:txBody>
                    <a:bodyPr/>
                    <a:lstStyle/>
                    <a:p>
                      <a:pPr algn="ctr"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s-MX"/>
                    </a:p>
                  </a:txBody>
                  <a:tcPr/>
                </a:tc>
                <a:tc gridSpan="2">
                  <a:txBody>
                    <a:bodyPr/>
                    <a:lstStyle/>
                    <a:p>
                      <a:pPr algn="ctr"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s-MX"/>
                    </a:p>
                  </a:txBody>
                  <a:tcPr/>
                </a:tc>
                <a:tc gridSpan="2">
                  <a:txBody>
                    <a:bodyPr/>
                    <a:lstStyle/>
                    <a:p>
                      <a:pPr algn="ctr"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s-MX"/>
                    </a:p>
                  </a:txBody>
                  <a:tcPr/>
                </a:tc>
                <a:tc gridSpan="2">
                  <a:txBody>
                    <a:bodyPr/>
                    <a:lstStyle/>
                    <a:p>
                      <a:pPr algn="ctr"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s-MX"/>
                    </a:p>
                  </a:txBody>
                  <a:tcPr/>
                </a:tc>
                <a:tc gridSpan="2">
                  <a:txBody>
                    <a:bodyPr/>
                    <a:lstStyle/>
                    <a:p>
                      <a:pPr algn="ctr"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s-MX"/>
                    </a:p>
                  </a:txBody>
                  <a:tcPr/>
                </a:tc>
                <a:tc>
                  <a:txBody>
                    <a:bodyPr/>
                    <a:lstStyle/>
                    <a:p>
                      <a:pPr algn="l"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22988">
                <a:tc>
                  <a:txBody>
                    <a:bodyPr/>
                    <a:lstStyle/>
                    <a:p>
                      <a:pPr algn="l" rtl="0" fontAlgn="ctr"/>
                      <a:r>
                        <a:rPr lang="es-MX" sz="850" b="1" i="0" u="none" strike="noStrike">
                          <a:solidFill>
                            <a:srgbClr val="000000"/>
                          </a:solidFill>
                          <a:effectLst/>
                          <a:latin typeface="Arial"/>
                        </a:rPr>
                        <a:t>Matrícula de TSU, PA y Licenciatura evaluable</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gridSpan="2">
                  <a:txBody>
                    <a:bodyPr/>
                    <a:lstStyle/>
                    <a:p>
                      <a:pPr algn="ctr"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s-MX"/>
                    </a:p>
                  </a:txBody>
                  <a:tcPr/>
                </a:tc>
                <a:tc gridSpan="2">
                  <a:txBody>
                    <a:bodyPr/>
                    <a:lstStyle/>
                    <a:p>
                      <a:pPr algn="ctr"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s-MX"/>
                    </a:p>
                  </a:txBody>
                  <a:tcPr/>
                </a:tc>
                <a:tc gridSpan="2">
                  <a:txBody>
                    <a:bodyPr/>
                    <a:lstStyle/>
                    <a:p>
                      <a:pPr algn="ctr"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s-MX"/>
                    </a:p>
                  </a:txBody>
                  <a:tcPr/>
                </a:tc>
                <a:tc gridSpan="2">
                  <a:txBody>
                    <a:bodyPr/>
                    <a:lstStyle/>
                    <a:p>
                      <a:pPr algn="ctr"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s-MX"/>
                    </a:p>
                  </a:txBody>
                  <a:tcPr/>
                </a:tc>
                <a:tc gridSpan="2">
                  <a:txBody>
                    <a:bodyPr/>
                    <a:lstStyle/>
                    <a:p>
                      <a:pPr algn="ctr"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s-MX"/>
                    </a:p>
                  </a:txBody>
                  <a:tcPr/>
                </a:tc>
                <a:tc>
                  <a:txBody>
                    <a:bodyPr/>
                    <a:lstStyle/>
                    <a:p>
                      <a:pPr algn="l"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22988">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MX" sz="850" b="1" i="0" u="none" strike="noStrike" dirty="0">
                          <a:solidFill>
                            <a:srgbClr val="000000"/>
                          </a:solidFill>
                          <a:effectLst/>
                          <a:latin typeface="Arial"/>
                        </a:rPr>
                        <a:t> </a:t>
                      </a:r>
                      <a:r>
                        <a:rPr lang="es-MX" sz="850" b="1" i="0" u="none" strike="noStrike" dirty="0" smtClean="0">
                          <a:solidFill>
                            <a:srgbClr val="000000"/>
                          </a:solidFill>
                          <a:effectLst/>
                          <a:latin typeface="+mn-lt"/>
                        </a:rPr>
                        <a:t>Competitividad académica</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850" b="1" i="0" u="none" strike="noStrike">
                          <a:solidFill>
                            <a:srgbClr val="000000"/>
                          </a:solidFill>
                          <a:effectLst/>
                          <a:latin typeface="Arial"/>
                        </a:rPr>
                        <a:t>Número</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850" b="1" i="0" u="none" strike="noStrike">
                          <a:solidFill>
                            <a:srgbClr val="000000"/>
                          </a:solidFill>
                          <a:effectLst/>
                          <a:latin typeface="Arial"/>
                        </a:rPr>
                        <a:t>%</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850" b="1" i="0" u="none" strike="noStrike">
                          <a:solidFill>
                            <a:srgbClr val="000000"/>
                          </a:solidFill>
                          <a:effectLst/>
                          <a:latin typeface="Arial"/>
                        </a:rPr>
                        <a:t>Número</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850" b="1" i="0" u="none" strike="noStrike">
                          <a:solidFill>
                            <a:srgbClr val="000000"/>
                          </a:solidFill>
                          <a:effectLst/>
                          <a:latin typeface="Arial"/>
                        </a:rPr>
                        <a:t>%</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850" b="1" i="0" u="none" strike="noStrike">
                          <a:solidFill>
                            <a:srgbClr val="000000"/>
                          </a:solidFill>
                          <a:effectLst/>
                          <a:latin typeface="Arial"/>
                        </a:rPr>
                        <a:t>Número</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850" b="1" i="0" u="none" strike="noStrike">
                          <a:solidFill>
                            <a:srgbClr val="000000"/>
                          </a:solidFill>
                          <a:effectLst/>
                          <a:latin typeface="Arial"/>
                        </a:rPr>
                        <a:t>%</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850" b="1" i="0" u="none" strike="noStrike">
                          <a:solidFill>
                            <a:srgbClr val="000000"/>
                          </a:solidFill>
                          <a:effectLst/>
                          <a:latin typeface="Arial"/>
                        </a:rPr>
                        <a:t>Número</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850" b="1" i="0" u="none" strike="noStrike">
                          <a:solidFill>
                            <a:srgbClr val="000000"/>
                          </a:solidFill>
                          <a:effectLst/>
                          <a:latin typeface="Arial"/>
                        </a:rPr>
                        <a:t>%</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850" b="1" i="0" u="none" strike="noStrike">
                          <a:solidFill>
                            <a:srgbClr val="000000"/>
                          </a:solidFill>
                          <a:effectLst/>
                          <a:latin typeface="Arial"/>
                        </a:rPr>
                        <a:t>Número</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850" b="1" i="0" u="none" strike="noStrike">
                          <a:solidFill>
                            <a:srgbClr val="000000"/>
                          </a:solidFill>
                          <a:effectLst/>
                          <a:latin typeface="Arial"/>
                        </a:rPr>
                        <a:t>%</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850" b="1" i="0" u="none" strike="noStrike">
                          <a:solidFill>
                            <a:srgbClr val="000000"/>
                          </a:solidFill>
                          <a:effectLst/>
                          <a:latin typeface="Arial"/>
                        </a:rPr>
                        <a:t>Observaciones</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295171">
                <a:tc>
                  <a:txBody>
                    <a:bodyPr/>
                    <a:lstStyle/>
                    <a:p>
                      <a:pPr algn="l" rtl="0" fontAlgn="ctr"/>
                      <a:r>
                        <a:rPr lang="es-MX" sz="850" b="0" i="0" u="none" strike="noStrike">
                          <a:solidFill>
                            <a:srgbClr val="000000"/>
                          </a:solidFill>
                          <a:effectLst/>
                          <a:latin typeface="Arial"/>
                        </a:rPr>
                        <a:t>Número y % de PE con estudios de factibilidad para buscar su pertinencia</a:t>
                      </a:r>
                      <a:br>
                        <a:rPr lang="es-MX" sz="850" b="0" i="0" u="none" strike="noStrike">
                          <a:solidFill>
                            <a:srgbClr val="000000"/>
                          </a:solidFill>
                          <a:effectLst/>
                          <a:latin typeface="Arial"/>
                        </a:rPr>
                      </a:br>
                      <a:r>
                        <a:rPr lang="es-MX" sz="850" b="0" i="0" u="none" strike="noStrike">
                          <a:solidFill>
                            <a:srgbClr val="000000"/>
                          </a:solidFill>
                          <a:effectLst/>
                          <a:latin typeface="Arial"/>
                        </a:rPr>
                        <a:t>(Especificar el nombre de los PE)</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s-MX" sz="850" b="1" i="0" u="none" strike="noStrike" dirty="0">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781">
                <a:tc>
                  <a:txBody>
                    <a:bodyPr/>
                    <a:lstStyle/>
                    <a:p>
                      <a:pPr algn="l" rtl="0" fontAlgn="ctr"/>
                      <a:r>
                        <a:rPr lang="es-MX" sz="850" b="0" i="0" u="none" strike="noStrike">
                          <a:solidFill>
                            <a:srgbClr val="000000"/>
                          </a:solidFill>
                          <a:effectLst/>
                          <a:latin typeface="Arial"/>
                        </a:rPr>
                        <a:t>Número y  % de PE con currículo flexible</a:t>
                      </a:r>
                      <a:br>
                        <a:rPr lang="es-MX" sz="850" b="0" i="0" u="none" strike="noStrike">
                          <a:solidFill>
                            <a:srgbClr val="000000"/>
                          </a:solidFill>
                          <a:effectLst/>
                          <a:latin typeface="Arial"/>
                        </a:rPr>
                      </a:br>
                      <a:r>
                        <a:rPr lang="es-MX" sz="850" b="0" i="0" u="none" strike="noStrike">
                          <a:solidFill>
                            <a:srgbClr val="000000"/>
                          </a:solidFill>
                          <a:effectLst/>
                          <a:latin typeface="Arial"/>
                        </a:rPr>
                        <a:t>(Especificar el nombre de los PE)</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s-MX" sz="850" b="1" i="0" u="none" strike="noStrike">
                          <a:solidFill>
                            <a:srgbClr val="000000"/>
                          </a:solidFill>
                          <a:effectLst/>
                          <a:latin typeface="Arial"/>
                        </a:rPr>
                        <a:t> </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3562">
                <a:tc>
                  <a:txBody>
                    <a:bodyPr/>
                    <a:lstStyle/>
                    <a:p>
                      <a:pPr algn="l" rtl="0" fontAlgn="t"/>
                      <a:r>
                        <a:rPr lang="es-MX" sz="850" b="0" i="0" u="none" strike="noStrike">
                          <a:solidFill>
                            <a:srgbClr val="000000"/>
                          </a:solidFill>
                          <a:effectLst/>
                          <a:latin typeface="Arial"/>
                        </a:rPr>
                        <a:t>Número y %  de PE que se actualizarán incorporando elementos de enfoques centrados en el estudiante o en el aprendizaje.</a:t>
                      </a:r>
                      <a:br>
                        <a:rPr lang="es-MX" sz="850" b="0" i="0" u="none" strike="noStrike">
                          <a:solidFill>
                            <a:srgbClr val="000000"/>
                          </a:solidFill>
                          <a:effectLst/>
                          <a:latin typeface="Arial"/>
                        </a:rPr>
                      </a:br>
                      <a:r>
                        <a:rPr lang="es-MX" sz="850" b="0" i="0" u="none" strike="noStrike">
                          <a:solidFill>
                            <a:srgbClr val="000000"/>
                          </a:solidFill>
                          <a:effectLst/>
                          <a:latin typeface="Arial"/>
                        </a:rPr>
                        <a:t>(Especificar el nombre de los PE)</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171">
                <a:tc>
                  <a:txBody>
                    <a:bodyPr/>
                    <a:lstStyle/>
                    <a:p>
                      <a:pPr algn="l" rtl="0" fontAlgn="t"/>
                      <a:r>
                        <a:rPr lang="es-MX" sz="850" b="0" i="0" u="none" strike="noStrike">
                          <a:solidFill>
                            <a:srgbClr val="000000"/>
                          </a:solidFill>
                          <a:effectLst/>
                          <a:latin typeface="Arial"/>
                        </a:rPr>
                        <a:t>Número y % de PE que se actualizarán incorporando estudios de seguimiento de egresados y empleadores</a:t>
                      </a:r>
                      <a:br>
                        <a:rPr lang="es-MX" sz="850" b="0" i="0" u="none" strike="noStrike">
                          <a:solidFill>
                            <a:srgbClr val="000000"/>
                          </a:solidFill>
                          <a:effectLst/>
                          <a:latin typeface="Arial"/>
                        </a:rPr>
                      </a:br>
                      <a:r>
                        <a:rPr lang="es-MX" sz="850" b="0" i="0" u="none" strike="noStrike">
                          <a:solidFill>
                            <a:srgbClr val="000000"/>
                          </a:solidFill>
                          <a:effectLst/>
                          <a:latin typeface="Arial"/>
                        </a:rPr>
                        <a:t>(Especificar el nombre de los PE)</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171">
                <a:tc>
                  <a:txBody>
                    <a:bodyPr/>
                    <a:lstStyle/>
                    <a:p>
                      <a:pPr algn="l" rtl="0" fontAlgn="t"/>
                      <a:r>
                        <a:rPr lang="es-MX" sz="850" b="0" i="0" u="none" strike="noStrike">
                          <a:solidFill>
                            <a:srgbClr val="000000"/>
                          </a:solidFill>
                          <a:effectLst/>
                          <a:latin typeface="Arial"/>
                        </a:rPr>
                        <a:t>Número y % de PE que se actualizarán incorporando el servicio social en el plan de estudios</a:t>
                      </a:r>
                      <a:br>
                        <a:rPr lang="es-MX" sz="850" b="0" i="0" u="none" strike="noStrike">
                          <a:solidFill>
                            <a:srgbClr val="000000"/>
                          </a:solidFill>
                          <a:effectLst/>
                          <a:latin typeface="Arial"/>
                        </a:rPr>
                      </a:br>
                      <a:r>
                        <a:rPr lang="es-MX" sz="850" b="0" i="0" u="none" strike="noStrike">
                          <a:solidFill>
                            <a:srgbClr val="000000"/>
                          </a:solidFill>
                          <a:effectLst/>
                          <a:latin typeface="Arial"/>
                        </a:rPr>
                        <a:t>(Especificar el nombre de los PE)</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171">
                <a:tc>
                  <a:txBody>
                    <a:bodyPr/>
                    <a:lstStyle/>
                    <a:p>
                      <a:pPr algn="l" rtl="0" fontAlgn="t"/>
                      <a:r>
                        <a:rPr lang="es-MX" sz="850" b="0" i="0" u="none" strike="noStrike">
                          <a:solidFill>
                            <a:srgbClr val="000000"/>
                          </a:solidFill>
                          <a:effectLst/>
                          <a:latin typeface="Arial"/>
                        </a:rPr>
                        <a:t>Número y % de PE que se actualizarán incorporando la práctica profesional en el plan de estudios</a:t>
                      </a:r>
                      <a:br>
                        <a:rPr lang="es-MX" sz="850" b="0" i="0" u="none" strike="noStrike">
                          <a:solidFill>
                            <a:srgbClr val="000000"/>
                          </a:solidFill>
                          <a:effectLst/>
                          <a:latin typeface="Arial"/>
                        </a:rPr>
                      </a:br>
                      <a:r>
                        <a:rPr lang="es-MX" sz="850" b="0" i="0" u="none" strike="noStrike">
                          <a:solidFill>
                            <a:srgbClr val="000000"/>
                          </a:solidFill>
                          <a:effectLst/>
                          <a:latin typeface="Arial"/>
                        </a:rPr>
                        <a:t>(Especificar el nombre de los PE)</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781">
                <a:tc>
                  <a:txBody>
                    <a:bodyPr/>
                    <a:lstStyle/>
                    <a:p>
                      <a:pPr algn="l" rtl="0" fontAlgn="t"/>
                      <a:r>
                        <a:rPr lang="es-MX" sz="850" b="0" i="0" u="none" strike="noStrike">
                          <a:solidFill>
                            <a:srgbClr val="000000"/>
                          </a:solidFill>
                          <a:effectLst/>
                          <a:latin typeface="Arial"/>
                        </a:rPr>
                        <a:t>Número y % de PE basado en competencias </a:t>
                      </a:r>
                      <a:br>
                        <a:rPr lang="es-MX" sz="850" b="0" i="0" u="none" strike="noStrike">
                          <a:solidFill>
                            <a:srgbClr val="000000"/>
                          </a:solidFill>
                          <a:effectLst/>
                          <a:latin typeface="Arial"/>
                        </a:rPr>
                      </a:br>
                      <a:r>
                        <a:rPr lang="es-MX" sz="850" b="0" i="0" u="none" strike="noStrike">
                          <a:solidFill>
                            <a:srgbClr val="000000"/>
                          </a:solidFill>
                          <a:effectLst/>
                          <a:latin typeface="Arial"/>
                        </a:rPr>
                        <a:t>(Especificar el nombre de los PE)</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781">
                <a:tc>
                  <a:txBody>
                    <a:bodyPr/>
                    <a:lstStyle/>
                    <a:p>
                      <a:pPr algn="l" rtl="0" fontAlgn="t"/>
                      <a:r>
                        <a:rPr lang="es-MX" sz="850" b="0" i="0" u="none" strike="noStrike">
                          <a:solidFill>
                            <a:srgbClr val="000000"/>
                          </a:solidFill>
                          <a:effectLst/>
                          <a:latin typeface="Arial"/>
                        </a:rPr>
                        <a:t>Número y %  de PE que alcanzarán el nivel 1 los CIEES.</a:t>
                      </a:r>
                      <a:br>
                        <a:rPr lang="es-MX" sz="850" b="0" i="0" u="none" strike="noStrike">
                          <a:solidFill>
                            <a:srgbClr val="000000"/>
                          </a:solidFill>
                          <a:effectLst/>
                          <a:latin typeface="Arial"/>
                        </a:rPr>
                      </a:br>
                      <a:r>
                        <a:rPr lang="es-MX" sz="850" b="0" i="0" u="none" strike="noStrike">
                          <a:solidFill>
                            <a:srgbClr val="000000"/>
                          </a:solidFill>
                          <a:effectLst/>
                          <a:latin typeface="Arial"/>
                        </a:rPr>
                        <a:t>(Especificar el nombre de los PE)</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171">
                <a:tc>
                  <a:txBody>
                    <a:bodyPr/>
                    <a:lstStyle/>
                    <a:p>
                      <a:pPr algn="l" rtl="0" fontAlgn="t"/>
                      <a:r>
                        <a:rPr lang="es-MX" sz="850" b="0" i="0" u="none" strike="noStrike">
                          <a:solidFill>
                            <a:srgbClr val="000000"/>
                          </a:solidFill>
                          <a:effectLst/>
                          <a:latin typeface="Arial"/>
                        </a:rPr>
                        <a:t>Número y % de PE  Licenciatura y TSU que serán acreditados por organismos reconocidos por el COPAES.</a:t>
                      </a:r>
                      <a:br>
                        <a:rPr lang="es-MX" sz="850" b="0" i="0" u="none" strike="noStrike">
                          <a:solidFill>
                            <a:srgbClr val="000000"/>
                          </a:solidFill>
                          <a:effectLst/>
                          <a:latin typeface="Arial"/>
                        </a:rPr>
                      </a:br>
                      <a:r>
                        <a:rPr lang="es-MX" sz="850" b="0" i="0" u="none" strike="noStrike">
                          <a:solidFill>
                            <a:srgbClr val="000000"/>
                          </a:solidFill>
                          <a:effectLst/>
                          <a:latin typeface="Arial"/>
                        </a:rPr>
                        <a:t>(Especificar el nombre de los PE)</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171">
                <a:tc>
                  <a:txBody>
                    <a:bodyPr/>
                    <a:lstStyle/>
                    <a:p>
                      <a:pPr algn="l" rtl="0" fontAlgn="t"/>
                      <a:r>
                        <a:rPr lang="es-MX" sz="850" b="0" i="0" u="none" strike="noStrike">
                          <a:solidFill>
                            <a:srgbClr val="000000"/>
                          </a:solidFill>
                          <a:effectLst/>
                          <a:latin typeface="Arial"/>
                        </a:rPr>
                        <a:t>Número y % de PE de licenciatura y TSU de calidad del total de la oferta educativa evaluable</a:t>
                      </a:r>
                      <a:br>
                        <a:rPr lang="es-MX" sz="850" b="0" i="0" u="none" strike="noStrike">
                          <a:solidFill>
                            <a:srgbClr val="000000"/>
                          </a:solidFill>
                          <a:effectLst/>
                          <a:latin typeface="Arial"/>
                        </a:rPr>
                      </a:br>
                      <a:r>
                        <a:rPr lang="es-MX" sz="850" b="0" i="0" u="none" strike="noStrike">
                          <a:solidFill>
                            <a:srgbClr val="000000"/>
                          </a:solidFill>
                          <a:effectLst/>
                          <a:latin typeface="Arial"/>
                        </a:rPr>
                        <a:t>(Especificar el nombre de los PE)</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171">
                <a:tc>
                  <a:txBody>
                    <a:bodyPr/>
                    <a:lstStyle/>
                    <a:p>
                      <a:pPr algn="l" rtl="0" fontAlgn="ctr"/>
                      <a:r>
                        <a:rPr lang="es-MX" sz="850" b="0" i="0" u="none" strike="noStrike">
                          <a:solidFill>
                            <a:srgbClr val="000000"/>
                          </a:solidFill>
                          <a:effectLst/>
                          <a:latin typeface="Arial"/>
                        </a:rPr>
                        <a:t>Número y % de PE de licenciatura/campus con estándar 1 del IDAP del CENEVAL</a:t>
                      </a:r>
                      <a:br>
                        <a:rPr lang="es-MX" sz="850" b="0" i="0" u="none" strike="noStrike">
                          <a:solidFill>
                            <a:srgbClr val="000000"/>
                          </a:solidFill>
                          <a:effectLst/>
                          <a:latin typeface="Arial"/>
                        </a:rPr>
                      </a:br>
                      <a:r>
                        <a:rPr lang="es-MX" sz="850" b="0" i="0" u="none" strike="noStrike">
                          <a:solidFill>
                            <a:srgbClr val="000000"/>
                          </a:solidFill>
                          <a:effectLst/>
                          <a:latin typeface="Arial"/>
                        </a:rPr>
                        <a:t>(Especificar el nombre de los PE)</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171">
                <a:tc>
                  <a:txBody>
                    <a:bodyPr/>
                    <a:lstStyle/>
                    <a:p>
                      <a:pPr algn="l" rtl="0" fontAlgn="ctr"/>
                      <a:r>
                        <a:rPr lang="es-MX" sz="850" b="0" i="0" u="none" strike="noStrike">
                          <a:solidFill>
                            <a:srgbClr val="000000"/>
                          </a:solidFill>
                          <a:effectLst/>
                          <a:latin typeface="Arial"/>
                        </a:rPr>
                        <a:t>Número y % de PE de licenciatura/campus con estándar 2 del IDAP del CENEVAL</a:t>
                      </a:r>
                      <a:br>
                        <a:rPr lang="es-MX" sz="850" b="0" i="0" u="none" strike="noStrike">
                          <a:solidFill>
                            <a:srgbClr val="000000"/>
                          </a:solidFill>
                          <a:effectLst/>
                          <a:latin typeface="Arial"/>
                        </a:rPr>
                      </a:br>
                      <a:r>
                        <a:rPr lang="es-MX" sz="850" b="0" i="0" u="none" strike="noStrike">
                          <a:solidFill>
                            <a:srgbClr val="000000"/>
                          </a:solidFill>
                          <a:effectLst/>
                          <a:latin typeface="Arial"/>
                        </a:rPr>
                        <a:t>(Especificar el nombre de los PE)</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171">
                <a:tc>
                  <a:txBody>
                    <a:bodyPr/>
                    <a:lstStyle/>
                    <a:p>
                      <a:pPr algn="l" rtl="0" fontAlgn="ctr"/>
                      <a:r>
                        <a:rPr lang="es-MX" sz="850" b="0" i="0" u="none" strike="noStrike">
                          <a:solidFill>
                            <a:srgbClr val="000000"/>
                          </a:solidFill>
                          <a:effectLst/>
                          <a:latin typeface="Arial"/>
                        </a:rPr>
                        <a:t>Número y % de matrícula atendida en PE de licenciatura y TSU de calidad del total asociada a los PE evaluables</a:t>
                      </a:r>
                    </a:p>
                  </a:txBody>
                  <a:tcPr marL="6149" marR="6149" marT="61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50" b="0" i="0" u="none" strike="noStrike">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dirty="0">
                          <a:solidFill>
                            <a:srgbClr val="000000"/>
                          </a:solidFill>
                          <a:effectLst/>
                          <a:latin typeface="Arial"/>
                        </a:rPr>
                        <a:t> </a:t>
                      </a:r>
                    </a:p>
                  </a:txBody>
                  <a:tcPr marL="6149" marR="6149" marT="614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pSp>
        <p:nvGrpSpPr>
          <p:cNvPr id="9" name="Group 4"/>
          <p:cNvGrpSpPr>
            <a:grpSpLocks noChangeAspect="1"/>
          </p:cNvGrpSpPr>
          <p:nvPr/>
        </p:nvGrpSpPr>
        <p:grpSpPr bwMode="auto">
          <a:xfrm>
            <a:off x="4572000" y="4214818"/>
            <a:ext cx="3465513" cy="327025"/>
            <a:chOff x="2880" y="2851"/>
            <a:chExt cx="2183" cy="206"/>
          </a:xfrm>
        </p:grpSpPr>
        <p:sp>
          <p:nvSpPr>
            <p:cNvPr id="10" name="AutoShape 3"/>
            <p:cNvSpPr>
              <a:spLocks noChangeAspect="1" noChangeArrowheads="1" noTextEdit="1"/>
            </p:cNvSpPr>
            <p:nvPr/>
          </p:nvSpPr>
          <p:spPr bwMode="auto">
            <a:xfrm>
              <a:off x="2880" y="2851"/>
              <a:ext cx="2183" cy="20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s-MX"/>
            </a:p>
          </p:txBody>
        </p:sp>
        <p:sp>
          <p:nvSpPr>
            <p:cNvPr id="11" name="Rectangle 5"/>
            <p:cNvSpPr>
              <a:spLocks noChangeArrowheads="1"/>
            </p:cNvSpPr>
            <p:nvPr/>
          </p:nvSpPr>
          <p:spPr bwMode="auto">
            <a:xfrm>
              <a:off x="2879" y="2849"/>
              <a:ext cx="2174" cy="19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s-MX"/>
            </a:p>
          </p:txBody>
        </p:sp>
        <p:sp>
          <p:nvSpPr>
            <p:cNvPr id="12" name="Rectangle 6"/>
            <p:cNvSpPr>
              <a:spLocks noChangeArrowheads="1"/>
            </p:cNvSpPr>
            <p:nvPr/>
          </p:nvSpPr>
          <p:spPr bwMode="auto">
            <a:xfrm>
              <a:off x="2980" y="2859"/>
              <a:ext cx="1254" cy="1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FF3300"/>
                  </a:solidFill>
                  <a:effectLst/>
                  <a:latin typeface="Arial" pitchFamily="34" charset="0"/>
                  <a:cs typeface="Arial" pitchFamily="34" charset="0"/>
                </a:rPr>
                <a:t>* Las metas deben expresarse </a:t>
              </a: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Rectangle 7"/>
            <p:cNvSpPr>
              <a:spLocks noChangeArrowheads="1"/>
            </p:cNvSpPr>
            <p:nvPr/>
          </p:nvSpPr>
          <p:spPr bwMode="auto">
            <a:xfrm>
              <a:off x="4080" y="2857"/>
              <a:ext cx="561" cy="12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1" i="0" u="none" strike="noStrike" cap="none" normalizeH="0" baseline="0" dirty="0" smtClean="0">
                  <a:ln>
                    <a:noFill/>
                  </a:ln>
                  <a:solidFill>
                    <a:srgbClr val="FF3300"/>
                  </a:solidFill>
                  <a:effectLst/>
                  <a:latin typeface="Arial" pitchFamily="34" charset="0"/>
                  <a:cs typeface="Arial" pitchFamily="34" charset="0"/>
                </a:rPr>
                <a:t>acumulando</a:t>
              </a:r>
              <a:endParaRPr kumimoji="0" lang="es-MX"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 name="Rectangle 8"/>
            <p:cNvSpPr>
              <a:spLocks noChangeArrowheads="1"/>
            </p:cNvSpPr>
            <p:nvPr/>
          </p:nvSpPr>
          <p:spPr bwMode="auto">
            <a:xfrm>
              <a:off x="4573" y="2859"/>
              <a:ext cx="482" cy="1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FF3300"/>
                  </a:solidFill>
                  <a:effectLst/>
                  <a:latin typeface="Arial" pitchFamily="34" charset="0"/>
                  <a:cs typeface="Arial" pitchFamily="34" charset="0"/>
                </a:rPr>
                <a:t>los valores </a:t>
              </a: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Rectangle 9"/>
            <p:cNvSpPr>
              <a:spLocks noChangeArrowheads="1"/>
            </p:cNvSpPr>
            <p:nvPr/>
          </p:nvSpPr>
          <p:spPr bwMode="auto">
            <a:xfrm>
              <a:off x="3563" y="2955"/>
              <a:ext cx="346" cy="1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FF3300"/>
                  </a:solidFill>
                  <a:effectLst/>
                  <a:latin typeface="Arial" pitchFamily="34" charset="0"/>
                  <a:cs typeface="Arial" pitchFamily="34" charset="0"/>
                </a:rPr>
                <a:t>de los a</a:t>
              </a: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Rectangle 10"/>
            <p:cNvSpPr>
              <a:spLocks noChangeArrowheads="1"/>
            </p:cNvSpPr>
            <p:nvPr/>
          </p:nvSpPr>
          <p:spPr bwMode="auto">
            <a:xfrm>
              <a:off x="3844" y="2955"/>
              <a:ext cx="89" cy="1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FF3300"/>
                  </a:solidFill>
                  <a:effectLst/>
                  <a:latin typeface="Arial" pitchFamily="34" charset="0"/>
                  <a:cs typeface="Arial" pitchFamily="34" charset="0"/>
                </a:rPr>
                <a:t>ñ</a:t>
              </a: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sp>
          <p:nvSpPr>
            <p:cNvPr id="17" name="Rectangle 11"/>
            <p:cNvSpPr>
              <a:spLocks noChangeArrowheads="1"/>
            </p:cNvSpPr>
            <p:nvPr/>
          </p:nvSpPr>
          <p:spPr bwMode="auto">
            <a:xfrm>
              <a:off x="3888" y="2955"/>
              <a:ext cx="571" cy="1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FF3300"/>
                  </a:solidFill>
                  <a:effectLst/>
                  <a:latin typeface="Arial" pitchFamily="34" charset="0"/>
                  <a:cs typeface="Arial" pitchFamily="34" charset="0"/>
                </a:rPr>
                <a:t>os anteriores.</a:t>
              </a: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grpSp>
      <p:pic>
        <p:nvPicPr>
          <p:cNvPr id="19" name="Imagen 18"/>
          <p:cNvPicPr>
            <a:picLocks noChangeAspect="1"/>
          </p:cNvPicPr>
          <p:nvPr/>
        </p:nvPicPr>
        <p:blipFill>
          <a:blip r:embed="rId3"/>
          <a:stretch>
            <a:fillRect/>
          </a:stretch>
        </p:blipFill>
        <p:spPr>
          <a:xfrm>
            <a:off x="801810" y="-28077"/>
            <a:ext cx="8333954" cy="597460"/>
          </a:xfrm>
          <a:prstGeom prst="rect">
            <a:avLst/>
          </a:prstGeom>
        </p:spPr>
      </p:pic>
    </p:spTree>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52"/>
          <p:cNvSpPr>
            <a:spLocks noChangeArrowheads="1"/>
          </p:cNvSpPr>
          <p:nvPr/>
        </p:nvSpPr>
        <p:spPr bwMode="auto">
          <a:xfrm>
            <a:off x="0" y="576912"/>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57346" name="Rectangle 172"/>
          <p:cNvSpPr>
            <a:spLocks noChangeArrowheads="1"/>
          </p:cNvSpPr>
          <p:nvPr/>
        </p:nvSpPr>
        <p:spPr bwMode="auto">
          <a:xfrm>
            <a:off x="0" y="3068638"/>
            <a:ext cx="9144000" cy="3789362"/>
          </a:xfrm>
          <a:prstGeom prst="rect">
            <a:avLst/>
          </a:prstGeom>
          <a:solidFill>
            <a:schemeClr val="bg1"/>
          </a:solidFill>
          <a:ln w="3175" algn="ctr">
            <a:noFill/>
            <a:miter lim="800000"/>
            <a:headEnd/>
            <a:tailEnd/>
          </a:ln>
        </p:spPr>
        <p:txBody>
          <a:bodyPr wrap="none" anchor="ctr"/>
          <a:lstStyle/>
          <a:p>
            <a:pPr algn="ctr"/>
            <a:endParaRPr lang="es-ES_tradnl" sz="1400"/>
          </a:p>
        </p:txBody>
      </p:sp>
      <p:sp>
        <p:nvSpPr>
          <p:cNvPr id="8" name="Rectangle 2"/>
          <p:cNvSpPr>
            <a:spLocks noChangeArrowheads="1"/>
          </p:cNvSpPr>
          <p:nvPr/>
        </p:nvSpPr>
        <p:spPr bwMode="auto">
          <a:xfrm>
            <a:off x="0" y="571480"/>
            <a:ext cx="9144000" cy="6286519"/>
          </a:xfrm>
          <a:prstGeom prst="rect">
            <a:avLst/>
          </a:prstGeom>
          <a:solidFill>
            <a:schemeClr val="bg1">
              <a:alpha val="10196"/>
            </a:schemeClr>
          </a:solidFill>
          <a:ln w="3175" algn="ctr">
            <a:solidFill>
              <a:srgbClr val="B2B2B2"/>
            </a:solidFill>
            <a:miter lim="800000"/>
            <a:headEnd/>
            <a:tailEnd/>
          </a:ln>
        </p:spPr>
        <p:txBody>
          <a:bodyPr anchor="t" anchorCtr="0">
            <a:noAutofit/>
          </a:bodyPr>
          <a:lstStyle/>
          <a:p>
            <a:pPr algn="just">
              <a:tabLst>
                <a:tab pos="180975" algn="l"/>
                <a:tab pos="447675" algn="l"/>
              </a:tabLst>
            </a:pPr>
            <a:endParaRPr lang="es-MX" sz="500" b="1" dirty="0" smtClean="0">
              <a:solidFill>
                <a:schemeClr val="tx1"/>
              </a:solidFill>
            </a:endParaRPr>
          </a:p>
          <a:p>
            <a:pPr algn="just">
              <a:tabLst>
                <a:tab pos="180975" algn="l"/>
                <a:tab pos="447675" algn="l"/>
              </a:tabLst>
            </a:pPr>
            <a:r>
              <a:rPr lang="es-MX" sz="1300" b="1" dirty="0" smtClean="0">
                <a:solidFill>
                  <a:schemeClr val="tx1"/>
                </a:solidFill>
              </a:rPr>
              <a:t>Actualización </a:t>
            </a:r>
            <a:r>
              <a:rPr lang="es-MX" sz="1300" b="1" dirty="0">
                <a:solidFill>
                  <a:schemeClr val="tx1"/>
                </a:solidFill>
              </a:rPr>
              <a:t>de la </a:t>
            </a:r>
            <a:r>
              <a:rPr lang="es-MX" sz="1300" b="1" dirty="0" smtClean="0">
                <a:solidFill>
                  <a:schemeClr val="tx1"/>
                </a:solidFill>
              </a:rPr>
              <a:t>planeación (Para el documento PFCE-</a:t>
            </a:r>
            <a:r>
              <a:rPr lang="es-MX" sz="1300" b="1" dirty="0" err="1" smtClean="0">
                <a:solidFill>
                  <a:schemeClr val="tx1"/>
                </a:solidFill>
              </a:rPr>
              <a:t>ProFOE</a:t>
            </a:r>
            <a:r>
              <a:rPr lang="es-MX" sz="1300" b="1" dirty="0" smtClean="0">
                <a:solidFill>
                  <a:schemeClr val="tx1"/>
                </a:solidFill>
              </a:rPr>
              <a:t>)</a:t>
            </a:r>
            <a:endParaRPr lang="es-MX" sz="1300" b="1" dirty="0">
              <a:solidFill>
                <a:schemeClr val="tx1"/>
              </a:solidFill>
            </a:endParaRPr>
          </a:p>
          <a:p>
            <a:pPr algn="ctr">
              <a:tabLst>
                <a:tab pos="180975" algn="l"/>
                <a:tab pos="447675" algn="l"/>
              </a:tabLst>
            </a:pPr>
            <a:endParaRPr lang="es-MX" sz="800" b="1" dirty="0" smtClean="0">
              <a:solidFill>
                <a:schemeClr val="tx1"/>
              </a:solidFill>
            </a:endParaRPr>
          </a:p>
          <a:p>
            <a:pPr algn="ctr">
              <a:tabLst>
                <a:tab pos="180975" algn="l"/>
                <a:tab pos="447675" algn="l"/>
              </a:tabLst>
            </a:pPr>
            <a:r>
              <a:rPr lang="es-MX" sz="1300" b="1" dirty="0" smtClean="0">
                <a:solidFill>
                  <a:schemeClr val="tx1"/>
                </a:solidFill>
              </a:rPr>
              <a:t>Metas </a:t>
            </a:r>
            <a:r>
              <a:rPr lang="es-MX" sz="1300" dirty="0">
                <a:solidFill>
                  <a:schemeClr val="tx1"/>
                </a:solidFill>
              </a:rPr>
              <a:t>C</a:t>
            </a:r>
            <a:r>
              <a:rPr lang="es-MX" sz="1300" b="1" dirty="0" smtClean="0">
                <a:solidFill>
                  <a:schemeClr val="tx1"/>
                </a:solidFill>
              </a:rPr>
              <a:t>ompromiso para el periodo 2016- 2019 en la siguiente tabla.</a:t>
            </a:r>
            <a:endParaRPr lang="es-ES" sz="1300" b="1" dirty="0" smtClean="0">
              <a:solidFill>
                <a:schemeClr val="tx1"/>
              </a:solidFill>
            </a:endParaRPr>
          </a:p>
          <a:p>
            <a:pPr algn="ctr">
              <a:tabLst>
                <a:tab pos="180975" algn="l"/>
                <a:tab pos="447675" algn="l"/>
              </a:tabLst>
            </a:pPr>
            <a:endParaRPr lang="es-MX" sz="1300" dirty="0">
              <a:solidFill>
                <a:schemeClr val="tx1"/>
              </a:solidFill>
            </a:endParaRPr>
          </a:p>
        </p:txBody>
      </p:sp>
      <p:graphicFrame>
        <p:nvGraphicFramePr>
          <p:cNvPr id="2" name="1 Tabla"/>
          <p:cNvGraphicFramePr>
            <a:graphicFrameLocks noGrp="1"/>
          </p:cNvGraphicFramePr>
          <p:nvPr>
            <p:extLst>
              <p:ext uri="{D42A27DB-BD31-4B8C-83A1-F6EECF244321}">
                <p14:modId xmlns:p14="http://schemas.microsoft.com/office/powerpoint/2010/main" val="45669304"/>
              </p:ext>
            </p:extLst>
          </p:nvPr>
        </p:nvGraphicFramePr>
        <p:xfrm>
          <a:off x="97968" y="1264209"/>
          <a:ext cx="8939900" cy="2569864"/>
        </p:xfrm>
        <a:graphic>
          <a:graphicData uri="http://schemas.openxmlformats.org/drawingml/2006/table">
            <a:tbl>
              <a:tblPr/>
              <a:tblGrid>
                <a:gridCol w="3292930"/>
                <a:gridCol w="530679"/>
                <a:gridCol w="408215"/>
                <a:gridCol w="530679"/>
                <a:gridCol w="408215"/>
                <a:gridCol w="530679"/>
                <a:gridCol w="408215"/>
                <a:gridCol w="530679"/>
                <a:gridCol w="408215"/>
                <a:gridCol w="530679"/>
                <a:gridCol w="408215"/>
                <a:gridCol w="952500"/>
              </a:tblGrid>
              <a:tr h="156377">
                <a:tc>
                  <a:txBody>
                    <a:bodyPr/>
                    <a:lstStyle/>
                    <a:p>
                      <a:pPr algn="ctr" rtl="0" fontAlgn="ctr"/>
                      <a:r>
                        <a:rPr lang="es-MX" sz="850" b="1" i="0" u="none" strike="noStrike" dirty="0">
                          <a:solidFill>
                            <a:srgbClr val="000000"/>
                          </a:solidFill>
                          <a:effectLst/>
                          <a:latin typeface="Arial"/>
                        </a:rPr>
                        <a:t>Competitividad académica</a:t>
                      </a:r>
                    </a:p>
                  </a:txBody>
                  <a:tcPr marL="9395" marR="9395" marT="93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ctr" rtl="0" fontAlgn="ctr"/>
                      <a:r>
                        <a:rPr lang="es-MX" sz="850" b="1" i="0" u="none" strike="noStrike">
                          <a:solidFill>
                            <a:srgbClr val="000000"/>
                          </a:solidFill>
                          <a:effectLst/>
                          <a:latin typeface="Arial"/>
                        </a:rPr>
                        <a:t>Valor actual</a:t>
                      </a:r>
                    </a:p>
                  </a:txBody>
                  <a:tcPr marL="9395" marR="9395" marT="93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gridSpan="2">
                  <a:txBody>
                    <a:bodyPr/>
                    <a:lstStyle/>
                    <a:p>
                      <a:pPr algn="ctr" rtl="0" fontAlgn="ctr"/>
                      <a:r>
                        <a:rPr lang="es-MX" sz="850" b="1" i="0" u="none" strike="noStrike">
                          <a:solidFill>
                            <a:srgbClr val="000000"/>
                          </a:solidFill>
                          <a:effectLst/>
                          <a:latin typeface="Arial"/>
                        </a:rPr>
                        <a:t>2014*</a:t>
                      </a:r>
                    </a:p>
                  </a:txBody>
                  <a:tcPr marL="9395" marR="9395" marT="93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gridSpan="2">
                  <a:txBody>
                    <a:bodyPr/>
                    <a:lstStyle/>
                    <a:p>
                      <a:pPr algn="ctr" rtl="0" fontAlgn="ctr"/>
                      <a:r>
                        <a:rPr lang="es-MX" sz="850" b="1" i="0" u="none" strike="noStrike">
                          <a:solidFill>
                            <a:srgbClr val="000000"/>
                          </a:solidFill>
                          <a:effectLst/>
                          <a:latin typeface="Arial"/>
                        </a:rPr>
                        <a:t>2015*</a:t>
                      </a:r>
                    </a:p>
                  </a:txBody>
                  <a:tcPr marL="9395" marR="9395" marT="93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gridSpan="2">
                  <a:txBody>
                    <a:bodyPr/>
                    <a:lstStyle/>
                    <a:p>
                      <a:pPr algn="ctr" rtl="0" fontAlgn="ctr"/>
                      <a:r>
                        <a:rPr lang="es-MX" sz="850" b="1" i="0" u="none" strike="noStrike">
                          <a:solidFill>
                            <a:srgbClr val="000000"/>
                          </a:solidFill>
                          <a:effectLst/>
                          <a:latin typeface="Arial"/>
                        </a:rPr>
                        <a:t>2016*</a:t>
                      </a:r>
                    </a:p>
                  </a:txBody>
                  <a:tcPr marL="9395" marR="9395" marT="93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gridSpan="2">
                  <a:txBody>
                    <a:bodyPr/>
                    <a:lstStyle/>
                    <a:p>
                      <a:pPr algn="ctr" rtl="0" fontAlgn="ctr"/>
                      <a:r>
                        <a:rPr lang="es-MX" sz="850" b="1" i="0" u="none" strike="noStrike">
                          <a:solidFill>
                            <a:srgbClr val="000000"/>
                          </a:solidFill>
                          <a:effectLst/>
                          <a:latin typeface="Arial"/>
                        </a:rPr>
                        <a:t>2017*</a:t>
                      </a:r>
                    </a:p>
                  </a:txBody>
                  <a:tcPr marL="9395" marR="9395" marT="93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a:txBody>
                    <a:bodyPr/>
                    <a:lstStyle/>
                    <a:p>
                      <a:pPr algn="ctr" rtl="0" fontAlgn="ctr"/>
                      <a:r>
                        <a:rPr lang="es-MX" sz="850" b="1" i="0" u="none" strike="noStrike">
                          <a:solidFill>
                            <a:srgbClr val="000000"/>
                          </a:solidFill>
                          <a:effectLst/>
                          <a:latin typeface="Arial"/>
                        </a:rPr>
                        <a:t>Observaciones</a:t>
                      </a:r>
                    </a:p>
                  </a:txBody>
                  <a:tcPr marL="9395" marR="9395" marT="93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187890">
                <a:tc>
                  <a:txBody>
                    <a:bodyPr/>
                    <a:lstStyle/>
                    <a:p>
                      <a:pPr algn="l" rtl="0" fontAlgn="ctr"/>
                      <a:r>
                        <a:rPr lang="es-MX" sz="850" b="1" i="0" u="none" strike="noStrike">
                          <a:solidFill>
                            <a:srgbClr val="000000"/>
                          </a:solidFill>
                          <a:effectLst/>
                          <a:latin typeface="Arial"/>
                        </a:rPr>
                        <a:t>Programas educativos de Posgrado:</a:t>
                      </a:r>
                    </a:p>
                  </a:txBody>
                  <a:tcPr marL="9395" marR="9395" marT="93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gridSpan="2">
                  <a:txBody>
                    <a:bodyPr/>
                    <a:lstStyle/>
                    <a:p>
                      <a:pPr algn="ctr" rtl="0" fontAlgn="ctr"/>
                      <a:r>
                        <a:rPr lang="es-MX" sz="850" b="1" i="0" u="none" strike="noStrike">
                          <a:solidFill>
                            <a:srgbClr val="000000"/>
                          </a:solidFill>
                          <a:effectLst/>
                          <a:latin typeface="Arial"/>
                        </a:rPr>
                        <a:t> </a:t>
                      </a:r>
                    </a:p>
                  </a:txBody>
                  <a:tcPr marL="9395" marR="9395" marT="93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hMerge="1">
                  <a:txBody>
                    <a:bodyPr/>
                    <a:lstStyle/>
                    <a:p>
                      <a:endParaRPr lang="es-MX"/>
                    </a:p>
                  </a:txBody>
                  <a:tcPr/>
                </a:tc>
                <a:tc gridSpan="2">
                  <a:txBody>
                    <a:bodyPr/>
                    <a:lstStyle/>
                    <a:p>
                      <a:pPr algn="ctr" rtl="0" fontAlgn="ctr"/>
                      <a:r>
                        <a:rPr lang="es-MX" sz="850" b="1" i="0" u="none" strike="noStrike">
                          <a:solidFill>
                            <a:srgbClr val="000000"/>
                          </a:solidFill>
                          <a:effectLst/>
                          <a:latin typeface="Arial"/>
                        </a:rPr>
                        <a:t> </a:t>
                      </a:r>
                    </a:p>
                  </a:txBody>
                  <a:tcPr marL="9395" marR="9395" marT="93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hMerge="1">
                  <a:txBody>
                    <a:bodyPr/>
                    <a:lstStyle/>
                    <a:p>
                      <a:endParaRPr lang="es-MX"/>
                    </a:p>
                  </a:txBody>
                  <a:tcPr/>
                </a:tc>
                <a:tc gridSpan="2">
                  <a:txBody>
                    <a:bodyPr/>
                    <a:lstStyle/>
                    <a:p>
                      <a:pPr algn="ctr" rtl="0" fontAlgn="ctr"/>
                      <a:r>
                        <a:rPr lang="es-MX" sz="850" b="1" i="0" u="none" strike="noStrike">
                          <a:solidFill>
                            <a:srgbClr val="000000"/>
                          </a:solidFill>
                          <a:effectLst/>
                          <a:latin typeface="Arial"/>
                        </a:rPr>
                        <a:t> </a:t>
                      </a:r>
                    </a:p>
                  </a:txBody>
                  <a:tcPr marL="9395" marR="9395" marT="93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hMerge="1">
                  <a:txBody>
                    <a:bodyPr/>
                    <a:lstStyle/>
                    <a:p>
                      <a:endParaRPr lang="es-MX"/>
                    </a:p>
                  </a:txBody>
                  <a:tcPr/>
                </a:tc>
                <a:tc gridSpan="2">
                  <a:txBody>
                    <a:bodyPr/>
                    <a:lstStyle/>
                    <a:p>
                      <a:pPr algn="ctr" rtl="0" fontAlgn="ctr"/>
                      <a:r>
                        <a:rPr lang="es-MX" sz="850" b="1" i="0" u="none" strike="noStrike">
                          <a:solidFill>
                            <a:srgbClr val="000000"/>
                          </a:solidFill>
                          <a:effectLst/>
                          <a:latin typeface="Arial"/>
                        </a:rPr>
                        <a:t> </a:t>
                      </a:r>
                    </a:p>
                  </a:txBody>
                  <a:tcPr marL="9395" marR="9395" marT="93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hMerge="1">
                  <a:txBody>
                    <a:bodyPr/>
                    <a:lstStyle/>
                    <a:p>
                      <a:endParaRPr lang="es-MX"/>
                    </a:p>
                  </a:txBody>
                  <a:tcPr/>
                </a:tc>
                <a:tc gridSpan="2">
                  <a:txBody>
                    <a:bodyPr/>
                    <a:lstStyle/>
                    <a:p>
                      <a:pPr algn="ctr" rtl="0" fontAlgn="ctr"/>
                      <a:r>
                        <a:rPr lang="es-MX" sz="850" b="1" i="0" u="none" strike="noStrike">
                          <a:solidFill>
                            <a:srgbClr val="000000"/>
                          </a:solidFill>
                          <a:effectLst/>
                          <a:latin typeface="Arial"/>
                        </a:rPr>
                        <a:t> </a:t>
                      </a:r>
                    </a:p>
                  </a:txBody>
                  <a:tcPr marL="9395" marR="9395" marT="93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hMerge="1">
                  <a:txBody>
                    <a:bodyPr/>
                    <a:lstStyle/>
                    <a:p>
                      <a:endParaRPr lang="es-MX"/>
                    </a:p>
                  </a:txBody>
                  <a:tcPr/>
                </a:tc>
                <a:tc>
                  <a:txBody>
                    <a:bodyPr/>
                    <a:lstStyle/>
                    <a:p>
                      <a:pPr algn="l" rtl="0" fontAlgn="ctr"/>
                      <a:r>
                        <a:rPr lang="es-MX" sz="850" b="1" i="0" u="none" strike="noStrike">
                          <a:solidFill>
                            <a:srgbClr val="000000"/>
                          </a:solidFill>
                          <a:effectLst/>
                          <a:latin typeface="Arial"/>
                        </a:rPr>
                        <a:t> </a:t>
                      </a:r>
                    </a:p>
                  </a:txBody>
                  <a:tcPr marL="9395" marR="9395" marT="93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r>
              <a:tr h="187890">
                <a:tc>
                  <a:txBody>
                    <a:bodyPr/>
                    <a:lstStyle/>
                    <a:p>
                      <a:pPr algn="l" rtl="0" fontAlgn="ctr"/>
                      <a:r>
                        <a:rPr lang="es-MX" sz="850" b="1" i="0" u="none" strike="noStrike">
                          <a:solidFill>
                            <a:srgbClr val="000000"/>
                          </a:solidFill>
                          <a:effectLst/>
                          <a:latin typeface="Arial"/>
                        </a:rPr>
                        <a:t>Matrícula de posgrado</a:t>
                      </a:r>
                    </a:p>
                  </a:txBody>
                  <a:tcPr marL="9395" marR="9395" marT="93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gridSpan="2">
                  <a:txBody>
                    <a:bodyPr/>
                    <a:lstStyle/>
                    <a:p>
                      <a:pPr algn="ctr" rtl="0" fontAlgn="ctr"/>
                      <a:r>
                        <a:rPr lang="es-MX" sz="850" b="1" i="0" u="none" strike="noStrike">
                          <a:solidFill>
                            <a:srgbClr val="000000"/>
                          </a:solidFill>
                          <a:effectLst/>
                          <a:latin typeface="Arial"/>
                        </a:rPr>
                        <a:t> </a:t>
                      </a:r>
                    </a:p>
                  </a:txBody>
                  <a:tcPr marL="9395" marR="9395" marT="93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hMerge="1">
                  <a:txBody>
                    <a:bodyPr/>
                    <a:lstStyle/>
                    <a:p>
                      <a:endParaRPr lang="es-MX"/>
                    </a:p>
                  </a:txBody>
                  <a:tcPr/>
                </a:tc>
                <a:tc gridSpan="2">
                  <a:txBody>
                    <a:bodyPr/>
                    <a:lstStyle/>
                    <a:p>
                      <a:pPr algn="ctr" rtl="0" fontAlgn="ctr"/>
                      <a:r>
                        <a:rPr lang="es-MX" sz="850" b="1" i="0" u="none" strike="noStrike">
                          <a:solidFill>
                            <a:srgbClr val="000000"/>
                          </a:solidFill>
                          <a:effectLst/>
                          <a:latin typeface="Arial"/>
                        </a:rPr>
                        <a:t> </a:t>
                      </a:r>
                    </a:p>
                  </a:txBody>
                  <a:tcPr marL="9395" marR="9395" marT="93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hMerge="1">
                  <a:txBody>
                    <a:bodyPr/>
                    <a:lstStyle/>
                    <a:p>
                      <a:endParaRPr lang="es-MX"/>
                    </a:p>
                  </a:txBody>
                  <a:tcPr/>
                </a:tc>
                <a:tc gridSpan="2">
                  <a:txBody>
                    <a:bodyPr/>
                    <a:lstStyle/>
                    <a:p>
                      <a:pPr algn="ctr" rtl="0" fontAlgn="ctr"/>
                      <a:r>
                        <a:rPr lang="es-MX" sz="850" b="1" i="0" u="none" strike="noStrike">
                          <a:solidFill>
                            <a:srgbClr val="000000"/>
                          </a:solidFill>
                          <a:effectLst/>
                          <a:latin typeface="Arial"/>
                        </a:rPr>
                        <a:t> </a:t>
                      </a:r>
                    </a:p>
                  </a:txBody>
                  <a:tcPr marL="9395" marR="9395" marT="93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hMerge="1">
                  <a:txBody>
                    <a:bodyPr/>
                    <a:lstStyle/>
                    <a:p>
                      <a:endParaRPr lang="es-MX"/>
                    </a:p>
                  </a:txBody>
                  <a:tcPr/>
                </a:tc>
                <a:tc gridSpan="2">
                  <a:txBody>
                    <a:bodyPr/>
                    <a:lstStyle/>
                    <a:p>
                      <a:pPr algn="ctr" rtl="0" fontAlgn="ctr"/>
                      <a:r>
                        <a:rPr lang="es-MX" sz="850" b="1" i="0" u="none" strike="noStrike">
                          <a:solidFill>
                            <a:srgbClr val="000000"/>
                          </a:solidFill>
                          <a:effectLst/>
                          <a:latin typeface="Arial"/>
                        </a:rPr>
                        <a:t> </a:t>
                      </a:r>
                    </a:p>
                  </a:txBody>
                  <a:tcPr marL="9395" marR="9395" marT="93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hMerge="1">
                  <a:txBody>
                    <a:bodyPr/>
                    <a:lstStyle/>
                    <a:p>
                      <a:endParaRPr lang="es-MX"/>
                    </a:p>
                  </a:txBody>
                  <a:tcPr/>
                </a:tc>
                <a:tc gridSpan="2">
                  <a:txBody>
                    <a:bodyPr/>
                    <a:lstStyle/>
                    <a:p>
                      <a:pPr algn="ctr" rtl="0" fontAlgn="ctr"/>
                      <a:r>
                        <a:rPr lang="es-MX" sz="850" b="1" i="0" u="none" strike="noStrike">
                          <a:solidFill>
                            <a:srgbClr val="000000"/>
                          </a:solidFill>
                          <a:effectLst/>
                          <a:latin typeface="Arial"/>
                        </a:rPr>
                        <a:t> </a:t>
                      </a:r>
                    </a:p>
                  </a:txBody>
                  <a:tcPr marL="9395" marR="9395" marT="93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hMerge="1">
                  <a:txBody>
                    <a:bodyPr/>
                    <a:lstStyle/>
                    <a:p>
                      <a:endParaRPr lang="es-MX"/>
                    </a:p>
                  </a:txBody>
                  <a:tcPr/>
                </a:tc>
                <a:tc>
                  <a:txBody>
                    <a:bodyPr/>
                    <a:lstStyle/>
                    <a:p>
                      <a:pPr algn="l" rtl="0" fontAlgn="ctr"/>
                      <a:r>
                        <a:rPr lang="es-MX" sz="850" b="1" i="0" u="none" strike="noStrike">
                          <a:solidFill>
                            <a:srgbClr val="000000"/>
                          </a:solidFill>
                          <a:effectLst/>
                          <a:latin typeface="Arial"/>
                        </a:rPr>
                        <a:t> </a:t>
                      </a:r>
                    </a:p>
                  </a:txBody>
                  <a:tcPr marL="9395" marR="9395" marT="93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r>
              <a:tr h="163063">
                <a:tc>
                  <a:txBody>
                    <a:bodyPr/>
                    <a:lstStyle/>
                    <a:p>
                      <a:pPr algn="l" rtl="0" fontAlgn="ctr"/>
                      <a:r>
                        <a:rPr lang="es-MX" sz="850" b="1" i="0" u="none" strike="noStrike">
                          <a:solidFill>
                            <a:srgbClr val="000000"/>
                          </a:solidFill>
                          <a:effectLst/>
                          <a:latin typeface="Arial"/>
                        </a:rPr>
                        <a:t> </a:t>
                      </a:r>
                    </a:p>
                  </a:txBody>
                  <a:tcPr marL="9395" marR="9395" marT="93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850" b="1" i="0" u="none" strike="noStrike">
                          <a:solidFill>
                            <a:srgbClr val="000000"/>
                          </a:solidFill>
                          <a:effectLst/>
                          <a:latin typeface="Arial"/>
                        </a:rPr>
                        <a:t>Número</a:t>
                      </a:r>
                    </a:p>
                  </a:txBody>
                  <a:tcPr marL="9395" marR="9395" marT="93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850" b="1" i="0" u="none" strike="noStrike">
                          <a:solidFill>
                            <a:srgbClr val="000000"/>
                          </a:solidFill>
                          <a:effectLst/>
                          <a:latin typeface="Arial"/>
                        </a:rPr>
                        <a:t>%</a:t>
                      </a:r>
                    </a:p>
                  </a:txBody>
                  <a:tcPr marL="9395" marR="9395" marT="93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850" b="1" i="0" u="none" strike="noStrike">
                          <a:solidFill>
                            <a:srgbClr val="000000"/>
                          </a:solidFill>
                          <a:effectLst/>
                          <a:latin typeface="Arial"/>
                        </a:rPr>
                        <a:t>Número</a:t>
                      </a:r>
                    </a:p>
                  </a:txBody>
                  <a:tcPr marL="9395" marR="9395" marT="93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850" b="1" i="0" u="none" strike="noStrike">
                          <a:solidFill>
                            <a:srgbClr val="000000"/>
                          </a:solidFill>
                          <a:effectLst/>
                          <a:latin typeface="Arial"/>
                        </a:rPr>
                        <a:t>%</a:t>
                      </a:r>
                    </a:p>
                  </a:txBody>
                  <a:tcPr marL="9395" marR="9395" marT="93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850" b="1" i="0" u="none" strike="noStrike">
                          <a:solidFill>
                            <a:srgbClr val="000000"/>
                          </a:solidFill>
                          <a:effectLst/>
                          <a:latin typeface="Arial"/>
                        </a:rPr>
                        <a:t>Número</a:t>
                      </a:r>
                    </a:p>
                  </a:txBody>
                  <a:tcPr marL="9395" marR="9395" marT="93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850" b="1" i="0" u="none" strike="noStrike">
                          <a:solidFill>
                            <a:srgbClr val="000000"/>
                          </a:solidFill>
                          <a:effectLst/>
                          <a:latin typeface="Arial"/>
                        </a:rPr>
                        <a:t>%</a:t>
                      </a:r>
                    </a:p>
                  </a:txBody>
                  <a:tcPr marL="9395" marR="9395" marT="93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850" b="1" i="0" u="none" strike="noStrike">
                          <a:solidFill>
                            <a:srgbClr val="000000"/>
                          </a:solidFill>
                          <a:effectLst/>
                          <a:latin typeface="Arial"/>
                        </a:rPr>
                        <a:t>Número</a:t>
                      </a:r>
                    </a:p>
                  </a:txBody>
                  <a:tcPr marL="9395" marR="9395" marT="93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850" b="1" i="0" u="none" strike="noStrike">
                          <a:solidFill>
                            <a:srgbClr val="000000"/>
                          </a:solidFill>
                          <a:effectLst/>
                          <a:latin typeface="Arial"/>
                        </a:rPr>
                        <a:t>%</a:t>
                      </a:r>
                    </a:p>
                  </a:txBody>
                  <a:tcPr marL="9395" marR="9395" marT="93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850" b="1" i="0" u="none" strike="noStrike">
                          <a:solidFill>
                            <a:srgbClr val="000000"/>
                          </a:solidFill>
                          <a:effectLst/>
                          <a:latin typeface="Arial"/>
                        </a:rPr>
                        <a:t>Número</a:t>
                      </a:r>
                    </a:p>
                  </a:txBody>
                  <a:tcPr marL="9395" marR="9395" marT="93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850" b="1" i="0" u="none" strike="noStrike">
                          <a:solidFill>
                            <a:srgbClr val="000000"/>
                          </a:solidFill>
                          <a:effectLst/>
                          <a:latin typeface="Arial"/>
                        </a:rPr>
                        <a:t>%</a:t>
                      </a:r>
                    </a:p>
                  </a:txBody>
                  <a:tcPr marL="9395" marR="9395" marT="93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850" b="1" i="0" u="none" strike="noStrike">
                          <a:solidFill>
                            <a:srgbClr val="000000"/>
                          </a:solidFill>
                          <a:effectLst/>
                          <a:latin typeface="Arial"/>
                        </a:rPr>
                        <a:t>Observaciones</a:t>
                      </a:r>
                    </a:p>
                  </a:txBody>
                  <a:tcPr marL="9395" marR="9395" marT="93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00625">
                <a:tc>
                  <a:txBody>
                    <a:bodyPr/>
                    <a:lstStyle/>
                    <a:p>
                      <a:pPr algn="l" rtl="0" fontAlgn="t"/>
                      <a:r>
                        <a:rPr lang="es-MX" sz="850" b="0" i="0" u="none" strike="noStrike">
                          <a:solidFill>
                            <a:srgbClr val="000000"/>
                          </a:solidFill>
                          <a:effectLst/>
                          <a:latin typeface="Arial"/>
                        </a:rPr>
                        <a:t>PE que se actualizarán</a:t>
                      </a:r>
                      <a:br>
                        <a:rPr lang="es-MX" sz="850" b="0" i="0" u="none" strike="noStrike">
                          <a:solidFill>
                            <a:srgbClr val="000000"/>
                          </a:solidFill>
                          <a:effectLst/>
                          <a:latin typeface="Arial"/>
                        </a:rPr>
                      </a:br>
                      <a:r>
                        <a:rPr lang="es-MX" sz="850" b="0" i="0" u="none" strike="noStrike">
                          <a:solidFill>
                            <a:srgbClr val="000000"/>
                          </a:solidFill>
                          <a:effectLst/>
                          <a:latin typeface="Arial"/>
                        </a:rPr>
                        <a:t>Especificar el nombre de los PE</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0625">
                <a:tc>
                  <a:txBody>
                    <a:bodyPr/>
                    <a:lstStyle/>
                    <a:p>
                      <a:pPr algn="l" rtl="0" fontAlgn="t"/>
                      <a:r>
                        <a:rPr lang="es-MX" sz="850" b="0" i="0" u="none" strike="noStrike">
                          <a:solidFill>
                            <a:srgbClr val="000000"/>
                          </a:solidFill>
                          <a:effectLst/>
                          <a:latin typeface="Arial"/>
                        </a:rPr>
                        <a:t>PE que evaluarán los CIEES.</a:t>
                      </a:r>
                      <a:br>
                        <a:rPr lang="es-MX" sz="850" b="0" i="0" u="none" strike="noStrike">
                          <a:solidFill>
                            <a:srgbClr val="000000"/>
                          </a:solidFill>
                          <a:effectLst/>
                          <a:latin typeface="Arial"/>
                        </a:rPr>
                      </a:br>
                      <a:r>
                        <a:rPr lang="es-MX" sz="850" b="0" i="0" u="none" strike="noStrike">
                          <a:solidFill>
                            <a:srgbClr val="000000"/>
                          </a:solidFill>
                          <a:effectLst/>
                          <a:latin typeface="Arial"/>
                        </a:rPr>
                        <a:t>Especificar el nombre de los PE</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3767">
                <a:tc>
                  <a:txBody>
                    <a:bodyPr/>
                    <a:lstStyle/>
                    <a:p>
                      <a:pPr algn="l" rtl="0" fontAlgn="t"/>
                      <a:r>
                        <a:rPr lang="es-MX" sz="850" b="0" i="0" u="none" strike="noStrike" dirty="0">
                          <a:solidFill>
                            <a:srgbClr val="000000"/>
                          </a:solidFill>
                          <a:effectLst/>
                          <a:latin typeface="Arial"/>
                        </a:rPr>
                        <a:t>PE reconocidos por el Programa Nacional de Posgrado de Calidad (PNPC)</a:t>
                      </a:r>
                      <a:br>
                        <a:rPr lang="es-MX" sz="850" b="0" i="0" u="none" strike="noStrike" dirty="0">
                          <a:solidFill>
                            <a:srgbClr val="000000"/>
                          </a:solidFill>
                          <a:effectLst/>
                          <a:latin typeface="Arial"/>
                        </a:rPr>
                      </a:br>
                      <a:r>
                        <a:rPr lang="es-MX" sz="850" b="0" i="0" u="none" strike="noStrike" dirty="0">
                          <a:solidFill>
                            <a:srgbClr val="000000"/>
                          </a:solidFill>
                          <a:effectLst/>
                          <a:latin typeface="Arial"/>
                        </a:rPr>
                        <a:t>Especificar el nombre de los PE</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1237">
                <a:tc>
                  <a:txBody>
                    <a:bodyPr/>
                    <a:lstStyle/>
                    <a:p>
                      <a:pPr algn="l" rtl="0" fontAlgn="t"/>
                      <a:r>
                        <a:rPr lang="es-MX" sz="850" b="0" i="0" u="none" strike="noStrike">
                          <a:solidFill>
                            <a:srgbClr val="000000"/>
                          </a:solidFill>
                          <a:effectLst/>
                          <a:latin typeface="Arial"/>
                        </a:rPr>
                        <a:t>PE que ingresarán al Programa de Fomento a la Calidad (PFC)</a:t>
                      </a:r>
                      <a:br>
                        <a:rPr lang="es-MX" sz="850" b="0" i="0" u="none" strike="noStrike">
                          <a:solidFill>
                            <a:srgbClr val="000000"/>
                          </a:solidFill>
                          <a:effectLst/>
                          <a:latin typeface="Arial"/>
                        </a:rPr>
                      </a:br>
                      <a:r>
                        <a:rPr lang="es-MX" sz="850" b="0" i="0" u="none" strike="noStrike">
                          <a:solidFill>
                            <a:srgbClr val="000000"/>
                          </a:solidFill>
                          <a:effectLst/>
                          <a:latin typeface="Arial"/>
                        </a:rPr>
                        <a:t>Especificar el nombre de los PE</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7765">
                <a:tc>
                  <a:txBody>
                    <a:bodyPr/>
                    <a:lstStyle/>
                    <a:p>
                      <a:pPr algn="l" rtl="0" fontAlgn="t"/>
                      <a:r>
                        <a:rPr lang="es-MX" sz="850" b="0" i="0" u="none" strike="noStrike">
                          <a:solidFill>
                            <a:srgbClr val="000000"/>
                          </a:solidFill>
                          <a:effectLst/>
                          <a:latin typeface="Arial"/>
                        </a:rPr>
                        <a:t>PE que ingresarán al Padrón Nacional de Posgrado (PNP)</a:t>
                      </a:r>
                      <a:br>
                        <a:rPr lang="es-MX" sz="850" b="0" i="0" u="none" strike="noStrike">
                          <a:solidFill>
                            <a:srgbClr val="000000"/>
                          </a:solidFill>
                          <a:effectLst/>
                          <a:latin typeface="Arial"/>
                        </a:rPr>
                      </a:br>
                      <a:r>
                        <a:rPr lang="es-MX" sz="850" b="0" i="0" u="none" strike="noStrike">
                          <a:solidFill>
                            <a:srgbClr val="000000"/>
                          </a:solidFill>
                          <a:effectLst/>
                          <a:latin typeface="Arial"/>
                        </a:rPr>
                        <a:t>Especificar el nombre de los PE</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0625">
                <a:tc>
                  <a:txBody>
                    <a:bodyPr/>
                    <a:lstStyle/>
                    <a:p>
                      <a:pPr algn="l" rtl="0" fontAlgn="t"/>
                      <a:r>
                        <a:rPr lang="es-MX" sz="850" b="0" i="0" u="none" strike="noStrike">
                          <a:solidFill>
                            <a:srgbClr val="000000"/>
                          </a:solidFill>
                          <a:effectLst/>
                          <a:latin typeface="Arial"/>
                        </a:rPr>
                        <a:t>Número y % de matrícula atendida en PE de posgrado de buena calidad.</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50" b="0" i="0" u="none" strike="noStrike">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50" b="0" i="0" u="none" strike="noStrike" dirty="0">
                          <a:solidFill>
                            <a:srgbClr val="000000"/>
                          </a:solidFill>
                          <a:effectLst/>
                          <a:latin typeface="Arial"/>
                        </a:rPr>
                        <a:t> </a:t>
                      </a:r>
                    </a:p>
                  </a:txBody>
                  <a:tcPr marL="9395" marR="9395" marT="939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pSp>
        <p:nvGrpSpPr>
          <p:cNvPr id="10" name="Group 4"/>
          <p:cNvGrpSpPr>
            <a:grpSpLocks noChangeAspect="1"/>
          </p:cNvGrpSpPr>
          <p:nvPr/>
        </p:nvGrpSpPr>
        <p:grpSpPr bwMode="auto">
          <a:xfrm>
            <a:off x="4572000" y="2669927"/>
            <a:ext cx="3465513" cy="327025"/>
            <a:chOff x="2880" y="2851"/>
            <a:chExt cx="2183" cy="206"/>
          </a:xfrm>
        </p:grpSpPr>
        <p:sp>
          <p:nvSpPr>
            <p:cNvPr id="11" name="AutoShape 3"/>
            <p:cNvSpPr>
              <a:spLocks noChangeAspect="1" noChangeArrowheads="1" noTextEdit="1"/>
            </p:cNvSpPr>
            <p:nvPr/>
          </p:nvSpPr>
          <p:spPr bwMode="auto">
            <a:xfrm>
              <a:off x="2880" y="2851"/>
              <a:ext cx="2183" cy="20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s-MX"/>
            </a:p>
          </p:txBody>
        </p:sp>
        <p:sp>
          <p:nvSpPr>
            <p:cNvPr id="12" name="Rectangle 5"/>
            <p:cNvSpPr>
              <a:spLocks noChangeArrowheads="1"/>
            </p:cNvSpPr>
            <p:nvPr/>
          </p:nvSpPr>
          <p:spPr bwMode="auto">
            <a:xfrm>
              <a:off x="2879" y="2849"/>
              <a:ext cx="2174" cy="19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s-MX"/>
            </a:p>
          </p:txBody>
        </p:sp>
        <p:sp>
          <p:nvSpPr>
            <p:cNvPr id="13" name="Rectangle 6"/>
            <p:cNvSpPr>
              <a:spLocks noChangeArrowheads="1"/>
            </p:cNvSpPr>
            <p:nvPr/>
          </p:nvSpPr>
          <p:spPr bwMode="auto">
            <a:xfrm>
              <a:off x="2980" y="2859"/>
              <a:ext cx="1254" cy="1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FF3300"/>
                  </a:solidFill>
                  <a:effectLst/>
                  <a:latin typeface="Arial" pitchFamily="34" charset="0"/>
                  <a:cs typeface="Arial" pitchFamily="34" charset="0"/>
                </a:rPr>
                <a:t>* Las metas deben expresarse </a:t>
              </a: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Rectangle 7"/>
            <p:cNvSpPr>
              <a:spLocks noChangeArrowheads="1"/>
            </p:cNvSpPr>
            <p:nvPr/>
          </p:nvSpPr>
          <p:spPr bwMode="auto">
            <a:xfrm>
              <a:off x="4080" y="2857"/>
              <a:ext cx="561" cy="12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1" i="0" u="none" strike="noStrike" cap="none" normalizeH="0" baseline="0" smtClean="0">
                  <a:ln>
                    <a:noFill/>
                  </a:ln>
                  <a:solidFill>
                    <a:srgbClr val="FF3300"/>
                  </a:solidFill>
                  <a:effectLst/>
                  <a:latin typeface="Arial" pitchFamily="34" charset="0"/>
                  <a:cs typeface="Arial" pitchFamily="34" charset="0"/>
                </a:rPr>
                <a:t>acumulando</a:t>
              </a: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Rectangle 8"/>
            <p:cNvSpPr>
              <a:spLocks noChangeArrowheads="1"/>
            </p:cNvSpPr>
            <p:nvPr/>
          </p:nvSpPr>
          <p:spPr bwMode="auto">
            <a:xfrm>
              <a:off x="4573" y="2859"/>
              <a:ext cx="482" cy="1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FF3300"/>
                  </a:solidFill>
                  <a:effectLst/>
                  <a:latin typeface="Arial" pitchFamily="34" charset="0"/>
                  <a:cs typeface="Arial" pitchFamily="34" charset="0"/>
                </a:rPr>
                <a:t>los valores </a:t>
              </a: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Rectangle 9"/>
            <p:cNvSpPr>
              <a:spLocks noChangeArrowheads="1"/>
            </p:cNvSpPr>
            <p:nvPr/>
          </p:nvSpPr>
          <p:spPr bwMode="auto">
            <a:xfrm>
              <a:off x="3563" y="2955"/>
              <a:ext cx="346" cy="1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dirty="0" smtClean="0">
                  <a:ln>
                    <a:noFill/>
                  </a:ln>
                  <a:solidFill>
                    <a:srgbClr val="FF3300"/>
                  </a:solidFill>
                  <a:effectLst/>
                  <a:latin typeface="Arial" pitchFamily="34" charset="0"/>
                  <a:cs typeface="Arial" pitchFamily="34" charset="0"/>
                </a:rPr>
                <a:t>de los a</a:t>
              </a:r>
              <a:endParaRPr kumimoji="0" lang="es-MX"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 name="Rectangle 10"/>
            <p:cNvSpPr>
              <a:spLocks noChangeArrowheads="1"/>
            </p:cNvSpPr>
            <p:nvPr/>
          </p:nvSpPr>
          <p:spPr bwMode="auto">
            <a:xfrm>
              <a:off x="3844" y="2955"/>
              <a:ext cx="89" cy="1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FF3300"/>
                  </a:solidFill>
                  <a:effectLst/>
                  <a:latin typeface="Arial" pitchFamily="34" charset="0"/>
                  <a:cs typeface="Arial" pitchFamily="34" charset="0"/>
                </a:rPr>
                <a:t>ñ</a:t>
              </a: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Rectangle 11"/>
            <p:cNvSpPr>
              <a:spLocks noChangeArrowheads="1"/>
            </p:cNvSpPr>
            <p:nvPr/>
          </p:nvSpPr>
          <p:spPr bwMode="auto">
            <a:xfrm>
              <a:off x="3888" y="2955"/>
              <a:ext cx="571" cy="1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FF3300"/>
                  </a:solidFill>
                  <a:effectLst/>
                  <a:latin typeface="Arial" pitchFamily="34" charset="0"/>
                  <a:cs typeface="Arial" pitchFamily="34" charset="0"/>
                </a:rPr>
                <a:t>os anteriores.</a:t>
              </a: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21" name="20 Rectángulo">
            <a:hlinkClick r:id="rId3" action="ppaction://hlinksldjump"/>
          </p:cNvPr>
          <p:cNvSpPr/>
          <p:nvPr/>
        </p:nvSpPr>
        <p:spPr bwMode="auto">
          <a:xfrm flipH="1">
            <a:off x="8954" y="571479"/>
            <a:ext cx="9142414" cy="6858000"/>
          </a:xfrm>
          <a:prstGeom prst="rect">
            <a:avLst/>
          </a:prstGeom>
          <a:solidFill>
            <a:srgbClr val="002774">
              <a:alpha val="0"/>
            </a:srgbClr>
          </a:solidFill>
          <a:ln w="3175" algn="ctr">
            <a:solidFill>
              <a:srgbClr val="B2B2B2"/>
            </a:solidFill>
            <a:miter lim="800000"/>
            <a:headEnd/>
            <a:tailEnd/>
          </a:ln>
        </p:spPr>
        <p:txBody>
          <a:bodyPr tIns="36000" rIns="18000" bIns="36000" rtlCol="0" anchor="t" anchorCtr="0">
            <a:noAutofit/>
          </a:bodyPr>
          <a:lstStyle/>
          <a:p>
            <a:pPr algn="just">
              <a:lnSpc>
                <a:spcPct val="90000"/>
              </a:lnSpc>
              <a:tabLst>
                <a:tab pos="180975" algn="l"/>
                <a:tab pos="447675" algn="l"/>
              </a:tabLst>
            </a:pPr>
            <a:endParaRPr lang="es-MX" sz="1300" b="1" dirty="0"/>
          </a:p>
        </p:txBody>
      </p:sp>
      <p:sp>
        <p:nvSpPr>
          <p:cNvPr id="57531" name="AutoShape 176">
            <a:hlinkClick r:id="" action="ppaction://hlinkshowjump?jump=previousslide"/>
          </p:cNvPr>
          <p:cNvSpPr>
            <a:spLocks noChangeArrowheads="1"/>
          </p:cNvSpPr>
          <p:nvPr/>
        </p:nvSpPr>
        <p:spPr bwMode="auto">
          <a:xfrm flipH="1">
            <a:off x="8748713" y="720475"/>
            <a:ext cx="155575" cy="147638"/>
          </a:xfrm>
          <a:prstGeom prst="rightArrow">
            <a:avLst>
              <a:gd name="adj1" fmla="val 50000"/>
              <a:gd name="adj2" fmla="val 58732"/>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graphicFrame>
        <p:nvGraphicFramePr>
          <p:cNvPr id="6" name="5 Tabla"/>
          <p:cNvGraphicFramePr>
            <a:graphicFrameLocks noGrp="1"/>
          </p:cNvGraphicFramePr>
          <p:nvPr>
            <p:extLst>
              <p:ext uri="{D42A27DB-BD31-4B8C-83A1-F6EECF244321}">
                <p14:modId xmlns:p14="http://schemas.microsoft.com/office/powerpoint/2010/main" val="2032917208"/>
              </p:ext>
            </p:extLst>
          </p:nvPr>
        </p:nvGraphicFramePr>
        <p:xfrm>
          <a:off x="106134" y="4015432"/>
          <a:ext cx="8948055" cy="2020326"/>
        </p:xfrm>
        <a:graphic>
          <a:graphicData uri="http://schemas.openxmlformats.org/drawingml/2006/table">
            <a:tbl>
              <a:tblPr/>
              <a:tblGrid>
                <a:gridCol w="2046035"/>
                <a:gridCol w="475770"/>
                <a:gridCol w="556183"/>
                <a:gridCol w="223366"/>
                <a:gridCol w="475770"/>
                <a:gridCol w="556183"/>
                <a:gridCol w="223366"/>
                <a:gridCol w="475770"/>
                <a:gridCol w="556183"/>
                <a:gridCol w="223366"/>
                <a:gridCol w="475770"/>
                <a:gridCol w="556183"/>
                <a:gridCol w="223366"/>
                <a:gridCol w="475770"/>
                <a:gridCol w="556183"/>
                <a:gridCol w="223366"/>
                <a:gridCol w="625425"/>
              </a:tblGrid>
              <a:tr h="66711">
                <a:tc>
                  <a:txBody>
                    <a:bodyPr/>
                    <a:lstStyle/>
                    <a:p>
                      <a:pPr algn="ctr" rtl="0" fontAlgn="ctr"/>
                      <a:r>
                        <a:rPr lang="es-MX" sz="800" b="1" i="0" u="none" strike="noStrike" dirty="0">
                          <a:solidFill>
                            <a:srgbClr val="000000"/>
                          </a:solidFill>
                          <a:effectLst/>
                          <a:latin typeface="Arial"/>
                        </a:rPr>
                        <a:t>Eficiencia terminal</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3">
                  <a:txBody>
                    <a:bodyPr/>
                    <a:lstStyle/>
                    <a:p>
                      <a:pPr algn="ctr" rtl="0" fontAlgn="ctr"/>
                      <a:r>
                        <a:rPr lang="es-MX" sz="800" b="1" i="0" u="none" strike="noStrike">
                          <a:solidFill>
                            <a:srgbClr val="000000"/>
                          </a:solidFill>
                          <a:effectLst/>
                          <a:latin typeface="Arial"/>
                        </a:rPr>
                        <a:t>Valor actual</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gridSpan="3">
                  <a:txBody>
                    <a:bodyPr/>
                    <a:lstStyle/>
                    <a:p>
                      <a:pPr algn="ctr" rtl="0" fontAlgn="ctr"/>
                      <a:r>
                        <a:rPr lang="es-MX" sz="800" b="1" i="0" u="none" strike="noStrike">
                          <a:solidFill>
                            <a:srgbClr val="000000"/>
                          </a:solidFill>
                          <a:effectLst/>
                          <a:latin typeface="Arial"/>
                        </a:rPr>
                        <a:t>2014*</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gridSpan="3">
                  <a:txBody>
                    <a:bodyPr/>
                    <a:lstStyle/>
                    <a:p>
                      <a:pPr algn="ctr" rtl="0" fontAlgn="ctr"/>
                      <a:r>
                        <a:rPr lang="es-MX" sz="800" b="1" i="0" u="none" strike="noStrike">
                          <a:solidFill>
                            <a:srgbClr val="000000"/>
                          </a:solidFill>
                          <a:effectLst/>
                          <a:latin typeface="Arial"/>
                        </a:rPr>
                        <a:t>2015*</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gridSpan="3">
                  <a:txBody>
                    <a:bodyPr/>
                    <a:lstStyle/>
                    <a:p>
                      <a:pPr algn="ctr" rtl="0" fontAlgn="ctr"/>
                      <a:r>
                        <a:rPr lang="es-MX" sz="800" b="1" i="0" u="none" strike="noStrike">
                          <a:solidFill>
                            <a:srgbClr val="000000"/>
                          </a:solidFill>
                          <a:effectLst/>
                          <a:latin typeface="Arial"/>
                        </a:rPr>
                        <a:t>2016*</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gridSpan="3">
                  <a:txBody>
                    <a:bodyPr/>
                    <a:lstStyle/>
                    <a:p>
                      <a:pPr algn="ctr" rtl="0" fontAlgn="ctr"/>
                      <a:r>
                        <a:rPr lang="es-MX" sz="800" b="1" i="0" u="none" strike="noStrike">
                          <a:solidFill>
                            <a:srgbClr val="000000"/>
                          </a:solidFill>
                          <a:effectLst/>
                          <a:latin typeface="Arial"/>
                        </a:rPr>
                        <a:t>2017*</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a:txBody>
                    <a:bodyPr/>
                    <a:lstStyle/>
                    <a:p>
                      <a:pPr algn="ctr" rtl="0" fontAlgn="ctr"/>
                      <a:r>
                        <a:rPr lang="es-MX" sz="600" b="1" i="0" u="none" strike="noStrike" dirty="0">
                          <a:solidFill>
                            <a:srgbClr val="000000"/>
                          </a:solidFill>
                          <a:effectLst/>
                          <a:latin typeface="Arial"/>
                        </a:rPr>
                        <a:t>Observaciones</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123568">
                <a:tc>
                  <a:txBody>
                    <a:bodyPr/>
                    <a:lstStyle/>
                    <a:p>
                      <a:pPr algn="l" rtl="0" fontAlgn="ctr"/>
                      <a:r>
                        <a:rPr lang="es-MX" sz="800" b="1" i="0" u="none" strike="noStrike">
                          <a:solidFill>
                            <a:srgbClr val="000000"/>
                          </a:solidFill>
                          <a:effectLst/>
                          <a:latin typeface="Arial"/>
                        </a:rPr>
                        <a:t> </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800" b="1" i="0" u="none" strike="noStrike">
                          <a:solidFill>
                            <a:srgbClr val="000000"/>
                          </a:solidFill>
                          <a:effectLst/>
                          <a:latin typeface="Arial"/>
                        </a:rPr>
                        <a:t>M1</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800" b="1" i="0" u="none" strike="noStrike">
                          <a:solidFill>
                            <a:srgbClr val="000000"/>
                          </a:solidFill>
                          <a:effectLst/>
                          <a:latin typeface="Arial"/>
                        </a:rPr>
                        <a:t>M2</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800" b="1" i="0" u="none" strike="noStrike">
                          <a:solidFill>
                            <a:srgbClr val="000000"/>
                          </a:solidFill>
                          <a:effectLst/>
                          <a:latin typeface="Arial"/>
                        </a:rPr>
                        <a:t>%</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800" b="1" i="0" u="none" strike="noStrike">
                          <a:solidFill>
                            <a:srgbClr val="000000"/>
                          </a:solidFill>
                          <a:effectLst/>
                          <a:latin typeface="Arial"/>
                        </a:rPr>
                        <a:t>M1</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800" b="1" i="0" u="none" strike="noStrike">
                          <a:solidFill>
                            <a:srgbClr val="000000"/>
                          </a:solidFill>
                          <a:effectLst/>
                          <a:latin typeface="Arial"/>
                        </a:rPr>
                        <a:t>M2</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800" b="1" i="0" u="none" strike="noStrike">
                          <a:solidFill>
                            <a:srgbClr val="000000"/>
                          </a:solidFill>
                          <a:effectLst/>
                          <a:latin typeface="Arial"/>
                        </a:rPr>
                        <a:t>%</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800" b="1" i="0" u="none" strike="noStrike">
                          <a:solidFill>
                            <a:srgbClr val="000000"/>
                          </a:solidFill>
                          <a:effectLst/>
                          <a:latin typeface="Arial"/>
                        </a:rPr>
                        <a:t>M1</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800" b="1" i="0" u="none" strike="noStrike">
                          <a:solidFill>
                            <a:srgbClr val="000000"/>
                          </a:solidFill>
                          <a:effectLst/>
                          <a:latin typeface="Arial"/>
                        </a:rPr>
                        <a:t>M2</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800" b="1" i="0" u="none" strike="noStrike">
                          <a:solidFill>
                            <a:srgbClr val="000000"/>
                          </a:solidFill>
                          <a:effectLst/>
                          <a:latin typeface="Arial"/>
                        </a:rPr>
                        <a:t>%</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800" b="1" i="0" u="none" strike="noStrike">
                          <a:solidFill>
                            <a:srgbClr val="000000"/>
                          </a:solidFill>
                          <a:effectLst/>
                          <a:latin typeface="Arial"/>
                        </a:rPr>
                        <a:t>M1</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800" b="1" i="0" u="none" strike="noStrike">
                          <a:solidFill>
                            <a:srgbClr val="000000"/>
                          </a:solidFill>
                          <a:effectLst/>
                          <a:latin typeface="Arial"/>
                        </a:rPr>
                        <a:t>M2</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800" b="1" i="0" u="none" strike="noStrike">
                          <a:solidFill>
                            <a:srgbClr val="000000"/>
                          </a:solidFill>
                          <a:effectLst/>
                          <a:latin typeface="Arial"/>
                        </a:rPr>
                        <a:t>%</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800" b="1" i="0" u="none" strike="noStrike">
                          <a:solidFill>
                            <a:srgbClr val="000000"/>
                          </a:solidFill>
                          <a:effectLst/>
                          <a:latin typeface="Arial"/>
                        </a:rPr>
                        <a:t>M1</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800" b="1" i="0" u="none" strike="noStrike">
                          <a:solidFill>
                            <a:srgbClr val="000000"/>
                          </a:solidFill>
                          <a:effectLst/>
                          <a:latin typeface="Arial"/>
                        </a:rPr>
                        <a:t>M2</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800" b="1" i="0" u="none" strike="noStrike">
                          <a:solidFill>
                            <a:srgbClr val="000000"/>
                          </a:solidFill>
                          <a:effectLst/>
                          <a:latin typeface="Arial"/>
                        </a:rPr>
                        <a:t>%</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ctr"/>
                      <a:r>
                        <a:rPr lang="es-MX" sz="800" b="1" i="0" u="none" strike="noStrike">
                          <a:solidFill>
                            <a:srgbClr val="000000"/>
                          </a:solidFill>
                          <a:effectLst/>
                          <a:latin typeface="Arial"/>
                        </a:rPr>
                        <a:t> </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123568">
                <a:tc>
                  <a:txBody>
                    <a:bodyPr/>
                    <a:lstStyle/>
                    <a:p>
                      <a:pPr algn="l" rtl="0" fontAlgn="t"/>
                      <a:r>
                        <a:rPr lang="es-MX" sz="800" b="0" i="0" u="none" strike="noStrike">
                          <a:solidFill>
                            <a:srgbClr val="000000"/>
                          </a:solidFill>
                          <a:effectLst/>
                          <a:latin typeface="Arial"/>
                        </a:rPr>
                        <a:t>Tasa de egreso por cohorte para PE de TSU y PA</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3568">
                <a:tc>
                  <a:txBody>
                    <a:bodyPr/>
                    <a:lstStyle/>
                    <a:p>
                      <a:pPr algn="l" rtl="0" fontAlgn="t"/>
                      <a:r>
                        <a:rPr lang="es-MX" sz="800" b="0" i="0" u="none" strike="noStrike" dirty="0">
                          <a:solidFill>
                            <a:srgbClr val="000000"/>
                          </a:solidFill>
                          <a:effectLst/>
                          <a:latin typeface="Arial"/>
                        </a:rPr>
                        <a:t>Tasa de titulación por cohorte para PE de TSU y PA</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3568">
                <a:tc>
                  <a:txBody>
                    <a:bodyPr/>
                    <a:lstStyle/>
                    <a:p>
                      <a:pPr algn="l" rtl="0" fontAlgn="t"/>
                      <a:r>
                        <a:rPr lang="es-MX" sz="800" b="0" i="0" u="none" strike="noStrike">
                          <a:solidFill>
                            <a:srgbClr val="000000"/>
                          </a:solidFill>
                          <a:effectLst/>
                          <a:latin typeface="Arial"/>
                        </a:rPr>
                        <a:t>Tasa de egreso por cohorte para PE de licenciatura</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dirty="0">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3568">
                <a:tc>
                  <a:txBody>
                    <a:bodyPr/>
                    <a:lstStyle/>
                    <a:p>
                      <a:pPr algn="l" rtl="0" fontAlgn="t"/>
                      <a:r>
                        <a:rPr lang="es-MX" sz="800" b="0" i="0" u="none" strike="noStrike">
                          <a:solidFill>
                            <a:srgbClr val="000000"/>
                          </a:solidFill>
                          <a:effectLst/>
                          <a:latin typeface="Arial"/>
                        </a:rPr>
                        <a:t>Tasa de titulación por cohorte para PE de licenciatura</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3568">
                <a:tc>
                  <a:txBody>
                    <a:bodyPr/>
                    <a:lstStyle/>
                    <a:p>
                      <a:pPr algn="l" rtl="0" fontAlgn="t"/>
                      <a:r>
                        <a:rPr lang="es-MX" sz="800" b="0" i="0" u="none" strike="noStrike">
                          <a:solidFill>
                            <a:srgbClr val="000000"/>
                          </a:solidFill>
                          <a:effectLst/>
                          <a:latin typeface="Arial"/>
                        </a:rPr>
                        <a:t>Tasa de graduación para PE de posgrado</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3568">
                <a:tc>
                  <a:txBody>
                    <a:bodyPr/>
                    <a:lstStyle/>
                    <a:p>
                      <a:pPr algn="ctr" rtl="0" fontAlgn="ctr"/>
                      <a:r>
                        <a:rPr lang="es-MX" sz="800" b="1" i="0" u="none" strike="noStrike">
                          <a:solidFill>
                            <a:srgbClr val="000000"/>
                          </a:solidFill>
                          <a:effectLst/>
                          <a:latin typeface="Arial"/>
                        </a:rPr>
                        <a:t>Otras Metas Compromiso</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3">
                  <a:txBody>
                    <a:bodyPr/>
                    <a:lstStyle/>
                    <a:p>
                      <a:pPr algn="ctr" rtl="0" fontAlgn="ctr"/>
                      <a:r>
                        <a:rPr lang="es-MX" sz="800" b="1" i="0" u="none" strike="noStrike">
                          <a:solidFill>
                            <a:srgbClr val="000000"/>
                          </a:solidFill>
                          <a:effectLst/>
                          <a:latin typeface="Arial"/>
                        </a:rPr>
                        <a:t>Valor actual</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gridSpan="3">
                  <a:txBody>
                    <a:bodyPr/>
                    <a:lstStyle/>
                    <a:p>
                      <a:pPr algn="ctr" rtl="0" fontAlgn="ctr"/>
                      <a:r>
                        <a:rPr lang="es-MX" sz="800" b="1" i="0" u="none" strike="noStrike">
                          <a:solidFill>
                            <a:srgbClr val="000000"/>
                          </a:solidFill>
                          <a:effectLst/>
                          <a:latin typeface="Arial"/>
                        </a:rPr>
                        <a:t>2014*</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gridSpan="3">
                  <a:txBody>
                    <a:bodyPr/>
                    <a:lstStyle/>
                    <a:p>
                      <a:pPr algn="ctr" rtl="0" fontAlgn="ctr"/>
                      <a:r>
                        <a:rPr lang="es-MX" sz="800" b="1" i="0" u="none" strike="noStrike">
                          <a:solidFill>
                            <a:srgbClr val="000000"/>
                          </a:solidFill>
                          <a:effectLst/>
                          <a:latin typeface="Arial"/>
                        </a:rPr>
                        <a:t>2015*</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gridSpan="3">
                  <a:txBody>
                    <a:bodyPr/>
                    <a:lstStyle/>
                    <a:p>
                      <a:pPr algn="ctr" rtl="0" fontAlgn="ctr"/>
                      <a:r>
                        <a:rPr lang="es-MX" sz="800" b="1" i="0" u="none" strike="noStrike">
                          <a:solidFill>
                            <a:srgbClr val="000000"/>
                          </a:solidFill>
                          <a:effectLst/>
                          <a:latin typeface="Arial"/>
                        </a:rPr>
                        <a:t>2016*</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gridSpan="3">
                  <a:txBody>
                    <a:bodyPr/>
                    <a:lstStyle/>
                    <a:p>
                      <a:pPr algn="ctr" rtl="0" fontAlgn="ctr"/>
                      <a:r>
                        <a:rPr lang="es-MX" sz="800" b="1" i="0" u="none" strike="noStrike">
                          <a:solidFill>
                            <a:srgbClr val="000000"/>
                          </a:solidFill>
                          <a:effectLst/>
                          <a:latin typeface="Arial"/>
                        </a:rPr>
                        <a:t>2017*</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hMerge="1">
                  <a:txBody>
                    <a:bodyPr/>
                    <a:lstStyle/>
                    <a:p>
                      <a:endParaRPr lang="es-MX"/>
                    </a:p>
                  </a:txBody>
                  <a:tcPr/>
                </a:tc>
                <a:tc>
                  <a:txBody>
                    <a:bodyPr/>
                    <a:lstStyle/>
                    <a:p>
                      <a:pPr algn="ctr" rtl="0" fontAlgn="ctr"/>
                      <a:r>
                        <a:rPr lang="es-MX" sz="600" b="1" i="0" u="none" strike="noStrike" dirty="0">
                          <a:solidFill>
                            <a:srgbClr val="000000"/>
                          </a:solidFill>
                          <a:effectLst/>
                          <a:latin typeface="Arial"/>
                        </a:rPr>
                        <a:t>Observaciones</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123568">
                <a:tc>
                  <a:txBody>
                    <a:bodyPr/>
                    <a:lstStyle/>
                    <a:p>
                      <a:pPr algn="ctr" rtl="0" fontAlgn="ctr"/>
                      <a:r>
                        <a:rPr lang="es-MX" sz="600" b="1" i="0" u="none" strike="noStrike">
                          <a:solidFill>
                            <a:srgbClr val="000000"/>
                          </a:solidFill>
                          <a:effectLst/>
                          <a:latin typeface="Arial"/>
                        </a:rPr>
                        <a:t> </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600" b="1" i="0" u="none" strike="noStrike">
                          <a:solidFill>
                            <a:srgbClr val="000000"/>
                          </a:solidFill>
                          <a:effectLst/>
                          <a:latin typeface="Arial"/>
                        </a:rPr>
                        <a:t>Numerador</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600" b="1" i="0" u="none" strike="noStrike">
                          <a:solidFill>
                            <a:srgbClr val="000000"/>
                          </a:solidFill>
                          <a:effectLst/>
                          <a:latin typeface="Arial"/>
                        </a:rPr>
                        <a:t>Denominador</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600" b="1" i="0" u="none" strike="noStrike">
                          <a:solidFill>
                            <a:srgbClr val="000000"/>
                          </a:solidFill>
                          <a:effectLst/>
                          <a:latin typeface="Arial"/>
                        </a:rPr>
                        <a:t>%</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600" b="1" i="0" u="none" strike="noStrike">
                          <a:solidFill>
                            <a:srgbClr val="000000"/>
                          </a:solidFill>
                          <a:effectLst/>
                          <a:latin typeface="Arial"/>
                        </a:rPr>
                        <a:t>Numerador</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600" b="1" i="0" u="none" strike="noStrike">
                          <a:solidFill>
                            <a:srgbClr val="000000"/>
                          </a:solidFill>
                          <a:effectLst/>
                          <a:latin typeface="Arial"/>
                        </a:rPr>
                        <a:t>Denominador</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600" b="1" i="0" u="none" strike="noStrike">
                          <a:solidFill>
                            <a:srgbClr val="000000"/>
                          </a:solidFill>
                          <a:effectLst/>
                          <a:latin typeface="Arial"/>
                        </a:rPr>
                        <a:t>%</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600" b="1" i="0" u="none" strike="noStrike">
                          <a:solidFill>
                            <a:srgbClr val="000000"/>
                          </a:solidFill>
                          <a:effectLst/>
                          <a:latin typeface="Arial"/>
                        </a:rPr>
                        <a:t>Numerador</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600" b="1" i="0" u="none" strike="noStrike">
                          <a:solidFill>
                            <a:srgbClr val="000000"/>
                          </a:solidFill>
                          <a:effectLst/>
                          <a:latin typeface="Arial"/>
                        </a:rPr>
                        <a:t>Denominador</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600" b="1" i="0" u="none" strike="noStrike">
                          <a:solidFill>
                            <a:srgbClr val="000000"/>
                          </a:solidFill>
                          <a:effectLst/>
                          <a:latin typeface="Arial"/>
                        </a:rPr>
                        <a:t>%</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600" b="1" i="0" u="none" strike="noStrike">
                          <a:solidFill>
                            <a:srgbClr val="000000"/>
                          </a:solidFill>
                          <a:effectLst/>
                          <a:latin typeface="Arial"/>
                        </a:rPr>
                        <a:t>Numerador</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600" b="1" i="0" u="none" strike="noStrike">
                          <a:solidFill>
                            <a:srgbClr val="000000"/>
                          </a:solidFill>
                          <a:effectLst/>
                          <a:latin typeface="Arial"/>
                        </a:rPr>
                        <a:t>Denominador</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600" b="1" i="0" u="none" strike="noStrike">
                          <a:solidFill>
                            <a:srgbClr val="000000"/>
                          </a:solidFill>
                          <a:effectLst/>
                          <a:latin typeface="Arial"/>
                        </a:rPr>
                        <a:t>%</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600" b="1" i="0" u="none" strike="noStrike">
                          <a:solidFill>
                            <a:srgbClr val="000000"/>
                          </a:solidFill>
                          <a:effectLst/>
                          <a:latin typeface="Arial"/>
                        </a:rPr>
                        <a:t>Numerador</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600" b="1" i="0" u="none" strike="noStrike">
                          <a:solidFill>
                            <a:srgbClr val="000000"/>
                          </a:solidFill>
                          <a:effectLst/>
                          <a:latin typeface="Arial"/>
                        </a:rPr>
                        <a:t>Denominador</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600" b="1" i="0" u="none" strike="noStrike">
                          <a:solidFill>
                            <a:srgbClr val="000000"/>
                          </a:solidFill>
                          <a:effectLst/>
                          <a:latin typeface="Arial"/>
                        </a:rPr>
                        <a:t>%</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600" b="1" i="0" u="none" strike="noStrike" dirty="0">
                          <a:solidFill>
                            <a:srgbClr val="000000"/>
                          </a:solidFill>
                          <a:effectLst/>
                          <a:latin typeface="Arial"/>
                        </a:rPr>
                        <a:t> </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123568">
                <a:tc gridSpan="17">
                  <a:txBody>
                    <a:bodyPr/>
                    <a:lstStyle/>
                    <a:p>
                      <a:pPr algn="ctr" rtl="0" fontAlgn="ctr"/>
                      <a:r>
                        <a:rPr lang="es-MX" sz="800" b="1" i="0" u="none" strike="noStrike">
                          <a:solidFill>
                            <a:srgbClr val="000000"/>
                          </a:solidFill>
                          <a:effectLst/>
                          <a:latin typeface="Arial"/>
                        </a:rPr>
                        <a:t>Otras metas académicas definidas por la institución:</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r>
              <a:tr h="123568">
                <a:tc>
                  <a:txBody>
                    <a:bodyPr/>
                    <a:lstStyle/>
                    <a:p>
                      <a:pPr algn="l" rtl="0" fontAlgn="t"/>
                      <a:r>
                        <a:rPr lang="es-MX" sz="800" b="0" i="0" u="none" strike="noStrike">
                          <a:solidFill>
                            <a:srgbClr val="000000"/>
                          </a:solidFill>
                          <a:effectLst/>
                          <a:latin typeface="Arial"/>
                        </a:rPr>
                        <a:t>Meta A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800" b="0" i="0" u="none" strike="noStrike">
                          <a:solidFill>
                            <a:srgbClr val="000000"/>
                          </a:solidFill>
                          <a:effectLst/>
                          <a:latin typeface="Calibri"/>
                        </a:rPr>
                        <a:t> </a:t>
                      </a:r>
                    </a:p>
                  </a:txBody>
                  <a:tcPr marL="6178" marR="6178" marT="61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3568">
                <a:tc>
                  <a:txBody>
                    <a:bodyPr/>
                    <a:lstStyle/>
                    <a:p>
                      <a:pPr algn="l" rtl="0" fontAlgn="t"/>
                      <a:r>
                        <a:rPr lang="es-MX" sz="800" b="0" i="0" u="none" strike="noStrike">
                          <a:solidFill>
                            <a:srgbClr val="000000"/>
                          </a:solidFill>
                          <a:effectLst/>
                          <a:latin typeface="Arial"/>
                        </a:rPr>
                        <a:t>Meta B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800" b="0" i="0" u="none" strike="noStrike">
                          <a:solidFill>
                            <a:srgbClr val="000000"/>
                          </a:solidFill>
                          <a:effectLst/>
                          <a:latin typeface="Arial"/>
                        </a:rPr>
                        <a:t> </a:t>
                      </a:r>
                    </a:p>
                  </a:txBody>
                  <a:tcPr marL="6178" marR="6178" marT="61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800" b="0" i="0" u="none" strike="noStrike" dirty="0">
                          <a:solidFill>
                            <a:srgbClr val="000000"/>
                          </a:solidFill>
                          <a:effectLst/>
                          <a:latin typeface="Calibri"/>
                        </a:rPr>
                        <a:t> </a:t>
                      </a:r>
                    </a:p>
                  </a:txBody>
                  <a:tcPr marL="6178" marR="6178" marT="61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pic>
        <p:nvPicPr>
          <p:cNvPr id="20" name="Imagen 19"/>
          <p:cNvPicPr>
            <a:picLocks noChangeAspect="1"/>
          </p:cNvPicPr>
          <p:nvPr/>
        </p:nvPicPr>
        <p:blipFill>
          <a:blip r:embed="rId4"/>
          <a:stretch>
            <a:fillRect/>
          </a:stretch>
        </p:blipFill>
        <p:spPr>
          <a:xfrm>
            <a:off x="826368" y="-5572"/>
            <a:ext cx="8333954" cy="597460"/>
          </a:xfrm>
          <a:prstGeom prst="rect">
            <a:avLst/>
          </a:prstGeom>
        </p:spPr>
      </p:pic>
    </p:spTree>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Text Box 90"/>
          <p:cNvSpPr txBox="1">
            <a:spLocks noChangeArrowheads="1"/>
          </p:cNvSpPr>
          <p:nvPr/>
        </p:nvSpPr>
        <p:spPr bwMode="auto">
          <a:xfrm>
            <a:off x="0" y="1820675"/>
            <a:ext cx="9144000" cy="5044239"/>
          </a:xfrm>
          <a:prstGeom prst="rect">
            <a:avLst/>
          </a:prstGeom>
          <a:solidFill>
            <a:schemeClr val="bg1">
              <a:alpha val="10196"/>
            </a:schemeClr>
          </a:solidFill>
          <a:ln w="3175" algn="ctr">
            <a:noFill/>
            <a:miter lim="800000"/>
            <a:headEnd/>
            <a:tailEnd/>
          </a:ln>
        </p:spPr>
        <p:txBody>
          <a:bodyPr wrap="square" tIns="82800" bIns="82800">
            <a:noAutofit/>
          </a:bodyPr>
          <a:lstStyle/>
          <a:p>
            <a:pPr marL="0" lvl="2" algn="just">
              <a:spcBef>
                <a:spcPts val="0"/>
              </a:spcBef>
              <a:tabLst>
                <a:tab pos="180975" algn="l"/>
                <a:tab pos="622300" algn="l"/>
              </a:tabLst>
            </a:pPr>
            <a:endParaRPr lang="es-MX" sz="800" dirty="0" smtClean="0">
              <a:solidFill>
                <a:schemeClr val="tx1"/>
              </a:solidFill>
            </a:endParaRPr>
          </a:p>
          <a:p>
            <a:pPr algn="just">
              <a:spcBef>
                <a:spcPts val="0"/>
              </a:spcBef>
              <a:spcAft>
                <a:spcPts val="0"/>
              </a:spcAft>
              <a:tabLst>
                <a:tab pos="180975" algn="l"/>
                <a:tab pos="622300" algn="l"/>
              </a:tabLst>
            </a:pPr>
            <a:r>
              <a:rPr lang="es-MX" sz="1300" b="1" dirty="0" smtClean="0">
                <a:solidFill>
                  <a:schemeClr val="tx1"/>
                </a:solidFill>
              </a:rPr>
              <a:t>Actualización de la Planeación de la Gestión (ProGES)</a:t>
            </a:r>
          </a:p>
          <a:p>
            <a:pPr algn="just">
              <a:spcBef>
                <a:spcPts val="0"/>
              </a:spcBef>
              <a:spcAft>
                <a:spcPts val="0"/>
              </a:spcAft>
              <a:tabLst>
                <a:tab pos="180975" algn="l"/>
                <a:tab pos="622300" algn="l"/>
              </a:tabLst>
            </a:pPr>
            <a:endParaRPr lang="es-MX" sz="800" b="1" dirty="0" smtClean="0">
              <a:solidFill>
                <a:schemeClr val="tx1"/>
              </a:solidFill>
            </a:endParaRPr>
          </a:p>
          <a:p>
            <a:pPr algn="just">
              <a:spcBef>
                <a:spcPts val="0"/>
              </a:spcBef>
              <a:spcAft>
                <a:spcPts val="0"/>
              </a:spcAft>
              <a:tabLst>
                <a:tab pos="180975" algn="l"/>
                <a:tab pos="622300" algn="l"/>
              </a:tabLst>
            </a:pPr>
            <a:r>
              <a:rPr lang="es-MX" sz="1300" dirty="0">
                <a:solidFill>
                  <a:schemeClr val="tx1"/>
                </a:solidFill>
              </a:rPr>
              <a:t>Plantear políticas, objetivos, estrategias y acciones debidamente articuladas* que permitan mejorar la calidad de los servicios de la gestión (documento ProGES) para:</a:t>
            </a:r>
          </a:p>
          <a:p>
            <a:pPr algn="just">
              <a:spcBef>
                <a:spcPts val="0"/>
              </a:spcBef>
              <a:spcAft>
                <a:spcPts val="0"/>
              </a:spcAft>
              <a:tabLst>
                <a:tab pos="180975" algn="l"/>
                <a:tab pos="622300" algn="l"/>
              </a:tabLst>
            </a:pPr>
            <a:endParaRPr lang="es-MX" sz="800" b="1" dirty="0" smtClean="0">
              <a:solidFill>
                <a:schemeClr val="tx1"/>
              </a:solidFill>
            </a:endParaRPr>
          </a:p>
          <a:p>
            <a:pPr marL="742950" lvl="3" indent="-285750" algn="just">
              <a:spcBef>
                <a:spcPts val="0"/>
              </a:spcBef>
              <a:spcAft>
                <a:spcPts val="0"/>
              </a:spcAft>
              <a:buFont typeface="Wingdings" panose="05000000000000000000" pitchFamily="2" charset="2"/>
              <a:buChar char="Ø"/>
              <a:tabLst>
                <a:tab pos="180975" algn="l"/>
                <a:tab pos="622300" algn="l"/>
              </a:tabLst>
            </a:pPr>
            <a:r>
              <a:rPr lang="es-MX" sz="1300" b="0" dirty="0" smtClean="0">
                <a:solidFill>
                  <a:schemeClr val="tx1"/>
                </a:solidFill>
              </a:rPr>
              <a:t>Fortalecer la evaluación de la gestión.</a:t>
            </a:r>
          </a:p>
          <a:p>
            <a:pPr marL="742950" lvl="3" indent="-285750" algn="just">
              <a:spcBef>
                <a:spcPts val="0"/>
              </a:spcBef>
              <a:spcAft>
                <a:spcPts val="0"/>
              </a:spcAft>
              <a:buFont typeface="Wingdings" panose="05000000000000000000" pitchFamily="2" charset="2"/>
              <a:buChar char="Ø"/>
              <a:tabLst>
                <a:tab pos="180975" algn="l"/>
                <a:tab pos="622300" algn="l"/>
              </a:tabLst>
            </a:pPr>
            <a:endParaRPr lang="es-MX" sz="800" b="0" dirty="0" smtClean="0">
              <a:solidFill>
                <a:schemeClr val="tx1"/>
              </a:solidFill>
            </a:endParaRPr>
          </a:p>
          <a:p>
            <a:pPr marL="742950" lvl="3" indent="-285750" algn="just">
              <a:spcBef>
                <a:spcPts val="0"/>
              </a:spcBef>
              <a:spcAft>
                <a:spcPts val="0"/>
              </a:spcAft>
              <a:buFont typeface="Wingdings" panose="05000000000000000000" pitchFamily="2" charset="2"/>
              <a:buChar char="Ø"/>
              <a:tabLst>
                <a:tab pos="180975" algn="l"/>
                <a:tab pos="622300" algn="l"/>
              </a:tabLst>
            </a:pPr>
            <a:r>
              <a:rPr lang="es-MX" sz="1300" b="0" dirty="0" smtClean="0">
                <a:solidFill>
                  <a:schemeClr val="tx1"/>
                </a:solidFill>
              </a:rPr>
              <a:t>Aprovechar la capacidad física. </a:t>
            </a:r>
          </a:p>
          <a:p>
            <a:pPr marL="742950" lvl="3" indent="-285750" algn="just">
              <a:spcBef>
                <a:spcPts val="0"/>
              </a:spcBef>
              <a:spcAft>
                <a:spcPts val="0"/>
              </a:spcAft>
              <a:buFont typeface="Wingdings" panose="05000000000000000000" pitchFamily="2" charset="2"/>
              <a:buChar char="Ø"/>
              <a:tabLst>
                <a:tab pos="180975" algn="l"/>
                <a:tab pos="622300" algn="l"/>
              </a:tabLst>
            </a:pPr>
            <a:endParaRPr lang="es-MX" sz="800" b="0" dirty="0" smtClean="0">
              <a:solidFill>
                <a:schemeClr val="tx1"/>
              </a:solidFill>
            </a:endParaRPr>
          </a:p>
          <a:p>
            <a:pPr marL="742950" lvl="3" indent="-285750" algn="just">
              <a:spcBef>
                <a:spcPts val="0"/>
              </a:spcBef>
              <a:spcAft>
                <a:spcPts val="0"/>
              </a:spcAft>
              <a:buFont typeface="Wingdings" panose="05000000000000000000" pitchFamily="2" charset="2"/>
              <a:buChar char="Ø"/>
              <a:tabLst>
                <a:tab pos="180975" algn="l"/>
                <a:tab pos="622300" algn="l"/>
              </a:tabLst>
            </a:pPr>
            <a:r>
              <a:rPr lang="es-MX" sz="1300" b="0" dirty="0" smtClean="0">
                <a:solidFill>
                  <a:schemeClr val="tx1"/>
                </a:solidFill>
              </a:rPr>
              <a:t>Resolver los problemas estructurales.</a:t>
            </a:r>
          </a:p>
          <a:p>
            <a:pPr marL="742950" lvl="3" indent="-285750" algn="just">
              <a:spcBef>
                <a:spcPts val="0"/>
              </a:spcBef>
              <a:spcAft>
                <a:spcPts val="0"/>
              </a:spcAft>
              <a:buFont typeface="Wingdings" panose="05000000000000000000" pitchFamily="2" charset="2"/>
              <a:buChar char="Ø"/>
              <a:tabLst>
                <a:tab pos="180975" algn="l"/>
                <a:tab pos="622300" algn="l"/>
              </a:tabLst>
            </a:pPr>
            <a:endParaRPr lang="es-MX" sz="800" b="0" dirty="0" smtClean="0">
              <a:solidFill>
                <a:schemeClr val="tx1"/>
              </a:solidFill>
            </a:endParaRPr>
          </a:p>
          <a:p>
            <a:pPr marL="742950" lvl="3" indent="-285750" algn="just">
              <a:spcBef>
                <a:spcPts val="0"/>
              </a:spcBef>
              <a:spcAft>
                <a:spcPts val="0"/>
              </a:spcAft>
              <a:buFont typeface="Wingdings" panose="05000000000000000000" pitchFamily="2" charset="2"/>
              <a:buChar char="Ø"/>
              <a:tabLst>
                <a:tab pos="180975" algn="l"/>
                <a:tab pos="622300" algn="l"/>
              </a:tabLst>
            </a:pPr>
            <a:r>
              <a:rPr lang="es-MX" sz="1300" b="0" dirty="0" smtClean="0">
                <a:solidFill>
                  <a:schemeClr val="tx1"/>
                </a:solidFill>
              </a:rPr>
              <a:t>Atender a las recomendaciones de los CIEES.</a:t>
            </a:r>
          </a:p>
        </p:txBody>
      </p:sp>
      <p:sp>
        <p:nvSpPr>
          <p:cNvPr id="7" name="Rectangle 228">
            <a:hlinkClick r:id="rId3" action="ppaction://hlinksldjump"/>
          </p:cNvPr>
          <p:cNvSpPr>
            <a:spLocks noChangeArrowheads="1"/>
          </p:cNvSpPr>
          <p:nvPr/>
        </p:nvSpPr>
        <p:spPr bwMode="auto">
          <a:xfrm>
            <a:off x="0" y="5972363"/>
            <a:ext cx="9144000" cy="892552"/>
          </a:xfrm>
          <a:prstGeom prst="rect">
            <a:avLst/>
          </a:prstGeom>
          <a:noFill/>
          <a:ln w="9525" algn="ctr">
            <a:noFill/>
            <a:miter lim="800000"/>
            <a:headEnd/>
            <a:tailEnd/>
          </a:ln>
          <a:effectLst/>
        </p:spPr>
        <p:txBody>
          <a:bodyPr wrap="square" anchor="ctr">
            <a:spAutoFit/>
          </a:bodyPr>
          <a:lstStyle/>
          <a:p>
            <a:pPr algn="just">
              <a:spcBef>
                <a:spcPts val="0"/>
              </a:spcBef>
              <a:spcAft>
                <a:spcPts val="0"/>
              </a:spcAft>
              <a:buFont typeface="Wingdings" pitchFamily="2" charset="2"/>
              <a:buNone/>
            </a:pPr>
            <a:r>
              <a:rPr lang="es-MX" b="1" dirty="0" smtClean="0">
                <a:solidFill>
                  <a:schemeClr val="tx1"/>
                </a:solidFill>
              </a:rPr>
              <a:t>* La articulación se refiere a la relación lógica entre los resultados de la autoevaluación y la actualización de la planeación. </a:t>
            </a:r>
          </a:p>
          <a:p>
            <a:pPr marL="0" lvl="1" algn="just">
              <a:spcBef>
                <a:spcPts val="0"/>
              </a:spcBef>
              <a:spcAft>
                <a:spcPts val="0"/>
              </a:spcAft>
              <a:buFont typeface="Wingdings" pitchFamily="2" charset="2"/>
              <a:buNone/>
            </a:pPr>
            <a:endParaRPr lang="es-MX" sz="800" b="1" dirty="0" smtClean="0">
              <a:solidFill>
                <a:schemeClr val="tx1"/>
              </a:solidFill>
            </a:endParaRPr>
          </a:p>
          <a:p>
            <a:pPr algn="just">
              <a:spcBef>
                <a:spcPts val="0"/>
              </a:spcBef>
              <a:spcAft>
                <a:spcPts val="0"/>
              </a:spcAft>
              <a:buFont typeface="Wingdings" pitchFamily="2" charset="2"/>
              <a:buNone/>
            </a:pPr>
            <a:r>
              <a:rPr lang="es-MX" b="1" dirty="0" smtClean="0">
                <a:solidFill>
                  <a:schemeClr val="tx1"/>
                </a:solidFill>
              </a:rPr>
              <a:t>Es importante asegurar la articulación entre las fortalezas y los problemas identificados en la autoevaluación, con la visión, las políticas, los objetivos, las estrategias, las acciones, las </a:t>
            </a:r>
            <a:r>
              <a:rPr lang="es-MX" b="1" dirty="0">
                <a:solidFill>
                  <a:schemeClr val="tx1"/>
                </a:solidFill>
              </a:rPr>
              <a:t>M</a:t>
            </a:r>
            <a:r>
              <a:rPr lang="es-MX" b="1" dirty="0" smtClean="0">
                <a:solidFill>
                  <a:schemeClr val="tx1"/>
                </a:solidFill>
              </a:rPr>
              <a:t>etas </a:t>
            </a:r>
            <a:r>
              <a:rPr lang="es-MX" b="1" dirty="0">
                <a:solidFill>
                  <a:schemeClr val="tx1"/>
                </a:solidFill>
              </a:rPr>
              <a:t>C</a:t>
            </a:r>
            <a:r>
              <a:rPr lang="es-MX" b="1" dirty="0" smtClean="0">
                <a:solidFill>
                  <a:schemeClr val="tx1"/>
                </a:solidFill>
              </a:rPr>
              <a:t>ompromiso y los proyectos diseñados en la actualización de la planeación.</a:t>
            </a:r>
            <a:endParaRPr lang="es-MX" dirty="0">
              <a:solidFill>
                <a:schemeClr val="tx1"/>
              </a:solidFill>
            </a:endParaRPr>
          </a:p>
        </p:txBody>
      </p:sp>
      <p:sp>
        <p:nvSpPr>
          <p:cNvPr id="8" name="AutoShape 208">
            <a:hlinkClick r:id="" action="ppaction://hlinkshowjump?jump=nextslide"/>
          </p:cNvPr>
          <p:cNvSpPr>
            <a:spLocks noChangeArrowheads="1"/>
          </p:cNvSpPr>
          <p:nvPr/>
        </p:nvSpPr>
        <p:spPr bwMode="auto">
          <a:xfrm>
            <a:off x="8959850" y="1995479"/>
            <a:ext cx="155575" cy="147637"/>
          </a:xfrm>
          <a:prstGeom prst="rightArrow">
            <a:avLst>
              <a:gd name="adj1" fmla="val 50000"/>
              <a:gd name="adj2" fmla="val 58733"/>
            </a:avLst>
          </a:prstGeom>
          <a:solidFill>
            <a:srgbClr val="008000">
              <a:alpha val="50195"/>
            </a:srgbClr>
          </a:solidFill>
          <a:ln w="19050" algn="ctr">
            <a:solidFill>
              <a:schemeClr val="accent1"/>
            </a:solidFill>
            <a:miter lim="800000"/>
            <a:headEnd/>
            <a:tailEnd/>
          </a:ln>
        </p:spPr>
        <p:txBody>
          <a:bodyPr wrap="none" tIns="90000" anchor="ctr"/>
          <a:lstStyle/>
          <a:p>
            <a:pPr algn="ctr"/>
            <a:endParaRPr lang="es-ES_tradnl" sz="1400"/>
          </a:p>
        </p:txBody>
      </p:sp>
      <p:grpSp>
        <p:nvGrpSpPr>
          <p:cNvPr id="14" name="Group 143"/>
          <p:cNvGrpSpPr>
            <a:grpSpLocks/>
          </p:cNvGrpSpPr>
          <p:nvPr/>
        </p:nvGrpSpPr>
        <p:grpSpPr bwMode="auto">
          <a:xfrm>
            <a:off x="3961850" y="1617305"/>
            <a:ext cx="661414" cy="42862"/>
            <a:chOff x="1447" y="674"/>
            <a:chExt cx="565" cy="27"/>
          </a:xfrm>
        </p:grpSpPr>
        <p:pic>
          <p:nvPicPr>
            <p:cNvPr id="16" name="Picture 144" descr="jnchainslw"/>
            <p:cNvPicPr preferRelativeResize="0">
              <a:picLocks noChangeArrowheads="1" noCrop="1"/>
            </p:cNvPicPr>
            <p:nvPr/>
          </p:nvPicPr>
          <p:blipFill>
            <a:blip r:embed="rId4" cstate="print"/>
            <a:srcRect/>
            <a:stretch>
              <a:fillRect/>
            </a:stretch>
          </p:blipFill>
          <p:spPr bwMode="auto">
            <a:xfrm>
              <a:off x="1447" y="674"/>
              <a:ext cx="354" cy="27"/>
            </a:xfrm>
            <a:prstGeom prst="rect">
              <a:avLst/>
            </a:prstGeom>
            <a:noFill/>
            <a:ln w="9525">
              <a:noFill/>
              <a:miter lim="800000"/>
              <a:headEnd/>
              <a:tailEnd/>
            </a:ln>
          </p:spPr>
        </p:pic>
        <p:pic>
          <p:nvPicPr>
            <p:cNvPr id="18" name="Picture 145" descr="jnchainslw"/>
            <p:cNvPicPr preferRelativeResize="0">
              <a:picLocks noChangeArrowheads="1" noCrop="1"/>
            </p:cNvPicPr>
            <p:nvPr/>
          </p:nvPicPr>
          <p:blipFill>
            <a:blip r:embed="rId4" cstate="print"/>
            <a:srcRect/>
            <a:stretch>
              <a:fillRect/>
            </a:stretch>
          </p:blipFill>
          <p:spPr bwMode="auto">
            <a:xfrm>
              <a:off x="1658" y="674"/>
              <a:ext cx="354" cy="27"/>
            </a:xfrm>
            <a:prstGeom prst="rect">
              <a:avLst/>
            </a:prstGeom>
            <a:noFill/>
            <a:ln w="9525">
              <a:noFill/>
              <a:miter lim="800000"/>
              <a:headEnd/>
              <a:tailEnd/>
            </a:ln>
          </p:spPr>
        </p:pic>
      </p:grpSp>
      <p:pic>
        <p:nvPicPr>
          <p:cNvPr id="9" name="Imagen 8"/>
          <p:cNvPicPr>
            <a:picLocks noChangeAspect="1"/>
          </p:cNvPicPr>
          <p:nvPr/>
        </p:nvPicPr>
        <p:blipFill>
          <a:blip r:embed="rId5"/>
          <a:stretch>
            <a:fillRect/>
          </a:stretch>
        </p:blipFill>
        <p:spPr>
          <a:xfrm>
            <a:off x="810046" y="0"/>
            <a:ext cx="8333954" cy="597460"/>
          </a:xfrm>
          <a:prstGeom prst="rect">
            <a:avLst/>
          </a:prstGeom>
        </p:spPr>
      </p:pic>
    </p:spTree>
    <p:extLst>
      <p:ext uri="{BB962C8B-B14F-4D97-AF65-F5344CB8AC3E}">
        <p14:creationId xmlns:p14="http://schemas.microsoft.com/office/powerpoint/2010/main" val="4267967105"/>
      </p:ext>
    </p:extLst>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2"/>
          <p:cNvSpPr>
            <a:spLocks noChangeArrowheads="1"/>
          </p:cNvSpPr>
          <p:nvPr/>
        </p:nvSpPr>
        <p:spPr bwMode="auto">
          <a:xfrm>
            <a:off x="0" y="576912"/>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18" name="Rectangle 2"/>
          <p:cNvSpPr>
            <a:spLocks noChangeArrowheads="1"/>
          </p:cNvSpPr>
          <p:nvPr/>
        </p:nvSpPr>
        <p:spPr bwMode="auto">
          <a:xfrm>
            <a:off x="0" y="569607"/>
            <a:ext cx="9145857" cy="6288393"/>
          </a:xfrm>
          <a:prstGeom prst="rect">
            <a:avLst/>
          </a:prstGeom>
          <a:solidFill>
            <a:schemeClr val="bg1">
              <a:alpha val="10196"/>
            </a:schemeClr>
          </a:solidFill>
          <a:ln w="3175" algn="ctr">
            <a:solidFill>
              <a:srgbClr val="B2B2B2"/>
            </a:solidFill>
            <a:miter lim="800000"/>
            <a:headEnd/>
            <a:tailEnd/>
          </a:ln>
        </p:spPr>
        <p:txBody>
          <a:bodyPr wrap="square" anchor="t" anchorCtr="0">
            <a:noAutofit/>
          </a:bodyPr>
          <a:lstStyle/>
          <a:p>
            <a:pPr algn="just">
              <a:tabLst>
                <a:tab pos="180975" algn="l"/>
                <a:tab pos="447675" algn="l"/>
              </a:tabLst>
            </a:pPr>
            <a:endParaRPr lang="es-MX" sz="500" b="1" dirty="0" smtClean="0">
              <a:solidFill>
                <a:schemeClr val="tx1"/>
              </a:solidFill>
            </a:endParaRPr>
          </a:p>
          <a:p>
            <a:pPr algn="just">
              <a:tabLst>
                <a:tab pos="180975" algn="l"/>
                <a:tab pos="447675" algn="l"/>
              </a:tabLst>
            </a:pPr>
            <a:r>
              <a:rPr lang="es-MX" sz="1300" b="1" dirty="0" smtClean="0">
                <a:solidFill>
                  <a:schemeClr val="tx1"/>
                </a:solidFill>
              </a:rPr>
              <a:t>Síntesis de </a:t>
            </a:r>
            <a:r>
              <a:rPr lang="es-MX" sz="1300" b="1" dirty="0">
                <a:solidFill>
                  <a:schemeClr val="tx1"/>
                </a:solidFill>
              </a:rPr>
              <a:t>la </a:t>
            </a:r>
            <a:r>
              <a:rPr lang="es-MX" sz="1300" b="1" dirty="0" smtClean="0">
                <a:solidFill>
                  <a:schemeClr val="tx1"/>
                </a:solidFill>
              </a:rPr>
              <a:t>planeación de la gestión institucional (para el documento </a:t>
            </a:r>
            <a:r>
              <a:rPr lang="es-MX" sz="1300" b="1" dirty="0" err="1" smtClean="0">
                <a:solidFill>
                  <a:schemeClr val="tx1"/>
                </a:solidFill>
              </a:rPr>
              <a:t>ProGES</a:t>
            </a:r>
            <a:r>
              <a:rPr lang="es-MX" sz="1300" b="1" dirty="0" smtClean="0">
                <a:solidFill>
                  <a:schemeClr val="tx1"/>
                </a:solidFill>
              </a:rPr>
              <a:t>)</a:t>
            </a:r>
            <a:endParaRPr lang="es-MX" sz="1300" b="1" dirty="0">
              <a:solidFill>
                <a:schemeClr val="tx1"/>
              </a:solidFill>
            </a:endParaRPr>
          </a:p>
        </p:txBody>
      </p:sp>
      <p:sp>
        <p:nvSpPr>
          <p:cNvPr id="61515" name="Text Box 96"/>
          <p:cNvSpPr txBox="1">
            <a:spLocks noChangeArrowheads="1"/>
          </p:cNvSpPr>
          <p:nvPr/>
        </p:nvSpPr>
        <p:spPr bwMode="auto">
          <a:xfrm>
            <a:off x="0" y="3358153"/>
            <a:ext cx="9144000" cy="430887"/>
          </a:xfrm>
          <a:prstGeom prst="rect">
            <a:avLst/>
          </a:prstGeom>
          <a:noFill/>
          <a:ln w="3175" algn="ctr">
            <a:noFill/>
            <a:miter lim="800000"/>
            <a:headEnd/>
            <a:tailEnd/>
          </a:ln>
        </p:spPr>
        <p:txBody>
          <a:bodyPr>
            <a:spAutoFit/>
          </a:bodyPr>
          <a:lstStyle/>
          <a:p>
            <a:pPr>
              <a:spcBef>
                <a:spcPct val="50000"/>
              </a:spcBef>
              <a:tabLst>
                <a:tab pos="180975" algn="l"/>
                <a:tab pos="447675" algn="l"/>
              </a:tabLst>
            </a:pPr>
            <a:r>
              <a:rPr lang="es-MX" b="1" dirty="0">
                <a:solidFill>
                  <a:schemeClr val="tx1"/>
                </a:solidFill>
              </a:rPr>
              <a:t>Para cada uno de los conceptos</a:t>
            </a:r>
            <a:r>
              <a:rPr lang="es-MX" dirty="0">
                <a:solidFill>
                  <a:schemeClr val="tx1"/>
                </a:solidFill>
              </a:rPr>
              <a:t>, se sugiere enfocarse en las políticas, objetivos y estrategias más significativas, es decir, aquellas que tengan un impacto relevante en los resultados esperados.</a:t>
            </a:r>
            <a:endParaRPr lang="es-ES" dirty="0">
              <a:solidFill>
                <a:schemeClr val="tx1"/>
              </a:solidFill>
            </a:endParaRPr>
          </a:p>
        </p:txBody>
      </p:sp>
      <p:sp>
        <p:nvSpPr>
          <p:cNvPr id="6" name="AutoShape 60">
            <a:hlinkClick r:id="" action="ppaction://hlinkshowjump?jump=previousslide"/>
          </p:cNvPr>
          <p:cNvSpPr>
            <a:spLocks noChangeArrowheads="1"/>
          </p:cNvSpPr>
          <p:nvPr/>
        </p:nvSpPr>
        <p:spPr bwMode="auto">
          <a:xfrm flipH="1">
            <a:off x="8748713" y="660188"/>
            <a:ext cx="155575" cy="147638"/>
          </a:xfrm>
          <a:prstGeom prst="rightArrow">
            <a:avLst>
              <a:gd name="adj1" fmla="val 50000"/>
              <a:gd name="adj2" fmla="val 58732"/>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graphicFrame>
        <p:nvGraphicFramePr>
          <p:cNvPr id="8" name="Group 148"/>
          <p:cNvGraphicFramePr>
            <a:graphicFrameLocks noGrp="1"/>
          </p:cNvGraphicFramePr>
          <p:nvPr>
            <p:extLst>
              <p:ext uri="{D42A27DB-BD31-4B8C-83A1-F6EECF244321}">
                <p14:modId xmlns:p14="http://schemas.microsoft.com/office/powerpoint/2010/main" val="1977084"/>
              </p:ext>
            </p:extLst>
          </p:nvPr>
        </p:nvGraphicFramePr>
        <p:xfrm>
          <a:off x="114741" y="1071546"/>
          <a:ext cx="8860399" cy="1814955"/>
        </p:xfrm>
        <a:graphic>
          <a:graphicData uri="http://schemas.openxmlformats.org/drawingml/2006/table">
            <a:tbl>
              <a:tblPr/>
              <a:tblGrid>
                <a:gridCol w="3408363"/>
                <a:gridCol w="1192912"/>
                <a:gridCol w="1800200"/>
                <a:gridCol w="1296144"/>
                <a:gridCol w="1162780"/>
              </a:tblGrid>
              <a:tr h="25558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sz="1200" b="1" i="0" u="none" strike="noStrike" cap="none" normalizeH="0" baseline="0" dirty="0" smtClean="0">
                          <a:ln>
                            <a:noFill/>
                          </a:ln>
                          <a:solidFill>
                            <a:schemeClr val="tx1"/>
                          </a:solidFill>
                          <a:effectLst/>
                          <a:latin typeface="Arial" charset="0"/>
                          <a:cs typeface="Arial" charset="0"/>
                        </a:rPr>
                        <a:t>Concepto</a:t>
                      </a:r>
                      <a:endParaRPr kumimoji="0" lang="es-ES" sz="1200" b="1" i="0" u="none" strike="noStrike" cap="none" normalizeH="0" baseline="0" dirty="0" smtClean="0">
                        <a:ln>
                          <a:noFill/>
                        </a:ln>
                        <a:solidFill>
                          <a:schemeClr val="tx1"/>
                        </a:solidFill>
                        <a:effectLst/>
                        <a:latin typeface="Arial" charset="0"/>
                      </a:endParaRPr>
                    </a:p>
                  </a:txBody>
                  <a:tcPr marL="18000" marR="18000" marT="18000" marB="1800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alpha val="50195"/>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sz="1200" b="1" i="0" u="none" strike="noStrike" cap="none" normalizeH="0" baseline="0" dirty="0" smtClean="0">
                          <a:ln>
                            <a:noFill/>
                          </a:ln>
                          <a:solidFill>
                            <a:schemeClr val="tx1"/>
                          </a:solidFill>
                          <a:effectLst/>
                          <a:latin typeface="Arial" charset="0"/>
                          <a:cs typeface="Arial" charset="0"/>
                        </a:rPr>
                        <a:t>Políticas</a:t>
                      </a:r>
                      <a:endParaRPr kumimoji="0" lang="es-ES" sz="1200" b="1" i="0" u="none" strike="noStrike" cap="none" normalizeH="0" baseline="0" dirty="0" smtClean="0">
                        <a:ln>
                          <a:noFill/>
                        </a:ln>
                        <a:solidFill>
                          <a:schemeClr val="tx1"/>
                        </a:solidFill>
                        <a:effectLst/>
                        <a:latin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alpha val="50195"/>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charset="0"/>
                          <a:cs typeface="Arial" charset="0"/>
                        </a:rPr>
                        <a:t>Objetivos estratégicos</a:t>
                      </a:r>
                      <a:endParaRPr kumimoji="0" lang="es-ES" sz="1200" b="1" i="0" u="none" strike="noStrike" cap="none" normalizeH="0" baseline="0" smtClean="0">
                        <a:ln>
                          <a:noFill/>
                        </a:ln>
                        <a:solidFill>
                          <a:schemeClr val="tx1"/>
                        </a:solidFill>
                        <a:effectLst/>
                        <a:latin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alpha val="50195"/>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sz="1200" b="1" i="0" u="none" strike="noStrike" cap="none" normalizeH="0" baseline="0" dirty="0" smtClean="0">
                          <a:ln>
                            <a:noFill/>
                          </a:ln>
                          <a:solidFill>
                            <a:schemeClr val="tx1"/>
                          </a:solidFill>
                          <a:effectLst/>
                          <a:latin typeface="Arial" charset="0"/>
                          <a:cs typeface="Arial" charset="0"/>
                        </a:rPr>
                        <a:t>Estrategias </a:t>
                      </a:r>
                      <a:endParaRPr kumimoji="0" lang="es-ES" sz="1200" b="1" i="0" u="none" strike="noStrike" cap="none" normalizeH="0" baseline="0" dirty="0" smtClean="0">
                        <a:ln>
                          <a:noFill/>
                        </a:ln>
                        <a:solidFill>
                          <a:schemeClr val="tx1"/>
                        </a:solidFill>
                        <a:effectLst/>
                        <a:latin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alpha val="50195"/>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sz="1200" b="1" i="0" u="none" strike="noStrike" cap="none" normalizeH="0" baseline="0" dirty="0" smtClean="0">
                          <a:ln>
                            <a:noFill/>
                          </a:ln>
                          <a:solidFill>
                            <a:schemeClr val="tx1"/>
                          </a:solidFill>
                          <a:effectLst/>
                          <a:latin typeface="Arial" charset="0"/>
                        </a:rPr>
                        <a:t>Acciones</a:t>
                      </a:r>
                    </a:p>
                  </a:txBody>
                  <a:tcPr marL="18000" marR="1800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alpha val="50195"/>
                      </a:srgbClr>
                    </a:solidFill>
                  </a:tcPr>
                </a:tc>
              </a:tr>
              <a:tr h="2270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MX" sz="1200" b="0" i="0" u="none" strike="noStrike" cap="none" normalizeH="0" baseline="0" dirty="0" smtClean="0">
                          <a:ln>
                            <a:noFill/>
                          </a:ln>
                          <a:solidFill>
                            <a:schemeClr val="tx1"/>
                          </a:solidFill>
                          <a:effectLst/>
                          <a:latin typeface="Arial" charset="0"/>
                        </a:rPr>
                        <a:t>Fortalecer la evaluación de la gestión. </a:t>
                      </a:r>
                      <a:endParaRPr kumimoji="0" lang="es-ES" sz="1200" b="0" i="0" u="none" strike="noStrike" cap="none" normalizeH="0" baseline="0" dirty="0" smtClean="0">
                        <a:ln>
                          <a:noFill/>
                        </a:ln>
                        <a:solidFill>
                          <a:schemeClr val="tx1"/>
                        </a:solidFill>
                        <a:effectLst/>
                        <a:latin typeface="Arial" charset="0"/>
                      </a:endParaRPr>
                    </a:p>
                  </a:txBody>
                  <a:tcPr marL="18000" marR="18000" marT="18000" marB="1800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smtClean="0">
                          <a:ln>
                            <a:noFill/>
                          </a:ln>
                          <a:solidFill>
                            <a:schemeClr val="tx1"/>
                          </a:solidFill>
                          <a:effectLst/>
                          <a:latin typeface="Arial" charset="0"/>
                          <a:cs typeface="Arial" charset="0"/>
                        </a:rPr>
                        <a:t>P1, P2,...Pn</a:t>
                      </a:r>
                      <a:endParaRPr kumimoji="0" lang="es-ES" sz="1200" b="0" i="0" u="none" strike="noStrike" cap="none" normalizeH="0" baseline="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smtClean="0">
                          <a:ln>
                            <a:noFill/>
                          </a:ln>
                          <a:solidFill>
                            <a:schemeClr val="tx1"/>
                          </a:solidFill>
                          <a:effectLst/>
                          <a:latin typeface="Arial" charset="0"/>
                          <a:cs typeface="Arial" charset="0"/>
                        </a:rPr>
                        <a:t>O1, O2,...On</a:t>
                      </a: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smtClean="0">
                          <a:ln>
                            <a:noFill/>
                          </a:ln>
                          <a:solidFill>
                            <a:schemeClr val="tx1"/>
                          </a:solidFill>
                          <a:effectLst/>
                          <a:latin typeface="Arial" charset="0"/>
                          <a:cs typeface="Arial" charset="0"/>
                        </a:rPr>
                        <a:t>E1, E2,..En</a:t>
                      </a: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smtClean="0">
                          <a:ln>
                            <a:noFill/>
                          </a:ln>
                          <a:solidFill>
                            <a:schemeClr val="tx1"/>
                          </a:solidFill>
                          <a:effectLst/>
                          <a:latin typeface="Arial" charset="0"/>
                          <a:cs typeface="Arial" charset="0"/>
                        </a:rPr>
                        <a:t>A1, A2, … </a:t>
                      </a:r>
                      <a:r>
                        <a:rPr kumimoji="0" lang="es-ES" sz="1200" b="0" i="0" u="none" strike="noStrike" cap="none" normalizeH="0" baseline="0" dirty="0" err="1" smtClean="0">
                          <a:ln>
                            <a:noFill/>
                          </a:ln>
                          <a:solidFill>
                            <a:schemeClr val="tx1"/>
                          </a:solidFill>
                          <a:effectLst/>
                          <a:latin typeface="Arial" charset="0"/>
                          <a:cs typeface="Arial" charset="0"/>
                        </a:rPr>
                        <a:t>An</a:t>
                      </a:r>
                      <a:endParaRPr kumimoji="0" lang="es-ES" sz="12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92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MX" sz="1200" b="0" i="0" u="none" strike="noStrike" cap="none" normalizeH="0" baseline="0" dirty="0" smtClean="0">
                          <a:ln>
                            <a:noFill/>
                          </a:ln>
                          <a:solidFill>
                            <a:schemeClr val="tx1"/>
                          </a:solidFill>
                          <a:effectLst/>
                          <a:latin typeface="Arial" charset="0"/>
                          <a:cs typeface="Arial" charset="0"/>
                        </a:rPr>
                        <a:t>Aprovechar la capacidad física, creación de nuevos espacios y en su caso, para las obras que presentan retraso en su construcción.</a:t>
                      </a:r>
                      <a:endParaRPr kumimoji="0" lang="es-ES" sz="12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smtClean="0">
                          <a:ln>
                            <a:noFill/>
                          </a:ln>
                          <a:solidFill>
                            <a:schemeClr val="tx1"/>
                          </a:solidFill>
                          <a:effectLst/>
                          <a:latin typeface="Arial" charset="0"/>
                          <a:cs typeface="Arial" charset="0"/>
                        </a:rPr>
                        <a:t>P1, P2,...Pn</a:t>
                      </a:r>
                      <a:endParaRPr kumimoji="0" lang="es-ES" sz="1200" b="0" i="0" u="none" strike="noStrike" cap="none" normalizeH="0" baseline="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smtClean="0">
                          <a:ln>
                            <a:noFill/>
                          </a:ln>
                          <a:solidFill>
                            <a:schemeClr val="tx1"/>
                          </a:solidFill>
                          <a:effectLst/>
                          <a:latin typeface="Arial" charset="0"/>
                          <a:cs typeface="Arial" charset="0"/>
                        </a:rPr>
                        <a:t>O1, O2,...On</a:t>
                      </a: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smtClean="0">
                          <a:ln>
                            <a:noFill/>
                          </a:ln>
                          <a:solidFill>
                            <a:schemeClr val="tx1"/>
                          </a:solidFill>
                          <a:effectLst/>
                          <a:latin typeface="Arial" charset="0"/>
                          <a:cs typeface="Arial" charset="0"/>
                        </a:rPr>
                        <a:t>E1, E2,..En</a:t>
                      </a: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s-ES" sz="1200" b="0" i="0" u="none" strike="noStrike" cap="none" normalizeH="0" baseline="0" dirty="0" smtClean="0">
                          <a:ln>
                            <a:noFill/>
                          </a:ln>
                          <a:solidFill>
                            <a:schemeClr val="tx1"/>
                          </a:solidFill>
                          <a:effectLst/>
                          <a:latin typeface="Arial" charset="0"/>
                          <a:cs typeface="Arial" charset="0"/>
                        </a:rPr>
                        <a:t>A1, A2, … </a:t>
                      </a:r>
                      <a:r>
                        <a:rPr kumimoji="0" lang="es-ES" sz="1200" b="0" i="0" u="none" strike="noStrike" cap="none" normalizeH="0" baseline="0" dirty="0" err="1" smtClean="0">
                          <a:ln>
                            <a:noFill/>
                          </a:ln>
                          <a:solidFill>
                            <a:schemeClr val="tx1"/>
                          </a:solidFill>
                          <a:effectLst/>
                          <a:latin typeface="Arial" charset="0"/>
                          <a:cs typeface="Arial" charset="0"/>
                        </a:rPr>
                        <a:t>An</a:t>
                      </a:r>
                      <a:endParaRPr kumimoji="0" lang="es-ES" sz="12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9238">
                <a:tc>
                  <a:txBody>
                    <a:bodyPr/>
                    <a:lstStyle/>
                    <a:p>
                      <a:pPr algn="l" fontAlgn="b"/>
                      <a:r>
                        <a:rPr lang="es-MX" sz="1200" b="0" i="0" u="none" strike="noStrike" dirty="0" smtClean="0">
                          <a:solidFill>
                            <a:schemeClr val="tx1"/>
                          </a:solidFill>
                          <a:latin typeface="+mn-lt"/>
                        </a:rPr>
                        <a:t>Resolver los problemas estructurales.</a:t>
                      </a:r>
                      <a:endParaRPr lang="es-MX" sz="1200" b="0" i="0" u="none" strike="noStrike" dirty="0">
                        <a:solidFill>
                          <a:schemeClr val="tx1"/>
                        </a:solidFill>
                        <a:latin typeface="+mn-lt"/>
                      </a:endParaRPr>
                    </a:p>
                  </a:txBody>
                  <a:tcPr marL="18000" marR="18000" marT="18000" marB="1800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dirty="0" smtClean="0">
                          <a:ln>
                            <a:noFill/>
                          </a:ln>
                          <a:solidFill>
                            <a:schemeClr val="tx1"/>
                          </a:solidFill>
                          <a:effectLst/>
                          <a:latin typeface="Arial" charset="0"/>
                          <a:cs typeface="Arial" charset="0"/>
                        </a:rPr>
                        <a:t>P1, P2,...</a:t>
                      </a:r>
                      <a:r>
                        <a:rPr kumimoji="0" lang="es-MX" sz="1200" b="0" i="0" u="none" strike="noStrike" cap="none" normalizeH="0" baseline="0" dirty="0" err="1" smtClean="0">
                          <a:ln>
                            <a:noFill/>
                          </a:ln>
                          <a:solidFill>
                            <a:schemeClr val="tx1"/>
                          </a:solidFill>
                          <a:effectLst/>
                          <a:latin typeface="Arial" charset="0"/>
                          <a:cs typeface="Arial" charset="0"/>
                        </a:rPr>
                        <a:t>Pn</a:t>
                      </a:r>
                      <a:endParaRPr kumimoji="0" lang="es-ES" sz="12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smtClean="0">
                          <a:ln>
                            <a:noFill/>
                          </a:ln>
                          <a:solidFill>
                            <a:schemeClr val="tx1"/>
                          </a:solidFill>
                          <a:effectLst/>
                          <a:latin typeface="Arial" charset="0"/>
                          <a:cs typeface="Arial" charset="0"/>
                        </a:rPr>
                        <a:t>O1, O2,...</a:t>
                      </a:r>
                      <a:r>
                        <a:rPr kumimoji="0" lang="es-ES" sz="1200" b="0" i="0" u="none" strike="noStrike" cap="none" normalizeH="0" baseline="0" dirty="0" err="1" smtClean="0">
                          <a:ln>
                            <a:noFill/>
                          </a:ln>
                          <a:solidFill>
                            <a:schemeClr val="tx1"/>
                          </a:solidFill>
                          <a:effectLst/>
                          <a:latin typeface="Arial" charset="0"/>
                          <a:cs typeface="Arial" charset="0"/>
                        </a:rPr>
                        <a:t>On</a:t>
                      </a:r>
                      <a:endParaRPr kumimoji="0" lang="es-ES" sz="12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smtClean="0">
                          <a:ln>
                            <a:noFill/>
                          </a:ln>
                          <a:solidFill>
                            <a:schemeClr val="tx1"/>
                          </a:solidFill>
                          <a:effectLst/>
                          <a:latin typeface="Arial" charset="0"/>
                          <a:cs typeface="Arial" charset="0"/>
                        </a:rPr>
                        <a:t>E1, E2,..En</a:t>
                      </a: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s-ES" sz="1200" b="0" i="0" u="none" strike="noStrike" cap="none" normalizeH="0" baseline="0" dirty="0" smtClean="0">
                          <a:ln>
                            <a:noFill/>
                          </a:ln>
                          <a:solidFill>
                            <a:schemeClr val="tx1"/>
                          </a:solidFill>
                          <a:effectLst/>
                          <a:latin typeface="Arial" charset="0"/>
                          <a:cs typeface="Arial" charset="0"/>
                        </a:rPr>
                        <a:t>A1, A2, … </a:t>
                      </a:r>
                      <a:r>
                        <a:rPr kumimoji="0" lang="es-ES" sz="1200" b="0" i="0" u="none" strike="noStrike" cap="none" normalizeH="0" baseline="0" dirty="0" err="1" smtClean="0">
                          <a:ln>
                            <a:noFill/>
                          </a:ln>
                          <a:solidFill>
                            <a:schemeClr val="tx1"/>
                          </a:solidFill>
                          <a:effectLst/>
                          <a:latin typeface="Arial" charset="0"/>
                          <a:cs typeface="Arial" charset="0"/>
                        </a:rPr>
                        <a:t>An</a:t>
                      </a:r>
                      <a:endParaRPr kumimoji="0" lang="es-ES" sz="12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9238">
                <a:tc>
                  <a:txBody>
                    <a:bodyPr/>
                    <a:lstStyle/>
                    <a:p>
                      <a:pPr algn="l" fontAlgn="b"/>
                      <a:r>
                        <a:rPr lang="es-MX" sz="1200" b="0" i="0" u="none" strike="noStrike" dirty="0" smtClean="0">
                          <a:solidFill>
                            <a:schemeClr val="tx1"/>
                          </a:solidFill>
                          <a:latin typeface="+mn-lt"/>
                        </a:rPr>
                        <a:t>Resolver los problemas estructurales.</a:t>
                      </a:r>
                      <a:endParaRPr lang="es-MX" sz="1200" b="0" i="0" u="none" strike="noStrike" dirty="0">
                        <a:solidFill>
                          <a:schemeClr val="tx1"/>
                        </a:solidFill>
                        <a:latin typeface="Arial"/>
                      </a:endParaRPr>
                    </a:p>
                  </a:txBody>
                  <a:tcPr marL="0" marR="0" marT="0" marB="0" anchor="b">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smtClean="0">
                          <a:ln>
                            <a:noFill/>
                          </a:ln>
                          <a:solidFill>
                            <a:schemeClr val="tx1"/>
                          </a:solidFill>
                          <a:effectLst/>
                          <a:latin typeface="Arial" charset="0"/>
                          <a:cs typeface="Arial" charset="0"/>
                        </a:rPr>
                        <a:t>P1, P2,...Pn</a:t>
                      </a:r>
                      <a:endParaRPr kumimoji="0" lang="es-ES" sz="1200" b="0" i="0" u="none" strike="noStrike" cap="none" normalizeH="0" baseline="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smtClean="0">
                          <a:ln>
                            <a:noFill/>
                          </a:ln>
                          <a:solidFill>
                            <a:schemeClr val="tx1"/>
                          </a:solidFill>
                          <a:effectLst/>
                          <a:latin typeface="Arial" charset="0"/>
                          <a:cs typeface="Arial" charset="0"/>
                        </a:rPr>
                        <a:t>O1, O2,...On</a:t>
                      </a: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smtClean="0">
                          <a:ln>
                            <a:noFill/>
                          </a:ln>
                          <a:solidFill>
                            <a:schemeClr val="tx1"/>
                          </a:solidFill>
                          <a:effectLst/>
                          <a:latin typeface="Arial" charset="0"/>
                          <a:cs typeface="Arial" charset="0"/>
                        </a:rPr>
                        <a:t>E1, E2,..En</a:t>
                      </a: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s-ES" sz="1200" b="0" i="0" u="none" strike="noStrike" cap="none" normalizeH="0" baseline="0" dirty="0" smtClean="0">
                          <a:ln>
                            <a:noFill/>
                          </a:ln>
                          <a:solidFill>
                            <a:schemeClr val="tx1"/>
                          </a:solidFill>
                          <a:effectLst/>
                          <a:latin typeface="Arial" charset="0"/>
                          <a:cs typeface="Arial" charset="0"/>
                        </a:rPr>
                        <a:t>A1, A2, … </a:t>
                      </a:r>
                      <a:r>
                        <a:rPr kumimoji="0" lang="es-ES" sz="1200" b="0" i="0" u="none" strike="noStrike" cap="none" normalizeH="0" baseline="0" dirty="0" err="1" smtClean="0">
                          <a:ln>
                            <a:noFill/>
                          </a:ln>
                          <a:solidFill>
                            <a:schemeClr val="tx1"/>
                          </a:solidFill>
                          <a:effectLst/>
                          <a:latin typeface="Arial" charset="0"/>
                          <a:cs typeface="Arial" charset="0"/>
                        </a:rPr>
                        <a:t>An</a:t>
                      </a:r>
                      <a:endParaRPr kumimoji="0" lang="es-ES" sz="12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9238">
                <a:tc>
                  <a:txBody>
                    <a:bodyPr/>
                    <a:lstStyle/>
                    <a:p>
                      <a:pPr algn="l" fontAlgn="b"/>
                      <a:r>
                        <a:rPr lang="es-MX" sz="1200" b="0" i="0" u="none" strike="noStrike" dirty="0" smtClean="0">
                          <a:solidFill>
                            <a:schemeClr val="tx1"/>
                          </a:solidFill>
                          <a:latin typeface="+mn-lt"/>
                        </a:rPr>
                        <a:t>Atender las recomendaciones de los CIEES.</a:t>
                      </a:r>
                      <a:endParaRPr lang="es-MX" sz="1200" b="0" i="0" u="none" strike="noStrike" dirty="0">
                        <a:solidFill>
                          <a:schemeClr val="tx1"/>
                        </a:solidFill>
                        <a:latin typeface="Arial"/>
                      </a:endParaRPr>
                    </a:p>
                  </a:txBody>
                  <a:tcPr marL="0" marR="0" marT="0" marB="0" anchor="b">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dirty="0" smtClean="0">
                          <a:ln>
                            <a:noFill/>
                          </a:ln>
                          <a:solidFill>
                            <a:schemeClr val="tx1"/>
                          </a:solidFill>
                          <a:effectLst/>
                          <a:latin typeface="Arial" charset="0"/>
                          <a:cs typeface="Arial" charset="0"/>
                        </a:rPr>
                        <a:t>P1, P2,...</a:t>
                      </a:r>
                      <a:r>
                        <a:rPr kumimoji="0" lang="es-MX" sz="1200" b="0" i="0" u="none" strike="noStrike" cap="none" normalizeH="0" baseline="0" dirty="0" err="1" smtClean="0">
                          <a:ln>
                            <a:noFill/>
                          </a:ln>
                          <a:solidFill>
                            <a:schemeClr val="tx1"/>
                          </a:solidFill>
                          <a:effectLst/>
                          <a:latin typeface="Arial" charset="0"/>
                          <a:cs typeface="Arial" charset="0"/>
                        </a:rPr>
                        <a:t>Pn</a:t>
                      </a:r>
                      <a:endParaRPr kumimoji="0" lang="es-ES" sz="12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smtClean="0">
                          <a:ln>
                            <a:noFill/>
                          </a:ln>
                          <a:solidFill>
                            <a:schemeClr val="tx1"/>
                          </a:solidFill>
                          <a:effectLst/>
                          <a:latin typeface="Arial" charset="0"/>
                          <a:cs typeface="Arial" charset="0"/>
                        </a:rPr>
                        <a:t>O1, O2,...</a:t>
                      </a:r>
                      <a:r>
                        <a:rPr kumimoji="0" lang="es-ES" sz="1200" b="0" i="0" u="none" strike="noStrike" cap="none" normalizeH="0" baseline="0" dirty="0" err="1" smtClean="0">
                          <a:ln>
                            <a:noFill/>
                          </a:ln>
                          <a:solidFill>
                            <a:schemeClr val="tx1"/>
                          </a:solidFill>
                          <a:effectLst/>
                          <a:latin typeface="Arial" charset="0"/>
                          <a:cs typeface="Arial" charset="0"/>
                        </a:rPr>
                        <a:t>On</a:t>
                      </a:r>
                      <a:endParaRPr kumimoji="0" lang="es-ES" sz="12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smtClean="0">
                          <a:ln>
                            <a:noFill/>
                          </a:ln>
                          <a:solidFill>
                            <a:schemeClr val="tx1"/>
                          </a:solidFill>
                          <a:effectLst/>
                          <a:latin typeface="Arial" charset="0"/>
                          <a:cs typeface="Arial" charset="0"/>
                        </a:rPr>
                        <a:t>E1, E2,..En</a:t>
                      </a:r>
                    </a:p>
                  </a:txBody>
                  <a:tcPr marL="18000" marR="18000" marT="18000" marB="1800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s-ES" sz="1200" b="0" i="0" u="none" strike="noStrike" cap="none" normalizeH="0" baseline="0" dirty="0" smtClean="0">
                          <a:ln>
                            <a:noFill/>
                          </a:ln>
                          <a:solidFill>
                            <a:schemeClr val="tx1"/>
                          </a:solidFill>
                          <a:effectLst/>
                          <a:latin typeface="Arial" charset="0"/>
                          <a:cs typeface="Arial" charset="0"/>
                        </a:rPr>
                        <a:t>A1, A2, … </a:t>
                      </a:r>
                      <a:r>
                        <a:rPr kumimoji="0" lang="es-ES" sz="1200" b="0" i="0" u="none" strike="noStrike" cap="none" normalizeH="0" baseline="0" dirty="0" err="1" smtClean="0">
                          <a:ln>
                            <a:noFill/>
                          </a:ln>
                          <a:solidFill>
                            <a:schemeClr val="tx1"/>
                          </a:solidFill>
                          <a:effectLst/>
                          <a:latin typeface="Arial" charset="0"/>
                          <a:cs typeface="Arial" charset="0"/>
                        </a:rPr>
                        <a:t>An</a:t>
                      </a:r>
                      <a:endParaRPr kumimoji="0" lang="es-ES" sz="1200" b="0" i="0" u="none" strike="noStrike" cap="none" normalizeH="0" baseline="0" dirty="0" smtClean="0">
                        <a:ln>
                          <a:noFill/>
                        </a:ln>
                        <a:solidFill>
                          <a:schemeClr val="tx1"/>
                        </a:solidFill>
                        <a:effectLst/>
                        <a:latin typeface="Arial" charset="0"/>
                        <a:cs typeface="Arial" charset="0"/>
                      </a:endParaRPr>
                    </a:p>
                  </a:txBody>
                  <a:tcPr marL="18000" marR="1800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 name="AutoShape 208">
            <a:hlinkClick r:id="" action="ppaction://hlinkshowjump?jump=nextslide"/>
          </p:cNvPr>
          <p:cNvSpPr>
            <a:spLocks noChangeArrowheads="1"/>
          </p:cNvSpPr>
          <p:nvPr/>
        </p:nvSpPr>
        <p:spPr bwMode="auto">
          <a:xfrm>
            <a:off x="8959850" y="660188"/>
            <a:ext cx="155575" cy="147637"/>
          </a:xfrm>
          <a:prstGeom prst="rightArrow">
            <a:avLst>
              <a:gd name="adj1" fmla="val 50000"/>
              <a:gd name="adj2" fmla="val 58733"/>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pic>
        <p:nvPicPr>
          <p:cNvPr id="9" name="Imagen 8"/>
          <p:cNvPicPr>
            <a:picLocks noChangeAspect="1"/>
          </p:cNvPicPr>
          <p:nvPr/>
        </p:nvPicPr>
        <p:blipFill>
          <a:blip r:embed="rId3"/>
          <a:stretch>
            <a:fillRect/>
          </a:stretch>
        </p:blipFill>
        <p:spPr>
          <a:xfrm>
            <a:off x="810975" y="-20548"/>
            <a:ext cx="8333954" cy="597460"/>
          </a:xfrm>
          <a:prstGeom prst="rect">
            <a:avLst/>
          </a:prstGeom>
        </p:spPr>
      </p:pic>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52"/>
          <p:cNvSpPr>
            <a:spLocks noChangeArrowheads="1"/>
          </p:cNvSpPr>
          <p:nvPr/>
        </p:nvSpPr>
        <p:spPr bwMode="auto">
          <a:xfrm>
            <a:off x="0" y="576912"/>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57346" name="Rectangle 172"/>
          <p:cNvSpPr>
            <a:spLocks noChangeArrowheads="1"/>
          </p:cNvSpPr>
          <p:nvPr/>
        </p:nvSpPr>
        <p:spPr bwMode="auto">
          <a:xfrm>
            <a:off x="0" y="3068638"/>
            <a:ext cx="9144000" cy="3789362"/>
          </a:xfrm>
          <a:prstGeom prst="rect">
            <a:avLst/>
          </a:prstGeom>
          <a:solidFill>
            <a:schemeClr val="bg1"/>
          </a:solidFill>
          <a:ln w="3175" algn="ctr">
            <a:noFill/>
            <a:miter lim="800000"/>
            <a:headEnd/>
            <a:tailEnd/>
          </a:ln>
        </p:spPr>
        <p:txBody>
          <a:bodyPr wrap="none" anchor="ctr"/>
          <a:lstStyle/>
          <a:p>
            <a:pPr algn="ctr"/>
            <a:endParaRPr lang="es-ES_tradnl" sz="1400"/>
          </a:p>
        </p:txBody>
      </p:sp>
      <p:sp>
        <p:nvSpPr>
          <p:cNvPr id="13" name="Rectangle 2"/>
          <p:cNvSpPr>
            <a:spLocks noChangeArrowheads="1"/>
          </p:cNvSpPr>
          <p:nvPr/>
        </p:nvSpPr>
        <p:spPr bwMode="auto">
          <a:xfrm>
            <a:off x="0" y="578158"/>
            <a:ext cx="9144000" cy="6279842"/>
          </a:xfrm>
          <a:prstGeom prst="rect">
            <a:avLst/>
          </a:prstGeom>
          <a:solidFill>
            <a:schemeClr val="bg1">
              <a:alpha val="10196"/>
            </a:schemeClr>
          </a:solidFill>
          <a:ln w="3175" algn="ctr">
            <a:solidFill>
              <a:srgbClr val="B2B2B2"/>
            </a:solidFill>
            <a:miter lim="800000"/>
            <a:headEnd/>
            <a:tailEnd/>
          </a:ln>
        </p:spPr>
        <p:txBody>
          <a:bodyPr anchor="t" anchorCtr="0">
            <a:noAutofit/>
          </a:bodyPr>
          <a:lstStyle/>
          <a:p>
            <a:pPr algn="just">
              <a:tabLst>
                <a:tab pos="180975" algn="l"/>
                <a:tab pos="447675" algn="l"/>
              </a:tabLst>
            </a:pPr>
            <a:endParaRPr lang="es-MX" sz="500" b="1" dirty="0" smtClean="0">
              <a:solidFill>
                <a:schemeClr val="tx1"/>
              </a:solidFill>
            </a:endParaRPr>
          </a:p>
          <a:p>
            <a:pPr algn="just">
              <a:tabLst>
                <a:tab pos="180975" algn="l"/>
                <a:tab pos="447675" algn="l"/>
              </a:tabLst>
            </a:pPr>
            <a:r>
              <a:rPr lang="es-MX" sz="1300" b="1" dirty="0" smtClean="0">
                <a:solidFill>
                  <a:schemeClr val="tx1"/>
                </a:solidFill>
              </a:rPr>
              <a:t>Actualización </a:t>
            </a:r>
            <a:r>
              <a:rPr lang="es-MX" sz="1300" b="1" dirty="0">
                <a:solidFill>
                  <a:schemeClr val="tx1"/>
                </a:solidFill>
              </a:rPr>
              <a:t>de la </a:t>
            </a:r>
            <a:r>
              <a:rPr lang="es-MX" sz="1300" b="1" dirty="0" smtClean="0">
                <a:solidFill>
                  <a:schemeClr val="tx1"/>
                </a:solidFill>
              </a:rPr>
              <a:t>planeación de la gestión (para el documento ProGES)</a:t>
            </a:r>
          </a:p>
          <a:p>
            <a:pPr algn="just">
              <a:tabLst>
                <a:tab pos="180975" algn="l"/>
                <a:tab pos="447675" algn="l"/>
              </a:tabLst>
            </a:pPr>
            <a:endParaRPr lang="es-MX" sz="800" b="1" dirty="0">
              <a:solidFill>
                <a:schemeClr val="tx1"/>
              </a:solidFill>
            </a:endParaRPr>
          </a:p>
          <a:p>
            <a:pPr algn="just">
              <a:tabLst>
                <a:tab pos="180975" algn="l"/>
                <a:tab pos="447675" algn="l"/>
              </a:tabLst>
            </a:pPr>
            <a:r>
              <a:rPr lang="es-MX" sz="1300" b="0" dirty="0">
                <a:solidFill>
                  <a:schemeClr val="tx1"/>
                </a:solidFill>
              </a:rPr>
              <a:t>En esta </a:t>
            </a:r>
            <a:r>
              <a:rPr lang="es-MX" sz="1300" b="0" dirty="0" smtClean="0">
                <a:solidFill>
                  <a:schemeClr val="tx1"/>
                </a:solidFill>
              </a:rPr>
              <a:t>fase </a:t>
            </a:r>
            <a:r>
              <a:rPr lang="es-MX" sz="1300" b="0" dirty="0">
                <a:solidFill>
                  <a:schemeClr val="tx1"/>
                </a:solidFill>
              </a:rPr>
              <a:t>de actualización del </a:t>
            </a:r>
            <a:r>
              <a:rPr lang="es-MX" sz="1300" b="0" dirty="0" err="1" smtClean="0">
                <a:solidFill>
                  <a:schemeClr val="tx1"/>
                </a:solidFill>
              </a:rPr>
              <a:t>ProGES</a:t>
            </a:r>
            <a:r>
              <a:rPr lang="es-MX" sz="1300" b="0" dirty="0" smtClean="0">
                <a:solidFill>
                  <a:schemeClr val="tx1"/>
                </a:solidFill>
              </a:rPr>
              <a:t> 2016-2017 </a:t>
            </a:r>
            <a:r>
              <a:rPr lang="es-MX" sz="1300" b="0" dirty="0">
                <a:solidFill>
                  <a:schemeClr val="tx1"/>
                </a:solidFill>
              </a:rPr>
              <a:t>se deberá revisar </a:t>
            </a:r>
            <a:r>
              <a:rPr lang="es-MX" sz="1300" b="0" dirty="0" smtClean="0">
                <a:solidFill>
                  <a:schemeClr val="tx1"/>
                </a:solidFill>
              </a:rPr>
              <a:t>y, </a:t>
            </a:r>
            <a:r>
              <a:rPr lang="es-MX" sz="1300" b="0" dirty="0">
                <a:solidFill>
                  <a:schemeClr val="tx1"/>
                </a:solidFill>
              </a:rPr>
              <a:t>en su caso, precisar y/o actualizar </a:t>
            </a:r>
            <a:r>
              <a:rPr lang="es-MX" sz="1300" b="0" dirty="0" smtClean="0">
                <a:solidFill>
                  <a:schemeClr val="tx1"/>
                </a:solidFill>
              </a:rPr>
              <a:t>el alcance de las </a:t>
            </a:r>
            <a:r>
              <a:rPr lang="es-MX" sz="1300" b="0" dirty="0">
                <a:solidFill>
                  <a:schemeClr val="tx1"/>
                </a:solidFill>
              </a:rPr>
              <a:t>M</a:t>
            </a:r>
            <a:r>
              <a:rPr lang="es-MX" sz="1300" b="0" dirty="0" smtClean="0">
                <a:solidFill>
                  <a:schemeClr val="tx1"/>
                </a:solidFill>
              </a:rPr>
              <a:t>etas Compromiso. A estas </a:t>
            </a:r>
            <a:r>
              <a:rPr lang="es-MX" sz="1300" b="0" dirty="0">
                <a:solidFill>
                  <a:schemeClr val="tx1"/>
                </a:solidFill>
              </a:rPr>
              <a:t>metas que establezca la institución para el periodo </a:t>
            </a:r>
            <a:r>
              <a:rPr lang="es-MX" sz="1300" b="0" dirty="0" smtClean="0">
                <a:solidFill>
                  <a:schemeClr val="tx1"/>
                </a:solidFill>
              </a:rPr>
              <a:t>2016, 2017, 2018 </a:t>
            </a:r>
            <a:r>
              <a:rPr lang="es-MX" sz="1300" b="0" dirty="0">
                <a:solidFill>
                  <a:schemeClr val="tx1"/>
                </a:solidFill>
              </a:rPr>
              <a:t>y </a:t>
            </a:r>
            <a:r>
              <a:rPr lang="es-MX" sz="1300" b="0" dirty="0" smtClean="0">
                <a:solidFill>
                  <a:schemeClr val="tx1"/>
                </a:solidFill>
              </a:rPr>
              <a:t>2019, </a:t>
            </a:r>
            <a:r>
              <a:rPr lang="es-MX" sz="1300" b="0" dirty="0">
                <a:solidFill>
                  <a:schemeClr val="tx1"/>
                </a:solidFill>
              </a:rPr>
              <a:t>se les dará seguimiento en su </a:t>
            </a:r>
            <a:r>
              <a:rPr lang="es-MX" sz="1300" b="0" dirty="0" smtClean="0">
                <a:solidFill>
                  <a:schemeClr val="tx1"/>
                </a:solidFill>
              </a:rPr>
              <a:t>cumplimiento a través de los informes trimestrales de seguimiento académicos. </a:t>
            </a:r>
          </a:p>
          <a:p>
            <a:pPr algn="just">
              <a:tabLst>
                <a:tab pos="180975" algn="l"/>
                <a:tab pos="447675" algn="l"/>
              </a:tabLst>
            </a:pPr>
            <a:endParaRPr lang="es-MX" sz="800" b="0" dirty="0" smtClean="0">
              <a:solidFill>
                <a:schemeClr val="tx1"/>
              </a:solidFill>
            </a:endParaRPr>
          </a:p>
          <a:p>
            <a:pPr algn="just">
              <a:tabLst>
                <a:tab pos="180975" algn="l"/>
                <a:tab pos="447675" algn="l"/>
              </a:tabLst>
            </a:pPr>
            <a:r>
              <a:rPr lang="es-MX" sz="1300" b="0" dirty="0">
                <a:solidFill>
                  <a:schemeClr val="tx1"/>
                </a:solidFill>
              </a:rPr>
              <a:t>Para llenado del siguiente formato se deberá utilizar tanto el módulo de captura en línea de Metas Compromiso, calendarizando su avance trimestral y el formato físico.</a:t>
            </a:r>
          </a:p>
          <a:p>
            <a:pPr algn="just">
              <a:tabLst>
                <a:tab pos="180975" algn="l"/>
                <a:tab pos="447675" algn="l"/>
              </a:tabLst>
            </a:pPr>
            <a:endParaRPr lang="es-MX" sz="800" dirty="0" smtClean="0">
              <a:solidFill>
                <a:schemeClr val="tx1"/>
              </a:solidFill>
            </a:endParaRPr>
          </a:p>
          <a:p>
            <a:pPr algn="ctr">
              <a:tabLst>
                <a:tab pos="180975" algn="l"/>
                <a:tab pos="447675" algn="l"/>
              </a:tabLst>
            </a:pPr>
            <a:r>
              <a:rPr lang="es-MX" sz="1300" b="1" dirty="0" smtClean="0">
                <a:solidFill>
                  <a:schemeClr val="tx1"/>
                </a:solidFill>
              </a:rPr>
              <a:t>Metas Compromiso de la gestión para plantearse en el ProGES</a:t>
            </a:r>
            <a:endParaRPr lang="es-MX" sz="1300" dirty="0" smtClean="0">
              <a:solidFill>
                <a:schemeClr val="tx1"/>
              </a:solidFill>
            </a:endParaRPr>
          </a:p>
          <a:p>
            <a:pPr algn="just">
              <a:tabLst>
                <a:tab pos="180975" algn="l"/>
                <a:tab pos="447675" algn="l"/>
              </a:tabLst>
            </a:pPr>
            <a:endParaRPr lang="es-MX" sz="1300" dirty="0">
              <a:solidFill>
                <a:schemeClr val="tx1"/>
              </a:solidFill>
            </a:endParaRPr>
          </a:p>
        </p:txBody>
      </p:sp>
      <p:graphicFrame>
        <p:nvGraphicFramePr>
          <p:cNvPr id="3" name="2 Tabla"/>
          <p:cNvGraphicFramePr>
            <a:graphicFrameLocks noGrp="1"/>
          </p:cNvGraphicFramePr>
          <p:nvPr>
            <p:extLst>
              <p:ext uri="{D42A27DB-BD31-4B8C-83A1-F6EECF244321}">
                <p14:modId xmlns:p14="http://schemas.microsoft.com/office/powerpoint/2010/main" val="4263101350"/>
              </p:ext>
            </p:extLst>
          </p:nvPr>
        </p:nvGraphicFramePr>
        <p:xfrm>
          <a:off x="123832" y="2626048"/>
          <a:ext cx="8912661" cy="2891184"/>
        </p:xfrm>
        <a:graphic>
          <a:graphicData uri="http://schemas.openxmlformats.org/drawingml/2006/table">
            <a:tbl>
              <a:tblPr/>
              <a:tblGrid>
                <a:gridCol w="2448533"/>
                <a:gridCol w="587648"/>
                <a:gridCol w="587648"/>
                <a:gridCol w="587648"/>
                <a:gridCol w="587648"/>
                <a:gridCol w="587648"/>
                <a:gridCol w="587648"/>
                <a:gridCol w="587648"/>
                <a:gridCol w="587648"/>
                <a:gridCol w="587648"/>
                <a:gridCol w="587648"/>
                <a:gridCol w="587648"/>
              </a:tblGrid>
              <a:tr h="259882">
                <a:tc rowSpan="2">
                  <a:txBody>
                    <a:bodyPr/>
                    <a:lstStyle/>
                    <a:p>
                      <a:pPr algn="ctr" rtl="0" fontAlgn="ctr"/>
                      <a:r>
                        <a:rPr lang="es-MX" sz="900" b="1" i="0" u="none" strike="noStrike" dirty="0">
                          <a:solidFill>
                            <a:srgbClr val="000000"/>
                          </a:solidFill>
                          <a:effectLst/>
                          <a:latin typeface="Arial"/>
                        </a:rPr>
                        <a:t>Metas Compromiso institucionales de gestión </a:t>
                      </a:r>
                    </a:p>
                  </a:txBody>
                  <a:tcPr marL="8121" marR="8121" marT="81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ctr" rtl="0" fontAlgn="ctr"/>
                      <a:r>
                        <a:rPr lang="es-MX" sz="900" b="1" i="0" u="none" strike="noStrike">
                          <a:solidFill>
                            <a:srgbClr val="000000"/>
                          </a:solidFill>
                          <a:effectLst/>
                          <a:latin typeface="Arial"/>
                        </a:rPr>
                        <a:t>Valor actual</a:t>
                      </a:r>
                    </a:p>
                  </a:txBody>
                  <a:tcPr marL="8121" marR="8121" marT="81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gridSpan="2">
                  <a:txBody>
                    <a:bodyPr/>
                    <a:lstStyle/>
                    <a:p>
                      <a:pPr algn="ctr" rtl="0" fontAlgn="ctr"/>
                      <a:r>
                        <a:rPr lang="es-MX" sz="900" b="1" i="0" u="none" strike="noStrike" dirty="0" smtClean="0">
                          <a:solidFill>
                            <a:srgbClr val="000000"/>
                          </a:solidFill>
                          <a:effectLst/>
                          <a:latin typeface="Arial"/>
                        </a:rPr>
                        <a:t>2016*</a:t>
                      </a:r>
                      <a:endParaRPr lang="es-MX" sz="900" b="1" i="0" u="none" strike="noStrike" dirty="0">
                        <a:solidFill>
                          <a:srgbClr val="000000"/>
                        </a:solidFill>
                        <a:effectLst/>
                        <a:latin typeface="Arial"/>
                      </a:endParaRPr>
                    </a:p>
                  </a:txBody>
                  <a:tcPr marL="8121" marR="8121" marT="81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gridSpan="2">
                  <a:txBody>
                    <a:bodyPr/>
                    <a:lstStyle/>
                    <a:p>
                      <a:pPr algn="ctr" rtl="0" fontAlgn="ctr"/>
                      <a:r>
                        <a:rPr lang="es-MX" sz="900" b="1" i="0" u="none" strike="noStrike" dirty="0" smtClean="0">
                          <a:solidFill>
                            <a:srgbClr val="000000"/>
                          </a:solidFill>
                          <a:effectLst/>
                          <a:latin typeface="Arial"/>
                        </a:rPr>
                        <a:t>2017*</a:t>
                      </a:r>
                      <a:endParaRPr lang="es-MX" sz="900" b="1" i="0" u="none" strike="noStrike" dirty="0">
                        <a:solidFill>
                          <a:srgbClr val="000000"/>
                        </a:solidFill>
                        <a:effectLst/>
                        <a:latin typeface="Arial"/>
                      </a:endParaRPr>
                    </a:p>
                  </a:txBody>
                  <a:tcPr marL="8121" marR="8121" marT="81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gridSpan="2">
                  <a:txBody>
                    <a:bodyPr/>
                    <a:lstStyle/>
                    <a:p>
                      <a:pPr algn="ctr" rtl="0" fontAlgn="ctr"/>
                      <a:r>
                        <a:rPr lang="es-MX" sz="900" b="1" i="0" u="none" strike="noStrike" dirty="0" smtClean="0">
                          <a:solidFill>
                            <a:srgbClr val="000000"/>
                          </a:solidFill>
                          <a:effectLst/>
                          <a:latin typeface="Arial"/>
                        </a:rPr>
                        <a:t>2018*</a:t>
                      </a:r>
                      <a:endParaRPr lang="es-MX" sz="900" b="1" i="0" u="none" strike="noStrike" dirty="0">
                        <a:solidFill>
                          <a:srgbClr val="000000"/>
                        </a:solidFill>
                        <a:effectLst/>
                        <a:latin typeface="Arial"/>
                      </a:endParaRPr>
                    </a:p>
                  </a:txBody>
                  <a:tcPr marL="8121" marR="8121" marT="81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gridSpan="2">
                  <a:txBody>
                    <a:bodyPr/>
                    <a:lstStyle/>
                    <a:p>
                      <a:pPr algn="ctr" rtl="0" fontAlgn="ctr"/>
                      <a:r>
                        <a:rPr lang="es-MX" sz="900" b="1" i="0" u="none" strike="noStrike" dirty="0" smtClean="0">
                          <a:solidFill>
                            <a:srgbClr val="000000"/>
                          </a:solidFill>
                          <a:effectLst/>
                          <a:latin typeface="Arial"/>
                        </a:rPr>
                        <a:t>2019*</a:t>
                      </a:r>
                      <a:endParaRPr lang="es-MX" sz="900" b="1" i="0" u="none" strike="noStrike" dirty="0">
                        <a:solidFill>
                          <a:srgbClr val="000000"/>
                        </a:solidFill>
                        <a:effectLst/>
                        <a:latin typeface="Arial"/>
                      </a:endParaRPr>
                    </a:p>
                  </a:txBody>
                  <a:tcPr marL="8121" marR="8121" marT="81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s-MX"/>
                    </a:p>
                  </a:txBody>
                  <a:tcPr/>
                </a:tc>
                <a:tc>
                  <a:txBody>
                    <a:bodyPr/>
                    <a:lstStyle/>
                    <a:p>
                      <a:pPr algn="ctr" rtl="0" fontAlgn="ctr"/>
                      <a:r>
                        <a:rPr lang="es-MX" sz="900" b="1" i="0" u="none" strike="noStrike">
                          <a:solidFill>
                            <a:srgbClr val="000000"/>
                          </a:solidFill>
                          <a:effectLst/>
                          <a:latin typeface="Arial"/>
                        </a:rPr>
                        <a:t>Observaciones</a:t>
                      </a:r>
                    </a:p>
                  </a:txBody>
                  <a:tcPr marL="8121" marR="8121" marT="81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162426">
                <a:tc vMerge="1">
                  <a:txBody>
                    <a:bodyPr/>
                    <a:lstStyle/>
                    <a:p>
                      <a:endParaRPr lang="es-MX"/>
                    </a:p>
                  </a:txBody>
                  <a:tcPr/>
                </a:tc>
                <a:tc>
                  <a:txBody>
                    <a:bodyPr/>
                    <a:lstStyle/>
                    <a:p>
                      <a:pPr algn="ctr" rtl="0" fontAlgn="ctr"/>
                      <a:r>
                        <a:rPr lang="es-MX" sz="900" b="1" i="0" u="none" strike="noStrike">
                          <a:solidFill>
                            <a:srgbClr val="000000"/>
                          </a:solidFill>
                          <a:effectLst/>
                          <a:latin typeface="Arial"/>
                        </a:rPr>
                        <a:t>Número</a:t>
                      </a:r>
                    </a:p>
                  </a:txBody>
                  <a:tcPr marL="8121" marR="8121" marT="81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900" b="1" i="0" u="none" strike="noStrike">
                          <a:solidFill>
                            <a:srgbClr val="000000"/>
                          </a:solidFill>
                          <a:effectLst/>
                          <a:latin typeface="Arial"/>
                        </a:rPr>
                        <a:t>%</a:t>
                      </a:r>
                    </a:p>
                  </a:txBody>
                  <a:tcPr marL="8121" marR="8121" marT="81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900" b="1" i="0" u="none" strike="noStrike">
                          <a:solidFill>
                            <a:srgbClr val="000000"/>
                          </a:solidFill>
                          <a:effectLst/>
                          <a:latin typeface="Arial"/>
                        </a:rPr>
                        <a:t>Número</a:t>
                      </a:r>
                    </a:p>
                  </a:txBody>
                  <a:tcPr marL="8121" marR="8121" marT="81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900" b="1" i="0" u="none" strike="noStrike">
                          <a:solidFill>
                            <a:srgbClr val="000000"/>
                          </a:solidFill>
                          <a:effectLst/>
                          <a:latin typeface="Arial"/>
                        </a:rPr>
                        <a:t>%</a:t>
                      </a:r>
                    </a:p>
                  </a:txBody>
                  <a:tcPr marL="8121" marR="8121" marT="81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900" b="1" i="0" u="none" strike="noStrike">
                          <a:solidFill>
                            <a:srgbClr val="000000"/>
                          </a:solidFill>
                          <a:effectLst/>
                          <a:latin typeface="Arial"/>
                        </a:rPr>
                        <a:t>Número</a:t>
                      </a:r>
                    </a:p>
                  </a:txBody>
                  <a:tcPr marL="8121" marR="8121" marT="81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900" b="1" i="0" u="none" strike="noStrike">
                          <a:solidFill>
                            <a:srgbClr val="000000"/>
                          </a:solidFill>
                          <a:effectLst/>
                          <a:latin typeface="Arial"/>
                        </a:rPr>
                        <a:t>%</a:t>
                      </a:r>
                    </a:p>
                  </a:txBody>
                  <a:tcPr marL="8121" marR="8121" marT="81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900" b="1" i="0" u="none" strike="noStrike">
                          <a:solidFill>
                            <a:srgbClr val="000000"/>
                          </a:solidFill>
                          <a:effectLst/>
                          <a:latin typeface="Arial"/>
                        </a:rPr>
                        <a:t>Número</a:t>
                      </a:r>
                    </a:p>
                  </a:txBody>
                  <a:tcPr marL="8121" marR="8121" marT="81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900" b="1" i="0" u="none" strike="noStrike">
                          <a:solidFill>
                            <a:srgbClr val="000000"/>
                          </a:solidFill>
                          <a:effectLst/>
                          <a:latin typeface="Arial"/>
                        </a:rPr>
                        <a:t>%</a:t>
                      </a:r>
                    </a:p>
                  </a:txBody>
                  <a:tcPr marL="8121" marR="8121" marT="81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900" b="1" i="0" u="none" strike="noStrike">
                          <a:solidFill>
                            <a:srgbClr val="000000"/>
                          </a:solidFill>
                          <a:effectLst/>
                          <a:latin typeface="Arial"/>
                        </a:rPr>
                        <a:t>Número</a:t>
                      </a:r>
                    </a:p>
                  </a:txBody>
                  <a:tcPr marL="8121" marR="8121" marT="81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900" b="1" i="0" u="none" strike="noStrike">
                          <a:solidFill>
                            <a:srgbClr val="000000"/>
                          </a:solidFill>
                          <a:effectLst/>
                          <a:latin typeface="Arial"/>
                        </a:rPr>
                        <a:t>%</a:t>
                      </a:r>
                    </a:p>
                  </a:txBody>
                  <a:tcPr marL="8121" marR="8121" marT="81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s-MX" sz="900" b="1" i="0" u="none" strike="noStrike">
                          <a:solidFill>
                            <a:srgbClr val="000000"/>
                          </a:solidFill>
                          <a:effectLst/>
                          <a:latin typeface="Arial"/>
                        </a:rPr>
                        <a:t> </a:t>
                      </a:r>
                    </a:p>
                  </a:txBody>
                  <a:tcPr marL="8121" marR="8121" marT="81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162426">
                <a:tc gridSpan="12">
                  <a:txBody>
                    <a:bodyPr/>
                    <a:lstStyle/>
                    <a:p>
                      <a:pPr algn="ctr" rtl="0" fontAlgn="ctr"/>
                      <a:r>
                        <a:rPr lang="es-MX" sz="900" b="1" i="0" u="none" strike="noStrike">
                          <a:solidFill>
                            <a:srgbClr val="000000"/>
                          </a:solidFill>
                          <a:effectLst/>
                          <a:latin typeface="Arial"/>
                        </a:rPr>
                        <a:t>Procesos estratégicos de gestión que serán certificados por la norma ISO 9000:2000.</a:t>
                      </a:r>
                    </a:p>
                  </a:txBody>
                  <a:tcPr marL="8121" marR="8121" marT="81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r>
              <a:tr h="162426">
                <a:tc>
                  <a:txBody>
                    <a:bodyPr/>
                    <a:lstStyle/>
                    <a:p>
                      <a:pPr algn="l" rtl="0" fontAlgn="ctr"/>
                      <a:r>
                        <a:rPr lang="es-MX" sz="900" b="0" i="0" u="none" strike="noStrike">
                          <a:solidFill>
                            <a:srgbClr val="000000"/>
                          </a:solidFill>
                          <a:effectLst/>
                          <a:latin typeface="Arial"/>
                        </a:rPr>
                        <a:t>Numero de procesos</a:t>
                      </a:r>
                    </a:p>
                  </a:txBody>
                  <a:tcPr marL="8121" marR="8121" marT="81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rtl="0" fontAlgn="ctr"/>
                      <a:r>
                        <a:rPr lang="es-MX" sz="900" b="1" i="0" u="none" strike="noStrike">
                          <a:solidFill>
                            <a:srgbClr val="000000"/>
                          </a:solidFill>
                          <a:effectLst/>
                          <a:latin typeface="Arial"/>
                        </a:rPr>
                        <a:t> </a:t>
                      </a:r>
                    </a:p>
                  </a:txBody>
                  <a:tcPr marL="8121" marR="8121" marT="81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MX"/>
                    </a:p>
                  </a:txBody>
                  <a:tcPr/>
                </a:tc>
                <a:tc gridSpan="2">
                  <a:txBody>
                    <a:bodyPr/>
                    <a:lstStyle/>
                    <a:p>
                      <a:pPr algn="ctr" rtl="0" fontAlgn="ctr"/>
                      <a:r>
                        <a:rPr lang="es-MX" sz="900" b="1" i="0" u="none" strike="noStrike">
                          <a:solidFill>
                            <a:srgbClr val="000000"/>
                          </a:solidFill>
                          <a:effectLst/>
                          <a:latin typeface="Arial"/>
                        </a:rPr>
                        <a:t> </a:t>
                      </a:r>
                    </a:p>
                  </a:txBody>
                  <a:tcPr marL="8121" marR="8121" marT="81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MX"/>
                    </a:p>
                  </a:txBody>
                  <a:tcPr/>
                </a:tc>
                <a:tc gridSpan="2">
                  <a:txBody>
                    <a:bodyPr/>
                    <a:lstStyle/>
                    <a:p>
                      <a:pPr algn="ctr" rtl="0" fontAlgn="ctr"/>
                      <a:r>
                        <a:rPr lang="es-MX" sz="900" b="1" i="0" u="none" strike="noStrike">
                          <a:solidFill>
                            <a:srgbClr val="000000"/>
                          </a:solidFill>
                          <a:effectLst/>
                          <a:latin typeface="Arial"/>
                        </a:rPr>
                        <a:t> </a:t>
                      </a:r>
                    </a:p>
                  </a:txBody>
                  <a:tcPr marL="8121" marR="8121" marT="81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MX"/>
                    </a:p>
                  </a:txBody>
                  <a:tcPr/>
                </a:tc>
                <a:tc gridSpan="2">
                  <a:txBody>
                    <a:bodyPr/>
                    <a:lstStyle/>
                    <a:p>
                      <a:pPr algn="ctr" rtl="0" fontAlgn="ctr"/>
                      <a:r>
                        <a:rPr lang="es-MX" sz="900" b="1" i="0" u="none" strike="noStrike">
                          <a:solidFill>
                            <a:srgbClr val="000000"/>
                          </a:solidFill>
                          <a:effectLst/>
                          <a:latin typeface="Arial"/>
                        </a:rPr>
                        <a:t> </a:t>
                      </a:r>
                    </a:p>
                  </a:txBody>
                  <a:tcPr marL="8121" marR="8121" marT="81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MX"/>
                    </a:p>
                  </a:txBody>
                  <a:tcPr/>
                </a:tc>
                <a:tc gridSpan="2">
                  <a:txBody>
                    <a:bodyPr/>
                    <a:lstStyle/>
                    <a:p>
                      <a:pPr algn="ctr" rtl="0" fontAlgn="ctr"/>
                      <a:r>
                        <a:rPr lang="es-MX" sz="900" b="1" i="0" u="none" strike="noStrike">
                          <a:solidFill>
                            <a:srgbClr val="000000"/>
                          </a:solidFill>
                          <a:effectLst/>
                          <a:latin typeface="Arial"/>
                        </a:rPr>
                        <a:t> </a:t>
                      </a:r>
                    </a:p>
                  </a:txBody>
                  <a:tcPr marL="8121" marR="8121" marT="81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MX"/>
                    </a:p>
                  </a:txBody>
                  <a:tcPr/>
                </a:tc>
                <a:tc>
                  <a:txBody>
                    <a:bodyPr/>
                    <a:lstStyle/>
                    <a:p>
                      <a:pPr algn="l" rtl="0" fontAlgn="ctr"/>
                      <a:r>
                        <a:rPr lang="es-MX" sz="900" b="1" i="0" u="none" strike="noStrike">
                          <a:solidFill>
                            <a:srgbClr val="000000"/>
                          </a:solidFill>
                          <a:effectLst/>
                          <a:latin typeface="Arial"/>
                        </a:rPr>
                        <a:t> </a:t>
                      </a:r>
                    </a:p>
                  </a:txBody>
                  <a:tcPr marL="8121" marR="8121" marT="81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2426">
                <a:tc>
                  <a:txBody>
                    <a:bodyPr/>
                    <a:lstStyle/>
                    <a:p>
                      <a:pPr algn="l" rtl="0" fontAlgn="t"/>
                      <a:r>
                        <a:rPr lang="es-MX" sz="900" b="0" i="0" u="none" strike="noStrike">
                          <a:solidFill>
                            <a:srgbClr val="000000"/>
                          </a:solidFill>
                          <a:effectLst/>
                          <a:latin typeface="Arial"/>
                        </a:rPr>
                        <a:t>Número y % de los procesos certificados</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2426">
                <a:tc>
                  <a:txBody>
                    <a:bodyPr/>
                    <a:lstStyle/>
                    <a:p>
                      <a:pPr algn="l" rtl="0" fontAlgn="t"/>
                      <a:r>
                        <a:rPr lang="es-MX" sz="900" b="0" i="0" u="none" strike="noStrike">
                          <a:solidFill>
                            <a:srgbClr val="000000"/>
                          </a:solidFill>
                          <a:effectLst/>
                          <a:latin typeface="Arial"/>
                        </a:rPr>
                        <a:t>Número y % de procesos re-certificados</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2426">
                <a:tc gridSpan="12">
                  <a:txBody>
                    <a:bodyPr/>
                    <a:lstStyle/>
                    <a:p>
                      <a:pPr algn="ctr" rtl="0" fontAlgn="ctr"/>
                      <a:r>
                        <a:rPr lang="es-MX" sz="900" b="1" i="0" u="none" strike="noStrike" dirty="0">
                          <a:solidFill>
                            <a:srgbClr val="000000"/>
                          </a:solidFill>
                          <a:effectLst/>
                          <a:latin typeface="Arial"/>
                        </a:rPr>
                        <a:t>Diseño, integración y explotación del SIIA:</a:t>
                      </a:r>
                    </a:p>
                  </a:txBody>
                  <a:tcPr marL="8121" marR="8121" marT="81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r>
              <a:tr h="358962">
                <a:tc>
                  <a:txBody>
                    <a:bodyPr/>
                    <a:lstStyle/>
                    <a:p>
                      <a:pPr algn="l" rtl="0" fontAlgn="t"/>
                      <a:r>
                        <a:rPr lang="es-MX" sz="900" b="0" i="0" u="none" strike="noStrike">
                          <a:solidFill>
                            <a:srgbClr val="000000"/>
                          </a:solidFill>
                          <a:effectLst/>
                          <a:latin typeface="Arial"/>
                        </a:rPr>
                        <a:t>Número y nombre de los módulos que estarán operando (administración escolar, recursos humanos y finanzas)</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2015">
                <a:tc>
                  <a:txBody>
                    <a:bodyPr/>
                    <a:lstStyle/>
                    <a:p>
                      <a:pPr algn="l" rtl="0" fontAlgn="t"/>
                      <a:r>
                        <a:rPr lang="es-MX" sz="900" b="0" i="0" u="none" strike="noStrike">
                          <a:solidFill>
                            <a:srgbClr val="000000"/>
                          </a:solidFill>
                          <a:effectLst/>
                          <a:latin typeface="Arial"/>
                        </a:rPr>
                        <a:t>Módulos del SIIA que operarán relacionados entre sí</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dirty="0">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2426">
                <a:tc gridSpan="12">
                  <a:txBody>
                    <a:bodyPr/>
                    <a:lstStyle/>
                    <a:p>
                      <a:pPr algn="ctr" rtl="0" fontAlgn="ctr"/>
                      <a:r>
                        <a:rPr lang="es-MX" sz="900" b="1" i="0" u="none" strike="noStrike">
                          <a:solidFill>
                            <a:srgbClr val="000000"/>
                          </a:solidFill>
                          <a:effectLst/>
                          <a:latin typeface="Arial"/>
                        </a:rPr>
                        <a:t>Índice de sostenibilidad economómica</a:t>
                      </a:r>
                    </a:p>
                  </a:txBody>
                  <a:tcPr marL="8121" marR="8121" marT="81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r>
              <a:tr h="259882">
                <a:tc>
                  <a:txBody>
                    <a:bodyPr/>
                    <a:lstStyle/>
                    <a:p>
                      <a:pPr algn="l" rtl="0" fontAlgn="ctr"/>
                      <a:r>
                        <a:rPr lang="es-MX" sz="900" b="0" i="0" u="none" strike="noStrike">
                          <a:solidFill>
                            <a:srgbClr val="000000"/>
                          </a:solidFill>
                          <a:effectLst/>
                          <a:latin typeface="Arial"/>
                        </a:rPr>
                        <a:t>Monto y % de recursos autogenerados en relación al monto del presupuesto total</a:t>
                      </a:r>
                    </a:p>
                  </a:txBody>
                  <a:tcPr marL="8121" marR="8121" marT="81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MX" sz="900" b="1" i="0" u="none" strike="noStrike">
                          <a:solidFill>
                            <a:srgbClr val="000000"/>
                          </a:solidFill>
                          <a:effectLst/>
                          <a:latin typeface="Arial"/>
                        </a:rPr>
                        <a:t> </a:t>
                      </a:r>
                    </a:p>
                  </a:txBody>
                  <a:tcPr marL="8121" marR="8121" marT="81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s-MX" sz="900" b="1" i="0" u="none" strike="noStrike">
                          <a:solidFill>
                            <a:srgbClr val="000000"/>
                          </a:solidFill>
                          <a:effectLst/>
                          <a:latin typeface="Arial"/>
                        </a:rPr>
                        <a:t> </a:t>
                      </a:r>
                    </a:p>
                  </a:txBody>
                  <a:tcPr marL="8121" marR="8121" marT="81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MX" sz="900" b="1" i="0" u="none" strike="noStrike">
                          <a:solidFill>
                            <a:srgbClr val="000000"/>
                          </a:solidFill>
                          <a:effectLst/>
                          <a:latin typeface="Arial"/>
                        </a:rPr>
                        <a:t> </a:t>
                      </a:r>
                    </a:p>
                  </a:txBody>
                  <a:tcPr marL="8121" marR="8121" marT="81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s-MX" sz="900" b="1" i="0" u="none" strike="noStrike">
                          <a:solidFill>
                            <a:srgbClr val="000000"/>
                          </a:solidFill>
                          <a:effectLst/>
                          <a:latin typeface="Arial"/>
                        </a:rPr>
                        <a:t> </a:t>
                      </a:r>
                    </a:p>
                  </a:txBody>
                  <a:tcPr marL="8121" marR="8121" marT="81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MX" sz="900" b="1" i="0" u="none" strike="noStrike">
                          <a:solidFill>
                            <a:srgbClr val="000000"/>
                          </a:solidFill>
                          <a:effectLst/>
                          <a:latin typeface="Arial"/>
                        </a:rPr>
                        <a:t> </a:t>
                      </a:r>
                    </a:p>
                  </a:txBody>
                  <a:tcPr marL="8121" marR="8121" marT="81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s-MX" sz="900" b="1" i="0" u="none" strike="noStrike">
                          <a:solidFill>
                            <a:srgbClr val="000000"/>
                          </a:solidFill>
                          <a:effectLst/>
                          <a:latin typeface="Arial"/>
                        </a:rPr>
                        <a:t> </a:t>
                      </a:r>
                    </a:p>
                  </a:txBody>
                  <a:tcPr marL="8121" marR="8121" marT="81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MX" sz="900" b="1" i="0" u="none" strike="noStrike">
                          <a:solidFill>
                            <a:srgbClr val="000000"/>
                          </a:solidFill>
                          <a:effectLst/>
                          <a:latin typeface="Arial"/>
                        </a:rPr>
                        <a:t> </a:t>
                      </a:r>
                    </a:p>
                  </a:txBody>
                  <a:tcPr marL="8121" marR="8121" marT="81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s-MX" sz="900" b="1" i="0" u="none" strike="noStrike">
                          <a:solidFill>
                            <a:srgbClr val="000000"/>
                          </a:solidFill>
                          <a:effectLst/>
                          <a:latin typeface="Arial"/>
                        </a:rPr>
                        <a:t> </a:t>
                      </a:r>
                    </a:p>
                  </a:txBody>
                  <a:tcPr marL="8121" marR="8121" marT="81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MX" sz="900" b="1" i="0" u="none" strike="noStrike">
                          <a:solidFill>
                            <a:srgbClr val="000000"/>
                          </a:solidFill>
                          <a:effectLst/>
                          <a:latin typeface="Arial"/>
                        </a:rPr>
                        <a:t> </a:t>
                      </a:r>
                    </a:p>
                  </a:txBody>
                  <a:tcPr marL="8121" marR="8121" marT="81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s-MX" sz="900" b="1" i="0" u="none" strike="noStrike">
                          <a:solidFill>
                            <a:srgbClr val="000000"/>
                          </a:solidFill>
                          <a:effectLst/>
                          <a:latin typeface="Arial"/>
                        </a:rPr>
                        <a:t> </a:t>
                      </a:r>
                    </a:p>
                  </a:txBody>
                  <a:tcPr marL="8121" marR="8121" marT="81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s-MX" sz="900" b="1" i="0" u="none" strike="noStrike">
                          <a:solidFill>
                            <a:srgbClr val="000000"/>
                          </a:solidFill>
                          <a:effectLst/>
                          <a:latin typeface="Arial"/>
                        </a:rPr>
                        <a:t> </a:t>
                      </a:r>
                    </a:p>
                  </a:txBody>
                  <a:tcPr marL="8121" marR="8121" marT="81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2426">
                <a:tc gridSpan="12">
                  <a:txBody>
                    <a:bodyPr/>
                    <a:lstStyle/>
                    <a:p>
                      <a:pPr algn="ctr" rtl="0" fontAlgn="ctr"/>
                      <a:r>
                        <a:rPr lang="es-MX" sz="900" b="1" i="0" u="none" strike="noStrike">
                          <a:solidFill>
                            <a:srgbClr val="000000"/>
                          </a:solidFill>
                          <a:effectLst/>
                          <a:latin typeface="Arial"/>
                        </a:rPr>
                        <a:t>Otras metas de gestión definidas por la institución:</a:t>
                      </a:r>
                    </a:p>
                  </a:txBody>
                  <a:tcPr marL="8121" marR="8121" marT="81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r>
              <a:tr h="162426">
                <a:tc>
                  <a:txBody>
                    <a:bodyPr/>
                    <a:lstStyle/>
                    <a:p>
                      <a:pPr algn="l" rtl="0" fontAlgn="t"/>
                      <a:r>
                        <a:rPr lang="es-MX" sz="900" b="0" i="0" u="none" strike="noStrike">
                          <a:solidFill>
                            <a:srgbClr val="000000"/>
                          </a:solidFill>
                          <a:effectLst/>
                          <a:latin typeface="Arial"/>
                        </a:rPr>
                        <a:t>Meta A</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2426">
                <a:tc>
                  <a:txBody>
                    <a:bodyPr/>
                    <a:lstStyle/>
                    <a:p>
                      <a:pPr algn="l" rtl="0" fontAlgn="t"/>
                      <a:r>
                        <a:rPr lang="es-MX" sz="900" b="0" i="0" u="none" strike="noStrike" dirty="0">
                          <a:solidFill>
                            <a:srgbClr val="000000"/>
                          </a:solidFill>
                          <a:effectLst/>
                          <a:latin typeface="Arial"/>
                        </a:rPr>
                        <a:t>Meta B</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s-MX" sz="900" b="0" i="0" u="none" strike="noStrike">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s-MX" sz="900" b="0" i="0" u="none" strike="noStrike" dirty="0">
                          <a:solidFill>
                            <a:srgbClr val="000000"/>
                          </a:solidFill>
                          <a:effectLst/>
                          <a:latin typeface="Arial"/>
                        </a:rPr>
                        <a:t> </a:t>
                      </a:r>
                    </a:p>
                  </a:txBody>
                  <a:tcPr marL="8121" marR="8121" marT="81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pSp>
        <p:nvGrpSpPr>
          <p:cNvPr id="9" name="Group 4"/>
          <p:cNvGrpSpPr>
            <a:grpSpLocks noChangeAspect="1"/>
          </p:cNvGrpSpPr>
          <p:nvPr/>
        </p:nvGrpSpPr>
        <p:grpSpPr bwMode="auto">
          <a:xfrm>
            <a:off x="4572000" y="3857628"/>
            <a:ext cx="3465513" cy="327025"/>
            <a:chOff x="2880" y="2851"/>
            <a:chExt cx="2183" cy="206"/>
          </a:xfrm>
        </p:grpSpPr>
        <p:sp>
          <p:nvSpPr>
            <p:cNvPr id="10" name="AutoShape 3"/>
            <p:cNvSpPr>
              <a:spLocks noChangeAspect="1" noChangeArrowheads="1" noTextEdit="1"/>
            </p:cNvSpPr>
            <p:nvPr/>
          </p:nvSpPr>
          <p:spPr bwMode="auto">
            <a:xfrm>
              <a:off x="2880" y="2851"/>
              <a:ext cx="2183" cy="20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s-MX"/>
            </a:p>
          </p:txBody>
        </p:sp>
        <p:sp>
          <p:nvSpPr>
            <p:cNvPr id="14" name="Rectangle 5"/>
            <p:cNvSpPr>
              <a:spLocks noChangeArrowheads="1"/>
            </p:cNvSpPr>
            <p:nvPr/>
          </p:nvSpPr>
          <p:spPr bwMode="auto">
            <a:xfrm>
              <a:off x="2879" y="2849"/>
              <a:ext cx="2174" cy="19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s-MX"/>
            </a:p>
          </p:txBody>
        </p:sp>
        <p:sp>
          <p:nvSpPr>
            <p:cNvPr id="15" name="Rectangle 6"/>
            <p:cNvSpPr>
              <a:spLocks noChangeArrowheads="1"/>
            </p:cNvSpPr>
            <p:nvPr/>
          </p:nvSpPr>
          <p:spPr bwMode="auto">
            <a:xfrm>
              <a:off x="2980" y="2859"/>
              <a:ext cx="1254" cy="1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FF3300"/>
                  </a:solidFill>
                  <a:effectLst/>
                  <a:latin typeface="Arial" pitchFamily="34" charset="0"/>
                  <a:cs typeface="Arial" pitchFamily="34" charset="0"/>
                </a:rPr>
                <a:t>* Las metas deben expresarse </a:t>
              </a: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Rectangle 7"/>
            <p:cNvSpPr>
              <a:spLocks noChangeArrowheads="1"/>
            </p:cNvSpPr>
            <p:nvPr/>
          </p:nvSpPr>
          <p:spPr bwMode="auto">
            <a:xfrm>
              <a:off x="4080" y="2857"/>
              <a:ext cx="561" cy="12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1" i="0" u="none" strike="noStrike" cap="none" normalizeH="0" baseline="0" smtClean="0">
                  <a:ln>
                    <a:noFill/>
                  </a:ln>
                  <a:solidFill>
                    <a:srgbClr val="FF3300"/>
                  </a:solidFill>
                  <a:effectLst/>
                  <a:latin typeface="Arial" pitchFamily="34" charset="0"/>
                  <a:cs typeface="Arial" pitchFamily="34" charset="0"/>
                </a:rPr>
                <a:t>acumulando</a:t>
              </a: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sp>
          <p:nvSpPr>
            <p:cNvPr id="17" name="Rectangle 8"/>
            <p:cNvSpPr>
              <a:spLocks noChangeArrowheads="1"/>
            </p:cNvSpPr>
            <p:nvPr/>
          </p:nvSpPr>
          <p:spPr bwMode="auto">
            <a:xfrm>
              <a:off x="4573" y="2859"/>
              <a:ext cx="482" cy="1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FF3300"/>
                  </a:solidFill>
                  <a:effectLst/>
                  <a:latin typeface="Arial" pitchFamily="34" charset="0"/>
                  <a:cs typeface="Arial" pitchFamily="34" charset="0"/>
                </a:rPr>
                <a:t>los valores </a:t>
              </a: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Rectangle 9"/>
            <p:cNvSpPr>
              <a:spLocks noChangeArrowheads="1"/>
            </p:cNvSpPr>
            <p:nvPr/>
          </p:nvSpPr>
          <p:spPr bwMode="auto">
            <a:xfrm>
              <a:off x="3563" y="2955"/>
              <a:ext cx="346" cy="1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FF3300"/>
                  </a:solidFill>
                  <a:effectLst/>
                  <a:latin typeface="Arial" pitchFamily="34" charset="0"/>
                  <a:cs typeface="Arial" pitchFamily="34" charset="0"/>
                </a:rPr>
                <a:t>de los a</a:t>
              </a: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sp>
          <p:nvSpPr>
            <p:cNvPr id="20" name="Rectangle 10"/>
            <p:cNvSpPr>
              <a:spLocks noChangeArrowheads="1"/>
            </p:cNvSpPr>
            <p:nvPr/>
          </p:nvSpPr>
          <p:spPr bwMode="auto">
            <a:xfrm>
              <a:off x="3844" y="2955"/>
              <a:ext cx="89" cy="1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FF3300"/>
                  </a:solidFill>
                  <a:effectLst/>
                  <a:latin typeface="Arial" pitchFamily="34" charset="0"/>
                  <a:cs typeface="Arial" pitchFamily="34" charset="0"/>
                </a:rPr>
                <a:t>ñ</a:t>
              </a: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sp>
          <p:nvSpPr>
            <p:cNvPr id="21" name="Rectangle 11"/>
            <p:cNvSpPr>
              <a:spLocks noChangeArrowheads="1"/>
            </p:cNvSpPr>
            <p:nvPr/>
          </p:nvSpPr>
          <p:spPr bwMode="auto">
            <a:xfrm>
              <a:off x="3888" y="2955"/>
              <a:ext cx="571" cy="11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FF3300"/>
                  </a:solidFill>
                  <a:effectLst/>
                  <a:latin typeface="Arial" pitchFamily="34" charset="0"/>
                  <a:cs typeface="Arial" pitchFamily="34" charset="0"/>
                </a:rPr>
                <a:t>os anteriores.</a:t>
              </a: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22" name="21 Rectángulo">
            <a:hlinkClick r:id="rId3" action="ppaction://hlinksldjump"/>
          </p:cNvPr>
          <p:cNvSpPr/>
          <p:nvPr/>
        </p:nvSpPr>
        <p:spPr bwMode="auto">
          <a:xfrm flipH="1">
            <a:off x="8162" y="592140"/>
            <a:ext cx="9143999" cy="6858000"/>
          </a:xfrm>
          <a:prstGeom prst="rect">
            <a:avLst/>
          </a:prstGeom>
          <a:solidFill>
            <a:srgbClr val="002774">
              <a:alpha val="0"/>
            </a:srgbClr>
          </a:solidFill>
          <a:ln w="3175" algn="ctr">
            <a:solidFill>
              <a:srgbClr val="B2B2B2"/>
            </a:solidFill>
            <a:miter lim="800000"/>
            <a:headEnd/>
            <a:tailEnd/>
          </a:ln>
        </p:spPr>
        <p:txBody>
          <a:bodyPr tIns="36000" rIns="18000" bIns="36000" rtlCol="0" anchor="t" anchorCtr="0">
            <a:noAutofit/>
          </a:bodyPr>
          <a:lstStyle/>
          <a:p>
            <a:pPr algn="just">
              <a:lnSpc>
                <a:spcPct val="90000"/>
              </a:lnSpc>
              <a:tabLst>
                <a:tab pos="180975" algn="l"/>
                <a:tab pos="447675" algn="l"/>
              </a:tabLst>
            </a:pPr>
            <a:endParaRPr lang="es-MX" sz="1300" b="1" dirty="0"/>
          </a:p>
        </p:txBody>
      </p:sp>
      <p:sp>
        <p:nvSpPr>
          <p:cNvPr id="23" name="AutoShape 60">
            <a:hlinkClick r:id="" action="ppaction://hlinkshowjump?jump=previousslide"/>
          </p:cNvPr>
          <p:cNvSpPr>
            <a:spLocks noChangeArrowheads="1"/>
          </p:cNvSpPr>
          <p:nvPr/>
        </p:nvSpPr>
        <p:spPr bwMode="auto">
          <a:xfrm flipH="1">
            <a:off x="8748713" y="660188"/>
            <a:ext cx="155575" cy="147638"/>
          </a:xfrm>
          <a:prstGeom prst="rightArrow">
            <a:avLst>
              <a:gd name="adj1" fmla="val 50000"/>
              <a:gd name="adj2" fmla="val 58732"/>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sp>
        <p:nvSpPr>
          <p:cNvPr id="24" name="AutoShape 208">
            <a:hlinkClick r:id="" action="ppaction://hlinkshowjump?jump=nextslide"/>
          </p:cNvPr>
          <p:cNvSpPr>
            <a:spLocks noChangeArrowheads="1"/>
          </p:cNvSpPr>
          <p:nvPr/>
        </p:nvSpPr>
        <p:spPr bwMode="auto">
          <a:xfrm>
            <a:off x="8959850" y="660188"/>
            <a:ext cx="155575" cy="147637"/>
          </a:xfrm>
          <a:prstGeom prst="rightArrow">
            <a:avLst>
              <a:gd name="adj1" fmla="val 50000"/>
              <a:gd name="adj2" fmla="val 58733"/>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pic>
        <p:nvPicPr>
          <p:cNvPr id="25" name="Imagen 24"/>
          <p:cNvPicPr>
            <a:picLocks noChangeAspect="1"/>
          </p:cNvPicPr>
          <p:nvPr/>
        </p:nvPicPr>
        <p:blipFill>
          <a:blip r:embed="rId4"/>
          <a:stretch>
            <a:fillRect/>
          </a:stretch>
        </p:blipFill>
        <p:spPr>
          <a:xfrm>
            <a:off x="818207" y="-6907"/>
            <a:ext cx="8333954" cy="597460"/>
          </a:xfrm>
          <a:prstGeom prst="rect">
            <a:avLst/>
          </a:prstGeom>
        </p:spPr>
      </p:pic>
    </p:spTree>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145"/>
          <p:cNvSpPr>
            <a:spLocks noChangeArrowheads="1"/>
          </p:cNvSpPr>
          <p:nvPr/>
        </p:nvSpPr>
        <p:spPr bwMode="auto">
          <a:xfrm>
            <a:off x="0" y="1817228"/>
            <a:ext cx="9144000" cy="5040772"/>
          </a:xfrm>
          <a:prstGeom prst="rect">
            <a:avLst/>
          </a:prstGeom>
          <a:solidFill>
            <a:schemeClr val="bg1">
              <a:alpha val="10196"/>
            </a:schemeClr>
          </a:solidFill>
          <a:ln w="9525" algn="ctr">
            <a:noFill/>
            <a:miter lim="800000"/>
            <a:headEnd/>
            <a:tailEnd/>
          </a:ln>
        </p:spPr>
        <p:txBody>
          <a:bodyPr lIns="108000" tIns="72000" rIns="144000" bIns="72000">
            <a:noAutofit/>
          </a:bodyPr>
          <a:lstStyle/>
          <a:p>
            <a:pPr algn="l"/>
            <a:r>
              <a:rPr lang="es-MX" sz="1400" dirty="0" smtClean="0">
                <a:solidFill>
                  <a:srgbClr val="000000"/>
                </a:solidFill>
              </a:rPr>
              <a:t>Documento del Programa Integral de Fortalecimiento Institucional (PFCE-</a:t>
            </a:r>
            <a:r>
              <a:rPr lang="es-MX" sz="1400" dirty="0" err="1" smtClean="0">
                <a:solidFill>
                  <a:srgbClr val="000000"/>
                </a:solidFill>
              </a:rPr>
              <a:t>ProFOE</a:t>
            </a:r>
            <a:r>
              <a:rPr lang="es-MX" sz="1400" dirty="0" smtClean="0">
                <a:solidFill>
                  <a:srgbClr val="000000"/>
                </a:solidFill>
              </a:rPr>
              <a:t> 2016-2017)</a:t>
            </a:r>
          </a:p>
          <a:p>
            <a:pPr algn="l"/>
            <a:endParaRPr lang="es-MX" sz="800" b="0" dirty="0" smtClean="0">
              <a:solidFill>
                <a:srgbClr val="000000"/>
              </a:solidFill>
            </a:endParaRPr>
          </a:p>
          <a:p>
            <a:pPr algn="l"/>
            <a:r>
              <a:rPr lang="es-MX" sz="1300" b="0" dirty="0" smtClean="0">
                <a:solidFill>
                  <a:srgbClr val="000000"/>
                </a:solidFill>
              </a:rPr>
              <a:t>Aquí se consigna el resultado final del proceso de actualización de la planeación y la programación de la Universidad para 2016-2017. Contenido máximo de 65 cuartillas.</a:t>
            </a:r>
          </a:p>
          <a:p>
            <a:pPr marL="457200" indent="-457200">
              <a:spcBef>
                <a:spcPct val="35000"/>
              </a:spcBef>
              <a:spcAft>
                <a:spcPct val="15000"/>
              </a:spcAft>
            </a:pPr>
            <a:r>
              <a:rPr lang="es-MX" sz="1300" dirty="0" smtClean="0">
                <a:solidFill>
                  <a:srgbClr val="000000"/>
                </a:solidFill>
              </a:rPr>
              <a:t>Contenido </a:t>
            </a:r>
            <a:r>
              <a:rPr lang="es-MX" sz="1300" dirty="0">
                <a:solidFill>
                  <a:srgbClr val="000000"/>
                </a:solidFill>
              </a:rPr>
              <a:t>del </a:t>
            </a:r>
            <a:r>
              <a:rPr lang="es-MX" sz="1300" dirty="0" smtClean="0">
                <a:solidFill>
                  <a:srgbClr val="000000"/>
                </a:solidFill>
              </a:rPr>
              <a:t>PFCE-</a:t>
            </a:r>
            <a:r>
              <a:rPr lang="es-MX" sz="1300" dirty="0" err="1" smtClean="0">
                <a:solidFill>
                  <a:srgbClr val="000000"/>
                </a:solidFill>
              </a:rPr>
              <a:t>ProFOE</a:t>
            </a:r>
            <a:r>
              <a:rPr lang="es-MX" sz="1300" dirty="0" smtClean="0">
                <a:solidFill>
                  <a:srgbClr val="000000"/>
                </a:solidFill>
              </a:rPr>
              <a:t> 2016-2017</a:t>
            </a:r>
            <a:endParaRPr lang="es-MX" sz="1300" dirty="0">
              <a:solidFill>
                <a:srgbClr val="000000"/>
              </a:solidFill>
            </a:endParaRPr>
          </a:p>
          <a:p>
            <a:pPr marL="457200" indent="-457200" algn="l">
              <a:spcBef>
                <a:spcPct val="35000"/>
              </a:spcBef>
              <a:spcAft>
                <a:spcPct val="15000"/>
              </a:spcAft>
              <a:buFontTx/>
              <a:buAutoNum type="romanUcPeriod"/>
            </a:pPr>
            <a:r>
              <a:rPr lang="es-MX" sz="1300" dirty="0">
                <a:solidFill>
                  <a:srgbClr val="000000"/>
                </a:solidFill>
                <a:hlinkClick r:id="rId2" action="ppaction://hlinksldjump"/>
              </a:rPr>
              <a:t>Descripción del proceso llevado a cabo para la actualización del </a:t>
            </a:r>
            <a:r>
              <a:rPr lang="es-MX" sz="1300" dirty="0" smtClean="0">
                <a:solidFill>
                  <a:srgbClr val="000000"/>
                </a:solidFill>
                <a:hlinkClick r:id="rId2" action="ppaction://hlinksldjump"/>
              </a:rPr>
              <a:t>PFCE-</a:t>
            </a:r>
            <a:r>
              <a:rPr lang="es-MX" sz="1300" dirty="0" err="1" smtClean="0">
                <a:solidFill>
                  <a:srgbClr val="000000"/>
                </a:solidFill>
                <a:hlinkClick r:id="rId2" action="ppaction://hlinksldjump"/>
              </a:rPr>
              <a:t>ProFOE</a:t>
            </a:r>
            <a:r>
              <a:rPr lang="es-MX" sz="1300" dirty="0" smtClean="0">
                <a:solidFill>
                  <a:srgbClr val="000000"/>
                </a:solidFill>
                <a:hlinkClick r:id="rId2" action="ppaction://hlinksldjump"/>
              </a:rPr>
              <a:t> 2016-2017.</a:t>
            </a:r>
            <a:r>
              <a:rPr lang="es-MX" sz="1300" b="0" dirty="0" smtClean="0">
                <a:solidFill>
                  <a:srgbClr val="000000"/>
                </a:solidFill>
                <a:hlinkClick r:id="rId2" action="ppaction://hlinksldjump"/>
              </a:rPr>
              <a:t>(</a:t>
            </a:r>
            <a:r>
              <a:rPr lang="es-MX" sz="1200" b="0" dirty="0" smtClean="0">
                <a:solidFill>
                  <a:srgbClr val="000000"/>
                </a:solidFill>
              </a:rPr>
              <a:t>Máximo </a:t>
            </a:r>
            <a:r>
              <a:rPr lang="es-MX" sz="1200" b="0" dirty="0">
                <a:solidFill>
                  <a:srgbClr val="000000"/>
                </a:solidFill>
              </a:rPr>
              <a:t>1</a:t>
            </a:r>
            <a:r>
              <a:rPr lang="es-MX" sz="1200" b="0" dirty="0" smtClean="0">
                <a:solidFill>
                  <a:srgbClr val="000000"/>
                </a:solidFill>
              </a:rPr>
              <a:t> cuartilla</a:t>
            </a:r>
            <a:r>
              <a:rPr lang="es-MX" sz="1300" b="0" dirty="0" smtClean="0">
                <a:solidFill>
                  <a:srgbClr val="000000"/>
                </a:solidFill>
              </a:rPr>
              <a:t>)</a:t>
            </a:r>
            <a:endParaRPr lang="es-MX" sz="1300" b="0" dirty="0">
              <a:solidFill>
                <a:srgbClr val="000000"/>
              </a:solidFill>
              <a:hlinkClick r:id="rId3" action="ppaction://hlinksldjump"/>
            </a:endParaRPr>
          </a:p>
          <a:p>
            <a:pPr marL="457200" indent="-457200" algn="l">
              <a:spcBef>
                <a:spcPct val="35000"/>
              </a:spcBef>
              <a:spcAft>
                <a:spcPct val="15000"/>
              </a:spcAft>
              <a:buFontTx/>
              <a:buAutoNum type="romanUcPeriod"/>
            </a:pPr>
            <a:r>
              <a:rPr lang="es-MX" sz="1300" dirty="0" smtClean="0">
                <a:solidFill>
                  <a:srgbClr val="000000"/>
                </a:solidFill>
                <a:hlinkClick r:id="rId2" action="ppaction://hlinksldjump"/>
              </a:rPr>
              <a:t>Décimo primera autoevaluación Institucional</a:t>
            </a:r>
            <a:r>
              <a:rPr lang="es-MX" sz="1300" b="0" dirty="0" smtClean="0">
                <a:solidFill>
                  <a:srgbClr val="000000"/>
                </a:solidFill>
                <a:hlinkClick r:id="rId2" action="ppaction://hlinksldjump"/>
              </a:rPr>
              <a:t>. </a:t>
            </a:r>
            <a:r>
              <a:rPr lang="es-MX" sz="1300" b="0" dirty="0" smtClean="0">
                <a:solidFill>
                  <a:srgbClr val="000000"/>
                </a:solidFill>
              </a:rPr>
              <a:t>(</a:t>
            </a:r>
            <a:r>
              <a:rPr lang="es-MX" sz="1200" b="0" dirty="0" smtClean="0">
                <a:solidFill>
                  <a:srgbClr val="000000"/>
                </a:solidFill>
              </a:rPr>
              <a:t>Máximo 25 cuartillas)</a:t>
            </a:r>
          </a:p>
          <a:p>
            <a:pPr marL="457200" indent="-457200" algn="l">
              <a:spcBef>
                <a:spcPct val="35000"/>
              </a:spcBef>
              <a:spcAft>
                <a:spcPct val="15000"/>
              </a:spcAft>
              <a:buFontTx/>
              <a:buAutoNum type="romanUcPeriod"/>
            </a:pPr>
            <a:r>
              <a:rPr lang="es-MX" sz="1300" dirty="0" smtClean="0">
                <a:solidFill>
                  <a:srgbClr val="000000"/>
                </a:solidFill>
                <a:hlinkClick r:id="rId2" action="ppaction://hlinksldjump"/>
              </a:rPr>
              <a:t>Actualización </a:t>
            </a:r>
            <a:r>
              <a:rPr lang="es-MX" sz="1300" dirty="0">
                <a:solidFill>
                  <a:srgbClr val="000000"/>
                </a:solidFill>
                <a:hlinkClick r:id="rId2" action="ppaction://hlinksldjump"/>
              </a:rPr>
              <a:t>de la planeación en el ámbito institucional.</a:t>
            </a:r>
            <a:r>
              <a:rPr lang="es-MX" sz="1300" dirty="0">
                <a:solidFill>
                  <a:srgbClr val="000000"/>
                </a:solidFill>
              </a:rPr>
              <a:t> </a:t>
            </a:r>
            <a:r>
              <a:rPr lang="es-MX" sz="1300" b="0" dirty="0" smtClean="0">
                <a:solidFill>
                  <a:srgbClr val="000000"/>
                </a:solidFill>
              </a:rPr>
              <a:t>(</a:t>
            </a:r>
            <a:r>
              <a:rPr lang="es-MX" sz="1200" b="0" dirty="0" smtClean="0">
                <a:solidFill>
                  <a:srgbClr val="000000"/>
                </a:solidFill>
              </a:rPr>
              <a:t>Máximo 5 </a:t>
            </a:r>
            <a:r>
              <a:rPr lang="es-MX" sz="1200" b="0" dirty="0">
                <a:solidFill>
                  <a:srgbClr val="000000"/>
                </a:solidFill>
              </a:rPr>
              <a:t>cuartillas)</a:t>
            </a:r>
          </a:p>
          <a:p>
            <a:pPr marL="457200" indent="-457200" algn="l">
              <a:spcBef>
                <a:spcPct val="35000"/>
              </a:spcBef>
              <a:spcAft>
                <a:spcPct val="15000"/>
              </a:spcAft>
              <a:buFontTx/>
              <a:buAutoNum type="romanUcPeriod"/>
            </a:pPr>
            <a:r>
              <a:rPr lang="es-MX" sz="1300" dirty="0">
                <a:solidFill>
                  <a:srgbClr val="000000"/>
                </a:solidFill>
                <a:hlinkClick r:id="rId4" action="ppaction://hlinksldjump"/>
              </a:rPr>
              <a:t>Autoevaluación </a:t>
            </a:r>
            <a:r>
              <a:rPr lang="es-MX" sz="1300" dirty="0" smtClean="0">
                <a:solidFill>
                  <a:srgbClr val="000000"/>
                </a:solidFill>
                <a:hlinkClick r:id="rId4" action="ppaction://hlinksldjump"/>
              </a:rPr>
              <a:t>/revisión </a:t>
            </a:r>
            <a:r>
              <a:rPr lang="es-MX" sz="1300" dirty="0">
                <a:solidFill>
                  <a:srgbClr val="000000"/>
                </a:solidFill>
                <a:hlinkClick r:id="rId4" action="ppaction://hlinksldjump"/>
              </a:rPr>
              <a:t>institucional </a:t>
            </a:r>
            <a:r>
              <a:rPr lang="es-MX" sz="1300" dirty="0" smtClean="0">
                <a:solidFill>
                  <a:srgbClr val="000000"/>
                </a:solidFill>
                <a:hlinkClick r:id="rId4" action="ppaction://hlinksldjump"/>
              </a:rPr>
              <a:t>de los ProPE </a:t>
            </a:r>
            <a:r>
              <a:rPr lang="es-MX" sz="1300" dirty="0">
                <a:solidFill>
                  <a:srgbClr val="000000"/>
                </a:solidFill>
                <a:hlinkClick r:id="rId4" action="ppaction://hlinksldjump"/>
              </a:rPr>
              <a:t>en el marco del </a:t>
            </a:r>
            <a:r>
              <a:rPr lang="es-MX" sz="1300" dirty="0" smtClean="0">
                <a:solidFill>
                  <a:srgbClr val="000000"/>
                </a:solidFill>
                <a:hlinkClick r:id="rId4" action="ppaction://hlinksldjump"/>
              </a:rPr>
              <a:t>PFCE-</a:t>
            </a:r>
            <a:r>
              <a:rPr lang="es-MX" sz="1300" dirty="0" err="1" smtClean="0">
                <a:solidFill>
                  <a:srgbClr val="000000"/>
                </a:solidFill>
                <a:hlinkClick r:id="rId4" action="ppaction://hlinksldjump"/>
              </a:rPr>
              <a:t>ProFOE</a:t>
            </a:r>
            <a:r>
              <a:rPr lang="es-MX" sz="1300" dirty="0" smtClean="0">
                <a:solidFill>
                  <a:srgbClr val="000000"/>
                </a:solidFill>
                <a:hlinkClick r:id="rId4" action="ppaction://hlinksldjump"/>
              </a:rPr>
              <a:t> 2016-2017.</a:t>
            </a:r>
            <a:r>
              <a:rPr lang="es-MX" sz="1300" dirty="0" smtClean="0">
                <a:solidFill>
                  <a:schemeClr val="tx1"/>
                </a:solidFill>
                <a:hlinkClick r:id="rId4" action="ppaction://hlinksldjump"/>
              </a:rPr>
              <a:t> </a:t>
            </a:r>
            <a:r>
              <a:rPr lang="es-MX" sz="1300" b="0" dirty="0" smtClean="0">
                <a:solidFill>
                  <a:srgbClr val="000000"/>
                </a:solidFill>
              </a:rPr>
              <a:t>(</a:t>
            </a:r>
            <a:r>
              <a:rPr lang="es-MX" sz="1200" b="0" dirty="0" smtClean="0">
                <a:solidFill>
                  <a:srgbClr val="000000"/>
                </a:solidFill>
              </a:rPr>
              <a:t>Máximo 3 </a:t>
            </a:r>
            <a:r>
              <a:rPr lang="es-MX" sz="1200" b="0" dirty="0">
                <a:solidFill>
                  <a:srgbClr val="000000"/>
                </a:solidFill>
              </a:rPr>
              <a:t>cuartillas)</a:t>
            </a:r>
          </a:p>
          <a:p>
            <a:pPr marL="457200" indent="-457200" algn="l">
              <a:spcBef>
                <a:spcPct val="35000"/>
              </a:spcBef>
              <a:spcAft>
                <a:spcPct val="15000"/>
              </a:spcAft>
              <a:buFontTx/>
              <a:buAutoNum type="romanUcPeriod"/>
            </a:pPr>
            <a:r>
              <a:rPr lang="es-MX" sz="1300" dirty="0">
                <a:solidFill>
                  <a:srgbClr val="000000"/>
                </a:solidFill>
                <a:hlinkClick r:id="rId5" action="ppaction://hlinksldjump"/>
              </a:rPr>
              <a:t>Contextualización </a:t>
            </a:r>
            <a:r>
              <a:rPr lang="es-MX" sz="1300" dirty="0" smtClean="0">
                <a:solidFill>
                  <a:srgbClr val="000000"/>
                </a:solidFill>
                <a:hlinkClick r:id="rId5" action="ppaction://hlinksldjump"/>
              </a:rPr>
              <a:t>del Programa de </a:t>
            </a:r>
            <a:r>
              <a:rPr lang="es-MX" sz="1300" dirty="0">
                <a:solidFill>
                  <a:srgbClr val="000000"/>
                </a:solidFill>
                <a:hlinkClick r:id="rId5" action="ppaction://hlinksldjump"/>
              </a:rPr>
              <a:t>Fortalecimiento </a:t>
            </a:r>
            <a:r>
              <a:rPr lang="es-MX" sz="1300" dirty="0" smtClean="0">
                <a:solidFill>
                  <a:srgbClr val="000000"/>
                </a:solidFill>
                <a:hlinkClick r:id="rId5" action="ppaction://hlinksldjump"/>
              </a:rPr>
              <a:t>de la Calidad Educativa (PFCE-</a:t>
            </a:r>
            <a:r>
              <a:rPr lang="es-MX" sz="1300" dirty="0" err="1" smtClean="0">
                <a:solidFill>
                  <a:srgbClr val="000000"/>
                </a:solidFill>
                <a:hlinkClick r:id="rId5" action="ppaction://hlinksldjump"/>
              </a:rPr>
              <a:t>ProFOE</a:t>
            </a:r>
            <a:r>
              <a:rPr lang="es-MX" sz="1300" dirty="0">
                <a:solidFill>
                  <a:srgbClr val="000000"/>
                </a:solidFill>
                <a:hlinkClick r:id="rId5" action="ppaction://hlinksldjump"/>
              </a:rPr>
              <a:t>) y de la </a:t>
            </a:r>
            <a:r>
              <a:rPr lang="es-MX" sz="1300" dirty="0" smtClean="0">
                <a:solidFill>
                  <a:srgbClr val="000000"/>
                </a:solidFill>
                <a:hlinkClick r:id="rId5" action="ppaction://hlinksldjump"/>
              </a:rPr>
              <a:t>Gestión </a:t>
            </a:r>
            <a:r>
              <a:rPr lang="es-MX" sz="1300" dirty="0">
                <a:solidFill>
                  <a:srgbClr val="000000"/>
                </a:solidFill>
                <a:hlinkClick r:id="rId5" action="ppaction://hlinksldjump"/>
              </a:rPr>
              <a:t>institucional (ProGES) en el </a:t>
            </a:r>
            <a:r>
              <a:rPr lang="es-MX" sz="1300" dirty="0" smtClean="0">
                <a:solidFill>
                  <a:srgbClr val="000000"/>
                </a:solidFill>
                <a:hlinkClick r:id="rId5" action="ppaction://hlinksldjump"/>
              </a:rPr>
              <a:t>PFCE 2016-2017.</a:t>
            </a:r>
            <a:r>
              <a:rPr lang="es-MX" sz="1300" b="0" dirty="0" smtClean="0">
                <a:solidFill>
                  <a:srgbClr val="000000"/>
                </a:solidFill>
                <a:hlinkClick r:id="rId5" action="ppaction://hlinksldjump"/>
              </a:rPr>
              <a:t>(</a:t>
            </a:r>
            <a:r>
              <a:rPr lang="es-MX" sz="1200" b="0" dirty="0" smtClean="0">
                <a:solidFill>
                  <a:srgbClr val="000000"/>
                </a:solidFill>
              </a:rPr>
              <a:t>Máximo 2 </a:t>
            </a:r>
            <a:r>
              <a:rPr lang="es-MX" sz="1200" b="0" dirty="0">
                <a:solidFill>
                  <a:srgbClr val="000000"/>
                </a:solidFill>
              </a:rPr>
              <a:t>cuartillas)</a:t>
            </a:r>
          </a:p>
          <a:p>
            <a:pPr marL="457200" indent="-457200" algn="l">
              <a:spcBef>
                <a:spcPct val="35000"/>
              </a:spcBef>
              <a:spcAft>
                <a:spcPct val="15000"/>
              </a:spcAft>
              <a:buFontTx/>
              <a:buAutoNum type="romanUcPeriod"/>
            </a:pPr>
            <a:r>
              <a:rPr lang="es-MX" sz="1300" dirty="0">
                <a:solidFill>
                  <a:srgbClr val="000000"/>
                </a:solidFill>
                <a:hlinkClick r:id="rId5" action="ppaction://hlinksldjump"/>
              </a:rPr>
              <a:t>Valores de los indicadores institucionales a </a:t>
            </a:r>
            <a:r>
              <a:rPr lang="es-MX" sz="1300" dirty="0" smtClean="0">
                <a:solidFill>
                  <a:srgbClr val="000000"/>
                </a:solidFill>
                <a:hlinkClick r:id="rId5" action="ppaction://hlinksldjump"/>
              </a:rPr>
              <a:t>2014, 2015, 2016, 2017, 2018 y 2019.</a:t>
            </a:r>
            <a:r>
              <a:rPr lang="es-MX" sz="1300" b="0" dirty="0" smtClean="0">
                <a:solidFill>
                  <a:srgbClr val="000000"/>
                </a:solidFill>
                <a:hlinkClick r:id="rId5" action="ppaction://hlinksldjump"/>
              </a:rPr>
              <a:t> </a:t>
            </a:r>
            <a:r>
              <a:rPr lang="es-MX" sz="1200" b="0" dirty="0" smtClean="0">
                <a:solidFill>
                  <a:schemeClr val="tx1"/>
                </a:solidFill>
              </a:rPr>
              <a:t>(Máximo 8 </a:t>
            </a:r>
            <a:r>
              <a:rPr lang="es-MX" sz="1200" b="0" dirty="0">
                <a:solidFill>
                  <a:schemeClr val="tx1"/>
                </a:solidFill>
              </a:rPr>
              <a:t>cuartillas</a:t>
            </a:r>
            <a:r>
              <a:rPr lang="es-MX" sz="1200" b="0" dirty="0" smtClean="0">
                <a:solidFill>
                  <a:schemeClr val="tx1"/>
                </a:solidFill>
              </a:rPr>
              <a:t>)</a:t>
            </a:r>
          </a:p>
          <a:p>
            <a:pPr marL="457200" indent="-457200" algn="l">
              <a:spcBef>
                <a:spcPct val="35000"/>
              </a:spcBef>
              <a:spcAft>
                <a:spcPct val="15000"/>
              </a:spcAft>
              <a:buFontTx/>
              <a:buAutoNum type="romanUcPeriod"/>
            </a:pPr>
            <a:r>
              <a:rPr lang="es-MX" sz="1300" dirty="0" smtClean="0">
                <a:solidFill>
                  <a:schemeClr val="tx1"/>
                </a:solidFill>
                <a:hlinkClick r:id="rId5" action="ppaction://hlinksldjump"/>
              </a:rPr>
              <a:t>Formulación del proyecto integral del PFCE-</a:t>
            </a:r>
            <a:r>
              <a:rPr lang="es-MX" sz="1300" dirty="0" err="1" smtClean="0">
                <a:solidFill>
                  <a:schemeClr val="tx1"/>
                </a:solidFill>
                <a:hlinkClick r:id="rId5" action="ppaction://hlinksldjump"/>
              </a:rPr>
              <a:t>ProFOE</a:t>
            </a:r>
            <a:r>
              <a:rPr lang="es-MX" sz="1300" dirty="0" smtClean="0">
                <a:solidFill>
                  <a:schemeClr val="tx1"/>
                </a:solidFill>
                <a:hlinkClick r:id="rId5" action="ppaction://hlinksldjump"/>
              </a:rPr>
              <a:t>. </a:t>
            </a:r>
            <a:r>
              <a:rPr lang="es-MX" sz="1300" b="0" dirty="0" smtClean="0">
                <a:solidFill>
                  <a:schemeClr val="tx1"/>
                </a:solidFill>
                <a:hlinkClick r:id="rId5" action="ppaction://hlinksldjump"/>
              </a:rPr>
              <a:t>(</a:t>
            </a:r>
            <a:r>
              <a:rPr lang="es-MX" sz="1200" b="0" dirty="0" smtClean="0">
                <a:solidFill>
                  <a:schemeClr val="tx1"/>
                </a:solidFill>
              </a:rPr>
              <a:t>Máximo 15 cuartillas)</a:t>
            </a:r>
            <a:endParaRPr lang="es-MX" sz="1200" b="0" dirty="0">
              <a:solidFill>
                <a:schemeClr val="tx1"/>
              </a:solidFill>
              <a:hlinkClick r:id="rId6" action="ppaction://hlinksldjump"/>
            </a:endParaRPr>
          </a:p>
          <a:p>
            <a:pPr marL="457200" indent="-457200" algn="l">
              <a:spcBef>
                <a:spcPct val="35000"/>
              </a:spcBef>
              <a:spcAft>
                <a:spcPct val="15000"/>
              </a:spcAft>
              <a:buFontTx/>
              <a:buAutoNum type="romanUcPeriod"/>
            </a:pPr>
            <a:r>
              <a:rPr lang="it-IT" sz="1300" dirty="0">
                <a:solidFill>
                  <a:srgbClr val="000000"/>
                </a:solidFill>
                <a:hlinkClick r:id="rId5" action="ppaction://hlinksldjump"/>
              </a:rPr>
              <a:t>Consistencia interna del </a:t>
            </a:r>
            <a:r>
              <a:rPr lang="it-IT" sz="1300" dirty="0" smtClean="0">
                <a:solidFill>
                  <a:srgbClr val="000000"/>
                </a:solidFill>
                <a:hlinkClick r:id="rId5" action="ppaction://hlinksldjump"/>
              </a:rPr>
              <a:t>PFCE-ProFOE 2016-2017 </a:t>
            </a:r>
            <a:r>
              <a:rPr lang="it-IT" sz="1300" dirty="0">
                <a:solidFill>
                  <a:srgbClr val="000000"/>
                </a:solidFill>
                <a:hlinkClick r:id="rId5" action="ppaction://hlinksldjump"/>
              </a:rPr>
              <a:t>y su impacto previsto en la mejora continua de la calidad y en el cierre de brechas de </a:t>
            </a:r>
            <a:r>
              <a:rPr lang="it-IT" sz="1300" dirty="0" smtClean="0">
                <a:solidFill>
                  <a:srgbClr val="000000"/>
                </a:solidFill>
                <a:hlinkClick r:id="rId5" action="ppaction://hlinksldjump"/>
              </a:rPr>
              <a:t>calidad.</a:t>
            </a:r>
            <a:r>
              <a:rPr lang="it-IT" sz="1300" b="0" dirty="0" smtClean="0">
                <a:solidFill>
                  <a:srgbClr val="000000"/>
                </a:solidFill>
                <a:hlinkClick r:id="rId5" action="ppaction://hlinksldjump"/>
              </a:rPr>
              <a:t> </a:t>
            </a:r>
            <a:r>
              <a:rPr lang="it-IT" sz="1300" b="0" dirty="0" smtClean="0">
                <a:solidFill>
                  <a:srgbClr val="000000"/>
                </a:solidFill>
              </a:rPr>
              <a:t>(</a:t>
            </a:r>
            <a:r>
              <a:rPr lang="it-IT" sz="1200" b="0" dirty="0" smtClean="0">
                <a:solidFill>
                  <a:srgbClr val="000000"/>
                </a:solidFill>
              </a:rPr>
              <a:t>Máximo 3 </a:t>
            </a:r>
            <a:r>
              <a:rPr lang="it-IT" sz="1200" b="0" dirty="0">
                <a:solidFill>
                  <a:srgbClr val="000000"/>
                </a:solidFill>
              </a:rPr>
              <a:t>cuartillas)</a:t>
            </a:r>
          </a:p>
          <a:p>
            <a:pPr marL="457200" indent="-457200" algn="l">
              <a:spcBef>
                <a:spcPct val="35000"/>
              </a:spcBef>
              <a:spcAft>
                <a:spcPct val="15000"/>
              </a:spcAft>
              <a:buFontTx/>
              <a:buAutoNum type="romanUcPeriod"/>
            </a:pPr>
            <a:r>
              <a:rPr lang="it-IT" sz="1300" dirty="0">
                <a:solidFill>
                  <a:srgbClr val="000000"/>
                </a:solidFill>
                <a:hlinkClick r:id="rId7" action="ppaction://hlinksldjump"/>
              </a:rPr>
              <a:t>Concentrado de proyectos de la institución</a:t>
            </a:r>
            <a:r>
              <a:rPr lang="it-IT" sz="1300" dirty="0" smtClean="0">
                <a:solidFill>
                  <a:srgbClr val="000000"/>
                </a:solidFill>
                <a:hlinkClick r:id="rId7" action="ppaction://hlinksldjump"/>
              </a:rPr>
              <a:t>.</a:t>
            </a:r>
            <a:r>
              <a:rPr lang="it-IT" sz="1300" b="0" dirty="0" smtClean="0">
                <a:solidFill>
                  <a:srgbClr val="000000"/>
                </a:solidFill>
                <a:hlinkClick r:id="rId7" action="ppaction://hlinksldjump"/>
              </a:rPr>
              <a:t> </a:t>
            </a:r>
            <a:r>
              <a:rPr lang="it-IT" sz="1300" b="0" dirty="0" smtClean="0">
                <a:solidFill>
                  <a:srgbClr val="000000"/>
                </a:solidFill>
              </a:rPr>
              <a:t>(</a:t>
            </a:r>
            <a:r>
              <a:rPr lang="it-IT" sz="1200" b="0" dirty="0" smtClean="0">
                <a:solidFill>
                  <a:srgbClr val="000000"/>
                </a:solidFill>
              </a:rPr>
              <a:t>Máximo 2 cuartillas)</a:t>
            </a:r>
            <a:endParaRPr lang="it-IT" sz="1200" b="0" dirty="0" smtClean="0">
              <a:solidFill>
                <a:srgbClr val="000000"/>
              </a:solidFill>
              <a:hlinkClick r:id="rId5" action="ppaction://hlinksldjump"/>
            </a:endParaRPr>
          </a:p>
          <a:p>
            <a:pPr marL="457200" indent="-457200" algn="l">
              <a:spcBef>
                <a:spcPct val="35000"/>
              </a:spcBef>
              <a:spcAft>
                <a:spcPct val="15000"/>
              </a:spcAft>
              <a:buFontTx/>
              <a:buAutoNum type="romanUcPeriod"/>
            </a:pPr>
            <a:r>
              <a:rPr lang="es-MX" sz="1300" dirty="0" smtClean="0">
                <a:solidFill>
                  <a:srgbClr val="000000"/>
                </a:solidFill>
                <a:hlinkClick r:id="rId7" action="ppaction://hlinksldjump"/>
              </a:rPr>
              <a:t>Conclusiones</a:t>
            </a:r>
            <a:r>
              <a:rPr lang="es-MX" sz="1300" dirty="0">
                <a:solidFill>
                  <a:srgbClr val="000000"/>
                </a:solidFill>
                <a:hlinkClick r:id="rId7" action="ppaction://hlinksldjump"/>
              </a:rPr>
              <a:t>.</a:t>
            </a:r>
            <a:r>
              <a:rPr lang="es-MX" sz="1300" b="0" dirty="0">
                <a:solidFill>
                  <a:srgbClr val="000000"/>
                </a:solidFill>
                <a:hlinkClick r:id="rId7" action="ppaction://hlinksldjump"/>
              </a:rPr>
              <a:t> </a:t>
            </a:r>
            <a:r>
              <a:rPr lang="es-MX" sz="1300" b="0" dirty="0">
                <a:solidFill>
                  <a:srgbClr val="000000"/>
                </a:solidFill>
              </a:rPr>
              <a:t>(</a:t>
            </a:r>
            <a:r>
              <a:rPr lang="es-MX" sz="1200" b="0" dirty="0">
                <a:solidFill>
                  <a:srgbClr val="000000"/>
                </a:solidFill>
              </a:rPr>
              <a:t>1 cuartilla</a:t>
            </a:r>
            <a:r>
              <a:rPr lang="es-MX" sz="1200" b="0" dirty="0" smtClean="0">
                <a:solidFill>
                  <a:srgbClr val="000000"/>
                </a:solidFill>
              </a:rPr>
              <a:t>)</a:t>
            </a:r>
            <a:endParaRPr lang="es-MX" sz="1200" b="0" dirty="0">
              <a:solidFill>
                <a:srgbClr val="000000"/>
              </a:solidFill>
            </a:endParaRPr>
          </a:p>
          <a:p>
            <a:pPr marL="457200" indent="-457200" algn="l">
              <a:lnSpc>
                <a:spcPct val="105000"/>
              </a:lnSpc>
              <a:spcBef>
                <a:spcPct val="35000"/>
              </a:spcBef>
              <a:spcAft>
                <a:spcPct val="15000"/>
              </a:spcAft>
            </a:pPr>
            <a:endParaRPr lang="es-ES" sz="1400" b="0" dirty="0">
              <a:solidFill>
                <a:srgbClr val="000000"/>
              </a:solidFill>
            </a:endParaRPr>
          </a:p>
        </p:txBody>
      </p:sp>
      <p:grpSp>
        <p:nvGrpSpPr>
          <p:cNvPr id="8" name="Group 14"/>
          <p:cNvGrpSpPr>
            <a:grpSpLocks/>
          </p:cNvGrpSpPr>
          <p:nvPr/>
        </p:nvGrpSpPr>
        <p:grpSpPr bwMode="auto">
          <a:xfrm>
            <a:off x="1227364" y="1476537"/>
            <a:ext cx="6444000" cy="375443"/>
            <a:chOff x="24" y="489"/>
            <a:chExt cx="723" cy="292"/>
          </a:xfrm>
        </p:grpSpPr>
        <p:sp>
          <p:nvSpPr>
            <p:cNvPr id="9" name="Rectangle 696"/>
            <p:cNvSpPr>
              <a:spLocks noChangeArrowheads="1"/>
            </p:cNvSpPr>
            <p:nvPr/>
          </p:nvSpPr>
          <p:spPr bwMode="auto">
            <a:xfrm>
              <a:off x="26" y="489"/>
              <a:ext cx="721" cy="285"/>
            </a:xfrm>
            <a:prstGeom prst="rect">
              <a:avLst/>
            </a:prstGeom>
            <a:noFill/>
            <a:ln w="34925">
              <a:solidFill>
                <a:srgbClr val="003366"/>
              </a:solidFill>
              <a:miter lim="800000"/>
              <a:headEnd/>
              <a:tailEnd/>
            </a:ln>
          </p:spPr>
          <p:txBody>
            <a:bodyPr wrap="none" anchor="ctr"/>
            <a:lstStyle/>
            <a:p>
              <a:pPr algn="ctr"/>
              <a:endParaRPr lang="es-ES_tradnl" sz="1400"/>
            </a:p>
          </p:txBody>
        </p:sp>
        <p:sp>
          <p:nvSpPr>
            <p:cNvPr id="10" name="Line 697"/>
            <p:cNvSpPr>
              <a:spLocks noChangeShapeType="1"/>
            </p:cNvSpPr>
            <p:nvPr/>
          </p:nvSpPr>
          <p:spPr bwMode="auto">
            <a:xfrm>
              <a:off x="24" y="774"/>
              <a:ext cx="721" cy="0"/>
            </a:xfrm>
            <a:prstGeom prst="line">
              <a:avLst/>
            </a:prstGeom>
            <a:noFill/>
            <a:ln w="34925">
              <a:solidFill>
                <a:srgbClr val="969696"/>
              </a:solidFill>
              <a:round/>
              <a:headEnd/>
              <a:tailEnd/>
            </a:ln>
          </p:spPr>
          <p:txBody>
            <a:bodyPr/>
            <a:lstStyle/>
            <a:p>
              <a:endParaRPr lang="es-MX"/>
            </a:p>
          </p:txBody>
        </p:sp>
        <p:sp>
          <p:nvSpPr>
            <p:cNvPr id="11" name="Line 698"/>
            <p:cNvSpPr>
              <a:spLocks noChangeShapeType="1"/>
            </p:cNvSpPr>
            <p:nvPr/>
          </p:nvSpPr>
          <p:spPr bwMode="auto">
            <a:xfrm>
              <a:off x="745" y="496"/>
              <a:ext cx="0" cy="285"/>
            </a:xfrm>
            <a:prstGeom prst="line">
              <a:avLst/>
            </a:prstGeom>
            <a:noFill/>
            <a:ln w="34925">
              <a:solidFill>
                <a:srgbClr val="969696"/>
              </a:solidFill>
              <a:round/>
              <a:headEnd/>
              <a:tailEnd/>
            </a:ln>
          </p:spPr>
          <p:txBody>
            <a:bodyPr/>
            <a:lstStyle/>
            <a:p>
              <a:endParaRPr lang="es-MX"/>
            </a:p>
          </p:txBody>
        </p:sp>
      </p:grpSp>
      <p:grpSp>
        <p:nvGrpSpPr>
          <p:cNvPr id="13" name="Group 143"/>
          <p:cNvGrpSpPr>
            <a:grpSpLocks/>
          </p:cNvGrpSpPr>
          <p:nvPr/>
        </p:nvGrpSpPr>
        <p:grpSpPr bwMode="auto">
          <a:xfrm>
            <a:off x="2088158" y="1756093"/>
            <a:ext cx="800311" cy="42862"/>
            <a:chOff x="1447" y="674"/>
            <a:chExt cx="565" cy="27"/>
          </a:xfrm>
        </p:grpSpPr>
        <p:pic>
          <p:nvPicPr>
            <p:cNvPr id="14" name="Picture 144" descr="jnchainslw"/>
            <p:cNvPicPr preferRelativeResize="0">
              <a:picLocks noChangeArrowheads="1" noCrop="1"/>
            </p:cNvPicPr>
            <p:nvPr/>
          </p:nvPicPr>
          <p:blipFill>
            <a:blip r:embed="rId8" cstate="print"/>
            <a:srcRect/>
            <a:stretch>
              <a:fillRect/>
            </a:stretch>
          </p:blipFill>
          <p:spPr bwMode="auto">
            <a:xfrm>
              <a:off x="1447" y="674"/>
              <a:ext cx="354" cy="27"/>
            </a:xfrm>
            <a:prstGeom prst="rect">
              <a:avLst/>
            </a:prstGeom>
            <a:noFill/>
            <a:ln w="9525">
              <a:noFill/>
              <a:miter lim="800000"/>
              <a:headEnd/>
              <a:tailEnd/>
            </a:ln>
          </p:spPr>
        </p:pic>
        <p:pic>
          <p:nvPicPr>
            <p:cNvPr id="15" name="Picture 145" descr="jnchainslw"/>
            <p:cNvPicPr preferRelativeResize="0">
              <a:picLocks noChangeArrowheads="1" noCrop="1"/>
            </p:cNvPicPr>
            <p:nvPr/>
          </p:nvPicPr>
          <p:blipFill>
            <a:blip r:embed="rId8" cstate="print"/>
            <a:srcRect/>
            <a:stretch>
              <a:fillRect/>
            </a:stretch>
          </p:blipFill>
          <p:spPr bwMode="auto">
            <a:xfrm>
              <a:off x="1658" y="674"/>
              <a:ext cx="354" cy="27"/>
            </a:xfrm>
            <a:prstGeom prst="rect">
              <a:avLst/>
            </a:prstGeom>
            <a:noFill/>
            <a:ln w="9525">
              <a:noFill/>
              <a:miter lim="800000"/>
              <a:headEnd/>
              <a:tailEnd/>
            </a:ln>
          </p:spPr>
        </p:pic>
      </p:grpSp>
      <p:pic>
        <p:nvPicPr>
          <p:cNvPr id="12" name="Imagen 11"/>
          <p:cNvPicPr>
            <a:picLocks noChangeAspect="1"/>
          </p:cNvPicPr>
          <p:nvPr/>
        </p:nvPicPr>
        <p:blipFill>
          <a:blip r:embed="rId9"/>
          <a:stretch>
            <a:fillRect/>
          </a:stretch>
        </p:blipFill>
        <p:spPr>
          <a:xfrm>
            <a:off x="810046" y="0"/>
            <a:ext cx="8333954" cy="597460"/>
          </a:xfrm>
          <a:prstGeom prst="rect">
            <a:avLst/>
          </a:prstGeom>
        </p:spPr>
      </p:pic>
    </p:spTree>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52"/>
          <p:cNvSpPr>
            <a:spLocks noChangeArrowheads="1"/>
          </p:cNvSpPr>
          <p:nvPr/>
        </p:nvSpPr>
        <p:spPr bwMode="auto">
          <a:xfrm>
            <a:off x="0" y="576912"/>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73731" name="Rectangle 52"/>
          <p:cNvSpPr>
            <a:spLocks noChangeArrowheads="1"/>
          </p:cNvSpPr>
          <p:nvPr/>
        </p:nvSpPr>
        <p:spPr bwMode="auto">
          <a:xfrm>
            <a:off x="0" y="581670"/>
            <a:ext cx="9144000" cy="6262706"/>
          </a:xfrm>
          <a:prstGeom prst="rect">
            <a:avLst/>
          </a:prstGeom>
          <a:solidFill>
            <a:schemeClr val="bg1">
              <a:alpha val="10000"/>
            </a:schemeClr>
          </a:solidFill>
          <a:ln w="28575">
            <a:noFill/>
            <a:miter lim="800000"/>
            <a:headEnd/>
            <a:tailEnd/>
          </a:ln>
        </p:spPr>
        <p:txBody>
          <a:bodyPr lIns="126000" tIns="36000" rIns="72000" bIns="0">
            <a:noAutofit/>
          </a:bodyPr>
          <a:lstStyle/>
          <a:p>
            <a:pPr marL="441325" indent="-266700">
              <a:lnSpc>
                <a:spcPct val="95000"/>
              </a:lnSpc>
              <a:spcBef>
                <a:spcPct val="15000"/>
              </a:spcBef>
              <a:buFont typeface="Wingdings" pitchFamily="2" charset="2"/>
              <a:buNone/>
              <a:tabLst>
                <a:tab pos="266700" algn="l"/>
              </a:tabLst>
            </a:pPr>
            <a:r>
              <a:rPr lang="es-MX" sz="1300" dirty="0" smtClean="0">
                <a:solidFill>
                  <a:schemeClr val="tx1"/>
                </a:solidFill>
              </a:rPr>
              <a:t>Contenido </a:t>
            </a:r>
            <a:r>
              <a:rPr lang="es-MX" sz="1300" dirty="0">
                <a:solidFill>
                  <a:schemeClr val="tx1"/>
                </a:solidFill>
              </a:rPr>
              <a:t>del </a:t>
            </a:r>
            <a:r>
              <a:rPr lang="es-MX" sz="1300" dirty="0" smtClean="0">
                <a:solidFill>
                  <a:schemeClr val="tx1"/>
                </a:solidFill>
              </a:rPr>
              <a:t>PFCE-</a:t>
            </a:r>
            <a:r>
              <a:rPr lang="es-MX" sz="1300" dirty="0" err="1" smtClean="0">
                <a:solidFill>
                  <a:schemeClr val="tx1"/>
                </a:solidFill>
              </a:rPr>
              <a:t>ProFOE</a:t>
            </a:r>
            <a:r>
              <a:rPr lang="es-MX" sz="1300" dirty="0" smtClean="0">
                <a:solidFill>
                  <a:schemeClr val="tx1"/>
                </a:solidFill>
              </a:rPr>
              <a:t> 2016-2017</a:t>
            </a:r>
          </a:p>
          <a:p>
            <a:pPr marL="441325" indent="-266700">
              <a:lnSpc>
                <a:spcPct val="95000"/>
              </a:lnSpc>
              <a:spcBef>
                <a:spcPct val="15000"/>
              </a:spcBef>
              <a:buFont typeface="Wingdings" pitchFamily="2" charset="2"/>
              <a:buNone/>
              <a:tabLst>
                <a:tab pos="266700" algn="l"/>
              </a:tabLst>
            </a:pPr>
            <a:endParaRPr lang="es-MX" sz="500" b="0" dirty="0">
              <a:solidFill>
                <a:schemeClr val="tx1"/>
              </a:solidFill>
            </a:endParaRPr>
          </a:p>
          <a:p>
            <a:pPr marL="441325" indent="-266700" algn="just">
              <a:spcBef>
                <a:spcPts val="0"/>
              </a:spcBef>
              <a:buFont typeface="Wingdings" pitchFamily="2" charset="2"/>
              <a:buAutoNum type="romanUcPeriod"/>
              <a:tabLst>
                <a:tab pos="266700" algn="l"/>
              </a:tabLst>
            </a:pPr>
            <a:r>
              <a:rPr lang="es-MX" sz="1300" dirty="0">
                <a:solidFill>
                  <a:schemeClr val="tx1"/>
                </a:solidFill>
              </a:rPr>
              <a:t>Descripción del proceso llevado a cabo para la actualización del </a:t>
            </a:r>
            <a:r>
              <a:rPr lang="es-MX" sz="1300" dirty="0" smtClean="0">
                <a:solidFill>
                  <a:schemeClr val="tx1"/>
                </a:solidFill>
              </a:rPr>
              <a:t>PFCE-</a:t>
            </a:r>
            <a:r>
              <a:rPr lang="es-MX" sz="1300" dirty="0" err="1" smtClean="0">
                <a:solidFill>
                  <a:schemeClr val="tx1"/>
                </a:solidFill>
              </a:rPr>
              <a:t>ProFOE</a:t>
            </a:r>
            <a:r>
              <a:rPr lang="es-MX" sz="1300" dirty="0" smtClean="0">
                <a:solidFill>
                  <a:schemeClr val="tx1"/>
                </a:solidFill>
              </a:rPr>
              <a:t> 2016-2017.</a:t>
            </a:r>
            <a:endParaRPr lang="es-MX" sz="1300" dirty="0">
              <a:solidFill>
                <a:schemeClr val="tx1"/>
              </a:solidFill>
            </a:endParaRPr>
          </a:p>
          <a:p>
            <a:pPr marL="811213" lvl="1" indent="-190500" algn="just">
              <a:spcBef>
                <a:spcPts val="0"/>
              </a:spcBef>
              <a:buFont typeface="Wingdings" pitchFamily="2" charset="2"/>
              <a:buChar char="Ø"/>
              <a:tabLst>
                <a:tab pos="266700" algn="l"/>
              </a:tabLst>
            </a:pPr>
            <a:r>
              <a:rPr lang="es-MX" sz="1300" b="0" dirty="0">
                <a:solidFill>
                  <a:schemeClr val="tx1"/>
                </a:solidFill>
              </a:rPr>
              <a:t>Describir el proceso mediante el cual se llevó a </a:t>
            </a:r>
            <a:r>
              <a:rPr lang="es-MX" sz="1300" b="0" dirty="0" smtClean="0">
                <a:solidFill>
                  <a:schemeClr val="tx1"/>
                </a:solidFill>
              </a:rPr>
              <a:t>cabo </a:t>
            </a:r>
            <a:r>
              <a:rPr lang="es-MX" sz="1300" b="0" dirty="0">
                <a:solidFill>
                  <a:schemeClr val="tx1"/>
                </a:solidFill>
              </a:rPr>
              <a:t>en el conjunto de la </a:t>
            </a:r>
            <a:r>
              <a:rPr lang="es-MX" sz="1300" b="0" dirty="0" smtClean="0">
                <a:solidFill>
                  <a:schemeClr val="tx1"/>
                </a:solidFill>
              </a:rPr>
              <a:t>institución, la </a:t>
            </a:r>
            <a:r>
              <a:rPr lang="es-MX" sz="1300" b="0" dirty="0">
                <a:solidFill>
                  <a:schemeClr val="tx1"/>
                </a:solidFill>
              </a:rPr>
              <a:t>formulación del </a:t>
            </a:r>
            <a:r>
              <a:rPr lang="es-MX" sz="1300" b="0" dirty="0" smtClean="0">
                <a:solidFill>
                  <a:schemeClr val="tx1"/>
                </a:solidFill>
              </a:rPr>
              <a:t>PFCE-</a:t>
            </a:r>
            <a:r>
              <a:rPr lang="es-MX" sz="1300" b="0" dirty="0" err="1" smtClean="0">
                <a:solidFill>
                  <a:schemeClr val="tx1"/>
                </a:solidFill>
              </a:rPr>
              <a:t>ProFOE</a:t>
            </a:r>
            <a:r>
              <a:rPr lang="es-MX" sz="1300" b="0" dirty="0" smtClean="0">
                <a:solidFill>
                  <a:schemeClr val="tx1"/>
                </a:solidFill>
              </a:rPr>
              <a:t> 2016-2017.</a:t>
            </a:r>
            <a:endParaRPr lang="es-MX" sz="1300" b="0" dirty="0">
              <a:solidFill>
                <a:schemeClr val="tx1"/>
              </a:solidFill>
            </a:endParaRPr>
          </a:p>
          <a:p>
            <a:pPr marL="811213" lvl="1" indent="-190500" algn="just">
              <a:spcBef>
                <a:spcPts val="0"/>
              </a:spcBef>
              <a:buFont typeface="Wingdings" pitchFamily="2" charset="2"/>
              <a:buChar char="Ø"/>
              <a:tabLst>
                <a:tab pos="266700" algn="l"/>
              </a:tabLst>
            </a:pPr>
            <a:r>
              <a:rPr lang="es-MX" sz="1300" b="0" dirty="0">
                <a:solidFill>
                  <a:schemeClr val="tx1"/>
                </a:solidFill>
              </a:rPr>
              <a:t>Mencionar los nombres de los profesores-investigadores, CA, funcionarios, personal de </a:t>
            </a:r>
            <a:r>
              <a:rPr lang="es-MX" sz="1300" b="0" dirty="0" smtClean="0">
                <a:solidFill>
                  <a:schemeClr val="tx1"/>
                </a:solidFill>
              </a:rPr>
              <a:t>apoyo, alumnos, entre otros, </a:t>
            </a:r>
            <a:r>
              <a:rPr lang="es-MX" sz="1300" b="0" dirty="0">
                <a:solidFill>
                  <a:schemeClr val="tx1"/>
                </a:solidFill>
              </a:rPr>
              <a:t>que  intervinieron activamente en dicho proceso y, en su caso, los órganos colegiados</a:t>
            </a:r>
            <a:r>
              <a:rPr lang="es-MX" sz="1300" b="0" dirty="0" smtClean="0">
                <a:solidFill>
                  <a:schemeClr val="tx1"/>
                </a:solidFill>
              </a:rPr>
              <a:t>.</a:t>
            </a:r>
          </a:p>
          <a:p>
            <a:pPr marL="620713" lvl="1" algn="just">
              <a:spcBef>
                <a:spcPts val="0"/>
              </a:spcBef>
              <a:tabLst>
                <a:tab pos="266700" algn="l"/>
              </a:tabLst>
            </a:pPr>
            <a:endParaRPr lang="es-MX" sz="800" b="0" dirty="0">
              <a:solidFill>
                <a:schemeClr val="tx1"/>
              </a:solidFill>
            </a:endParaRPr>
          </a:p>
          <a:p>
            <a:pPr marL="441325" indent="-266700" algn="just">
              <a:spcBef>
                <a:spcPts val="0"/>
              </a:spcBef>
              <a:buFont typeface="Wingdings" pitchFamily="2" charset="2"/>
              <a:buAutoNum type="romanUcPeriod" startAt="2"/>
              <a:tabLst>
                <a:tab pos="266700" algn="l"/>
              </a:tabLst>
            </a:pPr>
            <a:r>
              <a:rPr lang="es-MX" sz="1300" dirty="0" smtClean="0">
                <a:solidFill>
                  <a:schemeClr val="tx1"/>
                </a:solidFill>
              </a:rPr>
              <a:t>Décima primera autoevaluación Institucional.</a:t>
            </a:r>
            <a:endParaRPr lang="es-MX" sz="1300" dirty="0">
              <a:solidFill>
                <a:schemeClr val="tx1"/>
              </a:solidFill>
            </a:endParaRPr>
          </a:p>
          <a:p>
            <a:pPr marL="811213" lvl="1" indent="-190500" algn="just">
              <a:spcBef>
                <a:spcPts val="0"/>
              </a:spcBef>
              <a:buFont typeface="Wingdings" pitchFamily="2" charset="2"/>
              <a:buChar char="Ø"/>
              <a:tabLst>
                <a:tab pos="266700" algn="l"/>
              </a:tabLst>
            </a:pPr>
            <a:r>
              <a:rPr lang="es-MX" sz="1300" b="0" dirty="0" smtClean="0">
                <a:solidFill>
                  <a:schemeClr val="tx1"/>
                </a:solidFill>
              </a:rPr>
              <a:t>En esta sección se deben consignar los resultados del análisis realizado en la autoevaluación de la institución, presentando las conclusiones sobre cada uno de los temas analizados en este apartado y el cumplimiento de las Metas Compromiso.</a:t>
            </a:r>
          </a:p>
          <a:p>
            <a:pPr marL="811213" lvl="1" indent="-190500" algn="just">
              <a:spcBef>
                <a:spcPts val="0"/>
              </a:spcBef>
              <a:buFont typeface="Wingdings" pitchFamily="2" charset="2"/>
              <a:buChar char="Ø"/>
              <a:tabLst>
                <a:tab pos="266700" algn="l"/>
              </a:tabLst>
            </a:pPr>
            <a:r>
              <a:rPr lang="es-MX" sz="1300" b="0" dirty="0" smtClean="0">
                <a:solidFill>
                  <a:schemeClr val="tx1"/>
                </a:solidFill>
              </a:rPr>
              <a:t> </a:t>
            </a:r>
            <a:r>
              <a:rPr lang="es-MX" sz="1300" b="0" dirty="0">
                <a:solidFill>
                  <a:schemeClr val="tx1"/>
                </a:solidFill>
              </a:rPr>
              <a:t>Síntesis de la autoevaluación institucional</a:t>
            </a:r>
            <a:r>
              <a:rPr lang="es-MX" sz="1300" b="0" dirty="0" smtClean="0">
                <a:solidFill>
                  <a:schemeClr val="tx1"/>
                </a:solidFill>
              </a:rPr>
              <a:t>.</a:t>
            </a:r>
          </a:p>
          <a:p>
            <a:pPr marL="620713" lvl="1" algn="just">
              <a:spcBef>
                <a:spcPts val="0"/>
              </a:spcBef>
              <a:tabLst>
                <a:tab pos="266700" algn="l"/>
              </a:tabLst>
            </a:pPr>
            <a:endParaRPr lang="es-MX" sz="800" b="0" dirty="0" smtClean="0">
              <a:solidFill>
                <a:schemeClr val="tx1"/>
              </a:solidFill>
            </a:endParaRPr>
          </a:p>
          <a:p>
            <a:pPr marL="441325" indent="-266700" algn="just">
              <a:spcBef>
                <a:spcPts val="0"/>
              </a:spcBef>
              <a:buFont typeface="Wingdings" pitchFamily="2" charset="2"/>
              <a:buNone/>
              <a:tabLst>
                <a:tab pos="266700" algn="l"/>
              </a:tabLst>
            </a:pPr>
            <a:r>
              <a:rPr lang="es-MX" sz="1300" dirty="0" smtClean="0">
                <a:solidFill>
                  <a:schemeClr val="tx1"/>
                </a:solidFill>
              </a:rPr>
              <a:t>III</a:t>
            </a:r>
            <a:r>
              <a:rPr lang="es-MX" sz="1300" dirty="0">
                <a:solidFill>
                  <a:schemeClr val="tx1"/>
                </a:solidFill>
              </a:rPr>
              <a:t>. Actualización de la planeación en el ámbito institucional.</a:t>
            </a:r>
          </a:p>
          <a:p>
            <a:pPr marL="811213" lvl="1" indent="-190500" algn="l">
              <a:spcBef>
                <a:spcPts val="0"/>
              </a:spcBef>
              <a:buFont typeface="Wingdings" pitchFamily="2" charset="2"/>
              <a:buChar char="Ø"/>
              <a:tabLst>
                <a:tab pos="266700" algn="l"/>
              </a:tabLst>
            </a:pPr>
            <a:r>
              <a:rPr lang="es-MX" sz="1300" b="0" dirty="0">
                <a:solidFill>
                  <a:schemeClr val="tx1"/>
                </a:solidFill>
              </a:rPr>
              <a:t>En esta sección se debe incluir:</a:t>
            </a:r>
          </a:p>
          <a:p>
            <a:pPr marL="1168400" lvl="2" indent="-177800" algn="l">
              <a:spcBef>
                <a:spcPts val="0"/>
              </a:spcBef>
              <a:buFont typeface="Wingdings" pitchFamily="2" charset="2"/>
              <a:buChar char="§"/>
              <a:tabLst>
                <a:tab pos="266700" algn="l"/>
              </a:tabLst>
            </a:pPr>
            <a:r>
              <a:rPr lang="es-MX" sz="1300" b="0" dirty="0" smtClean="0">
                <a:solidFill>
                  <a:schemeClr val="tx1"/>
                </a:solidFill>
              </a:rPr>
              <a:t>La misión institucional.</a:t>
            </a:r>
          </a:p>
          <a:p>
            <a:pPr marL="1168400" lvl="2" indent="-177800" algn="l">
              <a:spcBef>
                <a:spcPts val="0"/>
              </a:spcBef>
              <a:buFont typeface="Wingdings" pitchFamily="2" charset="2"/>
              <a:buChar char="§"/>
              <a:tabLst>
                <a:tab pos="266700" algn="l"/>
              </a:tabLst>
            </a:pPr>
            <a:r>
              <a:rPr lang="es-MX" sz="1300" b="0" dirty="0" smtClean="0">
                <a:solidFill>
                  <a:schemeClr val="tx1"/>
                </a:solidFill>
              </a:rPr>
              <a:t>La </a:t>
            </a:r>
            <a:r>
              <a:rPr lang="es-MX" sz="1300" b="0" dirty="0">
                <a:solidFill>
                  <a:schemeClr val="tx1"/>
                </a:solidFill>
              </a:rPr>
              <a:t>visión institucional a </a:t>
            </a:r>
            <a:r>
              <a:rPr lang="es-MX" sz="1300" b="0" dirty="0" smtClean="0">
                <a:solidFill>
                  <a:schemeClr val="tx1"/>
                </a:solidFill>
              </a:rPr>
              <a:t>2018.</a:t>
            </a:r>
            <a:endParaRPr lang="es-MX" sz="1300" b="0" dirty="0">
              <a:solidFill>
                <a:schemeClr val="tx1"/>
              </a:solidFill>
            </a:endParaRPr>
          </a:p>
          <a:p>
            <a:pPr marL="1168400" lvl="2" indent="-177800" algn="l">
              <a:spcBef>
                <a:spcPts val="0"/>
              </a:spcBef>
              <a:buFont typeface="Wingdings" pitchFamily="2" charset="2"/>
              <a:buChar char="§"/>
              <a:tabLst>
                <a:tab pos="266700" algn="l"/>
              </a:tabLst>
            </a:pPr>
            <a:r>
              <a:rPr lang="es-MX" sz="1300" b="0" dirty="0">
                <a:solidFill>
                  <a:schemeClr val="tx1"/>
                </a:solidFill>
              </a:rPr>
              <a:t>Los objetivos estratégicos y </a:t>
            </a:r>
            <a:r>
              <a:rPr lang="es-MX" sz="1300" b="0" dirty="0" smtClean="0">
                <a:solidFill>
                  <a:schemeClr val="tx1"/>
                </a:solidFill>
              </a:rPr>
              <a:t>Metas </a:t>
            </a:r>
            <a:r>
              <a:rPr lang="es-MX" sz="1300" b="0" dirty="0">
                <a:solidFill>
                  <a:schemeClr val="tx1"/>
                </a:solidFill>
              </a:rPr>
              <a:t>C</a:t>
            </a:r>
            <a:r>
              <a:rPr lang="es-MX" sz="1300" b="0" dirty="0" smtClean="0">
                <a:solidFill>
                  <a:schemeClr val="tx1"/>
                </a:solidFill>
              </a:rPr>
              <a:t>ompromiso </a:t>
            </a:r>
            <a:r>
              <a:rPr lang="es-MX" sz="1300" b="0" dirty="0">
                <a:solidFill>
                  <a:schemeClr val="tx1"/>
                </a:solidFill>
              </a:rPr>
              <a:t>para el periodo </a:t>
            </a:r>
            <a:r>
              <a:rPr lang="es-MX" sz="1300" b="0" dirty="0" smtClean="0">
                <a:solidFill>
                  <a:schemeClr val="tx1"/>
                </a:solidFill>
              </a:rPr>
              <a:t>2016-2019.</a:t>
            </a:r>
            <a:endParaRPr lang="es-MX" sz="1300" b="0" dirty="0">
              <a:solidFill>
                <a:schemeClr val="tx1"/>
              </a:solidFill>
            </a:endParaRPr>
          </a:p>
          <a:p>
            <a:pPr marL="1168400" lvl="2" indent="-177800" algn="just">
              <a:spcBef>
                <a:spcPts val="0"/>
              </a:spcBef>
              <a:buFont typeface="Wingdings" pitchFamily="2" charset="2"/>
              <a:buChar char="§"/>
              <a:tabLst>
                <a:tab pos="266700" algn="l"/>
              </a:tabLst>
            </a:pPr>
            <a:r>
              <a:rPr lang="es-MX" sz="1300" b="0" dirty="0">
                <a:solidFill>
                  <a:schemeClr val="tx1"/>
                </a:solidFill>
              </a:rPr>
              <a:t>Las políticas que orienten el logro de los objetivos estratégicos y el cumplimiento de las </a:t>
            </a:r>
            <a:r>
              <a:rPr lang="es-MX" sz="1300" b="0" dirty="0" smtClean="0">
                <a:solidFill>
                  <a:schemeClr val="tx1"/>
                </a:solidFill>
              </a:rPr>
              <a:t>Metas </a:t>
            </a:r>
            <a:r>
              <a:rPr lang="es-MX" sz="1300" b="0" dirty="0">
                <a:solidFill>
                  <a:schemeClr val="tx1"/>
                </a:solidFill>
              </a:rPr>
              <a:t>C</a:t>
            </a:r>
            <a:r>
              <a:rPr lang="es-MX" sz="1300" b="0" dirty="0" smtClean="0">
                <a:solidFill>
                  <a:schemeClr val="tx1"/>
                </a:solidFill>
              </a:rPr>
              <a:t>ompromiso</a:t>
            </a:r>
            <a:r>
              <a:rPr lang="es-MX" sz="1300" b="0" dirty="0">
                <a:solidFill>
                  <a:schemeClr val="tx1"/>
                </a:solidFill>
              </a:rPr>
              <a:t>. Plantear políticas </a:t>
            </a:r>
            <a:r>
              <a:rPr lang="es-MX" sz="1300" b="0" dirty="0" smtClean="0">
                <a:solidFill>
                  <a:schemeClr val="tx1"/>
                </a:solidFill>
              </a:rPr>
              <a:t>para cada uno de los énfasis que contempla la presente versión del Programa</a:t>
            </a:r>
            <a:r>
              <a:rPr lang="es-MX" sz="1300" b="0" i="1" dirty="0" smtClean="0">
                <a:solidFill>
                  <a:schemeClr val="tx1"/>
                </a:solidFill>
              </a:rPr>
              <a:t>.</a:t>
            </a:r>
          </a:p>
          <a:p>
            <a:pPr marL="1170000" lvl="2" indent="-176400" algn="just">
              <a:spcBef>
                <a:spcPts val="0"/>
              </a:spcBef>
              <a:buFont typeface="Wingdings" pitchFamily="2" charset="2"/>
              <a:buChar char="§"/>
              <a:tabLst>
                <a:tab pos="266700" algn="l"/>
              </a:tabLst>
            </a:pPr>
            <a:r>
              <a:rPr lang="es-MX" sz="1300" b="0" dirty="0">
                <a:solidFill>
                  <a:schemeClr val="tx1"/>
                </a:solidFill>
              </a:rPr>
              <a:t>Las estrategias y acciones para el logro de los objetivos estratégicos, alcanzar las Metas Compromiso y atender las áreas débiles identificadas en la evaluación del </a:t>
            </a:r>
            <a:r>
              <a:rPr lang="es-MX" sz="1300" b="0" dirty="0" smtClean="0">
                <a:solidFill>
                  <a:schemeClr val="tx1"/>
                </a:solidFill>
              </a:rPr>
              <a:t>PFCE-</a:t>
            </a:r>
            <a:r>
              <a:rPr lang="es-MX" sz="1300" b="0" dirty="0" err="1" smtClean="0">
                <a:solidFill>
                  <a:schemeClr val="tx1"/>
                </a:solidFill>
              </a:rPr>
              <a:t>ProFOE</a:t>
            </a:r>
            <a:r>
              <a:rPr lang="es-MX" sz="1300" b="0" dirty="0" smtClean="0">
                <a:solidFill>
                  <a:schemeClr val="tx1"/>
                </a:solidFill>
              </a:rPr>
              <a:t> 2016-2017. </a:t>
            </a:r>
            <a:r>
              <a:rPr lang="es-MX" sz="1300" b="0" dirty="0">
                <a:solidFill>
                  <a:schemeClr val="tx1"/>
                </a:solidFill>
              </a:rPr>
              <a:t>Plantear estrategias y acciones para cada uno de los énfasis que contempla la presente versión del Programa</a:t>
            </a:r>
            <a:r>
              <a:rPr lang="es-MX" sz="1300" b="0" i="1" dirty="0">
                <a:solidFill>
                  <a:schemeClr val="tx1"/>
                </a:solidFill>
              </a:rPr>
              <a:t>.</a:t>
            </a:r>
          </a:p>
          <a:p>
            <a:pPr marL="1170000" lvl="2" indent="-176400" algn="just">
              <a:spcBef>
                <a:spcPts val="0"/>
              </a:spcBef>
              <a:buFont typeface="Wingdings" pitchFamily="2" charset="2"/>
              <a:buChar char="§"/>
              <a:tabLst>
                <a:tab pos="266700" algn="l"/>
              </a:tabLst>
            </a:pPr>
            <a:r>
              <a:rPr lang="es-MX" sz="1300" b="0" dirty="0" smtClean="0">
                <a:solidFill>
                  <a:schemeClr val="tx1"/>
                </a:solidFill>
              </a:rPr>
              <a:t>Metas </a:t>
            </a:r>
            <a:r>
              <a:rPr lang="es-MX" sz="1300" b="0" dirty="0">
                <a:solidFill>
                  <a:schemeClr val="tx1"/>
                </a:solidFill>
              </a:rPr>
              <a:t>Compromiso </a:t>
            </a:r>
            <a:r>
              <a:rPr lang="es-MX" sz="1300" b="0" dirty="0" smtClean="0">
                <a:solidFill>
                  <a:schemeClr val="tx1"/>
                </a:solidFill>
              </a:rPr>
              <a:t>2016-2019</a:t>
            </a:r>
            <a:endParaRPr lang="es-MX" sz="1300" b="0" i="1" dirty="0">
              <a:solidFill>
                <a:schemeClr val="tx1"/>
              </a:solidFill>
            </a:endParaRPr>
          </a:p>
        </p:txBody>
      </p:sp>
      <p:sp>
        <p:nvSpPr>
          <p:cNvPr id="6" name="5 Rectángulo">
            <a:hlinkClick r:id="rId2" action="ppaction://hlinksldjump"/>
          </p:cNvPr>
          <p:cNvSpPr/>
          <p:nvPr/>
        </p:nvSpPr>
        <p:spPr bwMode="auto">
          <a:xfrm>
            <a:off x="0" y="576912"/>
            <a:ext cx="9144000" cy="6858000"/>
          </a:xfrm>
          <a:prstGeom prst="rect">
            <a:avLst/>
          </a:prstGeom>
          <a:solidFill>
            <a:srgbClr val="002774">
              <a:alpha val="0"/>
            </a:srgbClr>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sp>
        <p:nvSpPr>
          <p:cNvPr id="73732" name="AutoShape 60">
            <a:hlinkClick r:id="" action="ppaction://hlinkshowjump?jump=previousslide"/>
          </p:cNvPr>
          <p:cNvSpPr>
            <a:spLocks noChangeArrowheads="1"/>
          </p:cNvSpPr>
          <p:nvPr/>
        </p:nvSpPr>
        <p:spPr bwMode="auto">
          <a:xfrm flipH="1">
            <a:off x="8748713" y="700069"/>
            <a:ext cx="155575" cy="147637"/>
          </a:xfrm>
          <a:prstGeom prst="rightArrow">
            <a:avLst>
              <a:gd name="adj1" fmla="val 50000"/>
              <a:gd name="adj2" fmla="val 58733"/>
            </a:avLst>
          </a:prstGeom>
          <a:solidFill>
            <a:srgbClr val="006600">
              <a:alpha val="50195"/>
            </a:srgbClr>
          </a:solidFill>
          <a:ln w="19050" algn="ctr">
            <a:solidFill>
              <a:schemeClr val="tx1"/>
            </a:solidFill>
            <a:miter lim="800000"/>
            <a:headEnd/>
            <a:tailEnd/>
          </a:ln>
        </p:spPr>
        <p:txBody>
          <a:bodyPr wrap="none" tIns="90000" anchor="ctr"/>
          <a:lstStyle/>
          <a:p>
            <a:endParaRPr lang="es-ES_tradnl" sz="1400" b="0">
              <a:solidFill>
                <a:schemeClr val="tx1"/>
              </a:solidFill>
            </a:endParaRPr>
          </a:p>
        </p:txBody>
      </p:sp>
      <p:sp>
        <p:nvSpPr>
          <p:cNvPr id="73733" name="AutoShape 66">
            <a:hlinkClick r:id="" action="ppaction://hlinkshowjump?jump=nextslide"/>
          </p:cNvPr>
          <p:cNvSpPr>
            <a:spLocks noChangeArrowheads="1"/>
          </p:cNvSpPr>
          <p:nvPr/>
        </p:nvSpPr>
        <p:spPr bwMode="auto">
          <a:xfrm>
            <a:off x="8959850" y="700069"/>
            <a:ext cx="155575" cy="147637"/>
          </a:xfrm>
          <a:prstGeom prst="rightArrow">
            <a:avLst>
              <a:gd name="adj1" fmla="val 50000"/>
              <a:gd name="adj2" fmla="val 58733"/>
            </a:avLst>
          </a:prstGeom>
          <a:solidFill>
            <a:srgbClr val="006600">
              <a:alpha val="50195"/>
            </a:srgbClr>
          </a:solidFill>
          <a:ln w="19050" algn="ctr">
            <a:solidFill>
              <a:schemeClr val="tx1"/>
            </a:solidFill>
            <a:miter lim="800000"/>
            <a:headEnd/>
            <a:tailEnd/>
          </a:ln>
        </p:spPr>
        <p:txBody>
          <a:bodyPr wrap="none" tIns="90000" anchor="ctr"/>
          <a:lstStyle/>
          <a:p>
            <a:endParaRPr lang="es-ES_tradnl" sz="1400" b="0">
              <a:solidFill>
                <a:schemeClr val="tx1"/>
              </a:solidFill>
            </a:endParaRPr>
          </a:p>
        </p:txBody>
      </p:sp>
      <p:pic>
        <p:nvPicPr>
          <p:cNvPr id="7" name="Imagen 6"/>
          <p:cNvPicPr>
            <a:picLocks noChangeAspect="1"/>
          </p:cNvPicPr>
          <p:nvPr/>
        </p:nvPicPr>
        <p:blipFill>
          <a:blip r:embed="rId3"/>
          <a:stretch>
            <a:fillRect/>
          </a:stretch>
        </p:blipFill>
        <p:spPr>
          <a:xfrm>
            <a:off x="810046" y="0"/>
            <a:ext cx="8333954" cy="597460"/>
          </a:xfrm>
          <a:prstGeom prst="rect">
            <a:avLst/>
          </a:prstGeom>
        </p:spPr>
      </p:pic>
    </p:spTree>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2"/>
          <p:cNvSpPr>
            <a:spLocks noChangeArrowheads="1"/>
          </p:cNvSpPr>
          <p:nvPr/>
        </p:nvSpPr>
        <p:spPr bwMode="auto">
          <a:xfrm>
            <a:off x="0" y="576912"/>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74755" name="Rectangle 52"/>
          <p:cNvSpPr>
            <a:spLocks noChangeArrowheads="1"/>
          </p:cNvSpPr>
          <p:nvPr/>
        </p:nvSpPr>
        <p:spPr bwMode="auto">
          <a:xfrm>
            <a:off x="0" y="600055"/>
            <a:ext cx="9144000" cy="6257945"/>
          </a:xfrm>
          <a:prstGeom prst="rect">
            <a:avLst/>
          </a:prstGeom>
          <a:solidFill>
            <a:schemeClr val="bg1">
              <a:alpha val="10000"/>
            </a:schemeClr>
          </a:solidFill>
          <a:ln w="28575">
            <a:noFill/>
            <a:miter lim="800000"/>
            <a:headEnd/>
            <a:tailEnd/>
          </a:ln>
        </p:spPr>
        <p:txBody>
          <a:bodyPr lIns="126000" tIns="36000" rIns="72000" bIns="0">
            <a:noAutofit/>
          </a:bodyPr>
          <a:lstStyle/>
          <a:p>
            <a:pPr marL="441325" indent="-266700">
              <a:lnSpc>
                <a:spcPct val="95000"/>
              </a:lnSpc>
              <a:spcBef>
                <a:spcPct val="15000"/>
              </a:spcBef>
              <a:buFont typeface="Wingdings" pitchFamily="2" charset="2"/>
              <a:buNone/>
              <a:tabLst>
                <a:tab pos="266700" algn="l"/>
              </a:tabLst>
            </a:pPr>
            <a:r>
              <a:rPr lang="es-MX" sz="1300" dirty="0">
                <a:solidFill>
                  <a:schemeClr val="tx1"/>
                </a:solidFill>
              </a:rPr>
              <a:t>Contenido del </a:t>
            </a:r>
            <a:r>
              <a:rPr lang="es-MX" sz="1300" dirty="0" smtClean="0">
                <a:solidFill>
                  <a:schemeClr val="tx1"/>
                </a:solidFill>
              </a:rPr>
              <a:t>PFCE-</a:t>
            </a:r>
            <a:r>
              <a:rPr lang="es-MX" sz="1300" dirty="0" err="1" smtClean="0">
                <a:solidFill>
                  <a:schemeClr val="tx1"/>
                </a:solidFill>
              </a:rPr>
              <a:t>ProFOE</a:t>
            </a:r>
            <a:r>
              <a:rPr lang="es-MX" sz="1300" dirty="0" smtClean="0">
                <a:solidFill>
                  <a:schemeClr val="tx1"/>
                </a:solidFill>
              </a:rPr>
              <a:t> 2016-2017</a:t>
            </a:r>
            <a:endParaRPr lang="es-MX" sz="1300" dirty="0">
              <a:solidFill>
                <a:schemeClr val="tx1"/>
              </a:solidFill>
            </a:endParaRPr>
          </a:p>
          <a:p>
            <a:pPr marL="530225" indent="-355600">
              <a:lnSpc>
                <a:spcPct val="95000"/>
              </a:lnSpc>
              <a:spcBef>
                <a:spcPct val="15000"/>
              </a:spcBef>
              <a:buFont typeface="Wingdings" pitchFamily="2" charset="2"/>
              <a:buNone/>
              <a:tabLst>
                <a:tab pos="266700" algn="l"/>
              </a:tabLst>
            </a:pPr>
            <a:endParaRPr lang="es-MX" sz="500" b="0" dirty="0">
              <a:solidFill>
                <a:schemeClr val="tx1"/>
              </a:solidFill>
            </a:endParaRPr>
          </a:p>
          <a:p>
            <a:pPr marL="530225" indent="-355600" algn="just">
              <a:spcBef>
                <a:spcPts val="0"/>
              </a:spcBef>
              <a:buFont typeface="Wingdings" pitchFamily="2" charset="2"/>
              <a:buAutoNum type="romanUcPeriod" startAt="4"/>
              <a:tabLst>
                <a:tab pos="266700" algn="l"/>
              </a:tabLst>
            </a:pPr>
            <a:r>
              <a:rPr lang="es-MX" sz="1300" dirty="0" smtClean="0">
                <a:solidFill>
                  <a:schemeClr val="tx1"/>
                </a:solidFill>
              </a:rPr>
              <a:t>Autoevaluación </a:t>
            </a:r>
            <a:r>
              <a:rPr lang="es-MX" sz="1300" dirty="0">
                <a:solidFill>
                  <a:schemeClr val="tx1"/>
                </a:solidFill>
              </a:rPr>
              <a:t>/ revisión institucional </a:t>
            </a:r>
            <a:r>
              <a:rPr lang="es-MX" sz="1300" dirty="0" smtClean="0">
                <a:solidFill>
                  <a:schemeClr val="tx1"/>
                </a:solidFill>
              </a:rPr>
              <a:t>de los ProPE </a:t>
            </a:r>
            <a:r>
              <a:rPr lang="es-MX" sz="1300" dirty="0">
                <a:solidFill>
                  <a:schemeClr val="tx1"/>
                </a:solidFill>
              </a:rPr>
              <a:t>en el marco del </a:t>
            </a:r>
            <a:r>
              <a:rPr lang="es-MX" sz="1300" dirty="0" smtClean="0">
                <a:solidFill>
                  <a:schemeClr val="tx1"/>
                </a:solidFill>
              </a:rPr>
              <a:t>PROFOCIE-</a:t>
            </a:r>
            <a:r>
              <a:rPr lang="es-MX" sz="1300" dirty="0" err="1" smtClean="0">
                <a:solidFill>
                  <a:schemeClr val="tx1"/>
                </a:solidFill>
              </a:rPr>
              <a:t>ProFOE</a:t>
            </a:r>
            <a:r>
              <a:rPr lang="es-MX" sz="1300" dirty="0" smtClean="0">
                <a:solidFill>
                  <a:schemeClr val="tx1"/>
                </a:solidFill>
              </a:rPr>
              <a:t> 2014-2015.</a:t>
            </a:r>
            <a:endParaRPr lang="es-MX" sz="1300" dirty="0">
              <a:solidFill>
                <a:schemeClr val="tx1"/>
              </a:solidFill>
            </a:endParaRPr>
          </a:p>
          <a:p>
            <a:pPr marL="976313" lvl="1" indent="-355600" algn="just">
              <a:spcBef>
                <a:spcPts val="0"/>
              </a:spcBef>
              <a:buFont typeface="Wingdings" pitchFamily="2" charset="2"/>
              <a:buChar char="Ø"/>
              <a:tabLst>
                <a:tab pos="266700" algn="l"/>
              </a:tabLst>
            </a:pPr>
            <a:r>
              <a:rPr lang="es-MX" sz="1300" b="0" dirty="0">
                <a:solidFill>
                  <a:schemeClr val="tx1"/>
                </a:solidFill>
              </a:rPr>
              <a:t>En esta sección se debe describir el proceso realizado para llevar a cabo la autoevaluación de cada uno de los </a:t>
            </a:r>
            <a:r>
              <a:rPr lang="es-MX" sz="1300" b="0" dirty="0" err="1" smtClean="0">
                <a:solidFill>
                  <a:schemeClr val="tx1"/>
                </a:solidFill>
              </a:rPr>
              <a:t>ProPE</a:t>
            </a:r>
            <a:r>
              <a:rPr lang="es-MX" sz="1300" b="0" dirty="0" smtClean="0">
                <a:solidFill>
                  <a:schemeClr val="tx1"/>
                </a:solidFill>
              </a:rPr>
              <a:t>, </a:t>
            </a:r>
            <a:r>
              <a:rPr lang="es-MX" sz="1300" b="0" dirty="0">
                <a:solidFill>
                  <a:schemeClr val="tx1"/>
                </a:solidFill>
              </a:rPr>
              <a:t>en el marco de la planeación institucional y anexar el dictamen institucional correspondiente a los siguientes rubros:</a:t>
            </a:r>
          </a:p>
          <a:p>
            <a:pPr marL="1346200" lvl="2" indent="-355600" algn="just">
              <a:spcBef>
                <a:spcPts val="0"/>
              </a:spcBef>
              <a:buFont typeface="Wingdings" pitchFamily="2" charset="2"/>
              <a:buChar char="§"/>
              <a:tabLst>
                <a:tab pos="266700" algn="l"/>
              </a:tabLst>
            </a:pPr>
            <a:r>
              <a:rPr lang="es-MX" sz="1300" b="0" dirty="0">
                <a:solidFill>
                  <a:schemeClr val="tx1"/>
                </a:solidFill>
              </a:rPr>
              <a:t>Solidez académica de cada PE</a:t>
            </a:r>
            <a:r>
              <a:rPr lang="es-MX" sz="1300" b="0" dirty="0" smtClean="0">
                <a:solidFill>
                  <a:schemeClr val="tx1"/>
                </a:solidFill>
              </a:rPr>
              <a:t>.</a:t>
            </a:r>
          </a:p>
          <a:p>
            <a:pPr marL="1346200" lvl="2" indent="-355600" algn="just">
              <a:spcBef>
                <a:spcPts val="0"/>
              </a:spcBef>
              <a:buFont typeface="Wingdings" pitchFamily="2" charset="2"/>
              <a:buChar char="§"/>
              <a:tabLst>
                <a:tab pos="266700" algn="l"/>
              </a:tabLst>
            </a:pPr>
            <a:r>
              <a:rPr lang="es-MX" sz="1300" b="0" dirty="0" smtClean="0">
                <a:solidFill>
                  <a:schemeClr val="tx1"/>
                </a:solidFill>
              </a:rPr>
              <a:t>Evaluación del impacto de cada </a:t>
            </a:r>
            <a:r>
              <a:rPr lang="es-MX" sz="1300" b="0" dirty="0" err="1" smtClean="0">
                <a:solidFill>
                  <a:schemeClr val="tx1"/>
                </a:solidFill>
              </a:rPr>
              <a:t>ProPE</a:t>
            </a:r>
            <a:r>
              <a:rPr lang="es-MX" sz="1300" b="0" dirty="0" smtClean="0">
                <a:solidFill>
                  <a:schemeClr val="tx1"/>
                </a:solidFill>
              </a:rPr>
              <a:t> en la mejora de la capacidad y competitividad académicas, en el desarrollo de la innovación y el cierre de brechas de calidad al interior de cada PE.</a:t>
            </a:r>
          </a:p>
          <a:p>
            <a:pPr marL="1346200" lvl="2" indent="-355600" algn="just">
              <a:spcBef>
                <a:spcPts val="0"/>
              </a:spcBef>
              <a:buFont typeface="Wingdings" pitchFamily="2" charset="2"/>
              <a:buChar char="§"/>
              <a:tabLst>
                <a:tab pos="266700" algn="l"/>
              </a:tabLst>
            </a:pPr>
            <a:r>
              <a:rPr lang="es-MX" sz="1300" b="0" dirty="0" smtClean="0">
                <a:solidFill>
                  <a:schemeClr val="tx1"/>
                </a:solidFill>
              </a:rPr>
              <a:t>Articulación </a:t>
            </a:r>
            <a:r>
              <a:rPr lang="es-MX" sz="1300" b="0" dirty="0">
                <a:solidFill>
                  <a:schemeClr val="tx1"/>
                </a:solidFill>
              </a:rPr>
              <a:t>entre resultados de la autoevaluación </a:t>
            </a:r>
            <a:r>
              <a:rPr lang="es-MX" sz="1300" b="0" dirty="0" smtClean="0">
                <a:solidFill>
                  <a:schemeClr val="tx1"/>
                </a:solidFill>
              </a:rPr>
              <a:t>de los </a:t>
            </a:r>
            <a:r>
              <a:rPr lang="es-MX" sz="1300" b="0" dirty="0">
                <a:solidFill>
                  <a:schemeClr val="tx1"/>
                </a:solidFill>
              </a:rPr>
              <a:t>PE y las políticas, los objetivos, estrategias, </a:t>
            </a:r>
            <a:r>
              <a:rPr lang="es-MX" sz="1300" b="0" dirty="0" smtClean="0">
                <a:solidFill>
                  <a:schemeClr val="tx1"/>
                </a:solidFill>
              </a:rPr>
              <a:t>metas, acciones y </a:t>
            </a:r>
            <a:r>
              <a:rPr lang="es-MX" sz="1300" b="0" dirty="0">
                <a:solidFill>
                  <a:schemeClr val="tx1"/>
                </a:solidFill>
              </a:rPr>
              <a:t>el proyecto integral de la Oferta Educativa.</a:t>
            </a:r>
          </a:p>
          <a:p>
            <a:pPr marL="1346200" lvl="2" indent="-355600" algn="just">
              <a:spcBef>
                <a:spcPts val="0"/>
              </a:spcBef>
              <a:buFont typeface="Wingdings" pitchFamily="2" charset="2"/>
              <a:buChar char="§"/>
              <a:tabLst>
                <a:tab pos="266700" algn="l"/>
              </a:tabLst>
            </a:pPr>
            <a:r>
              <a:rPr lang="es-MX" sz="1300" b="0" dirty="0">
                <a:solidFill>
                  <a:schemeClr val="tx1"/>
                </a:solidFill>
              </a:rPr>
              <a:t>Factibilidad para lograr los objetivos y compromisos de cada PE.</a:t>
            </a:r>
          </a:p>
          <a:p>
            <a:pPr marL="1346200" lvl="2" indent="-355600" algn="just">
              <a:spcBef>
                <a:spcPts val="0"/>
              </a:spcBef>
              <a:buFont typeface="Wingdings" pitchFamily="2" charset="2"/>
              <a:buChar char="§"/>
              <a:tabLst>
                <a:tab pos="266700" algn="l"/>
              </a:tabLst>
            </a:pPr>
            <a:r>
              <a:rPr lang="es-MX" sz="1300" b="0" dirty="0">
                <a:solidFill>
                  <a:schemeClr val="tx1"/>
                </a:solidFill>
              </a:rPr>
              <a:t>Incidencia del proyecto en la solución de los problemas, el cierre de brechas de calidad a su interior, en el cumplimiento de los compromisos de la Oferta Educativa y en la evolución de los valores de los indicadores. Análisis de las solicitudes de recursos, su justificación, </a:t>
            </a:r>
            <a:r>
              <a:rPr lang="es-MX" sz="1300" i="1" dirty="0">
                <a:solidFill>
                  <a:schemeClr val="tx1"/>
                </a:solidFill>
              </a:rPr>
              <a:t>priorización</a:t>
            </a:r>
            <a:r>
              <a:rPr lang="es-MX" sz="1300" b="0" dirty="0">
                <a:solidFill>
                  <a:schemeClr val="tx1"/>
                </a:solidFill>
              </a:rPr>
              <a:t> y calendarización </a:t>
            </a:r>
            <a:r>
              <a:rPr lang="es-MX" sz="1300" b="0" dirty="0" smtClean="0">
                <a:solidFill>
                  <a:schemeClr val="tx1"/>
                </a:solidFill>
              </a:rPr>
              <a:t>cuidadosa a partir de la fecha en que se autoriza el ejercicio de los recursos (entre diciembre-noviembre del año fiscal correspondiente).</a:t>
            </a:r>
          </a:p>
          <a:p>
            <a:pPr marL="990600" lvl="2" algn="just">
              <a:spcBef>
                <a:spcPts val="0"/>
              </a:spcBef>
              <a:tabLst>
                <a:tab pos="266700" algn="l"/>
              </a:tabLst>
            </a:pPr>
            <a:endParaRPr lang="es-MX" sz="800" b="0" dirty="0">
              <a:solidFill>
                <a:schemeClr val="tx1"/>
              </a:solidFill>
            </a:endParaRPr>
          </a:p>
          <a:p>
            <a:pPr marL="530225" indent="-356400" algn="just">
              <a:spcBef>
                <a:spcPts val="0"/>
              </a:spcBef>
              <a:buFont typeface="+mj-lt"/>
              <a:buAutoNum type="romanUcPeriod" startAt="5"/>
              <a:tabLst>
                <a:tab pos="266700" algn="l"/>
              </a:tabLst>
            </a:pPr>
            <a:r>
              <a:rPr lang="es-MX" sz="1300" dirty="0">
                <a:solidFill>
                  <a:schemeClr val="tx1"/>
                </a:solidFill>
              </a:rPr>
              <a:t>Contextualización  del </a:t>
            </a:r>
            <a:r>
              <a:rPr lang="es-MX" sz="1300" dirty="0" smtClean="0">
                <a:solidFill>
                  <a:schemeClr val="tx1"/>
                </a:solidFill>
              </a:rPr>
              <a:t>Programa </a:t>
            </a:r>
            <a:r>
              <a:rPr lang="es-MX" sz="1300" dirty="0">
                <a:solidFill>
                  <a:schemeClr val="tx1"/>
                </a:solidFill>
              </a:rPr>
              <a:t>de Fortalecimiento de la </a:t>
            </a:r>
            <a:r>
              <a:rPr lang="es-MX" sz="1300" dirty="0" smtClean="0">
                <a:solidFill>
                  <a:schemeClr val="tx1"/>
                </a:solidFill>
              </a:rPr>
              <a:t>Calidad </a:t>
            </a:r>
            <a:r>
              <a:rPr lang="es-MX" sz="1300" dirty="0">
                <a:solidFill>
                  <a:schemeClr val="tx1"/>
                </a:solidFill>
              </a:rPr>
              <a:t>Educativa (</a:t>
            </a:r>
            <a:r>
              <a:rPr lang="es-MX" sz="1300" dirty="0" smtClean="0">
                <a:solidFill>
                  <a:schemeClr val="tx1"/>
                </a:solidFill>
              </a:rPr>
              <a:t>PFCE-</a:t>
            </a:r>
            <a:r>
              <a:rPr lang="es-MX" sz="1300" dirty="0" err="1" smtClean="0">
                <a:solidFill>
                  <a:schemeClr val="tx1"/>
                </a:solidFill>
              </a:rPr>
              <a:t>ProFOE</a:t>
            </a:r>
            <a:r>
              <a:rPr lang="es-MX" sz="1300" dirty="0">
                <a:solidFill>
                  <a:schemeClr val="tx1"/>
                </a:solidFill>
              </a:rPr>
              <a:t>) y de la gestión institucional (</a:t>
            </a:r>
            <a:r>
              <a:rPr lang="es-MX" sz="1300" dirty="0" err="1">
                <a:solidFill>
                  <a:schemeClr val="tx1"/>
                </a:solidFill>
              </a:rPr>
              <a:t>ProGES</a:t>
            </a:r>
            <a:r>
              <a:rPr lang="es-MX" sz="1300" dirty="0">
                <a:solidFill>
                  <a:schemeClr val="tx1"/>
                </a:solidFill>
              </a:rPr>
              <a:t>) en el </a:t>
            </a:r>
            <a:r>
              <a:rPr lang="es-MX" sz="1300" dirty="0" smtClean="0">
                <a:solidFill>
                  <a:schemeClr val="tx1"/>
                </a:solidFill>
              </a:rPr>
              <a:t>PFCE 2016-2017.</a:t>
            </a:r>
            <a:endParaRPr lang="es-MX" sz="1300" dirty="0">
              <a:solidFill>
                <a:schemeClr val="tx1"/>
              </a:solidFill>
            </a:endParaRPr>
          </a:p>
          <a:p>
            <a:pPr marL="982663" lvl="1" indent="-356400" algn="just">
              <a:spcBef>
                <a:spcPts val="0"/>
              </a:spcBef>
              <a:buFont typeface="Wingdings" pitchFamily="2" charset="2"/>
              <a:buChar char="Ø"/>
              <a:tabLst>
                <a:tab pos="266700" algn="l"/>
              </a:tabLst>
            </a:pPr>
            <a:r>
              <a:rPr lang="es-MX" sz="1300" b="0" dirty="0">
                <a:solidFill>
                  <a:schemeClr val="tx1"/>
                </a:solidFill>
              </a:rPr>
              <a:t>En esta sección debe explicarse el proceso de contextualización del </a:t>
            </a:r>
            <a:r>
              <a:rPr lang="es-MX" sz="1300" b="0" dirty="0" smtClean="0">
                <a:solidFill>
                  <a:schemeClr val="tx1"/>
                </a:solidFill>
              </a:rPr>
              <a:t>PFCE-</a:t>
            </a:r>
            <a:r>
              <a:rPr lang="es-MX" sz="1300" b="0" dirty="0" err="1" smtClean="0">
                <a:solidFill>
                  <a:schemeClr val="tx1"/>
                </a:solidFill>
              </a:rPr>
              <a:t>ProFOE</a:t>
            </a:r>
            <a:r>
              <a:rPr lang="es-MX" sz="1300" b="0" dirty="0" smtClean="0">
                <a:solidFill>
                  <a:schemeClr val="tx1"/>
                </a:solidFill>
              </a:rPr>
              <a:t> </a:t>
            </a:r>
            <a:r>
              <a:rPr lang="es-MX" sz="1300" b="0" dirty="0">
                <a:solidFill>
                  <a:schemeClr val="tx1"/>
                </a:solidFill>
              </a:rPr>
              <a:t>y el </a:t>
            </a:r>
            <a:r>
              <a:rPr lang="es-MX" sz="1300" b="0" dirty="0" err="1">
                <a:solidFill>
                  <a:schemeClr val="tx1"/>
                </a:solidFill>
              </a:rPr>
              <a:t>ProGES</a:t>
            </a:r>
            <a:r>
              <a:rPr lang="es-MX" sz="1300" b="0" dirty="0">
                <a:solidFill>
                  <a:schemeClr val="tx1"/>
                </a:solidFill>
              </a:rPr>
              <a:t>, es decir, la forma como los proyectos atienden los problemas transversales de los PE, como resultado del proceso de actualización de la planeación</a:t>
            </a:r>
            <a:r>
              <a:rPr lang="es-MX" sz="1300" b="0" dirty="0" smtClean="0">
                <a:solidFill>
                  <a:schemeClr val="tx1"/>
                </a:solidFill>
              </a:rPr>
              <a:t>.</a:t>
            </a:r>
          </a:p>
          <a:p>
            <a:pPr marL="626263" lvl="1" algn="just">
              <a:spcBef>
                <a:spcPts val="0"/>
              </a:spcBef>
              <a:tabLst>
                <a:tab pos="266700" algn="l"/>
              </a:tabLst>
            </a:pPr>
            <a:endParaRPr lang="es-MX" sz="800" b="0" dirty="0">
              <a:solidFill>
                <a:schemeClr val="tx1"/>
              </a:solidFill>
            </a:endParaRPr>
          </a:p>
          <a:p>
            <a:pPr marL="542925" indent="-356400" algn="just">
              <a:spcBef>
                <a:spcPts val="0"/>
              </a:spcBef>
              <a:buFont typeface="+mj-lt"/>
              <a:buAutoNum type="romanUcPeriod" startAt="6"/>
            </a:pPr>
            <a:r>
              <a:rPr lang="it-IT" sz="1300" dirty="0">
                <a:solidFill>
                  <a:schemeClr val="tx1"/>
                </a:solidFill>
              </a:rPr>
              <a:t>Valores de los indicadores institucionales a </a:t>
            </a:r>
            <a:r>
              <a:rPr lang="it-IT" sz="1300" dirty="0" smtClean="0">
                <a:solidFill>
                  <a:schemeClr val="tx1"/>
                </a:solidFill>
              </a:rPr>
              <a:t>2014, 2015, 2016, 2017, 2018 y 2019. </a:t>
            </a:r>
            <a:endParaRPr lang="it-IT" sz="1300" dirty="0">
              <a:solidFill>
                <a:schemeClr val="tx1"/>
              </a:solidFill>
            </a:endParaRPr>
          </a:p>
          <a:p>
            <a:pPr marL="990600" lvl="1" indent="-356400" algn="just">
              <a:spcBef>
                <a:spcPts val="0"/>
              </a:spcBef>
              <a:buFont typeface="Wingdings" pitchFamily="2" charset="2"/>
              <a:buChar char="Ø"/>
            </a:pPr>
            <a:r>
              <a:rPr lang="it-IT" sz="1300" b="0" dirty="0">
                <a:solidFill>
                  <a:schemeClr val="tx1"/>
                </a:solidFill>
              </a:rPr>
              <a:t>Llenar tabla mostrada en </a:t>
            </a:r>
            <a:r>
              <a:rPr lang="it-IT" sz="1300" dirty="0">
                <a:solidFill>
                  <a:schemeClr val="tx1"/>
                </a:solidFill>
                <a:hlinkClick r:id="rId2" action="ppaction://hlinkfile"/>
              </a:rPr>
              <a:t>Anexo XII</a:t>
            </a:r>
            <a:r>
              <a:rPr lang="it-IT" sz="1300" b="0" dirty="0">
                <a:solidFill>
                  <a:schemeClr val="tx1"/>
                </a:solidFill>
              </a:rPr>
              <a:t> de esta guía.</a:t>
            </a:r>
          </a:p>
          <a:p>
            <a:pPr marL="530225" indent="-355600" algn="just">
              <a:lnSpc>
                <a:spcPct val="85000"/>
              </a:lnSpc>
              <a:spcBef>
                <a:spcPct val="10000"/>
              </a:spcBef>
              <a:buFont typeface="Wingdings" pitchFamily="2" charset="2"/>
              <a:buAutoNum type="romanUcPeriod" startAt="6"/>
              <a:tabLst>
                <a:tab pos="266700" algn="l"/>
              </a:tabLst>
            </a:pPr>
            <a:endParaRPr lang="it-IT" sz="1200" b="0" dirty="0" smtClean="0">
              <a:solidFill>
                <a:schemeClr val="tx1"/>
              </a:solidFill>
            </a:endParaRPr>
          </a:p>
          <a:p>
            <a:pPr marL="530225" indent="-355600" algn="just">
              <a:lnSpc>
                <a:spcPct val="85000"/>
              </a:lnSpc>
              <a:spcBef>
                <a:spcPct val="10000"/>
              </a:spcBef>
              <a:buFont typeface="Wingdings" pitchFamily="2" charset="2"/>
              <a:buAutoNum type="romanUcPeriod" startAt="6"/>
              <a:tabLst>
                <a:tab pos="266700" algn="l"/>
              </a:tabLst>
            </a:pPr>
            <a:endParaRPr lang="it-IT" sz="1200" b="0" dirty="0" smtClean="0">
              <a:solidFill>
                <a:schemeClr val="tx1"/>
              </a:solidFill>
            </a:endParaRPr>
          </a:p>
          <a:p>
            <a:pPr marL="530225" indent="-355600" algn="l">
              <a:lnSpc>
                <a:spcPct val="95000"/>
              </a:lnSpc>
              <a:spcBef>
                <a:spcPct val="15000"/>
              </a:spcBef>
              <a:buFont typeface="Wingdings" pitchFamily="2" charset="2"/>
              <a:buNone/>
              <a:tabLst>
                <a:tab pos="266700" algn="l"/>
              </a:tabLst>
            </a:pPr>
            <a:endParaRPr lang="es-MX" sz="1200" i="1" dirty="0">
              <a:solidFill>
                <a:schemeClr val="tx1"/>
              </a:solidFill>
            </a:endParaRPr>
          </a:p>
        </p:txBody>
      </p:sp>
      <p:sp>
        <p:nvSpPr>
          <p:cNvPr id="6" name="5 Rectángulo">
            <a:hlinkClick r:id="rId3" action="ppaction://hlinksldjump"/>
          </p:cNvPr>
          <p:cNvSpPr/>
          <p:nvPr/>
        </p:nvSpPr>
        <p:spPr bwMode="auto">
          <a:xfrm>
            <a:off x="0" y="576912"/>
            <a:ext cx="9144000" cy="6858000"/>
          </a:xfrm>
          <a:prstGeom prst="rect">
            <a:avLst/>
          </a:prstGeom>
          <a:solidFill>
            <a:srgbClr val="002774">
              <a:alpha val="0"/>
            </a:srgbClr>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sp>
        <p:nvSpPr>
          <p:cNvPr id="74756" name="AutoShape 60">
            <a:hlinkClick r:id="" action="ppaction://hlinkshowjump?jump=previousslide"/>
          </p:cNvPr>
          <p:cNvSpPr>
            <a:spLocks noChangeArrowheads="1"/>
          </p:cNvSpPr>
          <p:nvPr/>
        </p:nvSpPr>
        <p:spPr bwMode="auto">
          <a:xfrm flipH="1">
            <a:off x="8748713" y="642918"/>
            <a:ext cx="155575" cy="147637"/>
          </a:xfrm>
          <a:prstGeom prst="rightArrow">
            <a:avLst>
              <a:gd name="adj1" fmla="val 50000"/>
              <a:gd name="adj2" fmla="val 58733"/>
            </a:avLst>
          </a:prstGeom>
          <a:solidFill>
            <a:srgbClr val="006600">
              <a:alpha val="50195"/>
            </a:srgbClr>
          </a:solidFill>
          <a:ln w="19050" algn="ctr">
            <a:solidFill>
              <a:schemeClr val="tx1"/>
            </a:solidFill>
            <a:miter lim="800000"/>
            <a:headEnd/>
            <a:tailEnd/>
          </a:ln>
        </p:spPr>
        <p:txBody>
          <a:bodyPr wrap="none" tIns="90000" anchor="ctr"/>
          <a:lstStyle/>
          <a:p>
            <a:endParaRPr lang="es-ES_tradnl" sz="1400" b="0">
              <a:solidFill>
                <a:schemeClr val="tx1"/>
              </a:solidFill>
            </a:endParaRPr>
          </a:p>
        </p:txBody>
      </p:sp>
      <p:sp>
        <p:nvSpPr>
          <p:cNvPr id="74757" name="AutoShape 66">
            <a:hlinkClick r:id="" action="ppaction://hlinkshowjump?jump=nextslide"/>
          </p:cNvPr>
          <p:cNvSpPr>
            <a:spLocks noChangeArrowheads="1"/>
          </p:cNvSpPr>
          <p:nvPr/>
        </p:nvSpPr>
        <p:spPr bwMode="auto">
          <a:xfrm>
            <a:off x="8959850" y="642918"/>
            <a:ext cx="155575" cy="147637"/>
          </a:xfrm>
          <a:prstGeom prst="rightArrow">
            <a:avLst>
              <a:gd name="adj1" fmla="val 50000"/>
              <a:gd name="adj2" fmla="val 58733"/>
            </a:avLst>
          </a:prstGeom>
          <a:solidFill>
            <a:srgbClr val="006600">
              <a:alpha val="50195"/>
            </a:srgbClr>
          </a:solidFill>
          <a:ln w="19050" algn="ctr">
            <a:solidFill>
              <a:schemeClr val="tx1"/>
            </a:solidFill>
            <a:miter lim="800000"/>
            <a:headEnd/>
            <a:tailEnd/>
          </a:ln>
        </p:spPr>
        <p:txBody>
          <a:bodyPr wrap="none" tIns="90000" anchor="ctr"/>
          <a:lstStyle/>
          <a:p>
            <a:endParaRPr lang="es-ES_tradnl" sz="1400" b="0">
              <a:solidFill>
                <a:schemeClr val="tx1"/>
              </a:solidFill>
            </a:endParaRPr>
          </a:p>
        </p:txBody>
      </p:sp>
      <p:sp>
        <p:nvSpPr>
          <p:cNvPr id="7" name="7 Rectángulo">
            <a:hlinkClick r:id="rId2" action="ppaction://hlinkfile"/>
          </p:cNvPr>
          <p:cNvSpPr/>
          <p:nvPr/>
        </p:nvSpPr>
        <p:spPr bwMode="auto">
          <a:xfrm>
            <a:off x="2838456" y="5284517"/>
            <a:ext cx="1285884" cy="252752"/>
          </a:xfrm>
          <a:prstGeom prst="rect">
            <a:avLst/>
          </a:prstGeom>
          <a:solidFill>
            <a:srgbClr val="002774">
              <a:alpha val="0"/>
            </a:srgbClr>
          </a:solidFill>
          <a:ln w="3175" algn="ctr">
            <a:noFill/>
            <a:miter lim="800000"/>
            <a:headEnd/>
            <a:tailEnd/>
          </a:ln>
        </p:spPr>
        <p:txBody>
          <a:bodyPr wrap="square" tIns="36000" rIns="18000" bIns="36000" rtlCol="0" anchor="ctr">
            <a:spAutoFit/>
          </a:bodyPr>
          <a:lstStyle/>
          <a:p>
            <a:pPr algn="just">
              <a:lnSpc>
                <a:spcPct val="90000"/>
              </a:lnSpc>
              <a:tabLst>
                <a:tab pos="180975" algn="l"/>
                <a:tab pos="447675" algn="l"/>
              </a:tabLst>
            </a:pPr>
            <a:endParaRPr lang="es-MX" sz="1300" b="1" dirty="0"/>
          </a:p>
        </p:txBody>
      </p:sp>
      <p:pic>
        <p:nvPicPr>
          <p:cNvPr id="8" name="Imagen 7"/>
          <p:cNvPicPr>
            <a:picLocks noChangeAspect="1"/>
          </p:cNvPicPr>
          <p:nvPr/>
        </p:nvPicPr>
        <p:blipFill>
          <a:blip r:embed="rId4"/>
          <a:stretch>
            <a:fillRect/>
          </a:stretch>
        </p:blipFill>
        <p:spPr>
          <a:xfrm>
            <a:off x="781471" y="-8976"/>
            <a:ext cx="8333954" cy="597460"/>
          </a:xfrm>
          <a:prstGeom prst="rect">
            <a:avLst/>
          </a:prstGeom>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99" name="Text Box 27"/>
          <p:cNvSpPr txBox="1">
            <a:spLocks noChangeArrowheads="1"/>
          </p:cNvSpPr>
          <p:nvPr/>
        </p:nvSpPr>
        <p:spPr bwMode="auto">
          <a:xfrm>
            <a:off x="0" y="1811566"/>
            <a:ext cx="8931275" cy="5046434"/>
          </a:xfrm>
          <a:prstGeom prst="rect">
            <a:avLst/>
          </a:prstGeom>
          <a:noFill/>
          <a:ln w="38100" algn="ctr">
            <a:noFill/>
            <a:miter lim="800000"/>
            <a:headEnd/>
            <a:tailEnd/>
          </a:ln>
        </p:spPr>
        <p:txBody>
          <a:bodyPr wrap="square" tIns="10800" bIns="10800">
            <a:noAutofit/>
          </a:bodyPr>
          <a:lstStyle/>
          <a:p>
            <a:pPr marL="177800" indent="-95250" algn="just">
              <a:lnSpc>
                <a:spcPct val="85000"/>
              </a:lnSpc>
            </a:pPr>
            <a:endParaRPr lang="es-MX" sz="500" dirty="0" smtClean="0">
              <a:solidFill>
                <a:schemeClr val="tx1"/>
              </a:solidFill>
            </a:endParaRPr>
          </a:p>
          <a:p>
            <a:pPr marL="177800" indent="-95250" algn="just">
              <a:lnSpc>
                <a:spcPct val="85000"/>
              </a:lnSpc>
            </a:pPr>
            <a:r>
              <a:rPr lang="es-MX" sz="1300" dirty="0" smtClean="0">
                <a:solidFill>
                  <a:schemeClr val="tx1"/>
                </a:solidFill>
              </a:rPr>
              <a:t>Información relevante del PFCE 2016-2017</a:t>
            </a:r>
            <a:endParaRPr lang="es-MX" sz="1300" dirty="0">
              <a:solidFill>
                <a:schemeClr val="tx1"/>
              </a:solidFill>
            </a:endParaRPr>
          </a:p>
          <a:p>
            <a:pPr marL="177800" indent="-95250" algn="just">
              <a:lnSpc>
                <a:spcPct val="85000"/>
              </a:lnSpc>
            </a:pPr>
            <a:endParaRPr lang="es-MX" sz="700" b="0" dirty="0">
              <a:solidFill>
                <a:schemeClr val="tx1"/>
              </a:solidFill>
            </a:endParaRPr>
          </a:p>
          <a:p>
            <a:pPr marL="425450" indent="-342900" algn="just">
              <a:buFont typeface="Wingdings" panose="05000000000000000000" pitchFamily="2" charset="2"/>
              <a:buChar char="Ø"/>
            </a:pPr>
            <a:r>
              <a:rPr lang="es-MX" sz="1300" dirty="0">
                <a:solidFill>
                  <a:schemeClr val="tx1"/>
                </a:solidFill>
              </a:rPr>
              <a:t>E</a:t>
            </a:r>
            <a:r>
              <a:rPr lang="es-MX" sz="1300" b="0" dirty="0">
                <a:solidFill>
                  <a:schemeClr val="tx1"/>
                </a:solidFill>
              </a:rPr>
              <a:t>sta guía </a:t>
            </a:r>
            <a:r>
              <a:rPr lang="es-MX" sz="1300" b="0" dirty="0" smtClean="0">
                <a:solidFill>
                  <a:schemeClr val="tx1"/>
                </a:solidFill>
              </a:rPr>
              <a:t>pretende orientar en la formulación </a:t>
            </a:r>
            <a:r>
              <a:rPr lang="es-MX" sz="1300" b="0" dirty="0">
                <a:solidFill>
                  <a:schemeClr val="tx1"/>
                </a:solidFill>
              </a:rPr>
              <a:t>del </a:t>
            </a:r>
            <a:r>
              <a:rPr lang="es-MX" sz="1300" b="0" dirty="0" smtClean="0">
                <a:solidFill>
                  <a:schemeClr val="tx1"/>
                </a:solidFill>
              </a:rPr>
              <a:t>PFCE 2016-2017. </a:t>
            </a:r>
            <a:r>
              <a:rPr lang="es-MX" sz="1300" b="0" dirty="0">
                <a:solidFill>
                  <a:schemeClr val="tx1"/>
                </a:solidFill>
              </a:rPr>
              <a:t>Se presenta como un apoyo para la reflexión </a:t>
            </a:r>
            <a:r>
              <a:rPr lang="es-MX" sz="1300" b="0" dirty="0" smtClean="0">
                <a:solidFill>
                  <a:schemeClr val="tx1"/>
                </a:solidFill>
              </a:rPr>
              <a:t>que conduzca </a:t>
            </a:r>
            <a:r>
              <a:rPr lang="es-MX" sz="1300" b="0" dirty="0">
                <a:solidFill>
                  <a:schemeClr val="tx1"/>
                </a:solidFill>
              </a:rPr>
              <a:t>a fortalecer el proceso de planeación estratégica </a:t>
            </a:r>
            <a:r>
              <a:rPr lang="es-MX" sz="1300" b="0" dirty="0" smtClean="0">
                <a:solidFill>
                  <a:schemeClr val="tx1"/>
                </a:solidFill>
              </a:rPr>
              <a:t>participativa, cuyo objetivo es </a:t>
            </a:r>
            <a:r>
              <a:rPr lang="es-MX" sz="1300" b="0" dirty="0">
                <a:solidFill>
                  <a:schemeClr val="tx1"/>
                </a:solidFill>
              </a:rPr>
              <a:t>la mejora </a:t>
            </a:r>
            <a:r>
              <a:rPr lang="es-MX" sz="1300" b="0" dirty="0" smtClean="0">
                <a:solidFill>
                  <a:schemeClr val="tx1"/>
                </a:solidFill>
              </a:rPr>
              <a:t>continua </a:t>
            </a:r>
            <a:r>
              <a:rPr lang="es-MX" sz="1300" b="0" dirty="0">
                <a:solidFill>
                  <a:schemeClr val="tx1"/>
                </a:solidFill>
              </a:rPr>
              <a:t>a partir de </a:t>
            </a:r>
            <a:r>
              <a:rPr lang="es-MX" sz="1300" b="0" dirty="0" smtClean="0">
                <a:solidFill>
                  <a:schemeClr val="tx1"/>
                </a:solidFill>
              </a:rPr>
              <a:t>la capacidad </a:t>
            </a:r>
            <a:r>
              <a:rPr lang="es-MX" sz="1300" b="0" dirty="0">
                <a:solidFill>
                  <a:schemeClr val="tx1"/>
                </a:solidFill>
              </a:rPr>
              <a:t>y competitividad </a:t>
            </a:r>
            <a:r>
              <a:rPr lang="es-MX" sz="1300" b="0" dirty="0" smtClean="0">
                <a:solidFill>
                  <a:schemeClr val="tx1"/>
                </a:solidFill>
              </a:rPr>
              <a:t>académicas del quehacer universitario: calidad </a:t>
            </a:r>
            <a:r>
              <a:rPr lang="es-MX" sz="1300" b="0" dirty="0">
                <a:solidFill>
                  <a:schemeClr val="tx1"/>
                </a:solidFill>
              </a:rPr>
              <a:t>de la gestión, </a:t>
            </a:r>
            <a:r>
              <a:rPr lang="es-MX" sz="1300" b="0" dirty="0" smtClean="0">
                <a:solidFill>
                  <a:schemeClr val="tx1"/>
                </a:solidFill>
              </a:rPr>
              <a:t>desarrollo </a:t>
            </a:r>
            <a:r>
              <a:rPr lang="es-MX" sz="1300" b="0" dirty="0">
                <a:solidFill>
                  <a:schemeClr val="tx1"/>
                </a:solidFill>
              </a:rPr>
              <a:t>de la innovación educativa, </a:t>
            </a:r>
            <a:r>
              <a:rPr lang="es-MX" sz="1300" b="0" dirty="0" smtClean="0">
                <a:solidFill>
                  <a:schemeClr val="tx1"/>
                </a:solidFill>
              </a:rPr>
              <a:t>internacionalización, vinculación, extensión de la cultura, formación integral del estudiante y la pertinencia de los Programa Educativos (PE). Lo anterior mediante </a:t>
            </a:r>
            <a:r>
              <a:rPr lang="es-MX" sz="1300" b="0" dirty="0">
                <a:solidFill>
                  <a:schemeClr val="tx1"/>
                </a:solidFill>
              </a:rPr>
              <a:t>el diseño de políticas, objetivos estratégicos, estrategias, proyectos y </a:t>
            </a:r>
            <a:r>
              <a:rPr lang="es-MX" sz="1300" b="0" dirty="0" smtClean="0">
                <a:solidFill>
                  <a:schemeClr val="tx1"/>
                </a:solidFill>
              </a:rPr>
              <a:t>Metas Compromiso </a:t>
            </a:r>
            <a:r>
              <a:rPr lang="es-MX" sz="1300" b="0" dirty="0">
                <a:solidFill>
                  <a:schemeClr val="tx1"/>
                </a:solidFill>
              </a:rPr>
              <a:t>que </a:t>
            </a:r>
            <a:r>
              <a:rPr lang="es-MX" sz="1300" b="0" dirty="0" smtClean="0">
                <a:solidFill>
                  <a:schemeClr val="tx1"/>
                </a:solidFill>
              </a:rPr>
              <a:t>refuercen las </a:t>
            </a:r>
            <a:r>
              <a:rPr lang="es-MX" sz="1300" b="0" dirty="0">
                <a:solidFill>
                  <a:schemeClr val="tx1"/>
                </a:solidFill>
              </a:rPr>
              <a:t>fortalezas </a:t>
            </a:r>
            <a:r>
              <a:rPr lang="es-MX" sz="1300" b="0" dirty="0" smtClean="0">
                <a:solidFill>
                  <a:schemeClr val="tx1"/>
                </a:solidFill>
              </a:rPr>
              <a:t>institucionales. Lo que permitirá a su vez atender </a:t>
            </a:r>
            <a:r>
              <a:rPr lang="es-MX" sz="1300" b="0" dirty="0">
                <a:solidFill>
                  <a:schemeClr val="tx1"/>
                </a:solidFill>
              </a:rPr>
              <a:t>los principales problemas </a:t>
            </a:r>
            <a:r>
              <a:rPr lang="es-MX" sz="1300" b="0" dirty="0" smtClean="0">
                <a:solidFill>
                  <a:schemeClr val="tx1"/>
                </a:solidFill>
              </a:rPr>
              <a:t>del quehacer universitario e </a:t>
            </a:r>
            <a:r>
              <a:rPr lang="es-MX" sz="1300" b="0" dirty="0">
                <a:solidFill>
                  <a:schemeClr val="tx1"/>
                </a:solidFill>
              </a:rPr>
              <a:t>incidir en el cierre de brechas de calidad entre </a:t>
            </a:r>
            <a:r>
              <a:rPr lang="es-MX" sz="1300" b="0" dirty="0" smtClean="0">
                <a:solidFill>
                  <a:schemeClr val="tx1"/>
                </a:solidFill>
              </a:rPr>
              <a:t>los PE </a:t>
            </a:r>
            <a:r>
              <a:rPr lang="es-MX" sz="1300" b="0" dirty="0">
                <a:solidFill>
                  <a:schemeClr val="tx1"/>
                </a:solidFill>
              </a:rPr>
              <a:t>y </a:t>
            </a:r>
            <a:r>
              <a:rPr lang="es-MX" sz="1300" b="0" dirty="0" smtClean="0">
                <a:solidFill>
                  <a:schemeClr val="tx1"/>
                </a:solidFill>
              </a:rPr>
              <a:t>los Cuerpos Académicos </a:t>
            </a:r>
            <a:r>
              <a:rPr lang="es-MX" sz="1300" b="0" dirty="0">
                <a:solidFill>
                  <a:schemeClr val="tx1"/>
                </a:solidFill>
              </a:rPr>
              <a:t>(CA</a:t>
            </a:r>
            <a:r>
              <a:rPr lang="es-MX" sz="1300" b="0" dirty="0" smtClean="0">
                <a:solidFill>
                  <a:schemeClr val="tx1"/>
                </a:solidFill>
              </a:rPr>
              <a:t>).</a:t>
            </a:r>
          </a:p>
          <a:p>
            <a:pPr marL="311150" indent="-228600" algn="just">
              <a:lnSpc>
                <a:spcPct val="85000"/>
              </a:lnSpc>
              <a:buFont typeface="Wingdings" panose="05000000000000000000" pitchFamily="2" charset="2"/>
              <a:buChar char="Ø"/>
            </a:pPr>
            <a:endParaRPr lang="es-MX" sz="800" b="0" dirty="0">
              <a:solidFill>
                <a:schemeClr val="tx1"/>
              </a:solidFill>
            </a:endParaRPr>
          </a:p>
          <a:p>
            <a:pPr marL="425450" indent="-342900" algn="just">
              <a:buFont typeface="Wingdings" panose="05000000000000000000" pitchFamily="2" charset="2"/>
              <a:buChar char="Ø"/>
            </a:pPr>
            <a:r>
              <a:rPr lang="es-MX" sz="1300" dirty="0" smtClean="0">
                <a:solidFill>
                  <a:schemeClr val="tx1"/>
                </a:solidFill>
              </a:rPr>
              <a:t>L</a:t>
            </a:r>
            <a:r>
              <a:rPr lang="es-MX" sz="1300" b="0" dirty="0" smtClean="0">
                <a:solidFill>
                  <a:schemeClr val="tx1"/>
                </a:solidFill>
              </a:rPr>
              <a:t>os resultados </a:t>
            </a:r>
            <a:r>
              <a:rPr lang="es-MX" sz="1300" b="0" dirty="0">
                <a:solidFill>
                  <a:schemeClr val="tx1"/>
                </a:solidFill>
              </a:rPr>
              <a:t>de </a:t>
            </a:r>
            <a:r>
              <a:rPr lang="es-MX" sz="1300" b="0" dirty="0" smtClean="0">
                <a:solidFill>
                  <a:schemeClr val="tx1"/>
                </a:solidFill>
              </a:rPr>
              <a:t>las evaluaciones anteriores, y de la evolución</a:t>
            </a:r>
            <a:r>
              <a:rPr lang="es-MX" sz="1300" b="0" dirty="0">
                <a:solidFill>
                  <a:schemeClr val="tx1"/>
                </a:solidFill>
              </a:rPr>
              <a:t>, en el periodo </a:t>
            </a:r>
            <a:r>
              <a:rPr lang="es-MX" sz="1300" dirty="0">
                <a:solidFill>
                  <a:schemeClr val="tx1"/>
                </a:solidFill>
              </a:rPr>
              <a:t>2010</a:t>
            </a:r>
            <a:r>
              <a:rPr lang="es-MX" sz="1300" b="0" dirty="0">
                <a:solidFill>
                  <a:schemeClr val="tx1"/>
                </a:solidFill>
              </a:rPr>
              <a:t> a </a:t>
            </a:r>
            <a:r>
              <a:rPr lang="es-MX" sz="1300" dirty="0" smtClean="0">
                <a:solidFill>
                  <a:schemeClr val="tx1"/>
                </a:solidFill>
              </a:rPr>
              <a:t>diciembre </a:t>
            </a:r>
            <a:r>
              <a:rPr lang="es-MX" sz="1300" dirty="0">
                <a:solidFill>
                  <a:schemeClr val="tx1"/>
                </a:solidFill>
              </a:rPr>
              <a:t>de </a:t>
            </a:r>
            <a:r>
              <a:rPr lang="es-MX" sz="1300" dirty="0" smtClean="0">
                <a:solidFill>
                  <a:schemeClr val="tx1"/>
                </a:solidFill>
              </a:rPr>
              <a:t>2015</a:t>
            </a:r>
            <a:r>
              <a:rPr lang="es-MX" sz="1300" b="0" dirty="0" smtClean="0">
                <a:solidFill>
                  <a:schemeClr val="tx1"/>
                </a:solidFill>
              </a:rPr>
              <a:t>, </a:t>
            </a:r>
            <a:r>
              <a:rPr lang="es-MX" sz="1300" b="0" dirty="0">
                <a:solidFill>
                  <a:schemeClr val="tx1"/>
                </a:solidFill>
              </a:rPr>
              <a:t>de los principales indicadores institucionales que integran la capacidad y competitividad </a:t>
            </a:r>
            <a:r>
              <a:rPr lang="es-MX" sz="1300" b="0" dirty="0" smtClean="0">
                <a:solidFill>
                  <a:schemeClr val="tx1"/>
                </a:solidFill>
              </a:rPr>
              <a:t>académicas, facilitan el análisis </a:t>
            </a:r>
            <a:r>
              <a:rPr lang="es-MX" sz="1300" b="0" dirty="0">
                <a:solidFill>
                  <a:schemeClr val="tx1"/>
                </a:solidFill>
              </a:rPr>
              <a:t>y la </a:t>
            </a:r>
            <a:r>
              <a:rPr lang="es-MX" sz="1300" b="0" dirty="0" smtClean="0">
                <a:solidFill>
                  <a:schemeClr val="tx1"/>
                </a:solidFill>
              </a:rPr>
              <a:t>reflexión </a:t>
            </a:r>
            <a:r>
              <a:rPr lang="es-MX" sz="1300" b="0" dirty="0">
                <a:solidFill>
                  <a:schemeClr val="tx1"/>
                </a:solidFill>
              </a:rPr>
              <a:t>del Programa de Fortalecimiento de la Oferta Educativa (ProFOE) y </a:t>
            </a:r>
            <a:r>
              <a:rPr lang="es-MX" sz="1300" b="0" dirty="0" smtClean="0">
                <a:solidFill>
                  <a:schemeClr val="tx1"/>
                </a:solidFill>
              </a:rPr>
              <a:t>del </a:t>
            </a:r>
            <a:r>
              <a:rPr lang="es-MX" sz="1300" b="0" dirty="0">
                <a:solidFill>
                  <a:schemeClr val="tx1"/>
                </a:solidFill>
              </a:rPr>
              <a:t>Programa de Fortalecimiento de la Gestión Institucional (</a:t>
            </a:r>
            <a:r>
              <a:rPr lang="es-MX" sz="1300" b="0" dirty="0" smtClean="0">
                <a:solidFill>
                  <a:schemeClr val="tx1"/>
                </a:solidFill>
              </a:rPr>
              <a:t>ProGES).</a:t>
            </a:r>
          </a:p>
          <a:p>
            <a:pPr marL="82550" algn="just"/>
            <a:r>
              <a:rPr lang="es-MX" sz="1300" b="0" dirty="0" smtClean="0">
                <a:solidFill>
                  <a:schemeClr val="tx1"/>
                </a:solidFill>
              </a:rPr>
              <a:t> </a:t>
            </a:r>
            <a:endParaRPr lang="es-MX" sz="800" b="0" dirty="0">
              <a:solidFill>
                <a:schemeClr val="tx1"/>
              </a:solidFill>
            </a:endParaRPr>
          </a:p>
          <a:p>
            <a:pPr marL="425450" indent="-342900" algn="just">
              <a:buFont typeface="Wingdings" panose="05000000000000000000" pitchFamily="2" charset="2"/>
              <a:buChar char="Ø"/>
            </a:pPr>
            <a:r>
              <a:rPr lang="es-ES" sz="1300" dirty="0" smtClean="0">
                <a:solidFill>
                  <a:schemeClr val="tx1"/>
                </a:solidFill>
              </a:rPr>
              <a:t>P</a:t>
            </a:r>
            <a:r>
              <a:rPr lang="es-ES" sz="1300" b="0" dirty="0" smtClean="0">
                <a:solidFill>
                  <a:schemeClr val="tx1"/>
                </a:solidFill>
              </a:rPr>
              <a:t>ara realizar la planeación</a:t>
            </a:r>
            <a:r>
              <a:rPr lang="es-ES" sz="1300" b="0" dirty="0">
                <a:solidFill>
                  <a:schemeClr val="tx1"/>
                </a:solidFill>
              </a:rPr>
              <a:t>, </a:t>
            </a:r>
            <a:r>
              <a:rPr lang="es-ES" sz="1300" b="0" dirty="0" smtClean="0">
                <a:solidFill>
                  <a:schemeClr val="tx1"/>
                </a:solidFill>
              </a:rPr>
              <a:t>se sugiere realizar análisis </a:t>
            </a:r>
            <a:r>
              <a:rPr lang="es-ES" sz="1300" b="0" dirty="0">
                <a:solidFill>
                  <a:schemeClr val="tx1"/>
                </a:solidFill>
              </a:rPr>
              <a:t>integrales y profundos sobre: </a:t>
            </a:r>
            <a:r>
              <a:rPr lang="es-ES" sz="1300" dirty="0">
                <a:solidFill>
                  <a:schemeClr val="tx1"/>
                </a:solidFill>
              </a:rPr>
              <a:t>a)</a:t>
            </a:r>
            <a:r>
              <a:rPr lang="es-ES" sz="1300" b="0" dirty="0">
                <a:solidFill>
                  <a:schemeClr val="tx1"/>
                </a:solidFill>
              </a:rPr>
              <a:t> los avances </a:t>
            </a:r>
            <a:r>
              <a:rPr lang="es-ES" sz="1300" b="0" dirty="0" smtClean="0">
                <a:solidFill>
                  <a:schemeClr val="tx1"/>
                </a:solidFill>
              </a:rPr>
              <a:t>logrados del 2010 a </a:t>
            </a:r>
            <a:r>
              <a:rPr lang="es-ES" sz="1300" b="0" dirty="0">
                <a:solidFill>
                  <a:schemeClr val="tx1"/>
                </a:solidFill>
              </a:rPr>
              <a:t>la </a:t>
            </a:r>
            <a:r>
              <a:rPr lang="es-ES" sz="1300" b="0" dirty="0" smtClean="0">
                <a:solidFill>
                  <a:schemeClr val="tx1"/>
                </a:solidFill>
              </a:rPr>
              <a:t>fecha </a:t>
            </a:r>
            <a:r>
              <a:rPr lang="es-ES" sz="1300" b="0" dirty="0">
                <a:solidFill>
                  <a:schemeClr val="tx1"/>
                </a:solidFill>
              </a:rPr>
              <a:t>en la mejora de la capacidad y competitividad académicas </a:t>
            </a:r>
            <a:r>
              <a:rPr lang="es-ES" sz="1300" b="0" dirty="0" smtClean="0">
                <a:solidFill>
                  <a:schemeClr val="tx1"/>
                </a:solidFill>
              </a:rPr>
              <a:t>institucionales </a:t>
            </a:r>
            <a:r>
              <a:rPr lang="es-MX" sz="1300" b="0" dirty="0" smtClean="0">
                <a:solidFill>
                  <a:schemeClr val="tx1"/>
                </a:solidFill>
              </a:rPr>
              <a:t>y</a:t>
            </a:r>
            <a:r>
              <a:rPr lang="es-ES" sz="1300" b="0" dirty="0" smtClean="0">
                <a:solidFill>
                  <a:schemeClr val="tx1"/>
                </a:solidFill>
              </a:rPr>
              <a:t> </a:t>
            </a:r>
            <a:r>
              <a:rPr lang="es-ES" sz="1300" b="0" dirty="0">
                <a:solidFill>
                  <a:schemeClr val="tx1"/>
                </a:solidFill>
              </a:rPr>
              <a:t>de su </a:t>
            </a:r>
            <a:r>
              <a:rPr lang="es-ES" sz="1300" b="0" dirty="0" smtClean="0">
                <a:solidFill>
                  <a:schemeClr val="tx1"/>
                </a:solidFill>
              </a:rPr>
              <a:t>gestión, </a:t>
            </a:r>
            <a:r>
              <a:rPr lang="es-ES" sz="1300" dirty="0">
                <a:solidFill>
                  <a:schemeClr val="tx1"/>
                </a:solidFill>
              </a:rPr>
              <a:t>b)</a:t>
            </a:r>
            <a:r>
              <a:rPr lang="es-ES" sz="1300" b="0" dirty="0">
                <a:solidFill>
                  <a:schemeClr val="tx1"/>
                </a:solidFill>
              </a:rPr>
              <a:t> el cumplimiento de los objetivos y metas </a:t>
            </a:r>
            <a:r>
              <a:rPr lang="es-ES" sz="1300" b="0" dirty="0" smtClean="0">
                <a:solidFill>
                  <a:schemeClr val="tx1"/>
                </a:solidFill>
              </a:rPr>
              <a:t>del ProGES y del </a:t>
            </a:r>
            <a:r>
              <a:rPr lang="es-ES" sz="1300" b="0" dirty="0" err="1" smtClean="0">
                <a:solidFill>
                  <a:schemeClr val="tx1"/>
                </a:solidFill>
              </a:rPr>
              <a:t>ProFOE</a:t>
            </a:r>
            <a:r>
              <a:rPr lang="es-ES" sz="1300" b="0" dirty="0" smtClean="0">
                <a:solidFill>
                  <a:schemeClr val="tx1"/>
                </a:solidFill>
              </a:rPr>
              <a:t>, </a:t>
            </a:r>
            <a:r>
              <a:rPr lang="es-ES" sz="1300" b="0" dirty="0">
                <a:solidFill>
                  <a:schemeClr val="tx1"/>
                </a:solidFill>
              </a:rPr>
              <a:t>y </a:t>
            </a:r>
            <a:r>
              <a:rPr lang="es-ES" sz="1300" dirty="0">
                <a:solidFill>
                  <a:schemeClr val="tx1"/>
                </a:solidFill>
              </a:rPr>
              <a:t>c)</a:t>
            </a:r>
            <a:r>
              <a:rPr lang="es-ES" sz="1300" b="0" dirty="0">
                <a:solidFill>
                  <a:schemeClr val="tx1"/>
                </a:solidFill>
              </a:rPr>
              <a:t> la situación actual académica y </a:t>
            </a:r>
            <a:r>
              <a:rPr lang="es-ES" sz="1300" b="0" dirty="0" smtClean="0">
                <a:solidFill>
                  <a:schemeClr val="tx1"/>
                </a:solidFill>
              </a:rPr>
              <a:t>la de gestión </a:t>
            </a:r>
            <a:r>
              <a:rPr lang="es-ES" sz="1300" b="0" dirty="0">
                <a:solidFill>
                  <a:schemeClr val="tx1"/>
                </a:solidFill>
              </a:rPr>
              <a:t>con el propósito de identificar las acciones a desarrollar para alcanzar los objetivos del Plan de Desarrollo Institucional y las </a:t>
            </a:r>
            <a:r>
              <a:rPr lang="es-ES" sz="1300" b="0" dirty="0" smtClean="0">
                <a:solidFill>
                  <a:schemeClr val="tx1"/>
                </a:solidFill>
              </a:rPr>
              <a:t>Metas Compromiso que se establecerán a partir de la planeación para el periodo 2016-2017.</a:t>
            </a:r>
            <a:endParaRPr lang="es-ES" sz="1300" b="0" dirty="0">
              <a:solidFill>
                <a:schemeClr val="tx1"/>
              </a:solidFill>
            </a:endParaRPr>
          </a:p>
        </p:txBody>
      </p:sp>
      <p:grpSp>
        <p:nvGrpSpPr>
          <p:cNvPr id="2" name="1 Grupo"/>
          <p:cNvGrpSpPr/>
          <p:nvPr/>
        </p:nvGrpSpPr>
        <p:grpSpPr>
          <a:xfrm>
            <a:off x="0" y="744396"/>
            <a:ext cx="1244600" cy="247586"/>
            <a:chOff x="0" y="744396"/>
            <a:chExt cx="1244600" cy="247586"/>
          </a:xfrm>
        </p:grpSpPr>
        <p:sp>
          <p:nvSpPr>
            <p:cNvPr id="6149" name="Rectangle 696"/>
            <p:cNvSpPr>
              <a:spLocks noChangeArrowheads="1"/>
            </p:cNvSpPr>
            <p:nvPr/>
          </p:nvSpPr>
          <p:spPr bwMode="auto">
            <a:xfrm>
              <a:off x="3443" y="744396"/>
              <a:ext cx="1241157" cy="241651"/>
            </a:xfrm>
            <a:prstGeom prst="rect">
              <a:avLst/>
            </a:prstGeom>
            <a:noFill/>
            <a:ln w="34925">
              <a:solidFill>
                <a:srgbClr val="003366"/>
              </a:solidFill>
              <a:miter lim="800000"/>
              <a:headEnd/>
              <a:tailEnd/>
            </a:ln>
          </p:spPr>
          <p:txBody>
            <a:bodyPr wrap="none" anchor="ctr"/>
            <a:lstStyle/>
            <a:p>
              <a:endParaRPr lang="es-ES_tradnl" sz="1400" b="0">
                <a:solidFill>
                  <a:schemeClr val="tx1"/>
                </a:solidFill>
              </a:endParaRPr>
            </a:p>
          </p:txBody>
        </p:sp>
        <p:sp>
          <p:nvSpPr>
            <p:cNvPr id="6150" name="Line 697"/>
            <p:cNvSpPr>
              <a:spLocks noChangeShapeType="1"/>
            </p:cNvSpPr>
            <p:nvPr/>
          </p:nvSpPr>
          <p:spPr bwMode="auto">
            <a:xfrm>
              <a:off x="0" y="986047"/>
              <a:ext cx="1241157" cy="0"/>
            </a:xfrm>
            <a:prstGeom prst="line">
              <a:avLst/>
            </a:prstGeom>
            <a:noFill/>
            <a:ln w="34925">
              <a:solidFill>
                <a:schemeClr val="bg1">
                  <a:lumMod val="85000"/>
                </a:schemeClr>
              </a:solidFill>
              <a:round/>
              <a:headEnd/>
              <a:tailEnd/>
            </a:ln>
          </p:spPr>
          <p:txBody>
            <a:bodyPr/>
            <a:lstStyle/>
            <a:p>
              <a:endParaRPr lang="es-MX"/>
            </a:p>
          </p:txBody>
        </p:sp>
        <p:sp>
          <p:nvSpPr>
            <p:cNvPr id="6151" name="Line 698"/>
            <p:cNvSpPr>
              <a:spLocks noChangeShapeType="1"/>
            </p:cNvSpPr>
            <p:nvPr/>
          </p:nvSpPr>
          <p:spPr bwMode="auto">
            <a:xfrm>
              <a:off x="1241157" y="750331"/>
              <a:ext cx="0" cy="241651"/>
            </a:xfrm>
            <a:prstGeom prst="line">
              <a:avLst/>
            </a:prstGeom>
            <a:noFill/>
            <a:ln w="34925">
              <a:solidFill>
                <a:schemeClr val="bg1">
                  <a:lumMod val="85000"/>
                </a:schemeClr>
              </a:solidFill>
              <a:round/>
              <a:headEnd/>
              <a:tailEnd/>
            </a:ln>
          </p:spPr>
          <p:txBody>
            <a:bodyPr/>
            <a:lstStyle/>
            <a:p>
              <a:endParaRPr lang="es-MX"/>
            </a:p>
          </p:txBody>
        </p:sp>
      </p:grpSp>
      <p:sp>
        <p:nvSpPr>
          <p:cNvPr id="6148" name="AutoShape 703">
            <a:hlinkClick r:id="" action="ppaction://hlinkshowjump?jump=nextslide"/>
          </p:cNvPr>
          <p:cNvSpPr>
            <a:spLocks noChangeArrowheads="1"/>
          </p:cNvSpPr>
          <p:nvPr/>
        </p:nvSpPr>
        <p:spPr bwMode="auto">
          <a:xfrm>
            <a:off x="8931275" y="1916113"/>
            <a:ext cx="155575" cy="147637"/>
          </a:xfrm>
          <a:prstGeom prst="rightArrow">
            <a:avLst>
              <a:gd name="adj1" fmla="val 50000"/>
              <a:gd name="adj2" fmla="val 58733"/>
            </a:avLst>
          </a:prstGeom>
          <a:solidFill>
            <a:srgbClr val="006600">
              <a:alpha val="50000"/>
            </a:srgbClr>
          </a:solidFill>
          <a:ln w="19050" algn="ctr">
            <a:solidFill>
              <a:schemeClr val="tx1"/>
            </a:solidFill>
            <a:miter lim="800000"/>
            <a:headEnd/>
            <a:tailEnd/>
          </a:ln>
        </p:spPr>
        <p:txBody>
          <a:bodyPr wrap="none" tIns="90000" anchor="ctr"/>
          <a:lstStyle/>
          <a:p>
            <a:endParaRPr lang="es-ES_tradnl" sz="1400" b="0">
              <a:solidFill>
                <a:schemeClr val="tx1"/>
              </a:solidFill>
            </a:endParaRPr>
          </a:p>
        </p:txBody>
      </p:sp>
      <p:grpSp>
        <p:nvGrpSpPr>
          <p:cNvPr id="11" name="Group 143"/>
          <p:cNvGrpSpPr>
            <a:grpSpLocks/>
          </p:cNvGrpSpPr>
          <p:nvPr/>
        </p:nvGrpSpPr>
        <p:grpSpPr bwMode="auto">
          <a:xfrm>
            <a:off x="21876" y="914382"/>
            <a:ext cx="968375" cy="42862"/>
            <a:chOff x="1447" y="674"/>
            <a:chExt cx="565" cy="27"/>
          </a:xfrm>
        </p:grpSpPr>
        <p:pic>
          <p:nvPicPr>
            <p:cNvPr id="12" name="Picture 144" descr="jnchainslw"/>
            <p:cNvPicPr preferRelativeResize="0">
              <a:picLocks noChangeArrowheads="1" noCrop="1"/>
            </p:cNvPicPr>
            <p:nvPr/>
          </p:nvPicPr>
          <p:blipFill>
            <a:blip r:embed="rId2" cstate="print"/>
            <a:srcRect/>
            <a:stretch>
              <a:fillRect/>
            </a:stretch>
          </p:blipFill>
          <p:spPr bwMode="auto">
            <a:xfrm>
              <a:off x="1447" y="674"/>
              <a:ext cx="354" cy="27"/>
            </a:xfrm>
            <a:prstGeom prst="rect">
              <a:avLst/>
            </a:prstGeom>
            <a:noFill/>
            <a:ln w="9525">
              <a:noFill/>
              <a:miter lim="800000"/>
              <a:headEnd/>
              <a:tailEnd/>
            </a:ln>
          </p:spPr>
        </p:pic>
        <p:pic>
          <p:nvPicPr>
            <p:cNvPr id="13" name="Picture 145" descr="jnchainslw"/>
            <p:cNvPicPr preferRelativeResize="0">
              <a:picLocks noChangeArrowheads="1" noCrop="1"/>
            </p:cNvPicPr>
            <p:nvPr/>
          </p:nvPicPr>
          <p:blipFill>
            <a:blip r:embed="rId2" cstate="print"/>
            <a:srcRect/>
            <a:stretch>
              <a:fillRect/>
            </a:stretch>
          </p:blipFill>
          <p:spPr bwMode="auto">
            <a:xfrm>
              <a:off x="1658" y="674"/>
              <a:ext cx="354" cy="27"/>
            </a:xfrm>
            <a:prstGeom prst="rect">
              <a:avLst/>
            </a:prstGeom>
            <a:noFill/>
            <a:ln w="9525">
              <a:noFill/>
              <a:miter lim="800000"/>
              <a:headEnd/>
              <a:tailEnd/>
            </a:ln>
          </p:spPr>
        </p:pic>
      </p:grpSp>
      <p:sp>
        <p:nvSpPr>
          <p:cNvPr id="14" name="Título 1"/>
          <p:cNvSpPr txBox="1">
            <a:spLocks/>
          </p:cNvSpPr>
          <p:nvPr/>
        </p:nvSpPr>
        <p:spPr>
          <a:xfrm>
            <a:off x="821932" y="1"/>
            <a:ext cx="8322067" cy="584775"/>
          </a:xfrm>
          <a:prstGeom prst="rect">
            <a:avLst/>
          </a:prstGeom>
          <a:solidFill>
            <a:schemeClr val="accent5"/>
          </a:solidFill>
          <a:ln>
            <a:solidFill>
              <a:schemeClr val="accent1"/>
            </a:solidFill>
          </a:ln>
        </p:spPr>
        <p:txBody>
          <a:bodyPr>
            <a:spAutoFit/>
          </a:bodyPr>
          <a:lstStyle>
            <a:lvl1pPr algn="ctr" rtl="0" eaLnBrk="0" fontAlgn="base" hangingPunct="0">
              <a:spcBef>
                <a:spcPct val="0"/>
              </a:spcBef>
              <a:spcAft>
                <a:spcPct val="0"/>
              </a:spcAft>
              <a:defRPr sz="1600" baseline="0">
                <a:ln>
                  <a:solidFill>
                    <a:schemeClr val="accent1"/>
                  </a:solidFill>
                </a:ln>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MX" b="0" kern="0" smtClean="0"/>
              <a:t>Décimo segundo proceso para formular el  </a:t>
            </a:r>
            <a:br>
              <a:rPr lang="es-MX" b="0" kern="0" smtClean="0"/>
            </a:br>
            <a:r>
              <a:rPr lang="es-MX" b="0" kern="0" smtClean="0"/>
              <a:t>Programa de Fortalecimiento de la Calidad Educativa 2016-2017 </a:t>
            </a:r>
            <a:endParaRPr lang="es-MX" b="0" kern="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3099"/>
                                        </p:tgtEl>
                                        <p:attrNameLst>
                                          <p:attrName>style.visibility</p:attrName>
                                        </p:attrNameLst>
                                      </p:cBhvr>
                                      <p:to>
                                        <p:strVal val="visible"/>
                                      </p:to>
                                    </p:set>
                                    <p:animEffect transition="in" filter="fade">
                                      <p:cBhvr>
                                        <p:cTn id="7" dur="3000"/>
                                        <p:tgtEl>
                                          <p:spTgt spid="3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2"/>
          <p:cNvSpPr>
            <a:spLocks noChangeArrowheads="1"/>
          </p:cNvSpPr>
          <p:nvPr/>
        </p:nvSpPr>
        <p:spPr bwMode="auto">
          <a:xfrm>
            <a:off x="0" y="576912"/>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75779" name="Rectangle 52"/>
          <p:cNvSpPr>
            <a:spLocks noChangeArrowheads="1"/>
          </p:cNvSpPr>
          <p:nvPr/>
        </p:nvSpPr>
        <p:spPr bwMode="auto">
          <a:xfrm>
            <a:off x="0" y="585768"/>
            <a:ext cx="9144000" cy="6272232"/>
          </a:xfrm>
          <a:prstGeom prst="rect">
            <a:avLst/>
          </a:prstGeom>
          <a:solidFill>
            <a:schemeClr val="bg1">
              <a:alpha val="8000"/>
            </a:schemeClr>
          </a:solidFill>
          <a:ln w="28575">
            <a:noFill/>
            <a:miter lim="800000"/>
            <a:headEnd/>
            <a:tailEnd/>
          </a:ln>
        </p:spPr>
        <p:txBody>
          <a:bodyPr lIns="72000" tIns="36000" rIns="72000" bIns="36000">
            <a:noAutofit/>
          </a:bodyPr>
          <a:lstStyle/>
          <a:p>
            <a:pPr marL="441325" indent="-266700">
              <a:lnSpc>
                <a:spcPct val="95000"/>
              </a:lnSpc>
              <a:spcBef>
                <a:spcPct val="15000"/>
              </a:spcBef>
              <a:buFont typeface="Wingdings" pitchFamily="2" charset="2"/>
              <a:buNone/>
              <a:tabLst>
                <a:tab pos="266700" algn="l"/>
              </a:tabLst>
            </a:pPr>
            <a:r>
              <a:rPr lang="es-MX" sz="1300" dirty="0">
                <a:solidFill>
                  <a:schemeClr val="tx1"/>
                </a:solidFill>
              </a:rPr>
              <a:t>Contenido del </a:t>
            </a:r>
            <a:r>
              <a:rPr lang="es-MX" sz="1300" dirty="0" smtClean="0">
                <a:solidFill>
                  <a:schemeClr val="tx1"/>
                </a:solidFill>
              </a:rPr>
              <a:t>PFCE-</a:t>
            </a:r>
            <a:r>
              <a:rPr lang="es-MX" sz="1300" dirty="0" err="1" smtClean="0">
                <a:solidFill>
                  <a:schemeClr val="tx1"/>
                </a:solidFill>
              </a:rPr>
              <a:t>ProFOE</a:t>
            </a:r>
            <a:r>
              <a:rPr lang="es-MX" sz="1300" dirty="0" smtClean="0">
                <a:solidFill>
                  <a:schemeClr val="tx1"/>
                </a:solidFill>
              </a:rPr>
              <a:t> 2016-2017</a:t>
            </a:r>
            <a:endParaRPr lang="es-MX" sz="1300" dirty="0">
              <a:solidFill>
                <a:schemeClr val="tx1"/>
              </a:solidFill>
            </a:endParaRPr>
          </a:p>
          <a:p>
            <a:pPr marL="530225" indent="-355600">
              <a:lnSpc>
                <a:spcPct val="95000"/>
              </a:lnSpc>
              <a:spcBef>
                <a:spcPct val="15000"/>
              </a:spcBef>
              <a:buFont typeface="Wingdings" pitchFamily="2" charset="2"/>
              <a:buNone/>
              <a:tabLst>
                <a:tab pos="266700" algn="l"/>
              </a:tabLst>
            </a:pPr>
            <a:endParaRPr lang="es-MX" sz="500" b="0" dirty="0" smtClean="0">
              <a:solidFill>
                <a:schemeClr val="tx1"/>
              </a:solidFill>
            </a:endParaRPr>
          </a:p>
          <a:p>
            <a:pPr marL="530225" indent="-356400" algn="just">
              <a:spcBef>
                <a:spcPts val="0"/>
              </a:spcBef>
              <a:buFont typeface="+mj-lt"/>
              <a:buAutoNum type="romanUcPeriod" startAt="7"/>
              <a:tabLst>
                <a:tab pos="266700" algn="l"/>
              </a:tabLst>
            </a:pPr>
            <a:r>
              <a:rPr lang="it-IT" sz="1300" dirty="0" smtClean="0">
                <a:solidFill>
                  <a:schemeClr val="tx1"/>
                </a:solidFill>
              </a:rPr>
              <a:t>Formulación del proyecto integral PFCE-ProFOE.</a:t>
            </a:r>
          </a:p>
          <a:p>
            <a:pPr marL="990600" lvl="1" indent="-356400" algn="just">
              <a:spcBef>
                <a:spcPts val="0"/>
              </a:spcBef>
              <a:buFont typeface="Wingdings" pitchFamily="2" charset="2"/>
              <a:buChar char="Ø"/>
            </a:pPr>
            <a:r>
              <a:rPr lang="es-MX" sz="1300" b="0" dirty="0" smtClean="0">
                <a:solidFill>
                  <a:schemeClr val="tx1"/>
                </a:solidFill>
              </a:rPr>
              <a:t>El PFCE-</a:t>
            </a:r>
            <a:r>
              <a:rPr lang="es-MX" sz="1300" b="0" dirty="0" err="1" smtClean="0">
                <a:solidFill>
                  <a:schemeClr val="tx1"/>
                </a:solidFill>
              </a:rPr>
              <a:t>ProFOE</a:t>
            </a:r>
            <a:r>
              <a:rPr lang="es-MX" sz="1300" b="0" dirty="0" smtClean="0">
                <a:solidFill>
                  <a:schemeClr val="tx1"/>
                </a:solidFill>
              </a:rPr>
              <a:t> y su proyecto deben constituir un planteamiento congruente y articulado.</a:t>
            </a:r>
          </a:p>
          <a:p>
            <a:pPr marL="992188" lvl="1" indent="-356400" algn="just">
              <a:spcBef>
                <a:spcPts val="0"/>
              </a:spcBef>
              <a:buFont typeface="Wingdings" pitchFamily="2" charset="2"/>
              <a:buChar char="Ø"/>
            </a:pPr>
            <a:r>
              <a:rPr lang="es-MX" sz="1300" b="0" dirty="0" smtClean="0">
                <a:solidFill>
                  <a:schemeClr val="tx1"/>
                </a:solidFill>
              </a:rPr>
              <a:t>El proyecto integral deberá contener como máximo cuatro objetivos particulares, cuatro metas académicas por objetivo particular y cuatro acciones articuladas por meta con sus respectivos recursos debidamente justificados y priorizados. (</a:t>
            </a:r>
            <a:r>
              <a:rPr lang="es-MX" sz="1300" b="0" u="sng" dirty="0" smtClean="0">
                <a:solidFill>
                  <a:schemeClr val="tx1"/>
                </a:solidFill>
              </a:rPr>
              <a:t>Extensión máxima de 15  cuartillas)</a:t>
            </a:r>
            <a:r>
              <a:rPr lang="es-MX" sz="1300" b="0" dirty="0" smtClean="0">
                <a:solidFill>
                  <a:schemeClr val="tx1"/>
                </a:solidFill>
              </a:rPr>
              <a:t>.</a:t>
            </a:r>
            <a:endParaRPr lang="es-ES" sz="1300" b="0" dirty="0" smtClean="0">
              <a:solidFill>
                <a:schemeClr val="tx1"/>
              </a:solidFill>
            </a:endParaRPr>
          </a:p>
          <a:p>
            <a:pPr marL="992188" lvl="1" indent="-356400" algn="just">
              <a:spcBef>
                <a:spcPts val="0"/>
              </a:spcBef>
              <a:buFont typeface="Wingdings" pitchFamily="2" charset="2"/>
              <a:buChar char="Ø"/>
            </a:pPr>
            <a:r>
              <a:rPr lang="es-MX" sz="1300" b="0" dirty="0" smtClean="0">
                <a:solidFill>
                  <a:schemeClr val="tx1"/>
                </a:solidFill>
              </a:rPr>
              <a:t>Proyecto integral debe incidir en el desarrollo de los cuerpos académicos y el fortalecimiento de la planta académica, además de la capacitación y actualización en el proceso de enseñanza aprendizaje, en mejorar la atención y formación integral de los estudiantes y la calidad de los PE de TSU/Lic y posgrado.</a:t>
            </a:r>
          </a:p>
          <a:p>
            <a:pPr marL="635788" lvl="1" algn="just">
              <a:spcBef>
                <a:spcPts val="0"/>
              </a:spcBef>
            </a:pPr>
            <a:endParaRPr lang="es-MX" sz="800" b="0" dirty="0" smtClean="0">
              <a:solidFill>
                <a:schemeClr val="tx1"/>
              </a:solidFill>
            </a:endParaRPr>
          </a:p>
          <a:p>
            <a:pPr marL="542925" indent="-356400" algn="just">
              <a:spcBef>
                <a:spcPts val="0"/>
              </a:spcBef>
              <a:buFont typeface="Wingdings" pitchFamily="2" charset="2"/>
              <a:buAutoNum type="romanUcPeriod" startAt="7"/>
            </a:pPr>
            <a:r>
              <a:rPr lang="it-IT" sz="1300" dirty="0" smtClean="0">
                <a:solidFill>
                  <a:schemeClr val="tx1"/>
                </a:solidFill>
              </a:rPr>
              <a:t>Consistencia </a:t>
            </a:r>
            <a:r>
              <a:rPr lang="it-IT" sz="1300" dirty="0">
                <a:solidFill>
                  <a:schemeClr val="tx1"/>
                </a:solidFill>
              </a:rPr>
              <a:t>interna del </a:t>
            </a:r>
            <a:r>
              <a:rPr lang="it-IT" sz="1300" dirty="0" smtClean="0">
                <a:solidFill>
                  <a:schemeClr val="tx1"/>
                </a:solidFill>
              </a:rPr>
              <a:t>PFCE-ProFOE 2016-2017 </a:t>
            </a:r>
            <a:r>
              <a:rPr lang="it-IT" sz="1300" dirty="0">
                <a:solidFill>
                  <a:schemeClr val="tx1"/>
                </a:solidFill>
              </a:rPr>
              <a:t>y su impacto previsto en la mejora continua de la calidad y en el cierre de brechas de </a:t>
            </a:r>
            <a:r>
              <a:rPr lang="it-IT" sz="1300" dirty="0" smtClean="0">
                <a:solidFill>
                  <a:schemeClr val="tx1"/>
                </a:solidFill>
              </a:rPr>
              <a:t>calidad entre los PE.</a:t>
            </a:r>
            <a:endParaRPr lang="es-MX" sz="1300" dirty="0">
              <a:solidFill>
                <a:schemeClr val="tx1"/>
              </a:solidFill>
            </a:endParaRPr>
          </a:p>
          <a:p>
            <a:pPr marL="963613" lvl="1" indent="-356400" algn="just">
              <a:spcBef>
                <a:spcPts val="0"/>
              </a:spcBef>
              <a:buFont typeface="Wingdings" pitchFamily="2" charset="2"/>
              <a:buChar char="Ø"/>
            </a:pPr>
            <a:r>
              <a:rPr lang="es-MX" sz="1300" b="0" dirty="0" smtClean="0">
                <a:solidFill>
                  <a:schemeClr val="tx1"/>
                </a:solidFill>
              </a:rPr>
              <a:t>Congruencia </a:t>
            </a:r>
            <a:r>
              <a:rPr lang="es-MX" sz="1300" b="0" dirty="0">
                <a:solidFill>
                  <a:schemeClr val="tx1"/>
                </a:solidFill>
              </a:rPr>
              <a:t>con la </a:t>
            </a:r>
            <a:r>
              <a:rPr lang="es-MX" sz="1300" b="0" dirty="0" smtClean="0">
                <a:solidFill>
                  <a:schemeClr val="tx1"/>
                </a:solidFill>
              </a:rPr>
              <a:t>misión y visión </a:t>
            </a:r>
            <a:r>
              <a:rPr lang="es-MX" sz="1300" b="0" dirty="0">
                <a:solidFill>
                  <a:schemeClr val="tx1"/>
                </a:solidFill>
              </a:rPr>
              <a:t>institucional. </a:t>
            </a:r>
          </a:p>
          <a:p>
            <a:pPr marL="963613" lvl="1" indent="-356400" algn="just">
              <a:spcBef>
                <a:spcPts val="0"/>
              </a:spcBef>
              <a:buFont typeface="Wingdings" pitchFamily="2" charset="2"/>
              <a:buChar char="Ø"/>
            </a:pPr>
            <a:r>
              <a:rPr lang="es-MX" sz="1300" b="0" dirty="0" smtClean="0">
                <a:solidFill>
                  <a:schemeClr val="tx1"/>
                </a:solidFill>
              </a:rPr>
              <a:t>Verificación </a:t>
            </a:r>
            <a:r>
              <a:rPr lang="es-MX" sz="1300" b="0" dirty="0">
                <a:solidFill>
                  <a:schemeClr val="tx1"/>
                </a:solidFill>
              </a:rPr>
              <a:t>de la articulación entre problemas, políticas, objetivos </a:t>
            </a:r>
            <a:r>
              <a:rPr lang="es-MX" sz="1300" b="0" dirty="0" smtClean="0">
                <a:solidFill>
                  <a:schemeClr val="tx1"/>
                </a:solidFill>
              </a:rPr>
              <a:t>, estrategias y acciones.</a:t>
            </a:r>
            <a:endParaRPr lang="es-MX" sz="1300" b="0" dirty="0">
              <a:solidFill>
                <a:schemeClr val="tx1"/>
              </a:solidFill>
            </a:endParaRPr>
          </a:p>
          <a:p>
            <a:pPr marL="963613" lvl="1" indent="-356400" algn="just">
              <a:spcBef>
                <a:spcPts val="0"/>
              </a:spcBef>
              <a:buFont typeface="Wingdings" pitchFamily="2" charset="2"/>
              <a:buChar char="Ø"/>
            </a:pPr>
            <a:r>
              <a:rPr lang="es-MX" sz="1300" b="0" dirty="0">
                <a:solidFill>
                  <a:schemeClr val="tx1"/>
                </a:solidFill>
              </a:rPr>
              <a:t>Evaluación de la factibilidad para lograr los objetivos y compromisos de la Oferta Educativa</a:t>
            </a:r>
            <a:r>
              <a:rPr lang="es-MX" sz="1300" b="0" dirty="0" smtClean="0">
                <a:solidFill>
                  <a:schemeClr val="tx1"/>
                </a:solidFill>
              </a:rPr>
              <a:t>.</a:t>
            </a:r>
          </a:p>
          <a:p>
            <a:pPr marL="963613" lvl="1" indent="-356400" algn="just">
              <a:spcBef>
                <a:spcPts val="0"/>
              </a:spcBef>
              <a:buFont typeface="Wingdings" pitchFamily="2" charset="2"/>
              <a:buChar char="Ø"/>
            </a:pPr>
            <a:r>
              <a:rPr lang="es-MX" sz="1300" b="0" dirty="0" smtClean="0">
                <a:solidFill>
                  <a:schemeClr val="tx1"/>
                </a:solidFill>
              </a:rPr>
              <a:t>Revisión sustentada y racional de los recursos solicitados.</a:t>
            </a:r>
          </a:p>
          <a:p>
            <a:pPr marL="607213" lvl="1" algn="just">
              <a:spcBef>
                <a:spcPts val="0"/>
              </a:spcBef>
            </a:pPr>
            <a:endParaRPr lang="es-MX" sz="800" dirty="0">
              <a:solidFill>
                <a:schemeClr val="tx1"/>
              </a:solidFill>
            </a:endParaRPr>
          </a:p>
          <a:p>
            <a:pPr marL="542925" indent="-356400" algn="just">
              <a:spcBef>
                <a:spcPts val="0"/>
              </a:spcBef>
              <a:buFont typeface="+mj-lt"/>
              <a:buAutoNum type="romanUcPeriod" startAt="9"/>
            </a:pPr>
            <a:r>
              <a:rPr lang="es-MX" sz="1300" dirty="0">
                <a:solidFill>
                  <a:schemeClr val="tx1"/>
                </a:solidFill>
              </a:rPr>
              <a:t>Concentrado de los proyectos de la institución.</a:t>
            </a:r>
          </a:p>
          <a:p>
            <a:pPr marL="963613" lvl="1" indent="-356400" algn="just">
              <a:spcBef>
                <a:spcPts val="0"/>
              </a:spcBef>
              <a:buFont typeface="Wingdings" pitchFamily="2" charset="2"/>
              <a:buChar char="Ø"/>
            </a:pPr>
            <a:r>
              <a:rPr lang="es-MX" sz="1300" b="0" dirty="0">
                <a:solidFill>
                  <a:schemeClr val="tx1"/>
                </a:solidFill>
              </a:rPr>
              <a:t>En esta sección debe presentarse el concentrado de todos los proyectos de la IES que genera el sistema e-PIFI a través del módulo de captura de proyectos</a:t>
            </a:r>
            <a:r>
              <a:rPr lang="es-MX" sz="1300" b="0" dirty="0" smtClean="0">
                <a:solidFill>
                  <a:schemeClr val="tx1"/>
                </a:solidFill>
              </a:rPr>
              <a:t>.</a:t>
            </a:r>
          </a:p>
          <a:p>
            <a:pPr marL="607213" lvl="1" algn="just">
              <a:spcBef>
                <a:spcPts val="0"/>
              </a:spcBef>
            </a:pPr>
            <a:endParaRPr lang="es-MX" sz="800" b="0" dirty="0">
              <a:solidFill>
                <a:schemeClr val="tx1"/>
              </a:solidFill>
            </a:endParaRPr>
          </a:p>
          <a:p>
            <a:pPr marL="542925" indent="-356400" algn="just">
              <a:spcBef>
                <a:spcPts val="0"/>
              </a:spcBef>
              <a:buFont typeface="Wingdings" pitchFamily="2" charset="2"/>
              <a:buAutoNum type="romanUcPeriod" startAt="9"/>
            </a:pPr>
            <a:r>
              <a:rPr lang="es-MX" sz="1300" dirty="0">
                <a:solidFill>
                  <a:schemeClr val="tx1"/>
                </a:solidFill>
              </a:rPr>
              <a:t>Conclusiones.</a:t>
            </a:r>
          </a:p>
          <a:p>
            <a:pPr marL="150013" algn="just">
              <a:spcBef>
                <a:spcPts val="0"/>
              </a:spcBef>
            </a:pPr>
            <a:endParaRPr lang="es-MX" sz="1300" b="0" dirty="0" smtClean="0">
              <a:solidFill>
                <a:schemeClr val="tx1"/>
              </a:solidFill>
            </a:endParaRPr>
          </a:p>
        </p:txBody>
      </p:sp>
      <p:sp>
        <p:nvSpPr>
          <p:cNvPr id="9" name="8 Rectángulo">
            <a:hlinkClick r:id="rId2" action="ppaction://hlinksldjump"/>
          </p:cNvPr>
          <p:cNvSpPr/>
          <p:nvPr/>
        </p:nvSpPr>
        <p:spPr bwMode="auto">
          <a:xfrm flipH="1">
            <a:off x="0" y="576912"/>
            <a:ext cx="9144000" cy="6858000"/>
          </a:xfrm>
          <a:prstGeom prst="rect">
            <a:avLst/>
          </a:prstGeom>
          <a:solidFill>
            <a:srgbClr val="002774">
              <a:alpha val="0"/>
            </a:srgbClr>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sp>
        <p:nvSpPr>
          <p:cNvPr id="6" name="5 Rectángulo">
            <a:hlinkClick r:id="rId3" action="ppaction://hlinkfile"/>
          </p:cNvPr>
          <p:cNvSpPr>
            <a:spLocks/>
          </p:cNvSpPr>
          <p:nvPr/>
        </p:nvSpPr>
        <p:spPr bwMode="auto">
          <a:xfrm>
            <a:off x="2891811" y="2060848"/>
            <a:ext cx="849416" cy="252752"/>
          </a:xfrm>
          <a:prstGeom prst="rect">
            <a:avLst/>
          </a:prstGeom>
          <a:solidFill>
            <a:srgbClr val="002774">
              <a:alpha val="0"/>
            </a:srgbClr>
          </a:solidFill>
          <a:ln w="3175" algn="ctr">
            <a:noFill/>
            <a:miter lim="800000"/>
            <a:headEnd/>
            <a:tailEnd/>
          </a:ln>
        </p:spPr>
        <p:txBody>
          <a:bodyPr wrap="square" tIns="36000" rIns="18000" bIns="36000" rtlCol="0" anchor="ctr">
            <a:spAutoFit/>
          </a:bodyPr>
          <a:lstStyle/>
          <a:p>
            <a:pPr algn="just">
              <a:lnSpc>
                <a:spcPct val="90000"/>
              </a:lnSpc>
              <a:tabLst>
                <a:tab pos="180975" algn="l"/>
                <a:tab pos="447675" algn="l"/>
              </a:tabLst>
            </a:pPr>
            <a:endParaRPr lang="es-MX" sz="1300" b="1" dirty="0"/>
          </a:p>
        </p:txBody>
      </p:sp>
      <p:sp>
        <p:nvSpPr>
          <p:cNvPr id="7" name="AutoShape 60">
            <a:hlinkClick r:id="" action="ppaction://hlinkshowjump?jump=previousslide"/>
          </p:cNvPr>
          <p:cNvSpPr>
            <a:spLocks noChangeArrowheads="1"/>
          </p:cNvSpPr>
          <p:nvPr/>
        </p:nvSpPr>
        <p:spPr bwMode="auto">
          <a:xfrm flipH="1">
            <a:off x="8748713" y="642918"/>
            <a:ext cx="155575" cy="147637"/>
          </a:xfrm>
          <a:prstGeom prst="rightArrow">
            <a:avLst>
              <a:gd name="adj1" fmla="val 50000"/>
              <a:gd name="adj2" fmla="val 58733"/>
            </a:avLst>
          </a:prstGeom>
          <a:solidFill>
            <a:srgbClr val="006600">
              <a:alpha val="50195"/>
            </a:srgbClr>
          </a:solidFill>
          <a:ln w="19050" algn="ctr">
            <a:solidFill>
              <a:schemeClr val="tx1"/>
            </a:solidFill>
            <a:miter lim="800000"/>
            <a:headEnd/>
            <a:tailEnd/>
          </a:ln>
        </p:spPr>
        <p:txBody>
          <a:bodyPr wrap="none" tIns="90000" anchor="ctr"/>
          <a:lstStyle/>
          <a:p>
            <a:endParaRPr lang="es-ES_tradnl" sz="1400" b="0">
              <a:solidFill>
                <a:schemeClr val="tx1"/>
              </a:solidFill>
            </a:endParaRPr>
          </a:p>
        </p:txBody>
      </p:sp>
      <p:sp>
        <p:nvSpPr>
          <p:cNvPr id="8" name="AutoShape 66">
            <a:hlinkClick r:id="" action="ppaction://hlinkshowjump?jump=nextslide"/>
          </p:cNvPr>
          <p:cNvSpPr>
            <a:spLocks noChangeArrowheads="1"/>
          </p:cNvSpPr>
          <p:nvPr/>
        </p:nvSpPr>
        <p:spPr bwMode="auto">
          <a:xfrm>
            <a:off x="8959850" y="642918"/>
            <a:ext cx="155575" cy="147637"/>
          </a:xfrm>
          <a:prstGeom prst="rightArrow">
            <a:avLst>
              <a:gd name="adj1" fmla="val 50000"/>
              <a:gd name="adj2" fmla="val 58733"/>
            </a:avLst>
          </a:prstGeom>
          <a:solidFill>
            <a:srgbClr val="006600">
              <a:alpha val="50195"/>
            </a:srgbClr>
          </a:solidFill>
          <a:ln w="19050" algn="ctr">
            <a:solidFill>
              <a:schemeClr val="tx1"/>
            </a:solidFill>
            <a:miter lim="800000"/>
            <a:headEnd/>
            <a:tailEnd/>
          </a:ln>
        </p:spPr>
        <p:txBody>
          <a:bodyPr wrap="none" tIns="90000" anchor="ctr"/>
          <a:lstStyle/>
          <a:p>
            <a:endParaRPr lang="es-ES_tradnl" sz="1400" b="0">
              <a:solidFill>
                <a:schemeClr val="tx1"/>
              </a:solidFill>
            </a:endParaRPr>
          </a:p>
        </p:txBody>
      </p:sp>
      <p:pic>
        <p:nvPicPr>
          <p:cNvPr id="11" name="Imagen 10"/>
          <p:cNvPicPr>
            <a:picLocks noChangeAspect="1"/>
          </p:cNvPicPr>
          <p:nvPr/>
        </p:nvPicPr>
        <p:blipFill>
          <a:blip r:embed="rId4"/>
          <a:stretch>
            <a:fillRect/>
          </a:stretch>
        </p:blipFill>
        <p:spPr>
          <a:xfrm>
            <a:off x="810046" y="8856"/>
            <a:ext cx="8333954" cy="597460"/>
          </a:xfrm>
          <a:prstGeom prst="rect">
            <a:avLst/>
          </a:prstGeom>
        </p:spPr>
      </p:pic>
    </p:spTree>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2" name="Rectangle 287"/>
          <p:cNvSpPr>
            <a:spLocks noChangeArrowheads="1"/>
          </p:cNvSpPr>
          <p:nvPr/>
        </p:nvSpPr>
        <p:spPr bwMode="auto">
          <a:xfrm>
            <a:off x="-19018" y="1823605"/>
            <a:ext cx="9163018" cy="5034395"/>
          </a:xfrm>
          <a:prstGeom prst="rect">
            <a:avLst/>
          </a:prstGeom>
          <a:solidFill>
            <a:schemeClr val="bg1">
              <a:alpha val="10000"/>
            </a:schemeClr>
          </a:solidFill>
          <a:ln w="9525" algn="ctr">
            <a:noFill/>
            <a:miter lim="800000"/>
            <a:headEnd/>
            <a:tailEnd/>
          </a:ln>
        </p:spPr>
        <p:txBody>
          <a:bodyPr>
            <a:noAutofit/>
          </a:bodyPr>
          <a:lstStyle/>
          <a:p>
            <a:endParaRPr lang="es-MX" sz="500" b="1" dirty="0" smtClean="0">
              <a:solidFill>
                <a:schemeClr val="tx1"/>
              </a:solidFill>
            </a:endParaRPr>
          </a:p>
          <a:p>
            <a:pPr algn="just">
              <a:spcBef>
                <a:spcPts val="0"/>
              </a:spcBef>
              <a:spcAft>
                <a:spcPts val="0"/>
              </a:spcAft>
            </a:pPr>
            <a:r>
              <a:rPr lang="es-MX" sz="1300" b="1" dirty="0" smtClean="0">
                <a:solidFill>
                  <a:schemeClr val="tx1"/>
                </a:solidFill>
              </a:rPr>
              <a:t>Programa de Fortalecimiento de la Gestión Institucional (</a:t>
            </a:r>
            <a:r>
              <a:rPr lang="es-MX" sz="1300" b="1" dirty="0" err="1" smtClean="0">
                <a:solidFill>
                  <a:schemeClr val="tx1"/>
                </a:solidFill>
              </a:rPr>
              <a:t>ProGES</a:t>
            </a:r>
            <a:r>
              <a:rPr lang="es-MX" sz="1300" b="1" dirty="0" smtClean="0">
                <a:solidFill>
                  <a:schemeClr val="tx1"/>
                </a:solidFill>
              </a:rPr>
              <a:t>)</a:t>
            </a:r>
          </a:p>
          <a:p>
            <a:pPr>
              <a:spcBef>
                <a:spcPts val="0"/>
              </a:spcBef>
              <a:spcAft>
                <a:spcPts val="0"/>
              </a:spcAft>
            </a:pPr>
            <a:endParaRPr lang="es-MX" sz="800" b="1" dirty="0" smtClean="0">
              <a:solidFill>
                <a:schemeClr val="tx1"/>
              </a:solidFill>
            </a:endParaRPr>
          </a:p>
          <a:p>
            <a:pPr algn="just">
              <a:spcBef>
                <a:spcPts val="0"/>
              </a:spcBef>
              <a:spcAft>
                <a:spcPts val="0"/>
              </a:spcAft>
            </a:pPr>
            <a:r>
              <a:rPr lang="es-MX" sz="1300" dirty="0" smtClean="0">
                <a:solidFill>
                  <a:schemeClr val="tx1"/>
                </a:solidFill>
              </a:rPr>
              <a:t>Documento en el que se consigna el resultado del proceso de actualización de la planeación y programación de la gestión para 2016-2017. </a:t>
            </a:r>
            <a:r>
              <a:rPr lang="es-ES" sz="1300" dirty="0" smtClean="0">
                <a:solidFill>
                  <a:schemeClr val="tx1"/>
                </a:solidFill>
              </a:rPr>
              <a:t>Contenido máximo de 50 cuartillas.</a:t>
            </a:r>
          </a:p>
          <a:p>
            <a:pPr>
              <a:spcBef>
                <a:spcPts val="0"/>
              </a:spcBef>
              <a:spcAft>
                <a:spcPts val="0"/>
              </a:spcAft>
            </a:pPr>
            <a:endParaRPr lang="es-MX" sz="800" b="1" dirty="0" smtClean="0">
              <a:solidFill>
                <a:schemeClr val="tx1"/>
              </a:solidFill>
            </a:endParaRPr>
          </a:p>
          <a:p>
            <a:pPr marL="457200" indent="-457200" algn="ctr">
              <a:spcBef>
                <a:spcPts val="0"/>
              </a:spcBef>
              <a:spcAft>
                <a:spcPts val="0"/>
              </a:spcAft>
            </a:pPr>
            <a:r>
              <a:rPr lang="es-MX" sz="1300" b="1" dirty="0" smtClean="0">
                <a:solidFill>
                  <a:schemeClr val="tx1"/>
                </a:solidFill>
              </a:rPr>
              <a:t>Contenido </a:t>
            </a:r>
            <a:r>
              <a:rPr lang="es-MX" sz="1300" b="1" dirty="0">
                <a:solidFill>
                  <a:schemeClr val="tx1"/>
                </a:solidFill>
              </a:rPr>
              <a:t>del </a:t>
            </a:r>
            <a:r>
              <a:rPr lang="es-MX" sz="1300" b="1" dirty="0" err="1">
                <a:solidFill>
                  <a:schemeClr val="tx1"/>
                </a:solidFill>
              </a:rPr>
              <a:t>ProGES</a:t>
            </a:r>
            <a:r>
              <a:rPr lang="es-MX" sz="1300" b="1" dirty="0">
                <a:solidFill>
                  <a:schemeClr val="tx1"/>
                </a:solidFill>
              </a:rPr>
              <a:t> </a:t>
            </a:r>
            <a:r>
              <a:rPr lang="es-MX" sz="1300" b="1" dirty="0" smtClean="0">
                <a:solidFill>
                  <a:schemeClr val="tx1"/>
                </a:solidFill>
              </a:rPr>
              <a:t>2016-2017</a:t>
            </a:r>
          </a:p>
          <a:p>
            <a:pPr marL="457200" indent="-457200" algn="ctr">
              <a:spcBef>
                <a:spcPts val="0"/>
              </a:spcBef>
              <a:spcAft>
                <a:spcPts val="0"/>
              </a:spcAft>
            </a:pPr>
            <a:endParaRPr lang="es-MX" sz="800" b="1" dirty="0">
              <a:solidFill>
                <a:schemeClr val="tx1"/>
              </a:solidFill>
            </a:endParaRPr>
          </a:p>
          <a:p>
            <a:pPr marL="914400" lvl="1" indent="-457200" algn="just">
              <a:spcBef>
                <a:spcPts val="0"/>
              </a:spcBef>
              <a:spcAft>
                <a:spcPts val="0"/>
              </a:spcAft>
              <a:buFontTx/>
              <a:buAutoNum type="romanUcPeriod"/>
            </a:pPr>
            <a:r>
              <a:rPr lang="es-MX" sz="1300" b="1" dirty="0">
                <a:solidFill>
                  <a:schemeClr val="tx1"/>
                </a:solidFill>
                <a:hlinkClick r:id="rId3" action="ppaction://hlinksldjump"/>
              </a:rPr>
              <a:t>Descripción del proceso llevado a cabo para actualizar el ProGES</a:t>
            </a:r>
            <a:r>
              <a:rPr lang="es-MX" sz="1300" b="1" dirty="0">
                <a:solidFill>
                  <a:schemeClr val="tx1"/>
                </a:solidFill>
              </a:rPr>
              <a:t>.</a:t>
            </a:r>
            <a:r>
              <a:rPr lang="es-MX" sz="1300" dirty="0">
                <a:solidFill>
                  <a:schemeClr val="tx1"/>
                </a:solidFill>
              </a:rPr>
              <a:t> </a:t>
            </a:r>
            <a:r>
              <a:rPr lang="es-MX" sz="1300" dirty="0" smtClean="0">
                <a:solidFill>
                  <a:schemeClr val="tx1"/>
                </a:solidFill>
              </a:rPr>
              <a:t>(</a:t>
            </a:r>
            <a:r>
              <a:rPr lang="es-MX" sz="1300" b="0" dirty="0" smtClean="0">
                <a:solidFill>
                  <a:schemeClr val="tx1"/>
                </a:solidFill>
              </a:rPr>
              <a:t>Máximo </a:t>
            </a:r>
            <a:r>
              <a:rPr lang="es-MX" sz="1300" b="0" dirty="0">
                <a:solidFill>
                  <a:schemeClr val="tx1"/>
                </a:solidFill>
              </a:rPr>
              <a:t>1 cuartilla</a:t>
            </a:r>
            <a:r>
              <a:rPr lang="es-MX" sz="1300" dirty="0" smtClean="0">
                <a:solidFill>
                  <a:schemeClr val="tx1"/>
                </a:solidFill>
              </a:rPr>
              <a:t>)</a:t>
            </a:r>
          </a:p>
          <a:p>
            <a:pPr marL="914400" lvl="1" indent="-457200" algn="just">
              <a:spcBef>
                <a:spcPts val="0"/>
              </a:spcBef>
              <a:spcAft>
                <a:spcPts val="0"/>
              </a:spcAft>
              <a:buFontTx/>
              <a:buAutoNum type="romanUcPeriod"/>
            </a:pPr>
            <a:endParaRPr lang="es-MX" sz="800" dirty="0">
              <a:solidFill>
                <a:schemeClr val="tx1"/>
              </a:solidFill>
              <a:hlinkClick r:id="" action="ppaction://noaction"/>
            </a:endParaRPr>
          </a:p>
          <a:p>
            <a:pPr marL="914400" lvl="1" indent="-457200" algn="just">
              <a:spcBef>
                <a:spcPts val="0"/>
              </a:spcBef>
              <a:spcAft>
                <a:spcPts val="0"/>
              </a:spcAft>
              <a:buFontTx/>
              <a:buAutoNum type="romanUcPeriod"/>
            </a:pPr>
            <a:r>
              <a:rPr lang="es-MX" sz="1300" dirty="0" smtClean="0">
                <a:solidFill>
                  <a:schemeClr val="tx1"/>
                </a:solidFill>
                <a:hlinkClick r:id="rId3" action="ppaction://hlinksldjump"/>
              </a:rPr>
              <a:t>Décima segunda</a:t>
            </a:r>
            <a:r>
              <a:rPr lang="es-MX" sz="1300" b="1" dirty="0" smtClean="0">
                <a:solidFill>
                  <a:schemeClr val="tx1"/>
                </a:solidFill>
                <a:hlinkClick r:id="rId3" action="ppaction://hlinksldjump"/>
              </a:rPr>
              <a:t> </a:t>
            </a:r>
            <a:r>
              <a:rPr lang="es-MX" sz="1300" b="1" dirty="0">
                <a:solidFill>
                  <a:schemeClr val="tx1"/>
                </a:solidFill>
                <a:hlinkClick r:id="rId3" action="ppaction://hlinksldjump"/>
              </a:rPr>
              <a:t>autoevaluación y seguimiento de la gestión institucional.</a:t>
            </a:r>
            <a:r>
              <a:rPr lang="es-MX" sz="1300" dirty="0">
                <a:solidFill>
                  <a:schemeClr val="tx1"/>
                </a:solidFill>
                <a:hlinkClick r:id="rId3" action="ppaction://hlinksldjump"/>
              </a:rPr>
              <a:t> </a:t>
            </a:r>
            <a:r>
              <a:rPr lang="es-MX" sz="1300" dirty="0" smtClean="0">
                <a:solidFill>
                  <a:schemeClr val="tx1"/>
                </a:solidFill>
              </a:rPr>
              <a:t>(</a:t>
            </a:r>
            <a:r>
              <a:rPr lang="es-MX" sz="1300" b="0" dirty="0" smtClean="0">
                <a:solidFill>
                  <a:schemeClr val="tx1"/>
                </a:solidFill>
              </a:rPr>
              <a:t>Máximo 10 </a:t>
            </a:r>
            <a:r>
              <a:rPr lang="es-MX" sz="1300" b="0" dirty="0">
                <a:solidFill>
                  <a:schemeClr val="tx1"/>
                </a:solidFill>
              </a:rPr>
              <a:t>cuartillas</a:t>
            </a:r>
            <a:r>
              <a:rPr lang="es-MX" sz="1300" dirty="0" smtClean="0">
                <a:solidFill>
                  <a:schemeClr val="tx1"/>
                </a:solidFill>
              </a:rPr>
              <a:t>)</a:t>
            </a:r>
          </a:p>
          <a:p>
            <a:pPr marL="914400" lvl="1" indent="-457200" algn="just">
              <a:spcBef>
                <a:spcPts val="0"/>
              </a:spcBef>
              <a:spcAft>
                <a:spcPts val="0"/>
              </a:spcAft>
              <a:buFontTx/>
              <a:buAutoNum type="romanUcPeriod"/>
            </a:pPr>
            <a:endParaRPr lang="es-MX" sz="800" dirty="0">
              <a:solidFill>
                <a:schemeClr val="tx1"/>
              </a:solidFill>
              <a:hlinkClick r:id="" action="ppaction://noaction"/>
            </a:endParaRPr>
          </a:p>
          <a:p>
            <a:pPr marL="914400" lvl="1" indent="-457200" algn="just">
              <a:spcBef>
                <a:spcPts val="0"/>
              </a:spcBef>
              <a:spcAft>
                <a:spcPts val="0"/>
              </a:spcAft>
              <a:buFontTx/>
              <a:buAutoNum type="romanUcPeriod"/>
            </a:pPr>
            <a:r>
              <a:rPr lang="es-MX" sz="1300" b="1" dirty="0">
                <a:solidFill>
                  <a:schemeClr val="tx1"/>
                </a:solidFill>
                <a:hlinkClick r:id="rId3" action="ppaction://hlinksldjump"/>
              </a:rPr>
              <a:t>Actualización de la planeación de la gestión. </a:t>
            </a:r>
            <a:r>
              <a:rPr lang="es-MX" sz="1300" dirty="0" smtClean="0">
                <a:solidFill>
                  <a:schemeClr val="tx1"/>
                </a:solidFill>
              </a:rPr>
              <a:t>(</a:t>
            </a:r>
            <a:r>
              <a:rPr lang="es-MX" sz="1300" b="0" dirty="0" smtClean="0">
                <a:solidFill>
                  <a:schemeClr val="tx1"/>
                </a:solidFill>
              </a:rPr>
              <a:t>Máximo 4 </a:t>
            </a:r>
            <a:r>
              <a:rPr lang="es-MX" sz="1300" b="0" dirty="0">
                <a:solidFill>
                  <a:schemeClr val="tx1"/>
                </a:solidFill>
              </a:rPr>
              <a:t>cuartillas</a:t>
            </a:r>
            <a:r>
              <a:rPr lang="es-MX" sz="1300" dirty="0" smtClean="0">
                <a:solidFill>
                  <a:schemeClr val="tx1"/>
                </a:solidFill>
              </a:rPr>
              <a:t>)</a:t>
            </a:r>
          </a:p>
          <a:p>
            <a:pPr marL="914400" lvl="1" indent="-457200" algn="just">
              <a:spcBef>
                <a:spcPts val="0"/>
              </a:spcBef>
              <a:spcAft>
                <a:spcPts val="0"/>
              </a:spcAft>
              <a:buFontTx/>
              <a:buAutoNum type="romanUcPeriod"/>
            </a:pPr>
            <a:endParaRPr lang="es-MX" sz="800" dirty="0">
              <a:solidFill>
                <a:schemeClr val="tx1"/>
              </a:solidFill>
            </a:endParaRPr>
          </a:p>
          <a:p>
            <a:pPr marL="914400" lvl="1" indent="-457200" algn="just">
              <a:spcBef>
                <a:spcPts val="0"/>
              </a:spcBef>
              <a:spcAft>
                <a:spcPts val="0"/>
              </a:spcAft>
              <a:buFontTx/>
              <a:buAutoNum type="romanUcPeriod"/>
            </a:pPr>
            <a:r>
              <a:rPr lang="es-MX" sz="1300" b="1" dirty="0">
                <a:solidFill>
                  <a:schemeClr val="tx1"/>
                </a:solidFill>
                <a:hlinkClick r:id="rId4" action="ppaction://hlinksldjump"/>
              </a:rPr>
              <a:t>Formulación y calendarización de proyectos del ProGES.</a:t>
            </a:r>
            <a:r>
              <a:rPr lang="es-MX" sz="1300" b="1" dirty="0">
                <a:solidFill>
                  <a:schemeClr val="tx1"/>
                </a:solidFill>
                <a:hlinkClick r:id="rId5" action="ppaction://hlinksldjump"/>
              </a:rPr>
              <a:t> </a:t>
            </a:r>
            <a:r>
              <a:rPr lang="es-MX" sz="1300" dirty="0" smtClean="0">
                <a:solidFill>
                  <a:schemeClr val="tx1"/>
                </a:solidFill>
              </a:rPr>
              <a:t>(</a:t>
            </a:r>
            <a:r>
              <a:rPr lang="es-MX" sz="1300" b="0" dirty="0" smtClean="0">
                <a:solidFill>
                  <a:schemeClr val="tx1"/>
                </a:solidFill>
              </a:rPr>
              <a:t>Máximo </a:t>
            </a:r>
            <a:r>
              <a:rPr lang="es-MX" sz="1300" b="0" dirty="0">
                <a:solidFill>
                  <a:schemeClr val="tx1"/>
                </a:solidFill>
              </a:rPr>
              <a:t>5</a:t>
            </a:r>
            <a:r>
              <a:rPr lang="es-MX" sz="1300" b="0" dirty="0" smtClean="0">
                <a:solidFill>
                  <a:schemeClr val="tx1"/>
                </a:solidFill>
              </a:rPr>
              <a:t> </a:t>
            </a:r>
            <a:r>
              <a:rPr lang="es-MX" sz="1300" b="0" dirty="0">
                <a:solidFill>
                  <a:schemeClr val="tx1"/>
                </a:solidFill>
              </a:rPr>
              <a:t>cuartillas cada uno</a:t>
            </a:r>
            <a:r>
              <a:rPr lang="es-MX" sz="1300" dirty="0" smtClean="0">
                <a:solidFill>
                  <a:schemeClr val="tx1"/>
                </a:solidFill>
              </a:rPr>
              <a:t>)</a:t>
            </a:r>
          </a:p>
          <a:p>
            <a:pPr marL="914400" lvl="1" indent="-457200" algn="just">
              <a:spcBef>
                <a:spcPts val="0"/>
              </a:spcBef>
              <a:spcAft>
                <a:spcPts val="0"/>
              </a:spcAft>
              <a:buFontTx/>
              <a:buAutoNum type="romanUcPeriod"/>
            </a:pPr>
            <a:endParaRPr lang="es-MX" sz="800" dirty="0">
              <a:solidFill>
                <a:schemeClr val="tx1"/>
              </a:solidFill>
              <a:hlinkClick r:id="" action="ppaction://noaction"/>
            </a:endParaRPr>
          </a:p>
          <a:p>
            <a:pPr marL="914400" lvl="1" indent="-457200" algn="just">
              <a:spcBef>
                <a:spcPts val="0"/>
              </a:spcBef>
              <a:spcAft>
                <a:spcPts val="0"/>
              </a:spcAft>
              <a:buFontTx/>
              <a:buAutoNum type="romanUcPeriod"/>
            </a:pPr>
            <a:r>
              <a:rPr lang="it-IT" sz="1300" b="1" dirty="0">
                <a:solidFill>
                  <a:schemeClr val="tx1"/>
                </a:solidFill>
                <a:hlinkClick r:id="rId4" action="ppaction://hlinksldjump"/>
              </a:rPr>
              <a:t>Consistencia interna del  ProGES.</a:t>
            </a:r>
            <a:r>
              <a:rPr lang="it-IT" sz="1300" b="1" dirty="0">
                <a:solidFill>
                  <a:schemeClr val="tx1"/>
                </a:solidFill>
                <a:hlinkClick r:id="rId5" action="ppaction://hlinksldjump"/>
              </a:rPr>
              <a:t> </a:t>
            </a:r>
            <a:r>
              <a:rPr lang="it-IT" sz="1300" dirty="0" smtClean="0">
                <a:solidFill>
                  <a:schemeClr val="tx1"/>
                </a:solidFill>
              </a:rPr>
              <a:t>(</a:t>
            </a:r>
            <a:r>
              <a:rPr lang="it-IT" sz="1300" b="0" dirty="0" smtClean="0">
                <a:solidFill>
                  <a:schemeClr val="tx1"/>
                </a:solidFill>
              </a:rPr>
              <a:t>Máximo 2 </a:t>
            </a:r>
            <a:r>
              <a:rPr lang="it-IT" sz="1300" b="0" dirty="0">
                <a:solidFill>
                  <a:schemeClr val="tx1"/>
                </a:solidFill>
              </a:rPr>
              <a:t>cuartillas</a:t>
            </a:r>
            <a:r>
              <a:rPr lang="it-IT" sz="1300" dirty="0" smtClean="0">
                <a:solidFill>
                  <a:schemeClr val="tx1"/>
                </a:solidFill>
              </a:rPr>
              <a:t>)</a:t>
            </a:r>
          </a:p>
          <a:p>
            <a:pPr marL="914400" lvl="1" indent="-457200" algn="just">
              <a:spcBef>
                <a:spcPts val="0"/>
              </a:spcBef>
              <a:spcAft>
                <a:spcPts val="0"/>
              </a:spcAft>
              <a:buFontTx/>
              <a:buAutoNum type="romanUcPeriod"/>
            </a:pPr>
            <a:endParaRPr lang="it-IT" sz="800" dirty="0">
              <a:solidFill>
                <a:schemeClr val="tx1"/>
              </a:solidFill>
              <a:hlinkClick r:id="" action="ppaction://noaction"/>
            </a:endParaRPr>
          </a:p>
          <a:p>
            <a:pPr marL="914400" lvl="1" indent="-457200" algn="just">
              <a:spcBef>
                <a:spcPts val="0"/>
              </a:spcBef>
              <a:spcAft>
                <a:spcPts val="0"/>
              </a:spcAft>
              <a:buFontTx/>
              <a:buAutoNum type="romanUcPeriod"/>
            </a:pPr>
            <a:r>
              <a:rPr lang="es-ES" sz="1300" b="1" dirty="0">
                <a:solidFill>
                  <a:schemeClr val="tx1"/>
                </a:solidFill>
                <a:hlinkClick r:id="rId4" action="ppaction://hlinksldjump"/>
              </a:rPr>
              <a:t>Conclusiones</a:t>
            </a:r>
            <a:r>
              <a:rPr lang="es-ES" sz="1300" b="1" dirty="0" smtClean="0">
                <a:solidFill>
                  <a:schemeClr val="tx1"/>
                </a:solidFill>
                <a:hlinkClick r:id="rId4" action="ppaction://hlinksldjump"/>
              </a:rPr>
              <a:t>.</a:t>
            </a:r>
            <a:r>
              <a:rPr lang="es-ES" sz="1300" b="1" dirty="0" smtClean="0">
                <a:solidFill>
                  <a:schemeClr val="tx1"/>
                </a:solidFill>
              </a:rPr>
              <a:t> (</a:t>
            </a:r>
            <a:r>
              <a:rPr lang="es-ES" sz="1300" b="0" dirty="0" smtClean="0">
                <a:solidFill>
                  <a:schemeClr val="tx1"/>
                </a:solidFill>
              </a:rPr>
              <a:t>Máximo 1 cuartilla</a:t>
            </a:r>
            <a:r>
              <a:rPr lang="es-ES" sz="1300" b="1" dirty="0" smtClean="0">
                <a:solidFill>
                  <a:schemeClr val="tx1"/>
                </a:solidFill>
              </a:rPr>
              <a:t>)</a:t>
            </a:r>
            <a:endParaRPr lang="es-ES" sz="1300" dirty="0">
              <a:solidFill>
                <a:schemeClr val="tx1"/>
              </a:solidFill>
            </a:endParaRPr>
          </a:p>
          <a:p>
            <a:pPr marL="457200" indent="-457200">
              <a:lnSpc>
                <a:spcPct val="110000"/>
              </a:lnSpc>
              <a:spcBef>
                <a:spcPct val="35000"/>
              </a:spcBef>
              <a:spcAft>
                <a:spcPct val="15000"/>
              </a:spcAft>
            </a:pPr>
            <a:endParaRPr lang="es-MX" sz="1600" b="1" dirty="0"/>
          </a:p>
          <a:p>
            <a:pPr marL="457200" indent="-457200">
              <a:lnSpc>
                <a:spcPct val="110000"/>
              </a:lnSpc>
              <a:spcBef>
                <a:spcPct val="35000"/>
              </a:spcBef>
              <a:spcAft>
                <a:spcPct val="15000"/>
              </a:spcAft>
            </a:pPr>
            <a:endParaRPr lang="es-MX" sz="1600" b="1" dirty="0"/>
          </a:p>
          <a:p>
            <a:pPr marL="457200" indent="-457200">
              <a:lnSpc>
                <a:spcPct val="110000"/>
              </a:lnSpc>
              <a:spcBef>
                <a:spcPct val="35000"/>
              </a:spcBef>
              <a:spcAft>
                <a:spcPct val="15000"/>
              </a:spcAft>
            </a:pPr>
            <a:endParaRPr lang="es-ES" sz="1600" b="1" dirty="0"/>
          </a:p>
        </p:txBody>
      </p:sp>
      <p:grpSp>
        <p:nvGrpSpPr>
          <p:cNvPr id="12" name="Group 14"/>
          <p:cNvGrpSpPr>
            <a:grpSpLocks/>
          </p:cNvGrpSpPr>
          <p:nvPr/>
        </p:nvGrpSpPr>
        <p:grpSpPr bwMode="auto">
          <a:xfrm>
            <a:off x="1219200" y="1476540"/>
            <a:ext cx="6444000" cy="352041"/>
            <a:chOff x="24" y="489"/>
            <a:chExt cx="723" cy="292"/>
          </a:xfrm>
        </p:grpSpPr>
        <p:sp>
          <p:nvSpPr>
            <p:cNvPr id="13" name="Rectangle 696"/>
            <p:cNvSpPr>
              <a:spLocks noChangeArrowheads="1"/>
            </p:cNvSpPr>
            <p:nvPr/>
          </p:nvSpPr>
          <p:spPr bwMode="auto">
            <a:xfrm>
              <a:off x="26" y="489"/>
              <a:ext cx="721" cy="285"/>
            </a:xfrm>
            <a:prstGeom prst="rect">
              <a:avLst/>
            </a:prstGeom>
            <a:noFill/>
            <a:ln w="34925">
              <a:solidFill>
                <a:srgbClr val="003366"/>
              </a:solidFill>
              <a:miter lim="800000"/>
              <a:headEnd/>
              <a:tailEnd/>
            </a:ln>
          </p:spPr>
          <p:txBody>
            <a:bodyPr wrap="none" anchor="ctr"/>
            <a:lstStyle/>
            <a:p>
              <a:pPr algn="ctr"/>
              <a:endParaRPr lang="es-ES_tradnl" sz="1400"/>
            </a:p>
          </p:txBody>
        </p:sp>
        <p:sp>
          <p:nvSpPr>
            <p:cNvPr id="14" name="Line 697"/>
            <p:cNvSpPr>
              <a:spLocks noChangeShapeType="1"/>
            </p:cNvSpPr>
            <p:nvPr/>
          </p:nvSpPr>
          <p:spPr bwMode="auto">
            <a:xfrm>
              <a:off x="24" y="774"/>
              <a:ext cx="721" cy="0"/>
            </a:xfrm>
            <a:prstGeom prst="line">
              <a:avLst/>
            </a:prstGeom>
            <a:noFill/>
            <a:ln w="34925">
              <a:solidFill>
                <a:srgbClr val="969696"/>
              </a:solidFill>
              <a:round/>
              <a:headEnd/>
              <a:tailEnd/>
            </a:ln>
          </p:spPr>
          <p:txBody>
            <a:bodyPr/>
            <a:lstStyle/>
            <a:p>
              <a:endParaRPr lang="es-MX"/>
            </a:p>
          </p:txBody>
        </p:sp>
        <p:sp>
          <p:nvSpPr>
            <p:cNvPr id="15" name="Line 698"/>
            <p:cNvSpPr>
              <a:spLocks noChangeShapeType="1"/>
            </p:cNvSpPr>
            <p:nvPr/>
          </p:nvSpPr>
          <p:spPr bwMode="auto">
            <a:xfrm>
              <a:off x="745" y="496"/>
              <a:ext cx="0" cy="285"/>
            </a:xfrm>
            <a:prstGeom prst="line">
              <a:avLst/>
            </a:prstGeom>
            <a:noFill/>
            <a:ln w="34925">
              <a:solidFill>
                <a:srgbClr val="969696"/>
              </a:solidFill>
              <a:round/>
              <a:headEnd/>
              <a:tailEnd/>
            </a:ln>
          </p:spPr>
          <p:txBody>
            <a:bodyPr/>
            <a:lstStyle/>
            <a:p>
              <a:endParaRPr lang="es-MX"/>
            </a:p>
          </p:txBody>
        </p:sp>
      </p:grpSp>
      <p:grpSp>
        <p:nvGrpSpPr>
          <p:cNvPr id="8" name="Group 143"/>
          <p:cNvGrpSpPr>
            <a:grpSpLocks/>
          </p:cNvGrpSpPr>
          <p:nvPr/>
        </p:nvGrpSpPr>
        <p:grpSpPr bwMode="auto">
          <a:xfrm>
            <a:off x="2933788" y="1764257"/>
            <a:ext cx="496931" cy="42862"/>
            <a:chOff x="1447" y="674"/>
            <a:chExt cx="565" cy="27"/>
          </a:xfrm>
        </p:grpSpPr>
        <p:pic>
          <p:nvPicPr>
            <p:cNvPr id="9" name="Picture 144" descr="jnchainslw"/>
            <p:cNvPicPr preferRelativeResize="0">
              <a:picLocks noChangeArrowheads="1" noCrop="1"/>
            </p:cNvPicPr>
            <p:nvPr/>
          </p:nvPicPr>
          <p:blipFill>
            <a:blip r:embed="rId6" cstate="print"/>
            <a:srcRect/>
            <a:stretch>
              <a:fillRect/>
            </a:stretch>
          </p:blipFill>
          <p:spPr bwMode="auto">
            <a:xfrm>
              <a:off x="1447" y="674"/>
              <a:ext cx="354" cy="27"/>
            </a:xfrm>
            <a:prstGeom prst="rect">
              <a:avLst/>
            </a:prstGeom>
            <a:noFill/>
            <a:ln w="9525">
              <a:noFill/>
              <a:miter lim="800000"/>
              <a:headEnd/>
              <a:tailEnd/>
            </a:ln>
          </p:spPr>
        </p:pic>
        <p:pic>
          <p:nvPicPr>
            <p:cNvPr id="10" name="Picture 145" descr="jnchainslw"/>
            <p:cNvPicPr preferRelativeResize="0">
              <a:picLocks noChangeArrowheads="1" noCrop="1"/>
            </p:cNvPicPr>
            <p:nvPr/>
          </p:nvPicPr>
          <p:blipFill>
            <a:blip r:embed="rId6" cstate="print"/>
            <a:srcRect/>
            <a:stretch>
              <a:fillRect/>
            </a:stretch>
          </p:blipFill>
          <p:spPr bwMode="auto">
            <a:xfrm>
              <a:off x="1658" y="674"/>
              <a:ext cx="354" cy="27"/>
            </a:xfrm>
            <a:prstGeom prst="rect">
              <a:avLst/>
            </a:prstGeom>
            <a:noFill/>
            <a:ln w="9525">
              <a:noFill/>
              <a:miter lim="800000"/>
              <a:headEnd/>
              <a:tailEnd/>
            </a:ln>
          </p:spPr>
        </p:pic>
      </p:grpSp>
      <p:pic>
        <p:nvPicPr>
          <p:cNvPr id="11" name="Imagen 10"/>
          <p:cNvPicPr>
            <a:picLocks noChangeAspect="1"/>
          </p:cNvPicPr>
          <p:nvPr/>
        </p:nvPicPr>
        <p:blipFill>
          <a:blip r:embed="rId7"/>
          <a:stretch>
            <a:fillRect/>
          </a:stretch>
        </p:blipFill>
        <p:spPr>
          <a:xfrm>
            <a:off x="810046" y="0"/>
            <a:ext cx="8333954" cy="597460"/>
          </a:xfrm>
          <a:prstGeom prst="rect">
            <a:avLst/>
          </a:prstGeom>
        </p:spPr>
      </p:pic>
    </p:spTree>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52"/>
          <p:cNvSpPr>
            <a:spLocks noChangeArrowheads="1"/>
          </p:cNvSpPr>
          <p:nvPr/>
        </p:nvSpPr>
        <p:spPr bwMode="auto">
          <a:xfrm>
            <a:off x="0" y="576912"/>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66566" name="Rectangle 14"/>
          <p:cNvSpPr>
            <a:spLocks noChangeArrowheads="1"/>
          </p:cNvSpPr>
          <p:nvPr/>
        </p:nvSpPr>
        <p:spPr bwMode="auto">
          <a:xfrm>
            <a:off x="-32" y="576243"/>
            <a:ext cx="9144000" cy="6281757"/>
          </a:xfrm>
          <a:prstGeom prst="rect">
            <a:avLst/>
          </a:prstGeom>
          <a:solidFill>
            <a:schemeClr val="bg1">
              <a:alpha val="10000"/>
            </a:schemeClr>
          </a:solidFill>
          <a:ln w="9525" algn="ctr">
            <a:noFill/>
            <a:miter lim="800000"/>
            <a:headEnd/>
            <a:tailEnd/>
          </a:ln>
        </p:spPr>
        <p:txBody>
          <a:bodyPr>
            <a:noAutofit/>
          </a:bodyPr>
          <a:lstStyle/>
          <a:p>
            <a:pPr marL="355600" indent="-355600" algn="just">
              <a:spcBef>
                <a:spcPts val="0"/>
              </a:spcBef>
              <a:tabLst>
                <a:tab pos="266700" algn="l"/>
                <a:tab pos="444500" algn="l"/>
              </a:tabLst>
            </a:pPr>
            <a:endParaRPr lang="es-MX" sz="500" b="1" dirty="0" smtClean="0">
              <a:solidFill>
                <a:schemeClr val="tx1"/>
              </a:solidFill>
            </a:endParaRPr>
          </a:p>
          <a:p>
            <a:pPr marL="355600" indent="-355600" algn="just">
              <a:spcBef>
                <a:spcPts val="0"/>
              </a:spcBef>
              <a:tabLst>
                <a:tab pos="266700" algn="l"/>
                <a:tab pos="444500" algn="l"/>
              </a:tabLst>
            </a:pPr>
            <a:r>
              <a:rPr lang="es-MX" sz="1300" b="1" dirty="0" smtClean="0">
                <a:solidFill>
                  <a:schemeClr val="tx1"/>
                </a:solidFill>
              </a:rPr>
              <a:t>Contenido </a:t>
            </a:r>
            <a:r>
              <a:rPr lang="es-MX" sz="1300" b="1" dirty="0">
                <a:solidFill>
                  <a:schemeClr val="tx1"/>
                </a:solidFill>
              </a:rPr>
              <a:t>del </a:t>
            </a:r>
            <a:r>
              <a:rPr lang="es-MX" sz="1300" b="1" dirty="0" err="1" smtClean="0">
                <a:solidFill>
                  <a:schemeClr val="tx1"/>
                </a:solidFill>
              </a:rPr>
              <a:t>ProGES</a:t>
            </a:r>
            <a:endParaRPr lang="es-MX" sz="1300" b="1" dirty="0" smtClean="0">
              <a:solidFill>
                <a:schemeClr val="tx1"/>
              </a:solidFill>
            </a:endParaRPr>
          </a:p>
          <a:p>
            <a:pPr marL="355600" indent="-355600" algn="just">
              <a:spcBef>
                <a:spcPts val="0"/>
              </a:spcBef>
              <a:tabLst>
                <a:tab pos="266700" algn="l"/>
                <a:tab pos="444500" algn="l"/>
              </a:tabLst>
            </a:pPr>
            <a:endParaRPr lang="es-MX" sz="800" b="1" dirty="0">
              <a:solidFill>
                <a:schemeClr val="tx1"/>
              </a:solidFill>
            </a:endParaRPr>
          </a:p>
          <a:p>
            <a:pPr marL="355600" indent="-355600" algn="just">
              <a:spcBef>
                <a:spcPts val="0"/>
              </a:spcBef>
              <a:buFontTx/>
              <a:buAutoNum type="romanUcPeriod"/>
              <a:tabLst>
                <a:tab pos="266700" algn="l"/>
                <a:tab pos="444500" algn="l"/>
              </a:tabLst>
            </a:pPr>
            <a:r>
              <a:rPr lang="es-MX" sz="1300" b="1" dirty="0">
                <a:solidFill>
                  <a:schemeClr val="tx1"/>
                </a:solidFill>
              </a:rPr>
              <a:t>Descripción del proceso llevado a cabo para actualizar el </a:t>
            </a:r>
            <a:r>
              <a:rPr lang="es-MX" sz="1300" b="1" dirty="0" err="1">
                <a:solidFill>
                  <a:schemeClr val="tx1"/>
                </a:solidFill>
              </a:rPr>
              <a:t>ProGES</a:t>
            </a:r>
            <a:r>
              <a:rPr lang="es-MX" sz="1300" b="1" dirty="0">
                <a:solidFill>
                  <a:schemeClr val="tx1"/>
                </a:solidFill>
              </a:rPr>
              <a:t>.</a:t>
            </a:r>
          </a:p>
          <a:p>
            <a:pPr marL="890588" lvl="1" indent="-355600" algn="just">
              <a:spcBef>
                <a:spcPts val="0"/>
              </a:spcBef>
              <a:buFont typeface="Wingdings" pitchFamily="2" charset="2"/>
              <a:buChar char="Ø"/>
              <a:tabLst>
                <a:tab pos="266700" algn="l"/>
                <a:tab pos="444500" algn="l"/>
              </a:tabLst>
            </a:pPr>
            <a:r>
              <a:rPr lang="es-MX" sz="1300" b="0" dirty="0">
                <a:solidFill>
                  <a:schemeClr val="tx1"/>
                </a:solidFill>
              </a:rPr>
              <a:t>Describir el proceso mediante el cual se actualizó la planeación y programación de la gestión y se formuló el </a:t>
            </a:r>
            <a:r>
              <a:rPr lang="es-MX" sz="1300" b="0" dirty="0" err="1">
                <a:solidFill>
                  <a:schemeClr val="tx1"/>
                </a:solidFill>
              </a:rPr>
              <a:t>ProGES</a:t>
            </a:r>
            <a:r>
              <a:rPr lang="es-MX" sz="1300" b="0" dirty="0">
                <a:solidFill>
                  <a:schemeClr val="tx1"/>
                </a:solidFill>
              </a:rPr>
              <a:t> </a:t>
            </a:r>
            <a:r>
              <a:rPr lang="es-MX" sz="1300" b="0" dirty="0" smtClean="0">
                <a:solidFill>
                  <a:schemeClr val="tx1"/>
                </a:solidFill>
              </a:rPr>
              <a:t>2016-2017.</a:t>
            </a:r>
            <a:endParaRPr lang="es-MX" sz="1300" b="0" dirty="0">
              <a:solidFill>
                <a:schemeClr val="tx1"/>
              </a:solidFill>
            </a:endParaRPr>
          </a:p>
          <a:p>
            <a:pPr marL="890588" lvl="1" indent="-355600" algn="just">
              <a:spcBef>
                <a:spcPts val="0"/>
              </a:spcBef>
              <a:buFont typeface="Wingdings" pitchFamily="2" charset="2"/>
              <a:buChar char="Ø"/>
              <a:tabLst>
                <a:tab pos="266700" algn="l"/>
                <a:tab pos="444500" algn="l"/>
              </a:tabLst>
            </a:pPr>
            <a:r>
              <a:rPr lang="es-MX" sz="1300" b="0" dirty="0">
                <a:solidFill>
                  <a:schemeClr val="tx1"/>
                </a:solidFill>
              </a:rPr>
              <a:t>Mencionar los nombres de los participantes en el proceso y los cargos que desempeñan y, en su caso, los órganos colegiados que participaron</a:t>
            </a:r>
            <a:r>
              <a:rPr lang="es-MX" sz="1300" b="0" dirty="0" smtClean="0">
                <a:solidFill>
                  <a:schemeClr val="tx1"/>
                </a:solidFill>
              </a:rPr>
              <a:t>.</a:t>
            </a:r>
          </a:p>
          <a:p>
            <a:pPr marL="534988" lvl="1" algn="just">
              <a:spcBef>
                <a:spcPts val="0"/>
              </a:spcBef>
              <a:tabLst>
                <a:tab pos="266700" algn="l"/>
                <a:tab pos="444500" algn="l"/>
              </a:tabLst>
            </a:pPr>
            <a:endParaRPr lang="es-MX" sz="800" b="0" dirty="0">
              <a:solidFill>
                <a:schemeClr val="tx1"/>
              </a:solidFill>
            </a:endParaRPr>
          </a:p>
          <a:p>
            <a:pPr marL="355600" indent="-355600" algn="just">
              <a:spcBef>
                <a:spcPts val="0"/>
              </a:spcBef>
              <a:buFontTx/>
              <a:buAutoNum type="romanUcPeriod"/>
              <a:tabLst>
                <a:tab pos="266700" algn="l"/>
                <a:tab pos="444500" algn="l"/>
              </a:tabLst>
            </a:pPr>
            <a:r>
              <a:rPr lang="es-MX" sz="1300" b="1" dirty="0" smtClean="0">
                <a:solidFill>
                  <a:schemeClr val="tx1"/>
                </a:solidFill>
              </a:rPr>
              <a:t>Décima segunda autoevaluación </a:t>
            </a:r>
            <a:r>
              <a:rPr lang="es-MX" sz="1300" b="1" dirty="0">
                <a:solidFill>
                  <a:schemeClr val="tx1"/>
                </a:solidFill>
              </a:rPr>
              <a:t>y seguimiento de la gestión institucional.</a:t>
            </a:r>
          </a:p>
          <a:p>
            <a:pPr marL="890588" lvl="1" indent="-355600" algn="just">
              <a:spcBef>
                <a:spcPts val="0"/>
              </a:spcBef>
              <a:buFont typeface="Wingdings" pitchFamily="2" charset="2"/>
              <a:buChar char="Ø"/>
              <a:tabLst>
                <a:tab pos="266700" algn="l"/>
                <a:tab pos="444500" algn="l"/>
              </a:tabLst>
            </a:pPr>
            <a:r>
              <a:rPr lang="es-MX" sz="1300" b="0" dirty="0">
                <a:solidFill>
                  <a:schemeClr val="tx1"/>
                </a:solidFill>
              </a:rPr>
              <a:t>En esta sección se deben consignar los resultados de los análisis realizados en la fase de  autoevaluación </a:t>
            </a:r>
            <a:r>
              <a:rPr lang="es-MX" sz="1300" b="0" dirty="0" smtClean="0">
                <a:solidFill>
                  <a:schemeClr val="tx1"/>
                </a:solidFill>
              </a:rPr>
              <a:t>institucional, presentado las conclusiones sobre cada uno de los temas del ámbito de la gestión que contempla la presente versión del Programa y el cumplimiento de las Metas Compromiso de la Gestión.</a:t>
            </a:r>
            <a:endParaRPr lang="es-MX" sz="1300" dirty="0">
              <a:solidFill>
                <a:schemeClr val="tx1"/>
              </a:solidFill>
            </a:endParaRPr>
          </a:p>
          <a:p>
            <a:pPr marL="534988" lvl="1" algn="just">
              <a:spcBef>
                <a:spcPts val="0"/>
              </a:spcBef>
              <a:tabLst>
                <a:tab pos="266700" algn="l"/>
                <a:tab pos="444500" algn="l"/>
              </a:tabLst>
            </a:pPr>
            <a:endParaRPr lang="es-MX" sz="800" dirty="0">
              <a:solidFill>
                <a:schemeClr val="tx1"/>
              </a:solidFill>
            </a:endParaRPr>
          </a:p>
          <a:p>
            <a:pPr marL="355600" indent="-355600" algn="just">
              <a:spcBef>
                <a:spcPts val="0"/>
              </a:spcBef>
              <a:buFont typeface="Wingdings" pitchFamily="2" charset="2"/>
              <a:buAutoNum type="romanUcPeriod" startAt="3"/>
              <a:tabLst>
                <a:tab pos="266700" algn="l"/>
                <a:tab pos="444500" algn="l"/>
              </a:tabLst>
            </a:pPr>
            <a:r>
              <a:rPr lang="es-MX" sz="1300" b="1" dirty="0">
                <a:solidFill>
                  <a:schemeClr val="tx1"/>
                </a:solidFill>
              </a:rPr>
              <a:t>Actualización de la planeación de la gestión.</a:t>
            </a:r>
          </a:p>
          <a:p>
            <a:pPr marL="890588" lvl="1" indent="-355600" algn="just">
              <a:spcBef>
                <a:spcPts val="0"/>
              </a:spcBef>
              <a:buFont typeface="Wingdings" pitchFamily="2" charset="2"/>
              <a:buChar char="Ø"/>
              <a:tabLst>
                <a:tab pos="266700" algn="l"/>
                <a:tab pos="444500" algn="l"/>
              </a:tabLst>
            </a:pPr>
            <a:r>
              <a:rPr lang="es-ES_tradnl" sz="1300" b="0" dirty="0">
                <a:solidFill>
                  <a:schemeClr val="tx1"/>
                </a:solidFill>
              </a:rPr>
              <a:t>En esta sección se debe incluir:</a:t>
            </a:r>
          </a:p>
          <a:p>
            <a:pPr marL="1270000" lvl="2" indent="-355600" algn="just">
              <a:spcBef>
                <a:spcPts val="0"/>
              </a:spcBef>
              <a:buFont typeface="Wingdings" pitchFamily="2" charset="2"/>
              <a:buChar char="§"/>
              <a:tabLst>
                <a:tab pos="266700" algn="l"/>
                <a:tab pos="444500" algn="l"/>
              </a:tabLst>
            </a:pPr>
            <a:r>
              <a:rPr lang="es-ES_tradnl" sz="1300" b="0" dirty="0">
                <a:solidFill>
                  <a:schemeClr val="tx1"/>
                </a:solidFill>
              </a:rPr>
              <a:t>La visión de la gestión a </a:t>
            </a:r>
            <a:r>
              <a:rPr lang="es-ES_tradnl" sz="1300" b="0" dirty="0" smtClean="0">
                <a:solidFill>
                  <a:schemeClr val="tx1"/>
                </a:solidFill>
              </a:rPr>
              <a:t>2019.</a:t>
            </a:r>
            <a:endParaRPr lang="es-ES_tradnl" sz="1300" b="0" dirty="0">
              <a:solidFill>
                <a:schemeClr val="tx1"/>
              </a:solidFill>
            </a:endParaRPr>
          </a:p>
          <a:p>
            <a:pPr marL="1270000" lvl="2" indent="-355600" algn="just">
              <a:spcBef>
                <a:spcPts val="0"/>
              </a:spcBef>
              <a:buFont typeface="Wingdings" pitchFamily="2" charset="2"/>
              <a:buChar char="§"/>
              <a:tabLst>
                <a:tab pos="266700" algn="l"/>
                <a:tab pos="444500" algn="l"/>
              </a:tabLst>
            </a:pPr>
            <a:r>
              <a:rPr lang="es-ES_tradnl" sz="1300" b="0" dirty="0">
                <a:solidFill>
                  <a:schemeClr val="tx1"/>
                </a:solidFill>
              </a:rPr>
              <a:t>Los objetivos estratégicos y M</a:t>
            </a:r>
            <a:r>
              <a:rPr lang="es-ES_tradnl" sz="1300" b="0" dirty="0" smtClean="0">
                <a:solidFill>
                  <a:schemeClr val="tx1"/>
                </a:solidFill>
              </a:rPr>
              <a:t>etas </a:t>
            </a:r>
            <a:r>
              <a:rPr lang="es-ES_tradnl" sz="1300" b="0" dirty="0">
                <a:solidFill>
                  <a:schemeClr val="tx1"/>
                </a:solidFill>
              </a:rPr>
              <a:t>C</a:t>
            </a:r>
            <a:r>
              <a:rPr lang="es-ES_tradnl" sz="1300" b="0" dirty="0" smtClean="0">
                <a:solidFill>
                  <a:schemeClr val="tx1"/>
                </a:solidFill>
              </a:rPr>
              <a:t>ompromiso </a:t>
            </a:r>
            <a:r>
              <a:rPr lang="es-ES_tradnl" sz="1300" b="0" dirty="0">
                <a:solidFill>
                  <a:schemeClr val="tx1"/>
                </a:solidFill>
              </a:rPr>
              <a:t>para el periodo </a:t>
            </a:r>
            <a:r>
              <a:rPr lang="es-ES_tradnl" sz="1300" b="0" dirty="0" smtClean="0">
                <a:solidFill>
                  <a:schemeClr val="tx1"/>
                </a:solidFill>
              </a:rPr>
              <a:t>2016-2019.</a:t>
            </a:r>
            <a:endParaRPr lang="es-ES_tradnl" sz="1300" b="0" dirty="0">
              <a:solidFill>
                <a:schemeClr val="tx1"/>
              </a:solidFill>
            </a:endParaRPr>
          </a:p>
          <a:p>
            <a:pPr marL="1270000" lvl="2" indent="-355600" algn="just">
              <a:spcBef>
                <a:spcPts val="0"/>
              </a:spcBef>
              <a:buFont typeface="Wingdings" pitchFamily="2" charset="2"/>
              <a:buChar char="§"/>
              <a:tabLst>
                <a:tab pos="266700" algn="l"/>
                <a:tab pos="444500" algn="l"/>
              </a:tabLst>
            </a:pPr>
            <a:r>
              <a:rPr lang="es-ES_tradnl" sz="1300" b="0" dirty="0">
                <a:solidFill>
                  <a:schemeClr val="tx1"/>
                </a:solidFill>
              </a:rPr>
              <a:t>Las políticas que orienten el logro de los objetivos estratégicos y el cumplimiento de las </a:t>
            </a:r>
            <a:r>
              <a:rPr lang="es-ES_tradnl" sz="1300" b="0" dirty="0" smtClean="0">
                <a:solidFill>
                  <a:schemeClr val="tx1"/>
                </a:solidFill>
              </a:rPr>
              <a:t>Metas Compromiso</a:t>
            </a:r>
            <a:r>
              <a:rPr lang="es-ES_tradnl" sz="1300" b="0" dirty="0">
                <a:solidFill>
                  <a:schemeClr val="tx1"/>
                </a:solidFill>
              </a:rPr>
              <a:t>. Plantear políticas </a:t>
            </a:r>
            <a:r>
              <a:rPr lang="es-ES_tradnl" sz="1300" b="0" dirty="0" smtClean="0">
                <a:solidFill>
                  <a:schemeClr val="tx1"/>
                </a:solidFill>
              </a:rPr>
              <a:t>para</a:t>
            </a:r>
            <a:r>
              <a:rPr lang="es-MX" sz="1300" b="0" dirty="0" smtClean="0">
                <a:solidFill>
                  <a:schemeClr val="tx1"/>
                </a:solidFill>
              </a:rPr>
              <a:t> cada uno de los énfasis del ámbito de la gestión que contempla la presente versión del Programa</a:t>
            </a:r>
            <a:r>
              <a:rPr lang="es-ES_tradnl" sz="1300" b="0" i="1" dirty="0" smtClean="0">
                <a:solidFill>
                  <a:schemeClr val="tx1"/>
                </a:solidFill>
              </a:rPr>
              <a:t>.</a:t>
            </a:r>
            <a:endParaRPr lang="es-MX" sz="1300" b="0" i="1" dirty="0">
              <a:solidFill>
                <a:schemeClr val="tx1"/>
              </a:solidFill>
            </a:endParaRPr>
          </a:p>
          <a:p>
            <a:pPr marL="1270000" lvl="2" indent="-355600">
              <a:spcBef>
                <a:spcPct val="35000"/>
              </a:spcBef>
              <a:buFont typeface="Wingdings" pitchFamily="2" charset="2"/>
              <a:buChar char="§"/>
              <a:tabLst>
                <a:tab pos="266700" algn="l"/>
                <a:tab pos="444500" algn="l"/>
              </a:tabLst>
            </a:pPr>
            <a:endParaRPr lang="es-ES_tradnl" sz="1100" i="1" dirty="0">
              <a:solidFill>
                <a:schemeClr val="tx1"/>
              </a:solidFill>
            </a:endParaRPr>
          </a:p>
        </p:txBody>
      </p:sp>
      <p:sp>
        <p:nvSpPr>
          <p:cNvPr id="6" name="5 Rectángulo">
            <a:hlinkClick r:id="rId3" action="ppaction://hlinksldjump"/>
          </p:cNvPr>
          <p:cNvSpPr/>
          <p:nvPr/>
        </p:nvSpPr>
        <p:spPr bwMode="auto">
          <a:xfrm>
            <a:off x="-64" y="576243"/>
            <a:ext cx="9143968" cy="6858000"/>
          </a:xfrm>
          <a:prstGeom prst="rect">
            <a:avLst/>
          </a:prstGeom>
          <a:solidFill>
            <a:srgbClr val="002774">
              <a:alpha val="0"/>
            </a:srgbClr>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sp>
        <p:nvSpPr>
          <p:cNvPr id="66564" name="AutoShape 9">
            <a:hlinkClick r:id="" action="ppaction://hlinkshowjump?jump=previousslide"/>
          </p:cNvPr>
          <p:cNvSpPr>
            <a:spLocks noChangeArrowheads="1"/>
          </p:cNvSpPr>
          <p:nvPr/>
        </p:nvSpPr>
        <p:spPr bwMode="auto">
          <a:xfrm flipH="1">
            <a:off x="8748713" y="659498"/>
            <a:ext cx="155575" cy="147638"/>
          </a:xfrm>
          <a:prstGeom prst="rightArrow">
            <a:avLst>
              <a:gd name="adj1" fmla="val 50000"/>
              <a:gd name="adj2" fmla="val 58732"/>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sp>
        <p:nvSpPr>
          <p:cNvPr id="66565" name="AutoShape 10">
            <a:hlinkClick r:id="" action="ppaction://hlinkshowjump?jump=nextslide"/>
          </p:cNvPr>
          <p:cNvSpPr>
            <a:spLocks noChangeArrowheads="1"/>
          </p:cNvSpPr>
          <p:nvPr/>
        </p:nvSpPr>
        <p:spPr bwMode="auto">
          <a:xfrm>
            <a:off x="8959850" y="657911"/>
            <a:ext cx="155575" cy="147637"/>
          </a:xfrm>
          <a:prstGeom prst="rightArrow">
            <a:avLst>
              <a:gd name="adj1" fmla="val 50000"/>
              <a:gd name="adj2" fmla="val 58733"/>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pic>
        <p:nvPicPr>
          <p:cNvPr id="7" name="Imagen 6"/>
          <p:cNvPicPr>
            <a:picLocks noChangeAspect="1"/>
          </p:cNvPicPr>
          <p:nvPr/>
        </p:nvPicPr>
        <p:blipFill>
          <a:blip r:embed="rId4"/>
          <a:stretch>
            <a:fillRect/>
          </a:stretch>
        </p:blipFill>
        <p:spPr>
          <a:xfrm>
            <a:off x="810046" y="0"/>
            <a:ext cx="8333954" cy="597460"/>
          </a:xfrm>
          <a:prstGeom prst="rect">
            <a:avLst/>
          </a:prstGeom>
        </p:spPr>
      </p:pic>
    </p:spTree>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2"/>
          <p:cNvSpPr>
            <a:spLocks noChangeArrowheads="1"/>
          </p:cNvSpPr>
          <p:nvPr/>
        </p:nvSpPr>
        <p:spPr bwMode="auto">
          <a:xfrm>
            <a:off x="0" y="576912"/>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67589" name="Rectangle 14"/>
          <p:cNvSpPr>
            <a:spLocks noChangeArrowheads="1"/>
          </p:cNvSpPr>
          <p:nvPr/>
        </p:nvSpPr>
        <p:spPr bwMode="auto">
          <a:xfrm>
            <a:off x="0" y="581004"/>
            <a:ext cx="9143999" cy="6276995"/>
          </a:xfrm>
          <a:prstGeom prst="rect">
            <a:avLst/>
          </a:prstGeom>
          <a:solidFill>
            <a:schemeClr val="bg1">
              <a:alpha val="10000"/>
            </a:schemeClr>
          </a:solidFill>
          <a:ln w="9525" algn="ctr">
            <a:noFill/>
            <a:miter lim="800000"/>
            <a:headEnd/>
            <a:tailEnd/>
          </a:ln>
        </p:spPr>
        <p:txBody>
          <a:bodyPr>
            <a:noAutofit/>
          </a:bodyPr>
          <a:lstStyle/>
          <a:p>
            <a:pPr marL="355600" indent="-355600" algn="ctr">
              <a:spcBef>
                <a:spcPts val="0"/>
              </a:spcBef>
              <a:tabLst>
                <a:tab pos="266700" algn="l"/>
                <a:tab pos="444500" algn="l"/>
              </a:tabLst>
            </a:pPr>
            <a:endParaRPr lang="es-MX" sz="500" b="1" dirty="0" smtClean="0">
              <a:solidFill>
                <a:schemeClr val="tx1"/>
              </a:solidFill>
            </a:endParaRPr>
          </a:p>
          <a:p>
            <a:pPr marL="355600" indent="-355600" algn="ctr">
              <a:spcBef>
                <a:spcPts val="0"/>
              </a:spcBef>
              <a:tabLst>
                <a:tab pos="266700" algn="l"/>
                <a:tab pos="444500" algn="l"/>
              </a:tabLst>
            </a:pPr>
            <a:r>
              <a:rPr lang="es-MX" sz="1300" b="1" dirty="0" smtClean="0">
                <a:solidFill>
                  <a:schemeClr val="tx1"/>
                </a:solidFill>
              </a:rPr>
              <a:t>Contenido </a:t>
            </a:r>
            <a:r>
              <a:rPr lang="es-MX" sz="1300" b="1" dirty="0">
                <a:solidFill>
                  <a:schemeClr val="tx1"/>
                </a:solidFill>
              </a:rPr>
              <a:t>del </a:t>
            </a:r>
            <a:r>
              <a:rPr lang="es-MX" sz="1300" b="1" dirty="0" smtClean="0">
                <a:solidFill>
                  <a:schemeClr val="tx1"/>
                </a:solidFill>
              </a:rPr>
              <a:t>ProGES</a:t>
            </a:r>
          </a:p>
          <a:p>
            <a:pPr marL="355600" indent="-355600" algn="ctr">
              <a:spcBef>
                <a:spcPts val="0"/>
              </a:spcBef>
              <a:tabLst>
                <a:tab pos="266700" algn="l"/>
                <a:tab pos="444500" algn="l"/>
              </a:tabLst>
            </a:pPr>
            <a:endParaRPr lang="es-ES_tradnl" sz="800" i="1" dirty="0" smtClean="0">
              <a:solidFill>
                <a:schemeClr val="tx1"/>
              </a:solidFill>
            </a:endParaRPr>
          </a:p>
          <a:p>
            <a:pPr marL="1270000" lvl="2" indent="-355600" algn="just">
              <a:spcBef>
                <a:spcPts val="0"/>
              </a:spcBef>
              <a:buFont typeface="Wingdings" pitchFamily="2" charset="2"/>
              <a:buChar char="§"/>
              <a:tabLst>
                <a:tab pos="266700" algn="l"/>
                <a:tab pos="444500" algn="l"/>
              </a:tabLst>
            </a:pPr>
            <a:r>
              <a:rPr lang="es-ES_tradnl" sz="1300" b="0" dirty="0" smtClean="0">
                <a:solidFill>
                  <a:schemeClr val="tx1"/>
                </a:solidFill>
              </a:rPr>
              <a:t>Las </a:t>
            </a:r>
            <a:r>
              <a:rPr lang="es-ES_tradnl" sz="1300" b="0" dirty="0">
                <a:solidFill>
                  <a:schemeClr val="tx1"/>
                </a:solidFill>
              </a:rPr>
              <a:t>estrategias </a:t>
            </a:r>
            <a:r>
              <a:rPr lang="es-ES_tradnl" sz="1300" b="0" dirty="0" smtClean="0">
                <a:solidFill>
                  <a:schemeClr val="tx1"/>
                </a:solidFill>
              </a:rPr>
              <a:t>y acciones para </a:t>
            </a:r>
            <a:r>
              <a:rPr lang="es-ES_tradnl" sz="1300" b="0" dirty="0">
                <a:solidFill>
                  <a:schemeClr val="tx1"/>
                </a:solidFill>
              </a:rPr>
              <a:t>el logro de los objetivos estratégicos, alcanzar las </a:t>
            </a:r>
            <a:r>
              <a:rPr lang="es-ES_tradnl" sz="1300" b="0" dirty="0" smtClean="0">
                <a:solidFill>
                  <a:schemeClr val="tx1"/>
                </a:solidFill>
              </a:rPr>
              <a:t>Metas </a:t>
            </a:r>
            <a:r>
              <a:rPr lang="es-ES_tradnl" sz="1300" b="0" dirty="0">
                <a:solidFill>
                  <a:schemeClr val="tx1"/>
                </a:solidFill>
              </a:rPr>
              <a:t>C</a:t>
            </a:r>
            <a:r>
              <a:rPr lang="es-ES_tradnl" sz="1300" b="0" dirty="0" smtClean="0">
                <a:solidFill>
                  <a:schemeClr val="tx1"/>
                </a:solidFill>
              </a:rPr>
              <a:t>ompromiso </a:t>
            </a:r>
            <a:r>
              <a:rPr lang="es-ES_tradnl" sz="1300" b="0" dirty="0">
                <a:solidFill>
                  <a:schemeClr val="tx1"/>
                </a:solidFill>
              </a:rPr>
              <a:t>y atender las áreas débiles identificadas en la evaluación del </a:t>
            </a:r>
            <a:r>
              <a:rPr lang="es-ES_tradnl" sz="1300" b="0" dirty="0" err="1" smtClean="0">
                <a:solidFill>
                  <a:schemeClr val="tx1"/>
                </a:solidFill>
              </a:rPr>
              <a:t>ProGES</a:t>
            </a:r>
            <a:r>
              <a:rPr lang="es-ES_tradnl" sz="1300" b="0" dirty="0" smtClean="0">
                <a:solidFill>
                  <a:schemeClr val="tx1"/>
                </a:solidFill>
              </a:rPr>
              <a:t> 2014-2015. </a:t>
            </a:r>
            <a:r>
              <a:rPr lang="es-ES_tradnl" sz="1300" b="0" dirty="0">
                <a:solidFill>
                  <a:schemeClr val="tx1"/>
                </a:solidFill>
              </a:rPr>
              <a:t>Plantear </a:t>
            </a:r>
            <a:r>
              <a:rPr lang="es-ES_tradnl" sz="1300" b="0" dirty="0" smtClean="0">
                <a:solidFill>
                  <a:schemeClr val="tx1"/>
                </a:solidFill>
              </a:rPr>
              <a:t>estrategias y acciones para</a:t>
            </a:r>
            <a:r>
              <a:rPr lang="es-MX" sz="1300" b="0" dirty="0" smtClean="0">
                <a:solidFill>
                  <a:schemeClr val="tx1"/>
                </a:solidFill>
              </a:rPr>
              <a:t> cada uno de los énfasis del ámbito de la gestión que contempla la presente versión del Programa.</a:t>
            </a:r>
          </a:p>
          <a:p>
            <a:pPr lvl="2" algn="just">
              <a:spcBef>
                <a:spcPts val="0"/>
              </a:spcBef>
              <a:tabLst>
                <a:tab pos="266700" algn="l"/>
                <a:tab pos="444500" algn="l"/>
              </a:tabLst>
            </a:pPr>
            <a:endParaRPr lang="es-ES_tradnl" sz="800" b="0" i="1" dirty="0">
              <a:solidFill>
                <a:schemeClr val="tx1"/>
              </a:solidFill>
            </a:endParaRPr>
          </a:p>
          <a:p>
            <a:pPr marL="355600" indent="-355600" algn="just">
              <a:spcBef>
                <a:spcPts val="0"/>
              </a:spcBef>
              <a:buFontTx/>
              <a:buAutoNum type="romanUcPeriod" startAt="4"/>
              <a:tabLst>
                <a:tab pos="266700" algn="l"/>
                <a:tab pos="444500" algn="l"/>
              </a:tabLst>
            </a:pPr>
            <a:r>
              <a:rPr lang="es-MX" sz="1300" b="1" dirty="0">
                <a:solidFill>
                  <a:schemeClr val="tx1"/>
                </a:solidFill>
              </a:rPr>
              <a:t>Formulación y calendarización de proyectos del </a:t>
            </a:r>
            <a:r>
              <a:rPr lang="es-MX" sz="1300" b="1" dirty="0" err="1">
                <a:solidFill>
                  <a:schemeClr val="tx1"/>
                </a:solidFill>
              </a:rPr>
              <a:t>ProGES</a:t>
            </a:r>
            <a:r>
              <a:rPr lang="es-MX" sz="1300" b="1" dirty="0">
                <a:solidFill>
                  <a:schemeClr val="tx1"/>
                </a:solidFill>
              </a:rPr>
              <a:t>. </a:t>
            </a:r>
            <a:r>
              <a:rPr lang="es-MX" sz="1300" u="sng" dirty="0">
                <a:solidFill>
                  <a:schemeClr val="tx1"/>
                </a:solidFill>
              </a:rPr>
              <a:t>Máximo </a:t>
            </a:r>
            <a:r>
              <a:rPr lang="es-MX" sz="1300" u="sng" dirty="0" smtClean="0">
                <a:solidFill>
                  <a:schemeClr val="tx1"/>
                </a:solidFill>
              </a:rPr>
              <a:t>2 proyectos</a:t>
            </a:r>
            <a:r>
              <a:rPr lang="es-MX" sz="1300" u="sng" dirty="0">
                <a:solidFill>
                  <a:schemeClr val="tx1"/>
                </a:solidFill>
              </a:rPr>
              <a:t>, </a:t>
            </a:r>
            <a:r>
              <a:rPr lang="es-MX" sz="1300" u="sng" dirty="0" smtClean="0">
                <a:solidFill>
                  <a:schemeClr val="tx1"/>
                </a:solidFill>
              </a:rPr>
              <a:t>16 cuartillas </a:t>
            </a:r>
            <a:r>
              <a:rPr lang="es-MX" sz="1300" u="sng" dirty="0">
                <a:solidFill>
                  <a:schemeClr val="tx1"/>
                </a:solidFill>
              </a:rPr>
              <a:t>cada uno </a:t>
            </a:r>
            <a:r>
              <a:rPr lang="es-MX" sz="1300" u="sng" dirty="0" smtClean="0">
                <a:solidFill>
                  <a:schemeClr val="tx1"/>
                </a:solidFill>
              </a:rPr>
              <a:t>máximo</a:t>
            </a:r>
            <a:r>
              <a:rPr lang="es-MX" sz="1300" dirty="0">
                <a:solidFill>
                  <a:schemeClr val="tx1"/>
                </a:solidFill>
              </a:rPr>
              <a:t>.</a:t>
            </a:r>
          </a:p>
          <a:p>
            <a:pPr marL="890588" lvl="1" indent="-355600" algn="just">
              <a:spcBef>
                <a:spcPts val="0"/>
              </a:spcBef>
              <a:buFont typeface="Wingdings" pitchFamily="2" charset="2"/>
              <a:buChar char="Ø"/>
              <a:tabLst>
                <a:tab pos="266700" algn="l"/>
                <a:tab pos="444500" algn="l"/>
              </a:tabLst>
            </a:pPr>
            <a:r>
              <a:rPr lang="es-MX" sz="1300" b="0" dirty="0">
                <a:solidFill>
                  <a:schemeClr val="tx1"/>
                </a:solidFill>
              </a:rPr>
              <a:t>Los proyectos </a:t>
            </a:r>
            <a:r>
              <a:rPr lang="es-MX" sz="1300" b="0" dirty="0" smtClean="0">
                <a:solidFill>
                  <a:schemeClr val="tx1"/>
                </a:solidFill>
              </a:rPr>
              <a:t>se </a:t>
            </a:r>
            <a:r>
              <a:rPr lang="es-MX" sz="1300" b="0" dirty="0">
                <a:solidFill>
                  <a:schemeClr val="tx1"/>
                </a:solidFill>
              </a:rPr>
              <a:t>refieren a la atención integral de: </a:t>
            </a:r>
            <a:r>
              <a:rPr lang="es-MX" sz="1300" dirty="0" smtClean="0">
                <a:solidFill>
                  <a:schemeClr val="tx1"/>
                </a:solidFill>
              </a:rPr>
              <a:t>1</a:t>
            </a:r>
            <a:r>
              <a:rPr lang="es-MX" sz="1300" b="0" dirty="0" smtClean="0">
                <a:solidFill>
                  <a:schemeClr val="tx1"/>
                </a:solidFill>
              </a:rPr>
              <a:t>) </a:t>
            </a:r>
            <a:r>
              <a:rPr lang="es-MX" sz="1300" b="0" dirty="0">
                <a:solidFill>
                  <a:schemeClr val="tx1"/>
                </a:solidFill>
              </a:rPr>
              <a:t>los problemas de la gestión</a:t>
            </a:r>
            <a:r>
              <a:rPr lang="es-MX" sz="1300" b="0" dirty="0" smtClean="0">
                <a:solidFill>
                  <a:schemeClr val="tx1"/>
                </a:solidFill>
              </a:rPr>
              <a:t>, </a:t>
            </a:r>
            <a:r>
              <a:rPr lang="es-MX" sz="1300" dirty="0" smtClean="0">
                <a:solidFill>
                  <a:schemeClr val="tx1"/>
                </a:solidFill>
              </a:rPr>
              <a:t>2</a:t>
            </a:r>
            <a:r>
              <a:rPr lang="es-MX" sz="1300" b="0" dirty="0" smtClean="0">
                <a:solidFill>
                  <a:schemeClr val="tx1"/>
                </a:solidFill>
              </a:rPr>
              <a:t>) la perspectiva de género, </a:t>
            </a:r>
            <a:r>
              <a:rPr lang="es-MX" sz="1300" dirty="0" smtClean="0">
                <a:solidFill>
                  <a:schemeClr val="tx1"/>
                </a:solidFill>
              </a:rPr>
              <a:t>3</a:t>
            </a:r>
            <a:r>
              <a:rPr lang="es-MX" sz="1300" b="0" dirty="0" smtClean="0">
                <a:solidFill>
                  <a:schemeClr val="tx1"/>
                </a:solidFill>
              </a:rPr>
              <a:t>) las </a:t>
            </a:r>
            <a:r>
              <a:rPr lang="es-MX" sz="1300" b="0" dirty="0">
                <a:solidFill>
                  <a:schemeClr val="tx1"/>
                </a:solidFill>
              </a:rPr>
              <a:t>necesidades de adecuación y construcción de espacios </a:t>
            </a:r>
            <a:r>
              <a:rPr lang="es-MX" sz="1300" b="0" dirty="0" smtClean="0">
                <a:solidFill>
                  <a:schemeClr val="tx1"/>
                </a:solidFill>
              </a:rPr>
              <a:t>físicos.</a:t>
            </a:r>
            <a:endParaRPr lang="es-MX" sz="1300" b="0" strike="sngStrike" dirty="0">
              <a:solidFill>
                <a:schemeClr val="tx1"/>
              </a:solidFill>
            </a:endParaRPr>
          </a:p>
          <a:p>
            <a:pPr marL="890588" lvl="1" indent="-355600" algn="just">
              <a:spcBef>
                <a:spcPts val="0"/>
              </a:spcBef>
              <a:buFont typeface="Wingdings" pitchFamily="2" charset="2"/>
              <a:buChar char="Ø"/>
              <a:tabLst>
                <a:tab pos="266700" algn="l"/>
                <a:tab pos="444500" algn="l"/>
              </a:tabLst>
            </a:pPr>
            <a:r>
              <a:rPr lang="es-MX" sz="1300" b="0" dirty="0" smtClean="0">
                <a:solidFill>
                  <a:schemeClr val="tx1"/>
                </a:solidFill>
              </a:rPr>
              <a:t>Integrar </a:t>
            </a:r>
            <a:r>
              <a:rPr lang="es-MX" sz="1300" b="0" dirty="0">
                <a:solidFill>
                  <a:schemeClr val="tx1"/>
                </a:solidFill>
              </a:rPr>
              <a:t>en el </a:t>
            </a:r>
            <a:r>
              <a:rPr lang="es-MX" sz="1300" b="0" dirty="0" err="1">
                <a:solidFill>
                  <a:schemeClr val="tx1"/>
                </a:solidFill>
              </a:rPr>
              <a:t>ProGES</a:t>
            </a:r>
            <a:r>
              <a:rPr lang="es-MX" sz="1300" b="0" dirty="0">
                <a:solidFill>
                  <a:schemeClr val="tx1"/>
                </a:solidFill>
              </a:rPr>
              <a:t> los proyectos cuidadosamente </a:t>
            </a:r>
            <a:r>
              <a:rPr lang="es-MX" sz="1300" b="0" dirty="0" smtClean="0">
                <a:solidFill>
                  <a:schemeClr val="tx1"/>
                </a:solidFill>
              </a:rPr>
              <a:t>calendarizados, a partir de la fecha en que se autoriza el ejercicio de los recursos (entre diciembre-noviembre del año fiscal correspondiente), </a:t>
            </a:r>
            <a:r>
              <a:rPr lang="es-MX" sz="1300" b="0" dirty="0">
                <a:solidFill>
                  <a:schemeClr val="tx1"/>
                </a:solidFill>
              </a:rPr>
              <a:t>priorizados y contextualizados para mejorar la gestión y cumplir los compromisos institucionales</a:t>
            </a:r>
            <a:r>
              <a:rPr lang="es-MX" sz="1300" b="0" dirty="0" smtClean="0">
                <a:solidFill>
                  <a:schemeClr val="tx1"/>
                </a:solidFill>
              </a:rPr>
              <a:t>.</a:t>
            </a:r>
          </a:p>
          <a:p>
            <a:pPr marL="534988" lvl="1" algn="just">
              <a:spcBef>
                <a:spcPts val="0"/>
              </a:spcBef>
              <a:tabLst>
                <a:tab pos="266700" algn="l"/>
                <a:tab pos="444500" algn="l"/>
              </a:tabLst>
            </a:pPr>
            <a:endParaRPr lang="es-MX" sz="800" b="0" dirty="0">
              <a:solidFill>
                <a:schemeClr val="tx1"/>
              </a:solidFill>
            </a:endParaRPr>
          </a:p>
          <a:p>
            <a:pPr marL="355600" indent="-355600" algn="just">
              <a:spcBef>
                <a:spcPts val="0"/>
              </a:spcBef>
              <a:buFontTx/>
              <a:buAutoNum type="romanUcPeriod" startAt="4"/>
              <a:tabLst>
                <a:tab pos="266700" algn="l"/>
                <a:tab pos="444500" algn="l"/>
              </a:tabLst>
            </a:pPr>
            <a:r>
              <a:rPr lang="es-MX" sz="1300" b="1" dirty="0">
                <a:solidFill>
                  <a:schemeClr val="tx1"/>
                </a:solidFill>
              </a:rPr>
              <a:t>Consistencia interna del  </a:t>
            </a:r>
            <a:r>
              <a:rPr lang="es-MX" sz="1300" b="1" dirty="0" err="1">
                <a:solidFill>
                  <a:schemeClr val="tx1"/>
                </a:solidFill>
              </a:rPr>
              <a:t>ProGES</a:t>
            </a:r>
            <a:r>
              <a:rPr lang="es-MX" sz="1300" b="1" dirty="0" smtClean="0">
                <a:solidFill>
                  <a:schemeClr val="tx1"/>
                </a:solidFill>
              </a:rPr>
              <a:t>.</a:t>
            </a:r>
          </a:p>
          <a:p>
            <a:pPr algn="just">
              <a:spcBef>
                <a:spcPts val="0"/>
              </a:spcBef>
              <a:tabLst>
                <a:tab pos="266700" algn="l"/>
                <a:tab pos="444500" algn="l"/>
              </a:tabLst>
            </a:pPr>
            <a:r>
              <a:rPr lang="es-MX" sz="1300" dirty="0">
                <a:solidFill>
                  <a:schemeClr val="tx1"/>
                </a:solidFill>
              </a:rPr>
              <a:t>		</a:t>
            </a:r>
            <a:r>
              <a:rPr lang="es-MX" sz="1300" b="0" dirty="0" smtClean="0">
                <a:solidFill>
                  <a:schemeClr val="tx1"/>
                </a:solidFill>
              </a:rPr>
              <a:t>En este apartado se sugiere elaborar una descripción de los siguientes puntos:</a:t>
            </a:r>
            <a:endParaRPr lang="es-MX" sz="1300" b="1" dirty="0">
              <a:solidFill>
                <a:schemeClr val="tx1"/>
              </a:solidFill>
            </a:endParaRPr>
          </a:p>
          <a:p>
            <a:pPr marL="890588" lvl="1" indent="-355600" algn="just">
              <a:spcBef>
                <a:spcPts val="0"/>
              </a:spcBef>
              <a:buFont typeface="Wingdings" pitchFamily="2" charset="2"/>
              <a:buChar char="Ø"/>
              <a:tabLst>
                <a:tab pos="266700" algn="l"/>
                <a:tab pos="444500" algn="l"/>
              </a:tabLst>
            </a:pPr>
            <a:r>
              <a:rPr lang="es-MX" sz="1300" b="0" dirty="0" smtClean="0">
                <a:solidFill>
                  <a:schemeClr val="tx1"/>
                </a:solidFill>
              </a:rPr>
              <a:t>Congruencia </a:t>
            </a:r>
            <a:r>
              <a:rPr lang="es-MX" sz="1300" b="0" dirty="0">
                <a:solidFill>
                  <a:schemeClr val="tx1"/>
                </a:solidFill>
              </a:rPr>
              <a:t>con la visión </a:t>
            </a:r>
            <a:r>
              <a:rPr lang="es-MX" sz="1300" b="0" dirty="0" smtClean="0">
                <a:solidFill>
                  <a:schemeClr val="tx1"/>
                </a:solidFill>
              </a:rPr>
              <a:t>institucional en el aspecto de la gestión. </a:t>
            </a:r>
            <a:endParaRPr lang="es-MX" sz="1300" b="0" dirty="0">
              <a:solidFill>
                <a:schemeClr val="tx1"/>
              </a:solidFill>
            </a:endParaRPr>
          </a:p>
          <a:p>
            <a:pPr marL="890588" lvl="1" indent="-355600" algn="just">
              <a:spcBef>
                <a:spcPts val="0"/>
              </a:spcBef>
              <a:buFont typeface="Wingdings" pitchFamily="2" charset="2"/>
              <a:buChar char="Ø"/>
              <a:tabLst>
                <a:tab pos="266700" algn="l"/>
                <a:tab pos="444500" algn="l"/>
              </a:tabLst>
            </a:pPr>
            <a:r>
              <a:rPr lang="es-MX" sz="1300" b="0" dirty="0" smtClean="0">
                <a:solidFill>
                  <a:schemeClr val="tx1"/>
                </a:solidFill>
              </a:rPr>
              <a:t>Verificación </a:t>
            </a:r>
            <a:r>
              <a:rPr lang="es-MX" sz="1300" b="0" dirty="0">
                <a:solidFill>
                  <a:schemeClr val="tx1"/>
                </a:solidFill>
              </a:rPr>
              <a:t>de la articulación entre problemas, políticas, </a:t>
            </a:r>
            <a:r>
              <a:rPr lang="es-MX" sz="1300" b="0" dirty="0" smtClean="0">
                <a:solidFill>
                  <a:schemeClr val="tx1"/>
                </a:solidFill>
              </a:rPr>
              <a:t>objetivos, estrategias, acciones y proyectos.</a:t>
            </a:r>
            <a:endParaRPr lang="es-MX" sz="1300" b="0" dirty="0">
              <a:solidFill>
                <a:schemeClr val="tx1"/>
              </a:solidFill>
            </a:endParaRPr>
          </a:p>
          <a:p>
            <a:pPr marL="890588" lvl="1" indent="-355600" algn="just">
              <a:spcBef>
                <a:spcPts val="0"/>
              </a:spcBef>
              <a:buFont typeface="Wingdings" pitchFamily="2" charset="2"/>
              <a:buChar char="Ø"/>
              <a:tabLst>
                <a:tab pos="266700" algn="l"/>
                <a:tab pos="444500" algn="l"/>
              </a:tabLst>
            </a:pPr>
            <a:r>
              <a:rPr lang="es-MX" sz="1300" b="0" dirty="0">
                <a:solidFill>
                  <a:schemeClr val="tx1"/>
                </a:solidFill>
              </a:rPr>
              <a:t>Evaluación de la factibilidad para superar los problemas identificados </a:t>
            </a:r>
            <a:r>
              <a:rPr lang="es-MX" sz="1300" b="0" dirty="0" smtClean="0">
                <a:solidFill>
                  <a:schemeClr val="tx1"/>
                </a:solidFill>
              </a:rPr>
              <a:t>en los PE.</a:t>
            </a:r>
          </a:p>
          <a:p>
            <a:pPr marL="890588" lvl="1" indent="-355600" algn="just">
              <a:spcBef>
                <a:spcPts val="0"/>
              </a:spcBef>
              <a:buFont typeface="Wingdings" pitchFamily="2" charset="2"/>
              <a:buChar char="Ø"/>
              <a:tabLst>
                <a:tab pos="266700" algn="l"/>
                <a:tab pos="444500" algn="l"/>
              </a:tabLst>
            </a:pPr>
            <a:r>
              <a:rPr lang="es-MX" sz="1300" b="0" dirty="0" smtClean="0">
                <a:solidFill>
                  <a:schemeClr val="tx1"/>
                </a:solidFill>
              </a:rPr>
              <a:t>Revisión sustentada y racional de los recursos solicitados.</a:t>
            </a:r>
          </a:p>
          <a:p>
            <a:pPr marL="534988" lvl="1" algn="just">
              <a:spcBef>
                <a:spcPts val="0"/>
              </a:spcBef>
              <a:tabLst>
                <a:tab pos="266700" algn="l"/>
                <a:tab pos="444500" algn="l"/>
              </a:tabLst>
            </a:pPr>
            <a:endParaRPr lang="es-MX" sz="800" b="0" dirty="0">
              <a:solidFill>
                <a:schemeClr val="tx1"/>
              </a:solidFill>
            </a:endParaRPr>
          </a:p>
          <a:p>
            <a:pPr marL="355600" indent="-355600" algn="just">
              <a:spcBef>
                <a:spcPts val="0"/>
              </a:spcBef>
              <a:buFontTx/>
              <a:buAutoNum type="romanUcPeriod" startAt="4"/>
              <a:tabLst>
                <a:tab pos="266700" algn="l"/>
                <a:tab pos="444500" algn="l"/>
              </a:tabLst>
            </a:pPr>
            <a:r>
              <a:rPr lang="es-MX" sz="1300" b="1" dirty="0">
                <a:solidFill>
                  <a:schemeClr val="tx1"/>
                </a:solidFill>
              </a:rPr>
              <a:t>Conclusiones.</a:t>
            </a:r>
            <a:endParaRPr lang="es-ES" sz="1300" b="1" i="1" dirty="0">
              <a:solidFill>
                <a:schemeClr val="tx1"/>
              </a:solidFill>
            </a:endParaRPr>
          </a:p>
        </p:txBody>
      </p:sp>
      <p:sp>
        <p:nvSpPr>
          <p:cNvPr id="6" name="5 Rectángulo">
            <a:hlinkClick r:id="rId3" action="ppaction://hlinksldjump"/>
          </p:cNvPr>
          <p:cNvSpPr/>
          <p:nvPr/>
        </p:nvSpPr>
        <p:spPr bwMode="auto">
          <a:xfrm flipH="1">
            <a:off x="-540568" y="-24"/>
            <a:ext cx="540568" cy="6858000"/>
          </a:xfrm>
          <a:prstGeom prst="rect">
            <a:avLst/>
          </a:prstGeom>
          <a:solidFill>
            <a:srgbClr val="002774">
              <a:alpha val="0"/>
            </a:srgbClr>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sp>
        <p:nvSpPr>
          <p:cNvPr id="67588" name="AutoShape 9">
            <a:hlinkClick r:id="" action="ppaction://hlinkshowjump?jump=previousslide"/>
          </p:cNvPr>
          <p:cNvSpPr>
            <a:spLocks noChangeArrowheads="1"/>
          </p:cNvSpPr>
          <p:nvPr/>
        </p:nvSpPr>
        <p:spPr bwMode="auto">
          <a:xfrm flipH="1">
            <a:off x="8748713" y="654207"/>
            <a:ext cx="155575" cy="147638"/>
          </a:xfrm>
          <a:prstGeom prst="rightArrow">
            <a:avLst>
              <a:gd name="adj1" fmla="val 50000"/>
              <a:gd name="adj2" fmla="val 58732"/>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pic>
        <p:nvPicPr>
          <p:cNvPr id="7" name="Imagen 6"/>
          <p:cNvPicPr>
            <a:picLocks noChangeAspect="1"/>
          </p:cNvPicPr>
          <p:nvPr/>
        </p:nvPicPr>
        <p:blipFill>
          <a:blip r:embed="rId4"/>
          <a:stretch>
            <a:fillRect/>
          </a:stretch>
        </p:blipFill>
        <p:spPr>
          <a:xfrm>
            <a:off x="810045" y="-22594"/>
            <a:ext cx="8333954" cy="597460"/>
          </a:xfrm>
          <a:prstGeom prst="rect">
            <a:avLst/>
          </a:prstGeom>
        </p:spPr>
      </p:pic>
    </p:spTree>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4"/>
          <p:cNvGrpSpPr>
            <a:grpSpLocks/>
          </p:cNvGrpSpPr>
          <p:nvPr/>
        </p:nvGrpSpPr>
        <p:grpSpPr bwMode="auto">
          <a:xfrm>
            <a:off x="1219200" y="1485438"/>
            <a:ext cx="6444000" cy="341312"/>
            <a:chOff x="24" y="489"/>
            <a:chExt cx="723" cy="292"/>
          </a:xfrm>
        </p:grpSpPr>
        <p:sp>
          <p:nvSpPr>
            <p:cNvPr id="12" name="Rectangle 696"/>
            <p:cNvSpPr>
              <a:spLocks noChangeArrowheads="1"/>
            </p:cNvSpPr>
            <p:nvPr/>
          </p:nvSpPr>
          <p:spPr bwMode="auto">
            <a:xfrm>
              <a:off x="26" y="489"/>
              <a:ext cx="721" cy="285"/>
            </a:xfrm>
            <a:prstGeom prst="rect">
              <a:avLst/>
            </a:prstGeom>
            <a:noFill/>
            <a:ln w="34925">
              <a:solidFill>
                <a:srgbClr val="003366"/>
              </a:solidFill>
              <a:miter lim="800000"/>
              <a:headEnd/>
              <a:tailEnd/>
            </a:ln>
          </p:spPr>
          <p:txBody>
            <a:bodyPr wrap="none" anchor="ctr"/>
            <a:lstStyle/>
            <a:p>
              <a:pPr algn="ctr"/>
              <a:endParaRPr lang="es-ES_tradnl" sz="1400"/>
            </a:p>
          </p:txBody>
        </p:sp>
        <p:sp>
          <p:nvSpPr>
            <p:cNvPr id="13" name="Line 697"/>
            <p:cNvSpPr>
              <a:spLocks noChangeShapeType="1"/>
            </p:cNvSpPr>
            <p:nvPr/>
          </p:nvSpPr>
          <p:spPr bwMode="auto">
            <a:xfrm>
              <a:off x="24" y="774"/>
              <a:ext cx="721" cy="0"/>
            </a:xfrm>
            <a:prstGeom prst="line">
              <a:avLst/>
            </a:prstGeom>
            <a:noFill/>
            <a:ln w="34925">
              <a:solidFill>
                <a:srgbClr val="969696"/>
              </a:solidFill>
              <a:round/>
              <a:headEnd/>
              <a:tailEnd/>
            </a:ln>
          </p:spPr>
          <p:txBody>
            <a:bodyPr/>
            <a:lstStyle/>
            <a:p>
              <a:endParaRPr lang="es-MX"/>
            </a:p>
          </p:txBody>
        </p:sp>
        <p:sp>
          <p:nvSpPr>
            <p:cNvPr id="14" name="Line 698"/>
            <p:cNvSpPr>
              <a:spLocks noChangeShapeType="1"/>
            </p:cNvSpPr>
            <p:nvPr/>
          </p:nvSpPr>
          <p:spPr bwMode="auto">
            <a:xfrm>
              <a:off x="745" y="496"/>
              <a:ext cx="0" cy="285"/>
            </a:xfrm>
            <a:prstGeom prst="line">
              <a:avLst/>
            </a:prstGeom>
            <a:noFill/>
            <a:ln w="34925">
              <a:solidFill>
                <a:srgbClr val="969696"/>
              </a:solidFill>
              <a:round/>
              <a:headEnd/>
              <a:tailEnd/>
            </a:ln>
          </p:spPr>
          <p:txBody>
            <a:bodyPr/>
            <a:lstStyle/>
            <a:p>
              <a:endParaRPr lang="es-MX"/>
            </a:p>
          </p:txBody>
        </p:sp>
      </p:grpSp>
      <p:sp>
        <p:nvSpPr>
          <p:cNvPr id="107525" name="Text Box 365"/>
          <p:cNvSpPr txBox="1">
            <a:spLocks noChangeArrowheads="1"/>
          </p:cNvSpPr>
          <p:nvPr/>
        </p:nvSpPr>
        <p:spPr bwMode="auto">
          <a:xfrm>
            <a:off x="0" y="1823344"/>
            <a:ext cx="9142413" cy="5067311"/>
          </a:xfrm>
          <a:prstGeom prst="rect">
            <a:avLst/>
          </a:prstGeom>
          <a:solidFill>
            <a:schemeClr val="bg1">
              <a:alpha val="10000"/>
            </a:schemeClr>
          </a:solidFill>
          <a:ln w="3175" algn="ctr">
            <a:noFill/>
            <a:miter lim="800000"/>
            <a:headEnd/>
            <a:tailEnd/>
          </a:ln>
        </p:spPr>
        <p:txBody>
          <a:bodyPr>
            <a:noAutofit/>
          </a:bodyPr>
          <a:lstStyle/>
          <a:p>
            <a:pPr algn="l"/>
            <a:endParaRPr lang="es-ES" sz="500" dirty="0" smtClean="0">
              <a:solidFill>
                <a:schemeClr val="tx1"/>
              </a:solidFill>
            </a:endParaRPr>
          </a:p>
          <a:p>
            <a:pPr algn="l"/>
            <a:r>
              <a:rPr lang="es-ES" sz="1300" dirty="0" smtClean="0">
                <a:solidFill>
                  <a:schemeClr val="tx1"/>
                </a:solidFill>
              </a:rPr>
              <a:t>Proyecto integral. </a:t>
            </a:r>
          </a:p>
          <a:p>
            <a:pPr algn="l"/>
            <a:endParaRPr lang="es-ES" sz="700" dirty="0" smtClean="0">
              <a:solidFill>
                <a:schemeClr val="tx1"/>
              </a:solidFill>
            </a:endParaRPr>
          </a:p>
          <a:p>
            <a:pPr algn="l"/>
            <a:r>
              <a:rPr lang="es-ES" sz="1300" dirty="0" smtClean="0">
                <a:solidFill>
                  <a:schemeClr val="tx1"/>
                </a:solidFill>
              </a:rPr>
              <a:t>Características del proyecto integral académico</a:t>
            </a:r>
          </a:p>
          <a:p>
            <a:pPr algn="just">
              <a:spcBef>
                <a:spcPct val="20000"/>
              </a:spcBef>
              <a:tabLst>
                <a:tab pos="180975" algn="l"/>
                <a:tab pos="447675" algn="l"/>
              </a:tabLst>
            </a:pPr>
            <a:endParaRPr lang="es-ES" sz="700" b="0" dirty="0" smtClean="0">
              <a:solidFill>
                <a:schemeClr val="tx1"/>
              </a:solidFill>
            </a:endParaRPr>
          </a:p>
          <a:p>
            <a:pPr algn="just">
              <a:spcBef>
                <a:spcPct val="20000"/>
              </a:spcBef>
              <a:tabLst>
                <a:tab pos="180975" algn="l"/>
                <a:tab pos="447675" algn="l"/>
              </a:tabLst>
            </a:pPr>
            <a:r>
              <a:rPr lang="es-ES" sz="1300" b="0" dirty="0" smtClean="0">
                <a:solidFill>
                  <a:schemeClr val="tx1"/>
                </a:solidFill>
              </a:rPr>
              <a:t>El proyecto presentado atenderá </a:t>
            </a:r>
            <a:r>
              <a:rPr lang="es-ES" sz="1300" dirty="0">
                <a:solidFill>
                  <a:schemeClr val="tx1"/>
                </a:solidFill>
              </a:rPr>
              <a:t>integralmente</a:t>
            </a:r>
            <a:r>
              <a:rPr lang="es-ES" sz="1300" b="0" dirty="0">
                <a:solidFill>
                  <a:schemeClr val="tx1"/>
                </a:solidFill>
              </a:rPr>
              <a:t> la problemática identificada en la autoevaluación y </a:t>
            </a:r>
            <a:r>
              <a:rPr lang="es-ES" sz="1300" b="0" dirty="0" smtClean="0">
                <a:solidFill>
                  <a:schemeClr val="tx1"/>
                </a:solidFill>
              </a:rPr>
              <a:t>aprovechará </a:t>
            </a:r>
            <a:r>
              <a:rPr lang="es-ES" sz="1300" b="0" dirty="0">
                <a:solidFill>
                  <a:schemeClr val="tx1"/>
                </a:solidFill>
              </a:rPr>
              <a:t>las fortalezas de los PE para lograr el fortalecimiento de la capacidad académica y la mejora de la competitividad académica. </a:t>
            </a:r>
            <a:endParaRPr lang="es-ES" sz="1300" b="0" dirty="0" smtClean="0">
              <a:solidFill>
                <a:schemeClr val="tx1"/>
              </a:solidFill>
            </a:endParaRPr>
          </a:p>
          <a:p>
            <a:pPr algn="just">
              <a:spcBef>
                <a:spcPct val="20000"/>
              </a:spcBef>
              <a:tabLst>
                <a:tab pos="180975" algn="l"/>
                <a:tab pos="447675" algn="l"/>
              </a:tabLst>
            </a:pPr>
            <a:endParaRPr lang="es-ES" sz="1300" b="0" dirty="0" smtClean="0">
              <a:solidFill>
                <a:schemeClr val="tx1"/>
              </a:solidFill>
            </a:endParaRPr>
          </a:p>
          <a:p>
            <a:pPr algn="just">
              <a:spcBef>
                <a:spcPct val="20000"/>
              </a:spcBef>
              <a:tabLst>
                <a:tab pos="180975" algn="l"/>
                <a:tab pos="447675" algn="l"/>
              </a:tabLst>
            </a:pPr>
            <a:r>
              <a:rPr lang="es-ES" sz="1300" b="0" dirty="0" smtClean="0">
                <a:solidFill>
                  <a:schemeClr val="tx1"/>
                </a:solidFill>
              </a:rPr>
              <a:t>Este proyecto integral debe contener un objetivo general que busque mejorar la capacidad y competitividad de los PE y derivado de él, máximo 4 objetivos particulares que incidan en:</a:t>
            </a:r>
            <a:r>
              <a:rPr lang="es-ES" sz="1300" b="0" i="1" dirty="0" smtClean="0">
                <a:solidFill>
                  <a:schemeClr val="tx1"/>
                </a:solidFill>
              </a:rPr>
              <a:t> </a:t>
            </a:r>
            <a:r>
              <a:rPr lang="es-ES" sz="1300" i="1" dirty="0" smtClean="0">
                <a:solidFill>
                  <a:schemeClr val="tx1"/>
                </a:solidFill>
              </a:rPr>
              <a:t>desarrollo de los CA y el</a:t>
            </a:r>
            <a:r>
              <a:rPr lang="es-ES" sz="1300" dirty="0" smtClean="0">
                <a:solidFill>
                  <a:schemeClr val="tx1"/>
                </a:solidFill>
              </a:rPr>
              <a:t> </a:t>
            </a:r>
            <a:r>
              <a:rPr lang="es-MX" sz="1300" i="1" dirty="0" smtClean="0">
                <a:solidFill>
                  <a:schemeClr val="tx1"/>
                </a:solidFill>
              </a:rPr>
              <a:t>fortalecimiento de la planta académica</a:t>
            </a:r>
            <a:r>
              <a:rPr lang="es-MX" sz="1300" dirty="0" smtClean="0">
                <a:solidFill>
                  <a:schemeClr val="tx1"/>
                </a:solidFill>
              </a:rPr>
              <a:t> </a:t>
            </a:r>
            <a:r>
              <a:rPr lang="es-ES" sz="1300" b="0" dirty="0" smtClean="0">
                <a:solidFill>
                  <a:schemeClr val="tx1"/>
                </a:solidFill>
              </a:rPr>
              <a:t>(plantear metas y acciones para mejorar la consolidación de los CA; atención a la infraestructura básica para el desarrollo del trabajo de los CA; incremento del número de PTC con perfil deseable y los adscritos al SNI; proyectos de vinculación ligados a las LGAC establecidas por los CA; movilidad del profesorado en estancias cortas de investigación; redes de investigación con CA de otras IES nacionales y extranjeras; la capacitación y actualización de los docentes en los procesos de enseñanza aprendizaje), </a:t>
            </a:r>
            <a:r>
              <a:rPr lang="es-ES" sz="1300" i="1" dirty="0" smtClean="0">
                <a:solidFill>
                  <a:schemeClr val="tx1"/>
                </a:solidFill>
              </a:rPr>
              <a:t>en la atención y formación integral de los estudiantes</a:t>
            </a:r>
            <a:r>
              <a:rPr lang="es-ES" sz="1300" b="0" i="1" dirty="0" smtClean="0">
                <a:solidFill>
                  <a:schemeClr val="tx1"/>
                </a:solidFill>
              </a:rPr>
              <a:t> </a:t>
            </a:r>
            <a:r>
              <a:rPr lang="es-ES" sz="1300" b="0" dirty="0" smtClean="0">
                <a:solidFill>
                  <a:schemeClr val="tx1"/>
                </a:solidFill>
              </a:rPr>
              <a:t>(mejor desempeño académico a través de estudios de trayectoria estudiantil; la implementación de programas de tutoría; incremento de las tasas de egreso y titulación; movilidad nacional o internacional; servicio social; práctica profesional y normativa estudiantil; estudios de egresados y mercado laboral; </a:t>
            </a:r>
            <a:r>
              <a:rPr lang="es-MX" sz="1300" b="0" dirty="0">
                <a:solidFill>
                  <a:schemeClr val="tx1"/>
                </a:solidFill>
              </a:rPr>
              <a:t>atención y prevención a las adicciones a través del impulso de programas de detección y canalización a los sectores </a:t>
            </a:r>
            <a:r>
              <a:rPr lang="es-MX" sz="1300" b="0" dirty="0" smtClean="0">
                <a:solidFill>
                  <a:schemeClr val="tx1"/>
                </a:solidFill>
              </a:rPr>
              <a:t>especializados; el </a:t>
            </a:r>
            <a:r>
              <a:rPr lang="es-ES" sz="1300" b="0" dirty="0" smtClean="0">
                <a:solidFill>
                  <a:schemeClr val="tx1"/>
                </a:solidFill>
              </a:rPr>
              <a:t>fomento a las actividades deportivas, artísticas y culturales; la educación en valores; el fomento de la educación ambiental y prevención médica), </a:t>
            </a:r>
            <a:r>
              <a:rPr lang="es-ES" sz="1300" i="1" dirty="0" smtClean="0">
                <a:solidFill>
                  <a:schemeClr val="tx1"/>
                </a:solidFill>
              </a:rPr>
              <a:t>incremento de la competitividad académica </a:t>
            </a:r>
            <a:r>
              <a:rPr lang="es-ES" sz="1300" i="1" dirty="0">
                <a:solidFill>
                  <a:schemeClr val="tx1"/>
                </a:solidFill>
              </a:rPr>
              <a:t>de los PE de TSU y Licenciatura</a:t>
            </a:r>
            <a:r>
              <a:rPr lang="es-ES" sz="1300" b="0" i="1" dirty="0">
                <a:solidFill>
                  <a:schemeClr val="tx1"/>
                </a:solidFill>
              </a:rPr>
              <a:t> </a:t>
            </a:r>
            <a:r>
              <a:rPr lang="es-MX" sz="1300" b="0" dirty="0">
                <a:solidFill>
                  <a:schemeClr val="tx1"/>
                </a:solidFill>
              </a:rPr>
              <a:t>(</a:t>
            </a:r>
            <a:r>
              <a:rPr lang="es-ES" sz="1300" b="0" dirty="0">
                <a:solidFill>
                  <a:schemeClr val="tx1"/>
                </a:solidFill>
              </a:rPr>
              <a:t>atención a las recomendaciones de los CIEES y los organismos reconocidos por </a:t>
            </a:r>
            <a:r>
              <a:rPr lang="es-ES" sz="1300" b="0" dirty="0" smtClean="0">
                <a:solidFill>
                  <a:schemeClr val="tx1"/>
                </a:solidFill>
              </a:rPr>
              <a:t>los </a:t>
            </a:r>
            <a:r>
              <a:rPr lang="es-ES" sz="1300" b="0" dirty="0">
                <a:solidFill>
                  <a:schemeClr val="tx1"/>
                </a:solidFill>
              </a:rPr>
              <a:t>COPAES, garantizar la pertinencia, impulsar la innovación, </a:t>
            </a:r>
            <a:r>
              <a:rPr lang="es-ES" sz="1300" b="0" dirty="0" smtClean="0">
                <a:solidFill>
                  <a:schemeClr val="tx1"/>
                </a:solidFill>
              </a:rPr>
              <a:t>fortalecer </a:t>
            </a:r>
            <a:r>
              <a:rPr lang="es-ES" sz="1300" b="0" dirty="0">
                <a:solidFill>
                  <a:schemeClr val="tx1"/>
                </a:solidFill>
              </a:rPr>
              <a:t>la vinculación con los sectores sociales, difundir </a:t>
            </a:r>
            <a:r>
              <a:rPr lang="es-ES" sz="1300" b="0" dirty="0" smtClean="0">
                <a:solidFill>
                  <a:schemeClr val="tx1"/>
                </a:solidFill>
              </a:rPr>
              <a:t>el </a:t>
            </a:r>
            <a:endParaRPr lang="es-MX" sz="1300" dirty="0" smtClean="0">
              <a:solidFill>
                <a:schemeClr val="tx1"/>
              </a:solidFill>
            </a:endParaRPr>
          </a:p>
        </p:txBody>
      </p:sp>
      <p:sp>
        <p:nvSpPr>
          <p:cNvPr id="107524" name="AutoShape 364">
            <a:hlinkClick r:id="" action="ppaction://hlinkshowjump?jump=nextslide"/>
          </p:cNvPr>
          <p:cNvSpPr>
            <a:spLocks noChangeArrowheads="1"/>
          </p:cNvSpPr>
          <p:nvPr/>
        </p:nvSpPr>
        <p:spPr bwMode="auto">
          <a:xfrm>
            <a:off x="8959850" y="2011363"/>
            <a:ext cx="155575" cy="147637"/>
          </a:xfrm>
          <a:prstGeom prst="rightArrow">
            <a:avLst>
              <a:gd name="adj1" fmla="val 50000"/>
              <a:gd name="adj2" fmla="val 58733"/>
            </a:avLst>
          </a:prstGeom>
          <a:solidFill>
            <a:srgbClr val="006600">
              <a:alpha val="50195"/>
            </a:srgbClr>
          </a:solidFill>
          <a:ln w="19050" algn="ctr">
            <a:solidFill>
              <a:schemeClr val="tx1"/>
            </a:solidFill>
            <a:miter lim="800000"/>
            <a:headEnd/>
            <a:tailEnd/>
          </a:ln>
        </p:spPr>
        <p:txBody>
          <a:bodyPr wrap="none" tIns="90000" anchor="ctr"/>
          <a:lstStyle/>
          <a:p>
            <a:endParaRPr lang="es-ES_tradnl" sz="1400" b="0">
              <a:solidFill>
                <a:schemeClr val="tx1"/>
              </a:solidFill>
            </a:endParaRPr>
          </a:p>
        </p:txBody>
      </p:sp>
      <p:grpSp>
        <p:nvGrpSpPr>
          <p:cNvPr id="15" name="Group 143"/>
          <p:cNvGrpSpPr>
            <a:grpSpLocks/>
          </p:cNvGrpSpPr>
          <p:nvPr/>
        </p:nvGrpSpPr>
        <p:grpSpPr bwMode="auto">
          <a:xfrm>
            <a:off x="3455682" y="1756093"/>
            <a:ext cx="661414" cy="42862"/>
            <a:chOff x="1447" y="674"/>
            <a:chExt cx="565" cy="27"/>
          </a:xfrm>
        </p:grpSpPr>
        <p:pic>
          <p:nvPicPr>
            <p:cNvPr id="23" name="Picture 144" descr="jnchainslw"/>
            <p:cNvPicPr preferRelativeResize="0">
              <a:picLocks noChangeArrowheads="1" noCrop="1"/>
            </p:cNvPicPr>
            <p:nvPr/>
          </p:nvPicPr>
          <p:blipFill>
            <a:blip r:embed="rId2" cstate="print"/>
            <a:srcRect/>
            <a:stretch>
              <a:fillRect/>
            </a:stretch>
          </p:blipFill>
          <p:spPr bwMode="auto">
            <a:xfrm>
              <a:off x="1447" y="674"/>
              <a:ext cx="354" cy="27"/>
            </a:xfrm>
            <a:prstGeom prst="rect">
              <a:avLst/>
            </a:prstGeom>
            <a:noFill/>
            <a:ln w="9525">
              <a:noFill/>
              <a:miter lim="800000"/>
              <a:headEnd/>
              <a:tailEnd/>
            </a:ln>
          </p:spPr>
        </p:pic>
        <p:pic>
          <p:nvPicPr>
            <p:cNvPr id="24" name="Picture 145" descr="jnchainslw"/>
            <p:cNvPicPr preferRelativeResize="0">
              <a:picLocks noChangeArrowheads="1" noCrop="1"/>
            </p:cNvPicPr>
            <p:nvPr/>
          </p:nvPicPr>
          <p:blipFill>
            <a:blip r:embed="rId2" cstate="print"/>
            <a:srcRect/>
            <a:stretch>
              <a:fillRect/>
            </a:stretch>
          </p:blipFill>
          <p:spPr bwMode="auto">
            <a:xfrm>
              <a:off x="1658" y="674"/>
              <a:ext cx="354" cy="27"/>
            </a:xfrm>
            <a:prstGeom prst="rect">
              <a:avLst/>
            </a:prstGeom>
            <a:noFill/>
            <a:ln w="9525">
              <a:noFill/>
              <a:miter lim="800000"/>
              <a:headEnd/>
              <a:tailEnd/>
            </a:ln>
          </p:spPr>
        </p:pic>
      </p:grpSp>
      <p:pic>
        <p:nvPicPr>
          <p:cNvPr id="16" name="Imagen 15"/>
          <p:cNvPicPr>
            <a:picLocks noChangeAspect="1"/>
          </p:cNvPicPr>
          <p:nvPr/>
        </p:nvPicPr>
        <p:blipFill>
          <a:blip r:embed="rId3"/>
          <a:stretch>
            <a:fillRect/>
          </a:stretch>
        </p:blipFill>
        <p:spPr>
          <a:xfrm>
            <a:off x="810046" y="0"/>
            <a:ext cx="8333954" cy="597460"/>
          </a:xfrm>
          <a:prstGeom prst="rect">
            <a:avLst/>
          </a:prstGeom>
        </p:spPr>
      </p:pic>
    </p:spTree>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362"/>
          <p:cNvGrpSpPr>
            <a:grpSpLocks/>
          </p:cNvGrpSpPr>
          <p:nvPr/>
        </p:nvGrpSpPr>
        <p:grpSpPr bwMode="auto">
          <a:xfrm>
            <a:off x="3719506" y="1790688"/>
            <a:ext cx="684000" cy="47625"/>
            <a:chOff x="4040" y="1126"/>
            <a:chExt cx="710" cy="30"/>
          </a:xfrm>
        </p:grpSpPr>
        <p:grpSp>
          <p:nvGrpSpPr>
            <p:cNvPr id="17" name="Group 356"/>
            <p:cNvGrpSpPr>
              <a:grpSpLocks/>
            </p:cNvGrpSpPr>
            <p:nvPr/>
          </p:nvGrpSpPr>
          <p:grpSpPr bwMode="auto">
            <a:xfrm>
              <a:off x="4040" y="1126"/>
              <a:ext cx="426" cy="28"/>
              <a:chOff x="2224" y="1126"/>
              <a:chExt cx="426" cy="28"/>
            </a:xfrm>
          </p:grpSpPr>
          <p:pic>
            <p:nvPicPr>
              <p:cNvPr id="21" name="Picture 357" descr="jnchainslw"/>
              <p:cNvPicPr preferRelativeResize="0">
                <a:picLocks noChangeArrowheads="1" noCrop="1"/>
              </p:cNvPicPr>
              <p:nvPr/>
            </p:nvPicPr>
            <p:blipFill>
              <a:blip cstate="print"/>
              <a:srcRect/>
              <a:stretch>
                <a:fillRect/>
              </a:stretch>
            </p:blipFill>
            <p:spPr bwMode="auto">
              <a:xfrm>
                <a:off x="2224" y="1126"/>
                <a:ext cx="354" cy="27"/>
              </a:xfrm>
              <a:prstGeom prst="rect">
                <a:avLst/>
              </a:prstGeom>
              <a:noFill/>
              <a:ln w="9525">
                <a:noFill/>
                <a:miter lim="800000"/>
                <a:headEnd/>
                <a:tailEnd/>
              </a:ln>
            </p:spPr>
          </p:pic>
          <p:pic>
            <p:nvPicPr>
              <p:cNvPr id="22" name="Picture 358" descr="jnchainslw"/>
              <p:cNvPicPr preferRelativeResize="0">
                <a:picLocks noChangeArrowheads="1" noCrop="1"/>
              </p:cNvPicPr>
              <p:nvPr/>
            </p:nvPicPr>
            <p:blipFill>
              <a:blip cstate="print"/>
              <a:srcRect/>
              <a:stretch>
                <a:fillRect/>
              </a:stretch>
            </p:blipFill>
            <p:spPr bwMode="auto">
              <a:xfrm>
                <a:off x="2296" y="1127"/>
                <a:ext cx="354" cy="27"/>
              </a:xfrm>
              <a:prstGeom prst="rect">
                <a:avLst/>
              </a:prstGeom>
              <a:noFill/>
              <a:ln w="9525">
                <a:noFill/>
                <a:miter lim="800000"/>
                <a:headEnd/>
                <a:tailEnd/>
              </a:ln>
            </p:spPr>
          </p:pic>
        </p:grpSp>
        <p:grpSp>
          <p:nvGrpSpPr>
            <p:cNvPr id="18" name="Group 359"/>
            <p:cNvGrpSpPr>
              <a:grpSpLocks/>
            </p:cNvGrpSpPr>
            <p:nvPr/>
          </p:nvGrpSpPr>
          <p:grpSpPr bwMode="auto">
            <a:xfrm>
              <a:off x="4324" y="1128"/>
              <a:ext cx="426" cy="28"/>
              <a:chOff x="2224" y="1126"/>
              <a:chExt cx="426" cy="28"/>
            </a:xfrm>
          </p:grpSpPr>
          <p:pic>
            <p:nvPicPr>
              <p:cNvPr id="19" name="Picture 360" descr="jnchainslw"/>
              <p:cNvPicPr preferRelativeResize="0">
                <a:picLocks noChangeArrowheads="1" noCrop="1"/>
              </p:cNvPicPr>
              <p:nvPr/>
            </p:nvPicPr>
            <p:blipFill>
              <a:blip cstate="print"/>
              <a:srcRect/>
              <a:stretch>
                <a:fillRect/>
              </a:stretch>
            </p:blipFill>
            <p:spPr bwMode="auto">
              <a:xfrm>
                <a:off x="2224" y="1126"/>
                <a:ext cx="354" cy="27"/>
              </a:xfrm>
              <a:prstGeom prst="rect">
                <a:avLst/>
              </a:prstGeom>
              <a:noFill/>
              <a:ln w="9525">
                <a:noFill/>
                <a:miter lim="800000"/>
                <a:headEnd/>
                <a:tailEnd/>
              </a:ln>
            </p:spPr>
          </p:pic>
          <p:pic>
            <p:nvPicPr>
              <p:cNvPr id="20" name="Picture 361" descr="jnchainslw"/>
              <p:cNvPicPr preferRelativeResize="0">
                <a:picLocks noChangeArrowheads="1" noCrop="1"/>
              </p:cNvPicPr>
              <p:nvPr/>
            </p:nvPicPr>
            <p:blipFill>
              <a:blip cstate="print"/>
              <a:srcRect/>
              <a:stretch>
                <a:fillRect/>
              </a:stretch>
            </p:blipFill>
            <p:spPr bwMode="auto">
              <a:xfrm>
                <a:off x="2296" y="1127"/>
                <a:ext cx="354" cy="27"/>
              </a:xfrm>
              <a:prstGeom prst="rect">
                <a:avLst/>
              </a:prstGeom>
              <a:noFill/>
              <a:ln w="9525">
                <a:noFill/>
                <a:miter lim="800000"/>
                <a:headEnd/>
                <a:tailEnd/>
              </a:ln>
            </p:spPr>
          </p:pic>
        </p:grpSp>
      </p:grpSp>
      <p:grpSp>
        <p:nvGrpSpPr>
          <p:cNvPr id="11" name="Group 14"/>
          <p:cNvGrpSpPr>
            <a:grpSpLocks/>
          </p:cNvGrpSpPr>
          <p:nvPr/>
        </p:nvGrpSpPr>
        <p:grpSpPr bwMode="auto">
          <a:xfrm>
            <a:off x="1219200" y="1501766"/>
            <a:ext cx="6444000" cy="341312"/>
            <a:chOff x="24" y="489"/>
            <a:chExt cx="723" cy="292"/>
          </a:xfrm>
        </p:grpSpPr>
        <p:sp>
          <p:nvSpPr>
            <p:cNvPr id="12" name="Rectangle 696"/>
            <p:cNvSpPr>
              <a:spLocks noChangeArrowheads="1"/>
            </p:cNvSpPr>
            <p:nvPr/>
          </p:nvSpPr>
          <p:spPr bwMode="auto">
            <a:xfrm>
              <a:off x="26" y="489"/>
              <a:ext cx="721" cy="285"/>
            </a:xfrm>
            <a:prstGeom prst="rect">
              <a:avLst/>
            </a:prstGeom>
            <a:noFill/>
            <a:ln w="34925">
              <a:solidFill>
                <a:srgbClr val="003366"/>
              </a:solidFill>
              <a:miter lim="800000"/>
              <a:headEnd/>
              <a:tailEnd/>
            </a:ln>
          </p:spPr>
          <p:txBody>
            <a:bodyPr wrap="none" anchor="ctr"/>
            <a:lstStyle/>
            <a:p>
              <a:pPr algn="ctr"/>
              <a:endParaRPr lang="es-ES_tradnl" sz="1400"/>
            </a:p>
          </p:txBody>
        </p:sp>
        <p:sp>
          <p:nvSpPr>
            <p:cNvPr id="13" name="Line 697"/>
            <p:cNvSpPr>
              <a:spLocks noChangeShapeType="1"/>
            </p:cNvSpPr>
            <p:nvPr/>
          </p:nvSpPr>
          <p:spPr bwMode="auto">
            <a:xfrm>
              <a:off x="24" y="774"/>
              <a:ext cx="721" cy="0"/>
            </a:xfrm>
            <a:prstGeom prst="line">
              <a:avLst/>
            </a:prstGeom>
            <a:noFill/>
            <a:ln w="34925">
              <a:solidFill>
                <a:srgbClr val="969696"/>
              </a:solidFill>
              <a:round/>
              <a:headEnd/>
              <a:tailEnd/>
            </a:ln>
          </p:spPr>
          <p:txBody>
            <a:bodyPr/>
            <a:lstStyle/>
            <a:p>
              <a:endParaRPr lang="es-MX"/>
            </a:p>
          </p:txBody>
        </p:sp>
        <p:sp>
          <p:nvSpPr>
            <p:cNvPr id="14" name="Line 698"/>
            <p:cNvSpPr>
              <a:spLocks noChangeShapeType="1"/>
            </p:cNvSpPr>
            <p:nvPr/>
          </p:nvSpPr>
          <p:spPr bwMode="auto">
            <a:xfrm>
              <a:off x="745" y="496"/>
              <a:ext cx="0" cy="285"/>
            </a:xfrm>
            <a:prstGeom prst="line">
              <a:avLst/>
            </a:prstGeom>
            <a:noFill/>
            <a:ln w="34925">
              <a:solidFill>
                <a:srgbClr val="969696"/>
              </a:solidFill>
              <a:round/>
              <a:headEnd/>
              <a:tailEnd/>
            </a:ln>
          </p:spPr>
          <p:txBody>
            <a:bodyPr/>
            <a:lstStyle/>
            <a:p>
              <a:endParaRPr lang="es-MX"/>
            </a:p>
          </p:txBody>
        </p:sp>
      </p:grpSp>
      <p:sp>
        <p:nvSpPr>
          <p:cNvPr id="24" name="Rectangle 52"/>
          <p:cNvSpPr>
            <a:spLocks noChangeArrowheads="1"/>
          </p:cNvSpPr>
          <p:nvPr/>
        </p:nvSpPr>
        <p:spPr bwMode="auto">
          <a:xfrm>
            <a:off x="-1" y="576912"/>
            <a:ext cx="9142413"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107525" name="Text Box 365"/>
          <p:cNvSpPr txBox="1">
            <a:spLocks noChangeArrowheads="1"/>
          </p:cNvSpPr>
          <p:nvPr/>
        </p:nvSpPr>
        <p:spPr bwMode="auto">
          <a:xfrm>
            <a:off x="0" y="576912"/>
            <a:ext cx="9142413" cy="6281087"/>
          </a:xfrm>
          <a:prstGeom prst="rect">
            <a:avLst/>
          </a:prstGeom>
          <a:solidFill>
            <a:schemeClr val="bg1">
              <a:alpha val="10000"/>
            </a:schemeClr>
          </a:solidFill>
          <a:ln w="3175" algn="ctr">
            <a:noFill/>
            <a:miter lim="800000"/>
            <a:headEnd/>
            <a:tailEnd/>
          </a:ln>
        </p:spPr>
        <p:txBody>
          <a:bodyPr>
            <a:noAutofit/>
          </a:bodyPr>
          <a:lstStyle/>
          <a:p>
            <a:pPr algn="l"/>
            <a:endParaRPr lang="es-ES" sz="700" dirty="0" smtClean="0">
              <a:solidFill>
                <a:schemeClr val="tx1"/>
              </a:solidFill>
            </a:endParaRPr>
          </a:p>
          <a:p>
            <a:pPr algn="l"/>
            <a:r>
              <a:rPr lang="es-ES" sz="1300" dirty="0" smtClean="0">
                <a:solidFill>
                  <a:schemeClr val="tx1"/>
                </a:solidFill>
              </a:rPr>
              <a:t>Características del proyecto integral académico</a:t>
            </a:r>
          </a:p>
          <a:p>
            <a:pPr algn="just">
              <a:spcBef>
                <a:spcPct val="20000"/>
              </a:spcBef>
              <a:tabLst>
                <a:tab pos="180975" algn="l"/>
                <a:tab pos="447675" algn="l"/>
              </a:tabLst>
            </a:pPr>
            <a:endParaRPr lang="es-ES" sz="700" b="0" dirty="0" smtClean="0">
              <a:solidFill>
                <a:schemeClr val="tx1"/>
              </a:solidFill>
            </a:endParaRPr>
          </a:p>
          <a:p>
            <a:pPr algn="just">
              <a:spcBef>
                <a:spcPts val="0"/>
              </a:spcBef>
              <a:tabLst>
                <a:tab pos="180975" algn="l"/>
                <a:tab pos="447675" algn="l"/>
              </a:tabLst>
            </a:pPr>
            <a:r>
              <a:rPr lang="es-ES" sz="1300" b="0" dirty="0" smtClean="0">
                <a:solidFill>
                  <a:schemeClr val="tx1"/>
                </a:solidFill>
              </a:rPr>
              <a:t>cuidado del medio ambiente, la salud y la formación de los valores democráticos,  incremento del número de programas educativos de TSU y Lic. reconocidos por su calidad,</a:t>
            </a:r>
            <a:r>
              <a:rPr lang="es-MX" sz="1300" b="0" dirty="0" smtClean="0">
                <a:solidFill>
                  <a:schemeClr val="tx1"/>
                </a:solidFill>
              </a:rPr>
              <a:t>) </a:t>
            </a:r>
            <a:r>
              <a:rPr lang="es-ES" sz="1300" b="0" dirty="0" smtClean="0">
                <a:solidFill>
                  <a:schemeClr val="tx1"/>
                </a:solidFill>
              </a:rPr>
              <a:t>y </a:t>
            </a:r>
            <a:r>
              <a:rPr lang="es-ES" sz="1300" i="1" dirty="0" smtClean="0">
                <a:solidFill>
                  <a:schemeClr val="tx1"/>
                </a:solidFill>
              </a:rPr>
              <a:t>Apoyo a los PE de Posgrado reconocidos por el Programa Nacional de Posgrados de Calidad </a:t>
            </a:r>
            <a:r>
              <a:rPr lang="es-MX" sz="1300" i="1" dirty="0">
                <a:solidFill>
                  <a:schemeClr val="tx1"/>
                </a:solidFill>
              </a:rPr>
              <a:t>Posgrado de Calidad, PNPC SEP-</a:t>
            </a:r>
            <a:r>
              <a:rPr lang="es-MX" sz="1300" i="1" dirty="0" err="1">
                <a:solidFill>
                  <a:schemeClr val="tx1"/>
                </a:solidFill>
              </a:rPr>
              <a:t>CONACyT</a:t>
            </a:r>
            <a:r>
              <a:rPr lang="es-MX" sz="1300" i="1" dirty="0">
                <a:solidFill>
                  <a:schemeClr val="tx1"/>
                </a:solidFill>
              </a:rPr>
              <a:t>, (PNP y PFC)</a:t>
            </a:r>
            <a:r>
              <a:rPr lang="es-MX" sz="1300" b="0" i="1" dirty="0">
                <a:solidFill>
                  <a:schemeClr val="tx1"/>
                </a:solidFill>
              </a:rPr>
              <a:t> (atención a las recomendaciones de la evaluación de los CIEES y de la Evaluación Externa realizada por el PNPC, garantizar la pertinencia, impulsar la innovación, fortalecer la vinculación con los sectores sociales, difundir el cuidado del medio ambiente, entre otros aspectos.). La prioridad de los objetivos particulares deberá ser definida con base en los resultados de la autoevaluación y las prioridades del Programa de Desarrollo Institucional.</a:t>
            </a:r>
          </a:p>
          <a:p>
            <a:pPr algn="just">
              <a:spcBef>
                <a:spcPts val="0"/>
              </a:spcBef>
              <a:tabLst>
                <a:tab pos="180975" algn="l"/>
                <a:tab pos="447675" algn="l"/>
              </a:tabLst>
            </a:pPr>
            <a:endParaRPr lang="es-MX" sz="800" dirty="0" smtClean="0">
              <a:solidFill>
                <a:schemeClr val="tx1"/>
              </a:solidFill>
            </a:endParaRPr>
          </a:p>
          <a:p>
            <a:pPr algn="just">
              <a:spcBef>
                <a:spcPts val="0"/>
              </a:spcBef>
              <a:tabLst>
                <a:tab pos="180975" algn="l"/>
                <a:tab pos="447675" algn="l"/>
              </a:tabLst>
            </a:pPr>
            <a:r>
              <a:rPr lang="es-MX" sz="1300" b="0" dirty="0">
                <a:solidFill>
                  <a:schemeClr val="tx1"/>
                </a:solidFill>
              </a:rPr>
              <a:t>Para cada uno de los objetivos particulares del proyecto debe contener como máximo, </a:t>
            </a:r>
            <a:r>
              <a:rPr lang="es-MX" sz="1300" dirty="0">
                <a:solidFill>
                  <a:schemeClr val="tx1"/>
                </a:solidFill>
              </a:rPr>
              <a:t>cuatro</a:t>
            </a:r>
            <a:r>
              <a:rPr lang="es-MX" sz="1300" b="0" dirty="0">
                <a:solidFill>
                  <a:schemeClr val="tx1"/>
                </a:solidFill>
              </a:rPr>
              <a:t> metas académicas y </a:t>
            </a:r>
            <a:r>
              <a:rPr lang="es-MX" sz="1300" dirty="0">
                <a:solidFill>
                  <a:schemeClr val="tx1"/>
                </a:solidFill>
              </a:rPr>
              <a:t>cuatro</a:t>
            </a:r>
            <a:r>
              <a:rPr lang="es-MX" sz="1300" b="0" dirty="0">
                <a:solidFill>
                  <a:schemeClr val="tx1"/>
                </a:solidFill>
              </a:rPr>
              <a:t> acciones articuladas por meta, especificando los recursos solicitados que en el detalle, en algunos casos, no sean tan pocos que quedan planteados de manera muy general, pero que a su vez no sean tantos que lo hagan demasiado especifico y extenso, y que además deberán  estar debidamente </a:t>
            </a:r>
            <a:r>
              <a:rPr lang="es-MX" sz="1300" dirty="0">
                <a:solidFill>
                  <a:schemeClr val="tx1"/>
                </a:solidFill>
              </a:rPr>
              <a:t>justificados</a:t>
            </a:r>
            <a:r>
              <a:rPr lang="es-MX" sz="1300" b="0" dirty="0">
                <a:solidFill>
                  <a:schemeClr val="tx1"/>
                </a:solidFill>
              </a:rPr>
              <a:t> y </a:t>
            </a:r>
            <a:r>
              <a:rPr lang="es-MX" sz="1300" dirty="0">
                <a:solidFill>
                  <a:schemeClr val="tx1"/>
                </a:solidFill>
              </a:rPr>
              <a:t>priorizados</a:t>
            </a:r>
            <a:r>
              <a:rPr lang="es-MX" sz="1300" b="0" dirty="0">
                <a:solidFill>
                  <a:schemeClr val="tx1"/>
                </a:solidFill>
              </a:rPr>
              <a:t>* y </a:t>
            </a:r>
            <a:r>
              <a:rPr lang="es-MX" sz="1300" dirty="0">
                <a:solidFill>
                  <a:schemeClr val="tx1"/>
                </a:solidFill>
              </a:rPr>
              <a:t>calendarizados</a:t>
            </a:r>
            <a:r>
              <a:rPr lang="es-MX" sz="1300" b="0" dirty="0">
                <a:solidFill>
                  <a:schemeClr val="tx1"/>
                </a:solidFill>
              </a:rPr>
              <a:t> a partir de la fecha en que se autoriza el ejercicio de los recursos (entre </a:t>
            </a:r>
            <a:r>
              <a:rPr lang="es-MX" sz="1300" b="0" dirty="0" smtClean="0">
                <a:solidFill>
                  <a:schemeClr val="tx1"/>
                </a:solidFill>
              </a:rPr>
              <a:t>diciembre-noviembre </a:t>
            </a:r>
            <a:r>
              <a:rPr lang="es-MX" sz="1300" b="0" dirty="0">
                <a:solidFill>
                  <a:schemeClr val="tx1"/>
                </a:solidFill>
              </a:rPr>
              <a:t>del año fiscal correspondiente). Para capturar el proyecto integral es necesario utilizar el módulo de captura del Sistema </a:t>
            </a:r>
            <a:r>
              <a:rPr lang="es-MX" sz="1300" b="0" dirty="0" smtClean="0">
                <a:solidFill>
                  <a:schemeClr val="tx1"/>
                </a:solidFill>
              </a:rPr>
              <a:t>electrónico (en caso de estar disponible).</a:t>
            </a:r>
          </a:p>
          <a:p>
            <a:pPr algn="just">
              <a:spcBef>
                <a:spcPts val="0"/>
              </a:spcBef>
              <a:tabLst>
                <a:tab pos="180975" algn="l"/>
                <a:tab pos="447675" algn="l"/>
              </a:tabLst>
            </a:pPr>
            <a:endParaRPr lang="es-MX" sz="800" b="0" dirty="0">
              <a:solidFill>
                <a:schemeClr val="tx1"/>
              </a:solidFill>
            </a:endParaRPr>
          </a:p>
          <a:p>
            <a:pPr algn="just">
              <a:spcBef>
                <a:spcPts val="0"/>
              </a:spcBef>
              <a:tabLst>
                <a:tab pos="180975" algn="l"/>
                <a:tab pos="447675" algn="l"/>
              </a:tabLst>
            </a:pPr>
            <a:r>
              <a:rPr lang="es-MX" sz="1300" b="0" dirty="0">
                <a:solidFill>
                  <a:schemeClr val="tx1"/>
                </a:solidFill>
              </a:rPr>
              <a:t>El </a:t>
            </a:r>
            <a:r>
              <a:rPr lang="es-MX" sz="1300" b="0" dirty="0" smtClean="0">
                <a:solidFill>
                  <a:schemeClr val="tx1"/>
                </a:solidFill>
              </a:rPr>
              <a:t>equipamiento debe </a:t>
            </a:r>
            <a:r>
              <a:rPr lang="es-MX" sz="1300" b="0" dirty="0">
                <a:solidFill>
                  <a:schemeClr val="tx1"/>
                </a:solidFill>
              </a:rPr>
              <a:t>considerase como un medio para lograr las metas académicas, por tal motivo, deben justificarse en términos de compromisos académicos. </a:t>
            </a:r>
            <a:r>
              <a:rPr lang="es-MX" sz="1300" b="0" dirty="0" smtClean="0">
                <a:solidFill>
                  <a:schemeClr val="tx1"/>
                </a:solidFill>
              </a:rPr>
              <a:t>Así </a:t>
            </a:r>
            <a:r>
              <a:rPr lang="es-MX" sz="1300" b="0" dirty="0">
                <a:solidFill>
                  <a:schemeClr val="tx1"/>
                </a:solidFill>
              </a:rPr>
              <a:t>mismo, las necesidades sobre perspectiva de género, deben de incorporarse para su gestión en el proyecto relacionado con este tema que se presenta en el </a:t>
            </a:r>
            <a:r>
              <a:rPr lang="es-MX" sz="1300" b="0" dirty="0" err="1">
                <a:solidFill>
                  <a:schemeClr val="tx1"/>
                </a:solidFill>
              </a:rPr>
              <a:t>ProGES</a:t>
            </a:r>
            <a:r>
              <a:rPr lang="es-MX" sz="1300" b="0" dirty="0">
                <a:solidFill>
                  <a:schemeClr val="tx1"/>
                </a:solidFill>
              </a:rPr>
              <a:t>.</a:t>
            </a:r>
          </a:p>
          <a:p>
            <a:pPr algn="just">
              <a:spcBef>
                <a:spcPts val="0"/>
              </a:spcBef>
              <a:tabLst>
                <a:tab pos="180975" algn="l"/>
                <a:tab pos="447675" algn="l"/>
              </a:tabLst>
            </a:pPr>
            <a:endParaRPr lang="es-MX" sz="800" b="0" dirty="0">
              <a:solidFill>
                <a:schemeClr val="tx1"/>
              </a:solidFill>
            </a:endParaRPr>
          </a:p>
          <a:p>
            <a:pPr algn="just">
              <a:spcBef>
                <a:spcPts val="0"/>
              </a:spcBef>
              <a:tabLst>
                <a:tab pos="180975" algn="l"/>
                <a:tab pos="447675" algn="l"/>
              </a:tabLst>
            </a:pPr>
            <a:r>
              <a:rPr lang="es-MX" sz="1300" b="0" dirty="0">
                <a:solidFill>
                  <a:schemeClr val="tx1"/>
                </a:solidFill>
              </a:rPr>
              <a:t>Es necesario que el proyecto integral sea consecuencia de la articulación de las fases de autoevaluación, definición de políticas, objetivos, estrategias y metas. Debe ser claro el impacto que tendrá en la atención a los principales problemas identificados y en el aprovechamiento de las fortalezas</a:t>
            </a:r>
            <a:r>
              <a:rPr lang="es-MX" sz="1300" b="0" dirty="0" smtClean="0">
                <a:solidFill>
                  <a:schemeClr val="tx1"/>
                </a:solidFill>
              </a:rPr>
              <a:t>.</a:t>
            </a:r>
          </a:p>
          <a:p>
            <a:pPr algn="just">
              <a:spcBef>
                <a:spcPts val="0"/>
              </a:spcBef>
              <a:tabLst>
                <a:tab pos="180975" algn="l"/>
                <a:tab pos="447675" algn="l"/>
              </a:tabLst>
            </a:pPr>
            <a:endParaRPr lang="es-MX" sz="1300" b="0" dirty="0">
              <a:solidFill>
                <a:schemeClr val="tx1"/>
              </a:solidFill>
            </a:endParaRPr>
          </a:p>
          <a:p>
            <a:pPr algn="just">
              <a:spcBef>
                <a:spcPts val="0"/>
              </a:spcBef>
              <a:tabLst>
                <a:tab pos="180975" algn="l"/>
                <a:tab pos="447675" algn="l"/>
              </a:tabLst>
            </a:pPr>
            <a:r>
              <a:rPr lang="es-MX" dirty="0">
                <a:solidFill>
                  <a:schemeClr val="tx1"/>
                </a:solidFill>
              </a:rPr>
              <a:t>*</a:t>
            </a:r>
            <a:r>
              <a:rPr lang="es-MX" b="0" dirty="0">
                <a:solidFill>
                  <a:schemeClr val="tx1"/>
                </a:solidFill>
              </a:rPr>
              <a:t>Es importante señalar que los recursos solicitados </a:t>
            </a:r>
            <a:r>
              <a:rPr lang="es-MX" b="0" dirty="0" smtClean="0">
                <a:solidFill>
                  <a:schemeClr val="tx1"/>
                </a:solidFill>
              </a:rPr>
              <a:t>a través de la metodología </a:t>
            </a:r>
            <a:r>
              <a:rPr lang="es-MX" b="0" dirty="0">
                <a:solidFill>
                  <a:schemeClr val="tx1"/>
                </a:solidFill>
              </a:rPr>
              <a:t>PIFI deben considerar sólo las necesidades prioritarias que impacten en la calidad y permitan el cumplimiento de las Metas Académicas y Metas Compromiso de cada año. </a:t>
            </a:r>
            <a:r>
              <a:rPr lang="es-MX" i="1" dirty="0">
                <a:solidFill>
                  <a:schemeClr val="tx1"/>
                </a:solidFill>
              </a:rPr>
              <a:t>Las necesidades que no apoya la SEP en el marco del </a:t>
            </a:r>
            <a:r>
              <a:rPr lang="es-MX" i="1" dirty="0" smtClean="0">
                <a:solidFill>
                  <a:schemeClr val="tx1"/>
                </a:solidFill>
              </a:rPr>
              <a:t>PROFOCIE </a:t>
            </a:r>
            <a:r>
              <a:rPr lang="es-MX" i="1" dirty="0">
                <a:solidFill>
                  <a:schemeClr val="tx1"/>
                </a:solidFill>
              </a:rPr>
              <a:t>y las que no puedan ser atendidas por el Programa, de acuerdo a sus propias Reglas de Operación, deberán cubrirse con recursos del subsidio ordinario, de los otros fondos extraordinarios federales, ingresos propios y otras fuentes</a:t>
            </a:r>
            <a:endParaRPr lang="es-ES" dirty="0">
              <a:solidFill>
                <a:schemeClr val="tx1"/>
              </a:solidFill>
            </a:endParaRPr>
          </a:p>
          <a:p>
            <a:pPr algn="just">
              <a:spcBef>
                <a:spcPts val="0"/>
              </a:spcBef>
              <a:tabLst>
                <a:tab pos="180975" algn="l"/>
                <a:tab pos="447675" algn="l"/>
              </a:tabLst>
            </a:pPr>
            <a:endParaRPr lang="es-MX" sz="1300" b="0" dirty="0" smtClean="0">
              <a:solidFill>
                <a:schemeClr val="tx1"/>
              </a:solidFill>
            </a:endParaRPr>
          </a:p>
          <a:p>
            <a:pPr algn="just">
              <a:spcBef>
                <a:spcPct val="20000"/>
              </a:spcBef>
              <a:tabLst>
                <a:tab pos="180975" algn="l"/>
                <a:tab pos="447675" algn="l"/>
              </a:tabLst>
            </a:pPr>
            <a:endParaRPr lang="es-MX" sz="1300" b="0" dirty="0">
              <a:solidFill>
                <a:schemeClr val="tx1"/>
              </a:solidFill>
            </a:endParaRPr>
          </a:p>
          <a:p>
            <a:pPr algn="just">
              <a:spcBef>
                <a:spcPct val="20000"/>
              </a:spcBef>
              <a:tabLst>
                <a:tab pos="180975" algn="l"/>
                <a:tab pos="447675" algn="l"/>
              </a:tabLst>
            </a:pPr>
            <a:endParaRPr lang="es-MX" sz="1300" dirty="0" smtClean="0">
              <a:solidFill>
                <a:schemeClr val="tx1"/>
              </a:solidFill>
            </a:endParaRPr>
          </a:p>
        </p:txBody>
      </p:sp>
      <p:sp>
        <p:nvSpPr>
          <p:cNvPr id="23" name="AutoShape 176">
            <a:hlinkClick r:id="" action="ppaction://hlinkshowjump?jump=previousslide"/>
          </p:cNvPr>
          <p:cNvSpPr>
            <a:spLocks noChangeArrowheads="1"/>
          </p:cNvSpPr>
          <p:nvPr/>
        </p:nvSpPr>
        <p:spPr bwMode="auto">
          <a:xfrm flipH="1">
            <a:off x="8685002" y="637780"/>
            <a:ext cx="155575" cy="147638"/>
          </a:xfrm>
          <a:prstGeom prst="rightArrow">
            <a:avLst>
              <a:gd name="adj1" fmla="val 50000"/>
              <a:gd name="adj2" fmla="val 58732"/>
            </a:avLst>
          </a:prstGeom>
          <a:solidFill>
            <a:srgbClr val="008000">
              <a:alpha val="50195"/>
            </a:srgbClr>
          </a:solidFill>
          <a:ln w="19050" algn="ctr">
            <a:solidFill>
              <a:schemeClr val="accent1"/>
            </a:solidFill>
            <a:miter lim="800000"/>
            <a:headEnd/>
            <a:tailEnd/>
          </a:ln>
        </p:spPr>
        <p:txBody>
          <a:bodyPr wrap="none" tIns="90000" anchor="ctr"/>
          <a:lstStyle/>
          <a:p>
            <a:pPr algn="ctr"/>
            <a:endParaRPr lang="es-ES_tradnl" sz="1400"/>
          </a:p>
        </p:txBody>
      </p:sp>
      <p:sp>
        <p:nvSpPr>
          <p:cNvPr id="107524" name="AutoShape 364">
            <a:hlinkClick r:id="" action="ppaction://hlinkshowjump?jump=nextslide"/>
          </p:cNvPr>
          <p:cNvSpPr>
            <a:spLocks noChangeArrowheads="1"/>
          </p:cNvSpPr>
          <p:nvPr/>
        </p:nvSpPr>
        <p:spPr bwMode="auto">
          <a:xfrm>
            <a:off x="8896139" y="637780"/>
            <a:ext cx="155575" cy="147637"/>
          </a:xfrm>
          <a:prstGeom prst="rightArrow">
            <a:avLst>
              <a:gd name="adj1" fmla="val 50000"/>
              <a:gd name="adj2" fmla="val 58733"/>
            </a:avLst>
          </a:prstGeom>
          <a:solidFill>
            <a:srgbClr val="008000">
              <a:alpha val="50195"/>
            </a:srgbClr>
          </a:solidFill>
          <a:ln w="19050" algn="ctr">
            <a:solidFill>
              <a:schemeClr val="accent1"/>
            </a:solidFill>
            <a:miter lim="800000"/>
            <a:headEnd/>
            <a:tailEnd/>
          </a:ln>
        </p:spPr>
        <p:txBody>
          <a:bodyPr wrap="none" tIns="90000" anchor="ctr"/>
          <a:lstStyle/>
          <a:p>
            <a:endParaRPr lang="es-ES_tradnl" sz="1400" b="0">
              <a:solidFill>
                <a:schemeClr val="tx1"/>
              </a:solidFill>
            </a:endParaRPr>
          </a:p>
        </p:txBody>
      </p:sp>
      <p:pic>
        <p:nvPicPr>
          <p:cNvPr id="25" name="Imagen 24"/>
          <p:cNvPicPr>
            <a:picLocks noChangeAspect="1"/>
          </p:cNvPicPr>
          <p:nvPr/>
        </p:nvPicPr>
        <p:blipFill>
          <a:blip r:embed="rId2"/>
          <a:stretch>
            <a:fillRect/>
          </a:stretch>
        </p:blipFill>
        <p:spPr>
          <a:xfrm>
            <a:off x="810046" y="-24639"/>
            <a:ext cx="8333954" cy="597460"/>
          </a:xfrm>
          <a:prstGeom prst="rect">
            <a:avLst/>
          </a:prstGeom>
        </p:spPr>
      </p:pic>
    </p:spTree>
    <p:extLst>
      <p:ext uri="{BB962C8B-B14F-4D97-AF65-F5344CB8AC3E}">
        <p14:creationId xmlns:p14="http://schemas.microsoft.com/office/powerpoint/2010/main" val="3781234030"/>
      </p:ext>
    </p:extLst>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91"/>
          <p:cNvSpPr>
            <a:spLocks noChangeArrowheads="1"/>
          </p:cNvSpPr>
          <p:nvPr/>
        </p:nvSpPr>
        <p:spPr bwMode="auto">
          <a:xfrm>
            <a:off x="0" y="-171450"/>
            <a:ext cx="9144000" cy="7029450"/>
          </a:xfrm>
          <a:prstGeom prst="rect">
            <a:avLst/>
          </a:prstGeom>
          <a:solidFill>
            <a:schemeClr val="bg1"/>
          </a:solidFill>
          <a:ln w="3175" algn="ctr">
            <a:noFill/>
            <a:miter lim="800000"/>
            <a:headEnd/>
            <a:tailEnd/>
          </a:ln>
        </p:spPr>
        <p:txBody>
          <a:bodyPr wrap="none" anchor="ctr"/>
          <a:lstStyle/>
          <a:p>
            <a:pPr algn="ctr">
              <a:tabLst>
                <a:tab pos="180975" algn="l"/>
                <a:tab pos="447675" algn="l"/>
              </a:tabLst>
            </a:pPr>
            <a:endParaRPr lang="es-ES_tradnl" sz="1400"/>
          </a:p>
        </p:txBody>
      </p:sp>
      <p:sp>
        <p:nvSpPr>
          <p:cNvPr id="113667" name="Rectangle 193"/>
          <p:cNvSpPr>
            <a:spLocks noChangeArrowheads="1"/>
          </p:cNvSpPr>
          <p:nvPr/>
        </p:nvSpPr>
        <p:spPr bwMode="auto">
          <a:xfrm>
            <a:off x="920750" y="1557338"/>
            <a:ext cx="7160419" cy="4546600"/>
          </a:xfrm>
          <a:prstGeom prst="rect">
            <a:avLst/>
          </a:prstGeom>
          <a:solidFill>
            <a:srgbClr val="002774">
              <a:alpha val="14902"/>
            </a:srgbClr>
          </a:solidFill>
          <a:ln w="9525">
            <a:solidFill>
              <a:schemeClr val="tx1"/>
            </a:solidFill>
            <a:prstDash val="dash"/>
            <a:miter lim="800000"/>
            <a:headEnd/>
            <a:tailEnd/>
          </a:ln>
        </p:spPr>
        <p:txBody>
          <a:bodyPr wrap="none" anchor="ctr"/>
          <a:lstStyle/>
          <a:p>
            <a:pPr algn="ctr"/>
            <a:endParaRPr lang="es-ES_tradnl" sz="1400"/>
          </a:p>
        </p:txBody>
      </p:sp>
      <p:sp>
        <p:nvSpPr>
          <p:cNvPr id="113668" name="Oval 337"/>
          <p:cNvSpPr>
            <a:spLocks noChangeArrowheads="1"/>
          </p:cNvSpPr>
          <p:nvPr/>
        </p:nvSpPr>
        <p:spPr bwMode="auto">
          <a:xfrm>
            <a:off x="4427538" y="2943225"/>
            <a:ext cx="179387" cy="179388"/>
          </a:xfrm>
          <a:prstGeom prst="ellipse">
            <a:avLst/>
          </a:prstGeom>
          <a:solidFill>
            <a:schemeClr val="tx1">
              <a:lumMod val="50000"/>
              <a:lumOff val="50000"/>
            </a:schemeClr>
          </a:solidFill>
          <a:ln w="22225" algn="ctr">
            <a:solidFill>
              <a:schemeClr val="bg1"/>
            </a:solidFill>
            <a:round/>
            <a:headEnd/>
            <a:tailEnd/>
          </a:ln>
        </p:spPr>
        <p:txBody>
          <a:bodyPr lIns="0" tIns="0" rIns="0" bIns="0" anchor="ctr" anchorCtr="1"/>
          <a:lstStyle/>
          <a:p>
            <a:pPr algn="ctr"/>
            <a:r>
              <a:rPr lang="es-MX" sz="1400" b="1">
                <a:solidFill>
                  <a:schemeClr val="bg1"/>
                </a:solidFill>
              </a:rPr>
              <a:t>+</a:t>
            </a:r>
            <a:endParaRPr lang="es-ES" sz="1400" b="1">
              <a:solidFill>
                <a:schemeClr val="bg1"/>
              </a:solidFill>
            </a:endParaRPr>
          </a:p>
        </p:txBody>
      </p:sp>
      <p:sp>
        <p:nvSpPr>
          <p:cNvPr id="113669" name="Oval 338"/>
          <p:cNvSpPr>
            <a:spLocks noChangeArrowheads="1"/>
          </p:cNvSpPr>
          <p:nvPr/>
        </p:nvSpPr>
        <p:spPr bwMode="auto">
          <a:xfrm>
            <a:off x="4446588" y="5548313"/>
            <a:ext cx="179387" cy="179387"/>
          </a:xfrm>
          <a:prstGeom prst="ellipse">
            <a:avLst/>
          </a:prstGeom>
          <a:solidFill>
            <a:schemeClr val="tx1">
              <a:lumMod val="50000"/>
              <a:lumOff val="50000"/>
            </a:schemeClr>
          </a:solidFill>
          <a:ln w="22225" algn="ctr">
            <a:solidFill>
              <a:schemeClr val="bg1"/>
            </a:solidFill>
            <a:round/>
            <a:headEnd/>
            <a:tailEnd/>
          </a:ln>
        </p:spPr>
        <p:txBody>
          <a:bodyPr lIns="0" tIns="0" rIns="0" bIns="0" anchor="ctr" anchorCtr="1"/>
          <a:lstStyle/>
          <a:p>
            <a:pPr algn="ctr"/>
            <a:r>
              <a:rPr lang="es-MX" sz="1400">
                <a:solidFill>
                  <a:schemeClr val="bg1"/>
                </a:solidFill>
              </a:rPr>
              <a:t>+</a:t>
            </a:r>
            <a:endParaRPr lang="es-ES" sz="1400">
              <a:solidFill>
                <a:schemeClr val="bg1"/>
              </a:solidFill>
            </a:endParaRPr>
          </a:p>
        </p:txBody>
      </p:sp>
      <p:sp>
        <p:nvSpPr>
          <p:cNvPr id="113670" name="Oval 339"/>
          <p:cNvSpPr>
            <a:spLocks noChangeArrowheads="1"/>
          </p:cNvSpPr>
          <p:nvPr/>
        </p:nvSpPr>
        <p:spPr bwMode="auto">
          <a:xfrm>
            <a:off x="4460875" y="4630738"/>
            <a:ext cx="179388" cy="179387"/>
          </a:xfrm>
          <a:prstGeom prst="ellipse">
            <a:avLst/>
          </a:prstGeom>
          <a:solidFill>
            <a:schemeClr val="tx1">
              <a:lumMod val="50000"/>
              <a:lumOff val="50000"/>
            </a:schemeClr>
          </a:solidFill>
          <a:ln w="22225" algn="ctr">
            <a:solidFill>
              <a:schemeClr val="bg1"/>
            </a:solidFill>
            <a:round/>
            <a:headEnd/>
            <a:tailEnd/>
          </a:ln>
        </p:spPr>
        <p:txBody>
          <a:bodyPr lIns="0" tIns="0" rIns="0" bIns="0" anchor="ctr" anchorCtr="1"/>
          <a:lstStyle/>
          <a:p>
            <a:pPr algn="ctr"/>
            <a:r>
              <a:rPr lang="es-MX" sz="1400">
                <a:solidFill>
                  <a:schemeClr val="bg1"/>
                </a:solidFill>
              </a:rPr>
              <a:t>+</a:t>
            </a:r>
            <a:endParaRPr lang="es-ES" sz="1400">
              <a:solidFill>
                <a:schemeClr val="bg1"/>
              </a:solidFill>
            </a:endParaRPr>
          </a:p>
        </p:txBody>
      </p:sp>
      <p:sp>
        <p:nvSpPr>
          <p:cNvPr id="113671" name="Oval 340"/>
          <p:cNvSpPr>
            <a:spLocks noChangeArrowheads="1"/>
          </p:cNvSpPr>
          <p:nvPr/>
        </p:nvSpPr>
        <p:spPr bwMode="auto">
          <a:xfrm>
            <a:off x="4460875" y="3821113"/>
            <a:ext cx="179388" cy="179387"/>
          </a:xfrm>
          <a:prstGeom prst="ellipse">
            <a:avLst/>
          </a:prstGeom>
          <a:solidFill>
            <a:schemeClr val="tx1">
              <a:lumMod val="50000"/>
              <a:lumOff val="50000"/>
            </a:schemeClr>
          </a:solidFill>
          <a:ln w="22225" algn="ctr">
            <a:solidFill>
              <a:schemeClr val="bg1"/>
            </a:solidFill>
            <a:round/>
            <a:headEnd/>
            <a:tailEnd/>
          </a:ln>
        </p:spPr>
        <p:txBody>
          <a:bodyPr lIns="0" tIns="0" rIns="0" bIns="0" anchor="ctr" anchorCtr="1"/>
          <a:lstStyle/>
          <a:p>
            <a:pPr algn="ctr"/>
            <a:r>
              <a:rPr lang="es-MX" sz="1400">
                <a:solidFill>
                  <a:schemeClr val="bg1"/>
                </a:solidFill>
              </a:rPr>
              <a:t>+</a:t>
            </a:r>
            <a:endParaRPr lang="es-ES" sz="1400">
              <a:solidFill>
                <a:schemeClr val="bg1"/>
              </a:solidFill>
            </a:endParaRPr>
          </a:p>
        </p:txBody>
      </p:sp>
      <p:cxnSp>
        <p:nvCxnSpPr>
          <p:cNvPr id="113672" name="AutoShape 341"/>
          <p:cNvCxnSpPr>
            <a:cxnSpLocks noChangeShapeType="1"/>
            <a:endCxn id="113668" idx="2"/>
          </p:cNvCxnSpPr>
          <p:nvPr/>
        </p:nvCxnSpPr>
        <p:spPr bwMode="auto">
          <a:xfrm>
            <a:off x="4260850" y="3032125"/>
            <a:ext cx="155575" cy="1588"/>
          </a:xfrm>
          <a:prstGeom prst="straightConnector1">
            <a:avLst/>
          </a:prstGeom>
          <a:noFill/>
          <a:ln w="22225">
            <a:solidFill>
              <a:schemeClr val="bg1"/>
            </a:solidFill>
            <a:round/>
            <a:headEnd/>
            <a:tailEnd/>
          </a:ln>
        </p:spPr>
      </p:cxnSp>
      <p:cxnSp>
        <p:nvCxnSpPr>
          <p:cNvPr id="113673" name="AutoShape 342"/>
          <p:cNvCxnSpPr>
            <a:cxnSpLocks noChangeShapeType="1"/>
            <a:stCxn id="113668" idx="6"/>
          </p:cNvCxnSpPr>
          <p:nvPr/>
        </p:nvCxnSpPr>
        <p:spPr bwMode="auto">
          <a:xfrm flipV="1">
            <a:off x="4618038" y="3032125"/>
            <a:ext cx="141287" cy="1588"/>
          </a:xfrm>
          <a:prstGeom prst="straightConnector1">
            <a:avLst/>
          </a:prstGeom>
          <a:noFill/>
          <a:ln w="22225">
            <a:solidFill>
              <a:schemeClr val="bg1"/>
            </a:solidFill>
            <a:round/>
            <a:headEnd/>
            <a:tailEnd/>
          </a:ln>
        </p:spPr>
      </p:cxnSp>
      <p:cxnSp>
        <p:nvCxnSpPr>
          <p:cNvPr id="113674" name="AutoShape 343"/>
          <p:cNvCxnSpPr>
            <a:cxnSpLocks noChangeShapeType="1"/>
            <a:endCxn id="113671" idx="2"/>
          </p:cNvCxnSpPr>
          <p:nvPr/>
        </p:nvCxnSpPr>
        <p:spPr bwMode="auto">
          <a:xfrm>
            <a:off x="4329113" y="3911600"/>
            <a:ext cx="120650" cy="0"/>
          </a:xfrm>
          <a:prstGeom prst="straightConnector1">
            <a:avLst/>
          </a:prstGeom>
          <a:noFill/>
          <a:ln w="22225">
            <a:solidFill>
              <a:schemeClr val="bg1"/>
            </a:solidFill>
            <a:round/>
            <a:headEnd/>
            <a:tailEnd/>
          </a:ln>
        </p:spPr>
      </p:cxnSp>
      <p:cxnSp>
        <p:nvCxnSpPr>
          <p:cNvPr id="113675" name="AutoShape 344"/>
          <p:cNvCxnSpPr>
            <a:cxnSpLocks noChangeShapeType="1"/>
            <a:stCxn id="113671" idx="6"/>
          </p:cNvCxnSpPr>
          <p:nvPr/>
        </p:nvCxnSpPr>
        <p:spPr bwMode="auto">
          <a:xfrm>
            <a:off x="4651375" y="3911600"/>
            <a:ext cx="106363" cy="0"/>
          </a:xfrm>
          <a:prstGeom prst="straightConnector1">
            <a:avLst/>
          </a:prstGeom>
          <a:noFill/>
          <a:ln w="22225">
            <a:solidFill>
              <a:schemeClr val="bg1"/>
            </a:solidFill>
            <a:round/>
            <a:headEnd/>
            <a:tailEnd/>
          </a:ln>
        </p:spPr>
      </p:cxnSp>
      <p:cxnSp>
        <p:nvCxnSpPr>
          <p:cNvPr id="113676" name="AutoShape 345"/>
          <p:cNvCxnSpPr>
            <a:cxnSpLocks noChangeShapeType="1"/>
            <a:endCxn id="113670" idx="2"/>
          </p:cNvCxnSpPr>
          <p:nvPr/>
        </p:nvCxnSpPr>
        <p:spPr bwMode="auto">
          <a:xfrm>
            <a:off x="4284663" y="4718050"/>
            <a:ext cx="165100" cy="3175"/>
          </a:xfrm>
          <a:prstGeom prst="straightConnector1">
            <a:avLst/>
          </a:prstGeom>
          <a:noFill/>
          <a:ln w="22225">
            <a:solidFill>
              <a:schemeClr val="bg1"/>
            </a:solidFill>
            <a:round/>
            <a:headEnd/>
            <a:tailEnd/>
          </a:ln>
        </p:spPr>
      </p:cxnSp>
      <p:cxnSp>
        <p:nvCxnSpPr>
          <p:cNvPr id="113677" name="AutoShape 346"/>
          <p:cNvCxnSpPr>
            <a:cxnSpLocks noChangeShapeType="1"/>
            <a:stCxn id="113670" idx="6"/>
          </p:cNvCxnSpPr>
          <p:nvPr/>
        </p:nvCxnSpPr>
        <p:spPr bwMode="auto">
          <a:xfrm flipV="1">
            <a:off x="4651375" y="4718050"/>
            <a:ext cx="150813" cy="3175"/>
          </a:xfrm>
          <a:prstGeom prst="straightConnector1">
            <a:avLst/>
          </a:prstGeom>
          <a:noFill/>
          <a:ln w="22225">
            <a:solidFill>
              <a:schemeClr val="bg1"/>
            </a:solidFill>
            <a:round/>
            <a:headEnd/>
            <a:tailEnd/>
          </a:ln>
        </p:spPr>
      </p:cxnSp>
      <p:cxnSp>
        <p:nvCxnSpPr>
          <p:cNvPr id="113678" name="AutoShape 347"/>
          <p:cNvCxnSpPr>
            <a:cxnSpLocks noChangeShapeType="1"/>
            <a:endCxn id="113669" idx="2"/>
          </p:cNvCxnSpPr>
          <p:nvPr/>
        </p:nvCxnSpPr>
        <p:spPr bwMode="auto">
          <a:xfrm flipV="1">
            <a:off x="4349750" y="5638800"/>
            <a:ext cx="85725" cy="1588"/>
          </a:xfrm>
          <a:prstGeom prst="straightConnector1">
            <a:avLst/>
          </a:prstGeom>
          <a:noFill/>
          <a:ln w="22225">
            <a:solidFill>
              <a:schemeClr val="bg1"/>
            </a:solidFill>
            <a:round/>
            <a:headEnd/>
            <a:tailEnd/>
          </a:ln>
        </p:spPr>
      </p:cxnSp>
      <p:cxnSp>
        <p:nvCxnSpPr>
          <p:cNvPr id="113679" name="AutoShape 348"/>
          <p:cNvCxnSpPr>
            <a:cxnSpLocks noChangeShapeType="1"/>
            <a:stCxn id="113669" idx="6"/>
          </p:cNvCxnSpPr>
          <p:nvPr/>
        </p:nvCxnSpPr>
        <p:spPr bwMode="auto">
          <a:xfrm>
            <a:off x="4637088" y="5638800"/>
            <a:ext cx="76200" cy="0"/>
          </a:xfrm>
          <a:prstGeom prst="straightConnector1">
            <a:avLst/>
          </a:prstGeom>
          <a:noFill/>
          <a:ln w="22225">
            <a:solidFill>
              <a:schemeClr val="bg1"/>
            </a:solidFill>
            <a:round/>
            <a:headEnd/>
            <a:tailEnd/>
          </a:ln>
        </p:spPr>
      </p:cxnSp>
      <p:sp>
        <p:nvSpPr>
          <p:cNvPr id="113680" name="Text Box 195"/>
          <p:cNvSpPr txBox="1">
            <a:spLocks noChangeArrowheads="1"/>
          </p:cNvSpPr>
          <p:nvPr/>
        </p:nvSpPr>
        <p:spPr bwMode="auto">
          <a:xfrm>
            <a:off x="2555875" y="404813"/>
            <a:ext cx="4103688" cy="292388"/>
          </a:xfrm>
          <a:prstGeom prst="rect">
            <a:avLst/>
          </a:prstGeom>
          <a:solidFill>
            <a:srgbClr val="00B050"/>
          </a:solidFill>
          <a:ln w="31750">
            <a:solidFill>
              <a:srgbClr val="C0C0C0"/>
            </a:solidFill>
            <a:miter lim="800000"/>
            <a:headEnd/>
            <a:tailEnd/>
          </a:ln>
        </p:spPr>
        <p:txBody>
          <a:bodyPr>
            <a:spAutoFit/>
          </a:bodyPr>
          <a:lstStyle/>
          <a:p>
            <a:pPr algn="ctr"/>
            <a:r>
              <a:rPr lang="es-MX" sz="1300" b="1">
                <a:solidFill>
                  <a:schemeClr val="bg1"/>
                </a:solidFill>
              </a:rPr>
              <a:t>Actualización de la planeación</a:t>
            </a:r>
            <a:endParaRPr lang="es-ES" sz="1300" b="1">
              <a:solidFill>
                <a:schemeClr val="bg1"/>
              </a:solidFill>
            </a:endParaRPr>
          </a:p>
        </p:txBody>
      </p:sp>
      <p:sp>
        <p:nvSpPr>
          <p:cNvPr id="113681" name="Text Box 198"/>
          <p:cNvSpPr txBox="1">
            <a:spLocks noChangeArrowheads="1"/>
          </p:cNvSpPr>
          <p:nvPr/>
        </p:nvSpPr>
        <p:spPr bwMode="auto">
          <a:xfrm>
            <a:off x="2555875" y="763588"/>
            <a:ext cx="1173163" cy="492443"/>
          </a:xfrm>
          <a:prstGeom prst="rect">
            <a:avLst/>
          </a:prstGeom>
          <a:solidFill>
            <a:srgbClr val="00B050"/>
          </a:solidFill>
          <a:ln w="31750" algn="ctr">
            <a:solidFill>
              <a:srgbClr val="C0C0C0"/>
            </a:solidFill>
            <a:miter lim="800000"/>
            <a:headEnd/>
            <a:tailEnd/>
          </a:ln>
        </p:spPr>
        <p:txBody>
          <a:bodyPr>
            <a:spAutoFit/>
          </a:bodyPr>
          <a:lstStyle/>
          <a:p>
            <a:pPr algn="ctr"/>
            <a:r>
              <a:rPr lang="es-MX" sz="1300" dirty="0">
                <a:solidFill>
                  <a:schemeClr val="bg1"/>
                </a:solidFill>
              </a:rPr>
              <a:t>Objetivos </a:t>
            </a:r>
          </a:p>
          <a:p>
            <a:r>
              <a:rPr lang="es-MX" sz="1300" dirty="0">
                <a:solidFill>
                  <a:schemeClr val="bg1"/>
                </a:solidFill>
              </a:rPr>
              <a:t>estratégicos</a:t>
            </a:r>
            <a:endParaRPr lang="es-ES" sz="1300" dirty="0">
              <a:solidFill>
                <a:schemeClr val="bg1"/>
              </a:solidFill>
            </a:endParaRPr>
          </a:p>
        </p:txBody>
      </p:sp>
      <p:sp>
        <p:nvSpPr>
          <p:cNvPr id="113682" name="Text Box 199"/>
          <p:cNvSpPr txBox="1">
            <a:spLocks noChangeArrowheads="1"/>
          </p:cNvSpPr>
          <p:nvPr/>
        </p:nvSpPr>
        <p:spPr bwMode="auto">
          <a:xfrm>
            <a:off x="3949700" y="862550"/>
            <a:ext cx="1292225" cy="292388"/>
          </a:xfrm>
          <a:prstGeom prst="rect">
            <a:avLst/>
          </a:prstGeom>
          <a:solidFill>
            <a:srgbClr val="00B050"/>
          </a:solidFill>
          <a:ln w="31750" algn="ctr">
            <a:solidFill>
              <a:srgbClr val="C0C0C0"/>
            </a:solidFill>
            <a:miter lim="800000"/>
            <a:headEnd/>
            <a:tailEnd/>
          </a:ln>
        </p:spPr>
        <p:txBody>
          <a:bodyPr anchor="ctr">
            <a:spAutoFit/>
          </a:bodyPr>
          <a:lstStyle/>
          <a:p>
            <a:pPr algn="ctr"/>
            <a:r>
              <a:rPr lang="es-MX" sz="1300" dirty="0">
                <a:solidFill>
                  <a:schemeClr val="bg1"/>
                </a:solidFill>
              </a:rPr>
              <a:t>Estrategias</a:t>
            </a:r>
            <a:endParaRPr lang="es-ES" sz="1300" dirty="0">
              <a:solidFill>
                <a:schemeClr val="bg1"/>
              </a:solidFill>
            </a:endParaRPr>
          </a:p>
        </p:txBody>
      </p:sp>
      <p:sp>
        <p:nvSpPr>
          <p:cNvPr id="113683" name="Text Box 200"/>
          <p:cNvSpPr txBox="1">
            <a:spLocks noChangeArrowheads="1"/>
          </p:cNvSpPr>
          <p:nvPr/>
        </p:nvSpPr>
        <p:spPr bwMode="auto">
          <a:xfrm>
            <a:off x="5438775" y="763588"/>
            <a:ext cx="1220788" cy="492443"/>
          </a:xfrm>
          <a:prstGeom prst="rect">
            <a:avLst/>
          </a:prstGeom>
          <a:solidFill>
            <a:srgbClr val="00B050"/>
          </a:solidFill>
          <a:ln w="31750" algn="ctr">
            <a:solidFill>
              <a:srgbClr val="C0C0C0"/>
            </a:solidFill>
            <a:miter lim="800000"/>
            <a:headEnd/>
            <a:tailEnd/>
          </a:ln>
        </p:spPr>
        <p:txBody>
          <a:bodyPr>
            <a:spAutoFit/>
          </a:bodyPr>
          <a:lstStyle/>
          <a:p>
            <a:pPr algn="ctr"/>
            <a:r>
              <a:rPr lang="es-MX" sz="1300">
                <a:solidFill>
                  <a:schemeClr val="bg1"/>
                </a:solidFill>
              </a:rPr>
              <a:t>Metas </a:t>
            </a:r>
          </a:p>
          <a:p>
            <a:pPr algn="ctr"/>
            <a:r>
              <a:rPr lang="es-MX" sz="1300">
                <a:solidFill>
                  <a:schemeClr val="bg1"/>
                </a:solidFill>
              </a:rPr>
              <a:t>compromiso</a:t>
            </a:r>
            <a:endParaRPr lang="es-ES" sz="1300">
              <a:solidFill>
                <a:schemeClr val="bg1"/>
              </a:solidFill>
            </a:endParaRPr>
          </a:p>
        </p:txBody>
      </p:sp>
      <p:sp>
        <p:nvSpPr>
          <p:cNvPr id="113684" name="Text Box 201"/>
          <p:cNvSpPr txBox="1">
            <a:spLocks noChangeArrowheads="1"/>
          </p:cNvSpPr>
          <p:nvPr/>
        </p:nvSpPr>
        <p:spPr bwMode="auto">
          <a:xfrm>
            <a:off x="3824288" y="1414463"/>
            <a:ext cx="1546225" cy="336550"/>
          </a:xfrm>
          <a:prstGeom prst="rect">
            <a:avLst/>
          </a:prstGeom>
          <a:solidFill>
            <a:srgbClr val="00B050"/>
          </a:solidFill>
          <a:ln w="31750" algn="ctr">
            <a:solidFill>
              <a:srgbClr val="C0C0C0"/>
            </a:solidFill>
            <a:miter lim="800000"/>
            <a:headEnd/>
            <a:tailEnd/>
          </a:ln>
        </p:spPr>
        <p:txBody>
          <a:bodyPr wrap="none">
            <a:spAutoFit/>
          </a:bodyPr>
          <a:lstStyle/>
          <a:p>
            <a:r>
              <a:rPr lang="es-MX" sz="1400">
                <a:solidFill>
                  <a:schemeClr val="bg1"/>
                </a:solidFill>
              </a:rPr>
              <a:t>Proyecto integral</a:t>
            </a:r>
            <a:endParaRPr lang="es-ES" sz="1400">
              <a:solidFill>
                <a:schemeClr val="bg1"/>
              </a:solidFill>
            </a:endParaRPr>
          </a:p>
        </p:txBody>
      </p:sp>
      <p:sp>
        <p:nvSpPr>
          <p:cNvPr id="113685" name="Text Box 204"/>
          <p:cNvSpPr txBox="1">
            <a:spLocks noChangeArrowheads="1"/>
          </p:cNvSpPr>
          <p:nvPr/>
        </p:nvSpPr>
        <p:spPr bwMode="auto">
          <a:xfrm>
            <a:off x="6497638" y="3649663"/>
            <a:ext cx="1162050" cy="549275"/>
          </a:xfrm>
          <a:prstGeom prst="rect">
            <a:avLst/>
          </a:prstGeom>
          <a:solidFill>
            <a:srgbClr val="00B050"/>
          </a:solidFill>
          <a:ln w="31750" algn="ctr">
            <a:solidFill>
              <a:schemeClr val="bg1"/>
            </a:solidFill>
            <a:miter lim="800000"/>
            <a:headEnd/>
            <a:tailEnd/>
          </a:ln>
        </p:spPr>
        <p:txBody>
          <a:bodyPr/>
          <a:lstStyle/>
          <a:p>
            <a:pPr algn="ctr"/>
            <a:r>
              <a:rPr lang="es-MX" sz="1400">
                <a:solidFill>
                  <a:schemeClr val="bg1"/>
                </a:solidFill>
              </a:rPr>
              <a:t>Metas</a:t>
            </a:r>
            <a:endParaRPr lang="es-MX" sz="1800">
              <a:solidFill>
                <a:schemeClr val="bg1"/>
              </a:solidFill>
            </a:endParaRPr>
          </a:p>
          <a:p>
            <a:pPr algn="ctr"/>
            <a:r>
              <a:rPr lang="es-MX" sz="1400">
                <a:solidFill>
                  <a:schemeClr val="bg1"/>
                </a:solidFill>
              </a:rPr>
              <a:t>académicas</a:t>
            </a:r>
            <a:endParaRPr lang="es-ES" sz="1400">
              <a:solidFill>
                <a:schemeClr val="bg1"/>
              </a:solidFill>
            </a:endParaRPr>
          </a:p>
        </p:txBody>
      </p:sp>
      <p:sp>
        <p:nvSpPr>
          <p:cNvPr id="113686" name="Text Box 206"/>
          <p:cNvSpPr txBox="1">
            <a:spLocks noChangeArrowheads="1"/>
          </p:cNvSpPr>
          <p:nvPr/>
        </p:nvSpPr>
        <p:spPr bwMode="auto">
          <a:xfrm>
            <a:off x="6553200" y="4449763"/>
            <a:ext cx="1073150" cy="549275"/>
          </a:xfrm>
          <a:prstGeom prst="rect">
            <a:avLst/>
          </a:prstGeom>
          <a:solidFill>
            <a:srgbClr val="00B050"/>
          </a:solidFill>
          <a:ln w="31750" algn="ctr">
            <a:solidFill>
              <a:schemeClr val="bg1"/>
            </a:solidFill>
            <a:miter lim="800000"/>
            <a:headEnd/>
            <a:tailEnd/>
          </a:ln>
        </p:spPr>
        <p:txBody>
          <a:bodyPr/>
          <a:lstStyle/>
          <a:p>
            <a:pPr algn="ctr"/>
            <a:r>
              <a:rPr lang="es-MX" sz="1400">
                <a:solidFill>
                  <a:schemeClr val="bg1"/>
                </a:solidFill>
              </a:rPr>
              <a:t>Acciones </a:t>
            </a:r>
          </a:p>
          <a:p>
            <a:pPr algn="ctr"/>
            <a:r>
              <a:rPr lang="es-MX" sz="1400">
                <a:solidFill>
                  <a:schemeClr val="bg1"/>
                </a:solidFill>
              </a:rPr>
              <a:t>articuladas</a:t>
            </a:r>
            <a:endParaRPr lang="es-ES" sz="1400">
              <a:solidFill>
                <a:schemeClr val="bg1"/>
              </a:solidFill>
            </a:endParaRPr>
          </a:p>
        </p:txBody>
      </p:sp>
      <p:sp>
        <p:nvSpPr>
          <p:cNvPr id="113687" name="Text Box 208"/>
          <p:cNvSpPr txBox="1">
            <a:spLocks noChangeArrowheads="1"/>
          </p:cNvSpPr>
          <p:nvPr/>
        </p:nvSpPr>
        <p:spPr bwMode="auto">
          <a:xfrm>
            <a:off x="6478588" y="5270500"/>
            <a:ext cx="1220787" cy="762000"/>
          </a:xfrm>
          <a:prstGeom prst="rect">
            <a:avLst/>
          </a:prstGeom>
          <a:solidFill>
            <a:srgbClr val="00B050"/>
          </a:solidFill>
          <a:ln w="31750" algn="ctr">
            <a:solidFill>
              <a:schemeClr val="bg1"/>
            </a:solidFill>
            <a:miter lim="800000"/>
            <a:headEnd/>
            <a:tailEnd/>
          </a:ln>
        </p:spPr>
        <p:txBody>
          <a:bodyPr/>
          <a:lstStyle/>
          <a:p>
            <a:pPr algn="ctr"/>
            <a:r>
              <a:rPr lang="es-MX" sz="1200">
                <a:solidFill>
                  <a:schemeClr val="bg1"/>
                </a:solidFill>
              </a:rPr>
              <a:t>Recursos</a:t>
            </a:r>
          </a:p>
          <a:p>
            <a:pPr algn="ctr"/>
            <a:r>
              <a:rPr lang="es-MX" sz="1200">
                <a:solidFill>
                  <a:schemeClr val="bg1"/>
                </a:solidFill>
              </a:rPr>
              <a:t>justificados </a:t>
            </a:r>
          </a:p>
          <a:p>
            <a:pPr algn="ctr"/>
            <a:r>
              <a:rPr lang="es-MX" sz="1200">
                <a:solidFill>
                  <a:schemeClr val="bg1"/>
                </a:solidFill>
              </a:rPr>
              <a:t>y priorizados</a:t>
            </a:r>
            <a:endParaRPr lang="es-ES" sz="1200">
              <a:solidFill>
                <a:schemeClr val="bg1"/>
              </a:solidFill>
            </a:endParaRPr>
          </a:p>
        </p:txBody>
      </p:sp>
      <p:sp>
        <p:nvSpPr>
          <p:cNvPr id="113688" name="Rectangle 210"/>
          <p:cNvSpPr>
            <a:spLocks noChangeArrowheads="1"/>
          </p:cNvSpPr>
          <p:nvPr/>
        </p:nvSpPr>
        <p:spPr bwMode="auto">
          <a:xfrm rot="-5400000">
            <a:off x="5982495" y="3075781"/>
            <a:ext cx="5462587" cy="717550"/>
          </a:xfrm>
          <a:prstGeom prst="rect">
            <a:avLst/>
          </a:prstGeom>
          <a:solidFill>
            <a:schemeClr val="bg1">
              <a:lumMod val="65000"/>
              <a:alpha val="16862"/>
            </a:schemeClr>
          </a:solidFill>
          <a:ln w="9525">
            <a:solidFill>
              <a:schemeClr val="tx1"/>
            </a:solidFill>
            <a:miter lim="800000"/>
            <a:headEnd/>
            <a:tailEnd/>
          </a:ln>
        </p:spPr>
        <p:txBody>
          <a:bodyPr anchor="ctr"/>
          <a:lstStyle/>
          <a:p>
            <a:pPr algn="ctr"/>
            <a:r>
              <a:rPr lang="es-MX" sz="1400" b="0" dirty="0">
                <a:solidFill>
                  <a:schemeClr val="tx1"/>
                </a:solidFill>
              </a:rPr>
              <a:t>Resultados: Mejora de la</a:t>
            </a:r>
            <a:r>
              <a:rPr lang="es-MX" sz="1400" dirty="0">
                <a:solidFill>
                  <a:schemeClr val="tx1"/>
                </a:solidFill>
              </a:rPr>
              <a:t> </a:t>
            </a:r>
            <a:r>
              <a:rPr lang="es-MX" sz="1400" b="1" dirty="0">
                <a:solidFill>
                  <a:schemeClr val="tx1"/>
                </a:solidFill>
              </a:rPr>
              <a:t>capacidad y competitividad </a:t>
            </a:r>
            <a:r>
              <a:rPr lang="es-MX" sz="1400" b="0" dirty="0">
                <a:solidFill>
                  <a:schemeClr val="tx1"/>
                </a:solidFill>
              </a:rPr>
              <a:t>académicas e impulso a la</a:t>
            </a:r>
            <a:r>
              <a:rPr lang="es-MX" sz="1400" b="1" dirty="0">
                <a:solidFill>
                  <a:schemeClr val="tx1"/>
                </a:solidFill>
              </a:rPr>
              <a:t> </a:t>
            </a:r>
            <a:r>
              <a:rPr lang="es-MX" sz="1400" dirty="0">
                <a:solidFill>
                  <a:schemeClr val="tx1"/>
                </a:solidFill>
              </a:rPr>
              <a:t>innovación </a:t>
            </a:r>
            <a:r>
              <a:rPr lang="es-MX" sz="1400" dirty="0" smtClean="0">
                <a:solidFill>
                  <a:schemeClr val="tx1"/>
                </a:solidFill>
              </a:rPr>
              <a:t>educativa y atención y formación integral de estudiante</a:t>
            </a:r>
            <a:endParaRPr lang="es-ES" sz="1400" dirty="0">
              <a:solidFill>
                <a:schemeClr val="tx1"/>
              </a:solidFill>
            </a:endParaRPr>
          </a:p>
        </p:txBody>
      </p:sp>
      <p:cxnSp>
        <p:nvCxnSpPr>
          <p:cNvPr id="113689" name="AutoShape 211"/>
          <p:cNvCxnSpPr>
            <a:cxnSpLocks noChangeShapeType="1"/>
            <a:stCxn id="113681" idx="3"/>
            <a:endCxn id="113682" idx="1"/>
          </p:cNvCxnSpPr>
          <p:nvPr/>
        </p:nvCxnSpPr>
        <p:spPr bwMode="auto">
          <a:xfrm flipV="1">
            <a:off x="3729038" y="1008744"/>
            <a:ext cx="220662" cy="1066"/>
          </a:xfrm>
          <a:prstGeom prst="straightConnector1">
            <a:avLst/>
          </a:prstGeom>
          <a:noFill/>
          <a:ln w="9525">
            <a:solidFill>
              <a:schemeClr val="tx1"/>
            </a:solidFill>
            <a:round/>
            <a:headEnd/>
            <a:tailEnd type="triangle" w="med" len="med"/>
          </a:ln>
        </p:spPr>
      </p:cxnSp>
      <p:cxnSp>
        <p:nvCxnSpPr>
          <p:cNvPr id="113690" name="AutoShape 212"/>
          <p:cNvCxnSpPr>
            <a:cxnSpLocks noChangeShapeType="1"/>
            <a:stCxn id="113682" idx="3"/>
            <a:endCxn id="113683" idx="1"/>
          </p:cNvCxnSpPr>
          <p:nvPr/>
        </p:nvCxnSpPr>
        <p:spPr bwMode="auto">
          <a:xfrm>
            <a:off x="5241925" y="1008744"/>
            <a:ext cx="196850" cy="1066"/>
          </a:xfrm>
          <a:prstGeom prst="straightConnector1">
            <a:avLst/>
          </a:prstGeom>
          <a:noFill/>
          <a:ln w="9525">
            <a:solidFill>
              <a:schemeClr val="tx1"/>
            </a:solidFill>
            <a:round/>
            <a:headEnd/>
            <a:tailEnd type="triangle" w="med" len="med"/>
          </a:ln>
        </p:spPr>
      </p:cxnSp>
      <p:cxnSp>
        <p:nvCxnSpPr>
          <p:cNvPr id="113691" name="AutoShape 213"/>
          <p:cNvCxnSpPr>
            <a:cxnSpLocks noChangeShapeType="1"/>
            <a:stCxn id="113682" idx="2"/>
            <a:endCxn id="113684" idx="0"/>
          </p:cNvCxnSpPr>
          <p:nvPr/>
        </p:nvCxnSpPr>
        <p:spPr bwMode="auto">
          <a:xfrm>
            <a:off x="4595813" y="1154938"/>
            <a:ext cx="1588" cy="259525"/>
          </a:xfrm>
          <a:prstGeom prst="straightConnector1">
            <a:avLst/>
          </a:prstGeom>
          <a:noFill/>
          <a:ln w="9525">
            <a:solidFill>
              <a:schemeClr val="tx1"/>
            </a:solidFill>
            <a:round/>
            <a:headEnd/>
            <a:tailEnd type="triangle" w="med" len="med"/>
          </a:ln>
        </p:spPr>
      </p:cxnSp>
      <p:sp>
        <p:nvSpPr>
          <p:cNvPr id="113692" name="Text Box 216"/>
          <p:cNvSpPr txBox="1">
            <a:spLocks noChangeArrowheads="1"/>
          </p:cNvSpPr>
          <p:nvPr/>
        </p:nvSpPr>
        <p:spPr bwMode="auto">
          <a:xfrm>
            <a:off x="4716463" y="2636838"/>
            <a:ext cx="1295400" cy="792162"/>
          </a:xfrm>
          <a:prstGeom prst="rect">
            <a:avLst/>
          </a:prstGeom>
          <a:solidFill>
            <a:srgbClr val="00B050"/>
          </a:solidFill>
          <a:ln w="31750" algn="ctr">
            <a:solidFill>
              <a:schemeClr val="bg1"/>
            </a:solidFill>
            <a:miter lim="800000"/>
            <a:headEnd/>
            <a:tailEnd/>
          </a:ln>
        </p:spPr>
        <p:txBody>
          <a:bodyPr/>
          <a:lstStyle/>
          <a:p>
            <a:pPr algn="ctr">
              <a:lnSpc>
                <a:spcPct val="80000"/>
              </a:lnSpc>
            </a:pPr>
            <a:r>
              <a:rPr lang="es-MX" sz="1000" b="1" dirty="0" smtClean="0">
                <a:solidFill>
                  <a:schemeClr val="bg1"/>
                </a:solidFill>
              </a:rPr>
              <a:t>OP</a:t>
            </a:r>
          </a:p>
          <a:p>
            <a:pPr algn="ctr">
              <a:lnSpc>
                <a:spcPct val="80000"/>
              </a:lnSpc>
            </a:pPr>
            <a:r>
              <a:rPr lang="es-MX" sz="1000" b="1" dirty="0" smtClean="0">
                <a:solidFill>
                  <a:schemeClr val="bg1"/>
                </a:solidFill>
              </a:rPr>
              <a:t>Apoyo a los PE de posgrado reconocidos por el PNPC</a:t>
            </a:r>
            <a:endParaRPr lang="es-ES" sz="1000" b="1" dirty="0" smtClean="0">
              <a:solidFill>
                <a:schemeClr val="bg1"/>
              </a:solidFill>
            </a:endParaRPr>
          </a:p>
        </p:txBody>
      </p:sp>
      <p:sp>
        <p:nvSpPr>
          <p:cNvPr id="113693" name="Text Box 217"/>
          <p:cNvSpPr txBox="1">
            <a:spLocks noChangeArrowheads="1"/>
          </p:cNvSpPr>
          <p:nvPr/>
        </p:nvSpPr>
        <p:spPr bwMode="auto">
          <a:xfrm>
            <a:off x="4779963" y="3649663"/>
            <a:ext cx="1162050" cy="549275"/>
          </a:xfrm>
          <a:prstGeom prst="rect">
            <a:avLst/>
          </a:prstGeom>
          <a:solidFill>
            <a:srgbClr val="00B050"/>
          </a:solidFill>
          <a:ln w="31750" algn="ctr">
            <a:solidFill>
              <a:schemeClr val="bg1"/>
            </a:solidFill>
            <a:miter lim="800000"/>
            <a:headEnd/>
            <a:tailEnd/>
          </a:ln>
        </p:spPr>
        <p:txBody>
          <a:bodyPr/>
          <a:lstStyle/>
          <a:p>
            <a:pPr algn="ctr"/>
            <a:r>
              <a:rPr lang="es-MX" sz="1400">
                <a:solidFill>
                  <a:schemeClr val="bg1"/>
                </a:solidFill>
              </a:rPr>
              <a:t>Metas</a:t>
            </a:r>
            <a:endParaRPr lang="es-MX" sz="1800">
              <a:solidFill>
                <a:schemeClr val="bg1"/>
              </a:solidFill>
            </a:endParaRPr>
          </a:p>
          <a:p>
            <a:pPr algn="ctr"/>
            <a:r>
              <a:rPr lang="es-MX" sz="1400">
                <a:solidFill>
                  <a:schemeClr val="bg1"/>
                </a:solidFill>
              </a:rPr>
              <a:t>académicas</a:t>
            </a:r>
            <a:endParaRPr lang="es-ES" sz="1400">
              <a:solidFill>
                <a:schemeClr val="bg1"/>
              </a:solidFill>
            </a:endParaRPr>
          </a:p>
        </p:txBody>
      </p:sp>
      <p:sp>
        <p:nvSpPr>
          <p:cNvPr id="113694" name="Text Box 218"/>
          <p:cNvSpPr txBox="1">
            <a:spLocks noChangeArrowheads="1"/>
          </p:cNvSpPr>
          <p:nvPr/>
        </p:nvSpPr>
        <p:spPr bwMode="auto">
          <a:xfrm>
            <a:off x="4824413" y="4456113"/>
            <a:ext cx="1073150" cy="549275"/>
          </a:xfrm>
          <a:prstGeom prst="rect">
            <a:avLst/>
          </a:prstGeom>
          <a:solidFill>
            <a:srgbClr val="00B050"/>
          </a:solidFill>
          <a:ln w="31750" algn="ctr">
            <a:solidFill>
              <a:schemeClr val="bg1"/>
            </a:solidFill>
            <a:miter lim="800000"/>
            <a:headEnd/>
            <a:tailEnd/>
          </a:ln>
        </p:spPr>
        <p:txBody>
          <a:bodyPr/>
          <a:lstStyle/>
          <a:p>
            <a:pPr algn="ctr"/>
            <a:r>
              <a:rPr lang="es-MX" sz="1400">
                <a:solidFill>
                  <a:schemeClr val="bg1"/>
                </a:solidFill>
              </a:rPr>
              <a:t>Acciones </a:t>
            </a:r>
          </a:p>
          <a:p>
            <a:pPr algn="ctr"/>
            <a:r>
              <a:rPr lang="es-MX" sz="1400">
                <a:solidFill>
                  <a:schemeClr val="bg1"/>
                </a:solidFill>
              </a:rPr>
              <a:t>articuladas</a:t>
            </a:r>
            <a:endParaRPr lang="es-ES" sz="1400">
              <a:solidFill>
                <a:schemeClr val="bg1"/>
              </a:solidFill>
            </a:endParaRPr>
          </a:p>
        </p:txBody>
      </p:sp>
      <p:sp>
        <p:nvSpPr>
          <p:cNvPr id="113695" name="Text Box 219"/>
          <p:cNvSpPr txBox="1">
            <a:spLocks noChangeArrowheads="1"/>
          </p:cNvSpPr>
          <p:nvPr/>
        </p:nvSpPr>
        <p:spPr bwMode="auto">
          <a:xfrm>
            <a:off x="4756150" y="5272088"/>
            <a:ext cx="1220788" cy="762000"/>
          </a:xfrm>
          <a:prstGeom prst="rect">
            <a:avLst/>
          </a:prstGeom>
          <a:solidFill>
            <a:srgbClr val="00B050"/>
          </a:solidFill>
          <a:ln w="31750" algn="ctr">
            <a:solidFill>
              <a:schemeClr val="bg1"/>
            </a:solidFill>
            <a:miter lim="800000"/>
            <a:headEnd/>
            <a:tailEnd/>
          </a:ln>
        </p:spPr>
        <p:txBody>
          <a:bodyPr/>
          <a:lstStyle/>
          <a:p>
            <a:pPr algn="ctr"/>
            <a:r>
              <a:rPr lang="es-MX" sz="1200">
                <a:solidFill>
                  <a:schemeClr val="bg1"/>
                </a:solidFill>
              </a:rPr>
              <a:t>Recursos</a:t>
            </a:r>
          </a:p>
          <a:p>
            <a:pPr algn="ctr"/>
            <a:r>
              <a:rPr lang="es-MX" sz="1200">
                <a:solidFill>
                  <a:schemeClr val="bg1"/>
                </a:solidFill>
              </a:rPr>
              <a:t>justificados </a:t>
            </a:r>
          </a:p>
          <a:p>
            <a:pPr algn="ctr"/>
            <a:r>
              <a:rPr lang="es-MX" sz="1200">
                <a:solidFill>
                  <a:schemeClr val="bg1"/>
                </a:solidFill>
              </a:rPr>
              <a:t>y priorizados</a:t>
            </a:r>
            <a:endParaRPr lang="es-ES" sz="1200">
              <a:solidFill>
                <a:schemeClr val="bg1"/>
              </a:solidFill>
            </a:endParaRPr>
          </a:p>
        </p:txBody>
      </p:sp>
      <p:cxnSp>
        <p:nvCxnSpPr>
          <p:cNvPr id="113696" name="AutoShape 221"/>
          <p:cNvCxnSpPr>
            <a:cxnSpLocks noChangeShapeType="1"/>
            <a:stCxn id="113692" idx="2"/>
            <a:endCxn id="113693" idx="0"/>
          </p:cNvCxnSpPr>
          <p:nvPr/>
        </p:nvCxnSpPr>
        <p:spPr bwMode="auto">
          <a:xfrm flipH="1">
            <a:off x="5360988" y="3444875"/>
            <a:ext cx="3175" cy="188913"/>
          </a:xfrm>
          <a:prstGeom prst="straightConnector1">
            <a:avLst/>
          </a:prstGeom>
          <a:noFill/>
          <a:ln w="12700">
            <a:solidFill>
              <a:schemeClr val="tx1"/>
            </a:solidFill>
            <a:round/>
            <a:headEnd/>
            <a:tailEnd type="triangle" w="med" len="med"/>
          </a:ln>
        </p:spPr>
      </p:cxnSp>
      <p:cxnSp>
        <p:nvCxnSpPr>
          <p:cNvPr id="113697" name="AutoShape 222"/>
          <p:cNvCxnSpPr>
            <a:cxnSpLocks noChangeShapeType="1"/>
            <a:stCxn id="113693" idx="2"/>
            <a:endCxn id="113694" idx="0"/>
          </p:cNvCxnSpPr>
          <p:nvPr/>
        </p:nvCxnSpPr>
        <p:spPr bwMode="auto">
          <a:xfrm>
            <a:off x="5360988" y="4214813"/>
            <a:ext cx="0" cy="225425"/>
          </a:xfrm>
          <a:prstGeom prst="straightConnector1">
            <a:avLst/>
          </a:prstGeom>
          <a:noFill/>
          <a:ln w="12700">
            <a:solidFill>
              <a:schemeClr val="tx1"/>
            </a:solidFill>
            <a:round/>
            <a:headEnd/>
            <a:tailEnd type="triangle" w="med" len="med"/>
          </a:ln>
        </p:spPr>
      </p:cxnSp>
      <p:cxnSp>
        <p:nvCxnSpPr>
          <p:cNvPr id="113698" name="AutoShape 223"/>
          <p:cNvCxnSpPr>
            <a:cxnSpLocks noChangeShapeType="1"/>
            <a:stCxn id="113695" idx="0"/>
            <a:endCxn id="113694" idx="2"/>
          </p:cNvCxnSpPr>
          <p:nvPr/>
        </p:nvCxnSpPr>
        <p:spPr bwMode="auto">
          <a:xfrm flipH="1" flipV="1">
            <a:off x="5360988" y="5021263"/>
            <a:ext cx="6350" cy="234950"/>
          </a:xfrm>
          <a:prstGeom prst="straightConnector1">
            <a:avLst/>
          </a:prstGeom>
          <a:noFill/>
          <a:ln w="12700">
            <a:solidFill>
              <a:schemeClr val="tx1"/>
            </a:solidFill>
            <a:round/>
            <a:headEnd/>
            <a:tailEnd type="triangle" w="med" len="med"/>
          </a:ln>
        </p:spPr>
      </p:cxnSp>
      <p:cxnSp>
        <p:nvCxnSpPr>
          <p:cNvPr id="113699" name="AutoShape 224"/>
          <p:cNvCxnSpPr>
            <a:cxnSpLocks noChangeShapeType="1"/>
            <a:stCxn id="113687" idx="0"/>
            <a:endCxn id="113686" idx="2"/>
          </p:cNvCxnSpPr>
          <p:nvPr/>
        </p:nvCxnSpPr>
        <p:spPr bwMode="auto">
          <a:xfrm flipV="1">
            <a:off x="7089775" y="5014913"/>
            <a:ext cx="0" cy="239712"/>
          </a:xfrm>
          <a:prstGeom prst="straightConnector1">
            <a:avLst/>
          </a:prstGeom>
          <a:noFill/>
          <a:ln w="12700">
            <a:solidFill>
              <a:schemeClr val="tx1"/>
            </a:solidFill>
            <a:round/>
            <a:headEnd/>
            <a:tailEnd type="triangle" w="med" len="med"/>
          </a:ln>
        </p:spPr>
      </p:cxnSp>
      <p:cxnSp>
        <p:nvCxnSpPr>
          <p:cNvPr id="113700" name="AutoShape 227"/>
          <p:cNvCxnSpPr>
            <a:cxnSpLocks noChangeShapeType="1"/>
            <a:stCxn id="113685" idx="2"/>
            <a:endCxn id="113686" idx="0"/>
          </p:cNvCxnSpPr>
          <p:nvPr/>
        </p:nvCxnSpPr>
        <p:spPr bwMode="auto">
          <a:xfrm>
            <a:off x="7078663" y="4214813"/>
            <a:ext cx="11112" cy="219075"/>
          </a:xfrm>
          <a:prstGeom prst="straightConnector1">
            <a:avLst/>
          </a:prstGeom>
          <a:noFill/>
          <a:ln w="12700">
            <a:solidFill>
              <a:schemeClr val="tx1"/>
            </a:solidFill>
            <a:round/>
            <a:headEnd/>
            <a:tailEnd type="triangle" w="med" len="med"/>
          </a:ln>
        </p:spPr>
      </p:cxnSp>
      <p:cxnSp>
        <p:nvCxnSpPr>
          <p:cNvPr id="113701" name="AutoShape 228"/>
          <p:cNvCxnSpPr>
            <a:cxnSpLocks noChangeShapeType="1"/>
            <a:stCxn id="113769" idx="2"/>
            <a:endCxn id="113685" idx="0"/>
          </p:cNvCxnSpPr>
          <p:nvPr/>
        </p:nvCxnSpPr>
        <p:spPr bwMode="auto">
          <a:xfrm flipH="1">
            <a:off x="7078663" y="3444875"/>
            <a:ext cx="4762" cy="188913"/>
          </a:xfrm>
          <a:prstGeom prst="straightConnector1">
            <a:avLst/>
          </a:prstGeom>
          <a:noFill/>
          <a:ln w="12700">
            <a:solidFill>
              <a:schemeClr val="tx1"/>
            </a:solidFill>
            <a:round/>
            <a:headEnd/>
            <a:tailEnd type="triangle" w="med" len="med"/>
          </a:ln>
        </p:spPr>
      </p:cxnSp>
      <p:sp>
        <p:nvSpPr>
          <p:cNvPr id="113702" name="Oval 233"/>
          <p:cNvSpPr>
            <a:spLocks noChangeArrowheads="1"/>
          </p:cNvSpPr>
          <p:nvPr/>
        </p:nvSpPr>
        <p:spPr bwMode="auto">
          <a:xfrm>
            <a:off x="6132513" y="2940050"/>
            <a:ext cx="179387" cy="179388"/>
          </a:xfrm>
          <a:prstGeom prst="ellipse">
            <a:avLst/>
          </a:prstGeom>
          <a:solidFill>
            <a:schemeClr val="tx1">
              <a:lumMod val="50000"/>
              <a:lumOff val="50000"/>
            </a:schemeClr>
          </a:solidFill>
          <a:ln w="22225" algn="ctr">
            <a:solidFill>
              <a:schemeClr val="bg1"/>
            </a:solidFill>
            <a:round/>
            <a:headEnd/>
            <a:tailEnd/>
          </a:ln>
        </p:spPr>
        <p:txBody>
          <a:bodyPr lIns="0" tIns="0" rIns="0" bIns="0" anchor="ctr" anchorCtr="1"/>
          <a:lstStyle/>
          <a:p>
            <a:pPr algn="ctr"/>
            <a:r>
              <a:rPr lang="es-MX" sz="1400" b="1">
                <a:solidFill>
                  <a:schemeClr val="bg1"/>
                </a:solidFill>
              </a:rPr>
              <a:t>+</a:t>
            </a:r>
            <a:endParaRPr lang="es-ES" sz="1400" b="1">
              <a:solidFill>
                <a:schemeClr val="bg1"/>
              </a:solidFill>
            </a:endParaRPr>
          </a:p>
        </p:txBody>
      </p:sp>
      <p:sp>
        <p:nvSpPr>
          <p:cNvPr id="113703" name="Oval 237"/>
          <p:cNvSpPr>
            <a:spLocks noChangeArrowheads="1"/>
          </p:cNvSpPr>
          <p:nvPr/>
        </p:nvSpPr>
        <p:spPr bwMode="auto">
          <a:xfrm>
            <a:off x="6116638" y="5561013"/>
            <a:ext cx="179387" cy="179387"/>
          </a:xfrm>
          <a:prstGeom prst="ellipse">
            <a:avLst/>
          </a:prstGeom>
          <a:solidFill>
            <a:schemeClr val="tx1">
              <a:lumMod val="50000"/>
              <a:lumOff val="50000"/>
            </a:schemeClr>
          </a:solidFill>
          <a:ln w="22225" algn="ctr">
            <a:solidFill>
              <a:schemeClr val="bg1"/>
            </a:solidFill>
            <a:round/>
            <a:headEnd/>
            <a:tailEnd/>
          </a:ln>
        </p:spPr>
        <p:txBody>
          <a:bodyPr lIns="0" tIns="0" rIns="0" bIns="0" anchor="ctr" anchorCtr="1"/>
          <a:lstStyle/>
          <a:p>
            <a:pPr algn="ctr"/>
            <a:r>
              <a:rPr lang="es-MX" sz="1400">
                <a:solidFill>
                  <a:schemeClr val="bg1"/>
                </a:solidFill>
              </a:rPr>
              <a:t>+</a:t>
            </a:r>
            <a:endParaRPr lang="es-ES" sz="1400">
              <a:solidFill>
                <a:schemeClr val="bg1"/>
              </a:solidFill>
            </a:endParaRPr>
          </a:p>
        </p:txBody>
      </p:sp>
      <p:sp>
        <p:nvSpPr>
          <p:cNvPr id="113704" name="Oval 238"/>
          <p:cNvSpPr>
            <a:spLocks noChangeArrowheads="1"/>
          </p:cNvSpPr>
          <p:nvPr/>
        </p:nvSpPr>
        <p:spPr bwMode="auto">
          <a:xfrm>
            <a:off x="6143625" y="4637088"/>
            <a:ext cx="179388" cy="179387"/>
          </a:xfrm>
          <a:prstGeom prst="ellipse">
            <a:avLst/>
          </a:prstGeom>
          <a:solidFill>
            <a:schemeClr val="tx1">
              <a:lumMod val="50000"/>
              <a:lumOff val="50000"/>
            </a:schemeClr>
          </a:solidFill>
          <a:ln w="22225" algn="ctr">
            <a:solidFill>
              <a:schemeClr val="bg1"/>
            </a:solidFill>
            <a:round/>
            <a:headEnd/>
            <a:tailEnd/>
          </a:ln>
        </p:spPr>
        <p:txBody>
          <a:bodyPr lIns="0" tIns="0" rIns="0" bIns="0" anchor="ctr" anchorCtr="1"/>
          <a:lstStyle/>
          <a:p>
            <a:pPr algn="ctr"/>
            <a:r>
              <a:rPr lang="es-MX" sz="1400">
                <a:solidFill>
                  <a:schemeClr val="bg1"/>
                </a:solidFill>
              </a:rPr>
              <a:t>+</a:t>
            </a:r>
            <a:endParaRPr lang="es-ES" sz="1400">
              <a:solidFill>
                <a:schemeClr val="bg1"/>
              </a:solidFill>
            </a:endParaRPr>
          </a:p>
        </p:txBody>
      </p:sp>
      <p:sp>
        <p:nvSpPr>
          <p:cNvPr id="113705" name="Oval 239"/>
          <p:cNvSpPr>
            <a:spLocks noChangeArrowheads="1"/>
          </p:cNvSpPr>
          <p:nvPr/>
        </p:nvSpPr>
        <p:spPr bwMode="auto">
          <a:xfrm>
            <a:off x="6132513" y="3833813"/>
            <a:ext cx="179387" cy="179387"/>
          </a:xfrm>
          <a:prstGeom prst="ellipse">
            <a:avLst/>
          </a:prstGeom>
          <a:solidFill>
            <a:schemeClr val="tx1">
              <a:lumMod val="50000"/>
              <a:lumOff val="50000"/>
            </a:schemeClr>
          </a:solidFill>
          <a:ln w="22225" algn="ctr">
            <a:solidFill>
              <a:schemeClr val="bg1"/>
            </a:solidFill>
            <a:round/>
            <a:headEnd/>
            <a:tailEnd/>
          </a:ln>
        </p:spPr>
        <p:txBody>
          <a:bodyPr lIns="0" tIns="0" rIns="0" bIns="0" anchor="ctr" anchorCtr="1"/>
          <a:lstStyle/>
          <a:p>
            <a:pPr algn="ctr"/>
            <a:r>
              <a:rPr lang="es-MX" sz="1400">
                <a:solidFill>
                  <a:schemeClr val="bg1"/>
                </a:solidFill>
              </a:rPr>
              <a:t>+</a:t>
            </a:r>
            <a:endParaRPr lang="es-ES" sz="1400">
              <a:solidFill>
                <a:schemeClr val="bg1"/>
              </a:solidFill>
            </a:endParaRPr>
          </a:p>
        </p:txBody>
      </p:sp>
      <p:cxnSp>
        <p:nvCxnSpPr>
          <p:cNvPr id="113706" name="AutoShape 247"/>
          <p:cNvCxnSpPr>
            <a:cxnSpLocks noChangeShapeType="1"/>
            <a:stCxn id="113692" idx="3"/>
            <a:endCxn id="113702" idx="2"/>
          </p:cNvCxnSpPr>
          <p:nvPr/>
        </p:nvCxnSpPr>
        <p:spPr bwMode="auto">
          <a:xfrm flipV="1">
            <a:off x="6027738" y="3030538"/>
            <a:ext cx="93662" cy="3175"/>
          </a:xfrm>
          <a:prstGeom prst="straightConnector1">
            <a:avLst/>
          </a:prstGeom>
          <a:noFill/>
          <a:ln w="22225">
            <a:solidFill>
              <a:schemeClr val="bg1"/>
            </a:solidFill>
            <a:round/>
            <a:headEnd/>
            <a:tailEnd/>
          </a:ln>
        </p:spPr>
      </p:cxnSp>
      <p:cxnSp>
        <p:nvCxnSpPr>
          <p:cNvPr id="113707" name="AutoShape 248"/>
          <p:cNvCxnSpPr>
            <a:cxnSpLocks noChangeShapeType="1"/>
            <a:stCxn id="113702" idx="6"/>
            <a:endCxn id="113769" idx="1"/>
          </p:cNvCxnSpPr>
          <p:nvPr/>
        </p:nvCxnSpPr>
        <p:spPr bwMode="auto">
          <a:xfrm>
            <a:off x="6323013" y="3030538"/>
            <a:ext cx="160337" cy="3175"/>
          </a:xfrm>
          <a:prstGeom prst="straightConnector1">
            <a:avLst/>
          </a:prstGeom>
          <a:noFill/>
          <a:ln w="22225">
            <a:solidFill>
              <a:schemeClr val="bg1"/>
            </a:solidFill>
            <a:round/>
            <a:headEnd/>
            <a:tailEnd/>
          </a:ln>
        </p:spPr>
      </p:cxnSp>
      <p:cxnSp>
        <p:nvCxnSpPr>
          <p:cNvPr id="113708" name="AutoShape 251"/>
          <p:cNvCxnSpPr>
            <a:cxnSpLocks noChangeShapeType="1"/>
            <a:stCxn id="113693" idx="3"/>
            <a:endCxn id="113705" idx="2"/>
          </p:cNvCxnSpPr>
          <p:nvPr/>
        </p:nvCxnSpPr>
        <p:spPr bwMode="auto">
          <a:xfrm>
            <a:off x="5957888" y="3924300"/>
            <a:ext cx="163512" cy="0"/>
          </a:xfrm>
          <a:prstGeom prst="straightConnector1">
            <a:avLst/>
          </a:prstGeom>
          <a:noFill/>
          <a:ln w="22225">
            <a:solidFill>
              <a:schemeClr val="bg1"/>
            </a:solidFill>
            <a:round/>
            <a:headEnd/>
            <a:tailEnd/>
          </a:ln>
        </p:spPr>
      </p:cxnSp>
      <p:cxnSp>
        <p:nvCxnSpPr>
          <p:cNvPr id="113709" name="AutoShape 252"/>
          <p:cNvCxnSpPr>
            <a:cxnSpLocks noChangeShapeType="1"/>
            <a:stCxn id="113705" idx="6"/>
            <a:endCxn id="113685" idx="1"/>
          </p:cNvCxnSpPr>
          <p:nvPr/>
        </p:nvCxnSpPr>
        <p:spPr bwMode="auto">
          <a:xfrm>
            <a:off x="6323013" y="3924300"/>
            <a:ext cx="158750" cy="0"/>
          </a:xfrm>
          <a:prstGeom prst="straightConnector1">
            <a:avLst/>
          </a:prstGeom>
          <a:noFill/>
          <a:ln w="22225">
            <a:solidFill>
              <a:schemeClr val="bg1"/>
            </a:solidFill>
            <a:round/>
            <a:headEnd/>
            <a:tailEnd/>
          </a:ln>
        </p:spPr>
      </p:cxnSp>
      <p:cxnSp>
        <p:nvCxnSpPr>
          <p:cNvPr id="113710" name="AutoShape 253"/>
          <p:cNvCxnSpPr>
            <a:cxnSpLocks noChangeShapeType="1"/>
            <a:stCxn id="113694" idx="3"/>
            <a:endCxn id="113704" idx="2"/>
          </p:cNvCxnSpPr>
          <p:nvPr/>
        </p:nvCxnSpPr>
        <p:spPr bwMode="auto">
          <a:xfrm flipV="1">
            <a:off x="5913438" y="4727575"/>
            <a:ext cx="219075" cy="3175"/>
          </a:xfrm>
          <a:prstGeom prst="straightConnector1">
            <a:avLst/>
          </a:prstGeom>
          <a:noFill/>
          <a:ln w="22225">
            <a:solidFill>
              <a:schemeClr val="bg1"/>
            </a:solidFill>
            <a:round/>
            <a:headEnd/>
            <a:tailEnd/>
          </a:ln>
        </p:spPr>
      </p:cxnSp>
      <p:cxnSp>
        <p:nvCxnSpPr>
          <p:cNvPr id="113711" name="AutoShape 254"/>
          <p:cNvCxnSpPr>
            <a:cxnSpLocks noChangeShapeType="1"/>
            <a:stCxn id="113704" idx="6"/>
            <a:endCxn id="113686" idx="1"/>
          </p:cNvCxnSpPr>
          <p:nvPr/>
        </p:nvCxnSpPr>
        <p:spPr bwMode="auto">
          <a:xfrm flipV="1">
            <a:off x="6334125" y="4724400"/>
            <a:ext cx="203200" cy="3175"/>
          </a:xfrm>
          <a:prstGeom prst="straightConnector1">
            <a:avLst/>
          </a:prstGeom>
          <a:noFill/>
          <a:ln w="22225">
            <a:solidFill>
              <a:schemeClr val="bg1"/>
            </a:solidFill>
            <a:round/>
            <a:headEnd/>
            <a:tailEnd/>
          </a:ln>
        </p:spPr>
      </p:cxnSp>
      <p:cxnSp>
        <p:nvCxnSpPr>
          <p:cNvPr id="113712" name="AutoShape 255"/>
          <p:cNvCxnSpPr>
            <a:cxnSpLocks noChangeShapeType="1"/>
            <a:stCxn id="113695" idx="3"/>
            <a:endCxn id="113703" idx="2"/>
          </p:cNvCxnSpPr>
          <p:nvPr/>
        </p:nvCxnSpPr>
        <p:spPr bwMode="auto">
          <a:xfrm flipV="1">
            <a:off x="5992813" y="5651500"/>
            <a:ext cx="112712" cy="1588"/>
          </a:xfrm>
          <a:prstGeom prst="straightConnector1">
            <a:avLst/>
          </a:prstGeom>
          <a:noFill/>
          <a:ln w="22225">
            <a:solidFill>
              <a:schemeClr val="bg1"/>
            </a:solidFill>
            <a:round/>
            <a:headEnd/>
            <a:tailEnd/>
          </a:ln>
        </p:spPr>
      </p:cxnSp>
      <p:cxnSp>
        <p:nvCxnSpPr>
          <p:cNvPr id="113713" name="AutoShape 256"/>
          <p:cNvCxnSpPr>
            <a:cxnSpLocks noChangeShapeType="1"/>
            <a:stCxn id="113703" idx="6"/>
            <a:endCxn id="113687" idx="1"/>
          </p:cNvCxnSpPr>
          <p:nvPr/>
        </p:nvCxnSpPr>
        <p:spPr bwMode="auto">
          <a:xfrm>
            <a:off x="6307138" y="5651500"/>
            <a:ext cx="155575" cy="0"/>
          </a:xfrm>
          <a:prstGeom prst="straightConnector1">
            <a:avLst/>
          </a:prstGeom>
          <a:noFill/>
          <a:ln w="22225">
            <a:solidFill>
              <a:schemeClr val="bg1"/>
            </a:solidFill>
            <a:round/>
            <a:headEnd/>
            <a:tailEnd/>
          </a:ln>
        </p:spPr>
      </p:cxnSp>
      <p:sp>
        <p:nvSpPr>
          <p:cNvPr id="113769" name="Text Box 264"/>
          <p:cNvSpPr txBox="1">
            <a:spLocks noChangeArrowheads="1"/>
          </p:cNvSpPr>
          <p:nvPr/>
        </p:nvSpPr>
        <p:spPr bwMode="auto">
          <a:xfrm>
            <a:off x="6499225" y="2637540"/>
            <a:ext cx="1168400" cy="791463"/>
          </a:xfrm>
          <a:prstGeom prst="rect">
            <a:avLst/>
          </a:prstGeom>
          <a:solidFill>
            <a:srgbClr val="00B050"/>
          </a:solidFill>
          <a:ln w="31750" algn="ctr">
            <a:solidFill>
              <a:schemeClr val="bg1"/>
            </a:solidFill>
            <a:miter lim="800000"/>
            <a:headEnd/>
            <a:tailEnd/>
          </a:ln>
        </p:spPr>
        <p:txBody>
          <a:bodyPr/>
          <a:lstStyle/>
          <a:p>
            <a:pPr algn="ctr">
              <a:lnSpc>
                <a:spcPct val="80000"/>
              </a:lnSpc>
            </a:pPr>
            <a:r>
              <a:rPr lang="es-MX" sz="1400" b="1" dirty="0" smtClean="0">
                <a:solidFill>
                  <a:schemeClr val="bg1"/>
                </a:solidFill>
              </a:rPr>
              <a:t>OP</a:t>
            </a:r>
          </a:p>
          <a:p>
            <a:pPr algn="ctr">
              <a:lnSpc>
                <a:spcPct val="80000"/>
              </a:lnSpc>
            </a:pPr>
            <a:r>
              <a:rPr lang="es-MX" sz="1100" b="1" dirty="0" smtClean="0">
                <a:solidFill>
                  <a:schemeClr val="bg1"/>
                </a:solidFill>
              </a:rPr>
              <a:t>Formación integral de los estudiantes</a:t>
            </a:r>
            <a:endParaRPr lang="es-MX" sz="1100" b="1" dirty="0">
              <a:solidFill>
                <a:schemeClr val="bg1"/>
              </a:solidFill>
            </a:endParaRPr>
          </a:p>
        </p:txBody>
      </p:sp>
      <p:cxnSp>
        <p:nvCxnSpPr>
          <p:cNvPr id="113715" name="AutoShape 267"/>
          <p:cNvCxnSpPr>
            <a:cxnSpLocks noChangeShapeType="1"/>
          </p:cNvCxnSpPr>
          <p:nvPr/>
        </p:nvCxnSpPr>
        <p:spPr bwMode="auto">
          <a:xfrm>
            <a:off x="2124075" y="774700"/>
            <a:ext cx="396875" cy="0"/>
          </a:xfrm>
          <a:prstGeom prst="straightConnector1">
            <a:avLst/>
          </a:prstGeom>
          <a:noFill/>
          <a:ln w="12700">
            <a:solidFill>
              <a:schemeClr val="tx1"/>
            </a:solidFill>
            <a:round/>
            <a:headEnd/>
            <a:tailEnd type="triangle" w="med" len="med"/>
          </a:ln>
        </p:spPr>
      </p:cxnSp>
      <p:sp>
        <p:nvSpPr>
          <p:cNvPr id="113716" name="Rectangle 272"/>
          <p:cNvSpPr>
            <a:spLocks noChangeArrowheads="1"/>
          </p:cNvSpPr>
          <p:nvPr/>
        </p:nvSpPr>
        <p:spPr bwMode="auto">
          <a:xfrm>
            <a:off x="8502650" y="784225"/>
            <a:ext cx="250825" cy="503238"/>
          </a:xfrm>
          <a:prstGeom prst="rect">
            <a:avLst/>
          </a:prstGeom>
          <a:noFill/>
          <a:ln w="22225" algn="ctr">
            <a:noFill/>
            <a:miter lim="800000"/>
            <a:headEnd/>
            <a:tailEnd/>
          </a:ln>
        </p:spPr>
        <p:txBody>
          <a:bodyPr wrap="none" anchor="ctr"/>
          <a:lstStyle/>
          <a:p>
            <a:pPr algn="ctr"/>
            <a:endParaRPr lang="es-ES_tradnl" sz="1400"/>
          </a:p>
        </p:txBody>
      </p:sp>
      <p:cxnSp>
        <p:nvCxnSpPr>
          <p:cNvPr id="113717" name="AutoShape 276"/>
          <p:cNvCxnSpPr>
            <a:cxnSpLocks noChangeShapeType="1"/>
            <a:stCxn id="113683" idx="3"/>
          </p:cNvCxnSpPr>
          <p:nvPr/>
        </p:nvCxnSpPr>
        <p:spPr bwMode="auto">
          <a:xfrm flipV="1">
            <a:off x="6659563" y="1008744"/>
            <a:ext cx="1695450" cy="1066"/>
          </a:xfrm>
          <a:prstGeom prst="straightConnector1">
            <a:avLst/>
          </a:prstGeom>
          <a:noFill/>
          <a:ln w="12700">
            <a:solidFill>
              <a:schemeClr val="tx1"/>
            </a:solidFill>
            <a:round/>
            <a:headEnd/>
            <a:tailEnd type="triangle" w="med" len="med"/>
          </a:ln>
        </p:spPr>
      </p:cxnSp>
      <p:sp>
        <p:nvSpPr>
          <p:cNvPr id="113718" name="Text Box 277"/>
          <p:cNvSpPr txBox="1">
            <a:spLocks noChangeArrowheads="1"/>
          </p:cNvSpPr>
          <p:nvPr/>
        </p:nvSpPr>
        <p:spPr bwMode="auto">
          <a:xfrm>
            <a:off x="0" y="0"/>
            <a:ext cx="9144000" cy="336550"/>
          </a:xfrm>
          <a:prstGeom prst="rect">
            <a:avLst/>
          </a:prstGeom>
          <a:noFill/>
          <a:ln w="12700" algn="ctr">
            <a:noFill/>
            <a:miter lim="800000"/>
            <a:headEnd/>
            <a:tailEnd/>
          </a:ln>
        </p:spPr>
        <p:txBody>
          <a:bodyPr>
            <a:spAutoFit/>
          </a:bodyPr>
          <a:lstStyle/>
          <a:p>
            <a:pPr algn="ctr">
              <a:spcBef>
                <a:spcPct val="50000"/>
              </a:spcBef>
            </a:pPr>
            <a:r>
              <a:rPr lang="es-MX" sz="1600" b="1" dirty="0">
                <a:solidFill>
                  <a:schemeClr val="tx1"/>
                </a:solidFill>
              </a:rPr>
              <a:t>Diagrama del proyecto integral </a:t>
            </a:r>
            <a:endParaRPr lang="es-ES" sz="1600" b="1" dirty="0">
              <a:solidFill>
                <a:schemeClr val="tx1"/>
              </a:solidFill>
            </a:endParaRPr>
          </a:p>
        </p:txBody>
      </p:sp>
      <p:sp>
        <p:nvSpPr>
          <p:cNvPr id="113719" name="Text Box 292"/>
          <p:cNvSpPr txBox="1">
            <a:spLocks noChangeArrowheads="1"/>
          </p:cNvSpPr>
          <p:nvPr/>
        </p:nvSpPr>
        <p:spPr bwMode="auto">
          <a:xfrm>
            <a:off x="3165475" y="3662363"/>
            <a:ext cx="1162050" cy="549275"/>
          </a:xfrm>
          <a:prstGeom prst="rect">
            <a:avLst/>
          </a:prstGeom>
          <a:solidFill>
            <a:srgbClr val="00B050"/>
          </a:solidFill>
          <a:ln w="31750" algn="ctr">
            <a:solidFill>
              <a:schemeClr val="bg1"/>
            </a:solidFill>
            <a:miter lim="800000"/>
            <a:headEnd/>
            <a:tailEnd/>
          </a:ln>
        </p:spPr>
        <p:txBody>
          <a:bodyPr/>
          <a:lstStyle/>
          <a:p>
            <a:pPr algn="ctr"/>
            <a:r>
              <a:rPr lang="es-MX" sz="1400">
                <a:solidFill>
                  <a:schemeClr val="bg1"/>
                </a:solidFill>
              </a:rPr>
              <a:t>Metas</a:t>
            </a:r>
            <a:endParaRPr lang="es-MX" sz="1800">
              <a:solidFill>
                <a:schemeClr val="bg1"/>
              </a:solidFill>
            </a:endParaRPr>
          </a:p>
          <a:p>
            <a:pPr algn="ctr"/>
            <a:r>
              <a:rPr lang="es-MX" sz="1400">
                <a:solidFill>
                  <a:schemeClr val="bg1"/>
                </a:solidFill>
              </a:rPr>
              <a:t>académicas</a:t>
            </a:r>
            <a:endParaRPr lang="es-ES" sz="1400">
              <a:solidFill>
                <a:schemeClr val="bg1"/>
              </a:solidFill>
            </a:endParaRPr>
          </a:p>
        </p:txBody>
      </p:sp>
      <p:sp>
        <p:nvSpPr>
          <p:cNvPr id="113720" name="Text Box 293"/>
          <p:cNvSpPr txBox="1">
            <a:spLocks noChangeArrowheads="1"/>
          </p:cNvSpPr>
          <p:nvPr/>
        </p:nvSpPr>
        <p:spPr bwMode="auto">
          <a:xfrm>
            <a:off x="3209925" y="4468813"/>
            <a:ext cx="1073150" cy="549275"/>
          </a:xfrm>
          <a:prstGeom prst="rect">
            <a:avLst/>
          </a:prstGeom>
          <a:solidFill>
            <a:srgbClr val="00B050"/>
          </a:solidFill>
          <a:ln w="31750" algn="ctr">
            <a:solidFill>
              <a:schemeClr val="bg1"/>
            </a:solidFill>
            <a:miter lim="800000"/>
            <a:headEnd/>
            <a:tailEnd/>
          </a:ln>
        </p:spPr>
        <p:txBody>
          <a:bodyPr/>
          <a:lstStyle/>
          <a:p>
            <a:pPr algn="ctr"/>
            <a:r>
              <a:rPr lang="es-MX" sz="1400">
                <a:solidFill>
                  <a:schemeClr val="bg1"/>
                </a:solidFill>
              </a:rPr>
              <a:t>Acciones </a:t>
            </a:r>
          </a:p>
          <a:p>
            <a:pPr algn="ctr"/>
            <a:r>
              <a:rPr lang="es-MX" sz="1400">
                <a:solidFill>
                  <a:schemeClr val="bg1"/>
                </a:solidFill>
              </a:rPr>
              <a:t>articuladas</a:t>
            </a:r>
            <a:endParaRPr lang="es-ES" sz="1400">
              <a:solidFill>
                <a:schemeClr val="bg1"/>
              </a:solidFill>
            </a:endParaRPr>
          </a:p>
        </p:txBody>
      </p:sp>
      <p:sp>
        <p:nvSpPr>
          <p:cNvPr id="113721" name="Text Box 294"/>
          <p:cNvSpPr txBox="1">
            <a:spLocks noChangeArrowheads="1"/>
          </p:cNvSpPr>
          <p:nvPr/>
        </p:nvSpPr>
        <p:spPr bwMode="auto">
          <a:xfrm>
            <a:off x="3135313" y="5283200"/>
            <a:ext cx="1220787" cy="762000"/>
          </a:xfrm>
          <a:prstGeom prst="rect">
            <a:avLst/>
          </a:prstGeom>
          <a:solidFill>
            <a:srgbClr val="00B050"/>
          </a:solidFill>
          <a:ln w="31750" algn="ctr">
            <a:solidFill>
              <a:schemeClr val="bg1"/>
            </a:solidFill>
            <a:miter lim="800000"/>
            <a:headEnd/>
            <a:tailEnd/>
          </a:ln>
        </p:spPr>
        <p:txBody>
          <a:bodyPr/>
          <a:lstStyle/>
          <a:p>
            <a:pPr algn="ctr"/>
            <a:r>
              <a:rPr lang="es-MX" sz="1200">
                <a:solidFill>
                  <a:schemeClr val="bg1"/>
                </a:solidFill>
              </a:rPr>
              <a:t>Recursos</a:t>
            </a:r>
          </a:p>
          <a:p>
            <a:pPr algn="ctr"/>
            <a:r>
              <a:rPr lang="es-MX" sz="1200">
                <a:solidFill>
                  <a:schemeClr val="bg1"/>
                </a:solidFill>
              </a:rPr>
              <a:t>justificados </a:t>
            </a:r>
          </a:p>
          <a:p>
            <a:pPr algn="ctr"/>
            <a:r>
              <a:rPr lang="es-MX" sz="1200">
                <a:solidFill>
                  <a:schemeClr val="bg1"/>
                </a:solidFill>
              </a:rPr>
              <a:t>y priorizados</a:t>
            </a:r>
            <a:endParaRPr lang="es-ES" sz="1200">
              <a:solidFill>
                <a:schemeClr val="bg1"/>
              </a:solidFill>
            </a:endParaRPr>
          </a:p>
        </p:txBody>
      </p:sp>
      <p:sp>
        <p:nvSpPr>
          <p:cNvPr id="113722" name="Text Box 295"/>
          <p:cNvSpPr txBox="1">
            <a:spLocks noChangeArrowheads="1"/>
          </p:cNvSpPr>
          <p:nvPr/>
        </p:nvSpPr>
        <p:spPr bwMode="auto">
          <a:xfrm>
            <a:off x="1258888" y="2643188"/>
            <a:ext cx="1495425" cy="792162"/>
          </a:xfrm>
          <a:prstGeom prst="rect">
            <a:avLst/>
          </a:prstGeom>
          <a:solidFill>
            <a:srgbClr val="00B050"/>
          </a:solidFill>
          <a:ln w="31750" algn="ctr">
            <a:solidFill>
              <a:schemeClr val="bg1"/>
            </a:solidFill>
            <a:miter lim="800000"/>
            <a:headEnd/>
            <a:tailEnd/>
          </a:ln>
        </p:spPr>
        <p:txBody>
          <a:bodyPr/>
          <a:lstStyle/>
          <a:p>
            <a:pPr algn="ctr"/>
            <a:r>
              <a:rPr lang="es-MX" sz="1400" b="1" dirty="0">
                <a:solidFill>
                  <a:schemeClr val="bg1"/>
                </a:solidFill>
              </a:rPr>
              <a:t>OP</a:t>
            </a:r>
            <a:r>
              <a:rPr lang="es-MX" b="1" dirty="0">
                <a:solidFill>
                  <a:schemeClr val="bg1"/>
                </a:solidFill>
              </a:rPr>
              <a:t> </a:t>
            </a:r>
            <a:r>
              <a:rPr lang="es-MX" sz="1400" dirty="0">
                <a:solidFill>
                  <a:schemeClr val="bg1"/>
                </a:solidFill>
              </a:rPr>
              <a:t>*</a:t>
            </a:r>
            <a:endParaRPr lang="es-MX" b="1" dirty="0">
              <a:solidFill>
                <a:schemeClr val="bg1"/>
              </a:solidFill>
            </a:endParaRPr>
          </a:p>
          <a:p>
            <a:pPr algn="ctr"/>
            <a:r>
              <a:rPr lang="es-MX" sz="1000" b="1" dirty="0">
                <a:solidFill>
                  <a:schemeClr val="bg1"/>
                </a:solidFill>
              </a:rPr>
              <a:t>Desarrollo de los CA y Fortalecimiento de la planta académica</a:t>
            </a:r>
            <a:endParaRPr lang="es-ES" sz="1000" b="1" dirty="0">
              <a:solidFill>
                <a:schemeClr val="bg1"/>
              </a:solidFill>
            </a:endParaRPr>
          </a:p>
        </p:txBody>
      </p:sp>
      <p:sp>
        <p:nvSpPr>
          <p:cNvPr id="113723" name="Text Box 296"/>
          <p:cNvSpPr txBox="1">
            <a:spLocks noChangeArrowheads="1"/>
          </p:cNvSpPr>
          <p:nvPr/>
        </p:nvSpPr>
        <p:spPr bwMode="auto">
          <a:xfrm>
            <a:off x="1420813" y="3662363"/>
            <a:ext cx="1162050" cy="549275"/>
          </a:xfrm>
          <a:prstGeom prst="rect">
            <a:avLst/>
          </a:prstGeom>
          <a:solidFill>
            <a:srgbClr val="00B050"/>
          </a:solidFill>
          <a:ln w="31750" algn="ctr">
            <a:solidFill>
              <a:schemeClr val="bg1"/>
            </a:solidFill>
            <a:miter lim="800000"/>
            <a:headEnd/>
            <a:tailEnd/>
          </a:ln>
        </p:spPr>
        <p:txBody>
          <a:bodyPr/>
          <a:lstStyle/>
          <a:p>
            <a:pPr algn="ctr"/>
            <a:r>
              <a:rPr lang="es-MX" sz="1400">
                <a:solidFill>
                  <a:schemeClr val="bg1"/>
                </a:solidFill>
              </a:rPr>
              <a:t>Metas</a:t>
            </a:r>
            <a:endParaRPr lang="es-MX" sz="1800">
              <a:solidFill>
                <a:schemeClr val="bg1"/>
              </a:solidFill>
            </a:endParaRPr>
          </a:p>
          <a:p>
            <a:pPr algn="ctr"/>
            <a:r>
              <a:rPr lang="es-MX" sz="1400">
                <a:solidFill>
                  <a:schemeClr val="bg1"/>
                </a:solidFill>
              </a:rPr>
              <a:t>académicas</a:t>
            </a:r>
            <a:endParaRPr lang="es-ES" sz="1400">
              <a:solidFill>
                <a:schemeClr val="bg1"/>
              </a:solidFill>
            </a:endParaRPr>
          </a:p>
        </p:txBody>
      </p:sp>
      <p:sp>
        <p:nvSpPr>
          <p:cNvPr id="113724" name="Text Box 297"/>
          <p:cNvSpPr txBox="1">
            <a:spLocks noChangeArrowheads="1"/>
          </p:cNvSpPr>
          <p:nvPr/>
        </p:nvSpPr>
        <p:spPr bwMode="auto">
          <a:xfrm>
            <a:off x="1458913" y="4468813"/>
            <a:ext cx="1073150" cy="549275"/>
          </a:xfrm>
          <a:prstGeom prst="rect">
            <a:avLst/>
          </a:prstGeom>
          <a:solidFill>
            <a:srgbClr val="00B050"/>
          </a:solidFill>
          <a:ln w="31750" algn="ctr">
            <a:solidFill>
              <a:schemeClr val="bg1"/>
            </a:solidFill>
            <a:miter lim="800000"/>
            <a:headEnd/>
            <a:tailEnd/>
          </a:ln>
        </p:spPr>
        <p:txBody>
          <a:bodyPr/>
          <a:lstStyle/>
          <a:p>
            <a:pPr algn="ctr"/>
            <a:r>
              <a:rPr lang="es-MX" sz="1400">
                <a:solidFill>
                  <a:schemeClr val="bg1"/>
                </a:solidFill>
              </a:rPr>
              <a:t>Acciones </a:t>
            </a:r>
          </a:p>
          <a:p>
            <a:pPr algn="ctr"/>
            <a:r>
              <a:rPr lang="es-MX" sz="1400">
                <a:solidFill>
                  <a:schemeClr val="bg1"/>
                </a:solidFill>
              </a:rPr>
              <a:t>articuladas</a:t>
            </a:r>
            <a:endParaRPr lang="es-ES" sz="1400">
              <a:solidFill>
                <a:schemeClr val="bg1"/>
              </a:solidFill>
            </a:endParaRPr>
          </a:p>
        </p:txBody>
      </p:sp>
      <p:sp>
        <p:nvSpPr>
          <p:cNvPr id="113725" name="Text Box 298"/>
          <p:cNvSpPr txBox="1">
            <a:spLocks noChangeArrowheads="1"/>
          </p:cNvSpPr>
          <p:nvPr/>
        </p:nvSpPr>
        <p:spPr bwMode="auto">
          <a:xfrm>
            <a:off x="1376363" y="5284788"/>
            <a:ext cx="1220787" cy="762000"/>
          </a:xfrm>
          <a:prstGeom prst="rect">
            <a:avLst/>
          </a:prstGeom>
          <a:solidFill>
            <a:srgbClr val="00B050"/>
          </a:solidFill>
          <a:ln w="31750" algn="ctr">
            <a:solidFill>
              <a:schemeClr val="bg1"/>
            </a:solidFill>
            <a:miter lim="800000"/>
            <a:headEnd/>
            <a:tailEnd/>
          </a:ln>
        </p:spPr>
        <p:txBody>
          <a:bodyPr/>
          <a:lstStyle/>
          <a:p>
            <a:pPr algn="ctr"/>
            <a:r>
              <a:rPr lang="es-MX" sz="1200" dirty="0">
                <a:solidFill>
                  <a:schemeClr val="bg1"/>
                </a:solidFill>
              </a:rPr>
              <a:t>Recursos</a:t>
            </a:r>
          </a:p>
          <a:p>
            <a:pPr algn="ctr"/>
            <a:r>
              <a:rPr lang="es-MX" sz="1200" dirty="0">
                <a:solidFill>
                  <a:schemeClr val="bg1"/>
                </a:solidFill>
              </a:rPr>
              <a:t>justificados </a:t>
            </a:r>
          </a:p>
          <a:p>
            <a:pPr algn="ctr"/>
            <a:r>
              <a:rPr lang="es-MX" sz="1200" dirty="0">
                <a:solidFill>
                  <a:schemeClr val="bg1"/>
                </a:solidFill>
              </a:rPr>
              <a:t>y priorizados</a:t>
            </a:r>
            <a:endParaRPr lang="es-ES" sz="1200" dirty="0">
              <a:solidFill>
                <a:schemeClr val="bg1"/>
              </a:solidFill>
            </a:endParaRPr>
          </a:p>
        </p:txBody>
      </p:sp>
      <p:cxnSp>
        <p:nvCxnSpPr>
          <p:cNvPr id="113726" name="AutoShape 299"/>
          <p:cNvCxnSpPr>
            <a:cxnSpLocks noChangeShapeType="1"/>
            <a:stCxn id="113722" idx="2"/>
            <a:endCxn id="113723" idx="0"/>
          </p:cNvCxnSpPr>
          <p:nvPr/>
        </p:nvCxnSpPr>
        <p:spPr bwMode="auto">
          <a:xfrm flipH="1">
            <a:off x="2001838" y="3451225"/>
            <a:ext cx="4762" cy="195263"/>
          </a:xfrm>
          <a:prstGeom prst="straightConnector1">
            <a:avLst/>
          </a:prstGeom>
          <a:noFill/>
          <a:ln w="12700">
            <a:solidFill>
              <a:schemeClr val="tx1"/>
            </a:solidFill>
            <a:round/>
            <a:headEnd/>
            <a:tailEnd type="triangle" w="med" len="med"/>
          </a:ln>
        </p:spPr>
      </p:cxnSp>
      <p:cxnSp>
        <p:nvCxnSpPr>
          <p:cNvPr id="113727" name="AutoShape 300"/>
          <p:cNvCxnSpPr>
            <a:cxnSpLocks noChangeShapeType="1"/>
            <a:stCxn id="113723" idx="2"/>
            <a:endCxn id="113724" idx="0"/>
          </p:cNvCxnSpPr>
          <p:nvPr/>
        </p:nvCxnSpPr>
        <p:spPr bwMode="auto">
          <a:xfrm flipH="1">
            <a:off x="1995488" y="4227513"/>
            <a:ext cx="6350" cy="225425"/>
          </a:xfrm>
          <a:prstGeom prst="straightConnector1">
            <a:avLst/>
          </a:prstGeom>
          <a:noFill/>
          <a:ln w="12700">
            <a:solidFill>
              <a:schemeClr val="tx1"/>
            </a:solidFill>
            <a:round/>
            <a:headEnd/>
            <a:tailEnd type="triangle" w="med" len="med"/>
          </a:ln>
        </p:spPr>
      </p:cxnSp>
      <p:cxnSp>
        <p:nvCxnSpPr>
          <p:cNvPr id="113728" name="AutoShape 301"/>
          <p:cNvCxnSpPr>
            <a:cxnSpLocks noChangeShapeType="1"/>
            <a:stCxn id="113725" idx="0"/>
            <a:endCxn id="113724" idx="2"/>
          </p:cNvCxnSpPr>
          <p:nvPr/>
        </p:nvCxnSpPr>
        <p:spPr bwMode="auto">
          <a:xfrm flipV="1">
            <a:off x="1987550" y="5033963"/>
            <a:ext cx="7938" cy="234950"/>
          </a:xfrm>
          <a:prstGeom prst="straightConnector1">
            <a:avLst/>
          </a:prstGeom>
          <a:noFill/>
          <a:ln w="12700">
            <a:solidFill>
              <a:schemeClr val="tx1"/>
            </a:solidFill>
            <a:round/>
            <a:headEnd/>
            <a:tailEnd type="triangle" w="med" len="med"/>
          </a:ln>
        </p:spPr>
      </p:cxnSp>
      <p:cxnSp>
        <p:nvCxnSpPr>
          <p:cNvPr id="113729" name="AutoShape 302"/>
          <p:cNvCxnSpPr>
            <a:cxnSpLocks noChangeShapeType="1"/>
            <a:stCxn id="113721" idx="0"/>
            <a:endCxn id="113720" idx="2"/>
          </p:cNvCxnSpPr>
          <p:nvPr/>
        </p:nvCxnSpPr>
        <p:spPr bwMode="auto">
          <a:xfrm flipV="1">
            <a:off x="3746500" y="5033963"/>
            <a:ext cx="0" cy="233362"/>
          </a:xfrm>
          <a:prstGeom prst="straightConnector1">
            <a:avLst/>
          </a:prstGeom>
          <a:noFill/>
          <a:ln w="12700">
            <a:solidFill>
              <a:schemeClr val="tx1"/>
            </a:solidFill>
            <a:round/>
            <a:headEnd/>
            <a:tailEnd type="triangle" w="med" len="med"/>
          </a:ln>
        </p:spPr>
      </p:cxnSp>
      <p:cxnSp>
        <p:nvCxnSpPr>
          <p:cNvPr id="113730" name="AutoShape 303"/>
          <p:cNvCxnSpPr>
            <a:cxnSpLocks noChangeShapeType="1"/>
            <a:stCxn id="113719" idx="2"/>
            <a:endCxn id="113720" idx="0"/>
          </p:cNvCxnSpPr>
          <p:nvPr/>
        </p:nvCxnSpPr>
        <p:spPr bwMode="auto">
          <a:xfrm>
            <a:off x="3746500" y="4227513"/>
            <a:ext cx="0" cy="225425"/>
          </a:xfrm>
          <a:prstGeom prst="straightConnector1">
            <a:avLst/>
          </a:prstGeom>
          <a:noFill/>
          <a:ln w="12700">
            <a:solidFill>
              <a:schemeClr val="tx1"/>
            </a:solidFill>
            <a:round/>
            <a:headEnd/>
            <a:tailEnd type="triangle" w="med" len="med"/>
          </a:ln>
        </p:spPr>
      </p:cxnSp>
      <p:cxnSp>
        <p:nvCxnSpPr>
          <p:cNvPr id="113731" name="AutoShape 304"/>
          <p:cNvCxnSpPr>
            <a:cxnSpLocks noChangeShapeType="1"/>
            <a:stCxn id="113767" idx="2"/>
            <a:endCxn id="113719" idx="0"/>
          </p:cNvCxnSpPr>
          <p:nvPr/>
        </p:nvCxnSpPr>
        <p:spPr bwMode="auto">
          <a:xfrm rot="5400000">
            <a:off x="3667126" y="3579813"/>
            <a:ext cx="161925" cy="3175"/>
          </a:xfrm>
          <a:prstGeom prst="straightConnector1">
            <a:avLst/>
          </a:prstGeom>
          <a:noFill/>
          <a:ln w="12700">
            <a:solidFill>
              <a:schemeClr val="tx1"/>
            </a:solidFill>
            <a:round/>
            <a:headEnd/>
            <a:tailEnd type="triangle" w="med" len="med"/>
          </a:ln>
        </p:spPr>
      </p:cxnSp>
      <p:sp>
        <p:nvSpPr>
          <p:cNvPr id="113732" name="Oval 308"/>
          <p:cNvSpPr>
            <a:spLocks noChangeArrowheads="1"/>
          </p:cNvSpPr>
          <p:nvPr/>
        </p:nvSpPr>
        <p:spPr bwMode="auto">
          <a:xfrm>
            <a:off x="2878138" y="2949575"/>
            <a:ext cx="179387" cy="179388"/>
          </a:xfrm>
          <a:prstGeom prst="ellipse">
            <a:avLst/>
          </a:prstGeom>
          <a:solidFill>
            <a:schemeClr val="tx1">
              <a:lumMod val="50000"/>
              <a:lumOff val="50000"/>
            </a:schemeClr>
          </a:solidFill>
          <a:ln w="22225" algn="ctr">
            <a:solidFill>
              <a:schemeClr val="bg1"/>
            </a:solidFill>
            <a:round/>
            <a:headEnd/>
            <a:tailEnd/>
          </a:ln>
        </p:spPr>
        <p:txBody>
          <a:bodyPr lIns="0" tIns="0" rIns="0" bIns="0" anchor="ctr" anchorCtr="1"/>
          <a:lstStyle/>
          <a:p>
            <a:pPr algn="ctr"/>
            <a:r>
              <a:rPr lang="es-MX" sz="1400" b="1">
                <a:solidFill>
                  <a:schemeClr val="bg1"/>
                </a:solidFill>
              </a:rPr>
              <a:t>+</a:t>
            </a:r>
            <a:endParaRPr lang="es-ES" sz="1400" b="1">
              <a:solidFill>
                <a:schemeClr val="bg1"/>
              </a:solidFill>
            </a:endParaRPr>
          </a:p>
        </p:txBody>
      </p:sp>
      <p:sp>
        <p:nvSpPr>
          <p:cNvPr id="113733" name="Oval 312"/>
          <p:cNvSpPr>
            <a:spLocks noChangeArrowheads="1"/>
          </p:cNvSpPr>
          <p:nvPr/>
        </p:nvSpPr>
        <p:spPr bwMode="auto">
          <a:xfrm>
            <a:off x="2743200" y="5589588"/>
            <a:ext cx="179388" cy="179387"/>
          </a:xfrm>
          <a:prstGeom prst="ellipse">
            <a:avLst/>
          </a:prstGeom>
          <a:solidFill>
            <a:schemeClr val="tx1">
              <a:lumMod val="50000"/>
              <a:lumOff val="50000"/>
            </a:schemeClr>
          </a:solidFill>
          <a:ln w="22225" algn="ctr">
            <a:solidFill>
              <a:schemeClr val="bg1"/>
            </a:solidFill>
            <a:round/>
            <a:headEnd/>
            <a:tailEnd/>
          </a:ln>
        </p:spPr>
        <p:txBody>
          <a:bodyPr lIns="0" tIns="0" rIns="0" bIns="0" anchor="ctr" anchorCtr="1"/>
          <a:lstStyle/>
          <a:p>
            <a:pPr algn="ctr"/>
            <a:r>
              <a:rPr lang="es-MX" sz="1400">
                <a:solidFill>
                  <a:schemeClr val="bg1"/>
                </a:solidFill>
              </a:rPr>
              <a:t>+</a:t>
            </a:r>
            <a:endParaRPr lang="es-ES" sz="1400">
              <a:solidFill>
                <a:schemeClr val="bg1"/>
              </a:solidFill>
            </a:endParaRPr>
          </a:p>
        </p:txBody>
      </p:sp>
      <p:sp>
        <p:nvSpPr>
          <p:cNvPr id="113734" name="Oval 313"/>
          <p:cNvSpPr>
            <a:spLocks noChangeArrowheads="1"/>
          </p:cNvSpPr>
          <p:nvPr/>
        </p:nvSpPr>
        <p:spPr bwMode="auto">
          <a:xfrm>
            <a:off x="2776538" y="4656138"/>
            <a:ext cx="179387" cy="179387"/>
          </a:xfrm>
          <a:prstGeom prst="ellipse">
            <a:avLst/>
          </a:prstGeom>
          <a:solidFill>
            <a:schemeClr val="tx1">
              <a:lumMod val="50000"/>
              <a:lumOff val="50000"/>
            </a:schemeClr>
          </a:solidFill>
          <a:ln w="22225" algn="ctr">
            <a:solidFill>
              <a:schemeClr val="bg1"/>
            </a:solidFill>
            <a:round/>
            <a:headEnd/>
            <a:tailEnd/>
          </a:ln>
        </p:spPr>
        <p:txBody>
          <a:bodyPr lIns="0" tIns="0" rIns="0" bIns="0" anchor="ctr" anchorCtr="1"/>
          <a:lstStyle/>
          <a:p>
            <a:pPr algn="ctr"/>
            <a:r>
              <a:rPr lang="es-MX" sz="1400">
                <a:solidFill>
                  <a:schemeClr val="bg1"/>
                </a:solidFill>
              </a:rPr>
              <a:t>+</a:t>
            </a:r>
            <a:endParaRPr lang="es-ES" sz="1400">
              <a:solidFill>
                <a:schemeClr val="bg1"/>
              </a:solidFill>
            </a:endParaRPr>
          </a:p>
        </p:txBody>
      </p:sp>
      <p:sp>
        <p:nvSpPr>
          <p:cNvPr id="113735" name="Oval 314"/>
          <p:cNvSpPr>
            <a:spLocks noChangeArrowheads="1"/>
          </p:cNvSpPr>
          <p:nvPr/>
        </p:nvSpPr>
        <p:spPr bwMode="auto">
          <a:xfrm>
            <a:off x="2776538" y="3846513"/>
            <a:ext cx="179387" cy="179387"/>
          </a:xfrm>
          <a:prstGeom prst="ellipse">
            <a:avLst/>
          </a:prstGeom>
          <a:solidFill>
            <a:schemeClr val="tx1">
              <a:lumMod val="50000"/>
              <a:lumOff val="50000"/>
            </a:schemeClr>
          </a:solidFill>
          <a:ln w="22225" algn="ctr">
            <a:solidFill>
              <a:schemeClr val="bg1"/>
            </a:solidFill>
            <a:round/>
            <a:headEnd/>
            <a:tailEnd/>
          </a:ln>
        </p:spPr>
        <p:txBody>
          <a:bodyPr lIns="0" tIns="0" rIns="0" bIns="0" anchor="ctr" anchorCtr="1"/>
          <a:lstStyle/>
          <a:p>
            <a:pPr algn="ctr"/>
            <a:r>
              <a:rPr lang="es-MX" sz="1400">
                <a:solidFill>
                  <a:schemeClr val="bg1"/>
                </a:solidFill>
              </a:rPr>
              <a:t>+</a:t>
            </a:r>
            <a:endParaRPr lang="es-ES" sz="1400">
              <a:solidFill>
                <a:schemeClr val="bg1"/>
              </a:solidFill>
            </a:endParaRPr>
          </a:p>
        </p:txBody>
      </p:sp>
      <p:cxnSp>
        <p:nvCxnSpPr>
          <p:cNvPr id="113736" name="AutoShape 321"/>
          <p:cNvCxnSpPr>
            <a:cxnSpLocks noChangeShapeType="1"/>
            <a:stCxn id="113722" idx="3"/>
            <a:endCxn id="113732" idx="2"/>
          </p:cNvCxnSpPr>
          <p:nvPr/>
        </p:nvCxnSpPr>
        <p:spPr bwMode="auto">
          <a:xfrm>
            <a:off x="2770188" y="3040063"/>
            <a:ext cx="96837" cy="0"/>
          </a:xfrm>
          <a:prstGeom prst="straightConnector1">
            <a:avLst/>
          </a:prstGeom>
          <a:noFill/>
          <a:ln w="22225">
            <a:solidFill>
              <a:schemeClr val="bg1"/>
            </a:solidFill>
            <a:round/>
            <a:headEnd/>
            <a:tailEnd/>
          </a:ln>
        </p:spPr>
      </p:cxnSp>
      <p:cxnSp>
        <p:nvCxnSpPr>
          <p:cNvPr id="113737" name="AutoShape 322"/>
          <p:cNvCxnSpPr>
            <a:cxnSpLocks noChangeShapeType="1"/>
            <a:stCxn id="113732" idx="6"/>
            <a:endCxn id="113767" idx="1"/>
          </p:cNvCxnSpPr>
          <p:nvPr/>
        </p:nvCxnSpPr>
        <p:spPr bwMode="auto">
          <a:xfrm>
            <a:off x="3057525" y="3039269"/>
            <a:ext cx="146050" cy="32894"/>
          </a:xfrm>
          <a:prstGeom prst="straightConnector1">
            <a:avLst/>
          </a:prstGeom>
          <a:noFill/>
          <a:ln w="22225">
            <a:solidFill>
              <a:schemeClr val="bg1"/>
            </a:solidFill>
            <a:round/>
            <a:headEnd/>
            <a:tailEnd/>
          </a:ln>
        </p:spPr>
      </p:cxnSp>
      <p:cxnSp>
        <p:nvCxnSpPr>
          <p:cNvPr id="113738" name="AutoShape 324"/>
          <p:cNvCxnSpPr>
            <a:cxnSpLocks noChangeShapeType="1"/>
            <a:stCxn id="113723" idx="3"/>
            <a:endCxn id="113735" idx="2"/>
          </p:cNvCxnSpPr>
          <p:nvPr/>
        </p:nvCxnSpPr>
        <p:spPr bwMode="auto">
          <a:xfrm>
            <a:off x="2598738" y="3937000"/>
            <a:ext cx="166687" cy="0"/>
          </a:xfrm>
          <a:prstGeom prst="straightConnector1">
            <a:avLst/>
          </a:prstGeom>
          <a:noFill/>
          <a:ln w="22225">
            <a:solidFill>
              <a:schemeClr val="bg1"/>
            </a:solidFill>
            <a:round/>
            <a:headEnd/>
            <a:tailEnd/>
          </a:ln>
        </p:spPr>
      </p:cxnSp>
      <p:cxnSp>
        <p:nvCxnSpPr>
          <p:cNvPr id="113739" name="AutoShape 325"/>
          <p:cNvCxnSpPr>
            <a:cxnSpLocks noChangeShapeType="1"/>
            <a:stCxn id="113735" idx="6"/>
            <a:endCxn id="113719" idx="1"/>
          </p:cNvCxnSpPr>
          <p:nvPr/>
        </p:nvCxnSpPr>
        <p:spPr bwMode="auto">
          <a:xfrm>
            <a:off x="2967038" y="3937000"/>
            <a:ext cx="182562" cy="0"/>
          </a:xfrm>
          <a:prstGeom prst="straightConnector1">
            <a:avLst/>
          </a:prstGeom>
          <a:noFill/>
          <a:ln w="22225">
            <a:solidFill>
              <a:schemeClr val="bg1"/>
            </a:solidFill>
            <a:round/>
            <a:headEnd/>
            <a:tailEnd/>
          </a:ln>
        </p:spPr>
      </p:cxnSp>
      <p:cxnSp>
        <p:nvCxnSpPr>
          <p:cNvPr id="113740" name="AutoShape 326"/>
          <p:cNvCxnSpPr>
            <a:cxnSpLocks noChangeShapeType="1"/>
            <a:stCxn id="113724" idx="3"/>
            <a:endCxn id="113734" idx="2"/>
          </p:cNvCxnSpPr>
          <p:nvPr/>
        </p:nvCxnSpPr>
        <p:spPr bwMode="auto">
          <a:xfrm>
            <a:off x="2547938" y="4743450"/>
            <a:ext cx="217487" cy="3175"/>
          </a:xfrm>
          <a:prstGeom prst="straightConnector1">
            <a:avLst/>
          </a:prstGeom>
          <a:noFill/>
          <a:ln w="22225">
            <a:solidFill>
              <a:schemeClr val="bg1"/>
            </a:solidFill>
            <a:round/>
            <a:headEnd/>
            <a:tailEnd/>
          </a:ln>
        </p:spPr>
      </p:cxnSp>
      <p:cxnSp>
        <p:nvCxnSpPr>
          <p:cNvPr id="113741" name="AutoShape 327"/>
          <p:cNvCxnSpPr>
            <a:cxnSpLocks noChangeShapeType="1"/>
            <a:stCxn id="113734" idx="6"/>
            <a:endCxn id="113720" idx="1"/>
          </p:cNvCxnSpPr>
          <p:nvPr/>
        </p:nvCxnSpPr>
        <p:spPr bwMode="auto">
          <a:xfrm flipV="1">
            <a:off x="2967038" y="4743450"/>
            <a:ext cx="227012" cy="3175"/>
          </a:xfrm>
          <a:prstGeom prst="straightConnector1">
            <a:avLst/>
          </a:prstGeom>
          <a:noFill/>
          <a:ln w="22225">
            <a:solidFill>
              <a:schemeClr val="bg1"/>
            </a:solidFill>
            <a:round/>
            <a:headEnd/>
            <a:tailEnd/>
          </a:ln>
        </p:spPr>
      </p:cxnSp>
      <p:cxnSp>
        <p:nvCxnSpPr>
          <p:cNvPr id="113742" name="AutoShape 328"/>
          <p:cNvCxnSpPr>
            <a:cxnSpLocks noChangeShapeType="1"/>
            <a:stCxn id="113725" idx="3"/>
            <a:endCxn id="113733" idx="2"/>
          </p:cNvCxnSpPr>
          <p:nvPr/>
        </p:nvCxnSpPr>
        <p:spPr bwMode="auto">
          <a:xfrm>
            <a:off x="2613025" y="5665788"/>
            <a:ext cx="119063" cy="14287"/>
          </a:xfrm>
          <a:prstGeom prst="straightConnector1">
            <a:avLst/>
          </a:prstGeom>
          <a:noFill/>
          <a:ln w="22225">
            <a:solidFill>
              <a:schemeClr val="bg1"/>
            </a:solidFill>
            <a:round/>
            <a:headEnd/>
            <a:tailEnd/>
          </a:ln>
        </p:spPr>
      </p:cxnSp>
      <p:cxnSp>
        <p:nvCxnSpPr>
          <p:cNvPr id="113743" name="AutoShape 329"/>
          <p:cNvCxnSpPr>
            <a:cxnSpLocks noChangeShapeType="1"/>
            <a:stCxn id="113733" idx="6"/>
            <a:endCxn id="113721" idx="1"/>
          </p:cNvCxnSpPr>
          <p:nvPr/>
        </p:nvCxnSpPr>
        <p:spPr bwMode="auto">
          <a:xfrm flipV="1">
            <a:off x="2933700" y="5664200"/>
            <a:ext cx="185738" cy="15875"/>
          </a:xfrm>
          <a:prstGeom prst="straightConnector1">
            <a:avLst/>
          </a:prstGeom>
          <a:noFill/>
          <a:ln w="22225">
            <a:solidFill>
              <a:schemeClr val="bg1"/>
            </a:solidFill>
            <a:round/>
            <a:headEnd/>
            <a:tailEnd/>
          </a:ln>
        </p:spPr>
      </p:cxnSp>
      <p:sp>
        <p:nvSpPr>
          <p:cNvPr id="113767" name="Text Box 335"/>
          <p:cNvSpPr txBox="1">
            <a:spLocks noChangeArrowheads="1"/>
          </p:cNvSpPr>
          <p:nvPr/>
        </p:nvSpPr>
        <p:spPr bwMode="auto">
          <a:xfrm>
            <a:off x="3203575" y="2643890"/>
            <a:ext cx="1092200" cy="855512"/>
          </a:xfrm>
          <a:prstGeom prst="rect">
            <a:avLst/>
          </a:prstGeom>
          <a:solidFill>
            <a:srgbClr val="00B050"/>
          </a:solidFill>
          <a:ln w="31750" algn="ctr">
            <a:solidFill>
              <a:schemeClr val="bg1"/>
            </a:solidFill>
            <a:miter lim="800000"/>
            <a:headEnd/>
            <a:tailEnd/>
          </a:ln>
        </p:spPr>
        <p:txBody>
          <a:bodyPr/>
          <a:lstStyle/>
          <a:p>
            <a:pPr algn="ctr">
              <a:lnSpc>
                <a:spcPct val="80000"/>
              </a:lnSpc>
            </a:pPr>
            <a:r>
              <a:rPr lang="es-MX" sz="1400" b="1" dirty="0" smtClean="0">
                <a:solidFill>
                  <a:schemeClr val="bg1"/>
                </a:solidFill>
              </a:rPr>
              <a:t>OP</a:t>
            </a:r>
          </a:p>
          <a:p>
            <a:pPr algn="ctr">
              <a:lnSpc>
                <a:spcPct val="80000"/>
              </a:lnSpc>
            </a:pPr>
            <a:r>
              <a:rPr lang="es-MX" sz="900" b="1" dirty="0" smtClean="0">
                <a:solidFill>
                  <a:schemeClr val="bg1"/>
                </a:solidFill>
              </a:rPr>
              <a:t>Incremento de la competitividad de los PE de TSU y LIC</a:t>
            </a:r>
            <a:endParaRPr lang="es-ES" sz="900" b="1" dirty="0">
              <a:solidFill>
                <a:schemeClr val="bg1"/>
              </a:solidFill>
            </a:endParaRPr>
          </a:p>
        </p:txBody>
      </p:sp>
      <p:sp>
        <p:nvSpPr>
          <p:cNvPr id="113745" name="Line 350"/>
          <p:cNvSpPr>
            <a:spLocks noChangeShapeType="1"/>
          </p:cNvSpPr>
          <p:nvPr/>
        </p:nvSpPr>
        <p:spPr bwMode="auto">
          <a:xfrm>
            <a:off x="3860800" y="2413000"/>
            <a:ext cx="0" cy="215900"/>
          </a:xfrm>
          <a:prstGeom prst="line">
            <a:avLst/>
          </a:prstGeom>
          <a:noFill/>
          <a:ln w="12700">
            <a:solidFill>
              <a:schemeClr val="tx1"/>
            </a:solidFill>
            <a:round/>
            <a:headEnd/>
            <a:tailEnd type="triangle" w="med" len="med"/>
          </a:ln>
        </p:spPr>
        <p:txBody>
          <a:bodyPr tIns="90000" anchor="ctr"/>
          <a:lstStyle/>
          <a:p>
            <a:endParaRPr lang="es-MX"/>
          </a:p>
        </p:txBody>
      </p:sp>
      <p:sp>
        <p:nvSpPr>
          <p:cNvPr id="113746" name="Line 351"/>
          <p:cNvSpPr>
            <a:spLocks noChangeShapeType="1"/>
          </p:cNvSpPr>
          <p:nvPr/>
        </p:nvSpPr>
        <p:spPr bwMode="auto">
          <a:xfrm>
            <a:off x="5397500" y="2411413"/>
            <a:ext cx="0" cy="215900"/>
          </a:xfrm>
          <a:prstGeom prst="line">
            <a:avLst/>
          </a:prstGeom>
          <a:noFill/>
          <a:ln w="12700">
            <a:solidFill>
              <a:schemeClr val="tx1"/>
            </a:solidFill>
            <a:round/>
            <a:headEnd/>
            <a:tailEnd type="triangle" w="med" len="med"/>
          </a:ln>
        </p:spPr>
        <p:txBody>
          <a:bodyPr tIns="90000" anchor="ctr"/>
          <a:lstStyle/>
          <a:p>
            <a:endParaRPr lang="es-MX"/>
          </a:p>
        </p:txBody>
      </p:sp>
      <p:sp>
        <p:nvSpPr>
          <p:cNvPr id="113747" name="Line 352"/>
          <p:cNvSpPr>
            <a:spLocks noChangeShapeType="1"/>
          </p:cNvSpPr>
          <p:nvPr/>
        </p:nvSpPr>
        <p:spPr bwMode="auto">
          <a:xfrm>
            <a:off x="6913563" y="2413000"/>
            <a:ext cx="0" cy="215900"/>
          </a:xfrm>
          <a:prstGeom prst="line">
            <a:avLst/>
          </a:prstGeom>
          <a:noFill/>
          <a:ln w="12700">
            <a:solidFill>
              <a:schemeClr val="tx1"/>
            </a:solidFill>
            <a:round/>
            <a:headEnd/>
            <a:tailEnd type="triangle" w="med" len="med"/>
          </a:ln>
        </p:spPr>
        <p:txBody>
          <a:bodyPr tIns="90000" anchor="ctr"/>
          <a:lstStyle/>
          <a:p>
            <a:endParaRPr lang="es-MX"/>
          </a:p>
        </p:txBody>
      </p:sp>
      <p:sp>
        <p:nvSpPr>
          <p:cNvPr id="113748" name="Line 354"/>
          <p:cNvSpPr>
            <a:spLocks noChangeShapeType="1"/>
          </p:cNvSpPr>
          <p:nvPr/>
        </p:nvSpPr>
        <p:spPr bwMode="auto">
          <a:xfrm>
            <a:off x="1992313" y="2406650"/>
            <a:ext cx="4894262" cy="0"/>
          </a:xfrm>
          <a:prstGeom prst="line">
            <a:avLst/>
          </a:prstGeom>
          <a:noFill/>
          <a:ln w="19050">
            <a:solidFill>
              <a:schemeClr val="tx1"/>
            </a:solidFill>
            <a:round/>
            <a:headEnd/>
            <a:tailEnd/>
          </a:ln>
        </p:spPr>
        <p:txBody>
          <a:bodyPr tIns="90000" anchor="ctr"/>
          <a:lstStyle/>
          <a:p>
            <a:endParaRPr lang="es-MX"/>
          </a:p>
        </p:txBody>
      </p:sp>
      <p:sp>
        <p:nvSpPr>
          <p:cNvPr id="113749" name="Line 355"/>
          <p:cNvSpPr>
            <a:spLocks noChangeShapeType="1"/>
          </p:cNvSpPr>
          <p:nvPr/>
        </p:nvSpPr>
        <p:spPr bwMode="auto">
          <a:xfrm>
            <a:off x="2001838" y="2416175"/>
            <a:ext cx="0" cy="215900"/>
          </a:xfrm>
          <a:prstGeom prst="line">
            <a:avLst/>
          </a:prstGeom>
          <a:noFill/>
          <a:ln w="12700">
            <a:solidFill>
              <a:schemeClr val="tx1"/>
            </a:solidFill>
            <a:round/>
            <a:headEnd/>
            <a:tailEnd type="triangle" w="med" len="med"/>
          </a:ln>
        </p:spPr>
        <p:txBody>
          <a:bodyPr tIns="90000" anchor="ctr"/>
          <a:lstStyle/>
          <a:p>
            <a:endParaRPr lang="es-MX"/>
          </a:p>
        </p:txBody>
      </p:sp>
      <p:sp>
        <p:nvSpPr>
          <p:cNvPr id="113750" name="Line 357"/>
          <p:cNvSpPr>
            <a:spLocks noChangeShapeType="1"/>
          </p:cNvSpPr>
          <p:nvPr/>
        </p:nvSpPr>
        <p:spPr bwMode="auto">
          <a:xfrm>
            <a:off x="4619625" y="2185988"/>
            <a:ext cx="0" cy="215900"/>
          </a:xfrm>
          <a:prstGeom prst="line">
            <a:avLst/>
          </a:prstGeom>
          <a:noFill/>
          <a:ln w="19050">
            <a:solidFill>
              <a:schemeClr val="tx1"/>
            </a:solidFill>
            <a:round/>
            <a:headEnd/>
            <a:tailEnd/>
          </a:ln>
        </p:spPr>
        <p:txBody>
          <a:bodyPr wrap="none" tIns="90000" anchor="ctr"/>
          <a:lstStyle/>
          <a:p>
            <a:endParaRPr lang="es-MX"/>
          </a:p>
        </p:txBody>
      </p:sp>
      <p:sp>
        <p:nvSpPr>
          <p:cNvPr id="113751" name="Text Box 202"/>
          <p:cNvSpPr txBox="1">
            <a:spLocks noChangeArrowheads="1"/>
          </p:cNvSpPr>
          <p:nvPr/>
        </p:nvSpPr>
        <p:spPr bwMode="auto">
          <a:xfrm>
            <a:off x="3856038" y="1851025"/>
            <a:ext cx="1506537" cy="336550"/>
          </a:xfrm>
          <a:prstGeom prst="rect">
            <a:avLst/>
          </a:prstGeom>
          <a:solidFill>
            <a:srgbClr val="00B050"/>
          </a:solidFill>
          <a:ln w="31750" algn="ctr">
            <a:solidFill>
              <a:schemeClr val="bg1"/>
            </a:solidFill>
            <a:miter lim="800000"/>
            <a:headEnd/>
            <a:tailEnd/>
          </a:ln>
        </p:spPr>
        <p:txBody>
          <a:bodyPr wrap="none">
            <a:spAutoFit/>
          </a:bodyPr>
          <a:lstStyle/>
          <a:p>
            <a:r>
              <a:rPr lang="es-MX" sz="1400">
                <a:solidFill>
                  <a:schemeClr val="bg1"/>
                </a:solidFill>
              </a:rPr>
              <a:t>Objetivo general</a:t>
            </a:r>
            <a:endParaRPr lang="es-ES" sz="1400">
              <a:solidFill>
                <a:schemeClr val="bg1"/>
              </a:solidFill>
            </a:endParaRPr>
          </a:p>
        </p:txBody>
      </p:sp>
      <p:sp>
        <p:nvSpPr>
          <p:cNvPr id="113752" name="Text Box 194"/>
          <p:cNvSpPr txBox="1">
            <a:spLocks noChangeArrowheads="1"/>
          </p:cNvSpPr>
          <p:nvPr/>
        </p:nvSpPr>
        <p:spPr bwMode="auto">
          <a:xfrm>
            <a:off x="85725" y="423863"/>
            <a:ext cx="2182813" cy="292388"/>
          </a:xfrm>
          <a:prstGeom prst="rect">
            <a:avLst/>
          </a:prstGeom>
          <a:solidFill>
            <a:srgbClr val="00B050"/>
          </a:solidFill>
          <a:ln w="31750" algn="ctr">
            <a:solidFill>
              <a:srgbClr val="C0C0C0"/>
            </a:solidFill>
            <a:miter lim="800000"/>
            <a:headEnd/>
            <a:tailEnd/>
          </a:ln>
        </p:spPr>
        <p:txBody>
          <a:bodyPr>
            <a:spAutoFit/>
          </a:bodyPr>
          <a:lstStyle/>
          <a:p>
            <a:pPr algn="ctr"/>
            <a:r>
              <a:rPr lang="es-MX" sz="1300" b="1" dirty="0">
                <a:solidFill>
                  <a:schemeClr val="bg1"/>
                </a:solidFill>
              </a:rPr>
              <a:t>Autoevaluación</a:t>
            </a:r>
            <a:endParaRPr lang="es-ES" sz="1300" b="1" dirty="0">
              <a:solidFill>
                <a:schemeClr val="bg1"/>
              </a:solidFill>
            </a:endParaRPr>
          </a:p>
        </p:txBody>
      </p:sp>
      <p:sp>
        <p:nvSpPr>
          <p:cNvPr id="113753" name="Text Box 196"/>
          <p:cNvSpPr txBox="1">
            <a:spLocks noChangeArrowheads="1"/>
          </p:cNvSpPr>
          <p:nvPr/>
        </p:nvSpPr>
        <p:spPr bwMode="auto">
          <a:xfrm>
            <a:off x="82550" y="788988"/>
            <a:ext cx="1104900" cy="292388"/>
          </a:xfrm>
          <a:prstGeom prst="rect">
            <a:avLst/>
          </a:prstGeom>
          <a:solidFill>
            <a:srgbClr val="00B050"/>
          </a:solidFill>
          <a:ln w="31750" algn="ctr">
            <a:solidFill>
              <a:srgbClr val="C0C0C0"/>
            </a:solidFill>
            <a:miter lim="800000"/>
            <a:headEnd/>
            <a:tailEnd/>
          </a:ln>
        </p:spPr>
        <p:txBody>
          <a:bodyPr>
            <a:spAutoFit/>
          </a:bodyPr>
          <a:lstStyle/>
          <a:p>
            <a:pPr algn="ctr"/>
            <a:r>
              <a:rPr lang="es-MX" sz="1300">
                <a:solidFill>
                  <a:schemeClr val="bg1"/>
                </a:solidFill>
              </a:rPr>
              <a:t>Fortalezas</a:t>
            </a:r>
            <a:endParaRPr lang="es-ES" sz="1300">
              <a:solidFill>
                <a:schemeClr val="bg1"/>
              </a:solidFill>
            </a:endParaRPr>
          </a:p>
        </p:txBody>
      </p:sp>
      <p:sp>
        <p:nvSpPr>
          <p:cNvPr id="113754" name="Text Box 197"/>
          <p:cNvSpPr txBox="1">
            <a:spLocks noChangeArrowheads="1"/>
          </p:cNvSpPr>
          <p:nvPr/>
        </p:nvSpPr>
        <p:spPr bwMode="auto">
          <a:xfrm>
            <a:off x="1201738" y="788988"/>
            <a:ext cx="1066800" cy="292388"/>
          </a:xfrm>
          <a:prstGeom prst="rect">
            <a:avLst/>
          </a:prstGeom>
          <a:solidFill>
            <a:srgbClr val="00B050"/>
          </a:solidFill>
          <a:ln w="31750" algn="ctr">
            <a:solidFill>
              <a:srgbClr val="C0C0C0"/>
            </a:solidFill>
            <a:miter lim="800000"/>
            <a:headEnd/>
            <a:tailEnd/>
          </a:ln>
        </p:spPr>
        <p:txBody>
          <a:bodyPr>
            <a:spAutoFit/>
          </a:bodyPr>
          <a:lstStyle/>
          <a:p>
            <a:r>
              <a:rPr lang="es-MX" sz="1300">
                <a:solidFill>
                  <a:schemeClr val="bg1"/>
                </a:solidFill>
              </a:rPr>
              <a:t>Problemas</a:t>
            </a:r>
            <a:endParaRPr lang="es-ES" sz="1300">
              <a:solidFill>
                <a:schemeClr val="bg1"/>
              </a:solidFill>
            </a:endParaRPr>
          </a:p>
        </p:txBody>
      </p:sp>
      <p:sp>
        <p:nvSpPr>
          <p:cNvPr id="113755" name="Text Box 360"/>
          <p:cNvSpPr txBox="1">
            <a:spLocks noChangeArrowheads="1"/>
          </p:cNvSpPr>
          <p:nvPr/>
        </p:nvSpPr>
        <p:spPr bwMode="auto">
          <a:xfrm>
            <a:off x="857250" y="6005513"/>
            <a:ext cx="2376488" cy="365125"/>
          </a:xfrm>
          <a:prstGeom prst="rect">
            <a:avLst/>
          </a:prstGeom>
          <a:noFill/>
          <a:ln w="3175" algn="ctr">
            <a:noFill/>
            <a:miter lim="800000"/>
            <a:headEnd/>
            <a:tailEnd/>
          </a:ln>
        </p:spPr>
        <p:txBody>
          <a:bodyPr tIns="90000">
            <a:spAutoFit/>
          </a:bodyPr>
          <a:lstStyle/>
          <a:p>
            <a:pPr>
              <a:tabLst>
                <a:tab pos="180975" algn="l"/>
                <a:tab pos="447675" algn="l"/>
              </a:tabLst>
            </a:pPr>
            <a:r>
              <a:rPr lang="es-MX" sz="1500" b="0" dirty="0">
                <a:solidFill>
                  <a:schemeClr val="tx1"/>
                </a:solidFill>
              </a:rPr>
              <a:t>*</a:t>
            </a:r>
            <a:r>
              <a:rPr lang="es-MX" sz="1100" b="0" dirty="0">
                <a:solidFill>
                  <a:schemeClr val="tx1"/>
                </a:solidFill>
              </a:rPr>
              <a:t> OP = Objetivo Particular</a:t>
            </a:r>
          </a:p>
        </p:txBody>
      </p:sp>
      <p:cxnSp>
        <p:nvCxnSpPr>
          <p:cNvPr id="113756" name="AutoShape 371"/>
          <p:cNvCxnSpPr>
            <a:cxnSpLocks noChangeShapeType="1"/>
          </p:cNvCxnSpPr>
          <p:nvPr/>
        </p:nvCxnSpPr>
        <p:spPr bwMode="auto">
          <a:xfrm flipV="1">
            <a:off x="7723989" y="3049588"/>
            <a:ext cx="541058" cy="1587"/>
          </a:xfrm>
          <a:prstGeom prst="straightConnector1">
            <a:avLst/>
          </a:prstGeom>
          <a:noFill/>
          <a:ln w="3175">
            <a:solidFill>
              <a:schemeClr val="tx1"/>
            </a:solidFill>
            <a:round/>
            <a:headEnd/>
            <a:tailEnd type="triangle" w="med" len="med"/>
          </a:ln>
        </p:spPr>
      </p:cxnSp>
      <p:cxnSp>
        <p:nvCxnSpPr>
          <p:cNvPr id="113757" name="AutoShape 372"/>
          <p:cNvCxnSpPr>
            <a:cxnSpLocks noChangeShapeType="1"/>
          </p:cNvCxnSpPr>
          <p:nvPr/>
        </p:nvCxnSpPr>
        <p:spPr bwMode="auto">
          <a:xfrm flipV="1">
            <a:off x="7728753" y="3932238"/>
            <a:ext cx="541057" cy="1587"/>
          </a:xfrm>
          <a:prstGeom prst="straightConnector1">
            <a:avLst/>
          </a:prstGeom>
          <a:noFill/>
          <a:ln w="3175">
            <a:solidFill>
              <a:schemeClr val="tx1"/>
            </a:solidFill>
            <a:round/>
            <a:headEnd/>
            <a:tailEnd type="triangle" w="med" len="med"/>
          </a:ln>
        </p:spPr>
      </p:cxnSp>
      <p:cxnSp>
        <p:nvCxnSpPr>
          <p:cNvPr id="113758" name="AutoShape 373"/>
          <p:cNvCxnSpPr>
            <a:cxnSpLocks noChangeShapeType="1"/>
          </p:cNvCxnSpPr>
          <p:nvPr/>
        </p:nvCxnSpPr>
        <p:spPr bwMode="auto">
          <a:xfrm flipV="1">
            <a:off x="7727164" y="4724400"/>
            <a:ext cx="541058" cy="1588"/>
          </a:xfrm>
          <a:prstGeom prst="straightConnector1">
            <a:avLst/>
          </a:prstGeom>
          <a:noFill/>
          <a:ln w="3175">
            <a:solidFill>
              <a:schemeClr val="tx1"/>
            </a:solidFill>
            <a:round/>
            <a:headEnd/>
            <a:tailEnd type="triangle" w="med" len="med"/>
          </a:ln>
        </p:spPr>
      </p:cxnSp>
      <p:cxnSp>
        <p:nvCxnSpPr>
          <p:cNvPr id="113759" name="AutoShape 374"/>
          <p:cNvCxnSpPr>
            <a:cxnSpLocks noChangeShapeType="1"/>
          </p:cNvCxnSpPr>
          <p:nvPr/>
        </p:nvCxnSpPr>
        <p:spPr bwMode="auto">
          <a:xfrm flipV="1">
            <a:off x="7727164" y="5589588"/>
            <a:ext cx="541058" cy="1587"/>
          </a:xfrm>
          <a:prstGeom prst="straightConnector1">
            <a:avLst/>
          </a:prstGeom>
          <a:noFill/>
          <a:ln w="3175">
            <a:solidFill>
              <a:schemeClr val="tx1"/>
            </a:solidFill>
            <a:round/>
            <a:headEnd/>
            <a:tailEnd type="triangle" w="med" len="med"/>
          </a:ln>
        </p:spPr>
      </p:cxnSp>
      <p:sp>
        <p:nvSpPr>
          <p:cNvPr id="106" name="105 Rectángulo">
            <a:hlinkClick r:id="rId3" action="ppaction://hlinksldjump"/>
          </p:cNvPr>
          <p:cNvSpPr/>
          <p:nvPr/>
        </p:nvSpPr>
        <p:spPr bwMode="auto">
          <a:xfrm>
            <a:off x="23812" y="-142791"/>
            <a:ext cx="9144000" cy="7072338"/>
          </a:xfrm>
          <a:prstGeom prst="rect">
            <a:avLst/>
          </a:prstGeom>
          <a:solidFill>
            <a:srgbClr val="002774">
              <a:alpha val="0"/>
            </a:srgbClr>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sp>
        <p:nvSpPr>
          <p:cNvPr id="113762" name="AutoShape 368">
            <a:hlinkClick r:id="rId4" action="ppaction://hlinksldjump"/>
          </p:cNvPr>
          <p:cNvSpPr>
            <a:spLocks noChangeArrowheads="1"/>
          </p:cNvSpPr>
          <p:nvPr/>
        </p:nvSpPr>
        <p:spPr bwMode="auto">
          <a:xfrm>
            <a:off x="2508250" y="6345238"/>
            <a:ext cx="2062163" cy="468312"/>
          </a:xfrm>
          <a:prstGeom prst="actionButtonBlank">
            <a:avLst/>
          </a:prstGeom>
          <a:solidFill>
            <a:schemeClr val="bg1">
              <a:lumMod val="65000"/>
              <a:alpha val="23921"/>
            </a:schemeClr>
          </a:solidFill>
          <a:ln w="3175" algn="ctr">
            <a:solidFill>
              <a:schemeClr val="tx1"/>
            </a:solidFill>
            <a:miter lim="800000"/>
            <a:headEnd/>
            <a:tailEnd/>
          </a:ln>
        </p:spPr>
        <p:txBody>
          <a:bodyPr tIns="90000" anchor="ctr"/>
          <a:lstStyle/>
          <a:p>
            <a:pPr algn="ctr">
              <a:tabLst>
                <a:tab pos="180975" algn="l"/>
                <a:tab pos="447675" algn="l"/>
              </a:tabLst>
            </a:pPr>
            <a:r>
              <a:rPr lang="es-MX" b="1">
                <a:solidFill>
                  <a:schemeClr val="tx1"/>
                </a:solidFill>
                <a:latin typeface="Arial Narrow" pitchFamily="34" charset="0"/>
              </a:rPr>
              <a:t>Orientaciones para especificar recursos</a:t>
            </a:r>
            <a:endParaRPr lang="es-ES" b="1">
              <a:solidFill>
                <a:schemeClr val="tx1"/>
              </a:solidFill>
              <a:latin typeface="Arial Narrow" pitchFamily="34" charset="0"/>
            </a:endParaRPr>
          </a:p>
        </p:txBody>
      </p:sp>
      <p:sp>
        <p:nvSpPr>
          <p:cNvPr id="113761" name="AutoShape 369">
            <a:hlinkClick r:id="rId5" action="ppaction://hlinksldjump"/>
          </p:cNvPr>
          <p:cNvSpPr>
            <a:spLocks noChangeArrowheads="1"/>
          </p:cNvSpPr>
          <p:nvPr/>
        </p:nvSpPr>
        <p:spPr bwMode="auto">
          <a:xfrm>
            <a:off x="671513" y="6345238"/>
            <a:ext cx="1797050" cy="468312"/>
          </a:xfrm>
          <a:prstGeom prst="actionButtonBlank">
            <a:avLst/>
          </a:prstGeom>
          <a:solidFill>
            <a:schemeClr val="bg1">
              <a:lumMod val="65000"/>
              <a:alpha val="23921"/>
            </a:schemeClr>
          </a:solidFill>
          <a:ln w="3175" algn="ctr">
            <a:solidFill>
              <a:schemeClr val="tx1"/>
            </a:solidFill>
            <a:miter lim="800000"/>
            <a:headEnd/>
            <a:tailEnd/>
          </a:ln>
        </p:spPr>
        <p:txBody>
          <a:bodyPr tIns="90000" anchor="ctr"/>
          <a:lstStyle/>
          <a:p>
            <a:pPr algn="ctr">
              <a:tabLst>
                <a:tab pos="180975" algn="l"/>
                <a:tab pos="447675" algn="l"/>
              </a:tabLst>
            </a:pPr>
            <a:r>
              <a:rPr lang="es-MX" b="1">
                <a:solidFill>
                  <a:schemeClr val="tx1"/>
                </a:solidFill>
                <a:latin typeface="Arial Narrow" pitchFamily="34" charset="0"/>
              </a:rPr>
              <a:t>Especificaciones para los objetivos particulares</a:t>
            </a:r>
            <a:endParaRPr lang="es-ES" b="1">
              <a:solidFill>
                <a:schemeClr val="tx1"/>
              </a:solidFill>
              <a:latin typeface="Arial Narrow" pitchFamily="34" charset="0"/>
            </a:endParaRPr>
          </a:p>
        </p:txBody>
      </p:sp>
      <p:sp>
        <p:nvSpPr>
          <p:cNvPr id="113763" name="AutoShape 366">
            <a:hlinkClick r:id="rId6" action="ppaction://hlinksldjump"/>
          </p:cNvPr>
          <p:cNvSpPr>
            <a:spLocks noChangeArrowheads="1"/>
          </p:cNvSpPr>
          <p:nvPr/>
        </p:nvSpPr>
        <p:spPr bwMode="auto">
          <a:xfrm>
            <a:off x="4610100" y="6345238"/>
            <a:ext cx="1803400" cy="468312"/>
          </a:xfrm>
          <a:prstGeom prst="actionButtonBlank">
            <a:avLst/>
          </a:prstGeom>
          <a:solidFill>
            <a:schemeClr val="bg1">
              <a:lumMod val="65000"/>
              <a:alpha val="23921"/>
            </a:schemeClr>
          </a:solidFill>
          <a:ln w="3175" algn="ctr">
            <a:solidFill>
              <a:schemeClr val="tx1"/>
            </a:solidFill>
            <a:miter lim="800000"/>
            <a:headEnd/>
            <a:tailEnd/>
          </a:ln>
        </p:spPr>
        <p:txBody>
          <a:bodyPr tIns="90000" anchor="ctr"/>
          <a:lstStyle/>
          <a:p>
            <a:pPr algn="ctr">
              <a:tabLst>
                <a:tab pos="180975" algn="l"/>
                <a:tab pos="447675" algn="l"/>
              </a:tabLst>
            </a:pPr>
            <a:r>
              <a:rPr lang="es-MX" b="1">
                <a:solidFill>
                  <a:schemeClr val="tx1"/>
                </a:solidFill>
                <a:latin typeface="Arial Narrow" pitchFamily="34" charset="0"/>
              </a:rPr>
              <a:t>Estructura de un proyecto integral</a:t>
            </a:r>
            <a:endParaRPr lang="es-ES" b="1">
              <a:solidFill>
                <a:schemeClr val="tx1"/>
              </a:solidFill>
              <a:latin typeface="Arial Narrow" pitchFamily="34" charset="0"/>
            </a:endParaRPr>
          </a:p>
        </p:txBody>
      </p:sp>
      <p:sp>
        <p:nvSpPr>
          <p:cNvPr id="113764" name="AutoShape 370">
            <a:hlinkClick r:id="rId7" action="ppaction://hlinksldjump"/>
          </p:cNvPr>
          <p:cNvSpPr>
            <a:spLocks noChangeArrowheads="1"/>
          </p:cNvSpPr>
          <p:nvPr/>
        </p:nvSpPr>
        <p:spPr bwMode="auto">
          <a:xfrm>
            <a:off x="6453188" y="6345238"/>
            <a:ext cx="2092325" cy="468312"/>
          </a:xfrm>
          <a:prstGeom prst="actionButtonBlank">
            <a:avLst/>
          </a:prstGeom>
          <a:solidFill>
            <a:schemeClr val="bg1">
              <a:lumMod val="65000"/>
              <a:alpha val="23921"/>
            </a:schemeClr>
          </a:solidFill>
          <a:ln w="3175" algn="ctr">
            <a:solidFill>
              <a:schemeClr val="tx1"/>
            </a:solidFill>
            <a:miter lim="800000"/>
            <a:headEnd/>
            <a:tailEnd/>
          </a:ln>
        </p:spPr>
        <p:txBody>
          <a:bodyPr tIns="90000" anchor="ctr"/>
          <a:lstStyle/>
          <a:p>
            <a:pPr algn="ctr">
              <a:tabLst>
                <a:tab pos="180975" algn="l"/>
                <a:tab pos="447675" algn="l"/>
              </a:tabLst>
            </a:pPr>
            <a:r>
              <a:rPr lang="es-MX" b="1" dirty="0">
                <a:solidFill>
                  <a:schemeClr val="tx1"/>
                </a:solidFill>
                <a:latin typeface="Arial Narrow" pitchFamily="34" charset="0"/>
              </a:rPr>
              <a:t>Captura e integración de proyectos</a:t>
            </a:r>
            <a:endParaRPr lang="es-ES" b="1" dirty="0">
              <a:solidFill>
                <a:schemeClr val="tx1"/>
              </a:solidFill>
              <a:latin typeface="Arial Narrow" pitchFamily="34" charset="0"/>
            </a:endParaRPr>
          </a:p>
        </p:txBody>
      </p:sp>
      <p:sp>
        <p:nvSpPr>
          <p:cNvPr id="107" name="AutoShape 278">
            <a:hlinkClick r:id="rId8" action="ppaction://hlinksldjump"/>
          </p:cNvPr>
          <p:cNvSpPr>
            <a:spLocks noChangeArrowheads="1"/>
          </p:cNvSpPr>
          <p:nvPr/>
        </p:nvSpPr>
        <p:spPr bwMode="auto">
          <a:xfrm>
            <a:off x="8616950" y="193675"/>
            <a:ext cx="155575" cy="147638"/>
          </a:xfrm>
          <a:prstGeom prst="rightArrow">
            <a:avLst>
              <a:gd name="adj1" fmla="val 50000"/>
              <a:gd name="adj2" fmla="val 58732"/>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sp>
        <p:nvSpPr>
          <p:cNvPr id="108" name="AutoShape 279">
            <a:hlinkClick r:id="" action="ppaction://hlinkshowjump?jump=previousslide"/>
          </p:cNvPr>
          <p:cNvSpPr>
            <a:spLocks noChangeArrowheads="1"/>
          </p:cNvSpPr>
          <p:nvPr/>
        </p:nvSpPr>
        <p:spPr bwMode="auto">
          <a:xfrm flipH="1">
            <a:off x="8422507" y="195263"/>
            <a:ext cx="155575" cy="147637"/>
          </a:xfrm>
          <a:prstGeom prst="rightArrow">
            <a:avLst>
              <a:gd name="adj1" fmla="val 50000"/>
              <a:gd name="adj2" fmla="val 58733"/>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spTree>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4"/>
          <p:cNvSpPr>
            <a:spLocks noChangeArrowheads="1"/>
          </p:cNvSpPr>
          <p:nvPr/>
        </p:nvSpPr>
        <p:spPr bwMode="auto">
          <a:xfrm>
            <a:off x="0" y="0"/>
            <a:ext cx="9144000" cy="6643710"/>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114691" name="Rectangle 3"/>
          <p:cNvSpPr>
            <a:spLocks noGrp="1" noChangeArrowheads="1"/>
          </p:cNvSpPr>
          <p:nvPr>
            <p:ph type="body" idx="1"/>
          </p:nvPr>
        </p:nvSpPr>
        <p:spPr bwMode="auto">
          <a:xfrm>
            <a:off x="0" y="-24"/>
            <a:ext cx="9144000" cy="6858024"/>
          </a:xfrm>
          <a:solidFill>
            <a:schemeClr val="bg1">
              <a:alpha val="10196"/>
            </a:schemeClr>
          </a:solidFill>
          <a:ln w="3175" algn="ctr">
            <a:miter lim="800000"/>
            <a:headEnd/>
            <a:tailEnd/>
          </a:ln>
        </p:spPr>
        <p:txBody>
          <a:bodyPr vert="horz" wrap="square" lIns="91440" tIns="45720" rIns="91440" bIns="45720" numCol="1" anchor="t" anchorCtr="0" compatLnSpc="1">
            <a:prstTxWarp prst="textNoShape">
              <a:avLst/>
            </a:prstTxWarp>
            <a:noAutofit/>
          </a:bodyPr>
          <a:lstStyle/>
          <a:p>
            <a:pPr marL="0" indent="0" algn="ctr" eaLnBrk="1" hangingPunct="1">
              <a:lnSpc>
                <a:spcPct val="120000"/>
              </a:lnSpc>
              <a:buFontTx/>
              <a:buNone/>
              <a:tabLst>
                <a:tab pos="180975" algn="l"/>
                <a:tab pos="447675" algn="l"/>
              </a:tabLst>
            </a:pPr>
            <a:endParaRPr lang="es-MX" sz="500" b="1" dirty="0" smtClean="0"/>
          </a:p>
          <a:p>
            <a:pPr marL="0" indent="0" algn="ctr" eaLnBrk="1" hangingPunct="1">
              <a:lnSpc>
                <a:spcPct val="120000"/>
              </a:lnSpc>
              <a:buFontTx/>
              <a:buNone/>
              <a:tabLst>
                <a:tab pos="180975" algn="l"/>
                <a:tab pos="447675" algn="l"/>
              </a:tabLst>
            </a:pPr>
            <a:r>
              <a:rPr lang="es-MX" sz="1400" b="1" dirty="0"/>
              <a:t>Especificaciones para los objetivos particulares de un proyecto integral académico.</a:t>
            </a:r>
          </a:p>
          <a:p>
            <a:pPr marL="0" indent="0" algn="just" eaLnBrk="1" hangingPunct="1">
              <a:lnSpc>
                <a:spcPct val="120000"/>
              </a:lnSpc>
              <a:spcBef>
                <a:spcPts val="0"/>
              </a:spcBef>
              <a:buFontTx/>
              <a:buNone/>
              <a:tabLst>
                <a:tab pos="180975" algn="l"/>
                <a:tab pos="447675" algn="l"/>
              </a:tabLst>
            </a:pPr>
            <a:r>
              <a:rPr lang="es-MX" sz="1400" dirty="0"/>
              <a:t>El proyecto integral debe contener un objetivo general que busque mejorar la capacidad y competitividad de la oferta educativa y derivado de él, máximo cuatro objetivos particulares que incidan eficazmente en</a:t>
            </a:r>
            <a:r>
              <a:rPr lang="es-MX" sz="1400" dirty="0" smtClean="0"/>
              <a:t>:</a:t>
            </a:r>
            <a:endParaRPr lang="es-MX" sz="1400" dirty="0"/>
          </a:p>
        </p:txBody>
      </p:sp>
      <p:sp>
        <p:nvSpPr>
          <p:cNvPr id="8" name="7 Rectángulo redondeado"/>
          <p:cNvSpPr/>
          <p:nvPr/>
        </p:nvSpPr>
        <p:spPr>
          <a:xfrm>
            <a:off x="117677" y="2215796"/>
            <a:ext cx="2004002" cy="107157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MX" sz="1300" b="1" i="1" dirty="0" smtClean="0"/>
              <a:t>Desarrollo de los cuerpos académicos y fortalecimiento de la planta académica</a:t>
            </a:r>
            <a:endParaRPr lang="es-MX" sz="1300" dirty="0"/>
          </a:p>
        </p:txBody>
      </p:sp>
      <p:sp>
        <p:nvSpPr>
          <p:cNvPr id="10" name="9 Rectángulo"/>
          <p:cNvSpPr/>
          <p:nvPr/>
        </p:nvSpPr>
        <p:spPr>
          <a:xfrm>
            <a:off x="3054472" y="1214422"/>
            <a:ext cx="5803807" cy="252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100" b="1" dirty="0" smtClean="0">
                <a:solidFill>
                  <a:schemeClr val="tx1"/>
                </a:solidFill>
                <a:latin typeface="Arial" pitchFamily="34" charset="0"/>
                <a:cs typeface="Arial" pitchFamily="34" charset="0"/>
              </a:rPr>
              <a:t>Consolidación de los CA</a:t>
            </a:r>
          </a:p>
        </p:txBody>
      </p:sp>
      <p:sp>
        <p:nvSpPr>
          <p:cNvPr id="11" name="10 Rectángulo"/>
          <p:cNvSpPr/>
          <p:nvPr/>
        </p:nvSpPr>
        <p:spPr>
          <a:xfrm>
            <a:off x="3050146" y="1537342"/>
            <a:ext cx="5803807" cy="252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100" b="1" dirty="0" smtClean="0">
                <a:solidFill>
                  <a:schemeClr val="tx1"/>
                </a:solidFill>
                <a:latin typeface="Arial" pitchFamily="34" charset="0"/>
                <a:cs typeface="Arial" pitchFamily="34" charset="0"/>
              </a:rPr>
              <a:t>Atención al equipamiento  básico para el desarrollo del trabajo de los CA</a:t>
            </a:r>
          </a:p>
        </p:txBody>
      </p:sp>
      <p:sp>
        <p:nvSpPr>
          <p:cNvPr id="12" name="11 Rectángulo"/>
          <p:cNvSpPr/>
          <p:nvPr/>
        </p:nvSpPr>
        <p:spPr>
          <a:xfrm>
            <a:off x="3050146" y="1857364"/>
            <a:ext cx="5803807" cy="252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l"/>
            <a:r>
              <a:rPr lang="es-MX" sz="1100" b="1" dirty="0" smtClean="0">
                <a:solidFill>
                  <a:schemeClr val="tx1"/>
                </a:solidFill>
                <a:latin typeface="Arial" pitchFamily="34" charset="0"/>
                <a:cs typeface="Arial" pitchFamily="34" charset="0"/>
              </a:rPr>
              <a:t>Incremento del número de profesores con perfil deseable y los adscritos al SNI</a:t>
            </a:r>
          </a:p>
        </p:txBody>
      </p:sp>
      <p:sp>
        <p:nvSpPr>
          <p:cNvPr id="13" name="12 Rectángulo"/>
          <p:cNvSpPr/>
          <p:nvPr/>
        </p:nvSpPr>
        <p:spPr>
          <a:xfrm>
            <a:off x="3050146" y="2168282"/>
            <a:ext cx="5803807" cy="34067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l"/>
            <a:r>
              <a:rPr lang="es-ES" sz="1100" b="1" dirty="0" smtClean="0">
                <a:solidFill>
                  <a:schemeClr val="tx1"/>
                </a:solidFill>
                <a:latin typeface="Arial" pitchFamily="34" charset="0"/>
                <a:cs typeface="Arial" pitchFamily="34" charset="0"/>
              </a:rPr>
              <a:t>Proyectos de vinculación ligados a las LGAC establecidas por los cuerpos académicos</a:t>
            </a:r>
            <a:endParaRPr lang="es-MX" sz="1100" b="1" dirty="0">
              <a:solidFill>
                <a:schemeClr val="tx1"/>
              </a:solidFill>
              <a:latin typeface="Arial" pitchFamily="34" charset="0"/>
              <a:cs typeface="Arial" pitchFamily="34" charset="0"/>
            </a:endParaRPr>
          </a:p>
        </p:txBody>
      </p:sp>
      <p:sp>
        <p:nvSpPr>
          <p:cNvPr id="14" name="13 Rectángulo"/>
          <p:cNvSpPr/>
          <p:nvPr/>
        </p:nvSpPr>
        <p:spPr>
          <a:xfrm>
            <a:off x="3041757" y="2556903"/>
            <a:ext cx="5803807" cy="252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100" b="1" dirty="0" smtClean="0">
                <a:solidFill>
                  <a:schemeClr val="tx1"/>
                </a:solidFill>
                <a:latin typeface="Arial" pitchFamily="34" charset="0"/>
                <a:cs typeface="Arial" pitchFamily="34" charset="0"/>
              </a:rPr>
              <a:t>Movilidad del profesorado en estancias cortas de investigación</a:t>
            </a:r>
          </a:p>
        </p:txBody>
      </p:sp>
      <p:sp>
        <p:nvSpPr>
          <p:cNvPr id="15" name="14 Rectángulo"/>
          <p:cNvSpPr/>
          <p:nvPr/>
        </p:nvSpPr>
        <p:spPr>
          <a:xfrm>
            <a:off x="3050146" y="2871196"/>
            <a:ext cx="5803807" cy="35887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100" b="1" dirty="0" smtClean="0">
                <a:solidFill>
                  <a:schemeClr val="tx1"/>
                </a:solidFill>
                <a:latin typeface="Arial" pitchFamily="34" charset="0"/>
                <a:cs typeface="Arial" pitchFamily="34" charset="0"/>
              </a:rPr>
              <a:t>Redes de investigación con cuerpos académicos de otras IES nacionales y extranjeras</a:t>
            </a:r>
          </a:p>
        </p:txBody>
      </p:sp>
      <p:cxnSp>
        <p:nvCxnSpPr>
          <p:cNvPr id="16" name="15 Conector recto"/>
          <p:cNvCxnSpPr>
            <a:stCxn id="8" idx="3"/>
          </p:cNvCxnSpPr>
          <p:nvPr/>
        </p:nvCxnSpPr>
        <p:spPr>
          <a:xfrm flipV="1">
            <a:off x="2121679" y="1340422"/>
            <a:ext cx="928468" cy="14111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16 Conector recto"/>
          <p:cNvCxnSpPr>
            <a:stCxn id="8" idx="3"/>
            <a:endCxn id="11" idx="1"/>
          </p:cNvCxnSpPr>
          <p:nvPr/>
        </p:nvCxnSpPr>
        <p:spPr>
          <a:xfrm flipV="1">
            <a:off x="2121679" y="1663342"/>
            <a:ext cx="928467" cy="108823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17 Conector recto"/>
          <p:cNvCxnSpPr>
            <a:stCxn id="8" idx="3"/>
            <a:endCxn id="12" idx="1"/>
          </p:cNvCxnSpPr>
          <p:nvPr/>
        </p:nvCxnSpPr>
        <p:spPr>
          <a:xfrm flipV="1">
            <a:off x="2121679" y="1983364"/>
            <a:ext cx="928467" cy="76821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18 Conector recto"/>
          <p:cNvCxnSpPr>
            <a:stCxn id="8" idx="3"/>
            <a:endCxn id="13" idx="1"/>
          </p:cNvCxnSpPr>
          <p:nvPr/>
        </p:nvCxnSpPr>
        <p:spPr>
          <a:xfrm flipV="1">
            <a:off x="2121679" y="2338620"/>
            <a:ext cx="928467" cy="4129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19 Conector recto"/>
          <p:cNvCxnSpPr>
            <a:stCxn id="8" idx="3"/>
            <a:endCxn id="14" idx="1"/>
          </p:cNvCxnSpPr>
          <p:nvPr/>
        </p:nvCxnSpPr>
        <p:spPr>
          <a:xfrm flipV="1">
            <a:off x="2121679" y="2682903"/>
            <a:ext cx="920078" cy="686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20 Conector recto"/>
          <p:cNvCxnSpPr>
            <a:stCxn id="8" idx="3"/>
            <a:endCxn id="15" idx="1"/>
          </p:cNvCxnSpPr>
          <p:nvPr/>
        </p:nvCxnSpPr>
        <p:spPr>
          <a:xfrm>
            <a:off x="2121679" y="2751581"/>
            <a:ext cx="928467" cy="2990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21 Rectángulo"/>
          <p:cNvSpPr/>
          <p:nvPr/>
        </p:nvSpPr>
        <p:spPr>
          <a:xfrm>
            <a:off x="3039794" y="3294776"/>
            <a:ext cx="5803807" cy="35887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100" b="1" dirty="0" smtClean="0">
                <a:solidFill>
                  <a:schemeClr val="tx1"/>
                </a:solidFill>
                <a:latin typeface="Arial" pitchFamily="34" charset="0"/>
                <a:cs typeface="Arial" pitchFamily="34" charset="0"/>
              </a:rPr>
              <a:t>Capacitación, formación, certificación y actualización de los docentes en los procesos de enseñanza aprendizaje y en competencias profesionales.</a:t>
            </a:r>
          </a:p>
        </p:txBody>
      </p:sp>
      <p:sp>
        <p:nvSpPr>
          <p:cNvPr id="23" name="22 Rectángulo"/>
          <p:cNvSpPr/>
          <p:nvPr/>
        </p:nvSpPr>
        <p:spPr>
          <a:xfrm>
            <a:off x="3046634" y="3719988"/>
            <a:ext cx="5803807" cy="216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s-MX" sz="1100" b="1" dirty="0" smtClean="0">
                <a:solidFill>
                  <a:schemeClr val="tx1"/>
                </a:solidFill>
                <a:latin typeface="Arial" pitchFamily="34" charset="0"/>
                <a:cs typeface="Arial" pitchFamily="34" charset="0"/>
              </a:rPr>
              <a:t>Otros aspectos</a:t>
            </a:r>
          </a:p>
        </p:txBody>
      </p:sp>
      <p:cxnSp>
        <p:nvCxnSpPr>
          <p:cNvPr id="24" name="23 Conector recto"/>
          <p:cNvCxnSpPr>
            <a:stCxn id="8" idx="3"/>
            <a:endCxn id="22" idx="1"/>
          </p:cNvCxnSpPr>
          <p:nvPr/>
        </p:nvCxnSpPr>
        <p:spPr>
          <a:xfrm>
            <a:off x="2121679" y="2751581"/>
            <a:ext cx="918115" cy="7226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24 Conector recto"/>
          <p:cNvCxnSpPr>
            <a:stCxn id="8" idx="3"/>
            <a:endCxn id="23" idx="1"/>
          </p:cNvCxnSpPr>
          <p:nvPr/>
        </p:nvCxnSpPr>
        <p:spPr>
          <a:xfrm>
            <a:off x="2121679" y="2751581"/>
            <a:ext cx="924955" cy="10764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25 Rectángulo redondeado"/>
          <p:cNvSpPr/>
          <p:nvPr/>
        </p:nvSpPr>
        <p:spPr>
          <a:xfrm>
            <a:off x="336054" y="4571933"/>
            <a:ext cx="1707898" cy="1008112"/>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300" b="1" dirty="0" smtClean="0">
                <a:solidFill>
                  <a:schemeClr val="tx1"/>
                </a:solidFill>
              </a:rPr>
              <a:t>Incremento de la competitividad académica de los PE de TSU y Lic.</a:t>
            </a:r>
            <a:endParaRPr lang="es-MX" sz="1300" b="1" dirty="0">
              <a:solidFill>
                <a:schemeClr val="tx1"/>
              </a:solidFill>
            </a:endParaRPr>
          </a:p>
        </p:txBody>
      </p:sp>
      <p:sp>
        <p:nvSpPr>
          <p:cNvPr id="27" name="26 Rectángulo"/>
          <p:cNvSpPr/>
          <p:nvPr/>
        </p:nvSpPr>
        <p:spPr>
          <a:xfrm>
            <a:off x="3046634" y="4339280"/>
            <a:ext cx="5821036" cy="35719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100" b="1" dirty="0" smtClean="0">
                <a:solidFill>
                  <a:schemeClr val="tx1"/>
                </a:solidFill>
                <a:latin typeface="Arial" pitchFamily="34" charset="0"/>
                <a:cs typeface="Arial" pitchFamily="34" charset="0"/>
              </a:rPr>
              <a:t>Atención a las recomendaciones de los CIEES y los organismos reconocidos por el COPAES.</a:t>
            </a:r>
            <a:endParaRPr lang="es-MX" sz="1100" b="1" dirty="0">
              <a:solidFill>
                <a:schemeClr val="tx1"/>
              </a:solidFill>
              <a:latin typeface="Arial" pitchFamily="34" charset="0"/>
              <a:cs typeface="Arial" pitchFamily="34" charset="0"/>
            </a:endParaRPr>
          </a:p>
        </p:txBody>
      </p:sp>
      <p:sp>
        <p:nvSpPr>
          <p:cNvPr id="29" name="28 Rectángulo"/>
          <p:cNvSpPr/>
          <p:nvPr/>
        </p:nvSpPr>
        <p:spPr>
          <a:xfrm>
            <a:off x="3037244" y="4760449"/>
            <a:ext cx="5821036" cy="38464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100" b="1" dirty="0" smtClean="0">
                <a:solidFill>
                  <a:schemeClr val="tx1"/>
                </a:solidFill>
                <a:latin typeface="Arial" pitchFamily="34" charset="0"/>
                <a:cs typeface="Arial" pitchFamily="34" charset="0"/>
              </a:rPr>
              <a:t>Garantizar la pertinencia de los PE incorporando los estudios de seguimiento de egresados y empleadores.</a:t>
            </a:r>
            <a:endParaRPr lang="es-MX" sz="1100" b="1" dirty="0">
              <a:solidFill>
                <a:schemeClr val="tx1"/>
              </a:solidFill>
              <a:latin typeface="Arial" pitchFamily="34" charset="0"/>
              <a:cs typeface="Arial" pitchFamily="34" charset="0"/>
            </a:endParaRPr>
          </a:p>
        </p:txBody>
      </p:sp>
      <p:sp>
        <p:nvSpPr>
          <p:cNvPr id="30" name="29 Rectángulo"/>
          <p:cNvSpPr/>
          <p:nvPr/>
        </p:nvSpPr>
        <p:spPr>
          <a:xfrm>
            <a:off x="3037244" y="5197119"/>
            <a:ext cx="5821036" cy="216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100" b="1" dirty="0" smtClean="0">
                <a:solidFill>
                  <a:schemeClr val="tx1"/>
                </a:solidFill>
                <a:latin typeface="Arial" pitchFamily="34" charset="0"/>
                <a:cs typeface="Arial" pitchFamily="34" charset="0"/>
              </a:rPr>
              <a:t>Impulsar la innovación.</a:t>
            </a:r>
            <a:endParaRPr lang="es-MX" sz="1100" b="1" dirty="0">
              <a:solidFill>
                <a:schemeClr val="tx1"/>
              </a:solidFill>
              <a:latin typeface="Arial" pitchFamily="34" charset="0"/>
              <a:cs typeface="Arial" pitchFamily="34" charset="0"/>
            </a:endParaRPr>
          </a:p>
        </p:txBody>
      </p:sp>
      <p:sp>
        <p:nvSpPr>
          <p:cNvPr id="31" name="30 Rectángulo"/>
          <p:cNvSpPr/>
          <p:nvPr/>
        </p:nvSpPr>
        <p:spPr>
          <a:xfrm>
            <a:off x="3037244" y="5465529"/>
            <a:ext cx="5821036" cy="216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100" b="1" dirty="0" smtClean="0">
                <a:solidFill>
                  <a:schemeClr val="tx1"/>
                </a:solidFill>
                <a:latin typeface="Arial" pitchFamily="34" charset="0"/>
                <a:cs typeface="Arial" pitchFamily="34" charset="0"/>
              </a:rPr>
              <a:t>Fortalecer la vinculación con los sectores sociales.</a:t>
            </a:r>
            <a:endParaRPr lang="es-MX" sz="1100" b="1" dirty="0">
              <a:solidFill>
                <a:schemeClr val="tx1"/>
              </a:solidFill>
              <a:latin typeface="Arial" pitchFamily="34" charset="0"/>
              <a:cs typeface="Arial" pitchFamily="34" charset="0"/>
            </a:endParaRPr>
          </a:p>
        </p:txBody>
      </p:sp>
      <p:sp>
        <p:nvSpPr>
          <p:cNvPr id="32" name="31 Rectángulo"/>
          <p:cNvSpPr/>
          <p:nvPr/>
        </p:nvSpPr>
        <p:spPr>
          <a:xfrm>
            <a:off x="3037244" y="5738953"/>
            <a:ext cx="5821036" cy="216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100" b="1" dirty="0" smtClean="0">
                <a:solidFill>
                  <a:schemeClr val="tx1"/>
                </a:solidFill>
                <a:latin typeface="Arial" pitchFamily="34" charset="0"/>
                <a:cs typeface="Arial" pitchFamily="34" charset="0"/>
              </a:rPr>
              <a:t>Impulsar la movilidad estudiantil nacional e internacional.</a:t>
            </a:r>
            <a:endParaRPr lang="es-MX" sz="1100" b="1" dirty="0">
              <a:solidFill>
                <a:schemeClr val="tx1"/>
              </a:solidFill>
              <a:latin typeface="Arial" pitchFamily="34" charset="0"/>
              <a:cs typeface="Arial" pitchFamily="34" charset="0"/>
            </a:endParaRPr>
          </a:p>
        </p:txBody>
      </p:sp>
      <p:sp>
        <p:nvSpPr>
          <p:cNvPr id="33" name="32 Rectángulo"/>
          <p:cNvSpPr/>
          <p:nvPr/>
        </p:nvSpPr>
        <p:spPr>
          <a:xfrm>
            <a:off x="3037244" y="6009157"/>
            <a:ext cx="5821036" cy="216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100" b="1" dirty="0" smtClean="0">
                <a:solidFill>
                  <a:schemeClr val="tx1"/>
                </a:solidFill>
                <a:latin typeface="Arial" pitchFamily="34" charset="0"/>
                <a:cs typeface="Arial" pitchFamily="34" charset="0"/>
              </a:rPr>
              <a:t>Incrementar la tasas de egreso y titulación.</a:t>
            </a:r>
            <a:endParaRPr lang="es-MX" sz="1100" b="1" dirty="0">
              <a:solidFill>
                <a:schemeClr val="tx1"/>
              </a:solidFill>
              <a:latin typeface="Arial" pitchFamily="34" charset="0"/>
              <a:cs typeface="Arial" pitchFamily="34" charset="0"/>
            </a:endParaRPr>
          </a:p>
        </p:txBody>
      </p:sp>
      <p:cxnSp>
        <p:nvCxnSpPr>
          <p:cNvPr id="34" name="33 Conector recto"/>
          <p:cNvCxnSpPr>
            <a:stCxn id="26" idx="3"/>
            <a:endCxn id="27" idx="1"/>
          </p:cNvCxnSpPr>
          <p:nvPr/>
        </p:nvCxnSpPr>
        <p:spPr>
          <a:xfrm flipV="1">
            <a:off x="2043952" y="4517875"/>
            <a:ext cx="1002682" cy="55811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35 Conector recto"/>
          <p:cNvCxnSpPr>
            <a:stCxn id="26" idx="3"/>
            <a:endCxn id="29" idx="1"/>
          </p:cNvCxnSpPr>
          <p:nvPr/>
        </p:nvCxnSpPr>
        <p:spPr>
          <a:xfrm flipV="1">
            <a:off x="2043952" y="4952771"/>
            <a:ext cx="993292" cy="12321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36 Conector recto"/>
          <p:cNvCxnSpPr>
            <a:stCxn id="26" idx="3"/>
            <a:endCxn id="30" idx="1"/>
          </p:cNvCxnSpPr>
          <p:nvPr/>
        </p:nvCxnSpPr>
        <p:spPr>
          <a:xfrm>
            <a:off x="2043952" y="5075989"/>
            <a:ext cx="993292" cy="2291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37 Conector recto"/>
          <p:cNvCxnSpPr>
            <a:stCxn id="26" idx="3"/>
            <a:endCxn id="31" idx="1"/>
          </p:cNvCxnSpPr>
          <p:nvPr/>
        </p:nvCxnSpPr>
        <p:spPr>
          <a:xfrm>
            <a:off x="2043952" y="5075989"/>
            <a:ext cx="993292" cy="4975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38 Conector recto"/>
          <p:cNvCxnSpPr>
            <a:stCxn id="26" idx="3"/>
            <a:endCxn id="32" idx="1"/>
          </p:cNvCxnSpPr>
          <p:nvPr/>
        </p:nvCxnSpPr>
        <p:spPr>
          <a:xfrm>
            <a:off x="2043952" y="5075989"/>
            <a:ext cx="993292" cy="7709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39 Conector recto"/>
          <p:cNvCxnSpPr>
            <a:stCxn id="26" idx="3"/>
            <a:endCxn id="33" idx="1"/>
          </p:cNvCxnSpPr>
          <p:nvPr/>
        </p:nvCxnSpPr>
        <p:spPr>
          <a:xfrm>
            <a:off x="2043952" y="5075989"/>
            <a:ext cx="993292" cy="10411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8 Rectángulo">
            <a:hlinkClick r:id="rId3" action="ppaction://hlinksldjump"/>
          </p:cNvPr>
          <p:cNvSpPr/>
          <p:nvPr/>
        </p:nvSpPr>
        <p:spPr bwMode="auto">
          <a:xfrm flipH="1">
            <a:off x="0" y="21464"/>
            <a:ext cx="9144000" cy="6858000"/>
          </a:xfrm>
          <a:prstGeom prst="rect">
            <a:avLst/>
          </a:prstGeom>
          <a:solidFill>
            <a:srgbClr val="002774">
              <a:alpha val="0"/>
            </a:srgbClr>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sp>
        <p:nvSpPr>
          <p:cNvPr id="42" name="AutoShape 278">
            <a:hlinkClick r:id="" action="ppaction://hlinkshowjump?jump=nextslide"/>
          </p:cNvPr>
          <p:cNvSpPr>
            <a:spLocks noChangeArrowheads="1"/>
          </p:cNvSpPr>
          <p:nvPr/>
        </p:nvSpPr>
        <p:spPr bwMode="auto">
          <a:xfrm>
            <a:off x="8616950" y="193675"/>
            <a:ext cx="155575" cy="147638"/>
          </a:xfrm>
          <a:prstGeom prst="rightArrow">
            <a:avLst>
              <a:gd name="adj1" fmla="val 50000"/>
              <a:gd name="adj2" fmla="val 58732"/>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spTree>
    <p:extLst>
      <p:ext uri="{BB962C8B-B14F-4D97-AF65-F5344CB8AC3E}">
        <p14:creationId xmlns:p14="http://schemas.microsoft.com/office/powerpoint/2010/main" val="4040873241"/>
      </p:ext>
    </p:extLst>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4"/>
          <p:cNvSpPr>
            <a:spLocks noChangeArrowheads="1"/>
          </p:cNvSpPr>
          <p:nvPr/>
        </p:nvSpPr>
        <p:spPr bwMode="auto">
          <a:xfrm>
            <a:off x="0" y="0"/>
            <a:ext cx="9144000" cy="6643710"/>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114691" name="Rectangle 3"/>
          <p:cNvSpPr>
            <a:spLocks noGrp="1" noChangeArrowheads="1"/>
          </p:cNvSpPr>
          <p:nvPr>
            <p:ph type="body" idx="1"/>
          </p:nvPr>
        </p:nvSpPr>
        <p:spPr bwMode="auto">
          <a:xfrm>
            <a:off x="0" y="0"/>
            <a:ext cx="9144000" cy="6858000"/>
          </a:xfrm>
          <a:solidFill>
            <a:schemeClr val="bg1">
              <a:alpha val="10196"/>
            </a:schemeClr>
          </a:solidFill>
          <a:ln w="3175" algn="ctr">
            <a:miter lim="800000"/>
            <a:headEnd/>
            <a:tailEnd/>
          </a:ln>
        </p:spPr>
        <p:txBody>
          <a:bodyPr vert="horz" wrap="square" lIns="91440" tIns="45720" rIns="91440" bIns="45720" numCol="1" anchor="t" anchorCtr="0" compatLnSpc="1">
            <a:prstTxWarp prst="textNoShape">
              <a:avLst/>
            </a:prstTxWarp>
            <a:noAutofit/>
          </a:bodyPr>
          <a:lstStyle/>
          <a:p>
            <a:pPr marL="0" indent="0" algn="ctr" eaLnBrk="1" hangingPunct="1">
              <a:lnSpc>
                <a:spcPct val="120000"/>
              </a:lnSpc>
              <a:buFontTx/>
              <a:buNone/>
              <a:tabLst>
                <a:tab pos="180975" algn="l"/>
                <a:tab pos="447675" algn="l"/>
              </a:tabLst>
            </a:pPr>
            <a:endParaRPr lang="es-MX" sz="500" b="1" dirty="0" smtClean="0"/>
          </a:p>
          <a:p>
            <a:pPr marL="0" indent="0" algn="ctr" eaLnBrk="1" hangingPunct="1">
              <a:lnSpc>
                <a:spcPct val="120000"/>
              </a:lnSpc>
              <a:buFontTx/>
              <a:buNone/>
              <a:tabLst>
                <a:tab pos="180975" algn="l"/>
                <a:tab pos="447675" algn="l"/>
              </a:tabLst>
            </a:pPr>
            <a:r>
              <a:rPr lang="es-MX" sz="1400" b="1" dirty="0"/>
              <a:t>Especificaciones para los objetivos particulares de un proyecto integral académico.</a:t>
            </a:r>
          </a:p>
          <a:p>
            <a:pPr marL="0" indent="0" algn="ctr" eaLnBrk="1" hangingPunct="1">
              <a:lnSpc>
                <a:spcPct val="120000"/>
              </a:lnSpc>
              <a:spcBef>
                <a:spcPts val="0"/>
              </a:spcBef>
              <a:buFontTx/>
              <a:buNone/>
              <a:tabLst>
                <a:tab pos="180975" algn="l"/>
                <a:tab pos="447675" algn="l"/>
              </a:tabLst>
            </a:pPr>
            <a:endParaRPr lang="es-MX" sz="1400" b="1" dirty="0" smtClean="0"/>
          </a:p>
          <a:p>
            <a:pPr marL="0" indent="0" algn="just" eaLnBrk="1" hangingPunct="1">
              <a:lnSpc>
                <a:spcPct val="120000"/>
              </a:lnSpc>
              <a:spcBef>
                <a:spcPts val="0"/>
              </a:spcBef>
              <a:buFontTx/>
              <a:buNone/>
              <a:tabLst>
                <a:tab pos="180975" algn="l"/>
                <a:tab pos="447675" algn="l"/>
              </a:tabLst>
            </a:pPr>
            <a:r>
              <a:rPr lang="es-MX" sz="1400" dirty="0" smtClean="0"/>
              <a:t>El proyecto integral debe contener un objetivo general que busque mejorar la capacidad y competitividad de la institución y derivado de él, máximo cuatro objetivos particulares que incidan eficazmente en: </a:t>
            </a:r>
          </a:p>
          <a:p>
            <a:pPr marL="0" indent="0" algn="just" eaLnBrk="1" hangingPunct="1">
              <a:lnSpc>
                <a:spcPct val="120000"/>
              </a:lnSpc>
              <a:buFontTx/>
              <a:buNone/>
              <a:tabLst>
                <a:tab pos="180975" algn="l"/>
                <a:tab pos="447675" algn="l"/>
              </a:tabLst>
            </a:pPr>
            <a:endParaRPr lang="es-MX" sz="1400" b="1" i="1" dirty="0" smtClean="0"/>
          </a:p>
        </p:txBody>
      </p:sp>
      <p:sp>
        <p:nvSpPr>
          <p:cNvPr id="23" name="22 Rectángulo redondeado"/>
          <p:cNvSpPr/>
          <p:nvPr/>
        </p:nvSpPr>
        <p:spPr>
          <a:xfrm>
            <a:off x="571472" y="1470726"/>
            <a:ext cx="2289754" cy="1526832"/>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ES" sz="1300" b="1" i="1" dirty="0" smtClean="0">
                <a:solidFill>
                  <a:schemeClr val="bg1"/>
                </a:solidFill>
              </a:rPr>
              <a:t>Apoyo a los PE de Posgrados reconocidos por el Programa Nacional de Posgrado de Calidad, PNPC, (PNP SEP-CONACYT y PFC) </a:t>
            </a:r>
            <a:endParaRPr lang="es-MX" sz="1300" dirty="0">
              <a:solidFill>
                <a:schemeClr val="bg1"/>
              </a:solidFill>
            </a:endParaRPr>
          </a:p>
        </p:txBody>
      </p:sp>
      <p:sp>
        <p:nvSpPr>
          <p:cNvPr id="24" name="23 Rectángulo"/>
          <p:cNvSpPr/>
          <p:nvPr/>
        </p:nvSpPr>
        <p:spPr>
          <a:xfrm>
            <a:off x="3432504" y="1248466"/>
            <a:ext cx="5568652" cy="522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100" b="1" dirty="0" smtClean="0">
                <a:solidFill>
                  <a:schemeClr val="tx1"/>
                </a:solidFill>
                <a:latin typeface="Arial" pitchFamily="34" charset="0"/>
                <a:cs typeface="Arial" pitchFamily="34" charset="0"/>
              </a:rPr>
              <a:t>Atención a las recomendaciones de le evaluación de los CIEES y de la Evaluación Externa del Programa Nacional de Posgrado de Calidad.</a:t>
            </a:r>
          </a:p>
        </p:txBody>
      </p:sp>
      <p:sp>
        <p:nvSpPr>
          <p:cNvPr id="25" name="24 Rectángulo"/>
          <p:cNvSpPr/>
          <p:nvPr/>
        </p:nvSpPr>
        <p:spPr>
          <a:xfrm>
            <a:off x="3432504" y="1815778"/>
            <a:ext cx="5568652" cy="379138"/>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100" b="1" dirty="0" smtClean="0">
                <a:solidFill>
                  <a:schemeClr val="tx1"/>
                </a:solidFill>
                <a:latin typeface="Arial" pitchFamily="34" charset="0"/>
                <a:cs typeface="Arial" pitchFamily="34" charset="0"/>
              </a:rPr>
              <a:t>Garantizar la pertinencia de los PE incorporando los estudios de egresados y empleadores. </a:t>
            </a:r>
          </a:p>
        </p:txBody>
      </p:sp>
      <p:sp>
        <p:nvSpPr>
          <p:cNvPr id="26" name="25 Rectángulo"/>
          <p:cNvSpPr/>
          <p:nvPr/>
        </p:nvSpPr>
        <p:spPr>
          <a:xfrm>
            <a:off x="3432504" y="2248080"/>
            <a:ext cx="5568652" cy="20719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l"/>
            <a:r>
              <a:rPr lang="es-ES" sz="1100" b="1" dirty="0" smtClean="0">
                <a:solidFill>
                  <a:schemeClr val="tx1"/>
                </a:solidFill>
                <a:latin typeface="Arial" pitchFamily="34" charset="0"/>
                <a:cs typeface="Arial" pitchFamily="34" charset="0"/>
              </a:rPr>
              <a:t>Impulsar la innovación.</a:t>
            </a:r>
            <a:endParaRPr lang="es-MX" sz="1100" b="1" dirty="0">
              <a:solidFill>
                <a:schemeClr val="tx1"/>
              </a:solidFill>
              <a:latin typeface="Arial" pitchFamily="34" charset="0"/>
              <a:cs typeface="Arial" pitchFamily="34" charset="0"/>
            </a:endParaRPr>
          </a:p>
        </p:txBody>
      </p:sp>
      <p:sp>
        <p:nvSpPr>
          <p:cNvPr id="27" name="26 Rectángulo"/>
          <p:cNvSpPr/>
          <p:nvPr/>
        </p:nvSpPr>
        <p:spPr>
          <a:xfrm>
            <a:off x="3432504" y="2517392"/>
            <a:ext cx="5568652" cy="216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100" b="1" dirty="0" smtClean="0">
                <a:solidFill>
                  <a:schemeClr val="tx1"/>
                </a:solidFill>
                <a:latin typeface="Arial" pitchFamily="34" charset="0"/>
                <a:cs typeface="Arial" pitchFamily="34" charset="0"/>
              </a:rPr>
              <a:t>Fortalecer la vinculación con los sectores sociales.</a:t>
            </a:r>
          </a:p>
        </p:txBody>
      </p:sp>
      <p:sp>
        <p:nvSpPr>
          <p:cNvPr id="28" name="27 Rectángulo"/>
          <p:cNvSpPr/>
          <p:nvPr/>
        </p:nvSpPr>
        <p:spPr>
          <a:xfrm>
            <a:off x="3432504" y="2799694"/>
            <a:ext cx="5568652" cy="216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100" b="1" dirty="0" smtClean="0">
                <a:solidFill>
                  <a:schemeClr val="tx1"/>
                </a:solidFill>
                <a:latin typeface="Arial" pitchFamily="34" charset="0"/>
                <a:cs typeface="Arial" pitchFamily="34" charset="0"/>
              </a:rPr>
              <a:t>Impulsar la movilidad estudiantil nacional e internacional.</a:t>
            </a:r>
            <a:endParaRPr lang="es-MX" sz="1100" b="1" dirty="0">
              <a:solidFill>
                <a:schemeClr val="tx1"/>
              </a:solidFill>
              <a:latin typeface="Arial" pitchFamily="34" charset="0"/>
              <a:cs typeface="Arial" pitchFamily="34" charset="0"/>
            </a:endParaRPr>
          </a:p>
        </p:txBody>
      </p:sp>
      <p:sp>
        <p:nvSpPr>
          <p:cNvPr id="29" name="28 Rectángulo"/>
          <p:cNvSpPr/>
          <p:nvPr/>
        </p:nvSpPr>
        <p:spPr>
          <a:xfrm>
            <a:off x="3432504" y="3078776"/>
            <a:ext cx="5568652" cy="216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100" b="1" dirty="0" smtClean="0">
                <a:solidFill>
                  <a:schemeClr val="tx1"/>
                </a:solidFill>
                <a:latin typeface="Arial" pitchFamily="34" charset="0"/>
                <a:cs typeface="Arial" pitchFamily="34" charset="0"/>
              </a:rPr>
              <a:t>Incrementar las tasas de graduación.</a:t>
            </a:r>
            <a:endParaRPr lang="es-MX" sz="1100" b="1" dirty="0">
              <a:solidFill>
                <a:schemeClr val="tx1"/>
              </a:solidFill>
              <a:latin typeface="Arial" pitchFamily="34" charset="0"/>
              <a:cs typeface="Arial" pitchFamily="34" charset="0"/>
            </a:endParaRPr>
          </a:p>
        </p:txBody>
      </p:sp>
      <p:cxnSp>
        <p:nvCxnSpPr>
          <p:cNvPr id="30" name="29 Conector recto"/>
          <p:cNvCxnSpPr>
            <a:stCxn id="23" idx="3"/>
            <a:endCxn id="24" idx="1"/>
          </p:cNvCxnSpPr>
          <p:nvPr/>
        </p:nvCxnSpPr>
        <p:spPr>
          <a:xfrm flipV="1">
            <a:off x="2861226" y="1509466"/>
            <a:ext cx="571278" cy="72467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30 Conector recto"/>
          <p:cNvCxnSpPr>
            <a:stCxn id="23" idx="3"/>
            <a:endCxn id="25" idx="1"/>
          </p:cNvCxnSpPr>
          <p:nvPr/>
        </p:nvCxnSpPr>
        <p:spPr>
          <a:xfrm flipV="1">
            <a:off x="2861226" y="2005347"/>
            <a:ext cx="571278" cy="2287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31 Conector recto"/>
          <p:cNvCxnSpPr>
            <a:stCxn id="23" idx="3"/>
            <a:endCxn id="26" idx="1"/>
          </p:cNvCxnSpPr>
          <p:nvPr/>
        </p:nvCxnSpPr>
        <p:spPr>
          <a:xfrm>
            <a:off x="2861226" y="2234142"/>
            <a:ext cx="571278" cy="1175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32 Conector recto"/>
          <p:cNvCxnSpPr>
            <a:stCxn id="23" idx="3"/>
            <a:endCxn id="27" idx="1"/>
          </p:cNvCxnSpPr>
          <p:nvPr/>
        </p:nvCxnSpPr>
        <p:spPr>
          <a:xfrm>
            <a:off x="2861226" y="2234142"/>
            <a:ext cx="571278" cy="3912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33 Conector recto"/>
          <p:cNvCxnSpPr>
            <a:stCxn id="23" idx="3"/>
            <a:endCxn id="28" idx="1"/>
          </p:cNvCxnSpPr>
          <p:nvPr/>
        </p:nvCxnSpPr>
        <p:spPr>
          <a:xfrm>
            <a:off x="2861226" y="2234142"/>
            <a:ext cx="571278" cy="6735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34 Conector recto"/>
          <p:cNvCxnSpPr>
            <a:stCxn id="23" idx="3"/>
            <a:endCxn id="29" idx="1"/>
          </p:cNvCxnSpPr>
          <p:nvPr/>
        </p:nvCxnSpPr>
        <p:spPr>
          <a:xfrm>
            <a:off x="2861226" y="2234142"/>
            <a:ext cx="571278" cy="9526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59 Rectángulo redondeado"/>
          <p:cNvSpPr/>
          <p:nvPr/>
        </p:nvSpPr>
        <p:spPr>
          <a:xfrm>
            <a:off x="489682" y="4496771"/>
            <a:ext cx="2004002" cy="802332"/>
          </a:xfrm>
          <a:prstGeom prst="round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ES" sz="1400" b="1" i="1" dirty="0" smtClean="0">
                <a:latin typeface="Arial" pitchFamily="34" charset="0"/>
                <a:cs typeface="Arial" pitchFamily="34" charset="0"/>
              </a:rPr>
              <a:t>Atención a los estudiantes</a:t>
            </a:r>
            <a:endParaRPr lang="es-MX" sz="1400" dirty="0">
              <a:latin typeface="Arial" pitchFamily="34" charset="0"/>
              <a:cs typeface="Arial" pitchFamily="34" charset="0"/>
            </a:endParaRPr>
          </a:p>
        </p:txBody>
      </p:sp>
      <p:sp>
        <p:nvSpPr>
          <p:cNvPr id="61" name="60 Rectángulo"/>
          <p:cNvSpPr/>
          <p:nvPr/>
        </p:nvSpPr>
        <p:spPr>
          <a:xfrm>
            <a:off x="3422152" y="3495397"/>
            <a:ext cx="5568652" cy="252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100" b="1" dirty="0" smtClean="0">
                <a:solidFill>
                  <a:schemeClr val="tx1"/>
                </a:solidFill>
                <a:latin typeface="Arial" pitchFamily="34" charset="0"/>
                <a:cs typeface="Arial" pitchFamily="34" charset="0"/>
              </a:rPr>
              <a:t> Estudios de trayectoria estudiantil.</a:t>
            </a:r>
          </a:p>
        </p:txBody>
      </p:sp>
      <p:sp>
        <p:nvSpPr>
          <p:cNvPr id="62" name="61 Rectángulo"/>
          <p:cNvSpPr/>
          <p:nvPr/>
        </p:nvSpPr>
        <p:spPr>
          <a:xfrm>
            <a:off x="3422152" y="3818317"/>
            <a:ext cx="5568652" cy="252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100" b="1" dirty="0" smtClean="0">
                <a:solidFill>
                  <a:schemeClr val="tx1"/>
                </a:solidFill>
                <a:latin typeface="Arial" pitchFamily="34" charset="0"/>
                <a:cs typeface="Arial" pitchFamily="34" charset="0"/>
              </a:rPr>
              <a:t> Implementación de programas de tutoría.</a:t>
            </a:r>
          </a:p>
        </p:txBody>
      </p:sp>
      <p:sp>
        <p:nvSpPr>
          <p:cNvPr id="63" name="62 Rectángulo"/>
          <p:cNvSpPr/>
          <p:nvPr/>
        </p:nvSpPr>
        <p:spPr>
          <a:xfrm>
            <a:off x="3422152" y="4138339"/>
            <a:ext cx="5568652" cy="252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MX" sz="1100" b="1" dirty="0" smtClean="0">
                <a:solidFill>
                  <a:schemeClr val="tx1"/>
                </a:solidFill>
                <a:latin typeface="Arial" pitchFamily="34" charset="0"/>
                <a:cs typeface="Arial" pitchFamily="34" charset="0"/>
              </a:rPr>
              <a:t>  Incremento de las tasas de egreso y titulación.</a:t>
            </a:r>
          </a:p>
        </p:txBody>
      </p:sp>
      <p:sp>
        <p:nvSpPr>
          <p:cNvPr id="64" name="63 Rectángulo"/>
          <p:cNvSpPr/>
          <p:nvPr/>
        </p:nvSpPr>
        <p:spPr>
          <a:xfrm>
            <a:off x="3422152" y="4462087"/>
            <a:ext cx="5568652" cy="252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ES" sz="1100" b="1" dirty="0" smtClean="0">
                <a:solidFill>
                  <a:schemeClr val="tx1"/>
                </a:solidFill>
                <a:latin typeface="Arial" pitchFamily="34" charset="0"/>
                <a:cs typeface="Arial" pitchFamily="34" charset="0"/>
              </a:rPr>
              <a:t> Movilidad nacional o internacional.</a:t>
            </a:r>
          </a:p>
        </p:txBody>
      </p:sp>
      <p:sp>
        <p:nvSpPr>
          <p:cNvPr id="65" name="64 Rectángulo"/>
          <p:cNvSpPr/>
          <p:nvPr/>
        </p:nvSpPr>
        <p:spPr>
          <a:xfrm>
            <a:off x="3422152" y="4799037"/>
            <a:ext cx="5568652" cy="252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100" b="1" dirty="0" smtClean="0">
                <a:solidFill>
                  <a:schemeClr val="tx1"/>
                </a:solidFill>
                <a:latin typeface="Arial" pitchFamily="34" charset="0"/>
                <a:cs typeface="Arial" pitchFamily="34" charset="0"/>
              </a:rPr>
              <a:t>Fomento a la educación en valores. </a:t>
            </a:r>
          </a:p>
        </p:txBody>
      </p:sp>
      <p:sp>
        <p:nvSpPr>
          <p:cNvPr id="66" name="65 Rectángulo"/>
          <p:cNvSpPr/>
          <p:nvPr/>
        </p:nvSpPr>
        <p:spPr>
          <a:xfrm>
            <a:off x="3422152" y="5120715"/>
            <a:ext cx="5568652" cy="252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100" b="1" dirty="0" smtClean="0">
                <a:solidFill>
                  <a:schemeClr val="tx1"/>
                </a:solidFill>
                <a:latin typeface="Arial" pitchFamily="34" charset="0"/>
                <a:cs typeface="Arial" pitchFamily="34" charset="0"/>
              </a:rPr>
              <a:t> Estadías y Servicio social.</a:t>
            </a:r>
          </a:p>
        </p:txBody>
      </p:sp>
      <p:cxnSp>
        <p:nvCxnSpPr>
          <p:cNvPr id="67" name="66 Conector recto"/>
          <p:cNvCxnSpPr>
            <a:stCxn id="60" idx="3"/>
            <a:endCxn id="61" idx="1"/>
          </p:cNvCxnSpPr>
          <p:nvPr/>
        </p:nvCxnSpPr>
        <p:spPr>
          <a:xfrm flipV="1">
            <a:off x="2493684" y="3621397"/>
            <a:ext cx="928468" cy="12765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67 Conector recto"/>
          <p:cNvCxnSpPr>
            <a:stCxn id="60" idx="3"/>
            <a:endCxn id="62" idx="1"/>
          </p:cNvCxnSpPr>
          <p:nvPr/>
        </p:nvCxnSpPr>
        <p:spPr>
          <a:xfrm flipV="1">
            <a:off x="2493684" y="3944317"/>
            <a:ext cx="928468" cy="95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68 Conector recto"/>
          <p:cNvCxnSpPr>
            <a:stCxn id="60" idx="3"/>
            <a:endCxn id="63" idx="1"/>
          </p:cNvCxnSpPr>
          <p:nvPr/>
        </p:nvCxnSpPr>
        <p:spPr>
          <a:xfrm flipV="1">
            <a:off x="2493684" y="4264339"/>
            <a:ext cx="928468" cy="6335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69 Conector recto"/>
          <p:cNvCxnSpPr>
            <a:stCxn id="60" idx="3"/>
            <a:endCxn id="64" idx="1"/>
          </p:cNvCxnSpPr>
          <p:nvPr/>
        </p:nvCxnSpPr>
        <p:spPr>
          <a:xfrm flipV="1">
            <a:off x="2493684" y="4588087"/>
            <a:ext cx="928468" cy="3098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70 Conector recto"/>
          <p:cNvCxnSpPr>
            <a:stCxn id="60" idx="3"/>
            <a:endCxn id="65" idx="1"/>
          </p:cNvCxnSpPr>
          <p:nvPr/>
        </p:nvCxnSpPr>
        <p:spPr>
          <a:xfrm>
            <a:off x="2493684" y="4897937"/>
            <a:ext cx="928468" cy="27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71 Conector recto"/>
          <p:cNvCxnSpPr>
            <a:stCxn id="60" idx="3"/>
            <a:endCxn id="66" idx="1"/>
          </p:cNvCxnSpPr>
          <p:nvPr/>
        </p:nvCxnSpPr>
        <p:spPr>
          <a:xfrm>
            <a:off x="2493684" y="4897937"/>
            <a:ext cx="928468" cy="3487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72 Rectángulo"/>
          <p:cNvSpPr/>
          <p:nvPr/>
        </p:nvSpPr>
        <p:spPr>
          <a:xfrm>
            <a:off x="3422152" y="5430927"/>
            <a:ext cx="5568652" cy="252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100" b="1" dirty="0" smtClean="0">
                <a:solidFill>
                  <a:schemeClr val="tx1"/>
                </a:solidFill>
                <a:latin typeface="Arial" pitchFamily="34" charset="0"/>
                <a:cs typeface="Arial" pitchFamily="34" charset="0"/>
              </a:rPr>
              <a:t> Práctica profesional y normativa estudiantil.</a:t>
            </a:r>
          </a:p>
        </p:txBody>
      </p:sp>
      <p:cxnSp>
        <p:nvCxnSpPr>
          <p:cNvPr id="75" name="74 Conector recto"/>
          <p:cNvCxnSpPr>
            <a:stCxn id="60" idx="3"/>
            <a:endCxn id="73" idx="1"/>
          </p:cNvCxnSpPr>
          <p:nvPr/>
        </p:nvCxnSpPr>
        <p:spPr>
          <a:xfrm>
            <a:off x="2493684" y="4897937"/>
            <a:ext cx="928468" cy="6589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76 Rectángulo"/>
          <p:cNvSpPr/>
          <p:nvPr/>
        </p:nvSpPr>
        <p:spPr>
          <a:xfrm>
            <a:off x="3422152" y="5781827"/>
            <a:ext cx="5568652" cy="216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100" b="1" dirty="0" smtClean="0">
                <a:solidFill>
                  <a:schemeClr val="tx1"/>
                </a:solidFill>
                <a:latin typeface="Arial" pitchFamily="34" charset="0"/>
                <a:cs typeface="Arial" pitchFamily="34" charset="0"/>
              </a:rPr>
              <a:t> Fomento a las actividades culturales y deportivas.</a:t>
            </a:r>
          </a:p>
        </p:txBody>
      </p:sp>
      <p:sp>
        <p:nvSpPr>
          <p:cNvPr id="78" name="77 Rectángulo"/>
          <p:cNvSpPr/>
          <p:nvPr/>
        </p:nvSpPr>
        <p:spPr>
          <a:xfrm>
            <a:off x="3422152" y="6096727"/>
            <a:ext cx="5568652" cy="216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100" b="1" dirty="0" smtClean="0">
                <a:solidFill>
                  <a:schemeClr val="tx1"/>
                </a:solidFill>
                <a:latin typeface="Arial" pitchFamily="34" charset="0"/>
                <a:cs typeface="Arial" pitchFamily="34" charset="0"/>
              </a:rPr>
              <a:t> Fomento de la educación ambiental y  cuidado de la salud.</a:t>
            </a:r>
          </a:p>
        </p:txBody>
      </p:sp>
      <p:sp>
        <p:nvSpPr>
          <p:cNvPr id="79" name="78 Rectángulo"/>
          <p:cNvSpPr/>
          <p:nvPr/>
        </p:nvSpPr>
        <p:spPr>
          <a:xfrm>
            <a:off x="3422152" y="6418856"/>
            <a:ext cx="5568652" cy="216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100" b="1" dirty="0" smtClean="0">
                <a:solidFill>
                  <a:schemeClr val="tx1"/>
                </a:solidFill>
                <a:latin typeface="Arial" pitchFamily="34" charset="0"/>
                <a:cs typeface="Arial" pitchFamily="34" charset="0"/>
              </a:rPr>
              <a:t>Atención y prevención de las adicciones.</a:t>
            </a:r>
          </a:p>
        </p:txBody>
      </p:sp>
      <p:cxnSp>
        <p:nvCxnSpPr>
          <p:cNvPr id="80" name="79 Conector recto"/>
          <p:cNvCxnSpPr>
            <a:stCxn id="60" idx="3"/>
            <a:endCxn id="77" idx="1"/>
          </p:cNvCxnSpPr>
          <p:nvPr/>
        </p:nvCxnSpPr>
        <p:spPr>
          <a:xfrm>
            <a:off x="2493684" y="4897937"/>
            <a:ext cx="928468" cy="9918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80 Conector recto"/>
          <p:cNvCxnSpPr>
            <a:stCxn id="60" idx="3"/>
            <a:endCxn id="78" idx="1"/>
          </p:cNvCxnSpPr>
          <p:nvPr/>
        </p:nvCxnSpPr>
        <p:spPr>
          <a:xfrm>
            <a:off x="2493684" y="4897937"/>
            <a:ext cx="928468" cy="13067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81 Conector recto"/>
          <p:cNvCxnSpPr>
            <a:stCxn id="60" idx="3"/>
            <a:endCxn id="79" idx="1"/>
          </p:cNvCxnSpPr>
          <p:nvPr/>
        </p:nvCxnSpPr>
        <p:spPr>
          <a:xfrm>
            <a:off x="2493684" y="4897937"/>
            <a:ext cx="928468" cy="16289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AutoShape 279">
            <a:hlinkClick r:id="" action="ppaction://hlinkshowjump?jump=previousslide"/>
          </p:cNvPr>
          <p:cNvSpPr>
            <a:spLocks noChangeArrowheads="1"/>
          </p:cNvSpPr>
          <p:nvPr/>
        </p:nvSpPr>
        <p:spPr bwMode="auto">
          <a:xfrm flipH="1">
            <a:off x="8422507" y="195263"/>
            <a:ext cx="155575" cy="147637"/>
          </a:xfrm>
          <a:prstGeom prst="rightArrow">
            <a:avLst>
              <a:gd name="adj1" fmla="val 50000"/>
              <a:gd name="adj2" fmla="val 58733"/>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spTree>
    <p:extLst>
      <p:ext uri="{BB962C8B-B14F-4D97-AF65-F5344CB8AC3E}">
        <p14:creationId xmlns:p14="http://schemas.microsoft.com/office/powerpoint/2010/main" val="3974028145"/>
      </p:ext>
    </p:extLst>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59 Rectángulo"/>
          <p:cNvSpPr/>
          <p:nvPr/>
        </p:nvSpPr>
        <p:spPr bwMode="auto">
          <a:xfrm>
            <a:off x="0" y="0"/>
            <a:ext cx="9144000" cy="6858000"/>
          </a:xfrm>
          <a:prstGeom prst="rect">
            <a:avLst/>
          </a:prstGeom>
          <a:solidFill>
            <a:schemeClr val="bg1"/>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sp>
        <p:nvSpPr>
          <p:cNvPr id="116780" name="Rectangle 52"/>
          <p:cNvSpPr>
            <a:spLocks noChangeArrowheads="1"/>
          </p:cNvSpPr>
          <p:nvPr/>
        </p:nvSpPr>
        <p:spPr bwMode="auto">
          <a:xfrm>
            <a:off x="1724023" y="404813"/>
            <a:ext cx="5903912" cy="503237"/>
          </a:xfrm>
          <a:prstGeom prst="rect">
            <a:avLst/>
          </a:prstGeom>
          <a:solidFill>
            <a:schemeClr val="bg1"/>
          </a:solidFill>
          <a:ln w="3175" algn="ctr">
            <a:noFill/>
            <a:miter lim="800000"/>
            <a:headEnd/>
            <a:tailEnd/>
          </a:ln>
        </p:spPr>
        <p:txBody>
          <a:bodyPr wrap="none" tIns="90000" anchor="ctr"/>
          <a:lstStyle/>
          <a:p>
            <a:pPr algn="ctr">
              <a:tabLst>
                <a:tab pos="180975" algn="l"/>
                <a:tab pos="447675" algn="l"/>
              </a:tabLst>
            </a:pPr>
            <a:r>
              <a:rPr lang="es-MX" sz="2800" b="1" dirty="0">
                <a:solidFill>
                  <a:schemeClr val="tx1"/>
                </a:solidFill>
              </a:rPr>
              <a:t>Estructura de un proyecto integral</a:t>
            </a:r>
            <a:endParaRPr lang="es-ES" sz="2800" b="1" dirty="0">
              <a:solidFill>
                <a:schemeClr val="tx1"/>
              </a:solidFill>
            </a:endParaRPr>
          </a:p>
        </p:txBody>
      </p:sp>
      <p:sp>
        <p:nvSpPr>
          <p:cNvPr id="116784" name="Text Box 73"/>
          <p:cNvSpPr txBox="1">
            <a:spLocks noChangeArrowheads="1"/>
          </p:cNvSpPr>
          <p:nvPr/>
        </p:nvSpPr>
        <p:spPr bwMode="auto">
          <a:xfrm>
            <a:off x="-32" y="6384925"/>
            <a:ext cx="9144000" cy="407889"/>
          </a:xfrm>
          <a:prstGeom prst="rect">
            <a:avLst/>
          </a:prstGeom>
          <a:noFill/>
          <a:ln w="3175" algn="ctr">
            <a:noFill/>
            <a:miter lim="800000"/>
            <a:headEnd/>
            <a:tailEnd/>
          </a:ln>
        </p:spPr>
        <p:txBody>
          <a:bodyPr tIns="90000">
            <a:spAutoFit/>
          </a:bodyPr>
          <a:lstStyle/>
          <a:p>
            <a:pPr marL="177800" indent="-177800" algn="just">
              <a:lnSpc>
                <a:spcPct val="80000"/>
              </a:lnSpc>
              <a:buFont typeface="Wingdings" pitchFamily="2" charset="2"/>
              <a:buNone/>
              <a:tabLst>
                <a:tab pos="180975" algn="l"/>
                <a:tab pos="447675" algn="l"/>
              </a:tabLst>
            </a:pPr>
            <a:r>
              <a:rPr lang="es-MX" i="1" dirty="0">
                <a:solidFill>
                  <a:schemeClr val="tx1"/>
                </a:solidFill>
              </a:rPr>
              <a:t>El proyecto integral deberá contener como máximo </a:t>
            </a:r>
            <a:r>
              <a:rPr lang="es-MX" b="1" i="1" dirty="0">
                <a:solidFill>
                  <a:schemeClr val="tx1"/>
                </a:solidFill>
              </a:rPr>
              <a:t>cuatro</a:t>
            </a:r>
            <a:r>
              <a:rPr lang="es-MX" i="1" dirty="0">
                <a:solidFill>
                  <a:schemeClr val="tx1"/>
                </a:solidFill>
              </a:rPr>
              <a:t> objetivos particulares, </a:t>
            </a:r>
            <a:r>
              <a:rPr lang="es-MX" b="1" i="1" dirty="0">
                <a:solidFill>
                  <a:schemeClr val="tx1"/>
                </a:solidFill>
              </a:rPr>
              <a:t>cuatro</a:t>
            </a:r>
            <a:r>
              <a:rPr lang="es-MX" i="1" dirty="0">
                <a:solidFill>
                  <a:schemeClr val="tx1"/>
                </a:solidFill>
              </a:rPr>
              <a:t> metas académicas por objetivo particular y </a:t>
            </a:r>
            <a:r>
              <a:rPr lang="es-MX" b="1" i="1" dirty="0">
                <a:solidFill>
                  <a:schemeClr val="tx1"/>
                </a:solidFill>
              </a:rPr>
              <a:t>cuatro</a:t>
            </a:r>
            <a:r>
              <a:rPr lang="es-MX" i="1" dirty="0">
                <a:solidFill>
                  <a:schemeClr val="tx1"/>
                </a:solidFill>
              </a:rPr>
              <a:t> acciones articuladas por meta con sus respectivos recursos debidamente </a:t>
            </a:r>
            <a:r>
              <a:rPr lang="es-MX" b="1" i="1" dirty="0">
                <a:solidFill>
                  <a:schemeClr val="tx1"/>
                </a:solidFill>
              </a:rPr>
              <a:t>justificados</a:t>
            </a:r>
            <a:r>
              <a:rPr lang="es-MX" i="1" dirty="0">
                <a:solidFill>
                  <a:schemeClr val="tx1"/>
                </a:solidFill>
              </a:rPr>
              <a:t> y </a:t>
            </a:r>
            <a:r>
              <a:rPr lang="es-MX" b="1" i="1" dirty="0">
                <a:solidFill>
                  <a:schemeClr val="tx1"/>
                </a:solidFill>
              </a:rPr>
              <a:t>priorizados</a:t>
            </a:r>
            <a:r>
              <a:rPr lang="es-MX" i="1" dirty="0">
                <a:solidFill>
                  <a:schemeClr val="tx1"/>
                </a:solidFill>
              </a:rPr>
              <a:t>.</a:t>
            </a:r>
            <a:endParaRPr lang="es-ES" i="1" dirty="0">
              <a:solidFill>
                <a:schemeClr val="tx1"/>
              </a:solidFill>
            </a:endParaRPr>
          </a:p>
        </p:txBody>
      </p:sp>
      <p:sp>
        <p:nvSpPr>
          <p:cNvPr id="59" name="58 Rectángulo">
            <a:hlinkClick r:id="rId3" action="ppaction://hlinksldjump"/>
          </p:cNvPr>
          <p:cNvSpPr/>
          <p:nvPr/>
        </p:nvSpPr>
        <p:spPr bwMode="auto">
          <a:xfrm>
            <a:off x="0" y="0"/>
            <a:ext cx="9143999" cy="6858000"/>
          </a:xfrm>
          <a:prstGeom prst="rect">
            <a:avLst/>
          </a:prstGeom>
          <a:solidFill>
            <a:srgbClr val="002774">
              <a:alpha val="0"/>
            </a:srgbClr>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sp>
        <p:nvSpPr>
          <p:cNvPr id="7" name="Rectangle 5"/>
          <p:cNvSpPr>
            <a:spLocks noChangeArrowheads="1"/>
          </p:cNvSpPr>
          <p:nvPr/>
        </p:nvSpPr>
        <p:spPr bwMode="auto">
          <a:xfrm>
            <a:off x="26988" y="3200400"/>
            <a:ext cx="1008062" cy="1100138"/>
          </a:xfrm>
          <a:prstGeom prst="rect">
            <a:avLst/>
          </a:prstGeom>
          <a:solidFill>
            <a:srgbClr val="92D050"/>
          </a:solidFill>
          <a:ln w="3175" algn="ctr">
            <a:solidFill>
              <a:schemeClr val="tx1"/>
            </a:solidFill>
            <a:miter lim="800000"/>
            <a:headEnd/>
            <a:tailEnd/>
          </a:ln>
        </p:spPr>
        <p:txBody>
          <a:bodyPr tIns="90000" anchor="ctr"/>
          <a:lstStyle/>
          <a:p>
            <a:pPr>
              <a:tabLst>
                <a:tab pos="180975" algn="l"/>
                <a:tab pos="447675" algn="l"/>
              </a:tabLst>
            </a:pPr>
            <a:r>
              <a:rPr lang="es-MX" sz="1400" b="1">
                <a:solidFill>
                  <a:schemeClr val="tx1"/>
                </a:solidFill>
              </a:rPr>
              <a:t>Proyecto integral</a:t>
            </a:r>
            <a:endParaRPr lang="es-ES" sz="1400" b="1">
              <a:solidFill>
                <a:schemeClr val="tx1"/>
              </a:solidFill>
            </a:endParaRPr>
          </a:p>
        </p:txBody>
      </p:sp>
      <p:sp>
        <p:nvSpPr>
          <p:cNvPr id="8" name="Rectangle 7"/>
          <p:cNvSpPr>
            <a:spLocks noChangeArrowheads="1"/>
          </p:cNvSpPr>
          <p:nvPr/>
        </p:nvSpPr>
        <p:spPr bwMode="auto">
          <a:xfrm>
            <a:off x="1155700" y="3540125"/>
            <a:ext cx="914400" cy="360363"/>
          </a:xfrm>
          <a:prstGeom prst="rect">
            <a:avLst/>
          </a:prstGeom>
          <a:solidFill>
            <a:schemeClr val="bg1"/>
          </a:solidFill>
          <a:ln w="3175" algn="ctr">
            <a:noFill/>
            <a:miter lim="800000"/>
            <a:headEnd/>
            <a:tailEnd/>
          </a:ln>
        </p:spPr>
        <p:txBody>
          <a:bodyPr wrap="none" tIns="90000" anchor="ctr"/>
          <a:lstStyle/>
          <a:p>
            <a:pPr>
              <a:tabLst>
                <a:tab pos="180975" algn="l"/>
                <a:tab pos="447675" algn="l"/>
              </a:tabLst>
            </a:pPr>
            <a:r>
              <a:rPr lang="es-MX" sz="1400" b="1">
                <a:solidFill>
                  <a:schemeClr val="tx1"/>
                </a:solidFill>
              </a:rPr>
              <a:t>Objetivo </a:t>
            </a:r>
          </a:p>
          <a:p>
            <a:pPr>
              <a:tabLst>
                <a:tab pos="180975" algn="l"/>
                <a:tab pos="447675" algn="l"/>
              </a:tabLst>
            </a:pPr>
            <a:r>
              <a:rPr lang="es-MX" sz="1400" b="1">
                <a:solidFill>
                  <a:schemeClr val="tx1"/>
                </a:solidFill>
              </a:rPr>
              <a:t>general</a:t>
            </a:r>
            <a:endParaRPr lang="es-ES" sz="1400" b="1">
              <a:solidFill>
                <a:schemeClr val="tx1"/>
              </a:solidFill>
            </a:endParaRPr>
          </a:p>
        </p:txBody>
      </p:sp>
      <p:sp>
        <p:nvSpPr>
          <p:cNvPr id="9" name="Rectangle 8"/>
          <p:cNvSpPr>
            <a:spLocks noChangeArrowheads="1"/>
          </p:cNvSpPr>
          <p:nvPr/>
        </p:nvSpPr>
        <p:spPr bwMode="auto">
          <a:xfrm>
            <a:off x="2336800" y="3556000"/>
            <a:ext cx="914400" cy="360363"/>
          </a:xfrm>
          <a:prstGeom prst="rect">
            <a:avLst/>
          </a:prstGeom>
          <a:solidFill>
            <a:schemeClr val="bg1"/>
          </a:solidFill>
          <a:ln w="3175" algn="ctr">
            <a:noFill/>
            <a:miter lim="800000"/>
            <a:headEnd/>
            <a:tailEnd/>
          </a:ln>
        </p:spPr>
        <p:txBody>
          <a:bodyPr wrap="none" tIns="90000" anchor="ctr"/>
          <a:lstStyle/>
          <a:p>
            <a:pPr>
              <a:tabLst>
                <a:tab pos="180975" algn="l"/>
                <a:tab pos="447675" algn="l"/>
              </a:tabLst>
            </a:pPr>
            <a:r>
              <a:rPr lang="es-MX" sz="1400" b="1">
                <a:solidFill>
                  <a:schemeClr val="tx1"/>
                </a:solidFill>
              </a:rPr>
              <a:t>Objetivo </a:t>
            </a:r>
          </a:p>
          <a:p>
            <a:pPr>
              <a:tabLst>
                <a:tab pos="180975" algn="l"/>
                <a:tab pos="447675" algn="l"/>
              </a:tabLst>
            </a:pPr>
            <a:r>
              <a:rPr lang="es-MX" sz="1400" b="1">
                <a:solidFill>
                  <a:schemeClr val="tx1"/>
                </a:solidFill>
              </a:rPr>
              <a:t>particular 3</a:t>
            </a:r>
            <a:endParaRPr lang="es-ES" sz="1400" b="1">
              <a:solidFill>
                <a:schemeClr val="tx1"/>
              </a:solidFill>
            </a:endParaRPr>
          </a:p>
        </p:txBody>
      </p:sp>
      <p:sp>
        <p:nvSpPr>
          <p:cNvPr id="10" name="Rectangle 9"/>
          <p:cNvSpPr>
            <a:spLocks noChangeArrowheads="1"/>
          </p:cNvSpPr>
          <p:nvPr/>
        </p:nvSpPr>
        <p:spPr bwMode="auto">
          <a:xfrm>
            <a:off x="2330450" y="4635500"/>
            <a:ext cx="914400" cy="360363"/>
          </a:xfrm>
          <a:prstGeom prst="rect">
            <a:avLst/>
          </a:prstGeom>
          <a:solidFill>
            <a:schemeClr val="bg1"/>
          </a:solidFill>
          <a:ln w="3175" algn="ctr">
            <a:noFill/>
            <a:miter lim="800000"/>
            <a:headEnd/>
            <a:tailEnd/>
          </a:ln>
        </p:spPr>
        <p:txBody>
          <a:bodyPr wrap="none" tIns="90000" anchor="ctr"/>
          <a:lstStyle/>
          <a:p>
            <a:pPr>
              <a:tabLst>
                <a:tab pos="180975" algn="l"/>
                <a:tab pos="447675" algn="l"/>
              </a:tabLst>
            </a:pPr>
            <a:r>
              <a:rPr lang="es-MX" sz="1400" b="1">
                <a:solidFill>
                  <a:schemeClr val="tx1"/>
                </a:solidFill>
              </a:rPr>
              <a:t>Objetivo </a:t>
            </a:r>
          </a:p>
          <a:p>
            <a:pPr>
              <a:tabLst>
                <a:tab pos="180975" algn="l"/>
                <a:tab pos="447675" algn="l"/>
              </a:tabLst>
            </a:pPr>
            <a:r>
              <a:rPr lang="es-MX" sz="1400" b="1">
                <a:solidFill>
                  <a:schemeClr val="tx1"/>
                </a:solidFill>
              </a:rPr>
              <a:t>particular 4</a:t>
            </a:r>
            <a:endParaRPr lang="es-ES" sz="1400" b="1">
              <a:solidFill>
                <a:schemeClr val="tx1"/>
              </a:solidFill>
            </a:endParaRPr>
          </a:p>
        </p:txBody>
      </p:sp>
      <p:sp>
        <p:nvSpPr>
          <p:cNvPr id="11" name="Rectangle 11"/>
          <p:cNvSpPr>
            <a:spLocks noChangeArrowheads="1"/>
          </p:cNvSpPr>
          <p:nvPr/>
        </p:nvSpPr>
        <p:spPr bwMode="auto">
          <a:xfrm>
            <a:off x="2344738" y="1339850"/>
            <a:ext cx="914400" cy="360363"/>
          </a:xfrm>
          <a:prstGeom prst="rect">
            <a:avLst/>
          </a:prstGeom>
          <a:solidFill>
            <a:schemeClr val="bg1"/>
          </a:solidFill>
          <a:ln w="3175" algn="ctr">
            <a:noFill/>
            <a:miter lim="800000"/>
            <a:headEnd/>
            <a:tailEnd/>
          </a:ln>
        </p:spPr>
        <p:txBody>
          <a:bodyPr wrap="none" tIns="90000" anchor="ctr"/>
          <a:lstStyle/>
          <a:p>
            <a:pPr>
              <a:tabLst>
                <a:tab pos="180975" algn="l"/>
                <a:tab pos="447675" algn="l"/>
              </a:tabLst>
            </a:pPr>
            <a:r>
              <a:rPr lang="es-MX" sz="1400" b="1">
                <a:solidFill>
                  <a:schemeClr val="tx1"/>
                </a:solidFill>
              </a:rPr>
              <a:t>Objetivo </a:t>
            </a:r>
          </a:p>
          <a:p>
            <a:pPr>
              <a:tabLst>
                <a:tab pos="180975" algn="l"/>
                <a:tab pos="447675" algn="l"/>
              </a:tabLst>
            </a:pPr>
            <a:r>
              <a:rPr lang="es-MX" sz="1400" b="1">
                <a:solidFill>
                  <a:schemeClr val="tx1"/>
                </a:solidFill>
              </a:rPr>
              <a:t>particular 1</a:t>
            </a:r>
            <a:endParaRPr lang="es-ES" sz="1400" b="1">
              <a:solidFill>
                <a:schemeClr val="tx1"/>
              </a:solidFill>
            </a:endParaRPr>
          </a:p>
        </p:txBody>
      </p:sp>
      <p:sp>
        <p:nvSpPr>
          <p:cNvPr id="12" name="Rectangle 12"/>
          <p:cNvSpPr>
            <a:spLocks noChangeArrowheads="1"/>
          </p:cNvSpPr>
          <p:nvPr/>
        </p:nvSpPr>
        <p:spPr bwMode="auto">
          <a:xfrm>
            <a:off x="2351088" y="2476500"/>
            <a:ext cx="914400" cy="360363"/>
          </a:xfrm>
          <a:prstGeom prst="rect">
            <a:avLst/>
          </a:prstGeom>
          <a:solidFill>
            <a:schemeClr val="bg1"/>
          </a:solidFill>
          <a:ln w="3175" algn="ctr">
            <a:noFill/>
            <a:miter lim="800000"/>
            <a:headEnd/>
            <a:tailEnd/>
          </a:ln>
        </p:spPr>
        <p:txBody>
          <a:bodyPr wrap="none" tIns="90000" anchor="ctr"/>
          <a:lstStyle/>
          <a:p>
            <a:pPr>
              <a:tabLst>
                <a:tab pos="180975" algn="l"/>
                <a:tab pos="447675" algn="l"/>
              </a:tabLst>
            </a:pPr>
            <a:r>
              <a:rPr lang="es-MX" sz="1400" b="1">
                <a:solidFill>
                  <a:schemeClr val="tx1"/>
                </a:solidFill>
              </a:rPr>
              <a:t>Objetivo </a:t>
            </a:r>
          </a:p>
          <a:p>
            <a:pPr>
              <a:tabLst>
                <a:tab pos="180975" algn="l"/>
                <a:tab pos="447675" algn="l"/>
              </a:tabLst>
            </a:pPr>
            <a:r>
              <a:rPr lang="es-MX" sz="1400" b="1">
                <a:solidFill>
                  <a:schemeClr val="tx1"/>
                </a:solidFill>
              </a:rPr>
              <a:t>particular 2</a:t>
            </a:r>
            <a:endParaRPr lang="es-ES" sz="1400" b="1">
              <a:solidFill>
                <a:schemeClr val="tx1"/>
              </a:solidFill>
            </a:endParaRPr>
          </a:p>
        </p:txBody>
      </p:sp>
      <p:sp>
        <p:nvSpPr>
          <p:cNvPr id="13" name="Line 13"/>
          <p:cNvSpPr>
            <a:spLocks noChangeShapeType="1"/>
          </p:cNvSpPr>
          <p:nvPr/>
        </p:nvSpPr>
        <p:spPr bwMode="auto">
          <a:xfrm>
            <a:off x="2171700" y="1524000"/>
            <a:ext cx="0" cy="3289300"/>
          </a:xfrm>
          <a:prstGeom prst="line">
            <a:avLst/>
          </a:prstGeom>
          <a:noFill/>
          <a:ln w="3175">
            <a:solidFill>
              <a:schemeClr val="tx1"/>
            </a:solidFill>
            <a:round/>
            <a:headEnd/>
            <a:tailEnd/>
          </a:ln>
        </p:spPr>
        <p:txBody>
          <a:bodyPr wrap="none" tIns="90000" anchor="ctr"/>
          <a:lstStyle/>
          <a:p>
            <a:endParaRPr lang="es-ES">
              <a:solidFill>
                <a:schemeClr val="tx1"/>
              </a:solidFill>
            </a:endParaRPr>
          </a:p>
        </p:txBody>
      </p:sp>
      <p:sp>
        <p:nvSpPr>
          <p:cNvPr id="14" name="Line 14"/>
          <p:cNvSpPr>
            <a:spLocks noChangeShapeType="1"/>
          </p:cNvSpPr>
          <p:nvPr/>
        </p:nvSpPr>
        <p:spPr bwMode="auto">
          <a:xfrm>
            <a:off x="1816100" y="3756025"/>
            <a:ext cx="431800" cy="0"/>
          </a:xfrm>
          <a:prstGeom prst="line">
            <a:avLst/>
          </a:prstGeom>
          <a:noFill/>
          <a:ln w="3175">
            <a:solidFill>
              <a:schemeClr val="tx1"/>
            </a:solidFill>
            <a:round/>
            <a:headEnd/>
            <a:tailEnd type="oval" w="med" len="med"/>
          </a:ln>
        </p:spPr>
        <p:txBody>
          <a:bodyPr wrap="none" tIns="90000" anchor="ctr"/>
          <a:lstStyle/>
          <a:p>
            <a:endParaRPr lang="es-ES">
              <a:solidFill>
                <a:schemeClr val="tx1"/>
              </a:solidFill>
            </a:endParaRPr>
          </a:p>
        </p:txBody>
      </p:sp>
      <p:sp>
        <p:nvSpPr>
          <p:cNvPr id="15" name="Line 15"/>
          <p:cNvSpPr>
            <a:spLocks noChangeShapeType="1"/>
          </p:cNvSpPr>
          <p:nvPr/>
        </p:nvSpPr>
        <p:spPr bwMode="auto">
          <a:xfrm>
            <a:off x="2171700" y="4835525"/>
            <a:ext cx="215900" cy="0"/>
          </a:xfrm>
          <a:prstGeom prst="line">
            <a:avLst/>
          </a:prstGeom>
          <a:noFill/>
          <a:ln w="3175">
            <a:solidFill>
              <a:schemeClr val="tx1"/>
            </a:solidFill>
            <a:round/>
            <a:headEnd/>
            <a:tailEnd type="oval" w="med" len="med"/>
          </a:ln>
        </p:spPr>
        <p:txBody>
          <a:bodyPr wrap="none" tIns="90000" anchor="ctr"/>
          <a:lstStyle/>
          <a:p>
            <a:endParaRPr lang="es-ES">
              <a:solidFill>
                <a:schemeClr val="tx1"/>
              </a:solidFill>
            </a:endParaRPr>
          </a:p>
        </p:txBody>
      </p:sp>
      <p:sp>
        <p:nvSpPr>
          <p:cNvPr id="16" name="Line 17"/>
          <p:cNvSpPr>
            <a:spLocks noChangeShapeType="1"/>
          </p:cNvSpPr>
          <p:nvPr/>
        </p:nvSpPr>
        <p:spPr bwMode="auto">
          <a:xfrm>
            <a:off x="2171700" y="2676525"/>
            <a:ext cx="215900" cy="0"/>
          </a:xfrm>
          <a:prstGeom prst="line">
            <a:avLst/>
          </a:prstGeom>
          <a:noFill/>
          <a:ln w="3175">
            <a:solidFill>
              <a:schemeClr val="tx1"/>
            </a:solidFill>
            <a:round/>
            <a:headEnd/>
            <a:tailEnd type="oval" w="med" len="med"/>
          </a:ln>
        </p:spPr>
        <p:txBody>
          <a:bodyPr wrap="none" tIns="90000" anchor="ctr"/>
          <a:lstStyle/>
          <a:p>
            <a:endParaRPr lang="es-ES">
              <a:solidFill>
                <a:schemeClr val="tx1"/>
              </a:solidFill>
            </a:endParaRPr>
          </a:p>
        </p:txBody>
      </p:sp>
      <p:sp>
        <p:nvSpPr>
          <p:cNvPr id="17" name="Line 18"/>
          <p:cNvSpPr>
            <a:spLocks noChangeShapeType="1"/>
          </p:cNvSpPr>
          <p:nvPr/>
        </p:nvSpPr>
        <p:spPr bwMode="auto">
          <a:xfrm>
            <a:off x="2171700" y="1524000"/>
            <a:ext cx="215900" cy="0"/>
          </a:xfrm>
          <a:prstGeom prst="line">
            <a:avLst/>
          </a:prstGeom>
          <a:noFill/>
          <a:ln w="3175">
            <a:solidFill>
              <a:schemeClr val="tx1"/>
            </a:solidFill>
            <a:round/>
            <a:headEnd/>
            <a:tailEnd type="oval" w="med" len="med"/>
          </a:ln>
        </p:spPr>
        <p:txBody>
          <a:bodyPr wrap="none" tIns="90000" anchor="ctr"/>
          <a:lstStyle/>
          <a:p>
            <a:endParaRPr lang="es-ES">
              <a:solidFill>
                <a:schemeClr val="tx1"/>
              </a:solidFill>
            </a:endParaRPr>
          </a:p>
        </p:txBody>
      </p:sp>
      <p:sp>
        <p:nvSpPr>
          <p:cNvPr id="18" name="Line 19"/>
          <p:cNvSpPr>
            <a:spLocks noChangeShapeType="1"/>
          </p:cNvSpPr>
          <p:nvPr/>
        </p:nvSpPr>
        <p:spPr bwMode="auto">
          <a:xfrm>
            <a:off x="1062038" y="3756025"/>
            <a:ext cx="288925" cy="0"/>
          </a:xfrm>
          <a:prstGeom prst="line">
            <a:avLst/>
          </a:prstGeom>
          <a:noFill/>
          <a:ln w="3175">
            <a:solidFill>
              <a:schemeClr val="tx1"/>
            </a:solidFill>
            <a:round/>
            <a:headEnd/>
            <a:tailEnd/>
          </a:ln>
        </p:spPr>
        <p:txBody>
          <a:bodyPr wrap="none" tIns="90000" anchor="ctr"/>
          <a:lstStyle/>
          <a:p>
            <a:endParaRPr lang="es-ES">
              <a:solidFill>
                <a:schemeClr val="tx1"/>
              </a:solidFill>
            </a:endParaRPr>
          </a:p>
        </p:txBody>
      </p:sp>
      <p:sp>
        <p:nvSpPr>
          <p:cNvPr id="19" name="Rectangle 21"/>
          <p:cNvSpPr>
            <a:spLocks noChangeArrowheads="1"/>
          </p:cNvSpPr>
          <p:nvPr/>
        </p:nvSpPr>
        <p:spPr bwMode="auto">
          <a:xfrm>
            <a:off x="4146272" y="2825517"/>
            <a:ext cx="576263" cy="287338"/>
          </a:xfrm>
          <a:prstGeom prst="rect">
            <a:avLst/>
          </a:prstGeom>
          <a:solidFill>
            <a:schemeClr val="bg1"/>
          </a:solidFill>
          <a:ln w="3175" algn="ctr">
            <a:noFill/>
            <a:miter lim="800000"/>
            <a:headEnd/>
            <a:tailEnd/>
          </a:ln>
        </p:spPr>
        <p:txBody>
          <a:bodyPr wrap="none" tIns="90000" anchor="ctr"/>
          <a:lstStyle/>
          <a:p>
            <a:pPr>
              <a:tabLst>
                <a:tab pos="180975" algn="l"/>
                <a:tab pos="447675" algn="l"/>
              </a:tabLst>
            </a:pPr>
            <a:r>
              <a:rPr lang="es-MX" sz="1400" b="1">
                <a:solidFill>
                  <a:schemeClr val="tx1"/>
                </a:solidFill>
              </a:rPr>
              <a:t>Meta 3.1</a:t>
            </a:r>
            <a:endParaRPr lang="es-ES" sz="1400" b="1">
              <a:solidFill>
                <a:schemeClr val="tx1"/>
              </a:solidFill>
            </a:endParaRPr>
          </a:p>
        </p:txBody>
      </p:sp>
      <p:sp>
        <p:nvSpPr>
          <p:cNvPr id="20" name="Rectangle 22"/>
          <p:cNvSpPr>
            <a:spLocks noChangeArrowheads="1"/>
          </p:cNvSpPr>
          <p:nvPr/>
        </p:nvSpPr>
        <p:spPr bwMode="auto">
          <a:xfrm>
            <a:off x="4146272" y="3879617"/>
            <a:ext cx="512763" cy="287338"/>
          </a:xfrm>
          <a:prstGeom prst="rect">
            <a:avLst/>
          </a:prstGeom>
          <a:solidFill>
            <a:schemeClr val="bg1"/>
          </a:solidFill>
          <a:ln w="3175" algn="ctr">
            <a:noFill/>
            <a:miter lim="800000"/>
            <a:headEnd/>
            <a:tailEnd/>
          </a:ln>
        </p:spPr>
        <p:txBody>
          <a:bodyPr wrap="none" tIns="90000" anchor="ctr"/>
          <a:lstStyle/>
          <a:p>
            <a:pPr>
              <a:tabLst>
                <a:tab pos="180975" algn="l"/>
                <a:tab pos="447675" algn="l"/>
              </a:tabLst>
            </a:pPr>
            <a:r>
              <a:rPr lang="es-MX" sz="1400" b="1" dirty="0">
                <a:solidFill>
                  <a:schemeClr val="tx1"/>
                </a:solidFill>
              </a:rPr>
              <a:t>Meta </a:t>
            </a:r>
            <a:r>
              <a:rPr lang="es-MX" sz="1400" b="1" dirty="0" smtClean="0">
                <a:solidFill>
                  <a:schemeClr val="tx1"/>
                </a:solidFill>
              </a:rPr>
              <a:t>3.3</a:t>
            </a:r>
            <a:endParaRPr lang="es-ES" sz="1400" b="1" dirty="0">
              <a:solidFill>
                <a:schemeClr val="tx1"/>
              </a:solidFill>
            </a:endParaRPr>
          </a:p>
        </p:txBody>
      </p:sp>
      <p:sp>
        <p:nvSpPr>
          <p:cNvPr id="21" name="Rectangle 23"/>
          <p:cNvSpPr>
            <a:spLocks noChangeArrowheads="1"/>
          </p:cNvSpPr>
          <p:nvPr/>
        </p:nvSpPr>
        <p:spPr bwMode="auto">
          <a:xfrm>
            <a:off x="4146272" y="3328755"/>
            <a:ext cx="576263" cy="287337"/>
          </a:xfrm>
          <a:prstGeom prst="rect">
            <a:avLst/>
          </a:prstGeom>
          <a:solidFill>
            <a:schemeClr val="bg1"/>
          </a:solidFill>
          <a:ln w="3175" algn="ctr">
            <a:noFill/>
            <a:miter lim="800000"/>
            <a:headEnd/>
            <a:tailEnd/>
          </a:ln>
        </p:spPr>
        <p:txBody>
          <a:bodyPr wrap="none" tIns="90000" anchor="ctr"/>
          <a:lstStyle/>
          <a:p>
            <a:pPr>
              <a:tabLst>
                <a:tab pos="180975" algn="l"/>
                <a:tab pos="447675" algn="l"/>
              </a:tabLst>
            </a:pPr>
            <a:r>
              <a:rPr lang="es-MX" sz="1400" b="1" dirty="0">
                <a:solidFill>
                  <a:schemeClr val="tx1"/>
                </a:solidFill>
              </a:rPr>
              <a:t>Meta </a:t>
            </a:r>
            <a:r>
              <a:rPr lang="es-MX" sz="1400" b="1" dirty="0" smtClean="0">
                <a:solidFill>
                  <a:schemeClr val="tx1"/>
                </a:solidFill>
              </a:rPr>
              <a:t>3.2</a:t>
            </a:r>
            <a:endParaRPr lang="es-ES" sz="1400" b="1" dirty="0">
              <a:solidFill>
                <a:schemeClr val="tx1"/>
              </a:solidFill>
            </a:endParaRPr>
          </a:p>
        </p:txBody>
      </p:sp>
      <p:sp>
        <p:nvSpPr>
          <p:cNvPr id="22" name="Rectangle 24"/>
          <p:cNvSpPr>
            <a:spLocks noChangeArrowheads="1"/>
          </p:cNvSpPr>
          <p:nvPr/>
        </p:nvSpPr>
        <p:spPr bwMode="auto">
          <a:xfrm>
            <a:off x="4146272" y="4386030"/>
            <a:ext cx="576263" cy="287337"/>
          </a:xfrm>
          <a:prstGeom prst="rect">
            <a:avLst/>
          </a:prstGeom>
          <a:solidFill>
            <a:schemeClr val="bg1"/>
          </a:solidFill>
          <a:ln w="3175" algn="ctr">
            <a:noFill/>
            <a:miter lim="800000"/>
            <a:headEnd/>
            <a:tailEnd/>
          </a:ln>
        </p:spPr>
        <p:txBody>
          <a:bodyPr wrap="none" tIns="90000" anchor="ctr"/>
          <a:lstStyle/>
          <a:p>
            <a:pPr>
              <a:tabLst>
                <a:tab pos="180975" algn="l"/>
                <a:tab pos="447675" algn="l"/>
              </a:tabLst>
            </a:pPr>
            <a:r>
              <a:rPr lang="es-MX" sz="1400" b="1">
                <a:solidFill>
                  <a:schemeClr val="tx1"/>
                </a:solidFill>
              </a:rPr>
              <a:t>Meta 3.4</a:t>
            </a:r>
            <a:endParaRPr lang="es-ES" sz="1400" b="1">
              <a:solidFill>
                <a:schemeClr val="tx1"/>
              </a:solidFill>
            </a:endParaRPr>
          </a:p>
        </p:txBody>
      </p:sp>
      <p:sp>
        <p:nvSpPr>
          <p:cNvPr id="23" name="Line 25"/>
          <p:cNvSpPr>
            <a:spLocks noChangeShapeType="1"/>
          </p:cNvSpPr>
          <p:nvPr/>
        </p:nvSpPr>
        <p:spPr bwMode="auto">
          <a:xfrm>
            <a:off x="3706332" y="2952750"/>
            <a:ext cx="0" cy="1574800"/>
          </a:xfrm>
          <a:prstGeom prst="line">
            <a:avLst/>
          </a:prstGeom>
          <a:noFill/>
          <a:ln w="3175">
            <a:solidFill>
              <a:schemeClr val="tx1"/>
            </a:solidFill>
            <a:round/>
            <a:headEnd/>
            <a:tailEnd/>
          </a:ln>
        </p:spPr>
        <p:txBody>
          <a:bodyPr wrap="none" tIns="90000" anchor="ctr"/>
          <a:lstStyle/>
          <a:p>
            <a:endParaRPr lang="es-ES">
              <a:solidFill>
                <a:schemeClr val="tx1"/>
              </a:solidFill>
            </a:endParaRPr>
          </a:p>
        </p:txBody>
      </p:sp>
      <p:sp>
        <p:nvSpPr>
          <p:cNvPr id="24" name="Line 26"/>
          <p:cNvSpPr>
            <a:spLocks noChangeShapeType="1"/>
          </p:cNvSpPr>
          <p:nvPr/>
        </p:nvSpPr>
        <p:spPr bwMode="auto">
          <a:xfrm>
            <a:off x="3706332" y="2951163"/>
            <a:ext cx="215900" cy="0"/>
          </a:xfrm>
          <a:prstGeom prst="line">
            <a:avLst/>
          </a:prstGeom>
          <a:noFill/>
          <a:ln w="3175">
            <a:solidFill>
              <a:schemeClr val="tx1"/>
            </a:solidFill>
            <a:round/>
            <a:headEnd/>
            <a:tailEnd type="diamond" w="med" len="med"/>
          </a:ln>
        </p:spPr>
        <p:txBody>
          <a:bodyPr wrap="none" tIns="90000" anchor="ctr"/>
          <a:lstStyle/>
          <a:p>
            <a:endParaRPr lang="es-ES">
              <a:solidFill>
                <a:schemeClr val="tx1"/>
              </a:solidFill>
            </a:endParaRPr>
          </a:p>
        </p:txBody>
      </p:sp>
      <p:sp>
        <p:nvSpPr>
          <p:cNvPr id="25" name="Line 27"/>
          <p:cNvSpPr>
            <a:spLocks noChangeShapeType="1"/>
          </p:cNvSpPr>
          <p:nvPr/>
        </p:nvSpPr>
        <p:spPr bwMode="auto">
          <a:xfrm>
            <a:off x="3706332" y="3467100"/>
            <a:ext cx="215900" cy="0"/>
          </a:xfrm>
          <a:prstGeom prst="line">
            <a:avLst/>
          </a:prstGeom>
          <a:noFill/>
          <a:ln w="3175">
            <a:solidFill>
              <a:schemeClr val="tx1"/>
            </a:solidFill>
            <a:round/>
            <a:headEnd/>
            <a:tailEnd type="diamond" w="med" len="med"/>
          </a:ln>
        </p:spPr>
        <p:txBody>
          <a:bodyPr wrap="none" tIns="90000" anchor="ctr"/>
          <a:lstStyle/>
          <a:p>
            <a:endParaRPr lang="es-ES">
              <a:solidFill>
                <a:schemeClr val="tx1"/>
              </a:solidFill>
            </a:endParaRPr>
          </a:p>
        </p:txBody>
      </p:sp>
      <p:sp>
        <p:nvSpPr>
          <p:cNvPr id="26" name="Line 28"/>
          <p:cNvSpPr>
            <a:spLocks noChangeShapeType="1"/>
          </p:cNvSpPr>
          <p:nvPr/>
        </p:nvSpPr>
        <p:spPr bwMode="auto">
          <a:xfrm>
            <a:off x="3706332" y="4022725"/>
            <a:ext cx="215900" cy="0"/>
          </a:xfrm>
          <a:prstGeom prst="line">
            <a:avLst/>
          </a:prstGeom>
          <a:noFill/>
          <a:ln w="3175">
            <a:solidFill>
              <a:schemeClr val="tx1"/>
            </a:solidFill>
            <a:round/>
            <a:headEnd/>
            <a:tailEnd type="diamond" w="med" len="med"/>
          </a:ln>
        </p:spPr>
        <p:txBody>
          <a:bodyPr wrap="none" tIns="90000" anchor="ctr"/>
          <a:lstStyle/>
          <a:p>
            <a:endParaRPr lang="es-ES">
              <a:solidFill>
                <a:schemeClr val="tx1"/>
              </a:solidFill>
            </a:endParaRPr>
          </a:p>
        </p:txBody>
      </p:sp>
      <p:sp>
        <p:nvSpPr>
          <p:cNvPr id="27" name="Line 29"/>
          <p:cNvSpPr>
            <a:spLocks noChangeShapeType="1"/>
          </p:cNvSpPr>
          <p:nvPr/>
        </p:nvSpPr>
        <p:spPr bwMode="auto">
          <a:xfrm>
            <a:off x="3706332" y="4535488"/>
            <a:ext cx="215900" cy="0"/>
          </a:xfrm>
          <a:prstGeom prst="line">
            <a:avLst/>
          </a:prstGeom>
          <a:noFill/>
          <a:ln w="3175">
            <a:solidFill>
              <a:schemeClr val="tx1"/>
            </a:solidFill>
            <a:round/>
            <a:headEnd/>
            <a:tailEnd type="diamond" w="med" len="med"/>
          </a:ln>
        </p:spPr>
        <p:txBody>
          <a:bodyPr wrap="none" tIns="90000" anchor="ctr"/>
          <a:lstStyle/>
          <a:p>
            <a:endParaRPr lang="es-ES">
              <a:solidFill>
                <a:schemeClr val="tx1"/>
              </a:solidFill>
            </a:endParaRPr>
          </a:p>
        </p:txBody>
      </p:sp>
      <p:sp>
        <p:nvSpPr>
          <p:cNvPr id="28" name="Line 30"/>
          <p:cNvSpPr>
            <a:spLocks noChangeShapeType="1"/>
          </p:cNvSpPr>
          <p:nvPr/>
        </p:nvSpPr>
        <p:spPr bwMode="auto">
          <a:xfrm>
            <a:off x="3418995" y="3756025"/>
            <a:ext cx="287337" cy="0"/>
          </a:xfrm>
          <a:prstGeom prst="line">
            <a:avLst/>
          </a:prstGeom>
          <a:noFill/>
          <a:ln w="3175">
            <a:solidFill>
              <a:schemeClr val="tx1"/>
            </a:solidFill>
            <a:round/>
            <a:headEnd/>
            <a:tailEnd/>
          </a:ln>
        </p:spPr>
        <p:txBody>
          <a:bodyPr wrap="none" tIns="90000" anchor="ctr"/>
          <a:lstStyle/>
          <a:p>
            <a:endParaRPr lang="es-ES">
              <a:solidFill>
                <a:schemeClr val="tx1"/>
              </a:solidFill>
            </a:endParaRPr>
          </a:p>
        </p:txBody>
      </p:sp>
      <p:sp>
        <p:nvSpPr>
          <p:cNvPr id="29" name="Rectangle 31"/>
          <p:cNvSpPr>
            <a:spLocks noChangeArrowheads="1"/>
          </p:cNvSpPr>
          <p:nvPr/>
        </p:nvSpPr>
        <p:spPr bwMode="auto">
          <a:xfrm>
            <a:off x="5970684" y="3298825"/>
            <a:ext cx="576263" cy="287338"/>
          </a:xfrm>
          <a:prstGeom prst="rect">
            <a:avLst/>
          </a:prstGeom>
          <a:solidFill>
            <a:schemeClr val="bg1"/>
          </a:solidFill>
          <a:ln w="3175" algn="ctr">
            <a:noFill/>
            <a:miter lim="800000"/>
            <a:headEnd/>
            <a:tailEnd/>
          </a:ln>
        </p:spPr>
        <p:txBody>
          <a:bodyPr wrap="none" tIns="90000" anchor="ctr"/>
          <a:lstStyle/>
          <a:p>
            <a:pPr>
              <a:tabLst>
                <a:tab pos="180975" algn="l"/>
                <a:tab pos="447675" algn="l"/>
              </a:tabLst>
            </a:pPr>
            <a:r>
              <a:rPr lang="es-MX" b="1" dirty="0">
                <a:solidFill>
                  <a:schemeClr val="tx1"/>
                </a:solidFill>
              </a:rPr>
              <a:t>Acción </a:t>
            </a:r>
            <a:r>
              <a:rPr lang="es-MX" b="1" dirty="0" smtClean="0">
                <a:solidFill>
                  <a:schemeClr val="tx1"/>
                </a:solidFill>
              </a:rPr>
              <a:t>3.1</a:t>
            </a:r>
            <a:endParaRPr lang="es-ES" b="1" dirty="0">
              <a:solidFill>
                <a:schemeClr val="tx1"/>
              </a:solidFill>
            </a:endParaRPr>
          </a:p>
        </p:txBody>
      </p:sp>
      <p:sp>
        <p:nvSpPr>
          <p:cNvPr id="30" name="Rectangle 32"/>
          <p:cNvSpPr>
            <a:spLocks noChangeArrowheads="1"/>
          </p:cNvSpPr>
          <p:nvPr/>
        </p:nvSpPr>
        <p:spPr bwMode="auto">
          <a:xfrm>
            <a:off x="6005609" y="4019550"/>
            <a:ext cx="512763" cy="287338"/>
          </a:xfrm>
          <a:prstGeom prst="rect">
            <a:avLst/>
          </a:prstGeom>
          <a:solidFill>
            <a:schemeClr val="bg1"/>
          </a:solidFill>
          <a:ln w="3175" algn="ctr">
            <a:noFill/>
            <a:miter lim="800000"/>
            <a:headEnd/>
            <a:tailEnd/>
          </a:ln>
        </p:spPr>
        <p:txBody>
          <a:bodyPr wrap="none" tIns="90000" anchor="ctr"/>
          <a:lstStyle/>
          <a:p>
            <a:pPr>
              <a:tabLst>
                <a:tab pos="180975" algn="l"/>
                <a:tab pos="447675" algn="l"/>
              </a:tabLst>
            </a:pPr>
            <a:r>
              <a:rPr lang="es-MX" b="1" dirty="0">
                <a:solidFill>
                  <a:schemeClr val="tx1"/>
                </a:solidFill>
              </a:rPr>
              <a:t>Acción </a:t>
            </a:r>
            <a:r>
              <a:rPr lang="es-MX" b="1" dirty="0" smtClean="0">
                <a:solidFill>
                  <a:schemeClr val="tx1"/>
                </a:solidFill>
              </a:rPr>
              <a:t>3.3</a:t>
            </a:r>
            <a:endParaRPr lang="es-ES" b="1" dirty="0">
              <a:solidFill>
                <a:schemeClr val="tx1"/>
              </a:solidFill>
            </a:endParaRPr>
          </a:p>
        </p:txBody>
      </p:sp>
      <p:sp>
        <p:nvSpPr>
          <p:cNvPr id="31" name="Rectangle 33"/>
          <p:cNvSpPr>
            <a:spLocks noChangeArrowheads="1"/>
          </p:cNvSpPr>
          <p:nvPr/>
        </p:nvSpPr>
        <p:spPr bwMode="auto">
          <a:xfrm>
            <a:off x="5970684" y="3659188"/>
            <a:ext cx="576263" cy="287337"/>
          </a:xfrm>
          <a:prstGeom prst="rect">
            <a:avLst/>
          </a:prstGeom>
          <a:solidFill>
            <a:schemeClr val="bg1"/>
          </a:solidFill>
          <a:ln w="3175" algn="ctr">
            <a:noFill/>
            <a:miter lim="800000"/>
            <a:headEnd/>
            <a:tailEnd/>
          </a:ln>
        </p:spPr>
        <p:txBody>
          <a:bodyPr wrap="none" tIns="90000" anchor="ctr"/>
          <a:lstStyle/>
          <a:p>
            <a:pPr>
              <a:tabLst>
                <a:tab pos="180975" algn="l"/>
                <a:tab pos="447675" algn="l"/>
              </a:tabLst>
            </a:pPr>
            <a:r>
              <a:rPr lang="es-MX" b="1" dirty="0">
                <a:solidFill>
                  <a:schemeClr val="tx1"/>
                </a:solidFill>
              </a:rPr>
              <a:t>Acción </a:t>
            </a:r>
            <a:r>
              <a:rPr lang="es-MX" b="1" dirty="0" smtClean="0">
                <a:solidFill>
                  <a:schemeClr val="tx1"/>
                </a:solidFill>
              </a:rPr>
              <a:t>3.2</a:t>
            </a:r>
            <a:endParaRPr lang="es-ES" b="1" dirty="0">
              <a:solidFill>
                <a:schemeClr val="tx1"/>
              </a:solidFill>
            </a:endParaRPr>
          </a:p>
        </p:txBody>
      </p:sp>
      <p:sp>
        <p:nvSpPr>
          <p:cNvPr id="32" name="Rectangle 34"/>
          <p:cNvSpPr>
            <a:spLocks noChangeArrowheads="1"/>
          </p:cNvSpPr>
          <p:nvPr/>
        </p:nvSpPr>
        <p:spPr bwMode="auto">
          <a:xfrm>
            <a:off x="5967509" y="4408488"/>
            <a:ext cx="576263" cy="287337"/>
          </a:xfrm>
          <a:prstGeom prst="rect">
            <a:avLst/>
          </a:prstGeom>
          <a:solidFill>
            <a:schemeClr val="bg1"/>
          </a:solidFill>
          <a:ln w="3175" algn="ctr">
            <a:noFill/>
            <a:miter lim="800000"/>
            <a:headEnd/>
            <a:tailEnd/>
          </a:ln>
        </p:spPr>
        <p:txBody>
          <a:bodyPr wrap="none" tIns="90000" anchor="ctr"/>
          <a:lstStyle/>
          <a:p>
            <a:pPr>
              <a:tabLst>
                <a:tab pos="180975" algn="l"/>
                <a:tab pos="447675" algn="l"/>
              </a:tabLst>
            </a:pPr>
            <a:r>
              <a:rPr lang="es-MX" b="1" dirty="0">
                <a:solidFill>
                  <a:schemeClr val="tx1"/>
                </a:solidFill>
              </a:rPr>
              <a:t>Acción </a:t>
            </a:r>
            <a:r>
              <a:rPr lang="es-MX" b="1" dirty="0" smtClean="0">
                <a:solidFill>
                  <a:schemeClr val="tx1"/>
                </a:solidFill>
              </a:rPr>
              <a:t>3.4</a:t>
            </a:r>
            <a:endParaRPr lang="es-ES" b="1" dirty="0">
              <a:solidFill>
                <a:schemeClr val="tx1"/>
              </a:solidFill>
            </a:endParaRPr>
          </a:p>
        </p:txBody>
      </p:sp>
      <p:sp>
        <p:nvSpPr>
          <p:cNvPr id="33" name="Line 35"/>
          <p:cNvSpPr>
            <a:spLocks noChangeShapeType="1"/>
          </p:cNvSpPr>
          <p:nvPr/>
        </p:nvSpPr>
        <p:spPr bwMode="auto">
          <a:xfrm>
            <a:off x="5364338" y="3471863"/>
            <a:ext cx="0" cy="1065212"/>
          </a:xfrm>
          <a:prstGeom prst="line">
            <a:avLst/>
          </a:prstGeom>
          <a:noFill/>
          <a:ln w="3175">
            <a:solidFill>
              <a:schemeClr val="tx1"/>
            </a:solidFill>
            <a:round/>
            <a:headEnd/>
            <a:tailEnd/>
          </a:ln>
        </p:spPr>
        <p:txBody>
          <a:bodyPr wrap="none" tIns="90000" anchor="ctr"/>
          <a:lstStyle/>
          <a:p>
            <a:endParaRPr lang="es-ES">
              <a:solidFill>
                <a:schemeClr val="tx1"/>
              </a:solidFill>
            </a:endParaRPr>
          </a:p>
        </p:txBody>
      </p:sp>
      <p:sp>
        <p:nvSpPr>
          <p:cNvPr id="34" name="Line 36"/>
          <p:cNvSpPr>
            <a:spLocks noChangeShapeType="1"/>
          </p:cNvSpPr>
          <p:nvPr/>
        </p:nvSpPr>
        <p:spPr bwMode="auto">
          <a:xfrm>
            <a:off x="5364338" y="3468688"/>
            <a:ext cx="215900" cy="0"/>
          </a:xfrm>
          <a:prstGeom prst="line">
            <a:avLst/>
          </a:prstGeom>
          <a:noFill/>
          <a:ln w="3175">
            <a:solidFill>
              <a:schemeClr val="tx1"/>
            </a:solidFill>
            <a:round/>
            <a:headEnd/>
            <a:tailEnd type="diamond" w="med" len="med"/>
          </a:ln>
        </p:spPr>
        <p:txBody>
          <a:bodyPr wrap="none" tIns="90000" anchor="ctr"/>
          <a:lstStyle/>
          <a:p>
            <a:endParaRPr lang="es-ES">
              <a:solidFill>
                <a:schemeClr val="tx1"/>
              </a:solidFill>
            </a:endParaRPr>
          </a:p>
        </p:txBody>
      </p:sp>
      <p:sp>
        <p:nvSpPr>
          <p:cNvPr id="35" name="Line 37"/>
          <p:cNvSpPr>
            <a:spLocks noChangeShapeType="1"/>
          </p:cNvSpPr>
          <p:nvPr/>
        </p:nvSpPr>
        <p:spPr bwMode="auto">
          <a:xfrm>
            <a:off x="5364338" y="3817938"/>
            <a:ext cx="215900" cy="0"/>
          </a:xfrm>
          <a:prstGeom prst="line">
            <a:avLst/>
          </a:prstGeom>
          <a:noFill/>
          <a:ln w="3175">
            <a:solidFill>
              <a:schemeClr val="tx1"/>
            </a:solidFill>
            <a:round/>
            <a:headEnd/>
            <a:tailEnd type="diamond" w="med" len="med"/>
          </a:ln>
        </p:spPr>
        <p:txBody>
          <a:bodyPr wrap="none" tIns="90000" anchor="ctr"/>
          <a:lstStyle/>
          <a:p>
            <a:endParaRPr lang="es-ES">
              <a:solidFill>
                <a:schemeClr val="tx1"/>
              </a:solidFill>
            </a:endParaRPr>
          </a:p>
        </p:txBody>
      </p:sp>
      <p:sp>
        <p:nvSpPr>
          <p:cNvPr id="36" name="Line 38"/>
          <p:cNvSpPr>
            <a:spLocks noChangeShapeType="1"/>
          </p:cNvSpPr>
          <p:nvPr/>
        </p:nvSpPr>
        <p:spPr bwMode="auto">
          <a:xfrm>
            <a:off x="5364338" y="4189413"/>
            <a:ext cx="215900" cy="0"/>
          </a:xfrm>
          <a:prstGeom prst="line">
            <a:avLst/>
          </a:prstGeom>
          <a:noFill/>
          <a:ln w="3175">
            <a:solidFill>
              <a:schemeClr val="tx1"/>
            </a:solidFill>
            <a:round/>
            <a:headEnd/>
            <a:tailEnd type="diamond" w="med" len="med"/>
          </a:ln>
        </p:spPr>
        <p:txBody>
          <a:bodyPr wrap="none" tIns="90000" anchor="ctr"/>
          <a:lstStyle/>
          <a:p>
            <a:endParaRPr lang="es-ES">
              <a:solidFill>
                <a:schemeClr val="tx1"/>
              </a:solidFill>
            </a:endParaRPr>
          </a:p>
        </p:txBody>
      </p:sp>
      <p:sp>
        <p:nvSpPr>
          <p:cNvPr id="37" name="Line 39"/>
          <p:cNvSpPr>
            <a:spLocks noChangeShapeType="1"/>
          </p:cNvSpPr>
          <p:nvPr/>
        </p:nvSpPr>
        <p:spPr bwMode="auto">
          <a:xfrm>
            <a:off x="5364338" y="4543425"/>
            <a:ext cx="215900" cy="0"/>
          </a:xfrm>
          <a:prstGeom prst="line">
            <a:avLst/>
          </a:prstGeom>
          <a:noFill/>
          <a:ln w="3175">
            <a:solidFill>
              <a:schemeClr val="tx1"/>
            </a:solidFill>
            <a:round/>
            <a:headEnd/>
            <a:tailEnd type="diamond" w="med" len="med"/>
          </a:ln>
        </p:spPr>
        <p:txBody>
          <a:bodyPr wrap="none" tIns="90000" anchor="ctr"/>
          <a:lstStyle/>
          <a:p>
            <a:endParaRPr lang="es-ES">
              <a:solidFill>
                <a:schemeClr val="tx1"/>
              </a:solidFill>
            </a:endParaRPr>
          </a:p>
        </p:txBody>
      </p:sp>
      <p:sp>
        <p:nvSpPr>
          <p:cNvPr id="38" name="Line 40"/>
          <p:cNvSpPr>
            <a:spLocks noChangeShapeType="1"/>
          </p:cNvSpPr>
          <p:nvPr/>
        </p:nvSpPr>
        <p:spPr bwMode="auto">
          <a:xfrm>
            <a:off x="5077000" y="4014788"/>
            <a:ext cx="287338" cy="0"/>
          </a:xfrm>
          <a:prstGeom prst="line">
            <a:avLst/>
          </a:prstGeom>
          <a:noFill/>
          <a:ln w="3175">
            <a:solidFill>
              <a:schemeClr val="tx1"/>
            </a:solidFill>
            <a:round/>
            <a:headEnd/>
            <a:tailEnd/>
          </a:ln>
        </p:spPr>
        <p:txBody>
          <a:bodyPr wrap="none" tIns="90000" anchor="ctr"/>
          <a:lstStyle/>
          <a:p>
            <a:endParaRPr lang="es-ES">
              <a:solidFill>
                <a:schemeClr val="tx1"/>
              </a:solidFill>
            </a:endParaRPr>
          </a:p>
        </p:txBody>
      </p:sp>
      <p:sp>
        <p:nvSpPr>
          <p:cNvPr id="39" name="Rectangle 41"/>
          <p:cNvSpPr>
            <a:spLocks noChangeArrowheads="1"/>
          </p:cNvSpPr>
          <p:nvPr/>
        </p:nvSpPr>
        <p:spPr bwMode="auto">
          <a:xfrm>
            <a:off x="7628311" y="3590241"/>
            <a:ext cx="1387475" cy="330200"/>
          </a:xfrm>
          <a:prstGeom prst="rect">
            <a:avLst/>
          </a:prstGeom>
          <a:solidFill>
            <a:schemeClr val="bg1"/>
          </a:solidFill>
          <a:ln w="3175" algn="ctr">
            <a:noFill/>
            <a:miter lim="800000"/>
            <a:headEnd/>
            <a:tailEnd/>
          </a:ln>
        </p:spPr>
        <p:txBody>
          <a:bodyPr wrap="none" tIns="90000" anchor="ctr"/>
          <a:lstStyle/>
          <a:p>
            <a:pPr algn="l">
              <a:tabLst>
                <a:tab pos="180975" algn="l"/>
                <a:tab pos="447675" algn="l"/>
              </a:tabLst>
            </a:pPr>
            <a:r>
              <a:rPr lang="es-MX" b="1" dirty="0">
                <a:solidFill>
                  <a:schemeClr val="tx1"/>
                </a:solidFill>
              </a:rPr>
              <a:t>Recursos </a:t>
            </a:r>
            <a:r>
              <a:rPr lang="es-MX" b="1" dirty="0" smtClean="0">
                <a:solidFill>
                  <a:schemeClr val="tx1"/>
                </a:solidFill>
              </a:rPr>
              <a:t>3.3.3.1</a:t>
            </a:r>
            <a:endParaRPr lang="es-ES" b="1" dirty="0">
              <a:solidFill>
                <a:schemeClr val="tx1"/>
              </a:solidFill>
            </a:endParaRPr>
          </a:p>
        </p:txBody>
      </p:sp>
      <p:sp>
        <p:nvSpPr>
          <p:cNvPr id="40" name="Rectangle 42"/>
          <p:cNvSpPr>
            <a:spLocks noChangeArrowheads="1"/>
          </p:cNvSpPr>
          <p:nvPr/>
        </p:nvSpPr>
        <p:spPr bwMode="auto">
          <a:xfrm>
            <a:off x="7628311" y="4176028"/>
            <a:ext cx="947738" cy="287338"/>
          </a:xfrm>
          <a:prstGeom prst="rect">
            <a:avLst/>
          </a:prstGeom>
          <a:solidFill>
            <a:schemeClr val="bg1"/>
          </a:solidFill>
          <a:ln w="3175" algn="ctr">
            <a:noFill/>
            <a:miter lim="800000"/>
            <a:headEnd/>
            <a:tailEnd/>
          </a:ln>
        </p:spPr>
        <p:txBody>
          <a:bodyPr wrap="none" tIns="90000" anchor="ctr"/>
          <a:lstStyle/>
          <a:p>
            <a:pPr algn="l">
              <a:tabLst>
                <a:tab pos="180975" algn="l"/>
                <a:tab pos="447675" algn="l"/>
              </a:tabLst>
            </a:pPr>
            <a:r>
              <a:rPr lang="es-MX" b="1" dirty="0">
                <a:solidFill>
                  <a:schemeClr val="tx1"/>
                </a:solidFill>
              </a:rPr>
              <a:t>Recursos </a:t>
            </a:r>
            <a:r>
              <a:rPr lang="es-MX" b="1" dirty="0" smtClean="0">
                <a:solidFill>
                  <a:schemeClr val="tx1"/>
                </a:solidFill>
              </a:rPr>
              <a:t>3.3.3.3</a:t>
            </a:r>
            <a:endParaRPr lang="es-ES" b="1" dirty="0">
              <a:solidFill>
                <a:schemeClr val="tx1"/>
              </a:solidFill>
            </a:endParaRPr>
          </a:p>
        </p:txBody>
      </p:sp>
      <p:sp>
        <p:nvSpPr>
          <p:cNvPr id="41" name="Rectangle 43"/>
          <p:cNvSpPr>
            <a:spLocks noChangeArrowheads="1"/>
          </p:cNvSpPr>
          <p:nvPr/>
        </p:nvSpPr>
        <p:spPr bwMode="auto">
          <a:xfrm>
            <a:off x="7628311" y="3904566"/>
            <a:ext cx="982663" cy="287337"/>
          </a:xfrm>
          <a:prstGeom prst="rect">
            <a:avLst/>
          </a:prstGeom>
          <a:solidFill>
            <a:schemeClr val="bg1"/>
          </a:solidFill>
          <a:ln w="3175" algn="ctr">
            <a:noFill/>
            <a:miter lim="800000"/>
            <a:headEnd/>
            <a:tailEnd/>
          </a:ln>
        </p:spPr>
        <p:txBody>
          <a:bodyPr wrap="none" tIns="90000" anchor="ctr"/>
          <a:lstStyle/>
          <a:p>
            <a:pPr algn="l">
              <a:tabLst>
                <a:tab pos="180975" algn="l"/>
                <a:tab pos="447675" algn="l"/>
              </a:tabLst>
            </a:pPr>
            <a:r>
              <a:rPr lang="es-MX" b="1" dirty="0">
                <a:solidFill>
                  <a:schemeClr val="tx1"/>
                </a:solidFill>
              </a:rPr>
              <a:t>Recursos </a:t>
            </a:r>
            <a:r>
              <a:rPr lang="es-MX" b="1" dirty="0" smtClean="0">
                <a:solidFill>
                  <a:schemeClr val="tx1"/>
                </a:solidFill>
              </a:rPr>
              <a:t>3.3.3.2</a:t>
            </a:r>
            <a:endParaRPr lang="es-ES" b="1" dirty="0">
              <a:solidFill>
                <a:schemeClr val="tx1"/>
              </a:solidFill>
            </a:endParaRPr>
          </a:p>
        </p:txBody>
      </p:sp>
      <p:sp>
        <p:nvSpPr>
          <p:cNvPr id="42" name="Rectangle 44"/>
          <p:cNvSpPr>
            <a:spLocks noChangeArrowheads="1"/>
          </p:cNvSpPr>
          <p:nvPr/>
        </p:nvSpPr>
        <p:spPr bwMode="auto">
          <a:xfrm>
            <a:off x="7628311" y="4412566"/>
            <a:ext cx="1241425" cy="328612"/>
          </a:xfrm>
          <a:prstGeom prst="rect">
            <a:avLst/>
          </a:prstGeom>
          <a:solidFill>
            <a:schemeClr val="bg1"/>
          </a:solidFill>
          <a:ln w="3175" algn="ctr">
            <a:noFill/>
            <a:miter lim="800000"/>
            <a:headEnd/>
            <a:tailEnd/>
          </a:ln>
        </p:spPr>
        <p:txBody>
          <a:bodyPr wrap="none" tIns="90000" anchor="ctr"/>
          <a:lstStyle/>
          <a:p>
            <a:pPr algn="l">
              <a:tabLst>
                <a:tab pos="180975" algn="l"/>
                <a:tab pos="447675" algn="l"/>
              </a:tabLst>
            </a:pPr>
            <a:r>
              <a:rPr lang="es-MX" b="1" dirty="0">
                <a:solidFill>
                  <a:schemeClr val="tx1"/>
                </a:solidFill>
              </a:rPr>
              <a:t>Recursos …</a:t>
            </a:r>
            <a:endParaRPr lang="es-ES" b="1" dirty="0">
              <a:solidFill>
                <a:schemeClr val="tx1"/>
              </a:solidFill>
            </a:endParaRPr>
          </a:p>
        </p:txBody>
      </p:sp>
      <p:sp>
        <p:nvSpPr>
          <p:cNvPr id="43" name="Line 46"/>
          <p:cNvSpPr>
            <a:spLocks noChangeShapeType="1"/>
          </p:cNvSpPr>
          <p:nvPr/>
        </p:nvSpPr>
        <p:spPr bwMode="auto">
          <a:xfrm>
            <a:off x="7256856" y="3779838"/>
            <a:ext cx="215900" cy="0"/>
          </a:xfrm>
          <a:prstGeom prst="line">
            <a:avLst/>
          </a:prstGeom>
          <a:noFill/>
          <a:ln w="3175">
            <a:solidFill>
              <a:schemeClr val="tx1"/>
            </a:solidFill>
            <a:round/>
            <a:headEnd/>
            <a:tailEnd type="diamond" w="med" len="med"/>
          </a:ln>
        </p:spPr>
        <p:txBody>
          <a:bodyPr wrap="none" tIns="90000" anchor="ctr"/>
          <a:lstStyle/>
          <a:p>
            <a:endParaRPr lang="es-ES">
              <a:solidFill>
                <a:schemeClr val="tx1"/>
              </a:solidFill>
            </a:endParaRPr>
          </a:p>
        </p:txBody>
      </p:sp>
      <p:sp>
        <p:nvSpPr>
          <p:cNvPr id="44" name="Line 47"/>
          <p:cNvSpPr>
            <a:spLocks noChangeShapeType="1"/>
          </p:cNvSpPr>
          <p:nvPr/>
        </p:nvSpPr>
        <p:spPr bwMode="auto">
          <a:xfrm>
            <a:off x="7256856" y="4056063"/>
            <a:ext cx="215900" cy="0"/>
          </a:xfrm>
          <a:prstGeom prst="line">
            <a:avLst/>
          </a:prstGeom>
          <a:noFill/>
          <a:ln w="3175">
            <a:solidFill>
              <a:schemeClr val="tx1"/>
            </a:solidFill>
            <a:round/>
            <a:headEnd/>
            <a:tailEnd type="diamond" w="med" len="med"/>
          </a:ln>
        </p:spPr>
        <p:txBody>
          <a:bodyPr wrap="none" tIns="90000" anchor="ctr"/>
          <a:lstStyle/>
          <a:p>
            <a:endParaRPr lang="es-ES">
              <a:solidFill>
                <a:schemeClr val="tx1"/>
              </a:solidFill>
            </a:endParaRPr>
          </a:p>
        </p:txBody>
      </p:sp>
      <p:sp>
        <p:nvSpPr>
          <p:cNvPr id="45" name="Line 48"/>
          <p:cNvSpPr>
            <a:spLocks noChangeShapeType="1"/>
          </p:cNvSpPr>
          <p:nvPr/>
        </p:nvSpPr>
        <p:spPr bwMode="auto">
          <a:xfrm>
            <a:off x="7256856" y="4327525"/>
            <a:ext cx="215900" cy="0"/>
          </a:xfrm>
          <a:prstGeom prst="line">
            <a:avLst/>
          </a:prstGeom>
          <a:noFill/>
          <a:ln w="3175">
            <a:solidFill>
              <a:schemeClr val="tx1"/>
            </a:solidFill>
            <a:round/>
            <a:headEnd/>
            <a:tailEnd type="diamond" w="med" len="med"/>
          </a:ln>
        </p:spPr>
        <p:txBody>
          <a:bodyPr wrap="none" tIns="90000" anchor="ctr"/>
          <a:lstStyle/>
          <a:p>
            <a:endParaRPr lang="es-ES">
              <a:solidFill>
                <a:schemeClr val="tx1"/>
              </a:solidFill>
            </a:endParaRPr>
          </a:p>
        </p:txBody>
      </p:sp>
      <p:sp>
        <p:nvSpPr>
          <p:cNvPr id="46" name="Line 49"/>
          <p:cNvSpPr>
            <a:spLocks noChangeShapeType="1"/>
          </p:cNvSpPr>
          <p:nvPr/>
        </p:nvSpPr>
        <p:spPr bwMode="auto">
          <a:xfrm>
            <a:off x="7256856" y="4568825"/>
            <a:ext cx="215900" cy="0"/>
          </a:xfrm>
          <a:prstGeom prst="line">
            <a:avLst/>
          </a:prstGeom>
          <a:noFill/>
          <a:ln w="3175">
            <a:solidFill>
              <a:schemeClr val="tx1"/>
            </a:solidFill>
            <a:round/>
            <a:headEnd/>
            <a:tailEnd type="diamond" w="med" len="med"/>
          </a:ln>
        </p:spPr>
        <p:txBody>
          <a:bodyPr wrap="none" tIns="90000" anchor="ctr"/>
          <a:lstStyle/>
          <a:p>
            <a:endParaRPr lang="es-ES">
              <a:solidFill>
                <a:schemeClr val="tx1"/>
              </a:solidFill>
            </a:endParaRPr>
          </a:p>
        </p:txBody>
      </p:sp>
      <p:sp>
        <p:nvSpPr>
          <p:cNvPr id="47" name="Line 50"/>
          <p:cNvSpPr>
            <a:spLocks noChangeShapeType="1"/>
          </p:cNvSpPr>
          <p:nvPr/>
        </p:nvSpPr>
        <p:spPr bwMode="auto">
          <a:xfrm>
            <a:off x="6963169" y="4192588"/>
            <a:ext cx="287337" cy="0"/>
          </a:xfrm>
          <a:prstGeom prst="line">
            <a:avLst/>
          </a:prstGeom>
          <a:noFill/>
          <a:ln w="3175">
            <a:solidFill>
              <a:schemeClr val="tx1"/>
            </a:solidFill>
            <a:round/>
            <a:headEnd/>
            <a:tailEnd/>
          </a:ln>
        </p:spPr>
        <p:txBody>
          <a:bodyPr wrap="none" tIns="90000" anchor="ctr"/>
          <a:lstStyle/>
          <a:p>
            <a:endParaRPr lang="es-ES">
              <a:solidFill>
                <a:schemeClr val="tx1"/>
              </a:solidFill>
            </a:endParaRPr>
          </a:p>
        </p:txBody>
      </p:sp>
      <p:sp>
        <p:nvSpPr>
          <p:cNvPr id="48" name="Line 51"/>
          <p:cNvSpPr>
            <a:spLocks noChangeShapeType="1"/>
          </p:cNvSpPr>
          <p:nvPr/>
        </p:nvSpPr>
        <p:spPr bwMode="auto">
          <a:xfrm>
            <a:off x="7253681" y="3776663"/>
            <a:ext cx="0" cy="792162"/>
          </a:xfrm>
          <a:prstGeom prst="line">
            <a:avLst/>
          </a:prstGeom>
          <a:noFill/>
          <a:ln w="3175">
            <a:solidFill>
              <a:schemeClr val="tx1"/>
            </a:solidFill>
            <a:round/>
            <a:headEnd/>
            <a:tailEnd/>
          </a:ln>
        </p:spPr>
        <p:txBody>
          <a:bodyPr wrap="none" tIns="90000" anchor="ctr"/>
          <a:lstStyle/>
          <a:p>
            <a:endParaRPr lang="es-ES">
              <a:solidFill>
                <a:schemeClr val="tx1"/>
              </a:solidFill>
            </a:endParaRPr>
          </a:p>
        </p:txBody>
      </p:sp>
      <p:grpSp>
        <p:nvGrpSpPr>
          <p:cNvPr id="49" name="Group 64"/>
          <p:cNvGrpSpPr>
            <a:grpSpLocks/>
          </p:cNvGrpSpPr>
          <p:nvPr/>
        </p:nvGrpSpPr>
        <p:grpSpPr bwMode="auto">
          <a:xfrm>
            <a:off x="3412645" y="1339850"/>
            <a:ext cx="609600" cy="376238"/>
            <a:chOff x="2835" y="3828"/>
            <a:chExt cx="384" cy="237"/>
          </a:xfrm>
        </p:grpSpPr>
        <p:sp>
          <p:nvSpPr>
            <p:cNvPr id="50" name="Line 61"/>
            <p:cNvSpPr>
              <a:spLocks noChangeShapeType="1"/>
            </p:cNvSpPr>
            <p:nvPr/>
          </p:nvSpPr>
          <p:spPr bwMode="auto">
            <a:xfrm>
              <a:off x="2835" y="3974"/>
              <a:ext cx="181" cy="0"/>
            </a:xfrm>
            <a:prstGeom prst="line">
              <a:avLst/>
            </a:prstGeom>
            <a:noFill/>
            <a:ln w="3175">
              <a:solidFill>
                <a:schemeClr val="tx1"/>
              </a:solidFill>
              <a:round/>
              <a:headEnd/>
              <a:tailEnd/>
            </a:ln>
          </p:spPr>
          <p:txBody>
            <a:bodyPr wrap="none" tIns="90000" anchor="ctr"/>
            <a:lstStyle/>
            <a:p>
              <a:endParaRPr lang="es-ES">
                <a:solidFill>
                  <a:schemeClr val="tx1"/>
                </a:solidFill>
              </a:endParaRPr>
            </a:p>
          </p:txBody>
        </p:sp>
        <p:sp>
          <p:nvSpPr>
            <p:cNvPr id="51" name="Line 62"/>
            <p:cNvSpPr>
              <a:spLocks noChangeShapeType="1"/>
            </p:cNvSpPr>
            <p:nvPr/>
          </p:nvSpPr>
          <p:spPr bwMode="auto">
            <a:xfrm>
              <a:off x="3016" y="3884"/>
              <a:ext cx="0" cy="181"/>
            </a:xfrm>
            <a:prstGeom prst="line">
              <a:avLst/>
            </a:prstGeom>
            <a:noFill/>
            <a:ln w="3175">
              <a:solidFill>
                <a:schemeClr val="tx1"/>
              </a:solidFill>
              <a:round/>
              <a:headEnd/>
              <a:tailEnd/>
            </a:ln>
          </p:spPr>
          <p:txBody>
            <a:bodyPr wrap="none" tIns="90000" anchor="ctr"/>
            <a:lstStyle/>
            <a:p>
              <a:endParaRPr lang="es-ES">
                <a:solidFill>
                  <a:schemeClr val="tx1"/>
                </a:solidFill>
              </a:endParaRPr>
            </a:p>
          </p:txBody>
        </p:sp>
        <p:sp>
          <p:nvSpPr>
            <p:cNvPr id="52" name="Text Box 63"/>
            <p:cNvSpPr txBox="1">
              <a:spLocks noChangeArrowheads="1"/>
            </p:cNvSpPr>
            <p:nvPr/>
          </p:nvSpPr>
          <p:spPr bwMode="auto">
            <a:xfrm>
              <a:off x="2991" y="3828"/>
              <a:ext cx="228" cy="193"/>
            </a:xfrm>
            <a:prstGeom prst="rect">
              <a:avLst/>
            </a:prstGeom>
            <a:noFill/>
            <a:ln w="3175" algn="ctr">
              <a:noFill/>
              <a:miter lim="800000"/>
              <a:headEnd/>
              <a:tailEnd/>
            </a:ln>
          </p:spPr>
          <p:txBody>
            <a:bodyPr tIns="90000">
              <a:spAutoFit/>
            </a:bodyPr>
            <a:lstStyle/>
            <a:p>
              <a:pPr>
                <a:tabLst>
                  <a:tab pos="180975" algn="l"/>
                  <a:tab pos="447675" algn="l"/>
                </a:tabLst>
              </a:pPr>
              <a:r>
                <a:rPr lang="es-MX">
                  <a:solidFill>
                    <a:schemeClr val="tx1"/>
                  </a:solidFill>
                </a:rPr>
                <a:t>…</a:t>
              </a:r>
              <a:endParaRPr lang="es-ES">
                <a:solidFill>
                  <a:schemeClr val="tx1"/>
                </a:solidFill>
              </a:endParaRPr>
            </a:p>
          </p:txBody>
        </p:sp>
      </p:grpSp>
      <p:grpSp>
        <p:nvGrpSpPr>
          <p:cNvPr id="53" name="Group 65"/>
          <p:cNvGrpSpPr>
            <a:grpSpLocks/>
          </p:cNvGrpSpPr>
          <p:nvPr/>
        </p:nvGrpSpPr>
        <p:grpSpPr bwMode="auto">
          <a:xfrm>
            <a:off x="3412645" y="2451100"/>
            <a:ext cx="609600" cy="376238"/>
            <a:chOff x="2835" y="3828"/>
            <a:chExt cx="384" cy="237"/>
          </a:xfrm>
        </p:grpSpPr>
        <p:sp>
          <p:nvSpPr>
            <p:cNvPr id="54" name="Line 66"/>
            <p:cNvSpPr>
              <a:spLocks noChangeShapeType="1"/>
            </p:cNvSpPr>
            <p:nvPr/>
          </p:nvSpPr>
          <p:spPr bwMode="auto">
            <a:xfrm>
              <a:off x="2835" y="3974"/>
              <a:ext cx="181" cy="0"/>
            </a:xfrm>
            <a:prstGeom prst="line">
              <a:avLst/>
            </a:prstGeom>
            <a:noFill/>
            <a:ln w="3175">
              <a:solidFill>
                <a:schemeClr val="tx1"/>
              </a:solidFill>
              <a:round/>
              <a:headEnd/>
              <a:tailEnd/>
            </a:ln>
          </p:spPr>
          <p:txBody>
            <a:bodyPr wrap="none" tIns="90000" anchor="ctr"/>
            <a:lstStyle/>
            <a:p>
              <a:endParaRPr lang="es-ES">
                <a:solidFill>
                  <a:schemeClr val="tx1"/>
                </a:solidFill>
              </a:endParaRPr>
            </a:p>
          </p:txBody>
        </p:sp>
        <p:sp>
          <p:nvSpPr>
            <p:cNvPr id="55" name="Line 67"/>
            <p:cNvSpPr>
              <a:spLocks noChangeShapeType="1"/>
            </p:cNvSpPr>
            <p:nvPr/>
          </p:nvSpPr>
          <p:spPr bwMode="auto">
            <a:xfrm>
              <a:off x="3016" y="3884"/>
              <a:ext cx="0" cy="181"/>
            </a:xfrm>
            <a:prstGeom prst="line">
              <a:avLst/>
            </a:prstGeom>
            <a:noFill/>
            <a:ln w="3175">
              <a:solidFill>
                <a:schemeClr val="tx1"/>
              </a:solidFill>
              <a:round/>
              <a:headEnd/>
              <a:tailEnd/>
            </a:ln>
          </p:spPr>
          <p:txBody>
            <a:bodyPr wrap="none" tIns="90000" anchor="ctr"/>
            <a:lstStyle/>
            <a:p>
              <a:endParaRPr lang="es-ES">
                <a:solidFill>
                  <a:schemeClr val="tx1"/>
                </a:solidFill>
              </a:endParaRPr>
            </a:p>
          </p:txBody>
        </p:sp>
        <p:sp>
          <p:nvSpPr>
            <p:cNvPr id="56" name="Text Box 68"/>
            <p:cNvSpPr txBox="1">
              <a:spLocks noChangeArrowheads="1"/>
            </p:cNvSpPr>
            <p:nvPr/>
          </p:nvSpPr>
          <p:spPr bwMode="auto">
            <a:xfrm>
              <a:off x="2991" y="3828"/>
              <a:ext cx="228" cy="193"/>
            </a:xfrm>
            <a:prstGeom prst="rect">
              <a:avLst/>
            </a:prstGeom>
            <a:noFill/>
            <a:ln w="3175" algn="ctr">
              <a:noFill/>
              <a:miter lim="800000"/>
              <a:headEnd/>
              <a:tailEnd/>
            </a:ln>
          </p:spPr>
          <p:txBody>
            <a:bodyPr tIns="90000">
              <a:spAutoFit/>
            </a:bodyPr>
            <a:lstStyle/>
            <a:p>
              <a:pPr>
                <a:tabLst>
                  <a:tab pos="180975" algn="l"/>
                  <a:tab pos="447675" algn="l"/>
                </a:tabLst>
              </a:pPr>
              <a:r>
                <a:rPr lang="es-MX">
                  <a:solidFill>
                    <a:schemeClr val="tx1"/>
                  </a:solidFill>
                </a:rPr>
                <a:t>…</a:t>
              </a:r>
              <a:endParaRPr lang="es-ES">
                <a:solidFill>
                  <a:schemeClr val="tx1"/>
                </a:solidFill>
              </a:endParaRPr>
            </a:p>
          </p:txBody>
        </p:sp>
      </p:grpSp>
      <p:grpSp>
        <p:nvGrpSpPr>
          <p:cNvPr id="57" name="Group 69"/>
          <p:cNvGrpSpPr>
            <a:grpSpLocks/>
          </p:cNvGrpSpPr>
          <p:nvPr/>
        </p:nvGrpSpPr>
        <p:grpSpPr bwMode="auto">
          <a:xfrm>
            <a:off x="3412645" y="4649788"/>
            <a:ext cx="609600" cy="376237"/>
            <a:chOff x="2835" y="3828"/>
            <a:chExt cx="384" cy="237"/>
          </a:xfrm>
        </p:grpSpPr>
        <p:sp>
          <p:nvSpPr>
            <p:cNvPr id="58" name="Line 70"/>
            <p:cNvSpPr>
              <a:spLocks noChangeShapeType="1"/>
            </p:cNvSpPr>
            <p:nvPr/>
          </p:nvSpPr>
          <p:spPr bwMode="auto">
            <a:xfrm>
              <a:off x="2835" y="3974"/>
              <a:ext cx="181" cy="0"/>
            </a:xfrm>
            <a:prstGeom prst="line">
              <a:avLst/>
            </a:prstGeom>
            <a:noFill/>
            <a:ln w="3175">
              <a:solidFill>
                <a:schemeClr val="tx1"/>
              </a:solidFill>
              <a:round/>
              <a:headEnd/>
              <a:tailEnd/>
            </a:ln>
          </p:spPr>
          <p:txBody>
            <a:bodyPr wrap="none" tIns="90000" anchor="ctr"/>
            <a:lstStyle/>
            <a:p>
              <a:endParaRPr lang="es-ES">
                <a:solidFill>
                  <a:schemeClr val="tx1"/>
                </a:solidFill>
              </a:endParaRPr>
            </a:p>
          </p:txBody>
        </p:sp>
        <p:sp>
          <p:nvSpPr>
            <p:cNvPr id="61" name="Line 71"/>
            <p:cNvSpPr>
              <a:spLocks noChangeShapeType="1"/>
            </p:cNvSpPr>
            <p:nvPr/>
          </p:nvSpPr>
          <p:spPr bwMode="auto">
            <a:xfrm>
              <a:off x="3016" y="3884"/>
              <a:ext cx="0" cy="181"/>
            </a:xfrm>
            <a:prstGeom prst="line">
              <a:avLst/>
            </a:prstGeom>
            <a:noFill/>
            <a:ln w="3175">
              <a:solidFill>
                <a:schemeClr val="tx1"/>
              </a:solidFill>
              <a:round/>
              <a:headEnd/>
              <a:tailEnd/>
            </a:ln>
          </p:spPr>
          <p:txBody>
            <a:bodyPr wrap="none" tIns="90000" anchor="ctr"/>
            <a:lstStyle/>
            <a:p>
              <a:endParaRPr lang="es-ES">
                <a:solidFill>
                  <a:schemeClr val="tx1"/>
                </a:solidFill>
              </a:endParaRPr>
            </a:p>
          </p:txBody>
        </p:sp>
        <p:sp>
          <p:nvSpPr>
            <p:cNvPr id="62" name="Text Box 72"/>
            <p:cNvSpPr txBox="1">
              <a:spLocks noChangeArrowheads="1"/>
            </p:cNvSpPr>
            <p:nvPr/>
          </p:nvSpPr>
          <p:spPr bwMode="auto">
            <a:xfrm>
              <a:off x="2991" y="3828"/>
              <a:ext cx="228" cy="193"/>
            </a:xfrm>
            <a:prstGeom prst="rect">
              <a:avLst/>
            </a:prstGeom>
            <a:noFill/>
            <a:ln w="3175" algn="ctr">
              <a:noFill/>
              <a:miter lim="800000"/>
              <a:headEnd/>
              <a:tailEnd/>
            </a:ln>
          </p:spPr>
          <p:txBody>
            <a:bodyPr tIns="90000">
              <a:spAutoFit/>
            </a:bodyPr>
            <a:lstStyle/>
            <a:p>
              <a:pPr>
                <a:tabLst>
                  <a:tab pos="180975" algn="l"/>
                  <a:tab pos="447675" algn="l"/>
                </a:tabLst>
              </a:pPr>
              <a:r>
                <a:rPr lang="es-MX">
                  <a:solidFill>
                    <a:schemeClr val="tx1"/>
                  </a:solidFill>
                </a:rPr>
                <a:t>…</a:t>
              </a:r>
              <a:endParaRPr lang="es-ES">
                <a:solidFill>
                  <a:schemeClr val="tx1"/>
                </a:solidFill>
              </a:endParaRPr>
            </a:p>
          </p:txBody>
        </p:sp>
      </p:grpSp>
    </p:spTree>
    <p:extLst>
      <p:ext uri="{BB962C8B-B14F-4D97-AF65-F5344CB8AC3E}">
        <p14:creationId xmlns:p14="http://schemas.microsoft.com/office/powerpoint/2010/main" val="636719438"/>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Rectangle 52"/>
          <p:cNvSpPr>
            <a:spLocks noChangeArrowheads="1"/>
          </p:cNvSpPr>
          <p:nvPr/>
        </p:nvSpPr>
        <p:spPr bwMode="auto">
          <a:xfrm>
            <a:off x="0" y="561600"/>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dirty="0"/>
          </a:p>
        </p:txBody>
      </p:sp>
      <p:sp>
        <p:nvSpPr>
          <p:cNvPr id="7170" name="Rectangle 6"/>
          <p:cNvSpPr>
            <a:spLocks noChangeArrowheads="1"/>
          </p:cNvSpPr>
          <p:nvPr/>
        </p:nvSpPr>
        <p:spPr bwMode="auto">
          <a:xfrm>
            <a:off x="0" y="1973263"/>
            <a:ext cx="9144000" cy="4570412"/>
          </a:xfrm>
          <a:prstGeom prst="rect">
            <a:avLst/>
          </a:prstGeom>
          <a:noFill/>
          <a:ln w="9525">
            <a:noFill/>
            <a:miter lim="800000"/>
            <a:headEnd/>
            <a:tailEnd/>
          </a:ln>
        </p:spPr>
        <p:txBody>
          <a:bodyPr wrap="none" anchor="ctr"/>
          <a:lstStyle/>
          <a:p>
            <a:endParaRPr lang="es-ES_tradnl" sz="1400" b="0">
              <a:solidFill>
                <a:schemeClr val="tx1"/>
              </a:solidFill>
            </a:endParaRPr>
          </a:p>
        </p:txBody>
      </p:sp>
      <p:sp>
        <p:nvSpPr>
          <p:cNvPr id="366600" name="Text Box 8"/>
          <p:cNvSpPr txBox="1">
            <a:spLocks noChangeArrowheads="1"/>
          </p:cNvSpPr>
          <p:nvPr/>
        </p:nvSpPr>
        <p:spPr bwMode="auto">
          <a:xfrm>
            <a:off x="0" y="533098"/>
            <a:ext cx="8891588" cy="5858198"/>
          </a:xfrm>
          <a:prstGeom prst="rect">
            <a:avLst/>
          </a:prstGeom>
          <a:solidFill>
            <a:schemeClr val="bg1">
              <a:lumMod val="95000"/>
              <a:alpha val="15000"/>
            </a:schemeClr>
          </a:solidFill>
          <a:ln w="38100" algn="ctr">
            <a:noFill/>
            <a:miter lim="800000"/>
            <a:headEnd/>
            <a:tailEnd/>
          </a:ln>
        </p:spPr>
        <p:txBody>
          <a:bodyPr tIns="10800" bIns="10800">
            <a:noAutofit/>
          </a:bodyPr>
          <a:lstStyle/>
          <a:p>
            <a:pPr marL="177800" indent="-95250" algn="just">
              <a:lnSpc>
                <a:spcPct val="80000"/>
              </a:lnSpc>
              <a:spcAft>
                <a:spcPct val="55000"/>
              </a:spcAft>
            </a:pPr>
            <a:endParaRPr lang="es-MX" sz="500" dirty="0" smtClean="0">
              <a:solidFill>
                <a:schemeClr val="tx1"/>
              </a:solidFill>
            </a:endParaRPr>
          </a:p>
          <a:p>
            <a:pPr marL="177800" indent="-95250" algn="just">
              <a:lnSpc>
                <a:spcPct val="80000"/>
              </a:lnSpc>
              <a:spcAft>
                <a:spcPct val="55000"/>
              </a:spcAft>
            </a:pPr>
            <a:r>
              <a:rPr lang="es-MX" sz="1200" dirty="0" smtClean="0">
                <a:solidFill>
                  <a:schemeClr val="tx1"/>
                </a:solidFill>
              </a:rPr>
              <a:t>Presentación </a:t>
            </a:r>
            <a:r>
              <a:rPr lang="es-MX" sz="1200" dirty="0">
                <a:solidFill>
                  <a:schemeClr val="tx1"/>
                </a:solidFill>
              </a:rPr>
              <a:t>(continuación)</a:t>
            </a:r>
            <a:endParaRPr lang="es-MX" sz="1200" b="0" dirty="0">
              <a:solidFill>
                <a:schemeClr val="tx1"/>
              </a:solidFill>
            </a:endParaRPr>
          </a:p>
          <a:p>
            <a:pPr marL="425450" indent="-342900" algn="just">
              <a:spcAft>
                <a:spcPts val="0"/>
              </a:spcAft>
              <a:buFont typeface="Wingdings" panose="05000000000000000000" pitchFamily="2" charset="2"/>
              <a:buChar char="Ø"/>
            </a:pPr>
            <a:r>
              <a:rPr lang="es-MX" sz="1200" b="0" dirty="0" smtClean="0">
                <a:solidFill>
                  <a:schemeClr val="tx1"/>
                </a:solidFill>
              </a:rPr>
              <a:t>La </a:t>
            </a:r>
            <a:r>
              <a:rPr lang="es-MX" sz="1200" b="0" dirty="0">
                <a:solidFill>
                  <a:schemeClr val="tx1"/>
                </a:solidFill>
              </a:rPr>
              <a:t>información </a:t>
            </a:r>
            <a:r>
              <a:rPr lang="es-MX" sz="1200" b="0" dirty="0" smtClean="0">
                <a:solidFill>
                  <a:schemeClr val="tx1"/>
                </a:solidFill>
              </a:rPr>
              <a:t>y los análisis proporcionados en </a:t>
            </a:r>
            <a:r>
              <a:rPr lang="es-MX" sz="1200" b="0" dirty="0">
                <a:solidFill>
                  <a:schemeClr val="tx1"/>
                </a:solidFill>
              </a:rPr>
              <a:t>los anexos de esta </a:t>
            </a:r>
            <a:r>
              <a:rPr lang="es-MX" sz="1200" b="0" dirty="0" smtClean="0">
                <a:solidFill>
                  <a:schemeClr val="tx1"/>
                </a:solidFill>
              </a:rPr>
              <a:t>Guía</a:t>
            </a:r>
            <a:r>
              <a:rPr lang="es-MX" sz="1200" b="0" dirty="0">
                <a:solidFill>
                  <a:schemeClr val="tx1"/>
                </a:solidFill>
              </a:rPr>
              <a:t>, </a:t>
            </a:r>
            <a:r>
              <a:rPr lang="es-MX" sz="1200" b="0" dirty="0" smtClean="0">
                <a:solidFill>
                  <a:schemeClr val="tx1"/>
                </a:solidFill>
              </a:rPr>
              <a:t>deben ser considerados </a:t>
            </a:r>
            <a:r>
              <a:rPr lang="es-MX" sz="1200" b="0" dirty="0">
                <a:solidFill>
                  <a:schemeClr val="tx1"/>
                </a:solidFill>
              </a:rPr>
              <a:t>como un </a:t>
            </a:r>
            <a:r>
              <a:rPr lang="es-MX" sz="1200" b="0" dirty="0" smtClean="0">
                <a:solidFill>
                  <a:schemeClr val="tx1"/>
                </a:solidFill>
              </a:rPr>
              <a:t>apoyo, </a:t>
            </a:r>
            <a:r>
              <a:rPr lang="es-MX" sz="1200" b="0" dirty="0">
                <a:solidFill>
                  <a:schemeClr val="tx1"/>
                </a:solidFill>
              </a:rPr>
              <a:t>por lo que la </a:t>
            </a:r>
            <a:r>
              <a:rPr lang="es-MX" sz="1200" b="0" dirty="0" smtClean="0">
                <a:solidFill>
                  <a:schemeClr val="tx1"/>
                </a:solidFill>
              </a:rPr>
              <a:t>Universidad </a:t>
            </a:r>
            <a:r>
              <a:rPr lang="es-MX" sz="1200" b="0" dirty="0">
                <a:solidFill>
                  <a:schemeClr val="tx1"/>
                </a:solidFill>
              </a:rPr>
              <a:t>deberá complementar y </a:t>
            </a:r>
            <a:r>
              <a:rPr lang="es-MX" sz="1200" b="0" dirty="0" smtClean="0">
                <a:solidFill>
                  <a:schemeClr val="tx1"/>
                </a:solidFill>
              </a:rPr>
              <a:t>actualizar la información y adecuar </a:t>
            </a:r>
            <a:r>
              <a:rPr lang="es-MX" sz="1200" b="0" dirty="0">
                <a:solidFill>
                  <a:schemeClr val="tx1"/>
                </a:solidFill>
              </a:rPr>
              <a:t>y enriquecer los análisis sugeridos</a:t>
            </a:r>
            <a:r>
              <a:rPr lang="es-MX" sz="1200" b="0" dirty="0" smtClean="0">
                <a:solidFill>
                  <a:schemeClr val="tx1"/>
                </a:solidFill>
              </a:rPr>
              <a:t>.</a:t>
            </a:r>
          </a:p>
          <a:p>
            <a:pPr marL="82550" algn="just">
              <a:spcAft>
                <a:spcPts val="0"/>
              </a:spcAft>
            </a:pPr>
            <a:endParaRPr lang="es-MX" sz="700" dirty="0">
              <a:solidFill>
                <a:schemeClr val="tx1"/>
              </a:solidFill>
            </a:endParaRPr>
          </a:p>
          <a:p>
            <a:pPr marL="425450" indent="-342900" algn="just">
              <a:spcAft>
                <a:spcPts val="0"/>
              </a:spcAft>
              <a:buFont typeface="Wingdings" panose="05000000000000000000" pitchFamily="2" charset="2"/>
              <a:buChar char="Ø"/>
            </a:pPr>
            <a:r>
              <a:rPr lang="es-MX" sz="1200" dirty="0" smtClean="0">
                <a:solidFill>
                  <a:schemeClr val="tx1"/>
                </a:solidFill>
              </a:rPr>
              <a:t>L</a:t>
            </a:r>
            <a:r>
              <a:rPr lang="es-MX" sz="1200" b="0" dirty="0" smtClean="0">
                <a:solidFill>
                  <a:schemeClr val="tx1"/>
                </a:solidFill>
              </a:rPr>
              <a:t>a </a:t>
            </a:r>
            <a:r>
              <a:rPr lang="es-MX" sz="1200" b="0" dirty="0">
                <a:solidFill>
                  <a:schemeClr val="tx1"/>
                </a:solidFill>
              </a:rPr>
              <a:t>formulación del </a:t>
            </a:r>
            <a:r>
              <a:rPr lang="es-MX" sz="1200" b="0" dirty="0" smtClean="0">
                <a:solidFill>
                  <a:schemeClr val="tx1"/>
                </a:solidFill>
              </a:rPr>
              <a:t>PFCE 2016-2017 </a:t>
            </a:r>
            <a:r>
              <a:rPr lang="es-MX" sz="1200" b="0" dirty="0">
                <a:solidFill>
                  <a:schemeClr val="tx1"/>
                </a:solidFill>
              </a:rPr>
              <a:t>representa la </a:t>
            </a:r>
            <a:r>
              <a:rPr lang="es-MX" sz="1200" b="0" dirty="0" smtClean="0">
                <a:solidFill>
                  <a:schemeClr val="tx1"/>
                </a:solidFill>
              </a:rPr>
              <a:t>12ª. etapa </a:t>
            </a:r>
            <a:r>
              <a:rPr lang="es-MX" sz="1200" b="0" dirty="0">
                <a:solidFill>
                  <a:schemeClr val="tx1"/>
                </a:solidFill>
              </a:rPr>
              <a:t>de un proceso continuo de planeación estratégica participativa. Esta </a:t>
            </a:r>
            <a:r>
              <a:rPr lang="es-MX" sz="1200" b="0" dirty="0" smtClean="0">
                <a:solidFill>
                  <a:schemeClr val="tx1"/>
                </a:solidFill>
              </a:rPr>
              <a:t>Guía </a:t>
            </a:r>
            <a:r>
              <a:rPr lang="es-MX" sz="1200" b="0" dirty="0">
                <a:solidFill>
                  <a:schemeClr val="tx1"/>
                </a:solidFill>
              </a:rPr>
              <a:t>atiende lo dispuesto en las Reglas de Operación e </a:t>
            </a:r>
            <a:r>
              <a:rPr lang="es-MX" sz="1200" b="0" dirty="0" smtClean="0">
                <a:solidFill>
                  <a:schemeClr val="tx1"/>
                </a:solidFill>
              </a:rPr>
              <a:t>Indicadores </a:t>
            </a:r>
            <a:r>
              <a:rPr lang="es-MX" sz="1200" b="0" dirty="0">
                <a:solidFill>
                  <a:schemeClr val="tx1"/>
                </a:solidFill>
              </a:rPr>
              <a:t>de </a:t>
            </a:r>
            <a:r>
              <a:rPr lang="es-MX" sz="1200" b="0" dirty="0" smtClean="0">
                <a:solidFill>
                  <a:schemeClr val="tx1"/>
                </a:solidFill>
              </a:rPr>
              <a:t>Evaluación </a:t>
            </a:r>
            <a:r>
              <a:rPr lang="es-MX" sz="1200" b="0" dirty="0">
                <a:solidFill>
                  <a:schemeClr val="tx1"/>
                </a:solidFill>
              </a:rPr>
              <a:t>y </a:t>
            </a:r>
            <a:r>
              <a:rPr lang="es-MX" sz="1200" b="0" dirty="0" smtClean="0">
                <a:solidFill>
                  <a:schemeClr val="tx1"/>
                </a:solidFill>
              </a:rPr>
              <a:t>Gestión del Programa de Fortalecimiento a la Calidad de la Educación, publicadas </a:t>
            </a:r>
            <a:r>
              <a:rPr lang="es-MX" sz="1200" b="0" dirty="0">
                <a:solidFill>
                  <a:schemeClr val="tx1"/>
                </a:solidFill>
              </a:rPr>
              <a:t>en el Diario Oficial de la Federación el 29  de diciembre de </a:t>
            </a:r>
            <a:r>
              <a:rPr lang="es-MX" sz="1200" b="0" dirty="0" smtClean="0">
                <a:solidFill>
                  <a:schemeClr val="tx1"/>
                </a:solidFill>
              </a:rPr>
              <a:t>2015.</a:t>
            </a:r>
          </a:p>
          <a:p>
            <a:pPr marL="311150" indent="-228600" algn="just">
              <a:spcAft>
                <a:spcPts val="0"/>
              </a:spcAft>
              <a:buFont typeface="Wingdings" panose="05000000000000000000" pitchFamily="2" charset="2"/>
              <a:buChar char="Ø"/>
            </a:pPr>
            <a:endParaRPr lang="es-MX" sz="700" b="0" dirty="0" smtClean="0">
              <a:solidFill>
                <a:schemeClr val="tx1"/>
              </a:solidFill>
            </a:endParaRPr>
          </a:p>
          <a:p>
            <a:pPr marL="425450" indent="-342900" algn="just">
              <a:spcAft>
                <a:spcPts val="0"/>
              </a:spcAft>
              <a:buFont typeface="Wingdings" panose="05000000000000000000" pitchFamily="2" charset="2"/>
              <a:buChar char="Ø"/>
            </a:pPr>
            <a:r>
              <a:rPr lang="es-ES" sz="1200" b="0" dirty="0" smtClean="0">
                <a:solidFill>
                  <a:schemeClr val="tx1"/>
                </a:solidFill>
              </a:rPr>
              <a:t>Con los recursos asignados a este Fondo en el Presupuesto de Egresos de la Federación 2016 y los que se aprueben para 2017, será financiado el desarrollo del </a:t>
            </a:r>
            <a:r>
              <a:rPr lang="es-ES" sz="1200" b="0" dirty="0" err="1" smtClean="0">
                <a:solidFill>
                  <a:schemeClr val="tx1"/>
                </a:solidFill>
              </a:rPr>
              <a:t>ProFOE</a:t>
            </a:r>
            <a:r>
              <a:rPr lang="es-ES" sz="1200" b="0" dirty="0" smtClean="0">
                <a:solidFill>
                  <a:schemeClr val="tx1"/>
                </a:solidFill>
              </a:rPr>
              <a:t>, </a:t>
            </a:r>
            <a:r>
              <a:rPr lang="es-ES" sz="1200" b="0" dirty="0" err="1" smtClean="0">
                <a:solidFill>
                  <a:schemeClr val="tx1"/>
                </a:solidFill>
              </a:rPr>
              <a:t>ProGES</a:t>
            </a:r>
            <a:r>
              <a:rPr lang="es-ES" sz="1200" b="0" dirty="0" smtClean="0">
                <a:solidFill>
                  <a:schemeClr val="tx1"/>
                </a:solidFill>
              </a:rPr>
              <a:t> y los proyectos asociados al PFCE 2016-2017 que resulten dictaminados favorablemente por los Comités Evaluadores conformados por la SEP para tal propósito. </a:t>
            </a:r>
          </a:p>
          <a:p>
            <a:pPr marL="82550" algn="just">
              <a:spcAft>
                <a:spcPts val="0"/>
              </a:spcAft>
            </a:pPr>
            <a:endParaRPr lang="es-ES" sz="1200" b="0" dirty="0" smtClean="0">
              <a:solidFill>
                <a:schemeClr val="tx1"/>
              </a:solidFill>
            </a:endParaRPr>
          </a:p>
          <a:p>
            <a:pPr marL="311150" indent="-228600" algn="just">
              <a:spcAft>
                <a:spcPts val="0"/>
              </a:spcAft>
              <a:buFont typeface="Wingdings" panose="05000000000000000000" pitchFamily="2" charset="2"/>
              <a:buChar char="Ø"/>
            </a:pPr>
            <a:endParaRPr lang="es-ES" sz="700" b="0" dirty="0" smtClean="0">
              <a:solidFill>
                <a:schemeClr val="tx1"/>
              </a:solidFill>
            </a:endParaRPr>
          </a:p>
          <a:p>
            <a:pPr marL="425450" indent="-342900" algn="just">
              <a:spcAft>
                <a:spcPts val="0"/>
              </a:spcAft>
              <a:buFont typeface="Wingdings" panose="05000000000000000000" pitchFamily="2" charset="2"/>
              <a:buChar char="Ø"/>
            </a:pPr>
            <a:r>
              <a:rPr lang="es-MX" sz="1200" i="1" dirty="0" smtClean="0">
                <a:solidFill>
                  <a:schemeClr val="tx1"/>
                </a:solidFill>
              </a:rPr>
              <a:t>Es </a:t>
            </a:r>
            <a:r>
              <a:rPr lang="es-MX" sz="1200" i="1" dirty="0">
                <a:solidFill>
                  <a:schemeClr val="tx1"/>
                </a:solidFill>
              </a:rPr>
              <a:t>importante señalar las diferencias fundamentales entre esta </a:t>
            </a:r>
            <a:r>
              <a:rPr lang="es-MX" sz="1200" i="1" dirty="0" smtClean="0">
                <a:solidFill>
                  <a:schemeClr val="tx1"/>
                </a:solidFill>
              </a:rPr>
              <a:t>Guía </a:t>
            </a:r>
            <a:r>
              <a:rPr lang="es-MX" sz="1200" i="1" dirty="0">
                <a:solidFill>
                  <a:schemeClr val="tx1"/>
                </a:solidFill>
              </a:rPr>
              <a:t>y </a:t>
            </a:r>
            <a:r>
              <a:rPr lang="es-MX" sz="1200" i="1" dirty="0" smtClean="0">
                <a:solidFill>
                  <a:schemeClr val="tx1"/>
                </a:solidFill>
              </a:rPr>
              <a:t>las anteriores:</a:t>
            </a:r>
          </a:p>
          <a:p>
            <a:pPr marL="177800" indent="-95250" algn="just">
              <a:spcAft>
                <a:spcPts val="0"/>
              </a:spcAft>
              <a:buFontTx/>
              <a:buChar char="•"/>
            </a:pPr>
            <a:endParaRPr lang="es-MX" sz="700" i="1" dirty="0">
              <a:solidFill>
                <a:schemeClr val="tx1"/>
              </a:solidFill>
            </a:endParaRPr>
          </a:p>
          <a:p>
            <a:pPr marL="800100" lvl="1" indent="-342900" algn="just">
              <a:spcAft>
                <a:spcPts val="0"/>
              </a:spcAft>
              <a:buFont typeface="Wingdings" panose="05000000000000000000" pitchFamily="2" charset="2"/>
              <a:buChar char="ü"/>
            </a:pPr>
            <a:r>
              <a:rPr lang="es-MX" sz="1200" i="1" dirty="0" smtClean="0">
                <a:solidFill>
                  <a:schemeClr val="tx1"/>
                </a:solidFill>
              </a:rPr>
              <a:t>El </a:t>
            </a:r>
            <a:r>
              <a:rPr lang="es-MX" sz="1200" i="1" dirty="0">
                <a:solidFill>
                  <a:schemeClr val="tx1"/>
                </a:solidFill>
              </a:rPr>
              <a:t>fondo que financia la operación de la metodología de </a:t>
            </a:r>
            <a:r>
              <a:rPr lang="es-MX" sz="1200" i="1" dirty="0" smtClean="0">
                <a:solidFill>
                  <a:schemeClr val="tx1"/>
                </a:solidFill>
              </a:rPr>
              <a:t>planeación </a:t>
            </a:r>
            <a:r>
              <a:rPr lang="es-MX" sz="1200" i="1" dirty="0">
                <a:solidFill>
                  <a:schemeClr val="tx1"/>
                </a:solidFill>
              </a:rPr>
              <a:t>cambia de nombre a Programa de Fortalecimiento a</a:t>
            </a:r>
            <a:r>
              <a:rPr lang="es-MX" sz="1200" i="1" dirty="0" smtClean="0">
                <a:solidFill>
                  <a:schemeClr val="tx1"/>
                </a:solidFill>
              </a:rPr>
              <a:t> </a:t>
            </a:r>
            <a:r>
              <a:rPr lang="es-MX" sz="1200" i="1" dirty="0">
                <a:solidFill>
                  <a:schemeClr val="tx1"/>
                </a:solidFill>
              </a:rPr>
              <a:t>la </a:t>
            </a:r>
            <a:r>
              <a:rPr lang="es-MX" sz="1200" i="1" dirty="0" smtClean="0">
                <a:solidFill>
                  <a:schemeClr val="tx1"/>
                </a:solidFill>
              </a:rPr>
              <a:t>Calidad de la Educación (PFCE).</a:t>
            </a:r>
          </a:p>
          <a:p>
            <a:pPr lvl="1" algn="just">
              <a:spcAft>
                <a:spcPts val="0"/>
              </a:spcAft>
            </a:pPr>
            <a:endParaRPr lang="es-MX" sz="1200" i="1" dirty="0" smtClean="0">
              <a:solidFill>
                <a:schemeClr val="tx1"/>
              </a:solidFill>
            </a:endParaRPr>
          </a:p>
          <a:p>
            <a:pPr marL="685800" lvl="1" indent="-228600" algn="just">
              <a:spcAft>
                <a:spcPts val="0"/>
              </a:spcAft>
              <a:buFont typeface="Wingdings" panose="05000000000000000000" pitchFamily="2" charset="2"/>
              <a:buChar char="ü"/>
            </a:pPr>
            <a:endParaRPr lang="es-MX" sz="700" i="1" dirty="0">
              <a:solidFill>
                <a:schemeClr val="tx1"/>
              </a:solidFill>
            </a:endParaRPr>
          </a:p>
          <a:p>
            <a:pPr marL="800100" lvl="1" indent="-342900" algn="just">
              <a:spcAft>
                <a:spcPts val="0"/>
              </a:spcAft>
              <a:buFont typeface="Wingdings" panose="05000000000000000000" pitchFamily="2" charset="2"/>
              <a:buChar char="ü"/>
            </a:pPr>
            <a:r>
              <a:rPr lang="es-MX" sz="1200" i="1" dirty="0" smtClean="0">
                <a:solidFill>
                  <a:schemeClr val="tx1"/>
                </a:solidFill>
              </a:rPr>
              <a:t>Se pone énfasis en </a:t>
            </a:r>
            <a:r>
              <a:rPr lang="es-MX" sz="1200" i="1" dirty="0">
                <a:solidFill>
                  <a:schemeClr val="tx1"/>
                </a:solidFill>
              </a:rPr>
              <a:t>la mejora de la capacidad y competitividad académicas institucionales y de su gestión</a:t>
            </a:r>
            <a:endParaRPr lang="es-MX" sz="1200" i="1" dirty="0" smtClean="0">
              <a:solidFill>
                <a:schemeClr val="tx1"/>
              </a:solidFill>
            </a:endParaRPr>
          </a:p>
          <a:p>
            <a:pPr lvl="1" algn="just">
              <a:spcAft>
                <a:spcPts val="0"/>
              </a:spcAft>
            </a:pPr>
            <a:endParaRPr lang="es-MX" sz="1200" i="1" dirty="0" smtClean="0">
              <a:solidFill>
                <a:schemeClr val="tx1"/>
              </a:solidFill>
            </a:endParaRPr>
          </a:p>
          <a:p>
            <a:pPr marL="685800" lvl="1" indent="-228600" algn="just">
              <a:spcAft>
                <a:spcPts val="0"/>
              </a:spcAft>
              <a:buFont typeface="Wingdings" panose="05000000000000000000" pitchFamily="2" charset="2"/>
              <a:buChar char="ü"/>
            </a:pPr>
            <a:endParaRPr lang="es-MX" sz="700" i="1" dirty="0">
              <a:solidFill>
                <a:schemeClr val="tx1"/>
              </a:solidFill>
            </a:endParaRPr>
          </a:p>
          <a:p>
            <a:pPr marL="800100" lvl="1" indent="-342900" algn="just">
              <a:spcAft>
                <a:spcPts val="0"/>
              </a:spcAft>
              <a:buFont typeface="Wingdings" panose="05000000000000000000" pitchFamily="2" charset="2"/>
              <a:buChar char="ü"/>
            </a:pPr>
            <a:r>
              <a:rPr lang="es-MX" sz="1200" i="1" dirty="0" smtClean="0">
                <a:solidFill>
                  <a:schemeClr val="tx1"/>
                </a:solidFill>
              </a:rPr>
              <a:t>Se reduce de 4 (cuatro) a 2 (dos) ejemplares impresos y electrónicos de los documentos de planeación </a:t>
            </a:r>
            <a:r>
              <a:rPr lang="es-MX" sz="1200" i="1" dirty="0" err="1" smtClean="0">
                <a:solidFill>
                  <a:schemeClr val="tx1"/>
                </a:solidFill>
              </a:rPr>
              <a:t>ProFOe</a:t>
            </a:r>
            <a:r>
              <a:rPr lang="es-MX" sz="1200" i="1" dirty="0" smtClean="0">
                <a:solidFill>
                  <a:schemeClr val="tx1"/>
                </a:solidFill>
              </a:rPr>
              <a:t> y </a:t>
            </a:r>
            <a:r>
              <a:rPr lang="es-MX" sz="1200" i="1" dirty="0" err="1" smtClean="0">
                <a:solidFill>
                  <a:schemeClr val="tx1"/>
                </a:solidFill>
              </a:rPr>
              <a:t>ProGES</a:t>
            </a:r>
            <a:r>
              <a:rPr lang="es-MX" sz="1200" i="1" dirty="0" smtClean="0">
                <a:solidFill>
                  <a:schemeClr val="tx1"/>
                </a:solidFill>
              </a:rPr>
              <a:t>.</a:t>
            </a:r>
          </a:p>
          <a:p>
            <a:pPr marL="685800" lvl="1" indent="-228600" algn="just">
              <a:spcAft>
                <a:spcPts val="0"/>
              </a:spcAft>
              <a:buFont typeface="Wingdings" panose="05000000000000000000" pitchFamily="2" charset="2"/>
              <a:buChar char="ü"/>
            </a:pPr>
            <a:endParaRPr lang="es-MX" sz="700" i="1" dirty="0">
              <a:solidFill>
                <a:schemeClr val="tx1"/>
              </a:solidFill>
            </a:endParaRPr>
          </a:p>
          <a:p>
            <a:pPr marL="800100" lvl="1" indent="-342900" algn="just">
              <a:spcAft>
                <a:spcPts val="0"/>
              </a:spcAft>
              <a:buFont typeface="Wingdings" panose="05000000000000000000" pitchFamily="2" charset="2"/>
              <a:buChar char="ü"/>
            </a:pPr>
            <a:r>
              <a:rPr lang="es-MX" sz="1200" i="1" dirty="0" smtClean="0">
                <a:solidFill>
                  <a:schemeClr val="tx1"/>
                </a:solidFill>
              </a:rPr>
              <a:t>Los formatos para concentrar  la información se incorporan en el sistema e-PIFI 3.0 (en caso de estar disponible) .</a:t>
            </a:r>
          </a:p>
          <a:p>
            <a:pPr lvl="1" algn="just">
              <a:spcAft>
                <a:spcPts val="0"/>
              </a:spcAft>
            </a:pPr>
            <a:endParaRPr lang="es-MX" sz="1200" i="1" dirty="0">
              <a:solidFill>
                <a:schemeClr val="tx1"/>
              </a:solidFill>
            </a:endParaRPr>
          </a:p>
          <a:p>
            <a:pPr marL="177800" algn="just">
              <a:spcAft>
                <a:spcPts val="0"/>
              </a:spcAft>
            </a:pPr>
            <a:endParaRPr lang="es-MX" sz="700" b="0" dirty="0" smtClean="0">
              <a:solidFill>
                <a:schemeClr val="tx1"/>
              </a:solidFill>
            </a:endParaRPr>
          </a:p>
          <a:p>
            <a:pPr marL="177800" algn="just">
              <a:spcAft>
                <a:spcPts val="0"/>
              </a:spcAft>
            </a:pPr>
            <a:r>
              <a:rPr lang="es-MX" sz="1300" b="0" dirty="0" smtClean="0">
                <a:solidFill>
                  <a:schemeClr val="tx1"/>
                </a:solidFill>
              </a:rPr>
              <a:t>El Glosario de los términos de la Guía, se encuentra en: el </a:t>
            </a:r>
            <a:r>
              <a:rPr lang="es-MX" sz="1300" dirty="0" smtClean="0">
                <a:solidFill>
                  <a:schemeClr val="tx1"/>
                </a:solidFill>
                <a:hlinkClick r:id="rId2" action="ppaction://hlinksldjump"/>
              </a:rPr>
              <a:t>Anexo I</a:t>
            </a:r>
            <a:r>
              <a:rPr lang="es-MX" sz="1300" b="0" dirty="0" smtClean="0">
                <a:solidFill>
                  <a:schemeClr val="tx1"/>
                </a:solidFill>
              </a:rPr>
              <a:t> y en la página </a:t>
            </a:r>
            <a:r>
              <a:rPr lang="es-MX" sz="1300" b="0" u="sng" dirty="0" smtClean="0">
                <a:solidFill>
                  <a:schemeClr val="tx1"/>
                </a:solidFill>
                <a:hlinkClick r:id="rId3"/>
              </a:rPr>
              <a:t>http://pifi.sep.gob.mx</a:t>
            </a:r>
            <a:endParaRPr lang="es-MX" sz="1300" b="0" u="sng" dirty="0" smtClean="0">
              <a:solidFill>
                <a:schemeClr val="tx1"/>
              </a:solidFill>
            </a:endParaRPr>
          </a:p>
          <a:p>
            <a:pPr marL="177800" indent="-95250" algn="just">
              <a:spcAft>
                <a:spcPts val="0"/>
              </a:spcAft>
            </a:pPr>
            <a:endParaRPr lang="es-MX" sz="700" b="0" dirty="0">
              <a:solidFill>
                <a:schemeClr val="tx1"/>
              </a:solidFill>
            </a:endParaRPr>
          </a:p>
        </p:txBody>
      </p:sp>
      <p:sp>
        <p:nvSpPr>
          <p:cNvPr id="366604" name="Text Box 12"/>
          <p:cNvSpPr txBox="1">
            <a:spLocks noChangeArrowheads="1"/>
          </p:cNvSpPr>
          <p:nvPr/>
        </p:nvSpPr>
        <p:spPr bwMode="auto">
          <a:xfrm>
            <a:off x="34925" y="6381252"/>
            <a:ext cx="9070975" cy="432511"/>
          </a:xfrm>
          <a:prstGeom prst="rect">
            <a:avLst/>
          </a:prstGeom>
          <a:solidFill>
            <a:schemeClr val="bg1">
              <a:lumMod val="85000"/>
            </a:schemeClr>
          </a:solidFill>
          <a:ln w="38100" algn="ctr">
            <a:solidFill>
              <a:schemeClr val="bg1"/>
            </a:solidFill>
            <a:miter lim="800000"/>
            <a:headEnd/>
            <a:tailEnd/>
          </a:ln>
        </p:spPr>
        <p:txBody>
          <a:bodyPr tIns="90000">
            <a:spAutoFit/>
          </a:bodyPr>
          <a:lstStyle/>
          <a:p>
            <a:pPr algn="just">
              <a:lnSpc>
                <a:spcPct val="80000"/>
              </a:lnSpc>
              <a:spcAft>
                <a:spcPct val="55000"/>
              </a:spcAft>
              <a:tabLst>
                <a:tab pos="180975" algn="l"/>
                <a:tab pos="447675" algn="l"/>
              </a:tabLst>
            </a:pPr>
            <a:r>
              <a:rPr lang="es-MX" sz="1200" dirty="0">
                <a:solidFill>
                  <a:schemeClr val="tx1"/>
                </a:solidFill>
              </a:rPr>
              <a:t>NOTA</a:t>
            </a:r>
            <a:r>
              <a:rPr lang="es-MX" sz="1200" b="0" dirty="0">
                <a:solidFill>
                  <a:schemeClr val="tx1"/>
                </a:solidFill>
              </a:rPr>
              <a:t>: </a:t>
            </a:r>
            <a:r>
              <a:rPr lang="es-MX" sz="1200" b="0" dirty="0" smtClean="0">
                <a:solidFill>
                  <a:schemeClr val="tx1"/>
                </a:solidFill>
              </a:rPr>
              <a:t>Esta guía sirve como apoyo para quien presenta la actualización del proceso de planeación, los </a:t>
            </a:r>
            <a:r>
              <a:rPr lang="es-MX" sz="1200" dirty="0" smtClean="0">
                <a:solidFill>
                  <a:schemeClr val="tx1"/>
                </a:solidFill>
              </a:rPr>
              <a:t>textos subrayados</a:t>
            </a:r>
            <a:r>
              <a:rPr lang="es-MX" sz="1200" b="0" dirty="0" smtClean="0">
                <a:solidFill>
                  <a:schemeClr val="tx1"/>
                </a:solidFill>
              </a:rPr>
              <a:t> y en </a:t>
            </a:r>
            <a:r>
              <a:rPr lang="es-MX" sz="1200" dirty="0" smtClean="0">
                <a:solidFill>
                  <a:schemeClr val="tx1"/>
                </a:solidFill>
              </a:rPr>
              <a:t>negrita</a:t>
            </a:r>
            <a:r>
              <a:rPr lang="es-MX" sz="1200" b="0" dirty="0" smtClean="0">
                <a:solidFill>
                  <a:schemeClr val="tx1"/>
                </a:solidFill>
              </a:rPr>
              <a:t> contienen </a:t>
            </a:r>
            <a:r>
              <a:rPr lang="es-MX" sz="1200" dirty="0" smtClean="0">
                <a:solidFill>
                  <a:schemeClr val="tx1"/>
                </a:solidFill>
              </a:rPr>
              <a:t>hipervínculos</a:t>
            </a:r>
            <a:r>
              <a:rPr lang="es-MX" sz="1200" b="0" dirty="0" smtClean="0">
                <a:solidFill>
                  <a:schemeClr val="tx1"/>
                </a:solidFill>
              </a:rPr>
              <a:t> que facilitan la navegación a través de su contenido. </a:t>
            </a:r>
            <a:endParaRPr lang="es-MX" sz="1200" b="0" dirty="0">
              <a:solidFill>
                <a:schemeClr val="tx1"/>
              </a:solidFill>
            </a:endParaRPr>
          </a:p>
        </p:txBody>
      </p:sp>
      <p:sp>
        <p:nvSpPr>
          <p:cNvPr id="12" name="AutoShape 9">
            <a:hlinkClick r:id="" action="ppaction://hlinkshowjump?jump=previousslide"/>
          </p:cNvPr>
          <p:cNvSpPr>
            <a:spLocks noChangeArrowheads="1"/>
          </p:cNvSpPr>
          <p:nvPr/>
        </p:nvSpPr>
        <p:spPr bwMode="auto">
          <a:xfrm flipH="1">
            <a:off x="8736013" y="614344"/>
            <a:ext cx="155575" cy="147637"/>
          </a:xfrm>
          <a:prstGeom prst="rightArrow">
            <a:avLst>
              <a:gd name="adj1" fmla="val 50000"/>
              <a:gd name="adj2" fmla="val 58733"/>
            </a:avLst>
          </a:prstGeom>
          <a:solidFill>
            <a:srgbClr val="006600"/>
          </a:solidFill>
          <a:ln w="19050" algn="ctr">
            <a:solidFill>
              <a:schemeClr val="tx1"/>
            </a:solidFill>
            <a:miter lim="800000"/>
            <a:headEnd/>
            <a:tailEnd/>
          </a:ln>
        </p:spPr>
        <p:txBody>
          <a:bodyPr wrap="none" tIns="90000" anchor="ctr"/>
          <a:lstStyle/>
          <a:p>
            <a:pPr algn="ctr"/>
            <a:endParaRPr lang="es-ES_tradnl" sz="1400"/>
          </a:p>
        </p:txBody>
      </p:sp>
      <p:sp>
        <p:nvSpPr>
          <p:cNvPr id="7" name="Título 1"/>
          <p:cNvSpPr txBox="1">
            <a:spLocks/>
          </p:cNvSpPr>
          <p:nvPr/>
        </p:nvSpPr>
        <p:spPr>
          <a:xfrm>
            <a:off x="821932" y="1"/>
            <a:ext cx="8322067" cy="584775"/>
          </a:xfrm>
          <a:prstGeom prst="rect">
            <a:avLst/>
          </a:prstGeom>
          <a:solidFill>
            <a:schemeClr val="accent5"/>
          </a:solidFill>
          <a:ln>
            <a:solidFill>
              <a:schemeClr val="accent1"/>
            </a:solidFill>
          </a:ln>
        </p:spPr>
        <p:txBody>
          <a:bodyPr>
            <a:spAutoFit/>
          </a:bodyPr>
          <a:lstStyle>
            <a:lvl1pPr algn="ctr" rtl="0" eaLnBrk="0" fontAlgn="base" hangingPunct="0">
              <a:spcBef>
                <a:spcPct val="0"/>
              </a:spcBef>
              <a:spcAft>
                <a:spcPct val="0"/>
              </a:spcAft>
              <a:defRPr sz="1600" baseline="0">
                <a:ln>
                  <a:solidFill>
                    <a:schemeClr val="accent1"/>
                  </a:solidFill>
                </a:ln>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MX" b="0" kern="0" smtClean="0"/>
              <a:t>Décimo segundo proceso para formular el  </a:t>
            </a:r>
            <a:br>
              <a:rPr lang="es-MX" b="0" kern="0" smtClean="0"/>
            </a:br>
            <a:r>
              <a:rPr lang="es-MX" b="0" kern="0" smtClean="0"/>
              <a:t>Programa de Fortalecimiento de la Calidad Educativa 2016-2017 </a:t>
            </a:r>
            <a:endParaRPr lang="es-MX" b="0" kern="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366600"/>
                                        </p:tgtEl>
                                        <p:attrNameLst>
                                          <p:attrName>style.visibility</p:attrName>
                                        </p:attrNameLst>
                                      </p:cBhvr>
                                      <p:to>
                                        <p:strVal val="visible"/>
                                      </p:to>
                                    </p:set>
                                    <p:animEffect transition="in" filter="fade">
                                      <p:cBhvr>
                                        <p:cTn id="7" dur="3000"/>
                                        <p:tgtEl>
                                          <p:spTgt spid="366600"/>
                                        </p:tgtEl>
                                      </p:cBhvr>
                                    </p:animEffect>
                                  </p:childTnLst>
                                </p:cTn>
                              </p:par>
                            </p:childTnLst>
                          </p:cTn>
                        </p:par>
                        <p:par>
                          <p:cTn id="8" fill="hold">
                            <p:stCondLst>
                              <p:cond delay="4000"/>
                            </p:stCondLst>
                            <p:childTnLst>
                              <p:par>
                                <p:cTn id="9" presetID="10" presetClass="entr" presetSubtype="0" fill="hold" grpId="0" nodeType="afterEffect">
                                  <p:stCondLst>
                                    <p:cond delay="0"/>
                                  </p:stCondLst>
                                  <p:childTnLst>
                                    <p:set>
                                      <p:cBhvr>
                                        <p:cTn id="10" dur="1" fill="hold">
                                          <p:stCondLst>
                                            <p:cond delay="0"/>
                                          </p:stCondLst>
                                        </p:cTn>
                                        <p:tgtEl>
                                          <p:spTgt spid="366604"/>
                                        </p:tgtEl>
                                        <p:attrNameLst>
                                          <p:attrName>style.visibility</p:attrName>
                                        </p:attrNameLst>
                                      </p:cBhvr>
                                      <p:to>
                                        <p:strVal val="visible"/>
                                      </p:to>
                                    </p:set>
                                    <p:animEffect transition="in" filter="fade">
                                      <p:cBhvr>
                                        <p:cTn id="11" dur="3000"/>
                                        <p:tgtEl>
                                          <p:spTgt spid="366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60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4"/>
          <p:cNvSpPr>
            <a:spLocks noChangeArrowheads="1"/>
          </p:cNvSpPr>
          <p:nvPr/>
        </p:nvSpPr>
        <p:spPr bwMode="auto">
          <a:xfrm>
            <a:off x="0" y="-26988"/>
            <a:ext cx="9144000" cy="6884988"/>
          </a:xfrm>
          <a:prstGeom prst="rect">
            <a:avLst/>
          </a:prstGeom>
          <a:solidFill>
            <a:schemeClr val="bg1"/>
          </a:solidFill>
          <a:ln w="3175" algn="ctr">
            <a:noFill/>
            <a:miter lim="800000"/>
            <a:headEnd/>
            <a:tailEnd/>
          </a:ln>
        </p:spPr>
        <p:txBody>
          <a:bodyPr wrap="none" tIns="90000" anchor="ctr"/>
          <a:lstStyle/>
          <a:p>
            <a:pPr>
              <a:tabLst>
                <a:tab pos="180975" algn="l"/>
                <a:tab pos="447675" algn="l"/>
              </a:tabLst>
            </a:pPr>
            <a:endParaRPr lang="es-ES_tradnl" sz="1400">
              <a:solidFill>
                <a:schemeClr val="tx1"/>
              </a:solidFill>
            </a:endParaRPr>
          </a:p>
        </p:txBody>
      </p:sp>
      <p:sp>
        <p:nvSpPr>
          <p:cNvPr id="110595" name="Rectangle 89"/>
          <p:cNvSpPr>
            <a:spLocks noChangeArrowheads="1"/>
          </p:cNvSpPr>
          <p:nvPr/>
        </p:nvSpPr>
        <p:spPr bwMode="auto">
          <a:xfrm>
            <a:off x="898525" y="1357299"/>
            <a:ext cx="1368425" cy="5456252"/>
          </a:xfrm>
          <a:prstGeom prst="rect">
            <a:avLst/>
          </a:prstGeom>
          <a:solidFill>
            <a:srgbClr val="FFFF66">
              <a:alpha val="20000"/>
            </a:srgbClr>
          </a:solidFill>
          <a:ln w="3175" algn="ctr">
            <a:noFill/>
            <a:miter lim="800000"/>
            <a:headEnd/>
            <a:tailEnd/>
          </a:ln>
        </p:spPr>
        <p:txBody>
          <a:bodyPr wrap="none" tIns="90000" anchor="ctr"/>
          <a:lstStyle/>
          <a:p>
            <a:endParaRPr lang="es-ES_tradnl" sz="1400">
              <a:solidFill>
                <a:schemeClr val="tx1"/>
              </a:solidFill>
            </a:endParaRPr>
          </a:p>
        </p:txBody>
      </p:sp>
      <p:sp>
        <p:nvSpPr>
          <p:cNvPr id="110596" name="Rectangle 90"/>
          <p:cNvSpPr>
            <a:spLocks noChangeArrowheads="1"/>
          </p:cNvSpPr>
          <p:nvPr/>
        </p:nvSpPr>
        <p:spPr bwMode="auto">
          <a:xfrm>
            <a:off x="2339975" y="1355735"/>
            <a:ext cx="1366838" cy="5456252"/>
          </a:xfrm>
          <a:prstGeom prst="rect">
            <a:avLst/>
          </a:prstGeom>
          <a:solidFill>
            <a:schemeClr val="bg1">
              <a:lumMod val="75000"/>
              <a:alpha val="20000"/>
            </a:schemeClr>
          </a:solidFill>
          <a:ln w="3175" algn="ctr">
            <a:noFill/>
            <a:miter lim="800000"/>
            <a:headEnd/>
            <a:tailEnd/>
          </a:ln>
        </p:spPr>
        <p:txBody>
          <a:bodyPr wrap="none" tIns="90000" anchor="ctr"/>
          <a:lstStyle/>
          <a:p>
            <a:endParaRPr lang="es-ES_tradnl" sz="1400">
              <a:solidFill>
                <a:schemeClr val="tx1"/>
              </a:solidFill>
            </a:endParaRPr>
          </a:p>
        </p:txBody>
      </p:sp>
      <p:sp>
        <p:nvSpPr>
          <p:cNvPr id="110597" name="Rectangle 91"/>
          <p:cNvSpPr>
            <a:spLocks noChangeArrowheads="1"/>
          </p:cNvSpPr>
          <p:nvPr/>
        </p:nvSpPr>
        <p:spPr bwMode="auto">
          <a:xfrm>
            <a:off x="3779837" y="1357299"/>
            <a:ext cx="3256939" cy="5456252"/>
          </a:xfrm>
          <a:prstGeom prst="rect">
            <a:avLst/>
          </a:prstGeom>
          <a:solidFill>
            <a:srgbClr val="3366CC">
              <a:alpha val="20000"/>
            </a:srgbClr>
          </a:solidFill>
          <a:ln w="3175" algn="ctr">
            <a:noFill/>
            <a:miter lim="800000"/>
            <a:headEnd/>
            <a:tailEnd/>
          </a:ln>
        </p:spPr>
        <p:txBody>
          <a:bodyPr wrap="none" tIns="90000" anchor="ctr"/>
          <a:lstStyle/>
          <a:p>
            <a:endParaRPr lang="es-ES_tradnl" sz="1400">
              <a:solidFill>
                <a:schemeClr val="tx1"/>
              </a:solidFill>
            </a:endParaRPr>
          </a:p>
        </p:txBody>
      </p:sp>
      <p:sp>
        <p:nvSpPr>
          <p:cNvPr id="110599" name="Rectangle 5"/>
          <p:cNvSpPr>
            <a:spLocks noChangeArrowheads="1"/>
          </p:cNvSpPr>
          <p:nvPr/>
        </p:nvSpPr>
        <p:spPr bwMode="auto">
          <a:xfrm>
            <a:off x="107950" y="4437112"/>
            <a:ext cx="652463" cy="649287"/>
          </a:xfrm>
          <a:prstGeom prst="rect">
            <a:avLst/>
          </a:prstGeom>
          <a:noFill/>
          <a:ln w="3175" algn="ctr">
            <a:noFill/>
            <a:miter lim="800000"/>
            <a:headEnd/>
            <a:tailEnd/>
          </a:ln>
        </p:spPr>
        <p:txBody>
          <a:bodyPr wrap="none" tIns="90000" anchor="ctr"/>
          <a:lstStyle/>
          <a:p>
            <a:pPr>
              <a:tabLst>
                <a:tab pos="180975" algn="l"/>
                <a:tab pos="447675" algn="l"/>
              </a:tabLst>
            </a:pPr>
            <a:r>
              <a:rPr lang="es-MX" sz="2800" b="1" dirty="0">
                <a:solidFill>
                  <a:schemeClr val="tx1"/>
                </a:solidFill>
              </a:rPr>
              <a:t>IES </a:t>
            </a:r>
            <a:endParaRPr lang="es-ES" sz="2800" b="1" dirty="0">
              <a:solidFill>
                <a:schemeClr val="tx1"/>
              </a:solidFill>
            </a:endParaRPr>
          </a:p>
        </p:txBody>
      </p:sp>
      <p:sp>
        <p:nvSpPr>
          <p:cNvPr id="110600" name="Rectangle 7"/>
          <p:cNvSpPr>
            <a:spLocks noChangeArrowheads="1"/>
          </p:cNvSpPr>
          <p:nvPr/>
        </p:nvSpPr>
        <p:spPr bwMode="auto">
          <a:xfrm>
            <a:off x="1266825" y="4569638"/>
            <a:ext cx="914400" cy="360363"/>
          </a:xfrm>
          <a:prstGeom prst="rect">
            <a:avLst/>
          </a:prstGeom>
          <a:noFill/>
          <a:ln w="3175" algn="ctr">
            <a:noFill/>
            <a:miter lim="800000"/>
            <a:headEnd/>
            <a:tailEnd/>
          </a:ln>
        </p:spPr>
        <p:txBody>
          <a:bodyPr wrap="none" tIns="90000" anchor="ctr"/>
          <a:lstStyle/>
          <a:p>
            <a:pPr>
              <a:tabLst>
                <a:tab pos="180975" algn="l"/>
                <a:tab pos="447675" algn="l"/>
              </a:tabLst>
            </a:pPr>
            <a:r>
              <a:rPr lang="es-MX" sz="1400" dirty="0" err="1" smtClean="0">
                <a:solidFill>
                  <a:schemeClr val="tx1"/>
                </a:solidFill>
              </a:rPr>
              <a:t>ProPE</a:t>
            </a:r>
            <a:r>
              <a:rPr lang="es-MX" sz="1400" b="1" dirty="0" smtClean="0">
                <a:solidFill>
                  <a:schemeClr val="tx1"/>
                </a:solidFill>
              </a:rPr>
              <a:t> </a:t>
            </a:r>
            <a:r>
              <a:rPr lang="es-MX" sz="1400" b="1" dirty="0">
                <a:solidFill>
                  <a:schemeClr val="tx1"/>
                </a:solidFill>
              </a:rPr>
              <a:t>2</a:t>
            </a:r>
            <a:endParaRPr lang="es-ES" sz="1400" b="1" dirty="0">
              <a:solidFill>
                <a:schemeClr val="tx1"/>
              </a:solidFill>
            </a:endParaRPr>
          </a:p>
        </p:txBody>
      </p:sp>
      <p:sp>
        <p:nvSpPr>
          <p:cNvPr id="110601" name="Rectangle 8"/>
          <p:cNvSpPr>
            <a:spLocks noChangeArrowheads="1"/>
          </p:cNvSpPr>
          <p:nvPr/>
        </p:nvSpPr>
        <p:spPr bwMode="auto">
          <a:xfrm>
            <a:off x="1260475" y="5116866"/>
            <a:ext cx="914400" cy="360363"/>
          </a:xfrm>
          <a:prstGeom prst="rect">
            <a:avLst/>
          </a:prstGeom>
          <a:noFill/>
          <a:ln w="3175" algn="ctr">
            <a:noFill/>
            <a:miter lim="800000"/>
            <a:headEnd/>
            <a:tailEnd/>
          </a:ln>
        </p:spPr>
        <p:txBody>
          <a:bodyPr wrap="none" tIns="90000" anchor="ctr"/>
          <a:lstStyle/>
          <a:p>
            <a:pPr>
              <a:tabLst>
                <a:tab pos="180975" algn="l"/>
                <a:tab pos="447675" algn="l"/>
              </a:tabLst>
            </a:pPr>
            <a:r>
              <a:rPr lang="es-MX" sz="1400" b="1">
                <a:solidFill>
                  <a:schemeClr val="tx1"/>
                </a:solidFill>
              </a:rPr>
              <a:t>…</a:t>
            </a:r>
            <a:endParaRPr lang="es-ES" sz="1400" b="1">
              <a:solidFill>
                <a:schemeClr val="tx1"/>
              </a:solidFill>
            </a:endParaRPr>
          </a:p>
        </p:txBody>
      </p:sp>
      <p:sp>
        <p:nvSpPr>
          <p:cNvPr id="110602" name="Rectangle 9"/>
          <p:cNvSpPr>
            <a:spLocks noChangeArrowheads="1"/>
          </p:cNvSpPr>
          <p:nvPr/>
        </p:nvSpPr>
        <p:spPr bwMode="auto">
          <a:xfrm>
            <a:off x="1266825" y="5829458"/>
            <a:ext cx="914400" cy="360362"/>
          </a:xfrm>
          <a:prstGeom prst="rect">
            <a:avLst/>
          </a:prstGeom>
          <a:noFill/>
          <a:ln w="3175" algn="ctr">
            <a:noFill/>
            <a:miter lim="800000"/>
            <a:headEnd/>
            <a:tailEnd/>
          </a:ln>
        </p:spPr>
        <p:txBody>
          <a:bodyPr wrap="none" tIns="90000" anchor="ctr"/>
          <a:lstStyle/>
          <a:p>
            <a:pPr>
              <a:tabLst>
                <a:tab pos="180975" algn="l"/>
                <a:tab pos="447675" algn="l"/>
              </a:tabLst>
            </a:pPr>
            <a:r>
              <a:rPr lang="es-MX" sz="1400" dirty="0" err="1" smtClean="0">
                <a:solidFill>
                  <a:schemeClr val="tx1"/>
                </a:solidFill>
              </a:rPr>
              <a:t>ProPE</a:t>
            </a:r>
            <a:r>
              <a:rPr lang="es-MX" sz="1400" b="1" dirty="0" smtClean="0">
                <a:solidFill>
                  <a:schemeClr val="tx1"/>
                </a:solidFill>
              </a:rPr>
              <a:t> </a:t>
            </a:r>
            <a:r>
              <a:rPr lang="es-MX" sz="1400" b="1" dirty="0">
                <a:solidFill>
                  <a:schemeClr val="tx1"/>
                </a:solidFill>
              </a:rPr>
              <a:t>n</a:t>
            </a:r>
            <a:endParaRPr lang="es-ES" sz="1400" b="1" dirty="0">
              <a:solidFill>
                <a:schemeClr val="tx1"/>
              </a:solidFill>
            </a:endParaRPr>
          </a:p>
        </p:txBody>
      </p:sp>
      <p:sp>
        <p:nvSpPr>
          <p:cNvPr id="110603" name="Rectangle 10"/>
          <p:cNvSpPr>
            <a:spLocks noChangeArrowheads="1"/>
          </p:cNvSpPr>
          <p:nvPr/>
        </p:nvSpPr>
        <p:spPr bwMode="auto">
          <a:xfrm>
            <a:off x="1274763" y="1600717"/>
            <a:ext cx="914400" cy="360363"/>
          </a:xfrm>
          <a:prstGeom prst="rect">
            <a:avLst/>
          </a:prstGeom>
          <a:noFill/>
          <a:ln w="3175" algn="ctr">
            <a:noFill/>
            <a:miter lim="800000"/>
            <a:headEnd/>
            <a:tailEnd/>
          </a:ln>
        </p:spPr>
        <p:txBody>
          <a:bodyPr wrap="none" tIns="90000" anchor="ctr"/>
          <a:lstStyle/>
          <a:p>
            <a:pPr>
              <a:tabLst>
                <a:tab pos="180975" algn="l"/>
                <a:tab pos="447675" algn="l"/>
              </a:tabLst>
            </a:pPr>
            <a:r>
              <a:rPr lang="es-MX" sz="1400" b="1" dirty="0">
                <a:solidFill>
                  <a:schemeClr val="tx1"/>
                </a:solidFill>
              </a:rPr>
              <a:t>GESTIÓN</a:t>
            </a:r>
            <a:endParaRPr lang="es-ES" sz="1400" b="1" dirty="0">
              <a:solidFill>
                <a:schemeClr val="tx1"/>
              </a:solidFill>
            </a:endParaRPr>
          </a:p>
        </p:txBody>
      </p:sp>
      <p:sp>
        <p:nvSpPr>
          <p:cNvPr id="110604" name="Rectangle 11"/>
          <p:cNvSpPr>
            <a:spLocks noChangeArrowheads="1"/>
          </p:cNvSpPr>
          <p:nvPr/>
        </p:nvSpPr>
        <p:spPr bwMode="auto">
          <a:xfrm>
            <a:off x="1281113" y="3734882"/>
            <a:ext cx="914400" cy="360363"/>
          </a:xfrm>
          <a:prstGeom prst="rect">
            <a:avLst/>
          </a:prstGeom>
          <a:noFill/>
          <a:ln w="3175" algn="ctr">
            <a:noFill/>
            <a:miter lim="800000"/>
            <a:headEnd/>
            <a:tailEnd/>
          </a:ln>
        </p:spPr>
        <p:txBody>
          <a:bodyPr wrap="none" tIns="90000" anchor="ctr"/>
          <a:lstStyle/>
          <a:p>
            <a:pPr>
              <a:tabLst>
                <a:tab pos="180975" algn="l"/>
                <a:tab pos="447675" algn="l"/>
              </a:tabLst>
            </a:pPr>
            <a:r>
              <a:rPr lang="es-MX" sz="1400" dirty="0" err="1" smtClean="0">
                <a:solidFill>
                  <a:schemeClr val="tx1"/>
                </a:solidFill>
              </a:rPr>
              <a:t>ProPE</a:t>
            </a:r>
            <a:r>
              <a:rPr lang="es-MX" sz="1400" b="1" dirty="0" smtClean="0">
                <a:solidFill>
                  <a:schemeClr val="tx1"/>
                </a:solidFill>
              </a:rPr>
              <a:t> </a:t>
            </a:r>
            <a:r>
              <a:rPr lang="es-MX" sz="1400" b="1" dirty="0">
                <a:solidFill>
                  <a:schemeClr val="tx1"/>
                </a:solidFill>
              </a:rPr>
              <a:t>1</a:t>
            </a:r>
            <a:endParaRPr lang="es-ES" sz="1400" b="1" dirty="0">
              <a:solidFill>
                <a:schemeClr val="tx1"/>
              </a:solidFill>
            </a:endParaRPr>
          </a:p>
        </p:txBody>
      </p:sp>
      <p:sp>
        <p:nvSpPr>
          <p:cNvPr id="110605" name="Line 12"/>
          <p:cNvSpPr>
            <a:spLocks noChangeShapeType="1"/>
          </p:cNvSpPr>
          <p:nvPr/>
        </p:nvSpPr>
        <p:spPr bwMode="auto">
          <a:xfrm>
            <a:off x="1044575" y="1822468"/>
            <a:ext cx="0" cy="4212000"/>
          </a:xfrm>
          <a:prstGeom prst="line">
            <a:avLst/>
          </a:prstGeom>
          <a:noFill/>
          <a:ln w="3175">
            <a:solidFill>
              <a:schemeClr val="tx1"/>
            </a:solidFill>
            <a:round/>
            <a:headEnd/>
            <a:tailEnd/>
          </a:ln>
        </p:spPr>
        <p:txBody>
          <a:bodyPr wrap="none" tIns="90000" anchor="ctr"/>
          <a:lstStyle/>
          <a:p>
            <a:endParaRPr lang="es-ES">
              <a:solidFill>
                <a:schemeClr val="tx1"/>
              </a:solidFill>
            </a:endParaRPr>
          </a:p>
        </p:txBody>
      </p:sp>
      <p:sp>
        <p:nvSpPr>
          <p:cNvPr id="110606" name="Line 13"/>
          <p:cNvSpPr>
            <a:spLocks noChangeShapeType="1"/>
          </p:cNvSpPr>
          <p:nvPr/>
        </p:nvSpPr>
        <p:spPr bwMode="auto">
          <a:xfrm>
            <a:off x="828675" y="4769663"/>
            <a:ext cx="431800" cy="0"/>
          </a:xfrm>
          <a:prstGeom prst="line">
            <a:avLst/>
          </a:prstGeom>
          <a:noFill/>
          <a:ln w="3175">
            <a:solidFill>
              <a:schemeClr val="tx1"/>
            </a:solidFill>
            <a:round/>
            <a:headEnd/>
            <a:tailEnd type="oval" w="med" len="med"/>
          </a:ln>
        </p:spPr>
        <p:txBody>
          <a:bodyPr wrap="none" tIns="90000" anchor="ctr"/>
          <a:lstStyle/>
          <a:p>
            <a:endParaRPr lang="es-ES">
              <a:solidFill>
                <a:schemeClr val="tx1"/>
              </a:solidFill>
            </a:endParaRPr>
          </a:p>
        </p:txBody>
      </p:sp>
      <p:sp>
        <p:nvSpPr>
          <p:cNvPr id="110607" name="Line 14"/>
          <p:cNvSpPr>
            <a:spLocks noChangeShapeType="1"/>
          </p:cNvSpPr>
          <p:nvPr/>
        </p:nvSpPr>
        <p:spPr bwMode="auto">
          <a:xfrm>
            <a:off x="1044575" y="5316891"/>
            <a:ext cx="215900" cy="0"/>
          </a:xfrm>
          <a:prstGeom prst="line">
            <a:avLst/>
          </a:prstGeom>
          <a:noFill/>
          <a:ln w="3175">
            <a:solidFill>
              <a:schemeClr val="tx1"/>
            </a:solidFill>
            <a:round/>
            <a:headEnd/>
            <a:tailEnd type="oval" w="med" len="med"/>
          </a:ln>
        </p:spPr>
        <p:txBody>
          <a:bodyPr wrap="none" tIns="90000" anchor="ctr"/>
          <a:lstStyle/>
          <a:p>
            <a:endParaRPr lang="es-ES">
              <a:solidFill>
                <a:schemeClr val="tx1"/>
              </a:solidFill>
            </a:endParaRPr>
          </a:p>
        </p:txBody>
      </p:sp>
      <p:sp>
        <p:nvSpPr>
          <p:cNvPr id="110608" name="Line 15"/>
          <p:cNvSpPr>
            <a:spLocks noChangeShapeType="1"/>
          </p:cNvSpPr>
          <p:nvPr/>
        </p:nvSpPr>
        <p:spPr bwMode="auto">
          <a:xfrm>
            <a:off x="1044575" y="6029483"/>
            <a:ext cx="215900" cy="0"/>
          </a:xfrm>
          <a:prstGeom prst="line">
            <a:avLst/>
          </a:prstGeom>
          <a:noFill/>
          <a:ln w="3175">
            <a:solidFill>
              <a:schemeClr val="tx1"/>
            </a:solidFill>
            <a:round/>
            <a:headEnd/>
            <a:tailEnd type="oval" w="med" len="med"/>
          </a:ln>
        </p:spPr>
        <p:txBody>
          <a:bodyPr wrap="none" tIns="90000" anchor="ctr"/>
          <a:lstStyle/>
          <a:p>
            <a:endParaRPr lang="es-ES">
              <a:solidFill>
                <a:schemeClr val="tx1"/>
              </a:solidFill>
            </a:endParaRPr>
          </a:p>
        </p:txBody>
      </p:sp>
      <p:sp>
        <p:nvSpPr>
          <p:cNvPr id="110609" name="Line 16"/>
          <p:cNvSpPr>
            <a:spLocks noChangeShapeType="1"/>
          </p:cNvSpPr>
          <p:nvPr/>
        </p:nvSpPr>
        <p:spPr bwMode="auto">
          <a:xfrm>
            <a:off x="1044575" y="3934907"/>
            <a:ext cx="215900" cy="0"/>
          </a:xfrm>
          <a:prstGeom prst="line">
            <a:avLst/>
          </a:prstGeom>
          <a:noFill/>
          <a:ln w="3175">
            <a:solidFill>
              <a:schemeClr val="tx1"/>
            </a:solidFill>
            <a:round/>
            <a:headEnd/>
            <a:tailEnd type="oval" w="med" len="med"/>
          </a:ln>
        </p:spPr>
        <p:txBody>
          <a:bodyPr wrap="none" tIns="90000" anchor="ctr"/>
          <a:lstStyle/>
          <a:p>
            <a:endParaRPr lang="es-ES">
              <a:solidFill>
                <a:schemeClr val="tx1"/>
              </a:solidFill>
            </a:endParaRPr>
          </a:p>
        </p:txBody>
      </p:sp>
      <p:sp>
        <p:nvSpPr>
          <p:cNvPr id="110610" name="Line 17"/>
          <p:cNvSpPr>
            <a:spLocks noChangeShapeType="1"/>
          </p:cNvSpPr>
          <p:nvPr/>
        </p:nvSpPr>
        <p:spPr bwMode="auto">
          <a:xfrm>
            <a:off x="1044575" y="1820935"/>
            <a:ext cx="215900" cy="0"/>
          </a:xfrm>
          <a:prstGeom prst="line">
            <a:avLst/>
          </a:prstGeom>
          <a:noFill/>
          <a:ln w="3175">
            <a:solidFill>
              <a:schemeClr val="tx1"/>
            </a:solidFill>
            <a:round/>
            <a:headEnd/>
            <a:tailEnd type="oval" w="med" len="med"/>
          </a:ln>
        </p:spPr>
        <p:txBody>
          <a:bodyPr wrap="none" tIns="90000" anchor="ctr"/>
          <a:lstStyle/>
          <a:p>
            <a:endParaRPr lang="es-ES">
              <a:solidFill>
                <a:schemeClr val="tx1"/>
              </a:solidFill>
            </a:endParaRPr>
          </a:p>
        </p:txBody>
      </p:sp>
      <p:sp>
        <p:nvSpPr>
          <p:cNvPr id="110613" name="Line 52"/>
          <p:cNvSpPr>
            <a:spLocks noChangeShapeType="1"/>
          </p:cNvSpPr>
          <p:nvPr/>
        </p:nvSpPr>
        <p:spPr bwMode="auto">
          <a:xfrm>
            <a:off x="2195736" y="3938082"/>
            <a:ext cx="215900" cy="0"/>
          </a:xfrm>
          <a:prstGeom prst="line">
            <a:avLst/>
          </a:prstGeom>
          <a:noFill/>
          <a:ln w="3175">
            <a:solidFill>
              <a:schemeClr val="tx1"/>
            </a:solidFill>
            <a:round/>
            <a:headEnd/>
            <a:tailEnd type="oval" w="med" len="med"/>
          </a:ln>
        </p:spPr>
        <p:txBody>
          <a:bodyPr wrap="none" tIns="90000" anchor="ctr"/>
          <a:lstStyle/>
          <a:p>
            <a:endParaRPr lang="es-ES">
              <a:solidFill>
                <a:schemeClr val="tx1"/>
              </a:solidFill>
            </a:endParaRPr>
          </a:p>
        </p:txBody>
      </p:sp>
      <p:sp>
        <p:nvSpPr>
          <p:cNvPr id="110614" name="Line 53"/>
          <p:cNvSpPr>
            <a:spLocks noChangeShapeType="1"/>
          </p:cNvSpPr>
          <p:nvPr/>
        </p:nvSpPr>
        <p:spPr bwMode="auto">
          <a:xfrm>
            <a:off x="2197100" y="1779050"/>
            <a:ext cx="215900" cy="0"/>
          </a:xfrm>
          <a:prstGeom prst="line">
            <a:avLst/>
          </a:prstGeom>
          <a:noFill/>
          <a:ln w="3175">
            <a:solidFill>
              <a:schemeClr val="tx1"/>
            </a:solidFill>
            <a:round/>
            <a:headEnd/>
            <a:tailEnd type="oval" w="med" len="med"/>
          </a:ln>
        </p:spPr>
        <p:txBody>
          <a:bodyPr wrap="none" tIns="90000" anchor="ctr"/>
          <a:lstStyle/>
          <a:p>
            <a:endParaRPr lang="es-ES">
              <a:solidFill>
                <a:schemeClr val="tx1"/>
              </a:solidFill>
            </a:endParaRPr>
          </a:p>
        </p:txBody>
      </p:sp>
      <p:sp>
        <p:nvSpPr>
          <p:cNvPr id="110618" name="AutoShape 57"/>
          <p:cNvSpPr>
            <a:spLocks noChangeArrowheads="1"/>
          </p:cNvSpPr>
          <p:nvPr/>
        </p:nvSpPr>
        <p:spPr bwMode="auto">
          <a:xfrm>
            <a:off x="2500313" y="1593313"/>
            <a:ext cx="914400" cy="360362"/>
          </a:xfrm>
          <a:prstGeom prst="flowChartDocument">
            <a:avLst/>
          </a:prstGeom>
          <a:noFill/>
          <a:ln w="3175" algn="ctr">
            <a:solidFill>
              <a:schemeClr val="tx1"/>
            </a:solidFill>
            <a:miter lim="800000"/>
            <a:headEnd/>
            <a:tailEnd/>
          </a:ln>
        </p:spPr>
        <p:txBody>
          <a:bodyPr wrap="none" tIns="90000" anchor="ctr"/>
          <a:lstStyle/>
          <a:p>
            <a:pPr>
              <a:tabLst>
                <a:tab pos="180975" algn="l"/>
                <a:tab pos="447675" algn="l"/>
              </a:tabLst>
            </a:pPr>
            <a:r>
              <a:rPr lang="es-MX" sz="1400" b="1">
                <a:solidFill>
                  <a:schemeClr val="tx1"/>
                </a:solidFill>
              </a:rPr>
              <a:t>ProGES</a:t>
            </a:r>
            <a:endParaRPr lang="es-ES" sz="1400" b="1">
              <a:solidFill>
                <a:schemeClr val="tx1"/>
              </a:solidFill>
            </a:endParaRPr>
          </a:p>
        </p:txBody>
      </p:sp>
      <p:sp>
        <p:nvSpPr>
          <p:cNvPr id="110619" name="AutoShape 58"/>
          <p:cNvSpPr>
            <a:spLocks noChangeArrowheads="1"/>
          </p:cNvSpPr>
          <p:nvPr/>
        </p:nvSpPr>
        <p:spPr bwMode="auto">
          <a:xfrm>
            <a:off x="2420206" y="4389600"/>
            <a:ext cx="1182437" cy="689880"/>
          </a:xfrm>
          <a:prstGeom prst="flowChartDocument">
            <a:avLst/>
          </a:prstGeom>
          <a:noFill/>
          <a:ln w="3175" algn="ctr">
            <a:solidFill>
              <a:schemeClr val="tx1"/>
            </a:solidFill>
            <a:miter lim="800000"/>
            <a:headEnd/>
            <a:tailEnd/>
          </a:ln>
        </p:spPr>
        <p:txBody>
          <a:bodyPr wrap="none" tIns="90000" anchor="ctr"/>
          <a:lstStyle/>
          <a:p>
            <a:pPr>
              <a:tabLst>
                <a:tab pos="180975" algn="l"/>
                <a:tab pos="447675" algn="l"/>
              </a:tabLst>
            </a:pPr>
            <a:r>
              <a:rPr lang="es-MX" sz="1400" b="1" dirty="0" smtClean="0">
                <a:solidFill>
                  <a:schemeClr val="tx1"/>
                </a:solidFill>
              </a:rPr>
              <a:t>PFCE-</a:t>
            </a:r>
            <a:r>
              <a:rPr lang="es-MX" sz="1400" b="1" dirty="0" err="1" smtClean="0">
                <a:solidFill>
                  <a:schemeClr val="tx1"/>
                </a:solidFill>
              </a:rPr>
              <a:t>ProFOE</a:t>
            </a:r>
            <a:endParaRPr lang="es-MX" sz="1400" b="1" dirty="0" smtClean="0">
              <a:solidFill>
                <a:schemeClr val="tx1"/>
              </a:solidFill>
            </a:endParaRPr>
          </a:p>
        </p:txBody>
      </p:sp>
      <p:sp>
        <p:nvSpPr>
          <p:cNvPr id="110621" name="Rectangle 61"/>
          <p:cNvSpPr>
            <a:spLocks noChangeArrowheads="1"/>
          </p:cNvSpPr>
          <p:nvPr/>
        </p:nvSpPr>
        <p:spPr bwMode="auto">
          <a:xfrm>
            <a:off x="3929058" y="1416790"/>
            <a:ext cx="2000264" cy="217488"/>
          </a:xfrm>
          <a:prstGeom prst="rect">
            <a:avLst/>
          </a:prstGeom>
          <a:noFill/>
          <a:ln w="3175" algn="ctr">
            <a:noFill/>
            <a:miter lim="800000"/>
            <a:headEnd/>
            <a:tailEnd/>
          </a:ln>
        </p:spPr>
        <p:txBody>
          <a:bodyPr wrap="none" tIns="90000" anchor="ctr"/>
          <a:lstStyle/>
          <a:p>
            <a:pPr algn="l">
              <a:tabLst>
                <a:tab pos="180975" algn="l"/>
                <a:tab pos="447675" algn="l"/>
              </a:tabLst>
            </a:pPr>
            <a:r>
              <a:rPr lang="es-MX" b="1" dirty="0" err="1">
                <a:solidFill>
                  <a:schemeClr val="tx1"/>
                </a:solidFill>
              </a:rPr>
              <a:t>Proy</a:t>
            </a:r>
            <a:r>
              <a:rPr lang="es-MX" b="1" dirty="0">
                <a:solidFill>
                  <a:schemeClr val="tx1"/>
                </a:solidFill>
              </a:rPr>
              <a:t>. integral Gestión</a:t>
            </a:r>
            <a:endParaRPr lang="es-ES" b="1" dirty="0">
              <a:solidFill>
                <a:schemeClr val="tx1"/>
              </a:solidFill>
            </a:endParaRPr>
          </a:p>
        </p:txBody>
      </p:sp>
      <p:sp>
        <p:nvSpPr>
          <p:cNvPr id="110622" name="Line 64"/>
          <p:cNvSpPr>
            <a:spLocks noChangeShapeType="1"/>
          </p:cNvSpPr>
          <p:nvPr/>
        </p:nvSpPr>
        <p:spPr bwMode="auto">
          <a:xfrm>
            <a:off x="3668713" y="1537217"/>
            <a:ext cx="215900" cy="0"/>
          </a:xfrm>
          <a:prstGeom prst="line">
            <a:avLst/>
          </a:prstGeom>
          <a:noFill/>
          <a:ln w="3175">
            <a:solidFill>
              <a:schemeClr val="tx1"/>
            </a:solidFill>
            <a:round/>
            <a:headEnd/>
            <a:tailEnd type="diamond" w="med" len="med"/>
          </a:ln>
        </p:spPr>
        <p:txBody>
          <a:bodyPr wrap="none" tIns="90000" anchor="ctr"/>
          <a:lstStyle/>
          <a:p>
            <a:endParaRPr lang="es-ES">
              <a:solidFill>
                <a:schemeClr val="tx1"/>
              </a:solidFill>
            </a:endParaRPr>
          </a:p>
        </p:txBody>
      </p:sp>
      <p:sp>
        <p:nvSpPr>
          <p:cNvPr id="110623" name="Line 65"/>
          <p:cNvSpPr>
            <a:spLocks noChangeShapeType="1"/>
          </p:cNvSpPr>
          <p:nvPr/>
        </p:nvSpPr>
        <p:spPr bwMode="auto">
          <a:xfrm>
            <a:off x="3668713" y="2198039"/>
            <a:ext cx="215900" cy="0"/>
          </a:xfrm>
          <a:prstGeom prst="line">
            <a:avLst/>
          </a:prstGeom>
          <a:noFill/>
          <a:ln w="3175">
            <a:solidFill>
              <a:schemeClr val="tx1"/>
            </a:solidFill>
            <a:round/>
            <a:headEnd/>
            <a:tailEnd type="diamond" w="med" len="med"/>
          </a:ln>
        </p:spPr>
        <p:txBody>
          <a:bodyPr wrap="none" tIns="90000" anchor="ctr"/>
          <a:lstStyle/>
          <a:p>
            <a:endParaRPr lang="es-ES">
              <a:solidFill>
                <a:schemeClr val="tx1"/>
              </a:solidFill>
            </a:endParaRPr>
          </a:p>
        </p:txBody>
      </p:sp>
      <p:sp>
        <p:nvSpPr>
          <p:cNvPr id="110624" name="Line 68"/>
          <p:cNvSpPr>
            <a:spLocks noChangeShapeType="1"/>
          </p:cNvSpPr>
          <p:nvPr/>
        </p:nvSpPr>
        <p:spPr bwMode="auto">
          <a:xfrm>
            <a:off x="3410481" y="1744124"/>
            <a:ext cx="252000" cy="0"/>
          </a:xfrm>
          <a:prstGeom prst="line">
            <a:avLst/>
          </a:prstGeom>
          <a:noFill/>
          <a:ln w="3175">
            <a:solidFill>
              <a:schemeClr val="tx1"/>
            </a:solidFill>
            <a:round/>
            <a:headEnd/>
            <a:tailEnd/>
          </a:ln>
        </p:spPr>
        <p:txBody>
          <a:bodyPr wrap="none" tIns="90000" anchor="ctr"/>
          <a:lstStyle/>
          <a:p>
            <a:endParaRPr lang="es-ES">
              <a:solidFill>
                <a:schemeClr val="tx1"/>
              </a:solidFill>
            </a:endParaRPr>
          </a:p>
        </p:txBody>
      </p:sp>
      <p:sp>
        <p:nvSpPr>
          <p:cNvPr id="110625" name="Line 69"/>
          <p:cNvSpPr>
            <a:spLocks noChangeShapeType="1"/>
          </p:cNvSpPr>
          <p:nvPr/>
        </p:nvSpPr>
        <p:spPr bwMode="auto">
          <a:xfrm>
            <a:off x="3665538" y="1537057"/>
            <a:ext cx="0" cy="658800"/>
          </a:xfrm>
          <a:prstGeom prst="line">
            <a:avLst/>
          </a:prstGeom>
          <a:noFill/>
          <a:ln w="3175">
            <a:solidFill>
              <a:schemeClr val="tx1"/>
            </a:solidFill>
            <a:round/>
            <a:headEnd/>
            <a:tailEnd/>
          </a:ln>
        </p:spPr>
        <p:txBody>
          <a:bodyPr wrap="none" tIns="90000" anchor="ctr"/>
          <a:lstStyle/>
          <a:p>
            <a:endParaRPr lang="es-ES">
              <a:solidFill>
                <a:schemeClr val="tx1"/>
              </a:solidFill>
            </a:endParaRPr>
          </a:p>
        </p:txBody>
      </p:sp>
      <p:sp>
        <p:nvSpPr>
          <p:cNvPr id="110628" name="Rectangle 72"/>
          <p:cNvSpPr>
            <a:spLocks noChangeArrowheads="1"/>
          </p:cNvSpPr>
          <p:nvPr/>
        </p:nvSpPr>
        <p:spPr bwMode="auto">
          <a:xfrm>
            <a:off x="3900692" y="4414767"/>
            <a:ext cx="2067007" cy="988182"/>
          </a:xfrm>
          <a:prstGeom prst="rect">
            <a:avLst/>
          </a:prstGeom>
          <a:noFill/>
          <a:ln w="3175" algn="ctr">
            <a:noFill/>
            <a:miter lim="800000"/>
            <a:headEnd/>
            <a:tailEnd/>
          </a:ln>
        </p:spPr>
        <p:txBody>
          <a:bodyPr wrap="square" tIns="90000" anchor="ctr"/>
          <a:lstStyle/>
          <a:p>
            <a:pPr algn="l">
              <a:tabLst>
                <a:tab pos="180975" algn="l"/>
                <a:tab pos="447675" algn="l"/>
              </a:tabLst>
            </a:pPr>
            <a:r>
              <a:rPr lang="es-MX" sz="1400" b="1" dirty="0" smtClean="0">
                <a:solidFill>
                  <a:schemeClr val="tx1"/>
                </a:solidFill>
              </a:rPr>
              <a:t>Proy</a:t>
            </a:r>
            <a:r>
              <a:rPr lang="es-MX" sz="1400" dirty="0" smtClean="0">
                <a:solidFill>
                  <a:schemeClr val="tx1"/>
                </a:solidFill>
              </a:rPr>
              <a:t>ecto Integral para atender problemas</a:t>
            </a:r>
          </a:p>
          <a:p>
            <a:pPr algn="l">
              <a:tabLst>
                <a:tab pos="180975" algn="l"/>
                <a:tab pos="447675" algn="l"/>
              </a:tabLst>
            </a:pPr>
            <a:r>
              <a:rPr lang="es-MX" sz="1400" dirty="0">
                <a:solidFill>
                  <a:schemeClr val="tx1"/>
                </a:solidFill>
              </a:rPr>
              <a:t>c</a:t>
            </a:r>
            <a:r>
              <a:rPr lang="es-MX" sz="1400" b="1" dirty="0" smtClean="0">
                <a:solidFill>
                  <a:schemeClr val="tx1"/>
                </a:solidFill>
              </a:rPr>
              <a:t>omunes y particulares </a:t>
            </a:r>
            <a:r>
              <a:rPr lang="es-MX" sz="1400" dirty="0" smtClean="0">
                <a:solidFill>
                  <a:schemeClr val="tx1"/>
                </a:solidFill>
              </a:rPr>
              <a:t>de los PE</a:t>
            </a:r>
            <a:endParaRPr lang="es-ES" sz="1400" b="1" dirty="0">
              <a:solidFill>
                <a:schemeClr val="tx1"/>
              </a:solidFill>
            </a:endParaRPr>
          </a:p>
        </p:txBody>
      </p:sp>
      <p:sp>
        <p:nvSpPr>
          <p:cNvPr id="110631" name="Line 75"/>
          <p:cNvSpPr>
            <a:spLocks noChangeShapeType="1"/>
          </p:cNvSpPr>
          <p:nvPr/>
        </p:nvSpPr>
        <p:spPr bwMode="auto">
          <a:xfrm>
            <a:off x="3606314" y="4570575"/>
            <a:ext cx="294925" cy="0"/>
          </a:xfrm>
          <a:prstGeom prst="line">
            <a:avLst/>
          </a:prstGeom>
          <a:noFill/>
          <a:ln w="3175">
            <a:solidFill>
              <a:schemeClr val="tx1"/>
            </a:solidFill>
            <a:round/>
            <a:headEnd/>
            <a:tailEnd type="diamond" w="med" len="med"/>
          </a:ln>
        </p:spPr>
        <p:txBody>
          <a:bodyPr wrap="none" tIns="90000" anchor="ctr"/>
          <a:lstStyle/>
          <a:p>
            <a:endParaRPr lang="es-ES">
              <a:solidFill>
                <a:schemeClr val="tx1"/>
              </a:solidFill>
            </a:endParaRPr>
          </a:p>
        </p:txBody>
      </p:sp>
      <p:sp>
        <p:nvSpPr>
          <p:cNvPr id="110634" name="Line 82"/>
          <p:cNvSpPr>
            <a:spLocks noChangeShapeType="1"/>
          </p:cNvSpPr>
          <p:nvPr/>
        </p:nvSpPr>
        <p:spPr bwMode="auto">
          <a:xfrm>
            <a:off x="6968667" y="1449031"/>
            <a:ext cx="0" cy="3129443"/>
          </a:xfrm>
          <a:prstGeom prst="line">
            <a:avLst/>
          </a:prstGeom>
          <a:noFill/>
          <a:ln w="28575">
            <a:solidFill>
              <a:schemeClr val="tx1"/>
            </a:solidFill>
            <a:round/>
            <a:headEnd/>
            <a:tailEnd/>
          </a:ln>
        </p:spPr>
        <p:txBody>
          <a:bodyPr wrap="none" tIns="90000" anchor="ctr"/>
          <a:lstStyle/>
          <a:p>
            <a:endParaRPr lang="es-ES">
              <a:solidFill>
                <a:schemeClr val="tx1"/>
              </a:solidFill>
            </a:endParaRPr>
          </a:p>
        </p:txBody>
      </p:sp>
      <p:sp>
        <p:nvSpPr>
          <p:cNvPr id="110638" name="Rectangle 125"/>
          <p:cNvSpPr>
            <a:spLocks noChangeArrowheads="1"/>
          </p:cNvSpPr>
          <p:nvPr/>
        </p:nvSpPr>
        <p:spPr bwMode="auto">
          <a:xfrm>
            <a:off x="2339975" y="705889"/>
            <a:ext cx="1366838" cy="576262"/>
          </a:xfrm>
          <a:prstGeom prst="rect">
            <a:avLst/>
          </a:prstGeom>
          <a:solidFill>
            <a:schemeClr val="bg1">
              <a:lumMod val="75000"/>
              <a:alpha val="20000"/>
            </a:schemeClr>
          </a:solidFill>
          <a:ln w="3175" algn="ctr">
            <a:noFill/>
            <a:miter lim="800000"/>
            <a:headEnd/>
            <a:tailEnd/>
          </a:ln>
        </p:spPr>
        <p:txBody>
          <a:bodyPr wrap="none" tIns="90000" anchor="ctr"/>
          <a:lstStyle/>
          <a:p>
            <a:pPr>
              <a:tabLst>
                <a:tab pos="180975" algn="l"/>
                <a:tab pos="447675" algn="l"/>
              </a:tabLst>
            </a:pPr>
            <a:r>
              <a:rPr lang="es-MX" sz="1600" b="1">
                <a:solidFill>
                  <a:schemeClr val="tx1"/>
                </a:solidFill>
              </a:rPr>
              <a:t>Instrumento</a:t>
            </a:r>
          </a:p>
          <a:p>
            <a:pPr>
              <a:tabLst>
                <a:tab pos="180975" algn="l"/>
                <a:tab pos="447675" algn="l"/>
              </a:tabLst>
            </a:pPr>
            <a:r>
              <a:rPr lang="es-MX" sz="1600" b="1">
                <a:solidFill>
                  <a:schemeClr val="tx1"/>
                </a:solidFill>
              </a:rPr>
              <a:t>formulado</a:t>
            </a:r>
            <a:endParaRPr lang="es-ES" sz="1600" b="1">
              <a:solidFill>
                <a:schemeClr val="tx1"/>
              </a:solidFill>
            </a:endParaRPr>
          </a:p>
        </p:txBody>
      </p:sp>
      <p:sp>
        <p:nvSpPr>
          <p:cNvPr id="110639" name="Rectangle 126"/>
          <p:cNvSpPr>
            <a:spLocks noChangeArrowheads="1"/>
          </p:cNvSpPr>
          <p:nvPr/>
        </p:nvSpPr>
        <p:spPr bwMode="auto">
          <a:xfrm>
            <a:off x="3779838" y="705889"/>
            <a:ext cx="3097212" cy="576262"/>
          </a:xfrm>
          <a:prstGeom prst="rect">
            <a:avLst/>
          </a:prstGeom>
          <a:solidFill>
            <a:srgbClr val="3366CC">
              <a:alpha val="20000"/>
            </a:srgbClr>
          </a:solidFill>
          <a:ln w="3175" algn="ctr">
            <a:noFill/>
            <a:miter lim="800000"/>
            <a:headEnd/>
            <a:tailEnd/>
          </a:ln>
        </p:spPr>
        <p:txBody>
          <a:bodyPr wrap="none" tIns="90000" anchor="ctr"/>
          <a:lstStyle/>
          <a:p>
            <a:pPr>
              <a:tabLst>
                <a:tab pos="180975" algn="l"/>
                <a:tab pos="447675" algn="l"/>
              </a:tabLst>
            </a:pPr>
            <a:r>
              <a:rPr lang="es-MX" sz="1600" b="1" dirty="0">
                <a:solidFill>
                  <a:schemeClr val="tx1"/>
                </a:solidFill>
              </a:rPr>
              <a:t>Captura del proyecto </a:t>
            </a:r>
          </a:p>
          <a:p>
            <a:pPr>
              <a:tabLst>
                <a:tab pos="180975" algn="l"/>
                <a:tab pos="447675" algn="l"/>
              </a:tabLst>
            </a:pPr>
            <a:r>
              <a:rPr lang="es-MX" sz="1600" b="1" dirty="0" smtClean="0">
                <a:solidFill>
                  <a:schemeClr val="tx1"/>
                </a:solidFill>
              </a:rPr>
              <a:t>En el módulo electrónico</a:t>
            </a:r>
            <a:endParaRPr lang="es-ES" sz="1600" b="1" dirty="0">
              <a:solidFill>
                <a:schemeClr val="tx1"/>
              </a:solidFill>
            </a:endParaRPr>
          </a:p>
        </p:txBody>
      </p:sp>
      <p:sp>
        <p:nvSpPr>
          <p:cNvPr id="110641" name="Text Box 130"/>
          <p:cNvSpPr txBox="1">
            <a:spLocks noChangeArrowheads="1"/>
          </p:cNvSpPr>
          <p:nvPr/>
        </p:nvSpPr>
        <p:spPr bwMode="auto">
          <a:xfrm>
            <a:off x="388034" y="257175"/>
            <a:ext cx="8361584" cy="444822"/>
          </a:xfrm>
          <a:prstGeom prst="rect">
            <a:avLst/>
          </a:prstGeom>
          <a:noFill/>
          <a:ln w="3175" algn="ctr">
            <a:noFill/>
            <a:miter lim="800000"/>
            <a:headEnd/>
            <a:tailEnd/>
          </a:ln>
        </p:spPr>
        <p:txBody>
          <a:bodyPr wrap="none" tIns="90000">
            <a:spAutoFit/>
          </a:bodyPr>
          <a:lstStyle/>
          <a:p>
            <a:pPr>
              <a:tabLst>
                <a:tab pos="180975" algn="l"/>
                <a:tab pos="447675" algn="l"/>
              </a:tabLst>
            </a:pPr>
            <a:r>
              <a:rPr lang="es-MX" sz="2000" b="1" dirty="0" smtClean="0">
                <a:solidFill>
                  <a:schemeClr val="tx1"/>
                </a:solidFill>
              </a:rPr>
              <a:t>Formulación, integración y captura de proyectos </a:t>
            </a:r>
            <a:r>
              <a:rPr lang="es-MX" sz="2000" b="1" dirty="0">
                <a:solidFill>
                  <a:schemeClr val="tx1"/>
                </a:solidFill>
              </a:rPr>
              <a:t>del </a:t>
            </a:r>
            <a:r>
              <a:rPr lang="es-MX" sz="2000" b="1" dirty="0" smtClean="0">
                <a:solidFill>
                  <a:schemeClr val="tx1"/>
                </a:solidFill>
              </a:rPr>
              <a:t>PFCE-</a:t>
            </a:r>
            <a:r>
              <a:rPr lang="es-MX" sz="2000" b="1" dirty="0" err="1" smtClean="0">
                <a:solidFill>
                  <a:schemeClr val="tx1"/>
                </a:solidFill>
              </a:rPr>
              <a:t>ProFOE</a:t>
            </a:r>
            <a:endParaRPr lang="es-ES" sz="2000" b="1" dirty="0">
              <a:solidFill>
                <a:schemeClr val="tx1"/>
              </a:solidFill>
            </a:endParaRPr>
          </a:p>
        </p:txBody>
      </p:sp>
      <p:sp>
        <p:nvSpPr>
          <p:cNvPr id="110642" name="AutoShape 137"/>
          <p:cNvSpPr>
            <a:spLocks noChangeArrowheads="1"/>
          </p:cNvSpPr>
          <p:nvPr/>
        </p:nvSpPr>
        <p:spPr bwMode="auto">
          <a:xfrm>
            <a:off x="7439547" y="2642313"/>
            <a:ext cx="1660506" cy="1071569"/>
          </a:xfrm>
          <a:prstGeom prst="flowChartOnlineStorage">
            <a:avLst/>
          </a:prstGeom>
          <a:solidFill>
            <a:schemeClr val="bg1"/>
          </a:solidFill>
          <a:ln w="3175" algn="ctr">
            <a:solidFill>
              <a:schemeClr val="tx1"/>
            </a:solidFill>
            <a:miter lim="800000"/>
            <a:headEnd/>
            <a:tailEnd/>
          </a:ln>
        </p:spPr>
        <p:txBody>
          <a:bodyPr wrap="none" tIns="90000" anchor="ctr"/>
          <a:lstStyle/>
          <a:p>
            <a:pPr>
              <a:tabLst>
                <a:tab pos="180975" algn="l"/>
                <a:tab pos="447675" algn="l"/>
              </a:tabLst>
            </a:pPr>
            <a:r>
              <a:rPr lang="es-MX" sz="1400" b="1" dirty="0" smtClean="0">
                <a:solidFill>
                  <a:srgbClr val="FF0000"/>
                </a:solidFill>
              </a:rPr>
              <a:t>Sistema</a:t>
            </a:r>
          </a:p>
          <a:p>
            <a:pPr>
              <a:tabLst>
                <a:tab pos="180975" algn="l"/>
                <a:tab pos="447675" algn="l"/>
              </a:tabLst>
            </a:pPr>
            <a:r>
              <a:rPr lang="es-MX" sz="1400" b="1" dirty="0">
                <a:solidFill>
                  <a:srgbClr val="FF0000"/>
                </a:solidFill>
              </a:rPr>
              <a:t>E</a:t>
            </a:r>
            <a:r>
              <a:rPr lang="es-MX" sz="1400" b="1" dirty="0" smtClean="0">
                <a:solidFill>
                  <a:srgbClr val="FF0000"/>
                </a:solidFill>
              </a:rPr>
              <a:t>lectrónico</a:t>
            </a:r>
          </a:p>
          <a:p>
            <a:pPr>
              <a:tabLst>
                <a:tab pos="180975" algn="l"/>
                <a:tab pos="447675" algn="l"/>
              </a:tabLst>
            </a:pPr>
            <a:r>
              <a:rPr lang="es-MX" sz="1400" b="1" dirty="0" smtClean="0">
                <a:solidFill>
                  <a:srgbClr val="FF0000"/>
                </a:solidFill>
              </a:rPr>
              <a:t>e-PIFI 3.0</a:t>
            </a:r>
            <a:endParaRPr lang="es-ES" sz="1400" b="1" dirty="0">
              <a:solidFill>
                <a:srgbClr val="FF0000"/>
              </a:solidFill>
            </a:endParaRPr>
          </a:p>
        </p:txBody>
      </p:sp>
      <p:sp>
        <p:nvSpPr>
          <p:cNvPr id="110645" name="Line 142"/>
          <p:cNvSpPr>
            <a:spLocks noChangeShapeType="1"/>
          </p:cNvSpPr>
          <p:nvPr/>
        </p:nvSpPr>
        <p:spPr bwMode="auto">
          <a:xfrm>
            <a:off x="5967699" y="4534062"/>
            <a:ext cx="287337" cy="0"/>
          </a:xfrm>
          <a:prstGeom prst="line">
            <a:avLst/>
          </a:prstGeom>
          <a:noFill/>
          <a:ln w="3175">
            <a:solidFill>
              <a:schemeClr val="tx1"/>
            </a:solidFill>
            <a:round/>
            <a:headEnd/>
            <a:tailEnd type="triangle" w="med" len="med"/>
          </a:ln>
        </p:spPr>
        <p:txBody>
          <a:bodyPr wrap="none" tIns="90000" anchor="ctr"/>
          <a:lstStyle/>
          <a:p>
            <a:endParaRPr lang="es-ES">
              <a:solidFill>
                <a:schemeClr val="tx1"/>
              </a:solidFill>
            </a:endParaRPr>
          </a:p>
        </p:txBody>
      </p:sp>
      <p:sp>
        <p:nvSpPr>
          <p:cNvPr id="110658" name="Line 151"/>
          <p:cNvSpPr>
            <a:spLocks noChangeShapeType="1"/>
          </p:cNvSpPr>
          <p:nvPr/>
        </p:nvSpPr>
        <p:spPr bwMode="auto">
          <a:xfrm>
            <a:off x="6650912" y="1515304"/>
            <a:ext cx="287337" cy="0"/>
          </a:xfrm>
          <a:prstGeom prst="line">
            <a:avLst/>
          </a:prstGeom>
          <a:noFill/>
          <a:ln w="28575">
            <a:solidFill>
              <a:schemeClr val="tx1"/>
            </a:solidFill>
            <a:round/>
            <a:headEnd/>
            <a:tailEnd type="triangle" w="med" len="med"/>
          </a:ln>
        </p:spPr>
        <p:txBody>
          <a:bodyPr wrap="none" tIns="90000" anchor="ctr"/>
          <a:lstStyle/>
          <a:p>
            <a:endParaRPr lang="es-ES">
              <a:solidFill>
                <a:schemeClr val="tx1"/>
              </a:solidFill>
            </a:endParaRPr>
          </a:p>
        </p:txBody>
      </p:sp>
      <p:sp>
        <p:nvSpPr>
          <p:cNvPr id="110659" name="AutoShape 131"/>
          <p:cNvSpPr>
            <a:spLocks noChangeArrowheads="1"/>
          </p:cNvSpPr>
          <p:nvPr/>
        </p:nvSpPr>
        <p:spPr bwMode="auto">
          <a:xfrm>
            <a:off x="6281024" y="1370842"/>
            <a:ext cx="503238" cy="288925"/>
          </a:xfrm>
          <a:prstGeom prst="flowChartOnlineStorage">
            <a:avLst/>
          </a:prstGeom>
          <a:solidFill>
            <a:schemeClr val="bg1"/>
          </a:solidFill>
          <a:ln w="3175" algn="ctr">
            <a:solidFill>
              <a:schemeClr val="tx1"/>
            </a:solidFill>
            <a:miter lim="800000"/>
            <a:headEnd/>
            <a:tailEnd/>
          </a:ln>
        </p:spPr>
        <p:txBody>
          <a:bodyPr wrap="none" tIns="90000" anchor="ctr"/>
          <a:lstStyle/>
          <a:p>
            <a:endParaRPr lang="es-ES_tradnl" sz="1400">
              <a:solidFill>
                <a:schemeClr val="tx1"/>
              </a:solidFill>
            </a:endParaRPr>
          </a:p>
        </p:txBody>
      </p:sp>
      <p:sp>
        <p:nvSpPr>
          <p:cNvPr id="110662" name="Line 153"/>
          <p:cNvSpPr>
            <a:spLocks noChangeShapeType="1"/>
          </p:cNvSpPr>
          <p:nvPr/>
        </p:nvSpPr>
        <p:spPr bwMode="auto">
          <a:xfrm>
            <a:off x="7036777" y="3175477"/>
            <a:ext cx="396000" cy="0"/>
          </a:xfrm>
          <a:prstGeom prst="line">
            <a:avLst/>
          </a:prstGeom>
          <a:noFill/>
          <a:ln w="28575">
            <a:solidFill>
              <a:schemeClr val="tx1"/>
            </a:solidFill>
            <a:round/>
            <a:headEnd/>
            <a:tailEnd type="triangle" w="med" len="med"/>
          </a:ln>
        </p:spPr>
        <p:txBody>
          <a:bodyPr wrap="none" tIns="90000" anchor="ctr"/>
          <a:lstStyle/>
          <a:p>
            <a:endParaRPr lang="es-ES">
              <a:solidFill>
                <a:schemeClr val="tx1"/>
              </a:solidFill>
            </a:endParaRPr>
          </a:p>
        </p:txBody>
      </p:sp>
      <p:sp>
        <p:nvSpPr>
          <p:cNvPr id="74" name="Line 141"/>
          <p:cNvSpPr>
            <a:spLocks noChangeShapeType="1"/>
          </p:cNvSpPr>
          <p:nvPr/>
        </p:nvSpPr>
        <p:spPr bwMode="auto">
          <a:xfrm>
            <a:off x="5883285" y="1517420"/>
            <a:ext cx="252000" cy="0"/>
          </a:xfrm>
          <a:prstGeom prst="line">
            <a:avLst/>
          </a:prstGeom>
          <a:noFill/>
          <a:ln w="3175">
            <a:solidFill>
              <a:schemeClr val="tx1"/>
            </a:solidFill>
            <a:round/>
            <a:headEnd/>
            <a:tailEnd type="triangle" w="med" len="med"/>
          </a:ln>
        </p:spPr>
        <p:txBody>
          <a:bodyPr wrap="none" tIns="90000" anchor="ctr"/>
          <a:lstStyle/>
          <a:p>
            <a:endParaRPr lang="es-ES">
              <a:solidFill>
                <a:schemeClr val="tx1"/>
              </a:solidFill>
            </a:endParaRPr>
          </a:p>
        </p:txBody>
      </p:sp>
      <p:sp>
        <p:nvSpPr>
          <p:cNvPr id="78" name="Rectangle 61"/>
          <p:cNvSpPr>
            <a:spLocks noChangeArrowheads="1"/>
          </p:cNvSpPr>
          <p:nvPr/>
        </p:nvSpPr>
        <p:spPr bwMode="auto">
          <a:xfrm>
            <a:off x="3929058" y="2063979"/>
            <a:ext cx="2000264" cy="217488"/>
          </a:xfrm>
          <a:prstGeom prst="rect">
            <a:avLst/>
          </a:prstGeom>
          <a:noFill/>
          <a:ln w="3175" algn="ctr">
            <a:noFill/>
            <a:miter lim="800000"/>
            <a:headEnd/>
            <a:tailEnd/>
          </a:ln>
        </p:spPr>
        <p:txBody>
          <a:bodyPr wrap="none" tIns="90000" anchor="ctr"/>
          <a:lstStyle/>
          <a:p>
            <a:pPr algn="l">
              <a:tabLst>
                <a:tab pos="180975" algn="l"/>
                <a:tab pos="447675" algn="l"/>
              </a:tabLst>
            </a:pPr>
            <a:r>
              <a:rPr lang="es-MX" b="1" dirty="0" err="1">
                <a:solidFill>
                  <a:schemeClr val="tx1"/>
                </a:solidFill>
              </a:rPr>
              <a:t>Proy</a:t>
            </a:r>
            <a:r>
              <a:rPr lang="es-MX" b="1" dirty="0">
                <a:solidFill>
                  <a:schemeClr val="tx1"/>
                </a:solidFill>
              </a:rPr>
              <a:t>. </a:t>
            </a:r>
            <a:r>
              <a:rPr lang="es-MX" b="1" dirty="0" smtClean="0">
                <a:solidFill>
                  <a:schemeClr val="tx1"/>
                </a:solidFill>
              </a:rPr>
              <a:t>Problemas comunes </a:t>
            </a:r>
          </a:p>
          <a:p>
            <a:pPr algn="l">
              <a:tabLst>
                <a:tab pos="180975" algn="l"/>
                <a:tab pos="447675" algn="l"/>
              </a:tabLst>
            </a:pPr>
            <a:r>
              <a:rPr lang="es-MX" b="1" dirty="0" smtClean="0">
                <a:solidFill>
                  <a:schemeClr val="tx1"/>
                </a:solidFill>
              </a:rPr>
              <a:t>de la gestión </a:t>
            </a:r>
            <a:r>
              <a:rPr lang="es-MX" dirty="0" smtClean="0">
                <a:solidFill>
                  <a:schemeClr val="tx1"/>
                </a:solidFill>
              </a:rPr>
              <a:t>de los PE</a:t>
            </a:r>
            <a:endParaRPr lang="es-ES" b="1" dirty="0">
              <a:solidFill>
                <a:schemeClr val="tx1"/>
              </a:solidFill>
            </a:endParaRPr>
          </a:p>
        </p:txBody>
      </p:sp>
      <p:sp>
        <p:nvSpPr>
          <p:cNvPr id="87" name="Line 151"/>
          <p:cNvSpPr>
            <a:spLocks noChangeShapeType="1"/>
          </p:cNvSpPr>
          <p:nvPr/>
        </p:nvSpPr>
        <p:spPr bwMode="auto">
          <a:xfrm>
            <a:off x="6670189" y="2231386"/>
            <a:ext cx="287337" cy="0"/>
          </a:xfrm>
          <a:prstGeom prst="line">
            <a:avLst/>
          </a:prstGeom>
          <a:noFill/>
          <a:ln w="28575">
            <a:solidFill>
              <a:schemeClr val="tx1"/>
            </a:solidFill>
            <a:round/>
            <a:headEnd/>
            <a:tailEnd type="triangle" w="med" len="med"/>
          </a:ln>
        </p:spPr>
        <p:txBody>
          <a:bodyPr wrap="none" tIns="90000" anchor="ctr"/>
          <a:lstStyle/>
          <a:p>
            <a:endParaRPr lang="es-ES">
              <a:solidFill>
                <a:schemeClr val="tx1"/>
              </a:solidFill>
            </a:endParaRPr>
          </a:p>
        </p:txBody>
      </p:sp>
      <p:sp>
        <p:nvSpPr>
          <p:cNvPr id="88" name="AutoShape 131"/>
          <p:cNvSpPr>
            <a:spLocks noChangeArrowheads="1"/>
          </p:cNvSpPr>
          <p:nvPr/>
        </p:nvSpPr>
        <p:spPr bwMode="auto">
          <a:xfrm>
            <a:off x="6300301" y="2086924"/>
            <a:ext cx="503238" cy="288925"/>
          </a:xfrm>
          <a:prstGeom prst="flowChartOnlineStorage">
            <a:avLst/>
          </a:prstGeom>
          <a:solidFill>
            <a:schemeClr val="bg1"/>
          </a:solidFill>
          <a:ln w="3175" algn="ctr">
            <a:solidFill>
              <a:schemeClr val="tx1"/>
            </a:solidFill>
            <a:miter lim="800000"/>
            <a:headEnd/>
            <a:tailEnd/>
          </a:ln>
        </p:spPr>
        <p:txBody>
          <a:bodyPr wrap="none" tIns="90000" anchor="ctr"/>
          <a:lstStyle/>
          <a:p>
            <a:endParaRPr lang="es-ES_tradnl" sz="1400">
              <a:solidFill>
                <a:schemeClr val="tx1"/>
              </a:solidFill>
            </a:endParaRPr>
          </a:p>
        </p:txBody>
      </p:sp>
      <p:sp>
        <p:nvSpPr>
          <p:cNvPr id="89" name="Line 141"/>
          <p:cNvSpPr>
            <a:spLocks noChangeShapeType="1"/>
          </p:cNvSpPr>
          <p:nvPr/>
        </p:nvSpPr>
        <p:spPr bwMode="auto">
          <a:xfrm>
            <a:off x="5902562" y="2233502"/>
            <a:ext cx="252000" cy="0"/>
          </a:xfrm>
          <a:prstGeom prst="line">
            <a:avLst/>
          </a:prstGeom>
          <a:noFill/>
          <a:ln w="3175">
            <a:solidFill>
              <a:schemeClr val="tx1"/>
            </a:solidFill>
            <a:round/>
            <a:headEnd/>
            <a:tailEnd type="triangle" w="med" len="med"/>
          </a:ln>
        </p:spPr>
        <p:txBody>
          <a:bodyPr wrap="none" tIns="90000" anchor="ctr"/>
          <a:lstStyle/>
          <a:p>
            <a:endParaRPr lang="es-ES">
              <a:solidFill>
                <a:schemeClr val="tx1"/>
              </a:solidFill>
            </a:endParaRPr>
          </a:p>
        </p:txBody>
      </p:sp>
      <p:sp>
        <p:nvSpPr>
          <p:cNvPr id="90" name="Line 150"/>
          <p:cNvSpPr>
            <a:spLocks noChangeShapeType="1"/>
          </p:cNvSpPr>
          <p:nvPr/>
        </p:nvSpPr>
        <p:spPr bwMode="auto">
          <a:xfrm>
            <a:off x="6633039" y="4540412"/>
            <a:ext cx="287337" cy="0"/>
          </a:xfrm>
          <a:prstGeom prst="line">
            <a:avLst/>
          </a:prstGeom>
          <a:noFill/>
          <a:ln w="28575">
            <a:solidFill>
              <a:schemeClr val="tx1"/>
            </a:solidFill>
            <a:round/>
            <a:headEnd/>
            <a:tailEnd type="triangle" w="med" len="med"/>
          </a:ln>
        </p:spPr>
        <p:txBody>
          <a:bodyPr wrap="none" tIns="90000" anchor="ctr"/>
          <a:lstStyle/>
          <a:p>
            <a:endParaRPr lang="es-ES">
              <a:solidFill>
                <a:schemeClr val="tx1"/>
              </a:solidFill>
            </a:endParaRPr>
          </a:p>
        </p:txBody>
      </p:sp>
      <p:sp>
        <p:nvSpPr>
          <p:cNvPr id="91" name="AutoShape 132"/>
          <p:cNvSpPr>
            <a:spLocks noChangeArrowheads="1"/>
          </p:cNvSpPr>
          <p:nvPr/>
        </p:nvSpPr>
        <p:spPr bwMode="auto">
          <a:xfrm>
            <a:off x="6294901" y="4389599"/>
            <a:ext cx="503238" cy="288925"/>
          </a:xfrm>
          <a:prstGeom prst="flowChartOnlineStorage">
            <a:avLst/>
          </a:prstGeom>
          <a:solidFill>
            <a:schemeClr val="bg1"/>
          </a:solidFill>
          <a:ln w="3175" algn="ctr">
            <a:solidFill>
              <a:schemeClr val="tx1"/>
            </a:solidFill>
            <a:miter lim="800000"/>
            <a:headEnd/>
            <a:tailEnd/>
          </a:ln>
        </p:spPr>
        <p:txBody>
          <a:bodyPr wrap="none" tIns="90000" anchor="ctr"/>
          <a:lstStyle/>
          <a:p>
            <a:endParaRPr lang="es-ES_tradnl" sz="1400">
              <a:solidFill>
                <a:schemeClr val="tx1"/>
              </a:solidFill>
            </a:endParaRPr>
          </a:p>
        </p:txBody>
      </p:sp>
      <p:sp>
        <p:nvSpPr>
          <p:cNvPr id="81" name="Line 52"/>
          <p:cNvSpPr>
            <a:spLocks noChangeShapeType="1"/>
          </p:cNvSpPr>
          <p:nvPr/>
        </p:nvSpPr>
        <p:spPr bwMode="auto">
          <a:xfrm>
            <a:off x="2195736" y="4797152"/>
            <a:ext cx="215900" cy="0"/>
          </a:xfrm>
          <a:prstGeom prst="line">
            <a:avLst/>
          </a:prstGeom>
          <a:noFill/>
          <a:ln w="3175">
            <a:solidFill>
              <a:schemeClr val="tx1"/>
            </a:solidFill>
            <a:round/>
            <a:headEnd/>
            <a:tailEnd type="oval" w="med" len="med"/>
          </a:ln>
        </p:spPr>
        <p:txBody>
          <a:bodyPr wrap="none" tIns="90000" anchor="ctr"/>
          <a:lstStyle/>
          <a:p>
            <a:endParaRPr lang="es-ES">
              <a:solidFill>
                <a:schemeClr val="tx1"/>
              </a:solidFill>
            </a:endParaRPr>
          </a:p>
        </p:txBody>
      </p:sp>
      <p:sp>
        <p:nvSpPr>
          <p:cNvPr id="92" name="Line 52"/>
          <p:cNvSpPr>
            <a:spLocks noChangeShapeType="1"/>
          </p:cNvSpPr>
          <p:nvPr/>
        </p:nvSpPr>
        <p:spPr bwMode="auto">
          <a:xfrm>
            <a:off x="2195736" y="5445224"/>
            <a:ext cx="215900" cy="0"/>
          </a:xfrm>
          <a:prstGeom prst="line">
            <a:avLst/>
          </a:prstGeom>
          <a:noFill/>
          <a:ln w="3175">
            <a:solidFill>
              <a:schemeClr val="tx1"/>
            </a:solidFill>
            <a:round/>
            <a:headEnd/>
            <a:tailEnd type="oval" w="med" len="med"/>
          </a:ln>
        </p:spPr>
        <p:txBody>
          <a:bodyPr wrap="none" tIns="90000" anchor="ctr"/>
          <a:lstStyle/>
          <a:p>
            <a:endParaRPr lang="es-ES">
              <a:solidFill>
                <a:schemeClr val="tx1"/>
              </a:solidFill>
            </a:endParaRPr>
          </a:p>
        </p:txBody>
      </p:sp>
      <p:sp>
        <p:nvSpPr>
          <p:cNvPr id="94" name="Line 52"/>
          <p:cNvSpPr>
            <a:spLocks noChangeShapeType="1"/>
          </p:cNvSpPr>
          <p:nvPr/>
        </p:nvSpPr>
        <p:spPr bwMode="auto">
          <a:xfrm>
            <a:off x="2195736" y="6021288"/>
            <a:ext cx="215900" cy="0"/>
          </a:xfrm>
          <a:prstGeom prst="line">
            <a:avLst/>
          </a:prstGeom>
          <a:noFill/>
          <a:ln w="3175">
            <a:solidFill>
              <a:schemeClr val="tx1"/>
            </a:solidFill>
            <a:round/>
            <a:headEnd/>
            <a:tailEnd type="oval" w="med" len="med"/>
          </a:ln>
        </p:spPr>
        <p:txBody>
          <a:bodyPr wrap="none" tIns="90000" anchor="ctr"/>
          <a:lstStyle/>
          <a:p>
            <a:endParaRPr lang="es-ES">
              <a:solidFill>
                <a:schemeClr val="tx1"/>
              </a:solidFill>
            </a:endParaRPr>
          </a:p>
        </p:txBody>
      </p:sp>
      <p:sp>
        <p:nvSpPr>
          <p:cNvPr id="95" name="Rectangle 90"/>
          <p:cNvSpPr>
            <a:spLocks noChangeArrowheads="1"/>
          </p:cNvSpPr>
          <p:nvPr/>
        </p:nvSpPr>
        <p:spPr bwMode="auto">
          <a:xfrm>
            <a:off x="902030" y="1355735"/>
            <a:ext cx="1366838" cy="5456252"/>
          </a:xfrm>
          <a:prstGeom prst="rect">
            <a:avLst/>
          </a:prstGeom>
          <a:solidFill>
            <a:srgbClr val="92D050">
              <a:alpha val="20000"/>
            </a:srgbClr>
          </a:solidFill>
          <a:ln w="3175" algn="ctr">
            <a:noFill/>
            <a:miter lim="800000"/>
            <a:headEnd/>
            <a:tailEnd/>
          </a:ln>
        </p:spPr>
        <p:txBody>
          <a:bodyPr wrap="none" tIns="90000" anchor="ctr"/>
          <a:lstStyle/>
          <a:p>
            <a:endParaRPr lang="es-ES_tradnl" sz="1400">
              <a:solidFill>
                <a:schemeClr val="tx1"/>
              </a:solidFill>
            </a:endParaRPr>
          </a:p>
        </p:txBody>
      </p:sp>
      <p:sp>
        <p:nvSpPr>
          <p:cNvPr id="96" name="Rectangle 125"/>
          <p:cNvSpPr>
            <a:spLocks noChangeArrowheads="1"/>
          </p:cNvSpPr>
          <p:nvPr/>
        </p:nvSpPr>
        <p:spPr bwMode="auto">
          <a:xfrm>
            <a:off x="902030" y="705889"/>
            <a:ext cx="1366838" cy="576262"/>
          </a:xfrm>
          <a:prstGeom prst="rect">
            <a:avLst/>
          </a:prstGeom>
          <a:solidFill>
            <a:srgbClr val="92D050">
              <a:alpha val="20000"/>
            </a:srgbClr>
          </a:solidFill>
          <a:ln w="3175" algn="ctr">
            <a:noFill/>
            <a:miter lim="800000"/>
            <a:headEnd/>
            <a:tailEnd/>
          </a:ln>
        </p:spPr>
        <p:txBody>
          <a:bodyPr wrap="none" tIns="90000" anchor="ctr"/>
          <a:lstStyle/>
          <a:p>
            <a:pPr>
              <a:tabLst>
                <a:tab pos="180975" algn="l"/>
                <a:tab pos="447675" algn="l"/>
              </a:tabLst>
            </a:pPr>
            <a:r>
              <a:rPr lang="es-MX" sz="1600" b="1" dirty="0" smtClean="0">
                <a:solidFill>
                  <a:schemeClr val="tx1"/>
                </a:solidFill>
              </a:rPr>
              <a:t>Ámbito</a:t>
            </a:r>
            <a:endParaRPr lang="es-ES" sz="1600" b="1" dirty="0">
              <a:solidFill>
                <a:schemeClr val="tx1"/>
              </a:solidFill>
            </a:endParaRPr>
          </a:p>
        </p:txBody>
      </p:sp>
      <p:sp>
        <p:nvSpPr>
          <p:cNvPr id="57" name="56 Rectángulo">
            <a:hlinkClick r:id="rId2" action="ppaction://hlinksldjump"/>
          </p:cNvPr>
          <p:cNvSpPr/>
          <p:nvPr/>
        </p:nvSpPr>
        <p:spPr bwMode="auto">
          <a:xfrm flipH="1">
            <a:off x="1" y="-26964"/>
            <a:ext cx="9143999" cy="6884964"/>
          </a:xfrm>
          <a:prstGeom prst="rect">
            <a:avLst/>
          </a:prstGeom>
          <a:solidFill>
            <a:srgbClr val="002774">
              <a:alpha val="0"/>
            </a:srgbClr>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sp>
        <p:nvSpPr>
          <p:cNvPr id="82" name="AutoShape 155">
            <a:hlinkClick r:id="" action="ppaction://hlinkshowjump?jump=nextslide"/>
          </p:cNvPr>
          <p:cNvSpPr>
            <a:spLocks noChangeArrowheads="1"/>
          </p:cNvSpPr>
          <p:nvPr/>
        </p:nvSpPr>
        <p:spPr bwMode="auto">
          <a:xfrm>
            <a:off x="8912956" y="428604"/>
            <a:ext cx="155575" cy="147638"/>
          </a:xfrm>
          <a:prstGeom prst="rightArrow">
            <a:avLst>
              <a:gd name="adj1" fmla="val 50000"/>
              <a:gd name="adj2" fmla="val 58732"/>
            </a:avLst>
          </a:prstGeom>
          <a:solidFill>
            <a:srgbClr val="006600">
              <a:alpha val="50195"/>
            </a:srgbClr>
          </a:solidFill>
          <a:ln w="19050" algn="ctr">
            <a:solidFill>
              <a:schemeClr val="tx1"/>
            </a:solidFill>
            <a:miter lim="800000"/>
            <a:headEnd/>
            <a:tailEnd/>
          </a:ln>
        </p:spPr>
        <p:txBody>
          <a:bodyPr wrap="none" tIns="90000" anchor="ctr"/>
          <a:lstStyle/>
          <a:p>
            <a:endParaRPr lang="es-ES_tradnl" sz="1400">
              <a:solidFill>
                <a:schemeClr val="tx1"/>
              </a:solidFill>
            </a:endParaRPr>
          </a:p>
        </p:txBody>
      </p:sp>
    </p:spTree>
    <p:extLst>
      <p:ext uri="{BB962C8B-B14F-4D97-AF65-F5344CB8AC3E}">
        <p14:creationId xmlns:p14="http://schemas.microsoft.com/office/powerpoint/2010/main" val="1495723281"/>
      </p:ext>
    </p:extLst>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5367334" y="2357434"/>
            <a:ext cx="169863" cy="215900"/>
          </a:xfrm>
          <a:prstGeom prst="rect">
            <a:avLst/>
          </a:prstGeom>
          <a:solidFill>
            <a:srgbClr val="FFFF99"/>
          </a:solidFill>
          <a:ln w="9525">
            <a:noFill/>
            <a:miter lim="800000"/>
            <a:headEnd/>
            <a:tailEnd/>
          </a:ln>
        </p:spPr>
        <p:txBody>
          <a:bodyPr anchor="ctr"/>
          <a:lstStyle/>
          <a:p>
            <a:endParaRPr lang="es-ES_tradnl" sz="1400">
              <a:solidFill>
                <a:schemeClr val="tx1"/>
              </a:solidFill>
            </a:endParaRPr>
          </a:p>
        </p:txBody>
      </p:sp>
      <p:sp>
        <p:nvSpPr>
          <p:cNvPr id="111619" name="Rectangle 3"/>
          <p:cNvSpPr>
            <a:spLocks noChangeArrowheads="1"/>
          </p:cNvSpPr>
          <p:nvPr/>
        </p:nvSpPr>
        <p:spPr bwMode="auto">
          <a:xfrm>
            <a:off x="0" y="-92280"/>
            <a:ext cx="9144000" cy="6950279"/>
          </a:xfrm>
          <a:prstGeom prst="rect">
            <a:avLst/>
          </a:prstGeom>
          <a:solidFill>
            <a:schemeClr val="bg1"/>
          </a:solidFill>
          <a:ln w="3175" algn="ctr">
            <a:noFill/>
            <a:miter lim="800000"/>
            <a:headEnd/>
            <a:tailEnd/>
          </a:ln>
        </p:spPr>
        <p:txBody>
          <a:bodyPr wrap="none" tIns="90000" anchor="ctr"/>
          <a:lstStyle/>
          <a:p>
            <a:endParaRPr lang="es-ES_tradnl" sz="1400">
              <a:solidFill>
                <a:schemeClr val="tx1"/>
              </a:solidFill>
            </a:endParaRPr>
          </a:p>
        </p:txBody>
      </p:sp>
      <p:grpSp>
        <p:nvGrpSpPr>
          <p:cNvPr id="98" name="97 Grupo"/>
          <p:cNvGrpSpPr/>
          <p:nvPr/>
        </p:nvGrpSpPr>
        <p:grpSpPr>
          <a:xfrm>
            <a:off x="4042441" y="1723141"/>
            <a:ext cx="1639900" cy="777165"/>
            <a:chOff x="4146547" y="1930397"/>
            <a:chExt cx="1250950" cy="1069975"/>
          </a:xfrm>
        </p:grpSpPr>
        <p:sp>
          <p:nvSpPr>
            <p:cNvPr id="111628" name="Rectangle 12"/>
            <p:cNvSpPr>
              <a:spLocks noChangeArrowheads="1"/>
            </p:cNvSpPr>
            <p:nvPr/>
          </p:nvSpPr>
          <p:spPr bwMode="auto">
            <a:xfrm>
              <a:off x="4291009" y="1930397"/>
              <a:ext cx="1106488" cy="792162"/>
            </a:xfrm>
            <a:prstGeom prst="rect">
              <a:avLst/>
            </a:prstGeom>
            <a:solidFill>
              <a:srgbClr val="FFFF99"/>
            </a:solidFill>
            <a:ln w="9525">
              <a:solidFill>
                <a:schemeClr val="tx1"/>
              </a:solidFill>
              <a:miter lim="800000"/>
              <a:headEnd/>
              <a:tailEnd/>
            </a:ln>
          </p:spPr>
          <p:txBody>
            <a:bodyPr anchor="ctr"/>
            <a:lstStyle/>
            <a:p>
              <a:endParaRPr lang="es-ES_tradnl" sz="1400">
                <a:solidFill>
                  <a:schemeClr val="tx1"/>
                </a:solidFill>
              </a:endParaRPr>
            </a:p>
          </p:txBody>
        </p:sp>
        <p:sp>
          <p:nvSpPr>
            <p:cNvPr id="111629" name="Rectangle 13"/>
            <p:cNvSpPr>
              <a:spLocks noChangeArrowheads="1"/>
            </p:cNvSpPr>
            <p:nvPr/>
          </p:nvSpPr>
          <p:spPr bwMode="auto">
            <a:xfrm>
              <a:off x="4217984" y="2001834"/>
              <a:ext cx="1106488" cy="792163"/>
            </a:xfrm>
            <a:prstGeom prst="rect">
              <a:avLst/>
            </a:prstGeom>
            <a:solidFill>
              <a:srgbClr val="FFFF99"/>
            </a:solidFill>
            <a:ln w="9525">
              <a:solidFill>
                <a:schemeClr val="tx1"/>
              </a:solidFill>
              <a:miter lim="800000"/>
              <a:headEnd/>
              <a:tailEnd/>
            </a:ln>
          </p:spPr>
          <p:txBody>
            <a:bodyPr anchor="ctr"/>
            <a:lstStyle/>
            <a:p>
              <a:endParaRPr lang="es-ES_tradnl" sz="1400">
                <a:solidFill>
                  <a:schemeClr val="tx1"/>
                </a:solidFill>
              </a:endParaRPr>
            </a:p>
          </p:txBody>
        </p:sp>
        <p:sp>
          <p:nvSpPr>
            <p:cNvPr id="111630" name="Rectangle 14"/>
            <p:cNvSpPr>
              <a:spLocks noChangeArrowheads="1"/>
            </p:cNvSpPr>
            <p:nvPr/>
          </p:nvSpPr>
          <p:spPr bwMode="auto">
            <a:xfrm>
              <a:off x="4146547" y="2073272"/>
              <a:ext cx="1106487" cy="927100"/>
            </a:xfrm>
            <a:prstGeom prst="rect">
              <a:avLst/>
            </a:prstGeom>
            <a:solidFill>
              <a:srgbClr val="FFFF99"/>
            </a:solidFill>
            <a:ln w="9525">
              <a:solidFill>
                <a:schemeClr val="tx1"/>
              </a:solidFill>
              <a:miter lim="800000"/>
              <a:headEnd/>
              <a:tailEnd/>
            </a:ln>
          </p:spPr>
          <p:txBody>
            <a:bodyPr anchor="ctr"/>
            <a:lstStyle/>
            <a:p>
              <a:r>
                <a:rPr lang="es-MX" sz="1300" b="1" dirty="0" smtClean="0">
                  <a:solidFill>
                    <a:schemeClr val="tx1"/>
                  </a:solidFill>
                  <a:latin typeface="Arial Narrow" pitchFamily="34" charset="0"/>
                </a:rPr>
                <a:t>Revisión de los proyectos por el área de planeación </a:t>
              </a:r>
              <a:endParaRPr lang="es-MX" sz="1300" b="1" dirty="0">
                <a:solidFill>
                  <a:schemeClr val="tx1"/>
                </a:solidFill>
                <a:latin typeface="Arial Narrow" pitchFamily="34" charset="0"/>
              </a:endParaRPr>
            </a:p>
          </p:txBody>
        </p:sp>
      </p:grpSp>
      <p:sp>
        <p:nvSpPr>
          <p:cNvPr id="111635" name="Rectangle 19"/>
          <p:cNvSpPr>
            <a:spLocks noChangeArrowheads="1"/>
          </p:cNvSpPr>
          <p:nvPr/>
        </p:nvSpPr>
        <p:spPr bwMode="auto">
          <a:xfrm>
            <a:off x="348770" y="2835630"/>
            <a:ext cx="1928825" cy="669923"/>
          </a:xfrm>
          <a:prstGeom prst="rect">
            <a:avLst/>
          </a:prstGeom>
          <a:solidFill>
            <a:srgbClr val="FFFF99"/>
          </a:solidFill>
          <a:ln w="9525">
            <a:solidFill>
              <a:schemeClr val="tx1"/>
            </a:solidFill>
            <a:miter lim="800000"/>
            <a:headEnd/>
            <a:tailEnd/>
          </a:ln>
        </p:spPr>
        <p:txBody>
          <a:bodyPr anchor="ctr"/>
          <a:lstStyle/>
          <a:p>
            <a:r>
              <a:rPr lang="es-MX" sz="1300" b="1" dirty="0" smtClean="0">
                <a:solidFill>
                  <a:schemeClr val="tx1"/>
                </a:solidFill>
                <a:latin typeface="Arial Narrow" pitchFamily="34" charset="0"/>
              </a:rPr>
              <a:t>Captura de los proyectos  en el módulo electrónico</a:t>
            </a:r>
            <a:endParaRPr lang="es-MX" sz="1300" b="1" dirty="0">
              <a:solidFill>
                <a:schemeClr val="tx1"/>
              </a:solidFill>
              <a:latin typeface="Arial Narrow" pitchFamily="34" charset="0"/>
            </a:endParaRPr>
          </a:p>
        </p:txBody>
      </p:sp>
      <p:sp>
        <p:nvSpPr>
          <p:cNvPr id="111636" name="AutoShape 20"/>
          <p:cNvSpPr>
            <a:spLocks noChangeArrowheads="1"/>
          </p:cNvSpPr>
          <p:nvPr/>
        </p:nvSpPr>
        <p:spPr bwMode="auto">
          <a:xfrm>
            <a:off x="3681188" y="2807688"/>
            <a:ext cx="2357454" cy="720725"/>
          </a:xfrm>
          <a:prstGeom prst="flowChartDecision">
            <a:avLst/>
          </a:prstGeom>
          <a:solidFill>
            <a:srgbClr val="DDDDDD"/>
          </a:solidFill>
          <a:ln w="9525">
            <a:solidFill>
              <a:schemeClr val="tx1"/>
            </a:solidFill>
            <a:miter lim="800000"/>
            <a:headEnd/>
            <a:tailEnd/>
          </a:ln>
        </p:spPr>
        <p:txBody>
          <a:bodyPr anchor="ctr"/>
          <a:lstStyle/>
          <a:p>
            <a:r>
              <a:rPr lang="es-MX" sz="1050" b="1" dirty="0" smtClean="0">
                <a:solidFill>
                  <a:schemeClr val="tx1"/>
                </a:solidFill>
                <a:latin typeface="Arial Narrow" pitchFamily="34" charset="0"/>
              </a:rPr>
              <a:t>Hay observaciones</a:t>
            </a:r>
            <a:endParaRPr lang="es-ES" sz="1050" b="1" dirty="0">
              <a:solidFill>
                <a:schemeClr val="tx1"/>
              </a:solidFill>
              <a:latin typeface="Arial Narrow" pitchFamily="34" charset="0"/>
            </a:endParaRPr>
          </a:p>
        </p:txBody>
      </p:sp>
      <p:sp>
        <p:nvSpPr>
          <p:cNvPr id="111640" name="Rectangle 24"/>
          <p:cNvSpPr>
            <a:spLocks noChangeArrowheads="1"/>
          </p:cNvSpPr>
          <p:nvPr/>
        </p:nvSpPr>
        <p:spPr bwMode="auto">
          <a:xfrm>
            <a:off x="1619250" y="5427663"/>
            <a:ext cx="1873250" cy="792162"/>
          </a:xfrm>
          <a:prstGeom prst="rect">
            <a:avLst/>
          </a:prstGeom>
          <a:solidFill>
            <a:srgbClr val="DDDDDD"/>
          </a:solidFill>
          <a:ln w="9525">
            <a:solidFill>
              <a:schemeClr val="tx1"/>
            </a:solidFill>
            <a:miter lim="800000"/>
            <a:headEnd/>
            <a:tailEnd/>
          </a:ln>
        </p:spPr>
        <p:txBody>
          <a:bodyPr anchor="ctr"/>
          <a:lstStyle/>
          <a:p>
            <a:pPr marL="85725" indent="-85725" algn="l"/>
            <a:r>
              <a:rPr lang="es-MX" b="1" dirty="0">
                <a:solidFill>
                  <a:schemeClr val="tx1"/>
                </a:solidFill>
                <a:latin typeface="Arial Narrow" pitchFamily="34" charset="0"/>
              </a:rPr>
              <a:t>Generar la impresión de:</a:t>
            </a:r>
          </a:p>
          <a:p>
            <a:pPr marL="85725" indent="-85725" algn="l">
              <a:buFontTx/>
              <a:buChar char="•"/>
            </a:pPr>
            <a:r>
              <a:rPr lang="es-MX" b="1" dirty="0">
                <a:solidFill>
                  <a:schemeClr val="tx1"/>
                </a:solidFill>
                <a:latin typeface="Arial Narrow" pitchFamily="34" charset="0"/>
              </a:rPr>
              <a:t>Concentrado </a:t>
            </a:r>
            <a:r>
              <a:rPr lang="es-MX" b="1" dirty="0" err="1">
                <a:solidFill>
                  <a:schemeClr val="tx1"/>
                </a:solidFill>
                <a:latin typeface="Arial Narrow" pitchFamily="34" charset="0"/>
              </a:rPr>
              <a:t>proys</a:t>
            </a:r>
            <a:r>
              <a:rPr lang="es-MX" b="1" dirty="0">
                <a:solidFill>
                  <a:schemeClr val="tx1"/>
                </a:solidFill>
                <a:latin typeface="Arial Narrow" pitchFamily="34" charset="0"/>
              </a:rPr>
              <a:t>. (PIFI)</a:t>
            </a:r>
          </a:p>
          <a:p>
            <a:pPr marL="85725" indent="-85725" algn="l">
              <a:buFontTx/>
              <a:buChar char="•"/>
            </a:pPr>
            <a:r>
              <a:rPr lang="es-MX" b="1" dirty="0" smtClean="0">
                <a:solidFill>
                  <a:schemeClr val="tx1"/>
                </a:solidFill>
                <a:latin typeface="Arial Narrow" pitchFamily="34" charset="0"/>
              </a:rPr>
              <a:t>Proyecto PIFI-ProFOE</a:t>
            </a:r>
            <a:endParaRPr lang="es-MX" b="1" dirty="0">
              <a:solidFill>
                <a:schemeClr val="tx1"/>
              </a:solidFill>
              <a:latin typeface="Arial Narrow" pitchFamily="34" charset="0"/>
            </a:endParaRPr>
          </a:p>
          <a:p>
            <a:pPr marL="85725" indent="-85725" algn="l">
              <a:buFontTx/>
              <a:buChar char="•"/>
            </a:pPr>
            <a:r>
              <a:rPr lang="es-MX" b="1" dirty="0">
                <a:solidFill>
                  <a:schemeClr val="tx1"/>
                </a:solidFill>
                <a:latin typeface="Arial Narrow" pitchFamily="34" charset="0"/>
              </a:rPr>
              <a:t>Cada proyecto (ProGES) </a:t>
            </a:r>
            <a:endParaRPr lang="es-ES" b="1" dirty="0">
              <a:solidFill>
                <a:schemeClr val="tx1"/>
              </a:solidFill>
              <a:latin typeface="Arial Narrow" pitchFamily="34" charset="0"/>
            </a:endParaRPr>
          </a:p>
        </p:txBody>
      </p:sp>
      <p:sp>
        <p:nvSpPr>
          <p:cNvPr id="111642" name="Rectangle 26"/>
          <p:cNvSpPr>
            <a:spLocks noChangeArrowheads="1"/>
          </p:cNvSpPr>
          <p:nvPr/>
        </p:nvSpPr>
        <p:spPr bwMode="auto">
          <a:xfrm>
            <a:off x="4935538" y="6261100"/>
            <a:ext cx="1439862" cy="458788"/>
          </a:xfrm>
          <a:prstGeom prst="rect">
            <a:avLst/>
          </a:prstGeom>
          <a:solidFill>
            <a:srgbClr val="DDDDDD"/>
          </a:solidFill>
          <a:ln w="9525">
            <a:solidFill>
              <a:schemeClr val="tx1"/>
            </a:solidFill>
            <a:miter lim="800000"/>
            <a:headEnd/>
            <a:tailEnd/>
          </a:ln>
        </p:spPr>
        <p:txBody>
          <a:bodyPr anchor="ctr"/>
          <a:lstStyle/>
          <a:p>
            <a:r>
              <a:rPr lang="es-MX" sz="1400" b="1" dirty="0">
                <a:solidFill>
                  <a:schemeClr val="tx1"/>
                </a:solidFill>
                <a:latin typeface="Arial Narrow" pitchFamily="34" charset="0"/>
              </a:rPr>
              <a:t>Incorporación al ProGES</a:t>
            </a:r>
            <a:endParaRPr lang="es-ES" sz="1400" b="1" dirty="0">
              <a:solidFill>
                <a:schemeClr val="tx1"/>
              </a:solidFill>
              <a:latin typeface="Arial Narrow" pitchFamily="34" charset="0"/>
            </a:endParaRPr>
          </a:p>
        </p:txBody>
      </p:sp>
      <p:sp>
        <p:nvSpPr>
          <p:cNvPr id="111643" name="AutoShape 27"/>
          <p:cNvSpPr>
            <a:spLocks noChangeArrowheads="1"/>
          </p:cNvSpPr>
          <p:nvPr/>
        </p:nvSpPr>
        <p:spPr bwMode="auto">
          <a:xfrm>
            <a:off x="6610350" y="6092825"/>
            <a:ext cx="936625" cy="622323"/>
          </a:xfrm>
          <a:prstGeom prst="flowChartMultidocument">
            <a:avLst/>
          </a:prstGeom>
          <a:solidFill>
            <a:srgbClr val="DDDDDD"/>
          </a:solidFill>
          <a:ln w="9525">
            <a:solidFill>
              <a:schemeClr val="tx1"/>
            </a:solidFill>
            <a:miter lim="800000"/>
            <a:headEnd/>
            <a:tailEnd/>
          </a:ln>
        </p:spPr>
        <p:txBody>
          <a:bodyPr anchor="ctr"/>
          <a:lstStyle/>
          <a:p>
            <a:r>
              <a:rPr lang="es-MX" sz="1400" b="1">
                <a:solidFill>
                  <a:schemeClr val="tx1"/>
                </a:solidFill>
                <a:latin typeface="Arial Narrow" pitchFamily="34" charset="0"/>
              </a:rPr>
              <a:t>ProGES</a:t>
            </a:r>
            <a:endParaRPr lang="es-ES" sz="1400" b="1">
              <a:solidFill>
                <a:schemeClr val="tx1"/>
              </a:solidFill>
              <a:latin typeface="Arial Narrow" pitchFamily="34" charset="0"/>
            </a:endParaRPr>
          </a:p>
        </p:txBody>
      </p:sp>
      <p:cxnSp>
        <p:nvCxnSpPr>
          <p:cNvPr id="111651" name="AutoShape 35">
            <a:hlinkClick r:id="" action="ppaction://noaction"/>
          </p:cNvPr>
          <p:cNvCxnSpPr>
            <a:cxnSpLocks noChangeShapeType="1"/>
          </p:cNvCxnSpPr>
          <p:nvPr/>
        </p:nvCxnSpPr>
        <p:spPr bwMode="auto">
          <a:xfrm rot="10920000" flipV="1">
            <a:off x="2283641" y="3150899"/>
            <a:ext cx="1368000" cy="48668"/>
          </a:xfrm>
          <a:prstGeom prst="straightConnector1">
            <a:avLst/>
          </a:prstGeom>
          <a:noFill/>
          <a:ln w="38100">
            <a:solidFill>
              <a:srgbClr val="0066FF"/>
            </a:solidFill>
            <a:round/>
            <a:headEnd/>
            <a:tailEnd type="triangle" w="med" len="med"/>
          </a:ln>
        </p:spPr>
      </p:cxnSp>
      <p:cxnSp>
        <p:nvCxnSpPr>
          <p:cNvPr id="111654" name="AutoShape 38"/>
          <p:cNvCxnSpPr>
            <a:cxnSpLocks noChangeShapeType="1"/>
            <a:stCxn id="111640" idx="3"/>
            <a:endCxn id="111676" idx="1"/>
          </p:cNvCxnSpPr>
          <p:nvPr/>
        </p:nvCxnSpPr>
        <p:spPr bwMode="auto">
          <a:xfrm>
            <a:off x="3492500" y="5823744"/>
            <a:ext cx="288925" cy="671513"/>
          </a:xfrm>
          <a:prstGeom prst="bentConnector3">
            <a:avLst>
              <a:gd name="adj1" fmla="val 50000"/>
            </a:avLst>
          </a:prstGeom>
          <a:noFill/>
          <a:ln w="28575">
            <a:solidFill>
              <a:schemeClr val="tx1"/>
            </a:solidFill>
            <a:miter lim="800000"/>
            <a:headEnd/>
            <a:tailEnd type="triangle" w="med" len="med"/>
          </a:ln>
        </p:spPr>
      </p:cxnSp>
      <p:cxnSp>
        <p:nvCxnSpPr>
          <p:cNvPr id="111655" name="AutoShape 39"/>
          <p:cNvCxnSpPr>
            <a:cxnSpLocks noChangeShapeType="1"/>
            <a:stCxn id="111640" idx="3"/>
            <a:endCxn id="111675" idx="1"/>
          </p:cNvCxnSpPr>
          <p:nvPr/>
        </p:nvCxnSpPr>
        <p:spPr bwMode="auto">
          <a:xfrm flipV="1">
            <a:off x="3492500" y="5822950"/>
            <a:ext cx="287338" cy="1588"/>
          </a:xfrm>
          <a:prstGeom prst="bentConnector3">
            <a:avLst>
              <a:gd name="adj1" fmla="val 49722"/>
            </a:avLst>
          </a:prstGeom>
          <a:noFill/>
          <a:ln w="28575">
            <a:solidFill>
              <a:schemeClr val="tx1"/>
            </a:solidFill>
            <a:miter lim="800000"/>
            <a:headEnd/>
            <a:tailEnd type="triangle" w="med" len="med"/>
          </a:ln>
        </p:spPr>
      </p:cxnSp>
      <p:cxnSp>
        <p:nvCxnSpPr>
          <p:cNvPr id="111657" name="AutoShape 41"/>
          <p:cNvCxnSpPr>
            <a:cxnSpLocks noChangeShapeType="1"/>
            <a:stCxn id="111673" idx="3"/>
            <a:endCxn id="111642" idx="1"/>
          </p:cNvCxnSpPr>
          <p:nvPr/>
        </p:nvCxnSpPr>
        <p:spPr bwMode="auto">
          <a:xfrm flipV="1">
            <a:off x="4629150" y="6491288"/>
            <a:ext cx="306388" cy="1587"/>
          </a:xfrm>
          <a:prstGeom prst="straightConnector1">
            <a:avLst/>
          </a:prstGeom>
          <a:noFill/>
          <a:ln w="28575">
            <a:solidFill>
              <a:schemeClr val="tx1"/>
            </a:solidFill>
            <a:round/>
            <a:headEnd/>
            <a:tailEnd type="triangle" w="med" len="med"/>
          </a:ln>
        </p:spPr>
      </p:cxnSp>
      <p:cxnSp>
        <p:nvCxnSpPr>
          <p:cNvPr id="111658" name="AutoShape 42"/>
          <p:cNvCxnSpPr>
            <a:cxnSpLocks noChangeShapeType="1"/>
          </p:cNvCxnSpPr>
          <p:nvPr/>
        </p:nvCxnSpPr>
        <p:spPr bwMode="auto">
          <a:xfrm rot="1080000" flipV="1">
            <a:off x="6375400" y="6403987"/>
            <a:ext cx="234950" cy="86507"/>
          </a:xfrm>
          <a:prstGeom prst="straightConnector1">
            <a:avLst/>
          </a:prstGeom>
          <a:noFill/>
          <a:ln w="28575">
            <a:solidFill>
              <a:schemeClr val="tx1"/>
            </a:solidFill>
            <a:round/>
            <a:headEnd/>
            <a:tailEnd type="triangle" w="med" len="med"/>
          </a:ln>
        </p:spPr>
      </p:cxnSp>
      <p:cxnSp>
        <p:nvCxnSpPr>
          <p:cNvPr id="111659" name="AutoShape 43"/>
          <p:cNvCxnSpPr>
            <a:cxnSpLocks noChangeShapeType="1"/>
          </p:cNvCxnSpPr>
          <p:nvPr/>
        </p:nvCxnSpPr>
        <p:spPr bwMode="auto">
          <a:xfrm rot="1200000" flipV="1">
            <a:off x="6407150" y="5326247"/>
            <a:ext cx="203200" cy="75397"/>
          </a:xfrm>
          <a:prstGeom prst="straightConnector1">
            <a:avLst/>
          </a:prstGeom>
          <a:noFill/>
          <a:ln w="28575">
            <a:solidFill>
              <a:schemeClr val="tx1"/>
            </a:solidFill>
            <a:round/>
            <a:headEnd/>
            <a:tailEnd type="triangle" w="med" len="med"/>
          </a:ln>
        </p:spPr>
      </p:cxnSp>
      <p:grpSp>
        <p:nvGrpSpPr>
          <p:cNvPr id="92" name="91 Grupo"/>
          <p:cNvGrpSpPr/>
          <p:nvPr/>
        </p:nvGrpSpPr>
        <p:grpSpPr>
          <a:xfrm>
            <a:off x="4071934" y="529535"/>
            <a:ext cx="2000264" cy="970639"/>
            <a:chOff x="4071934" y="893760"/>
            <a:chExt cx="1461736" cy="935038"/>
          </a:xfrm>
        </p:grpSpPr>
        <p:sp>
          <p:nvSpPr>
            <p:cNvPr id="111703" name="AutoShape 48"/>
            <p:cNvSpPr>
              <a:spLocks noChangeArrowheads="1"/>
            </p:cNvSpPr>
            <p:nvPr/>
          </p:nvSpPr>
          <p:spPr bwMode="auto">
            <a:xfrm>
              <a:off x="4267549" y="893760"/>
              <a:ext cx="1266121" cy="792163"/>
            </a:xfrm>
            <a:prstGeom prst="flowChartDocument">
              <a:avLst/>
            </a:prstGeom>
            <a:solidFill>
              <a:srgbClr val="DDDDDD"/>
            </a:solidFill>
            <a:ln w="9525">
              <a:solidFill>
                <a:schemeClr val="tx1"/>
              </a:solidFill>
              <a:miter lim="800000"/>
              <a:headEnd/>
              <a:tailEnd/>
            </a:ln>
          </p:spPr>
          <p:txBody>
            <a:bodyPr wrap="none" anchor="ctr"/>
            <a:lstStyle/>
            <a:p>
              <a:endParaRPr lang="es-ES_tradnl" sz="1400">
                <a:solidFill>
                  <a:schemeClr val="tx1"/>
                </a:solidFill>
              </a:endParaRPr>
            </a:p>
          </p:txBody>
        </p:sp>
        <p:sp>
          <p:nvSpPr>
            <p:cNvPr id="111704" name="AutoShape 49"/>
            <p:cNvSpPr>
              <a:spLocks noChangeArrowheads="1"/>
            </p:cNvSpPr>
            <p:nvPr/>
          </p:nvSpPr>
          <p:spPr bwMode="auto">
            <a:xfrm>
              <a:off x="4168666" y="965197"/>
              <a:ext cx="1266121" cy="792163"/>
            </a:xfrm>
            <a:prstGeom prst="flowChartDocument">
              <a:avLst/>
            </a:prstGeom>
            <a:solidFill>
              <a:srgbClr val="DDDDDD"/>
            </a:solidFill>
            <a:ln w="9525">
              <a:solidFill>
                <a:schemeClr val="tx1"/>
              </a:solidFill>
              <a:miter lim="800000"/>
              <a:headEnd/>
              <a:tailEnd/>
            </a:ln>
          </p:spPr>
          <p:txBody>
            <a:bodyPr wrap="none" anchor="ctr"/>
            <a:lstStyle/>
            <a:p>
              <a:endParaRPr lang="es-ES_tradnl" sz="1400">
                <a:solidFill>
                  <a:schemeClr val="tx1"/>
                </a:solidFill>
              </a:endParaRPr>
            </a:p>
          </p:txBody>
        </p:sp>
        <p:sp>
          <p:nvSpPr>
            <p:cNvPr id="111705" name="AutoShape 50"/>
            <p:cNvSpPr>
              <a:spLocks noChangeArrowheads="1"/>
            </p:cNvSpPr>
            <p:nvPr/>
          </p:nvSpPr>
          <p:spPr bwMode="auto">
            <a:xfrm>
              <a:off x="4071934" y="1036635"/>
              <a:ext cx="1266121" cy="792163"/>
            </a:xfrm>
            <a:prstGeom prst="flowChartDocument">
              <a:avLst/>
            </a:prstGeom>
            <a:solidFill>
              <a:srgbClr val="DDDDDD"/>
            </a:solidFill>
            <a:ln w="9525">
              <a:solidFill>
                <a:schemeClr val="tx1"/>
              </a:solidFill>
              <a:miter lim="800000"/>
              <a:headEnd/>
              <a:tailEnd/>
            </a:ln>
          </p:spPr>
          <p:txBody>
            <a:bodyPr anchor="ctr"/>
            <a:lstStyle/>
            <a:p>
              <a:r>
                <a:rPr lang="es-MX" dirty="0">
                  <a:solidFill>
                    <a:schemeClr val="tx1"/>
                  </a:solidFill>
                </a:rPr>
                <a:t>Proyectos </a:t>
              </a:r>
              <a:r>
                <a:rPr lang="es-MX" dirty="0" smtClean="0">
                  <a:solidFill>
                    <a:schemeClr val="tx1"/>
                  </a:solidFill>
                </a:rPr>
                <a:t>PFCE-</a:t>
              </a:r>
              <a:r>
                <a:rPr lang="es-MX" dirty="0" err="1" smtClean="0">
                  <a:solidFill>
                    <a:schemeClr val="tx1"/>
                  </a:solidFill>
                </a:rPr>
                <a:t>ProFOE</a:t>
              </a:r>
              <a:r>
                <a:rPr lang="es-MX" dirty="0" smtClean="0">
                  <a:solidFill>
                    <a:schemeClr val="tx1"/>
                  </a:solidFill>
                </a:rPr>
                <a:t> y de la gestión previamente </a:t>
              </a:r>
              <a:r>
                <a:rPr lang="es-MX" dirty="0">
                  <a:solidFill>
                    <a:schemeClr val="tx1"/>
                  </a:solidFill>
                </a:rPr>
                <a:t>elaborados</a:t>
              </a:r>
              <a:endParaRPr lang="es-ES" dirty="0">
                <a:solidFill>
                  <a:schemeClr val="tx1"/>
                </a:solidFill>
              </a:endParaRPr>
            </a:p>
          </p:txBody>
        </p:sp>
      </p:grpSp>
      <p:cxnSp>
        <p:nvCxnSpPr>
          <p:cNvPr id="111661" name="AutoShape 51"/>
          <p:cNvCxnSpPr>
            <a:cxnSpLocks noChangeShapeType="1"/>
          </p:cNvCxnSpPr>
          <p:nvPr/>
        </p:nvCxnSpPr>
        <p:spPr bwMode="auto">
          <a:xfrm rot="16320000" flipH="1">
            <a:off x="4731336" y="1601587"/>
            <a:ext cx="266886" cy="14054"/>
          </a:xfrm>
          <a:prstGeom prst="straightConnector1">
            <a:avLst/>
          </a:prstGeom>
          <a:noFill/>
          <a:ln w="28575">
            <a:solidFill>
              <a:schemeClr val="tx1"/>
            </a:solidFill>
            <a:round/>
            <a:headEnd/>
            <a:tailEnd type="triangle" w="med" len="med"/>
          </a:ln>
        </p:spPr>
      </p:cxnSp>
      <p:sp>
        <p:nvSpPr>
          <p:cNvPr id="111662" name="Text Box 52"/>
          <p:cNvSpPr txBox="1">
            <a:spLocks noChangeArrowheads="1"/>
          </p:cNvSpPr>
          <p:nvPr/>
        </p:nvSpPr>
        <p:spPr bwMode="auto">
          <a:xfrm>
            <a:off x="260350" y="-82174"/>
            <a:ext cx="8240740" cy="646331"/>
          </a:xfrm>
          <a:prstGeom prst="rect">
            <a:avLst/>
          </a:prstGeom>
          <a:noFill/>
          <a:ln w="9525">
            <a:noFill/>
            <a:miter lim="800000"/>
            <a:headEnd/>
            <a:tailEnd/>
          </a:ln>
        </p:spPr>
        <p:txBody>
          <a:bodyPr wrap="square">
            <a:spAutoFit/>
          </a:bodyPr>
          <a:lstStyle/>
          <a:p>
            <a:pPr algn="l"/>
            <a:r>
              <a:rPr lang="es-MX" sz="1800" b="1" dirty="0">
                <a:solidFill>
                  <a:schemeClr val="tx1"/>
                </a:solidFill>
              </a:rPr>
              <a:t>Diagrama del proceso de captura de los proyectos integrales de </a:t>
            </a:r>
            <a:r>
              <a:rPr lang="es-MX" sz="1800" b="1" dirty="0" smtClean="0">
                <a:solidFill>
                  <a:schemeClr val="tx1"/>
                </a:solidFill>
              </a:rPr>
              <a:t>la Oferta Educativa </a:t>
            </a:r>
            <a:r>
              <a:rPr lang="es-MX" sz="1800" b="1" dirty="0">
                <a:solidFill>
                  <a:schemeClr val="tx1"/>
                </a:solidFill>
              </a:rPr>
              <a:t>y </a:t>
            </a:r>
            <a:r>
              <a:rPr lang="es-MX" sz="1800" b="1" dirty="0" smtClean="0">
                <a:solidFill>
                  <a:schemeClr val="tx1"/>
                </a:solidFill>
              </a:rPr>
              <a:t>ProGES</a:t>
            </a:r>
            <a:endParaRPr lang="es-ES" sz="1800" b="1" dirty="0">
              <a:solidFill>
                <a:schemeClr val="tx1"/>
              </a:solidFill>
            </a:endParaRPr>
          </a:p>
        </p:txBody>
      </p:sp>
      <p:sp>
        <p:nvSpPr>
          <p:cNvPr id="111665" name="AutoShape 57"/>
          <p:cNvSpPr>
            <a:spLocks noChangeArrowheads="1"/>
          </p:cNvSpPr>
          <p:nvPr/>
        </p:nvSpPr>
        <p:spPr bwMode="auto">
          <a:xfrm>
            <a:off x="7962900" y="5254625"/>
            <a:ext cx="1160463" cy="1020763"/>
          </a:xfrm>
          <a:prstGeom prst="flowChartMultidocument">
            <a:avLst/>
          </a:prstGeom>
          <a:solidFill>
            <a:srgbClr val="92D050"/>
          </a:solidFill>
          <a:ln w="9525">
            <a:solidFill>
              <a:schemeClr val="tx1"/>
            </a:solidFill>
            <a:miter lim="800000"/>
            <a:headEnd/>
            <a:tailEnd/>
          </a:ln>
        </p:spPr>
        <p:txBody>
          <a:bodyPr anchor="ctr"/>
          <a:lstStyle/>
          <a:p>
            <a:r>
              <a:rPr lang="es-MX" sz="1300" b="1" dirty="0" smtClean="0">
                <a:solidFill>
                  <a:schemeClr val="tx1"/>
                </a:solidFill>
                <a:latin typeface="Arial Narrow" pitchFamily="34" charset="0"/>
              </a:rPr>
              <a:t>PFCE </a:t>
            </a:r>
          </a:p>
          <a:p>
            <a:r>
              <a:rPr lang="es-MX" sz="1300" b="1" dirty="0" smtClean="0">
                <a:solidFill>
                  <a:schemeClr val="tx1"/>
                </a:solidFill>
                <a:latin typeface="Arial Narrow" pitchFamily="34" charset="0"/>
              </a:rPr>
              <a:t>2016-2017</a:t>
            </a:r>
            <a:endParaRPr lang="es-ES" sz="1300" b="1" dirty="0">
              <a:solidFill>
                <a:schemeClr val="tx1"/>
              </a:solidFill>
              <a:latin typeface="Arial Narrow" pitchFamily="34" charset="0"/>
            </a:endParaRPr>
          </a:p>
        </p:txBody>
      </p:sp>
      <p:cxnSp>
        <p:nvCxnSpPr>
          <p:cNvPr id="111667" name="AutoShape 59"/>
          <p:cNvCxnSpPr>
            <a:cxnSpLocks noChangeShapeType="1"/>
            <a:stCxn id="111643" idx="3"/>
            <a:endCxn id="111665" idx="1"/>
          </p:cNvCxnSpPr>
          <p:nvPr/>
        </p:nvCxnSpPr>
        <p:spPr bwMode="auto">
          <a:xfrm flipV="1">
            <a:off x="7546975" y="5765007"/>
            <a:ext cx="415925" cy="638980"/>
          </a:xfrm>
          <a:prstGeom prst="bentConnector3">
            <a:avLst>
              <a:gd name="adj1" fmla="val 50000"/>
            </a:avLst>
          </a:prstGeom>
          <a:noFill/>
          <a:ln w="28575">
            <a:solidFill>
              <a:schemeClr val="tx1"/>
            </a:solidFill>
            <a:miter lim="800000"/>
            <a:headEnd/>
            <a:tailEnd type="triangle" w="med" len="med"/>
          </a:ln>
        </p:spPr>
      </p:cxnSp>
      <p:sp>
        <p:nvSpPr>
          <p:cNvPr id="111670" name="Text Box 62"/>
          <p:cNvSpPr txBox="1">
            <a:spLocks noChangeArrowheads="1"/>
          </p:cNvSpPr>
          <p:nvPr/>
        </p:nvSpPr>
        <p:spPr bwMode="auto">
          <a:xfrm>
            <a:off x="6215074" y="2853959"/>
            <a:ext cx="324128" cy="307777"/>
          </a:xfrm>
          <a:prstGeom prst="rect">
            <a:avLst/>
          </a:prstGeom>
          <a:noFill/>
          <a:ln w="9525">
            <a:noFill/>
            <a:miter lim="800000"/>
            <a:headEnd/>
            <a:tailEnd/>
          </a:ln>
        </p:spPr>
        <p:txBody>
          <a:bodyPr wrap="none">
            <a:spAutoFit/>
          </a:bodyPr>
          <a:lstStyle/>
          <a:p>
            <a:pPr algn="l"/>
            <a:r>
              <a:rPr lang="es-MX" sz="1400" b="1" dirty="0" smtClean="0">
                <a:solidFill>
                  <a:schemeClr val="tx1"/>
                </a:solidFill>
                <a:latin typeface="Arial Narrow" pitchFamily="34" charset="0"/>
              </a:rPr>
              <a:t>Sí</a:t>
            </a:r>
            <a:endParaRPr lang="es-ES" sz="1400" b="1" dirty="0">
              <a:solidFill>
                <a:schemeClr val="tx1"/>
              </a:solidFill>
              <a:latin typeface="Arial Narrow" pitchFamily="34" charset="0"/>
            </a:endParaRPr>
          </a:p>
        </p:txBody>
      </p:sp>
      <p:sp>
        <p:nvSpPr>
          <p:cNvPr id="111671" name="Text Box 63"/>
          <p:cNvSpPr txBox="1">
            <a:spLocks noChangeArrowheads="1"/>
          </p:cNvSpPr>
          <p:nvPr/>
        </p:nvSpPr>
        <p:spPr bwMode="auto">
          <a:xfrm>
            <a:off x="2749540" y="2843860"/>
            <a:ext cx="380232" cy="307777"/>
          </a:xfrm>
          <a:prstGeom prst="rect">
            <a:avLst/>
          </a:prstGeom>
          <a:noFill/>
          <a:ln w="9525">
            <a:noFill/>
            <a:miter lim="800000"/>
            <a:headEnd/>
            <a:tailEnd/>
          </a:ln>
        </p:spPr>
        <p:txBody>
          <a:bodyPr wrap="none">
            <a:spAutoFit/>
          </a:bodyPr>
          <a:lstStyle/>
          <a:p>
            <a:pPr algn="l"/>
            <a:r>
              <a:rPr lang="es-MX" sz="1400" b="1" dirty="0" smtClean="0">
                <a:solidFill>
                  <a:schemeClr val="tx1"/>
                </a:solidFill>
                <a:latin typeface="Arial Narrow" pitchFamily="34" charset="0"/>
              </a:rPr>
              <a:t>No</a:t>
            </a:r>
            <a:endParaRPr lang="es-ES" sz="1400" b="1" dirty="0">
              <a:solidFill>
                <a:schemeClr val="tx1"/>
              </a:solidFill>
              <a:latin typeface="Arial Narrow" pitchFamily="34" charset="0"/>
            </a:endParaRPr>
          </a:p>
        </p:txBody>
      </p:sp>
      <p:sp>
        <p:nvSpPr>
          <p:cNvPr id="111672" name="Rectangle 64"/>
          <p:cNvSpPr>
            <a:spLocks noChangeArrowheads="1"/>
          </p:cNvSpPr>
          <p:nvPr/>
        </p:nvSpPr>
        <p:spPr bwMode="auto">
          <a:xfrm>
            <a:off x="4510088" y="5673725"/>
            <a:ext cx="60325" cy="177800"/>
          </a:xfrm>
          <a:prstGeom prst="rect">
            <a:avLst/>
          </a:prstGeom>
          <a:solidFill>
            <a:srgbClr val="DDDDDD"/>
          </a:solidFill>
          <a:ln w="9525">
            <a:noFill/>
            <a:miter lim="800000"/>
            <a:headEnd/>
            <a:tailEnd/>
          </a:ln>
        </p:spPr>
        <p:txBody>
          <a:bodyPr anchor="ctr"/>
          <a:lstStyle/>
          <a:p>
            <a:endParaRPr lang="es-ES_tradnl" sz="1400">
              <a:solidFill>
                <a:schemeClr val="tx1"/>
              </a:solidFill>
            </a:endParaRPr>
          </a:p>
        </p:txBody>
      </p:sp>
      <p:sp>
        <p:nvSpPr>
          <p:cNvPr id="111673" name="Rectangle 65"/>
          <p:cNvSpPr>
            <a:spLocks noChangeArrowheads="1"/>
          </p:cNvSpPr>
          <p:nvPr/>
        </p:nvSpPr>
        <p:spPr bwMode="auto">
          <a:xfrm>
            <a:off x="4564063" y="6403975"/>
            <a:ext cx="65087" cy="176213"/>
          </a:xfrm>
          <a:prstGeom prst="rect">
            <a:avLst/>
          </a:prstGeom>
          <a:solidFill>
            <a:srgbClr val="DDDDDD"/>
          </a:solidFill>
          <a:ln w="9525">
            <a:noFill/>
            <a:miter lim="800000"/>
            <a:headEnd/>
            <a:tailEnd/>
          </a:ln>
        </p:spPr>
        <p:txBody>
          <a:bodyPr anchor="ctr"/>
          <a:lstStyle/>
          <a:p>
            <a:endParaRPr lang="es-ES_tradnl" sz="1400">
              <a:solidFill>
                <a:schemeClr val="tx1"/>
              </a:solidFill>
            </a:endParaRPr>
          </a:p>
        </p:txBody>
      </p:sp>
      <p:sp>
        <p:nvSpPr>
          <p:cNvPr id="111674" name="Rectangle 66"/>
          <p:cNvSpPr>
            <a:spLocks noChangeArrowheads="1"/>
          </p:cNvSpPr>
          <p:nvPr/>
        </p:nvSpPr>
        <p:spPr bwMode="auto">
          <a:xfrm>
            <a:off x="4510088" y="4918075"/>
            <a:ext cx="60325" cy="177800"/>
          </a:xfrm>
          <a:prstGeom prst="rect">
            <a:avLst/>
          </a:prstGeom>
          <a:solidFill>
            <a:srgbClr val="DDDDDD"/>
          </a:solidFill>
          <a:ln w="9525">
            <a:noFill/>
            <a:miter lim="800000"/>
            <a:headEnd/>
            <a:tailEnd/>
          </a:ln>
        </p:spPr>
        <p:txBody>
          <a:bodyPr anchor="ctr"/>
          <a:lstStyle/>
          <a:p>
            <a:endParaRPr lang="es-ES_tradnl" sz="1400">
              <a:solidFill>
                <a:schemeClr val="tx1"/>
              </a:solidFill>
            </a:endParaRPr>
          </a:p>
        </p:txBody>
      </p:sp>
      <p:sp>
        <p:nvSpPr>
          <p:cNvPr id="111675" name="AutoShape 67"/>
          <p:cNvSpPr>
            <a:spLocks noChangeArrowheads="1"/>
          </p:cNvSpPr>
          <p:nvPr/>
        </p:nvSpPr>
        <p:spPr bwMode="auto">
          <a:xfrm>
            <a:off x="3779838" y="5497513"/>
            <a:ext cx="792162" cy="649287"/>
          </a:xfrm>
          <a:prstGeom prst="flowChartMultidocument">
            <a:avLst/>
          </a:prstGeom>
          <a:solidFill>
            <a:srgbClr val="DDDDDD"/>
          </a:solidFill>
          <a:ln w="9525">
            <a:solidFill>
              <a:schemeClr val="tx1"/>
            </a:solidFill>
            <a:miter lim="800000"/>
            <a:headEnd/>
            <a:tailEnd/>
          </a:ln>
        </p:spPr>
        <p:txBody>
          <a:bodyPr anchor="ctr"/>
          <a:lstStyle/>
          <a:p>
            <a:r>
              <a:rPr lang="es-MX" sz="1100" b="1" dirty="0">
                <a:solidFill>
                  <a:schemeClr val="tx1"/>
                </a:solidFill>
                <a:latin typeface="Arial Narrow" pitchFamily="34" charset="0"/>
              </a:rPr>
              <a:t>Proyecto </a:t>
            </a:r>
            <a:r>
              <a:rPr lang="es-MX" sz="1100" b="1" dirty="0" smtClean="0">
                <a:solidFill>
                  <a:schemeClr val="tx1"/>
                </a:solidFill>
                <a:latin typeface="Arial Narrow" pitchFamily="34" charset="0"/>
              </a:rPr>
              <a:t>integral</a:t>
            </a:r>
            <a:endParaRPr lang="es-ES" sz="1100" b="1" dirty="0">
              <a:solidFill>
                <a:schemeClr val="tx1"/>
              </a:solidFill>
              <a:latin typeface="Arial Narrow" pitchFamily="34" charset="0"/>
            </a:endParaRPr>
          </a:p>
        </p:txBody>
      </p:sp>
      <p:sp>
        <p:nvSpPr>
          <p:cNvPr id="111676" name="AutoShape 68"/>
          <p:cNvSpPr>
            <a:spLocks noChangeArrowheads="1"/>
          </p:cNvSpPr>
          <p:nvPr/>
        </p:nvSpPr>
        <p:spPr bwMode="auto">
          <a:xfrm>
            <a:off x="3781425" y="6170613"/>
            <a:ext cx="933451" cy="649287"/>
          </a:xfrm>
          <a:prstGeom prst="flowChartMultidocument">
            <a:avLst/>
          </a:prstGeom>
          <a:solidFill>
            <a:srgbClr val="DDDDDD"/>
          </a:solidFill>
          <a:ln w="9525">
            <a:solidFill>
              <a:schemeClr val="tx1"/>
            </a:solidFill>
            <a:miter lim="800000"/>
            <a:headEnd/>
            <a:tailEnd/>
          </a:ln>
        </p:spPr>
        <p:txBody>
          <a:bodyPr anchor="ctr"/>
          <a:lstStyle/>
          <a:p>
            <a:r>
              <a:rPr lang="es-MX" sz="1100" b="1">
                <a:solidFill>
                  <a:schemeClr val="tx1"/>
                </a:solidFill>
                <a:latin typeface="Arial Narrow" pitchFamily="34" charset="0"/>
              </a:rPr>
              <a:t>Proyectos integrales Gestión</a:t>
            </a:r>
            <a:endParaRPr lang="es-ES" sz="1100" b="1">
              <a:solidFill>
                <a:schemeClr val="tx1"/>
              </a:solidFill>
              <a:latin typeface="Arial Narrow" pitchFamily="34" charset="0"/>
            </a:endParaRPr>
          </a:p>
        </p:txBody>
      </p:sp>
      <p:cxnSp>
        <p:nvCxnSpPr>
          <p:cNvPr id="111677" name="AutoShape 69"/>
          <p:cNvCxnSpPr>
            <a:cxnSpLocks noChangeShapeType="1"/>
            <a:stCxn id="111640" idx="3"/>
          </p:cNvCxnSpPr>
          <p:nvPr/>
        </p:nvCxnSpPr>
        <p:spPr bwMode="auto">
          <a:xfrm flipV="1">
            <a:off x="3492500" y="5067300"/>
            <a:ext cx="287338" cy="757238"/>
          </a:xfrm>
          <a:prstGeom prst="bentConnector3">
            <a:avLst>
              <a:gd name="adj1" fmla="val 49722"/>
            </a:avLst>
          </a:prstGeom>
          <a:noFill/>
          <a:ln w="28575">
            <a:solidFill>
              <a:schemeClr val="tx1"/>
            </a:solidFill>
            <a:miter lim="800000"/>
            <a:headEnd/>
            <a:tailEnd type="triangle" w="med" len="med"/>
          </a:ln>
        </p:spPr>
      </p:cxnSp>
      <p:sp>
        <p:nvSpPr>
          <p:cNvPr id="111678" name="AutoShape 70"/>
          <p:cNvSpPr>
            <a:spLocks noChangeArrowheads="1"/>
          </p:cNvSpPr>
          <p:nvPr/>
        </p:nvSpPr>
        <p:spPr bwMode="auto">
          <a:xfrm>
            <a:off x="6610350" y="5010325"/>
            <a:ext cx="936625" cy="631843"/>
          </a:xfrm>
          <a:prstGeom prst="flowChartMultidocument">
            <a:avLst/>
          </a:prstGeom>
          <a:solidFill>
            <a:srgbClr val="DDDDDD"/>
          </a:solidFill>
          <a:ln w="9525">
            <a:solidFill>
              <a:schemeClr val="tx1"/>
            </a:solidFill>
            <a:miter lim="800000"/>
            <a:headEnd/>
            <a:tailEnd/>
          </a:ln>
        </p:spPr>
        <p:txBody>
          <a:bodyPr anchor="ctr"/>
          <a:lstStyle/>
          <a:p>
            <a:r>
              <a:rPr lang="es-ES" sz="1400" b="1" dirty="0" smtClean="0">
                <a:solidFill>
                  <a:schemeClr val="tx1"/>
                </a:solidFill>
                <a:latin typeface="Arial Narrow" pitchFamily="34" charset="0"/>
              </a:rPr>
              <a:t>PFCE-</a:t>
            </a:r>
            <a:r>
              <a:rPr lang="es-ES" sz="1400" b="1" dirty="0" err="1" smtClean="0">
                <a:solidFill>
                  <a:schemeClr val="tx1"/>
                </a:solidFill>
                <a:latin typeface="Arial Narrow" pitchFamily="34" charset="0"/>
              </a:rPr>
              <a:t>ProFOE</a:t>
            </a:r>
            <a:endParaRPr lang="es-ES" sz="1400" b="1" dirty="0">
              <a:solidFill>
                <a:schemeClr val="tx1"/>
              </a:solidFill>
              <a:latin typeface="Arial Narrow" pitchFamily="34" charset="0"/>
            </a:endParaRPr>
          </a:p>
        </p:txBody>
      </p:sp>
      <p:cxnSp>
        <p:nvCxnSpPr>
          <p:cNvPr id="111683" name="AutoShape 75"/>
          <p:cNvCxnSpPr>
            <a:cxnSpLocks noChangeShapeType="1"/>
          </p:cNvCxnSpPr>
          <p:nvPr/>
        </p:nvCxnSpPr>
        <p:spPr bwMode="auto">
          <a:xfrm>
            <a:off x="7545948" y="5202819"/>
            <a:ext cx="407987" cy="565450"/>
          </a:xfrm>
          <a:prstGeom prst="bentConnector3">
            <a:avLst>
              <a:gd name="adj1" fmla="val 50000"/>
            </a:avLst>
          </a:prstGeom>
          <a:noFill/>
          <a:ln w="28575">
            <a:solidFill>
              <a:schemeClr val="tx1"/>
            </a:solidFill>
            <a:miter lim="800000"/>
            <a:headEnd/>
            <a:tailEnd type="triangle" w="med" len="med"/>
          </a:ln>
        </p:spPr>
      </p:cxnSp>
      <p:sp>
        <p:nvSpPr>
          <p:cNvPr id="111694" name="Rectangle 86">
            <a:hlinkClick r:id="" action="ppaction://noaction"/>
          </p:cNvPr>
          <p:cNvSpPr>
            <a:spLocks noChangeArrowheads="1"/>
          </p:cNvSpPr>
          <p:nvPr/>
        </p:nvSpPr>
        <p:spPr bwMode="auto">
          <a:xfrm>
            <a:off x="1629641" y="5426075"/>
            <a:ext cx="1873250" cy="792163"/>
          </a:xfrm>
          <a:prstGeom prst="rect">
            <a:avLst/>
          </a:prstGeom>
          <a:solidFill>
            <a:schemeClr val="accent1">
              <a:alpha val="0"/>
            </a:schemeClr>
          </a:solidFill>
          <a:ln w="9525">
            <a:noFill/>
            <a:miter lim="800000"/>
            <a:headEnd/>
            <a:tailEnd/>
          </a:ln>
        </p:spPr>
        <p:txBody>
          <a:bodyPr wrap="none" anchor="ctr"/>
          <a:lstStyle/>
          <a:p>
            <a:endParaRPr lang="es-ES_tradnl" sz="1400" dirty="0">
              <a:solidFill>
                <a:schemeClr val="tx1"/>
              </a:solidFill>
            </a:endParaRPr>
          </a:p>
        </p:txBody>
      </p:sp>
      <p:sp>
        <p:nvSpPr>
          <p:cNvPr id="111696" name="AutoShape 88"/>
          <p:cNvSpPr>
            <a:spLocks noChangeArrowheads="1"/>
          </p:cNvSpPr>
          <p:nvPr/>
        </p:nvSpPr>
        <p:spPr bwMode="auto">
          <a:xfrm>
            <a:off x="3794125" y="4746625"/>
            <a:ext cx="792163" cy="649288"/>
          </a:xfrm>
          <a:prstGeom prst="flowChartMultidocument">
            <a:avLst/>
          </a:prstGeom>
          <a:solidFill>
            <a:srgbClr val="DDDDDD"/>
          </a:solidFill>
          <a:ln w="9525">
            <a:solidFill>
              <a:schemeClr val="tx1"/>
            </a:solidFill>
            <a:miter lim="800000"/>
            <a:headEnd/>
            <a:tailEnd/>
          </a:ln>
        </p:spPr>
        <p:txBody>
          <a:bodyPr anchor="ctr"/>
          <a:lstStyle/>
          <a:p>
            <a:r>
              <a:rPr lang="es-MX" sz="1100" b="1">
                <a:solidFill>
                  <a:schemeClr val="tx1"/>
                </a:solidFill>
                <a:latin typeface="Arial Narrow" pitchFamily="34" charset="0"/>
              </a:rPr>
              <a:t>Concen-trado de proys.</a:t>
            </a:r>
            <a:endParaRPr lang="es-ES" sz="1100" b="1">
              <a:solidFill>
                <a:schemeClr val="tx1"/>
              </a:solidFill>
              <a:latin typeface="Arial Narrow" pitchFamily="34" charset="0"/>
            </a:endParaRPr>
          </a:p>
        </p:txBody>
      </p:sp>
      <p:sp>
        <p:nvSpPr>
          <p:cNvPr id="119" name="Rectangle 14"/>
          <p:cNvSpPr>
            <a:spLocks noChangeArrowheads="1"/>
          </p:cNvSpPr>
          <p:nvPr/>
        </p:nvSpPr>
        <p:spPr bwMode="auto">
          <a:xfrm>
            <a:off x="6879120" y="2791173"/>
            <a:ext cx="1785950" cy="784224"/>
          </a:xfrm>
          <a:prstGeom prst="rect">
            <a:avLst/>
          </a:prstGeom>
          <a:solidFill>
            <a:schemeClr val="bg1">
              <a:lumMod val="85000"/>
            </a:schemeClr>
          </a:solidFill>
          <a:ln w="9525">
            <a:solidFill>
              <a:schemeClr val="tx1"/>
            </a:solidFill>
            <a:miter lim="800000"/>
            <a:headEnd/>
            <a:tailEnd/>
          </a:ln>
        </p:spPr>
        <p:txBody>
          <a:bodyPr anchor="ctr"/>
          <a:lstStyle/>
          <a:p>
            <a:r>
              <a:rPr lang="es-MX" sz="1300" b="1" dirty="0" smtClean="0">
                <a:solidFill>
                  <a:schemeClr val="tx1"/>
                </a:solidFill>
                <a:latin typeface="Arial Narrow" pitchFamily="34" charset="0"/>
              </a:rPr>
              <a:t>Atender observaciones por los responsables de los proyectos</a:t>
            </a:r>
            <a:endParaRPr lang="es-MX" sz="1300" b="1" dirty="0">
              <a:solidFill>
                <a:schemeClr val="tx1"/>
              </a:solidFill>
              <a:latin typeface="Arial Narrow" pitchFamily="34" charset="0"/>
            </a:endParaRPr>
          </a:p>
        </p:txBody>
      </p:sp>
      <p:cxnSp>
        <p:nvCxnSpPr>
          <p:cNvPr id="120" name="AutoShape 33">
            <a:hlinkClick r:id="" action="ppaction://noaction"/>
          </p:cNvPr>
          <p:cNvCxnSpPr>
            <a:cxnSpLocks noChangeShapeType="1"/>
          </p:cNvCxnSpPr>
          <p:nvPr/>
        </p:nvCxnSpPr>
        <p:spPr bwMode="auto">
          <a:xfrm flipV="1">
            <a:off x="6066016" y="3166507"/>
            <a:ext cx="792000" cy="7023"/>
          </a:xfrm>
          <a:prstGeom prst="straightConnector1">
            <a:avLst/>
          </a:prstGeom>
          <a:noFill/>
          <a:ln w="38100">
            <a:solidFill>
              <a:srgbClr val="FF0000"/>
            </a:solidFill>
            <a:round/>
            <a:headEnd/>
            <a:tailEnd type="triangle" w="med" len="med"/>
          </a:ln>
        </p:spPr>
      </p:cxnSp>
      <p:sp>
        <p:nvSpPr>
          <p:cNvPr id="132" name="Line 82"/>
          <p:cNvSpPr>
            <a:spLocks noChangeShapeType="1"/>
          </p:cNvSpPr>
          <p:nvPr/>
        </p:nvSpPr>
        <p:spPr bwMode="auto">
          <a:xfrm>
            <a:off x="7769932" y="2173135"/>
            <a:ext cx="0" cy="612000"/>
          </a:xfrm>
          <a:prstGeom prst="line">
            <a:avLst/>
          </a:prstGeom>
          <a:noFill/>
          <a:ln w="38100">
            <a:solidFill>
              <a:schemeClr val="tx2">
                <a:lumMod val="60000"/>
                <a:lumOff val="40000"/>
              </a:schemeClr>
            </a:solidFill>
            <a:round/>
            <a:headEnd/>
            <a:tailEnd/>
          </a:ln>
        </p:spPr>
        <p:txBody>
          <a:bodyPr wrap="none" tIns="90000" anchor="ctr"/>
          <a:lstStyle/>
          <a:p>
            <a:endParaRPr lang="es-ES">
              <a:solidFill>
                <a:schemeClr val="tx1"/>
              </a:solidFill>
            </a:endParaRPr>
          </a:p>
        </p:txBody>
      </p:sp>
      <p:cxnSp>
        <p:nvCxnSpPr>
          <p:cNvPr id="136" name="135 Conector recto"/>
          <p:cNvCxnSpPr/>
          <p:nvPr/>
        </p:nvCxnSpPr>
        <p:spPr bwMode="auto">
          <a:xfrm rot="10800000">
            <a:off x="5857884" y="2164746"/>
            <a:ext cx="1928826" cy="0"/>
          </a:xfrm>
          <a:prstGeom prst="line">
            <a:avLst/>
          </a:prstGeom>
          <a:solidFill>
            <a:schemeClr val="accent1"/>
          </a:solidFill>
          <a:ln w="38100" cap="flat" cmpd="sng" algn="ctr">
            <a:solidFill>
              <a:schemeClr val="tx2">
                <a:lumMod val="60000"/>
                <a:lumOff val="40000"/>
              </a:schemeClr>
            </a:solidFill>
            <a:prstDash val="solid"/>
            <a:round/>
            <a:headEnd type="none" w="med" len="med"/>
            <a:tailEnd type="triangle" w="med" len="med"/>
          </a:ln>
          <a:effectLst/>
        </p:spPr>
      </p:cxnSp>
      <p:sp>
        <p:nvSpPr>
          <p:cNvPr id="140" name="Rectangle 19"/>
          <p:cNvSpPr>
            <a:spLocks noChangeArrowheads="1"/>
          </p:cNvSpPr>
          <p:nvPr/>
        </p:nvSpPr>
        <p:spPr bwMode="auto">
          <a:xfrm>
            <a:off x="331465" y="3730768"/>
            <a:ext cx="1928825" cy="669923"/>
          </a:xfrm>
          <a:prstGeom prst="rect">
            <a:avLst/>
          </a:prstGeom>
          <a:solidFill>
            <a:srgbClr val="FFFF99"/>
          </a:solidFill>
          <a:ln w="9525">
            <a:solidFill>
              <a:schemeClr val="tx1"/>
            </a:solidFill>
            <a:miter lim="800000"/>
            <a:headEnd/>
            <a:tailEnd/>
          </a:ln>
        </p:spPr>
        <p:txBody>
          <a:bodyPr anchor="ctr"/>
          <a:lstStyle/>
          <a:p>
            <a:r>
              <a:rPr lang="es-MX" sz="1300" b="1" dirty="0" smtClean="0">
                <a:solidFill>
                  <a:schemeClr val="tx1"/>
                </a:solidFill>
                <a:latin typeface="Arial Narrow" pitchFamily="34" charset="0"/>
              </a:rPr>
              <a:t>Revisión de la captura por parte del área de planeación institucional </a:t>
            </a:r>
            <a:endParaRPr lang="es-MX" sz="1300" b="1" dirty="0">
              <a:solidFill>
                <a:schemeClr val="tx1"/>
              </a:solidFill>
              <a:latin typeface="Arial Narrow" pitchFamily="34" charset="0"/>
            </a:endParaRPr>
          </a:p>
        </p:txBody>
      </p:sp>
      <p:cxnSp>
        <p:nvCxnSpPr>
          <p:cNvPr id="141" name="AutoShape 51"/>
          <p:cNvCxnSpPr>
            <a:cxnSpLocks noChangeShapeType="1"/>
          </p:cNvCxnSpPr>
          <p:nvPr/>
        </p:nvCxnSpPr>
        <p:spPr bwMode="auto">
          <a:xfrm rot="16200000" flipH="1">
            <a:off x="1181254" y="3610153"/>
            <a:ext cx="204873" cy="4328"/>
          </a:xfrm>
          <a:prstGeom prst="straightConnector1">
            <a:avLst/>
          </a:prstGeom>
          <a:noFill/>
          <a:ln w="28575">
            <a:solidFill>
              <a:schemeClr val="tx1"/>
            </a:solidFill>
            <a:round/>
            <a:headEnd/>
            <a:tailEnd type="triangle" w="med" len="med"/>
          </a:ln>
        </p:spPr>
      </p:cxnSp>
      <p:sp>
        <p:nvSpPr>
          <p:cNvPr id="143" name="Line 82"/>
          <p:cNvSpPr>
            <a:spLocks noChangeShapeType="1"/>
          </p:cNvSpPr>
          <p:nvPr/>
        </p:nvSpPr>
        <p:spPr bwMode="auto">
          <a:xfrm>
            <a:off x="113383" y="3224483"/>
            <a:ext cx="0" cy="1692000"/>
          </a:xfrm>
          <a:prstGeom prst="line">
            <a:avLst/>
          </a:prstGeom>
          <a:noFill/>
          <a:ln w="38100">
            <a:solidFill>
              <a:srgbClr val="FF0000"/>
            </a:solidFill>
            <a:round/>
            <a:headEnd/>
            <a:tailEnd/>
          </a:ln>
        </p:spPr>
        <p:txBody>
          <a:bodyPr wrap="none" tIns="90000" anchor="ctr"/>
          <a:lstStyle/>
          <a:p>
            <a:endParaRPr lang="es-ES">
              <a:solidFill>
                <a:schemeClr val="tx1"/>
              </a:solidFill>
            </a:endParaRPr>
          </a:p>
        </p:txBody>
      </p:sp>
      <p:cxnSp>
        <p:nvCxnSpPr>
          <p:cNvPr id="147" name="146 Conector recto"/>
          <p:cNvCxnSpPr/>
          <p:nvPr/>
        </p:nvCxnSpPr>
        <p:spPr bwMode="auto">
          <a:xfrm rot="16200000" flipH="1">
            <a:off x="4715291" y="2643597"/>
            <a:ext cx="281230" cy="3692"/>
          </a:xfrm>
          <a:prstGeom prst="line">
            <a:avLst/>
          </a:prstGeom>
          <a:solidFill>
            <a:schemeClr val="accent1"/>
          </a:solidFill>
          <a:ln w="38100" cap="flat" cmpd="sng" algn="ctr">
            <a:solidFill>
              <a:schemeClr val="tx1"/>
            </a:solidFill>
            <a:prstDash val="solid"/>
            <a:round/>
            <a:headEnd type="none" w="med" len="med"/>
            <a:tailEnd type="triangle" w="med" len="med"/>
          </a:ln>
          <a:effectLst/>
        </p:spPr>
      </p:cxnSp>
      <p:sp>
        <p:nvSpPr>
          <p:cNvPr id="148" name="AutoShape 20"/>
          <p:cNvSpPr>
            <a:spLocks noChangeArrowheads="1"/>
          </p:cNvSpPr>
          <p:nvPr/>
        </p:nvSpPr>
        <p:spPr bwMode="auto">
          <a:xfrm>
            <a:off x="285720" y="4551430"/>
            <a:ext cx="1857388" cy="720725"/>
          </a:xfrm>
          <a:prstGeom prst="flowChartDecision">
            <a:avLst/>
          </a:prstGeom>
          <a:solidFill>
            <a:srgbClr val="DDDDDD"/>
          </a:solidFill>
          <a:ln w="9525">
            <a:solidFill>
              <a:schemeClr val="tx1"/>
            </a:solidFill>
            <a:miter lim="800000"/>
            <a:headEnd/>
            <a:tailEnd/>
          </a:ln>
        </p:spPr>
        <p:txBody>
          <a:bodyPr anchor="ctr"/>
          <a:lstStyle/>
          <a:p>
            <a:pPr algn="ctr"/>
            <a:r>
              <a:rPr lang="es-MX" sz="1050" b="1" dirty="0" smtClean="0">
                <a:solidFill>
                  <a:schemeClr val="tx1"/>
                </a:solidFill>
                <a:latin typeface="Arial Narrow" pitchFamily="34" charset="0"/>
              </a:rPr>
              <a:t>La información es correcta</a:t>
            </a:r>
            <a:endParaRPr lang="es-ES" sz="1050" b="1" dirty="0">
              <a:solidFill>
                <a:schemeClr val="tx1"/>
              </a:solidFill>
              <a:latin typeface="Arial Narrow" pitchFamily="34" charset="0"/>
            </a:endParaRPr>
          </a:p>
        </p:txBody>
      </p:sp>
      <p:cxnSp>
        <p:nvCxnSpPr>
          <p:cNvPr id="150" name="AutoShape 51"/>
          <p:cNvCxnSpPr>
            <a:cxnSpLocks noChangeShapeType="1"/>
          </p:cNvCxnSpPr>
          <p:nvPr/>
        </p:nvCxnSpPr>
        <p:spPr bwMode="auto">
          <a:xfrm rot="16200000" flipH="1">
            <a:off x="1142976" y="4488116"/>
            <a:ext cx="142878" cy="2"/>
          </a:xfrm>
          <a:prstGeom prst="straightConnector1">
            <a:avLst/>
          </a:prstGeom>
          <a:noFill/>
          <a:ln w="28575">
            <a:solidFill>
              <a:schemeClr val="tx1"/>
            </a:solidFill>
            <a:round/>
            <a:headEnd/>
            <a:tailEnd type="triangle" w="med" len="med"/>
          </a:ln>
        </p:spPr>
      </p:cxnSp>
      <p:sp>
        <p:nvSpPr>
          <p:cNvPr id="154" name="Line 82"/>
          <p:cNvSpPr>
            <a:spLocks noChangeShapeType="1"/>
          </p:cNvSpPr>
          <p:nvPr/>
        </p:nvSpPr>
        <p:spPr bwMode="auto">
          <a:xfrm rot="-180000" flipH="1" flipV="1">
            <a:off x="105212" y="4903308"/>
            <a:ext cx="180000" cy="8389"/>
          </a:xfrm>
          <a:prstGeom prst="line">
            <a:avLst/>
          </a:prstGeom>
          <a:noFill/>
          <a:ln w="38100">
            <a:solidFill>
              <a:srgbClr val="FF0000"/>
            </a:solidFill>
            <a:round/>
            <a:headEnd/>
            <a:tailEnd/>
          </a:ln>
        </p:spPr>
        <p:txBody>
          <a:bodyPr wrap="none" tIns="90000" anchor="ctr"/>
          <a:lstStyle/>
          <a:p>
            <a:endParaRPr lang="es-ES">
              <a:solidFill>
                <a:schemeClr val="tx1"/>
              </a:solidFill>
            </a:endParaRPr>
          </a:p>
        </p:txBody>
      </p:sp>
      <p:cxnSp>
        <p:nvCxnSpPr>
          <p:cNvPr id="157" name="156 Conector recto"/>
          <p:cNvCxnSpPr/>
          <p:nvPr/>
        </p:nvCxnSpPr>
        <p:spPr bwMode="auto">
          <a:xfrm rot="5400000" flipH="1" flipV="1">
            <a:off x="213593" y="3106086"/>
            <a:ext cx="9797" cy="243775"/>
          </a:xfrm>
          <a:prstGeom prst="line">
            <a:avLst/>
          </a:prstGeom>
          <a:solidFill>
            <a:schemeClr val="accent1"/>
          </a:solidFill>
          <a:ln w="38100" cap="flat" cmpd="sng" algn="ctr">
            <a:solidFill>
              <a:srgbClr val="FF0000"/>
            </a:solidFill>
            <a:prstDash val="solid"/>
            <a:round/>
            <a:headEnd type="none" w="med" len="med"/>
            <a:tailEnd type="triangle" w="med" len="med"/>
          </a:ln>
          <a:effectLst/>
        </p:spPr>
      </p:cxnSp>
      <p:sp>
        <p:nvSpPr>
          <p:cNvPr id="158" name="Line 82"/>
          <p:cNvSpPr>
            <a:spLocks noChangeShapeType="1"/>
          </p:cNvSpPr>
          <p:nvPr/>
        </p:nvSpPr>
        <p:spPr bwMode="auto">
          <a:xfrm rot="-180000" flipH="1" flipV="1">
            <a:off x="2151983" y="4910531"/>
            <a:ext cx="432000" cy="8389"/>
          </a:xfrm>
          <a:prstGeom prst="line">
            <a:avLst/>
          </a:prstGeom>
          <a:noFill/>
          <a:ln w="38100">
            <a:solidFill>
              <a:schemeClr val="tx2">
                <a:lumMod val="60000"/>
                <a:lumOff val="40000"/>
              </a:schemeClr>
            </a:solidFill>
            <a:round/>
            <a:headEnd/>
            <a:tailEnd/>
          </a:ln>
        </p:spPr>
        <p:txBody>
          <a:bodyPr wrap="none" tIns="90000" anchor="ctr"/>
          <a:lstStyle/>
          <a:p>
            <a:endParaRPr lang="es-ES">
              <a:solidFill>
                <a:schemeClr val="tx1"/>
              </a:solidFill>
            </a:endParaRPr>
          </a:p>
        </p:txBody>
      </p:sp>
      <p:cxnSp>
        <p:nvCxnSpPr>
          <p:cNvPr id="160" name="159 Conector recto"/>
          <p:cNvCxnSpPr/>
          <p:nvPr/>
        </p:nvCxnSpPr>
        <p:spPr bwMode="auto">
          <a:xfrm rot="5220000">
            <a:off x="2323757" y="5144539"/>
            <a:ext cx="496877" cy="15861"/>
          </a:xfrm>
          <a:prstGeom prst="line">
            <a:avLst/>
          </a:prstGeom>
          <a:solidFill>
            <a:schemeClr val="accent1"/>
          </a:solidFill>
          <a:ln w="38100" cap="flat" cmpd="sng" algn="ctr">
            <a:solidFill>
              <a:schemeClr val="tx2">
                <a:lumMod val="60000"/>
                <a:lumOff val="40000"/>
              </a:schemeClr>
            </a:solidFill>
            <a:prstDash val="solid"/>
            <a:round/>
            <a:headEnd type="none" w="med" len="med"/>
            <a:tailEnd type="triangle" w="med" len="med"/>
          </a:ln>
          <a:effectLst/>
        </p:spPr>
      </p:cxnSp>
      <p:sp>
        <p:nvSpPr>
          <p:cNvPr id="62" name="Rectangle 25"/>
          <p:cNvSpPr>
            <a:spLocks noChangeArrowheads="1"/>
          </p:cNvSpPr>
          <p:nvPr/>
        </p:nvSpPr>
        <p:spPr bwMode="auto">
          <a:xfrm>
            <a:off x="4967288" y="5177013"/>
            <a:ext cx="1439862" cy="449262"/>
          </a:xfrm>
          <a:prstGeom prst="rect">
            <a:avLst/>
          </a:prstGeom>
          <a:solidFill>
            <a:srgbClr val="DDDDDD"/>
          </a:solidFill>
          <a:ln w="9525">
            <a:solidFill>
              <a:schemeClr val="tx1"/>
            </a:solidFill>
            <a:miter lim="800000"/>
            <a:headEnd/>
            <a:tailEnd/>
          </a:ln>
        </p:spPr>
        <p:txBody>
          <a:bodyPr anchor="ctr"/>
          <a:lstStyle/>
          <a:p>
            <a:r>
              <a:rPr lang="es-MX" sz="1400" b="1" dirty="0">
                <a:solidFill>
                  <a:schemeClr val="tx1"/>
                </a:solidFill>
                <a:latin typeface="Arial Narrow" pitchFamily="34" charset="0"/>
              </a:rPr>
              <a:t>Incorporación </a:t>
            </a:r>
            <a:r>
              <a:rPr lang="es-MX" sz="1400" b="1" dirty="0" smtClean="0">
                <a:solidFill>
                  <a:schemeClr val="tx1"/>
                </a:solidFill>
                <a:latin typeface="Arial Narrow" pitchFamily="34" charset="0"/>
              </a:rPr>
              <a:t>al PFCE-</a:t>
            </a:r>
            <a:r>
              <a:rPr lang="es-MX" sz="1400" b="1" dirty="0" err="1" smtClean="0">
                <a:solidFill>
                  <a:schemeClr val="tx1"/>
                </a:solidFill>
                <a:latin typeface="Arial Narrow" pitchFamily="34" charset="0"/>
              </a:rPr>
              <a:t>ProFOE</a:t>
            </a:r>
            <a:endParaRPr lang="es-ES" sz="1400" b="1" dirty="0">
              <a:solidFill>
                <a:schemeClr val="tx1"/>
              </a:solidFill>
              <a:latin typeface="Arial Narrow" pitchFamily="34" charset="0"/>
            </a:endParaRPr>
          </a:p>
        </p:txBody>
      </p:sp>
      <p:sp>
        <p:nvSpPr>
          <p:cNvPr id="63" name="62 Rectángulo">
            <a:hlinkClick r:id="" action="ppaction://noaction"/>
          </p:cNvPr>
          <p:cNvSpPr/>
          <p:nvPr/>
        </p:nvSpPr>
        <p:spPr bwMode="auto">
          <a:xfrm flipH="1">
            <a:off x="-24013" y="502422"/>
            <a:ext cx="9180512" cy="6950256"/>
          </a:xfrm>
          <a:prstGeom prst="rect">
            <a:avLst/>
          </a:prstGeom>
          <a:solidFill>
            <a:srgbClr val="002774">
              <a:alpha val="0"/>
            </a:srgbClr>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sp>
        <p:nvSpPr>
          <p:cNvPr id="60" name="AutoShape 87">
            <a:hlinkClick r:id="" action="ppaction://hlinkshowjump?jump=previousslide"/>
          </p:cNvPr>
          <p:cNvSpPr>
            <a:spLocks noChangeArrowheads="1"/>
          </p:cNvSpPr>
          <p:nvPr/>
        </p:nvSpPr>
        <p:spPr bwMode="auto">
          <a:xfrm flipH="1">
            <a:off x="8748713" y="428604"/>
            <a:ext cx="155575" cy="147637"/>
          </a:xfrm>
          <a:prstGeom prst="rightArrow">
            <a:avLst>
              <a:gd name="adj1" fmla="val 50000"/>
              <a:gd name="adj2" fmla="val 58733"/>
            </a:avLst>
          </a:prstGeom>
          <a:solidFill>
            <a:srgbClr val="006600">
              <a:alpha val="50195"/>
            </a:srgbClr>
          </a:solidFill>
          <a:ln w="19050" algn="ctr">
            <a:solidFill>
              <a:schemeClr val="tx1"/>
            </a:solidFill>
            <a:miter lim="800000"/>
            <a:headEnd/>
            <a:tailEnd/>
          </a:ln>
        </p:spPr>
        <p:txBody>
          <a:bodyPr wrap="none" tIns="90000" anchor="ctr"/>
          <a:lstStyle/>
          <a:p>
            <a:endParaRPr lang="es-ES_tradnl" sz="1400">
              <a:solidFill>
                <a:schemeClr val="tx1"/>
              </a:solidFill>
            </a:endParaRPr>
          </a:p>
        </p:txBody>
      </p:sp>
      <p:sp>
        <p:nvSpPr>
          <p:cNvPr id="61" name="Text Box 63"/>
          <p:cNvSpPr txBox="1">
            <a:spLocks noChangeArrowheads="1"/>
          </p:cNvSpPr>
          <p:nvPr/>
        </p:nvSpPr>
        <p:spPr bwMode="auto">
          <a:xfrm>
            <a:off x="124596" y="4609019"/>
            <a:ext cx="380232" cy="307777"/>
          </a:xfrm>
          <a:prstGeom prst="rect">
            <a:avLst/>
          </a:prstGeom>
          <a:noFill/>
          <a:ln w="9525">
            <a:noFill/>
            <a:miter lim="800000"/>
            <a:headEnd/>
            <a:tailEnd/>
          </a:ln>
        </p:spPr>
        <p:txBody>
          <a:bodyPr wrap="none">
            <a:spAutoFit/>
          </a:bodyPr>
          <a:lstStyle/>
          <a:p>
            <a:pPr algn="l"/>
            <a:r>
              <a:rPr lang="es-MX" sz="1400" b="1" dirty="0" smtClean="0">
                <a:solidFill>
                  <a:schemeClr val="tx1"/>
                </a:solidFill>
                <a:latin typeface="Arial Narrow" pitchFamily="34" charset="0"/>
              </a:rPr>
              <a:t>No</a:t>
            </a:r>
            <a:endParaRPr lang="es-ES" sz="1400" b="1" dirty="0">
              <a:solidFill>
                <a:schemeClr val="tx1"/>
              </a:solidFill>
              <a:latin typeface="Arial Narrow" pitchFamily="34" charset="0"/>
            </a:endParaRPr>
          </a:p>
        </p:txBody>
      </p:sp>
      <p:sp>
        <p:nvSpPr>
          <p:cNvPr id="64" name="Text Box 62"/>
          <p:cNvSpPr txBox="1">
            <a:spLocks noChangeArrowheads="1"/>
          </p:cNvSpPr>
          <p:nvPr/>
        </p:nvSpPr>
        <p:spPr bwMode="auto">
          <a:xfrm>
            <a:off x="1974806" y="4644590"/>
            <a:ext cx="324128" cy="307777"/>
          </a:xfrm>
          <a:prstGeom prst="rect">
            <a:avLst/>
          </a:prstGeom>
          <a:noFill/>
          <a:ln w="9525">
            <a:noFill/>
            <a:miter lim="800000"/>
            <a:headEnd/>
            <a:tailEnd/>
          </a:ln>
        </p:spPr>
        <p:txBody>
          <a:bodyPr wrap="none">
            <a:spAutoFit/>
          </a:bodyPr>
          <a:lstStyle/>
          <a:p>
            <a:pPr algn="l"/>
            <a:r>
              <a:rPr lang="es-MX" sz="1400" b="1" dirty="0" smtClean="0">
                <a:solidFill>
                  <a:schemeClr val="tx1"/>
                </a:solidFill>
                <a:latin typeface="Arial Narrow" pitchFamily="34" charset="0"/>
              </a:rPr>
              <a:t>Sí</a:t>
            </a:r>
            <a:endParaRPr lang="es-ES" sz="1400" b="1" dirty="0">
              <a:solidFill>
                <a:schemeClr val="tx1"/>
              </a:solidFill>
              <a:latin typeface="Arial Narrow" pitchFamily="34" charset="0"/>
            </a:endParaRPr>
          </a:p>
        </p:txBody>
      </p:sp>
      <p:cxnSp>
        <p:nvCxnSpPr>
          <p:cNvPr id="65" name="AutoShape 59"/>
          <p:cNvCxnSpPr>
            <a:cxnSpLocks noChangeShapeType="1"/>
          </p:cNvCxnSpPr>
          <p:nvPr/>
        </p:nvCxnSpPr>
        <p:spPr bwMode="auto">
          <a:xfrm flipV="1">
            <a:off x="4570481" y="5381140"/>
            <a:ext cx="415925" cy="298088"/>
          </a:xfrm>
          <a:prstGeom prst="bentConnector3">
            <a:avLst>
              <a:gd name="adj1" fmla="val 50000"/>
            </a:avLst>
          </a:prstGeom>
          <a:noFill/>
          <a:ln w="28575">
            <a:solidFill>
              <a:schemeClr val="tx1"/>
            </a:solidFill>
            <a:miter lim="800000"/>
            <a:headEnd/>
            <a:tailEnd type="triangle" w="med" len="med"/>
          </a:ln>
        </p:spPr>
      </p:cxnSp>
      <p:cxnSp>
        <p:nvCxnSpPr>
          <p:cNvPr id="66" name="AutoShape 75"/>
          <p:cNvCxnSpPr>
            <a:cxnSpLocks noChangeShapeType="1"/>
          </p:cNvCxnSpPr>
          <p:nvPr/>
        </p:nvCxnSpPr>
        <p:spPr bwMode="auto">
          <a:xfrm>
            <a:off x="4572000" y="4950133"/>
            <a:ext cx="407987" cy="424831"/>
          </a:xfrm>
          <a:prstGeom prst="bentConnector3">
            <a:avLst>
              <a:gd name="adj1" fmla="val 50000"/>
            </a:avLst>
          </a:prstGeom>
          <a:noFill/>
          <a:ln w="28575">
            <a:solidFill>
              <a:schemeClr val="tx1"/>
            </a:solidFill>
            <a:miter lim="800000"/>
            <a:headEnd/>
            <a:tailEnd type="triangle" w="med" len="med"/>
          </a:ln>
        </p:spPr>
      </p:cxnSp>
    </p:spTree>
    <p:extLst>
      <p:ext uri="{BB962C8B-B14F-4D97-AF65-F5344CB8AC3E}">
        <p14:creationId xmlns:p14="http://schemas.microsoft.com/office/powerpoint/2010/main" val="3188343966"/>
      </p:ext>
    </p:extLst>
  </p:cSld>
  <p:clrMapOvr>
    <a:masterClrMapping/>
  </p:clrMapOvr>
  <p:transition spd="med"/>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7 Rectángulo"/>
          <p:cNvSpPr/>
          <p:nvPr/>
        </p:nvSpPr>
        <p:spPr bwMode="auto">
          <a:xfrm>
            <a:off x="0" y="566718"/>
            <a:ext cx="9144000" cy="6291282"/>
          </a:xfrm>
          <a:prstGeom prst="rect">
            <a:avLst/>
          </a:prstGeom>
          <a:solidFill>
            <a:schemeClr val="bg1"/>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sp>
        <p:nvSpPr>
          <p:cNvPr id="119813" name="Text Box 331"/>
          <p:cNvSpPr txBox="1">
            <a:spLocks noChangeArrowheads="1"/>
          </p:cNvSpPr>
          <p:nvPr/>
        </p:nvSpPr>
        <p:spPr bwMode="auto">
          <a:xfrm>
            <a:off x="32" y="565131"/>
            <a:ext cx="8676424" cy="6435769"/>
          </a:xfrm>
          <a:prstGeom prst="rect">
            <a:avLst/>
          </a:prstGeom>
          <a:solidFill>
            <a:schemeClr val="bg1">
              <a:alpha val="10000"/>
            </a:schemeClr>
          </a:solidFill>
          <a:ln w="3175" algn="ctr">
            <a:noFill/>
            <a:miter lim="800000"/>
            <a:headEnd/>
            <a:tailEnd/>
          </a:ln>
        </p:spPr>
        <p:txBody>
          <a:bodyPr>
            <a:noAutofit/>
          </a:bodyPr>
          <a:lstStyle/>
          <a:p>
            <a:pPr algn="just"/>
            <a:endParaRPr lang="es-ES" sz="500" b="1" dirty="0" smtClean="0">
              <a:solidFill>
                <a:schemeClr val="tx1"/>
              </a:solidFill>
            </a:endParaRPr>
          </a:p>
          <a:p>
            <a:pPr algn="just"/>
            <a:r>
              <a:rPr lang="es-ES" sz="1300" b="1" dirty="0" smtClean="0">
                <a:solidFill>
                  <a:schemeClr val="tx1"/>
                </a:solidFill>
              </a:rPr>
              <a:t>Proyecto integral</a:t>
            </a:r>
          </a:p>
          <a:p>
            <a:pPr algn="just"/>
            <a:endParaRPr lang="es-ES" sz="800" b="1" dirty="0" smtClean="0">
              <a:solidFill>
                <a:schemeClr val="tx1"/>
              </a:solidFill>
            </a:endParaRPr>
          </a:p>
          <a:p>
            <a:pPr algn="just"/>
            <a:r>
              <a:rPr lang="es-ES" sz="1300" b="1" dirty="0" smtClean="0">
                <a:solidFill>
                  <a:schemeClr val="tx1"/>
                </a:solidFill>
              </a:rPr>
              <a:t>Contenido mínimo de un proyecto integral académico</a:t>
            </a:r>
            <a:endParaRPr lang="es-ES" sz="1300" dirty="0" smtClean="0">
              <a:solidFill>
                <a:schemeClr val="tx1"/>
              </a:solidFill>
            </a:endParaRPr>
          </a:p>
          <a:p>
            <a:pPr algn="just">
              <a:lnSpc>
                <a:spcPct val="115000"/>
              </a:lnSpc>
              <a:spcBef>
                <a:spcPct val="20000"/>
              </a:spcBef>
              <a:tabLst>
                <a:tab pos="180975" algn="l"/>
                <a:tab pos="447675" algn="l"/>
              </a:tabLst>
            </a:pPr>
            <a:endParaRPr lang="es-ES" sz="1300" dirty="0" smtClean="0">
              <a:solidFill>
                <a:schemeClr val="tx1"/>
              </a:solidFill>
            </a:endParaRPr>
          </a:p>
          <a:p>
            <a:pPr algn="just">
              <a:lnSpc>
                <a:spcPct val="115000"/>
              </a:lnSpc>
              <a:spcBef>
                <a:spcPct val="20000"/>
              </a:spcBef>
              <a:tabLst>
                <a:tab pos="180975" algn="l"/>
                <a:tab pos="447675" algn="l"/>
              </a:tabLst>
            </a:pPr>
            <a:r>
              <a:rPr lang="es-ES" sz="1300" b="0" dirty="0" smtClean="0">
                <a:solidFill>
                  <a:schemeClr val="tx1"/>
                </a:solidFill>
              </a:rPr>
              <a:t>Nombre </a:t>
            </a:r>
            <a:r>
              <a:rPr lang="es-ES" sz="1300" b="0" dirty="0">
                <a:solidFill>
                  <a:schemeClr val="tx1"/>
                </a:solidFill>
              </a:rPr>
              <a:t>del proyecto: ________________________________________________________________</a:t>
            </a:r>
          </a:p>
          <a:p>
            <a:pPr algn="just">
              <a:lnSpc>
                <a:spcPct val="115000"/>
              </a:lnSpc>
              <a:spcBef>
                <a:spcPct val="20000"/>
              </a:spcBef>
              <a:tabLst>
                <a:tab pos="180975" algn="l"/>
                <a:tab pos="447675" algn="l"/>
              </a:tabLst>
            </a:pPr>
            <a:r>
              <a:rPr lang="es-ES" sz="1300" b="0" dirty="0">
                <a:solidFill>
                  <a:schemeClr val="tx1"/>
                </a:solidFill>
              </a:rPr>
              <a:t>Responsable del proyecto: _____________________________________________________________  </a:t>
            </a:r>
            <a:endParaRPr lang="es-MX" sz="1300" b="0" dirty="0">
              <a:solidFill>
                <a:schemeClr val="tx1"/>
              </a:solidFill>
            </a:endParaRPr>
          </a:p>
          <a:p>
            <a:pPr algn="just">
              <a:lnSpc>
                <a:spcPct val="115000"/>
              </a:lnSpc>
              <a:spcBef>
                <a:spcPct val="20000"/>
              </a:spcBef>
              <a:tabLst>
                <a:tab pos="180975" algn="l"/>
                <a:tab pos="447675" algn="l"/>
              </a:tabLst>
            </a:pPr>
            <a:r>
              <a:rPr lang="es-ES" sz="1300" b="0" dirty="0">
                <a:solidFill>
                  <a:schemeClr val="tx1"/>
                </a:solidFill>
              </a:rPr>
              <a:t>                                             (Preferentemente con perfil deseable reconocido por el PROMEP-SES).</a:t>
            </a:r>
          </a:p>
          <a:p>
            <a:pPr algn="just">
              <a:lnSpc>
                <a:spcPct val="115000"/>
              </a:lnSpc>
              <a:spcBef>
                <a:spcPct val="20000"/>
              </a:spcBef>
              <a:tabLst>
                <a:tab pos="180975" algn="l"/>
                <a:tab pos="447675" algn="l"/>
              </a:tabLst>
            </a:pPr>
            <a:endParaRPr lang="es-ES" sz="1300" b="0" dirty="0">
              <a:solidFill>
                <a:schemeClr val="tx1"/>
              </a:solidFill>
            </a:endParaRPr>
          </a:p>
          <a:p>
            <a:pPr algn="just">
              <a:lnSpc>
                <a:spcPct val="115000"/>
              </a:lnSpc>
              <a:spcBef>
                <a:spcPct val="20000"/>
              </a:spcBef>
              <a:tabLst>
                <a:tab pos="180975" algn="l"/>
                <a:tab pos="447675" algn="l"/>
              </a:tabLst>
            </a:pPr>
            <a:r>
              <a:rPr lang="es-MX" sz="1300" b="0" dirty="0">
                <a:solidFill>
                  <a:schemeClr val="tx1"/>
                </a:solidFill>
              </a:rPr>
              <a:t>Tipo: Integral para </a:t>
            </a:r>
            <a:r>
              <a:rPr lang="es-ES" sz="1300" b="0" dirty="0">
                <a:solidFill>
                  <a:schemeClr val="tx1"/>
                </a:solidFill>
              </a:rPr>
              <a:t>mejorar la capacidad y competitividad</a:t>
            </a:r>
            <a:r>
              <a:rPr lang="es-MX" sz="1300" b="0" dirty="0">
                <a:solidFill>
                  <a:schemeClr val="tx1"/>
                </a:solidFill>
              </a:rPr>
              <a:t> </a:t>
            </a:r>
            <a:r>
              <a:rPr lang="es-ES" sz="1300" b="0" dirty="0">
                <a:solidFill>
                  <a:schemeClr val="tx1"/>
                </a:solidFill>
              </a:rPr>
              <a:t>académicas.</a:t>
            </a:r>
          </a:p>
          <a:p>
            <a:pPr algn="just">
              <a:lnSpc>
                <a:spcPct val="115000"/>
              </a:lnSpc>
              <a:spcBef>
                <a:spcPct val="20000"/>
              </a:spcBef>
              <a:tabLst>
                <a:tab pos="180975" algn="l"/>
                <a:tab pos="447675" algn="l"/>
              </a:tabLst>
            </a:pPr>
            <a:endParaRPr lang="es-ES" sz="1300" b="0" dirty="0">
              <a:solidFill>
                <a:schemeClr val="tx1"/>
              </a:solidFill>
            </a:endParaRPr>
          </a:p>
          <a:p>
            <a:pPr algn="just">
              <a:lnSpc>
                <a:spcPct val="115000"/>
              </a:lnSpc>
              <a:spcBef>
                <a:spcPct val="20000"/>
              </a:spcBef>
              <a:tabLst>
                <a:tab pos="180975" algn="l"/>
                <a:tab pos="447675" algn="l"/>
              </a:tabLst>
            </a:pPr>
            <a:r>
              <a:rPr lang="es-ES" sz="1300" b="0" dirty="0">
                <a:solidFill>
                  <a:schemeClr val="tx1"/>
                </a:solidFill>
              </a:rPr>
              <a:t>CONTENIDO</a:t>
            </a:r>
          </a:p>
          <a:p>
            <a:pPr lvl="1" algn="just">
              <a:lnSpc>
                <a:spcPct val="115000"/>
              </a:lnSpc>
              <a:spcBef>
                <a:spcPct val="20000"/>
              </a:spcBef>
              <a:buFont typeface="Wingdings" pitchFamily="2" charset="2"/>
              <a:buChar char="Ø"/>
              <a:tabLst>
                <a:tab pos="180975" algn="l"/>
                <a:tab pos="447675" algn="l"/>
              </a:tabLst>
            </a:pPr>
            <a:r>
              <a:rPr lang="es-MX" sz="1300" b="0" dirty="0">
                <a:solidFill>
                  <a:schemeClr val="tx1"/>
                </a:solidFill>
              </a:rPr>
              <a:t>Justificación del proyecto.</a:t>
            </a:r>
            <a:endParaRPr lang="es-ES" sz="1300" b="0" dirty="0">
              <a:solidFill>
                <a:schemeClr val="tx1"/>
              </a:solidFill>
            </a:endParaRPr>
          </a:p>
          <a:p>
            <a:pPr lvl="1" algn="just">
              <a:lnSpc>
                <a:spcPct val="115000"/>
              </a:lnSpc>
              <a:spcBef>
                <a:spcPct val="20000"/>
              </a:spcBef>
              <a:buFont typeface="Wingdings" pitchFamily="2" charset="2"/>
              <a:buChar char="Ø"/>
              <a:tabLst>
                <a:tab pos="180975" algn="l"/>
                <a:tab pos="447675" algn="l"/>
              </a:tabLst>
            </a:pPr>
            <a:r>
              <a:rPr lang="es-ES" sz="1300" b="0" dirty="0">
                <a:solidFill>
                  <a:schemeClr val="tx1"/>
                </a:solidFill>
              </a:rPr>
              <a:t>Objetivo general.</a:t>
            </a:r>
          </a:p>
          <a:p>
            <a:pPr marL="1076325" lvl="2" indent="-161925" algn="just">
              <a:lnSpc>
                <a:spcPct val="115000"/>
              </a:lnSpc>
              <a:spcBef>
                <a:spcPct val="20000"/>
              </a:spcBef>
              <a:buFont typeface="Wingdings" pitchFamily="2" charset="2"/>
              <a:buChar char="§"/>
              <a:tabLst>
                <a:tab pos="180975" algn="l"/>
                <a:tab pos="447675" algn="l"/>
              </a:tabLst>
            </a:pPr>
            <a:r>
              <a:rPr lang="es-ES" sz="1300" b="0" dirty="0">
                <a:solidFill>
                  <a:schemeClr val="tx1"/>
                </a:solidFill>
              </a:rPr>
              <a:t>Objetivos particulares.</a:t>
            </a:r>
          </a:p>
          <a:p>
            <a:pPr marL="1524000" lvl="3" indent="-152400" algn="just">
              <a:lnSpc>
                <a:spcPct val="115000"/>
              </a:lnSpc>
              <a:spcBef>
                <a:spcPct val="20000"/>
              </a:spcBef>
              <a:buFont typeface="Symbol" pitchFamily="18" charset="2"/>
              <a:buChar char="·"/>
              <a:tabLst>
                <a:tab pos="180975" algn="l"/>
                <a:tab pos="447675" algn="l"/>
              </a:tabLst>
            </a:pPr>
            <a:r>
              <a:rPr lang="es-ES" sz="1300" b="0" dirty="0">
                <a:solidFill>
                  <a:schemeClr val="tx1"/>
                </a:solidFill>
              </a:rPr>
              <a:t>Metas </a:t>
            </a:r>
            <a:r>
              <a:rPr lang="es-ES" sz="1300" b="0" dirty="0" smtClean="0">
                <a:solidFill>
                  <a:schemeClr val="tx1"/>
                </a:solidFill>
              </a:rPr>
              <a:t>académicas y sus valores asociados*.</a:t>
            </a:r>
            <a:endParaRPr lang="es-ES" sz="1300" b="0" dirty="0">
              <a:solidFill>
                <a:schemeClr val="tx1"/>
              </a:solidFill>
            </a:endParaRPr>
          </a:p>
          <a:p>
            <a:pPr marL="1971675" lvl="4" indent="-142875" algn="just">
              <a:lnSpc>
                <a:spcPct val="115000"/>
              </a:lnSpc>
              <a:spcBef>
                <a:spcPct val="20000"/>
              </a:spcBef>
              <a:buFont typeface="Courier New" pitchFamily="49" charset="0"/>
              <a:buChar char="o"/>
              <a:tabLst>
                <a:tab pos="180975" algn="l"/>
                <a:tab pos="447675" algn="l"/>
              </a:tabLst>
            </a:pPr>
            <a:r>
              <a:rPr lang="es-ES" sz="1300" b="0" dirty="0">
                <a:solidFill>
                  <a:schemeClr val="tx1"/>
                </a:solidFill>
              </a:rPr>
              <a:t>Acciones </a:t>
            </a:r>
            <a:r>
              <a:rPr lang="es-ES" sz="1300" b="0" dirty="0" smtClean="0">
                <a:solidFill>
                  <a:schemeClr val="tx1"/>
                </a:solidFill>
              </a:rPr>
              <a:t>y recursos calendarizados</a:t>
            </a:r>
            <a:r>
              <a:rPr lang="es-ES" sz="1300" b="0" dirty="0">
                <a:solidFill>
                  <a:schemeClr val="tx1"/>
                </a:solidFill>
              </a:rPr>
              <a:t>.</a:t>
            </a:r>
          </a:p>
          <a:p>
            <a:pPr marL="1971675" lvl="4" indent="-142875" algn="just">
              <a:lnSpc>
                <a:spcPct val="115000"/>
              </a:lnSpc>
              <a:spcBef>
                <a:spcPct val="20000"/>
              </a:spcBef>
              <a:buFont typeface="Tahoma" pitchFamily="34" charset="0"/>
              <a:buNone/>
              <a:tabLst>
                <a:tab pos="180975" algn="l"/>
                <a:tab pos="447675" algn="l"/>
              </a:tabLst>
            </a:pPr>
            <a:r>
              <a:rPr lang="es-ES" sz="1300" b="0" dirty="0">
                <a:solidFill>
                  <a:schemeClr val="tx1"/>
                </a:solidFill>
              </a:rPr>
              <a:t>        - Justificación y descripción detallada de los recursos necesarios.</a:t>
            </a:r>
          </a:p>
          <a:p>
            <a:pPr marL="1971675" lvl="4" indent="-142875" algn="just">
              <a:lnSpc>
                <a:spcPct val="115000"/>
              </a:lnSpc>
              <a:spcBef>
                <a:spcPct val="20000"/>
              </a:spcBef>
              <a:buFont typeface="Tahoma" pitchFamily="34" charset="0"/>
              <a:buNone/>
              <a:tabLst>
                <a:tab pos="180975" algn="l"/>
                <a:tab pos="447675" algn="l"/>
              </a:tabLst>
            </a:pPr>
            <a:endParaRPr lang="es-ES" sz="1300" b="0" dirty="0">
              <a:solidFill>
                <a:schemeClr val="tx1"/>
              </a:solidFill>
            </a:endParaRPr>
          </a:p>
          <a:p>
            <a:pPr algn="just">
              <a:lnSpc>
                <a:spcPct val="115000"/>
              </a:lnSpc>
              <a:spcBef>
                <a:spcPct val="20000"/>
              </a:spcBef>
              <a:buFont typeface="Tahoma" pitchFamily="34" charset="0"/>
              <a:buNone/>
              <a:tabLst>
                <a:tab pos="180975" algn="l"/>
                <a:tab pos="447675" algn="l"/>
              </a:tabLst>
            </a:pPr>
            <a:r>
              <a:rPr lang="es-MX" sz="1300" b="0" i="1" u="sng" dirty="0">
                <a:solidFill>
                  <a:schemeClr val="tx1"/>
                </a:solidFill>
              </a:rPr>
              <a:t>(*) Las metas deberán ser académicas y no referirse sólo a la adquisición de equipos o materiales.</a:t>
            </a:r>
            <a:endParaRPr lang="es-ES" sz="1300" b="0" i="1" u="sng" dirty="0">
              <a:solidFill>
                <a:schemeClr val="tx1"/>
              </a:solidFill>
            </a:endParaRPr>
          </a:p>
        </p:txBody>
      </p:sp>
      <p:sp>
        <p:nvSpPr>
          <p:cNvPr id="6" name="AutoShape 290">
            <a:hlinkClick r:id="rId3" action="ppaction://hlinksldjump"/>
          </p:cNvPr>
          <p:cNvSpPr>
            <a:spLocks noChangeArrowheads="1"/>
          </p:cNvSpPr>
          <p:nvPr/>
        </p:nvSpPr>
        <p:spPr bwMode="auto">
          <a:xfrm flipH="1">
            <a:off x="8748713" y="620693"/>
            <a:ext cx="155575" cy="147638"/>
          </a:xfrm>
          <a:prstGeom prst="rightArrow">
            <a:avLst>
              <a:gd name="adj1" fmla="val 50000"/>
              <a:gd name="adj2" fmla="val 58732"/>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sp>
        <p:nvSpPr>
          <p:cNvPr id="7" name="AutoShape 332">
            <a:hlinkClick r:id="" action="ppaction://hlinkshowjump?jump=nextslide"/>
          </p:cNvPr>
          <p:cNvSpPr>
            <a:spLocks noChangeArrowheads="1"/>
          </p:cNvSpPr>
          <p:nvPr/>
        </p:nvSpPr>
        <p:spPr bwMode="auto">
          <a:xfrm>
            <a:off x="8959850" y="619106"/>
            <a:ext cx="155575" cy="147637"/>
          </a:xfrm>
          <a:prstGeom prst="rightArrow">
            <a:avLst>
              <a:gd name="adj1" fmla="val 50000"/>
              <a:gd name="adj2" fmla="val 58733"/>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pic>
        <p:nvPicPr>
          <p:cNvPr id="8" name="Imagen 7"/>
          <p:cNvPicPr>
            <a:picLocks noChangeAspect="1"/>
          </p:cNvPicPr>
          <p:nvPr/>
        </p:nvPicPr>
        <p:blipFill>
          <a:blip r:embed="rId4"/>
          <a:stretch>
            <a:fillRect/>
          </a:stretch>
        </p:blipFill>
        <p:spPr>
          <a:xfrm>
            <a:off x="810046" y="-31535"/>
            <a:ext cx="8333954" cy="597460"/>
          </a:xfrm>
          <a:prstGeom prst="rect">
            <a:avLst/>
          </a:prstGeom>
        </p:spPr>
      </p:pic>
    </p:spTree>
  </p:cSld>
  <p:clrMapOvr>
    <a:masterClrMapping/>
  </p:clrMapOvr>
  <p:transition spd="med"/>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15 Rectángulo"/>
          <p:cNvSpPr/>
          <p:nvPr/>
        </p:nvSpPr>
        <p:spPr bwMode="auto">
          <a:xfrm>
            <a:off x="0" y="566718"/>
            <a:ext cx="9144000" cy="6291282"/>
          </a:xfrm>
          <a:prstGeom prst="rect">
            <a:avLst/>
          </a:prstGeom>
          <a:solidFill>
            <a:schemeClr val="bg1"/>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sp>
        <p:nvSpPr>
          <p:cNvPr id="120834" name="Rectangle 138"/>
          <p:cNvSpPr>
            <a:spLocks noChangeArrowheads="1"/>
          </p:cNvSpPr>
          <p:nvPr/>
        </p:nvSpPr>
        <p:spPr bwMode="auto">
          <a:xfrm>
            <a:off x="-28575" y="566718"/>
            <a:ext cx="9144000" cy="6281758"/>
          </a:xfrm>
          <a:prstGeom prst="rect">
            <a:avLst/>
          </a:prstGeom>
          <a:solidFill>
            <a:schemeClr val="bg1">
              <a:alpha val="10000"/>
            </a:schemeClr>
          </a:solidFill>
          <a:ln w="3175" algn="ctr">
            <a:solidFill>
              <a:srgbClr val="B2B2B2"/>
            </a:solidFill>
            <a:miter lim="800000"/>
            <a:headEnd/>
            <a:tailEnd/>
          </a:ln>
        </p:spPr>
        <p:txBody>
          <a:bodyPr anchor="t" anchorCtr="0"/>
          <a:lstStyle/>
          <a:p>
            <a:pPr algn="just"/>
            <a:endParaRPr lang="es-ES" sz="500" b="1" dirty="0" smtClean="0">
              <a:solidFill>
                <a:schemeClr val="tx1"/>
              </a:solidFill>
            </a:endParaRPr>
          </a:p>
          <a:p>
            <a:pPr algn="just"/>
            <a:r>
              <a:rPr lang="es-ES" sz="1300" b="1" dirty="0" smtClean="0">
                <a:solidFill>
                  <a:schemeClr val="tx1"/>
                </a:solidFill>
              </a:rPr>
              <a:t>Proyecto </a:t>
            </a:r>
            <a:r>
              <a:rPr lang="es-ES" sz="1300" b="1" dirty="0">
                <a:solidFill>
                  <a:schemeClr val="tx1"/>
                </a:solidFill>
              </a:rPr>
              <a:t>integral. </a:t>
            </a:r>
          </a:p>
          <a:p>
            <a:pPr algn="just"/>
            <a:endParaRPr lang="es-ES" sz="800" dirty="0" smtClean="0">
              <a:solidFill>
                <a:schemeClr val="tx1"/>
              </a:solidFill>
            </a:endParaRPr>
          </a:p>
          <a:p>
            <a:pPr algn="just"/>
            <a:r>
              <a:rPr lang="es-ES" sz="1300" dirty="0" smtClean="0">
                <a:solidFill>
                  <a:schemeClr val="tx1"/>
                </a:solidFill>
              </a:rPr>
              <a:t>Resumen </a:t>
            </a:r>
            <a:r>
              <a:rPr lang="es-ES" sz="1300" dirty="0">
                <a:solidFill>
                  <a:schemeClr val="tx1"/>
                </a:solidFill>
              </a:rPr>
              <a:t>del proyecto integral </a:t>
            </a:r>
            <a:r>
              <a:rPr lang="es-ES" sz="1300" dirty="0" smtClean="0">
                <a:solidFill>
                  <a:schemeClr val="tx1"/>
                </a:solidFill>
              </a:rPr>
              <a:t>académico.</a:t>
            </a:r>
            <a:endParaRPr lang="es-ES" sz="1300" dirty="0">
              <a:solidFill>
                <a:schemeClr val="tx1"/>
              </a:solidFill>
            </a:endParaRPr>
          </a:p>
        </p:txBody>
      </p:sp>
      <p:graphicFrame>
        <p:nvGraphicFramePr>
          <p:cNvPr id="113754" name="Group 90"/>
          <p:cNvGraphicFramePr>
            <a:graphicFrameLocks noGrp="1"/>
          </p:cNvGraphicFramePr>
          <p:nvPr>
            <p:extLst>
              <p:ext uri="{D42A27DB-BD31-4B8C-83A1-F6EECF244321}">
                <p14:modId xmlns:p14="http://schemas.microsoft.com/office/powerpoint/2010/main" val="4225367758"/>
              </p:ext>
            </p:extLst>
          </p:nvPr>
        </p:nvGraphicFramePr>
        <p:xfrm>
          <a:off x="146050" y="1694554"/>
          <a:ext cx="8890000" cy="3520396"/>
        </p:xfrm>
        <a:graphic>
          <a:graphicData uri="http://schemas.openxmlformats.org/drawingml/2006/table">
            <a:tbl>
              <a:tblPr/>
              <a:tblGrid>
                <a:gridCol w="969963"/>
                <a:gridCol w="719137"/>
                <a:gridCol w="936625"/>
                <a:gridCol w="2016125"/>
                <a:gridCol w="1079500"/>
                <a:gridCol w="2089150"/>
                <a:gridCol w="1079500"/>
              </a:tblGrid>
              <a:tr h="461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1300" b="1" i="0" u="none" strike="noStrike" cap="none" normalizeH="0" baseline="0" dirty="0" smtClean="0">
                          <a:ln>
                            <a:noFill/>
                          </a:ln>
                          <a:solidFill>
                            <a:schemeClr val="tx1"/>
                          </a:solidFill>
                          <a:effectLst/>
                          <a:latin typeface="Arial" charset="0"/>
                        </a:rPr>
                        <a:t>Objetivo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1300" b="1" i="0" u="none" strike="noStrike" cap="none" normalizeH="0" baseline="0" dirty="0" smtClean="0">
                          <a:ln>
                            <a:noFill/>
                          </a:ln>
                          <a:solidFill>
                            <a:schemeClr val="tx1"/>
                          </a:solidFill>
                          <a:effectLst/>
                          <a:latin typeface="Arial" charset="0"/>
                        </a:rPr>
                        <a:t>Particular</a:t>
                      </a:r>
                      <a:endParaRPr kumimoji="0" lang="es-ES" sz="1300" b="1" i="0" u="none" strike="noStrike" cap="none" normalizeH="0" baseline="0" dirty="0" smtClean="0">
                        <a:ln>
                          <a:noFill/>
                        </a:ln>
                        <a:solidFill>
                          <a:schemeClr val="tx1"/>
                        </a:solidFill>
                        <a:effectLst/>
                        <a:latin typeface="Arial" charset="0"/>
                      </a:endParaRPr>
                    </a:p>
                  </a:txBody>
                  <a:tcPr marL="7200" marR="7200" marT="7200" marB="72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1300" b="1" i="0" u="none" strike="noStrike" cap="none" normalizeH="0" baseline="0" smtClean="0">
                          <a:ln>
                            <a:noFill/>
                          </a:ln>
                          <a:solidFill>
                            <a:schemeClr val="tx1"/>
                          </a:solidFill>
                          <a:effectLst/>
                          <a:latin typeface="Arial" charset="0"/>
                        </a:rPr>
                        <a:t>Meta</a:t>
                      </a:r>
                      <a:endParaRPr kumimoji="0" lang="es-ES" sz="1300" b="1" i="0" u="none" strike="noStrike" cap="none" normalizeH="0" baseline="0" smtClean="0">
                        <a:ln>
                          <a:noFill/>
                        </a:ln>
                        <a:solidFill>
                          <a:schemeClr val="tx1"/>
                        </a:solidFill>
                        <a:effectLst/>
                        <a:latin typeface="Arial" charset="0"/>
                      </a:endParaRPr>
                    </a:p>
                  </a:txBody>
                  <a:tcPr marL="7200" marR="7200" marT="7200" marB="72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1300" b="1" i="0" u="none" strike="noStrike" cap="none" normalizeH="0" baseline="0" smtClean="0">
                          <a:ln>
                            <a:noFill/>
                          </a:ln>
                          <a:solidFill>
                            <a:schemeClr val="tx1"/>
                          </a:solidFill>
                          <a:effectLst/>
                          <a:latin typeface="Arial" charset="0"/>
                        </a:rPr>
                        <a:t>Acciones</a:t>
                      </a:r>
                      <a:endParaRPr kumimoji="0" lang="es-ES" sz="1300" b="1" i="0" u="none" strike="noStrike" cap="none" normalizeH="0" baseline="0" smtClean="0">
                        <a:ln>
                          <a:noFill/>
                        </a:ln>
                        <a:solidFill>
                          <a:schemeClr val="tx1"/>
                        </a:solidFill>
                        <a:effectLst/>
                        <a:latin typeface="Arial" charset="0"/>
                      </a:endParaRPr>
                    </a:p>
                  </a:txBody>
                  <a:tcPr marL="7200" marR="7200" marT="7200" marB="72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1300" b="1" i="0" u="none" strike="noStrike" cap="none" normalizeH="0" baseline="0" dirty="0" smtClean="0">
                          <a:ln>
                            <a:noFill/>
                          </a:ln>
                          <a:solidFill>
                            <a:schemeClr val="tx1"/>
                          </a:solidFill>
                          <a:effectLst/>
                          <a:latin typeface="Arial" charset="0"/>
                        </a:rPr>
                        <a:t>Recursos solicitados por prioridad  para 2016</a:t>
                      </a:r>
                      <a:endParaRPr kumimoji="0" lang="es-ES" sz="1300" b="1" i="0" u="none" strike="noStrike" cap="none" normalizeH="0" baseline="0" dirty="0" smtClean="0">
                        <a:ln>
                          <a:noFill/>
                        </a:ln>
                        <a:solidFill>
                          <a:schemeClr val="tx1"/>
                        </a:solidFill>
                        <a:effectLst/>
                        <a:latin typeface="Arial" charset="0"/>
                      </a:endParaRPr>
                    </a:p>
                  </a:txBody>
                  <a:tcPr marL="7200" marR="7200" marT="7200" marB="72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1300" b="1" i="0" u="none" strike="noStrike" cap="none" normalizeH="0" baseline="0" dirty="0" smtClean="0">
                          <a:ln>
                            <a:noFill/>
                          </a:ln>
                          <a:solidFill>
                            <a:schemeClr val="tx1"/>
                          </a:solidFill>
                          <a:effectLst/>
                          <a:latin typeface="Arial" charset="0"/>
                        </a:rPr>
                        <a:t>Justificación</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1300" b="1" i="0" u="none" strike="noStrike" cap="none" normalizeH="0" baseline="0" dirty="0" smtClean="0">
                          <a:ln>
                            <a:noFill/>
                          </a:ln>
                          <a:solidFill>
                            <a:schemeClr val="tx1"/>
                          </a:solidFill>
                          <a:effectLst/>
                          <a:latin typeface="Arial" charset="0"/>
                        </a:rPr>
                        <a:t>2016</a:t>
                      </a:r>
                      <a:endParaRPr kumimoji="0" lang="es-ES" sz="1300" b="1" i="0" u="none" strike="noStrike" cap="none" normalizeH="0" baseline="0" dirty="0" smtClean="0">
                        <a:ln>
                          <a:noFill/>
                        </a:ln>
                        <a:solidFill>
                          <a:schemeClr val="tx1"/>
                        </a:solidFill>
                        <a:effectLst/>
                        <a:latin typeface="Arial" charset="0"/>
                      </a:endParaRPr>
                    </a:p>
                  </a:txBody>
                  <a:tcPr marL="7200" marR="7200" marT="7200" marB="72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1300" b="1" i="0" u="none" strike="noStrike" cap="none" normalizeH="0" baseline="0" dirty="0" smtClean="0">
                          <a:ln>
                            <a:noFill/>
                          </a:ln>
                          <a:solidFill>
                            <a:schemeClr val="tx1"/>
                          </a:solidFill>
                          <a:effectLst/>
                          <a:latin typeface="Arial" charset="0"/>
                        </a:rPr>
                        <a:t>Recursos solicitados por prioridad para 2017</a:t>
                      </a:r>
                      <a:endParaRPr kumimoji="0" lang="es-ES" sz="1300" b="1" i="0" u="none" strike="noStrike" cap="none" normalizeH="0" baseline="0" dirty="0" smtClean="0">
                        <a:ln>
                          <a:noFill/>
                        </a:ln>
                        <a:solidFill>
                          <a:schemeClr val="tx1"/>
                        </a:solidFill>
                        <a:effectLst/>
                        <a:latin typeface="Arial" charset="0"/>
                      </a:endParaRPr>
                    </a:p>
                  </a:txBody>
                  <a:tcPr marL="7200" marR="7200" marT="7200" marB="72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1300" b="1" i="0" u="none" strike="noStrike" cap="none" normalizeH="0" baseline="0" dirty="0" smtClean="0">
                          <a:ln>
                            <a:noFill/>
                          </a:ln>
                          <a:solidFill>
                            <a:schemeClr val="tx1"/>
                          </a:solidFill>
                          <a:effectLst/>
                          <a:latin typeface="Arial" charset="0"/>
                        </a:rPr>
                        <a:t>Justificación</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1300" b="1" i="0" u="none" strike="noStrike" cap="none" normalizeH="0" baseline="0" dirty="0" smtClean="0">
                          <a:ln>
                            <a:noFill/>
                          </a:ln>
                          <a:solidFill>
                            <a:schemeClr val="tx1"/>
                          </a:solidFill>
                          <a:effectLst/>
                          <a:latin typeface="Arial" charset="0"/>
                        </a:rPr>
                        <a:t>2017</a:t>
                      </a:r>
                      <a:endParaRPr kumimoji="0" lang="es-ES" sz="1300" b="1" i="0" u="none" strike="noStrike" cap="none" normalizeH="0" baseline="0" dirty="0" smtClean="0">
                        <a:ln>
                          <a:noFill/>
                        </a:ln>
                        <a:solidFill>
                          <a:schemeClr val="tx1"/>
                        </a:solidFill>
                        <a:effectLst/>
                        <a:latin typeface="Arial" charset="0"/>
                      </a:endParaRPr>
                    </a:p>
                  </a:txBody>
                  <a:tcPr marL="7200" marR="7200" marT="7200" marB="72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alpha val="50195"/>
                      </a:srgbClr>
                    </a:solidFill>
                  </a:tcPr>
                </a:tc>
              </a:tr>
              <a:tr h="169863">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1400" b="0" i="0" u="none" strike="noStrike" cap="none" normalizeH="0" baseline="0" smtClean="0">
                          <a:ln>
                            <a:noFill/>
                          </a:ln>
                          <a:solidFill>
                            <a:schemeClr val="tx1"/>
                          </a:solidFill>
                          <a:effectLst/>
                          <a:latin typeface="Arial" charset="0"/>
                        </a:rPr>
                        <a:t>1</a:t>
                      </a:r>
                    </a:p>
                  </a:txBody>
                  <a:tcPr marL="54000" marR="54000" marT="18000" marB="180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1400" b="0" i="0" u="none" strike="noStrike" cap="none" normalizeH="0" baseline="0" smtClean="0">
                          <a:ln>
                            <a:noFill/>
                          </a:ln>
                          <a:solidFill>
                            <a:schemeClr val="tx1"/>
                          </a:solidFill>
                          <a:effectLst/>
                          <a:latin typeface="Arial" charset="0"/>
                        </a:rPr>
                        <a:t>1</a:t>
                      </a:r>
                      <a:endParaRPr kumimoji="0" lang="es-ES"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600" b="0" i="0" u="none" strike="noStrike" cap="none" normalizeH="0" baseline="0" smtClean="0">
                          <a:ln>
                            <a:noFill/>
                          </a:ln>
                          <a:solidFill>
                            <a:schemeClr val="tx1"/>
                          </a:solidFill>
                          <a:effectLst/>
                          <a:latin typeface="Arial" charset="0"/>
                        </a:rPr>
                        <a:t>1, 2, 3, 4</a:t>
                      </a:r>
                      <a:endParaRPr kumimoji="0" lang="es-ES" sz="16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dirty="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dirty="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vMerge="1">
                  <a:txBody>
                    <a:bodyPr/>
                    <a:lstStyle/>
                    <a:p>
                      <a:endParaRPr lang="es-MX"/>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1400" b="0" i="0" u="none" strike="noStrike" cap="none" normalizeH="0" baseline="0" smtClean="0">
                          <a:ln>
                            <a:noFill/>
                          </a:ln>
                          <a:solidFill>
                            <a:schemeClr val="tx1"/>
                          </a:solidFill>
                          <a:effectLst/>
                          <a:latin typeface="Arial" charset="0"/>
                        </a:rPr>
                        <a:t>...</a:t>
                      </a:r>
                      <a:endParaRPr kumimoji="0" lang="es-ES"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600" b="0" i="0" u="none" strike="noStrike" cap="none" normalizeH="0" baseline="0" smtClean="0">
                          <a:ln>
                            <a:noFill/>
                          </a:ln>
                          <a:solidFill>
                            <a:schemeClr val="tx1"/>
                          </a:solidFill>
                          <a:effectLst/>
                          <a:latin typeface="Arial" charset="0"/>
                        </a:rPr>
                        <a:t>1, 2, 3, 4</a:t>
                      </a:r>
                      <a:endParaRPr kumimoji="0" lang="es-ES" sz="16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8750">
                <a:tc vMerge="1">
                  <a:txBody>
                    <a:bodyPr/>
                    <a:lstStyle/>
                    <a:p>
                      <a:endParaRPr lang="es-MX"/>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1400" b="0" i="0" u="none" strike="noStrike" cap="none" normalizeH="0" baseline="0" smtClean="0">
                          <a:ln>
                            <a:noFill/>
                          </a:ln>
                          <a:solidFill>
                            <a:schemeClr val="tx1"/>
                          </a:solidFill>
                          <a:effectLst/>
                          <a:latin typeface="Arial" charset="0"/>
                        </a:rPr>
                        <a:t>4</a:t>
                      </a: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600" b="0" i="0" u="none" strike="noStrike" cap="none" normalizeH="0" baseline="0" smtClean="0">
                          <a:ln>
                            <a:noFill/>
                          </a:ln>
                          <a:solidFill>
                            <a:schemeClr val="tx1"/>
                          </a:solidFill>
                          <a:effectLst/>
                          <a:latin typeface="Arial" charset="0"/>
                        </a:rPr>
                        <a:t>1, 2, 3, 4</a:t>
                      </a:r>
                      <a:endParaRPr kumimoji="0" lang="es-ES" sz="16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8750">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1400" b="0" i="0" u="none" strike="noStrike" cap="none" normalizeH="0" baseline="0" smtClean="0">
                          <a:ln>
                            <a:noFill/>
                          </a:ln>
                          <a:solidFill>
                            <a:schemeClr val="tx1"/>
                          </a:solidFill>
                          <a:effectLst/>
                          <a:latin typeface="Arial" charset="0"/>
                        </a:rPr>
                        <a:t>2</a:t>
                      </a:r>
                    </a:p>
                  </a:txBody>
                  <a:tcPr marL="54000" marR="54000" marT="18000" marB="180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1400" b="0" i="0" u="none" strike="noStrike" cap="none" normalizeH="0" baseline="0" smtClean="0">
                          <a:ln>
                            <a:noFill/>
                          </a:ln>
                          <a:solidFill>
                            <a:schemeClr val="tx1"/>
                          </a:solidFill>
                          <a:effectLst/>
                          <a:latin typeface="Arial" charset="0"/>
                        </a:rPr>
                        <a:t>1</a:t>
                      </a:r>
                      <a:endParaRPr kumimoji="0" lang="es-ES"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600" b="0" i="0" u="none" strike="noStrike" cap="none" normalizeH="0" baseline="0" smtClean="0">
                          <a:ln>
                            <a:noFill/>
                          </a:ln>
                          <a:solidFill>
                            <a:schemeClr val="tx1"/>
                          </a:solidFill>
                          <a:effectLst/>
                          <a:latin typeface="Arial" charset="0"/>
                        </a:rPr>
                        <a:t>1, 2, 3, 4</a:t>
                      </a:r>
                      <a:endParaRPr kumimoji="0" lang="es-ES" sz="16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8750">
                <a:tc vMerge="1">
                  <a:txBody>
                    <a:bodyPr/>
                    <a:lstStyle/>
                    <a:p>
                      <a:endParaRPr lang="es-MX"/>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1400" b="0" i="0" u="none" strike="noStrike" cap="none" normalizeH="0" baseline="0" smtClean="0">
                          <a:ln>
                            <a:noFill/>
                          </a:ln>
                          <a:solidFill>
                            <a:schemeClr val="tx1"/>
                          </a:solidFill>
                          <a:effectLst/>
                          <a:latin typeface="Arial" charset="0"/>
                        </a:rPr>
                        <a:t>...</a:t>
                      </a:r>
                      <a:endParaRPr kumimoji="0" lang="es-ES"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600" b="0" i="0" u="none" strike="noStrike" cap="none" normalizeH="0" baseline="0" smtClean="0">
                          <a:ln>
                            <a:noFill/>
                          </a:ln>
                          <a:solidFill>
                            <a:schemeClr val="tx1"/>
                          </a:solidFill>
                          <a:effectLst/>
                          <a:latin typeface="Arial" charset="0"/>
                        </a:rPr>
                        <a:t>1, 2, 3, 4</a:t>
                      </a:r>
                      <a:endParaRPr kumimoji="0" lang="es-ES" sz="16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dirty="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8750">
                <a:tc vMerge="1">
                  <a:txBody>
                    <a:bodyPr/>
                    <a:lstStyle/>
                    <a:p>
                      <a:endParaRPr lang="es-MX"/>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1400" b="0" i="0" u="none" strike="noStrike" cap="none" normalizeH="0" baseline="0" smtClean="0">
                          <a:ln>
                            <a:noFill/>
                          </a:ln>
                          <a:solidFill>
                            <a:schemeClr val="tx1"/>
                          </a:solidFill>
                          <a:effectLst/>
                          <a:latin typeface="Arial" charset="0"/>
                        </a:rPr>
                        <a:t>4</a:t>
                      </a: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600" b="0" i="0" u="none" strike="noStrike" cap="none" normalizeH="0" baseline="0" smtClean="0">
                          <a:ln>
                            <a:noFill/>
                          </a:ln>
                          <a:solidFill>
                            <a:schemeClr val="tx1"/>
                          </a:solidFill>
                          <a:effectLst/>
                          <a:latin typeface="Arial" charset="0"/>
                        </a:rPr>
                        <a:t>1, 2, 3, 4</a:t>
                      </a:r>
                      <a:endParaRPr kumimoji="0" lang="es-ES" sz="16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8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1400" b="0" i="0" u="none" strike="noStrike" cap="none" normalizeH="0" baseline="0" smtClean="0">
                          <a:ln>
                            <a:noFill/>
                          </a:ln>
                          <a:solidFill>
                            <a:schemeClr val="tx1"/>
                          </a:solidFill>
                          <a:effectLst/>
                          <a:latin typeface="Arial" charset="0"/>
                        </a:rPr>
                        <a:t>…</a:t>
                      </a:r>
                    </a:p>
                  </a:txBody>
                  <a:tcPr marL="54000" marR="54000" marT="18000" marB="180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_tradnl"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_tradnl" sz="16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8750">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1400" b="0" i="0" u="none" strike="noStrike" cap="none" normalizeH="0" baseline="0" smtClean="0">
                          <a:ln>
                            <a:noFill/>
                          </a:ln>
                          <a:solidFill>
                            <a:schemeClr val="tx1"/>
                          </a:solidFill>
                          <a:effectLst/>
                          <a:latin typeface="Arial" charset="0"/>
                        </a:rPr>
                        <a:t>4*</a:t>
                      </a:r>
                    </a:p>
                  </a:txBody>
                  <a:tcPr marL="54000" marR="54000" marT="18000" marB="180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1400" b="0" i="0" u="none" strike="noStrike" cap="none" normalizeH="0" baseline="0" smtClean="0">
                          <a:ln>
                            <a:noFill/>
                          </a:ln>
                          <a:solidFill>
                            <a:schemeClr val="tx1"/>
                          </a:solidFill>
                          <a:effectLst/>
                          <a:latin typeface="Arial" charset="0"/>
                        </a:rPr>
                        <a:t>1</a:t>
                      </a:r>
                      <a:endParaRPr kumimoji="0" lang="es-ES"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600" b="0" i="0" u="none" strike="noStrike" cap="none" normalizeH="0" baseline="0" smtClean="0">
                          <a:ln>
                            <a:noFill/>
                          </a:ln>
                          <a:solidFill>
                            <a:schemeClr val="tx1"/>
                          </a:solidFill>
                          <a:effectLst/>
                          <a:latin typeface="Arial" charset="0"/>
                        </a:rPr>
                        <a:t>1, 2, 3, 4</a:t>
                      </a:r>
                      <a:endParaRPr kumimoji="0" lang="es-ES" sz="16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8750">
                <a:tc vMerge="1">
                  <a:txBody>
                    <a:bodyPr/>
                    <a:lstStyle/>
                    <a:p>
                      <a:endParaRPr lang="es-MX"/>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1400" b="0" i="0" u="none" strike="noStrike" cap="none" normalizeH="0" baseline="0" smtClean="0">
                          <a:ln>
                            <a:noFill/>
                          </a:ln>
                          <a:solidFill>
                            <a:schemeClr val="tx1"/>
                          </a:solidFill>
                          <a:effectLst/>
                          <a:latin typeface="Arial" charset="0"/>
                        </a:rPr>
                        <a:t>...</a:t>
                      </a:r>
                      <a:endParaRPr kumimoji="0" lang="es-ES"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600" b="0" i="0" u="none" strike="noStrike" cap="none" normalizeH="0" baseline="0" smtClean="0">
                          <a:ln>
                            <a:noFill/>
                          </a:ln>
                          <a:solidFill>
                            <a:schemeClr val="tx1"/>
                          </a:solidFill>
                          <a:effectLst/>
                          <a:latin typeface="Arial" charset="0"/>
                        </a:rPr>
                        <a:t>1, 2, 3, 4</a:t>
                      </a:r>
                      <a:endParaRPr kumimoji="0" lang="es-ES" sz="16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8750">
                <a:tc vMerge="1">
                  <a:txBody>
                    <a:bodyPr/>
                    <a:lstStyle/>
                    <a:p>
                      <a:endParaRPr lang="es-MX"/>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1400" b="0" i="0" u="none" strike="noStrike" cap="none" normalizeH="0" baseline="0" smtClean="0">
                          <a:ln>
                            <a:noFill/>
                          </a:ln>
                          <a:solidFill>
                            <a:schemeClr val="tx1"/>
                          </a:solidFill>
                          <a:effectLst/>
                          <a:latin typeface="Arial" charset="0"/>
                        </a:rPr>
                        <a:t>4</a:t>
                      </a: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600" b="0" i="0" u="none" strike="noStrike" cap="none" normalizeH="0" baseline="0" smtClean="0">
                          <a:ln>
                            <a:noFill/>
                          </a:ln>
                          <a:solidFill>
                            <a:schemeClr val="tx1"/>
                          </a:solidFill>
                          <a:effectLst/>
                          <a:latin typeface="Arial" charset="0"/>
                        </a:rPr>
                        <a:t>1, 2, 3, 4</a:t>
                      </a:r>
                      <a:endParaRPr kumimoji="0" lang="es-ES" sz="16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875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1400" b="0" i="0" u="none" strike="noStrike" cap="none" normalizeH="0" baseline="0" smtClean="0">
                          <a:ln>
                            <a:noFill/>
                          </a:ln>
                          <a:solidFill>
                            <a:schemeClr val="tx1"/>
                          </a:solidFill>
                          <a:effectLst/>
                          <a:latin typeface="Arial" charset="0"/>
                        </a:rPr>
                        <a:t>Totales</a:t>
                      </a:r>
                      <a:endParaRPr kumimoji="0" lang="es-ES" sz="1400" b="0" i="0" u="none" strike="noStrike" cap="none" normalizeH="0" baseline="0" smtClean="0">
                        <a:ln>
                          <a:noFill/>
                        </a:ln>
                        <a:solidFill>
                          <a:schemeClr val="tx1"/>
                        </a:solidFill>
                        <a:effectLst/>
                        <a:latin typeface="Arial" charset="0"/>
                      </a:endParaRPr>
                    </a:p>
                  </a:txBody>
                  <a:tcPr marL="54000" marR="54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MX"/>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dirty="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1400" b="0" i="0" u="none" strike="noStrike" cap="none" normalizeH="0" baseline="0" dirty="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AutoShape 290">
            <a:hlinkClick r:id="rId3" action="ppaction://hlinksldjump"/>
          </p:cNvPr>
          <p:cNvSpPr>
            <a:spLocks noChangeArrowheads="1"/>
          </p:cNvSpPr>
          <p:nvPr/>
        </p:nvSpPr>
        <p:spPr bwMode="auto">
          <a:xfrm flipH="1">
            <a:off x="8748713" y="620693"/>
            <a:ext cx="155575" cy="147638"/>
          </a:xfrm>
          <a:prstGeom prst="rightArrow">
            <a:avLst>
              <a:gd name="adj1" fmla="val 50000"/>
              <a:gd name="adj2" fmla="val 58732"/>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sp>
        <p:nvSpPr>
          <p:cNvPr id="8" name="AutoShape 332">
            <a:hlinkClick r:id="" action="ppaction://hlinkshowjump?jump=nextslide"/>
          </p:cNvPr>
          <p:cNvSpPr>
            <a:spLocks noChangeArrowheads="1"/>
          </p:cNvSpPr>
          <p:nvPr/>
        </p:nvSpPr>
        <p:spPr bwMode="auto">
          <a:xfrm>
            <a:off x="8959850" y="619106"/>
            <a:ext cx="155575" cy="147637"/>
          </a:xfrm>
          <a:prstGeom prst="rightArrow">
            <a:avLst>
              <a:gd name="adj1" fmla="val 50000"/>
              <a:gd name="adj2" fmla="val 58733"/>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pic>
        <p:nvPicPr>
          <p:cNvPr id="9" name="Imagen 8"/>
          <p:cNvPicPr>
            <a:picLocks noChangeAspect="1"/>
          </p:cNvPicPr>
          <p:nvPr/>
        </p:nvPicPr>
        <p:blipFill>
          <a:blip r:embed="rId4"/>
          <a:stretch>
            <a:fillRect/>
          </a:stretch>
        </p:blipFill>
        <p:spPr>
          <a:xfrm>
            <a:off x="810046" y="-5341"/>
            <a:ext cx="8333954" cy="597460"/>
          </a:xfrm>
          <a:prstGeom prst="rect">
            <a:avLst/>
          </a:prstGeom>
        </p:spPr>
      </p:pic>
    </p:spTree>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Rectángulo"/>
          <p:cNvSpPr/>
          <p:nvPr/>
        </p:nvSpPr>
        <p:spPr bwMode="auto">
          <a:xfrm>
            <a:off x="-32" y="566718"/>
            <a:ext cx="9144032" cy="6291282"/>
          </a:xfrm>
          <a:prstGeom prst="rect">
            <a:avLst/>
          </a:prstGeom>
          <a:solidFill>
            <a:schemeClr val="bg1"/>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sp>
        <p:nvSpPr>
          <p:cNvPr id="77827" name="Rectangle 3"/>
          <p:cNvSpPr>
            <a:spLocks noChangeArrowheads="1"/>
          </p:cNvSpPr>
          <p:nvPr/>
        </p:nvSpPr>
        <p:spPr bwMode="auto">
          <a:xfrm>
            <a:off x="-14255" y="576243"/>
            <a:ext cx="9144000" cy="6281757"/>
          </a:xfrm>
          <a:prstGeom prst="rect">
            <a:avLst/>
          </a:prstGeom>
          <a:solidFill>
            <a:schemeClr val="bg1">
              <a:lumMod val="85000"/>
              <a:alpha val="10000"/>
            </a:schemeClr>
          </a:solidFill>
          <a:ln w="3175" algn="ctr">
            <a:solidFill>
              <a:srgbClr val="B2B2B2"/>
            </a:solidFill>
            <a:miter lim="800000"/>
            <a:headEnd/>
            <a:tailEnd/>
          </a:ln>
        </p:spPr>
        <p:txBody>
          <a:bodyPr anchor="t" anchorCtr="0"/>
          <a:lstStyle/>
          <a:p>
            <a:endParaRPr lang="es-ES" sz="500" b="1" dirty="0" smtClean="0">
              <a:solidFill>
                <a:schemeClr val="tx1"/>
              </a:solidFill>
            </a:endParaRPr>
          </a:p>
          <a:p>
            <a:pPr algn="just"/>
            <a:r>
              <a:rPr lang="es-ES" sz="1300" b="1" dirty="0" smtClean="0">
                <a:solidFill>
                  <a:schemeClr val="tx1"/>
                </a:solidFill>
              </a:rPr>
              <a:t>Proyecto Integral. </a:t>
            </a:r>
            <a:endParaRPr lang="es-ES" sz="1300" b="1" dirty="0">
              <a:solidFill>
                <a:schemeClr val="tx1"/>
              </a:solidFill>
            </a:endParaRPr>
          </a:p>
          <a:p>
            <a:pPr algn="just"/>
            <a:endParaRPr lang="es-ES" sz="700" dirty="0" smtClean="0">
              <a:solidFill>
                <a:schemeClr val="tx1"/>
              </a:solidFill>
            </a:endParaRPr>
          </a:p>
          <a:p>
            <a:pPr algn="just"/>
            <a:r>
              <a:rPr lang="es-ES" sz="1300" dirty="0" smtClean="0">
                <a:solidFill>
                  <a:schemeClr val="tx1"/>
                </a:solidFill>
              </a:rPr>
              <a:t>Resumen del proyecto integral académico.</a:t>
            </a:r>
          </a:p>
          <a:p>
            <a:pPr algn="just"/>
            <a:endParaRPr lang="es-ES" sz="700" dirty="0" smtClean="0">
              <a:solidFill>
                <a:schemeClr val="tx1"/>
              </a:solidFill>
            </a:endParaRPr>
          </a:p>
          <a:p>
            <a:pPr algn="just"/>
            <a:r>
              <a:rPr lang="es-ES" sz="1300" b="0" dirty="0" smtClean="0">
                <a:solidFill>
                  <a:schemeClr val="tx1"/>
                </a:solidFill>
              </a:rPr>
              <a:t>Calendarización del ejercicio del gasto. El formato será generado de manera automática por el sistema y que se imprimirá junto con la propuesta de proyecto. Para ilustrar la calendarización de los recursos se muestra el siguiente ejemplo hipotético.</a:t>
            </a:r>
            <a:endParaRPr lang="es-ES" sz="1300" b="0" dirty="0">
              <a:solidFill>
                <a:schemeClr val="tx1"/>
              </a:solidFill>
            </a:endParaRPr>
          </a:p>
        </p:txBody>
      </p:sp>
      <p:graphicFrame>
        <p:nvGraphicFramePr>
          <p:cNvPr id="15" name="14 Tabla"/>
          <p:cNvGraphicFramePr>
            <a:graphicFrameLocks noGrp="1"/>
          </p:cNvGraphicFramePr>
          <p:nvPr>
            <p:extLst>
              <p:ext uri="{D42A27DB-BD31-4B8C-83A1-F6EECF244321}">
                <p14:modId xmlns:p14="http://schemas.microsoft.com/office/powerpoint/2010/main" val="2874655250"/>
              </p:ext>
            </p:extLst>
          </p:nvPr>
        </p:nvGraphicFramePr>
        <p:xfrm>
          <a:off x="107503" y="2060848"/>
          <a:ext cx="8930133" cy="1219200"/>
        </p:xfrm>
        <a:graphic>
          <a:graphicData uri="http://schemas.openxmlformats.org/drawingml/2006/table">
            <a:tbl>
              <a:tblPr/>
              <a:tblGrid>
                <a:gridCol w="559004"/>
                <a:gridCol w="1341616"/>
                <a:gridCol w="1118014"/>
                <a:gridCol w="1090063"/>
                <a:gridCol w="1090063"/>
                <a:gridCol w="1243791"/>
                <a:gridCol w="1243791"/>
                <a:gridCol w="1243791"/>
              </a:tblGrid>
              <a:tr h="85159">
                <a:tc gridSpan="8">
                  <a:txBody>
                    <a:bodyPr/>
                    <a:lstStyle/>
                    <a:p>
                      <a:pPr algn="ctr" fontAlgn="ctr"/>
                      <a:r>
                        <a:rPr lang="es-MX" sz="1000" b="1" i="0" u="none" strike="noStrike" dirty="0" smtClean="0">
                          <a:solidFill>
                            <a:schemeClr val="tx1"/>
                          </a:solidFill>
                          <a:latin typeface="+mn-lt"/>
                        </a:rPr>
                        <a:t>Calendarización del ejercicio del gasto del proyecto del primer año (nov. 2016-oct.</a:t>
                      </a:r>
                      <a:r>
                        <a:rPr lang="es-MX" sz="1000" b="1" i="0" u="none" strike="noStrike" baseline="0" dirty="0" smtClean="0">
                          <a:solidFill>
                            <a:schemeClr val="tx1"/>
                          </a:solidFill>
                          <a:latin typeface="+mn-lt"/>
                        </a:rPr>
                        <a:t> 2017)</a:t>
                      </a:r>
                      <a:endParaRPr lang="es-MX" sz="1000" b="1" i="0" u="none" strike="noStrike" dirty="0">
                        <a:solidFill>
                          <a:schemeClr val="tx1"/>
                        </a:solidFill>
                        <a:latin typeface="+mn-lt"/>
                      </a:endParaRPr>
                    </a:p>
                  </a:txBody>
                  <a:tcPr marL="0" marR="0" marT="0" marB="0" anchor="ctr">
                    <a:lnL>
                      <a:noFill/>
                    </a:lnL>
                    <a:lnR>
                      <a:noFill/>
                    </a:lnR>
                    <a:lnT>
                      <a:noFill/>
                    </a:lnT>
                    <a:lnB>
                      <a:noFill/>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r>
              <a:tr h="180964">
                <a:tc>
                  <a:txBody>
                    <a:bodyPr/>
                    <a:lstStyle/>
                    <a:p>
                      <a:pPr algn="l" fontAlgn="b"/>
                      <a:endParaRPr lang="es-MX" sz="1000" b="0" i="0" u="none" strike="noStrike">
                        <a:solidFill>
                          <a:schemeClr val="tx1"/>
                        </a:solidFill>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s-MX" sz="1000" b="1" i="0" u="none" strike="noStrike" dirty="0">
                          <a:solidFill>
                            <a:schemeClr val="tx1"/>
                          </a:solidFill>
                          <a:latin typeface="Arial"/>
                        </a:rPr>
                        <a:t>Monto total solicitado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1000" b="1" i="0" u="none" strike="noStrike" dirty="0" smtClean="0">
                          <a:solidFill>
                            <a:schemeClr val="tx1"/>
                          </a:solidFill>
                          <a:latin typeface="Arial"/>
                        </a:rPr>
                        <a:t>Diciembre</a:t>
                      </a:r>
                    </a:p>
                    <a:p>
                      <a:pPr algn="ctr" fontAlgn="ctr"/>
                      <a:r>
                        <a:rPr lang="es-MX" sz="1000" b="1" i="0" u="none" strike="noStrike" dirty="0" smtClean="0">
                          <a:solidFill>
                            <a:schemeClr val="tx1"/>
                          </a:solidFill>
                          <a:latin typeface="Arial"/>
                        </a:rPr>
                        <a:t>2016</a:t>
                      </a:r>
                      <a:endParaRPr lang="es-MX" sz="1000" b="1" i="0" u="none" strike="noStrike" dirty="0">
                        <a:solidFill>
                          <a:schemeClr val="tx1"/>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1000" b="1" i="0" u="none" strike="noStrike" dirty="0" smtClean="0">
                          <a:solidFill>
                            <a:schemeClr val="tx1"/>
                          </a:solidFill>
                          <a:latin typeface="Arial"/>
                        </a:rPr>
                        <a:t>Enero</a:t>
                      </a:r>
                    </a:p>
                    <a:p>
                      <a:pPr algn="ctr" fontAlgn="ctr"/>
                      <a:r>
                        <a:rPr lang="es-MX" sz="1000" b="1" i="0" u="none" strike="noStrike" dirty="0" smtClean="0">
                          <a:solidFill>
                            <a:schemeClr val="tx1"/>
                          </a:solidFill>
                          <a:latin typeface="Arial"/>
                        </a:rPr>
                        <a:t>2017</a:t>
                      </a:r>
                      <a:endParaRPr lang="es-MX" sz="1000" b="1" i="0" u="none" strike="noStrike" dirty="0">
                        <a:solidFill>
                          <a:schemeClr val="tx1"/>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1000" b="1" i="0" u="none" strike="noStrike" dirty="0" smtClean="0">
                          <a:solidFill>
                            <a:schemeClr val="tx1"/>
                          </a:solidFill>
                          <a:latin typeface="Arial"/>
                        </a:rPr>
                        <a:t>Febrero</a:t>
                      </a:r>
                    </a:p>
                    <a:p>
                      <a:pPr algn="ctr" fontAlgn="ctr"/>
                      <a:r>
                        <a:rPr lang="es-MX" sz="1000" b="1" i="0" u="none" strike="noStrike" dirty="0" smtClean="0">
                          <a:solidFill>
                            <a:schemeClr val="tx1"/>
                          </a:solidFill>
                          <a:latin typeface="Arial"/>
                        </a:rPr>
                        <a:t>2017</a:t>
                      </a:r>
                      <a:endParaRPr lang="es-MX" sz="1000" b="1" i="0" u="none" strike="noStrike" dirty="0">
                        <a:solidFill>
                          <a:schemeClr val="tx1"/>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1000" b="1" i="0" u="none" strike="noStrike" dirty="0" smtClean="0">
                          <a:solidFill>
                            <a:schemeClr val="tx1"/>
                          </a:solidFill>
                          <a:latin typeface="Arial"/>
                        </a:rPr>
                        <a:t>Marzo</a:t>
                      </a:r>
                    </a:p>
                    <a:p>
                      <a:pPr algn="ctr" fontAlgn="ctr"/>
                      <a:r>
                        <a:rPr lang="es-MX" sz="1000" b="1" i="0" u="none" strike="noStrike" dirty="0" smtClean="0">
                          <a:solidFill>
                            <a:schemeClr val="tx1"/>
                          </a:solidFill>
                          <a:latin typeface="Arial"/>
                        </a:rPr>
                        <a:t>2017</a:t>
                      </a:r>
                      <a:endParaRPr lang="es-MX" sz="1000" b="1" i="0" u="none" strike="noStrike" dirty="0">
                        <a:solidFill>
                          <a:schemeClr val="tx1"/>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1000" b="1" i="0" u="none" strike="noStrike" dirty="0" smtClean="0">
                          <a:solidFill>
                            <a:schemeClr val="tx1"/>
                          </a:solidFill>
                          <a:latin typeface="Arial"/>
                        </a:rPr>
                        <a:t>Abril</a:t>
                      </a:r>
                    </a:p>
                    <a:p>
                      <a:pPr algn="ctr" fontAlgn="ctr"/>
                      <a:r>
                        <a:rPr lang="es-MX" sz="1000" b="1" i="0" u="none" strike="noStrike" dirty="0" smtClean="0">
                          <a:solidFill>
                            <a:schemeClr val="tx1"/>
                          </a:solidFill>
                          <a:latin typeface="Arial"/>
                        </a:rPr>
                        <a:t>2017</a:t>
                      </a:r>
                      <a:endParaRPr lang="es-MX" sz="1000" b="1" i="0" u="none" strike="noStrike" dirty="0">
                        <a:solidFill>
                          <a:schemeClr val="tx1"/>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1000" b="1" i="0" u="none" strike="noStrike" dirty="0" smtClean="0">
                          <a:solidFill>
                            <a:schemeClr val="tx1"/>
                          </a:solidFill>
                          <a:latin typeface="Arial"/>
                        </a:rPr>
                        <a:t>Mayo </a:t>
                      </a:r>
                    </a:p>
                    <a:p>
                      <a:pPr algn="ctr" fontAlgn="ctr"/>
                      <a:r>
                        <a:rPr lang="es-MX" sz="1000" b="1" i="0" u="none" strike="noStrike" dirty="0" smtClean="0">
                          <a:solidFill>
                            <a:schemeClr val="tx1"/>
                          </a:solidFill>
                          <a:latin typeface="Arial"/>
                        </a:rPr>
                        <a:t>2017</a:t>
                      </a:r>
                      <a:endParaRPr lang="es-MX" sz="1000" b="1" i="0" u="none" strike="noStrike" dirty="0">
                        <a:solidFill>
                          <a:schemeClr val="tx1"/>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40004">
                <a:tc>
                  <a:txBody>
                    <a:bodyPr/>
                    <a:lstStyle/>
                    <a:p>
                      <a:pPr algn="l" fontAlgn="b"/>
                      <a:r>
                        <a:rPr lang="es-MX" sz="1000" b="1" i="1" u="none" strike="noStrike" dirty="0">
                          <a:solidFill>
                            <a:schemeClr val="tx1"/>
                          </a:solidFill>
                          <a:latin typeface="Arial"/>
                        </a:rPr>
                        <a:t>OP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0" i="0" u="none" strike="noStrike" dirty="0">
                          <a:solidFill>
                            <a:schemeClr val="tx1"/>
                          </a:solidFill>
                          <a:latin typeface="Arial"/>
                        </a:rPr>
                        <a:t>$2,000,000.00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000" b="0" i="0" u="none" strike="noStrike" dirty="0">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0" i="0" u="none" strike="noStrike">
                          <a:solidFill>
                            <a:schemeClr val="tx1"/>
                          </a:solidFill>
                          <a:latin typeface="Arial"/>
                        </a:rPr>
                        <a:t>$100,000.00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000" b="0" i="0" u="none" strike="noStrike">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0" i="0" u="none" strike="noStrike">
                          <a:solidFill>
                            <a:schemeClr val="tx1"/>
                          </a:solidFill>
                          <a:latin typeface="Arial"/>
                        </a:rPr>
                        <a:t>$100,000.00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0" i="0" u="none" strike="noStrike" dirty="0">
                          <a:solidFill>
                            <a:schemeClr val="tx1"/>
                          </a:solidFill>
                          <a:latin typeface="Arial"/>
                        </a:rPr>
                        <a:t>$200,000.00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000" b="0" i="0" u="none" strike="noStrike" dirty="0">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0482">
                <a:tc>
                  <a:txBody>
                    <a:bodyPr/>
                    <a:lstStyle/>
                    <a:p>
                      <a:pPr algn="l" fontAlgn="b"/>
                      <a:r>
                        <a:rPr lang="es-MX" sz="1000" b="1" i="1" u="none" strike="noStrike">
                          <a:solidFill>
                            <a:schemeClr val="tx1"/>
                          </a:solidFill>
                          <a:latin typeface="Arial"/>
                        </a:rPr>
                        <a:t>OP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0" i="0" u="none" strike="noStrike">
                          <a:solidFill>
                            <a:schemeClr val="tx1"/>
                          </a:solidFill>
                          <a:latin typeface="Arial"/>
                        </a:rPr>
                        <a:t>$2,990,000.00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0" i="0" u="none" strike="noStrike">
                          <a:solidFill>
                            <a:schemeClr val="tx1"/>
                          </a:solidFill>
                          <a:latin typeface="Arial"/>
                        </a:rPr>
                        <a:t>$20,000.00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000" b="0" i="0" u="none" strike="noStrike">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000" b="0" i="0" u="none" strike="noStrike">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0" i="0" u="none" strike="noStrike">
                          <a:solidFill>
                            <a:schemeClr val="tx1"/>
                          </a:solidFill>
                          <a:latin typeface="Arial"/>
                        </a:rPr>
                        <a:t>$500,000.00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000" b="0" i="0" u="none" strike="noStrike">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0" i="0" u="none" strike="noStrike" dirty="0">
                          <a:solidFill>
                            <a:schemeClr val="tx1"/>
                          </a:solidFill>
                          <a:latin typeface="Arial"/>
                        </a:rPr>
                        <a:t>$900,000.00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0482">
                <a:tc>
                  <a:txBody>
                    <a:bodyPr/>
                    <a:lstStyle/>
                    <a:p>
                      <a:pPr algn="l" fontAlgn="b"/>
                      <a:r>
                        <a:rPr lang="es-MX" sz="1000" b="1" i="1" u="none" strike="noStrike" dirty="0">
                          <a:solidFill>
                            <a:schemeClr val="tx1"/>
                          </a:solidFill>
                          <a:latin typeface="Arial"/>
                        </a:rPr>
                        <a:t>OP 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0" i="0" u="none" strike="noStrike">
                          <a:solidFill>
                            <a:schemeClr val="tx1"/>
                          </a:solidFill>
                          <a:latin typeface="Arial"/>
                        </a:rPr>
                        <a:t>$4,000,000.00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000" b="0" i="0" u="none" strike="noStrike">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000" b="0" i="0" u="none" strike="noStrike">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0" i="0" u="none" strike="noStrike">
                          <a:solidFill>
                            <a:schemeClr val="tx1"/>
                          </a:solidFill>
                          <a:latin typeface="Arial"/>
                        </a:rPr>
                        <a:t>$100,000.00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000" b="0" i="0" u="none" strike="noStrike">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0" i="0" u="none" strike="noStrike">
                          <a:solidFill>
                            <a:schemeClr val="tx1"/>
                          </a:solidFill>
                          <a:latin typeface="Arial"/>
                        </a:rPr>
                        <a:t>$1,000,000.00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000" b="0" i="0" u="none" strike="noStrike" dirty="0">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0482">
                <a:tc>
                  <a:txBody>
                    <a:bodyPr/>
                    <a:lstStyle/>
                    <a:p>
                      <a:pPr algn="l" fontAlgn="b"/>
                      <a:r>
                        <a:rPr lang="es-MX" sz="1000" b="1" i="1" u="none" strike="noStrike">
                          <a:solidFill>
                            <a:schemeClr val="tx1"/>
                          </a:solidFill>
                          <a:latin typeface="Arial"/>
                        </a:rPr>
                        <a:t>OP 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0" i="0" u="none" strike="noStrike">
                          <a:solidFill>
                            <a:schemeClr val="tx1"/>
                          </a:solidFill>
                          <a:latin typeface="Arial"/>
                        </a:rPr>
                        <a:t>$1,500,000.00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000" b="0" i="0" u="none" strike="noStrike">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0" i="0" u="none" strike="noStrike">
                          <a:solidFill>
                            <a:schemeClr val="tx1"/>
                          </a:solidFill>
                          <a:latin typeface="Arial"/>
                        </a:rPr>
                        <a:t>$10,000.00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000" b="0" i="0" u="none" strike="noStrike">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0" i="0" u="none" strike="noStrike">
                          <a:solidFill>
                            <a:schemeClr val="tx1"/>
                          </a:solidFill>
                          <a:latin typeface="Arial"/>
                        </a:rPr>
                        <a:t>$500,000.00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000" b="0" i="0" u="none" strike="noStrike">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0" i="0" u="none" strike="noStrike" dirty="0">
                          <a:solidFill>
                            <a:schemeClr val="tx1"/>
                          </a:solidFill>
                          <a:latin typeface="Arial"/>
                        </a:rPr>
                        <a:t>$500,000.00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0482">
                <a:tc>
                  <a:txBody>
                    <a:bodyPr/>
                    <a:lstStyle/>
                    <a:p>
                      <a:pPr algn="l" fontAlgn="b"/>
                      <a:r>
                        <a:rPr lang="es-MX" sz="1000" b="1" i="0" u="none" strike="noStrike" dirty="0">
                          <a:solidFill>
                            <a:schemeClr val="tx1"/>
                          </a:solidFill>
                          <a:latin typeface="Arial"/>
                        </a:rPr>
                        <a:t>Total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1" i="0" u="none" strike="noStrike" dirty="0">
                          <a:solidFill>
                            <a:schemeClr val="tx1"/>
                          </a:solidFill>
                          <a:latin typeface="Arial"/>
                        </a:rPr>
                        <a:t>$10,490,000.00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1" i="0" u="none" strike="noStrike">
                          <a:solidFill>
                            <a:schemeClr val="tx1"/>
                          </a:solidFill>
                          <a:latin typeface="Arial"/>
                        </a:rPr>
                        <a:t>$20,000.00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1" i="0" u="none" strike="noStrike">
                          <a:solidFill>
                            <a:schemeClr val="tx1"/>
                          </a:solidFill>
                          <a:latin typeface="Arial"/>
                        </a:rPr>
                        <a:t>$110,000.00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1" i="0" u="none" strike="noStrike" dirty="0">
                          <a:solidFill>
                            <a:schemeClr val="tx1"/>
                          </a:solidFill>
                          <a:latin typeface="Arial"/>
                        </a:rPr>
                        <a:t>$100,000.00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1" i="0" u="none" strike="noStrike">
                          <a:solidFill>
                            <a:schemeClr val="tx1"/>
                          </a:solidFill>
                          <a:latin typeface="Arial"/>
                        </a:rPr>
                        <a:t>$1,100,000.00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1" i="0" u="none" strike="noStrike">
                          <a:solidFill>
                            <a:schemeClr val="tx1"/>
                          </a:solidFill>
                          <a:latin typeface="Arial"/>
                        </a:rPr>
                        <a:t>$1,200,000.00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1" i="0" u="none" strike="noStrike" dirty="0">
                          <a:solidFill>
                            <a:schemeClr val="tx1"/>
                          </a:solidFill>
                          <a:latin typeface="Arial"/>
                        </a:rPr>
                        <a:t>$1,400,000.00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6" name="15 Tabla"/>
          <p:cNvGraphicFramePr>
            <a:graphicFrameLocks noGrp="1"/>
          </p:cNvGraphicFramePr>
          <p:nvPr>
            <p:extLst>
              <p:ext uri="{D42A27DB-BD31-4B8C-83A1-F6EECF244321}">
                <p14:modId xmlns:p14="http://schemas.microsoft.com/office/powerpoint/2010/main" val="3262902921"/>
              </p:ext>
            </p:extLst>
          </p:nvPr>
        </p:nvGraphicFramePr>
        <p:xfrm>
          <a:off x="107503" y="3748089"/>
          <a:ext cx="8930134" cy="1066800"/>
        </p:xfrm>
        <a:graphic>
          <a:graphicData uri="http://schemas.openxmlformats.org/drawingml/2006/table">
            <a:tbl>
              <a:tblPr/>
              <a:tblGrid>
                <a:gridCol w="560758"/>
                <a:gridCol w="1345830"/>
                <a:gridCol w="1093485"/>
                <a:gridCol w="1093485"/>
                <a:gridCol w="1247697"/>
                <a:gridCol w="1247697"/>
                <a:gridCol w="1247697"/>
                <a:gridCol w="1093485"/>
              </a:tblGrid>
              <a:tr h="180964">
                <a:tc>
                  <a:txBody>
                    <a:bodyPr/>
                    <a:lstStyle/>
                    <a:p>
                      <a:pPr algn="l" fontAlgn="b"/>
                      <a:endParaRPr lang="es-MX" sz="1000" b="0" i="0" u="none" strike="noStrike" dirty="0">
                        <a:solidFill>
                          <a:schemeClr val="tx1"/>
                        </a:solidFill>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s-MX" sz="1000" b="1" i="0" u="none" strike="noStrike" dirty="0">
                          <a:solidFill>
                            <a:schemeClr val="tx1"/>
                          </a:solidFill>
                          <a:latin typeface="Arial"/>
                        </a:rPr>
                        <a:t>Monto total solicitado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1000" b="1" i="0" u="none" strike="noStrike" dirty="0" smtClean="0">
                          <a:solidFill>
                            <a:schemeClr val="tx1"/>
                          </a:solidFill>
                          <a:latin typeface="Arial"/>
                        </a:rPr>
                        <a:t>Junio</a:t>
                      </a:r>
                    </a:p>
                    <a:p>
                      <a:pPr algn="ctr" fontAlgn="ctr"/>
                      <a:r>
                        <a:rPr lang="es-MX" sz="1000" b="1" i="0" u="none" strike="noStrike" dirty="0" smtClean="0">
                          <a:solidFill>
                            <a:schemeClr val="tx1"/>
                          </a:solidFill>
                          <a:latin typeface="Arial"/>
                        </a:rPr>
                        <a:t>2017</a:t>
                      </a:r>
                      <a:endParaRPr lang="es-MX" sz="1000" b="1" i="0" u="none" strike="noStrike" dirty="0">
                        <a:solidFill>
                          <a:schemeClr val="tx1"/>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1000" b="1" i="0" u="none" strike="noStrike" dirty="0" smtClean="0">
                          <a:solidFill>
                            <a:schemeClr val="tx1"/>
                          </a:solidFill>
                          <a:latin typeface="Arial"/>
                        </a:rPr>
                        <a:t>Julio</a:t>
                      </a:r>
                    </a:p>
                    <a:p>
                      <a:pPr algn="ctr" fontAlgn="ctr"/>
                      <a:r>
                        <a:rPr lang="es-MX" sz="1000" b="1" i="0" u="none" strike="noStrike" dirty="0" smtClean="0">
                          <a:solidFill>
                            <a:schemeClr val="tx1"/>
                          </a:solidFill>
                          <a:latin typeface="Arial"/>
                        </a:rPr>
                        <a:t>2017</a:t>
                      </a:r>
                      <a:endParaRPr lang="es-MX" sz="1000" b="1" i="0" u="none" strike="noStrike" dirty="0">
                        <a:solidFill>
                          <a:schemeClr val="tx1"/>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1000" b="1" i="0" u="none" strike="noStrike" dirty="0" smtClean="0">
                          <a:solidFill>
                            <a:schemeClr val="tx1"/>
                          </a:solidFill>
                          <a:latin typeface="Arial"/>
                        </a:rPr>
                        <a:t>Agosto</a:t>
                      </a:r>
                    </a:p>
                    <a:p>
                      <a:pPr algn="ctr" fontAlgn="ctr"/>
                      <a:r>
                        <a:rPr lang="es-MX" sz="1000" b="1" i="0" u="none" strike="noStrike" dirty="0" smtClean="0">
                          <a:solidFill>
                            <a:schemeClr val="tx1"/>
                          </a:solidFill>
                          <a:latin typeface="Arial"/>
                        </a:rPr>
                        <a:t>2017</a:t>
                      </a:r>
                      <a:endParaRPr lang="es-MX" sz="1000" b="1" i="0" u="none" strike="noStrike" dirty="0">
                        <a:solidFill>
                          <a:schemeClr val="tx1"/>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1000" b="1" i="0" u="none" strike="noStrike" dirty="0" smtClean="0">
                          <a:solidFill>
                            <a:schemeClr val="tx1"/>
                          </a:solidFill>
                          <a:latin typeface="Arial"/>
                        </a:rPr>
                        <a:t>Septiembre</a:t>
                      </a:r>
                    </a:p>
                    <a:p>
                      <a:pPr algn="ctr" fontAlgn="ctr"/>
                      <a:r>
                        <a:rPr lang="es-MX" sz="1000" b="1" i="0" u="none" strike="noStrike" dirty="0" smtClean="0">
                          <a:solidFill>
                            <a:schemeClr val="tx1"/>
                          </a:solidFill>
                          <a:latin typeface="Arial"/>
                        </a:rPr>
                        <a:t>2017</a:t>
                      </a:r>
                      <a:endParaRPr lang="es-MX" sz="1000" b="1" i="0" u="none" strike="noStrike" dirty="0">
                        <a:solidFill>
                          <a:schemeClr val="tx1"/>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1000" b="1" i="0" u="none" strike="noStrike" dirty="0" smtClean="0">
                          <a:solidFill>
                            <a:schemeClr val="tx1"/>
                          </a:solidFill>
                          <a:latin typeface="Arial"/>
                        </a:rPr>
                        <a:t>Octubre</a:t>
                      </a:r>
                    </a:p>
                    <a:p>
                      <a:pPr algn="ctr" fontAlgn="ctr"/>
                      <a:r>
                        <a:rPr lang="es-MX" sz="1000" b="1" i="0" u="none" strike="noStrike" dirty="0" smtClean="0">
                          <a:solidFill>
                            <a:schemeClr val="tx1"/>
                          </a:solidFill>
                          <a:latin typeface="Arial"/>
                        </a:rPr>
                        <a:t>2017</a:t>
                      </a:r>
                      <a:endParaRPr lang="es-MX" sz="1000" b="1" i="0" u="none" strike="noStrike" dirty="0">
                        <a:solidFill>
                          <a:schemeClr val="tx1"/>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1000" b="1" i="0" u="none" strike="noStrike" dirty="0" smtClean="0">
                          <a:solidFill>
                            <a:schemeClr val="tx1"/>
                          </a:solidFill>
                          <a:latin typeface="Arial"/>
                        </a:rPr>
                        <a:t>Diciembre</a:t>
                      </a:r>
                    </a:p>
                    <a:p>
                      <a:pPr algn="ctr" fontAlgn="ctr"/>
                      <a:r>
                        <a:rPr lang="es-MX" sz="1000" b="1" i="0" u="none" strike="noStrike" dirty="0" smtClean="0">
                          <a:solidFill>
                            <a:schemeClr val="tx1"/>
                          </a:solidFill>
                          <a:latin typeface="Arial"/>
                        </a:rPr>
                        <a:t>2017</a:t>
                      </a:r>
                      <a:endParaRPr lang="es-MX" sz="1000" b="1" i="0" u="none" strike="noStrike" dirty="0">
                        <a:solidFill>
                          <a:schemeClr val="tx1"/>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40004">
                <a:tc>
                  <a:txBody>
                    <a:bodyPr/>
                    <a:lstStyle/>
                    <a:p>
                      <a:pPr algn="l" fontAlgn="b"/>
                      <a:r>
                        <a:rPr lang="es-MX" sz="1000" b="1" i="1" u="none" strike="noStrike">
                          <a:solidFill>
                            <a:schemeClr val="tx1"/>
                          </a:solidFill>
                          <a:latin typeface="Arial"/>
                        </a:rPr>
                        <a:t>OP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0" i="0" u="none" strike="noStrike" dirty="0">
                          <a:solidFill>
                            <a:schemeClr val="tx1"/>
                          </a:solidFill>
                          <a:latin typeface="Arial"/>
                        </a:rPr>
                        <a:t>$2,000,000.00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0" i="0" u="none" strike="noStrike" dirty="0">
                          <a:solidFill>
                            <a:schemeClr val="tx1"/>
                          </a:solidFill>
                          <a:latin typeface="Arial"/>
                        </a:rPr>
                        <a:t>$300,000.00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0" i="0" u="none" strike="noStrike">
                          <a:solidFill>
                            <a:schemeClr val="tx1"/>
                          </a:solidFill>
                          <a:latin typeface="Arial"/>
                        </a:rPr>
                        <a:t>$100,000.00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0" i="0" u="none" strike="noStrike">
                          <a:solidFill>
                            <a:schemeClr val="tx1"/>
                          </a:solidFill>
                          <a:latin typeface="Arial"/>
                        </a:rPr>
                        <a:t>$100,000.00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0" i="0" u="none" strike="noStrike">
                          <a:solidFill>
                            <a:schemeClr val="tx1"/>
                          </a:solidFill>
                          <a:latin typeface="Arial"/>
                        </a:rPr>
                        <a:t>$1,000,000.00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0" i="0" u="none" strike="noStrike">
                          <a:solidFill>
                            <a:schemeClr val="tx1"/>
                          </a:solidFill>
                          <a:latin typeface="Arial"/>
                        </a:rPr>
                        <a:t>$100,000.00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000" b="0" i="0" u="none" strike="noStrike" dirty="0">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0482">
                <a:tc>
                  <a:txBody>
                    <a:bodyPr/>
                    <a:lstStyle/>
                    <a:p>
                      <a:pPr algn="l" fontAlgn="b"/>
                      <a:r>
                        <a:rPr lang="es-MX" sz="1000" b="1" i="1" u="none" strike="noStrike">
                          <a:solidFill>
                            <a:schemeClr val="tx1"/>
                          </a:solidFill>
                          <a:latin typeface="Arial"/>
                        </a:rPr>
                        <a:t>OP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0" i="0" u="none" strike="noStrike">
                          <a:solidFill>
                            <a:schemeClr val="tx1"/>
                          </a:solidFill>
                          <a:latin typeface="Arial"/>
                        </a:rPr>
                        <a:t>$2,990,000.00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000" b="0" i="0" u="none" strike="noStrike" dirty="0">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0" i="0" u="none" strike="noStrike">
                          <a:solidFill>
                            <a:schemeClr val="tx1"/>
                          </a:solidFill>
                          <a:latin typeface="Arial"/>
                        </a:rPr>
                        <a:t>$500,000.00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000" b="0" i="0" u="none" strike="noStrike">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0" i="0" u="none" strike="noStrike">
                          <a:solidFill>
                            <a:schemeClr val="tx1"/>
                          </a:solidFill>
                          <a:latin typeface="Arial"/>
                        </a:rPr>
                        <a:t>$1,000,000.00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000" b="0" i="0" u="none" strike="noStrike">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0" i="0" u="none" strike="noStrike" dirty="0">
                          <a:solidFill>
                            <a:schemeClr val="tx1"/>
                          </a:solidFill>
                          <a:latin typeface="Arial"/>
                        </a:rPr>
                        <a:t>$70,000.00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0482">
                <a:tc>
                  <a:txBody>
                    <a:bodyPr/>
                    <a:lstStyle/>
                    <a:p>
                      <a:pPr algn="l" fontAlgn="b"/>
                      <a:r>
                        <a:rPr lang="es-MX" sz="1000" b="1" i="1" u="none" strike="noStrike">
                          <a:solidFill>
                            <a:schemeClr val="tx1"/>
                          </a:solidFill>
                          <a:latin typeface="Arial"/>
                        </a:rPr>
                        <a:t>OP 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0" i="0" u="none" strike="noStrike">
                          <a:solidFill>
                            <a:schemeClr val="tx1"/>
                          </a:solidFill>
                          <a:latin typeface="Arial"/>
                        </a:rPr>
                        <a:t>$4,000,000.00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0" i="0" u="none" strike="noStrike" dirty="0">
                          <a:solidFill>
                            <a:schemeClr val="tx1"/>
                          </a:solidFill>
                          <a:latin typeface="Arial"/>
                        </a:rPr>
                        <a:t>$500,000.00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000" b="0" i="0" u="none" strike="noStrike">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0" i="0" u="none" strike="noStrike">
                          <a:solidFill>
                            <a:schemeClr val="tx1"/>
                          </a:solidFill>
                          <a:latin typeface="Arial"/>
                        </a:rPr>
                        <a:t>$1,000,000.00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000" b="0" i="0" u="none" strike="noStrike">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0" i="0" u="none" strike="noStrike">
                          <a:solidFill>
                            <a:schemeClr val="tx1"/>
                          </a:solidFill>
                          <a:latin typeface="Arial"/>
                        </a:rPr>
                        <a:t>$1,400,000.00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000" b="0" i="0" u="none" strike="noStrike" dirty="0">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0482">
                <a:tc>
                  <a:txBody>
                    <a:bodyPr/>
                    <a:lstStyle/>
                    <a:p>
                      <a:pPr algn="l" fontAlgn="b"/>
                      <a:r>
                        <a:rPr lang="es-MX" sz="1000" b="1" i="1" u="none" strike="noStrike">
                          <a:solidFill>
                            <a:schemeClr val="tx1"/>
                          </a:solidFill>
                          <a:latin typeface="Arial"/>
                        </a:rPr>
                        <a:t>OP 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0" i="0" u="none" strike="noStrike">
                          <a:solidFill>
                            <a:schemeClr val="tx1"/>
                          </a:solidFill>
                          <a:latin typeface="Arial"/>
                        </a:rPr>
                        <a:t>$1,500,000.00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000" b="0" i="0" u="none" strike="noStrike" dirty="0">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000" b="0" i="0" u="none" strike="noStrike" dirty="0">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0" i="0" u="none" strike="noStrike">
                          <a:solidFill>
                            <a:schemeClr val="tx1"/>
                          </a:solidFill>
                          <a:latin typeface="Arial"/>
                        </a:rPr>
                        <a:t>$90,000.00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000" b="0" i="0" u="none" strike="noStrike">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0" i="0" u="none" strike="noStrike">
                          <a:solidFill>
                            <a:schemeClr val="tx1"/>
                          </a:solidFill>
                          <a:latin typeface="Arial"/>
                        </a:rPr>
                        <a:t>$200,000.00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0" i="0" u="none" strike="noStrike" dirty="0">
                          <a:solidFill>
                            <a:schemeClr val="tx1"/>
                          </a:solidFill>
                          <a:latin typeface="Arial"/>
                        </a:rPr>
                        <a:t>$200,000.00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0482">
                <a:tc>
                  <a:txBody>
                    <a:bodyPr/>
                    <a:lstStyle/>
                    <a:p>
                      <a:pPr algn="l" fontAlgn="b"/>
                      <a:r>
                        <a:rPr lang="es-MX" sz="1000" b="1" i="0" u="none" strike="noStrike">
                          <a:solidFill>
                            <a:schemeClr val="tx1"/>
                          </a:solidFill>
                          <a:latin typeface="Arial"/>
                        </a:rPr>
                        <a:t>Total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1" i="0" u="none" strike="noStrike" dirty="0">
                          <a:solidFill>
                            <a:schemeClr val="tx1"/>
                          </a:solidFill>
                          <a:latin typeface="Arial"/>
                        </a:rPr>
                        <a:t>$10,490,000.00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1" i="0" u="none" strike="noStrike">
                          <a:solidFill>
                            <a:schemeClr val="tx1"/>
                          </a:solidFill>
                          <a:latin typeface="Arial"/>
                        </a:rPr>
                        <a:t>$800,000.00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1" i="0" u="none" strike="noStrike">
                          <a:solidFill>
                            <a:schemeClr val="tx1"/>
                          </a:solidFill>
                          <a:latin typeface="Arial"/>
                        </a:rPr>
                        <a:t>$600,000.00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1" i="0" u="none" strike="noStrike" dirty="0">
                          <a:solidFill>
                            <a:schemeClr val="tx1"/>
                          </a:solidFill>
                          <a:latin typeface="Arial"/>
                        </a:rPr>
                        <a:t>$1,190,000.00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1" i="0" u="none" strike="noStrike">
                          <a:solidFill>
                            <a:schemeClr val="tx1"/>
                          </a:solidFill>
                          <a:latin typeface="Arial"/>
                        </a:rPr>
                        <a:t>$2,000,000.00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1" i="0" u="none" strike="noStrike" dirty="0">
                          <a:solidFill>
                            <a:schemeClr val="tx1"/>
                          </a:solidFill>
                          <a:latin typeface="Arial"/>
                        </a:rPr>
                        <a:t>$1,700,000.00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000" b="1" i="0" u="none" strike="noStrike" dirty="0">
                          <a:solidFill>
                            <a:schemeClr val="tx1"/>
                          </a:solidFill>
                          <a:latin typeface="Arial"/>
                        </a:rPr>
                        <a:t>$270,000.00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0" name="Text Box 96"/>
          <p:cNvSpPr txBox="1">
            <a:spLocks noChangeArrowheads="1"/>
          </p:cNvSpPr>
          <p:nvPr/>
        </p:nvSpPr>
        <p:spPr bwMode="auto">
          <a:xfrm>
            <a:off x="0" y="5847867"/>
            <a:ext cx="9144000" cy="938719"/>
          </a:xfrm>
          <a:prstGeom prst="rect">
            <a:avLst/>
          </a:prstGeom>
          <a:noFill/>
          <a:ln w="3175" algn="ctr">
            <a:noFill/>
            <a:miter lim="800000"/>
            <a:headEnd/>
            <a:tailEnd/>
          </a:ln>
        </p:spPr>
        <p:txBody>
          <a:bodyPr wrap="square">
            <a:spAutoFit/>
          </a:bodyPr>
          <a:lstStyle/>
          <a:p>
            <a:pPr algn="just">
              <a:spcBef>
                <a:spcPct val="50000"/>
              </a:spcBef>
              <a:tabLst>
                <a:tab pos="180975" algn="l"/>
                <a:tab pos="447675" algn="l"/>
              </a:tabLst>
            </a:pPr>
            <a:r>
              <a:rPr lang="es-MX" sz="1100" b="1" dirty="0" smtClean="0">
                <a:solidFill>
                  <a:schemeClr val="tx1"/>
                </a:solidFill>
              </a:rPr>
              <a:t>Es importante realizar una calendarización para la aplicación de los recursos, con el propósito de hacer una correcta programación  de los mismos y se ejerzan de manera oportuna, para con ello poder cumplir con los porcentajes que se establecen en las Reglas de Operación. Por otra parte, es importante señalar que cuando se autorice el ejercicio del proyecto se aplique en cada unos de los años, y no se adelanten metas y acciones con recursos de otras fuentes y que posteriormente ocasionan solicitudes de transferencias a metas, acciones y rubros del gasto que no están sustentadas en el proyecto original aprobado.</a:t>
            </a:r>
            <a:endParaRPr lang="es-ES" sz="1100" dirty="0">
              <a:solidFill>
                <a:schemeClr val="tx1"/>
              </a:solidFill>
            </a:endParaRPr>
          </a:p>
        </p:txBody>
      </p:sp>
      <p:sp>
        <p:nvSpPr>
          <p:cNvPr id="8" name="AutoShape 290">
            <a:hlinkClick r:id="rId3" action="ppaction://hlinksldjump"/>
          </p:cNvPr>
          <p:cNvSpPr>
            <a:spLocks noChangeArrowheads="1"/>
          </p:cNvSpPr>
          <p:nvPr/>
        </p:nvSpPr>
        <p:spPr bwMode="auto">
          <a:xfrm flipH="1">
            <a:off x="8748713" y="620693"/>
            <a:ext cx="155575" cy="147638"/>
          </a:xfrm>
          <a:prstGeom prst="rightArrow">
            <a:avLst>
              <a:gd name="adj1" fmla="val 50000"/>
              <a:gd name="adj2" fmla="val 58732"/>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sp>
        <p:nvSpPr>
          <p:cNvPr id="11" name="AutoShape 332">
            <a:hlinkClick r:id="" action="ppaction://hlinkshowjump?jump=nextslide"/>
          </p:cNvPr>
          <p:cNvSpPr>
            <a:spLocks noChangeArrowheads="1"/>
          </p:cNvSpPr>
          <p:nvPr/>
        </p:nvSpPr>
        <p:spPr bwMode="auto">
          <a:xfrm>
            <a:off x="8959850" y="619106"/>
            <a:ext cx="155575" cy="147637"/>
          </a:xfrm>
          <a:prstGeom prst="rightArrow">
            <a:avLst>
              <a:gd name="adj1" fmla="val 50000"/>
              <a:gd name="adj2" fmla="val 58733"/>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pic>
        <p:nvPicPr>
          <p:cNvPr id="9" name="Imagen 8"/>
          <p:cNvPicPr>
            <a:picLocks noChangeAspect="1"/>
          </p:cNvPicPr>
          <p:nvPr/>
        </p:nvPicPr>
        <p:blipFill>
          <a:blip r:embed="rId4"/>
          <a:stretch>
            <a:fillRect/>
          </a:stretch>
        </p:blipFill>
        <p:spPr>
          <a:xfrm>
            <a:off x="824269" y="0"/>
            <a:ext cx="8333954" cy="597460"/>
          </a:xfrm>
          <a:prstGeom prst="rect">
            <a:avLst/>
          </a:prstGeom>
        </p:spPr>
      </p:pic>
    </p:spTree>
  </p:cSld>
  <p:clrMapOvr>
    <a:masterClrMapping/>
  </p:clrMapOvr>
  <p:transition spd="med"/>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bwMode="auto">
          <a:xfrm>
            <a:off x="0" y="548680"/>
            <a:ext cx="9144000" cy="6309319"/>
          </a:xfrm>
          <a:prstGeom prst="rect">
            <a:avLst/>
          </a:prstGeom>
          <a:solidFill>
            <a:schemeClr val="bg1"/>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sp>
        <p:nvSpPr>
          <p:cNvPr id="79875" name="Rectangle 4"/>
          <p:cNvSpPr>
            <a:spLocks noChangeArrowheads="1"/>
          </p:cNvSpPr>
          <p:nvPr/>
        </p:nvSpPr>
        <p:spPr bwMode="auto">
          <a:xfrm>
            <a:off x="12141" y="548680"/>
            <a:ext cx="9144000" cy="6309320"/>
          </a:xfrm>
          <a:prstGeom prst="rect">
            <a:avLst/>
          </a:prstGeom>
          <a:solidFill>
            <a:schemeClr val="bg1">
              <a:alpha val="10000"/>
            </a:schemeClr>
          </a:solidFill>
          <a:ln w="9525">
            <a:noFill/>
            <a:miter lim="800000"/>
            <a:headEnd/>
            <a:tailEnd/>
          </a:ln>
        </p:spPr>
        <p:txBody>
          <a:bodyPr>
            <a:noAutofit/>
          </a:bodyPr>
          <a:lstStyle/>
          <a:p>
            <a:pPr algn="l">
              <a:spcBef>
                <a:spcPts val="0"/>
              </a:spcBef>
            </a:pPr>
            <a:endParaRPr lang="es-ES" sz="500" dirty="0" smtClean="0">
              <a:solidFill>
                <a:schemeClr val="tx1"/>
              </a:solidFill>
            </a:endParaRPr>
          </a:p>
          <a:p>
            <a:pPr algn="l">
              <a:spcBef>
                <a:spcPts val="0"/>
              </a:spcBef>
            </a:pPr>
            <a:r>
              <a:rPr lang="es-ES" sz="1400" dirty="0" smtClean="0">
                <a:solidFill>
                  <a:schemeClr val="tx1"/>
                </a:solidFill>
              </a:rPr>
              <a:t>Proyectos integrales</a:t>
            </a:r>
          </a:p>
          <a:p>
            <a:pPr algn="l">
              <a:spcBef>
                <a:spcPts val="0"/>
              </a:spcBef>
            </a:pPr>
            <a:endParaRPr lang="es-ES" sz="900" dirty="0" smtClean="0">
              <a:solidFill>
                <a:schemeClr val="tx1"/>
              </a:solidFill>
            </a:endParaRPr>
          </a:p>
          <a:p>
            <a:pPr algn="l">
              <a:spcBef>
                <a:spcPts val="0"/>
              </a:spcBef>
            </a:pPr>
            <a:r>
              <a:rPr lang="es-ES" sz="1400" dirty="0" smtClean="0">
                <a:solidFill>
                  <a:schemeClr val="tx1"/>
                </a:solidFill>
              </a:rPr>
              <a:t>Características de los proyectos de gestión</a:t>
            </a:r>
          </a:p>
          <a:p>
            <a:pPr algn="just">
              <a:spcBef>
                <a:spcPct val="45000"/>
              </a:spcBef>
            </a:pPr>
            <a:endParaRPr lang="es-ES" sz="800" b="0" dirty="0" smtClean="0">
              <a:solidFill>
                <a:schemeClr val="tx1"/>
              </a:solidFill>
            </a:endParaRPr>
          </a:p>
          <a:p>
            <a:pPr algn="just">
              <a:spcBef>
                <a:spcPct val="45000"/>
              </a:spcBef>
            </a:pPr>
            <a:r>
              <a:rPr lang="es-ES" sz="1400" b="0" dirty="0" smtClean="0">
                <a:solidFill>
                  <a:schemeClr val="tx1"/>
                </a:solidFill>
              </a:rPr>
              <a:t>En </a:t>
            </a:r>
            <a:r>
              <a:rPr lang="es-ES" sz="1400" b="0" dirty="0">
                <a:solidFill>
                  <a:schemeClr val="tx1"/>
                </a:solidFill>
              </a:rPr>
              <a:t>el ProGES se podrán presentar un máximo de </a:t>
            </a:r>
            <a:r>
              <a:rPr lang="es-ES" sz="1400" dirty="0" smtClean="0">
                <a:solidFill>
                  <a:schemeClr val="tx1"/>
                </a:solidFill>
              </a:rPr>
              <a:t>dos proyectos</a:t>
            </a:r>
            <a:r>
              <a:rPr lang="es-ES" sz="1400" b="0" dirty="0">
                <a:solidFill>
                  <a:schemeClr val="tx1"/>
                </a:solidFill>
              </a:rPr>
              <a:t>, uno enfocado a la atención </a:t>
            </a:r>
            <a:r>
              <a:rPr lang="es-ES" sz="1400" b="0" dirty="0" smtClean="0">
                <a:solidFill>
                  <a:schemeClr val="tx1"/>
                </a:solidFill>
              </a:rPr>
              <a:t>integral </a:t>
            </a:r>
            <a:r>
              <a:rPr lang="es-ES" sz="1400" b="0" dirty="0">
                <a:solidFill>
                  <a:schemeClr val="tx1"/>
                </a:solidFill>
              </a:rPr>
              <a:t>de la </a:t>
            </a:r>
            <a:r>
              <a:rPr lang="es-ES" sz="1400" i="1" u="sng" dirty="0">
                <a:solidFill>
                  <a:schemeClr val="tx1"/>
                </a:solidFill>
                <a:hlinkClick r:id="rId2" action="ppaction://hlinksldjump"/>
              </a:rPr>
              <a:t>problemática identificada en la autoevaluación de la </a:t>
            </a:r>
            <a:r>
              <a:rPr lang="es-ES" sz="1400" i="1" u="sng" dirty="0" smtClean="0">
                <a:solidFill>
                  <a:schemeClr val="tx1"/>
                </a:solidFill>
                <a:hlinkClick r:id="rId2" action="ppaction://hlinksldjump"/>
              </a:rPr>
              <a:t>gestión</a:t>
            </a:r>
            <a:r>
              <a:rPr lang="es-ES" sz="1400" b="0" dirty="0" smtClean="0">
                <a:solidFill>
                  <a:schemeClr val="tx1"/>
                </a:solidFill>
              </a:rPr>
              <a:t> y otro que </a:t>
            </a:r>
            <a:r>
              <a:rPr lang="es-ES" sz="1400" u="sng" dirty="0" smtClean="0">
                <a:solidFill>
                  <a:schemeClr val="tx1"/>
                </a:solidFill>
              </a:rPr>
              <a:t>atienda los problemas comunes de los PE</a:t>
            </a:r>
            <a:r>
              <a:rPr lang="es-ES" sz="1400" dirty="0" smtClean="0">
                <a:solidFill>
                  <a:schemeClr val="tx1"/>
                </a:solidFill>
              </a:rPr>
              <a:t>.</a:t>
            </a:r>
            <a:endParaRPr lang="es-ES" sz="1400" dirty="0">
              <a:solidFill>
                <a:schemeClr val="tx1"/>
              </a:solidFill>
            </a:endParaRPr>
          </a:p>
          <a:p>
            <a:pPr algn="just">
              <a:spcBef>
                <a:spcPct val="45000"/>
              </a:spcBef>
            </a:pPr>
            <a:r>
              <a:rPr lang="es-ES" sz="1400" b="0" dirty="0" smtClean="0">
                <a:solidFill>
                  <a:schemeClr val="tx1"/>
                </a:solidFill>
              </a:rPr>
              <a:t>Los proyectos de la </a:t>
            </a:r>
            <a:r>
              <a:rPr lang="es-ES" sz="1400" dirty="0" smtClean="0">
                <a:solidFill>
                  <a:schemeClr val="tx1"/>
                </a:solidFill>
              </a:rPr>
              <a:t>gestión</a:t>
            </a:r>
            <a:r>
              <a:rPr lang="es-ES" sz="1400" b="0" dirty="0" smtClean="0">
                <a:solidFill>
                  <a:schemeClr val="tx1"/>
                </a:solidFill>
              </a:rPr>
              <a:t> deben contener un </a:t>
            </a:r>
            <a:r>
              <a:rPr lang="es-ES" sz="1400" dirty="0" smtClean="0">
                <a:solidFill>
                  <a:schemeClr val="tx1"/>
                </a:solidFill>
              </a:rPr>
              <a:t>objetivo general</a:t>
            </a:r>
            <a:r>
              <a:rPr lang="es-ES" sz="1400" b="0" dirty="0" smtClean="0">
                <a:solidFill>
                  <a:schemeClr val="tx1"/>
                </a:solidFill>
              </a:rPr>
              <a:t>, que busque en su caso cerrar brechas de calidad, y derivado de él, </a:t>
            </a:r>
            <a:r>
              <a:rPr lang="es-MX" sz="1400" dirty="0" smtClean="0">
                <a:solidFill>
                  <a:schemeClr val="tx1"/>
                </a:solidFill>
              </a:rPr>
              <a:t>cuatro</a:t>
            </a:r>
            <a:r>
              <a:rPr lang="es-MX" sz="1400" b="0" dirty="0" smtClean="0">
                <a:solidFill>
                  <a:schemeClr val="tx1"/>
                </a:solidFill>
              </a:rPr>
              <a:t> objetivos particulares, </a:t>
            </a:r>
            <a:r>
              <a:rPr lang="es-MX" sz="1400" dirty="0" smtClean="0">
                <a:solidFill>
                  <a:schemeClr val="tx1"/>
                </a:solidFill>
              </a:rPr>
              <a:t>cuatro</a:t>
            </a:r>
            <a:r>
              <a:rPr lang="es-MX" sz="1400" b="0" dirty="0" smtClean="0">
                <a:solidFill>
                  <a:schemeClr val="tx1"/>
                </a:solidFill>
              </a:rPr>
              <a:t> metas de gestión por objetivo particular y </a:t>
            </a:r>
            <a:r>
              <a:rPr lang="es-MX" sz="1400" dirty="0" smtClean="0">
                <a:solidFill>
                  <a:schemeClr val="tx1"/>
                </a:solidFill>
              </a:rPr>
              <a:t>cuatro</a:t>
            </a:r>
            <a:r>
              <a:rPr lang="es-MX" sz="1400" b="0" dirty="0" smtClean="0">
                <a:solidFill>
                  <a:schemeClr val="tx1"/>
                </a:solidFill>
              </a:rPr>
              <a:t> acciones articuladas por meta, especificando los recursos solicitados que en el detalle, en algunos casos, no sean tan pocos que queden  planteados de manera muy general, pero que a su vez no sean tantos que lo hagan demasiado especifico y extenso, y que además deberán estar debidamente </a:t>
            </a:r>
            <a:r>
              <a:rPr lang="es-MX" sz="1400" dirty="0" smtClean="0">
                <a:solidFill>
                  <a:schemeClr val="tx1"/>
                </a:solidFill>
              </a:rPr>
              <a:t>justificados y priorizados </a:t>
            </a:r>
            <a:r>
              <a:rPr lang="es-MX" sz="1400" b="0" dirty="0" smtClean="0">
                <a:solidFill>
                  <a:schemeClr val="tx1"/>
                </a:solidFill>
              </a:rPr>
              <a:t>a partir de la fecha en que se autoriza el ejercicio de los recursos (entre diciembre-noviembre del año fiscal correspondiente).</a:t>
            </a:r>
          </a:p>
          <a:p>
            <a:pPr algn="just">
              <a:spcBef>
                <a:spcPct val="45000"/>
              </a:spcBef>
            </a:pPr>
            <a:r>
              <a:rPr lang="es-ES" sz="1400" b="0" dirty="0" smtClean="0">
                <a:solidFill>
                  <a:schemeClr val="tx1"/>
                </a:solidFill>
              </a:rPr>
              <a:t>En </a:t>
            </a:r>
            <a:r>
              <a:rPr lang="es-ES" sz="1400" b="0" dirty="0">
                <a:solidFill>
                  <a:schemeClr val="tx1"/>
                </a:solidFill>
              </a:rPr>
              <a:t>atención al punto de énfasis del </a:t>
            </a:r>
            <a:r>
              <a:rPr lang="es-ES" sz="1400" b="0" dirty="0" smtClean="0">
                <a:solidFill>
                  <a:schemeClr val="tx1"/>
                </a:solidFill>
              </a:rPr>
              <a:t>PFCE 2016-2017 </a:t>
            </a:r>
            <a:r>
              <a:rPr lang="es-ES" sz="1400" b="0" dirty="0">
                <a:solidFill>
                  <a:schemeClr val="tx1"/>
                </a:solidFill>
              </a:rPr>
              <a:t>(bienal) que se refiere a la articulación de políticas, objetivos, estrategias, metas y proyectos, para atender los principales problemas identificados y aprovechar sus fortalezas, será necesario que los proyectos que presente la institución, sean el resultado de esa articulación. Además deberán plantear la solicitud de los recursos plenamente justificados para cada año.</a:t>
            </a:r>
          </a:p>
          <a:p>
            <a:pPr algn="just">
              <a:spcBef>
                <a:spcPct val="45000"/>
              </a:spcBef>
            </a:pPr>
            <a:r>
              <a:rPr lang="es-MX" sz="1400" b="0" dirty="0">
                <a:solidFill>
                  <a:schemeClr val="tx1"/>
                </a:solidFill>
              </a:rPr>
              <a:t>Los proyectos que atiendan problemas de </a:t>
            </a:r>
            <a:r>
              <a:rPr lang="es-MX" sz="1400" b="0" dirty="0" smtClean="0">
                <a:solidFill>
                  <a:schemeClr val="tx1"/>
                </a:solidFill>
              </a:rPr>
              <a:t>gestión y de los PE, </a:t>
            </a:r>
            <a:r>
              <a:rPr lang="es-MX" sz="1400" b="0" dirty="0">
                <a:solidFill>
                  <a:schemeClr val="tx1"/>
                </a:solidFill>
              </a:rPr>
              <a:t>deben contener al menos los </a:t>
            </a:r>
            <a:r>
              <a:rPr lang="es-MX" sz="1400" dirty="0">
                <a:solidFill>
                  <a:schemeClr val="tx1"/>
                </a:solidFill>
                <a:hlinkClick r:id="rId3" action="ppaction://hlinksldjump"/>
              </a:rPr>
              <a:t>siguientes elementos</a:t>
            </a:r>
            <a:r>
              <a:rPr lang="es-MX" sz="1400" b="0" dirty="0" smtClean="0">
                <a:solidFill>
                  <a:schemeClr val="tx1"/>
                </a:solidFill>
              </a:rPr>
              <a:t>. Para capturar estos proyectos se utilizará el Módulo de Captura del </a:t>
            </a:r>
            <a:r>
              <a:rPr lang="es-MX" sz="1400" i="1" dirty="0" smtClean="0">
                <a:solidFill>
                  <a:schemeClr val="tx1"/>
                </a:solidFill>
              </a:rPr>
              <a:t>Sistema Electrónico (en caso de estar disponible)</a:t>
            </a:r>
            <a:r>
              <a:rPr lang="es-MX" sz="1400" dirty="0" smtClean="0">
                <a:solidFill>
                  <a:srgbClr val="FF0000"/>
                </a:solidFill>
              </a:rPr>
              <a:t>.</a:t>
            </a:r>
          </a:p>
          <a:p>
            <a:pPr algn="just">
              <a:spcBef>
                <a:spcPct val="45000"/>
              </a:spcBef>
            </a:pPr>
            <a:endParaRPr lang="es-MX" sz="900" dirty="0" smtClean="0">
              <a:solidFill>
                <a:srgbClr val="FF0000"/>
              </a:solidFill>
            </a:endParaRPr>
          </a:p>
          <a:p>
            <a:pPr algn="just">
              <a:spcBef>
                <a:spcPct val="45000"/>
              </a:spcBef>
            </a:pPr>
            <a:endParaRPr lang="es-MX" sz="900" dirty="0">
              <a:solidFill>
                <a:schemeClr val="tx1"/>
              </a:solidFill>
            </a:endParaRPr>
          </a:p>
          <a:p>
            <a:pPr algn="just">
              <a:spcBef>
                <a:spcPct val="45000"/>
              </a:spcBef>
            </a:pPr>
            <a:r>
              <a:rPr lang="es-MX" sz="1000" dirty="0" smtClean="0">
                <a:solidFill>
                  <a:schemeClr val="tx1"/>
                </a:solidFill>
              </a:rPr>
              <a:t>*</a:t>
            </a:r>
            <a:r>
              <a:rPr lang="es-MX" sz="1000" b="0" dirty="0" smtClean="0">
                <a:solidFill>
                  <a:schemeClr val="tx1"/>
                </a:solidFill>
              </a:rPr>
              <a:t>Es importante señalar que los recursos solicitados a través de la metodología PIFI deben considerar sólo las necesidades prioritarias que impacten en la calidad y permitan el cumplimiento de las Metas Académicas y Metas Compromiso de cada año</a:t>
            </a:r>
            <a:r>
              <a:rPr lang="es-MX" sz="1000" dirty="0" smtClean="0">
                <a:solidFill>
                  <a:schemeClr val="tx1"/>
                </a:solidFill>
              </a:rPr>
              <a:t>. </a:t>
            </a:r>
            <a:r>
              <a:rPr lang="es-MX" sz="1000" i="1" dirty="0" smtClean="0">
                <a:solidFill>
                  <a:schemeClr val="tx1"/>
                </a:solidFill>
              </a:rPr>
              <a:t>Las necesidades que no apoya la SEP en el marco del PROFOCIE y las que no puedan ser atendidas por el Programa, como establecen sus propias Reglas de Operación, deberán cubrirse con recursos del subsidio ordinario, de los otros fondos extraordinarios federales, ingresos propios y otras fuentes.</a:t>
            </a:r>
            <a:endParaRPr lang="es-ES" sz="1000" dirty="0" smtClean="0">
              <a:solidFill>
                <a:schemeClr val="tx1"/>
              </a:solidFill>
            </a:endParaRPr>
          </a:p>
          <a:p>
            <a:pPr algn="just">
              <a:spcBef>
                <a:spcPct val="45000"/>
              </a:spcBef>
            </a:pPr>
            <a:endParaRPr lang="es-MX" sz="1300" b="0" dirty="0">
              <a:solidFill>
                <a:schemeClr val="tx1"/>
              </a:solidFill>
            </a:endParaRPr>
          </a:p>
        </p:txBody>
      </p:sp>
      <p:sp>
        <p:nvSpPr>
          <p:cNvPr id="7" name="6 Rectángulo">
            <a:hlinkClick r:id="rId4" action="ppaction://hlinksldjump"/>
          </p:cNvPr>
          <p:cNvSpPr/>
          <p:nvPr/>
        </p:nvSpPr>
        <p:spPr bwMode="auto">
          <a:xfrm>
            <a:off x="9037412" y="11874"/>
            <a:ext cx="130870" cy="6858000"/>
          </a:xfrm>
          <a:prstGeom prst="rect">
            <a:avLst/>
          </a:prstGeom>
          <a:solidFill>
            <a:srgbClr val="002774">
              <a:alpha val="0"/>
            </a:srgbClr>
          </a:solidFill>
          <a:ln w="3175" algn="ctr">
            <a:solidFill>
              <a:srgbClr val="B2B2B2"/>
            </a:solidFill>
            <a:miter lim="800000"/>
            <a:headEnd/>
            <a:tailEnd/>
          </a:ln>
        </p:spPr>
        <p:txBody>
          <a:bodyPr tIns="36000" rIns="18000" bIns="36000" rtlCol="0" anchor="t" anchorCtr="0">
            <a:noAutofit/>
          </a:bodyPr>
          <a:lstStyle/>
          <a:p>
            <a:pPr algn="just">
              <a:lnSpc>
                <a:spcPct val="90000"/>
              </a:lnSpc>
              <a:tabLst>
                <a:tab pos="180975" algn="l"/>
                <a:tab pos="447675" algn="l"/>
              </a:tabLst>
            </a:pPr>
            <a:endParaRPr lang="es-MX" sz="1300" b="1" dirty="0"/>
          </a:p>
        </p:txBody>
      </p:sp>
      <p:sp>
        <p:nvSpPr>
          <p:cNvPr id="6" name="AutoShape 290">
            <a:hlinkClick r:id="" action="ppaction://hlinkshowjump?jump=previousslide"/>
          </p:cNvPr>
          <p:cNvSpPr>
            <a:spLocks noChangeArrowheads="1"/>
          </p:cNvSpPr>
          <p:nvPr/>
        </p:nvSpPr>
        <p:spPr bwMode="auto">
          <a:xfrm flipH="1">
            <a:off x="8748713" y="620693"/>
            <a:ext cx="155575" cy="147638"/>
          </a:xfrm>
          <a:prstGeom prst="rightArrow">
            <a:avLst>
              <a:gd name="adj1" fmla="val 50000"/>
              <a:gd name="adj2" fmla="val 58732"/>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sp>
        <p:nvSpPr>
          <p:cNvPr id="9" name="8 Rectángulo">
            <a:hlinkClick r:id="rId2" action="ppaction://hlinksldjump"/>
          </p:cNvPr>
          <p:cNvSpPr>
            <a:spLocks/>
          </p:cNvSpPr>
          <p:nvPr/>
        </p:nvSpPr>
        <p:spPr bwMode="auto">
          <a:xfrm>
            <a:off x="-1851" y="1717019"/>
            <a:ext cx="5009351" cy="172633"/>
          </a:xfrm>
          <a:prstGeom prst="rect">
            <a:avLst/>
          </a:prstGeom>
          <a:solidFill>
            <a:srgbClr val="002774">
              <a:alpha val="0"/>
            </a:srgbClr>
          </a:solidFill>
          <a:ln w="3175" algn="ctr">
            <a:noFill/>
            <a:miter lim="800000"/>
            <a:headEnd/>
            <a:tailEnd/>
          </a:ln>
        </p:spPr>
        <p:txBody>
          <a:bodyPr wrap="square" tIns="36000" rIns="18000" bIns="36000" rtlCol="0" anchor="ctr">
            <a:spAutoFit/>
          </a:bodyPr>
          <a:lstStyle/>
          <a:p>
            <a:pPr algn="just">
              <a:lnSpc>
                <a:spcPct val="90000"/>
              </a:lnSpc>
              <a:tabLst>
                <a:tab pos="180975" algn="l"/>
                <a:tab pos="447675" algn="l"/>
              </a:tabLst>
            </a:pPr>
            <a:endParaRPr lang="es-MX" sz="1300" b="1" dirty="0"/>
          </a:p>
        </p:txBody>
      </p:sp>
      <p:sp>
        <p:nvSpPr>
          <p:cNvPr id="11" name="10 Rectángulo">
            <a:hlinkClick r:id="rId5" action="ppaction://hlinksldjump"/>
          </p:cNvPr>
          <p:cNvSpPr>
            <a:spLocks/>
          </p:cNvSpPr>
          <p:nvPr/>
        </p:nvSpPr>
        <p:spPr bwMode="auto">
          <a:xfrm>
            <a:off x="619647" y="1913973"/>
            <a:ext cx="6480000" cy="172633"/>
          </a:xfrm>
          <a:prstGeom prst="rect">
            <a:avLst/>
          </a:prstGeom>
          <a:solidFill>
            <a:srgbClr val="002774">
              <a:alpha val="0"/>
            </a:srgbClr>
          </a:solidFill>
          <a:ln w="3175" algn="ctr">
            <a:noFill/>
            <a:miter lim="800000"/>
            <a:headEnd/>
            <a:tailEnd/>
          </a:ln>
        </p:spPr>
        <p:txBody>
          <a:bodyPr wrap="square" tIns="36000" rIns="18000" bIns="36000" rtlCol="0" anchor="ctr">
            <a:spAutoFit/>
          </a:bodyPr>
          <a:lstStyle/>
          <a:p>
            <a:pPr algn="just">
              <a:lnSpc>
                <a:spcPct val="90000"/>
              </a:lnSpc>
              <a:tabLst>
                <a:tab pos="180975" algn="l"/>
                <a:tab pos="447675" algn="l"/>
              </a:tabLst>
            </a:pPr>
            <a:endParaRPr lang="es-MX" sz="1300" b="1" dirty="0"/>
          </a:p>
        </p:txBody>
      </p:sp>
      <p:sp>
        <p:nvSpPr>
          <p:cNvPr id="12" name="11 Rectángulo">
            <a:hlinkClick r:id="rId6" action="ppaction://hlinksldjump"/>
          </p:cNvPr>
          <p:cNvSpPr>
            <a:spLocks/>
          </p:cNvSpPr>
          <p:nvPr/>
        </p:nvSpPr>
        <p:spPr bwMode="auto">
          <a:xfrm>
            <a:off x="1578640" y="2104239"/>
            <a:ext cx="2592000" cy="172633"/>
          </a:xfrm>
          <a:prstGeom prst="rect">
            <a:avLst/>
          </a:prstGeom>
          <a:solidFill>
            <a:srgbClr val="002774">
              <a:alpha val="0"/>
            </a:srgbClr>
          </a:solidFill>
          <a:ln w="3175" algn="ctr">
            <a:noFill/>
            <a:miter lim="800000"/>
            <a:headEnd/>
            <a:tailEnd/>
          </a:ln>
        </p:spPr>
        <p:txBody>
          <a:bodyPr wrap="square" tIns="36000" rIns="18000" bIns="36000" rtlCol="0" anchor="ctr">
            <a:spAutoFit/>
          </a:bodyPr>
          <a:lstStyle/>
          <a:p>
            <a:pPr algn="just">
              <a:lnSpc>
                <a:spcPct val="90000"/>
              </a:lnSpc>
              <a:tabLst>
                <a:tab pos="180975" algn="l"/>
                <a:tab pos="447675" algn="l"/>
              </a:tabLst>
            </a:pPr>
            <a:endParaRPr lang="es-MX" sz="1300" b="1" dirty="0"/>
          </a:p>
        </p:txBody>
      </p:sp>
      <p:sp>
        <p:nvSpPr>
          <p:cNvPr id="13" name="12 Rectángulo">
            <a:hlinkClick r:id="rId3" action="ppaction://hlinksldjump"/>
          </p:cNvPr>
          <p:cNvSpPr>
            <a:spLocks/>
          </p:cNvSpPr>
          <p:nvPr/>
        </p:nvSpPr>
        <p:spPr bwMode="auto">
          <a:xfrm>
            <a:off x="8212744" y="5246326"/>
            <a:ext cx="908479" cy="189896"/>
          </a:xfrm>
          <a:prstGeom prst="rect">
            <a:avLst/>
          </a:prstGeom>
          <a:solidFill>
            <a:srgbClr val="002774">
              <a:alpha val="0"/>
            </a:srgbClr>
          </a:solidFill>
          <a:ln w="3175" algn="ctr">
            <a:noFill/>
            <a:miter lim="800000"/>
            <a:headEnd/>
            <a:tailEnd/>
          </a:ln>
        </p:spPr>
        <p:txBody>
          <a:bodyPr wrap="square" tIns="36000" rIns="18000" bIns="36000" rtlCol="0" anchor="ctr">
            <a:spAutoFit/>
          </a:bodyPr>
          <a:lstStyle/>
          <a:p>
            <a:pPr algn="just">
              <a:lnSpc>
                <a:spcPct val="90000"/>
              </a:lnSpc>
              <a:tabLst>
                <a:tab pos="180975" algn="l"/>
                <a:tab pos="447675" algn="l"/>
              </a:tabLst>
            </a:pPr>
            <a:endParaRPr lang="es-MX" sz="1300" b="1" dirty="0"/>
          </a:p>
        </p:txBody>
      </p:sp>
      <p:sp>
        <p:nvSpPr>
          <p:cNvPr id="14" name="13 Rectángulo">
            <a:hlinkClick r:id="rId3" action="ppaction://hlinksldjump"/>
          </p:cNvPr>
          <p:cNvSpPr>
            <a:spLocks/>
          </p:cNvSpPr>
          <p:nvPr/>
        </p:nvSpPr>
        <p:spPr bwMode="auto">
          <a:xfrm>
            <a:off x="74133" y="5458473"/>
            <a:ext cx="908479" cy="189896"/>
          </a:xfrm>
          <a:prstGeom prst="rect">
            <a:avLst/>
          </a:prstGeom>
          <a:solidFill>
            <a:srgbClr val="002774">
              <a:alpha val="0"/>
            </a:srgbClr>
          </a:solidFill>
          <a:ln w="3175" algn="ctr">
            <a:noFill/>
            <a:miter lim="800000"/>
            <a:headEnd/>
            <a:tailEnd/>
          </a:ln>
        </p:spPr>
        <p:txBody>
          <a:bodyPr wrap="square" tIns="36000" rIns="18000" bIns="36000" rtlCol="0" anchor="ctr">
            <a:spAutoFit/>
          </a:bodyPr>
          <a:lstStyle/>
          <a:p>
            <a:pPr algn="just">
              <a:lnSpc>
                <a:spcPct val="90000"/>
              </a:lnSpc>
              <a:tabLst>
                <a:tab pos="180975" algn="l"/>
                <a:tab pos="447675" algn="l"/>
              </a:tabLst>
            </a:pPr>
            <a:endParaRPr lang="es-MX" sz="1300" b="1" dirty="0"/>
          </a:p>
        </p:txBody>
      </p:sp>
      <p:sp>
        <p:nvSpPr>
          <p:cNvPr id="15" name="14 Rectángulo">
            <a:hlinkClick r:id="rId7" action="ppaction://hlinkfile"/>
          </p:cNvPr>
          <p:cNvSpPr>
            <a:spLocks/>
          </p:cNvSpPr>
          <p:nvPr/>
        </p:nvSpPr>
        <p:spPr bwMode="auto">
          <a:xfrm>
            <a:off x="1937765" y="2289751"/>
            <a:ext cx="750809" cy="189896"/>
          </a:xfrm>
          <a:prstGeom prst="rect">
            <a:avLst/>
          </a:prstGeom>
          <a:solidFill>
            <a:srgbClr val="002774">
              <a:alpha val="0"/>
            </a:srgbClr>
          </a:solidFill>
          <a:ln w="3175" algn="ctr">
            <a:noFill/>
            <a:miter lim="800000"/>
            <a:headEnd/>
            <a:tailEnd/>
          </a:ln>
        </p:spPr>
        <p:txBody>
          <a:bodyPr wrap="square" tIns="36000" rIns="18000" bIns="36000" rtlCol="0" anchor="ctr">
            <a:spAutoFit/>
          </a:bodyPr>
          <a:lstStyle/>
          <a:p>
            <a:pPr algn="just">
              <a:lnSpc>
                <a:spcPct val="90000"/>
              </a:lnSpc>
              <a:tabLst>
                <a:tab pos="180975" algn="l"/>
                <a:tab pos="447675" algn="l"/>
              </a:tabLst>
            </a:pPr>
            <a:endParaRPr lang="es-MX" sz="1300" b="1" dirty="0"/>
          </a:p>
        </p:txBody>
      </p:sp>
      <p:sp>
        <p:nvSpPr>
          <p:cNvPr id="16" name="15 Rectángulo">
            <a:hlinkClick r:id="rId8" action="ppaction://hlinksldjump"/>
          </p:cNvPr>
          <p:cNvSpPr>
            <a:spLocks/>
          </p:cNvSpPr>
          <p:nvPr/>
        </p:nvSpPr>
        <p:spPr bwMode="auto">
          <a:xfrm>
            <a:off x="6446809" y="1744199"/>
            <a:ext cx="1877025" cy="172633"/>
          </a:xfrm>
          <a:prstGeom prst="rect">
            <a:avLst/>
          </a:prstGeom>
          <a:solidFill>
            <a:srgbClr val="002774">
              <a:alpha val="0"/>
            </a:srgbClr>
          </a:solidFill>
          <a:ln w="3175" algn="ctr">
            <a:noFill/>
            <a:miter lim="800000"/>
            <a:headEnd/>
            <a:tailEnd/>
          </a:ln>
        </p:spPr>
        <p:txBody>
          <a:bodyPr wrap="square" tIns="36000" rIns="18000" bIns="36000" rtlCol="0" anchor="ctr">
            <a:spAutoFit/>
          </a:bodyPr>
          <a:lstStyle/>
          <a:p>
            <a:pPr algn="just">
              <a:lnSpc>
                <a:spcPct val="90000"/>
              </a:lnSpc>
              <a:tabLst>
                <a:tab pos="180975" algn="l"/>
                <a:tab pos="447675" algn="l"/>
              </a:tabLst>
            </a:pPr>
            <a:endParaRPr lang="es-MX" sz="1300" b="1" dirty="0"/>
          </a:p>
        </p:txBody>
      </p:sp>
      <p:pic>
        <p:nvPicPr>
          <p:cNvPr id="17" name="Imagen 16"/>
          <p:cNvPicPr>
            <a:picLocks noChangeAspect="1"/>
          </p:cNvPicPr>
          <p:nvPr/>
        </p:nvPicPr>
        <p:blipFill>
          <a:blip r:embed="rId9"/>
          <a:stretch>
            <a:fillRect/>
          </a:stretch>
        </p:blipFill>
        <p:spPr>
          <a:xfrm>
            <a:off x="806190" y="-12773"/>
            <a:ext cx="8333954" cy="597460"/>
          </a:xfrm>
          <a:prstGeom prst="rect">
            <a:avLst/>
          </a:prstGeom>
        </p:spPr>
      </p:pic>
    </p:spTree>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2"/>
          <p:cNvSpPr>
            <a:spLocks noChangeArrowheads="1"/>
          </p:cNvSpPr>
          <p:nvPr/>
        </p:nvSpPr>
        <p:spPr bwMode="auto">
          <a:xfrm>
            <a:off x="0" y="576912"/>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76807" name="Rectangle 14"/>
          <p:cNvSpPr>
            <a:spLocks noChangeArrowheads="1"/>
          </p:cNvSpPr>
          <p:nvPr/>
        </p:nvSpPr>
        <p:spPr bwMode="auto">
          <a:xfrm>
            <a:off x="0" y="576296"/>
            <a:ext cx="9144000" cy="6281704"/>
          </a:xfrm>
          <a:prstGeom prst="rect">
            <a:avLst/>
          </a:prstGeom>
          <a:solidFill>
            <a:schemeClr val="bg1"/>
          </a:solidFill>
          <a:ln w="9525">
            <a:noFill/>
            <a:miter lim="800000"/>
            <a:headEnd/>
            <a:tailEnd/>
          </a:ln>
        </p:spPr>
        <p:txBody>
          <a:bodyPr>
            <a:noAutofit/>
          </a:bodyPr>
          <a:lstStyle/>
          <a:p>
            <a:pPr algn="l"/>
            <a:endParaRPr lang="es-ES" sz="500" b="0" dirty="0" smtClean="0">
              <a:solidFill>
                <a:schemeClr val="tx1"/>
              </a:solidFill>
            </a:endParaRPr>
          </a:p>
          <a:p>
            <a:pPr algn="l"/>
            <a:r>
              <a:rPr lang="es-ES" sz="1300" b="0" dirty="0" smtClean="0">
                <a:solidFill>
                  <a:schemeClr val="tx1"/>
                </a:solidFill>
              </a:rPr>
              <a:t>Proyectos</a:t>
            </a:r>
          </a:p>
          <a:p>
            <a:pPr algn="l"/>
            <a:endParaRPr lang="es-ES" sz="1300" b="0" dirty="0" smtClean="0">
              <a:solidFill>
                <a:schemeClr val="tx1"/>
              </a:solidFill>
            </a:endParaRPr>
          </a:p>
          <a:p>
            <a:pPr algn="l"/>
            <a:r>
              <a:rPr lang="es-ES" sz="1300" b="0" dirty="0" smtClean="0">
                <a:solidFill>
                  <a:schemeClr val="tx1"/>
                </a:solidFill>
              </a:rPr>
              <a:t>Elementos mínimos de un proyecto ProGES</a:t>
            </a:r>
          </a:p>
          <a:p>
            <a:pPr marL="177800" indent="-177800" algn="l">
              <a:lnSpc>
                <a:spcPct val="120000"/>
              </a:lnSpc>
              <a:spcBef>
                <a:spcPct val="15000"/>
              </a:spcBef>
            </a:pPr>
            <a:endParaRPr lang="es-ES" sz="1300" b="0" dirty="0" smtClean="0">
              <a:solidFill>
                <a:schemeClr val="tx1"/>
              </a:solidFill>
            </a:endParaRPr>
          </a:p>
          <a:p>
            <a:pPr marL="177800" indent="-177800" algn="l">
              <a:lnSpc>
                <a:spcPct val="120000"/>
              </a:lnSpc>
              <a:spcBef>
                <a:spcPct val="15000"/>
              </a:spcBef>
            </a:pPr>
            <a:r>
              <a:rPr lang="es-ES" sz="1300" b="0" dirty="0" smtClean="0">
                <a:solidFill>
                  <a:schemeClr val="tx1"/>
                </a:solidFill>
              </a:rPr>
              <a:t>Nombre </a:t>
            </a:r>
            <a:r>
              <a:rPr lang="es-ES" sz="1300" b="0" dirty="0">
                <a:solidFill>
                  <a:schemeClr val="tx1"/>
                </a:solidFill>
              </a:rPr>
              <a:t>del proyecto: ____________________________________________________</a:t>
            </a:r>
          </a:p>
          <a:p>
            <a:pPr marL="177800" indent="-177800" algn="l">
              <a:lnSpc>
                <a:spcPct val="120000"/>
              </a:lnSpc>
              <a:spcBef>
                <a:spcPct val="15000"/>
              </a:spcBef>
            </a:pPr>
            <a:r>
              <a:rPr lang="es-ES" sz="1300" b="0" dirty="0">
                <a:solidFill>
                  <a:schemeClr val="tx1"/>
                </a:solidFill>
              </a:rPr>
              <a:t>Responsable del proyecto:________________________________________________</a:t>
            </a:r>
            <a:endParaRPr lang="es-ES" sz="1300" b="0" u="sng" dirty="0">
              <a:solidFill>
                <a:schemeClr val="tx1"/>
              </a:solidFill>
            </a:endParaRPr>
          </a:p>
          <a:p>
            <a:pPr marL="177800" indent="-177800" algn="l">
              <a:lnSpc>
                <a:spcPct val="120000"/>
              </a:lnSpc>
              <a:spcBef>
                <a:spcPct val="15000"/>
              </a:spcBef>
            </a:pPr>
            <a:r>
              <a:rPr lang="es-MX" sz="1300" b="0" dirty="0">
                <a:solidFill>
                  <a:schemeClr val="tx1"/>
                </a:solidFill>
              </a:rPr>
              <a:t>Tipo de proyecto: Gestión (  ) o </a:t>
            </a:r>
            <a:r>
              <a:rPr lang="es-MX" sz="1300" b="0" dirty="0" smtClean="0">
                <a:solidFill>
                  <a:schemeClr val="tx1"/>
                </a:solidFill>
              </a:rPr>
              <a:t>Problemas Comunes de los PE (   )</a:t>
            </a:r>
            <a:endParaRPr lang="es-MX" sz="1300" b="0" dirty="0">
              <a:solidFill>
                <a:schemeClr val="tx1"/>
              </a:solidFill>
            </a:endParaRPr>
          </a:p>
          <a:p>
            <a:pPr marL="177800" indent="-177800" algn="l">
              <a:lnSpc>
                <a:spcPct val="120000"/>
              </a:lnSpc>
              <a:spcBef>
                <a:spcPct val="15000"/>
              </a:spcBef>
            </a:pPr>
            <a:endParaRPr lang="es-ES" sz="1300" b="0" dirty="0">
              <a:solidFill>
                <a:schemeClr val="tx1"/>
              </a:solidFill>
            </a:endParaRPr>
          </a:p>
          <a:p>
            <a:pPr marL="177800" indent="-177800" algn="l">
              <a:lnSpc>
                <a:spcPct val="120000"/>
              </a:lnSpc>
              <a:spcBef>
                <a:spcPct val="15000"/>
              </a:spcBef>
            </a:pPr>
            <a:r>
              <a:rPr lang="es-ES" sz="1300" b="0" dirty="0">
                <a:solidFill>
                  <a:schemeClr val="tx1"/>
                </a:solidFill>
              </a:rPr>
              <a:t>CONTENIDO</a:t>
            </a:r>
          </a:p>
          <a:p>
            <a:pPr marL="177800" indent="-177800" algn="l">
              <a:lnSpc>
                <a:spcPct val="120000"/>
              </a:lnSpc>
              <a:spcBef>
                <a:spcPct val="15000"/>
              </a:spcBef>
              <a:buFont typeface="Wingdings" pitchFamily="2" charset="2"/>
              <a:buChar char="Ø"/>
            </a:pPr>
            <a:r>
              <a:rPr lang="es-MX" sz="1300" b="0" dirty="0" smtClean="0">
                <a:solidFill>
                  <a:schemeClr val="tx1"/>
                </a:solidFill>
              </a:rPr>
              <a:t>Justificación </a:t>
            </a:r>
            <a:endParaRPr lang="es-MX" sz="1300" b="0" dirty="0">
              <a:solidFill>
                <a:schemeClr val="tx1"/>
              </a:solidFill>
            </a:endParaRPr>
          </a:p>
          <a:p>
            <a:pPr marL="177800" indent="-177800" algn="l">
              <a:lnSpc>
                <a:spcPct val="120000"/>
              </a:lnSpc>
              <a:spcBef>
                <a:spcPct val="15000"/>
              </a:spcBef>
              <a:buFont typeface="Wingdings" pitchFamily="2" charset="2"/>
              <a:buChar char="Ø"/>
            </a:pPr>
            <a:r>
              <a:rPr lang="es-ES" sz="1300" b="0" dirty="0" smtClean="0">
                <a:solidFill>
                  <a:schemeClr val="tx1"/>
                </a:solidFill>
              </a:rPr>
              <a:t>Objetivo General.</a:t>
            </a:r>
          </a:p>
          <a:p>
            <a:pPr marL="635000" lvl="1" indent="-177800" algn="l">
              <a:lnSpc>
                <a:spcPct val="120000"/>
              </a:lnSpc>
              <a:spcBef>
                <a:spcPct val="15000"/>
              </a:spcBef>
              <a:buFont typeface="Wingdings" pitchFamily="2" charset="2"/>
              <a:buChar char="Ø"/>
            </a:pPr>
            <a:r>
              <a:rPr lang="es-ES" sz="1300" b="0" dirty="0" smtClean="0">
                <a:solidFill>
                  <a:schemeClr val="tx1"/>
                </a:solidFill>
              </a:rPr>
              <a:t>Objetivos Particulares</a:t>
            </a:r>
            <a:endParaRPr lang="es-ES" sz="1300" b="0" dirty="0">
              <a:solidFill>
                <a:schemeClr val="tx1"/>
              </a:solidFill>
            </a:endParaRPr>
          </a:p>
          <a:p>
            <a:pPr marL="1092200" lvl="2" indent="-177800" algn="l">
              <a:lnSpc>
                <a:spcPct val="120000"/>
              </a:lnSpc>
              <a:spcBef>
                <a:spcPct val="15000"/>
              </a:spcBef>
              <a:buFont typeface="Wingdings" pitchFamily="2" charset="2"/>
              <a:buChar char="Ø"/>
            </a:pPr>
            <a:r>
              <a:rPr lang="es-ES" sz="1300" b="0" dirty="0">
                <a:solidFill>
                  <a:schemeClr val="tx1"/>
                </a:solidFill>
              </a:rPr>
              <a:t>Metas </a:t>
            </a:r>
            <a:r>
              <a:rPr lang="es-ES" sz="1300" b="0" dirty="0" smtClean="0">
                <a:solidFill>
                  <a:schemeClr val="tx1"/>
                </a:solidFill>
              </a:rPr>
              <a:t>*.</a:t>
            </a:r>
            <a:endParaRPr lang="es-ES" sz="1300" b="0" dirty="0">
              <a:solidFill>
                <a:schemeClr val="tx1"/>
              </a:solidFill>
            </a:endParaRPr>
          </a:p>
          <a:p>
            <a:pPr marL="1549400" lvl="3" indent="-177800" algn="l">
              <a:lnSpc>
                <a:spcPct val="120000"/>
              </a:lnSpc>
              <a:spcBef>
                <a:spcPct val="15000"/>
              </a:spcBef>
              <a:buFont typeface="Wingdings" pitchFamily="2" charset="2"/>
              <a:buChar char="Ø"/>
            </a:pPr>
            <a:r>
              <a:rPr lang="es-ES" sz="1300" b="0" dirty="0">
                <a:solidFill>
                  <a:schemeClr val="tx1"/>
                </a:solidFill>
              </a:rPr>
              <a:t>Acciones </a:t>
            </a:r>
            <a:r>
              <a:rPr lang="es-ES" sz="1300" b="0" dirty="0" smtClean="0">
                <a:solidFill>
                  <a:schemeClr val="tx1"/>
                </a:solidFill>
              </a:rPr>
              <a:t>y recursos calendarizados.</a:t>
            </a:r>
            <a:endParaRPr lang="es-ES" sz="1300" b="0" dirty="0">
              <a:solidFill>
                <a:schemeClr val="tx1"/>
              </a:solidFill>
            </a:endParaRPr>
          </a:p>
          <a:p>
            <a:pPr marL="2006600" lvl="4" indent="-177800" algn="l">
              <a:lnSpc>
                <a:spcPct val="120000"/>
              </a:lnSpc>
              <a:spcBef>
                <a:spcPct val="15000"/>
              </a:spcBef>
              <a:buFont typeface="Wingdings" pitchFamily="2" charset="2"/>
              <a:buChar char="Ø"/>
            </a:pPr>
            <a:r>
              <a:rPr lang="es-ES" sz="1300" b="0" dirty="0">
                <a:solidFill>
                  <a:schemeClr val="tx1"/>
                </a:solidFill>
              </a:rPr>
              <a:t>Justificación, descripción y priorización detallada de los recursos necesarios.</a:t>
            </a:r>
          </a:p>
          <a:p>
            <a:pPr marL="177800" indent="-177800" algn="l">
              <a:lnSpc>
                <a:spcPct val="120000"/>
              </a:lnSpc>
              <a:spcBef>
                <a:spcPct val="15000"/>
              </a:spcBef>
            </a:pPr>
            <a:endParaRPr lang="es-MX" sz="1300" b="0" dirty="0" smtClean="0">
              <a:solidFill>
                <a:schemeClr val="tx1"/>
              </a:solidFill>
            </a:endParaRPr>
          </a:p>
          <a:p>
            <a:pPr marL="177800" indent="-177800" algn="l">
              <a:lnSpc>
                <a:spcPct val="120000"/>
              </a:lnSpc>
              <a:spcBef>
                <a:spcPct val="15000"/>
              </a:spcBef>
            </a:pPr>
            <a:endParaRPr lang="es-MX" sz="1300" b="0" dirty="0" smtClean="0">
              <a:solidFill>
                <a:schemeClr val="tx1"/>
              </a:solidFill>
            </a:endParaRPr>
          </a:p>
          <a:p>
            <a:pPr marL="177800" indent="-177800" algn="l">
              <a:lnSpc>
                <a:spcPct val="120000"/>
              </a:lnSpc>
              <a:spcBef>
                <a:spcPct val="15000"/>
              </a:spcBef>
            </a:pPr>
            <a:endParaRPr lang="es-MX" sz="1300" b="0" dirty="0" smtClean="0">
              <a:solidFill>
                <a:schemeClr val="tx1"/>
              </a:solidFill>
            </a:endParaRPr>
          </a:p>
          <a:p>
            <a:pPr marL="177800" indent="-177800" algn="l">
              <a:lnSpc>
                <a:spcPct val="120000"/>
              </a:lnSpc>
              <a:spcBef>
                <a:spcPct val="15000"/>
              </a:spcBef>
            </a:pPr>
            <a:endParaRPr lang="es-MX" sz="1300" b="0" dirty="0" smtClean="0">
              <a:solidFill>
                <a:schemeClr val="tx1"/>
              </a:solidFill>
            </a:endParaRPr>
          </a:p>
          <a:p>
            <a:pPr marL="177800" indent="-177800" algn="l">
              <a:lnSpc>
                <a:spcPct val="120000"/>
              </a:lnSpc>
              <a:spcBef>
                <a:spcPct val="15000"/>
              </a:spcBef>
            </a:pPr>
            <a:endParaRPr lang="es-MX" sz="1300" b="0" dirty="0" smtClean="0">
              <a:solidFill>
                <a:schemeClr val="tx1"/>
              </a:solidFill>
            </a:endParaRPr>
          </a:p>
          <a:p>
            <a:pPr marL="177800" indent="-177800" algn="l">
              <a:lnSpc>
                <a:spcPct val="120000"/>
              </a:lnSpc>
              <a:spcBef>
                <a:spcPct val="15000"/>
              </a:spcBef>
            </a:pPr>
            <a:endParaRPr lang="es-MX" sz="1300" b="0" dirty="0" smtClean="0">
              <a:solidFill>
                <a:schemeClr val="tx1"/>
              </a:solidFill>
            </a:endParaRPr>
          </a:p>
          <a:p>
            <a:pPr marL="177800" indent="-177800" algn="l">
              <a:lnSpc>
                <a:spcPct val="120000"/>
              </a:lnSpc>
              <a:spcBef>
                <a:spcPct val="15000"/>
              </a:spcBef>
            </a:pPr>
            <a:r>
              <a:rPr lang="es-MX" sz="1300" b="0" dirty="0" smtClean="0">
                <a:solidFill>
                  <a:schemeClr val="tx1"/>
                </a:solidFill>
              </a:rPr>
              <a:t>(*) </a:t>
            </a:r>
            <a:r>
              <a:rPr lang="es-MX" sz="1300" b="0" dirty="0">
                <a:solidFill>
                  <a:schemeClr val="tx1"/>
                </a:solidFill>
              </a:rPr>
              <a:t>Las metas deberán estar expresadas en términos de logros o avances y no referirse solo a la adquisición de equipos o materiales.</a:t>
            </a:r>
          </a:p>
        </p:txBody>
      </p:sp>
      <p:sp>
        <p:nvSpPr>
          <p:cNvPr id="7" name="6 Rectángulo">
            <a:hlinkClick r:id="rId3" action="ppaction://hlinksldjump"/>
          </p:cNvPr>
          <p:cNvSpPr/>
          <p:nvPr/>
        </p:nvSpPr>
        <p:spPr bwMode="auto">
          <a:xfrm flipH="1">
            <a:off x="0" y="-26988"/>
            <a:ext cx="9143998" cy="6884964"/>
          </a:xfrm>
          <a:prstGeom prst="rect">
            <a:avLst/>
          </a:prstGeom>
          <a:solidFill>
            <a:srgbClr val="002774">
              <a:alpha val="0"/>
            </a:srgbClr>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sp>
        <p:nvSpPr>
          <p:cNvPr id="6" name="AutoShape 332">
            <a:hlinkClick r:id="" action="ppaction://hlinkshowjump?jump=nextslide"/>
          </p:cNvPr>
          <p:cNvSpPr>
            <a:spLocks noChangeArrowheads="1"/>
          </p:cNvSpPr>
          <p:nvPr/>
        </p:nvSpPr>
        <p:spPr bwMode="auto">
          <a:xfrm>
            <a:off x="8959850" y="619106"/>
            <a:ext cx="155575" cy="147637"/>
          </a:xfrm>
          <a:prstGeom prst="rightArrow">
            <a:avLst>
              <a:gd name="adj1" fmla="val 50000"/>
              <a:gd name="adj2" fmla="val 58733"/>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pic>
        <p:nvPicPr>
          <p:cNvPr id="8" name="Imagen 7"/>
          <p:cNvPicPr>
            <a:picLocks noChangeAspect="1"/>
          </p:cNvPicPr>
          <p:nvPr/>
        </p:nvPicPr>
        <p:blipFill>
          <a:blip r:embed="rId4"/>
          <a:stretch>
            <a:fillRect/>
          </a:stretch>
        </p:blipFill>
        <p:spPr>
          <a:xfrm>
            <a:off x="810046" y="549"/>
            <a:ext cx="8333954" cy="597460"/>
          </a:xfrm>
          <a:prstGeom prst="rect">
            <a:avLst/>
          </a:prstGeom>
        </p:spPr>
      </p:pic>
    </p:spTree>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52"/>
          <p:cNvSpPr>
            <a:spLocks noChangeArrowheads="1"/>
          </p:cNvSpPr>
          <p:nvPr/>
        </p:nvSpPr>
        <p:spPr bwMode="auto">
          <a:xfrm>
            <a:off x="0" y="565200"/>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77826" name="Rectangle 2"/>
          <p:cNvSpPr>
            <a:spLocks noChangeArrowheads="1"/>
          </p:cNvSpPr>
          <p:nvPr/>
        </p:nvSpPr>
        <p:spPr bwMode="auto">
          <a:xfrm>
            <a:off x="0" y="2651125"/>
            <a:ext cx="9144000" cy="4206875"/>
          </a:xfrm>
          <a:prstGeom prst="rect">
            <a:avLst/>
          </a:prstGeom>
          <a:solidFill>
            <a:schemeClr val="bg1"/>
          </a:solidFill>
          <a:ln w="3175" algn="ctr">
            <a:noFill/>
            <a:miter lim="800000"/>
            <a:headEnd/>
            <a:tailEnd/>
          </a:ln>
        </p:spPr>
        <p:txBody>
          <a:bodyPr wrap="none" tIns="90000" anchor="ctr"/>
          <a:lstStyle/>
          <a:p>
            <a:pPr algn="ctr">
              <a:tabLst>
                <a:tab pos="180975" algn="l"/>
                <a:tab pos="447675" algn="l"/>
              </a:tabLst>
            </a:pPr>
            <a:endParaRPr lang="es-ES_tradnl" sz="1400"/>
          </a:p>
        </p:txBody>
      </p:sp>
      <p:sp>
        <p:nvSpPr>
          <p:cNvPr id="77827" name="Rectangle 3"/>
          <p:cNvSpPr>
            <a:spLocks noChangeArrowheads="1"/>
          </p:cNvSpPr>
          <p:nvPr/>
        </p:nvSpPr>
        <p:spPr bwMode="auto">
          <a:xfrm>
            <a:off x="0" y="565200"/>
            <a:ext cx="9144000" cy="6267858"/>
          </a:xfrm>
          <a:prstGeom prst="rect">
            <a:avLst/>
          </a:prstGeom>
          <a:solidFill>
            <a:schemeClr val="bg1">
              <a:lumMod val="95000"/>
              <a:alpha val="10196"/>
            </a:schemeClr>
          </a:solidFill>
          <a:ln w="3175" algn="ctr">
            <a:solidFill>
              <a:srgbClr val="B2B2B2"/>
            </a:solidFill>
            <a:miter lim="800000"/>
            <a:headEnd/>
            <a:tailEnd/>
          </a:ln>
        </p:spPr>
        <p:txBody>
          <a:bodyPr anchor="t" anchorCtr="0"/>
          <a:lstStyle/>
          <a:p>
            <a:pPr algn="l"/>
            <a:endParaRPr lang="es-ES" sz="500" b="0" dirty="0" smtClean="0">
              <a:solidFill>
                <a:schemeClr val="tx1"/>
              </a:solidFill>
            </a:endParaRPr>
          </a:p>
          <a:p>
            <a:pPr algn="l"/>
            <a:r>
              <a:rPr lang="es-ES" sz="1300" b="0" dirty="0" smtClean="0">
                <a:solidFill>
                  <a:schemeClr val="tx1"/>
                </a:solidFill>
              </a:rPr>
              <a:t>Proyectos</a:t>
            </a:r>
            <a:endParaRPr lang="es-ES" sz="1300" b="0" dirty="0">
              <a:solidFill>
                <a:schemeClr val="tx1"/>
              </a:solidFill>
            </a:endParaRPr>
          </a:p>
          <a:p>
            <a:pPr algn="l"/>
            <a:endParaRPr lang="es-ES" sz="1300" b="0" dirty="0" smtClean="0">
              <a:solidFill>
                <a:schemeClr val="tx1"/>
              </a:solidFill>
            </a:endParaRPr>
          </a:p>
          <a:p>
            <a:pPr algn="l"/>
            <a:r>
              <a:rPr lang="es-ES" sz="1300" b="0" dirty="0" smtClean="0">
                <a:solidFill>
                  <a:schemeClr val="tx1"/>
                </a:solidFill>
              </a:rPr>
              <a:t>Elementos </a:t>
            </a:r>
            <a:r>
              <a:rPr lang="es-ES" sz="1300" b="0" dirty="0">
                <a:solidFill>
                  <a:schemeClr val="tx1"/>
                </a:solidFill>
              </a:rPr>
              <a:t>mínimos de un proyecto </a:t>
            </a:r>
            <a:r>
              <a:rPr lang="es-ES" sz="1300" b="0" dirty="0" smtClean="0">
                <a:solidFill>
                  <a:schemeClr val="tx1"/>
                </a:solidFill>
              </a:rPr>
              <a:t>ProGES</a:t>
            </a:r>
          </a:p>
          <a:p>
            <a:pPr algn="l"/>
            <a:endParaRPr lang="es-MX" sz="1300" b="0" dirty="0" smtClean="0">
              <a:solidFill>
                <a:schemeClr val="tx1"/>
              </a:solidFill>
            </a:endParaRPr>
          </a:p>
          <a:p>
            <a:pPr algn="l"/>
            <a:endParaRPr lang="es-MX" sz="1300" b="0" dirty="0" smtClean="0">
              <a:solidFill>
                <a:schemeClr val="tx1"/>
              </a:solidFill>
            </a:endParaRPr>
          </a:p>
          <a:p>
            <a:pPr algn="l"/>
            <a:endParaRPr lang="es-MX" sz="1300" b="0" dirty="0" smtClean="0">
              <a:solidFill>
                <a:schemeClr val="tx1"/>
              </a:solidFill>
            </a:endParaRPr>
          </a:p>
          <a:p>
            <a:pPr algn="l"/>
            <a:endParaRPr lang="es-MX" sz="1300" b="0" dirty="0" smtClean="0">
              <a:solidFill>
                <a:schemeClr val="tx1"/>
              </a:solidFill>
            </a:endParaRPr>
          </a:p>
          <a:p>
            <a:pPr algn="l"/>
            <a:endParaRPr lang="es-MX" sz="1300" b="0" dirty="0" smtClean="0">
              <a:solidFill>
                <a:schemeClr val="tx1"/>
              </a:solidFill>
            </a:endParaRPr>
          </a:p>
          <a:p>
            <a:pPr algn="l"/>
            <a:endParaRPr lang="es-MX" sz="1300" b="0" dirty="0" smtClean="0">
              <a:solidFill>
                <a:schemeClr val="tx1"/>
              </a:solidFill>
            </a:endParaRPr>
          </a:p>
          <a:p>
            <a:pPr algn="l"/>
            <a:endParaRPr lang="es-MX" sz="1300" b="0" dirty="0" smtClean="0">
              <a:solidFill>
                <a:schemeClr val="tx1"/>
              </a:solidFill>
            </a:endParaRPr>
          </a:p>
          <a:p>
            <a:pPr algn="l"/>
            <a:endParaRPr lang="es-MX" sz="1300" b="0" dirty="0" smtClean="0">
              <a:solidFill>
                <a:schemeClr val="tx1"/>
              </a:solidFill>
            </a:endParaRPr>
          </a:p>
          <a:p>
            <a:pPr algn="l"/>
            <a:endParaRPr lang="es-MX" sz="1300" b="0" dirty="0" smtClean="0">
              <a:solidFill>
                <a:schemeClr val="tx1"/>
              </a:solidFill>
            </a:endParaRPr>
          </a:p>
          <a:p>
            <a:pPr algn="l"/>
            <a:endParaRPr lang="es-MX" sz="1300" b="0" dirty="0" smtClean="0">
              <a:solidFill>
                <a:schemeClr val="tx1"/>
              </a:solidFill>
            </a:endParaRPr>
          </a:p>
          <a:p>
            <a:pPr algn="l"/>
            <a:endParaRPr lang="es-MX" sz="1300" b="0" dirty="0" smtClean="0">
              <a:solidFill>
                <a:schemeClr val="tx1"/>
              </a:solidFill>
            </a:endParaRPr>
          </a:p>
          <a:p>
            <a:pPr algn="l"/>
            <a:endParaRPr lang="es-MX" sz="1300" b="0" dirty="0" smtClean="0">
              <a:solidFill>
                <a:schemeClr val="tx1"/>
              </a:solidFill>
            </a:endParaRPr>
          </a:p>
          <a:p>
            <a:pPr algn="l"/>
            <a:endParaRPr lang="es-MX" sz="1300" b="0" dirty="0" smtClean="0">
              <a:solidFill>
                <a:schemeClr val="tx1"/>
              </a:solidFill>
            </a:endParaRPr>
          </a:p>
          <a:p>
            <a:pPr algn="l"/>
            <a:endParaRPr lang="es-MX" sz="1300" b="0" dirty="0" smtClean="0">
              <a:solidFill>
                <a:schemeClr val="tx1"/>
              </a:solidFill>
            </a:endParaRPr>
          </a:p>
          <a:p>
            <a:pPr algn="l"/>
            <a:endParaRPr lang="es-MX" sz="1300" b="0" dirty="0" smtClean="0">
              <a:solidFill>
                <a:schemeClr val="tx1"/>
              </a:solidFill>
            </a:endParaRPr>
          </a:p>
          <a:p>
            <a:pPr algn="l"/>
            <a:endParaRPr lang="es-MX" sz="1300" b="0" dirty="0" smtClean="0">
              <a:solidFill>
                <a:schemeClr val="tx1"/>
              </a:solidFill>
            </a:endParaRPr>
          </a:p>
          <a:p>
            <a:pPr algn="l"/>
            <a:endParaRPr lang="es-MX" sz="1300" b="0" dirty="0" smtClean="0">
              <a:solidFill>
                <a:schemeClr val="tx1"/>
              </a:solidFill>
            </a:endParaRPr>
          </a:p>
          <a:p>
            <a:pPr algn="l"/>
            <a:endParaRPr lang="es-MX" sz="1300" b="0" dirty="0" smtClean="0">
              <a:solidFill>
                <a:schemeClr val="tx1"/>
              </a:solidFill>
            </a:endParaRPr>
          </a:p>
          <a:p>
            <a:pPr algn="l"/>
            <a:endParaRPr lang="es-MX" sz="1300" b="0" dirty="0" smtClean="0">
              <a:solidFill>
                <a:schemeClr val="tx1"/>
              </a:solidFill>
            </a:endParaRPr>
          </a:p>
          <a:p>
            <a:pPr algn="l"/>
            <a:endParaRPr lang="es-MX" sz="1300" b="0" dirty="0" smtClean="0">
              <a:solidFill>
                <a:schemeClr val="tx1"/>
              </a:solidFill>
            </a:endParaRPr>
          </a:p>
          <a:p>
            <a:pPr algn="l"/>
            <a:endParaRPr lang="es-MX" sz="1300" b="0" dirty="0" smtClean="0">
              <a:solidFill>
                <a:schemeClr val="tx1"/>
              </a:solidFill>
            </a:endParaRPr>
          </a:p>
          <a:p>
            <a:pPr algn="l"/>
            <a:endParaRPr lang="es-MX" sz="1300" b="0" dirty="0" smtClean="0">
              <a:solidFill>
                <a:schemeClr val="tx1"/>
              </a:solidFill>
            </a:endParaRPr>
          </a:p>
          <a:p>
            <a:pPr algn="l"/>
            <a:endParaRPr lang="es-MX" sz="1300" b="0" dirty="0" smtClean="0">
              <a:solidFill>
                <a:schemeClr val="tx1"/>
              </a:solidFill>
            </a:endParaRPr>
          </a:p>
          <a:p>
            <a:pPr algn="l"/>
            <a:endParaRPr lang="es-MX" sz="1300" b="0" dirty="0" smtClean="0">
              <a:solidFill>
                <a:schemeClr val="tx1"/>
              </a:solidFill>
            </a:endParaRPr>
          </a:p>
          <a:p>
            <a:pPr algn="l"/>
            <a:r>
              <a:rPr lang="es-MX" sz="1300" b="0" dirty="0" smtClean="0">
                <a:solidFill>
                  <a:schemeClr val="tx1"/>
                </a:solidFill>
              </a:rPr>
              <a:t>* Máximo cuatro objetivos particulares, cuatro metas y cuatro acciones por meta, o según sea el tipo de proyecto que se trate.</a:t>
            </a:r>
            <a:endParaRPr lang="es-ES" sz="1300" b="0" dirty="0" smtClean="0">
              <a:solidFill>
                <a:schemeClr val="tx1"/>
              </a:solidFill>
            </a:endParaRPr>
          </a:p>
          <a:p>
            <a:pPr algn="l"/>
            <a:endParaRPr lang="es-ES" sz="1400" b="0" dirty="0">
              <a:solidFill>
                <a:schemeClr val="tx1"/>
              </a:solidFill>
            </a:endParaRPr>
          </a:p>
        </p:txBody>
      </p:sp>
      <p:graphicFrame>
        <p:nvGraphicFramePr>
          <p:cNvPr id="70821" name="Group 165"/>
          <p:cNvGraphicFramePr>
            <a:graphicFrameLocks noGrp="1"/>
          </p:cNvGraphicFramePr>
          <p:nvPr>
            <p:extLst>
              <p:ext uri="{D42A27DB-BD31-4B8C-83A1-F6EECF244321}">
                <p14:modId xmlns:p14="http://schemas.microsoft.com/office/powerpoint/2010/main" val="4104989031"/>
              </p:ext>
            </p:extLst>
          </p:nvPr>
        </p:nvGraphicFramePr>
        <p:xfrm>
          <a:off x="146050" y="1837430"/>
          <a:ext cx="8890000" cy="2484076"/>
        </p:xfrm>
        <a:graphic>
          <a:graphicData uri="http://schemas.openxmlformats.org/drawingml/2006/table">
            <a:tbl>
              <a:tblPr/>
              <a:tblGrid>
                <a:gridCol w="969963"/>
                <a:gridCol w="719137"/>
                <a:gridCol w="936625"/>
                <a:gridCol w="2016125"/>
                <a:gridCol w="1079500"/>
                <a:gridCol w="2089150"/>
                <a:gridCol w="1079500"/>
              </a:tblGrid>
              <a:tr h="461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900" b="1" i="0" u="none" strike="noStrike" cap="none" normalizeH="0" baseline="0" dirty="0" smtClean="0">
                          <a:ln>
                            <a:noFill/>
                          </a:ln>
                          <a:solidFill>
                            <a:schemeClr val="tx1"/>
                          </a:solidFill>
                          <a:effectLst/>
                          <a:latin typeface="Arial" charset="0"/>
                        </a:rPr>
                        <a:t>Objetivo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900" b="1" i="0" u="none" strike="noStrike" cap="none" normalizeH="0" baseline="0" dirty="0" smtClean="0">
                          <a:ln>
                            <a:noFill/>
                          </a:ln>
                          <a:solidFill>
                            <a:schemeClr val="tx1"/>
                          </a:solidFill>
                          <a:effectLst/>
                          <a:latin typeface="Arial" charset="0"/>
                        </a:rPr>
                        <a:t>Particular*</a:t>
                      </a:r>
                      <a:endParaRPr kumimoji="0" lang="es-ES" sz="900" b="1" i="0" u="none" strike="noStrike" cap="none" normalizeH="0" baseline="0" dirty="0" smtClean="0">
                        <a:ln>
                          <a:noFill/>
                        </a:ln>
                        <a:solidFill>
                          <a:schemeClr val="tx1"/>
                        </a:solidFill>
                        <a:effectLst/>
                        <a:latin typeface="Arial" charset="0"/>
                      </a:endParaRPr>
                    </a:p>
                  </a:txBody>
                  <a:tcPr marL="7200" marR="7200" marT="7200" marB="72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C98B6">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900" b="1" i="0" u="none" strike="noStrike" cap="none" normalizeH="0" baseline="0" dirty="0" smtClean="0">
                          <a:ln>
                            <a:noFill/>
                          </a:ln>
                          <a:solidFill>
                            <a:schemeClr val="tx1"/>
                          </a:solidFill>
                          <a:effectLst/>
                          <a:latin typeface="Arial" charset="0"/>
                        </a:rPr>
                        <a:t>Meta*</a:t>
                      </a:r>
                      <a:endParaRPr kumimoji="0" lang="es-ES" sz="900" b="1" i="0" u="none" strike="noStrike" cap="none" normalizeH="0" baseline="0" dirty="0" smtClean="0">
                        <a:ln>
                          <a:noFill/>
                        </a:ln>
                        <a:solidFill>
                          <a:schemeClr val="tx1"/>
                        </a:solidFill>
                        <a:effectLst/>
                        <a:latin typeface="Arial" charset="0"/>
                      </a:endParaRPr>
                    </a:p>
                  </a:txBody>
                  <a:tcPr marL="7200" marR="7200" marT="7200" marB="72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C98B6">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900" b="1" i="0" u="none" strike="noStrike" cap="none" normalizeH="0" baseline="0" dirty="0" smtClean="0">
                          <a:ln>
                            <a:noFill/>
                          </a:ln>
                          <a:solidFill>
                            <a:schemeClr val="tx1"/>
                          </a:solidFill>
                          <a:effectLst/>
                          <a:latin typeface="Arial" charset="0"/>
                        </a:rPr>
                        <a:t>Acciones*</a:t>
                      </a:r>
                      <a:endParaRPr kumimoji="0" lang="es-ES" sz="900" b="1" i="0" u="none" strike="noStrike" cap="none" normalizeH="0" baseline="0" dirty="0" smtClean="0">
                        <a:ln>
                          <a:noFill/>
                        </a:ln>
                        <a:solidFill>
                          <a:schemeClr val="tx1"/>
                        </a:solidFill>
                        <a:effectLst/>
                        <a:latin typeface="Arial" charset="0"/>
                      </a:endParaRPr>
                    </a:p>
                  </a:txBody>
                  <a:tcPr marL="7200" marR="7200" marT="7200" marB="72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C98B6">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900" b="1" i="0" u="none" strike="noStrike" cap="none" normalizeH="0" baseline="0" dirty="0" smtClean="0">
                          <a:ln>
                            <a:noFill/>
                          </a:ln>
                          <a:solidFill>
                            <a:schemeClr val="tx1"/>
                          </a:solidFill>
                          <a:effectLst/>
                          <a:latin typeface="Arial" charset="0"/>
                        </a:rPr>
                        <a:t>Recursos solicitados por prioridad  para 2015</a:t>
                      </a:r>
                      <a:endParaRPr kumimoji="0" lang="es-ES" sz="900" b="1" i="0" u="none" strike="noStrike" cap="none" normalizeH="0" baseline="0" dirty="0" smtClean="0">
                        <a:ln>
                          <a:noFill/>
                        </a:ln>
                        <a:solidFill>
                          <a:schemeClr val="tx1"/>
                        </a:solidFill>
                        <a:effectLst/>
                        <a:latin typeface="Arial" charset="0"/>
                      </a:endParaRPr>
                    </a:p>
                  </a:txBody>
                  <a:tcPr marL="7200" marR="7200" marT="7200" marB="72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C98B6">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900" b="1" i="0" u="none" strike="noStrike" cap="none" normalizeH="0" baseline="0" dirty="0" smtClean="0">
                          <a:ln>
                            <a:noFill/>
                          </a:ln>
                          <a:solidFill>
                            <a:schemeClr val="tx1"/>
                          </a:solidFill>
                          <a:effectLst/>
                          <a:latin typeface="Arial" charset="0"/>
                        </a:rPr>
                        <a:t>Justificación</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900" b="1" i="0" u="none" strike="noStrike" cap="none" normalizeH="0" baseline="0" dirty="0" smtClean="0">
                          <a:ln>
                            <a:noFill/>
                          </a:ln>
                          <a:solidFill>
                            <a:schemeClr val="tx1"/>
                          </a:solidFill>
                          <a:effectLst/>
                          <a:latin typeface="Arial" charset="0"/>
                        </a:rPr>
                        <a:t>2015</a:t>
                      </a:r>
                      <a:endParaRPr kumimoji="0" lang="es-ES" sz="900" b="1" i="0" u="none" strike="noStrike" cap="none" normalizeH="0" baseline="0" dirty="0" smtClean="0">
                        <a:ln>
                          <a:noFill/>
                        </a:ln>
                        <a:solidFill>
                          <a:schemeClr val="tx1"/>
                        </a:solidFill>
                        <a:effectLst/>
                        <a:latin typeface="Arial" charset="0"/>
                      </a:endParaRPr>
                    </a:p>
                  </a:txBody>
                  <a:tcPr marL="7200" marR="7200" marT="7200" marB="72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C98B6">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900" b="1" i="0" u="none" strike="noStrike" cap="none" normalizeH="0" baseline="0" dirty="0" smtClean="0">
                          <a:ln>
                            <a:noFill/>
                          </a:ln>
                          <a:solidFill>
                            <a:schemeClr val="tx1"/>
                          </a:solidFill>
                          <a:effectLst/>
                          <a:latin typeface="Arial" charset="0"/>
                        </a:rPr>
                        <a:t>Recursos solicitados por prioridad  para 2016</a:t>
                      </a:r>
                      <a:endParaRPr kumimoji="0" lang="es-ES" sz="900" b="1" i="0" u="none" strike="noStrike" cap="none" normalizeH="0" baseline="0" dirty="0" smtClean="0">
                        <a:ln>
                          <a:noFill/>
                        </a:ln>
                        <a:solidFill>
                          <a:schemeClr val="tx1"/>
                        </a:solidFill>
                        <a:effectLst/>
                        <a:latin typeface="Arial" charset="0"/>
                      </a:endParaRPr>
                    </a:p>
                  </a:txBody>
                  <a:tcPr marL="7200" marR="7200" marT="7200" marB="72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C98B6">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900" b="1" i="0" u="none" strike="noStrike" cap="none" normalizeH="0" baseline="0" dirty="0" smtClean="0">
                          <a:ln>
                            <a:noFill/>
                          </a:ln>
                          <a:solidFill>
                            <a:schemeClr val="tx1"/>
                          </a:solidFill>
                          <a:effectLst/>
                          <a:latin typeface="Arial" charset="0"/>
                        </a:rPr>
                        <a:t>Justificación</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900" b="1" i="0" u="none" strike="noStrike" cap="none" normalizeH="0" baseline="0" dirty="0" smtClean="0">
                          <a:ln>
                            <a:noFill/>
                          </a:ln>
                          <a:solidFill>
                            <a:schemeClr val="tx1"/>
                          </a:solidFill>
                          <a:effectLst/>
                          <a:latin typeface="Arial" charset="0"/>
                        </a:rPr>
                        <a:t>2015</a:t>
                      </a:r>
                      <a:endParaRPr kumimoji="0" lang="es-ES" sz="900" b="1" i="0" u="none" strike="noStrike" cap="none" normalizeH="0" baseline="0" dirty="0" smtClean="0">
                        <a:ln>
                          <a:noFill/>
                        </a:ln>
                        <a:solidFill>
                          <a:schemeClr val="tx1"/>
                        </a:solidFill>
                        <a:effectLst/>
                        <a:latin typeface="Arial" charset="0"/>
                      </a:endParaRPr>
                    </a:p>
                  </a:txBody>
                  <a:tcPr marL="7200" marR="7200" marT="7200" marB="72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C98B6">
                        <a:alpha val="50195"/>
                      </a:srgbClr>
                    </a:solidFill>
                  </a:tcPr>
                </a:tc>
              </a:tr>
              <a:tr h="169863">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900" b="0" i="0" u="none" strike="noStrike" cap="none" normalizeH="0" baseline="0" smtClean="0">
                          <a:ln>
                            <a:noFill/>
                          </a:ln>
                          <a:solidFill>
                            <a:schemeClr val="tx1"/>
                          </a:solidFill>
                          <a:effectLst/>
                          <a:latin typeface="Arial" charset="0"/>
                        </a:rPr>
                        <a:t>1</a:t>
                      </a:r>
                    </a:p>
                  </a:txBody>
                  <a:tcPr marL="54000" marR="54000" marT="18000" marB="180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900" b="0" i="0" u="none" strike="noStrike" cap="none" normalizeH="0" baseline="0" smtClean="0">
                          <a:ln>
                            <a:noFill/>
                          </a:ln>
                          <a:solidFill>
                            <a:schemeClr val="tx1"/>
                          </a:solidFill>
                          <a:effectLst/>
                          <a:latin typeface="Arial" charset="0"/>
                        </a:rPr>
                        <a:t>1</a:t>
                      </a:r>
                      <a:endParaRPr kumimoji="0" lang="es-ES"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900" b="0" i="0" u="none" strike="noStrike" cap="none" normalizeH="0" baseline="0" smtClean="0">
                          <a:ln>
                            <a:noFill/>
                          </a:ln>
                          <a:solidFill>
                            <a:schemeClr val="tx1"/>
                          </a:solidFill>
                          <a:effectLst/>
                          <a:latin typeface="Arial" charset="0"/>
                        </a:rPr>
                        <a:t>1, 2, 3, 4</a:t>
                      </a:r>
                      <a:endParaRPr kumimoji="0" lang="es-ES"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vMerge="1">
                  <a:txBody>
                    <a:bodyPr/>
                    <a:lstStyle/>
                    <a:p>
                      <a:endParaRPr lang="es-MX"/>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900" b="0" i="0" u="none" strike="noStrike" cap="none" normalizeH="0" baseline="0" smtClean="0">
                          <a:ln>
                            <a:noFill/>
                          </a:ln>
                          <a:solidFill>
                            <a:schemeClr val="tx1"/>
                          </a:solidFill>
                          <a:effectLst/>
                          <a:latin typeface="Arial" charset="0"/>
                        </a:rPr>
                        <a:t>...</a:t>
                      </a:r>
                      <a:endParaRPr kumimoji="0" lang="es-ES"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900" b="0" i="0" u="none" strike="noStrike" cap="none" normalizeH="0" baseline="0" smtClean="0">
                          <a:ln>
                            <a:noFill/>
                          </a:ln>
                          <a:solidFill>
                            <a:schemeClr val="tx1"/>
                          </a:solidFill>
                          <a:effectLst/>
                          <a:latin typeface="Arial" charset="0"/>
                        </a:rPr>
                        <a:t>1, 2, 3, 4</a:t>
                      </a:r>
                      <a:endParaRPr kumimoji="0" lang="es-ES"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8750">
                <a:tc vMerge="1">
                  <a:txBody>
                    <a:bodyPr/>
                    <a:lstStyle/>
                    <a:p>
                      <a:endParaRPr lang="es-MX"/>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900" b="0" i="0" u="none" strike="noStrike" cap="none" normalizeH="0" baseline="0" smtClean="0">
                          <a:ln>
                            <a:noFill/>
                          </a:ln>
                          <a:solidFill>
                            <a:schemeClr val="tx1"/>
                          </a:solidFill>
                          <a:effectLst/>
                          <a:latin typeface="Arial" charset="0"/>
                        </a:rPr>
                        <a:t>4</a:t>
                      </a: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900" b="0" i="0" u="none" strike="noStrike" cap="none" normalizeH="0" baseline="0" smtClean="0">
                          <a:ln>
                            <a:noFill/>
                          </a:ln>
                          <a:solidFill>
                            <a:schemeClr val="tx1"/>
                          </a:solidFill>
                          <a:effectLst/>
                          <a:latin typeface="Arial" charset="0"/>
                        </a:rPr>
                        <a:t>1, 2, 3, 4</a:t>
                      </a:r>
                      <a:endParaRPr kumimoji="0" lang="es-ES"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dirty="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8750">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900" b="0" i="0" u="none" strike="noStrike" cap="none" normalizeH="0" baseline="0" smtClean="0">
                          <a:ln>
                            <a:noFill/>
                          </a:ln>
                          <a:solidFill>
                            <a:schemeClr val="tx1"/>
                          </a:solidFill>
                          <a:effectLst/>
                          <a:latin typeface="Arial" charset="0"/>
                        </a:rPr>
                        <a:t>2</a:t>
                      </a:r>
                    </a:p>
                  </a:txBody>
                  <a:tcPr marL="54000" marR="54000" marT="18000" marB="180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900" b="0" i="0" u="none" strike="noStrike" cap="none" normalizeH="0" baseline="0" smtClean="0">
                          <a:ln>
                            <a:noFill/>
                          </a:ln>
                          <a:solidFill>
                            <a:schemeClr val="tx1"/>
                          </a:solidFill>
                          <a:effectLst/>
                          <a:latin typeface="Arial" charset="0"/>
                        </a:rPr>
                        <a:t>1</a:t>
                      </a:r>
                      <a:endParaRPr kumimoji="0" lang="es-ES"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900" b="0" i="0" u="none" strike="noStrike" cap="none" normalizeH="0" baseline="0" smtClean="0">
                          <a:ln>
                            <a:noFill/>
                          </a:ln>
                          <a:solidFill>
                            <a:schemeClr val="tx1"/>
                          </a:solidFill>
                          <a:effectLst/>
                          <a:latin typeface="Arial" charset="0"/>
                        </a:rPr>
                        <a:t>1, 2, 3, 4</a:t>
                      </a:r>
                      <a:endParaRPr kumimoji="0" lang="es-ES"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8750">
                <a:tc vMerge="1">
                  <a:txBody>
                    <a:bodyPr/>
                    <a:lstStyle/>
                    <a:p>
                      <a:endParaRPr lang="es-MX"/>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900" b="0" i="0" u="none" strike="noStrike" cap="none" normalizeH="0" baseline="0" smtClean="0">
                          <a:ln>
                            <a:noFill/>
                          </a:ln>
                          <a:solidFill>
                            <a:schemeClr val="tx1"/>
                          </a:solidFill>
                          <a:effectLst/>
                          <a:latin typeface="Arial" charset="0"/>
                        </a:rPr>
                        <a:t>...</a:t>
                      </a:r>
                      <a:endParaRPr kumimoji="0" lang="es-ES"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900" b="0" i="0" u="none" strike="noStrike" cap="none" normalizeH="0" baseline="0" smtClean="0">
                          <a:ln>
                            <a:noFill/>
                          </a:ln>
                          <a:solidFill>
                            <a:schemeClr val="tx1"/>
                          </a:solidFill>
                          <a:effectLst/>
                          <a:latin typeface="Arial" charset="0"/>
                        </a:rPr>
                        <a:t>1, 2, 3, 4</a:t>
                      </a:r>
                      <a:endParaRPr kumimoji="0" lang="es-ES"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8750">
                <a:tc vMerge="1">
                  <a:txBody>
                    <a:bodyPr/>
                    <a:lstStyle/>
                    <a:p>
                      <a:endParaRPr lang="es-MX"/>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900" b="0" i="0" u="none" strike="noStrike" cap="none" normalizeH="0" baseline="0" smtClean="0">
                          <a:ln>
                            <a:noFill/>
                          </a:ln>
                          <a:solidFill>
                            <a:schemeClr val="tx1"/>
                          </a:solidFill>
                          <a:effectLst/>
                          <a:latin typeface="Arial" charset="0"/>
                        </a:rPr>
                        <a:t>4</a:t>
                      </a: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900" b="0" i="0" u="none" strike="noStrike" cap="none" normalizeH="0" baseline="0" smtClean="0">
                          <a:ln>
                            <a:noFill/>
                          </a:ln>
                          <a:solidFill>
                            <a:schemeClr val="tx1"/>
                          </a:solidFill>
                          <a:effectLst/>
                          <a:latin typeface="Arial" charset="0"/>
                        </a:rPr>
                        <a:t>1, 2, 3, 4</a:t>
                      </a:r>
                      <a:endParaRPr kumimoji="0" lang="es-ES"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8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900" b="0" i="0" u="none" strike="noStrike" cap="none" normalizeH="0" baseline="0" smtClean="0">
                          <a:ln>
                            <a:noFill/>
                          </a:ln>
                          <a:solidFill>
                            <a:schemeClr val="tx1"/>
                          </a:solidFill>
                          <a:effectLst/>
                          <a:latin typeface="Arial" charset="0"/>
                        </a:rPr>
                        <a:t>…</a:t>
                      </a:r>
                    </a:p>
                  </a:txBody>
                  <a:tcPr marL="54000" marR="54000" marT="18000" marB="180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_tradnl"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_tradnl"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8750">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900" b="0" i="0" u="none" strike="noStrike" cap="none" normalizeH="0" baseline="0" dirty="0" smtClean="0">
                          <a:ln>
                            <a:noFill/>
                          </a:ln>
                          <a:solidFill>
                            <a:schemeClr val="tx1"/>
                          </a:solidFill>
                          <a:effectLst/>
                          <a:latin typeface="Arial" charset="0"/>
                        </a:rPr>
                        <a:t>4</a:t>
                      </a:r>
                    </a:p>
                  </a:txBody>
                  <a:tcPr marL="54000" marR="54000" marT="18000" marB="180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900" b="0" i="0" u="none" strike="noStrike" cap="none" normalizeH="0" baseline="0" smtClean="0">
                          <a:ln>
                            <a:noFill/>
                          </a:ln>
                          <a:solidFill>
                            <a:schemeClr val="tx1"/>
                          </a:solidFill>
                          <a:effectLst/>
                          <a:latin typeface="Arial" charset="0"/>
                        </a:rPr>
                        <a:t>1</a:t>
                      </a:r>
                      <a:endParaRPr kumimoji="0" lang="es-ES"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900" b="0" i="0" u="none" strike="noStrike" cap="none" normalizeH="0" baseline="0" smtClean="0">
                          <a:ln>
                            <a:noFill/>
                          </a:ln>
                          <a:solidFill>
                            <a:schemeClr val="tx1"/>
                          </a:solidFill>
                          <a:effectLst/>
                          <a:latin typeface="Arial" charset="0"/>
                        </a:rPr>
                        <a:t>1, 2, 3, 4</a:t>
                      </a:r>
                      <a:endParaRPr kumimoji="0" lang="es-ES"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8750">
                <a:tc vMerge="1">
                  <a:txBody>
                    <a:bodyPr/>
                    <a:lstStyle/>
                    <a:p>
                      <a:endParaRPr lang="es-MX"/>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900" b="0" i="0" u="none" strike="noStrike" cap="none" normalizeH="0" baseline="0" smtClean="0">
                          <a:ln>
                            <a:noFill/>
                          </a:ln>
                          <a:solidFill>
                            <a:schemeClr val="tx1"/>
                          </a:solidFill>
                          <a:effectLst/>
                          <a:latin typeface="Arial" charset="0"/>
                        </a:rPr>
                        <a:t>...</a:t>
                      </a:r>
                      <a:endParaRPr kumimoji="0" lang="es-ES"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900" b="0" i="0" u="none" strike="noStrike" cap="none" normalizeH="0" baseline="0" smtClean="0">
                          <a:ln>
                            <a:noFill/>
                          </a:ln>
                          <a:solidFill>
                            <a:schemeClr val="tx1"/>
                          </a:solidFill>
                          <a:effectLst/>
                          <a:latin typeface="Arial" charset="0"/>
                        </a:rPr>
                        <a:t>1, 2, 3, 4</a:t>
                      </a:r>
                      <a:endParaRPr kumimoji="0" lang="es-ES"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8750">
                <a:tc vMerge="1">
                  <a:txBody>
                    <a:bodyPr/>
                    <a:lstStyle/>
                    <a:p>
                      <a:endParaRPr lang="es-MX"/>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900" b="0" i="0" u="none" strike="noStrike" cap="none" normalizeH="0" baseline="0" smtClean="0">
                          <a:ln>
                            <a:noFill/>
                          </a:ln>
                          <a:solidFill>
                            <a:schemeClr val="tx1"/>
                          </a:solidFill>
                          <a:effectLst/>
                          <a:latin typeface="Arial" charset="0"/>
                        </a:rPr>
                        <a:t>4</a:t>
                      </a: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900" b="0" i="0" u="none" strike="noStrike" cap="none" normalizeH="0" baseline="0" smtClean="0">
                          <a:ln>
                            <a:noFill/>
                          </a:ln>
                          <a:solidFill>
                            <a:schemeClr val="tx1"/>
                          </a:solidFill>
                          <a:effectLst/>
                          <a:latin typeface="Arial" charset="0"/>
                        </a:rPr>
                        <a:t>1, 2, 3, 4</a:t>
                      </a:r>
                      <a:endParaRPr kumimoji="0" lang="es-ES"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875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900" b="0" i="0" u="none" strike="noStrike" cap="none" normalizeH="0" baseline="0" smtClean="0">
                          <a:ln>
                            <a:noFill/>
                          </a:ln>
                          <a:solidFill>
                            <a:schemeClr val="tx1"/>
                          </a:solidFill>
                          <a:effectLst/>
                          <a:latin typeface="Arial" charset="0"/>
                        </a:rPr>
                        <a:t>Totales</a:t>
                      </a:r>
                      <a:endParaRPr kumimoji="0" lang="es-ES" sz="900" b="0" i="0" u="none" strike="noStrike" cap="none" normalizeH="0" baseline="0" smtClean="0">
                        <a:ln>
                          <a:noFill/>
                        </a:ln>
                        <a:solidFill>
                          <a:schemeClr val="tx1"/>
                        </a:solidFill>
                        <a:effectLst/>
                        <a:latin typeface="Arial" charset="0"/>
                      </a:endParaRPr>
                    </a:p>
                  </a:txBody>
                  <a:tcPr marL="54000" marR="54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MX"/>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dirty="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dirty="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900" b="0" i="0" u="none" strike="noStrike" cap="none" normalizeH="0" baseline="0" dirty="0" smtClean="0">
                        <a:ln>
                          <a:noFill/>
                        </a:ln>
                        <a:solidFill>
                          <a:schemeClr val="tx1"/>
                        </a:solidFill>
                        <a:effectLst/>
                        <a:latin typeface="Arial" charset="0"/>
                      </a:endParaRPr>
                    </a:p>
                  </a:txBody>
                  <a:tcPr marL="54000" marR="54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AutoShape 290">
            <a:hlinkClick r:id="" action="ppaction://hlinkshowjump?jump=previousslide"/>
          </p:cNvPr>
          <p:cNvSpPr>
            <a:spLocks noChangeArrowheads="1"/>
          </p:cNvSpPr>
          <p:nvPr/>
        </p:nvSpPr>
        <p:spPr bwMode="auto">
          <a:xfrm flipH="1">
            <a:off x="8748713" y="620693"/>
            <a:ext cx="155575" cy="147638"/>
          </a:xfrm>
          <a:prstGeom prst="rightArrow">
            <a:avLst>
              <a:gd name="adj1" fmla="val 50000"/>
              <a:gd name="adj2" fmla="val 58732"/>
            </a:avLst>
          </a:prstGeom>
          <a:solidFill>
            <a:srgbClr val="008000">
              <a:alpha val="50195"/>
            </a:srgbClr>
          </a:solidFill>
          <a:ln w="19050" algn="ctr">
            <a:solidFill>
              <a:schemeClr val="accent1"/>
            </a:solidFill>
            <a:miter lim="800000"/>
            <a:headEnd/>
            <a:tailEnd/>
          </a:ln>
        </p:spPr>
        <p:txBody>
          <a:bodyPr wrap="none" tIns="90000" anchor="ctr"/>
          <a:lstStyle/>
          <a:p>
            <a:pPr algn="ctr"/>
            <a:endParaRPr lang="es-ES_tradnl" sz="1400"/>
          </a:p>
        </p:txBody>
      </p:sp>
      <p:sp>
        <p:nvSpPr>
          <p:cNvPr id="11" name="AutoShape 332">
            <a:hlinkClick r:id="" action="ppaction://hlinkshowjump?jump=nextslide"/>
          </p:cNvPr>
          <p:cNvSpPr>
            <a:spLocks noChangeArrowheads="1"/>
          </p:cNvSpPr>
          <p:nvPr/>
        </p:nvSpPr>
        <p:spPr bwMode="auto">
          <a:xfrm>
            <a:off x="8959850" y="619106"/>
            <a:ext cx="155575" cy="147637"/>
          </a:xfrm>
          <a:prstGeom prst="rightArrow">
            <a:avLst>
              <a:gd name="adj1" fmla="val 50000"/>
              <a:gd name="adj2" fmla="val 58733"/>
            </a:avLst>
          </a:prstGeom>
          <a:solidFill>
            <a:srgbClr val="008000">
              <a:alpha val="50195"/>
            </a:srgbClr>
          </a:solidFill>
          <a:ln w="19050" algn="ctr">
            <a:solidFill>
              <a:schemeClr val="accent1"/>
            </a:solidFill>
            <a:miter lim="800000"/>
            <a:headEnd/>
            <a:tailEnd/>
          </a:ln>
        </p:spPr>
        <p:txBody>
          <a:bodyPr wrap="none" tIns="90000" anchor="ctr"/>
          <a:lstStyle/>
          <a:p>
            <a:pPr algn="ctr"/>
            <a:endParaRPr lang="es-ES_tradnl" sz="1400"/>
          </a:p>
        </p:txBody>
      </p:sp>
      <p:pic>
        <p:nvPicPr>
          <p:cNvPr id="8" name="Imagen 7"/>
          <p:cNvPicPr>
            <a:picLocks noChangeAspect="1"/>
          </p:cNvPicPr>
          <p:nvPr/>
        </p:nvPicPr>
        <p:blipFill>
          <a:blip r:embed="rId3"/>
          <a:stretch>
            <a:fillRect/>
          </a:stretch>
        </p:blipFill>
        <p:spPr>
          <a:xfrm>
            <a:off x="810046" y="-6100"/>
            <a:ext cx="8333954" cy="597460"/>
          </a:xfrm>
          <a:prstGeom prst="rect">
            <a:avLst/>
          </a:prstGeom>
        </p:spPr>
      </p:pic>
    </p:spTree>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52"/>
          <p:cNvSpPr>
            <a:spLocks noChangeArrowheads="1"/>
          </p:cNvSpPr>
          <p:nvPr/>
        </p:nvSpPr>
        <p:spPr bwMode="auto">
          <a:xfrm>
            <a:off x="0" y="576912"/>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dirty="0"/>
          </a:p>
        </p:txBody>
      </p:sp>
      <p:sp>
        <p:nvSpPr>
          <p:cNvPr id="17" name="Rectangle 3"/>
          <p:cNvSpPr>
            <a:spLocks noChangeArrowheads="1"/>
          </p:cNvSpPr>
          <p:nvPr/>
        </p:nvSpPr>
        <p:spPr bwMode="auto">
          <a:xfrm>
            <a:off x="-14256" y="571480"/>
            <a:ext cx="9158256" cy="6286520"/>
          </a:xfrm>
          <a:prstGeom prst="rect">
            <a:avLst/>
          </a:prstGeom>
          <a:solidFill>
            <a:schemeClr val="bg1">
              <a:lumMod val="95000"/>
              <a:alpha val="10196"/>
            </a:schemeClr>
          </a:solidFill>
          <a:ln w="3175" algn="ctr">
            <a:solidFill>
              <a:srgbClr val="B2B2B2"/>
            </a:solidFill>
            <a:miter lim="800000"/>
            <a:headEnd/>
            <a:tailEnd/>
          </a:ln>
        </p:spPr>
        <p:txBody>
          <a:bodyPr anchor="t" anchorCtr="0"/>
          <a:lstStyle/>
          <a:p>
            <a:pPr algn="l"/>
            <a:endParaRPr lang="es-ES" sz="500" b="1" dirty="0" smtClean="0">
              <a:solidFill>
                <a:schemeClr val="tx1"/>
              </a:solidFill>
            </a:endParaRPr>
          </a:p>
          <a:p>
            <a:pPr algn="l"/>
            <a:r>
              <a:rPr lang="es-ES" sz="1300" b="1" dirty="0" smtClean="0">
                <a:solidFill>
                  <a:schemeClr val="tx1"/>
                </a:solidFill>
              </a:rPr>
              <a:t>Proyectos</a:t>
            </a:r>
            <a:endParaRPr lang="es-ES" sz="1300" b="1" dirty="0">
              <a:solidFill>
                <a:schemeClr val="tx1"/>
              </a:solidFill>
            </a:endParaRPr>
          </a:p>
          <a:p>
            <a:pPr algn="l"/>
            <a:endParaRPr lang="es-ES" sz="800" dirty="0" smtClean="0">
              <a:solidFill>
                <a:schemeClr val="tx1"/>
              </a:solidFill>
            </a:endParaRPr>
          </a:p>
          <a:p>
            <a:pPr algn="l"/>
            <a:r>
              <a:rPr lang="es-ES" sz="1300" b="1" dirty="0" smtClean="0">
                <a:solidFill>
                  <a:schemeClr val="tx1"/>
                </a:solidFill>
              </a:rPr>
              <a:t>Calendarización del ejercicio del gasto</a:t>
            </a:r>
            <a:r>
              <a:rPr lang="es-ES" sz="1300" dirty="0" smtClean="0">
                <a:solidFill>
                  <a:schemeClr val="tx1"/>
                </a:solidFill>
              </a:rPr>
              <a:t> </a:t>
            </a:r>
          </a:p>
          <a:p>
            <a:pPr algn="l"/>
            <a:endParaRPr lang="es-ES" sz="800" dirty="0" smtClean="0">
              <a:solidFill>
                <a:schemeClr val="tx1"/>
              </a:solidFill>
            </a:endParaRPr>
          </a:p>
          <a:p>
            <a:pPr algn="l"/>
            <a:r>
              <a:rPr lang="es-ES" sz="1300" dirty="0" smtClean="0">
                <a:solidFill>
                  <a:schemeClr val="tx1"/>
                </a:solidFill>
              </a:rPr>
              <a:t>El formato será generado de manera automática por el sistema y se imprimirá junto con la propuesta de proyecto. Para ilustrar la calendarización, se muestra el siguiente ejemplo hipotético.</a:t>
            </a:r>
            <a:endParaRPr lang="es-ES" sz="1300" dirty="0">
              <a:solidFill>
                <a:schemeClr val="tx1"/>
              </a:solidFill>
            </a:endParaRPr>
          </a:p>
        </p:txBody>
      </p:sp>
      <p:graphicFrame>
        <p:nvGraphicFramePr>
          <p:cNvPr id="19" name="18 Tabla"/>
          <p:cNvGraphicFramePr>
            <a:graphicFrameLocks noGrp="1"/>
          </p:cNvGraphicFramePr>
          <p:nvPr>
            <p:extLst>
              <p:ext uri="{D42A27DB-BD31-4B8C-83A1-F6EECF244321}">
                <p14:modId xmlns:p14="http://schemas.microsoft.com/office/powerpoint/2010/main" val="1094110671"/>
              </p:ext>
            </p:extLst>
          </p:nvPr>
        </p:nvGraphicFramePr>
        <p:xfrm>
          <a:off x="95696" y="1901192"/>
          <a:ext cx="8868792" cy="1097280"/>
        </p:xfrm>
        <a:graphic>
          <a:graphicData uri="http://schemas.openxmlformats.org/drawingml/2006/table">
            <a:tbl>
              <a:tblPr/>
              <a:tblGrid>
                <a:gridCol w="555163"/>
                <a:gridCol w="1332401"/>
                <a:gridCol w="1110334"/>
                <a:gridCol w="1082575"/>
                <a:gridCol w="1082575"/>
                <a:gridCol w="1235248"/>
                <a:gridCol w="1235248"/>
                <a:gridCol w="1235248"/>
              </a:tblGrid>
              <a:tr h="85159">
                <a:tc gridSpan="8">
                  <a:txBody>
                    <a:bodyPr/>
                    <a:lstStyle/>
                    <a:p>
                      <a:pPr algn="ctr" fontAlgn="ctr"/>
                      <a:r>
                        <a:rPr lang="es-MX" sz="900" b="1" i="0" u="none" strike="noStrike" dirty="0">
                          <a:solidFill>
                            <a:schemeClr val="tx1"/>
                          </a:solidFill>
                          <a:latin typeface="Arial"/>
                        </a:rPr>
                        <a:t>Calendarización del ejercicio del gasto del </a:t>
                      </a:r>
                      <a:r>
                        <a:rPr lang="es-MX" sz="900" b="1" i="0" u="none" strike="noStrike" dirty="0" smtClean="0">
                          <a:solidFill>
                            <a:schemeClr val="tx1"/>
                          </a:solidFill>
                          <a:latin typeface="Arial"/>
                        </a:rPr>
                        <a:t>proyecto</a:t>
                      </a:r>
                      <a:endParaRPr lang="es-MX" sz="900" b="1" i="0" u="none" strike="noStrike" dirty="0">
                        <a:solidFill>
                          <a:schemeClr val="tx1"/>
                        </a:solidFill>
                        <a:latin typeface="Arial"/>
                      </a:endParaRPr>
                    </a:p>
                  </a:txBody>
                  <a:tcPr marL="0" marR="0" marT="0" marB="0" anchor="ctr">
                    <a:lnL>
                      <a:noFill/>
                    </a:lnL>
                    <a:lnR>
                      <a:noFill/>
                    </a:lnR>
                    <a:lnT>
                      <a:noFill/>
                    </a:lnT>
                    <a:lnB>
                      <a:noFill/>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r>
              <a:tr h="180964">
                <a:tc>
                  <a:txBody>
                    <a:bodyPr/>
                    <a:lstStyle/>
                    <a:p>
                      <a:pPr algn="l" fontAlgn="b"/>
                      <a:endParaRPr lang="es-MX" sz="900" b="0" i="0" u="none" strike="noStrike">
                        <a:solidFill>
                          <a:schemeClr val="tx1"/>
                        </a:solidFill>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s-MX" sz="900" b="1" i="0" u="none" strike="noStrike" dirty="0">
                          <a:solidFill>
                            <a:schemeClr val="tx1"/>
                          </a:solidFill>
                          <a:latin typeface="Arial"/>
                        </a:rPr>
                        <a:t>Monto total solicitado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900" b="1" i="0" u="none" strike="noStrike" dirty="0" smtClean="0">
                          <a:solidFill>
                            <a:schemeClr val="tx1"/>
                          </a:solidFill>
                          <a:latin typeface="Arial"/>
                        </a:rPr>
                        <a:t>Diciembre</a:t>
                      </a:r>
                    </a:p>
                    <a:p>
                      <a:pPr algn="ctr" fontAlgn="ctr"/>
                      <a:r>
                        <a:rPr lang="es-MX" sz="900" b="1" i="0" u="none" strike="noStrike" dirty="0" smtClean="0">
                          <a:solidFill>
                            <a:schemeClr val="tx1"/>
                          </a:solidFill>
                          <a:latin typeface="Arial"/>
                        </a:rPr>
                        <a:t>2016</a:t>
                      </a:r>
                      <a:endParaRPr lang="es-MX" sz="900" b="1" i="0" u="none" strike="noStrike" dirty="0">
                        <a:solidFill>
                          <a:schemeClr val="tx1"/>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900" b="1" i="0" u="none" strike="noStrike" dirty="0" smtClean="0">
                          <a:solidFill>
                            <a:schemeClr val="tx1"/>
                          </a:solidFill>
                          <a:latin typeface="Arial"/>
                        </a:rPr>
                        <a:t>Enero</a:t>
                      </a:r>
                    </a:p>
                    <a:p>
                      <a:pPr algn="ctr" fontAlgn="ctr"/>
                      <a:r>
                        <a:rPr lang="es-MX" sz="900" b="1" i="0" u="none" strike="noStrike" dirty="0" smtClean="0">
                          <a:solidFill>
                            <a:schemeClr val="tx1"/>
                          </a:solidFill>
                          <a:latin typeface="Arial"/>
                        </a:rPr>
                        <a:t>2017</a:t>
                      </a:r>
                      <a:endParaRPr lang="es-MX" sz="900" b="1" i="0" u="none" strike="noStrike" dirty="0">
                        <a:solidFill>
                          <a:schemeClr val="tx1"/>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900" b="1" i="0" u="none" strike="noStrike" dirty="0" smtClean="0">
                          <a:solidFill>
                            <a:schemeClr val="tx1"/>
                          </a:solidFill>
                          <a:latin typeface="Arial"/>
                        </a:rPr>
                        <a:t>Febrero</a:t>
                      </a:r>
                    </a:p>
                    <a:p>
                      <a:pPr algn="ctr" fontAlgn="ctr"/>
                      <a:r>
                        <a:rPr lang="es-MX" sz="900" b="1" i="0" u="none" strike="noStrike" dirty="0" smtClean="0">
                          <a:solidFill>
                            <a:schemeClr val="tx1"/>
                          </a:solidFill>
                          <a:latin typeface="Arial"/>
                        </a:rPr>
                        <a:t>2017</a:t>
                      </a:r>
                      <a:endParaRPr lang="es-MX" sz="900" b="1" i="0" u="none" strike="noStrike" dirty="0">
                        <a:solidFill>
                          <a:schemeClr val="tx1"/>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900" b="1" i="0" u="none" strike="noStrike" dirty="0" smtClean="0">
                          <a:solidFill>
                            <a:schemeClr val="tx1"/>
                          </a:solidFill>
                          <a:latin typeface="Arial"/>
                        </a:rPr>
                        <a:t>Marzo</a:t>
                      </a:r>
                    </a:p>
                    <a:p>
                      <a:pPr algn="ctr" fontAlgn="ctr"/>
                      <a:r>
                        <a:rPr lang="es-MX" sz="900" b="1" i="0" u="none" strike="noStrike" dirty="0" smtClean="0">
                          <a:solidFill>
                            <a:schemeClr val="tx1"/>
                          </a:solidFill>
                          <a:latin typeface="Arial"/>
                        </a:rPr>
                        <a:t>2017</a:t>
                      </a:r>
                      <a:endParaRPr lang="es-MX" sz="900" b="1" i="0" u="none" strike="noStrike" dirty="0">
                        <a:solidFill>
                          <a:schemeClr val="tx1"/>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900" b="1" i="0" u="none" strike="noStrike" dirty="0" smtClean="0">
                          <a:solidFill>
                            <a:schemeClr val="tx1"/>
                          </a:solidFill>
                          <a:latin typeface="Arial"/>
                        </a:rPr>
                        <a:t>Abril</a:t>
                      </a:r>
                    </a:p>
                    <a:p>
                      <a:pPr algn="ctr" fontAlgn="ctr"/>
                      <a:r>
                        <a:rPr lang="es-MX" sz="900" b="1" i="0" u="none" strike="noStrike" dirty="0" smtClean="0">
                          <a:solidFill>
                            <a:schemeClr val="tx1"/>
                          </a:solidFill>
                          <a:latin typeface="Arial"/>
                        </a:rPr>
                        <a:t>2017</a:t>
                      </a:r>
                      <a:endParaRPr lang="es-MX" sz="900" b="1" i="0" u="none" strike="noStrike" dirty="0">
                        <a:solidFill>
                          <a:schemeClr val="tx1"/>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900" b="1" i="0" u="none" strike="noStrike" dirty="0" smtClean="0">
                          <a:solidFill>
                            <a:schemeClr val="tx1"/>
                          </a:solidFill>
                          <a:latin typeface="Arial"/>
                        </a:rPr>
                        <a:t>Mayo</a:t>
                      </a:r>
                    </a:p>
                    <a:p>
                      <a:pPr algn="ctr" fontAlgn="ctr"/>
                      <a:r>
                        <a:rPr lang="es-MX" sz="900" b="1" i="0" u="none" strike="noStrike" dirty="0" smtClean="0">
                          <a:solidFill>
                            <a:schemeClr val="tx1"/>
                          </a:solidFill>
                          <a:latin typeface="Arial"/>
                        </a:rPr>
                        <a:t>2017</a:t>
                      </a:r>
                      <a:endParaRPr lang="es-MX" sz="900" b="1" i="0" u="none" strike="noStrike" dirty="0">
                        <a:solidFill>
                          <a:schemeClr val="tx1"/>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40004">
                <a:tc>
                  <a:txBody>
                    <a:bodyPr/>
                    <a:lstStyle/>
                    <a:p>
                      <a:pPr algn="l" fontAlgn="b"/>
                      <a:r>
                        <a:rPr lang="es-MX" sz="900" b="1" i="1" u="none" strike="noStrike" dirty="0">
                          <a:solidFill>
                            <a:schemeClr val="tx1"/>
                          </a:solidFill>
                          <a:latin typeface="Arial"/>
                        </a:rPr>
                        <a:t>OP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0" i="0" u="none" strike="noStrike" dirty="0">
                          <a:solidFill>
                            <a:schemeClr val="tx1"/>
                          </a:solidFill>
                          <a:latin typeface="Arial"/>
                        </a:rPr>
                        <a:t>$2,000,000.00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0" i="0" u="none" strike="noStrike" dirty="0">
                          <a:solidFill>
                            <a:schemeClr val="tx1"/>
                          </a:solidFill>
                          <a:latin typeface="Arial"/>
                        </a:rPr>
                        <a:t>$100,000.00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0" i="0" u="none" strike="noStrike">
                          <a:solidFill>
                            <a:schemeClr val="tx1"/>
                          </a:solidFill>
                          <a:latin typeface="Arial"/>
                        </a:rPr>
                        <a:t>$100,000.00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0" i="0" u="none" strike="noStrike">
                          <a:solidFill>
                            <a:schemeClr val="tx1"/>
                          </a:solidFill>
                          <a:latin typeface="Arial"/>
                        </a:rPr>
                        <a:t>$200,000.00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0482">
                <a:tc>
                  <a:txBody>
                    <a:bodyPr/>
                    <a:lstStyle/>
                    <a:p>
                      <a:pPr algn="l" fontAlgn="b"/>
                      <a:r>
                        <a:rPr lang="es-MX" sz="900" b="1" i="1" u="none" strike="noStrike">
                          <a:solidFill>
                            <a:schemeClr val="tx1"/>
                          </a:solidFill>
                          <a:latin typeface="Arial"/>
                        </a:rPr>
                        <a:t>OP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0" i="0" u="none" strike="noStrike">
                          <a:solidFill>
                            <a:schemeClr val="tx1"/>
                          </a:solidFill>
                          <a:latin typeface="Arial"/>
                        </a:rPr>
                        <a:t>$2,990,000.00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0" i="0" u="none" strike="noStrike">
                          <a:solidFill>
                            <a:schemeClr val="tx1"/>
                          </a:solidFill>
                          <a:latin typeface="Arial"/>
                        </a:rPr>
                        <a:t>$20,000.00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0" i="0" u="none" strike="noStrike">
                          <a:solidFill>
                            <a:schemeClr val="tx1"/>
                          </a:solidFill>
                          <a:latin typeface="Arial"/>
                        </a:rPr>
                        <a:t>$500,000.00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0" i="0" u="none" strike="noStrike" dirty="0">
                          <a:solidFill>
                            <a:schemeClr val="tx1"/>
                          </a:solidFill>
                          <a:latin typeface="Arial"/>
                        </a:rPr>
                        <a:t>$900,000.00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0482">
                <a:tc>
                  <a:txBody>
                    <a:bodyPr/>
                    <a:lstStyle/>
                    <a:p>
                      <a:pPr algn="l" fontAlgn="b"/>
                      <a:r>
                        <a:rPr lang="es-MX" sz="900" b="1" i="1" u="none" strike="noStrike" dirty="0">
                          <a:solidFill>
                            <a:schemeClr val="tx1"/>
                          </a:solidFill>
                          <a:latin typeface="Arial"/>
                        </a:rPr>
                        <a:t>OP 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0" i="0" u="none" strike="noStrike">
                          <a:solidFill>
                            <a:schemeClr val="tx1"/>
                          </a:solidFill>
                          <a:latin typeface="Arial"/>
                        </a:rPr>
                        <a:t>$4,000,000.00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0" i="0" u="none" strike="noStrike">
                          <a:solidFill>
                            <a:schemeClr val="tx1"/>
                          </a:solidFill>
                          <a:latin typeface="Arial"/>
                        </a:rPr>
                        <a:t>$100,000.00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0" i="0" u="none" strike="noStrike">
                          <a:solidFill>
                            <a:schemeClr val="tx1"/>
                          </a:solidFill>
                          <a:latin typeface="Arial"/>
                        </a:rPr>
                        <a:t>$1,000,000.00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0482">
                <a:tc>
                  <a:txBody>
                    <a:bodyPr/>
                    <a:lstStyle/>
                    <a:p>
                      <a:pPr algn="l" fontAlgn="b"/>
                      <a:r>
                        <a:rPr lang="es-MX" sz="900" b="1" i="1" u="none" strike="noStrike">
                          <a:solidFill>
                            <a:schemeClr val="tx1"/>
                          </a:solidFill>
                          <a:latin typeface="Arial"/>
                        </a:rPr>
                        <a:t>OP 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0" i="0" u="none" strike="noStrike">
                          <a:solidFill>
                            <a:schemeClr val="tx1"/>
                          </a:solidFill>
                          <a:latin typeface="Arial"/>
                        </a:rPr>
                        <a:t>$1,500,000.00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0" i="0" u="none" strike="noStrike">
                          <a:solidFill>
                            <a:schemeClr val="tx1"/>
                          </a:solidFill>
                          <a:latin typeface="Arial"/>
                        </a:rPr>
                        <a:t>$10,000.00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0" i="0" u="none" strike="noStrike" dirty="0">
                          <a:solidFill>
                            <a:schemeClr val="tx1"/>
                          </a:solidFill>
                          <a:latin typeface="Arial"/>
                        </a:rPr>
                        <a:t>$500,000.00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0" i="0" u="none" strike="noStrike" dirty="0">
                          <a:solidFill>
                            <a:schemeClr val="tx1"/>
                          </a:solidFill>
                          <a:latin typeface="Arial"/>
                        </a:rPr>
                        <a:t>$500,000.00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0482">
                <a:tc>
                  <a:txBody>
                    <a:bodyPr/>
                    <a:lstStyle/>
                    <a:p>
                      <a:pPr algn="l" fontAlgn="b"/>
                      <a:r>
                        <a:rPr lang="es-MX" sz="900" b="1" i="0" u="none" strike="noStrike" dirty="0">
                          <a:solidFill>
                            <a:schemeClr val="tx1"/>
                          </a:solidFill>
                          <a:latin typeface="Arial"/>
                        </a:rPr>
                        <a:t>Total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1" i="0" u="none" strike="noStrike" dirty="0">
                          <a:solidFill>
                            <a:schemeClr val="tx1"/>
                          </a:solidFill>
                          <a:latin typeface="Arial"/>
                        </a:rPr>
                        <a:t>$10,490,000.00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1" i="0" u="none" strike="noStrike" dirty="0">
                          <a:solidFill>
                            <a:schemeClr val="tx1"/>
                          </a:solidFill>
                          <a:latin typeface="Arial"/>
                        </a:rPr>
                        <a:t>$20,000.00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1" i="0" u="none" strike="noStrike">
                          <a:solidFill>
                            <a:schemeClr val="tx1"/>
                          </a:solidFill>
                          <a:latin typeface="Arial"/>
                        </a:rPr>
                        <a:t>$110,000.00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1" i="0" u="none" strike="noStrike">
                          <a:solidFill>
                            <a:schemeClr val="tx1"/>
                          </a:solidFill>
                          <a:latin typeface="Arial"/>
                        </a:rPr>
                        <a:t>$100,000.00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1" i="0" u="none" strike="noStrike">
                          <a:solidFill>
                            <a:schemeClr val="tx1"/>
                          </a:solidFill>
                          <a:latin typeface="Arial"/>
                        </a:rPr>
                        <a:t>$1,100,000.00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1" i="0" u="none" strike="noStrike">
                          <a:solidFill>
                            <a:schemeClr val="tx1"/>
                          </a:solidFill>
                          <a:latin typeface="Arial"/>
                        </a:rPr>
                        <a:t>$1,200,000.00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1" i="0" u="none" strike="noStrike" dirty="0">
                          <a:solidFill>
                            <a:schemeClr val="tx1"/>
                          </a:solidFill>
                          <a:latin typeface="Arial"/>
                        </a:rPr>
                        <a:t>$1,400,000.00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20" name="19 Tabla"/>
          <p:cNvGraphicFramePr>
            <a:graphicFrameLocks noGrp="1"/>
          </p:cNvGraphicFramePr>
          <p:nvPr>
            <p:extLst>
              <p:ext uri="{D42A27DB-BD31-4B8C-83A1-F6EECF244321}">
                <p14:modId xmlns:p14="http://schemas.microsoft.com/office/powerpoint/2010/main" val="3715322220"/>
              </p:ext>
            </p:extLst>
          </p:nvPr>
        </p:nvGraphicFramePr>
        <p:xfrm>
          <a:off x="107503" y="3713166"/>
          <a:ext cx="8928992" cy="960120"/>
        </p:xfrm>
        <a:graphic>
          <a:graphicData uri="http://schemas.openxmlformats.org/drawingml/2006/table">
            <a:tbl>
              <a:tblPr/>
              <a:tblGrid>
                <a:gridCol w="560687"/>
                <a:gridCol w="1345659"/>
                <a:gridCol w="1093345"/>
                <a:gridCol w="1093345"/>
                <a:gridCol w="1247537"/>
                <a:gridCol w="1247537"/>
                <a:gridCol w="1247537"/>
                <a:gridCol w="1093345"/>
              </a:tblGrid>
              <a:tr h="180964">
                <a:tc>
                  <a:txBody>
                    <a:bodyPr/>
                    <a:lstStyle/>
                    <a:p>
                      <a:pPr algn="l" fontAlgn="b"/>
                      <a:endParaRPr lang="es-MX" sz="900" b="0" i="0" u="none" strike="noStrike" dirty="0">
                        <a:solidFill>
                          <a:schemeClr val="tx1"/>
                        </a:solidFill>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s-MX" sz="900" b="1" i="0" u="none" strike="noStrike" dirty="0">
                          <a:solidFill>
                            <a:schemeClr val="tx1"/>
                          </a:solidFill>
                          <a:latin typeface="Arial"/>
                        </a:rPr>
                        <a:t>Monto total solicitado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900" b="1" i="0" u="none" strike="noStrike" dirty="0" smtClean="0">
                          <a:solidFill>
                            <a:schemeClr val="tx1"/>
                          </a:solidFill>
                          <a:latin typeface="Arial"/>
                        </a:rPr>
                        <a:t>Junio</a:t>
                      </a:r>
                    </a:p>
                    <a:p>
                      <a:pPr algn="ctr" fontAlgn="ctr"/>
                      <a:r>
                        <a:rPr lang="es-MX" sz="900" b="1" i="0" u="none" strike="noStrike" dirty="0" smtClean="0">
                          <a:solidFill>
                            <a:schemeClr val="tx1"/>
                          </a:solidFill>
                          <a:latin typeface="Arial"/>
                        </a:rPr>
                        <a:t>2017</a:t>
                      </a:r>
                      <a:endParaRPr lang="es-MX" sz="900" b="1" i="0" u="none" strike="noStrike" dirty="0">
                        <a:solidFill>
                          <a:schemeClr val="tx1"/>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900" b="1" i="0" u="none" strike="noStrike" dirty="0" smtClean="0">
                          <a:solidFill>
                            <a:schemeClr val="tx1"/>
                          </a:solidFill>
                          <a:latin typeface="Arial"/>
                        </a:rPr>
                        <a:t>Julio</a:t>
                      </a:r>
                    </a:p>
                    <a:p>
                      <a:pPr algn="ctr" fontAlgn="ctr"/>
                      <a:r>
                        <a:rPr lang="es-MX" sz="900" b="1" i="0" u="none" strike="noStrike" dirty="0" smtClean="0">
                          <a:solidFill>
                            <a:schemeClr val="tx1"/>
                          </a:solidFill>
                          <a:latin typeface="Arial"/>
                        </a:rPr>
                        <a:t>2017</a:t>
                      </a:r>
                      <a:endParaRPr lang="es-MX" sz="900" b="1" i="0" u="none" strike="noStrike" dirty="0">
                        <a:solidFill>
                          <a:schemeClr val="tx1"/>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900" b="1" i="0" u="none" strike="noStrike" dirty="0" smtClean="0">
                          <a:solidFill>
                            <a:schemeClr val="tx1"/>
                          </a:solidFill>
                          <a:latin typeface="Arial"/>
                        </a:rPr>
                        <a:t>Agosto</a:t>
                      </a:r>
                    </a:p>
                    <a:p>
                      <a:pPr algn="ctr" fontAlgn="ctr"/>
                      <a:r>
                        <a:rPr lang="es-MX" sz="900" b="1" i="0" u="none" strike="noStrike" dirty="0" smtClean="0">
                          <a:solidFill>
                            <a:schemeClr val="tx1"/>
                          </a:solidFill>
                          <a:latin typeface="Arial"/>
                        </a:rPr>
                        <a:t>2017</a:t>
                      </a:r>
                      <a:endParaRPr lang="es-MX" sz="900" b="1" i="0" u="none" strike="noStrike" dirty="0">
                        <a:solidFill>
                          <a:schemeClr val="tx1"/>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900" b="1" i="0" u="none" strike="noStrike" dirty="0" smtClean="0">
                          <a:solidFill>
                            <a:schemeClr val="tx1"/>
                          </a:solidFill>
                          <a:latin typeface="Arial"/>
                        </a:rPr>
                        <a:t>Septiembre</a:t>
                      </a:r>
                    </a:p>
                    <a:p>
                      <a:pPr algn="ctr" fontAlgn="ctr"/>
                      <a:r>
                        <a:rPr lang="es-MX" sz="900" b="1" i="0" u="none" strike="noStrike" dirty="0" smtClean="0">
                          <a:solidFill>
                            <a:schemeClr val="tx1"/>
                          </a:solidFill>
                          <a:latin typeface="Arial"/>
                        </a:rPr>
                        <a:t>2017</a:t>
                      </a:r>
                      <a:endParaRPr lang="es-MX" sz="900" b="1" i="0" u="none" strike="noStrike" dirty="0">
                        <a:solidFill>
                          <a:schemeClr val="tx1"/>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900" b="1" i="0" u="none" strike="noStrike" dirty="0" smtClean="0">
                          <a:solidFill>
                            <a:schemeClr val="tx1"/>
                          </a:solidFill>
                          <a:latin typeface="Arial"/>
                        </a:rPr>
                        <a:t>Octubre</a:t>
                      </a:r>
                    </a:p>
                    <a:p>
                      <a:pPr algn="ctr" fontAlgn="ctr"/>
                      <a:r>
                        <a:rPr lang="es-MX" sz="900" b="1" i="0" u="none" strike="noStrike" dirty="0" smtClean="0">
                          <a:solidFill>
                            <a:schemeClr val="tx1"/>
                          </a:solidFill>
                          <a:latin typeface="Arial"/>
                        </a:rPr>
                        <a:t>2017</a:t>
                      </a:r>
                      <a:endParaRPr lang="es-MX" sz="900" b="1" i="0" u="none" strike="noStrike" dirty="0">
                        <a:solidFill>
                          <a:schemeClr val="tx1"/>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s-MX" sz="900" b="1" i="0" u="none" strike="noStrike" dirty="0" smtClean="0">
                          <a:solidFill>
                            <a:schemeClr val="tx1"/>
                          </a:solidFill>
                          <a:latin typeface="Arial"/>
                        </a:rPr>
                        <a:t>Noviembre</a:t>
                      </a:r>
                    </a:p>
                    <a:p>
                      <a:pPr algn="ctr" fontAlgn="ctr"/>
                      <a:r>
                        <a:rPr lang="es-MX" sz="900" b="1" i="0" u="none" strike="noStrike" dirty="0" smtClean="0">
                          <a:solidFill>
                            <a:schemeClr val="tx1"/>
                          </a:solidFill>
                          <a:latin typeface="Arial"/>
                        </a:rPr>
                        <a:t>2017</a:t>
                      </a:r>
                      <a:endParaRPr lang="es-MX" sz="900" b="1" i="0" u="none" strike="noStrike" dirty="0">
                        <a:solidFill>
                          <a:schemeClr val="tx1"/>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40004">
                <a:tc>
                  <a:txBody>
                    <a:bodyPr/>
                    <a:lstStyle/>
                    <a:p>
                      <a:pPr algn="l" fontAlgn="b"/>
                      <a:r>
                        <a:rPr lang="es-MX" sz="900" b="1" i="1" u="none" strike="noStrike">
                          <a:solidFill>
                            <a:schemeClr val="tx1"/>
                          </a:solidFill>
                          <a:latin typeface="Arial"/>
                        </a:rPr>
                        <a:t>OP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0" i="0" u="none" strike="noStrike" dirty="0">
                          <a:solidFill>
                            <a:schemeClr val="tx1"/>
                          </a:solidFill>
                          <a:latin typeface="Arial"/>
                        </a:rPr>
                        <a:t>$2,000,000.00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0" i="0" u="none" strike="noStrike" dirty="0">
                          <a:solidFill>
                            <a:schemeClr val="tx1"/>
                          </a:solidFill>
                          <a:latin typeface="Arial"/>
                        </a:rPr>
                        <a:t>$300,000.00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0" i="0" u="none" strike="noStrike">
                          <a:solidFill>
                            <a:schemeClr val="tx1"/>
                          </a:solidFill>
                          <a:latin typeface="Arial"/>
                        </a:rPr>
                        <a:t>$100,000.00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0" i="0" u="none" strike="noStrike">
                          <a:solidFill>
                            <a:schemeClr val="tx1"/>
                          </a:solidFill>
                          <a:latin typeface="Arial"/>
                        </a:rPr>
                        <a:t>$100,000.00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0" i="0" u="none" strike="noStrike" dirty="0">
                          <a:solidFill>
                            <a:schemeClr val="tx1"/>
                          </a:solidFill>
                          <a:latin typeface="Arial"/>
                        </a:rPr>
                        <a:t>$1,000,000.00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0" i="0" u="none" strike="noStrike">
                          <a:solidFill>
                            <a:schemeClr val="tx1"/>
                          </a:solidFill>
                          <a:latin typeface="Arial"/>
                        </a:rPr>
                        <a:t>$100,000.00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0482">
                <a:tc>
                  <a:txBody>
                    <a:bodyPr/>
                    <a:lstStyle/>
                    <a:p>
                      <a:pPr algn="l" fontAlgn="b"/>
                      <a:r>
                        <a:rPr lang="es-MX" sz="900" b="1" i="1" u="none" strike="noStrike">
                          <a:solidFill>
                            <a:schemeClr val="tx1"/>
                          </a:solidFill>
                          <a:latin typeface="Arial"/>
                        </a:rPr>
                        <a:t>OP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0" i="0" u="none" strike="noStrike">
                          <a:solidFill>
                            <a:schemeClr val="tx1"/>
                          </a:solidFill>
                          <a:latin typeface="Arial"/>
                        </a:rPr>
                        <a:t>$2,990,000.00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0" i="0" u="none" strike="noStrike">
                          <a:solidFill>
                            <a:schemeClr val="tx1"/>
                          </a:solidFill>
                          <a:latin typeface="Arial"/>
                        </a:rPr>
                        <a:t>$500,000.00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0" i="0" u="none" strike="noStrike" dirty="0">
                          <a:solidFill>
                            <a:schemeClr val="tx1"/>
                          </a:solidFill>
                          <a:latin typeface="Arial"/>
                        </a:rPr>
                        <a:t>$1,000,000.00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0" i="0" u="none" strike="noStrike" dirty="0">
                          <a:solidFill>
                            <a:schemeClr val="tx1"/>
                          </a:solidFill>
                          <a:latin typeface="Arial"/>
                        </a:rPr>
                        <a:t>$70,000.00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0482">
                <a:tc>
                  <a:txBody>
                    <a:bodyPr/>
                    <a:lstStyle/>
                    <a:p>
                      <a:pPr algn="l" fontAlgn="b"/>
                      <a:r>
                        <a:rPr lang="es-MX" sz="900" b="1" i="1" u="none" strike="noStrike">
                          <a:solidFill>
                            <a:schemeClr val="tx1"/>
                          </a:solidFill>
                          <a:latin typeface="Arial"/>
                        </a:rPr>
                        <a:t>OP 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0" i="0" u="none" strike="noStrike">
                          <a:solidFill>
                            <a:schemeClr val="tx1"/>
                          </a:solidFill>
                          <a:latin typeface="Arial"/>
                        </a:rPr>
                        <a:t>$4,000,000.00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0" i="0" u="none" strike="noStrike" dirty="0">
                          <a:solidFill>
                            <a:schemeClr val="tx1"/>
                          </a:solidFill>
                          <a:latin typeface="Arial"/>
                        </a:rPr>
                        <a:t>$500,000.00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0" i="0" u="none" strike="noStrike">
                          <a:solidFill>
                            <a:schemeClr val="tx1"/>
                          </a:solidFill>
                          <a:latin typeface="Arial"/>
                        </a:rPr>
                        <a:t>$1,000,000.00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0" i="0" u="none" strike="noStrike">
                          <a:solidFill>
                            <a:schemeClr val="tx1"/>
                          </a:solidFill>
                          <a:latin typeface="Arial"/>
                        </a:rPr>
                        <a:t>$1,400,000.00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0482">
                <a:tc>
                  <a:txBody>
                    <a:bodyPr/>
                    <a:lstStyle/>
                    <a:p>
                      <a:pPr algn="l" fontAlgn="b"/>
                      <a:r>
                        <a:rPr lang="es-MX" sz="900" b="1" i="1" u="none" strike="noStrike">
                          <a:solidFill>
                            <a:schemeClr val="tx1"/>
                          </a:solidFill>
                          <a:latin typeface="Arial"/>
                        </a:rPr>
                        <a:t>OP 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0" i="0" u="none" strike="noStrike">
                          <a:solidFill>
                            <a:schemeClr val="tx1"/>
                          </a:solidFill>
                          <a:latin typeface="Arial"/>
                        </a:rPr>
                        <a:t>$1,500,000.00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0" i="0" u="none" strike="noStrike">
                          <a:solidFill>
                            <a:schemeClr val="tx1"/>
                          </a:solidFill>
                          <a:latin typeface="Arial"/>
                        </a:rPr>
                        <a:t>$90,000.00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chemeClr val="tx1"/>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0" i="0" u="none" strike="noStrike">
                          <a:solidFill>
                            <a:schemeClr val="tx1"/>
                          </a:solidFill>
                          <a:latin typeface="Arial"/>
                        </a:rPr>
                        <a:t>$200,000.00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0" i="0" u="none" strike="noStrike" dirty="0">
                          <a:solidFill>
                            <a:schemeClr val="tx1"/>
                          </a:solidFill>
                          <a:latin typeface="Arial"/>
                        </a:rPr>
                        <a:t>$200,000.00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0482">
                <a:tc>
                  <a:txBody>
                    <a:bodyPr/>
                    <a:lstStyle/>
                    <a:p>
                      <a:pPr algn="l" fontAlgn="b"/>
                      <a:r>
                        <a:rPr lang="es-MX" sz="900" b="1" i="0" u="none" strike="noStrike">
                          <a:solidFill>
                            <a:schemeClr val="tx1"/>
                          </a:solidFill>
                          <a:latin typeface="Arial"/>
                        </a:rPr>
                        <a:t>Total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1" i="0" u="none" strike="noStrike">
                          <a:solidFill>
                            <a:schemeClr val="tx1"/>
                          </a:solidFill>
                          <a:latin typeface="Arial"/>
                        </a:rPr>
                        <a:t>$10,490,000.00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1" i="0" u="none" strike="noStrike">
                          <a:solidFill>
                            <a:schemeClr val="tx1"/>
                          </a:solidFill>
                          <a:latin typeface="Arial"/>
                        </a:rPr>
                        <a:t>$800,000.00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1" i="0" u="none" strike="noStrike">
                          <a:solidFill>
                            <a:schemeClr val="tx1"/>
                          </a:solidFill>
                          <a:latin typeface="Arial"/>
                        </a:rPr>
                        <a:t>$600,000.00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1" i="0" u="none" strike="noStrike" dirty="0">
                          <a:solidFill>
                            <a:schemeClr val="tx1"/>
                          </a:solidFill>
                          <a:latin typeface="Arial"/>
                        </a:rPr>
                        <a:t>$1,190,000.00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1" i="0" u="none" strike="noStrike" dirty="0">
                          <a:solidFill>
                            <a:schemeClr val="tx1"/>
                          </a:solidFill>
                          <a:latin typeface="Arial"/>
                        </a:rPr>
                        <a:t>$2,000,000.00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1" i="0" u="none" strike="noStrike" dirty="0">
                          <a:solidFill>
                            <a:schemeClr val="tx1"/>
                          </a:solidFill>
                          <a:latin typeface="Arial"/>
                        </a:rPr>
                        <a:t>$1,700,000.00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900" b="1" i="0" u="none" strike="noStrike" dirty="0">
                          <a:solidFill>
                            <a:schemeClr val="tx1"/>
                          </a:solidFill>
                          <a:latin typeface="Arial"/>
                        </a:rPr>
                        <a:t>$270,000.00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1" name="Text Box 96"/>
          <p:cNvSpPr txBox="1">
            <a:spLocks noChangeArrowheads="1"/>
          </p:cNvSpPr>
          <p:nvPr/>
        </p:nvSpPr>
        <p:spPr bwMode="auto">
          <a:xfrm>
            <a:off x="0" y="5715016"/>
            <a:ext cx="9144000" cy="938719"/>
          </a:xfrm>
          <a:prstGeom prst="rect">
            <a:avLst/>
          </a:prstGeom>
          <a:noFill/>
          <a:ln w="3175" algn="ctr">
            <a:noFill/>
            <a:miter lim="800000"/>
            <a:headEnd/>
            <a:tailEnd/>
          </a:ln>
        </p:spPr>
        <p:txBody>
          <a:bodyPr wrap="square">
            <a:spAutoFit/>
          </a:bodyPr>
          <a:lstStyle/>
          <a:p>
            <a:pPr algn="just">
              <a:spcBef>
                <a:spcPct val="50000"/>
              </a:spcBef>
              <a:tabLst>
                <a:tab pos="180975" algn="l"/>
                <a:tab pos="447675" algn="l"/>
              </a:tabLst>
            </a:pPr>
            <a:r>
              <a:rPr lang="es-MX" sz="1100" b="1" dirty="0" smtClean="0"/>
              <a:t>Es importante realizar una calendarización para la aplicación de los recursos, con el propósito de hacer una correcta programación  de los mismos y se ejerzan de manera oportuna, para con ello poder cumplir con los porcentajes que se establecen en las Reglas de Operación. Por otra parte, es importante señalar que cuando se autorice el ejercicio del proyecto se aplique en cada unos de los años, y no se adelanten metas y acciones con recursos de otras fuentes y que posteriormente ocasionan solicitudes de transferencias (Ver Anexo IX) a metas, acciones y rubros del gasto que no están sustentadas en el proyecto original aprobado.</a:t>
            </a:r>
            <a:endParaRPr lang="es-ES" sz="1100" dirty="0"/>
          </a:p>
        </p:txBody>
      </p:sp>
      <p:sp>
        <p:nvSpPr>
          <p:cNvPr id="9" name="8 Rectángulo">
            <a:hlinkClick r:id="rId3" action="ppaction://hlinksldjump"/>
          </p:cNvPr>
          <p:cNvSpPr/>
          <p:nvPr/>
        </p:nvSpPr>
        <p:spPr bwMode="auto">
          <a:xfrm>
            <a:off x="-9525" y="571480"/>
            <a:ext cx="9153525" cy="6858000"/>
          </a:xfrm>
          <a:prstGeom prst="rect">
            <a:avLst/>
          </a:prstGeom>
          <a:solidFill>
            <a:srgbClr val="002774">
              <a:alpha val="0"/>
            </a:srgbClr>
          </a:solidFill>
          <a:ln w="3175" algn="ctr">
            <a:solidFill>
              <a:srgbClr val="B2B2B2"/>
            </a:solidFill>
            <a:miter lim="800000"/>
            <a:headEnd/>
            <a:tailEnd/>
          </a:ln>
        </p:spPr>
        <p:txBody>
          <a:bodyPr tIns="36000" rIns="18000" bIns="36000" rtlCol="0" anchor="t" anchorCtr="0">
            <a:noAutofit/>
          </a:bodyPr>
          <a:lstStyle/>
          <a:p>
            <a:pPr algn="just">
              <a:lnSpc>
                <a:spcPct val="90000"/>
              </a:lnSpc>
              <a:tabLst>
                <a:tab pos="180975" algn="l"/>
                <a:tab pos="447675" algn="l"/>
              </a:tabLst>
            </a:pPr>
            <a:endParaRPr lang="es-MX" sz="1300" b="1" dirty="0"/>
          </a:p>
        </p:txBody>
      </p:sp>
      <p:sp>
        <p:nvSpPr>
          <p:cNvPr id="10" name="Text Box 96"/>
          <p:cNvSpPr txBox="1">
            <a:spLocks noChangeArrowheads="1"/>
          </p:cNvSpPr>
          <p:nvPr/>
        </p:nvSpPr>
        <p:spPr bwMode="auto">
          <a:xfrm>
            <a:off x="-9525" y="5867416"/>
            <a:ext cx="9144000" cy="938719"/>
          </a:xfrm>
          <a:prstGeom prst="rect">
            <a:avLst/>
          </a:prstGeom>
          <a:noFill/>
          <a:ln w="3175" algn="ctr">
            <a:noFill/>
            <a:miter lim="800000"/>
            <a:headEnd/>
            <a:tailEnd/>
          </a:ln>
        </p:spPr>
        <p:txBody>
          <a:bodyPr wrap="square">
            <a:spAutoFit/>
          </a:bodyPr>
          <a:lstStyle/>
          <a:p>
            <a:pPr algn="just">
              <a:spcBef>
                <a:spcPct val="50000"/>
              </a:spcBef>
              <a:tabLst>
                <a:tab pos="180975" algn="l"/>
                <a:tab pos="447675" algn="l"/>
              </a:tabLst>
            </a:pPr>
            <a:r>
              <a:rPr lang="es-MX" sz="1100" b="1" dirty="0" smtClean="0">
                <a:solidFill>
                  <a:schemeClr val="tx1"/>
                </a:solidFill>
              </a:rPr>
              <a:t>Es importante realizar una calendarización para la aplicación de los recursos, con el propósito de hacer una correcta programación  de los mismos y se ejerzan de manera oportuna, para con ello poder cumplir con los porcentajes que se establecen en las Reglas de Operación. Por otra parte, es importante señalar que cuando se autorice el ejercicio del proyecto se aplique en cada unos de los años, y no se adelanten metas y acciones con recursos de otras fuentes y que posteriormente ocasionan solicitudes de transferencias a metas, acciones y rubros del gasto que no están sustentadas en el proyecto original aprobado.</a:t>
            </a:r>
            <a:endParaRPr lang="es-ES" sz="1100" dirty="0">
              <a:solidFill>
                <a:schemeClr val="tx1"/>
              </a:solidFill>
            </a:endParaRPr>
          </a:p>
        </p:txBody>
      </p:sp>
      <p:sp>
        <p:nvSpPr>
          <p:cNvPr id="11" name="AutoShape 290">
            <a:hlinkClick r:id="" action="ppaction://hlinkshowjump?jump=previousslide"/>
          </p:cNvPr>
          <p:cNvSpPr>
            <a:spLocks noChangeArrowheads="1"/>
          </p:cNvSpPr>
          <p:nvPr/>
        </p:nvSpPr>
        <p:spPr bwMode="auto">
          <a:xfrm flipH="1">
            <a:off x="8748713" y="620693"/>
            <a:ext cx="155575" cy="147638"/>
          </a:xfrm>
          <a:prstGeom prst="rightArrow">
            <a:avLst>
              <a:gd name="adj1" fmla="val 50000"/>
              <a:gd name="adj2" fmla="val 58732"/>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pic>
        <p:nvPicPr>
          <p:cNvPr id="12" name="Imagen 11"/>
          <p:cNvPicPr>
            <a:picLocks noChangeAspect="1"/>
          </p:cNvPicPr>
          <p:nvPr/>
        </p:nvPicPr>
        <p:blipFill>
          <a:blip r:embed="rId4"/>
          <a:stretch>
            <a:fillRect/>
          </a:stretch>
        </p:blipFill>
        <p:spPr>
          <a:xfrm>
            <a:off x="819571" y="-20548"/>
            <a:ext cx="8333954" cy="597460"/>
          </a:xfrm>
          <a:prstGeom prst="rect">
            <a:avLst/>
          </a:prstGeom>
        </p:spPr>
      </p:pic>
    </p:spTree>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07"/>
          <p:cNvSpPr>
            <a:spLocks noChangeArrowheads="1"/>
          </p:cNvSpPr>
          <p:nvPr/>
        </p:nvSpPr>
        <p:spPr bwMode="auto">
          <a:xfrm>
            <a:off x="0" y="0"/>
            <a:ext cx="9144000" cy="6858000"/>
          </a:xfrm>
          <a:prstGeom prst="rect">
            <a:avLst/>
          </a:prstGeom>
          <a:solidFill>
            <a:schemeClr val="bg1"/>
          </a:solidFill>
          <a:ln w="3175" algn="ctr">
            <a:noFill/>
            <a:miter lim="800000"/>
            <a:headEnd/>
            <a:tailEnd/>
          </a:ln>
        </p:spPr>
        <p:txBody>
          <a:bodyPr wrap="none" tIns="90000" anchor="ctr"/>
          <a:lstStyle/>
          <a:p>
            <a:endParaRPr lang="es-ES_tradnl" sz="1400" b="0">
              <a:solidFill>
                <a:schemeClr val="tx1"/>
              </a:solidFill>
            </a:endParaRPr>
          </a:p>
        </p:txBody>
      </p:sp>
      <p:sp>
        <p:nvSpPr>
          <p:cNvPr id="80899" name="Rectangle 208"/>
          <p:cNvSpPr>
            <a:spLocks noChangeArrowheads="1"/>
          </p:cNvSpPr>
          <p:nvPr/>
        </p:nvSpPr>
        <p:spPr bwMode="auto">
          <a:xfrm>
            <a:off x="0" y="0"/>
            <a:ext cx="9144000" cy="6858000"/>
          </a:xfrm>
          <a:prstGeom prst="rect">
            <a:avLst/>
          </a:prstGeom>
          <a:solidFill>
            <a:schemeClr val="bg1">
              <a:alpha val="10196"/>
            </a:schemeClr>
          </a:solidFill>
          <a:ln w="3175" algn="ctr">
            <a:solidFill>
              <a:srgbClr val="B2B2B2"/>
            </a:solidFill>
            <a:miter lim="800000"/>
            <a:headEnd/>
            <a:tailEnd/>
          </a:ln>
        </p:spPr>
        <p:txBody>
          <a:bodyPr wrap="none" lIns="54000" tIns="90000" bIns="36000" anchor="ctr"/>
          <a:lstStyle/>
          <a:p>
            <a:pPr algn="l"/>
            <a:endParaRPr lang="es-ES_tradnl" sz="1400" b="0">
              <a:solidFill>
                <a:schemeClr val="tx1"/>
              </a:solidFill>
            </a:endParaRPr>
          </a:p>
        </p:txBody>
      </p:sp>
      <p:sp>
        <p:nvSpPr>
          <p:cNvPr id="80900" name="Rectangle 209"/>
          <p:cNvSpPr>
            <a:spLocks noChangeArrowheads="1"/>
          </p:cNvSpPr>
          <p:nvPr/>
        </p:nvSpPr>
        <p:spPr bwMode="auto">
          <a:xfrm>
            <a:off x="2916238" y="2005013"/>
            <a:ext cx="5243512" cy="4376737"/>
          </a:xfrm>
          <a:prstGeom prst="rect">
            <a:avLst/>
          </a:prstGeom>
          <a:solidFill>
            <a:srgbClr val="002774">
              <a:alpha val="14902"/>
            </a:srgbClr>
          </a:solidFill>
          <a:ln w="9525">
            <a:solidFill>
              <a:schemeClr val="tx1"/>
            </a:solidFill>
            <a:prstDash val="dash"/>
            <a:miter lim="800000"/>
            <a:headEnd/>
            <a:tailEnd/>
          </a:ln>
        </p:spPr>
        <p:txBody>
          <a:bodyPr wrap="none" anchor="ctr"/>
          <a:lstStyle/>
          <a:p>
            <a:endParaRPr lang="es-ES_tradnl" sz="1400" b="0">
              <a:solidFill>
                <a:schemeClr val="tx1"/>
              </a:solidFill>
            </a:endParaRPr>
          </a:p>
        </p:txBody>
      </p:sp>
      <p:sp>
        <p:nvSpPr>
          <p:cNvPr id="80901" name="Text Box 210"/>
          <p:cNvSpPr txBox="1">
            <a:spLocks noChangeArrowheads="1"/>
          </p:cNvSpPr>
          <p:nvPr/>
        </p:nvSpPr>
        <p:spPr bwMode="auto">
          <a:xfrm>
            <a:off x="4870450" y="1830388"/>
            <a:ext cx="1527982" cy="307777"/>
          </a:xfrm>
          <a:prstGeom prst="rect">
            <a:avLst/>
          </a:prstGeom>
          <a:solidFill>
            <a:srgbClr val="92D050"/>
          </a:solidFill>
          <a:ln w="31750" algn="ctr">
            <a:solidFill>
              <a:srgbClr val="C0C0C0"/>
            </a:solidFill>
            <a:miter lim="800000"/>
            <a:headEnd/>
            <a:tailEnd/>
          </a:ln>
        </p:spPr>
        <p:txBody>
          <a:bodyPr wrap="none">
            <a:spAutoFit/>
          </a:bodyPr>
          <a:lstStyle/>
          <a:p>
            <a:pPr algn="l"/>
            <a:r>
              <a:rPr lang="es-MX" sz="1400" b="0" dirty="0">
                <a:solidFill>
                  <a:schemeClr val="tx1"/>
                </a:solidFill>
              </a:rPr>
              <a:t>Proyecto integral</a:t>
            </a:r>
            <a:endParaRPr lang="es-ES" sz="1400" b="0" dirty="0">
              <a:solidFill>
                <a:schemeClr val="tx1"/>
              </a:solidFill>
            </a:endParaRPr>
          </a:p>
        </p:txBody>
      </p:sp>
      <p:sp>
        <p:nvSpPr>
          <p:cNvPr id="80902" name="Text Box 211"/>
          <p:cNvSpPr txBox="1">
            <a:spLocks noChangeArrowheads="1"/>
          </p:cNvSpPr>
          <p:nvPr/>
        </p:nvSpPr>
        <p:spPr bwMode="auto">
          <a:xfrm>
            <a:off x="4902200" y="2327275"/>
            <a:ext cx="1487908" cy="307777"/>
          </a:xfrm>
          <a:prstGeom prst="rect">
            <a:avLst/>
          </a:prstGeom>
          <a:solidFill>
            <a:srgbClr val="92D050"/>
          </a:solidFill>
          <a:ln w="31750" algn="ctr">
            <a:solidFill>
              <a:schemeClr val="bg1"/>
            </a:solidFill>
            <a:miter lim="800000"/>
            <a:headEnd/>
            <a:tailEnd/>
          </a:ln>
        </p:spPr>
        <p:txBody>
          <a:bodyPr wrap="none">
            <a:spAutoFit/>
          </a:bodyPr>
          <a:lstStyle/>
          <a:p>
            <a:pPr algn="l"/>
            <a:r>
              <a:rPr lang="es-MX" sz="1400" b="0">
                <a:solidFill>
                  <a:schemeClr val="tx1"/>
                </a:solidFill>
              </a:rPr>
              <a:t>Objetivo general</a:t>
            </a:r>
            <a:endParaRPr lang="es-ES" sz="1400" b="0">
              <a:solidFill>
                <a:schemeClr val="tx1"/>
              </a:solidFill>
            </a:endParaRPr>
          </a:p>
        </p:txBody>
      </p:sp>
      <p:sp>
        <p:nvSpPr>
          <p:cNvPr id="80903" name="Text Box 212"/>
          <p:cNvSpPr txBox="1">
            <a:spLocks noChangeArrowheads="1"/>
          </p:cNvSpPr>
          <p:nvPr/>
        </p:nvSpPr>
        <p:spPr bwMode="auto">
          <a:xfrm>
            <a:off x="6774088" y="3097213"/>
            <a:ext cx="1069524" cy="523220"/>
          </a:xfrm>
          <a:prstGeom prst="rect">
            <a:avLst/>
          </a:prstGeom>
          <a:solidFill>
            <a:srgbClr val="92D050"/>
          </a:solidFill>
          <a:ln w="31750" algn="ctr">
            <a:solidFill>
              <a:schemeClr val="bg1"/>
            </a:solidFill>
            <a:miter lim="800000"/>
            <a:headEnd/>
            <a:tailEnd/>
          </a:ln>
        </p:spPr>
        <p:txBody>
          <a:bodyPr wrap="none">
            <a:spAutoFit/>
          </a:bodyPr>
          <a:lstStyle/>
          <a:p>
            <a:r>
              <a:rPr lang="es-MX" sz="1400" b="0">
                <a:solidFill>
                  <a:schemeClr val="tx1"/>
                </a:solidFill>
              </a:rPr>
              <a:t>Objetivo</a:t>
            </a:r>
          </a:p>
          <a:p>
            <a:r>
              <a:rPr lang="es-MX" sz="1400" b="0">
                <a:solidFill>
                  <a:schemeClr val="tx1"/>
                </a:solidFill>
              </a:rPr>
              <a:t>particular 4</a:t>
            </a:r>
            <a:endParaRPr lang="es-ES" sz="1400" b="0">
              <a:solidFill>
                <a:schemeClr val="tx1"/>
              </a:solidFill>
            </a:endParaRPr>
          </a:p>
        </p:txBody>
      </p:sp>
      <p:sp>
        <p:nvSpPr>
          <p:cNvPr id="80904" name="Text Box 213"/>
          <p:cNvSpPr txBox="1">
            <a:spLocks noChangeArrowheads="1"/>
          </p:cNvSpPr>
          <p:nvPr/>
        </p:nvSpPr>
        <p:spPr bwMode="auto">
          <a:xfrm>
            <a:off x="4919849" y="3913188"/>
            <a:ext cx="1077539" cy="523220"/>
          </a:xfrm>
          <a:prstGeom prst="rect">
            <a:avLst/>
          </a:prstGeom>
          <a:solidFill>
            <a:srgbClr val="92D050"/>
          </a:solidFill>
          <a:ln w="31750" algn="ctr">
            <a:solidFill>
              <a:schemeClr val="bg1"/>
            </a:solidFill>
            <a:miter lim="800000"/>
            <a:headEnd/>
            <a:tailEnd/>
          </a:ln>
        </p:spPr>
        <p:txBody>
          <a:bodyPr wrap="none">
            <a:spAutoFit/>
          </a:bodyPr>
          <a:lstStyle/>
          <a:p>
            <a:r>
              <a:rPr lang="es-MX" sz="1400">
                <a:solidFill>
                  <a:schemeClr val="tx1"/>
                </a:solidFill>
              </a:rPr>
              <a:t>Metas </a:t>
            </a:r>
          </a:p>
          <a:p>
            <a:r>
              <a:rPr lang="es-MX" sz="1400">
                <a:solidFill>
                  <a:schemeClr val="tx1"/>
                </a:solidFill>
              </a:rPr>
              <a:t>de gestión</a:t>
            </a:r>
            <a:endParaRPr lang="es-ES" sz="1400">
              <a:solidFill>
                <a:schemeClr val="tx1"/>
              </a:solidFill>
            </a:endParaRPr>
          </a:p>
        </p:txBody>
      </p:sp>
      <p:sp>
        <p:nvSpPr>
          <p:cNvPr id="80905" name="Text Box 214"/>
          <p:cNvSpPr txBox="1">
            <a:spLocks noChangeArrowheads="1"/>
          </p:cNvSpPr>
          <p:nvPr/>
        </p:nvSpPr>
        <p:spPr bwMode="auto">
          <a:xfrm>
            <a:off x="6769287" y="3913188"/>
            <a:ext cx="1077539" cy="523220"/>
          </a:xfrm>
          <a:prstGeom prst="rect">
            <a:avLst/>
          </a:prstGeom>
          <a:solidFill>
            <a:srgbClr val="92D050"/>
          </a:solidFill>
          <a:ln w="31750" algn="ctr">
            <a:solidFill>
              <a:schemeClr val="bg1"/>
            </a:solidFill>
            <a:miter lim="800000"/>
            <a:headEnd/>
            <a:tailEnd/>
          </a:ln>
        </p:spPr>
        <p:txBody>
          <a:bodyPr wrap="none">
            <a:spAutoFit/>
          </a:bodyPr>
          <a:lstStyle/>
          <a:p>
            <a:r>
              <a:rPr lang="es-MX" sz="1400">
                <a:solidFill>
                  <a:schemeClr val="tx1"/>
                </a:solidFill>
              </a:rPr>
              <a:t>Metas </a:t>
            </a:r>
          </a:p>
          <a:p>
            <a:r>
              <a:rPr lang="es-MX" sz="1400">
                <a:solidFill>
                  <a:schemeClr val="tx1"/>
                </a:solidFill>
              </a:rPr>
              <a:t>de gestión</a:t>
            </a:r>
            <a:endParaRPr lang="es-ES" sz="1400">
              <a:solidFill>
                <a:schemeClr val="tx1"/>
              </a:solidFill>
            </a:endParaRPr>
          </a:p>
        </p:txBody>
      </p:sp>
      <p:sp>
        <p:nvSpPr>
          <p:cNvPr id="80906" name="Text Box 215"/>
          <p:cNvSpPr txBox="1">
            <a:spLocks noChangeArrowheads="1"/>
          </p:cNvSpPr>
          <p:nvPr/>
        </p:nvSpPr>
        <p:spPr bwMode="auto">
          <a:xfrm>
            <a:off x="4935856" y="4719638"/>
            <a:ext cx="1050288" cy="523220"/>
          </a:xfrm>
          <a:prstGeom prst="rect">
            <a:avLst/>
          </a:prstGeom>
          <a:solidFill>
            <a:srgbClr val="92D050"/>
          </a:solidFill>
          <a:ln w="31750" algn="ctr">
            <a:solidFill>
              <a:schemeClr val="bg1"/>
            </a:solidFill>
            <a:miter lim="800000"/>
            <a:headEnd/>
            <a:tailEnd/>
          </a:ln>
        </p:spPr>
        <p:txBody>
          <a:bodyPr wrap="none">
            <a:spAutoFit/>
          </a:bodyPr>
          <a:lstStyle/>
          <a:p>
            <a:r>
              <a:rPr lang="es-MX" sz="1400" b="0">
                <a:solidFill>
                  <a:schemeClr val="tx1"/>
                </a:solidFill>
              </a:rPr>
              <a:t>Acciones </a:t>
            </a:r>
          </a:p>
          <a:p>
            <a:r>
              <a:rPr lang="es-MX" sz="1400" b="0">
                <a:solidFill>
                  <a:schemeClr val="tx1"/>
                </a:solidFill>
              </a:rPr>
              <a:t>articuladas</a:t>
            </a:r>
            <a:endParaRPr lang="es-ES" sz="1400" b="0">
              <a:solidFill>
                <a:schemeClr val="tx1"/>
              </a:solidFill>
            </a:endParaRPr>
          </a:p>
        </p:txBody>
      </p:sp>
      <p:sp>
        <p:nvSpPr>
          <p:cNvPr id="80907" name="Text Box 216"/>
          <p:cNvSpPr txBox="1">
            <a:spLocks noChangeArrowheads="1"/>
          </p:cNvSpPr>
          <p:nvPr/>
        </p:nvSpPr>
        <p:spPr bwMode="auto">
          <a:xfrm>
            <a:off x="6783706" y="4716463"/>
            <a:ext cx="1050288" cy="523220"/>
          </a:xfrm>
          <a:prstGeom prst="rect">
            <a:avLst/>
          </a:prstGeom>
          <a:solidFill>
            <a:srgbClr val="92D050"/>
          </a:solidFill>
          <a:ln w="31750" algn="ctr">
            <a:solidFill>
              <a:schemeClr val="bg1"/>
            </a:solidFill>
            <a:miter lim="800000"/>
            <a:headEnd/>
            <a:tailEnd/>
          </a:ln>
        </p:spPr>
        <p:txBody>
          <a:bodyPr wrap="none">
            <a:spAutoFit/>
          </a:bodyPr>
          <a:lstStyle/>
          <a:p>
            <a:r>
              <a:rPr lang="es-MX" sz="1400" b="0">
                <a:solidFill>
                  <a:schemeClr val="tx1"/>
                </a:solidFill>
              </a:rPr>
              <a:t>Acciones </a:t>
            </a:r>
          </a:p>
          <a:p>
            <a:r>
              <a:rPr lang="es-MX" sz="1400" b="0">
                <a:solidFill>
                  <a:schemeClr val="tx1"/>
                </a:solidFill>
              </a:rPr>
              <a:t>articuladas</a:t>
            </a:r>
            <a:endParaRPr lang="es-ES" sz="1400" b="0">
              <a:solidFill>
                <a:schemeClr val="tx1"/>
              </a:solidFill>
            </a:endParaRPr>
          </a:p>
        </p:txBody>
      </p:sp>
      <p:sp>
        <p:nvSpPr>
          <p:cNvPr id="80908" name="Text Box 217"/>
          <p:cNvSpPr txBox="1">
            <a:spLocks noChangeArrowheads="1"/>
          </p:cNvSpPr>
          <p:nvPr/>
        </p:nvSpPr>
        <p:spPr bwMode="auto">
          <a:xfrm>
            <a:off x="4851400" y="5534025"/>
            <a:ext cx="1220788" cy="762000"/>
          </a:xfrm>
          <a:prstGeom prst="rect">
            <a:avLst/>
          </a:prstGeom>
          <a:solidFill>
            <a:srgbClr val="92D050"/>
          </a:solidFill>
          <a:ln w="31750" algn="ctr">
            <a:solidFill>
              <a:schemeClr val="bg1"/>
            </a:solidFill>
            <a:miter lim="800000"/>
            <a:headEnd/>
            <a:tailEnd/>
          </a:ln>
        </p:spPr>
        <p:txBody>
          <a:bodyPr wrap="none">
            <a:spAutoFit/>
          </a:bodyPr>
          <a:lstStyle/>
          <a:p>
            <a:r>
              <a:rPr lang="es-MX" sz="1400" b="0">
                <a:solidFill>
                  <a:schemeClr val="tx1"/>
                </a:solidFill>
              </a:rPr>
              <a:t>Recursos</a:t>
            </a:r>
          </a:p>
          <a:p>
            <a:r>
              <a:rPr lang="es-MX" sz="1400" b="0">
                <a:solidFill>
                  <a:schemeClr val="tx1"/>
                </a:solidFill>
              </a:rPr>
              <a:t>justificados </a:t>
            </a:r>
          </a:p>
          <a:p>
            <a:r>
              <a:rPr lang="es-MX" sz="1400" b="0">
                <a:solidFill>
                  <a:schemeClr val="tx1"/>
                </a:solidFill>
              </a:rPr>
              <a:t>y priorizados</a:t>
            </a:r>
            <a:endParaRPr lang="es-ES" sz="1400" b="0">
              <a:solidFill>
                <a:schemeClr val="tx1"/>
              </a:solidFill>
            </a:endParaRPr>
          </a:p>
        </p:txBody>
      </p:sp>
      <p:sp>
        <p:nvSpPr>
          <p:cNvPr id="80909" name="Text Box 218"/>
          <p:cNvSpPr txBox="1">
            <a:spLocks noChangeArrowheads="1"/>
          </p:cNvSpPr>
          <p:nvPr/>
        </p:nvSpPr>
        <p:spPr bwMode="auto">
          <a:xfrm>
            <a:off x="6699250" y="5534025"/>
            <a:ext cx="1220788" cy="762000"/>
          </a:xfrm>
          <a:prstGeom prst="rect">
            <a:avLst/>
          </a:prstGeom>
          <a:solidFill>
            <a:srgbClr val="92D050"/>
          </a:solidFill>
          <a:ln w="31750" algn="ctr">
            <a:solidFill>
              <a:schemeClr val="bg1"/>
            </a:solidFill>
            <a:miter lim="800000"/>
            <a:headEnd/>
            <a:tailEnd/>
          </a:ln>
        </p:spPr>
        <p:txBody>
          <a:bodyPr wrap="none">
            <a:spAutoFit/>
          </a:bodyPr>
          <a:lstStyle/>
          <a:p>
            <a:r>
              <a:rPr lang="es-MX" sz="1400" b="0">
                <a:solidFill>
                  <a:schemeClr val="tx1"/>
                </a:solidFill>
              </a:rPr>
              <a:t>Recursos</a:t>
            </a:r>
          </a:p>
          <a:p>
            <a:r>
              <a:rPr lang="es-MX" sz="1400" b="0">
                <a:solidFill>
                  <a:schemeClr val="tx1"/>
                </a:solidFill>
              </a:rPr>
              <a:t>justificados </a:t>
            </a:r>
          </a:p>
          <a:p>
            <a:r>
              <a:rPr lang="es-MX" sz="1400" b="0">
                <a:solidFill>
                  <a:schemeClr val="tx1"/>
                </a:solidFill>
              </a:rPr>
              <a:t>y priorizados</a:t>
            </a:r>
            <a:endParaRPr lang="es-ES" sz="1400" b="0">
              <a:solidFill>
                <a:schemeClr val="tx1"/>
              </a:solidFill>
            </a:endParaRPr>
          </a:p>
        </p:txBody>
      </p:sp>
      <p:sp>
        <p:nvSpPr>
          <p:cNvPr id="80910" name="Rectangle 219"/>
          <p:cNvSpPr>
            <a:spLocks noChangeArrowheads="1"/>
          </p:cNvSpPr>
          <p:nvPr/>
        </p:nvSpPr>
        <p:spPr bwMode="auto">
          <a:xfrm rot="-5400000">
            <a:off x="5840412" y="3051176"/>
            <a:ext cx="5726113" cy="576262"/>
          </a:xfrm>
          <a:prstGeom prst="rect">
            <a:avLst/>
          </a:prstGeom>
          <a:solidFill>
            <a:srgbClr val="002774">
              <a:alpha val="16862"/>
            </a:srgbClr>
          </a:solidFill>
          <a:ln w="9525">
            <a:solidFill>
              <a:schemeClr val="tx1"/>
            </a:solidFill>
            <a:miter lim="800000"/>
            <a:headEnd/>
            <a:tailEnd/>
          </a:ln>
        </p:spPr>
        <p:txBody>
          <a:bodyPr anchor="ctr"/>
          <a:lstStyle/>
          <a:p>
            <a:r>
              <a:rPr lang="es-MX" sz="1800" b="0">
                <a:solidFill>
                  <a:schemeClr val="tx1"/>
                </a:solidFill>
              </a:rPr>
              <a:t>Resultados:</a:t>
            </a:r>
            <a:r>
              <a:rPr lang="es-MX" sz="1800">
                <a:solidFill>
                  <a:schemeClr val="tx1"/>
                </a:solidFill>
              </a:rPr>
              <a:t> </a:t>
            </a:r>
            <a:r>
              <a:rPr lang="es-MX" sz="1800" b="0">
                <a:solidFill>
                  <a:schemeClr val="tx1"/>
                </a:solidFill>
              </a:rPr>
              <a:t>Mejora de la calidad de la </a:t>
            </a:r>
            <a:r>
              <a:rPr lang="es-MX" sz="1800">
                <a:solidFill>
                  <a:schemeClr val="tx1"/>
                </a:solidFill>
              </a:rPr>
              <a:t>gestión</a:t>
            </a:r>
            <a:r>
              <a:rPr lang="es-MX" sz="1800" b="0">
                <a:solidFill>
                  <a:schemeClr val="tx1"/>
                </a:solidFill>
              </a:rPr>
              <a:t> y  de los </a:t>
            </a:r>
            <a:r>
              <a:rPr lang="es-MX" sz="1800">
                <a:solidFill>
                  <a:schemeClr val="tx1"/>
                </a:solidFill>
              </a:rPr>
              <a:t>servicios de apoyo académico </a:t>
            </a:r>
            <a:endParaRPr lang="es-ES" sz="1800">
              <a:solidFill>
                <a:schemeClr val="tx1"/>
              </a:solidFill>
            </a:endParaRPr>
          </a:p>
        </p:txBody>
      </p:sp>
      <p:cxnSp>
        <p:nvCxnSpPr>
          <p:cNvPr id="80911" name="AutoShape 220"/>
          <p:cNvCxnSpPr>
            <a:cxnSpLocks noChangeShapeType="1"/>
            <a:endCxn id="80901" idx="0"/>
          </p:cNvCxnSpPr>
          <p:nvPr/>
        </p:nvCxnSpPr>
        <p:spPr bwMode="auto">
          <a:xfrm flipH="1">
            <a:off x="5634441" y="1533525"/>
            <a:ext cx="1184" cy="296863"/>
          </a:xfrm>
          <a:prstGeom prst="straightConnector1">
            <a:avLst/>
          </a:prstGeom>
          <a:noFill/>
          <a:ln w="9525">
            <a:solidFill>
              <a:schemeClr val="tx1"/>
            </a:solidFill>
            <a:round/>
            <a:headEnd/>
            <a:tailEnd type="triangle" w="med" len="med"/>
          </a:ln>
        </p:spPr>
      </p:cxnSp>
      <p:sp>
        <p:nvSpPr>
          <p:cNvPr id="80912" name="Text Box 223"/>
          <p:cNvSpPr txBox="1">
            <a:spLocks noChangeArrowheads="1"/>
          </p:cNvSpPr>
          <p:nvPr/>
        </p:nvSpPr>
        <p:spPr bwMode="auto">
          <a:xfrm>
            <a:off x="3303813" y="3097213"/>
            <a:ext cx="1069524" cy="523220"/>
          </a:xfrm>
          <a:prstGeom prst="rect">
            <a:avLst/>
          </a:prstGeom>
          <a:solidFill>
            <a:srgbClr val="92D050"/>
          </a:solidFill>
          <a:ln w="31750" algn="ctr">
            <a:solidFill>
              <a:schemeClr val="bg1"/>
            </a:solidFill>
            <a:miter lim="800000"/>
            <a:headEnd/>
            <a:tailEnd/>
          </a:ln>
        </p:spPr>
        <p:txBody>
          <a:bodyPr wrap="none">
            <a:spAutoFit/>
          </a:bodyPr>
          <a:lstStyle/>
          <a:p>
            <a:r>
              <a:rPr lang="es-MX" sz="1400" b="0">
                <a:solidFill>
                  <a:schemeClr val="tx1"/>
                </a:solidFill>
              </a:rPr>
              <a:t>Objetivo</a:t>
            </a:r>
          </a:p>
          <a:p>
            <a:r>
              <a:rPr lang="es-MX" sz="1400" b="0">
                <a:solidFill>
                  <a:schemeClr val="tx1"/>
                </a:solidFill>
              </a:rPr>
              <a:t>particular 1</a:t>
            </a:r>
            <a:endParaRPr lang="es-ES" sz="1400" b="0">
              <a:solidFill>
                <a:schemeClr val="tx1"/>
              </a:solidFill>
            </a:endParaRPr>
          </a:p>
        </p:txBody>
      </p:sp>
      <p:sp>
        <p:nvSpPr>
          <p:cNvPr id="80913" name="Text Box 224"/>
          <p:cNvSpPr txBox="1">
            <a:spLocks noChangeArrowheads="1"/>
          </p:cNvSpPr>
          <p:nvPr/>
        </p:nvSpPr>
        <p:spPr bwMode="auto">
          <a:xfrm>
            <a:off x="3300599" y="3913188"/>
            <a:ext cx="1077539" cy="523220"/>
          </a:xfrm>
          <a:prstGeom prst="rect">
            <a:avLst/>
          </a:prstGeom>
          <a:solidFill>
            <a:srgbClr val="92D050"/>
          </a:solidFill>
          <a:ln w="31750" algn="ctr">
            <a:solidFill>
              <a:schemeClr val="bg1"/>
            </a:solidFill>
            <a:miter lim="800000"/>
            <a:headEnd/>
            <a:tailEnd/>
          </a:ln>
        </p:spPr>
        <p:txBody>
          <a:bodyPr wrap="none">
            <a:spAutoFit/>
          </a:bodyPr>
          <a:lstStyle/>
          <a:p>
            <a:r>
              <a:rPr lang="es-MX" sz="1400" dirty="0">
                <a:solidFill>
                  <a:schemeClr val="tx1"/>
                </a:solidFill>
              </a:rPr>
              <a:t>Metas </a:t>
            </a:r>
          </a:p>
          <a:p>
            <a:r>
              <a:rPr lang="es-MX" sz="1400" dirty="0">
                <a:solidFill>
                  <a:schemeClr val="tx1"/>
                </a:solidFill>
              </a:rPr>
              <a:t>de gestión</a:t>
            </a:r>
            <a:endParaRPr lang="es-ES" sz="1400" dirty="0">
              <a:solidFill>
                <a:schemeClr val="tx1"/>
              </a:solidFill>
            </a:endParaRPr>
          </a:p>
        </p:txBody>
      </p:sp>
      <p:sp>
        <p:nvSpPr>
          <p:cNvPr id="80914" name="Text Box 225"/>
          <p:cNvSpPr txBox="1">
            <a:spLocks noChangeArrowheads="1"/>
          </p:cNvSpPr>
          <p:nvPr/>
        </p:nvSpPr>
        <p:spPr bwMode="auto">
          <a:xfrm>
            <a:off x="3313431" y="4719638"/>
            <a:ext cx="1050288" cy="523220"/>
          </a:xfrm>
          <a:prstGeom prst="rect">
            <a:avLst/>
          </a:prstGeom>
          <a:solidFill>
            <a:srgbClr val="92D050"/>
          </a:solidFill>
          <a:ln w="31750" algn="ctr">
            <a:solidFill>
              <a:schemeClr val="bg1"/>
            </a:solidFill>
            <a:miter lim="800000"/>
            <a:headEnd/>
            <a:tailEnd/>
          </a:ln>
        </p:spPr>
        <p:txBody>
          <a:bodyPr wrap="none">
            <a:spAutoFit/>
          </a:bodyPr>
          <a:lstStyle/>
          <a:p>
            <a:r>
              <a:rPr lang="es-MX" sz="1400" b="0">
                <a:solidFill>
                  <a:schemeClr val="tx1"/>
                </a:solidFill>
              </a:rPr>
              <a:t>Acciones </a:t>
            </a:r>
          </a:p>
          <a:p>
            <a:r>
              <a:rPr lang="es-MX" sz="1400" b="0">
                <a:solidFill>
                  <a:schemeClr val="tx1"/>
                </a:solidFill>
              </a:rPr>
              <a:t>articuladas</a:t>
            </a:r>
            <a:endParaRPr lang="es-ES" sz="1400" b="0">
              <a:solidFill>
                <a:schemeClr val="tx1"/>
              </a:solidFill>
            </a:endParaRPr>
          </a:p>
        </p:txBody>
      </p:sp>
      <p:sp>
        <p:nvSpPr>
          <p:cNvPr id="80915" name="Text Box 226"/>
          <p:cNvSpPr txBox="1">
            <a:spLocks noChangeArrowheads="1"/>
          </p:cNvSpPr>
          <p:nvPr/>
        </p:nvSpPr>
        <p:spPr bwMode="auto">
          <a:xfrm>
            <a:off x="3233738" y="5535613"/>
            <a:ext cx="1220787" cy="762000"/>
          </a:xfrm>
          <a:prstGeom prst="rect">
            <a:avLst/>
          </a:prstGeom>
          <a:solidFill>
            <a:srgbClr val="92D050"/>
          </a:solidFill>
          <a:ln w="31750" algn="ctr">
            <a:solidFill>
              <a:schemeClr val="bg1"/>
            </a:solidFill>
            <a:miter lim="800000"/>
            <a:headEnd/>
            <a:tailEnd/>
          </a:ln>
        </p:spPr>
        <p:txBody>
          <a:bodyPr wrap="none">
            <a:spAutoFit/>
          </a:bodyPr>
          <a:lstStyle/>
          <a:p>
            <a:r>
              <a:rPr lang="es-MX" sz="1400" b="0">
                <a:solidFill>
                  <a:schemeClr val="tx1"/>
                </a:solidFill>
              </a:rPr>
              <a:t>Recursos</a:t>
            </a:r>
          </a:p>
          <a:p>
            <a:r>
              <a:rPr lang="es-MX" sz="1400" b="0">
                <a:solidFill>
                  <a:schemeClr val="tx1"/>
                </a:solidFill>
              </a:rPr>
              <a:t>justificados </a:t>
            </a:r>
          </a:p>
          <a:p>
            <a:r>
              <a:rPr lang="es-MX" sz="1400" b="0">
                <a:solidFill>
                  <a:schemeClr val="tx1"/>
                </a:solidFill>
              </a:rPr>
              <a:t>y priorizados</a:t>
            </a:r>
            <a:endParaRPr lang="es-ES" sz="1400" b="0">
              <a:solidFill>
                <a:schemeClr val="tx1"/>
              </a:solidFill>
            </a:endParaRPr>
          </a:p>
        </p:txBody>
      </p:sp>
      <p:cxnSp>
        <p:nvCxnSpPr>
          <p:cNvPr id="80916" name="AutoShape 227"/>
          <p:cNvCxnSpPr>
            <a:cxnSpLocks noChangeShapeType="1"/>
            <a:stCxn id="80902" idx="2"/>
            <a:endCxn id="80912" idx="0"/>
          </p:cNvCxnSpPr>
          <p:nvPr/>
        </p:nvCxnSpPr>
        <p:spPr bwMode="auto">
          <a:xfrm rot="5400000">
            <a:off x="4511285" y="1962343"/>
            <a:ext cx="462161" cy="1807579"/>
          </a:xfrm>
          <a:prstGeom prst="bentConnector3">
            <a:avLst>
              <a:gd name="adj1" fmla="val 50000"/>
            </a:avLst>
          </a:prstGeom>
          <a:noFill/>
          <a:ln w="12700">
            <a:solidFill>
              <a:schemeClr val="tx1"/>
            </a:solidFill>
            <a:miter lim="800000"/>
            <a:headEnd/>
            <a:tailEnd type="triangle" w="med" len="med"/>
          </a:ln>
        </p:spPr>
      </p:cxnSp>
      <p:cxnSp>
        <p:nvCxnSpPr>
          <p:cNvPr id="80917" name="AutoShape 228"/>
          <p:cNvCxnSpPr>
            <a:cxnSpLocks noChangeShapeType="1"/>
            <a:stCxn id="80912" idx="2"/>
            <a:endCxn id="80913" idx="0"/>
          </p:cNvCxnSpPr>
          <p:nvPr/>
        </p:nvCxnSpPr>
        <p:spPr bwMode="auto">
          <a:xfrm>
            <a:off x="3838575" y="3620433"/>
            <a:ext cx="794" cy="292755"/>
          </a:xfrm>
          <a:prstGeom prst="straightConnector1">
            <a:avLst/>
          </a:prstGeom>
          <a:noFill/>
          <a:ln w="12700">
            <a:solidFill>
              <a:schemeClr val="tx1"/>
            </a:solidFill>
            <a:round/>
            <a:headEnd/>
            <a:tailEnd type="triangle" w="med" len="med"/>
          </a:ln>
        </p:spPr>
      </p:cxnSp>
      <p:cxnSp>
        <p:nvCxnSpPr>
          <p:cNvPr id="80918" name="AutoShape 229"/>
          <p:cNvCxnSpPr>
            <a:cxnSpLocks noChangeShapeType="1"/>
            <a:stCxn id="80913" idx="2"/>
            <a:endCxn id="80914" idx="0"/>
          </p:cNvCxnSpPr>
          <p:nvPr/>
        </p:nvCxnSpPr>
        <p:spPr bwMode="auto">
          <a:xfrm flipH="1">
            <a:off x="3838575" y="4436408"/>
            <a:ext cx="794" cy="283230"/>
          </a:xfrm>
          <a:prstGeom prst="straightConnector1">
            <a:avLst/>
          </a:prstGeom>
          <a:noFill/>
          <a:ln w="12700">
            <a:solidFill>
              <a:schemeClr val="tx1"/>
            </a:solidFill>
            <a:round/>
            <a:headEnd/>
            <a:tailEnd type="triangle" w="med" len="med"/>
          </a:ln>
        </p:spPr>
      </p:cxnSp>
      <p:cxnSp>
        <p:nvCxnSpPr>
          <p:cNvPr id="80919" name="AutoShape 230"/>
          <p:cNvCxnSpPr>
            <a:cxnSpLocks noChangeShapeType="1"/>
            <a:stCxn id="80915" idx="0"/>
            <a:endCxn id="80914" idx="2"/>
          </p:cNvCxnSpPr>
          <p:nvPr/>
        </p:nvCxnSpPr>
        <p:spPr bwMode="auto">
          <a:xfrm flipH="1" flipV="1">
            <a:off x="3838575" y="5242858"/>
            <a:ext cx="5557" cy="292755"/>
          </a:xfrm>
          <a:prstGeom prst="straightConnector1">
            <a:avLst/>
          </a:prstGeom>
          <a:noFill/>
          <a:ln w="12700">
            <a:solidFill>
              <a:schemeClr val="tx1"/>
            </a:solidFill>
            <a:round/>
            <a:headEnd/>
            <a:tailEnd type="triangle" w="med" len="med"/>
          </a:ln>
        </p:spPr>
      </p:cxnSp>
      <p:cxnSp>
        <p:nvCxnSpPr>
          <p:cNvPr id="80920" name="AutoShape 231"/>
          <p:cNvCxnSpPr>
            <a:cxnSpLocks noChangeShapeType="1"/>
            <a:stCxn id="80908" idx="0"/>
            <a:endCxn id="80906" idx="2"/>
          </p:cNvCxnSpPr>
          <p:nvPr/>
        </p:nvCxnSpPr>
        <p:spPr bwMode="auto">
          <a:xfrm flipH="1" flipV="1">
            <a:off x="5461000" y="5242858"/>
            <a:ext cx="794" cy="291167"/>
          </a:xfrm>
          <a:prstGeom prst="straightConnector1">
            <a:avLst/>
          </a:prstGeom>
          <a:noFill/>
          <a:ln w="12700">
            <a:solidFill>
              <a:schemeClr val="tx1"/>
            </a:solidFill>
            <a:round/>
            <a:headEnd/>
            <a:tailEnd type="triangle" w="med" len="med"/>
          </a:ln>
        </p:spPr>
      </p:cxnSp>
      <p:cxnSp>
        <p:nvCxnSpPr>
          <p:cNvPr id="80921" name="AutoShape 232"/>
          <p:cNvCxnSpPr>
            <a:cxnSpLocks noChangeShapeType="1"/>
            <a:stCxn id="80909" idx="0"/>
            <a:endCxn id="80907" idx="2"/>
          </p:cNvCxnSpPr>
          <p:nvPr/>
        </p:nvCxnSpPr>
        <p:spPr bwMode="auto">
          <a:xfrm flipH="1" flipV="1">
            <a:off x="7308850" y="5239683"/>
            <a:ext cx="794" cy="294342"/>
          </a:xfrm>
          <a:prstGeom prst="straightConnector1">
            <a:avLst/>
          </a:prstGeom>
          <a:noFill/>
          <a:ln w="12700">
            <a:solidFill>
              <a:schemeClr val="tx1"/>
            </a:solidFill>
            <a:round/>
            <a:headEnd/>
            <a:tailEnd type="triangle" w="med" len="med"/>
          </a:ln>
        </p:spPr>
      </p:cxnSp>
      <p:cxnSp>
        <p:nvCxnSpPr>
          <p:cNvPr id="80922" name="AutoShape 233"/>
          <p:cNvCxnSpPr>
            <a:cxnSpLocks noChangeShapeType="1"/>
            <a:stCxn id="80905" idx="2"/>
            <a:endCxn id="80907" idx="0"/>
          </p:cNvCxnSpPr>
          <p:nvPr/>
        </p:nvCxnSpPr>
        <p:spPr bwMode="auto">
          <a:xfrm>
            <a:off x="7308057" y="4436408"/>
            <a:ext cx="793" cy="280055"/>
          </a:xfrm>
          <a:prstGeom prst="straightConnector1">
            <a:avLst/>
          </a:prstGeom>
          <a:noFill/>
          <a:ln w="12700">
            <a:solidFill>
              <a:schemeClr val="tx1"/>
            </a:solidFill>
            <a:round/>
            <a:headEnd/>
            <a:tailEnd type="triangle" w="med" len="med"/>
          </a:ln>
        </p:spPr>
      </p:cxnSp>
      <p:cxnSp>
        <p:nvCxnSpPr>
          <p:cNvPr id="80923" name="AutoShape 234"/>
          <p:cNvCxnSpPr>
            <a:cxnSpLocks noChangeShapeType="1"/>
            <a:stCxn id="80904" idx="2"/>
            <a:endCxn id="80906" idx="0"/>
          </p:cNvCxnSpPr>
          <p:nvPr/>
        </p:nvCxnSpPr>
        <p:spPr bwMode="auto">
          <a:xfrm>
            <a:off x="5458619" y="4436408"/>
            <a:ext cx="2381" cy="283230"/>
          </a:xfrm>
          <a:prstGeom prst="straightConnector1">
            <a:avLst/>
          </a:prstGeom>
          <a:noFill/>
          <a:ln w="12700">
            <a:solidFill>
              <a:schemeClr val="tx1"/>
            </a:solidFill>
            <a:round/>
            <a:headEnd/>
            <a:tailEnd type="triangle" w="med" len="med"/>
          </a:ln>
        </p:spPr>
      </p:cxnSp>
      <p:cxnSp>
        <p:nvCxnSpPr>
          <p:cNvPr id="80924" name="AutoShape 235"/>
          <p:cNvCxnSpPr>
            <a:cxnSpLocks noChangeShapeType="1"/>
            <a:stCxn id="80977" idx="2"/>
            <a:endCxn id="80904" idx="0"/>
          </p:cNvCxnSpPr>
          <p:nvPr/>
        </p:nvCxnSpPr>
        <p:spPr bwMode="auto">
          <a:xfrm flipH="1">
            <a:off x="5458619" y="3620429"/>
            <a:ext cx="2381" cy="292759"/>
          </a:xfrm>
          <a:prstGeom prst="straightConnector1">
            <a:avLst/>
          </a:prstGeom>
          <a:noFill/>
          <a:ln w="12700">
            <a:solidFill>
              <a:schemeClr val="tx1"/>
            </a:solidFill>
            <a:round/>
            <a:headEnd/>
            <a:tailEnd type="triangle" w="med" len="med"/>
          </a:ln>
        </p:spPr>
      </p:cxnSp>
      <p:cxnSp>
        <p:nvCxnSpPr>
          <p:cNvPr id="80925" name="AutoShape 236"/>
          <p:cNvCxnSpPr>
            <a:cxnSpLocks noChangeShapeType="1"/>
            <a:stCxn id="80903" idx="2"/>
            <a:endCxn id="80905" idx="0"/>
          </p:cNvCxnSpPr>
          <p:nvPr/>
        </p:nvCxnSpPr>
        <p:spPr bwMode="auto">
          <a:xfrm flipH="1">
            <a:off x="7308057" y="3620433"/>
            <a:ext cx="793" cy="292755"/>
          </a:xfrm>
          <a:prstGeom prst="straightConnector1">
            <a:avLst/>
          </a:prstGeom>
          <a:noFill/>
          <a:ln w="12700">
            <a:solidFill>
              <a:schemeClr val="tx1"/>
            </a:solidFill>
            <a:round/>
            <a:headEnd/>
            <a:tailEnd type="triangle" w="med" len="med"/>
          </a:ln>
        </p:spPr>
      </p:cxnSp>
      <p:grpSp>
        <p:nvGrpSpPr>
          <p:cNvPr id="80926" name="Group 237"/>
          <p:cNvGrpSpPr>
            <a:grpSpLocks/>
          </p:cNvGrpSpPr>
          <p:nvPr/>
        </p:nvGrpSpPr>
        <p:grpSpPr bwMode="auto">
          <a:xfrm>
            <a:off x="6115050" y="4005263"/>
            <a:ext cx="523875" cy="366712"/>
            <a:chOff x="3852" y="2805"/>
            <a:chExt cx="330" cy="231"/>
          </a:xfrm>
        </p:grpSpPr>
        <p:sp>
          <p:nvSpPr>
            <p:cNvPr id="80985" name="Text Box 238"/>
            <p:cNvSpPr txBox="1">
              <a:spLocks noChangeArrowheads="1"/>
            </p:cNvSpPr>
            <p:nvPr/>
          </p:nvSpPr>
          <p:spPr bwMode="auto">
            <a:xfrm>
              <a:off x="3906" y="2805"/>
              <a:ext cx="276" cy="231"/>
            </a:xfrm>
            <a:prstGeom prst="rect">
              <a:avLst/>
            </a:prstGeom>
            <a:noFill/>
            <a:ln w="9525">
              <a:noFill/>
              <a:miter lim="800000"/>
              <a:headEnd/>
              <a:tailEnd/>
            </a:ln>
          </p:spPr>
          <p:txBody>
            <a:bodyPr wrap="none">
              <a:spAutoFit/>
            </a:bodyPr>
            <a:lstStyle/>
            <a:p>
              <a:pPr algn="l"/>
              <a:r>
                <a:rPr lang="es-MX" sz="1800" b="0">
                  <a:solidFill>
                    <a:schemeClr val="tx1"/>
                  </a:solidFill>
                </a:rPr>
                <a:t> ...</a:t>
              </a:r>
              <a:endParaRPr lang="es-ES" sz="1800" b="0">
                <a:solidFill>
                  <a:schemeClr val="tx1"/>
                </a:solidFill>
              </a:endParaRPr>
            </a:p>
          </p:txBody>
        </p:sp>
        <p:sp>
          <p:nvSpPr>
            <p:cNvPr id="80986" name="Oval 239"/>
            <p:cNvSpPr>
              <a:spLocks noChangeArrowheads="1"/>
            </p:cNvSpPr>
            <p:nvPr/>
          </p:nvSpPr>
          <p:spPr bwMode="auto">
            <a:xfrm>
              <a:off x="3852" y="2863"/>
              <a:ext cx="113" cy="113"/>
            </a:xfrm>
            <a:prstGeom prst="ellipse">
              <a:avLst/>
            </a:prstGeom>
            <a:solidFill>
              <a:schemeClr val="tx1">
                <a:lumMod val="50000"/>
                <a:lumOff val="50000"/>
              </a:schemeClr>
            </a:solidFill>
            <a:ln w="22225" algn="ctr">
              <a:solidFill>
                <a:schemeClr val="bg1"/>
              </a:solidFill>
              <a:round/>
              <a:headEnd/>
              <a:tailEnd/>
            </a:ln>
          </p:spPr>
          <p:txBody>
            <a:bodyPr lIns="0" tIns="0" rIns="0" bIns="0" anchor="ctr" anchorCtr="1"/>
            <a:lstStyle/>
            <a:p>
              <a:r>
                <a:rPr lang="es-MX" sz="1400" b="0" dirty="0"/>
                <a:t>+</a:t>
              </a:r>
              <a:endParaRPr lang="es-ES" sz="1400" b="0" dirty="0"/>
            </a:p>
          </p:txBody>
        </p:sp>
      </p:grpSp>
      <p:sp>
        <p:nvSpPr>
          <p:cNvPr id="80927" name="Oval 240"/>
          <p:cNvSpPr>
            <a:spLocks noChangeArrowheads="1"/>
          </p:cNvSpPr>
          <p:nvPr/>
        </p:nvSpPr>
        <p:spPr bwMode="auto">
          <a:xfrm>
            <a:off x="4567238" y="3282950"/>
            <a:ext cx="179387" cy="179388"/>
          </a:xfrm>
          <a:prstGeom prst="ellipse">
            <a:avLst/>
          </a:prstGeom>
          <a:solidFill>
            <a:schemeClr val="tx1">
              <a:lumMod val="50000"/>
              <a:lumOff val="50000"/>
            </a:schemeClr>
          </a:solidFill>
          <a:ln w="22225" algn="ctr">
            <a:solidFill>
              <a:schemeClr val="bg1"/>
            </a:solidFill>
            <a:round/>
            <a:headEnd/>
            <a:tailEnd/>
          </a:ln>
        </p:spPr>
        <p:txBody>
          <a:bodyPr lIns="0" tIns="0" rIns="0" bIns="0" anchor="ctr" anchorCtr="1"/>
          <a:lstStyle/>
          <a:p>
            <a:r>
              <a:rPr lang="es-MX" sz="1400" b="0" dirty="0"/>
              <a:t>+</a:t>
            </a:r>
            <a:endParaRPr lang="es-ES" sz="1400" b="0" dirty="0"/>
          </a:p>
        </p:txBody>
      </p:sp>
      <p:grpSp>
        <p:nvGrpSpPr>
          <p:cNvPr id="80928" name="Group 241"/>
          <p:cNvGrpSpPr>
            <a:grpSpLocks/>
          </p:cNvGrpSpPr>
          <p:nvPr/>
        </p:nvGrpSpPr>
        <p:grpSpPr bwMode="auto">
          <a:xfrm>
            <a:off x="6115050" y="3168650"/>
            <a:ext cx="569913" cy="366713"/>
            <a:chOff x="3852" y="2276"/>
            <a:chExt cx="359" cy="231"/>
          </a:xfrm>
        </p:grpSpPr>
        <p:sp>
          <p:nvSpPr>
            <p:cNvPr id="80983" name="Text Box 242"/>
            <p:cNvSpPr txBox="1">
              <a:spLocks noChangeArrowheads="1"/>
            </p:cNvSpPr>
            <p:nvPr/>
          </p:nvSpPr>
          <p:spPr bwMode="auto">
            <a:xfrm>
              <a:off x="3895" y="2276"/>
              <a:ext cx="316" cy="231"/>
            </a:xfrm>
            <a:prstGeom prst="rect">
              <a:avLst/>
            </a:prstGeom>
            <a:noFill/>
            <a:ln w="9525">
              <a:noFill/>
              <a:miter lim="800000"/>
              <a:headEnd/>
              <a:tailEnd/>
            </a:ln>
          </p:spPr>
          <p:txBody>
            <a:bodyPr wrap="none">
              <a:spAutoFit/>
            </a:bodyPr>
            <a:lstStyle/>
            <a:p>
              <a:pPr algn="l"/>
              <a:r>
                <a:rPr lang="es-MX" sz="1800" b="0" dirty="0">
                  <a:solidFill>
                    <a:schemeClr val="tx1"/>
                  </a:solidFill>
                </a:rPr>
                <a:t>  ...</a:t>
              </a:r>
              <a:endParaRPr lang="es-ES" sz="1800" b="0" dirty="0">
                <a:solidFill>
                  <a:schemeClr val="tx1"/>
                </a:solidFill>
              </a:endParaRPr>
            </a:p>
          </p:txBody>
        </p:sp>
        <p:sp>
          <p:nvSpPr>
            <p:cNvPr id="80984" name="Oval 243"/>
            <p:cNvSpPr>
              <a:spLocks noChangeArrowheads="1"/>
            </p:cNvSpPr>
            <p:nvPr/>
          </p:nvSpPr>
          <p:spPr bwMode="auto">
            <a:xfrm>
              <a:off x="3852" y="2348"/>
              <a:ext cx="113" cy="113"/>
            </a:xfrm>
            <a:prstGeom prst="ellipse">
              <a:avLst/>
            </a:prstGeom>
            <a:solidFill>
              <a:schemeClr val="tx1">
                <a:lumMod val="50000"/>
                <a:lumOff val="50000"/>
              </a:schemeClr>
            </a:solidFill>
            <a:ln w="22225" algn="ctr">
              <a:solidFill>
                <a:schemeClr val="bg1"/>
              </a:solidFill>
              <a:round/>
              <a:headEnd/>
              <a:tailEnd/>
            </a:ln>
          </p:spPr>
          <p:txBody>
            <a:bodyPr lIns="0" tIns="0" rIns="0" bIns="0" anchor="ctr" anchorCtr="1"/>
            <a:lstStyle/>
            <a:p>
              <a:r>
                <a:rPr lang="es-MX" sz="1400" b="0" dirty="0"/>
                <a:t>+</a:t>
              </a:r>
              <a:endParaRPr lang="es-ES" sz="1400" b="0" dirty="0"/>
            </a:p>
          </p:txBody>
        </p:sp>
      </p:grpSp>
      <p:sp>
        <p:nvSpPr>
          <p:cNvPr id="80929" name="Oval 244"/>
          <p:cNvSpPr>
            <a:spLocks noChangeArrowheads="1"/>
          </p:cNvSpPr>
          <p:nvPr/>
        </p:nvSpPr>
        <p:spPr bwMode="auto">
          <a:xfrm>
            <a:off x="4567238" y="5824538"/>
            <a:ext cx="179387" cy="179387"/>
          </a:xfrm>
          <a:prstGeom prst="ellipse">
            <a:avLst/>
          </a:prstGeom>
          <a:solidFill>
            <a:schemeClr val="tx1">
              <a:lumMod val="50000"/>
              <a:lumOff val="50000"/>
            </a:schemeClr>
          </a:solidFill>
          <a:ln w="22225" algn="ctr">
            <a:solidFill>
              <a:schemeClr val="bg1"/>
            </a:solidFill>
            <a:round/>
            <a:headEnd/>
            <a:tailEnd/>
          </a:ln>
        </p:spPr>
        <p:txBody>
          <a:bodyPr lIns="0" tIns="0" rIns="0" bIns="0" anchor="ctr" anchorCtr="1"/>
          <a:lstStyle/>
          <a:p>
            <a:r>
              <a:rPr lang="es-MX" sz="1400" b="0" dirty="0"/>
              <a:t>+</a:t>
            </a:r>
            <a:endParaRPr lang="es-ES" sz="1400" b="0" dirty="0"/>
          </a:p>
        </p:txBody>
      </p:sp>
      <p:sp>
        <p:nvSpPr>
          <p:cNvPr id="80930" name="Oval 245"/>
          <p:cNvSpPr>
            <a:spLocks noChangeArrowheads="1"/>
          </p:cNvSpPr>
          <p:nvPr/>
        </p:nvSpPr>
        <p:spPr bwMode="auto">
          <a:xfrm>
            <a:off x="4567238" y="4906963"/>
            <a:ext cx="179387" cy="179387"/>
          </a:xfrm>
          <a:prstGeom prst="ellipse">
            <a:avLst/>
          </a:prstGeom>
          <a:solidFill>
            <a:schemeClr val="tx1">
              <a:lumMod val="50000"/>
              <a:lumOff val="50000"/>
            </a:schemeClr>
          </a:solidFill>
          <a:ln w="22225" algn="ctr">
            <a:solidFill>
              <a:schemeClr val="bg1"/>
            </a:solidFill>
            <a:round/>
            <a:headEnd/>
            <a:tailEnd/>
          </a:ln>
        </p:spPr>
        <p:txBody>
          <a:bodyPr lIns="0" tIns="0" rIns="0" bIns="0" anchor="ctr" anchorCtr="1"/>
          <a:lstStyle/>
          <a:p>
            <a:r>
              <a:rPr lang="es-MX" sz="1400" b="0" dirty="0"/>
              <a:t>+</a:t>
            </a:r>
            <a:endParaRPr lang="es-ES" sz="1400" b="0" dirty="0"/>
          </a:p>
        </p:txBody>
      </p:sp>
      <p:sp>
        <p:nvSpPr>
          <p:cNvPr id="80931" name="Oval 246"/>
          <p:cNvSpPr>
            <a:spLocks noChangeArrowheads="1"/>
          </p:cNvSpPr>
          <p:nvPr/>
        </p:nvSpPr>
        <p:spPr bwMode="auto">
          <a:xfrm>
            <a:off x="4567238" y="4097338"/>
            <a:ext cx="179387" cy="179387"/>
          </a:xfrm>
          <a:prstGeom prst="ellipse">
            <a:avLst/>
          </a:prstGeom>
          <a:solidFill>
            <a:schemeClr val="tx1">
              <a:lumMod val="50000"/>
              <a:lumOff val="50000"/>
            </a:schemeClr>
          </a:solidFill>
          <a:ln w="22225" algn="ctr">
            <a:solidFill>
              <a:schemeClr val="bg1"/>
            </a:solidFill>
            <a:round/>
            <a:headEnd/>
            <a:tailEnd/>
          </a:ln>
        </p:spPr>
        <p:txBody>
          <a:bodyPr lIns="0" tIns="0" rIns="0" bIns="0" anchor="ctr" anchorCtr="1"/>
          <a:lstStyle/>
          <a:p>
            <a:r>
              <a:rPr lang="es-MX" sz="1400" b="0" dirty="0"/>
              <a:t>+</a:t>
            </a:r>
            <a:endParaRPr lang="es-ES" sz="1400" b="0" dirty="0"/>
          </a:p>
        </p:txBody>
      </p:sp>
      <p:grpSp>
        <p:nvGrpSpPr>
          <p:cNvPr id="80932" name="Group 247"/>
          <p:cNvGrpSpPr>
            <a:grpSpLocks/>
          </p:cNvGrpSpPr>
          <p:nvPr/>
        </p:nvGrpSpPr>
        <p:grpSpPr bwMode="auto">
          <a:xfrm>
            <a:off x="6216650" y="5735638"/>
            <a:ext cx="561975" cy="366712"/>
            <a:chOff x="3852" y="3828"/>
            <a:chExt cx="354" cy="231"/>
          </a:xfrm>
        </p:grpSpPr>
        <p:sp>
          <p:nvSpPr>
            <p:cNvPr id="80981" name="Text Box 248"/>
            <p:cNvSpPr txBox="1">
              <a:spLocks noChangeArrowheads="1"/>
            </p:cNvSpPr>
            <p:nvPr/>
          </p:nvSpPr>
          <p:spPr bwMode="auto">
            <a:xfrm>
              <a:off x="3930" y="3828"/>
              <a:ext cx="276" cy="231"/>
            </a:xfrm>
            <a:prstGeom prst="rect">
              <a:avLst/>
            </a:prstGeom>
            <a:noFill/>
            <a:ln w="9525">
              <a:noFill/>
              <a:miter lim="800000"/>
              <a:headEnd/>
              <a:tailEnd/>
            </a:ln>
          </p:spPr>
          <p:txBody>
            <a:bodyPr wrap="none">
              <a:spAutoFit/>
            </a:bodyPr>
            <a:lstStyle/>
            <a:p>
              <a:pPr algn="l"/>
              <a:r>
                <a:rPr lang="es-MX" sz="1800" b="0">
                  <a:solidFill>
                    <a:schemeClr val="tx1"/>
                  </a:solidFill>
                </a:rPr>
                <a:t> ...</a:t>
              </a:r>
              <a:endParaRPr lang="es-ES" sz="1800" b="0">
                <a:solidFill>
                  <a:schemeClr val="tx1"/>
                </a:solidFill>
              </a:endParaRPr>
            </a:p>
          </p:txBody>
        </p:sp>
        <p:sp>
          <p:nvSpPr>
            <p:cNvPr id="80982" name="Oval 249"/>
            <p:cNvSpPr>
              <a:spLocks noChangeArrowheads="1"/>
            </p:cNvSpPr>
            <p:nvPr/>
          </p:nvSpPr>
          <p:spPr bwMode="auto">
            <a:xfrm>
              <a:off x="3852" y="3885"/>
              <a:ext cx="113" cy="113"/>
            </a:xfrm>
            <a:prstGeom prst="ellipse">
              <a:avLst/>
            </a:prstGeom>
            <a:solidFill>
              <a:schemeClr val="tx1">
                <a:lumMod val="50000"/>
                <a:lumOff val="50000"/>
              </a:schemeClr>
            </a:solidFill>
            <a:ln w="22225" algn="ctr">
              <a:solidFill>
                <a:schemeClr val="bg1"/>
              </a:solidFill>
              <a:round/>
              <a:headEnd/>
              <a:tailEnd/>
            </a:ln>
          </p:spPr>
          <p:txBody>
            <a:bodyPr lIns="0" tIns="0" rIns="0" bIns="0" anchor="ctr" anchorCtr="1"/>
            <a:lstStyle/>
            <a:p>
              <a:r>
                <a:rPr lang="es-MX" sz="1400" b="0" dirty="0"/>
                <a:t>+</a:t>
              </a:r>
              <a:endParaRPr lang="es-ES" sz="1400" b="0" dirty="0"/>
            </a:p>
          </p:txBody>
        </p:sp>
      </p:grpSp>
      <p:grpSp>
        <p:nvGrpSpPr>
          <p:cNvPr id="80933" name="Group 250"/>
          <p:cNvGrpSpPr>
            <a:grpSpLocks/>
          </p:cNvGrpSpPr>
          <p:nvPr/>
        </p:nvGrpSpPr>
        <p:grpSpPr bwMode="auto">
          <a:xfrm>
            <a:off x="6115050" y="4813300"/>
            <a:ext cx="542925" cy="366713"/>
            <a:chOff x="3852" y="3315"/>
            <a:chExt cx="342" cy="231"/>
          </a:xfrm>
        </p:grpSpPr>
        <p:sp>
          <p:nvSpPr>
            <p:cNvPr id="80979" name="Text Box 251"/>
            <p:cNvSpPr txBox="1">
              <a:spLocks noChangeArrowheads="1"/>
            </p:cNvSpPr>
            <p:nvPr/>
          </p:nvSpPr>
          <p:spPr bwMode="auto">
            <a:xfrm>
              <a:off x="3918" y="3315"/>
              <a:ext cx="276" cy="231"/>
            </a:xfrm>
            <a:prstGeom prst="rect">
              <a:avLst/>
            </a:prstGeom>
            <a:noFill/>
            <a:ln w="9525">
              <a:noFill/>
              <a:miter lim="800000"/>
              <a:headEnd/>
              <a:tailEnd/>
            </a:ln>
          </p:spPr>
          <p:txBody>
            <a:bodyPr wrap="none">
              <a:spAutoFit/>
            </a:bodyPr>
            <a:lstStyle/>
            <a:p>
              <a:pPr algn="l"/>
              <a:r>
                <a:rPr lang="es-MX" sz="1800" b="0">
                  <a:solidFill>
                    <a:schemeClr val="tx1"/>
                  </a:solidFill>
                </a:rPr>
                <a:t> ...</a:t>
              </a:r>
              <a:endParaRPr lang="es-ES" sz="1800" b="0">
                <a:solidFill>
                  <a:schemeClr val="tx1"/>
                </a:solidFill>
              </a:endParaRPr>
            </a:p>
          </p:txBody>
        </p:sp>
        <p:sp>
          <p:nvSpPr>
            <p:cNvPr id="80980" name="Oval 252"/>
            <p:cNvSpPr>
              <a:spLocks noChangeArrowheads="1"/>
            </p:cNvSpPr>
            <p:nvPr/>
          </p:nvSpPr>
          <p:spPr bwMode="auto">
            <a:xfrm>
              <a:off x="3852" y="3373"/>
              <a:ext cx="113" cy="113"/>
            </a:xfrm>
            <a:prstGeom prst="ellipse">
              <a:avLst/>
            </a:prstGeom>
            <a:solidFill>
              <a:schemeClr val="tx1">
                <a:lumMod val="50000"/>
                <a:lumOff val="50000"/>
              </a:schemeClr>
            </a:solidFill>
            <a:ln w="22225" algn="ctr">
              <a:solidFill>
                <a:schemeClr val="bg1"/>
              </a:solidFill>
              <a:round/>
              <a:headEnd/>
              <a:tailEnd/>
            </a:ln>
          </p:spPr>
          <p:txBody>
            <a:bodyPr lIns="0" tIns="0" rIns="0" bIns="0" anchor="ctr" anchorCtr="1"/>
            <a:lstStyle/>
            <a:p>
              <a:r>
                <a:rPr lang="es-MX" sz="1400" b="0" dirty="0"/>
                <a:t>+</a:t>
              </a:r>
              <a:endParaRPr lang="es-ES" sz="1400" b="0" dirty="0"/>
            </a:p>
          </p:txBody>
        </p:sp>
      </p:grpSp>
      <p:cxnSp>
        <p:nvCxnSpPr>
          <p:cNvPr id="80934" name="AutoShape 253"/>
          <p:cNvCxnSpPr>
            <a:cxnSpLocks noChangeShapeType="1"/>
            <a:stCxn id="80902" idx="2"/>
            <a:endCxn id="80903" idx="0"/>
          </p:cNvCxnSpPr>
          <p:nvPr/>
        </p:nvCxnSpPr>
        <p:spPr bwMode="auto">
          <a:xfrm rot="16200000" flipH="1">
            <a:off x="6246422" y="2034784"/>
            <a:ext cx="462161" cy="1662696"/>
          </a:xfrm>
          <a:prstGeom prst="bentConnector3">
            <a:avLst>
              <a:gd name="adj1" fmla="val 50000"/>
            </a:avLst>
          </a:prstGeom>
          <a:noFill/>
          <a:ln w="12700">
            <a:solidFill>
              <a:srgbClr val="000000"/>
            </a:solidFill>
            <a:miter lim="800000"/>
            <a:headEnd/>
            <a:tailEnd type="triangle" w="med" len="med"/>
          </a:ln>
        </p:spPr>
      </p:cxnSp>
      <p:cxnSp>
        <p:nvCxnSpPr>
          <p:cNvPr id="80935" name="AutoShape 254"/>
          <p:cNvCxnSpPr>
            <a:cxnSpLocks noChangeShapeType="1"/>
            <a:stCxn id="80912" idx="3"/>
            <a:endCxn id="80927" idx="2"/>
          </p:cNvCxnSpPr>
          <p:nvPr/>
        </p:nvCxnSpPr>
        <p:spPr bwMode="auto">
          <a:xfrm>
            <a:off x="4373337" y="3358823"/>
            <a:ext cx="193901" cy="13821"/>
          </a:xfrm>
          <a:prstGeom prst="straightConnector1">
            <a:avLst/>
          </a:prstGeom>
          <a:noFill/>
          <a:ln w="22225">
            <a:solidFill>
              <a:schemeClr val="bg1"/>
            </a:solidFill>
            <a:round/>
            <a:headEnd/>
            <a:tailEnd/>
          </a:ln>
        </p:spPr>
      </p:cxnSp>
      <p:cxnSp>
        <p:nvCxnSpPr>
          <p:cNvPr id="80936" name="AutoShape 255"/>
          <p:cNvCxnSpPr>
            <a:cxnSpLocks noChangeShapeType="1"/>
            <a:stCxn id="80927" idx="6"/>
            <a:endCxn id="80977" idx="1"/>
          </p:cNvCxnSpPr>
          <p:nvPr/>
        </p:nvCxnSpPr>
        <p:spPr bwMode="auto">
          <a:xfrm flipV="1">
            <a:off x="4746625" y="3358819"/>
            <a:ext cx="179613" cy="13825"/>
          </a:xfrm>
          <a:prstGeom prst="straightConnector1">
            <a:avLst/>
          </a:prstGeom>
          <a:noFill/>
          <a:ln w="22225">
            <a:solidFill>
              <a:schemeClr val="bg1"/>
            </a:solidFill>
            <a:round/>
            <a:headEnd/>
            <a:tailEnd/>
          </a:ln>
        </p:spPr>
      </p:cxnSp>
      <p:cxnSp>
        <p:nvCxnSpPr>
          <p:cNvPr id="80937" name="AutoShape 256"/>
          <p:cNvCxnSpPr>
            <a:cxnSpLocks noChangeShapeType="1"/>
            <a:stCxn id="80977" idx="3"/>
            <a:endCxn id="80984" idx="2"/>
          </p:cNvCxnSpPr>
          <p:nvPr/>
        </p:nvCxnSpPr>
        <p:spPr bwMode="auto">
          <a:xfrm>
            <a:off x="5995762" y="3358819"/>
            <a:ext cx="119288" cy="13825"/>
          </a:xfrm>
          <a:prstGeom prst="straightConnector1">
            <a:avLst/>
          </a:prstGeom>
          <a:noFill/>
          <a:ln w="22225">
            <a:solidFill>
              <a:schemeClr val="bg1"/>
            </a:solidFill>
            <a:round/>
            <a:headEnd/>
            <a:tailEnd/>
          </a:ln>
        </p:spPr>
      </p:cxnSp>
      <p:cxnSp>
        <p:nvCxnSpPr>
          <p:cNvPr id="80938" name="AutoShape 257"/>
          <p:cNvCxnSpPr>
            <a:cxnSpLocks noChangeShapeType="1"/>
            <a:stCxn id="80984" idx="6"/>
            <a:endCxn id="80903" idx="1"/>
          </p:cNvCxnSpPr>
          <p:nvPr/>
        </p:nvCxnSpPr>
        <p:spPr bwMode="auto">
          <a:xfrm flipV="1">
            <a:off x="6294438" y="3358823"/>
            <a:ext cx="479650" cy="13821"/>
          </a:xfrm>
          <a:prstGeom prst="straightConnector1">
            <a:avLst/>
          </a:prstGeom>
          <a:noFill/>
          <a:ln w="22225">
            <a:solidFill>
              <a:schemeClr val="bg1"/>
            </a:solidFill>
            <a:round/>
            <a:headEnd/>
            <a:tailEnd/>
          </a:ln>
        </p:spPr>
      </p:cxnSp>
      <p:cxnSp>
        <p:nvCxnSpPr>
          <p:cNvPr id="80939" name="AutoShape 258"/>
          <p:cNvCxnSpPr>
            <a:cxnSpLocks noChangeShapeType="1"/>
            <a:stCxn id="80913" idx="3"/>
            <a:endCxn id="80931" idx="2"/>
          </p:cNvCxnSpPr>
          <p:nvPr/>
        </p:nvCxnSpPr>
        <p:spPr bwMode="auto">
          <a:xfrm>
            <a:off x="4378138" y="4174798"/>
            <a:ext cx="189100" cy="12234"/>
          </a:xfrm>
          <a:prstGeom prst="straightConnector1">
            <a:avLst/>
          </a:prstGeom>
          <a:noFill/>
          <a:ln w="22225">
            <a:solidFill>
              <a:schemeClr val="bg1"/>
            </a:solidFill>
            <a:round/>
            <a:headEnd/>
            <a:tailEnd/>
          </a:ln>
        </p:spPr>
      </p:cxnSp>
      <p:cxnSp>
        <p:nvCxnSpPr>
          <p:cNvPr id="80940" name="AutoShape 259"/>
          <p:cNvCxnSpPr>
            <a:cxnSpLocks noChangeShapeType="1"/>
            <a:stCxn id="80931" idx="6"/>
            <a:endCxn id="80904" idx="1"/>
          </p:cNvCxnSpPr>
          <p:nvPr/>
        </p:nvCxnSpPr>
        <p:spPr bwMode="auto">
          <a:xfrm flipV="1">
            <a:off x="4746625" y="4174798"/>
            <a:ext cx="173224" cy="12234"/>
          </a:xfrm>
          <a:prstGeom prst="straightConnector1">
            <a:avLst/>
          </a:prstGeom>
          <a:noFill/>
          <a:ln w="22225">
            <a:solidFill>
              <a:schemeClr val="bg1"/>
            </a:solidFill>
            <a:round/>
            <a:headEnd/>
            <a:tailEnd/>
          </a:ln>
        </p:spPr>
      </p:cxnSp>
      <p:cxnSp>
        <p:nvCxnSpPr>
          <p:cNvPr id="80941" name="AutoShape 260"/>
          <p:cNvCxnSpPr>
            <a:cxnSpLocks noChangeShapeType="1"/>
            <a:stCxn id="80914" idx="3"/>
            <a:endCxn id="80930" idx="2"/>
          </p:cNvCxnSpPr>
          <p:nvPr/>
        </p:nvCxnSpPr>
        <p:spPr bwMode="auto">
          <a:xfrm>
            <a:off x="4363719" y="4981248"/>
            <a:ext cx="203519" cy="15409"/>
          </a:xfrm>
          <a:prstGeom prst="straightConnector1">
            <a:avLst/>
          </a:prstGeom>
          <a:noFill/>
          <a:ln w="22225">
            <a:solidFill>
              <a:schemeClr val="bg1"/>
            </a:solidFill>
            <a:round/>
            <a:headEnd/>
            <a:tailEnd/>
          </a:ln>
        </p:spPr>
      </p:cxnSp>
      <p:cxnSp>
        <p:nvCxnSpPr>
          <p:cNvPr id="80942" name="AutoShape 261"/>
          <p:cNvCxnSpPr>
            <a:cxnSpLocks noChangeShapeType="1"/>
            <a:stCxn id="80930" idx="6"/>
            <a:endCxn id="80906" idx="1"/>
          </p:cNvCxnSpPr>
          <p:nvPr/>
        </p:nvCxnSpPr>
        <p:spPr bwMode="auto">
          <a:xfrm flipV="1">
            <a:off x="4746625" y="4981248"/>
            <a:ext cx="189231" cy="15409"/>
          </a:xfrm>
          <a:prstGeom prst="straightConnector1">
            <a:avLst/>
          </a:prstGeom>
          <a:noFill/>
          <a:ln w="22225">
            <a:solidFill>
              <a:schemeClr val="bg1"/>
            </a:solidFill>
            <a:round/>
            <a:headEnd/>
            <a:tailEnd/>
          </a:ln>
        </p:spPr>
      </p:cxnSp>
      <p:cxnSp>
        <p:nvCxnSpPr>
          <p:cNvPr id="80943" name="AutoShape 262"/>
          <p:cNvCxnSpPr>
            <a:cxnSpLocks noChangeShapeType="1"/>
            <a:stCxn id="80915" idx="3"/>
            <a:endCxn id="80929" idx="2"/>
          </p:cNvCxnSpPr>
          <p:nvPr/>
        </p:nvCxnSpPr>
        <p:spPr bwMode="auto">
          <a:xfrm flipV="1">
            <a:off x="4470400" y="5915025"/>
            <a:ext cx="85725" cy="1588"/>
          </a:xfrm>
          <a:prstGeom prst="straightConnector1">
            <a:avLst/>
          </a:prstGeom>
          <a:noFill/>
          <a:ln w="22225">
            <a:solidFill>
              <a:schemeClr val="bg1"/>
            </a:solidFill>
            <a:round/>
            <a:headEnd/>
            <a:tailEnd/>
          </a:ln>
        </p:spPr>
      </p:cxnSp>
      <p:cxnSp>
        <p:nvCxnSpPr>
          <p:cNvPr id="80944" name="AutoShape 263"/>
          <p:cNvCxnSpPr>
            <a:cxnSpLocks noChangeShapeType="1"/>
            <a:stCxn id="80929" idx="6"/>
            <a:endCxn id="80908" idx="1"/>
          </p:cNvCxnSpPr>
          <p:nvPr/>
        </p:nvCxnSpPr>
        <p:spPr bwMode="auto">
          <a:xfrm>
            <a:off x="4757738" y="5915025"/>
            <a:ext cx="77787" cy="0"/>
          </a:xfrm>
          <a:prstGeom prst="straightConnector1">
            <a:avLst/>
          </a:prstGeom>
          <a:noFill/>
          <a:ln w="22225">
            <a:solidFill>
              <a:schemeClr val="bg1"/>
            </a:solidFill>
            <a:round/>
            <a:headEnd/>
            <a:tailEnd/>
          </a:ln>
        </p:spPr>
      </p:cxnSp>
      <p:cxnSp>
        <p:nvCxnSpPr>
          <p:cNvPr id="80945" name="AutoShape 264"/>
          <p:cNvCxnSpPr>
            <a:cxnSpLocks noChangeShapeType="1"/>
            <a:stCxn id="80904" idx="3"/>
            <a:endCxn id="80986" idx="2"/>
          </p:cNvCxnSpPr>
          <p:nvPr/>
        </p:nvCxnSpPr>
        <p:spPr bwMode="auto">
          <a:xfrm>
            <a:off x="5997388" y="4174798"/>
            <a:ext cx="117662" cy="12234"/>
          </a:xfrm>
          <a:prstGeom prst="straightConnector1">
            <a:avLst/>
          </a:prstGeom>
          <a:noFill/>
          <a:ln w="22225">
            <a:solidFill>
              <a:schemeClr val="bg1"/>
            </a:solidFill>
            <a:round/>
            <a:headEnd/>
            <a:tailEnd/>
          </a:ln>
        </p:spPr>
      </p:cxnSp>
      <p:cxnSp>
        <p:nvCxnSpPr>
          <p:cNvPr id="80946" name="AutoShape 265"/>
          <p:cNvCxnSpPr>
            <a:cxnSpLocks noChangeShapeType="1"/>
            <a:stCxn id="80986" idx="6"/>
            <a:endCxn id="80905" idx="1"/>
          </p:cNvCxnSpPr>
          <p:nvPr/>
        </p:nvCxnSpPr>
        <p:spPr bwMode="auto">
          <a:xfrm flipV="1">
            <a:off x="6294438" y="4174798"/>
            <a:ext cx="474849" cy="12234"/>
          </a:xfrm>
          <a:prstGeom prst="straightConnector1">
            <a:avLst/>
          </a:prstGeom>
          <a:noFill/>
          <a:ln w="22225">
            <a:solidFill>
              <a:schemeClr val="bg1"/>
            </a:solidFill>
            <a:round/>
            <a:headEnd/>
            <a:tailEnd/>
          </a:ln>
        </p:spPr>
      </p:cxnSp>
      <p:cxnSp>
        <p:nvCxnSpPr>
          <p:cNvPr id="80947" name="AutoShape 266"/>
          <p:cNvCxnSpPr>
            <a:cxnSpLocks noChangeShapeType="1"/>
            <a:stCxn id="80906" idx="3"/>
            <a:endCxn id="80980" idx="2"/>
          </p:cNvCxnSpPr>
          <p:nvPr/>
        </p:nvCxnSpPr>
        <p:spPr bwMode="auto">
          <a:xfrm>
            <a:off x="5986144" y="4981248"/>
            <a:ext cx="128906" cy="13821"/>
          </a:xfrm>
          <a:prstGeom prst="straightConnector1">
            <a:avLst/>
          </a:prstGeom>
          <a:noFill/>
          <a:ln w="22225">
            <a:solidFill>
              <a:schemeClr val="bg1"/>
            </a:solidFill>
            <a:round/>
            <a:headEnd/>
            <a:tailEnd/>
          </a:ln>
        </p:spPr>
      </p:cxnSp>
      <p:cxnSp>
        <p:nvCxnSpPr>
          <p:cNvPr id="80948" name="AutoShape 267"/>
          <p:cNvCxnSpPr>
            <a:cxnSpLocks noChangeShapeType="1"/>
            <a:stCxn id="80980" idx="6"/>
            <a:endCxn id="80907" idx="1"/>
          </p:cNvCxnSpPr>
          <p:nvPr/>
        </p:nvCxnSpPr>
        <p:spPr bwMode="auto">
          <a:xfrm flipV="1">
            <a:off x="6294438" y="4978073"/>
            <a:ext cx="489268" cy="16996"/>
          </a:xfrm>
          <a:prstGeom prst="straightConnector1">
            <a:avLst/>
          </a:prstGeom>
          <a:noFill/>
          <a:ln w="22225">
            <a:solidFill>
              <a:schemeClr val="bg1"/>
            </a:solidFill>
            <a:round/>
            <a:headEnd/>
            <a:tailEnd/>
          </a:ln>
        </p:spPr>
      </p:cxnSp>
      <p:cxnSp>
        <p:nvCxnSpPr>
          <p:cNvPr id="80949" name="AutoShape 268"/>
          <p:cNvCxnSpPr>
            <a:cxnSpLocks noChangeShapeType="1"/>
            <a:stCxn id="80908" idx="3"/>
            <a:endCxn id="80982" idx="2"/>
          </p:cNvCxnSpPr>
          <p:nvPr/>
        </p:nvCxnSpPr>
        <p:spPr bwMode="auto">
          <a:xfrm>
            <a:off x="6088063" y="5915025"/>
            <a:ext cx="117475" cy="1588"/>
          </a:xfrm>
          <a:prstGeom prst="straightConnector1">
            <a:avLst/>
          </a:prstGeom>
          <a:noFill/>
          <a:ln w="22225">
            <a:solidFill>
              <a:schemeClr val="bg1"/>
            </a:solidFill>
            <a:round/>
            <a:headEnd/>
            <a:tailEnd/>
          </a:ln>
        </p:spPr>
      </p:cxnSp>
      <p:cxnSp>
        <p:nvCxnSpPr>
          <p:cNvPr id="80950" name="AutoShape 269"/>
          <p:cNvCxnSpPr>
            <a:cxnSpLocks noChangeShapeType="1"/>
            <a:stCxn id="80982" idx="6"/>
            <a:endCxn id="80909" idx="1"/>
          </p:cNvCxnSpPr>
          <p:nvPr/>
        </p:nvCxnSpPr>
        <p:spPr bwMode="auto">
          <a:xfrm flipV="1">
            <a:off x="6407150" y="5915025"/>
            <a:ext cx="276225" cy="1588"/>
          </a:xfrm>
          <a:prstGeom prst="straightConnector1">
            <a:avLst/>
          </a:prstGeom>
          <a:noFill/>
          <a:ln w="22225">
            <a:solidFill>
              <a:schemeClr val="bg1"/>
            </a:solidFill>
            <a:round/>
            <a:headEnd/>
            <a:tailEnd/>
          </a:ln>
        </p:spPr>
      </p:cxnSp>
      <p:sp>
        <p:nvSpPr>
          <p:cNvPr id="80977" name="Text Box 271"/>
          <p:cNvSpPr txBox="1">
            <a:spLocks noChangeArrowheads="1"/>
          </p:cNvSpPr>
          <p:nvPr/>
        </p:nvSpPr>
        <p:spPr bwMode="auto">
          <a:xfrm>
            <a:off x="4926238" y="3097209"/>
            <a:ext cx="1069524" cy="523220"/>
          </a:xfrm>
          <a:prstGeom prst="rect">
            <a:avLst/>
          </a:prstGeom>
          <a:solidFill>
            <a:srgbClr val="92D050"/>
          </a:solidFill>
          <a:ln w="31750" algn="ctr">
            <a:solidFill>
              <a:schemeClr val="bg1"/>
            </a:solidFill>
            <a:miter lim="800000"/>
            <a:headEnd/>
            <a:tailEnd/>
          </a:ln>
        </p:spPr>
        <p:txBody>
          <a:bodyPr wrap="none">
            <a:spAutoFit/>
          </a:bodyPr>
          <a:lstStyle/>
          <a:p>
            <a:r>
              <a:rPr lang="es-MX" sz="1400" b="0">
                <a:solidFill>
                  <a:schemeClr val="tx1"/>
                </a:solidFill>
              </a:rPr>
              <a:t>Objetivo</a:t>
            </a:r>
          </a:p>
          <a:p>
            <a:r>
              <a:rPr lang="es-MX" sz="1400" b="0">
                <a:solidFill>
                  <a:schemeClr val="tx1"/>
                </a:solidFill>
              </a:rPr>
              <a:t>particular 2</a:t>
            </a:r>
            <a:endParaRPr lang="es-ES" sz="1400" b="0">
              <a:solidFill>
                <a:schemeClr val="tx1"/>
              </a:solidFill>
            </a:endParaRPr>
          </a:p>
        </p:txBody>
      </p:sp>
      <p:cxnSp>
        <p:nvCxnSpPr>
          <p:cNvPr id="80952" name="AutoShape 273"/>
          <p:cNvCxnSpPr>
            <a:cxnSpLocks noChangeShapeType="1"/>
            <a:stCxn id="80902" idx="2"/>
          </p:cNvCxnSpPr>
          <p:nvPr/>
        </p:nvCxnSpPr>
        <p:spPr bwMode="auto">
          <a:xfrm>
            <a:off x="5646154" y="2635052"/>
            <a:ext cx="10109" cy="460573"/>
          </a:xfrm>
          <a:prstGeom prst="straightConnector1">
            <a:avLst/>
          </a:prstGeom>
          <a:noFill/>
          <a:ln w="12700">
            <a:solidFill>
              <a:schemeClr val="tx1"/>
            </a:solidFill>
            <a:round/>
            <a:headEnd/>
            <a:tailEnd type="triangle" w="med" len="med"/>
          </a:ln>
        </p:spPr>
      </p:cxnSp>
      <p:sp>
        <p:nvSpPr>
          <p:cNvPr id="80953" name="Rectangle 274"/>
          <p:cNvSpPr>
            <a:spLocks noChangeArrowheads="1"/>
          </p:cNvSpPr>
          <p:nvPr/>
        </p:nvSpPr>
        <p:spPr bwMode="auto">
          <a:xfrm>
            <a:off x="8421688" y="3121025"/>
            <a:ext cx="250825" cy="503238"/>
          </a:xfrm>
          <a:prstGeom prst="rect">
            <a:avLst/>
          </a:prstGeom>
          <a:noFill/>
          <a:ln w="22225" algn="ctr">
            <a:noFill/>
            <a:miter lim="800000"/>
            <a:headEnd/>
            <a:tailEnd/>
          </a:ln>
        </p:spPr>
        <p:txBody>
          <a:bodyPr wrap="none" anchor="ctr"/>
          <a:lstStyle/>
          <a:p>
            <a:endParaRPr lang="es-ES_tradnl" sz="1400" b="0">
              <a:solidFill>
                <a:schemeClr val="tx1"/>
              </a:solidFill>
            </a:endParaRPr>
          </a:p>
        </p:txBody>
      </p:sp>
      <p:sp>
        <p:nvSpPr>
          <p:cNvPr id="80954" name="Rectangle 275"/>
          <p:cNvSpPr>
            <a:spLocks noChangeArrowheads="1"/>
          </p:cNvSpPr>
          <p:nvPr/>
        </p:nvSpPr>
        <p:spPr bwMode="auto">
          <a:xfrm>
            <a:off x="8421688" y="3935413"/>
            <a:ext cx="250825" cy="503237"/>
          </a:xfrm>
          <a:prstGeom prst="rect">
            <a:avLst/>
          </a:prstGeom>
          <a:noFill/>
          <a:ln w="22225" algn="ctr">
            <a:noFill/>
            <a:miter lim="800000"/>
            <a:headEnd/>
            <a:tailEnd/>
          </a:ln>
        </p:spPr>
        <p:txBody>
          <a:bodyPr wrap="none" anchor="ctr"/>
          <a:lstStyle/>
          <a:p>
            <a:endParaRPr lang="es-ES_tradnl" sz="1400" b="0">
              <a:solidFill>
                <a:schemeClr val="tx1"/>
              </a:solidFill>
            </a:endParaRPr>
          </a:p>
        </p:txBody>
      </p:sp>
      <p:sp>
        <p:nvSpPr>
          <p:cNvPr id="80955" name="Rectangle 276"/>
          <p:cNvSpPr>
            <a:spLocks noChangeArrowheads="1"/>
          </p:cNvSpPr>
          <p:nvPr/>
        </p:nvSpPr>
        <p:spPr bwMode="auto">
          <a:xfrm>
            <a:off x="8421688" y="4738688"/>
            <a:ext cx="250825" cy="503237"/>
          </a:xfrm>
          <a:prstGeom prst="rect">
            <a:avLst/>
          </a:prstGeom>
          <a:noFill/>
          <a:ln w="22225" algn="ctr">
            <a:noFill/>
            <a:miter lim="800000"/>
            <a:headEnd/>
            <a:tailEnd/>
          </a:ln>
        </p:spPr>
        <p:txBody>
          <a:bodyPr wrap="none" anchor="ctr"/>
          <a:lstStyle/>
          <a:p>
            <a:endParaRPr lang="es-ES_tradnl" sz="1400" b="0">
              <a:solidFill>
                <a:schemeClr val="tx1"/>
              </a:solidFill>
            </a:endParaRPr>
          </a:p>
        </p:txBody>
      </p:sp>
      <p:sp>
        <p:nvSpPr>
          <p:cNvPr id="80956" name="Rectangle 277"/>
          <p:cNvSpPr>
            <a:spLocks noChangeArrowheads="1"/>
          </p:cNvSpPr>
          <p:nvPr/>
        </p:nvSpPr>
        <p:spPr bwMode="auto">
          <a:xfrm>
            <a:off x="8423275" y="5541963"/>
            <a:ext cx="250825" cy="503237"/>
          </a:xfrm>
          <a:prstGeom prst="rect">
            <a:avLst/>
          </a:prstGeom>
          <a:noFill/>
          <a:ln w="22225" algn="ctr">
            <a:noFill/>
            <a:miter lim="800000"/>
            <a:headEnd/>
            <a:tailEnd/>
          </a:ln>
        </p:spPr>
        <p:txBody>
          <a:bodyPr wrap="none" anchor="ctr"/>
          <a:lstStyle/>
          <a:p>
            <a:endParaRPr lang="es-ES_tradnl" sz="1400" b="0">
              <a:solidFill>
                <a:schemeClr val="tx1"/>
              </a:solidFill>
            </a:endParaRPr>
          </a:p>
        </p:txBody>
      </p:sp>
      <p:sp>
        <p:nvSpPr>
          <p:cNvPr id="80957" name="Rectangle 278"/>
          <p:cNvSpPr>
            <a:spLocks noChangeArrowheads="1"/>
          </p:cNvSpPr>
          <p:nvPr/>
        </p:nvSpPr>
        <p:spPr bwMode="auto">
          <a:xfrm>
            <a:off x="8421688" y="985838"/>
            <a:ext cx="250825" cy="503237"/>
          </a:xfrm>
          <a:prstGeom prst="rect">
            <a:avLst/>
          </a:prstGeom>
          <a:noFill/>
          <a:ln w="22225" algn="ctr">
            <a:noFill/>
            <a:miter lim="800000"/>
            <a:headEnd/>
            <a:tailEnd/>
          </a:ln>
        </p:spPr>
        <p:txBody>
          <a:bodyPr wrap="none" anchor="ctr"/>
          <a:lstStyle/>
          <a:p>
            <a:endParaRPr lang="es-ES_tradnl" sz="1400" b="0">
              <a:solidFill>
                <a:schemeClr val="tx1"/>
              </a:solidFill>
            </a:endParaRPr>
          </a:p>
        </p:txBody>
      </p:sp>
      <p:cxnSp>
        <p:nvCxnSpPr>
          <p:cNvPr id="80958" name="AutoShape 279"/>
          <p:cNvCxnSpPr>
            <a:cxnSpLocks noChangeShapeType="1"/>
            <a:stCxn id="80903" idx="3"/>
            <a:endCxn id="80953" idx="1"/>
          </p:cNvCxnSpPr>
          <p:nvPr/>
        </p:nvCxnSpPr>
        <p:spPr bwMode="auto">
          <a:xfrm>
            <a:off x="7843612" y="3358823"/>
            <a:ext cx="578076" cy="13821"/>
          </a:xfrm>
          <a:prstGeom prst="straightConnector1">
            <a:avLst/>
          </a:prstGeom>
          <a:noFill/>
          <a:ln w="12700">
            <a:solidFill>
              <a:schemeClr val="tx1"/>
            </a:solidFill>
            <a:round/>
            <a:headEnd/>
            <a:tailEnd type="triangle" w="med" len="med"/>
          </a:ln>
        </p:spPr>
      </p:cxnSp>
      <p:cxnSp>
        <p:nvCxnSpPr>
          <p:cNvPr id="80959" name="AutoShape 280"/>
          <p:cNvCxnSpPr>
            <a:cxnSpLocks noChangeShapeType="1"/>
            <a:stCxn id="80905" idx="3"/>
            <a:endCxn id="80954" idx="1"/>
          </p:cNvCxnSpPr>
          <p:nvPr/>
        </p:nvCxnSpPr>
        <p:spPr bwMode="auto">
          <a:xfrm>
            <a:off x="7846826" y="4174798"/>
            <a:ext cx="574862" cy="12234"/>
          </a:xfrm>
          <a:prstGeom prst="straightConnector1">
            <a:avLst/>
          </a:prstGeom>
          <a:noFill/>
          <a:ln w="12700">
            <a:solidFill>
              <a:schemeClr val="tx1"/>
            </a:solidFill>
            <a:round/>
            <a:headEnd/>
            <a:tailEnd type="triangle" w="med" len="med"/>
          </a:ln>
        </p:spPr>
      </p:cxnSp>
      <p:cxnSp>
        <p:nvCxnSpPr>
          <p:cNvPr id="80960" name="AutoShape 281"/>
          <p:cNvCxnSpPr>
            <a:cxnSpLocks noChangeShapeType="1"/>
            <a:stCxn id="80907" idx="3"/>
            <a:endCxn id="80955" idx="1"/>
          </p:cNvCxnSpPr>
          <p:nvPr/>
        </p:nvCxnSpPr>
        <p:spPr bwMode="auto">
          <a:xfrm>
            <a:off x="7833994" y="4978073"/>
            <a:ext cx="587694" cy="12234"/>
          </a:xfrm>
          <a:prstGeom prst="straightConnector1">
            <a:avLst/>
          </a:prstGeom>
          <a:noFill/>
          <a:ln w="12700">
            <a:solidFill>
              <a:schemeClr val="tx1"/>
            </a:solidFill>
            <a:round/>
            <a:headEnd/>
            <a:tailEnd type="triangle" w="med" len="med"/>
          </a:ln>
        </p:spPr>
      </p:cxnSp>
      <p:sp>
        <p:nvSpPr>
          <p:cNvPr id="80961" name="Text Box 282"/>
          <p:cNvSpPr txBox="1">
            <a:spLocks noChangeArrowheads="1"/>
          </p:cNvSpPr>
          <p:nvPr/>
        </p:nvSpPr>
        <p:spPr bwMode="auto">
          <a:xfrm>
            <a:off x="0" y="101600"/>
            <a:ext cx="9144000" cy="584775"/>
          </a:xfrm>
          <a:prstGeom prst="rect">
            <a:avLst/>
          </a:prstGeom>
          <a:noFill/>
          <a:ln w="12700" algn="ctr">
            <a:noFill/>
            <a:miter lim="800000"/>
            <a:headEnd/>
            <a:tailEnd/>
          </a:ln>
        </p:spPr>
        <p:txBody>
          <a:bodyPr>
            <a:spAutoFit/>
          </a:bodyPr>
          <a:lstStyle/>
          <a:p>
            <a:pPr>
              <a:spcBef>
                <a:spcPct val="50000"/>
              </a:spcBef>
            </a:pPr>
            <a:r>
              <a:rPr lang="es-MX" sz="1600" dirty="0">
                <a:solidFill>
                  <a:schemeClr val="tx1"/>
                </a:solidFill>
              </a:rPr>
              <a:t>Diagrama del proyecto integral para atender la problemática de la </a:t>
            </a:r>
            <a:r>
              <a:rPr lang="es-MX" sz="1600" dirty="0" smtClean="0">
                <a:solidFill>
                  <a:schemeClr val="tx1"/>
                </a:solidFill>
              </a:rPr>
              <a:t>gestión o los problemas comunes de los PE</a:t>
            </a:r>
            <a:endParaRPr lang="es-ES" sz="1600" dirty="0">
              <a:solidFill>
                <a:schemeClr val="tx1"/>
              </a:solidFill>
            </a:endParaRPr>
          </a:p>
        </p:txBody>
      </p:sp>
      <p:sp>
        <p:nvSpPr>
          <p:cNvPr id="80962" name="AutoShape 283"/>
          <p:cNvSpPr>
            <a:spLocks noChangeArrowheads="1"/>
          </p:cNvSpPr>
          <p:nvPr/>
        </p:nvSpPr>
        <p:spPr bwMode="auto">
          <a:xfrm>
            <a:off x="8278813" y="1081088"/>
            <a:ext cx="250825" cy="503237"/>
          </a:xfrm>
          <a:prstGeom prst="flowChartAlternateProcess">
            <a:avLst/>
          </a:prstGeom>
          <a:noFill/>
          <a:ln w="22225" algn="ctr">
            <a:noFill/>
            <a:miter lim="800000"/>
            <a:headEnd/>
            <a:tailEnd/>
          </a:ln>
        </p:spPr>
        <p:txBody>
          <a:bodyPr wrap="none" anchor="ctr"/>
          <a:lstStyle/>
          <a:p>
            <a:endParaRPr lang="es-ES_tradnl" sz="1400" b="0">
              <a:solidFill>
                <a:schemeClr val="tx1"/>
              </a:solidFill>
            </a:endParaRPr>
          </a:p>
        </p:txBody>
      </p:sp>
      <p:cxnSp>
        <p:nvCxnSpPr>
          <p:cNvPr id="80963" name="AutoShape 284"/>
          <p:cNvCxnSpPr>
            <a:cxnSpLocks noChangeShapeType="1"/>
            <a:endCxn id="80962" idx="0"/>
          </p:cNvCxnSpPr>
          <p:nvPr/>
        </p:nvCxnSpPr>
        <p:spPr bwMode="auto">
          <a:xfrm>
            <a:off x="7434263" y="1081088"/>
            <a:ext cx="969962" cy="0"/>
          </a:xfrm>
          <a:prstGeom prst="straightConnector1">
            <a:avLst/>
          </a:prstGeom>
          <a:noFill/>
          <a:ln w="12700">
            <a:solidFill>
              <a:schemeClr val="tx1"/>
            </a:solidFill>
            <a:round/>
            <a:headEnd/>
            <a:tailEnd type="triangle" w="med" len="med"/>
          </a:ln>
        </p:spPr>
      </p:cxnSp>
      <p:sp>
        <p:nvSpPr>
          <p:cNvPr id="80964" name="Text Box 285"/>
          <p:cNvSpPr txBox="1">
            <a:spLocks noChangeArrowheads="1"/>
          </p:cNvSpPr>
          <p:nvPr/>
        </p:nvSpPr>
        <p:spPr bwMode="auto">
          <a:xfrm>
            <a:off x="323850" y="735013"/>
            <a:ext cx="2735263" cy="307777"/>
          </a:xfrm>
          <a:prstGeom prst="rect">
            <a:avLst/>
          </a:prstGeom>
          <a:solidFill>
            <a:srgbClr val="92D050"/>
          </a:solidFill>
          <a:ln w="31750" algn="ctr">
            <a:solidFill>
              <a:srgbClr val="C0C0C0"/>
            </a:solidFill>
            <a:miter lim="800000"/>
            <a:headEnd/>
            <a:tailEnd/>
          </a:ln>
        </p:spPr>
        <p:txBody>
          <a:bodyPr>
            <a:spAutoFit/>
          </a:bodyPr>
          <a:lstStyle/>
          <a:p>
            <a:r>
              <a:rPr lang="es-MX" sz="1400">
                <a:solidFill>
                  <a:schemeClr val="tx1"/>
                </a:solidFill>
              </a:rPr>
              <a:t>Autoevaluación</a:t>
            </a:r>
            <a:endParaRPr lang="es-ES" sz="1400">
              <a:solidFill>
                <a:schemeClr val="tx1"/>
              </a:solidFill>
            </a:endParaRPr>
          </a:p>
        </p:txBody>
      </p:sp>
      <p:sp>
        <p:nvSpPr>
          <p:cNvPr id="80965" name="Text Box 286"/>
          <p:cNvSpPr txBox="1">
            <a:spLocks noChangeArrowheads="1"/>
          </p:cNvSpPr>
          <p:nvPr/>
        </p:nvSpPr>
        <p:spPr bwMode="auto">
          <a:xfrm>
            <a:off x="3487738" y="735013"/>
            <a:ext cx="4103687" cy="307777"/>
          </a:xfrm>
          <a:prstGeom prst="rect">
            <a:avLst/>
          </a:prstGeom>
          <a:solidFill>
            <a:srgbClr val="92D050"/>
          </a:solidFill>
          <a:ln w="31750">
            <a:solidFill>
              <a:srgbClr val="C0C0C0"/>
            </a:solidFill>
            <a:miter lim="800000"/>
            <a:headEnd/>
            <a:tailEnd/>
          </a:ln>
        </p:spPr>
        <p:txBody>
          <a:bodyPr>
            <a:spAutoFit/>
          </a:bodyPr>
          <a:lstStyle/>
          <a:p>
            <a:r>
              <a:rPr lang="es-MX" sz="1400">
                <a:solidFill>
                  <a:schemeClr val="tx1"/>
                </a:solidFill>
              </a:rPr>
              <a:t>Actualización de la planeación</a:t>
            </a:r>
            <a:endParaRPr lang="es-ES" sz="1400">
              <a:solidFill>
                <a:schemeClr val="tx1"/>
              </a:solidFill>
            </a:endParaRPr>
          </a:p>
        </p:txBody>
      </p:sp>
      <p:sp>
        <p:nvSpPr>
          <p:cNvPr id="80966" name="Text Box 287"/>
          <p:cNvSpPr txBox="1">
            <a:spLocks noChangeArrowheads="1"/>
          </p:cNvSpPr>
          <p:nvPr/>
        </p:nvSpPr>
        <p:spPr bwMode="auto">
          <a:xfrm>
            <a:off x="323850" y="1109663"/>
            <a:ext cx="1368425" cy="307777"/>
          </a:xfrm>
          <a:prstGeom prst="rect">
            <a:avLst/>
          </a:prstGeom>
          <a:solidFill>
            <a:srgbClr val="92D050"/>
          </a:solidFill>
          <a:ln w="31750" algn="ctr">
            <a:solidFill>
              <a:srgbClr val="C0C0C0"/>
            </a:solidFill>
            <a:miter lim="800000"/>
            <a:headEnd/>
            <a:tailEnd/>
          </a:ln>
        </p:spPr>
        <p:txBody>
          <a:bodyPr>
            <a:spAutoFit/>
          </a:bodyPr>
          <a:lstStyle/>
          <a:p>
            <a:r>
              <a:rPr lang="es-MX" sz="1400" b="0">
                <a:solidFill>
                  <a:schemeClr val="tx1"/>
                </a:solidFill>
              </a:rPr>
              <a:t>Fortalezas</a:t>
            </a:r>
            <a:endParaRPr lang="es-ES" sz="1400" b="0">
              <a:solidFill>
                <a:schemeClr val="tx1"/>
              </a:solidFill>
            </a:endParaRPr>
          </a:p>
        </p:txBody>
      </p:sp>
      <p:sp>
        <p:nvSpPr>
          <p:cNvPr id="80967" name="Text Box 288"/>
          <p:cNvSpPr txBox="1">
            <a:spLocks noChangeArrowheads="1"/>
          </p:cNvSpPr>
          <p:nvPr/>
        </p:nvSpPr>
        <p:spPr bwMode="auto">
          <a:xfrm>
            <a:off x="1692275" y="1109663"/>
            <a:ext cx="1366838" cy="307777"/>
          </a:xfrm>
          <a:prstGeom prst="rect">
            <a:avLst/>
          </a:prstGeom>
          <a:solidFill>
            <a:srgbClr val="92D050"/>
          </a:solidFill>
          <a:ln w="31750" algn="ctr">
            <a:solidFill>
              <a:srgbClr val="C0C0C0"/>
            </a:solidFill>
            <a:miter lim="800000"/>
            <a:headEnd/>
            <a:tailEnd/>
          </a:ln>
        </p:spPr>
        <p:txBody>
          <a:bodyPr>
            <a:spAutoFit/>
          </a:bodyPr>
          <a:lstStyle/>
          <a:p>
            <a:pPr algn="l"/>
            <a:r>
              <a:rPr lang="es-MX" sz="1400" b="0">
                <a:solidFill>
                  <a:schemeClr val="tx1"/>
                </a:solidFill>
              </a:rPr>
              <a:t>Problemas</a:t>
            </a:r>
            <a:endParaRPr lang="es-ES" sz="1400" b="0">
              <a:solidFill>
                <a:schemeClr val="tx1"/>
              </a:solidFill>
            </a:endParaRPr>
          </a:p>
        </p:txBody>
      </p:sp>
      <p:sp>
        <p:nvSpPr>
          <p:cNvPr id="80968" name="Text Box 289"/>
          <p:cNvSpPr txBox="1">
            <a:spLocks noChangeArrowheads="1"/>
          </p:cNvSpPr>
          <p:nvPr/>
        </p:nvSpPr>
        <p:spPr bwMode="auto">
          <a:xfrm>
            <a:off x="3487738" y="1093788"/>
            <a:ext cx="1223962" cy="523220"/>
          </a:xfrm>
          <a:prstGeom prst="rect">
            <a:avLst/>
          </a:prstGeom>
          <a:solidFill>
            <a:srgbClr val="92D050"/>
          </a:solidFill>
          <a:ln w="31750" algn="ctr">
            <a:solidFill>
              <a:srgbClr val="C0C0C0"/>
            </a:solidFill>
            <a:miter lim="800000"/>
            <a:headEnd/>
            <a:tailEnd/>
          </a:ln>
        </p:spPr>
        <p:txBody>
          <a:bodyPr>
            <a:spAutoFit/>
          </a:bodyPr>
          <a:lstStyle/>
          <a:p>
            <a:r>
              <a:rPr lang="es-MX" sz="1400" b="0">
                <a:solidFill>
                  <a:schemeClr val="tx1"/>
                </a:solidFill>
              </a:rPr>
              <a:t>Objetivos </a:t>
            </a:r>
          </a:p>
          <a:p>
            <a:pPr algn="l"/>
            <a:r>
              <a:rPr lang="es-MX" sz="1400" b="0">
                <a:solidFill>
                  <a:schemeClr val="tx1"/>
                </a:solidFill>
              </a:rPr>
              <a:t>estratégicos</a:t>
            </a:r>
            <a:endParaRPr lang="es-ES" sz="1400" b="0">
              <a:solidFill>
                <a:schemeClr val="tx1"/>
              </a:solidFill>
            </a:endParaRPr>
          </a:p>
        </p:txBody>
      </p:sp>
      <p:sp>
        <p:nvSpPr>
          <p:cNvPr id="80969" name="Text Box 290"/>
          <p:cNvSpPr txBox="1">
            <a:spLocks noChangeArrowheads="1"/>
          </p:cNvSpPr>
          <p:nvPr/>
        </p:nvSpPr>
        <p:spPr bwMode="auto">
          <a:xfrm>
            <a:off x="4932363" y="1201383"/>
            <a:ext cx="1292225" cy="307777"/>
          </a:xfrm>
          <a:prstGeom prst="rect">
            <a:avLst/>
          </a:prstGeom>
          <a:solidFill>
            <a:srgbClr val="92D050"/>
          </a:solidFill>
          <a:ln w="31750" algn="ctr">
            <a:solidFill>
              <a:srgbClr val="C0C0C0"/>
            </a:solidFill>
            <a:miter lim="800000"/>
            <a:headEnd/>
            <a:tailEnd/>
          </a:ln>
        </p:spPr>
        <p:txBody>
          <a:bodyPr anchor="ctr">
            <a:spAutoFit/>
          </a:bodyPr>
          <a:lstStyle/>
          <a:p>
            <a:r>
              <a:rPr lang="es-MX" sz="1400" b="0">
                <a:solidFill>
                  <a:schemeClr val="tx1"/>
                </a:solidFill>
              </a:rPr>
              <a:t>Estrategias</a:t>
            </a:r>
            <a:endParaRPr lang="es-ES" sz="1400" b="0">
              <a:solidFill>
                <a:schemeClr val="tx1"/>
              </a:solidFill>
            </a:endParaRPr>
          </a:p>
        </p:txBody>
      </p:sp>
      <p:sp>
        <p:nvSpPr>
          <p:cNvPr id="80970" name="Text Box 291"/>
          <p:cNvSpPr txBox="1">
            <a:spLocks noChangeArrowheads="1"/>
          </p:cNvSpPr>
          <p:nvPr/>
        </p:nvSpPr>
        <p:spPr bwMode="auto">
          <a:xfrm>
            <a:off x="6412305" y="1093788"/>
            <a:ext cx="1199367" cy="523220"/>
          </a:xfrm>
          <a:prstGeom prst="rect">
            <a:avLst/>
          </a:prstGeom>
          <a:solidFill>
            <a:srgbClr val="92D050"/>
          </a:solidFill>
          <a:ln w="31750" algn="ctr">
            <a:solidFill>
              <a:srgbClr val="C0C0C0"/>
            </a:solidFill>
            <a:miter lim="800000"/>
            <a:headEnd/>
            <a:tailEnd/>
          </a:ln>
        </p:spPr>
        <p:txBody>
          <a:bodyPr wrap="none">
            <a:spAutoFit/>
          </a:bodyPr>
          <a:lstStyle/>
          <a:p>
            <a:r>
              <a:rPr lang="es-MX" sz="1400" b="0" dirty="0">
                <a:solidFill>
                  <a:schemeClr val="tx1"/>
                </a:solidFill>
              </a:rPr>
              <a:t>Metas </a:t>
            </a:r>
          </a:p>
          <a:p>
            <a:r>
              <a:rPr lang="es-MX" sz="1400" b="0" dirty="0">
                <a:solidFill>
                  <a:schemeClr val="tx1"/>
                </a:solidFill>
              </a:rPr>
              <a:t>C</a:t>
            </a:r>
            <a:r>
              <a:rPr lang="es-MX" sz="1400" b="0" dirty="0" smtClean="0">
                <a:solidFill>
                  <a:schemeClr val="tx1"/>
                </a:solidFill>
              </a:rPr>
              <a:t>ompromiso</a:t>
            </a:r>
            <a:endParaRPr lang="es-ES" sz="1400" b="0" dirty="0">
              <a:solidFill>
                <a:schemeClr val="tx1"/>
              </a:solidFill>
            </a:endParaRPr>
          </a:p>
        </p:txBody>
      </p:sp>
      <p:cxnSp>
        <p:nvCxnSpPr>
          <p:cNvPr id="80971" name="AutoShape 292"/>
          <p:cNvCxnSpPr>
            <a:cxnSpLocks noChangeShapeType="1"/>
            <a:stCxn id="80968" idx="3"/>
            <a:endCxn id="80969" idx="1"/>
          </p:cNvCxnSpPr>
          <p:nvPr/>
        </p:nvCxnSpPr>
        <p:spPr bwMode="auto">
          <a:xfrm flipV="1">
            <a:off x="4711700" y="1355272"/>
            <a:ext cx="220663" cy="126"/>
          </a:xfrm>
          <a:prstGeom prst="straightConnector1">
            <a:avLst/>
          </a:prstGeom>
          <a:noFill/>
          <a:ln w="9525">
            <a:solidFill>
              <a:schemeClr val="tx1"/>
            </a:solidFill>
            <a:round/>
            <a:headEnd/>
            <a:tailEnd type="triangle" w="med" len="med"/>
          </a:ln>
        </p:spPr>
      </p:cxnSp>
      <p:cxnSp>
        <p:nvCxnSpPr>
          <p:cNvPr id="80972" name="AutoShape 293"/>
          <p:cNvCxnSpPr>
            <a:cxnSpLocks noChangeShapeType="1"/>
            <a:stCxn id="80969" idx="3"/>
            <a:endCxn id="80970" idx="1"/>
          </p:cNvCxnSpPr>
          <p:nvPr/>
        </p:nvCxnSpPr>
        <p:spPr bwMode="auto">
          <a:xfrm>
            <a:off x="6224588" y="1355272"/>
            <a:ext cx="187717" cy="126"/>
          </a:xfrm>
          <a:prstGeom prst="straightConnector1">
            <a:avLst/>
          </a:prstGeom>
          <a:noFill/>
          <a:ln w="9525">
            <a:solidFill>
              <a:schemeClr val="tx1"/>
            </a:solidFill>
            <a:round/>
            <a:headEnd/>
            <a:tailEnd type="triangle" w="med" len="med"/>
          </a:ln>
        </p:spPr>
      </p:cxnSp>
      <p:cxnSp>
        <p:nvCxnSpPr>
          <p:cNvPr id="80973" name="AutoShape 294"/>
          <p:cNvCxnSpPr>
            <a:cxnSpLocks noChangeShapeType="1"/>
          </p:cNvCxnSpPr>
          <p:nvPr/>
        </p:nvCxnSpPr>
        <p:spPr bwMode="auto">
          <a:xfrm>
            <a:off x="3074988" y="1077913"/>
            <a:ext cx="396875" cy="0"/>
          </a:xfrm>
          <a:prstGeom prst="straightConnector1">
            <a:avLst/>
          </a:prstGeom>
          <a:noFill/>
          <a:ln w="12700">
            <a:solidFill>
              <a:schemeClr val="tx1"/>
            </a:solidFill>
            <a:round/>
            <a:headEnd/>
            <a:tailEnd type="triangle" w="med" len="med"/>
          </a:ln>
        </p:spPr>
      </p:cxnSp>
      <p:sp>
        <p:nvSpPr>
          <p:cNvPr id="80974" name="Text Box 298"/>
          <p:cNvSpPr txBox="1">
            <a:spLocks noChangeArrowheads="1"/>
          </p:cNvSpPr>
          <p:nvPr/>
        </p:nvSpPr>
        <p:spPr bwMode="auto">
          <a:xfrm>
            <a:off x="93663" y="6308725"/>
            <a:ext cx="9110662" cy="561975"/>
          </a:xfrm>
          <a:prstGeom prst="rect">
            <a:avLst/>
          </a:prstGeom>
          <a:noFill/>
          <a:ln w="3175" algn="ctr">
            <a:noFill/>
            <a:miter lim="800000"/>
            <a:headEnd/>
            <a:tailEnd/>
          </a:ln>
        </p:spPr>
        <p:txBody>
          <a:bodyPr wrap="none" tIns="90000">
            <a:spAutoFit/>
          </a:bodyPr>
          <a:lstStyle/>
          <a:p>
            <a:pPr algn="l">
              <a:buFontTx/>
              <a:buChar char="•"/>
              <a:tabLst>
                <a:tab pos="180975" algn="l"/>
                <a:tab pos="447675" algn="l"/>
              </a:tabLst>
            </a:pPr>
            <a:r>
              <a:rPr lang="es-MX" sz="1400" i="1">
                <a:solidFill>
                  <a:schemeClr val="tx1"/>
                </a:solidFill>
              </a:rPr>
              <a:t>Máximo</a:t>
            </a:r>
            <a:r>
              <a:rPr lang="es-MX" sz="1400" b="0" i="1">
                <a:solidFill>
                  <a:schemeClr val="tx1"/>
                </a:solidFill>
              </a:rPr>
              <a:t> cuatro objetivos particulares por proyecto integral del ProGES</a:t>
            </a:r>
          </a:p>
          <a:p>
            <a:pPr algn="l">
              <a:buFontTx/>
              <a:buChar char="•"/>
              <a:tabLst>
                <a:tab pos="180975" algn="l"/>
                <a:tab pos="447675" algn="l"/>
              </a:tabLst>
            </a:pPr>
            <a:r>
              <a:rPr lang="es-MX" sz="1400" i="1">
                <a:solidFill>
                  <a:schemeClr val="tx1"/>
                </a:solidFill>
              </a:rPr>
              <a:t>Máximo</a:t>
            </a:r>
            <a:r>
              <a:rPr lang="es-MX" sz="1400" b="0" i="1">
                <a:solidFill>
                  <a:schemeClr val="tx1"/>
                </a:solidFill>
              </a:rPr>
              <a:t> cuatro metas de gestión por objetivo particular y cuatro acciones articuladas por meta con sus recursos </a:t>
            </a:r>
            <a:endParaRPr lang="es-ES" sz="1400" b="0" i="1">
              <a:solidFill>
                <a:schemeClr val="tx1"/>
              </a:solidFill>
            </a:endParaRPr>
          </a:p>
        </p:txBody>
      </p:sp>
      <p:sp>
        <p:nvSpPr>
          <p:cNvPr id="80975" name="Rectangle 118">
            <a:hlinkClick r:id="" action="ppaction://hlinkshowjump?jump=lastslideviewed"/>
          </p:cNvPr>
          <p:cNvSpPr>
            <a:spLocks noChangeArrowheads="1"/>
          </p:cNvSpPr>
          <p:nvPr/>
        </p:nvSpPr>
        <p:spPr bwMode="auto">
          <a:xfrm>
            <a:off x="0" y="0"/>
            <a:ext cx="9144000" cy="6858000"/>
          </a:xfrm>
          <a:prstGeom prst="rect">
            <a:avLst/>
          </a:prstGeom>
          <a:noFill/>
          <a:ln w="3175" algn="ctr">
            <a:solidFill>
              <a:srgbClr val="B2B2B2"/>
            </a:solidFill>
            <a:miter lim="800000"/>
            <a:headEnd/>
            <a:tailEnd/>
          </a:ln>
        </p:spPr>
        <p:txBody>
          <a:bodyPr wrap="none" anchor="ctr"/>
          <a:lstStyle/>
          <a:p>
            <a:endParaRPr lang="es-ES_tradnl" sz="1400" b="0">
              <a:solidFill>
                <a:schemeClr val="tx1"/>
              </a:solidFill>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1805206"/>
            <a:ext cx="9144000" cy="5040094"/>
          </a:xfrm>
          <a:prstGeom prst="rect">
            <a:avLst/>
          </a:prstGeom>
          <a:solidFill>
            <a:schemeClr val="bg1">
              <a:lumMod val="95000"/>
              <a:alpha val="15000"/>
            </a:schemeClr>
          </a:solidFill>
        </p:spPr>
        <p:txBody>
          <a:bodyPr>
            <a:noAutofit/>
          </a:bodyPr>
          <a:lstStyle/>
          <a:p>
            <a:pPr algn="just">
              <a:spcAft>
                <a:spcPts val="0"/>
              </a:spcAft>
              <a:defRPr/>
            </a:pPr>
            <a:endParaRPr lang="es-MX" sz="500" b="1" dirty="0" smtClean="0">
              <a:solidFill>
                <a:schemeClr val="tx1"/>
              </a:solidFill>
              <a:latin typeface="+mn-lt"/>
              <a:ea typeface="Calibri" pitchFamily="34" charset="0"/>
              <a:cs typeface="Times New Roman" pitchFamily="18" charset="0"/>
            </a:endParaRPr>
          </a:p>
          <a:p>
            <a:pPr algn="just">
              <a:spcAft>
                <a:spcPts val="0"/>
              </a:spcAft>
              <a:defRPr/>
            </a:pPr>
            <a:r>
              <a:rPr lang="es-MX" sz="1300" b="1" dirty="0" smtClean="0">
                <a:solidFill>
                  <a:schemeClr val="tx1"/>
                </a:solidFill>
                <a:latin typeface="+mn-lt"/>
                <a:ea typeface="Calibri" pitchFamily="34" charset="0"/>
                <a:cs typeface="Times New Roman" pitchFamily="18" charset="0"/>
              </a:rPr>
              <a:t>PFCE 2016-217</a:t>
            </a:r>
          </a:p>
          <a:p>
            <a:pPr algn="just">
              <a:spcAft>
                <a:spcPts val="0"/>
              </a:spcAft>
              <a:defRPr/>
            </a:pPr>
            <a:endParaRPr lang="es-MX" sz="800" b="1" dirty="0" smtClean="0">
              <a:solidFill>
                <a:schemeClr val="tx1"/>
              </a:solidFill>
              <a:latin typeface="+mn-lt"/>
              <a:ea typeface="Calibri" pitchFamily="34" charset="0"/>
              <a:cs typeface="Times New Roman" pitchFamily="18" charset="0"/>
            </a:endParaRPr>
          </a:p>
          <a:p>
            <a:pPr algn="just">
              <a:spcAft>
                <a:spcPts val="0"/>
              </a:spcAft>
              <a:defRPr/>
            </a:pPr>
            <a:r>
              <a:rPr lang="es-MX" sz="1300" b="1" dirty="0" smtClean="0">
                <a:solidFill>
                  <a:schemeClr val="tx1"/>
                </a:solidFill>
                <a:latin typeface="+mn-lt"/>
                <a:ea typeface="Calibri" pitchFamily="34" charset="0"/>
                <a:cs typeface="Times New Roman" pitchFamily="18" charset="0"/>
              </a:rPr>
              <a:t>Objetivos generales:</a:t>
            </a:r>
            <a:endParaRPr lang="es-ES" sz="1300" b="1" dirty="0">
              <a:solidFill>
                <a:schemeClr val="tx1"/>
              </a:solidFill>
              <a:latin typeface="+mn-lt"/>
              <a:ea typeface="Calibri" pitchFamily="34" charset="0"/>
              <a:cs typeface="Times New Roman" pitchFamily="18" charset="0"/>
            </a:endParaRPr>
          </a:p>
          <a:p>
            <a:pPr algn="just">
              <a:spcAft>
                <a:spcPts val="0"/>
              </a:spcAft>
              <a:defRPr/>
            </a:pPr>
            <a:endParaRPr lang="es-MX" sz="800" b="1" dirty="0" smtClean="0">
              <a:solidFill>
                <a:schemeClr val="tx1"/>
              </a:solidFill>
              <a:latin typeface="+mn-lt"/>
              <a:ea typeface="Calibri" pitchFamily="34" charset="0"/>
              <a:cs typeface="Times New Roman" pitchFamily="18" charset="0"/>
            </a:endParaRPr>
          </a:p>
          <a:p>
            <a:pPr marL="342900" indent="-342900" algn="just">
              <a:spcAft>
                <a:spcPts val="0"/>
              </a:spcAft>
              <a:buFont typeface="+mj-lt"/>
              <a:buAutoNum type="arabicPeriod"/>
              <a:defRPr/>
            </a:pPr>
            <a:r>
              <a:rPr lang="es-MX" sz="1300" dirty="0" smtClean="0">
                <a:solidFill>
                  <a:schemeClr val="tx1"/>
                </a:solidFill>
                <a:latin typeface="+mn-lt"/>
                <a:ea typeface="Calibri" pitchFamily="34" charset="0"/>
                <a:cs typeface="Times New Roman" pitchFamily="18" charset="0"/>
              </a:rPr>
              <a:t>Consolidar </a:t>
            </a:r>
            <a:r>
              <a:rPr lang="es-MX" sz="1300" dirty="0">
                <a:solidFill>
                  <a:schemeClr val="tx1"/>
                </a:solidFill>
                <a:latin typeface="+mn-lt"/>
                <a:ea typeface="Calibri" pitchFamily="34" charset="0"/>
                <a:cs typeface="Times New Roman" pitchFamily="18" charset="0"/>
              </a:rPr>
              <a:t>los procesos de autoevaluación institucional, de evaluación externa y de mejora continua de la calidad, para:</a:t>
            </a:r>
            <a:endParaRPr lang="es-MX" sz="1300" b="1" dirty="0" smtClean="0">
              <a:solidFill>
                <a:schemeClr val="tx1"/>
              </a:solidFill>
              <a:latin typeface="+mn-lt"/>
              <a:ea typeface="Calibri" pitchFamily="34" charset="0"/>
              <a:cs typeface="Times New Roman" pitchFamily="18" charset="0"/>
            </a:endParaRPr>
          </a:p>
          <a:p>
            <a:pPr algn="just">
              <a:spcAft>
                <a:spcPts val="0"/>
              </a:spcAft>
              <a:defRPr/>
            </a:pPr>
            <a:endParaRPr lang="es-MX" sz="500" dirty="0">
              <a:solidFill>
                <a:schemeClr val="tx1"/>
              </a:solidFill>
              <a:latin typeface="+mn-lt"/>
              <a:ea typeface="Calibri" pitchFamily="34" charset="0"/>
              <a:cs typeface="Times New Roman" pitchFamily="18" charset="0"/>
            </a:endParaRPr>
          </a:p>
          <a:p>
            <a:pPr marL="857250" lvl="1" indent="-400050" algn="just">
              <a:spcAft>
                <a:spcPts val="0"/>
              </a:spcAft>
              <a:buFont typeface="+mj-lt"/>
              <a:buAutoNum type="romanUcPeriod"/>
              <a:defRPr/>
            </a:pPr>
            <a:r>
              <a:rPr lang="es-MX" sz="1300" i="1" dirty="0" smtClean="0">
                <a:solidFill>
                  <a:schemeClr val="tx1"/>
                </a:solidFill>
                <a:latin typeface="+mn-lt"/>
                <a:ea typeface="Calibri" pitchFamily="34" charset="0"/>
                <a:cs typeface="Times New Roman" pitchFamily="18" charset="0"/>
              </a:rPr>
              <a:t>Promover </a:t>
            </a:r>
            <a:r>
              <a:rPr lang="es-MX" sz="1300" i="1" dirty="0">
                <a:solidFill>
                  <a:schemeClr val="tx1"/>
                </a:solidFill>
                <a:latin typeface="+mn-lt"/>
                <a:ea typeface="Calibri" pitchFamily="34" charset="0"/>
                <a:cs typeface="Times New Roman" pitchFamily="18" charset="0"/>
              </a:rPr>
              <a:t>y contribuir a la mejora y al aseguramiento de una educación superior de buena calidad que </a:t>
            </a:r>
            <a:r>
              <a:rPr lang="es-MX" sz="1300" i="1" dirty="0" smtClean="0">
                <a:solidFill>
                  <a:schemeClr val="tx1"/>
                </a:solidFill>
                <a:latin typeface="+mn-lt"/>
                <a:ea typeface="Calibri" pitchFamily="34" charset="0"/>
                <a:cs typeface="Times New Roman" pitchFamily="18" charset="0"/>
              </a:rPr>
              <a:t>forme técnicos superiores, </a:t>
            </a:r>
            <a:r>
              <a:rPr lang="es-MX" sz="1300" i="1" dirty="0">
                <a:solidFill>
                  <a:schemeClr val="tx1"/>
                </a:solidFill>
                <a:latin typeface="+mn-lt"/>
                <a:ea typeface="Calibri" pitchFamily="34" charset="0"/>
                <a:cs typeface="Times New Roman" pitchFamily="18" charset="0"/>
              </a:rPr>
              <a:t>profesionistas, especialistas y profesores-investigadores </a:t>
            </a:r>
            <a:r>
              <a:rPr lang="es-MX" sz="1300" i="1" dirty="0" smtClean="0">
                <a:solidFill>
                  <a:schemeClr val="tx1"/>
                </a:solidFill>
                <a:latin typeface="+mn-lt"/>
                <a:ea typeface="Calibri" pitchFamily="34" charset="0"/>
                <a:cs typeface="Times New Roman" pitchFamily="18" charset="0"/>
              </a:rPr>
              <a:t>que contribuyan a la sociedad del conocimiento al </a:t>
            </a:r>
            <a:r>
              <a:rPr lang="es-MX" sz="1300" i="1" dirty="0">
                <a:solidFill>
                  <a:schemeClr val="tx1"/>
                </a:solidFill>
                <a:latin typeface="+mn-lt"/>
                <a:ea typeface="Calibri" pitchFamily="34" charset="0"/>
                <a:cs typeface="Times New Roman" pitchFamily="18" charset="0"/>
              </a:rPr>
              <a:t>aplicar, innovar y transmitir conocimientos actuales, académicamente pertinentes y socialmente relevantes en las distintas áreas y </a:t>
            </a:r>
            <a:r>
              <a:rPr lang="es-MX" sz="1300" i="1" dirty="0" smtClean="0">
                <a:solidFill>
                  <a:schemeClr val="tx1"/>
                </a:solidFill>
                <a:latin typeface="+mn-lt"/>
                <a:ea typeface="Calibri" pitchFamily="34" charset="0"/>
                <a:cs typeface="Times New Roman" pitchFamily="18" charset="0"/>
              </a:rPr>
              <a:t>disciplinas, con responsabilidad social.</a:t>
            </a:r>
            <a:endParaRPr lang="es-MX" sz="1300" b="1" i="1" dirty="0" smtClean="0">
              <a:solidFill>
                <a:schemeClr val="tx1"/>
              </a:solidFill>
              <a:latin typeface="+mn-lt"/>
              <a:ea typeface="Calibri" pitchFamily="34" charset="0"/>
              <a:cs typeface="Times New Roman" pitchFamily="18" charset="0"/>
            </a:endParaRPr>
          </a:p>
          <a:p>
            <a:pPr marL="742950" lvl="1" indent="-285750" algn="just">
              <a:spcAft>
                <a:spcPts val="0"/>
              </a:spcAft>
              <a:buFont typeface="+mj-lt"/>
              <a:buAutoNum type="romanUcPeriod"/>
              <a:defRPr/>
            </a:pPr>
            <a:endParaRPr lang="es-MX" sz="500" b="1" dirty="0" smtClean="0">
              <a:solidFill>
                <a:schemeClr val="tx1"/>
              </a:solidFill>
              <a:latin typeface="+mn-lt"/>
              <a:ea typeface="Calibri" pitchFamily="34" charset="0"/>
              <a:cs typeface="Times New Roman" pitchFamily="18" charset="0"/>
            </a:endParaRPr>
          </a:p>
          <a:p>
            <a:pPr marL="857250" lvl="1" indent="-400050" algn="just">
              <a:spcAft>
                <a:spcPts val="0"/>
              </a:spcAft>
              <a:buFont typeface="+mj-lt"/>
              <a:buAutoNum type="romanUcPeriod"/>
              <a:defRPr/>
            </a:pPr>
            <a:r>
              <a:rPr lang="es-MX" sz="1300" i="1" dirty="0" smtClean="0">
                <a:solidFill>
                  <a:schemeClr val="tx1"/>
                </a:solidFill>
                <a:latin typeface="+mn-lt"/>
                <a:ea typeface="Calibri" pitchFamily="34" charset="0"/>
                <a:cs typeface="Times New Roman" pitchFamily="18" charset="0"/>
              </a:rPr>
              <a:t>Consolidar </a:t>
            </a:r>
            <a:r>
              <a:rPr lang="es-MX" sz="1300" i="1" dirty="0">
                <a:solidFill>
                  <a:schemeClr val="tx1"/>
                </a:solidFill>
                <a:latin typeface="+mn-lt"/>
                <a:ea typeface="Calibri" pitchFamily="34" charset="0"/>
                <a:cs typeface="Times New Roman" pitchFamily="18" charset="0"/>
              </a:rPr>
              <a:t>en las </a:t>
            </a:r>
            <a:r>
              <a:rPr lang="es-MX" sz="1300" i="1" dirty="0" smtClean="0">
                <a:solidFill>
                  <a:schemeClr val="tx1"/>
                </a:solidFill>
                <a:latin typeface="+mn-lt"/>
                <a:ea typeface="Calibri" pitchFamily="34" charset="0"/>
                <a:cs typeface="Times New Roman" pitchFamily="18" charset="0"/>
              </a:rPr>
              <a:t>Universidades Tecnológicas y en las Universidades Politécnicas, estructuras organizacionales académicas y procesos </a:t>
            </a:r>
            <a:r>
              <a:rPr lang="es-MX" sz="1300" i="1" dirty="0">
                <a:solidFill>
                  <a:schemeClr val="tx1"/>
                </a:solidFill>
                <a:latin typeface="+mn-lt"/>
                <a:ea typeface="Calibri" pitchFamily="34" charset="0"/>
                <a:cs typeface="Times New Roman" pitchFamily="18" charset="0"/>
              </a:rPr>
              <a:t>de planeación estratégica participativa que den lugar a esquemas de mejora continua y aseguramiento de la calidad </a:t>
            </a:r>
            <a:r>
              <a:rPr lang="es-MX" sz="1300" i="1" dirty="0" smtClean="0">
                <a:solidFill>
                  <a:schemeClr val="tx1"/>
                </a:solidFill>
                <a:latin typeface="+mn-lt"/>
                <a:ea typeface="Calibri" pitchFamily="34" charset="0"/>
                <a:cs typeface="Times New Roman" pitchFamily="18" charset="0"/>
              </a:rPr>
              <a:t>académica que permita: </a:t>
            </a:r>
          </a:p>
          <a:p>
            <a:pPr algn="just">
              <a:spcAft>
                <a:spcPts val="0"/>
              </a:spcAft>
              <a:defRPr/>
            </a:pPr>
            <a:endParaRPr lang="es-MX" sz="500" dirty="0">
              <a:solidFill>
                <a:schemeClr val="tx1"/>
              </a:solidFill>
              <a:latin typeface="+mn-lt"/>
              <a:ea typeface="Calibri" pitchFamily="34" charset="0"/>
              <a:cs typeface="Times New Roman" pitchFamily="18" charset="0"/>
            </a:endParaRPr>
          </a:p>
          <a:p>
            <a:pPr marL="1257300" lvl="2" indent="-342900" algn="just">
              <a:spcAft>
                <a:spcPts val="0"/>
              </a:spcAft>
              <a:buFont typeface="+mj-lt"/>
              <a:buAutoNum type="alphaLcParenR"/>
              <a:defRPr/>
            </a:pPr>
            <a:r>
              <a:rPr lang="es-MX" sz="1300" b="0" i="1" dirty="0" smtClean="0">
                <a:solidFill>
                  <a:schemeClr val="tx1"/>
                </a:solidFill>
                <a:latin typeface="+mn-lt"/>
                <a:ea typeface="Calibri" pitchFamily="34" charset="0"/>
                <a:cs typeface="Times New Roman" pitchFamily="18" charset="0"/>
              </a:rPr>
              <a:t>Conservar </a:t>
            </a:r>
            <a:r>
              <a:rPr lang="es-MX" sz="1300" b="0" i="1" dirty="0">
                <a:solidFill>
                  <a:schemeClr val="tx1"/>
                </a:solidFill>
                <a:latin typeface="+mn-lt"/>
                <a:ea typeface="Calibri" pitchFamily="34" charset="0"/>
                <a:cs typeface="Times New Roman" pitchFamily="18" charset="0"/>
              </a:rPr>
              <a:t>la acreditación de PE de TSU o Profesional Asociado y Licenciatura que haya sido otorgada por organismos especializados reconocidos por el COPAES y/o conservar la clasificación en el nivel 1 del Padrón de Programas Evaluados por los CIEES.</a:t>
            </a:r>
          </a:p>
          <a:p>
            <a:pPr marL="1143000" lvl="2" indent="-228600" algn="just">
              <a:spcAft>
                <a:spcPts val="0"/>
              </a:spcAft>
              <a:buFont typeface="+mj-lt"/>
              <a:buAutoNum type="alphaLcParenR"/>
              <a:defRPr/>
            </a:pPr>
            <a:endParaRPr lang="es-MX" sz="500" b="0" i="1" dirty="0">
              <a:solidFill>
                <a:schemeClr val="tx1"/>
              </a:solidFill>
              <a:latin typeface="+mn-lt"/>
              <a:ea typeface="Calibri" pitchFamily="34" charset="0"/>
              <a:cs typeface="Times New Roman" pitchFamily="18" charset="0"/>
            </a:endParaRPr>
          </a:p>
          <a:p>
            <a:pPr marL="1257300" lvl="2" indent="-342900" algn="just">
              <a:spcAft>
                <a:spcPts val="0"/>
              </a:spcAft>
              <a:buFont typeface="+mj-lt"/>
              <a:buAutoNum type="alphaLcParenR"/>
              <a:defRPr/>
            </a:pPr>
            <a:r>
              <a:rPr lang="es-MX" sz="1300" b="0" i="1" dirty="0" smtClean="0">
                <a:solidFill>
                  <a:schemeClr val="tx1"/>
                </a:solidFill>
                <a:latin typeface="+mn-lt"/>
                <a:ea typeface="Calibri" pitchFamily="34" charset="0"/>
                <a:cs typeface="Times New Roman" pitchFamily="18" charset="0"/>
              </a:rPr>
              <a:t>Mejorar </a:t>
            </a:r>
            <a:r>
              <a:rPr lang="es-MX" sz="1300" b="0" i="1" dirty="0">
                <a:solidFill>
                  <a:schemeClr val="tx1"/>
                </a:solidFill>
                <a:latin typeface="+mn-lt"/>
                <a:ea typeface="Calibri" pitchFamily="34" charset="0"/>
                <a:cs typeface="Times New Roman" pitchFamily="18" charset="0"/>
              </a:rPr>
              <a:t>y asegurar la calidad y </a:t>
            </a:r>
            <a:r>
              <a:rPr lang="es-MX" sz="1300" b="0" i="1" dirty="0" smtClean="0">
                <a:solidFill>
                  <a:schemeClr val="tx1"/>
                </a:solidFill>
                <a:latin typeface="+mn-lt"/>
                <a:ea typeface="Calibri" pitchFamily="34" charset="0"/>
                <a:cs typeface="Times New Roman" pitchFamily="18" charset="0"/>
              </a:rPr>
              <a:t>pertinencia </a:t>
            </a:r>
            <a:r>
              <a:rPr lang="es-MX" sz="1300" b="0" i="1" dirty="0">
                <a:solidFill>
                  <a:schemeClr val="tx1"/>
                </a:solidFill>
                <a:latin typeface="+mn-lt"/>
                <a:ea typeface="Calibri" pitchFamily="34" charset="0"/>
                <a:cs typeface="Times New Roman" pitchFamily="18" charset="0"/>
              </a:rPr>
              <a:t>de los </a:t>
            </a:r>
            <a:r>
              <a:rPr lang="es-MX" sz="1300" b="0" i="1" dirty="0" smtClean="0">
                <a:solidFill>
                  <a:schemeClr val="tx1"/>
                </a:solidFill>
                <a:latin typeface="+mn-lt"/>
                <a:ea typeface="Calibri" pitchFamily="34" charset="0"/>
                <a:cs typeface="Times New Roman" pitchFamily="18" charset="0"/>
              </a:rPr>
              <a:t>PE.</a:t>
            </a:r>
            <a:endParaRPr lang="es-MX" sz="1300" b="0" i="1" dirty="0">
              <a:solidFill>
                <a:schemeClr val="tx1"/>
              </a:solidFill>
              <a:latin typeface="+mn-lt"/>
              <a:ea typeface="Calibri" pitchFamily="34" charset="0"/>
              <a:cs typeface="Times New Roman" pitchFamily="18" charset="0"/>
            </a:endParaRPr>
          </a:p>
          <a:p>
            <a:pPr marL="1143000" lvl="2" indent="-228600" algn="just">
              <a:spcAft>
                <a:spcPts val="0"/>
              </a:spcAft>
              <a:buFont typeface="+mj-lt"/>
              <a:buAutoNum type="alphaLcParenR"/>
              <a:defRPr/>
            </a:pPr>
            <a:endParaRPr lang="es-MX" sz="500" b="0" i="1" dirty="0">
              <a:solidFill>
                <a:schemeClr val="tx1"/>
              </a:solidFill>
              <a:latin typeface="+mn-lt"/>
              <a:ea typeface="Calibri" pitchFamily="34" charset="0"/>
              <a:cs typeface="Times New Roman" pitchFamily="18" charset="0"/>
            </a:endParaRPr>
          </a:p>
          <a:p>
            <a:pPr marL="1257300" lvl="2" indent="-342900" algn="just">
              <a:spcAft>
                <a:spcPts val="0"/>
              </a:spcAft>
              <a:buFont typeface="+mj-lt"/>
              <a:buAutoNum type="alphaLcParenR"/>
              <a:defRPr/>
            </a:pPr>
            <a:r>
              <a:rPr lang="es-MX" sz="1300" b="0" i="1" dirty="0" smtClean="0">
                <a:solidFill>
                  <a:schemeClr val="tx1"/>
                </a:solidFill>
                <a:latin typeface="+mn-lt"/>
                <a:ea typeface="Calibri" pitchFamily="34" charset="0"/>
                <a:cs typeface="Times New Roman" pitchFamily="18" charset="0"/>
              </a:rPr>
              <a:t>Certificar los </a:t>
            </a:r>
            <a:r>
              <a:rPr lang="es-MX" sz="1300" b="0" i="1" dirty="0">
                <a:solidFill>
                  <a:schemeClr val="tx1"/>
                </a:solidFill>
                <a:latin typeface="+mn-lt"/>
                <a:ea typeface="Calibri" pitchFamily="34" charset="0"/>
                <a:cs typeface="Times New Roman" pitchFamily="18" charset="0"/>
              </a:rPr>
              <a:t>procesos académico-administrativos.</a:t>
            </a:r>
          </a:p>
          <a:p>
            <a:pPr marL="1143000" lvl="2" indent="-228600" algn="just">
              <a:spcAft>
                <a:spcPts val="0"/>
              </a:spcAft>
              <a:buFont typeface="+mj-lt"/>
              <a:buAutoNum type="alphaLcParenR"/>
              <a:defRPr/>
            </a:pPr>
            <a:endParaRPr lang="es-MX" sz="800" b="0" i="1" dirty="0">
              <a:solidFill>
                <a:schemeClr val="tx1"/>
              </a:solidFill>
              <a:latin typeface="+mn-lt"/>
              <a:ea typeface="Calibri" pitchFamily="34" charset="0"/>
              <a:cs typeface="Times New Roman" pitchFamily="18" charset="0"/>
            </a:endParaRPr>
          </a:p>
          <a:p>
            <a:pPr marL="1257300" lvl="2" indent="-342900" algn="just">
              <a:spcAft>
                <a:spcPts val="0"/>
              </a:spcAft>
              <a:buFont typeface="+mj-lt"/>
              <a:buAutoNum type="alphaLcParenR"/>
              <a:defRPr/>
            </a:pPr>
            <a:r>
              <a:rPr lang="es-MX" sz="1300" b="0" i="1" dirty="0" smtClean="0">
                <a:solidFill>
                  <a:schemeClr val="tx1"/>
                </a:solidFill>
                <a:latin typeface="+mn-lt"/>
                <a:ea typeface="Calibri" pitchFamily="34" charset="0"/>
                <a:cs typeface="Times New Roman" pitchFamily="18" charset="0"/>
              </a:rPr>
              <a:t>Consolidar </a:t>
            </a:r>
            <a:r>
              <a:rPr lang="es-MX" sz="1300" b="0" i="1" dirty="0">
                <a:solidFill>
                  <a:schemeClr val="tx1"/>
                </a:solidFill>
                <a:latin typeface="+mn-lt"/>
                <a:ea typeface="Calibri" pitchFamily="34" charset="0"/>
                <a:cs typeface="Times New Roman" pitchFamily="18" charset="0"/>
              </a:rPr>
              <a:t>la rendición de cuentas a la sociedad sobre su funcionamiento.</a:t>
            </a:r>
          </a:p>
          <a:p>
            <a:pPr algn="just">
              <a:spcAft>
                <a:spcPts val="0"/>
              </a:spcAft>
              <a:defRPr/>
            </a:pPr>
            <a:endParaRPr lang="es-MX" sz="800" b="1" dirty="0" smtClean="0">
              <a:solidFill>
                <a:schemeClr val="tx1"/>
              </a:solidFill>
              <a:latin typeface="+mn-lt"/>
              <a:ea typeface="Calibri" pitchFamily="34" charset="0"/>
              <a:cs typeface="Times New Roman" pitchFamily="18" charset="0"/>
            </a:endParaRPr>
          </a:p>
          <a:p>
            <a:pPr marL="857250" lvl="1" indent="-400050" algn="just">
              <a:spcAft>
                <a:spcPts val="0"/>
              </a:spcAft>
              <a:buFont typeface="+mj-lt"/>
              <a:buAutoNum type="romanUcPeriod" startAt="3"/>
              <a:defRPr/>
            </a:pPr>
            <a:r>
              <a:rPr lang="es-MX" sz="1300" dirty="0" smtClean="0">
                <a:solidFill>
                  <a:schemeClr val="tx1"/>
                </a:solidFill>
                <a:latin typeface="+mn-lt"/>
                <a:ea typeface="Calibri" pitchFamily="34" charset="0"/>
                <a:cs typeface="Times New Roman" pitchFamily="18" charset="0"/>
              </a:rPr>
              <a:t>Fortalecer modelos educativos centrados </a:t>
            </a:r>
            <a:r>
              <a:rPr lang="es-MX" sz="1300" dirty="0">
                <a:solidFill>
                  <a:schemeClr val="tx1"/>
                </a:solidFill>
                <a:latin typeface="+mn-lt"/>
                <a:ea typeface="Calibri" pitchFamily="34" charset="0"/>
                <a:cs typeface="Times New Roman" pitchFamily="18" charset="0"/>
              </a:rPr>
              <a:t>en el aprendizaje </a:t>
            </a:r>
            <a:r>
              <a:rPr lang="es-MX" sz="1300" dirty="0" smtClean="0">
                <a:solidFill>
                  <a:schemeClr val="tx1"/>
                </a:solidFill>
                <a:latin typeface="+mn-lt"/>
                <a:ea typeface="Calibri" pitchFamily="34" charset="0"/>
                <a:cs typeface="Times New Roman" pitchFamily="18" charset="0"/>
              </a:rPr>
              <a:t>de </a:t>
            </a:r>
            <a:r>
              <a:rPr lang="es-MX" sz="1300" dirty="0">
                <a:solidFill>
                  <a:schemeClr val="tx1"/>
                </a:solidFill>
                <a:latin typeface="+mn-lt"/>
                <a:ea typeface="Calibri" pitchFamily="34" charset="0"/>
                <a:cs typeface="Times New Roman" pitchFamily="18" charset="0"/>
              </a:rPr>
              <a:t>los estudiantes y en el desarrollo de su capacidad de aprender a lo largo de la vida</a:t>
            </a:r>
            <a:r>
              <a:rPr lang="es-MX" sz="1300" dirty="0" smtClean="0">
                <a:solidFill>
                  <a:schemeClr val="tx1"/>
                </a:solidFill>
                <a:latin typeface="+mn-lt"/>
                <a:ea typeface="Calibri" pitchFamily="34" charset="0"/>
                <a:cs typeface="Times New Roman" pitchFamily="18" charset="0"/>
              </a:rPr>
              <a:t>.</a:t>
            </a:r>
            <a:endParaRPr lang="es-MX" sz="1300" dirty="0">
              <a:solidFill>
                <a:schemeClr val="tx1"/>
              </a:solidFill>
              <a:latin typeface="+mn-lt"/>
              <a:ea typeface="Calibri" pitchFamily="34" charset="0"/>
              <a:cs typeface="Times New Roman" pitchFamily="18" charset="0"/>
            </a:endParaRPr>
          </a:p>
        </p:txBody>
      </p:sp>
      <p:grpSp>
        <p:nvGrpSpPr>
          <p:cNvPr id="3" name="Group 14"/>
          <p:cNvGrpSpPr>
            <a:grpSpLocks/>
          </p:cNvGrpSpPr>
          <p:nvPr/>
        </p:nvGrpSpPr>
        <p:grpSpPr bwMode="auto">
          <a:xfrm>
            <a:off x="8029" y="950747"/>
            <a:ext cx="1242000" cy="270072"/>
            <a:chOff x="24" y="489"/>
            <a:chExt cx="723" cy="292"/>
          </a:xfrm>
        </p:grpSpPr>
        <p:sp>
          <p:nvSpPr>
            <p:cNvPr id="4" name="Rectangle 696"/>
            <p:cNvSpPr>
              <a:spLocks noChangeArrowheads="1"/>
            </p:cNvSpPr>
            <p:nvPr/>
          </p:nvSpPr>
          <p:spPr bwMode="auto">
            <a:xfrm>
              <a:off x="26" y="489"/>
              <a:ext cx="721" cy="285"/>
            </a:xfrm>
            <a:prstGeom prst="rect">
              <a:avLst/>
            </a:prstGeom>
            <a:noFill/>
            <a:ln w="34925">
              <a:solidFill>
                <a:srgbClr val="003366"/>
              </a:solidFill>
              <a:miter lim="800000"/>
              <a:headEnd/>
              <a:tailEnd/>
            </a:ln>
          </p:spPr>
          <p:txBody>
            <a:bodyPr wrap="none" anchor="ctr"/>
            <a:lstStyle/>
            <a:p>
              <a:pPr algn="ctr"/>
              <a:endParaRPr lang="es-ES_tradnl" sz="1400"/>
            </a:p>
          </p:txBody>
        </p:sp>
        <p:sp>
          <p:nvSpPr>
            <p:cNvPr id="5" name="Line 697"/>
            <p:cNvSpPr>
              <a:spLocks noChangeShapeType="1"/>
            </p:cNvSpPr>
            <p:nvPr/>
          </p:nvSpPr>
          <p:spPr bwMode="auto">
            <a:xfrm>
              <a:off x="24" y="774"/>
              <a:ext cx="721" cy="0"/>
            </a:xfrm>
            <a:prstGeom prst="line">
              <a:avLst/>
            </a:prstGeom>
            <a:noFill/>
            <a:ln w="34925">
              <a:solidFill>
                <a:srgbClr val="969696"/>
              </a:solidFill>
              <a:round/>
              <a:headEnd/>
              <a:tailEnd/>
            </a:ln>
          </p:spPr>
          <p:txBody>
            <a:bodyPr/>
            <a:lstStyle/>
            <a:p>
              <a:endParaRPr lang="es-MX"/>
            </a:p>
          </p:txBody>
        </p:sp>
        <p:sp>
          <p:nvSpPr>
            <p:cNvPr id="6" name="Line 698"/>
            <p:cNvSpPr>
              <a:spLocks noChangeShapeType="1"/>
            </p:cNvSpPr>
            <p:nvPr/>
          </p:nvSpPr>
          <p:spPr bwMode="auto">
            <a:xfrm>
              <a:off x="745" y="496"/>
              <a:ext cx="0" cy="285"/>
            </a:xfrm>
            <a:prstGeom prst="line">
              <a:avLst/>
            </a:prstGeom>
            <a:noFill/>
            <a:ln w="34925">
              <a:solidFill>
                <a:srgbClr val="969696"/>
              </a:solidFill>
              <a:round/>
              <a:headEnd/>
              <a:tailEnd/>
            </a:ln>
          </p:spPr>
          <p:txBody>
            <a:bodyPr/>
            <a:lstStyle/>
            <a:p>
              <a:endParaRPr lang="es-MX"/>
            </a:p>
          </p:txBody>
        </p:sp>
      </p:grpSp>
      <p:sp>
        <p:nvSpPr>
          <p:cNvPr id="8" name="AutoShape 703">
            <a:hlinkClick r:id="" action="ppaction://hlinkshowjump?jump=nextslide"/>
          </p:cNvPr>
          <p:cNvSpPr>
            <a:spLocks noChangeArrowheads="1"/>
          </p:cNvSpPr>
          <p:nvPr/>
        </p:nvSpPr>
        <p:spPr bwMode="auto">
          <a:xfrm>
            <a:off x="8931275" y="1916113"/>
            <a:ext cx="155575" cy="147637"/>
          </a:xfrm>
          <a:prstGeom prst="rightArrow">
            <a:avLst>
              <a:gd name="adj1" fmla="val 50000"/>
              <a:gd name="adj2" fmla="val 58733"/>
            </a:avLst>
          </a:prstGeom>
          <a:solidFill>
            <a:srgbClr val="006600">
              <a:alpha val="50000"/>
            </a:srgbClr>
          </a:solidFill>
          <a:ln w="19050" algn="ctr">
            <a:solidFill>
              <a:schemeClr val="tx1"/>
            </a:solidFill>
            <a:miter lim="800000"/>
            <a:headEnd/>
            <a:tailEnd/>
          </a:ln>
        </p:spPr>
        <p:txBody>
          <a:bodyPr wrap="none" tIns="90000" anchor="ctr"/>
          <a:lstStyle/>
          <a:p>
            <a:endParaRPr lang="es-ES_tradnl" sz="1400" b="0">
              <a:solidFill>
                <a:schemeClr val="tx1"/>
              </a:solidFill>
            </a:endParaRPr>
          </a:p>
        </p:txBody>
      </p:sp>
      <p:grpSp>
        <p:nvGrpSpPr>
          <p:cNvPr id="12" name="Group 143"/>
          <p:cNvGrpSpPr>
            <a:grpSpLocks/>
          </p:cNvGrpSpPr>
          <p:nvPr/>
        </p:nvGrpSpPr>
        <p:grpSpPr bwMode="auto">
          <a:xfrm>
            <a:off x="21876" y="1126646"/>
            <a:ext cx="968375" cy="42862"/>
            <a:chOff x="1447" y="674"/>
            <a:chExt cx="565" cy="27"/>
          </a:xfrm>
        </p:grpSpPr>
        <p:pic>
          <p:nvPicPr>
            <p:cNvPr id="13" name="Picture 144" descr="jnchainslw"/>
            <p:cNvPicPr preferRelativeResize="0">
              <a:picLocks noChangeArrowheads="1" noCrop="1"/>
            </p:cNvPicPr>
            <p:nvPr/>
          </p:nvPicPr>
          <p:blipFill>
            <a:blip r:embed="rId2" cstate="print"/>
            <a:srcRect/>
            <a:stretch>
              <a:fillRect/>
            </a:stretch>
          </p:blipFill>
          <p:spPr bwMode="auto">
            <a:xfrm>
              <a:off x="1447" y="674"/>
              <a:ext cx="354" cy="27"/>
            </a:xfrm>
            <a:prstGeom prst="rect">
              <a:avLst/>
            </a:prstGeom>
            <a:noFill/>
            <a:ln w="9525">
              <a:noFill/>
              <a:miter lim="800000"/>
              <a:headEnd/>
              <a:tailEnd/>
            </a:ln>
          </p:spPr>
        </p:pic>
        <p:pic>
          <p:nvPicPr>
            <p:cNvPr id="14" name="Picture 145" descr="jnchainslw"/>
            <p:cNvPicPr preferRelativeResize="0">
              <a:picLocks noChangeArrowheads="1" noCrop="1"/>
            </p:cNvPicPr>
            <p:nvPr/>
          </p:nvPicPr>
          <p:blipFill>
            <a:blip r:embed="rId2" cstate="print"/>
            <a:srcRect/>
            <a:stretch>
              <a:fillRect/>
            </a:stretch>
          </p:blipFill>
          <p:spPr bwMode="auto">
            <a:xfrm>
              <a:off x="1658" y="674"/>
              <a:ext cx="354" cy="27"/>
            </a:xfrm>
            <a:prstGeom prst="rect">
              <a:avLst/>
            </a:prstGeom>
            <a:noFill/>
            <a:ln w="9525">
              <a:noFill/>
              <a:miter lim="800000"/>
              <a:headEnd/>
              <a:tailEnd/>
            </a:ln>
          </p:spPr>
        </p:pic>
      </p:grpSp>
      <p:sp>
        <p:nvSpPr>
          <p:cNvPr id="11" name="Título 1"/>
          <p:cNvSpPr txBox="1">
            <a:spLocks/>
          </p:cNvSpPr>
          <p:nvPr/>
        </p:nvSpPr>
        <p:spPr>
          <a:xfrm>
            <a:off x="821932" y="1"/>
            <a:ext cx="8322067" cy="584775"/>
          </a:xfrm>
          <a:prstGeom prst="rect">
            <a:avLst/>
          </a:prstGeom>
          <a:solidFill>
            <a:schemeClr val="accent5"/>
          </a:solidFill>
          <a:ln>
            <a:solidFill>
              <a:schemeClr val="accent1"/>
            </a:solidFill>
          </a:ln>
        </p:spPr>
        <p:txBody>
          <a:bodyPr>
            <a:spAutoFit/>
          </a:bodyPr>
          <a:lstStyle>
            <a:lvl1pPr algn="ctr" rtl="0" eaLnBrk="0" fontAlgn="base" hangingPunct="0">
              <a:spcBef>
                <a:spcPct val="0"/>
              </a:spcBef>
              <a:spcAft>
                <a:spcPct val="0"/>
              </a:spcAft>
              <a:defRPr sz="1600" baseline="0">
                <a:ln>
                  <a:solidFill>
                    <a:schemeClr val="accent1"/>
                  </a:solidFill>
                </a:ln>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MX" b="0" kern="0" smtClean="0"/>
              <a:t>Décimo segundo proceso para formular el  </a:t>
            </a:r>
            <a:br>
              <a:rPr lang="es-MX" b="0" kern="0" smtClean="0"/>
            </a:br>
            <a:r>
              <a:rPr lang="es-MX" b="0" kern="0" smtClean="0"/>
              <a:t>Programa de Fortalecimiento de la Calidad Educativa 2016-2017 </a:t>
            </a:r>
            <a:endParaRPr lang="es-MX" b="0" kern="0" dirty="0"/>
          </a:p>
        </p:txBody>
      </p:sp>
    </p:spTree>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292"/>
          <p:cNvSpPr>
            <a:spLocks noChangeArrowheads="1"/>
          </p:cNvSpPr>
          <p:nvPr/>
        </p:nvSpPr>
        <p:spPr bwMode="auto">
          <a:xfrm>
            <a:off x="0" y="1819268"/>
            <a:ext cx="9144000" cy="5038732"/>
          </a:xfrm>
          <a:prstGeom prst="rect">
            <a:avLst/>
          </a:prstGeom>
          <a:solidFill>
            <a:schemeClr val="bg1">
              <a:alpha val="10196"/>
            </a:schemeClr>
          </a:solidFill>
          <a:ln w="9525" algn="ctr">
            <a:noFill/>
            <a:miter lim="800000"/>
            <a:headEnd/>
            <a:tailEnd/>
          </a:ln>
        </p:spPr>
        <p:txBody>
          <a:bodyPr>
            <a:noAutofit/>
          </a:bodyPr>
          <a:lstStyle/>
          <a:p>
            <a:pPr marL="457200" indent="-457200" algn="just">
              <a:spcBef>
                <a:spcPct val="35000"/>
              </a:spcBef>
            </a:pPr>
            <a:endParaRPr lang="es-MX" sz="500" dirty="0" smtClean="0">
              <a:solidFill>
                <a:srgbClr val="000000"/>
              </a:solidFill>
            </a:endParaRPr>
          </a:p>
          <a:p>
            <a:pPr algn="l">
              <a:lnSpc>
                <a:spcPct val="90000"/>
              </a:lnSpc>
            </a:pPr>
            <a:r>
              <a:rPr lang="es-MX" sz="1300" dirty="0" smtClean="0">
                <a:solidFill>
                  <a:schemeClr val="tx1"/>
                </a:solidFill>
              </a:rPr>
              <a:t>Documento </a:t>
            </a:r>
            <a:r>
              <a:rPr lang="es-MX" sz="1300" dirty="0" smtClean="0">
                <a:solidFill>
                  <a:srgbClr val="000000"/>
                </a:solidFill>
              </a:rPr>
              <a:t>Programa de Fortalecimiento del PE (</a:t>
            </a:r>
            <a:r>
              <a:rPr lang="es-MX" sz="1300" dirty="0" smtClean="0">
                <a:solidFill>
                  <a:schemeClr val="tx1"/>
                </a:solidFill>
              </a:rPr>
              <a:t>ProPE).</a:t>
            </a:r>
          </a:p>
          <a:p>
            <a:pPr algn="l">
              <a:lnSpc>
                <a:spcPct val="90000"/>
              </a:lnSpc>
            </a:pPr>
            <a:endParaRPr lang="es-MX" sz="800" dirty="0" smtClean="0">
              <a:solidFill>
                <a:schemeClr val="tx1"/>
              </a:solidFill>
            </a:endParaRPr>
          </a:p>
          <a:p>
            <a:pPr algn="just">
              <a:lnSpc>
                <a:spcPct val="90000"/>
              </a:lnSpc>
            </a:pPr>
            <a:r>
              <a:rPr lang="es-MX" sz="1300" b="0" dirty="0" smtClean="0">
                <a:solidFill>
                  <a:schemeClr val="tx1"/>
                </a:solidFill>
              </a:rPr>
              <a:t>Documento para cada uno de los PE en el que se consigna el proceso de actualización de la planeación de PE para el PFCE-</a:t>
            </a:r>
            <a:r>
              <a:rPr lang="es-MX" sz="1300" b="0" dirty="0" err="1" smtClean="0">
                <a:solidFill>
                  <a:schemeClr val="tx1"/>
                </a:solidFill>
              </a:rPr>
              <a:t>ProFOE</a:t>
            </a:r>
            <a:r>
              <a:rPr lang="es-MX" sz="1300" b="0" dirty="0" smtClean="0">
                <a:solidFill>
                  <a:schemeClr val="tx1"/>
                </a:solidFill>
              </a:rPr>
              <a:t> 2016-2017. </a:t>
            </a:r>
            <a:r>
              <a:rPr lang="es-ES" sz="1300" b="0" dirty="0" smtClean="0">
                <a:solidFill>
                  <a:schemeClr val="tx1"/>
                </a:solidFill>
              </a:rPr>
              <a:t>Contenido máximo 15 cuartillas.</a:t>
            </a:r>
          </a:p>
          <a:p>
            <a:pPr algn="just">
              <a:lnSpc>
                <a:spcPct val="90000"/>
              </a:lnSpc>
            </a:pPr>
            <a:endParaRPr lang="es-MX" sz="1300" b="0" dirty="0" smtClean="0">
              <a:solidFill>
                <a:schemeClr val="tx1"/>
              </a:solidFill>
            </a:endParaRPr>
          </a:p>
          <a:p>
            <a:pPr algn="just">
              <a:lnSpc>
                <a:spcPct val="90000"/>
              </a:lnSpc>
            </a:pPr>
            <a:r>
              <a:rPr lang="es-MX" sz="1300" b="0" dirty="0" smtClean="0">
                <a:solidFill>
                  <a:schemeClr val="tx1"/>
                </a:solidFill>
              </a:rPr>
              <a:t>Para llevar a cabo la formulación del </a:t>
            </a:r>
            <a:r>
              <a:rPr lang="es-MX" sz="1300" dirty="0" smtClean="0">
                <a:solidFill>
                  <a:schemeClr val="tx1"/>
                </a:solidFill>
              </a:rPr>
              <a:t>Programa de Mejora del Programa Educativo (ProPE)</a:t>
            </a:r>
            <a:r>
              <a:rPr lang="es-MX" sz="1300" b="0" dirty="0" smtClean="0">
                <a:solidFill>
                  <a:schemeClr val="tx1"/>
                </a:solidFill>
              </a:rPr>
              <a:t>, se deberá analizar, a nivel de cada PE, los temas que aparecen en los apartados de </a:t>
            </a:r>
            <a:r>
              <a:rPr lang="es-MX" sz="1300" i="1" dirty="0" smtClean="0">
                <a:solidFill>
                  <a:schemeClr val="tx1"/>
                </a:solidFill>
              </a:rPr>
              <a:t>Autoevaluación Académica</a:t>
            </a:r>
            <a:r>
              <a:rPr lang="es-MX" sz="1300" b="0" dirty="0" smtClean="0">
                <a:solidFill>
                  <a:schemeClr val="tx1"/>
                </a:solidFill>
              </a:rPr>
              <a:t>, </a:t>
            </a:r>
            <a:r>
              <a:rPr lang="es-MX" sz="1300" i="1" dirty="0" smtClean="0">
                <a:solidFill>
                  <a:schemeClr val="tx1"/>
                </a:solidFill>
              </a:rPr>
              <a:t>Síntesis de la autoevaluación académica</a:t>
            </a:r>
            <a:r>
              <a:rPr lang="es-MX" sz="1300" b="0" dirty="0" smtClean="0">
                <a:solidFill>
                  <a:schemeClr val="tx1"/>
                </a:solidFill>
              </a:rPr>
              <a:t> y la </a:t>
            </a:r>
            <a:r>
              <a:rPr lang="es-MX" sz="1300" i="1" dirty="0" smtClean="0">
                <a:solidFill>
                  <a:schemeClr val="tx1"/>
                </a:solidFill>
              </a:rPr>
              <a:t>Actualización de la planeación</a:t>
            </a:r>
            <a:r>
              <a:rPr lang="es-MX" sz="1300" b="0" dirty="0" smtClean="0">
                <a:solidFill>
                  <a:schemeClr val="tx1"/>
                </a:solidFill>
              </a:rPr>
              <a:t> en el ámbito institucional</a:t>
            </a:r>
          </a:p>
          <a:p>
            <a:pPr algn="just">
              <a:lnSpc>
                <a:spcPct val="90000"/>
              </a:lnSpc>
            </a:pPr>
            <a:endParaRPr lang="es-MX" sz="1300" b="0" dirty="0" smtClean="0">
              <a:solidFill>
                <a:schemeClr val="tx1"/>
              </a:solidFill>
            </a:endParaRPr>
          </a:p>
          <a:p>
            <a:pPr algn="just">
              <a:lnSpc>
                <a:spcPct val="90000"/>
              </a:lnSpc>
            </a:pPr>
            <a:r>
              <a:rPr lang="es-MX" sz="1300" b="0" dirty="0" smtClean="0">
                <a:solidFill>
                  <a:schemeClr val="tx1"/>
                </a:solidFill>
              </a:rPr>
              <a:t>El resultado obtenido en el ProPE deberá retomarse para formular el </a:t>
            </a:r>
            <a:r>
              <a:rPr lang="es-MX" sz="1300" i="1" dirty="0" smtClean="0">
                <a:solidFill>
                  <a:schemeClr val="tx1"/>
                </a:solidFill>
              </a:rPr>
              <a:t>Programa de Fortalecimiento de la Calidad Educativa (PFCE-</a:t>
            </a:r>
            <a:r>
              <a:rPr lang="es-MX" sz="1300" i="1" dirty="0" err="1" smtClean="0">
                <a:solidFill>
                  <a:schemeClr val="tx1"/>
                </a:solidFill>
              </a:rPr>
              <a:t>ProFOE</a:t>
            </a:r>
            <a:r>
              <a:rPr lang="es-MX" sz="1300" i="1" dirty="0" smtClean="0">
                <a:solidFill>
                  <a:schemeClr val="tx1"/>
                </a:solidFill>
              </a:rPr>
              <a:t>)</a:t>
            </a:r>
            <a:r>
              <a:rPr lang="es-MX" sz="1300" b="0" dirty="0" smtClean="0">
                <a:solidFill>
                  <a:schemeClr val="tx1"/>
                </a:solidFill>
              </a:rPr>
              <a:t>.</a:t>
            </a:r>
          </a:p>
          <a:p>
            <a:pPr marL="457200" indent="-457200">
              <a:spcBef>
                <a:spcPct val="35000"/>
              </a:spcBef>
            </a:pPr>
            <a:endParaRPr lang="es-MX" sz="800" dirty="0" smtClean="0">
              <a:solidFill>
                <a:srgbClr val="000000"/>
              </a:solidFill>
            </a:endParaRPr>
          </a:p>
          <a:p>
            <a:pPr marL="457200" indent="-457200">
              <a:spcBef>
                <a:spcPct val="35000"/>
              </a:spcBef>
            </a:pPr>
            <a:r>
              <a:rPr lang="es-MX" sz="1300" dirty="0" smtClean="0">
                <a:solidFill>
                  <a:srgbClr val="000000"/>
                </a:solidFill>
              </a:rPr>
              <a:t>Contenido </a:t>
            </a:r>
            <a:r>
              <a:rPr lang="es-MX" sz="1300" dirty="0">
                <a:solidFill>
                  <a:srgbClr val="000000"/>
                </a:solidFill>
              </a:rPr>
              <a:t>del </a:t>
            </a:r>
            <a:r>
              <a:rPr lang="es-MX" sz="1300" dirty="0" err="1">
                <a:solidFill>
                  <a:srgbClr val="000000"/>
                </a:solidFill>
              </a:rPr>
              <a:t>ProPE</a:t>
            </a:r>
            <a:r>
              <a:rPr lang="es-MX" sz="1300" dirty="0">
                <a:solidFill>
                  <a:srgbClr val="000000"/>
                </a:solidFill>
              </a:rPr>
              <a:t> </a:t>
            </a:r>
            <a:r>
              <a:rPr lang="es-MX" sz="1300" dirty="0" smtClean="0">
                <a:solidFill>
                  <a:srgbClr val="000000"/>
                </a:solidFill>
              </a:rPr>
              <a:t>2016-2017</a:t>
            </a:r>
            <a:endParaRPr lang="es-MX" sz="1300" dirty="0">
              <a:solidFill>
                <a:srgbClr val="000000"/>
              </a:solidFill>
            </a:endParaRPr>
          </a:p>
          <a:p>
            <a:pPr marL="457200" indent="-457200" algn="l">
              <a:lnSpc>
                <a:spcPct val="110000"/>
              </a:lnSpc>
              <a:spcBef>
                <a:spcPct val="40000"/>
              </a:spcBef>
              <a:spcAft>
                <a:spcPct val="10000"/>
              </a:spcAft>
              <a:buFontTx/>
              <a:buAutoNum type="romanUcPeriod"/>
            </a:pPr>
            <a:r>
              <a:rPr lang="es-ES" sz="1300" dirty="0">
                <a:solidFill>
                  <a:srgbClr val="000000"/>
                </a:solidFill>
                <a:hlinkClick r:id="rId2" action="ppaction://hlinksldjump"/>
              </a:rPr>
              <a:t>Descripción del proceso llevado a cabo para actualizar el ProPE.</a:t>
            </a:r>
            <a:r>
              <a:rPr lang="es-ES" sz="1300" b="0" dirty="0">
                <a:solidFill>
                  <a:srgbClr val="000000"/>
                </a:solidFill>
                <a:hlinkClick r:id="rId2" action="ppaction://hlinksldjump"/>
              </a:rPr>
              <a:t>   </a:t>
            </a:r>
            <a:r>
              <a:rPr lang="es-MX" sz="1300" b="0" dirty="0">
                <a:solidFill>
                  <a:srgbClr val="000000"/>
                </a:solidFill>
                <a:hlinkClick r:id="rId2" action="ppaction://hlinksldjump"/>
              </a:rPr>
              <a:t>(1 cuartilla)</a:t>
            </a:r>
            <a:endParaRPr lang="es-MX" sz="1300" b="0" dirty="0">
              <a:solidFill>
                <a:schemeClr val="tx1"/>
              </a:solidFill>
            </a:endParaRPr>
          </a:p>
          <a:p>
            <a:pPr marL="457200" indent="-457200" algn="l">
              <a:lnSpc>
                <a:spcPct val="110000"/>
              </a:lnSpc>
              <a:spcBef>
                <a:spcPct val="40000"/>
              </a:spcBef>
              <a:spcAft>
                <a:spcPct val="10000"/>
              </a:spcAft>
              <a:buFontTx/>
              <a:buAutoNum type="romanUcPeriod"/>
            </a:pPr>
            <a:r>
              <a:rPr lang="es-ES" sz="1300" dirty="0" smtClean="0">
                <a:solidFill>
                  <a:srgbClr val="000000"/>
                </a:solidFill>
                <a:hlinkClick r:id="rId2" action="ppaction://hlinksldjump"/>
              </a:rPr>
              <a:t>Décima primera autoevaluación </a:t>
            </a:r>
            <a:r>
              <a:rPr lang="es-ES" sz="1300" dirty="0">
                <a:solidFill>
                  <a:srgbClr val="000000"/>
                </a:solidFill>
                <a:hlinkClick r:id="rId2" action="ppaction://hlinksldjump"/>
              </a:rPr>
              <a:t>y seguimiento académico del PE.  </a:t>
            </a:r>
            <a:r>
              <a:rPr lang="es-MX" sz="1300" b="0" dirty="0">
                <a:solidFill>
                  <a:srgbClr val="000000"/>
                </a:solidFill>
              </a:rPr>
              <a:t>(5 cuartillas)</a:t>
            </a:r>
            <a:endParaRPr lang="es-MX" sz="1300" b="0" dirty="0">
              <a:solidFill>
                <a:schemeClr val="tx1"/>
              </a:solidFill>
            </a:endParaRPr>
          </a:p>
          <a:p>
            <a:pPr marL="457200" indent="-457200" algn="l">
              <a:lnSpc>
                <a:spcPct val="110000"/>
              </a:lnSpc>
              <a:spcBef>
                <a:spcPct val="40000"/>
              </a:spcBef>
              <a:spcAft>
                <a:spcPct val="10000"/>
              </a:spcAft>
              <a:buFontTx/>
              <a:buAutoNum type="romanUcPeriod"/>
            </a:pPr>
            <a:r>
              <a:rPr lang="es-ES" sz="1300" dirty="0">
                <a:solidFill>
                  <a:srgbClr val="000000"/>
                </a:solidFill>
                <a:hlinkClick r:id="rId2" action="ppaction://hlinksldjump"/>
              </a:rPr>
              <a:t>Actualización de la planeación en el ámbito del PE. </a:t>
            </a:r>
            <a:r>
              <a:rPr lang="es-ES" sz="1300" b="0" dirty="0">
                <a:solidFill>
                  <a:srgbClr val="000000"/>
                </a:solidFill>
                <a:hlinkClick r:id="rId2" action="ppaction://hlinksldjump"/>
              </a:rPr>
              <a:t> </a:t>
            </a:r>
            <a:r>
              <a:rPr lang="es-MX" sz="1300" b="0" dirty="0">
                <a:solidFill>
                  <a:srgbClr val="000000"/>
                </a:solidFill>
                <a:hlinkClick r:id="rId2" action="ppaction://hlinksldjump"/>
              </a:rPr>
              <a:t>(3 cuartillas)</a:t>
            </a:r>
            <a:endParaRPr lang="es-MX" sz="1300" b="0" dirty="0">
              <a:solidFill>
                <a:schemeClr val="tx1"/>
              </a:solidFill>
            </a:endParaRPr>
          </a:p>
          <a:p>
            <a:pPr marL="457200" indent="-457200" algn="l">
              <a:lnSpc>
                <a:spcPct val="110000"/>
              </a:lnSpc>
              <a:spcBef>
                <a:spcPct val="40000"/>
              </a:spcBef>
              <a:spcAft>
                <a:spcPct val="10000"/>
              </a:spcAft>
              <a:buFontTx/>
              <a:buAutoNum type="romanUcPeriod"/>
            </a:pPr>
            <a:r>
              <a:rPr lang="es-ES" sz="1300" dirty="0">
                <a:solidFill>
                  <a:srgbClr val="000000"/>
                </a:solidFill>
                <a:hlinkClick r:id="rId2" action="ppaction://hlinksldjump"/>
              </a:rPr>
              <a:t>Valores de los indicadores del PE a </a:t>
            </a:r>
            <a:r>
              <a:rPr lang="es-ES" sz="1300" dirty="0" smtClean="0">
                <a:solidFill>
                  <a:srgbClr val="000000"/>
                </a:solidFill>
                <a:hlinkClick r:id="rId2" action="ppaction://hlinksldjump"/>
              </a:rPr>
              <a:t>2014, </a:t>
            </a:r>
            <a:r>
              <a:rPr lang="es-MX" sz="1300" dirty="0" smtClean="0">
                <a:solidFill>
                  <a:srgbClr val="000000"/>
                </a:solidFill>
                <a:hlinkClick r:id="rId2" action="ppaction://hlinksldjump"/>
              </a:rPr>
              <a:t>2015, 2016, 2017, 2018 y 2019.</a:t>
            </a:r>
            <a:r>
              <a:rPr lang="es-MX" sz="1300" b="0" dirty="0" smtClean="0">
                <a:solidFill>
                  <a:srgbClr val="000000"/>
                </a:solidFill>
                <a:hlinkClick r:id="rId2" action="ppaction://hlinksldjump"/>
              </a:rPr>
              <a:t> </a:t>
            </a:r>
            <a:r>
              <a:rPr lang="es-MX" sz="1300" b="0" dirty="0">
                <a:solidFill>
                  <a:srgbClr val="000000"/>
                </a:solidFill>
                <a:hlinkClick r:id="rId2" action="ppaction://hlinksldjump"/>
              </a:rPr>
              <a:t>(2 cuartillas)</a:t>
            </a:r>
            <a:endParaRPr lang="es-ES" sz="1300" b="0" dirty="0">
              <a:solidFill>
                <a:srgbClr val="000000"/>
              </a:solidFill>
            </a:endParaRPr>
          </a:p>
          <a:p>
            <a:pPr marL="457200" indent="-457200" algn="l">
              <a:lnSpc>
                <a:spcPct val="110000"/>
              </a:lnSpc>
              <a:spcBef>
                <a:spcPct val="40000"/>
              </a:spcBef>
              <a:spcAft>
                <a:spcPct val="10000"/>
              </a:spcAft>
              <a:buFontTx/>
              <a:buAutoNum type="romanUcPeriod"/>
            </a:pPr>
            <a:r>
              <a:rPr lang="es-ES" sz="1300" dirty="0">
                <a:solidFill>
                  <a:srgbClr val="000000"/>
                </a:solidFill>
                <a:hlinkClick r:id="rId2" action="ppaction://hlinksldjump"/>
              </a:rPr>
              <a:t>Formulación de objetivos particulares del PE. </a:t>
            </a:r>
            <a:r>
              <a:rPr lang="es-ES" sz="1300" b="0" dirty="0">
                <a:solidFill>
                  <a:srgbClr val="000000"/>
                </a:solidFill>
                <a:hlinkClick r:id="rId2" action="ppaction://hlinksldjump"/>
              </a:rPr>
              <a:t>(1 cuartilla)</a:t>
            </a:r>
            <a:endParaRPr lang="es-ES" sz="1300" b="0" dirty="0">
              <a:solidFill>
                <a:srgbClr val="000000"/>
              </a:solidFill>
              <a:hlinkClick r:id="rId3" action="ppaction://hlinksldjump"/>
            </a:endParaRPr>
          </a:p>
          <a:p>
            <a:pPr marL="457200" indent="-457200" algn="l">
              <a:lnSpc>
                <a:spcPct val="110000"/>
              </a:lnSpc>
              <a:spcBef>
                <a:spcPct val="40000"/>
              </a:spcBef>
              <a:spcAft>
                <a:spcPct val="10000"/>
              </a:spcAft>
              <a:buFontTx/>
              <a:buAutoNum type="romanUcPeriod"/>
            </a:pPr>
            <a:r>
              <a:rPr lang="es-ES" sz="1300" dirty="0">
                <a:solidFill>
                  <a:srgbClr val="000000"/>
                </a:solidFill>
                <a:hlinkClick r:id="rId2" action="ppaction://hlinksldjump"/>
              </a:rPr>
              <a:t>Consistencia interna del ProPE y su impacto en el cierre de brechas de calidad al interior del PE.</a:t>
            </a:r>
            <a:r>
              <a:rPr lang="es-ES" sz="1300" b="0" dirty="0">
                <a:solidFill>
                  <a:srgbClr val="000000"/>
                </a:solidFill>
                <a:hlinkClick r:id="rId2" action="ppaction://hlinksldjump"/>
              </a:rPr>
              <a:t> (</a:t>
            </a:r>
            <a:r>
              <a:rPr lang="es-ES" sz="1200" b="0" dirty="0">
                <a:solidFill>
                  <a:srgbClr val="000000"/>
                </a:solidFill>
                <a:hlinkClick r:id="rId2" action="ppaction://hlinksldjump"/>
              </a:rPr>
              <a:t>2 cuartillas</a:t>
            </a:r>
            <a:r>
              <a:rPr lang="es-ES" sz="1300" b="0" dirty="0">
                <a:solidFill>
                  <a:srgbClr val="000000"/>
                </a:solidFill>
                <a:hlinkClick r:id="rId2" action="ppaction://hlinksldjump"/>
              </a:rPr>
              <a:t>)</a:t>
            </a:r>
            <a:endParaRPr lang="es-ES" sz="1300" b="0" dirty="0">
              <a:solidFill>
                <a:schemeClr val="tx1"/>
              </a:solidFill>
              <a:hlinkClick r:id="rId3" action="ppaction://hlinksldjump"/>
            </a:endParaRPr>
          </a:p>
          <a:p>
            <a:pPr marL="457200" indent="-457200" algn="l">
              <a:lnSpc>
                <a:spcPct val="110000"/>
              </a:lnSpc>
              <a:spcBef>
                <a:spcPct val="40000"/>
              </a:spcBef>
              <a:spcAft>
                <a:spcPct val="10000"/>
              </a:spcAft>
              <a:buFontTx/>
              <a:buAutoNum type="romanUcPeriod" startAt="7"/>
            </a:pPr>
            <a:r>
              <a:rPr lang="es-ES" sz="1300" dirty="0">
                <a:solidFill>
                  <a:srgbClr val="000000"/>
                </a:solidFill>
                <a:hlinkClick r:id="rId2" action="ppaction://hlinksldjump"/>
              </a:rPr>
              <a:t>Conclusiones. </a:t>
            </a:r>
            <a:r>
              <a:rPr lang="es-ES" sz="1300" b="0" dirty="0">
                <a:solidFill>
                  <a:srgbClr val="000000"/>
                </a:solidFill>
                <a:hlinkClick r:id="rId2" action="ppaction://hlinksldjump"/>
              </a:rPr>
              <a:t>(1 cuartilla)</a:t>
            </a:r>
            <a:endParaRPr lang="es-ES" sz="1300" b="0" dirty="0">
              <a:solidFill>
                <a:srgbClr val="000000"/>
              </a:solidFill>
            </a:endParaRPr>
          </a:p>
        </p:txBody>
      </p:sp>
      <p:grpSp>
        <p:nvGrpSpPr>
          <p:cNvPr id="4" name="Group 14"/>
          <p:cNvGrpSpPr>
            <a:grpSpLocks/>
          </p:cNvGrpSpPr>
          <p:nvPr/>
        </p:nvGrpSpPr>
        <p:grpSpPr bwMode="auto">
          <a:xfrm>
            <a:off x="1238250" y="1477274"/>
            <a:ext cx="6426000" cy="341312"/>
            <a:chOff x="24" y="489"/>
            <a:chExt cx="723" cy="292"/>
          </a:xfrm>
        </p:grpSpPr>
        <p:sp>
          <p:nvSpPr>
            <p:cNvPr id="5" name="Rectangle 696"/>
            <p:cNvSpPr>
              <a:spLocks noChangeArrowheads="1"/>
            </p:cNvSpPr>
            <p:nvPr/>
          </p:nvSpPr>
          <p:spPr bwMode="auto">
            <a:xfrm>
              <a:off x="26" y="489"/>
              <a:ext cx="721" cy="285"/>
            </a:xfrm>
            <a:prstGeom prst="rect">
              <a:avLst/>
            </a:prstGeom>
            <a:noFill/>
            <a:ln w="34925">
              <a:solidFill>
                <a:srgbClr val="003366"/>
              </a:solidFill>
              <a:miter lim="800000"/>
              <a:headEnd/>
              <a:tailEnd/>
            </a:ln>
          </p:spPr>
          <p:txBody>
            <a:bodyPr wrap="none" anchor="ctr"/>
            <a:lstStyle/>
            <a:p>
              <a:pPr algn="ctr"/>
              <a:endParaRPr lang="es-ES_tradnl" sz="1400"/>
            </a:p>
          </p:txBody>
        </p:sp>
        <p:sp>
          <p:nvSpPr>
            <p:cNvPr id="6" name="Line 697"/>
            <p:cNvSpPr>
              <a:spLocks noChangeShapeType="1"/>
            </p:cNvSpPr>
            <p:nvPr/>
          </p:nvSpPr>
          <p:spPr bwMode="auto">
            <a:xfrm>
              <a:off x="24" y="774"/>
              <a:ext cx="721" cy="0"/>
            </a:xfrm>
            <a:prstGeom prst="line">
              <a:avLst/>
            </a:prstGeom>
            <a:noFill/>
            <a:ln w="34925">
              <a:solidFill>
                <a:srgbClr val="969696"/>
              </a:solidFill>
              <a:round/>
              <a:headEnd/>
              <a:tailEnd/>
            </a:ln>
          </p:spPr>
          <p:txBody>
            <a:bodyPr/>
            <a:lstStyle/>
            <a:p>
              <a:endParaRPr lang="es-MX"/>
            </a:p>
          </p:txBody>
        </p:sp>
        <p:sp>
          <p:nvSpPr>
            <p:cNvPr id="7" name="Line 698"/>
            <p:cNvSpPr>
              <a:spLocks noChangeShapeType="1"/>
            </p:cNvSpPr>
            <p:nvPr/>
          </p:nvSpPr>
          <p:spPr bwMode="auto">
            <a:xfrm>
              <a:off x="745" y="496"/>
              <a:ext cx="0" cy="285"/>
            </a:xfrm>
            <a:prstGeom prst="line">
              <a:avLst/>
            </a:prstGeom>
            <a:noFill/>
            <a:ln w="34925">
              <a:solidFill>
                <a:srgbClr val="969696"/>
              </a:solidFill>
              <a:round/>
              <a:headEnd/>
              <a:tailEnd/>
            </a:ln>
          </p:spPr>
          <p:txBody>
            <a:bodyPr/>
            <a:lstStyle/>
            <a:p>
              <a:endParaRPr lang="es-MX"/>
            </a:p>
          </p:txBody>
        </p:sp>
      </p:grpSp>
      <p:grpSp>
        <p:nvGrpSpPr>
          <p:cNvPr id="8" name="Group 143"/>
          <p:cNvGrpSpPr>
            <a:grpSpLocks/>
          </p:cNvGrpSpPr>
          <p:nvPr/>
        </p:nvGrpSpPr>
        <p:grpSpPr bwMode="auto">
          <a:xfrm>
            <a:off x="4217838" y="1756093"/>
            <a:ext cx="410686" cy="42862"/>
            <a:chOff x="1447" y="674"/>
            <a:chExt cx="565" cy="27"/>
          </a:xfrm>
        </p:grpSpPr>
        <p:pic>
          <p:nvPicPr>
            <p:cNvPr id="9" name="Picture 144" descr="jnchainslw"/>
            <p:cNvPicPr preferRelativeResize="0">
              <a:picLocks noChangeArrowheads="1" noCrop="1"/>
            </p:cNvPicPr>
            <p:nvPr/>
          </p:nvPicPr>
          <p:blipFill>
            <a:blip r:embed="rId4" cstate="print"/>
            <a:srcRect/>
            <a:stretch>
              <a:fillRect/>
            </a:stretch>
          </p:blipFill>
          <p:spPr bwMode="auto">
            <a:xfrm>
              <a:off x="1447" y="674"/>
              <a:ext cx="354" cy="27"/>
            </a:xfrm>
            <a:prstGeom prst="rect">
              <a:avLst/>
            </a:prstGeom>
            <a:noFill/>
            <a:ln w="9525">
              <a:noFill/>
              <a:miter lim="800000"/>
              <a:headEnd/>
              <a:tailEnd/>
            </a:ln>
          </p:spPr>
        </p:pic>
        <p:pic>
          <p:nvPicPr>
            <p:cNvPr id="10" name="Picture 145" descr="jnchainslw"/>
            <p:cNvPicPr preferRelativeResize="0">
              <a:picLocks noChangeArrowheads="1" noCrop="1"/>
            </p:cNvPicPr>
            <p:nvPr/>
          </p:nvPicPr>
          <p:blipFill>
            <a:blip r:embed="rId4" cstate="print"/>
            <a:srcRect/>
            <a:stretch>
              <a:fillRect/>
            </a:stretch>
          </p:blipFill>
          <p:spPr bwMode="auto">
            <a:xfrm>
              <a:off x="1658" y="674"/>
              <a:ext cx="354" cy="27"/>
            </a:xfrm>
            <a:prstGeom prst="rect">
              <a:avLst/>
            </a:prstGeom>
            <a:noFill/>
            <a:ln w="9525">
              <a:noFill/>
              <a:miter lim="800000"/>
              <a:headEnd/>
              <a:tailEnd/>
            </a:ln>
          </p:spPr>
        </p:pic>
      </p:grpSp>
      <p:pic>
        <p:nvPicPr>
          <p:cNvPr id="11" name="Imagen 10"/>
          <p:cNvPicPr>
            <a:picLocks noChangeAspect="1"/>
          </p:cNvPicPr>
          <p:nvPr/>
        </p:nvPicPr>
        <p:blipFill>
          <a:blip r:embed="rId5"/>
          <a:stretch>
            <a:fillRect/>
          </a:stretch>
        </p:blipFill>
        <p:spPr>
          <a:xfrm>
            <a:off x="810046" y="0"/>
            <a:ext cx="8333954" cy="597460"/>
          </a:xfrm>
          <a:prstGeom prst="rect">
            <a:avLst/>
          </a:prstGeom>
        </p:spPr>
      </p:pic>
    </p:spTree>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2"/>
          <p:cNvSpPr>
            <a:spLocks noChangeArrowheads="1"/>
          </p:cNvSpPr>
          <p:nvPr/>
        </p:nvSpPr>
        <p:spPr bwMode="auto">
          <a:xfrm>
            <a:off x="0" y="576912"/>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102403" name="Rectangle 17"/>
          <p:cNvSpPr>
            <a:spLocks noChangeArrowheads="1"/>
          </p:cNvSpPr>
          <p:nvPr/>
        </p:nvSpPr>
        <p:spPr bwMode="auto">
          <a:xfrm>
            <a:off x="0" y="585768"/>
            <a:ext cx="9144000" cy="6272232"/>
          </a:xfrm>
          <a:prstGeom prst="rect">
            <a:avLst/>
          </a:prstGeom>
          <a:solidFill>
            <a:schemeClr val="bg1">
              <a:alpha val="10196"/>
            </a:schemeClr>
          </a:solidFill>
          <a:ln w="9525" algn="ctr">
            <a:noFill/>
            <a:miter lim="800000"/>
            <a:headEnd/>
            <a:tailEnd/>
          </a:ln>
        </p:spPr>
        <p:txBody>
          <a:bodyPr>
            <a:noAutofit/>
          </a:bodyPr>
          <a:lstStyle/>
          <a:p>
            <a:pPr marL="355600" indent="-355600" algn="just">
              <a:lnSpc>
                <a:spcPct val="80000"/>
              </a:lnSpc>
              <a:spcBef>
                <a:spcPct val="20000"/>
              </a:spcBef>
            </a:pPr>
            <a:r>
              <a:rPr lang="es-MX" sz="1300" dirty="0">
                <a:solidFill>
                  <a:srgbClr val="000000"/>
                </a:solidFill>
              </a:rPr>
              <a:t>Contenido del ProPE</a:t>
            </a:r>
          </a:p>
          <a:p>
            <a:pPr marL="355600" indent="-355600" algn="just">
              <a:lnSpc>
                <a:spcPct val="80000"/>
              </a:lnSpc>
              <a:spcBef>
                <a:spcPct val="20000"/>
              </a:spcBef>
            </a:pPr>
            <a:endParaRPr lang="es-MX" sz="1300" dirty="0">
              <a:solidFill>
                <a:srgbClr val="000000"/>
              </a:solidFill>
            </a:endParaRPr>
          </a:p>
          <a:p>
            <a:pPr marL="400050" indent="-400050" algn="just">
              <a:spcBef>
                <a:spcPts val="0"/>
              </a:spcBef>
              <a:spcAft>
                <a:spcPts val="100"/>
              </a:spcAft>
              <a:buFont typeface="+mj-lt"/>
              <a:buAutoNum type="romanUcPeriod"/>
            </a:pPr>
            <a:r>
              <a:rPr lang="es-MX" sz="1200" dirty="0">
                <a:solidFill>
                  <a:srgbClr val="000000"/>
                </a:solidFill>
              </a:rPr>
              <a:t>Descripción del proceso llevado a cabo para actualizar el </a:t>
            </a:r>
            <a:r>
              <a:rPr lang="es-MX" sz="1200" dirty="0" err="1">
                <a:solidFill>
                  <a:srgbClr val="000000"/>
                </a:solidFill>
              </a:rPr>
              <a:t>ProPE</a:t>
            </a:r>
            <a:r>
              <a:rPr lang="es-MX" sz="1200" dirty="0">
                <a:solidFill>
                  <a:srgbClr val="000000"/>
                </a:solidFill>
              </a:rPr>
              <a:t> </a:t>
            </a:r>
            <a:r>
              <a:rPr lang="es-MX" sz="1200" dirty="0" smtClean="0">
                <a:solidFill>
                  <a:srgbClr val="000000"/>
                </a:solidFill>
              </a:rPr>
              <a:t>2016-2017</a:t>
            </a:r>
            <a:r>
              <a:rPr lang="es-MX" sz="1200" b="0" dirty="0" smtClean="0">
                <a:solidFill>
                  <a:srgbClr val="000000"/>
                </a:solidFill>
              </a:rPr>
              <a:t>.</a:t>
            </a:r>
            <a:endParaRPr lang="es-MX" sz="1200" b="0" dirty="0">
              <a:solidFill>
                <a:srgbClr val="000000"/>
              </a:solidFill>
            </a:endParaRPr>
          </a:p>
          <a:p>
            <a:pPr marL="935038" lvl="1" indent="-400050" algn="just">
              <a:spcBef>
                <a:spcPts val="0"/>
              </a:spcBef>
              <a:spcAft>
                <a:spcPts val="100"/>
              </a:spcAft>
              <a:buFont typeface="+mj-lt"/>
              <a:buAutoNum type="alphaLcParenR"/>
            </a:pPr>
            <a:r>
              <a:rPr lang="es-MX" sz="1200" b="0" dirty="0">
                <a:solidFill>
                  <a:srgbClr val="000000"/>
                </a:solidFill>
              </a:rPr>
              <a:t>Describir el proceso mediante el cual se llevó a cabo </a:t>
            </a:r>
            <a:r>
              <a:rPr lang="es-MX" sz="1200" b="0" dirty="0" smtClean="0">
                <a:solidFill>
                  <a:srgbClr val="000000"/>
                </a:solidFill>
              </a:rPr>
              <a:t>la formulación </a:t>
            </a:r>
            <a:r>
              <a:rPr lang="es-MX" sz="1200" b="0" dirty="0">
                <a:solidFill>
                  <a:srgbClr val="000000"/>
                </a:solidFill>
              </a:rPr>
              <a:t>del </a:t>
            </a:r>
            <a:r>
              <a:rPr lang="es-MX" sz="1200" b="0" dirty="0" err="1">
                <a:solidFill>
                  <a:srgbClr val="000000"/>
                </a:solidFill>
              </a:rPr>
              <a:t>ProPE</a:t>
            </a:r>
            <a:r>
              <a:rPr lang="es-MX" sz="1200" b="0" dirty="0">
                <a:solidFill>
                  <a:srgbClr val="000000"/>
                </a:solidFill>
              </a:rPr>
              <a:t> </a:t>
            </a:r>
            <a:r>
              <a:rPr lang="es-MX" sz="1200" b="0" dirty="0" smtClean="0">
                <a:solidFill>
                  <a:srgbClr val="000000"/>
                </a:solidFill>
              </a:rPr>
              <a:t>2016-2017.</a:t>
            </a:r>
            <a:endParaRPr lang="es-MX" sz="1200" b="0" dirty="0">
              <a:solidFill>
                <a:srgbClr val="000000"/>
              </a:solidFill>
            </a:endParaRPr>
          </a:p>
          <a:p>
            <a:pPr marL="935038" lvl="1" indent="-400050" algn="just">
              <a:spcBef>
                <a:spcPts val="0"/>
              </a:spcBef>
              <a:spcAft>
                <a:spcPts val="100"/>
              </a:spcAft>
              <a:buFont typeface="+mj-lt"/>
              <a:buAutoNum type="alphaLcParenR"/>
            </a:pPr>
            <a:r>
              <a:rPr lang="es-MX" sz="1200" b="0" dirty="0">
                <a:solidFill>
                  <a:srgbClr val="000000"/>
                </a:solidFill>
              </a:rPr>
              <a:t>Mencionar los nombres de los profesores-investigadores, CA, funcionarios, personal de </a:t>
            </a:r>
            <a:r>
              <a:rPr lang="es-MX" sz="1200" b="0" dirty="0" smtClean="0">
                <a:solidFill>
                  <a:srgbClr val="000000"/>
                </a:solidFill>
              </a:rPr>
              <a:t>apoyo y alumnos, </a:t>
            </a:r>
            <a:r>
              <a:rPr lang="es-MX" sz="1200" b="0" dirty="0">
                <a:solidFill>
                  <a:srgbClr val="000000"/>
                </a:solidFill>
              </a:rPr>
              <a:t>que  intervinieron activamente en dicho proceso y, en su caso, los órganos colegiados.</a:t>
            </a:r>
          </a:p>
          <a:p>
            <a:pPr marL="400050" indent="-400050" algn="just">
              <a:spcBef>
                <a:spcPts val="0"/>
              </a:spcBef>
              <a:spcAft>
                <a:spcPts val="100"/>
              </a:spcAft>
              <a:buFont typeface="+mj-lt"/>
              <a:buAutoNum type="romanUcPeriod"/>
            </a:pPr>
            <a:r>
              <a:rPr lang="es-MX" sz="1200" dirty="0" smtClean="0">
                <a:solidFill>
                  <a:srgbClr val="000000"/>
                </a:solidFill>
              </a:rPr>
              <a:t>Décima primera </a:t>
            </a:r>
            <a:r>
              <a:rPr lang="es-MX" sz="1200" dirty="0">
                <a:solidFill>
                  <a:srgbClr val="000000"/>
                </a:solidFill>
              </a:rPr>
              <a:t>autoevaluación y seguimiento académico del PE.</a:t>
            </a:r>
          </a:p>
          <a:p>
            <a:pPr marL="935038" lvl="1" indent="-400050" algn="just">
              <a:spcBef>
                <a:spcPts val="0"/>
              </a:spcBef>
              <a:spcAft>
                <a:spcPts val="100"/>
              </a:spcAft>
              <a:buFont typeface="+mj-lt"/>
              <a:buAutoNum type="alphaLcParenR"/>
            </a:pPr>
            <a:r>
              <a:rPr lang="es-MX" sz="1200" b="0" dirty="0" smtClean="0">
                <a:solidFill>
                  <a:srgbClr val="000000"/>
                </a:solidFill>
              </a:rPr>
              <a:t>En esta sección se deben consignar los resultados del análisis realizado en la autoevaluación del PE, presentando las conclusiones sobre cada uno de los temas establecidos en este apartado a nivel del PIFI-</a:t>
            </a:r>
            <a:r>
              <a:rPr lang="es-MX" sz="1200" b="0" dirty="0" err="1" smtClean="0">
                <a:solidFill>
                  <a:srgbClr val="000000"/>
                </a:solidFill>
              </a:rPr>
              <a:t>ProFOE</a:t>
            </a:r>
            <a:r>
              <a:rPr lang="es-MX" sz="1200" b="0" dirty="0" smtClean="0">
                <a:solidFill>
                  <a:srgbClr val="000000"/>
                </a:solidFill>
              </a:rPr>
              <a:t> y el cumplimiento de las Metas Compromiso.</a:t>
            </a:r>
            <a:endParaRPr lang="es-MX" sz="1200" b="0" dirty="0" smtClean="0">
              <a:solidFill>
                <a:schemeClr val="tx1"/>
              </a:solidFill>
            </a:endParaRPr>
          </a:p>
          <a:p>
            <a:pPr marL="935038" lvl="1" indent="-400050" algn="just">
              <a:spcBef>
                <a:spcPts val="0"/>
              </a:spcBef>
              <a:spcAft>
                <a:spcPts val="100"/>
              </a:spcAft>
              <a:buFont typeface="+mj-lt"/>
              <a:buAutoNum type="alphaLcParenR"/>
            </a:pPr>
            <a:r>
              <a:rPr lang="es-MX" sz="1200" b="0" dirty="0" smtClean="0">
                <a:solidFill>
                  <a:schemeClr val="tx1"/>
                </a:solidFill>
              </a:rPr>
              <a:t>Síntesis </a:t>
            </a:r>
            <a:r>
              <a:rPr lang="es-MX" sz="1200" b="0" dirty="0">
                <a:solidFill>
                  <a:schemeClr val="tx1"/>
                </a:solidFill>
              </a:rPr>
              <a:t>de la </a:t>
            </a:r>
            <a:r>
              <a:rPr lang="es-MX" sz="1200" b="0" dirty="0" smtClean="0">
                <a:solidFill>
                  <a:schemeClr val="tx1"/>
                </a:solidFill>
              </a:rPr>
              <a:t>autoevaluación.</a:t>
            </a:r>
            <a:endParaRPr lang="es-MX" sz="1200" b="0" dirty="0">
              <a:solidFill>
                <a:srgbClr val="000000"/>
              </a:solidFill>
            </a:endParaRPr>
          </a:p>
          <a:p>
            <a:pPr marL="400050" indent="-400050" algn="just">
              <a:spcBef>
                <a:spcPts val="0"/>
              </a:spcBef>
              <a:spcAft>
                <a:spcPts val="100"/>
              </a:spcAft>
              <a:buFont typeface="+mj-lt"/>
              <a:buAutoNum type="romanUcPeriod"/>
            </a:pPr>
            <a:r>
              <a:rPr lang="es-MX" sz="1200" dirty="0">
                <a:solidFill>
                  <a:srgbClr val="000000"/>
                </a:solidFill>
              </a:rPr>
              <a:t>Actualización de la planeación en el ámbito del PE</a:t>
            </a:r>
            <a:r>
              <a:rPr lang="es-MX" sz="1200" b="0" dirty="0">
                <a:solidFill>
                  <a:srgbClr val="000000"/>
                </a:solidFill>
              </a:rPr>
              <a:t>.</a:t>
            </a:r>
          </a:p>
          <a:p>
            <a:pPr marL="935038" lvl="1" indent="-400050" algn="just">
              <a:spcBef>
                <a:spcPts val="0"/>
              </a:spcBef>
              <a:spcAft>
                <a:spcPts val="100"/>
              </a:spcAft>
              <a:buFont typeface="+mj-lt"/>
              <a:buAutoNum type="alphaLcParenR"/>
            </a:pPr>
            <a:r>
              <a:rPr lang="es-MX" sz="1200" b="0" dirty="0">
                <a:solidFill>
                  <a:srgbClr val="000000"/>
                </a:solidFill>
              </a:rPr>
              <a:t>En esta sección se debe incluir:</a:t>
            </a:r>
          </a:p>
          <a:p>
            <a:pPr marL="1303338" lvl="2" indent="-400050" algn="just">
              <a:spcBef>
                <a:spcPts val="0"/>
              </a:spcBef>
              <a:spcAft>
                <a:spcPts val="100"/>
              </a:spcAft>
              <a:buFont typeface="+mj-lt"/>
              <a:buAutoNum type="arabicPeriod"/>
            </a:pPr>
            <a:r>
              <a:rPr lang="es-MX" sz="1200" b="0" dirty="0" smtClean="0">
                <a:solidFill>
                  <a:srgbClr val="000000"/>
                </a:solidFill>
              </a:rPr>
              <a:t>La misión del PE</a:t>
            </a:r>
          </a:p>
          <a:p>
            <a:pPr marL="1303338" lvl="2" indent="-400050" algn="just">
              <a:spcBef>
                <a:spcPts val="0"/>
              </a:spcBef>
              <a:spcAft>
                <a:spcPts val="100"/>
              </a:spcAft>
              <a:buFont typeface="+mj-lt"/>
              <a:buAutoNum type="arabicPeriod"/>
            </a:pPr>
            <a:r>
              <a:rPr lang="es-MX" sz="1200" b="0" dirty="0" smtClean="0">
                <a:solidFill>
                  <a:srgbClr val="000000"/>
                </a:solidFill>
              </a:rPr>
              <a:t>La </a:t>
            </a:r>
            <a:r>
              <a:rPr lang="es-MX" sz="1200" b="0" dirty="0">
                <a:solidFill>
                  <a:srgbClr val="000000"/>
                </a:solidFill>
              </a:rPr>
              <a:t>visión del PE a </a:t>
            </a:r>
            <a:r>
              <a:rPr lang="es-MX" sz="1200" b="0" dirty="0" smtClean="0">
                <a:solidFill>
                  <a:srgbClr val="000000"/>
                </a:solidFill>
              </a:rPr>
              <a:t>2019.</a:t>
            </a:r>
            <a:endParaRPr lang="es-MX" sz="1200" b="0" dirty="0">
              <a:solidFill>
                <a:srgbClr val="000000"/>
              </a:solidFill>
            </a:endParaRPr>
          </a:p>
          <a:p>
            <a:pPr marL="1303338" lvl="2" indent="-400050" algn="just">
              <a:spcBef>
                <a:spcPts val="0"/>
              </a:spcBef>
              <a:spcAft>
                <a:spcPts val="100"/>
              </a:spcAft>
              <a:buFont typeface="+mj-lt"/>
              <a:buAutoNum type="arabicPeriod"/>
            </a:pPr>
            <a:r>
              <a:rPr lang="es-MX" sz="1200" b="0" dirty="0">
                <a:solidFill>
                  <a:srgbClr val="000000"/>
                </a:solidFill>
              </a:rPr>
              <a:t>Los objetivos estratégicos y </a:t>
            </a:r>
            <a:r>
              <a:rPr lang="es-MX" sz="1200" b="0" dirty="0" smtClean="0">
                <a:solidFill>
                  <a:srgbClr val="000000"/>
                </a:solidFill>
              </a:rPr>
              <a:t>Metas Compromiso </a:t>
            </a:r>
            <a:r>
              <a:rPr lang="es-MX" sz="1200" b="0" dirty="0">
                <a:solidFill>
                  <a:srgbClr val="000000"/>
                </a:solidFill>
              </a:rPr>
              <a:t>del PE para el periodo </a:t>
            </a:r>
            <a:r>
              <a:rPr lang="es-MX" sz="1200" b="0" dirty="0" smtClean="0">
                <a:solidFill>
                  <a:srgbClr val="000000"/>
                </a:solidFill>
              </a:rPr>
              <a:t>2016-2019. </a:t>
            </a:r>
            <a:endParaRPr lang="es-MX" sz="1200" b="0" dirty="0">
              <a:solidFill>
                <a:srgbClr val="000000"/>
              </a:solidFill>
            </a:endParaRPr>
          </a:p>
          <a:p>
            <a:pPr marL="1303338" lvl="2" indent="-400050" algn="just">
              <a:spcBef>
                <a:spcPts val="0"/>
              </a:spcBef>
              <a:spcAft>
                <a:spcPts val="100"/>
              </a:spcAft>
              <a:buFont typeface="+mj-lt"/>
              <a:buAutoNum type="arabicPeriod"/>
            </a:pPr>
            <a:r>
              <a:rPr lang="es-MX" sz="1200" b="0" dirty="0">
                <a:solidFill>
                  <a:srgbClr val="000000"/>
                </a:solidFill>
              </a:rPr>
              <a:t>Las políticas que orienten el logro de los objetivos estratégicos y el cumplimiento de las </a:t>
            </a:r>
            <a:r>
              <a:rPr lang="es-MX" sz="1200" b="0" dirty="0" smtClean="0">
                <a:solidFill>
                  <a:srgbClr val="000000"/>
                </a:solidFill>
              </a:rPr>
              <a:t>Metas Compromiso</a:t>
            </a:r>
            <a:r>
              <a:rPr lang="es-MX" sz="1200" b="0" dirty="0">
                <a:solidFill>
                  <a:srgbClr val="000000"/>
                </a:solidFill>
              </a:rPr>
              <a:t>. Formular políticas </a:t>
            </a:r>
            <a:r>
              <a:rPr lang="es-MX" sz="1200" b="0" dirty="0" smtClean="0">
                <a:solidFill>
                  <a:srgbClr val="000000"/>
                </a:solidFill>
              </a:rPr>
              <a:t>para cada uno de los énfasis que se contempla en el ámbito del PFCE-</a:t>
            </a:r>
            <a:r>
              <a:rPr lang="es-MX" sz="1200" b="0" dirty="0" err="1" smtClean="0">
                <a:solidFill>
                  <a:srgbClr val="000000"/>
                </a:solidFill>
              </a:rPr>
              <a:t>ProFOE</a:t>
            </a:r>
            <a:r>
              <a:rPr lang="es-MX" sz="1200" b="0" dirty="0" smtClean="0">
                <a:solidFill>
                  <a:srgbClr val="000000"/>
                </a:solidFill>
              </a:rPr>
              <a:t>, en la presente versión del Programa</a:t>
            </a:r>
            <a:r>
              <a:rPr lang="es-MX" sz="1200" b="0" i="1" dirty="0" smtClean="0">
                <a:solidFill>
                  <a:srgbClr val="000000"/>
                </a:solidFill>
              </a:rPr>
              <a:t>.</a:t>
            </a:r>
          </a:p>
          <a:p>
            <a:pPr marL="1303338" lvl="2" indent="-400050" algn="just">
              <a:spcBef>
                <a:spcPts val="0"/>
              </a:spcBef>
              <a:spcAft>
                <a:spcPts val="100"/>
              </a:spcAft>
              <a:buFont typeface="+mj-lt"/>
              <a:buAutoNum type="arabicPeriod"/>
            </a:pPr>
            <a:r>
              <a:rPr lang="es-MX" sz="1200" b="0" dirty="0">
                <a:solidFill>
                  <a:srgbClr val="000000"/>
                </a:solidFill>
              </a:rPr>
              <a:t>Las estrategias para el logro de los objetivos estratégicos, alcanzar las Metas Compromiso y atender las áreas débiles identificadas en la evaluación del </a:t>
            </a:r>
            <a:r>
              <a:rPr lang="es-MX" sz="1200" b="0" dirty="0" err="1">
                <a:solidFill>
                  <a:srgbClr val="000000"/>
                </a:solidFill>
              </a:rPr>
              <a:t>ProPE</a:t>
            </a:r>
            <a:r>
              <a:rPr lang="es-MX" sz="1200" b="0" dirty="0">
                <a:solidFill>
                  <a:srgbClr val="000000"/>
                </a:solidFill>
              </a:rPr>
              <a:t> </a:t>
            </a:r>
            <a:r>
              <a:rPr lang="es-MX" sz="1200" b="0" dirty="0" smtClean="0">
                <a:solidFill>
                  <a:srgbClr val="000000"/>
                </a:solidFill>
              </a:rPr>
              <a:t>2014-2015. </a:t>
            </a:r>
            <a:r>
              <a:rPr lang="es-MX" sz="1200" b="0" dirty="0">
                <a:solidFill>
                  <a:srgbClr val="000000"/>
                </a:solidFill>
              </a:rPr>
              <a:t>Formular </a:t>
            </a:r>
            <a:r>
              <a:rPr lang="es-MX" sz="1200" b="0" dirty="0" smtClean="0">
                <a:solidFill>
                  <a:srgbClr val="000000"/>
                </a:solidFill>
              </a:rPr>
              <a:t>estrategias para cada uno de los énfasis que se contempla en el ámbito del PFCE-</a:t>
            </a:r>
            <a:r>
              <a:rPr lang="es-MX" sz="1200" b="0" dirty="0" err="1" smtClean="0">
                <a:solidFill>
                  <a:srgbClr val="000000"/>
                </a:solidFill>
              </a:rPr>
              <a:t>ProFOE</a:t>
            </a:r>
            <a:r>
              <a:rPr lang="es-MX" sz="1200" b="0" dirty="0" smtClean="0">
                <a:solidFill>
                  <a:srgbClr val="000000"/>
                </a:solidFill>
              </a:rPr>
              <a:t>, en la presente versión del Programa</a:t>
            </a:r>
            <a:r>
              <a:rPr lang="es-MX" sz="1200" b="0" i="1" dirty="0" smtClean="0">
                <a:solidFill>
                  <a:srgbClr val="000000"/>
                </a:solidFill>
              </a:rPr>
              <a:t>.</a:t>
            </a:r>
          </a:p>
          <a:p>
            <a:pPr marL="400050" indent="-400050" algn="l">
              <a:spcBef>
                <a:spcPts val="0"/>
              </a:spcBef>
              <a:spcAft>
                <a:spcPts val="100"/>
              </a:spcAft>
              <a:buFont typeface="+mj-lt"/>
              <a:buAutoNum type="romanUcPeriod"/>
            </a:pPr>
            <a:r>
              <a:rPr lang="es-MX" sz="1200" dirty="0" smtClean="0">
                <a:solidFill>
                  <a:srgbClr val="000000"/>
                </a:solidFill>
              </a:rPr>
              <a:t>Valores </a:t>
            </a:r>
            <a:r>
              <a:rPr lang="es-MX" sz="1200" dirty="0">
                <a:solidFill>
                  <a:srgbClr val="000000"/>
                </a:solidFill>
              </a:rPr>
              <a:t>de los indicadores del PE a </a:t>
            </a:r>
            <a:r>
              <a:rPr lang="es-MX" sz="1200" dirty="0" smtClean="0">
                <a:solidFill>
                  <a:srgbClr val="000000"/>
                </a:solidFill>
              </a:rPr>
              <a:t>2014, 2015, 2016, 2017, 2018 </a:t>
            </a:r>
            <a:r>
              <a:rPr lang="es-MX" sz="1200" dirty="0">
                <a:solidFill>
                  <a:srgbClr val="000000"/>
                </a:solidFill>
              </a:rPr>
              <a:t>y </a:t>
            </a:r>
            <a:r>
              <a:rPr lang="es-MX" sz="1200" dirty="0" smtClean="0">
                <a:solidFill>
                  <a:srgbClr val="000000"/>
                </a:solidFill>
              </a:rPr>
              <a:t>2019.</a:t>
            </a:r>
            <a:endParaRPr lang="es-MX" sz="1200" dirty="0">
              <a:solidFill>
                <a:srgbClr val="000000"/>
              </a:solidFill>
            </a:endParaRPr>
          </a:p>
          <a:p>
            <a:pPr marL="935038" lvl="1" indent="-400050" algn="l">
              <a:spcBef>
                <a:spcPts val="0"/>
              </a:spcBef>
              <a:spcAft>
                <a:spcPts val="100"/>
              </a:spcAft>
              <a:buFont typeface="+mj-lt"/>
              <a:buAutoNum type="alphaLcParenR"/>
            </a:pPr>
            <a:r>
              <a:rPr lang="es-MX" sz="1200" b="0" dirty="0">
                <a:solidFill>
                  <a:srgbClr val="000000"/>
                </a:solidFill>
              </a:rPr>
              <a:t>Llenar tabla mostrada en </a:t>
            </a:r>
            <a:r>
              <a:rPr lang="es-MX" sz="1200" dirty="0">
                <a:solidFill>
                  <a:srgbClr val="000000"/>
                </a:solidFill>
              </a:rPr>
              <a:t>Anexo XII</a:t>
            </a:r>
            <a:r>
              <a:rPr lang="es-MX" sz="1200" b="0" dirty="0">
                <a:solidFill>
                  <a:srgbClr val="000000"/>
                </a:solidFill>
              </a:rPr>
              <a:t> de esta guía</a:t>
            </a:r>
            <a:r>
              <a:rPr lang="es-MX" sz="1200" b="0" dirty="0" smtClean="0">
                <a:solidFill>
                  <a:srgbClr val="000000"/>
                </a:solidFill>
              </a:rPr>
              <a:t>.</a:t>
            </a:r>
          </a:p>
          <a:p>
            <a:pPr marL="400050" indent="-400050" algn="l">
              <a:spcBef>
                <a:spcPts val="0"/>
              </a:spcBef>
              <a:spcAft>
                <a:spcPts val="100"/>
              </a:spcAft>
              <a:buFont typeface="+mj-lt"/>
              <a:buAutoNum type="romanUcPeriod"/>
            </a:pPr>
            <a:r>
              <a:rPr lang="es-ES" sz="1200" dirty="0">
                <a:solidFill>
                  <a:srgbClr val="000000"/>
                </a:solidFill>
              </a:rPr>
              <a:t>Formulación de objetivos particulares del PE</a:t>
            </a:r>
            <a:endParaRPr lang="es-MX" sz="1200" dirty="0">
              <a:solidFill>
                <a:srgbClr val="000000"/>
              </a:solidFill>
            </a:endParaRPr>
          </a:p>
          <a:p>
            <a:pPr marL="400050" indent="-400050" algn="l">
              <a:spcBef>
                <a:spcPts val="0"/>
              </a:spcBef>
              <a:spcAft>
                <a:spcPts val="100"/>
              </a:spcAft>
              <a:buFont typeface="+mj-lt"/>
              <a:buAutoNum type="romanUcPeriod"/>
            </a:pPr>
            <a:r>
              <a:rPr lang="es-MX" sz="1200" dirty="0">
                <a:solidFill>
                  <a:srgbClr val="000000"/>
                </a:solidFill>
              </a:rPr>
              <a:t>Consistencia interna del </a:t>
            </a:r>
            <a:r>
              <a:rPr lang="es-MX" sz="1200" dirty="0" err="1">
                <a:solidFill>
                  <a:srgbClr val="000000"/>
                </a:solidFill>
              </a:rPr>
              <a:t>ProPE</a:t>
            </a:r>
            <a:r>
              <a:rPr lang="es-MX" sz="1200" dirty="0">
                <a:solidFill>
                  <a:srgbClr val="000000"/>
                </a:solidFill>
              </a:rPr>
              <a:t> y su impacto en el cierre de brechas de calidad al interior del PE.</a:t>
            </a:r>
          </a:p>
          <a:p>
            <a:pPr marL="935038" lvl="1" indent="-400050" algn="l">
              <a:spcBef>
                <a:spcPts val="0"/>
              </a:spcBef>
              <a:spcAft>
                <a:spcPts val="100"/>
              </a:spcAft>
              <a:buFont typeface="+mj-lt"/>
              <a:buAutoNum type="alphaLcParenR"/>
            </a:pPr>
            <a:r>
              <a:rPr lang="es-MX" sz="1200" b="0" dirty="0">
                <a:solidFill>
                  <a:srgbClr val="000000"/>
                </a:solidFill>
              </a:rPr>
              <a:t>Verificación de la congruencia con la visión de la institución. </a:t>
            </a:r>
          </a:p>
          <a:p>
            <a:pPr marL="935038" lvl="1" indent="-400050" algn="l">
              <a:spcBef>
                <a:spcPts val="0"/>
              </a:spcBef>
              <a:spcAft>
                <a:spcPts val="100"/>
              </a:spcAft>
              <a:buFont typeface="+mj-lt"/>
              <a:buAutoNum type="alphaLcParenR"/>
            </a:pPr>
            <a:r>
              <a:rPr lang="es-MX" sz="1200" b="0" dirty="0">
                <a:solidFill>
                  <a:srgbClr val="000000"/>
                </a:solidFill>
              </a:rPr>
              <a:t>Evaluación del impacto de los diversos componentes del </a:t>
            </a:r>
            <a:r>
              <a:rPr lang="es-MX" sz="1200" b="0" dirty="0" err="1">
                <a:solidFill>
                  <a:srgbClr val="000000"/>
                </a:solidFill>
              </a:rPr>
              <a:t>ProPE</a:t>
            </a:r>
            <a:r>
              <a:rPr lang="es-MX" sz="1200" b="0" dirty="0">
                <a:solidFill>
                  <a:srgbClr val="000000"/>
                </a:solidFill>
              </a:rPr>
              <a:t> </a:t>
            </a:r>
            <a:r>
              <a:rPr lang="es-MX" sz="1200" b="0" dirty="0" smtClean="0">
                <a:solidFill>
                  <a:srgbClr val="000000"/>
                </a:solidFill>
              </a:rPr>
              <a:t>2016-2017 </a:t>
            </a:r>
            <a:r>
              <a:rPr lang="es-MX" sz="1200" b="0" dirty="0">
                <a:solidFill>
                  <a:srgbClr val="000000"/>
                </a:solidFill>
              </a:rPr>
              <a:t>en la mejora de la capacidad y la competitividad institucional.</a:t>
            </a:r>
          </a:p>
          <a:p>
            <a:pPr marL="935038" lvl="1" indent="-400050" algn="l">
              <a:spcBef>
                <a:spcPts val="0"/>
              </a:spcBef>
              <a:spcAft>
                <a:spcPts val="100"/>
              </a:spcAft>
              <a:buFont typeface="+mj-lt"/>
              <a:buAutoNum type="alphaLcParenR"/>
            </a:pPr>
            <a:r>
              <a:rPr lang="es-MX" sz="1200" b="0" dirty="0">
                <a:solidFill>
                  <a:srgbClr val="000000"/>
                </a:solidFill>
              </a:rPr>
              <a:t>Verificación de la articulación entre problemas, políticas, objetivos y estrategias.</a:t>
            </a:r>
          </a:p>
          <a:p>
            <a:pPr marL="935038" lvl="1" indent="-400050" algn="l">
              <a:spcBef>
                <a:spcPts val="0"/>
              </a:spcBef>
              <a:spcAft>
                <a:spcPts val="100"/>
              </a:spcAft>
              <a:buFont typeface="+mj-lt"/>
              <a:buAutoNum type="alphaLcParenR"/>
            </a:pPr>
            <a:r>
              <a:rPr lang="es-MX" sz="1200" b="0" dirty="0">
                <a:solidFill>
                  <a:srgbClr val="000000"/>
                </a:solidFill>
              </a:rPr>
              <a:t>Evaluación de la factibilidad para lograr los objetivos y compromisos del PE.</a:t>
            </a:r>
          </a:p>
          <a:p>
            <a:pPr marL="400050" indent="-400050" algn="l">
              <a:spcBef>
                <a:spcPts val="0"/>
              </a:spcBef>
              <a:spcAft>
                <a:spcPts val="100"/>
              </a:spcAft>
              <a:buFont typeface="+mj-lt"/>
              <a:buAutoNum type="romanUcPeriod"/>
            </a:pPr>
            <a:r>
              <a:rPr lang="es-MX" sz="1200" dirty="0">
                <a:solidFill>
                  <a:srgbClr val="000000"/>
                </a:solidFill>
              </a:rPr>
              <a:t>Conclusiones.</a:t>
            </a:r>
          </a:p>
          <a:p>
            <a:pPr marL="1258888" lvl="2" indent="-355600" algn="just">
              <a:spcBef>
                <a:spcPts val="0"/>
              </a:spcBef>
              <a:buFont typeface="Wingdings" pitchFamily="2" charset="2"/>
              <a:buChar char="§"/>
            </a:pPr>
            <a:endParaRPr lang="es-MX" sz="1300" b="0" i="1" dirty="0" smtClean="0">
              <a:solidFill>
                <a:srgbClr val="000000"/>
              </a:solidFill>
            </a:endParaRPr>
          </a:p>
          <a:p>
            <a:pPr marL="1258888" lvl="2" indent="-355600" algn="just">
              <a:spcBef>
                <a:spcPts val="0"/>
              </a:spcBef>
              <a:buFont typeface="Wingdings" pitchFamily="2" charset="2"/>
              <a:buChar char="§"/>
            </a:pPr>
            <a:endParaRPr lang="es-MX" sz="1400" b="0" i="1" dirty="0">
              <a:solidFill>
                <a:srgbClr val="000000"/>
              </a:solidFill>
            </a:endParaRPr>
          </a:p>
          <a:p>
            <a:pPr marL="1258888" lvl="2" indent="-355600" algn="just">
              <a:spcBef>
                <a:spcPts val="0"/>
              </a:spcBef>
              <a:buFont typeface="Wingdings" pitchFamily="2" charset="2"/>
              <a:buChar char="§"/>
            </a:pPr>
            <a:endParaRPr lang="es-MX" sz="1300" b="0" i="1" dirty="0">
              <a:solidFill>
                <a:srgbClr val="000000"/>
              </a:solidFill>
            </a:endParaRPr>
          </a:p>
        </p:txBody>
      </p:sp>
      <p:sp>
        <p:nvSpPr>
          <p:cNvPr id="7" name="6 Rectángulo">
            <a:hlinkClick r:id="rId2" action="ppaction://hlinksldjump"/>
          </p:cNvPr>
          <p:cNvSpPr/>
          <p:nvPr/>
        </p:nvSpPr>
        <p:spPr bwMode="auto">
          <a:xfrm flipH="1">
            <a:off x="0" y="585768"/>
            <a:ext cx="9143999" cy="6886575"/>
          </a:xfrm>
          <a:prstGeom prst="rect">
            <a:avLst/>
          </a:prstGeom>
          <a:solidFill>
            <a:srgbClr val="002774">
              <a:alpha val="0"/>
            </a:srgbClr>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sp>
        <p:nvSpPr>
          <p:cNvPr id="6" name="AutoShape 10">
            <a:hlinkClick r:id="" action="ppaction://hlinkshowjump?jump=nextslide"/>
          </p:cNvPr>
          <p:cNvSpPr>
            <a:spLocks noChangeArrowheads="1"/>
          </p:cNvSpPr>
          <p:nvPr/>
        </p:nvSpPr>
        <p:spPr bwMode="auto">
          <a:xfrm>
            <a:off x="8959850" y="657911"/>
            <a:ext cx="155575" cy="147637"/>
          </a:xfrm>
          <a:prstGeom prst="rightArrow">
            <a:avLst>
              <a:gd name="adj1" fmla="val 50000"/>
              <a:gd name="adj2" fmla="val 58733"/>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pic>
        <p:nvPicPr>
          <p:cNvPr id="8" name="Imagen 7"/>
          <p:cNvPicPr>
            <a:picLocks noChangeAspect="1"/>
          </p:cNvPicPr>
          <p:nvPr/>
        </p:nvPicPr>
        <p:blipFill>
          <a:blip r:embed="rId3"/>
          <a:stretch>
            <a:fillRect/>
          </a:stretch>
        </p:blipFill>
        <p:spPr>
          <a:xfrm>
            <a:off x="810045" y="0"/>
            <a:ext cx="8333954" cy="597460"/>
          </a:xfrm>
          <a:prstGeom prst="rect">
            <a:avLst/>
          </a:prstGeom>
        </p:spPr>
      </p:pic>
    </p:spTree>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Text Box 52"/>
          <p:cNvSpPr txBox="1">
            <a:spLocks noChangeArrowheads="1"/>
          </p:cNvSpPr>
          <p:nvPr/>
        </p:nvSpPr>
        <p:spPr bwMode="auto">
          <a:xfrm>
            <a:off x="0" y="1812464"/>
            <a:ext cx="9144000" cy="5045536"/>
          </a:xfrm>
          <a:prstGeom prst="rect">
            <a:avLst/>
          </a:prstGeom>
          <a:solidFill>
            <a:schemeClr val="bg1">
              <a:alpha val="10000"/>
            </a:schemeClr>
          </a:solidFill>
          <a:ln w="9525" algn="ctr">
            <a:noFill/>
            <a:miter lim="800000"/>
            <a:headEnd/>
            <a:tailEnd/>
          </a:ln>
        </p:spPr>
        <p:txBody>
          <a:bodyPr>
            <a:noAutofit/>
          </a:bodyPr>
          <a:lstStyle/>
          <a:p>
            <a:pPr algn="l"/>
            <a:r>
              <a:rPr lang="es-MX" sz="1300" dirty="0" smtClean="0">
                <a:solidFill>
                  <a:schemeClr val="tx1"/>
                </a:solidFill>
              </a:rPr>
              <a:t>Evaluación del PFCE 2016-2017.</a:t>
            </a:r>
          </a:p>
          <a:p>
            <a:pPr algn="l"/>
            <a:endParaRPr lang="es-MX" sz="700" b="0" dirty="0" smtClean="0">
              <a:solidFill>
                <a:schemeClr val="tx1"/>
              </a:solidFill>
            </a:endParaRPr>
          </a:p>
          <a:p>
            <a:pPr algn="l"/>
            <a:r>
              <a:rPr lang="es-MX" sz="1300" b="0" dirty="0" smtClean="0">
                <a:solidFill>
                  <a:schemeClr val="tx1"/>
                </a:solidFill>
              </a:rPr>
              <a:t>Criterios que orientarán el proceso de </a:t>
            </a:r>
            <a:r>
              <a:rPr lang="es-MX" sz="1300" dirty="0" smtClean="0">
                <a:solidFill>
                  <a:schemeClr val="tx1"/>
                </a:solidFill>
              </a:rPr>
              <a:t>evaluación del PFCE 2016-2017</a:t>
            </a:r>
            <a:r>
              <a:rPr lang="es-MX" sz="1300" b="0" dirty="0" smtClean="0">
                <a:solidFill>
                  <a:schemeClr val="tx1"/>
                </a:solidFill>
              </a:rPr>
              <a:t>.</a:t>
            </a:r>
          </a:p>
          <a:p>
            <a:pPr algn="l"/>
            <a:endParaRPr lang="es-MX" sz="1200" b="0" dirty="0" smtClean="0">
              <a:solidFill>
                <a:schemeClr val="tx1"/>
              </a:solidFill>
            </a:endParaRPr>
          </a:p>
          <a:p>
            <a:pPr marL="180000" indent="-180000" algn="just">
              <a:buFont typeface="Wingdings" pitchFamily="2" charset="2"/>
              <a:buChar char="Ø"/>
            </a:pPr>
            <a:r>
              <a:rPr lang="es-MX" sz="1300" b="0" dirty="0" smtClean="0">
                <a:solidFill>
                  <a:schemeClr val="tx1"/>
                </a:solidFill>
              </a:rPr>
              <a:t>El PFCE-</a:t>
            </a:r>
            <a:r>
              <a:rPr lang="es-MX" sz="1300" b="0" dirty="0" err="1" smtClean="0">
                <a:solidFill>
                  <a:schemeClr val="tx1"/>
                </a:solidFill>
              </a:rPr>
              <a:t>ProFOE</a:t>
            </a:r>
            <a:r>
              <a:rPr lang="es-MX" sz="1300" b="0" dirty="0" smtClean="0">
                <a:solidFill>
                  <a:schemeClr val="tx1"/>
                </a:solidFill>
              </a:rPr>
              <a:t> 2016-2017, el ProGES y los ProPE actualizados, así como sus proyectos, constituyen un planteamiento integral y de esa manera serán evaluados por los Comités de Evaluación. Se pondrá particular atención a la forma en que el PFCE-</a:t>
            </a:r>
            <a:r>
              <a:rPr lang="es-MX" sz="1300" b="0" dirty="0" err="1" smtClean="0">
                <a:solidFill>
                  <a:schemeClr val="tx1"/>
                </a:solidFill>
              </a:rPr>
              <a:t>ProFOE</a:t>
            </a:r>
            <a:r>
              <a:rPr lang="es-MX" sz="1300" b="0" dirty="0" smtClean="0">
                <a:solidFill>
                  <a:schemeClr val="tx1"/>
                </a:solidFill>
              </a:rPr>
              <a:t>, los ProPE y el ProGES puedan impactar en la mejora de la calidad y el cierre de brechas de calidad entre los PE y al interior de ellos.</a:t>
            </a:r>
          </a:p>
          <a:p>
            <a:pPr algn="just"/>
            <a:endParaRPr lang="es-MX" sz="800" b="0" dirty="0" smtClean="0">
              <a:solidFill>
                <a:schemeClr val="tx1"/>
              </a:solidFill>
            </a:endParaRPr>
          </a:p>
          <a:p>
            <a:pPr marL="180000" lvl="1" indent="-180000" algn="just">
              <a:buFont typeface="Wingdings" pitchFamily="2" charset="2"/>
              <a:buChar char="Ø"/>
            </a:pPr>
            <a:r>
              <a:rPr lang="es-MX" sz="1300" b="0" dirty="0" smtClean="0">
                <a:solidFill>
                  <a:schemeClr val="tx1"/>
                </a:solidFill>
              </a:rPr>
              <a:t>Es imprescindible que en la fase de actualización de la planeación se atienda el propósito de mejorar la capacidad y la competitividad académicas y de manera especial en los nuevos énfasis abordados en la presente guía del PFCE, aprovechando la retroalimentación obtenida en la evaluación del PROFOCIE 2014-2015, sus ProPE y </a:t>
            </a:r>
            <a:r>
              <a:rPr lang="es-MX" sz="1300" b="0" dirty="0" err="1" smtClean="0">
                <a:solidFill>
                  <a:schemeClr val="tx1"/>
                </a:solidFill>
              </a:rPr>
              <a:t>ProGES</a:t>
            </a:r>
            <a:r>
              <a:rPr lang="es-MX" sz="1300" b="0" dirty="0" smtClean="0">
                <a:solidFill>
                  <a:schemeClr val="tx1"/>
                </a:solidFill>
              </a:rPr>
              <a:t>. </a:t>
            </a:r>
          </a:p>
          <a:p>
            <a:pPr marL="180975" indent="-180975" algn="just">
              <a:spcAft>
                <a:spcPts val="0"/>
              </a:spcAft>
              <a:buFont typeface="Wingdings" pitchFamily="2" charset="2"/>
              <a:buChar char="Ø"/>
              <a:tabLst>
                <a:tab pos="180975" algn="dec"/>
                <a:tab pos="628650" algn="r"/>
              </a:tabLst>
            </a:pPr>
            <a:endParaRPr lang="es-MX" sz="800" b="0" dirty="0" smtClean="0">
              <a:solidFill>
                <a:schemeClr val="tx1"/>
              </a:solidFill>
            </a:endParaRPr>
          </a:p>
          <a:p>
            <a:pPr marL="180975" indent="-180975" algn="just">
              <a:spcAft>
                <a:spcPts val="0"/>
              </a:spcAft>
              <a:buFont typeface="Wingdings" pitchFamily="2" charset="2"/>
              <a:buChar char="Ø"/>
              <a:tabLst>
                <a:tab pos="180975" algn="dec"/>
                <a:tab pos="628650" algn="r"/>
              </a:tabLst>
            </a:pPr>
            <a:r>
              <a:rPr lang="es-MX" sz="1300" b="0" dirty="0" smtClean="0">
                <a:solidFill>
                  <a:schemeClr val="tx1"/>
                </a:solidFill>
              </a:rPr>
              <a:t>El proyecto integral deberá:</a:t>
            </a:r>
          </a:p>
          <a:p>
            <a:pPr marL="628650" lvl="1" indent="-268288" algn="just">
              <a:spcAft>
                <a:spcPts val="0"/>
              </a:spcAft>
              <a:buSzPct val="90000"/>
              <a:buFont typeface="Wingdings" pitchFamily="2" charset="2"/>
              <a:buChar char="§"/>
              <a:tabLst>
                <a:tab pos="180975" algn="dec"/>
                <a:tab pos="628650" algn="r"/>
              </a:tabLst>
            </a:pPr>
            <a:r>
              <a:rPr lang="es-MX" sz="1300" b="0" dirty="0" smtClean="0">
                <a:solidFill>
                  <a:schemeClr val="tx1"/>
                </a:solidFill>
              </a:rPr>
              <a:t>Estar debidamente articulado como se indica en el diagrama de elaboración de un proyecto. </a:t>
            </a:r>
          </a:p>
          <a:p>
            <a:pPr marL="628650" lvl="1" indent="-268288" algn="just">
              <a:spcAft>
                <a:spcPts val="0"/>
              </a:spcAft>
              <a:buSzPct val="90000"/>
              <a:buFont typeface="Wingdings" pitchFamily="2" charset="2"/>
              <a:buChar char="§"/>
              <a:tabLst>
                <a:tab pos="180975" algn="dec"/>
                <a:tab pos="628650" algn="r"/>
              </a:tabLst>
            </a:pPr>
            <a:r>
              <a:rPr lang="es-MX" sz="1300" b="0" dirty="0" smtClean="0">
                <a:solidFill>
                  <a:schemeClr val="tx1"/>
                </a:solidFill>
              </a:rPr>
              <a:t>Incidir significativamente en el fortalecimiento de la capacidad y competitividad académicas a partir de los nuevos énfasis que se incorporan en este proceso de planeación y que se refrendan en la viñeta anterior.</a:t>
            </a:r>
          </a:p>
          <a:p>
            <a:pPr marL="628650" lvl="1" indent="-268288" algn="just">
              <a:spcAft>
                <a:spcPts val="0"/>
              </a:spcAft>
              <a:buSzPct val="90000"/>
              <a:buFont typeface="Wingdings" pitchFamily="2" charset="2"/>
              <a:buChar char="§"/>
              <a:tabLst>
                <a:tab pos="180975" algn="dec"/>
                <a:tab pos="628650" algn="r"/>
              </a:tabLst>
            </a:pPr>
            <a:r>
              <a:rPr lang="es-MX" sz="1300" b="0" dirty="0" smtClean="0">
                <a:solidFill>
                  <a:schemeClr val="tx1"/>
                </a:solidFill>
              </a:rPr>
              <a:t>Propiciar el cierre de brechas de calidad entre CA y PE.</a:t>
            </a:r>
          </a:p>
          <a:p>
            <a:pPr marL="628650" lvl="1" indent="-268288" algn="just">
              <a:spcAft>
                <a:spcPts val="0"/>
              </a:spcAft>
              <a:buSzPct val="90000"/>
              <a:buFont typeface="Wingdings" pitchFamily="2" charset="2"/>
              <a:buChar char="§"/>
              <a:tabLst>
                <a:tab pos="180975" algn="dec"/>
                <a:tab pos="628650" algn="r"/>
              </a:tabLst>
            </a:pPr>
            <a:r>
              <a:rPr lang="es-MX" sz="1300" b="0" dirty="0" smtClean="0">
                <a:solidFill>
                  <a:schemeClr val="tx1"/>
                </a:solidFill>
              </a:rPr>
              <a:t>Proteger las fortalezas y aprovecharlas en la solución de los problemas identificados en el ámbito de la institución o de los PE, según sea el caso.</a:t>
            </a:r>
          </a:p>
          <a:p>
            <a:pPr marL="628650" lvl="1" indent="-268288" algn="just">
              <a:spcAft>
                <a:spcPts val="0"/>
              </a:spcAft>
              <a:buSzPct val="90000"/>
              <a:buFont typeface="Wingdings" pitchFamily="2" charset="2"/>
              <a:buChar char="§"/>
              <a:tabLst>
                <a:tab pos="180975" algn="dec"/>
                <a:tab pos="628650" algn="r"/>
              </a:tabLst>
            </a:pPr>
            <a:r>
              <a:rPr lang="es-MX" sz="1300" b="0" dirty="0" smtClean="0">
                <a:solidFill>
                  <a:schemeClr val="tx1"/>
                </a:solidFill>
              </a:rPr>
              <a:t>Contribuir de manera significativa al cumplimiento de las Metas </a:t>
            </a:r>
            <a:r>
              <a:rPr lang="es-MX" sz="1300" b="0" dirty="0">
                <a:solidFill>
                  <a:schemeClr val="tx1"/>
                </a:solidFill>
              </a:rPr>
              <a:t>C</a:t>
            </a:r>
            <a:r>
              <a:rPr lang="es-MX" sz="1300" b="0" dirty="0" smtClean="0">
                <a:solidFill>
                  <a:schemeClr val="tx1"/>
                </a:solidFill>
              </a:rPr>
              <a:t>ompromiso.</a:t>
            </a:r>
          </a:p>
          <a:p>
            <a:pPr marL="628650" lvl="1" indent="-268288" algn="just">
              <a:spcAft>
                <a:spcPts val="0"/>
              </a:spcAft>
              <a:buSzPct val="90000"/>
              <a:buFont typeface="Wingdings" pitchFamily="2" charset="2"/>
              <a:buChar char="§"/>
              <a:tabLst>
                <a:tab pos="180975" algn="dec"/>
                <a:tab pos="628650" algn="r"/>
              </a:tabLst>
            </a:pPr>
            <a:endParaRPr lang="es-MX" sz="1300" b="0" dirty="0" smtClean="0">
              <a:solidFill>
                <a:schemeClr val="tx1"/>
              </a:solidFill>
            </a:endParaRPr>
          </a:p>
          <a:p>
            <a:pPr marL="180000" lvl="1" indent="-180000" algn="just"/>
            <a:endParaRPr lang="es-MX" sz="1300" b="0" dirty="0" smtClean="0">
              <a:solidFill>
                <a:schemeClr val="tx1"/>
              </a:solidFill>
            </a:endParaRPr>
          </a:p>
          <a:p>
            <a:pPr marL="180000" indent="-180000" algn="just"/>
            <a:endParaRPr lang="es-MX" sz="1200" b="0" dirty="0" smtClean="0">
              <a:solidFill>
                <a:schemeClr val="tx1"/>
              </a:solidFill>
            </a:endParaRPr>
          </a:p>
        </p:txBody>
      </p:sp>
      <p:grpSp>
        <p:nvGrpSpPr>
          <p:cNvPr id="119815" name="Group 18"/>
          <p:cNvGrpSpPr>
            <a:grpSpLocks/>
          </p:cNvGrpSpPr>
          <p:nvPr/>
        </p:nvGrpSpPr>
        <p:grpSpPr bwMode="auto">
          <a:xfrm>
            <a:off x="7659688" y="752475"/>
            <a:ext cx="1500187" cy="463550"/>
            <a:chOff x="24" y="489"/>
            <a:chExt cx="723" cy="292"/>
          </a:xfrm>
        </p:grpSpPr>
        <p:sp>
          <p:nvSpPr>
            <p:cNvPr id="119816" name="Rectangle 696"/>
            <p:cNvSpPr>
              <a:spLocks noChangeArrowheads="1"/>
            </p:cNvSpPr>
            <p:nvPr/>
          </p:nvSpPr>
          <p:spPr bwMode="auto">
            <a:xfrm>
              <a:off x="26" y="489"/>
              <a:ext cx="721" cy="285"/>
            </a:xfrm>
            <a:prstGeom prst="rect">
              <a:avLst/>
            </a:prstGeom>
            <a:noFill/>
            <a:ln w="34925">
              <a:solidFill>
                <a:srgbClr val="003366"/>
              </a:solidFill>
              <a:miter lim="800000"/>
              <a:headEnd/>
              <a:tailEnd/>
            </a:ln>
          </p:spPr>
          <p:txBody>
            <a:bodyPr wrap="none" anchor="ctr"/>
            <a:lstStyle/>
            <a:p>
              <a:endParaRPr lang="es-ES_tradnl" sz="1400" b="0">
                <a:solidFill>
                  <a:schemeClr val="tx1"/>
                </a:solidFill>
              </a:endParaRPr>
            </a:p>
          </p:txBody>
        </p:sp>
        <p:sp>
          <p:nvSpPr>
            <p:cNvPr id="119817" name="Line 697"/>
            <p:cNvSpPr>
              <a:spLocks noChangeShapeType="1"/>
            </p:cNvSpPr>
            <p:nvPr/>
          </p:nvSpPr>
          <p:spPr bwMode="auto">
            <a:xfrm>
              <a:off x="24" y="774"/>
              <a:ext cx="721" cy="0"/>
            </a:xfrm>
            <a:prstGeom prst="line">
              <a:avLst/>
            </a:prstGeom>
            <a:noFill/>
            <a:ln w="34925">
              <a:solidFill>
                <a:srgbClr val="969696"/>
              </a:solidFill>
              <a:round/>
              <a:headEnd/>
              <a:tailEnd/>
            </a:ln>
          </p:spPr>
          <p:txBody>
            <a:bodyPr/>
            <a:lstStyle/>
            <a:p>
              <a:endParaRPr lang="es-MX"/>
            </a:p>
          </p:txBody>
        </p:sp>
        <p:sp>
          <p:nvSpPr>
            <p:cNvPr id="119818" name="Line 698"/>
            <p:cNvSpPr>
              <a:spLocks noChangeShapeType="1"/>
            </p:cNvSpPr>
            <p:nvPr/>
          </p:nvSpPr>
          <p:spPr bwMode="auto">
            <a:xfrm>
              <a:off x="745" y="496"/>
              <a:ext cx="0" cy="285"/>
            </a:xfrm>
            <a:prstGeom prst="line">
              <a:avLst/>
            </a:prstGeom>
            <a:noFill/>
            <a:ln w="34925">
              <a:solidFill>
                <a:srgbClr val="969696"/>
              </a:solidFill>
              <a:round/>
              <a:headEnd/>
              <a:tailEnd/>
            </a:ln>
          </p:spPr>
          <p:txBody>
            <a:bodyPr/>
            <a:lstStyle/>
            <a:p>
              <a:endParaRPr lang="es-MX"/>
            </a:p>
          </p:txBody>
        </p:sp>
      </p:grpSp>
      <p:sp>
        <p:nvSpPr>
          <p:cNvPr id="10" name="AutoShape 364">
            <a:hlinkClick r:id="" action="ppaction://hlinkshowjump?jump=nextslide"/>
          </p:cNvPr>
          <p:cNvSpPr>
            <a:spLocks noChangeArrowheads="1"/>
          </p:cNvSpPr>
          <p:nvPr/>
        </p:nvSpPr>
        <p:spPr bwMode="auto">
          <a:xfrm>
            <a:off x="8959850" y="2011363"/>
            <a:ext cx="155575" cy="147637"/>
          </a:xfrm>
          <a:prstGeom prst="rightArrow">
            <a:avLst>
              <a:gd name="adj1" fmla="val 50000"/>
              <a:gd name="adj2" fmla="val 58733"/>
            </a:avLst>
          </a:prstGeom>
          <a:solidFill>
            <a:srgbClr val="006600">
              <a:alpha val="50195"/>
            </a:srgbClr>
          </a:solidFill>
          <a:ln w="19050" algn="ctr">
            <a:solidFill>
              <a:schemeClr val="tx1"/>
            </a:solidFill>
            <a:miter lim="800000"/>
            <a:headEnd/>
            <a:tailEnd/>
          </a:ln>
        </p:spPr>
        <p:txBody>
          <a:bodyPr wrap="none" tIns="90000" anchor="ctr"/>
          <a:lstStyle/>
          <a:p>
            <a:endParaRPr lang="es-ES_tradnl" sz="1400" b="0">
              <a:solidFill>
                <a:schemeClr val="tx1"/>
              </a:solidFill>
            </a:endParaRPr>
          </a:p>
        </p:txBody>
      </p:sp>
      <p:grpSp>
        <p:nvGrpSpPr>
          <p:cNvPr id="11" name="Group 143"/>
          <p:cNvGrpSpPr>
            <a:grpSpLocks/>
          </p:cNvGrpSpPr>
          <p:nvPr/>
        </p:nvGrpSpPr>
        <p:grpSpPr bwMode="auto">
          <a:xfrm>
            <a:off x="7683888" y="933432"/>
            <a:ext cx="727555" cy="42862"/>
            <a:chOff x="1447" y="674"/>
            <a:chExt cx="565" cy="27"/>
          </a:xfrm>
        </p:grpSpPr>
        <p:pic>
          <p:nvPicPr>
            <p:cNvPr id="12" name="Picture 144" descr="jnchainslw"/>
            <p:cNvPicPr preferRelativeResize="0">
              <a:picLocks noChangeArrowheads="1" noCrop="1"/>
            </p:cNvPicPr>
            <p:nvPr/>
          </p:nvPicPr>
          <p:blipFill>
            <a:blip r:embed="rId2" cstate="print"/>
            <a:srcRect/>
            <a:stretch>
              <a:fillRect/>
            </a:stretch>
          </p:blipFill>
          <p:spPr bwMode="auto">
            <a:xfrm>
              <a:off x="1447" y="674"/>
              <a:ext cx="354" cy="27"/>
            </a:xfrm>
            <a:prstGeom prst="rect">
              <a:avLst/>
            </a:prstGeom>
            <a:noFill/>
            <a:ln w="9525">
              <a:noFill/>
              <a:miter lim="800000"/>
              <a:headEnd/>
              <a:tailEnd/>
            </a:ln>
          </p:spPr>
        </p:pic>
        <p:pic>
          <p:nvPicPr>
            <p:cNvPr id="13" name="Picture 145" descr="jnchainslw"/>
            <p:cNvPicPr preferRelativeResize="0">
              <a:picLocks noChangeArrowheads="1" noCrop="1"/>
            </p:cNvPicPr>
            <p:nvPr/>
          </p:nvPicPr>
          <p:blipFill>
            <a:blip r:embed="rId2" cstate="print"/>
            <a:srcRect/>
            <a:stretch>
              <a:fillRect/>
            </a:stretch>
          </p:blipFill>
          <p:spPr bwMode="auto">
            <a:xfrm>
              <a:off x="1658" y="674"/>
              <a:ext cx="354" cy="27"/>
            </a:xfrm>
            <a:prstGeom prst="rect">
              <a:avLst/>
            </a:prstGeom>
            <a:noFill/>
            <a:ln w="9525">
              <a:noFill/>
              <a:miter lim="800000"/>
              <a:headEnd/>
              <a:tailEnd/>
            </a:ln>
          </p:spPr>
        </p:pic>
      </p:grpSp>
      <p:pic>
        <p:nvPicPr>
          <p:cNvPr id="14" name="Imagen 13"/>
          <p:cNvPicPr>
            <a:picLocks noChangeAspect="1"/>
          </p:cNvPicPr>
          <p:nvPr/>
        </p:nvPicPr>
        <p:blipFill>
          <a:blip r:embed="rId3"/>
          <a:stretch>
            <a:fillRect/>
          </a:stretch>
        </p:blipFill>
        <p:spPr>
          <a:xfrm>
            <a:off x="821771" y="-97"/>
            <a:ext cx="8333954" cy="597460"/>
          </a:xfrm>
          <a:prstGeom prst="rect">
            <a:avLst/>
          </a:prstGeom>
        </p:spPr>
      </p:pic>
    </p:spTree>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2"/>
          <p:cNvSpPr>
            <a:spLocks noChangeArrowheads="1"/>
          </p:cNvSpPr>
          <p:nvPr/>
        </p:nvSpPr>
        <p:spPr bwMode="auto">
          <a:xfrm>
            <a:off x="0" y="576912"/>
            <a:ext cx="9144000" cy="6281088"/>
          </a:xfrm>
          <a:prstGeom prst="rect">
            <a:avLst/>
          </a:prstGeom>
          <a:solidFill>
            <a:schemeClr val="bg1"/>
          </a:solidFill>
          <a:ln w="3175" algn="ctr">
            <a:noFill/>
            <a:miter lim="800000"/>
            <a:headEnd/>
            <a:tailEnd/>
          </a:ln>
        </p:spPr>
        <p:txBody>
          <a:bodyPr wrap="none" tIns="90000" anchor="t" anchorCtr="0"/>
          <a:lstStyle/>
          <a:p>
            <a:pPr algn="ctr"/>
            <a:endParaRPr lang="es-ES_tradnl" sz="1400"/>
          </a:p>
        </p:txBody>
      </p:sp>
      <p:sp>
        <p:nvSpPr>
          <p:cNvPr id="119811" name="Text Box 52"/>
          <p:cNvSpPr txBox="1">
            <a:spLocks noChangeArrowheads="1"/>
          </p:cNvSpPr>
          <p:nvPr/>
        </p:nvSpPr>
        <p:spPr bwMode="auto">
          <a:xfrm>
            <a:off x="0" y="571480"/>
            <a:ext cx="9144000" cy="6286520"/>
          </a:xfrm>
          <a:prstGeom prst="rect">
            <a:avLst/>
          </a:prstGeom>
          <a:solidFill>
            <a:schemeClr val="bg1">
              <a:alpha val="10000"/>
            </a:schemeClr>
          </a:solidFill>
          <a:ln w="9525" algn="ctr">
            <a:noFill/>
            <a:miter lim="800000"/>
            <a:headEnd/>
            <a:tailEnd/>
          </a:ln>
        </p:spPr>
        <p:txBody>
          <a:bodyPr>
            <a:noAutofit/>
          </a:bodyPr>
          <a:lstStyle/>
          <a:p>
            <a:pPr algn="l"/>
            <a:endParaRPr lang="es-MX" sz="500" dirty="0" smtClean="0">
              <a:solidFill>
                <a:schemeClr val="tx1"/>
              </a:solidFill>
            </a:endParaRPr>
          </a:p>
          <a:p>
            <a:pPr algn="l"/>
            <a:r>
              <a:rPr lang="es-MX" sz="1300" dirty="0" smtClean="0">
                <a:solidFill>
                  <a:schemeClr val="tx1"/>
                </a:solidFill>
              </a:rPr>
              <a:t>Evaluación del PFCE 2016-2017.</a:t>
            </a:r>
          </a:p>
          <a:p>
            <a:pPr algn="l"/>
            <a:endParaRPr lang="es-MX" sz="800" b="0" dirty="0" smtClean="0">
              <a:solidFill>
                <a:schemeClr val="tx1"/>
              </a:solidFill>
            </a:endParaRPr>
          </a:p>
          <a:p>
            <a:pPr marL="628650" lvl="1" indent="-268288" algn="just">
              <a:spcBef>
                <a:spcPts val="0"/>
              </a:spcBef>
              <a:spcAft>
                <a:spcPts val="100"/>
              </a:spcAft>
              <a:buSzPct val="90000"/>
              <a:buFont typeface="Wingdings" pitchFamily="2" charset="2"/>
              <a:buChar char="§"/>
              <a:tabLst>
                <a:tab pos="180975" algn="dec"/>
                <a:tab pos="628650" algn="r"/>
              </a:tabLst>
            </a:pPr>
            <a:r>
              <a:rPr lang="es-MX" sz="1300" b="0" dirty="0" smtClean="0">
                <a:solidFill>
                  <a:schemeClr val="tx1"/>
                </a:solidFill>
              </a:rPr>
              <a:t>Mostrar que sus metas sean congruentes con los objetivos y las políticas de la institución y de los PE, así como la factibilidad de su realización.</a:t>
            </a:r>
          </a:p>
          <a:p>
            <a:pPr marL="628650" lvl="1" indent="-268288" algn="just">
              <a:spcBef>
                <a:spcPts val="0"/>
              </a:spcBef>
              <a:spcAft>
                <a:spcPts val="100"/>
              </a:spcAft>
              <a:buSzPct val="90000"/>
              <a:buFont typeface="Wingdings" pitchFamily="2" charset="2"/>
              <a:buChar char="§"/>
              <a:tabLst>
                <a:tab pos="180975" algn="dec"/>
                <a:tab pos="628650" algn="r"/>
              </a:tabLst>
            </a:pPr>
            <a:r>
              <a:rPr lang="es-MX" sz="1300" b="0" dirty="0" smtClean="0">
                <a:solidFill>
                  <a:schemeClr val="tx1"/>
                </a:solidFill>
              </a:rPr>
              <a:t>Contener de manera explícita la </a:t>
            </a:r>
            <a:r>
              <a:rPr lang="es-MX" sz="1300" i="1" dirty="0" smtClean="0">
                <a:solidFill>
                  <a:schemeClr val="tx1"/>
                </a:solidFill>
              </a:rPr>
              <a:t>priorización</a:t>
            </a:r>
            <a:r>
              <a:rPr lang="es-MX" sz="1300" b="0" dirty="0" smtClean="0">
                <a:solidFill>
                  <a:schemeClr val="tx1"/>
                </a:solidFill>
              </a:rPr>
              <a:t> de metas, acciones y recursos asociados y su </a:t>
            </a:r>
            <a:r>
              <a:rPr lang="es-MX" sz="1300" i="1" dirty="0" smtClean="0">
                <a:solidFill>
                  <a:schemeClr val="tx1"/>
                </a:solidFill>
              </a:rPr>
              <a:t>calendarización</a:t>
            </a:r>
            <a:r>
              <a:rPr lang="es-MX" sz="1300" b="0" dirty="0" smtClean="0">
                <a:solidFill>
                  <a:schemeClr val="tx1"/>
                </a:solidFill>
              </a:rPr>
              <a:t>.</a:t>
            </a:r>
          </a:p>
          <a:p>
            <a:pPr marL="628650" lvl="1" indent="-268288" algn="just">
              <a:spcBef>
                <a:spcPts val="0"/>
              </a:spcBef>
              <a:spcAft>
                <a:spcPts val="100"/>
              </a:spcAft>
              <a:buSzPct val="90000"/>
              <a:buFont typeface="Wingdings" pitchFamily="2" charset="2"/>
              <a:buChar char="§"/>
              <a:tabLst>
                <a:tab pos="180975" algn="dec"/>
                <a:tab pos="628650" algn="r"/>
              </a:tabLst>
            </a:pPr>
            <a:r>
              <a:rPr lang="es-MX" sz="1300" b="0" dirty="0" smtClean="0">
                <a:solidFill>
                  <a:schemeClr val="tx1"/>
                </a:solidFill>
              </a:rPr>
              <a:t>Justificar los recursos solicitados en términos de logros académicos (no se evaluará el proyecto cuyo objetivo sólo sea adquirir equipamiento).</a:t>
            </a:r>
          </a:p>
          <a:p>
            <a:pPr marL="628650" lvl="1" indent="-268288" algn="just">
              <a:spcBef>
                <a:spcPts val="0"/>
              </a:spcBef>
              <a:spcAft>
                <a:spcPts val="100"/>
              </a:spcAft>
              <a:buFont typeface="Wingdings" pitchFamily="2" charset="2"/>
              <a:buChar char="§"/>
              <a:tabLst>
                <a:tab pos="180975" algn="dec"/>
                <a:tab pos="628650" algn="r"/>
              </a:tabLst>
            </a:pPr>
            <a:r>
              <a:rPr lang="es-MX" sz="1300" b="0" dirty="0" smtClean="0">
                <a:solidFill>
                  <a:schemeClr val="tx1"/>
                </a:solidFill>
              </a:rPr>
              <a:t>Contener objetivos particulares relacionados con el fortalecimiento de la capacidad académica, la formación  integral de los estudiantes, la mejora de la competitividad de TSU y Licenciatura así como la competitividad de los PE de posgrado y que: </a:t>
            </a:r>
          </a:p>
          <a:p>
            <a:pPr marL="990600" lvl="2" indent="-182563" algn="just">
              <a:spcBef>
                <a:spcPts val="0"/>
              </a:spcBef>
              <a:spcAft>
                <a:spcPts val="100"/>
              </a:spcAft>
              <a:buFont typeface="Arial" charset="0"/>
              <a:buChar char="–"/>
              <a:tabLst>
                <a:tab pos="180975" algn="dec"/>
                <a:tab pos="628650" algn="r"/>
              </a:tabLst>
            </a:pPr>
            <a:r>
              <a:rPr lang="es-ES" sz="1300" b="0" dirty="0" smtClean="0">
                <a:solidFill>
                  <a:schemeClr val="tx1"/>
                </a:solidFill>
              </a:rPr>
              <a:t>Estén justificados con base en los resultados de un diagnóstico objetivo de la capacidad académica del PE y su relación con la competitividad respectiva, realizada en la fase de autoevaluación.</a:t>
            </a:r>
          </a:p>
          <a:p>
            <a:pPr marL="990600" lvl="2" indent="-182563" algn="just">
              <a:spcBef>
                <a:spcPts val="0"/>
              </a:spcBef>
              <a:spcAft>
                <a:spcPts val="100"/>
              </a:spcAft>
              <a:buFont typeface="Arial" charset="0"/>
              <a:buChar char="–"/>
              <a:tabLst>
                <a:tab pos="180975" algn="dec"/>
                <a:tab pos="628650" algn="r"/>
              </a:tabLst>
            </a:pPr>
            <a:r>
              <a:rPr lang="es-ES" sz="1300" b="0" dirty="0" smtClean="0">
                <a:solidFill>
                  <a:schemeClr val="tx1"/>
                </a:solidFill>
              </a:rPr>
              <a:t>Incidan en la mejora del nivel de habilitación del profesorado, el incremento del porcentaje de PTC con el reconocimiento del perfil deseable y profesores adscritos al SNI, así como el desarrollo y fortalecimiento de los CA .</a:t>
            </a:r>
          </a:p>
          <a:p>
            <a:pPr marL="990600" lvl="2" indent="-182563" algn="just">
              <a:spcBef>
                <a:spcPts val="0"/>
              </a:spcBef>
              <a:spcAft>
                <a:spcPts val="100"/>
              </a:spcAft>
              <a:buFont typeface="Arial" charset="0"/>
              <a:buChar char="–"/>
              <a:tabLst>
                <a:tab pos="180975" algn="dec"/>
                <a:tab pos="628650" algn="r"/>
              </a:tabLst>
            </a:pPr>
            <a:r>
              <a:rPr lang="es-MX" sz="1300" b="0" dirty="0" smtClean="0">
                <a:solidFill>
                  <a:schemeClr val="tx1"/>
                </a:solidFill>
              </a:rPr>
              <a:t>Atiendan el proceso de mejora continua de los programas educativos de TSU y Licenciatura.</a:t>
            </a:r>
          </a:p>
          <a:p>
            <a:pPr marL="990600" lvl="2" indent="-182563" algn="just">
              <a:spcBef>
                <a:spcPts val="0"/>
              </a:spcBef>
              <a:spcAft>
                <a:spcPts val="100"/>
              </a:spcAft>
              <a:buFont typeface="Arial" charset="0"/>
              <a:buChar char="–"/>
              <a:tabLst>
                <a:tab pos="180975" algn="dec"/>
                <a:tab pos="628650" algn="r"/>
              </a:tabLst>
            </a:pPr>
            <a:r>
              <a:rPr lang="es-MX" sz="1300" b="0" dirty="0" smtClean="0">
                <a:solidFill>
                  <a:schemeClr val="tx1"/>
                </a:solidFill>
              </a:rPr>
              <a:t>Atiendan las recomendaciones de los CIEES y los organismos reconocidos por el COPAES.</a:t>
            </a:r>
          </a:p>
          <a:p>
            <a:pPr marL="990600" lvl="2" indent="-182563" algn="just">
              <a:spcBef>
                <a:spcPts val="0"/>
              </a:spcBef>
              <a:spcAft>
                <a:spcPts val="100"/>
              </a:spcAft>
              <a:buFont typeface="Arial" charset="0"/>
              <a:buChar char="–"/>
              <a:tabLst>
                <a:tab pos="180975" algn="dec"/>
                <a:tab pos="628650" algn="r"/>
              </a:tabLst>
            </a:pPr>
            <a:r>
              <a:rPr lang="es-MX" sz="1300" b="0" dirty="0" smtClean="0">
                <a:solidFill>
                  <a:schemeClr val="tx1"/>
                </a:solidFill>
              </a:rPr>
              <a:t>Apoyen el ingreso de los PE de posgrado al PNPC </a:t>
            </a:r>
            <a:r>
              <a:rPr lang="es-MX" sz="1300" b="0" dirty="0" err="1" smtClean="0">
                <a:solidFill>
                  <a:schemeClr val="tx1"/>
                </a:solidFill>
              </a:rPr>
              <a:t>CONACyT</a:t>
            </a:r>
            <a:r>
              <a:rPr lang="es-MX" sz="1300" b="0" dirty="0" smtClean="0">
                <a:solidFill>
                  <a:schemeClr val="tx1"/>
                </a:solidFill>
              </a:rPr>
              <a:t> y se asegure la permanencia de los que lograron su ingreso.</a:t>
            </a:r>
          </a:p>
          <a:p>
            <a:pPr marL="990600" lvl="2" indent="-182563" algn="just">
              <a:spcBef>
                <a:spcPts val="0"/>
              </a:spcBef>
              <a:spcAft>
                <a:spcPts val="100"/>
              </a:spcAft>
              <a:buFont typeface="Arial" charset="0"/>
              <a:buChar char="–"/>
              <a:tabLst>
                <a:tab pos="180975" algn="dec"/>
                <a:tab pos="628650" algn="r"/>
              </a:tabLst>
            </a:pPr>
            <a:r>
              <a:rPr lang="es-MX" sz="1300" b="0" dirty="0" smtClean="0">
                <a:solidFill>
                  <a:schemeClr val="tx1"/>
                </a:solidFill>
              </a:rPr>
              <a:t>Fomenten la innovación de los procesos educativos.</a:t>
            </a:r>
          </a:p>
          <a:p>
            <a:pPr marL="990600" lvl="2" indent="-182563" algn="just">
              <a:spcBef>
                <a:spcPts val="0"/>
              </a:spcBef>
              <a:spcAft>
                <a:spcPts val="100"/>
              </a:spcAft>
              <a:buFont typeface="Arial" charset="0"/>
              <a:buChar char="–"/>
              <a:tabLst>
                <a:tab pos="180975" algn="dec"/>
                <a:tab pos="628650" algn="r"/>
              </a:tabLst>
            </a:pPr>
            <a:r>
              <a:rPr lang="es-MX" sz="1300" b="0" dirty="0" smtClean="0">
                <a:solidFill>
                  <a:schemeClr val="tx1"/>
                </a:solidFill>
              </a:rPr>
              <a:t>Mejoren la pertinencia de los PE y servicios académicos.</a:t>
            </a:r>
          </a:p>
          <a:p>
            <a:pPr marL="990600" lvl="2" indent="-182563" algn="just">
              <a:spcBef>
                <a:spcPts val="0"/>
              </a:spcBef>
              <a:spcAft>
                <a:spcPts val="100"/>
              </a:spcAft>
              <a:buFont typeface="Arial" charset="0"/>
              <a:buChar char="–"/>
              <a:tabLst>
                <a:tab pos="180975" algn="dec"/>
                <a:tab pos="628650" algn="r"/>
              </a:tabLst>
            </a:pPr>
            <a:r>
              <a:rPr lang="es-MX" sz="1300" b="0" dirty="0" smtClean="0">
                <a:solidFill>
                  <a:schemeClr val="tx1"/>
                </a:solidFill>
              </a:rPr>
              <a:t>Fomenten la cooperación académica nacional y la internacionalización.</a:t>
            </a:r>
          </a:p>
          <a:p>
            <a:pPr marL="990600" lvl="2" indent="-182563" algn="just">
              <a:spcBef>
                <a:spcPts val="0"/>
              </a:spcBef>
              <a:spcAft>
                <a:spcPts val="100"/>
              </a:spcAft>
              <a:buFont typeface="Arial" charset="0"/>
              <a:buChar char="–"/>
              <a:tabLst>
                <a:tab pos="180975" algn="dec"/>
                <a:tab pos="628650" algn="r"/>
              </a:tabLst>
            </a:pPr>
            <a:r>
              <a:rPr lang="es-MX" sz="1300" b="0" dirty="0" smtClean="0">
                <a:solidFill>
                  <a:schemeClr val="tx1"/>
                </a:solidFill>
              </a:rPr>
              <a:t>Fomenten la educación ambiental y el desarrollo sustentable.</a:t>
            </a:r>
          </a:p>
          <a:p>
            <a:pPr marL="990600" lvl="2" indent="-182563" algn="just">
              <a:spcBef>
                <a:spcPts val="0"/>
              </a:spcBef>
              <a:spcAft>
                <a:spcPts val="100"/>
              </a:spcAft>
              <a:buFont typeface="Arial" charset="0"/>
              <a:buChar char="–"/>
              <a:tabLst>
                <a:tab pos="180975" algn="dec"/>
                <a:tab pos="628650" algn="r"/>
              </a:tabLst>
            </a:pPr>
            <a:r>
              <a:rPr lang="es-MX" sz="1300" b="0" dirty="0" smtClean="0">
                <a:solidFill>
                  <a:schemeClr val="tx1"/>
                </a:solidFill>
              </a:rPr>
              <a:t>Fomenten la educación en valores, la prevención de la salud, la formación cultural y deportiva.</a:t>
            </a:r>
          </a:p>
          <a:p>
            <a:pPr marL="990600" lvl="2" indent="-182563" algn="just">
              <a:spcBef>
                <a:spcPts val="0"/>
              </a:spcBef>
              <a:spcAft>
                <a:spcPts val="100"/>
              </a:spcAft>
              <a:buFont typeface="Arial" charset="0"/>
              <a:buChar char="–"/>
              <a:tabLst>
                <a:tab pos="180975" algn="dec"/>
                <a:tab pos="628650" algn="r"/>
              </a:tabLst>
            </a:pPr>
            <a:r>
              <a:rPr lang="es-MX" sz="1300" b="0" dirty="0" smtClean="0">
                <a:solidFill>
                  <a:schemeClr val="tx1"/>
                </a:solidFill>
              </a:rPr>
              <a:t>Fomenten la vinculación. </a:t>
            </a:r>
          </a:p>
          <a:p>
            <a:pPr marL="990600" lvl="2" indent="-182563" algn="just">
              <a:spcBef>
                <a:spcPts val="0"/>
              </a:spcBef>
              <a:spcAft>
                <a:spcPts val="100"/>
              </a:spcAft>
              <a:buFont typeface="Arial" charset="0"/>
              <a:buChar char="–"/>
              <a:tabLst>
                <a:tab pos="180975" algn="dec"/>
                <a:tab pos="628650" algn="r"/>
              </a:tabLst>
            </a:pPr>
            <a:r>
              <a:rPr lang="es-MX" sz="1300" b="0" dirty="0" smtClean="0">
                <a:solidFill>
                  <a:schemeClr val="tx1"/>
                </a:solidFill>
              </a:rPr>
              <a:t>Apoyen acciones de trayectoria escolar, seguimiento de egresados y empleadores.</a:t>
            </a:r>
          </a:p>
          <a:p>
            <a:pPr marL="990600" lvl="2" indent="-182563" algn="just">
              <a:spcBef>
                <a:spcPts val="0"/>
              </a:spcBef>
              <a:spcAft>
                <a:spcPts val="100"/>
              </a:spcAft>
              <a:buFont typeface="Arial" charset="0"/>
              <a:buChar char="–"/>
              <a:tabLst>
                <a:tab pos="180975" algn="dec"/>
                <a:tab pos="628650" algn="r"/>
              </a:tabLst>
            </a:pPr>
            <a:r>
              <a:rPr lang="es-MX" sz="1300" b="0" dirty="0" smtClean="0">
                <a:solidFill>
                  <a:schemeClr val="tx1"/>
                </a:solidFill>
              </a:rPr>
              <a:t>Fomenten la evaluación de la gestión y la equidad de género universitaria.</a:t>
            </a:r>
          </a:p>
          <a:p>
            <a:pPr marL="990600" lvl="2" indent="-182563" algn="just">
              <a:spcBef>
                <a:spcPts val="0"/>
              </a:spcBef>
              <a:spcAft>
                <a:spcPts val="100"/>
              </a:spcAft>
              <a:buFont typeface="Arial" charset="0"/>
              <a:buChar char="–"/>
              <a:tabLst>
                <a:tab pos="180975" algn="dec"/>
                <a:tab pos="628650" algn="r"/>
              </a:tabLst>
            </a:pPr>
            <a:r>
              <a:rPr lang="es-MX" sz="1300" b="0" dirty="0" smtClean="0">
                <a:solidFill>
                  <a:schemeClr val="tx1"/>
                </a:solidFill>
              </a:rPr>
              <a:t>En suma, que propicien la atención y formación integral del estudiante.</a:t>
            </a:r>
          </a:p>
          <a:p>
            <a:pPr marL="990600" lvl="2" indent="-182563" algn="just">
              <a:spcBef>
                <a:spcPts val="0"/>
              </a:spcBef>
              <a:spcAft>
                <a:spcPts val="100"/>
              </a:spcAft>
              <a:buFont typeface="Arial" charset="0"/>
              <a:buChar char="–"/>
              <a:tabLst>
                <a:tab pos="180975" algn="dec"/>
                <a:tab pos="628650" algn="r"/>
              </a:tabLst>
            </a:pPr>
            <a:r>
              <a:rPr lang="es-MX" sz="1300" b="0" dirty="0" smtClean="0">
                <a:solidFill>
                  <a:schemeClr val="tx1"/>
                </a:solidFill>
              </a:rPr>
              <a:t>Entre otros aspectos.</a:t>
            </a:r>
          </a:p>
          <a:p>
            <a:pPr marL="990600" lvl="2" indent="-182563" algn="just">
              <a:spcBef>
                <a:spcPts val="0"/>
              </a:spcBef>
              <a:spcAft>
                <a:spcPts val="0"/>
              </a:spcAft>
              <a:tabLst>
                <a:tab pos="180975" algn="dec"/>
                <a:tab pos="628650" algn="r"/>
              </a:tabLst>
            </a:pPr>
            <a:endParaRPr lang="es-MX" sz="1300" b="0" dirty="0" smtClean="0">
              <a:solidFill>
                <a:schemeClr val="tx1"/>
              </a:solidFill>
            </a:endParaRPr>
          </a:p>
        </p:txBody>
      </p:sp>
      <p:sp>
        <p:nvSpPr>
          <p:cNvPr id="5" name="AutoShape 5">
            <a:hlinkClick r:id="" action="ppaction://hlinkshowjump?jump=nextslide"/>
          </p:cNvPr>
          <p:cNvSpPr>
            <a:spLocks noChangeArrowheads="1"/>
          </p:cNvSpPr>
          <p:nvPr/>
        </p:nvSpPr>
        <p:spPr bwMode="auto">
          <a:xfrm>
            <a:off x="8959850" y="633600"/>
            <a:ext cx="155575" cy="147637"/>
          </a:xfrm>
          <a:prstGeom prst="rightArrow">
            <a:avLst>
              <a:gd name="adj1" fmla="val 50000"/>
              <a:gd name="adj2" fmla="val 58733"/>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sp>
        <p:nvSpPr>
          <p:cNvPr id="6" name="AutoShape 290">
            <a:hlinkClick r:id="" action="ppaction://hlinkshowjump?jump=previousslide"/>
          </p:cNvPr>
          <p:cNvSpPr>
            <a:spLocks noChangeArrowheads="1"/>
          </p:cNvSpPr>
          <p:nvPr/>
        </p:nvSpPr>
        <p:spPr bwMode="auto">
          <a:xfrm flipH="1">
            <a:off x="8748713" y="639743"/>
            <a:ext cx="155575" cy="147638"/>
          </a:xfrm>
          <a:prstGeom prst="rightArrow">
            <a:avLst>
              <a:gd name="adj1" fmla="val 50000"/>
              <a:gd name="adj2" fmla="val 58732"/>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pic>
        <p:nvPicPr>
          <p:cNvPr id="7" name="Imagen 6"/>
          <p:cNvPicPr>
            <a:picLocks noChangeAspect="1"/>
          </p:cNvPicPr>
          <p:nvPr/>
        </p:nvPicPr>
        <p:blipFill>
          <a:blip r:embed="rId2"/>
          <a:stretch>
            <a:fillRect/>
          </a:stretch>
        </p:blipFill>
        <p:spPr>
          <a:xfrm>
            <a:off x="810046" y="-25980"/>
            <a:ext cx="8333954" cy="597460"/>
          </a:xfrm>
          <a:prstGeom prst="rect">
            <a:avLst/>
          </a:prstGeom>
        </p:spPr>
      </p:pic>
    </p:spTree>
  </p:cSld>
  <p:clrMapOvr>
    <a:masterClrMapping/>
  </p:clrMapOvr>
  <p:transition spd="med"/>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2"/>
          <p:cNvSpPr>
            <a:spLocks noChangeArrowheads="1"/>
          </p:cNvSpPr>
          <p:nvPr/>
        </p:nvSpPr>
        <p:spPr bwMode="auto">
          <a:xfrm>
            <a:off x="0" y="576912"/>
            <a:ext cx="9144000" cy="6281088"/>
          </a:xfrm>
          <a:prstGeom prst="rect">
            <a:avLst/>
          </a:prstGeom>
          <a:solidFill>
            <a:schemeClr val="bg1"/>
          </a:solidFill>
          <a:ln w="3175" algn="ctr">
            <a:noFill/>
            <a:miter lim="800000"/>
            <a:headEnd/>
            <a:tailEnd/>
          </a:ln>
        </p:spPr>
        <p:txBody>
          <a:bodyPr wrap="none" tIns="90000" anchor="t" anchorCtr="0"/>
          <a:lstStyle/>
          <a:p>
            <a:pPr algn="ctr"/>
            <a:endParaRPr lang="es-ES_tradnl" sz="1400"/>
          </a:p>
        </p:txBody>
      </p:sp>
      <p:sp>
        <p:nvSpPr>
          <p:cNvPr id="119811" name="Text Box 52"/>
          <p:cNvSpPr txBox="1">
            <a:spLocks noChangeArrowheads="1"/>
          </p:cNvSpPr>
          <p:nvPr/>
        </p:nvSpPr>
        <p:spPr bwMode="auto">
          <a:xfrm>
            <a:off x="-41564" y="597460"/>
            <a:ext cx="9144000" cy="6286520"/>
          </a:xfrm>
          <a:prstGeom prst="rect">
            <a:avLst/>
          </a:prstGeom>
          <a:solidFill>
            <a:schemeClr val="bg1">
              <a:alpha val="10000"/>
            </a:schemeClr>
          </a:solidFill>
          <a:ln w="9525" algn="ctr">
            <a:noFill/>
            <a:miter lim="800000"/>
            <a:headEnd/>
            <a:tailEnd/>
          </a:ln>
        </p:spPr>
        <p:txBody>
          <a:bodyPr>
            <a:noAutofit/>
          </a:bodyPr>
          <a:lstStyle/>
          <a:p>
            <a:pPr algn="l"/>
            <a:endParaRPr lang="es-MX" sz="500" dirty="0" smtClean="0">
              <a:solidFill>
                <a:schemeClr val="tx1"/>
              </a:solidFill>
            </a:endParaRPr>
          </a:p>
          <a:p>
            <a:pPr algn="l"/>
            <a:r>
              <a:rPr lang="es-MX" sz="1300" dirty="0" smtClean="0">
                <a:solidFill>
                  <a:schemeClr val="tx1"/>
                </a:solidFill>
              </a:rPr>
              <a:t>Evaluación del PFCE 2016-2017.</a:t>
            </a:r>
          </a:p>
          <a:p>
            <a:pPr algn="l"/>
            <a:endParaRPr lang="es-MX" sz="700" b="0" dirty="0" smtClean="0">
              <a:solidFill>
                <a:schemeClr val="tx1"/>
              </a:solidFill>
            </a:endParaRPr>
          </a:p>
          <a:p>
            <a:pPr marL="180000" indent="-180000" algn="just">
              <a:spcBef>
                <a:spcPts val="0"/>
              </a:spcBef>
              <a:spcAft>
                <a:spcPts val="0"/>
              </a:spcAft>
              <a:buFont typeface="Wingdings" pitchFamily="2" charset="2"/>
              <a:buChar char="Ø"/>
              <a:tabLst>
                <a:tab pos="180975" algn="dec"/>
                <a:tab pos="628650" algn="r"/>
              </a:tabLst>
            </a:pPr>
            <a:r>
              <a:rPr lang="es-MX" sz="1300" b="0" dirty="0" smtClean="0">
                <a:solidFill>
                  <a:schemeClr val="tx1"/>
                </a:solidFill>
              </a:rPr>
              <a:t>En el proceso de evaluación de los proyectos se considerará de manera importante su carácter integral. Es decir, la atención holística de los problemas de los PE o de la gestión, la incorporación en un mínimo de objetivos particulares de las diversas situaciones a atender evitando redundancias y dispersiones, buscando la complementariedad y las soluciones sinérgicas. Asimismo, el conjunto de metas y las acciones a realizar deben expresarse en forma resumida.</a:t>
            </a:r>
          </a:p>
          <a:p>
            <a:pPr marL="180000" indent="-180000" algn="just">
              <a:spcBef>
                <a:spcPts val="0"/>
              </a:spcBef>
              <a:spcAft>
                <a:spcPts val="0"/>
              </a:spcAft>
              <a:buFont typeface="Wingdings" pitchFamily="2" charset="2"/>
              <a:buChar char="Ø"/>
              <a:tabLst>
                <a:tab pos="180975" algn="dec"/>
                <a:tab pos="628650" algn="r"/>
              </a:tabLst>
            </a:pPr>
            <a:endParaRPr lang="es-MX" sz="1300" b="0" dirty="0">
              <a:solidFill>
                <a:schemeClr val="tx1"/>
              </a:solidFill>
            </a:endParaRPr>
          </a:p>
          <a:p>
            <a:pPr marL="180000" indent="-180000" algn="just">
              <a:spcBef>
                <a:spcPts val="0"/>
              </a:spcBef>
              <a:spcAft>
                <a:spcPts val="0"/>
              </a:spcAft>
              <a:buFont typeface="Wingdings" pitchFamily="2" charset="2"/>
              <a:buChar char="Ø"/>
              <a:tabLst>
                <a:tab pos="180975" algn="dec"/>
                <a:tab pos="628650" algn="r"/>
              </a:tabLst>
            </a:pPr>
            <a:r>
              <a:rPr lang="es-MX" sz="1300" b="0" dirty="0" smtClean="0">
                <a:solidFill>
                  <a:schemeClr val="tx1"/>
                </a:solidFill>
              </a:rPr>
              <a:t>Fechas a considerar durante el proceso:</a:t>
            </a:r>
          </a:p>
        </p:txBody>
      </p:sp>
      <p:sp>
        <p:nvSpPr>
          <p:cNvPr id="7" name="6 Rectángulo">
            <a:hlinkClick r:id="rId2" action="ppaction://hlinksldjump"/>
          </p:cNvPr>
          <p:cNvSpPr/>
          <p:nvPr/>
        </p:nvSpPr>
        <p:spPr bwMode="auto">
          <a:xfrm>
            <a:off x="1" y="576912"/>
            <a:ext cx="9143999" cy="6886575"/>
          </a:xfrm>
          <a:prstGeom prst="rect">
            <a:avLst/>
          </a:prstGeom>
          <a:solidFill>
            <a:srgbClr val="002774">
              <a:alpha val="0"/>
            </a:srgbClr>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sp>
        <p:nvSpPr>
          <p:cNvPr id="6" name="AutoShape 290">
            <a:hlinkClick r:id="" action="ppaction://hlinkshowjump?jump=previousslide"/>
          </p:cNvPr>
          <p:cNvSpPr>
            <a:spLocks noChangeArrowheads="1"/>
          </p:cNvSpPr>
          <p:nvPr/>
        </p:nvSpPr>
        <p:spPr bwMode="auto">
          <a:xfrm flipH="1">
            <a:off x="8748713" y="639743"/>
            <a:ext cx="155575" cy="147638"/>
          </a:xfrm>
          <a:prstGeom prst="rightArrow">
            <a:avLst>
              <a:gd name="adj1" fmla="val 50000"/>
              <a:gd name="adj2" fmla="val 58732"/>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pic>
        <p:nvPicPr>
          <p:cNvPr id="8" name="Imagen 7"/>
          <p:cNvPicPr>
            <a:picLocks noChangeAspect="1"/>
          </p:cNvPicPr>
          <p:nvPr/>
        </p:nvPicPr>
        <p:blipFill>
          <a:blip r:embed="rId3"/>
          <a:stretch>
            <a:fillRect/>
          </a:stretch>
        </p:blipFill>
        <p:spPr>
          <a:xfrm>
            <a:off x="810047" y="0"/>
            <a:ext cx="8333954" cy="597460"/>
          </a:xfrm>
          <a:prstGeom prst="rect">
            <a:avLst/>
          </a:prstGeom>
        </p:spPr>
      </p:pic>
      <p:graphicFrame>
        <p:nvGraphicFramePr>
          <p:cNvPr id="2" name="Tabla 1"/>
          <p:cNvGraphicFramePr>
            <a:graphicFrameLocks noGrp="1"/>
          </p:cNvGraphicFramePr>
          <p:nvPr>
            <p:extLst>
              <p:ext uri="{D42A27DB-BD31-4B8C-83A1-F6EECF244321}">
                <p14:modId xmlns:p14="http://schemas.microsoft.com/office/powerpoint/2010/main" val="3192163285"/>
              </p:ext>
            </p:extLst>
          </p:nvPr>
        </p:nvGraphicFramePr>
        <p:xfrm>
          <a:off x="1783772" y="2509910"/>
          <a:ext cx="5410200" cy="1946910"/>
        </p:xfrm>
        <a:graphic>
          <a:graphicData uri="http://schemas.openxmlformats.org/drawingml/2006/table">
            <a:tbl>
              <a:tblPr>
                <a:tableStyleId>{5C22544A-7EE6-4342-B048-85BDC9FD1C3A}</a:tableStyleId>
              </a:tblPr>
              <a:tblGrid>
                <a:gridCol w="2933700"/>
                <a:gridCol w="2476500"/>
              </a:tblGrid>
              <a:tr h="238125">
                <a:tc>
                  <a:txBody>
                    <a:bodyPr/>
                    <a:lstStyle/>
                    <a:p>
                      <a:pPr algn="ctr" fontAlgn="b"/>
                      <a:r>
                        <a:rPr lang="es-MX" sz="1200" b="1" u="none" strike="noStrike" dirty="0">
                          <a:effectLst>
                            <a:outerShdw blurRad="38100" dist="38100" dir="2700000" algn="tl">
                              <a:srgbClr val="000000">
                                <a:alpha val="43137"/>
                              </a:srgbClr>
                            </a:outerShdw>
                          </a:effectLst>
                        </a:rPr>
                        <a:t>ACTIVIDAD</a:t>
                      </a:r>
                      <a:endParaRPr lang="es-MX" sz="1200" b="1" i="0" u="none" strike="noStrike" dirty="0">
                        <a:solidFill>
                          <a:srgbClr val="000000"/>
                        </a:solidFill>
                        <a:effectLst>
                          <a:outerShdw blurRad="38100" dist="38100" dir="2700000" algn="tl">
                            <a:srgbClr val="000000">
                              <a:alpha val="43137"/>
                            </a:srgbClr>
                          </a:outerShdw>
                        </a:effectLst>
                        <a:latin typeface="Soberana Sans Condensed" panose="02000000000000000000" pitchFamily="50" charset="0"/>
                      </a:endParaRPr>
                    </a:p>
                  </a:txBody>
                  <a:tcPr marL="9525" marR="9525" marT="9525" marB="0" anchor="b">
                    <a:solidFill>
                      <a:schemeClr val="bg1">
                        <a:lumMod val="65000"/>
                      </a:schemeClr>
                    </a:solidFill>
                  </a:tcPr>
                </a:tc>
                <a:tc>
                  <a:txBody>
                    <a:bodyPr/>
                    <a:lstStyle/>
                    <a:p>
                      <a:pPr algn="ctr" fontAlgn="b"/>
                      <a:r>
                        <a:rPr lang="es-MX" sz="1200" b="1" u="none" strike="noStrike" dirty="0">
                          <a:effectLst>
                            <a:outerShdw blurRad="38100" dist="38100" dir="2700000" algn="tl">
                              <a:srgbClr val="000000">
                                <a:alpha val="43137"/>
                              </a:srgbClr>
                            </a:outerShdw>
                          </a:effectLst>
                        </a:rPr>
                        <a:t>FECHA</a:t>
                      </a:r>
                      <a:endParaRPr lang="es-MX" sz="1200" b="1" i="0" u="none" strike="noStrike" dirty="0">
                        <a:solidFill>
                          <a:srgbClr val="000000"/>
                        </a:solidFill>
                        <a:effectLst>
                          <a:outerShdw blurRad="38100" dist="38100" dir="2700000" algn="tl">
                            <a:srgbClr val="000000">
                              <a:alpha val="43137"/>
                            </a:srgbClr>
                          </a:outerShdw>
                        </a:effectLst>
                        <a:latin typeface="Soberana Sans Condensed" panose="02000000000000000000" pitchFamily="50" charset="0"/>
                      </a:endParaRPr>
                    </a:p>
                  </a:txBody>
                  <a:tcPr marL="9525" marR="9525" marT="9525" marB="0" anchor="b">
                    <a:solidFill>
                      <a:schemeClr val="bg1">
                        <a:lumMod val="65000"/>
                      </a:schemeClr>
                    </a:solidFill>
                  </a:tcPr>
                </a:tc>
              </a:tr>
              <a:tr h="278765">
                <a:tc>
                  <a:txBody>
                    <a:bodyPr/>
                    <a:lstStyle/>
                    <a:p>
                      <a:pPr algn="l" fontAlgn="ctr"/>
                      <a:r>
                        <a:rPr lang="es-MX" sz="1400" u="none" strike="noStrike">
                          <a:effectLst/>
                        </a:rPr>
                        <a:t>Publicación de Convocatoria</a:t>
                      </a:r>
                      <a:endParaRPr lang="es-MX" sz="1400" b="0" i="1" u="none" strike="noStrike">
                        <a:solidFill>
                          <a:srgbClr val="000000"/>
                        </a:solidFill>
                        <a:effectLst/>
                        <a:latin typeface="Soberana Sans Condensed" panose="02000000000000000000" pitchFamily="50" charset="0"/>
                      </a:endParaRPr>
                    </a:p>
                  </a:txBody>
                  <a:tcPr marL="9525" marR="9525" marT="9525" marB="0" anchor="ctr"/>
                </a:tc>
                <a:tc>
                  <a:txBody>
                    <a:bodyPr/>
                    <a:lstStyle/>
                    <a:p>
                      <a:pPr algn="ctr" fontAlgn="ctr"/>
                      <a:r>
                        <a:rPr lang="es-MX" sz="1400" u="none" strike="noStrike">
                          <a:effectLst/>
                        </a:rPr>
                        <a:t>14 - Enero -2016</a:t>
                      </a:r>
                      <a:endParaRPr lang="es-MX" sz="1400" b="1" i="0" u="none" strike="noStrike">
                        <a:solidFill>
                          <a:srgbClr val="000000"/>
                        </a:solidFill>
                        <a:effectLst/>
                        <a:latin typeface="Soberana Sans Condensed" panose="02000000000000000000" pitchFamily="50" charset="0"/>
                      </a:endParaRPr>
                    </a:p>
                  </a:txBody>
                  <a:tcPr marL="9525" marR="9525" marT="9525" marB="0" anchor="ctr"/>
                </a:tc>
              </a:tr>
              <a:tr h="278765">
                <a:tc>
                  <a:txBody>
                    <a:bodyPr/>
                    <a:lstStyle/>
                    <a:p>
                      <a:pPr algn="l" fontAlgn="ctr"/>
                      <a:r>
                        <a:rPr lang="es-MX" sz="1400" u="none" strike="noStrike" dirty="0">
                          <a:effectLst/>
                        </a:rPr>
                        <a:t>Publicación de Guía</a:t>
                      </a:r>
                      <a:endParaRPr lang="es-MX" sz="1400" b="0" i="1" u="none" strike="noStrike" dirty="0">
                        <a:solidFill>
                          <a:srgbClr val="000000"/>
                        </a:solidFill>
                        <a:effectLst/>
                        <a:latin typeface="Soberana Sans Condensed" panose="02000000000000000000" pitchFamily="50" charset="0"/>
                      </a:endParaRPr>
                    </a:p>
                  </a:txBody>
                  <a:tcPr marL="9525" marR="9525" marT="9525" marB="0" anchor="ctr"/>
                </a:tc>
                <a:tc>
                  <a:txBody>
                    <a:bodyPr/>
                    <a:lstStyle/>
                    <a:p>
                      <a:pPr algn="ctr" fontAlgn="ctr"/>
                      <a:r>
                        <a:rPr lang="es-MX" sz="1400" u="none" strike="noStrike" dirty="0" smtClean="0">
                          <a:effectLst/>
                        </a:rPr>
                        <a:t>28 </a:t>
                      </a:r>
                      <a:r>
                        <a:rPr lang="es-MX" sz="1400" u="none" strike="noStrike" dirty="0">
                          <a:effectLst/>
                        </a:rPr>
                        <a:t>- Enero 2016</a:t>
                      </a:r>
                      <a:endParaRPr lang="es-MX" sz="1400" b="1" i="0" u="none" strike="noStrike" dirty="0">
                        <a:solidFill>
                          <a:srgbClr val="000000"/>
                        </a:solidFill>
                        <a:effectLst/>
                        <a:latin typeface="Soberana Sans Condensed" panose="02000000000000000000" pitchFamily="50" charset="0"/>
                      </a:endParaRPr>
                    </a:p>
                  </a:txBody>
                  <a:tcPr marL="9525" marR="9525" marT="9525" marB="0" anchor="ctr"/>
                </a:tc>
              </a:tr>
              <a:tr h="278765">
                <a:tc>
                  <a:txBody>
                    <a:bodyPr/>
                    <a:lstStyle/>
                    <a:p>
                      <a:pPr algn="l" fontAlgn="ctr"/>
                      <a:r>
                        <a:rPr lang="es-MX" sz="1400" u="none" strike="noStrike" dirty="0">
                          <a:effectLst/>
                        </a:rPr>
                        <a:t>Capacitación a </a:t>
                      </a:r>
                      <a:r>
                        <a:rPr lang="es-MX" sz="1400" u="none" strike="noStrike" dirty="0" smtClean="0">
                          <a:effectLst/>
                        </a:rPr>
                        <a:t>Universidades (operación del sistema)</a:t>
                      </a:r>
                      <a:endParaRPr lang="es-MX" sz="1400" b="0" i="1" u="none" strike="noStrike" dirty="0">
                        <a:solidFill>
                          <a:srgbClr val="000000"/>
                        </a:solidFill>
                        <a:effectLst/>
                        <a:latin typeface="Soberana Sans Condensed" panose="02000000000000000000" pitchFamily="50" charset="0"/>
                      </a:endParaRPr>
                    </a:p>
                  </a:txBody>
                  <a:tcPr marL="9525" marR="9525" marT="9525" marB="0" anchor="ctr"/>
                </a:tc>
                <a:tc>
                  <a:txBody>
                    <a:bodyPr/>
                    <a:lstStyle/>
                    <a:p>
                      <a:pPr algn="ctr" fontAlgn="ctr"/>
                      <a:r>
                        <a:rPr lang="es-MX" sz="1400" u="none" strike="noStrike" dirty="0" smtClean="0">
                          <a:effectLst/>
                        </a:rPr>
                        <a:t>Del 09 </a:t>
                      </a:r>
                      <a:r>
                        <a:rPr lang="es-MX" sz="1400" u="none" strike="noStrike" dirty="0">
                          <a:effectLst/>
                        </a:rPr>
                        <a:t>al 15 de Febrero 2016</a:t>
                      </a:r>
                      <a:endParaRPr lang="es-MX" sz="1400" b="1" i="0" u="none" strike="noStrike" dirty="0">
                        <a:solidFill>
                          <a:srgbClr val="000000"/>
                        </a:solidFill>
                        <a:effectLst/>
                        <a:latin typeface="Soberana Sans Condensed" panose="02000000000000000000" pitchFamily="50" charset="0"/>
                      </a:endParaRPr>
                    </a:p>
                  </a:txBody>
                  <a:tcPr marL="9525" marR="9525" marT="9525" marB="0" anchor="ctr"/>
                </a:tc>
              </a:tr>
              <a:tr h="278765">
                <a:tc>
                  <a:txBody>
                    <a:bodyPr/>
                    <a:lstStyle/>
                    <a:p>
                      <a:pPr algn="l" fontAlgn="ctr"/>
                      <a:r>
                        <a:rPr lang="es-MX" sz="1400" u="none" strike="noStrike">
                          <a:effectLst/>
                        </a:rPr>
                        <a:t>Captura de Proyectos en Sistema</a:t>
                      </a:r>
                      <a:endParaRPr lang="es-MX" sz="1400" b="0" i="1" u="none" strike="noStrike">
                        <a:solidFill>
                          <a:srgbClr val="000000"/>
                        </a:solidFill>
                        <a:effectLst/>
                        <a:latin typeface="Soberana Sans Condensed" panose="02000000000000000000" pitchFamily="50" charset="0"/>
                      </a:endParaRPr>
                    </a:p>
                  </a:txBody>
                  <a:tcPr marL="9525" marR="9525" marT="9525" marB="0" anchor="ctr"/>
                </a:tc>
                <a:tc>
                  <a:txBody>
                    <a:bodyPr/>
                    <a:lstStyle/>
                    <a:p>
                      <a:pPr algn="ctr" fontAlgn="ctr"/>
                      <a:r>
                        <a:rPr lang="es-MX" sz="1400" u="none" strike="noStrike" dirty="0" smtClean="0">
                          <a:effectLst/>
                        </a:rPr>
                        <a:t>Del 16 </a:t>
                      </a:r>
                      <a:r>
                        <a:rPr lang="es-MX" sz="1400" u="none" strike="noStrike" dirty="0">
                          <a:effectLst/>
                        </a:rPr>
                        <a:t>de Febrero al 16 de Marzo 2016</a:t>
                      </a:r>
                      <a:endParaRPr lang="es-MX" sz="1400" b="1" i="0" u="none" strike="noStrike" dirty="0">
                        <a:solidFill>
                          <a:srgbClr val="000000"/>
                        </a:solidFill>
                        <a:effectLst/>
                        <a:latin typeface="Soberana Sans Condensed" panose="02000000000000000000" pitchFamily="50" charset="0"/>
                      </a:endParaRPr>
                    </a:p>
                  </a:txBody>
                  <a:tcPr marL="9525" marR="9525" marT="9525" marB="0" anchor="ctr"/>
                </a:tc>
              </a:tr>
              <a:tr h="278765">
                <a:tc>
                  <a:txBody>
                    <a:bodyPr/>
                    <a:lstStyle/>
                    <a:p>
                      <a:pPr algn="l" fontAlgn="ctr"/>
                      <a:r>
                        <a:rPr lang="es-MX" sz="1400" u="none" strike="noStrike" dirty="0">
                          <a:effectLst/>
                        </a:rPr>
                        <a:t>Recepción de proyectos</a:t>
                      </a:r>
                      <a:endParaRPr lang="es-MX" sz="1400" b="0" i="1" u="none" strike="noStrike" dirty="0">
                        <a:solidFill>
                          <a:srgbClr val="000000"/>
                        </a:solidFill>
                        <a:effectLst/>
                        <a:latin typeface="Soberana Sans Condensed" panose="02000000000000000000" pitchFamily="50" charset="0"/>
                      </a:endParaRPr>
                    </a:p>
                  </a:txBody>
                  <a:tcPr marL="9525" marR="9525" marT="9525" marB="0" anchor="ctr"/>
                </a:tc>
                <a:tc>
                  <a:txBody>
                    <a:bodyPr/>
                    <a:lstStyle/>
                    <a:p>
                      <a:pPr algn="ctr" fontAlgn="ctr"/>
                      <a:r>
                        <a:rPr lang="es-MX" sz="1400" u="none" strike="noStrike" dirty="0" smtClean="0">
                          <a:effectLst/>
                        </a:rPr>
                        <a:t>Del 04 </a:t>
                      </a:r>
                      <a:r>
                        <a:rPr lang="es-MX" sz="1400" u="none" strike="noStrike" dirty="0">
                          <a:effectLst/>
                        </a:rPr>
                        <a:t>al 11 de Abril 2016</a:t>
                      </a:r>
                      <a:endParaRPr lang="es-MX" sz="1400" b="1" i="0" u="none" strike="noStrike" dirty="0">
                        <a:solidFill>
                          <a:srgbClr val="000000"/>
                        </a:solidFill>
                        <a:effectLst/>
                        <a:latin typeface="Soberana Sans Condensed" panose="02000000000000000000" pitchFamily="50" charset="0"/>
                      </a:endParaRPr>
                    </a:p>
                  </a:txBody>
                  <a:tcPr marL="9525" marR="9525" marT="9525" marB="0" anchor="ctr"/>
                </a:tc>
              </a:tr>
            </a:tbl>
          </a:graphicData>
        </a:graphic>
      </p:graphicFrame>
    </p:spTree>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Text Box 4"/>
          <p:cNvSpPr txBox="1">
            <a:spLocks noChangeArrowheads="1"/>
          </p:cNvSpPr>
          <p:nvPr/>
        </p:nvSpPr>
        <p:spPr bwMode="auto">
          <a:xfrm>
            <a:off x="0" y="1824708"/>
            <a:ext cx="9144000" cy="5060676"/>
          </a:xfrm>
          <a:prstGeom prst="rect">
            <a:avLst/>
          </a:prstGeom>
          <a:solidFill>
            <a:schemeClr val="bg1">
              <a:alpha val="10000"/>
            </a:schemeClr>
          </a:solidFill>
          <a:ln w="9525" algn="ctr">
            <a:noFill/>
            <a:miter lim="800000"/>
            <a:headEnd/>
            <a:tailEnd/>
          </a:ln>
        </p:spPr>
        <p:txBody>
          <a:bodyPr>
            <a:noAutofit/>
          </a:bodyPr>
          <a:lstStyle/>
          <a:p>
            <a:pPr algn="l"/>
            <a:endParaRPr lang="es-MX" sz="500" dirty="0" smtClean="0">
              <a:solidFill>
                <a:schemeClr val="tx1"/>
              </a:solidFill>
            </a:endParaRPr>
          </a:p>
          <a:p>
            <a:pPr algn="l"/>
            <a:r>
              <a:rPr lang="es-MX" sz="1300" dirty="0" smtClean="0">
                <a:solidFill>
                  <a:schemeClr val="tx1"/>
                </a:solidFill>
              </a:rPr>
              <a:t>Réplica del PFCE 2016-2017.</a:t>
            </a:r>
          </a:p>
          <a:p>
            <a:pPr algn="l"/>
            <a:endParaRPr lang="es-MX" sz="700" b="0" dirty="0" smtClean="0">
              <a:solidFill>
                <a:schemeClr val="tx1"/>
              </a:solidFill>
            </a:endParaRPr>
          </a:p>
          <a:p>
            <a:pPr algn="l"/>
            <a:r>
              <a:rPr lang="es-MX" sz="1300" b="0" dirty="0" smtClean="0">
                <a:solidFill>
                  <a:schemeClr val="tx1"/>
                </a:solidFill>
              </a:rPr>
              <a:t>Criterios que orientarán el proceso de </a:t>
            </a:r>
            <a:r>
              <a:rPr lang="es-MX" sz="1300" dirty="0" smtClean="0">
                <a:solidFill>
                  <a:schemeClr val="tx1"/>
                </a:solidFill>
              </a:rPr>
              <a:t>réplica del PFCE 2016-2017</a:t>
            </a:r>
            <a:r>
              <a:rPr lang="es-MX" sz="1300" b="0" dirty="0" smtClean="0">
                <a:solidFill>
                  <a:schemeClr val="tx1"/>
                </a:solidFill>
              </a:rPr>
              <a:t>.</a:t>
            </a:r>
          </a:p>
          <a:p>
            <a:pPr marL="180975" indent="-180975" algn="just">
              <a:lnSpc>
                <a:spcPct val="95000"/>
              </a:lnSpc>
              <a:spcAft>
                <a:spcPct val="5000"/>
              </a:spcAft>
              <a:buFont typeface="Wingdings" pitchFamily="2" charset="2"/>
              <a:buChar char="Ø"/>
              <a:tabLst>
                <a:tab pos="180975" algn="dec"/>
                <a:tab pos="628650" algn="r"/>
              </a:tabLst>
            </a:pPr>
            <a:endParaRPr lang="es-MX" sz="700" b="0" dirty="0">
              <a:solidFill>
                <a:schemeClr val="tx1"/>
              </a:solidFill>
            </a:endParaRPr>
          </a:p>
          <a:p>
            <a:pPr marL="180975" indent="-180975" algn="just">
              <a:lnSpc>
                <a:spcPct val="95000"/>
              </a:lnSpc>
              <a:spcAft>
                <a:spcPct val="5000"/>
              </a:spcAft>
              <a:buFont typeface="Wingdings" pitchFamily="2" charset="2"/>
              <a:buChar char="Ø"/>
              <a:tabLst>
                <a:tab pos="180975" algn="dec"/>
                <a:tab pos="628650" algn="r"/>
              </a:tabLst>
            </a:pPr>
            <a:r>
              <a:rPr lang="es-MX" sz="1300" b="0" dirty="0">
                <a:solidFill>
                  <a:schemeClr val="tx1"/>
                </a:solidFill>
              </a:rPr>
              <a:t>Las IES tendrán derecho de réplica de los resultados de la evaluación del </a:t>
            </a:r>
            <a:r>
              <a:rPr lang="es-MX" sz="1300" b="0" dirty="0" smtClean="0">
                <a:solidFill>
                  <a:schemeClr val="tx1"/>
                </a:solidFill>
              </a:rPr>
              <a:t>PFCE-</a:t>
            </a:r>
            <a:r>
              <a:rPr lang="es-MX" sz="1300" b="0" dirty="0" err="1" smtClean="0">
                <a:solidFill>
                  <a:schemeClr val="tx1"/>
                </a:solidFill>
              </a:rPr>
              <a:t>ProFOE</a:t>
            </a:r>
            <a:r>
              <a:rPr lang="es-MX" sz="1300" b="0" dirty="0" smtClean="0">
                <a:solidFill>
                  <a:schemeClr val="tx1"/>
                </a:solidFill>
              </a:rPr>
              <a:t>, </a:t>
            </a:r>
            <a:r>
              <a:rPr lang="es-MX" sz="1300" b="0" dirty="0">
                <a:solidFill>
                  <a:schemeClr val="tx1"/>
                </a:solidFill>
              </a:rPr>
              <a:t>específicamente de aquellas propuestas que en el </a:t>
            </a:r>
            <a:r>
              <a:rPr lang="es-MX" sz="1300" b="0" dirty="0" smtClean="0">
                <a:solidFill>
                  <a:schemeClr val="tx1"/>
                </a:solidFill>
              </a:rPr>
              <a:t>sub rubro </a:t>
            </a:r>
            <a:r>
              <a:rPr lang="es-MX" sz="1300" b="0" dirty="0">
                <a:solidFill>
                  <a:schemeClr val="tx1"/>
                </a:solidFill>
              </a:rPr>
              <a:t>que se denominará de “cierre”, hayan obtenido una calificación en los escenarios 1 ó 2.</a:t>
            </a:r>
          </a:p>
          <a:p>
            <a:pPr marL="180975" indent="-180975" algn="just">
              <a:lnSpc>
                <a:spcPct val="95000"/>
              </a:lnSpc>
              <a:spcAft>
                <a:spcPct val="5000"/>
              </a:spcAft>
              <a:buFont typeface="Wingdings" pitchFamily="2" charset="2"/>
              <a:buChar char="Ø"/>
              <a:tabLst>
                <a:tab pos="180975" algn="dec"/>
                <a:tab pos="628650" algn="r"/>
              </a:tabLst>
            </a:pPr>
            <a:endParaRPr lang="es-MX" sz="700" b="0" dirty="0">
              <a:solidFill>
                <a:schemeClr val="tx1"/>
              </a:solidFill>
            </a:endParaRPr>
          </a:p>
          <a:p>
            <a:pPr marL="180975" indent="-180975" algn="just">
              <a:lnSpc>
                <a:spcPct val="95000"/>
              </a:lnSpc>
              <a:spcAft>
                <a:spcPct val="5000"/>
              </a:spcAft>
              <a:buFont typeface="Wingdings" pitchFamily="2" charset="2"/>
              <a:buChar char="Ø"/>
              <a:tabLst>
                <a:tab pos="180975" algn="dec"/>
                <a:tab pos="628650" algn="r"/>
              </a:tabLst>
            </a:pPr>
            <a:r>
              <a:rPr lang="es-MX" sz="1300" b="0" dirty="0">
                <a:solidFill>
                  <a:schemeClr val="tx1"/>
                </a:solidFill>
              </a:rPr>
              <a:t>Las réplicas que procedan serán reevaluadas por </a:t>
            </a:r>
            <a:r>
              <a:rPr lang="es-MX" sz="1300" b="0" dirty="0" smtClean="0">
                <a:solidFill>
                  <a:schemeClr val="tx1"/>
                </a:solidFill>
              </a:rPr>
              <a:t>los Comités de Evaluación, </a:t>
            </a:r>
            <a:r>
              <a:rPr lang="es-MX" sz="1300" b="0" dirty="0">
                <a:solidFill>
                  <a:schemeClr val="tx1"/>
                </a:solidFill>
              </a:rPr>
              <a:t>que asentarán en actas los resultados, y </a:t>
            </a:r>
            <a:r>
              <a:rPr lang="es-MX" sz="1300" dirty="0">
                <a:solidFill>
                  <a:schemeClr val="tx1"/>
                </a:solidFill>
              </a:rPr>
              <a:t>estos serán </a:t>
            </a:r>
            <a:r>
              <a:rPr lang="es-MX" sz="1300" dirty="0" smtClean="0">
                <a:solidFill>
                  <a:schemeClr val="tx1"/>
                </a:solidFill>
              </a:rPr>
              <a:t>definitivos </a:t>
            </a:r>
            <a:r>
              <a:rPr lang="es-MX" sz="1300" dirty="0">
                <a:solidFill>
                  <a:schemeClr val="tx1"/>
                </a:solidFill>
              </a:rPr>
              <a:t>e </a:t>
            </a:r>
            <a:r>
              <a:rPr lang="es-MX" sz="1300" dirty="0" smtClean="0">
                <a:solidFill>
                  <a:schemeClr val="tx1"/>
                </a:solidFill>
              </a:rPr>
              <a:t>inapelables</a:t>
            </a:r>
            <a:r>
              <a:rPr lang="es-MX" sz="1300" b="0" dirty="0" smtClean="0">
                <a:solidFill>
                  <a:schemeClr val="tx1"/>
                </a:solidFill>
              </a:rPr>
              <a:t>; </a:t>
            </a:r>
            <a:r>
              <a:rPr lang="es-MX" sz="1300" b="0" dirty="0">
                <a:solidFill>
                  <a:schemeClr val="tx1"/>
                </a:solidFill>
              </a:rPr>
              <a:t>es decir, el resultado de la evaluación de la réplica será el resultado final, de ninguna manera se hará una combinación de resultados entre la evaluación inicial y la réplica.</a:t>
            </a:r>
          </a:p>
          <a:p>
            <a:pPr marL="180975" indent="-180975" algn="just">
              <a:lnSpc>
                <a:spcPct val="95000"/>
              </a:lnSpc>
              <a:spcAft>
                <a:spcPct val="5000"/>
              </a:spcAft>
              <a:buFont typeface="Wingdings" pitchFamily="2" charset="2"/>
              <a:buChar char="Ø"/>
              <a:tabLst>
                <a:tab pos="180975" algn="dec"/>
                <a:tab pos="628650" algn="r"/>
              </a:tabLst>
            </a:pPr>
            <a:endParaRPr lang="es-MX" sz="700" b="0" dirty="0">
              <a:solidFill>
                <a:schemeClr val="tx1"/>
              </a:solidFill>
            </a:endParaRPr>
          </a:p>
          <a:p>
            <a:pPr marL="180975" indent="-180975" algn="just">
              <a:lnSpc>
                <a:spcPct val="95000"/>
              </a:lnSpc>
              <a:spcAft>
                <a:spcPct val="5000"/>
              </a:spcAft>
              <a:buFont typeface="Wingdings" pitchFamily="2" charset="2"/>
              <a:buChar char="Ø"/>
              <a:tabLst>
                <a:tab pos="180975" algn="dec"/>
                <a:tab pos="628650" algn="r"/>
              </a:tabLst>
            </a:pPr>
            <a:r>
              <a:rPr lang="es-MX" sz="1300" b="0" dirty="0">
                <a:solidFill>
                  <a:schemeClr val="tx1"/>
                </a:solidFill>
              </a:rPr>
              <a:t>De la réplica:</a:t>
            </a:r>
          </a:p>
          <a:p>
            <a:pPr marL="628650" lvl="1" indent="-268288" algn="just">
              <a:lnSpc>
                <a:spcPct val="95000"/>
              </a:lnSpc>
              <a:spcAft>
                <a:spcPct val="5000"/>
              </a:spcAft>
              <a:buFont typeface="Wingdings" pitchFamily="2" charset="2"/>
              <a:buChar char="§"/>
              <a:tabLst>
                <a:tab pos="180975" algn="dec"/>
                <a:tab pos="628650" algn="r"/>
              </a:tabLst>
            </a:pPr>
            <a:endParaRPr lang="es-MX" sz="700" b="0" dirty="0">
              <a:solidFill>
                <a:schemeClr val="tx1"/>
              </a:solidFill>
            </a:endParaRPr>
          </a:p>
          <a:p>
            <a:pPr marL="628650" lvl="1" indent="-268288" algn="just">
              <a:lnSpc>
                <a:spcPct val="95000"/>
              </a:lnSpc>
              <a:spcAft>
                <a:spcPct val="5000"/>
              </a:spcAft>
              <a:buFont typeface="Wingdings" pitchFamily="2" charset="2"/>
              <a:buChar char="§"/>
              <a:tabLst>
                <a:tab pos="180975" algn="dec"/>
                <a:tab pos="628650" algn="r"/>
              </a:tabLst>
            </a:pPr>
            <a:r>
              <a:rPr lang="es-MX" sz="1300" b="0" dirty="0">
                <a:solidFill>
                  <a:schemeClr val="tx1"/>
                </a:solidFill>
              </a:rPr>
              <a:t>A partir de que la institución reciba los resultados de la evaluación vía electrónica, </a:t>
            </a:r>
            <a:r>
              <a:rPr lang="es-MX" sz="1300" b="0" dirty="0" smtClean="0">
                <a:solidFill>
                  <a:schemeClr val="tx1"/>
                </a:solidFill>
              </a:rPr>
              <a:t>si fuese el caso</a:t>
            </a:r>
            <a:r>
              <a:rPr lang="es-MX" sz="1300" b="0" dirty="0">
                <a:solidFill>
                  <a:schemeClr val="tx1"/>
                </a:solidFill>
              </a:rPr>
              <a:t>, cuenta con cinco días hábiles para presentar la solicitud de réplica, y los documentos que la sustenten, a la Dirección </a:t>
            </a:r>
            <a:r>
              <a:rPr lang="es-MX" sz="1300" b="0" dirty="0" smtClean="0">
                <a:solidFill>
                  <a:schemeClr val="tx1"/>
                </a:solidFill>
              </a:rPr>
              <a:t>Planeación, Evaluación e Informática.</a:t>
            </a:r>
            <a:endParaRPr lang="es-MX" sz="1300" b="0" dirty="0">
              <a:solidFill>
                <a:schemeClr val="tx1"/>
              </a:solidFill>
            </a:endParaRPr>
          </a:p>
          <a:p>
            <a:pPr marL="628650" lvl="1" indent="-268288" algn="just">
              <a:lnSpc>
                <a:spcPct val="95000"/>
              </a:lnSpc>
              <a:spcAft>
                <a:spcPct val="5000"/>
              </a:spcAft>
              <a:buFont typeface="Wingdings" pitchFamily="2" charset="2"/>
              <a:buChar char="§"/>
              <a:tabLst>
                <a:tab pos="180975" algn="dec"/>
                <a:tab pos="628650" algn="r"/>
              </a:tabLst>
            </a:pPr>
            <a:endParaRPr lang="es-MX" sz="700" b="0" dirty="0">
              <a:solidFill>
                <a:schemeClr val="tx1"/>
              </a:solidFill>
            </a:endParaRPr>
          </a:p>
          <a:p>
            <a:pPr marL="628650" lvl="1" indent="-268288" algn="just">
              <a:lnSpc>
                <a:spcPct val="95000"/>
              </a:lnSpc>
              <a:spcAft>
                <a:spcPct val="5000"/>
              </a:spcAft>
              <a:buFont typeface="Wingdings" pitchFamily="2" charset="2"/>
              <a:buChar char="§"/>
              <a:tabLst>
                <a:tab pos="180975" algn="dec"/>
                <a:tab pos="628650" algn="r"/>
              </a:tabLst>
            </a:pPr>
            <a:r>
              <a:rPr lang="es-MX" sz="1300" b="0" dirty="0">
                <a:solidFill>
                  <a:schemeClr val="tx1"/>
                </a:solidFill>
              </a:rPr>
              <a:t>El oficio de la solicitud deberá dirigirse por escrito a </a:t>
            </a:r>
            <a:r>
              <a:rPr lang="es-MX" sz="1300" b="0" dirty="0" smtClean="0">
                <a:solidFill>
                  <a:schemeClr val="tx1"/>
                </a:solidFill>
              </a:rPr>
              <a:t>Coordinación General de Universidades Tecnológicas y Politécnicas, </a:t>
            </a:r>
            <a:r>
              <a:rPr lang="es-MX" sz="1300" b="0" dirty="0">
                <a:solidFill>
                  <a:schemeClr val="tx1"/>
                </a:solidFill>
              </a:rPr>
              <a:t>en dos copias impresas y una electrónica.</a:t>
            </a:r>
          </a:p>
          <a:p>
            <a:pPr marL="180975" indent="-180975" algn="just">
              <a:lnSpc>
                <a:spcPct val="95000"/>
              </a:lnSpc>
              <a:spcAft>
                <a:spcPct val="5000"/>
              </a:spcAft>
              <a:buFont typeface="Wingdings" pitchFamily="2" charset="2"/>
              <a:buChar char="Ø"/>
              <a:tabLst>
                <a:tab pos="180975" algn="dec"/>
                <a:tab pos="628650" algn="r"/>
              </a:tabLst>
            </a:pPr>
            <a:endParaRPr lang="es-MX" sz="700" b="0" dirty="0">
              <a:solidFill>
                <a:schemeClr val="tx1"/>
              </a:solidFill>
            </a:endParaRPr>
          </a:p>
          <a:p>
            <a:pPr marL="628650" lvl="1" indent="-268288" algn="just">
              <a:lnSpc>
                <a:spcPct val="95000"/>
              </a:lnSpc>
              <a:spcAft>
                <a:spcPct val="5000"/>
              </a:spcAft>
              <a:buFont typeface="Wingdings" pitchFamily="2" charset="2"/>
              <a:buChar char="§"/>
              <a:tabLst>
                <a:tab pos="180975" algn="dec"/>
                <a:tab pos="628650" algn="r"/>
              </a:tabLst>
            </a:pPr>
            <a:r>
              <a:rPr lang="es-MX" sz="1300" b="0" dirty="0">
                <a:solidFill>
                  <a:schemeClr val="tx1"/>
                </a:solidFill>
              </a:rPr>
              <a:t>Las solicitudes de réplica deberán contener un texto, presentado en formato libre, donde apelan la calificación emitida por el comité y ofrecen los argumentos con base en la información del </a:t>
            </a:r>
            <a:r>
              <a:rPr lang="es-MX" sz="1300" b="0" dirty="0" smtClean="0">
                <a:solidFill>
                  <a:schemeClr val="tx1"/>
                </a:solidFill>
              </a:rPr>
              <a:t>PFCE 2016-2017 </a:t>
            </a:r>
            <a:r>
              <a:rPr lang="es-MX" sz="1300" b="0" dirty="0">
                <a:solidFill>
                  <a:schemeClr val="tx1"/>
                </a:solidFill>
              </a:rPr>
              <a:t>presentada originalmente (no se aceptará información complementaria), que sustente su inconformidad.</a:t>
            </a:r>
          </a:p>
          <a:p>
            <a:pPr marL="628650" lvl="1" indent="-268288" algn="just">
              <a:lnSpc>
                <a:spcPct val="95000"/>
              </a:lnSpc>
              <a:spcAft>
                <a:spcPct val="5000"/>
              </a:spcAft>
              <a:buFont typeface="Wingdings" pitchFamily="2" charset="2"/>
              <a:buChar char="§"/>
              <a:tabLst>
                <a:tab pos="180975" algn="dec"/>
                <a:tab pos="628650" algn="r"/>
              </a:tabLst>
            </a:pPr>
            <a:endParaRPr lang="es-MX" sz="700" b="0" dirty="0">
              <a:solidFill>
                <a:schemeClr val="tx1"/>
              </a:solidFill>
            </a:endParaRPr>
          </a:p>
          <a:p>
            <a:pPr marL="628650" lvl="1" indent="-268288" algn="just">
              <a:lnSpc>
                <a:spcPct val="95000"/>
              </a:lnSpc>
              <a:spcAft>
                <a:spcPct val="5000"/>
              </a:spcAft>
              <a:buFont typeface="Wingdings" pitchFamily="2" charset="2"/>
              <a:buChar char="§"/>
              <a:tabLst>
                <a:tab pos="180975" algn="dec"/>
                <a:tab pos="628650" algn="r"/>
              </a:tabLst>
            </a:pPr>
            <a:r>
              <a:rPr lang="es-MX" sz="1300" b="0" dirty="0">
                <a:solidFill>
                  <a:schemeClr val="tx1"/>
                </a:solidFill>
              </a:rPr>
              <a:t>Las réplicas no requieren de la presencia del Titular de la institución.</a:t>
            </a:r>
          </a:p>
        </p:txBody>
      </p:sp>
      <p:grpSp>
        <p:nvGrpSpPr>
          <p:cNvPr id="120837" name="Group 15"/>
          <p:cNvGrpSpPr>
            <a:grpSpLocks/>
          </p:cNvGrpSpPr>
          <p:nvPr/>
        </p:nvGrpSpPr>
        <p:grpSpPr bwMode="auto">
          <a:xfrm>
            <a:off x="7659688" y="752475"/>
            <a:ext cx="1500187" cy="463550"/>
            <a:chOff x="24" y="489"/>
            <a:chExt cx="723" cy="292"/>
          </a:xfrm>
        </p:grpSpPr>
        <p:sp>
          <p:nvSpPr>
            <p:cNvPr id="120838" name="Rectangle 696"/>
            <p:cNvSpPr>
              <a:spLocks noChangeArrowheads="1"/>
            </p:cNvSpPr>
            <p:nvPr/>
          </p:nvSpPr>
          <p:spPr bwMode="auto">
            <a:xfrm>
              <a:off x="26" y="489"/>
              <a:ext cx="721" cy="285"/>
            </a:xfrm>
            <a:prstGeom prst="rect">
              <a:avLst/>
            </a:prstGeom>
            <a:noFill/>
            <a:ln w="34925">
              <a:solidFill>
                <a:srgbClr val="003366"/>
              </a:solidFill>
              <a:miter lim="800000"/>
              <a:headEnd/>
              <a:tailEnd/>
            </a:ln>
          </p:spPr>
          <p:txBody>
            <a:bodyPr wrap="none" anchor="ctr"/>
            <a:lstStyle/>
            <a:p>
              <a:endParaRPr lang="es-ES_tradnl" sz="1400" b="0">
                <a:solidFill>
                  <a:schemeClr val="tx1"/>
                </a:solidFill>
              </a:endParaRPr>
            </a:p>
          </p:txBody>
        </p:sp>
        <p:sp>
          <p:nvSpPr>
            <p:cNvPr id="120839" name="Line 697"/>
            <p:cNvSpPr>
              <a:spLocks noChangeShapeType="1"/>
            </p:cNvSpPr>
            <p:nvPr/>
          </p:nvSpPr>
          <p:spPr bwMode="auto">
            <a:xfrm>
              <a:off x="24" y="774"/>
              <a:ext cx="721" cy="0"/>
            </a:xfrm>
            <a:prstGeom prst="line">
              <a:avLst/>
            </a:prstGeom>
            <a:noFill/>
            <a:ln w="34925">
              <a:solidFill>
                <a:srgbClr val="969696"/>
              </a:solidFill>
              <a:round/>
              <a:headEnd/>
              <a:tailEnd/>
            </a:ln>
          </p:spPr>
          <p:txBody>
            <a:bodyPr/>
            <a:lstStyle/>
            <a:p>
              <a:endParaRPr lang="es-MX"/>
            </a:p>
          </p:txBody>
        </p:sp>
        <p:sp>
          <p:nvSpPr>
            <p:cNvPr id="120840" name="Line 698"/>
            <p:cNvSpPr>
              <a:spLocks noChangeShapeType="1"/>
            </p:cNvSpPr>
            <p:nvPr/>
          </p:nvSpPr>
          <p:spPr bwMode="auto">
            <a:xfrm>
              <a:off x="745" y="496"/>
              <a:ext cx="0" cy="285"/>
            </a:xfrm>
            <a:prstGeom prst="line">
              <a:avLst/>
            </a:prstGeom>
            <a:noFill/>
            <a:ln w="34925">
              <a:solidFill>
                <a:srgbClr val="969696"/>
              </a:solidFill>
              <a:round/>
              <a:headEnd/>
              <a:tailEnd/>
            </a:ln>
          </p:spPr>
          <p:txBody>
            <a:bodyPr/>
            <a:lstStyle/>
            <a:p>
              <a:endParaRPr lang="es-MX"/>
            </a:p>
          </p:txBody>
        </p:sp>
      </p:grpSp>
      <p:grpSp>
        <p:nvGrpSpPr>
          <p:cNvPr id="8" name="Group 143"/>
          <p:cNvGrpSpPr>
            <a:grpSpLocks/>
          </p:cNvGrpSpPr>
          <p:nvPr/>
        </p:nvGrpSpPr>
        <p:grpSpPr bwMode="auto">
          <a:xfrm>
            <a:off x="8427474" y="925268"/>
            <a:ext cx="546623" cy="42862"/>
            <a:chOff x="1447" y="674"/>
            <a:chExt cx="565" cy="27"/>
          </a:xfrm>
        </p:grpSpPr>
        <p:pic>
          <p:nvPicPr>
            <p:cNvPr id="9" name="Picture 144" descr="jnchainslw"/>
            <p:cNvPicPr preferRelativeResize="0">
              <a:picLocks noChangeArrowheads="1" noCrop="1"/>
            </p:cNvPicPr>
            <p:nvPr/>
          </p:nvPicPr>
          <p:blipFill>
            <a:blip r:embed="rId2" cstate="print"/>
            <a:srcRect/>
            <a:stretch>
              <a:fillRect/>
            </a:stretch>
          </p:blipFill>
          <p:spPr bwMode="auto">
            <a:xfrm>
              <a:off x="1447" y="674"/>
              <a:ext cx="354" cy="27"/>
            </a:xfrm>
            <a:prstGeom prst="rect">
              <a:avLst/>
            </a:prstGeom>
            <a:noFill/>
            <a:ln w="9525">
              <a:noFill/>
              <a:miter lim="800000"/>
              <a:headEnd/>
              <a:tailEnd/>
            </a:ln>
          </p:spPr>
        </p:pic>
        <p:pic>
          <p:nvPicPr>
            <p:cNvPr id="10" name="Picture 145" descr="jnchainslw"/>
            <p:cNvPicPr preferRelativeResize="0">
              <a:picLocks noChangeArrowheads="1" noCrop="1"/>
            </p:cNvPicPr>
            <p:nvPr/>
          </p:nvPicPr>
          <p:blipFill>
            <a:blip r:embed="rId2" cstate="print"/>
            <a:srcRect/>
            <a:stretch>
              <a:fillRect/>
            </a:stretch>
          </p:blipFill>
          <p:spPr bwMode="auto">
            <a:xfrm>
              <a:off x="1658" y="674"/>
              <a:ext cx="354" cy="27"/>
            </a:xfrm>
            <a:prstGeom prst="rect">
              <a:avLst/>
            </a:prstGeom>
            <a:noFill/>
            <a:ln w="9525">
              <a:noFill/>
              <a:miter lim="800000"/>
              <a:headEnd/>
              <a:tailEnd/>
            </a:ln>
          </p:spPr>
        </p:pic>
      </p:grpSp>
      <p:pic>
        <p:nvPicPr>
          <p:cNvPr id="11" name="Imagen 10"/>
          <p:cNvPicPr>
            <a:picLocks noChangeAspect="1"/>
          </p:cNvPicPr>
          <p:nvPr/>
        </p:nvPicPr>
        <p:blipFill>
          <a:blip r:embed="rId3"/>
          <a:stretch>
            <a:fillRect/>
          </a:stretch>
        </p:blipFill>
        <p:spPr>
          <a:xfrm>
            <a:off x="810046" y="-12341"/>
            <a:ext cx="8333954" cy="597460"/>
          </a:xfrm>
          <a:prstGeom prst="rect">
            <a:avLst/>
          </a:prstGeom>
        </p:spPr>
      </p:pic>
    </p:spTree>
  </p:cSld>
  <p:clrMapOvr>
    <a:masterClrMapping/>
  </p:clrMapOvr>
  <p:transition spd="med"/>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52"/>
          <p:cNvSpPr txBox="1">
            <a:spLocks noChangeArrowheads="1"/>
          </p:cNvSpPr>
          <p:nvPr/>
        </p:nvSpPr>
        <p:spPr bwMode="auto">
          <a:xfrm>
            <a:off x="1619" y="1812464"/>
            <a:ext cx="9142413" cy="5045536"/>
          </a:xfrm>
          <a:prstGeom prst="rect">
            <a:avLst/>
          </a:prstGeom>
          <a:solidFill>
            <a:schemeClr val="bg1">
              <a:alpha val="10000"/>
            </a:schemeClr>
          </a:solidFill>
          <a:ln w="9525" algn="ctr">
            <a:noFill/>
            <a:miter lim="800000"/>
            <a:headEnd/>
            <a:tailEnd/>
          </a:ln>
        </p:spPr>
        <p:txBody>
          <a:bodyPr>
            <a:noAutofit/>
          </a:bodyPr>
          <a:lstStyle/>
          <a:p>
            <a:pPr algn="just">
              <a:spcBef>
                <a:spcPts val="0"/>
              </a:spcBef>
            </a:pPr>
            <a:endParaRPr lang="es-MX" sz="500" b="1" dirty="0" smtClean="0">
              <a:solidFill>
                <a:schemeClr val="tx1"/>
              </a:solidFill>
            </a:endParaRPr>
          </a:p>
          <a:p>
            <a:pPr algn="just">
              <a:spcBef>
                <a:spcPts val="0"/>
              </a:spcBef>
            </a:pPr>
            <a:r>
              <a:rPr lang="es-MX" sz="1300" b="1" dirty="0" smtClean="0">
                <a:solidFill>
                  <a:schemeClr val="tx1"/>
                </a:solidFill>
              </a:rPr>
              <a:t>Asignación de recursos al PFCE 2016-2017</a:t>
            </a:r>
          </a:p>
          <a:p>
            <a:pPr algn="just">
              <a:spcBef>
                <a:spcPts val="0"/>
              </a:spcBef>
            </a:pPr>
            <a:endParaRPr lang="es-MX" sz="800" dirty="0" smtClean="0">
              <a:solidFill>
                <a:schemeClr val="tx1"/>
              </a:solidFill>
            </a:endParaRPr>
          </a:p>
          <a:p>
            <a:pPr algn="just">
              <a:spcBef>
                <a:spcPts val="0"/>
              </a:spcBef>
            </a:pPr>
            <a:r>
              <a:rPr lang="es-MX" sz="1300" b="0" dirty="0" smtClean="0">
                <a:solidFill>
                  <a:schemeClr val="tx1"/>
                </a:solidFill>
              </a:rPr>
              <a:t>Criterios que orientarán el proceso de</a:t>
            </a:r>
            <a:r>
              <a:rPr lang="es-MX" sz="1300" dirty="0" smtClean="0">
                <a:solidFill>
                  <a:schemeClr val="tx1"/>
                </a:solidFill>
              </a:rPr>
              <a:t> </a:t>
            </a:r>
            <a:r>
              <a:rPr lang="es-MX" sz="1300" b="1" dirty="0" smtClean="0">
                <a:solidFill>
                  <a:schemeClr val="tx1"/>
                </a:solidFill>
              </a:rPr>
              <a:t>asignación de recursos</a:t>
            </a:r>
            <a:endParaRPr lang="es-MX" sz="1300" dirty="0" smtClean="0">
              <a:solidFill>
                <a:schemeClr val="tx1"/>
              </a:solidFill>
            </a:endParaRPr>
          </a:p>
          <a:p>
            <a:pPr marL="180975" indent="-180975" algn="just">
              <a:spcBef>
                <a:spcPts val="0"/>
              </a:spcBef>
              <a:buFont typeface="Wingdings" pitchFamily="2" charset="2"/>
              <a:buNone/>
              <a:tabLst>
                <a:tab pos="180975" algn="dec"/>
                <a:tab pos="628650" algn="r"/>
              </a:tabLst>
            </a:pPr>
            <a:endParaRPr lang="es-MX" sz="800" b="1" dirty="0" smtClean="0">
              <a:solidFill>
                <a:schemeClr val="tx1"/>
              </a:solidFill>
            </a:endParaRPr>
          </a:p>
          <a:p>
            <a:pPr algn="just">
              <a:spcBef>
                <a:spcPts val="0"/>
              </a:spcBef>
              <a:buFont typeface="Wingdings" pitchFamily="2" charset="2"/>
              <a:buNone/>
              <a:tabLst>
                <a:tab pos="180975" algn="dec"/>
                <a:tab pos="628650" algn="r"/>
              </a:tabLst>
            </a:pPr>
            <a:r>
              <a:rPr lang="es-MX" sz="1300" b="1" dirty="0" smtClean="0">
                <a:solidFill>
                  <a:schemeClr val="tx1"/>
                </a:solidFill>
              </a:rPr>
              <a:t>En </a:t>
            </a:r>
            <a:r>
              <a:rPr lang="es-MX" sz="1300" b="1" dirty="0">
                <a:solidFill>
                  <a:schemeClr val="tx1"/>
                </a:solidFill>
              </a:rPr>
              <a:t>atención a las Reglas de Operación </a:t>
            </a:r>
            <a:r>
              <a:rPr lang="es-MX" sz="1300" b="1" dirty="0" smtClean="0">
                <a:solidFill>
                  <a:schemeClr val="tx1"/>
                </a:solidFill>
              </a:rPr>
              <a:t>del nuevo fondo denominado Programa de Fortalecimiento de la Calida</a:t>
            </a:r>
            <a:r>
              <a:rPr lang="es-MX" sz="1300" dirty="0" smtClean="0">
                <a:solidFill>
                  <a:schemeClr val="tx1"/>
                </a:solidFill>
              </a:rPr>
              <a:t>d Educativa (PFCE) 2016</a:t>
            </a:r>
            <a:r>
              <a:rPr lang="es-MX" sz="1300" b="1" dirty="0" smtClean="0">
                <a:solidFill>
                  <a:schemeClr val="tx1"/>
                </a:solidFill>
              </a:rPr>
              <a:t>, </a:t>
            </a:r>
            <a:r>
              <a:rPr lang="es-MX" sz="1300" b="1" dirty="0">
                <a:solidFill>
                  <a:schemeClr val="tx1"/>
                </a:solidFill>
              </a:rPr>
              <a:t>en la asignación de recursos tendrán prioridad las IES:</a:t>
            </a:r>
          </a:p>
          <a:p>
            <a:pPr marL="180975" indent="-180975" algn="just">
              <a:spcBef>
                <a:spcPts val="0"/>
              </a:spcBef>
              <a:buFont typeface="Wingdings" pitchFamily="2" charset="2"/>
              <a:buChar char="Ø"/>
              <a:tabLst>
                <a:tab pos="180975" algn="dec"/>
                <a:tab pos="628650" algn="r"/>
              </a:tabLst>
            </a:pPr>
            <a:endParaRPr lang="es-ES" sz="800" dirty="0" smtClean="0">
              <a:solidFill>
                <a:schemeClr val="tx1"/>
              </a:solidFill>
            </a:endParaRPr>
          </a:p>
          <a:p>
            <a:pPr marL="468000" lvl="1" indent="-180975" algn="just">
              <a:spcBef>
                <a:spcPts val="0"/>
              </a:spcBef>
              <a:buFont typeface="Wingdings" pitchFamily="2" charset="2"/>
              <a:buChar char="Ø"/>
              <a:tabLst>
                <a:tab pos="180975" algn="dec"/>
                <a:tab pos="628650" algn="r"/>
              </a:tabLst>
            </a:pPr>
            <a:r>
              <a:rPr lang="es-ES" sz="1300" b="0" dirty="0" smtClean="0">
                <a:solidFill>
                  <a:schemeClr val="tx1"/>
                </a:solidFill>
              </a:rPr>
              <a:t>Cuyos </a:t>
            </a:r>
            <a:r>
              <a:rPr lang="es-ES" sz="1300" b="0" dirty="0">
                <a:solidFill>
                  <a:schemeClr val="tx1"/>
                </a:solidFill>
              </a:rPr>
              <a:t>dictámenes de evaluación del </a:t>
            </a:r>
            <a:r>
              <a:rPr lang="es-ES" sz="1300" b="0" dirty="0" smtClean="0">
                <a:solidFill>
                  <a:schemeClr val="tx1"/>
                </a:solidFill>
              </a:rPr>
              <a:t>PFCE-</a:t>
            </a:r>
            <a:r>
              <a:rPr lang="es-ES" sz="1300" b="0" dirty="0" err="1" smtClean="0">
                <a:solidFill>
                  <a:schemeClr val="tx1"/>
                </a:solidFill>
              </a:rPr>
              <a:t>ProFOE</a:t>
            </a:r>
            <a:r>
              <a:rPr lang="es-ES" sz="1300" b="0" dirty="0" smtClean="0">
                <a:solidFill>
                  <a:schemeClr val="tx1"/>
                </a:solidFill>
              </a:rPr>
              <a:t> y </a:t>
            </a:r>
            <a:r>
              <a:rPr lang="es-ES" sz="1300" b="0" dirty="0">
                <a:solidFill>
                  <a:schemeClr val="tx1"/>
                </a:solidFill>
              </a:rPr>
              <a:t>el ProGES por </a:t>
            </a:r>
            <a:r>
              <a:rPr lang="es-ES" sz="1300" b="0" dirty="0" smtClean="0">
                <a:solidFill>
                  <a:schemeClr val="tx1"/>
                </a:solidFill>
              </a:rPr>
              <a:t>los Comités de Evaluación </a:t>
            </a:r>
            <a:r>
              <a:rPr lang="es-ES" sz="1300" b="0" dirty="0">
                <a:solidFill>
                  <a:schemeClr val="tx1"/>
                </a:solidFill>
              </a:rPr>
              <a:t>sean favorables.</a:t>
            </a:r>
          </a:p>
          <a:p>
            <a:pPr marL="468000" lvl="1" indent="-180975" algn="just">
              <a:spcBef>
                <a:spcPts val="0"/>
              </a:spcBef>
              <a:buFont typeface="Wingdings" pitchFamily="2" charset="2"/>
              <a:buChar char="Ø"/>
              <a:tabLst>
                <a:tab pos="180975" algn="dec"/>
                <a:tab pos="628650" algn="r"/>
              </a:tabLst>
            </a:pPr>
            <a:r>
              <a:rPr lang="es-MX" sz="1300" b="0" dirty="0" smtClean="0">
                <a:solidFill>
                  <a:schemeClr val="tx1"/>
                </a:solidFill>
              </a:rPr>
              <a:t>Que no tienen adeudos de ejercicios anteriores, ya sea PIFI o PROFOCIE, y que han cumplido con la entrega de comprobaciones financieras y/o académicas en tiempo y forma.</a:t>
            </a:r>
            <a:endParaRPr lang="es-MX" sz="1300" b="0" dirty="0">
              <a:solidFill>
                <a:schemeClr val="tx1"/>
              </a:solidFill>
            </a:endParaRPr>
          </a:p>
          <a:p>
            <a:pPr marL="468000" lvl="1" indent="-180975" algn="just">
              <a:spcBef>
                <a:spcPts val="0"/>
              </a:spcBef>
              <a:buFont typeface="Wingdings" pitchFamily="2" charset="2"/>
              <a:buChar char="Ø"/>
              <a:tabLst>
                <a:tab pos="180975" algn="dec"/>
                <a:tab pos="628650" algn="r"/>
              </a:tabLst>
            </a:pPr>
            <a:r>
              <a:rPr lang="es-MX" sz="1300" b="0" dirty="0" smtClean="0">
                <a:solidFill>
                  <a:schemeClr val="tx1"/>
                </a:solidFill>
              </a:rPr>
              <a:t>Que </a:t>
            </a:r>
            <a:r>
              <a:rPr lang="es-MX" sz="1300" b="0" dirty="0">
                <a:solidFill>
                  <a:schemeClr val="tx1"/>
                </a:solidFill>
              </a:rPr>
              <a:t>muestren una evolución favorable del nivel de habilitación del profesorado de carrera en el periodo </a:t>
            </a:r>
            <a:r>
              <a:rPr lang="es-MX" sz="1300" b="0" dirty="0" smtClean="0">
                <a:solidFill>
                  <a:schemeClr val="tx1"/>
                </a:solidFill>
              </a:rPr>
              <a:t>2002-2014.</a:t>
            </a:r>
            <a:endParaRPr lang="es-MX" sz="1300" b="0" dirty="0">
              <a:solidFill>
                <a:schemeClr val="tx1"/>
              </a:solidFill>
            </a:endParaRPr>
          </a:p>
          <a:p>
            <a:pPr marL="468000" lvl="1" indent="-180975" algn="just">
              <a:spcBef>
                <a:spcPts val="0"/>
              </a:spcBef>
              <a:buFont typeface="Wingdings" pitchFamily="2" charset="2"/>
              <a:buChar char="Ø"/>
              <a:tabLst>
                <a:tab pos="180975" algn="dec"/>
                <a:tab pos="628650" algn="r"/>
              </a:tabLst>
            </a:pPr>
            <a:r>
              <a:rPr lang="es-MX" sz="1300" b="0" dirty="0">
                <a:solidFill>
                  <a:schemeClr val="tx1"/>
                </a:solidFill>
              </a:rPr>
              <a:t>Que muestren un incremento apreciable en el porcentaje de profesores de tiempo completo con perfil deseable registrado ante el </a:t>
            </a:r>
            <a:r>
              <a:rPr lang="es-MX" sz="1300" b="0" dirty="0" smtClean="0">
                <a:solidFill>
                  <a:schemeClr val="tx1"/>
                </a:solidFill>
              </a:rPr>
              <a:t>PROMEP-SES y miembros del SNI en el periodo  2002-2014.</a:t>
            </a:r>
            <a:endParaRPr lang="es-MX" sz="1300" b="0" dirty="0">
              <a:solidFill>
                <a:schemeClr val="tx1"/>
              </a:solidFill>
            </a:endParaRPr>
          </a:p>
          <a:p>
            <a:pPr marL="468000" lvl="1" indent="-180975" algn="just">
              <a:spcBef>
                <a:spcPts val="0"/>
              </a:spcBef>
              <a:buFont typeface="Wingdings" pitchFamily="2" charset="2"/>
              <a:buChar char="Ø"/>
              <a:tabLst>
                <a:tab pos="180975" algn="dec"/>
                <a:tab pos="628650" algn="r"/>
              </a:tabLst>
            </a:pPr>
            <a:r>
              <a:rPr lang="es-MX" sz="1300" b="0" dirty="0">
                <a:solidFill>
                  <a:schemeClr val="tx1"/>
                </a:solidFill>
              </a:rPr>
              <a:t>Que cuenten con </a:t>
            </a:r>
            <a:r>
              <a:rPr lang="es-MX" sz="1300" b="0" dirty="0" smtClean="0">
                <a:solidFill>
                  <a:schemeClr val="tx1"/>
                </a:solidFill>
              </a:rPr>
              <a:t>políticas, estrategias y acciones adecuadas </a:t>
            </a:r>
            <a:r>
              <a:rPr lang="es-MX" sz="1300" b="0" dirty="0">
                <a:solidFill>
                  <a:schemeClr val="tx1"/>
                </a:solidFill>
              </a:rPr>
              <a:t>y suficientes para fomentar el desarrollo y consolidación de sus CA.</a:t>
            </a:r>
            <a:endParaRPr lang="es-ES" sz="1300" b="0" dirty="0">
              <a:solidFill>
                <a:schemeClr val="tx1"/>
              </a:solidFill>
            </a:endParaRPr>
          </a:p>
          <a:p>
            <a:pPr marL="468000" lvl="1" indent="-180975" algn="just">
              <a:spcBef>
                <a:spcPts val="0"/>
              </a:spcBef>
              <a:buFont typeface="Wingdings" pitchFamily="2" charset="2"/>
              <a:buChar char=""/>
              <a:tabLst>
                <a:tab pos="180975" algn="dec"/>
                <a:tab pos="628650" algn="r"/>
              </a:tabLst>
            </a:pPr>
            <a:r>
              <a:rPr lang="es-MX" sz="1300" b="0" dirty="0">
                <a:solidFill>
                  <a:schemeClr val="tx1"/>
                </a:solidFill>
              </a:rPr>
              <a:t>Que muestren una evolución favorable </a:t>
            </a:r>
            <a:r>
              <a:rPr lang="es-MX" sz="1300" b="0" dirty="0" smtClean="0">
                <a:solidFill>
                  <a:schemeClr val="tx1"/>
                </a:solidFill>
              </a:rPr>
              <a:t>de la calidad de los PE en </a:t>
            </a:r>
            <a:r>
              <a:rPr lang="es-MX" sz="1300" b="0" dirty="0">
                <a:solidFill>
                  <a:schemeClr val="tx1"/>
                </a:solidFill>
              </a:rPr>
              <a:t>el periodo </a:t>
            </a:r>
            <a:r>
              <a:rPr lang="es-MX" sz="1300" b="0" dirty="0" smtClean="0">
                <a:solidFill>
                  <a:schemeClr val="tx1"/>
                </a:solidFill>
              </a:rPr>
              <a:t>2008-2014, así como un </a:t>
            </a:r>
            <a:r>
              <a:rPr lang="es-MX" sz="1300" b="0" dirty="0">
                <a:solidFill>
                  <a:schemeClr val="tx1"/>
                </a:solidFill>
              </a:rPr>
              <a:t>incremento significativo de la matrícula atendida en PE de TSU y </a:t>
            </a:r>
            <a:r>
              <a:rPr lang="es-MX" sz="1300" b="0" dirty="0" smtClean="0">
                <a:solidFill>
                  <a:schemeClr val="tx1"/>
                </a:solidFill>
              </a:rPr>
              <a:t>Licenciatura </a:t>
            </a:r>
            <a:r>
              <a:rPr lang="es-MX" sz="1300" b="0" dirty="0">
                <a:solidFill>
                  <a:schemeClr val="tx1"/>
                </a:solidFill>
              </a:rPr>
              <a:t>reconocidos por </a:t>
            </a:r>
            <a:r>
              <a:rPr lang="es-MX" sz="1300" b="0" dirty="0" smtClean="0">
                <a:solidFill>
                  <a:schemeClr val="tx1"/>
                </a:solidFill>
              </a:rPr>
              <a:t>su calidad.</a:t>
            </a:r>
          </a:p>
          <a:p>
            <a:pPr marL="468000" lvl="1" indent="-180975" algn="just">
              <a:spcBef>
                <a:spcPts val="0"/>
              </a:spcBef>
              <a:buFont typeface="Wingdings" pitchFamily="2" charset="2"/>
              <a:buChar char=""/>
              <a:tabLst>
                <a:tab pos="180975" algn="dec"/>
                <a:tab pos="628650" algn="r"/>
              </a:tabLst>
            </a:pPr>
            <a:r>
              <a:rPr lang="es-ES" sz="1300" b="0" dirty="0" smtClean="0">
                <a:solidFill>
                  <a:schemeClr val="tx1"/>
                </a:solidFill>
              </a:rPr>
              <a:t>Que demuestren que los planes y programas de estudio son pertinentes, con flexibilidad curricular y otros énfasis planteados en esta Guía.</a:t>
            </a:r>
          </a:p>
          <a:p>
            <a:pPr marL="468000" lvl="1" indent="-180975" algn="just">
              <a:spcBef>
                <a:spcPts val="0"/>
              </a:spcBef>
              <a:buFont typeface="Wingdings" pitchFamily="2" charset="2"/>
              <a:buChar char=""/>
              <a:tabLst>
                <a:tab pos="180975" algn="dec"/>
                <a:tab pos="628650" algn="r"/>
              </a:tabLst>
            </a:pPr>
            <a:r>
              <a:rPr lang="es-ES" sz="1300" b="0" dirty="0" smtClean="0">
                <a:solidFill>
                  <a:schemeClr val="tx1"/>
                </a:solidFill>
              </a:rPr>
              <a:t>Que demuestren que los programas de tutoría, seguimiento de egresados, estudios de empleadores se han utilizado para mejorar la atención y seguimiento a los estudiantes.</a:t>
            </a:r>
          </a:p>
          <a:p>
            <a:pPr marL="468000" lvl="1" indent="-180975" algn="just">
              <a:spcBef>
                <a:spcPts val="0"/>
              </a:spcBef>
              <a:buFont typeface="Wingdings" pitchFamily="2" charset="2"/>
              <a:buChar char=""/>
              <a:tabLst>
                <a:tab pos="180975" algn="dec"/>
                <a:tab pos="628650" algn="r"/>
              </a:tabLst>
            </a:pPr>
            <a:r>
              <a:rPr lang="es-ES" sz="1300" b="0" dirty="0" smtClean="0">
                <a:solidFill>
                  <a:schemeClr val="tx1"/>
                </a:solidFill>
              </a:rPr>
              <a:t>Que incrementen la tasa de retención de los estudiantes del primer al segundo año por cohorte generacional.</a:t>
            </a:r>
          </a:p>
        </p:txBody>
      </p:sp>
      <p:grpSp>
        <p:nvGrpSpPr>
          <p:cNvPr id="121862" name="Group 19"/>
          <p:cNvGrpSpPr>
            <a:grpSpLocks/>
          </p:cNvGrpSpPr>
          <p:nvPr/>
        </p:nvGrpSpPr>
        <p:grpSpPr bwMode="auto">
          <a:xfrm>
            <a:off x="7659688" y="752475"/>
            <a:ext cx="1500187" cy="463550"/>
            <a:chOff x="24" y="489"/>
            <a:chExt cx="723" cy="292"/>
          </a:xfrm>
        </p:grpSpPr>
        <p:sp>
          <p:nvSpPr>
            <p:cNvPr id="121863" name="Rectangle 696"/>
            <p:cNvSpPr>
              <a:spLocks noChangeArrowheads="1"/>
            </p:cNvSpPr>
            <p:nvPr/>
          </p:nvSpPr>
          <p:spPr bwMode="auto">
            <a:xfrm>
              <a:off x="26" y="489"/>
              <a:ext cx="721" cy="285"/>
            </a:xfrm>
            <a:prstGeom prst="rect">
              <a:avLst/>
            </a:prstGeom>
            <a:noFill/>
            <a:ln w="34925">
              <a:solidFill>
                <a:srgbClr val="003366"/>
              </a:solidFill>
              <a:miter lim="800000"/>
              <a:headEnd/>
              <a:tailEnd/>
            </a:ln>
          </p:spPr>
          <p:txBody>
            <a:bodyPr wrap="none" anchor="ctr"/>
            <a:lstStyle/>
            <a:p>
              <a:endParaRPr lang="es-ES_tradnl" sz="1400" b="0">
                <a:solidFill>
                  <a:schemeClr val="tx1"/>
                </a:solidFill>
              </a:endParaRPr>
            </a:p>
          </p:txBody>
        </p:sp>
        <p:sp>
          <p:nvSpPr>
            <p:cNvPr id="121864" name="Line 697"/>
            <p:cNvSpPr>
              <a:spLocks noChangeShapeType="1"/>
            </p:cNvSpPr>
            <p:nvPr/>
          </p:nvSpPr>
          <p:spPr bwMode="auto">
            <a:xfrm>
              <a:off x="24" y="774"/>
              <a:ext cx="721" cy="0"/>
            </a:xfrm>
            <a:prstGeom prst="line">
              <a:avLst/>
            </a:prstGeom>
            <a:noFill/>
            <a:ln w="34925">
              <a:solidFill>
                <a:srgbClr val="969696"/>
              </a:solidFill>
              <a:round/>
              <a:headEnd/>
              <a:tailEnd/>
            </a:ln>
          </p:spPr>
          <p:txBody>
            <a:bodyPr/>
            <a:lstStyle/>
            <a:p>
              <a:endParaRPr lang="es-MX"/>
            </a:p>
          </p:txBody>
        </p:sp>
        <p:sp>
          <p:nvSpPr>
            <p:cNvPr id="121865" name="Line 698"/>
            <p:cNvSpPr>
              <a:spLocks noChangeShapeType="1"/>
            </p:cNvSpPr>
            <p:nvPr/>
          </p:nvSpPr>
          <p:spPr bwMode="auto">
            <a:xfrm>
              <a:off x="745" y="496"/>
              <a:ext cx="0" cy="285"/>
            </a:xfrm>
            <a:prstGeom prst="line">
              <a:avLst/>
            </a:prstGeom>
            <a:noFill/>
            <a:ln w="34925">
              <a:solidFill>
                <a:srgbClr val="969696"/>
              </a:solidFill>
              <a:round/>
              <a:headEnd/>
              <a:tailEnd/>
            </a:ln>
          </p:spPr>
          <p:txBody>
            <a:bodyPr/>
            <a:lstStyle/>
            <a:p>
              <a:endParaRPr lang="es-MX"/>
            </a:p>
          </p:txBody>
        </p:sp>
      </p:grpSp>
      <p:sp>
        <p:nvSpPr>
          <p:cNvPr id="121860" name="AutoShape 137">
            <a:hlinkClick r:id="" action="ppaction://hlinkshowjump?jump=nextslide"/>
          </p:cNvPr>
          <p:cNvSpPr>
            <a:spLocks noChangeArrowheads="1"/>
          </p:cNvSpPr>
          <p:nvPr/>
        </p:nvSpPr>
        <p:spPr bwMode="auto">
          <a:xfrm>
            <a:off x="8959850" y="2011363"/>
            <a:ext cx="155575" cy="147637"/>
          </a:xfrm>
          <a:prstGeom prst="rightArrow">
            <a:avLst>
              <a:gd name="adj1" fmla="val 50000"/>
              <a:gd name="adj2" fmla="val 58733"/>
            </a:avLst>
          </a:prstGeom>
          <a:solidFill>
            <a:srgbClr val="006600">
              <a:alpha val="50195"/>
            </a:srgbClr>
          </a:solidFill>
          <a:ln w="19050" algn="ctr">
            <a:solidFill>
              <a:schemeClr val="tx1"/>
            </a:solidFill>
            <a:miter lim="800000"/>
            <a:headEnd/>
            <a:tailEnd/>
          </a:ln>
        </p:spPr>
        <p:txBody>
          <a:bodyPr wrap="none" tIns="90000" anchor="ctr"/>
          <a:lstStyle/>
          <a:p>
            <a:endParaRPr lang="es-ES_tradnl" sz="1400" b="0">
              <a:solidFill>
                <a:schemeClr val="tx1"/>
              </a:solidFill>
            </a:endParaRPr>
          </a:p>
        </p:txBody>
      </p:sp>
      <p:grpSp>
        <p:nvGrpSpPr>
          <p:cNvPr id="2" name="1 Grupo"/>
          <p:cNvGrpSpPr/>
          <p:nvPr/>
        </p:nvGrpSpPr>
        <p:grpSpPr>
          <a:xfrm>
            <a:off x="7680166" y="1110324"/>
            <a:ext cx="1401731" cy="45578"/>
            <a:chOff x="7647510" y="930716"/>
            <a:chExt cx="1401731" cy="45578"/>
          </a:xfrm>
        </p:grpSpPr>
        <p:grpSp>
          <p:nvGrpSpPr>
            <p:cNvPr id="12" name="Group 143"/>
            <p:cNvGrpSpPr>
              <a:grpSpLocks/>
            </p:cNvGrpSpPr>
            <p:nvPr/>
          </p:nvGrpSpPr>
          <p:grpSpPr bwMode="auto">
            <a:xfrm>
              <a:off x="7647510" y="933432"/>
              <a:ext cx="800311" cy="42862"/>
              <a:chOff x="1447" y="674"/>
              <a:chExt cx="565" cy="27"/>
            </a:xfrm>
          </p:grpSpPr>
          <p:pic>
            <p:nvPicPr>
              <p:cNvPr id="14" name="Picture 144" descr="jnchainslw"/>
              <p:cNvPicPr preferRelativeResize="0">
                <a:picLocks noChangeArrowheads="1" noCrop="1"/>
              </p:cNvPicPr>
              <p:nvPr/>
            </p:nvPicPr>
            <p:blipFill>
              <a:blip r:embed="rId2" cstate="print"/>
              <a:srcRect/>
              <a:stretch>
                <a:fillRect/>
              </a:stretch>
            </p:blipFill>
            <p:spPr bwMode="auto">
              <a:xfrm>
                <a:off x="1447" y="674"/>
                <a:ext cx="354" cy="27"/>
              </a:xfrm>
              <a:prstGeom prst="rect">
                <a:avLst/>
              </a:prstGeom>
              <a:noFill/>
              <a:ln w="9525">
                <a:noFill/>
                <a:miter lim="800000"/>
                <a:headEnd/>
                <a:tailEnd/>
              </a:ln>
            </p:spPr>
          </p:pic>
          <p:pic>
            <p:nvPicPr>
              <p:cNvPr id="15" name="Picture 145" descr="jnchainslw"/>
              <p:cNvPicPr preferRelativeResize="0">
                <a:picLocks noChangeArrowheads="1" noCrop="1"/>
              </p:cNvPicPr>
              <p:nvPr/>
            </p:nvPicPr>
            <p:blipFill>
              <a:blip r:embed="rId2" cstate="print"/>
              <a:srcRect/>
              <a:stretch>
                <a:fillRect/>
              </a:stretch>
            </p:blipFill>
            <p:spPr bwMode="auto">
              <a:xfrm>
                <a:off x="1658" y="674"/>
                <a:ext cx="354" cy="27"/>
              </a:xfrm>
              <a:prstGeom prst="rect">
                <a:avLst/>
              </a:prstGeom>
              <a:noFill/>
              <a:ln w="9525">
                <a:noFill/>
                <a:miter lim="800000"/>
                <a:headEnd/>
                <a:tailEnd/>
              </a:ln>
            </p:spPr>
          </p:pic>
        </p:grpSp>
        <p:grpSp>
          <p:nvGrpSpPr>
            <p:cNvPr id="16" name="Group 143"/>
            <p:cNvGrpSpPr>
              <a:grpSpLocks/>
            </p:cNvGrpSpPr>
            <p:nvPr/>
          </p:nvGrpSpPr>
          <p:grpSpPr bwMode="auto">
            <a:xfrm>
              <a:off x="8248930" y="930716"/>
              <a:ext cx="800311" cy="42862"/>
              <a:chOff x="1447" y="674"/>
              <a:chExt cx="565" cy="27"/>
            </a:xfrm>
          </p:grpSpPr>
          <p:pic>
            <p:nvPicPr>
              <p:cNvPr id="17" name="Picture 144" descr="jnchainslw"/>
              <p:cNvPicPr preferRelativeResize="0">
                <a:picLocks noChangeArrowheads="1" noCrop="1"/>
              </p:cNvPicPr>
              <p:nvPr/>
            </p:nvPicPr>
            <p:blipFill>
              <a:blip r:embed="rId2" cstate="print"/>
              <a:srcRect/>
              <a:stretch>
                <a:fillRect/>
              </a:stretch>
            </p:blipFill>
            <p:spPr bwMode="auto">
              <a:xfrm>
                <a:off x="1447" y="674"/>
                <a:ext cx="354" cy="27"/>
              </a:xfrm>
              <a:prstGeom prst="rect">
                <a:avLst/>
              </a:prstGeom>
              <a:noFill/>
              <a:ln w="9525">
                <a:noFill/>
                <a:miter lim="800000"/>
                <a:headEnd/>
                <a:tailEnd/>
              </a:ln>
            </p:spPr>
          </p:pic>
          <p:pic>
            <p:nvPicPr>
              <p:cNvPr id="18" name="Picture 145" descr="jnchainslw"/>
              <p:cNvPicPr preferRelativeResize="0">
                <a:picLocks noChangeArrowheads="1" noCrop="1"/>
              </p:cNvPicPr>
              <p:nvPr/>
            </p:nvPicPr>
            <p:blipFill>
              <a:blip r:embed="rId2" cstate="print"/>
              <a:srcRect/>
              <a:stretch>
                <a:fillRect/>
              </a:stretch>
            </p:blipFill>
            <p:spPr bwMode="auto">
              <a:xfrm>
                <a:off x="1658" y="674"/>
                <a:ext cx="354" cy="27"/>
              </a:xfrm>
              <a:prstGeom prst="rect">
                <a:avLst/>
              </a:prstGeom>
              <a:noFill/>
              <a:ln w="9525">
                <a:noFill/>
                <a:miter lim="800000"/>
                <a:headEnd/>
                <a:tailEnd/>
              </a:ln>
            </p:spPr>
          </p:pic>
        </p:grpSp>
      </p:grpSp>
      <p:pic>
        <p:nvPicPr>
          <p:cNvPr id="19" name="Imagen 18"/>
          <p:cNvPicPr>
            <a:picLocks noChangeAspect="1"/>
          </p:cNvPicPr>
          <p:nvPr/>
        </p:nvPicPr>
        <p:blipFill>
          <a:blip r:embed="rId3"/>
          <a:stretch>
            <a:fillRect/>
          </a:stretch>
        </p:blipFill>
        <p:spPr>
          <a:xfrm>
            <a:off x="821771" y="4948"/>
            <a:ext cx="8333954" cy="597460"/>
          </a:xfrm>
          <a:prstGeom prst="rect">
            <a:avLst/>
          </a:prstGeom>
        </p:spPr>
      </p:pic>
    </p:spTree>
  </p:cSld>
  <p:clrMapOvr>
    <a:masterClrMapping/>
  </p:clrMapOvr>
  <p:transition spd="med"/>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2"/>
          <p:cNvSpPr>
            <a:spLocks noChangeArrowheads="1"/>
          </p:cNvSpPr>
          <p:nvPr/>
        </p:nvSpPr>
        <p:spPr bwMode="auto">
          <a:xfrm>
            <a:off x="0" y="576912"/>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125956" name="Text Box 52"/>
          <p:cNvSpPr txBox="1">
            <a:spLocks noChangeArrowheads="1"/>
          </p:cNvSpPr>
          <p:nvPr/>
        </p:nvSpPr>
        <p:spPr bwMode="auto">
          <a:xfrm>
            <a:off x="0" y="567984"/>
            <a:ext cx="9142413" cy="6290016"/>
          </a:xfrm>
          <a:prstGeom prst="rect">
            <a:avLst/>
          </a:prstGeom>
          <a:solidFill>
            <a:schemeClr val="bg1">
              <a:alpha val="10000"/>
            </a:schemeClr>
          </a:solidFill>
          <a:ln w="9525" algn="ctr">
            <a:noFill/>
            <a:miter lim="800000"/>
            <a:headEnd/>
            <a:tailEnd/>
          </a:ln>
        </p:spPr>
        <p:txBody>
          <a:bodyPr>
            <a:noAutofit/>
          </a:bodyPr>
          <a:lstStyle/>
          <a:p>
            <a:pPr algn="just">
              <a:spcBef>
                <a:spcPts val="0"/>
              </a:spcBef>
            </a:pPr>
            <a:r>
              <a:rPr lang="es-MX" sz="1300" b="1" dirty="0" smtClean="0">
                <a:solidFill>
                  <a:schemeClr val="tx1"/>
                </a:solidFill>
              </a:rPr>
              <a:t>Asignación de recursos al PFCE 2016-2017</a:t>
            </a:r>
          </a:p>
          <a:p>
            <a:pPr algn="just">
              <a:spcBef>
                <a:spcPts val="0"/>
              </a:spcBef>
            </a:pPr>
            <a:endParaRPr lang="es-MX" sz="800" dirty="0" smtClean="0">
              <a:solidFill>
                <a:schemeClr val="tx1"/>
              </a:solidFill>
            </a:endParaRPr>
          </a:p>
          <a:p>
            <a:pPr algn="just">
              <a:spcBef>
                <a:spcPts val="0"/>
              </a:spcBef>
            </a:pPr>
            <a:r>
              <a:rPr lang="es-MX" sz="1300" b="0" dirty="0" smtClean="0">
                <a:solidFill>
                  <a:schemeClr val="tx1"/>
                </a:solidFill>
              </a:rPr>
              <a:t>Criterios que orientarán el proceso de</a:t>
            </a:r>
            <a:r>
              <a:rPr lang="es-MX" sz="1300" dirty="0" smtClean="0">
                <a:solidFill>
                  <a:schemeClr val="tx1"/>
                </a:solidFill>
              </a:rPr>
              <a:t> </a:t>
            </a:r>
            <a:r>
              <a:rPr lang="es-MX" sz="1300" b="1" dirty="0" smtClean="0">
                <a:solidFill>
                  <a:schemeClr val="tx1"/>
                </a:solidFill>
              </a:rPr>
              <a:t>asignación de recursos</a:t>
            </a:r>
            <a:endParaRPr lang="es-MX" sz="1300" dirty="0" smtClean="0">
              <a:solidFill>
                <a:schemeClr val="tx1"/>
              </a:solidFill>
            </a:endParaRPr>
          </a:p>
          <a:p>
            <a:pPr marL="180975" indent="-180975" algn="just">
              <a:spcBef>
                <a:spcPts val="0"/>
              </a:spcBef>
              <a:tabLst>
                <a:tab pos="180975" algn="dec"/>
                <a:tab pos="628650" algn="r"/>
              </a:tabLst>
            </a:pPr>
            <a:endParaRPr lang="es-ES" sz="800" dirty="0" smtClean="0">
              <a:solidFill>
                <a:schemeClr val="tx1"/>
              </a:solidFill>
            </a:endParaRPr>
          </a:p>
          <a:p>
            <a:pPr marL="468000" indent="-180000" algn="just">
              <a:spcBef>
                <a:spcPts val="0"/>
              </a:spcBef>
              <a:spcAft>
                <a:spcPts val="300"/>
              </a:spcAft>
              <a:buFont typeface="Wingdings" pitchFamily="2" charset="2"/>
              <a:buChar char=""/>
              <a:tabLst>
                <a:tab pos="180975" algn="dec"/>
                <a:tab pos="628650" algn="r"/>
              </a:tabLst>
            </a:pPr>
            <a:r>
              <a:rPr lang="es-ES" sz="1300" b="0" dirty="0" smtClean="0">
                <a:solidFill>
                  <a:schemeClr val="tx1"/>
                </a:solidFill>
              </a:rPr>
              <a:t>Que incrementen la tasa de eficiencia terminal y titulación oportuna por cohorte generacional.</a:t>
            </a:r>
          </a:p>
          <a:p>
            <a:pPr marL="468000" indent="-180000" algn="just">
              <a:spcBef>
                <a:spcPts val="0"/>
              </a:spcBef>
              <a:spcAft>
                <a:spcPts val="300"/>
              </a:spcAft>
              <a:buFont typeface="Wingdings" pitchFamily="2" charset="2"/>
              <a:buChar char=""/>
              <a:tabLst>
                <a:tab pos="180975" algn="dec"/>
                <a:tab pos="628650" algn="r"/>
              </a:tabLst>
            </a:pPr>
            <a:r>
              <a:rPr lang="es-ES" sz="1300" b="0" dirty="0" smtClean="0">
                <a:solidFill>
                  <a:schemeClr val="tx1"/>
                </a:solidFill>
              </a:rPr>
              <a:t>Que impulsen procesos de innovación educativa que mejoren la calidad.</a:t>
            </a:r>
          </a:p>
          <a:p>
            <a:pPr marL="468000" indent="-180000" algn="just">
              <a:spcBef>
                <a:spcPts val="0"/>
              </a:spcBef>
              <a:spcAft>
                <a:spcPts val="300"/>
              </a:spcAft>
              <a:buFont typeface="Wingdings" pitchFamily="2" charset="2"/>
              <a:buChar char=""/>
              <a:tabLst>
                <a:tab pos="180975" algn="dec"/>
                <a:tab pos="628650" algn="r"/>
              </a:tabLst>
            </a:pPr>
            <a:r>
              <a:rPr lang="es-ES" sz="1300" b="0" dirty="0" smtClean="0">
                <a:solidFill>
                  <a:schemeClr val="tx1"/>
                </a:solidFill>
              </a:rPr>
              <a:t>Que mejoren la atención y formación integral del estudiante.</a:t>
            </a:r>
          </a:p>
          <a:p>
            <a:pPr marL="468000" indent="-180000" algn="just">
              <a:spcBef>
                <a:spcPts val="0"/>
              </a:spcBef>
              <a:spcAft>
                <a:spcPts val="300"/>
              </a:spcAft>
              <a:buFont typeface="Wingdings" pitchFamily="2" charset="2"/>
              <a:buChar char=""/>
              <a:tabLst>
                <a:tab pos="180975" algn="dec"/>
                <a:tab pos="628650" algn="r"/>
              </a:tabLst>
            </a:pPr>
            <a:r>
              <a:rPr lang="es-ES" sz="1300" b="0" dirty="0" smtClean="0">
                <a:solidFill>
                  <a:schemeClr val="tx1"/>
                </a:solidFill>
              </a:rPr>
              <a:t>Que fomenten la internacionalización de la educación superior.</a:t>
            </a:r>
          </a:p>
          <a:p>
            <a:pPr marL="468000" indent="-180000" algn="just">
              <a:spcBef>
                <a:spcPts val="0"/>
              </a:spcBef>
              <a:spcAft>
                <a:spcPts val="300"/>
              </a:spcAft>
              <a:buFont typeface="Wingdings" pitchFamily="2" charset="2"/>
              <a:buChar char=""/>
              <a:tabLst>
                <a:tab pos="180975" algn="dec"/>
                <a:tab pos="628650" algn="r"/>
              </a:tabLst>
            </a:pPr>
            <a:r>
              <a:rPr lang="es-ES" sz="1300" b="0" dirty="0" smtClean="0">
                <a:solidFill>
                  <a:schemeClr val="tx1"/>
                </a:solidFill>
              </a:rPr>
              <a:t>Que evidencien avances en el proceso de vinculación de la IES con su entorno social.</a:t>
            </a:r>
            <a:endParaRPr lang="es-MX" sz="1300" b="0" dirty="0">
              <a:solidFill>
                <a:schemeClr val="tx1"/>
              </a:solidFill>
            </a:endParaRPr>
          </a:p>
          <a:p>
            <a:pPr marL="468000" indent="-180000" algn="just">
              <a:spcBef>
                <a:spcPts val="0"/>
              </a:spcBef>
              <a:spcAft>
                <a:spcPts val="300"/>
              </a:spcAft>
              <a:buFont typeface="Wingdings" pitchFamily="2" charset="2"/>
              <a:buChar char=""/>
              <a:tabLst>
                <a:tab pos="180975" algn="dec"/>
                <a:tab pos="628650" algn="r"/>
              </a:tabLst>
            </a:pPr>
            <a:r>
              <a:rPr lang="es-MX" sz="1300" b="0" dirty="0">
                <a:solidFill>
                  <a:schemeClr val="tx1"/>
                </a:solidFill>
              </a:rPr>
              <a:t>Que muestren calidad de los PE de posgrado que ofrecen y un porcentaje adecuado de matrícula atendida en PE de posgrado de </a:t>
            </a:r>
            <a:r>
              <a:rPr lang="es-MX" sz="1300" b="0" dirty="0" smtClean="0">
                <a:solidFill>
                  <a:schemeClr val="tx1"/>
                </a:solidFill>
              </a:rPr>
              <a:t>calidad.</a:t>
            </a:r>
            <a:endParaRPr lang="es-MX" sz="1300" b="0" dirty="0">
              <a:solidFill>
                <a:schemeClr val="tx1"/>
              </a:solidFill>
            </a:endParaRPr>
          </a:p>
          <a:p>
            <a:pPr marL="468000" indent="-180000" algn="just">
              <a:spcBef>
                <a:spcPts val="0"/>
              </a:spcBef>
              <a:spcAft>
                <a:spcPts val="300"/>
              </a:spcAft>
              <a:buFont typeface="Wingdings" pitchFamily="2" charset="2"/>
              <a:buChar char="Ø"/>
              <a:tabLst>
                <a:tab pos="180975" algn="dec"/>
                <a:tab pos="628650" algn="r"/>
              </a:tabLst>
            </a:pPr>
            <a:r>
              <a:rPr lang="es-ES" sz="1300" b="0" dirty="0">
                <a:solidFill>
                  <a:schemeClr val="tx1"/>
                </a:solidFill>
              </a:rPr>
              <a:t>Que hayan alcanzado las metas compromiso planteadas en el </a:t>
            </a:r>
            <a:r>
              <a:rPr lang="es-ES" sz="1300" b="0" dirty="0" smtClean="0">
                <a:solidFill>
                  <a:schemeClr val="tx1"/>
                </a:solidFill>
              </a:rPr>
              <a:t>PROFOCIE 2014-2015 y </a:t>
            </a:r>
            <a:r>
              <a:rPr lang="es-ES" sz="1300" b="0" dirty="0">
                <a:solidFill>
                  <a:schemeClr val="tx1"/>
                </a:solidFill>
              </a:rPr>
              <a:t>muestren avances significativos durante el </a:t>
            </a:r>
            <a:r>
              <a:rPr lang="es-ES" sz="1300" b="0" dirty="0" smtClean="0">
                <a:solidFill>
                  <a:schemeClr val="tx1"/>
                </a:solidFill>
              </a:rPr>
              <a:t>2015.</a:t>
            </a:r>
            <a:endParaRPr lang="es-ES" sz="1300" b="0" dirty="0">
              <a:solidFill>
                <a:schemeClr val="tx1"/>
              </a:solidFill>
            </a:endParaRPr>
          </a:p>
          <a:p>
            <a:pPr marL="468000" indent="-180000" algn="just">
              <a:spcBef>
                <a:spcPts val="0"/>
              </a:spcBef>
              <a:spcAft>
                <a:spcPts val="300"/>
              </a:spcAft>
              <a:buFont typeface="Wingdings" pitchFamily="2" charset="2"/>
              <a:buChar char="Ø"/>
              <a:tabLst>
                <a:tab pos="180975" algn="dec"/>
                <a:tab pos="628650" algn="r"/>
              </a:tabLst>
            </a:pPr>
            <a:r>
              <a:rPr lang="es-ES" sz="1300" b="0" dirty="0">
                <a:solidFill>
                  <a:schemeClr val="tx1"/>
                </a:solidFill>
              </a:rPr>
              <a:t>Que estén atendiendo efectivamente sus problemas estructurales.</a:t>
            </a:r>
          </a:p>
          <a:p>
            <a:pPr marL="468000" indent="-180000" algn="just">
              <a:spcBef>
                <a:spcPts val="0"/>
              </a:spcBef>
              <a:spcAft>
                <a:spcPts val="300"/>
              </a:spcAft>
              <a:buFont typeface="Wingdings" pitchFamily="2" charset="2"/>
              <a:buChar char="Ø"/>
              <a:tabLst>
                <a:tab pos="180975" algn="dec"/>
                <a:tab pos="628650" algn="r"/>
              </a:tabLst>
            </a:pPr>
            <a:r>
              <a:rPr lang="es-ES" sz="1300" b="0" dirty="0">
                <a:solidFill>
                  <a:schemeClr val="tx1"/>
                </a:solidFill>
              </a:rPr>
              <a:t>Que muestren </a:t>
            </a:r>
            <a:r>
              <a:rPr lang="es-MX" sz="1300" b="0" dirty="0">
                <a:solidFill>
                  <a:schemeClr val="tx1"/>
                </a:solidFill>
              </a:rPr>
              <a:t>una mejora de la evaluación de la gestión institucional</a:t>
            </a:r>
            <a:r>
              <a:rPr lang="es-ES" sz="1300" b="0" dirty="0" smtClean="0">
                <a:solidFill>
                  <a:schemeClr val="tx1"/>
                </a:solidFill>
              </a:rPr>
              <a:t>.</a:t>
            </a:r>
          </a:p>
          <a:p>
            <a:pPr marL="468000" indent="-180000" algn="just">
              <a:spcBef>
                <a:spcPts val="0"/>
              </a:spcBef>
              <a:spcAft>
                <a:spcPts val="300"/>
              </a:spcAft>
              <a:buFont typeface="Wingdings" pitchFamily="2" charset="2"/>
              <a:buChar char="Ø"/>
              <a:tabLst>
                <a:tab pos="180975" algn="dec"/>
                <a:tab pos="628650" algn="r"/>
              </a:tabLst>
            </a:pPr>
            <a:r>
              <a:rPr lang="es-ES" sz="1300" b="0" dirty="0" smtClean="0">
                <a:solidFill>
                  <a:schemeClr val="tx1"/>
                </a:solidFill>
              </a:rPr>
              <a:t>Que demuestren el avance en el cumplimiento de los proyectos integrales establecidos en su PROFOCIE 2014-2015.</a:t>
            </a:r>
          </a:p>
          <a:p>
            <a:pPr marL="468000" indent="-180000" algn="just">
              <a:spcBef>
                <a:spcPts val="0"/>
              </a:spcBef>
              <a:spcAft>
                <a:spcPts val="200"/>
              </a:spcAft>
              <a:buFont typeface="Wingdings" pitchFamily="2" charset="2"/>
              <a:buChar char="Ø"/>
            </a:pPr>
            <a:endParaRPr lang="es-MX" sz="800" dirty="0" smtClean="0">
              <a:solidFill>
                <a:schemeClr val="tx1"/>
              </a:solidFill>
            </a:endParaRPr>
          </a:p>
          <a:p>
            <a:pPr marL="180975" indent="-180975" algn="just">
              <a:spcBef>
                <a:spcPts val="0"/>
              </a:spcBef>
              <a:buFont typeface="Wingdings" pitchFamily="2" charset="2"/>
              <a:buNone/>
              <a:tabLst>
                <a:tab pos="177800" algn="dec"/>
                <a:tab pos="628650" algn="r"/>
              </a:tabLst>
            </a:pPr>
            <a:endParaRPr lang="es-MX" sz="800" dirty="0" smtClean="0">
              <a:solidFill>
                <a:schemeClr val="tx1"/>
              </a:solidFill>
            </a:endParaRPr>
          </a:p>
          <a:p>
            <a:pPr algn="just">
              <a:spcBef>
                <a:spcPts val="0"/>
              </a:spcBef>
              <a:buFont typeface="Wingdings" pitchFamily="2" charset="2"/>
              <a:buNone/>
              <a:tabLst>
                <a:tab pos="177800" algn="dec"/>
                <a:tab pos="628650" algn="r"/>
              </a:tabLst>
            </a:pPr>
            <a:endParaRPr lang="es-MX" sz="1300" b="1" dirty="0" smtClean="0">
              <a:solidFill>
                <a:schemeClr val="tx1"/>
              </a:solidFill>
            </a:endParaRPr>
          </a:p>
          <a:p>
            <a:pPr algn="just">
              <a:spcBef>
                <a:spcPts val="0"/>
              </a:spcBef>
              <a:buFont typeface="Wingdings" pitchFamily="2" charset="2"/>
              <a:buNone/>
              <a:tabLst>
                <a:tab pos="177800" algn="dec"/>
                <a:tab pos="628650" algn="r"/>
              </a:tabLst>
            </a:pPr>
            <a:endParaRPr lang="es-MX" sz="1300" dirty="0">
              <a:solidFill>
                <a:schemeClr val="tx1"/>
              </a:solidFill>
            </a:endParaRPr>
          </a:p>
          <a:p>
            <a:pPr algn="just">
              <a:spcBef>
                <a:spcPts val="0"/>
              </a:spcBef>
              <a:buFont typeface="Wingdings" pitchFamily="2" charset="2"/>
              <a:buNone/>
              <a:tabLst>
                <a:tab pos="177800" algn="dec"/>
                <a:tab pos="628650" algn="r"/>
              </a:tabLst>
            </a:pPr>
            <a:endParaRPr lang="es-MX" sz="1300" b="1" dirty="0" smtClean="0">
              <a:solidFill>
                <a:schemeClr val="tx1"/>
              </a:solidFill>
            </a:endParaRPr>
          </a:p>
          <a:p>
            <a:pPr algn="just">
              <a:spcBef>
                <a:spcPts val="0"/>
              </a:spcBef>
              <a:buFont typeface="Wingdings" pitchFamily="2" charset="2"/>
              <a:buNone/>
              <a:tabLst>
                <a:tab pos="177800" algn="dec"/>
                <a:tab pos="628650" algn="r"/>
              </a:tabLst>
            </a:pPr>
            <a:r>
              <a:rPr lang="es-MX" sz="1300" b="1" dirty="0" smtClean="0">
                <a:solidFill>
                  <a:schemeClr val="tx1"/>
                </a:solidFill>
              </a:rPr>
              <a:t>Nota</a:t>
            </a:r>
            <a:r>
              <a:rPr lang="es-MX" sz="1300" dirty="0" smtClean="0">
                <a:solidFill>
                  <a:schemeClr val="tx1"/>
                </a:solidFill>
              </a:rPr>
              <a:t>: </a:t>
            </a:r>
            <a:r>
              <a:rPr lang="es-MX" sz="1300" b="0" dirty="0" smtClean="0">
                <a:solidFill>
                  <a:schemeClr val="tx1"/>
                </a:solidFill>
              </a:rPr>
              <a:t>En el proyecto integral académico no deberán presupuestarse las solicitudes de becas para la formación de profesores, estos requerimientos deben canalizar al Programa para el Desarrollo </a:t>
            </a:r>
            <a:r>
              <a:rPr lang="es-MX" sz="1300" b="0" dirty="0">
                <a:solidFill>
                  <a:schemeClr val="tx1"/>
                </a:solidFill>
              </a:rPr>
              <a:t>Profesional Docente </a:t>
            </a:r>
            <a:r>
              <a:rPr lang="es-MX" sz="1300" b="0" dirty="0" smtClean="0">
                <a:solidFill>
                  <a:schemeClr val="tx1"/>
                </a:solidFill>
              </a:rPr>
              <a:t>que </a:t>
            </a:r>
            <a:r>
              <a:rPr lang="es-MX" sz="1300" b="0" dirty="0">
                <a:solidFill>
                  <a:schemeClr val="tx1"/>
                </a:solidFill>
              </a:rPr>
              <a:t>opera la Dirección de Superación Académica de la Dirección General de Educación Superior Universitaria (DGESU).</a:t>
            </a:r>
            <a:endParaRPr lang="es-MX" sz="1300" b="0" dirty="0" smtClean="0">
              <a:solidFill>
                <a:schemeClr val="tx1"/>
              </a:solidFill>
            </a:endParaRPr>
          </a:p>
          <a:p>
            <a:pPr marL="468000" indent="-180000" algn="just">
              <a:spcBef>
                <a:spcPts val="0"/>
              </a:spcBef>
              <a:buFont typeface="Wingdings" pitchFamily="2" charset="2"/>
              <a:buChar char="Ø"/>
            </a:pPr>
            <a:endParaRPr lang="es-MX" sz="1300" dirty="0" smtClean="0">
              <a:solidFill>
                <a:schemeClr val="tx1"/>
              </a:solidFill>
            </a:endParaRPr>
          </a:p>
        </p:txBody>
      </p:sp>
      <p:sp>
        <p:nvSpPr>
          <p:cNvPr id="125957" name="AutoShape 137">
            <a:hlinkClick r:id="" action="ppaction://hlinkshowjump?jump=nextslide"/>
          </p:cNvPr>
          <p:cNvSpPr>
            <a:spLocks noChangeArrowheads="1"/>
          </p:cNvSpPr>
          <p:nvPr/>
        </p:nvSpPr>
        <p:spPr bwMode="auto">
          <a:xfrm>
            <a:off x="8959850" y="652445"/>
            <a:ext cx="155575" cy="147637"/>
          </a:xfrm>
          <a:prstGeom prst="rightArrow">
            <a:avLst>
              <a:gd name="adj1" fmla="val 50000"/>
              <a:gd name="adj2" fmla="val 58733"/>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sp>
        <p:nvSpPr>
          <p:cNvPr id="5" name="AutoShape 13">
            <a:hlinkClick r:id="" action="ppaction://hlinkshowjump?jump=previousslide"/>
          </p:cNvPr>
          <p:cNvSpPr>
            <a:spLocks noChangeArrowheads="1"/>
          </p:cNvSpPr>
          <p:nvPr/>
        </p:nvSpPr>
        <p:spPr bwMode="auto">
          <a:xfrm flipH="1">
            <a:off x="8748713" y="644505"/>
            <a:ext cx="155575" cy="147638"/>
          </a:xfrm>
          <a:prstGeom prst="rightArrow">
            <a:avLst>
              <a:gd name="adj1" fmla="val 50000"/>
              <a:gd name="adj2" fmla="val 58732"/>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pic>
        <p:nvPicPr>
          <p:cNvPr id="6" name="Imagen 5"/>
          <p:cNvPicPr>
            <a:picLocks noChangeAspect="1"/>
          </p:cNvPicPr>
          <p:nvPr/>
        </p:nvPicPr>
        <p:blipFill>
          <a:blip r:embed="rId3"/>
          <a:stretch>
            <a:fillRect/>
          </a:stretch>
        </p:blipFill>
        <p:spPr>
          <a:xfrm>
            <a:off x="810046" y="-20548"/>
            <a:ext cx="8333954" cy="597460"/>
          </a:xfrm>
          <a:prstGeom prst="rect">
            <a:avLst/>
          </a:prstGeom>
        </p:spPr>
      </p:pic>
    </p:spTree>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52"/>
          <p:cNvSpPr>
            <a:spLocks noChangeArrowheads="1"/>
          </p:cNvSpPr>
          <p:nvPr/>
        </p:nvSpPr>
        <p:spPr bwMode="auto">
          <a:xfrm>
            <a:off x="0" y="576912"/>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8" name="Text Box 146"/>
          <p:cNvSpPr txBox="1">
            <a:spLocks noChangeArrowheads="1"/>
          </p:cNvSpPr>
          <p:nvPr/>
        </p:nvSpPr>
        <p:spPr bwMode="auto">
          <a:xfrm>
            <a:off x="0" y="565200"/>
            <a:ext cx="9144000" cy="6292800"/>
          </a:xfrm>
          <a:prstGeom prst="rect">
            <a:avLst/>
          </a:prstGeom>
          <a:solidFill>
            <a:schemeClr val="bg1">
              <a:alpha val="10196"/>
            </a:schemeClr>
          </a:solidFill>
          <a:ln w="9525" algn="ctr">
            <a:noFill/>
            <a:miter lim="800000"/>
            <a:headEnd/>
            <a:tailEnd/>
          </a:ln>
        </p:spPr>
        <p:txBody>
          <a:bodyPr>
            <a:noAutofit/>
          </a:bodyPr>
          <a:lstStyle/>
          <a:p>
            <a:pPr marL="180975" indent="-180975" algn="just">
              <a:lnSpc>
                <a:spcPct val="90000"/>
              </a:lnSpc>
              <a:spcBef>
                <a:spcPts val="0"/>
              </a:spcBef>
              <a:tabLst>
                <a:tab pos="180975" algn="dec"/>
                <a:tab pos="628650" algn="r"/>
              </a:tabLst>
            </a:pPr>
            <a:endParaRPr lang="es-ES" sz="800" b="0" dirty="0" smtClean="0">
              <a:solidFill>
                <a:schemeClr val="tx1"/>
              </a:solidFill>
            </a:endParaRPr>
          </a:p>
          <a:p>
            <a:pPr marL="180975" indent="-180975" algn="just">
              <a:lnSpc>
                <a:spcPct val="90000"/>
              </a:lnSpc>
              <a:spcBef>
                <a:spcPts val="0"/>
              </a:spcBef>
              <a:tabLst>
                <a:tab pos="180975" algn="dec"/>
                <a:tab pos="628650" algn="r"/>
              </a:tabLst>
            </a:pPr>
            <a:r>
              <a:rPr lang="es-ES" sz="1800" dirty="0" smtClean="0">
                <a:solidFill>
                  <a:schemeClr val="tx1"/>
                </a:solidFill>
              </a:rPr>
              <a:t>Conceptos </a:t>
            </a:r>
            <a:r>
              <a:rPr lang="es-ES" sz="1800" dirty="0">
                <a:solidFill>
                  <a:schemeClr val="tx1"/>
                </a:solidFill>
              </a:rPr>
              <a:t>que no apoya la SEP en el marco del </a:t>
            </a:r>
            <a:r>
              <a:rPr lang="es-ES" sz="1800" dirty="0" smtClean="0">
                <a:solidFill>
                  <a:schemeClr val="tx1"/>
                </a:solidFill>
              </a:rPr>
              <a:t>PFCE:</a:t>
            </a:r>
          </a:p>
          <a:p>
            <a:pPr marL="180975" indent="-180975" algn="just">
              <a:lnSpc>
                <a:spcPct val="90000"/>
              </a:lnSpc>
              <a:spcBef>
                <a:spcPts val="0"/>
              </a:spcBef>
              <a:tabLst>
                <a:tab pos="180975" algn="dec"/>
                <a:tab pos="628650" algn="r"/>
              </a:tabLst>
            </a:pPr>
            <a:endParaRPr lang="es-ES" sz="800" b="0" dirty="0">
              <a:solidFill>
                <a:schemeClr val="tx1"/>
              </a:solidFill>
            </a:endParaRPr>
          </a:p>
          <a:p>
            <a:pPr marL="355600" lvl="1" indent="-342900" algn="just">
              <a:lnSpc>
                <a:spcPct val="150000"/>
              </a:lnSpc>
              <a:spcBef>
                <a:spcPts val="0"/>
              </a:spcBef>
              <a:buFont typeface="+mj-lt"/>
              <a:buAutoNum type="alphaLcParenR"/>
              <a:tabLst>
                <a:tab pos="180975" algn="dec"/>
                <a:tab pos="628650" algn="r"/>
              </a:tabLst>
            </a:pPr>
            <a:r>
              <a:rPr lang="es-MX" sz="1300" b="0" dirty="0" smtClean="0">
                <a:solidFill>
                  <a:schemeClr val="tx1"/>
                </a:solidFill>
              </a:rPr>
              <a:t>Becas</a:t>
            </a:r>
            <a:r>
              <a:rPr lang="es-MX" sz="1300" b="0" dirty="0">
                <a:solidFill>
                  <a:schemeClr val="tx1"/>
                </a:solidFill>
              </a:rPr>
              <a:t>, apoyos de transporte, alimentación y hospedaje para realizar estudios de posgrado a PTC; así como para la publicación de tesis para obtención del grado académico o viáticos para presentación de exámenes de grado (deben canalizarse al Programa para el Desarrollo Profesional Docente).</a:t>
            </a:r>
          </a:p>
          <a:p>
            <a:pPr marL="355600" lvl="1" indent="-342900" algn="just">
              <a:lnSpc>
                <a:spcPct val="150000"/>
              </a:lnSpc>
              <a:spcBef>
                <a:spcPts val="0"/>
              </a:spcBef>
              <a:buFont typeface="+mj-lt"/>
              <a:buAutoNum type="alphaLcParenR"/>
              <a:tabLst>
                <a:tab pos="180975" algn="dec"/>
                <a:tab pos="628650" algn="r"/>
              </a:tabLst>
            </a:pPr>
            <a:r>
              <a:rPr lang="es-MX" sz="1300" b="0" dirty="0" smtClean="0">
                <a:solidFill>
                  <a:schemeClr val="tx1"/>
                </a:solidFill>
              </a:rPr>
              <a:t>Apoyos </a:t>
            </a:r>
            <a:r>
              <a:rPr lang="es-MX" sz="1300" b="0" dirty="0">
                <a:solidFill>
                  <a:schemeClr val="tx1"/>
                </a:solidFill>
              </a:rPr>
              <a:t>de transporte, alimentación y hospedaje a evaluadores para realizar las acreditaciones de los organismos reconocidos por el COPAES, o en su caso para el personal de organismos certificadores de procesos de gestión.</a:t>
            </a:r>
          </a:p>
          <a:p>
            <a:pPr marL="355600" lvl="1" indent="-342900" algn="just">
              <a:lnSpc>
                <a:spcPct val="150000"/>
              </a:lnSpc>
              <a:spcBef>
                <a:spcPts val="0"/>
              </a:spcBef>
              <a:buFont typeface="+mj-lt"/>
              <a:buAutoNum type="alphaLcParenR"/>
              <a:tabLst>
                <a:tab pos="180975" algn="dec"/>
                <a:tab pos="628650" algn="r"/>
              </a:tabLst>
            </a:pPr>
            <a:r>
              <a:rPr lang="es-MX" sz="1300" b="0" dirty="0" smtClean="0">
                <a:solidFill>
                  <a:schemeClr val="tx1"/>
                </a:solidFill>
              </a:rPr>
              <a:t>Apoyos </a:t>
            </a:r>
            <a:r>
              <a:rPr lang="es-MX" sz="1300" b="0" dirty="0">
                <a:solidFill>
                  <a:schemeClr val="tx1"/>
                </a:solidFill>
              </a:rPr>
              <a:t>de transporte, alimentación y hospedaje para personal de empresas con las que se contrate servicios de certificación y recertificación de procesos de gestión.</a:t>
            </a:r>
          </a:p>
          <a:p>
            <a:pPr marL="355600" lvl="1" indent="-342900" algn="just">
              <a:lnSpc>
                <a:spcPct val="150000"/>
              </a:lnSpc>
              <a:spcBef>
                <a:spcPts val="0"/>
              </a:spcBef>
              <a:buFont typeface="+mj-lt"/>
              <a:buAutoNum type="alphaLcParenR"/>
              <a:tabLst>
                <a:tab pos="180975" algn="dec"/>
                <a:tab pos="628650" algn="r"/>
              </a:tabLst>
            </a:pPr>
            <a:r>
              <a:rPr lang="es-MX" sz="1300" b="0" dirty="0" smtClean="0">
                <a:solidFill>
                  <a:schemeClr val="tx1"/>
                </a:solidFill>
              </a:rPr>
              <a:t>Becas </a:t>
            </a:r>
            <a:r>
              <a:rPr lang="es-MX" sz="1300" b="0" dirty="0">
                <a:solidFill>
                  <a:schemeClr val="tx1"/>
                </a:solidFill>
              </a:rPr>
              <a:t>para estudiantes (quienes aspiren a una beca deben canalizarse al Programa Nacional de Becas).</a:t>
            </a:r>
          </a:p>
          <a:p>
            <a:pPr marL="355600" lvl="1" indent="-342900" algn="just">
              <a:lnSpc>
                <a:spcPct val="150000"/>
              </a:lnSpc>
              <a:spcBef>
                <a:spcPts val="0"/>
              </a:spcBef>
              <a:buFont typeface="+mj-lt"/>
              <a:buAutoNum type="alphaLcParenR"/>
              <a:tabLst>
                <a:tab pos="180975" algn="dec"/>
                <a:tab pos="628650" algn="r"/>
              </a:tabLst>
            </a:pPr>
            <a:r>
              <a:rPr lang="es-MX" sz="1300" b="0" dirty="0" smtClean="0">
                <a:solidFill>
                  <a:schemeClr val="tx1"/>
                </a:solidFill>
              </a:rPr>
              <a:t>Compensaciones </a:t>
            </a:r>
            <a:r>
              <a:rPr lang="es-MX" sz="1300" b="0" dirty="0">
                <a:solidFill>
                  <a:schemeClr val="tx1"/>
                </a:solidFill>
              </a:rPr>
              <a:t>salariales.</a:t>
            </a:r>
          </a:p>
          <a:p>
            <a:pPr marL="355600" lvl="1" indent="-342900" algn="just">
              <a:lnSpc>
                <a:spcPct val="150000"/>
              </a:lnSpc>
              <a:spcBef>
                <a:spcPts val="0"/>
              </a:spcBef>
              <a:buFont typeface="+mj-lt"/>
              <a:buAutoNum type="alphaLcParenR"/>
              <a:tabLst>
                <a:tab pos="180975" algn="dec"/>
                <a:tab pos="628650" algn="r"/>
              </a:tabLst>
            </a:pPr>
            <a:r>
              <a:rPr lang="es-MX" sz="1300" b="0" dirty="0" smtClean="0">
                <a:solidFill>
                  <a:schemeClr val="tx1"/>
                </a:solidFill>
              </a:rPr>
              <a:t>Compra </a:t>
            </a:r>
            <a:r>
              <a:rPr lang="es-MX" sz="1300" b="0" dirty="0">
                <a:solidFill>
                  <a:schemeClr val="tx1"/>
                </a:solidFill>
              </a:rPr>
              <a:t>de muebles para oficinas administrativas.</a:t>
            </a:r>
          </a:p>
          <a:p>
            <a:pPr marL="355600" lvl="1" indent="-342900" algn="just">
              <a:lnSpc>
                <a:spcPct val="150000"/>
              </a:lnSpc>
              <a:spcBef>
                <a:spcPts val="0"/>
              </a:spcBef>
              <a:buFont typeface="+mj-lt"/>
              <a:buAutoNum type="alphaLcParenR"/>
              <a:tabLst>
                <a:tab pos="180975" algn="dec"/>
                <a:tab pos="628650" algn="r"/>
              </a:tabLst>
            </a:pPr>
            <a:r>
              <a:rPr lang="es-MX" sz="1300" b="0" dirty="0" smtClean="0">
                <a:solidFill>
                  <a:schemeClr val="tx1"/>
                </a:solidFill>
              </a:rPr>
              <a:t>Compra </a:t>
            </a:r>
            <a:r>
              <a:rPr lang="es-MX" sz="1300" b="0" dirty="0">
                <a:solidFill>
                  <a:schemeClr val="tx1"/>
                </a:solidFill>
              </a:rPr>
              <a:t>de obsequios de cualquier índole y para cualquier tipo de evento.</a:t>
            </a:r>
          </a:p>
          <a:p>
            <a:pPr marL="355600" lvl="1" indent="-342900" algn="just">
              <a:lnSpc>
                <a:spcPct val="150000"/>
              </a:lnSpc>
              <a:spcBef>
                <a:spcPts val="0"/>
              </a:spcBef>
              <a:buFont typeface="+mj-lt"/>
              <a:buAutoNum type="alphaLcParenR"/>
              <a:tabLst>
                <a:tab pos="180975" algn="dec"/>
                <a:tab pos="628650" algn="r"/>
              </a:tabLst>
            </a:pPr>
            <a:r>
              <a:rPr lang="es-MX" sz="1300" b="0" dirty="0" smtClean="0">
                <a:solidFill>
                  <a:schemeClr val="tx1"/>
                </a:solidFill>
              </a:rPr>
              <a:t>Compra </a:t>
            </a:r>
            <a:r>
              <a:rPr lang="es-MX" sz="1300" b="0" dirty="0">
                <a:solidFill>
                  <a:schemeClr val="tx1"/>
                </a:solidFill>
              </a:rPr>
              <a:t>de medicamentos que no estén relacionados con alguno de los PE del área de Ciencias de la Salud que se imparten en las IES.</a:t>
            </a:r>
          </a:p>
          <a:p>
            <a:pPr marL="355600" lvl="1" indent="-342900" algn="just">
              <a:lnSpc>
                <a:spcPct val="150000"/>
              </a:lnSpc>
              <a:spcBef>
                <a:spcPts val="0"/>
              </a:spcBef>
              <a:buFont typeface="+mj-lt"/>
              <a:buAutoNum type="alphaLcParenR"/>
              <a:tabLst>
                <a:tab pos="180975" algn="dec"/>
                <a:tab pos="628650" algn="r"/>
              </a:tabLst>
            </a:pPr>
            <a:r>
              <a:rPr lang="es-MX" sz="1300" b="0" dirty="0" smtClean="0">
                <a:solidFill>
                  <a:schemeClr val="tx1"/>
                </a:solidFill>
              </a:rPr>
              <a:t>Compra </a:t>
            </a:r>
            <a:r>
              <a:rPr lang="es-MX" sz="1300" b="0" dirty="0">
                <a:solidFill>
                  <a:schemeClr val="tx1"/>
                </a:solidFill>
              </a:rPr>
              <a:t>de vehículos (terrestres o acuáticos y/o aéreos).</a:t>
            </a:r>
          </a:p>
          <a:p>
            <a:pPr marL="355600" lvl="1" indent="-342900" algn="just">
              <a:lnSpc>
                <a:spcPct val="150000"/>
              </a:lnSpc>
              <a:spcBef>
                <a:spcPts val="0"/>
              </a:spcBef>
              <a:buFont typeface="+mj-lt"/>
              <a:buAutoNum type="alphaLcParenR"/>
              <a:tabLst>
                <a:tab pos="180975" algn="dec"/>
                <a:tab pos="628650" algn="r"/>
              </a:tabLst>
            </a:pPr>
            <a:r>
              <a:rPr lang="es-MX" sz="1300" b="0" dirty="0" smtClean="0">
                <a:solidFill>
                  <a:schemeClr val="tx1"/>
                </a:solidFill>
              </a:rPr>
              <a:t>Contratación </a:t>
            </a:r>
            <a:r>
              <a:rPr lang="es-MX" sz="1300" b="0" dirty="0">
                <a:solidFill>
                  <a:schemeClr val="tx1"/>
                </a:solidFill>
              </a:rPr>
              <a:t>de bases de datos y revistas electrónicas. (Esto se canalizará a través </a:t>
            </a:r>
            <a:r>
              <a:rPr lang="es-MX" sz="1300" b="0" dirty="0" smtClean="0">
                <a:solidFill>
                  <a:schemeClr val="tx1"/>
                </a:solidFill>
              </a:rPr>
              <a:t>de la UT de León).</a:t>
            </a:r>
            <a:endParaRPr lang="es-MX" sz="1300" b="0" dirty="0">
              <a:solidFill>
                <a:schemeClr val="tx1"/>
              </a:solidFill>
            </a:endParaRPr>
          </a:p>
          <a:p>
            <a:pPr marL="355600" lvl="1" indent="-342900" algn="just">
              <a:lnSpc>
                <a:spcPct val="150000"/>
              </a:lnSpc>
              <a:spcBef>
                <a:spcPts val="0"/>
              </a:spcBef>
              <a:buFont typeface="+mj-lt"/>
              <a:buAutoNum type="alphaLcParenR"/>
              <a:tabLst>
                <a:tab pos="180975" algn="dec"/>
                <a:tab pos="628650" algn="r"/>
              </a:tabLst>
            </a:pPr>
            <a:r>
              <a:rPr lang="es-MX" sz="1300" b="0" dirty="0" smtClean="0">
                <a:solidFill>
                  <a:schemeClr val="tx1"/>
                </a:solidFill>
              </a:rPr>
              <a:t>Estímulos </a:t>
            </a:r>
            <a:r>
              <a:rPr lang="es-MX" sz="1300" b="0" dirty="0">
                <a:solidFill>
                  <a:schemeClr val="tx1"/>
                </a:solidFill>
              </a:rPr>
              <a:t>económicos al personal académico y administrativo que labora en la IES.</a:t>
            </a:r>
          </a:p>
          <a:p>
            <a:pPr marL="355600" lvl="1" indent="-342900" algn="just">
              <a:lnSpc>
                <a:spcPct val="150000"/>
              </a:lnSpc>
              <a:spcBef>
                <a:spcPts val="0"/>
              </a:spcBef>
              <a:buFont typeface="+mj-lt"/>
              <a:buAutoNum type="alphaLcParenR"/>
              <a:tabLst>
                <a:tab pos="180975" algn="dec"/>
                <a:tab pos="628650" algn="r"/>
              </a:tabLst>
            </a:pPr>
            <a:r>
              <a:rPr lang="es-MX" sz="1300" b="0" dirty="0" smtClean="0">
                <a:solidFill>
                  <a:schemeClr val="tx1"/>
                </a:solidFill>
              </a:rPr>
              <a:t>Eventos </a:t>
            </a:r>
            <a:r>
              <a:rPr lang="es-MX" sz="1300" b="0" dirty="0">
                <a:solidFill>
                  <a:schemeClr val="tx1"/>
                </a:solidFill>
              </a:rPr>
              <a:t>culturales sin relación con la misión de los PE.</a:t>
            </a:r>
          </a:p>
          <a:p>
            <a:pPr marL="355600" lvl="1" indent="-342900" algn="just">
              <a:lnSpc>
                <a:spcPct val="150000"/>
              </a:lnSpc>
              <a:spcBef>
                <a:spcPts val="0"/>
              </a:spcBef>
              <a:buFont typeface="+mj-lt"/>
              <a:buAutoNum type="alphaLcParenR"/>
              <a:tabLst>
                <a:tab pos="180975" algn="dec"/>
                <a:tab pos="628650" algn="r"/>
              </a:tabLst>
            </a:pPr>
            <a:r>
              <a:rPr lang="es-MX" sz="1300" b="0" dirty="0" smtClean="0">
                <a:solidFill>
                  <a:schemeClr val="tx1"/>
                </a:solidFill>
              </a:rPr>
              <a:t>Gastos </a:t>
            </a:r>
            <a:r>
              <a:rPr lang="es-MX" sz="1300" b="0" dirty="0">
                <a:solidFill>
                  <a:schemeClr val="tx1"/>
                </a:solidFill>
              </a:rPr>
              <a:t>de operación tales como: el pago de servicios de la IES (agua, luz y teléfono, combustibles), servicios de internet, mantenimiento de vehículos, tractores lanchas y servicio de mensajería</a:t>
            </a:r>
            <a:r>
              <a:rPr lang="es-MX" sz="1300" b="0" dirty="0" smtClean="0">
                <a:solidFill>
                  <a:schemeClr val="tx1"/>
                </a:solidFill>
              </a:rPr>
              <a:t>.</a:t>
            </a:r>
            <a:endParaRPr lang="es-MX" sz="1300" b="0" dirty="0">
              <a:solidFill>
                <a:schemeClr val="tx1"/>
              </a:solidFill>
            </a:endParaRPr>
          </a:p>
        </p:txBody>
      </p:sp>
      <p:sp>
        <p:nvSpPr>
          <p:cNvPr id="5" name="4 Rectángulo">
            <a:hlinkClick r:id="rId3" action="ppaction://hlinksldjump"/>
          </p:cNvPr>
          <p:cNvSpPr/>
          <p:nvPr/>
        </p:nvSpPr>
        <p:spPr bwMode="auto">
          <a:xfrm>
            <a:off x="1" y="565200"/>
            <a:ext cx="9143999" cy="6886575"/>
          </a:xfrm>
          <a:prstGeom prst="rect">
            <a:avLst/>
          </a:prstGeom>
          <a:solidFill>
            <a:srgbClr val="002774">
              <a:alpha val="0"/>
            </a:srgbClr>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sp>
        <p:nvSpPr>
          <p:cNvPr id="6" name="AutoShape 13">
            <a:hlinkClick r:id="" action="ppaction://hlinkshowjump?jump=previousslide"/>
          </p:cNvPr>
          <p:cNvSpPr>
            <a:spLocks noChangeArrowheads="1"/>
          </p:cNvSpPr>
          <p:nvPr/>
        </p:nvSpPr>
        <p:spPr bwMode="auto">
          <a:xfrm flipH="1">
            <a:off x="8748713" y="644505"/>
            <a:ext cx="155575" cy="147638"/>
          </a:xfrm>
          <a:prstGeom prst="rightArrow">
            <a:avLst>
              <a:gd name="adj1" fmla="val 50000"/>
              <a:gd name="adj2" fmla="val 58732"/>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sp>
        <p:nvSpPr>
          <p:cNvPr id="7" name="AutoShape 137">
            <a:hlinkClick r:id="" action="ppaction://hlinkshowjump?jump=nextslide"/>
          </p:cNvPr>
          <p:cNvSpPr>
            <a:spLocks noChangeArrowheads="1"/>
          </p:cNvSpPr>
          <p:nvPr/>
        </p:nvSpPr>
        <p:spPr bwMode="auto">
          <a:xfrm>
            <a:off x="8959850" y="644505"/>
            <a:ext cx="155575" cy="147637"/>
          </a:xfrm>
          <a:prstGeom prst="rightArrow">
            <a:avLst>
              <a:gd name="adj1" fmla="val 50000"/>
              <a:gd name="adj2" fmla="val 58733"/>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pic>
        <p:nvPicPr>
          <p:cNvPr id="9" name="Imagen 8"/>
          <p:cNvPicPr>
            <a:picLocks noChangeAspect="1"/>
          </p:cNvPicPr>
          <p:nvPr/>
        </p:nvPicPr>
        <p:blipFill>
          <a:blip r:embed="rId4"/>
          <a:stretch>
            <a:fillRect/>
          </a:stretch>
        </p:blipFill>
        <p:spPr>
          <a:xfrm>
            <a:off x="810046" y="0"/>
            <a:ext cx="8333954" cy="597460"/>
          </a:xfrm>
          <a:prstGeom prst="rect">
            <a:avLst/>
          </a:prstGeom>
        </p:spPr>
      </p:pic>
    </p:spTree>
  </p:cSld>
  <p:clrMapOvr>
    <a:masterClrMapping/>
  </p:clrMapOvr>
  <p:transition spd="med"/>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52"/>
          <p:cNvSpPr>
            <a:spLocks noChangeArrowheads="1"/>
          </p:cNvSpPr>
          <p:nvPr/>
        </p:nvSpPr>
        <p:spPr bwMode="auto">
          <a:xfrm>
            <a:off x="0" y="576912"/>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130053" name="Text Box 146"/>
          <p:cNvSpPr txBox="1">
            <a:spLocks noChangeArrowheads="1"/>
          </p:cNvSpPr>
          <p:nvPr/>
        </p:nvSpPr>
        <p:spPr bwMode="auto">
          <a:xfrm>
            <a:off x="0" y="565200"/>
            <a:ext cx="9144000" cy="6292800"/>
          </a:xfrm>
          <a:prstGeom prst="rect">
            <a:avLst/>
          </a:prstGeom>
          <a:solidFill>
            <a:schemeClr val="bg1">
              <a:alpha val="10196"/>
            </a:schemeClr>
          </a:solidFill>
          <a:ln w="9525" algn="ctr">
            <a:noFill/>
            <a:miter lim="800000"/>
            <a:headEnd/>
            <a:tailEnd/>
          </a:ln>
        </p:spPr>
        <p:txBody>
          <a:bodyPr>
            <a:noAutofit/>
          </a:bodyPr>
          <a:lstStyle/>
          <a:p>
            <a:pPr marL="180975" indent="-180975" algn="just">
              <a:lnSpc>
                <a:spcPct val="90000"/>
              </a:lnSpc>
              <a:spcBef>
                <a:spcPts val="0"/>
              </a:spcBef>
              <a:tabLst>
                <a:tab pos="180975" algn="dec"/>
                <a:tab pos="628650" algn="r"/>
              </a:tabLst>
            </a:pPr>
            <a:endParaRPr lang="es-ES" sz="800" b="1" dirty="0" smtClean="0">
              <a:solidFill>
                <a:schemeClr val="tx1"/>
              </a:solidFill>
            </a:endParaRPr>
          </a:p>
          <a:p>
            <a:pPr marL="180975" indent="-180975" algn="just">
              <a:lnSpc>
                <a:spcPct val="90000"/>
              </a:lnSpc>
              <a:spcBef>
                <a:spcPts val="0"/>
              </a:spcBef>
              <a:tabLst>
                <a:tab pos="180975" algn="dec"/>
                <a:tab pos="628650" algn="r"/>
              </a:tabLst>
            </a:pPr>
            <a:r>
              <a:rPr lang="es-ES" sz="1800" b="1" dirty="0" smtClean="0">
                <a:solidFill>
                  <a:schemeClr val="tx1"/>
                </a:solidFill>
              </a:rPr>
              <a:t>Conceptos </a:t>
            </a:r>
            <a:r>
              <a:rPr lang="es-ES" sz="1800" b="1" dirty="0">
                <a:solidFill>
                  <a:schemeClr val="tx1"/>
                </a:solidFill>
              </a:rPr>
              <a:t>que no apoya la SEP en el marco del </a:t>
            </a:r>
            <a:r>
              <a:rPr lang="es-ES" sz="1800" b="1" dirty="0" smtClean="0">
                <a:solidFill>
                  <a:schemeClr val="tx1"/>
                </a:solidFill>
              </a:rPr>
              <a:t>PFCE:</a:t>
            </a:r>
          </a:p>
          <a:p>
            <a:pPr marL="180975" indent="-180975" algn="just">
              <a:lnSpc>
                <a:spcPct val="90000"/>
              </a:lnSpc>
              <a:spcBef>
                <a:spcPts val="0"/>
              </a:spcBef>
              <a:tabLst>
                <a:tab pos="180975" algn="dec"/>
                <a:tab pos="628650" algn="r"/>
              </a:tabLst>
            </a:pPr>
            <a:endParaRPr lang="es-ES" sz="800" b="1" dirty="0">
              <a:solidFill>
                <a:schemeClr val="tx1"/>
              </a:solidFill>
            </a:endParaRPr>
          </a:p>
          <a:p>
            <a:pPr marL="703262" lvl="1" indent="-342900" algn="just">
              <a:lnSpc>
                <a:spcPct val="150000"/>
              </a:lnSpc>
              <a:spcBef>
                <a:spcPts val="0"/>
              </a:spcBef>
              <a:buFont typeface="+mj-lt"/>
              <a:buAutoNum type="alphaLcParenR" startAt="14"/>
              <a:tabLst>
                <a:tab pos="180975" algn="dec"/>
                <a:tab pos="628650" algn="r"/>
              </a:tabLst>
            </a:pPr>
            <a:r>
              <a:rPr lang="es-MX" sz="1300" b="0" dirty="0" smtClean="0">
                <a:solidFill>
                  <a:schemeClr val="tx1"/>
                </a:solidFill>
              </a:rPr>
              <a:t>Honorarios </a:t>
            </a:r>
            <a:r>
              <a:rPr lang="es-MX" sz="1300" b="0" dirty="0">
                <a:solidFill>
                  <a:schemeClr val="tx1"/>
                </a:solidFill>
              </a:rPr>
              <a:t>para personal de la propia IES o pago de personal de apoyo.</a:t>
            </a:r>
          </a:p>
          <a:p>
            <a:pPr marL="703262" lvl="1" indent="-342900" algn="just">
              <a:lnSpc>
                <a:spcPct val="150000"/>
              </a:lnSpc>
              <a:spcBef>
                <a:spcPts val="0"/>
              </a:spcBef>
              <a:buFont typeface="+mj-lt"/>
              <a:buAutoNum type="alphaLcParenR" startAt="14"/>
              <a:tabLst>
                <a:tab pos="180975" algn="dec"/>
                <a:tab pos="628650" algn="r"/>
              </a:tabLst>
            </a:pPr>
            <a:r>
              <a:rPr lang="es-MX" sz="1300" b="0" dirty="0" smtClean="0">
                <a:solidFill>
                  <a:schemeClr val="tx1"/>
                </a:solidFill>
              </a:rPr>
              <a:t>Materiales </a:t>
            </a:r>
            <a:r>
              <a:rPr lang="es-MX" sz="1300" b="0" dirty="0">
                <a:solidFill>
                  <a:schemeClr val="tx1"/>
                </a:solidFill>
              </a:rPr>
              <a:t>de oficina o cafetería (este requerimiento se debe atender con los recursos del presupuesto ordinario de la IES).</a:t>
            </a:r>
          </a:p>
          <a:p>
            <a:pPr marL="703262" lvl="1" indent="-342900" algn="just">
              <a:lnSpc>
                <a:spcPct val="150000"/>
              </a:lnSpc>
              <a:spcBef>
                <a:spcPts val="0"/>
              </a:spcBef>
              <a:buFont typeface="+mj-lt"/>
              <a:buAutoNum type="alphaLcParenR" startAt="14"/>
              <a:tabLst>
                <a:tab pos="180975" algn="dec"/>
                <a:tab pos="628650" algn="r"/>
              </a:tabLst>
            </a:pPr>
            <a:r>
              <a:rPr lang="es-MX" sz="1300" b="0" dirty="0" smtClean="0">
                <a:solidFill>
                  <a:schemeClr val="tx1"/>
                </a:solidFill>
              </a:rPr>
              <a:t>Materiales </a:t>
            </a:r>
            <a:r>
              <a:rPr lang="es-MX" sz="1300" b="0" dirty="0">
                <a:solidFill>
                  <a:schemeClr val="tx1"/>
                </a:solidFill>
              </a:rPr>
              <a:t>para promoción de la oferta educativa.</a:t>
            </a:r>
          </a:p>
          <a:p>
            <a:pPr marL="703262" lvl="1" indent="-342900" algn="just">
              <a:lnSpc>
                <a:spcPct val="150000"/>
              </a:lnSpc>
              <a:spcBef>
                <a:spcPts val="0"/>
              </a:spcBef>
              <a:buFont typeface="+mj-lt"/>
              <a:buAutoNum type="alphaLcParenR" startAt="14"/>
              <a:tabLst>
                <a:tab pos="180975" algn="dec"/>
                <a:tab pos="628650" algn="r"/>
              </a:tabLst>
            </a:pPr>
            <a:r>
              <a:rPr lang="es-MX" sz="1300" b="0" dirty="0" smtClean="0">
                <a:solidFill>
                  <a:schemeClr val="tx1"/>
                </a:solidFill>
              </a:rPr>
              <a:t>Materiales </a:t>
            </a:r>
            <a:r>
              <a:rPr lang="es-MX" sz="1300" b="0" dirty="0">
                <a:solidFill>
                  <a:schemeClr val="tx1"/>
                </a:solidFill>
              </a:rPr>
              <a:t>para reproducción de cursos, talleres y/o diplomados, sólo se apoyará con un máximo del 15% (quince por ciento) con respecto al costo total del evento.</a:t>
            </a:r>
          </a:p>
          <a:p>
            <a:pPr marL="703262" lvl="1" indent="-342900" algn="just">
              <a:lnSpc>
                <a:spcPct val="150000"/>
              </a:lnSpc>
              <a:spcBef>
                <a:spcPts val="0"/>
              </a:spcBef>
              <a:buFont typeface="+mj-lt"/>
              <a:buAutoNum type="alphaLcParenR" startAt="14"/>
              <a:tabLst>
                <a:tab pos="180975" algn="dec"/>
                <a:tab pos="628650" algn="r"/>
              </a:tabLst>
            </a:pPr>
            <a:r>
              <a:rPr lang="es-MX" sz="1300" b="0" dirty="0" smtClean="0">
                <a:solidFill>
                  <a:schemeClr val="tx1"/>
                </a:solidFill>
              </a:rPr>
              <a:t>Los </a:t>
            </a:r>
            <a:r>
              <a:rPr lang="es-MX" sz="1300" b="0" dirty="0">
                <a:solidFill>
                  <a:schemeClr val="tx1"/>
                </a:solidFill>
              </a:rPr>
              <a:t>rubros restringidos conforme a lo dispuesto en el PEF </a:t>
            </a:r>
            <a:r>
              <a:rPr lang="es-MX" sz="1300" b="0" dirty="0" smtClean="0">
                <a:solidFill>
                  <a:schemeClr val="tx1"/>
                </a:solidFill>
              </a:rPr>
              <a:t>2016.</a:t>
            </a:r>
            <a:endParaRPr lang="es-MX" sz="1300" b="0" dirty="0">
              <a:solidFill>
                <a:schemeClr val="tx1"/>
              </a:solidFill>
            </a:endParaRPr>
          </a:p>
          <a:p>
            <a:pPr marL="703262" lvl="1" indent="-342900" algn="just">
              <a:lnSpc>
                <a:spcPct val="150000"/>
              </a:lnSpc>
              <a:spcBef>
                <a:spcPts val="0"/>
              </a:spcBef>
              <a:buFont typeface="+mj-lt"/>
              <a:buAutoNum type="alphaLcParenR" startAt="14"/>
              <a:tabLst>
                <a:tab pos="180975" algn="dec"/>
                <a:tab pos="628650" algn="r"/>
              </a:tabLst>
            </a:pPr>
            <a:r>
              <a:rPr lang="es-MX" sz="1300" b="0" dirty="0" smtClean="0">
                <a:solidFill>
                  <a:schemeClr val="tx1"/>
                </a:solidFill>
              </a:rPr>
              <a:t>Plazas </a:t>
            </a:r>
            <a:r>
              <a:rPr lang="es-MX" sz="1300" b="0" dirty="0">
                <a:solidFill>
                  <a:schemeClr val="tx1"/>
                </a:solidFill>
              </a:rPr>
              <a:t>de personal académico y administrativo que labora en la IES.</a:t>
            </a:r>
          </a:p>
          <a:p>
            <a:pPr marL="703262" lvl="1" indent="-342900" algn="just">
              <a:lnSpc>
                <a:spcPct val="150000"/>
              </a:lnSpc>
              <a:spcBef>
                <a:spcPts val="0"/>
              </a:spcBef>
              <a:buFont typeface="+mj-lt"/>
              <a:buAutoNum type="alphaLcParenR" startAt="14"/>
              <a:tabLst>
                <a:tab pos="180975" algn="dec"/>
                <a:tab pos="628650" algn="r"/>
              </a:tabLst>
            </a:pPr>
            <a:r>
              <a:rPr lang="es-MX" sz="1300" b="0" dirty="0" smtClean="0">
                <a:solidFill>
                  <a:schemeClr val="tx1"/>
                </a:solidFill>
              </a:rPr>
              <a:t>Proyectos</a:t>
            </a:r>
            <a:r>
              <a:rPr lang="es-MX" sz="1300" b="0" dirty="0">
                <a:solidFill>
                  <a:schemeClr val="tx1"/>
                </a:solidFill>
              </a:rPr>
              <a:t>, objetivos, metas, acciones o conceptos que se dupliquen con los inherentes a apoyos financieros otorgados o por otorgarse en el marco de fondos extraordinarios previstos en el PEF </a:t>
            </a:r>
            <a:r>
              <a:rPr lang="es-MX" sz="1300" b="0" dirty="0" smtClean="0">
                <a:solidFill>
                  <a:schemeClr val="tx1"/>
                </a:solidFill>
              </a:rPr>
              <a:t>2016; </a:t>
            </a:r>
            <a:r>
              <a:rPr lang="es-MX" sz="1300" b="0" dirty="0">
                <a:solidFill>
                  <a:schemeClr val="tx1"/>
                </a:solidFill>
              </a:rPr>
              <a:t>sin embargo, podrá justificarse la complementariedad de los fondos extraordinarios con los recursos a obtener de este PROGRAMA.</a:t>
            </a:r>
          </a:p>
          <a:p>
            <a:pPr marL="703262" lvl="1" indent="-342900" algn="just">
              <a:lnSpc>
                <a:spcPct val="150000"/>
              </a:lnSpc>
              <a:spcBef>
                <a:spcPts val="0"/>
              </a:spcBef>
              <a:buFont typeface="+mj-lt"/>
              <a:buAutoNum type="alphaLcParenR" startAt="14"/>
              <a:tabLst>
                <a:tab pos="180975" algn="dec"/>
                <a:tab pos="628650" algn="r"/>
              </a:tabLst>
            </a:pPr>
            <a:r>
              <a:rPr lang="es-MX" sz="1300" b="0" dirty="0" smtClean="0">
                <a:solidFill>
                  <a:schemeClr val="tx1"/>
                </a:solidFill>
              </a:rPr>
              <a:t>Publicaciones </a:t>
            </a:r>
            <a:r>
              <a:rPr lang="es-MX" sz="1300" b="0" dirty="0">
                <a:solidFill>
                  <a:schemeClr val="tx1"/>
                </a:solidFill>
              </a:rPr>
              <a:t>de libros y revistas no arbitradas.</a:t>
            </a:r>
          </a:p>
          <a:p>
            <a:pPr marL="703262" lvl="1" indent="-342900" algn="just">
              <a:lnSpc>
                <a:spcPct val="150000"/>
              </a:lnSpc>
              <a:spcBef>
                <a:spcPts val="0"/>
              </a:spcBef>
              <a:buFont typeface="+mj-lt"/>
              <a:buAutoNum type="alphaLcParenR" startAt="14"/>
              <a:tabLst>
                <a:tab pos="180975" algn="dec"/>
                <a:tab pos="628650" algn="r"/>
              </a:tabLst>
            </a:pPr>
            <a:r>
              <a:rPr lang="es-MX" sz="1300" b="0" dirty="0" smtClean="0">
                <a:solidFill>
                  <a:schemeClr val="tx1"/>
                </a:solidFill>
              </a:rPr>
              <a:t>Reconocimientos</a:t>
            </a:r>
            <a:r>
              <a:rPr lang="es-MX" sz="1300" b="0" dirty="0">
                <a:solidFill>
                  <a:schemeClr val="tx1"/>
                </a:solidFill>
              </a:rPr>
              <a:t>, estímulos o becas a estudiantes.</a:t>
            </a:r>
          </a:p>
          <a:p>
            <a:pPr marL="703262" lvl="1" indent="-342900" algn="just">
              <a:lnSpc>
                <a:spcPct val="150000"/>
              </a:lnSpc>
              <a:spcBef>
                <a:spcPts val="0"/>
              </a:spcBef>
              <a:buFont typeface="+mj-lt"/>
              <a:buAutoNum type="alphaLcParenR" startAt="14"/>
              <a:tabLst>
                <a:tab pos="180975" algn="dec"/>
                <a:tab pos="628650" algn="r"/>
              </a:tabLst>
            </a:pPr>
            <a:r>
              <a:rPr lang="es-MX" sz="1300" b="0" dirty="0" smtClean="0">
                <a:solidFill>
                  <a:schemeClr val="tx1"/>
                </a:solidFill>
              </a:rPr>
              <a:t>Recursos </a:t>
            </a:r>
            <a:r>
              <a:rPr lang="es-MX" sz="1300" b="0" dirty="0">
                <a:solidFill>
                  <a:schemeClr val="tx1"/>
                </a:solidFill>
              </a:rPr>
              <a:t>para firma de Convenios.</a:t>
            </a:r>
          </a:p>
          <a:p>
            <a:pPr marL="703262" lvl="1" indent="-342900" algn="just">
              <a:lnSpc>
                <a:spcPct val="150000"/>
              </a:lnSpc>
              <a:spcBef>
                <a:spcPts val="0"/>
              </a:spcBef>
              <a:buFont typeface="+mj-lt"/>
              <a:buAutoNum type="alphaLcParenR" startAt="14"/>
              <a:tabLst>
                <a:tab pos="180975" algn="dec"/>
                <a:tab pos="628650" algn="r"/>
              </a:tabLst>
            </a:pPr>
            <a:r>
              <a:rPr lang="es-MX" sz="1300" b="0" dirty="0" smtClean="0">
                <a:solidFill>
                  <a:schemeClr val="tx1"/>
                </a:solidFill>
              </a:rPr>
              <a:t>Renta </a:t>
            </a:r>
            <a:r>
              <a:rPr lang="es-MX" sz="1300" b="0" dirty="0">
                <a:solidFill>
                  <a:schemeClr val="tx1"/>
                </a:solidFill>
              </a:rPr>
              <a:t>de espacios y mobiliario para la realización de eventos académicos.</a:t>
            </a:r>
          </a:p>
          <a:p>
            <a:pPr marL="703262" lvl="1" indent="-342900" algn="just">
              <a:lnSpc>
                <a:spcPct val="150000"/>
              </a:lnSpc>
              <a:spcBef>
                <a:spcPts val="0"/>
              </a:spcBef>
              <a:buFont typeface="+mj-lt"/>
              <a:buAutoNum type="alphaLcParenR" startAt="14"/>
              <a:tabLst>
                <a:tab pos="180975" algn="dec"/>
                <a:tab pos="628650" algn="r"/>
              </a:tabLst>
            </a:pPr>
            <a:r>
              <a:rPr lang="es-MX" sz="1300" b="0" dirty="0" smtClean="0">
                <a:solidFill>
                  <a:schemeClr val="tx1"/>
                </a:solidFill>
              </a:rPr>
              <a:t>Sobresueldos</a:t>
            </a:r>
            <a:r>
              <a:rPr lang="es-MX" sz="1300" b="0" dirty="0">
                <a:solidFill>
                  <a:schemeClr val="tx1"/>
                </a:solidFill>
              </a:rPr>
              <a:t>.</a:t>
            </a:r>
          </a:p>
          <a:p>
            <a:pPr marL="703262" lvl="1" indent="-342900" algn="just">
              <a:lnSpc>
                <a:spcPct val="150000"/>
              </a:lnSpc>
              <a:spcBef>
                <a:spcPts val="0"/>
              </a:spcBef>
              <a:buFont typeface="+mj-lt"/>
              <a:buAutoNum type="alphaLcParenR" startAt="14"/>
              <a:tabLst>
                <a:tab pos="180975" algn="dec"/>
                <a:tab pos="628650" algn="r"/>
              </a:tabLst>
            </a:pPr>
            <a:r>
              <a:rPr lang="es-MX" sz="1300" b="0" dirty="0" smtClean="0">
                <a:solidFill>
                  <a:schemeClr val="tx1"/>
                </a:solidFill>
              </a:rPr>
              <a:t>Sueldos </a:t>
            </a:r>
            <a:r>
              <a:rPr lang="es-MX" sz="1300" b="0" dirty="0">
                <a:solidFill>
                  <a:schemeClr val="tx1"/>
                </a:solidFill>
              </a:rPr>
              <a:t>(Excepto para los proyectos de Estancias Infantiles y/o Guarderías con evaluación favorable).</a:t>
            </a:r>
          </a:p>
          <a:p>
            <a:pPr marL="703262" lvl="1" indent="-342900" algn="just">
              <a:lnSpc>
                <a:spcPct val="150000"/>
              </a:lnSpc>
              <a:spcBef>
                <a:spcPts val="0"/>
              </a:spcBef>
              <a:buFont typeface="+mj-lt"/>
              <a:buAutoNum type="alphaLcParenR" startAt="14"/>
              <a:tabLst>
                <a:tab pos="180975" algn="dec"/>
                <a:tab pos="628650" algn="r"/>
              </a:tabLst>
            </a:pPr>
            <a:r>
              <a:rPr lang="es-MX" sz="1300" b="0" dirty="0" smtClean="0">
                <a:solidFill>
                  <a:schemeClr val="tx1"/>
                </a:solidFill>
              </a:rPr>
              <a:t>Pago </a:t>
            </a:r>
            <a:r>
              <a:rPr lang="es-MX" sz="1300" b="0" dirty="0">
                <a:solidFill>
                  <a:schemeClr val="tx1"/>
                </a:solidFill>
              </a:rPr>
              <a:t>a profesores bajo los rubros de honorarios o servicios para atender actividades de docencia</a:t>
            </a:r>
            <a:r>
              <a:rPr lang="es-MX" sz="1300" b="0" dirty="0" smtClean="0">
                <a:solidFill>
                  <a:schemeClr val="tx1"/>
                </a:solidFill>
              </a:rPr>
              <a:t>.</a:t>
            </a:r>
            <a:endParaRPr lang="es-MX" sz="1300" b="0" dirty="0">
              <a:solidFill>
                <a:schemeClr val="tx1"/>
              </a:solidFill>
            </a:endParaRPr>
          </a:p>
        </p:txBody>
      </p:sp>
      <p:sp>
        <p:nvSpPr>
          <p:cNvPr id="7" name="6 Rectángulo">
            <a:hlinkClick r:id="" action="ppaction://noaction"/>
          </p:cNvPr>
          <p:cNvSpPr/>
          <p:nvPr/>
        </p:nvSpPr>
        <p:spPr bwMode="auto">
          <a:xfrm>
            <a:off x="0" y="588624"/>
            <a:ext cx="9220200" cy="6858000"/>
          </a:xfrm>
          <a:prstGeom prst="rect">
            <a:avLst/>
          </a:prstGeom>
          <a:solidFill>
            <a:srgbClr val="002774">
              <a:alpha val="0"/>
            </a:srgbClr>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sp>
        <p:nvSpPr>
          <p:cNvPr id="6" name="AutoShape 13">
            <a:hlinkClick r:id="" action="ppaction://hlinkshowjump?jump=previousslide"/>
          </p:cNvPr>
          <p:cNvSpPr>
            <a:spLocks noChangeArrowheads="1"/>
          </p:cNvSpPr>
          <p:nvPr/>
        </p:nvSpPr>
        <p:spPr bwMode="auto">
          <a:xfrm flipH="1">
            <a:off x="8748713" y="644505"/>
            <a:ext cx="155575" cy="147638"/>
          </a:xfrm>
          <a:prstGeom prst="rightArrow">
            <a:avLst>
              <a:gd name="adj1" fmla="val 50000"/>
              <a:gd name="adj2" fmla="val 58732"/>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sp>
        <p:nvSpPr>
          <p:cNvPr id="8" name="AutoShape 137">
            <a:hlinkClick r:id="" action="ppaction://hlinkshowjump?jump=nextslide"/>
          </p:cNvPr>
          <p:cNvSpPr>
            <a:spLocks noChangeArrowheads="1"/>
          </p:cNvSpPr>
          <p:nvPr/>
        </p:nvSpPr>
        <p:spPr bwMode="auto">
          <a:xfrm>
            <a:off x="8959850" y="644505"/>
            <a:ext cx="155575" cy="147637"/>
          </a:xfrm>
          <a:prstGeom prst="rightArrow">
            <a:avLst>
              <a:gd name="adj1" fmla="val 50000"/>
              <a:gd name="adj2" fmla="val 58733"/>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pic>
        <p:nvPicPr>
          <p:cNvPr id="9" name="Imagen 8"/>
          <p:cNvPicPr>
            <a:picLocks noChangeAspect="1"/>
          </p:cNvPicPr>
          <p:nvPr/>
        </p:nvPicPr>
        <p:blipFill>
          <a:blip r:embed="rId3"/>
          <a:stretch>
            <a:fillRect/>
          </a:stretch>
        </p:blipFill>
        <p:spPr>
          <a:xfrm>
            <a:off x="810046" y="-20548"/>
            <a:ext cx="8333954" cy="597460"/>
          </a:xfrm>
          <a:prstGeom prst="rect">
            <a:avLst/>
          </a:prstGeom>
        </p:spPr>
      </p:pic>
    </p:spTree>
    <p:extLst>
      <p:ext uri="{BB962C8B-B14F-4D97-AF65-F5344CB8AC3E}">
        <p14:creationId xmlns:p14="http://schemas.microsoft.com/office/powerpoint/2010/main" val="104202941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2"/>
          <p:cNvSpPr>
            <a:spLocks noChangeArrowheads="1"/>
          </p:cNvSpPr>
          <p:nvPr/>
        </p:nvSpPr>
        <p:spPr bwMode="auto">
          <a:xfrm>
            <a:off x="0" y="562650"/>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dirty="0">
              <a:solidFill>
                <a:srgbClr val="FF0000"/>
              </a:solidFill>
            </a:endParaRPr>
          </a:p>
        </p:txBody>
      </p:sp>
      <p:sp>
        <p:nvSpPr>
          <p:cNvPr id="6" name="5 Rectángulo"/>
          <p:cNvSpPr/>
          <p:nvPr/>
        </p:nvSpPr>
        <p:spPr>
          <a:xfrm>
            <a:off x="-32" y="561362"/>
            <a:ext cx="9144032" cy="6283937"/>
          </a:xfrm>
          <a:prstGeom prst="rect">
            <a:avLst/>
          </a:prstGeom>
        </p:spPr>
        <p:txBody>
          <a:bodyPr>
            <a:noAutofit/>
          </a:bodyPr>
          <a:lstStyle/>
          <a:p>
            <a:pPr algn="just">
              <a:spcAft>
                <a:spcPts val="0"/>
              </a:spcAft>
              <a:defRPr/>
            </a:pPr>
            <a:endParaRPr lang="es-ES" sz="500" b="1" dirty="0" smtClean="0">
              <a:solidFill>
                <a:schemeClr val="tx1"/>
              </a:solidFill>
              <a:latin typeface="+mn-lt"/>
              <a:ea typeface="Calibri" pitchFamily="34" charset="0"/>
              <a:cs typeface="Times New Roman" pitchFamily="18" charset="0"/>
            </a:endParaRPr>
          </a:p>
          <a:p>
            <a:pPr algn="just">
              <a:spcAft>
                <a:spcPts val="0"/>
              </a:spcAft>
              <a:defRPr/>
            </a:pPr>
            <a:r>
              <a:rPr lang="es-ES" sz="1300" b="1" dirty="0" smtClean="0">
                <a:solidFill>
                  <a:schemeClr val="tx1"/>
                </a:solidFill>
                <a:latin typeface="+mn-lt"/>
                <a:ea typeface="Calibri" pitchFamily="34" charset="0"/>
                <a:cs typeface="Times New Roman" pitchFamily="18" charset="0"/>
              </a:rPr>
              <a:t>Objetivos específicos</a:t>
            </a:r>
            <a:endParaRPr lang="es-ES" sz="1300" b="1" dirty="0">
              <a:solidFill>
                <a:schemeClr val="tx1"/>
              </a:solidFill>
              <a:latin typeface="+mn-lt"/>
              <a:ea typeface="Calibri" pitchFamily="34" charset="0"/>
              <a:cs typeface="Times New Roman" pitchFamily="18" charset="0"/>
            </a:endParaRPr>
          </a:p>
          <a:p>
            <a:pPr algn="just">
              <a:spcAft>
                <a:spcPts val="0"/>
              </a:spcAft>
              <a:defRPr/>
            </a:pPr>
            <a:endParaRPr lang="es-MX" sz="800" b="1" dirty="0" smtClean="0">
              <a:solidFill>
                <a:schemeClr val="tx1"/>
              </a:solidFill>
              <a:latin typeface="+mn-lt"/>
              <a:ea typeface="Calibri" pitchFamily="34" charset="0"/>
              <a:cs typeface="Times New Roman" pitchFamily="18" charset="0"/>
            </a:endParaRPr>
          </a:p>
          <a:p>
            <a:pPr algn="just">
              <a:spcAft>
                <a:spcPts val="0"/>
              </a:spcAft>
              <a:defRPr/>
            </a:pPr>
            <a:r>
              <a:rPr lang="es-MX" sz="1300" b="1" dirty="0" smtClean="0">
                <a:solidFill>
                  <a:schemeClr val="tx1"/>
                </a:solidFill>
                <a:latin typeface="+mn-lt"/>
                <a:ea typeface="Calibri" pitchFamily="34" charset="0"/>
                <a:cs typeface="Times New Roman" pitchFamily="18" charset="0"/>
              </a:rPr>
              <a:t>El </a:t>
            </a:r>
            <a:r>
              <a:rPr lang="es-MX" sz="1300" b="1" dirty="0">
                <a:solidFill>
                  <a:schemeClr val="tx1"/>
                </a:solidFill>
                <a:latin typeface="+mn-lt"/>
                <a:ea typeface="Calibri" pitchFamily="34" charset="0"/>
                <a:cs typeface="Times New Roman" pitchFamily="18" charset="0"/>
              </a:rPr>
              <a:t>Programa tiene como propósito </a:t>
            </a:r>
            <a:r>
              <a:rPr lang="es-MX" sz="1300" b="1" dirty="0" smtClean="0">
                <a:solidFill>
                  <a:schemeClr val="tx1"/>
                </a:solidFill>
                <a:latin typeface="+mn-lt"/>
                <a:ea typeface="Calibri" pitchFamily="34" charset="0"/>
                <a:cs typeface="Times New Roman" pitchFamily="18" charset="0"/>
              </a:rPr>
              <a:t>contribuir con las instituciones para:</a:t>
            </a:r>
            <a:endParaRPr lang="es-MX" sz="1300" b="1" dirty="0">
              <a:solidFill>
                <a:schemeClr val="tx1"/>
              </a:solidFill>
              <a:latin typeface="+mn-lt"/>
              <a:ea typeface="Calibri" pitchFamily="34" charset="0"/>
              <a:cs typeface="Times New Roman" pitchFamily="18" charset="0"/>
            </a:endParaRPr>
          </a:p>
          <a:p>
            <a:pPr algn="just">
              <a:spcAft>
                <a:spcPts val="0"/>
              </a:spcAft>
              <a:defRPr/>
            </a:pPr>
            <a:endParaRPr lang="es-MX" sz="800" dirty="0" smtClean="0">
              <a:solidFill>
                <a:schemeClr val="tx1"/>
              </a:solidFill>
              <a:latin typeface="+mn-lt"/>
              <a:ea typeface="Calibri" pitchFamily="34" charset="0"/>
              <a:cs typeface="Times New Roman" pitchFamily="18" charset="0"/>
            </a:endParaRPr>
          </a:p>
          <a:p>
            <a:pPr marL="342900" indent="-342900" algn="just">
              <a:spcAft>
                <a:spcPts val="200"/>
              </a:spcAft>
              <a:buFont typeface="+mj-lt"/>
              <a:buAutoNum type="alphaLcParenR"/>
              <a:defRPr/>
            </a:pPr>
            <a:r>
              <a:rPr lang="es-MX" sz="1300" dirty="0" smtClean="0">
                <a:solidFill>
                  <a:schemeClr val="tx1"/>
                </a:solidFill>
                <a:latin typeface="+mn-lt"/>
                <a:ea typeface="Calibri" pitchFamily="34" charset="0"/>
                <a:cs typeface="Times New Roman" pitchFamily="18" charset="0"/>
              </a:rPr>
              <a:t>Lograr las metas que se han fijado las Universidades en su Programa Institucional de Desarrollo (PIDE).</a:t>
            </a:r>
          </a:p>
          <a:p>
            <a:pPr marL="342900" indent="-342900" algn="just">
              <a:spcAft>
                <a:spcPts val="200"/>
              </a:spcAft>
              <a:buFont typeface="+mj-lt"/>
              <a:buAutoNum type="alphaLcParenR"/>
              <a:defRPr/>
            </a:pPr>
            <a:r>
              <a:rPr lang="es-MX" sz="1300" dirty="0" smtClean="0">
                <a:solidFill>
                  <a:schemeClr val="tx1"/>
                </a:solidFill>
                <a:latin typeface="+mn-lt"/>
                <a:ea typeface="Calibri" pitchFamily="34" charset="0"/>
                <a:cs typeface="Times New Roman" pitchFamily="18" charset="0"/>
              </a:rPr>
              <a:t>Capacitar, Formar </a:t>
            </a:r>
            <a:r>
              <a:rPr lang="es-MX" sz="1300" dirty="0">
                <a:solidFill>
                  <a:schemeClr val="tx1"/>
                </a:solidFill>
                <a:latin typeface="+mn-lt"/>
                <a:ea typeface="Calibri" pitchFamily="34" charset="0"/>
                <a:cs typeface="Times New Roman" pitchFamily="18" charset="0"/>
              </a:rPr>
              <a:t>y </a:t>
            </a:r>
            <a:r>
              <a:rPr lang="es-MX" sz="1300" dirty="0" smtClean="0">
                <a:solidFill>
                  <a:schemeClr val="tx1"/>
                </a:solidFill>
                <a:latin typeface="+mn-lt"/>
                <a:ea typeface="Calibri" pitchFamily="34" charset="0"/>
                <a:cs typeface="Times New Roman" pitchFamily="18" charset="0"/>
              </a:rPr>
              <a:t>Certificar a profesores en Competencias Profesionales y/o en el área disciplinar que impartan.</a:t>
            </a:r>
            <a:endParaRPr lang="es-MX" sz="1300" dirty="0">
              <a:solidFill>
                <a:schemeClr val="tx1"/>
              </a:solidFill>
              <a:latin typeface="+mn-lt"/>
              <a:ea typeface="Calibri" pitchFamily="34" charset="0"/>
              <a:cs typeface="Times New Roman" pitchFamily="18" charset="0"/>
            </a:endParaRPr>
          </a:p>
          <a:p>
            <a:pPr marL="342900" indent="-342900" algn="just">
              <a:spcAft>
                <a:spcPts val="200"/>
              </a:spcAft>
              <a:buFont typeface="+mj-lt"/>
              <a:buAutoNum type="alphaLcParenR"/>
              <a:defRPr/>
            </a:pPr>
            <a:r>
              <a:rPr lang="es-MX" sz="1300" dirty="0" smtClean="0">
                <a:solidFill>
                  <a:schemeClr val="tx1"/>
                </a:solidFill>
                <a:latin typeface="+mn-lt"/>
                <a:ea typeface="Calibri" pitchFamily="34" charset="0"/>
                <a:cs typeface="Times New Roman" pitchFamily="18" charset="0"/>
              </a:rPr>
              <a:t>Coadyuvar a la consolidación de los CA reconocidos por la SEP.</a:t>
            </a:r>
          </a:p>
          <a:p>
            <a:pPr marL="342900" indent="-342900" algn="just">
              <a:spcAft>
                <a:spcPts val="200"/>
              </a:spcAft>
              <a:buFont typeface="+mj-lt"/>
              <a:buAutoNum type="alphaLcParenR"/>
              <a:defRPr/>
            </a:pPr>
            <a:r>
              <a:rPr lang="es-MX" sz="1300" b="1" dirty="0" smtClean="0">
                <a:solidFill>
                  <a:schemeClr val="tx1"/>
                </a:solidFill>
                <a:latin typeface="+mn-lt"/>
                <a:ea typeface="Calibri" pitchFamily="34" charset="0"/>
                <a:cs typeface="Times New Roman" pitchFamily="18" charset="0"/>
              </a:rPr>
              <a:t>Atender las recomendaciones académicas de los organismos evaluadores y acreditadores externos reconocidos por la Subsecretaría de Educación Superior (CIEES, COPAES, CENEVAL y </a:t>
            </a:r>
            <a:r>
              <a:rPr lang="es-MX" sz="1300" dirty="0" err="1">
                <a:solidFill>
                  <a:schemeClr val="tx1"/>
                </a:solidFill>
                <a:ea typeface="Calibri" pitchFamily="34" charset="0"/>
                <a:cs typeface="Times New Roman" pitchFamily="18" charset="0"/>
              </a:rPr>
              <a:t>CONACyT</a:t>
            </a:r>
            <a:r>
              <a:rPr lang="es-MX" sz="1300" b="1" dirty="0" smtClean="0">
                <a:solidFill>
                  <a:schemeClr val="tx1"/>
                </a:solidFill>
                <a:latin typeface="+mn-lt"/>
                <a:ea typeface="Calibri" pitchFamily="34" charset="0"/>
                <a:cs typeface="Times New Roman" pitchFamily="18" charset="0"/>
              </a:rPr>
              <a:t>).</a:t>
            </a:r>
          </a:p>
          <a:p>
            <a:pPr marL="342900" indent="-342900" algn="just">
              <a:spcAft>
                <a:spcPts val="200"/>
              </a:spcAft>
              <a:buFont typeface="+mj-lt"/>
              <a:buAutoNum type="alphaLcParenR"/>
              <a:defRPr/>
            </a:pPr>
            <a:r>
              <a:rPr lang="es-MX" sz="1300" dirty="0" smtClean="0">
                <a:solidFill>
                  <a:schemeClr val="tx1"/>
                </a:solidFill>
                <a:latin typeface="+mn-lt"/>
                <a:ea typeface="Calibri" pitchFamily="34" charset="0"/>
                <a:cs typeface="Times New Roman" pitchFamily="18" charset="0"/>
              </a:rPr>
              <a:t>Optimizar los sistemas e instrumentos para la evaluación de los aprendizajes alcanzados por los estudiantes.</a:t>
            </a:r>
            <a:endParaRPr lang="es-MX" sz="1300" dirty="0">
              <a:solidFill>
                <a:schemeClr val="tx1"/>
              </a:solidFill>
              <a:latin typeface="+mn-lt"/>
              <a:ea typeface="Calibri" pitchFamily="34" charset="0"/>
              <a:cs typeface="Times New Roman" pitchFamily="18" charset="0"/>
            </a:endParaRPr>
          </a:p>
          <a:p>
            <a:pPr marL="342900" indent="-342900" algn="just">
              <a:spcAft>
                <a:spcPts val="200"/>
              </a:spcAft>
              <a:buFont typeface="+mj-lt"/>
              <a:buAutoNum type="alphaLcParenR"/>
              <a:defRPr/>
            </a:pPr>
            <a:r>
              <a:rPr lang="es-MX" sz="1300" b="1" dirty="0" smtClean="0">
                <a:solidFill>
                  <a:schemeClr val="tx1"/>
                </a:solidFill>
                <a:latin typeface="+mn-lt"/>
                <a:ea typeface="Calibri" pitchFamily="34" charset="0"/>
                <a:cs typeface="Times New Roman" pitchFamily="18" charset="0"/>
              </a:rPr>
              <a:t>Fomentar la pertinencia y flexibilidad curricular, con apoyo en los resultados de estudios de seguimiento de egresados y empleadores.</a:t>
            </a:r>
          </a:p>
          <a:p>
            <a:pPr marL="342900" indent="-342900" algn="just">
              <a:spcAft>
                <a:spcPts val="200"/>
              </a:spcAft>
              <a:buFont typeface="+mj-lt"/>
              <a:buAutoNum type="alphaLcParenR"/>
              <a:defRPr/>
            </a:pPr>
            <a:r>
              <a:rPr lang="es-MX" sz="1300" b="1" dirty="0" smtClean="0">
                <a:solidFill>
                  <a:schemeClr val="tx1"/>
                </a:solidFill>
                <a:latin typeface="+mn-lt"/>
                <a:ea typeface="Calibri" pitchFamily="34" charset="0"/>
                <a:cs typeface="Times New Roman" pitchFamily="18" charset="0"/>
              </a:rPr>
              <a:t>Impulsar y fortalecer la internacionalización de la educación superior, la innovación educativa y la formación integral y </a:t>
            </a:r>
            <a:r>
              <a:rPr lang="es-MX" sz="1300" b="1" dirty="0" err="1" smtClean="0">
                <a:solidFill>
                  <a:schemeClr val="tx1"/>
                </a:solidFill>
                <a:latin typeface="+mn-lt"/>
                <a:ea typeface="Calibri" pitchFamily="34" charset="0"/>
                <a:cs typeface="Times New Roman" pitchFamily="18" charset="0"/>
              </a:rPr>
              <a:t>valoral</a:t>
            </a:r>
            <a:r>
              <a:rPr lang="es-MX" sz="1300" b="1" dirty="0" smtClean="0">
                <a:solidFill>
                  <a:schemeClr val="tx1"/>
                </a:solidFill>
                <a:latin typeface="+mn-lt"/>
                <a:ea typeface="Calibri" pitchFamily="34" charset="0"/>
                <a:cs typeface="Times New Roman" pitchFamily="18" charset="0"/>
              </a:rPr>
              <a:t> del estudiante.</a:t>
            </a:r>
          </a:p>
          <a:p>
            <a:pPr marL="342900" indent="-342900" algn="just">
              <a:spcAft>
                <a:spcPts val="200"/>
              </a:spcAft>
              <a:buFont typeface="+mj-lt"/>
              <a:buAutoNum type="alphaLcParenR"/>
              <a:defRPr/>
            </a:pPr>
            <a:r>
              <a:rPr lang="es-MX" sz="1300" dirty="0" smtClean="0">
                <a:solidFill>
                  <a:schemeClr val="tx1"/>
                </a:solidFill>
                <a:latin typeface="+mn-lt"/>
                <a:ea typeface="Calibri" pitchFamily="34" charset="0"/>
                <a:cs typeface="Times New Roman" pitchFamily="18" charset="0"/>
              </a:rPr>
              <a:t>Fortalecer </a:t>
            </a:r>
            <a:r>
              <a:rPr lang="es-MX" sz="1300" dirty="0">
                <a:solidFill>
                  <a:schemeClr val="tx1"/>
                </a:solidFill>
                <a:latin typeface="+mn-lt"/>
                <a:ea typeface="Calibri" pitchFamily="34" charset="0"/>
                <a:cs typeface="Times New Roman" pitchFamily="18" charset="0"/>
              </a:rPr>
              <a:t>la vinculación de las </a:t>
            </a:r>
            <a:r>
              <a:rPr lang="es-MX" sz="1300" dirty="0" smtClean="0">
                <a:solidFill>
                  <a:schemeClr val="tx1"/>
                </a:solidFill>
                <a:latin typeface="+mn-lt"/>
                <a:ea typeface="Calibri" pitchFamily="34" charset="0"/>
                <a:cs typeface="Times New Roman" pitchFamily="18" charset="0"/>
              </a:rPr>
              <a:t>Universidades con </a:t>
            </a:r>
            <a:r>
              <a:rPr lang="es-MX" sz="1300" dirty="0">
                <a:solidFill>
                  <a:schemeClr val="tx1"/>
                </a:solidFill>
                <a:latin typeface="+mn-lt"/>
                <a:ea typeface="Calibri" pitchFamily="34" charset="0"/>
                <a:cs typeface="Times New Roman" pitchFamily="18" charset="0"/>
              </a:rPr>
              <a:t>el entorno social y productivo.</a:t>
            </a:r>
          </a:p>
          <a:p>
            <a:pPr marL="342900" indent="-342900" algn="just">
              <a:spcAft>
                <a:spcPts val="200"/>
              </a:spcAft>
              <a:buFont typeface="+mj-lt"/>
              <a:buAutoNum type="alphaLcParenR"/>
              <a:defRPr/>
            </a:pPr>
            <a:r>
              <a:rPr lang="es-MX" sz="1300" b="1" dirty="0" smtClean="0">
                <a:solidFill>
                  <a:schemeClr val="tx1"/>
                </a:solidFill>
                <a:latin typeface="+mn-lt"/>
                <a:ea typeface="Calibri" pitchFamily="34" charset="0"/>
                <a:cs typeface="Times New Roman" pitchFamily="18" charset="0"/>
              </a:rPr>
              <a:t>Impulsar la educación ambiental para el desarrollo sustentable a través de una oferta educativa relacionada con el medio ambiente.</a:t>
            </a:r>
          </a:p>
          <a:p>
            <a:pPr marL="342900" indent="-342900" algn="just">
              <a:spcAft>
                <a:spcPts val="200"/>
              </a:spcAft>
              <a:buFont typeface="+mj-lt"/>
              <a:buAutoNum type="alphaLcParenR"/>
              <a:defRPr/>
            </a:pPr>
            <a:r>
              <a:rPr lang="es-MX" sz="1300" dirty="0" smtClean="0">
                <a:solidFill>
                  <a:schemeClr val="tx1"/>
                </a:solidFill>
                <a:ea typeface="Calibri" pitchFamily="34" charset="0"/>
                <a:cs typeface="Times New Roman" pitchFamily="18" charset="0"/>
              </a:rPr>
              <a:t>Fortalecer </a:t>
            </a:r>
            <a:r>
              <a:rPr lang="es-MX" sz="1300" dirty="0">
                <a:solidFill>
                  <a:schemeClr val="tx1"/>
                </a:solidFill>
                <a:ea typeface="Calibri" pitchFamily="34" charset="0"/>
                <a:cs typeface="Times New Roman" pitchFamily="18" charset="0"/>
              </a:rPr>
              <a:t>los programas institucionales </a:t>
            </a:r>
            <a:r>
              <a:rPr lang="es-MX" sz="1300" dirty="0" smtClean="0">
                <a:solidFill>
                  <a:schemeClr val="tx1"/>
                </a:solidFill>
                <a:ea typeface="Calibri" pitchFamily="34" charset="0"/>
                <a:cs typeface="Times New Roman" pitchFamily="18" charset="0"/>
              </a:rPr>
              <a:t>de acompañamiento </a:t>
            </a:r>
            <a:r>
              <a:rPr lang="es-MX" sz="1300" dirty="0">
                <a:solidFill>
                  <a:schemeClr val="tx1"/>
                </a:solidFill>
                <a:ea typeface="Calibri" pitchFamily="34" charset="0"/>
                <a:cs typeface="Times New Roman" pitchFamily="18" charset="0"/>
              </a:rPr>
              <a:t>al estudiante para su permanencia, egreso y graduación oportuna.</a:t>
            </a:r>
          </a:p>
          <a:p>
            <a:pPr marL="342900" indent="-342900" algn="just">
              <a:spcAft>
                <a:spcPts val="200"/>
              </a:spcAft>
              <a:buFont typeface="+mj-lt"/>
              <a:buAutoNum type="alphaLcParenR"/>
              <a:defRPr/>
            </a:pPr>
            <a:r>
              <a:rPr lang="es-MX" sz="1300" dirty="0" smtClean="0">
                <a:solidFill>
                  <a:schemeClr val="tx1"/>
                </a:solidFill>
                <a:ea typeface="Calibri" pitchFamily="34" charset="0"/>
                <a:cs typeface="Times New Roman" pitchFamily="18" charset="0"/>
              </a:rPr>
              <a:t>Revisar </a:t>
            </a:r>
            <a:r>
              <a:rPr lang="es-MX" sz="1300" dirty="0">
                <a:solidFill>
                  <a:schemeClr val="tx1"/>
                </a:solidFill>
                <a:ea typeface="Calibri" pitchFamily="34" charset="0"/>
                <a:cs typeface="Times New Roman" pitchFamily="18" charset="0"/>
              </a:rPr>
              <a:t>y en su caso adecuar la normativa institucional, acorde con sus procesos de mejora continua.</a:t>
            </a:r>
          </a:p>
          <a:p>
            <a:pPr marL="342900" indent="-342900" algn="just">
              <a:spcAft>
                <a:spcPts val="200"/>
              </a:spcAft>
              <a:buFont typeface="+mj-lt"/>
              <a:buAutoNum type="alphaLcParenR"/>
              <a:defRPr/>
            </a:pPr>
            <a:r>
              <a:rPr lang="es-MX" sz="1300" dirty="0" smtClean="0">
                <a:solidFill>
                  <a:schemeClr val="tx1"/>
                </a:solidFill>
                <a:ea typeface="Calibri" pitchFamily="34" charset="0"/>
                <a:cs typeface="Times New Roman" pitchFamily="18" charset="0"/>
              </a:rPr>
              <a:t>Ampliar </a:t>
            </a:r>
            <a:r>
              <a:rPr lang="es-MX" sz="1300" dirty="0">
                <a:solidFill>
                  <a:schemeClr val="tx1"/>
                </a:solidFill>
                <a:ea typeface="Calibri" pitchFamily="34" charset="0"/>
                <a:cs typeface="Times New Roman" pitchFamily="18" charset="0"/>
              </a:rPr>
              <a:t>y modernizar los sistemas integrales de información y la infraestructura académica de laboratorios, aulas, talleres, plantas piloto, centros de lenguas extranjeras, cómputo y bibliotecas de conformidad con el modelo </a:t>
            </a:r>
            <a:r>
              <a:rPr lang="es-MX" sz="1300" dirty="0" smtClean="0">
                <a:solidFill>
                  <a:schemeClr val="tx1"/>
                </a:solidFill>
                <a:ea typeface="Calibri" pitchFamily="34" charset="0"/>
                <a:cs typeface="Times New Roman" pitchFamily="18" charset="0"/>
              </a:rPr>
              <a:t>académico y la incorporación a la Biblioteca Digital del Subsistema (UT de León).</a:t>
            </a:r>
          </a:p>
          <a:p>
            <a:pPr marL="342900" indent="-342900" algn="just">
              <a:spcAft>
                <a:spcPts val="200"/>
              </a:spcAft>
              <a:buFont typeface="+mj-lt"/>
              <a:buAutoNum type="alphaLcParenR"/>
              <a:defRPr/>
            </a:pPr>
            <a:r>
              <a:rPr lang="es-MX" sz="1300" dirty="0" smtClean="0">
                <a:solidFill>
                  <a:schemeClr val="tx1"/>
                </a:solidFill>
                <a:ea typeface="Calibri" pitchFamily="34" charset="0"/>
                <a:cs typeface="Times New Roman" pitchFamily="18" charset="0"/>
              </a:rPr>
              <a:t>Considerar </a:t>
            </a:r>
            <a:r>
              <a:rPr lang="es-MX" sz="1300" dirty="0">
                <a:solidFill>
                  <a:schemeClr val="tx1"/>
                </a:solidFill>
                <a:ea typeface="Calibri" pitchFamily="34" charset="0"/>
                <a:cs typeface="Times New Roman" pitchFamily="18" charset="0"/>
              </a:rPr>
              <a:t>reformas de carácter estructural en </a:t>
            </a:r>
            <a:r>
              <a:rPr lang="es-MX" sz="1300" dirty="0" smtClean="0">
                <a:solidFill>
                  <a:schemeClr val="tx1"/>
                </a:solidFill>
                <a:ea typeface="Calibri" pitchFamily="34" charset="0"/>
                <a:cs typeface="Times New Roman" pitchFamily="18" charset="0"/>
              </a:rPr>
              <a:t>las universidades que </a:t>
            </a:r>
            <a:r>
              <a:rPr lang="es-MX" sz="1300" dirty="0">
                <a:solidFill>
                  <a:schemeClr val="tx1"/>
                </a:solidFill>
                <a:ea typeface="Calibri" pitchFamily="34" charset="0"/>
                <a:cs typeface="Times New Roman" pitchFamily="18" charset="0"/>
              </a:rPr>
              <a:t>incidan en un mejor funcionamiento y </a:t>
            </a:r>
            <a:r>
              <a:rPr lang="es-MX" sz="1300" dirty="0" smtClean="0">
                <a:solidFill>
                  <a:schemeClr val="tx1"/>
                </a:solidFill>
                <a:ea typeface="Calibri" pitchFamily="34" charset="0"/>
                <a:cs typeface="Times New Roman" pitchFamily="18" charset="0"/>
              </a:rPr>
              <a:t>viabilidad.</a:t>
            </a:r>
            <a:endParaRPr lang="es-MX" sz="1300" dirty="0">
              <a:solidFill>
                <a:schemeClr val="tx1"/>
              </a:solidFill>
              <a:ea typeface="Calibri" pitchFamily="34" charset="0"/>
              <a:cs typeface="Times New Roman" pitchFamily="18" charset="0"/>
            </a:endParaRPr>
          </a:p>
          <a:p>
            <a:pPr algn="just">
              <a:spcAft>
                <a:spcPts val="0"/>
              </a:spcAft>
              <a:defRPr/>
            </a:pPr>
            <a:endParaRPr lang="es-MX" sz="1300" b="1" dirty="0" smtClean="0">
              <a:solidFill>
                <a:schemeClr val="tx1"/>
              </a:solidFill>
              <a:latin typeface="+mn-lt"/>
              <a:ea typeface="Calibri" pitchFamily="34" charset="0"/>
              <a:cs typeface="Times New Roman" pitchFamily="18" charset="0"/>
            </a:endParaRPr>
          </a:p>
        </p:txBody>
      </p:sp>
      <p:sp>
        <p:nvSpPr>
          <p:cNvPr id="8" name="AutoShape 176">
            <a:hlinkClick r:id="" action="ppaction://hlinkshowjump?jump=previousslide"/>
          </p:cNvPr>
          <p:cNvSpPr>
            <a:spLocks noChangeArrowheads="1"/>
          </p:cNvSpPr>
          <p:nvPr/>
        </p:nvSpPr>
        <p:spPr bwMode="auto">
          <a:xfrm flipH="1">
            <a:off x="8924525" y="666400"/>
            <a:ext cx="155575" cy="147638"/>
          </a:xfrm>
          <a:prstGeom prst="rightArrow">
            <a:avLst>
              <a:gd name="adj1" fmla="val 50000"/>
              <a:gd name="adj2" fmla="val 58732"/>
            </a:avLst>
          </a:prstGeom>
          <a:solidFill>
            <a:srgbClr val="006600">
              <a:alpha val="50000"/>
            </a:srgbClr>
          </a:solidFill>
          <a:ln w="19050" algn="ctr">
            <a:solidFill>
              <a:schemeClr val="tx1"/>
            </a:solidFill>
            <a:miter lim="800000"/>
            <a:headEnd/>
            <a:tailEnd/>
          </a:ln>
        </p:spPr>
        <p:txBody>
          <a:bodyPr wrap="none" tIns="90000" anchor="ctr"/>
          <a:lstStyle/>
          <a:p>
            <a:pPr algn="ctr"/>
            <a:endParaRPr lang="es-ES_tradnl" sz="1400"/>
          </a:p>
        </p:txBody>
      </p:sp>
      <p:sp>
        <p:nvSpPr>
          <p:cNvPr id="5" name="Título 1"/>
          <p:cNvSpPr txBox="1">
            <a:spLocks/>
          </p:cNvSpPr>
          <p:nvPr/>
        </p:nvSpPr>
        <p:spPr>
          <a:xfrm>
            <a:off x="821932" y="1"/>
            <a:ext cx="8322067" cy="584775"/>
          </a:xfrm>
          <a:prstGeom prst="rect">
            <a:avLst/>
          </a:prstGeom>
          <a:solidFill>
            <a:schemeClr val="accent5"/>
          </a:solidFill>
          <a:ln>
            <a:solidFill>
              <a:schemeClr val="accent1"/>
            </a:solidFill>
          </a:ln>
        </p:spPr>
        <p:txBody>
          <a:bodyPr>
            <a:spAutoFit/>
          </a:bodyPr>
          <a:lstStyle>
            <a:lvl1pPr algn="ctr" rtl="0" eaLnBrk="0" fontAlgn="base" hangingPunct="0">
              <a:spcBef>
                <a:spcPct val="0"/>
              </a:spcBef>
              <a:spcAft>
                <a:spcPct val="0"/>
              </a:spcAft>
              <a:defRPr sz="1600" baseline="0">
                <a:ln>
                  <a:solidFill>
                    <a:schemeClr val="accent1"/>
                  </a:solidFill>
                </a:ln>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MX" b="0" kern="0" smtClean="0"/>
              <a:t>Décimo segundo proceso para formular el  </a:t>
            </a:r>
            <a:br>
              <a:rPr lang="es-MX" b="0" kern="0" smtClean="0"/>
            </a:br>
            <a:r>
              <a:rPr lang="es-MX" b="0" kern="0" smtClean="0"/>
              <a:t>Programa de Fortalecimiento de la Calidad Educativa 2016-2017 </a:t>
            </a:r>
            <a:endParaRPr lang="es-MX" b="0" kern="0" dirty="0"/>
          </a:p>
        </p:txBody>
      </p:sp>
    </p:spTree>
  </p:cSld>
  <p:clrMapOvr>
    <a:masterClrMapping/>
  </p:clrMapOvr>
  <p:transition spd="med"/>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52"/>
          <p:cNvSpPr>
            <a:spLocks noChangeArrowheads="1"/>
          </p:cNvSpPr>
          <p:nvPr/>
        </p:nvSpPr>
        <p:spPr bwMode="auto">
          <a:xfrm>
            <a:off x="0" y="576912"/>
            <a:ext cx="9144000" cy="6281088"/>
          </a:xfrm>
          <a:prstGeom prst="rect">
            <a:avLst/>
          </a:prstGeom>
          <a:solidFill>
            <a:schemeClr val="bg1"/>
          </a:solidFill>
          <a:ln w="3175" algn="ctr">
            <a:noFill/>
            <a:miter lim="800000"/>
            <a:headEnd/>
            <a:tailEnd/>
          </a:ln>
        </p:spPr>
        <p:txBody>
          <a:bodyPr wrap="none" tIns="90000" anchor="ctr"/>
          <a:lstStyle/>
          <a:p>
            <a:pPr algn="ctr"/>
            <a:endParaRPr lang="es-ES_tradnl" sz="1400"/>
          </a:p>
        </p:txBody>
      </p:sp>
      <p:sp>
        <p:nvSpPr>
          <p:cNvPr id="130053" name="Text Box 146"/>
          <p:cNvSpPr txBox="1">
            <a:spLocks noChangeArrowheads="1"/>
          </p:cNvSpPr>
          <p:nvPr/>
        </p:nvSpPr>
        <p:spPr bwMode="auto">
          <a:xfrm>
            <a:off x="0" y="565200"/>
            <a:ext cx="9144000" cy="6292800"/>
          </a:xfrm>
          <a:prstGeom prst="rect">
            <a:avLst/>
          </a:prstGeom>
          <a:solidFill>
            <a:schemeClr val="bg1">
              <a:alpha val="10196"/>
            </a:schemeClr>
          </a:solidFill>
          <a:ln w="9525" algn="ctr">
            <a:noFill/>
            <a:miter lim="800000"/>
            <a:headEnd/>
            <a:tailEnd/>
          </a:ln>
        </p:spPr>
        <p:txBody>
          <a:bodyPr>
            <a:noAutofit/>
          </a:bodyPr>
          <a:lstStyle/>
          <a:p>
            <a:pPr marL="180975" indent="-180975" algn="just">
              <a:lnSpc>
                <a:spcPct val="90000"/>
              </a:lnSpc>
              <a:spcBef>
                <a:spcPts val="0"/>
              </a:spcBef>
              <a:tabLst>
                <a:tab pos="180975" algn="dec"/>
                <a:tab pos="628650" algn="r"/>
              </a:tabLst>
            </a:pPr>
            <a:endParaRPr lang="es-ES" sz="800" b="1" dirty="0" smtClean="0">
              <a:solidFill>
                <a:schemeClr val="tx1"/>
              </a:solidFill>
            </a:endParaRPr>
          </a:p>
          <a:p>
            <a:pPr marL="180975" indent="-180975" algn="just">
              <a:lnSpc>
                <a:spcPct val="90000"/>
              </a:lnSpc>
              <a:spcBef>
                <a:spcPts val="0"/>
              </a:spcBef>
              <a:tabLst>
                <a:tab pos="180975" algn="dec"/>
                <a:tab pos="628650" algn="r"/>
              </a:tabLst>
            </a:pPr>
            <a:r>
              <a:rPr lang="es-ES" sz="1800" b="1" dirty="0" smtClean="0">
                <a:solidFill>
                  <a:schemeClr val="tx1"/>
                </a:solidFill>
              </a:rPr>
              <a:t>Conceptos </a:t>
            </a:r>
            <a:r>
              <a:rPr lang="es-ES" sz="1800" b="1" dirty="0">
                <a:solidFill>
                  <a:schemeClr val="tx1"/>
                </a:solidFill>
              </a:rPr>
              <a:t>que no apoya la SEP en el marco del </a:t>
            </a:r>
            <a:r>
              <a:rPr lang="es-ES" sz="1800" b="1" dirty="0" smtClean="0">
                <a:solidFill>
                  <a:schemeClr val="tx1"/>
                </a:solidFill>
              </a:rPr>
              <a:t>PFCE:</a:t>
            </a:r>
          </a:p>
          <a:p>
            <a:pPr marL="180975" indent="-180975" algn="just">
              <a:lnSpc>
                <a:spcPct val="90000"/>
              </a:lnSpc>
              <a:spcBef>
                <a:spcPts val="0"/>
              </a:spcBef>
              <a:tabLst>
                <a:tab pos="180975" algn="dec"/>
                <a:tab pos="628650" algn="r"/>
              </a:tabLst>
            </a:pPr>
            <a:endParaRPr lang="es-ES" sz="800" b="1" dirty="0">
              <a:solidFill>
                <a:schemeClr val="tx1"/>
              </a:solidFill>
            </a:endParaRPr>
          </a:p>
          <a:p>
            <a:pPr marL="703262" lvl="1" indent="-342900" algn="just">
              <a:lnSpc>
                <a:spcPct val="150000"/>
              </a:lnSpc>
              <a:spcBef>
                <a:spcPts val="0"/>
              </a:spcBef>
              <a:buFont typeface="+mj-lt"/>
              <a:buAutoNum type="alphaLcParenR" startAt="28"/>
              <a:tabLst>
                <a:tab pos="180975" algn="dec"/>
                <a:tab pos="628650" algn="r"/>
              </a:tabLst>
            </a:pPr>
            <a:r>
              <a:rPr lang="es-MX" sz="1300" b="0" dirty="0" smtClean="0">
                <a:solidFill>
                  <a:schemeClr val="tx1"/>
                </a:solidFill>
              </a:rPr>
              <a:t>Pago </a:t>
            </a:r>
            <a:r>
              <a:rPr lang="es-MX" sz="1300" b="0" dirty="0">
                <a:solidFill>
                  <a:schemeClr val="tx1"/>
                </a:solidFill>
              </a:rPr>
              <a:t>de personal para llevar a cabo presentaciones musicales, artísticas, trabajo de seguridad o para el apoyo de actividades deportivas.</a:t>
            </a:r>
          </a:p>
          <a:p>
            <a:pPr marL="703262" lvl="1" indent="-342900" algn="just">
              <a:lnSpc>
                <a:spcPct val="150000"/>
              </a:lnSpc>
              <a:spcBef>
                <a:spcPts val="0"/>
              </a:spcBef>
              <a:buFont typeface="+mj-lt"/>
              <a:buAutoNum type="alphaLcParenR" startAt="28"/>
              <a:tabLst>
                <a:tab pos="180975" algn="dec"/>
                <a:tab pos="628650" algn="r"/>
              </a:tabLst>
            </a:pPr>
            <a:r>
              <a:rPr lang="es-MX" sz="1300" b="0" dirty="0" smtClean="0">
                <a:solidFill>
                  <a:schemeClr val="tx1"/>
                </a:solidFill>
              </a:rPr>
              <a:t>Apoyo </a:t>
            </a:r>
            <a:r>
              <a:rPr lang="es-MX" sz="1300" b="0" dirty="0">
                <a:solidFill>
                  <a:schemeClr val="tx1"/>
                </a:solidFill>
              </a:rPr>
              <a:t>a solicitudes de gastos (triviales) que no impactan a la mejora de la calidad.</a:t>
            </a:r>
          </a:p>
          <a:p>
            <a:pPr marL="703262" lvl="1" indent="-342900" algn="just">
              <a:lnSpc>
                <a:spcPct val="150000"/>
              </a:lnSpc>
              <a:spcBef>
                <a:spcPts val="0"/>
              </a:spcBef>
              <a:buFont typeface="+mj-lt"/>
              <a:buAutoNum type="alphaLcParenR" startAt="28"/>
              <a:tabLst>
                <a:tab pos="180975" algn="dec"/>
                <a:tab pos="628650" algn="r"/>
              </a:tabLst>
            </a:pPr>
            <a:r>
              <a:rPr lang="es-MX" sz="1300" b="0" dirty="0" smtClean="0">
                <a:solidFill>
                  <a:schemeClr val="tx1"/>
                </a:solidFill>
              </a:rPr>
              <a:t>Pago </a:t>
            </a:r>
            <a:r>
              <a:rPr lang="es-MX" sz="1300" b="0" dirty="0">
                <a:solidFill>
                  <a:schemeClr val="tx1"/>
                </a:solidFill>
              </a:rPr>
              <a:t>de peajes para personal administrativo, de profesores, alumnos o alumnas que no estén relacionados con actividades propias del quehacer académico.</a:t>
            </a:r>
          </a:p>
          <a:p>
            <a:pPr marL="703262" lvl="1" indent="-342900" algn="just">
              <a:lnSpc>
                <a:spcPct val="150000"/>
              </a:lnSpc>
              <a:spcBef>
                <a:spcPts val="0"/>
              </a:spcBef>
              <a:buFont typeface="+mj-lt"/>
              <a:buAutoNum type="alphaLcParenR" startAt="28"/>
              <a:tabLst>
                <a:tab pos="180975" algn="dec"/>
                <a:tab pos="628650" algn="r"/>
              </a:tabLst>
            </a:pPr>
            <a:r>
              <a:rPr lang="es-MX" sz="1300" b="0" dirty="0" smtClean="0">
                <a:solidFill>
                  <a:schemeClr val="tx1"/>
                </a:solidFill>
              </a:rPr>
              <a:t>Pago </a:t>
            </a:r>
            <a:r>
              <a:rPr lang="es-MX" sz="1300" b="0" dirty="0">
                <a:solidFill>
                  <a:schemeClr val="tx1"/>
                </a:solidFill>
              </a:rPr>
              <a:t>de propinas</a:t>
            </a:r>
          </a:p>
          <a:p>
            <a:pPr marL="703262" lvl="1" indent="-342900" algn="just">
              <a:lnSpc>
                <a:spcPct val="150000"/>
              </a:lnSpc>
              <a:spcBef>
                <a:spcPts val="0"/>
              </a:spcBef>
              <a:buFont typeface="+mj-lt"/>
              <a:buAutoNum type="alphaLcParenR" startAt="28"/>
              <a:tabLst>
                <a:tab pos="180975" algn="dec"/>
                <a:tab pos="628650" algn="r"/>
              </a:tabLst>
            </a:pPr>
            <a:r>
              <a:rPr lang="es-MX" sz="1300" b="0" dirty="0" smtClean="0">
                <a:solidFill>
                  <a:schemeClr val="tx1"/>
                </a:solidFill>
              </a:rPr>
              <a:t>La </a:t>
            </a:r>
            <a:r>
              <a:rPr lang="es-MX" sz="1300" b="0" dirty="0">
                <a:solidFill>
                  <a:schemeClr val="tx1"/>
                </a:solidFill>
              </a:rPr>
              <a:t>SEP, por conducto de la Subsecretaría de Educación Superior, resolverá los casos no previstos en las presentes Reglas de Operación</a:t>
            </a:r>
            <a:r>
              <a:rPr lang="es-MX" sz="1300" b="0" dirty="0" smtClean="0">
                <a:solidFill>
                  <a:schemeClr val="tx1"/>
                </a:solidFill>
              </a:rPr>
              <a:t>.</a:t>
            </a:r>
          </a:p>
          <a:p>
            <a:pPr marL="703262" lvl="1" indent="-342900" algn="just">
              <a:lnSpc>
                <a:spcPct val="150000"/>
              </a:lnSpc>
              <a:spcBef>
                <a:spcPts val="0"/>
              </a:spcBef>
              <a:buFont typeface="+mj-lt"/>
              <a:buAutoNum type="alphaLcParenR" startAt="28"/>
              <a:tabLst>
                <a:tab pos="180975" algn="dec"/>
                <a:tab pos="628650" algn="r"/>
              </a:tabLst>
            </a:pPr>
            <a:r>
              <a:rPr lang="es-MX" sz="1300" b="0" dirty="0" smtClean="0">
                <a:solidFill>
                  <a:schemeClr val="tx1"/>
                </a:solidFill>
              </a:rPr>
              <a:t>Remodelación o modificación de espacios docentes o administrativos (nada que implique construcción).</a:t>
            </a:r>
          </a:p>
          <a:p>
            <a:pPr marL="703262" lvl="1" indent="-342900" algn="just">
              <a:lnSpc>
                <a:spcPct val="150000"/>
              </a:lnSpc>
              <a:spcBef>
                <a:spcPts val="0"/>
              </a:spcBef>
              <a:buFont typeface="+mj-lt"/>
              <a:buAutoNum type="alphaLcParenR" startAt="28"/>
              <a:tabLst>
                <a:tab pos="180975" algn="dec"/>
                <a:tab pos="628650" algn="r"/>
              </a:tabLst>
            </a:pPr>
            <a:r>
              <a:rPr lang="es-MX" sz="1300" b="0" dirty="0" smtClean="0">
                <a:solidFill>
                  <a:schemeClr val="tx1"/>
                </a:solidFill>
              </a:rPr>
              <a:t>Los gastos de administración de cuenta productiva, estos serán absorbidos por la Universidad con recursos propios.</a:t>
            </a:r>
            <a:endParaRPr lang="es-MX" sz="1300" b="0" dirty="0">
              <a:solidFill>
                <a:schemeClr val="tx1"/>
              </a:solidFill>
            </a:endParaRPr>
          </a:p>
          <a:p>
            <a:pPr marL="628650" lvl="1" indent="-268288" algn="just">
              <a:spcBef>
                <a:spcPct val="30000"/>
              </a:spcBef>
              <a:tabLst>
                <a:tab pos="180975" algn="dec"/>
                <a:tab pos="628650" algn="r"/>
              </a:tabLst>
            </a:pPr>
            <a:endParaRPr lang="es-MX" dirty="0" smtClean="0">
              <a:solidFill>
                <a:schemeClr val="tx1"/>
              </a:solidFill>
            </a:endParaRPr>
          </a:p>
        </p:txBody>
      </p:sp>
      <p:sp>
        <p:nvSpPr>
          <p:cNvPr id="7" name="6 Rectángulo">
            <a:hlinkClick r:id="rId3" action="ppaction://hlinksldjump"/>
          </p:cNvPr>
          <p:cNvSpPr/>
          <p:nvPr/>
        </p:nvSpPr>
        <p:spPr bwMode="auto">
          <a:xfrm>
            <a:off x="0" y="565200"/>
            <a:ext cx="9144000" cy="6858000"/>
          </a:xfrm>
          <a:prstGeom prst="rect">
            <a:avLst/>
          </a:prstGeom>
          <a:solidFill>
            <a:srgbClr val="002774">
              <a:alpha val="0"/>
            </a:srgbClr>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sp>
        <p:nvSpPr>
          <p:cNvPr id="6" name="AutoShape 13">
            <a:hlinkClick r:id="" action="ppaction://hlinkshowjump?jump=previousslide"/>
          </p:cNvPr>
          <p:cNvSpPr>
            <a:spLocks noChangeArrowheads="1"/>
          </p:cNvSpPr>
          <p:nvPr/>
        </p:nvSpPr>
        <p:spPr bwMode="auto">
          <a:xfrm flipH="1">
            <a:off x="8748713" y="644505"/>
            <a:ext cx="155575" cy="147638"/>
          </a:xfrm>
          <a:prstGeom prst="rightArrow">
            <a:avLst>
              <a:gd name="adj1" fmla="val 50000"/>
              <a:gd name="adj2" fmla="val 58732"/>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pic>
        <p:nvPicPr>
          <p:cNvPr id="8" name="Imagen 7"/>
          <p:cNvPicPr>
            <a:picLocks noChangeAspect="1"/>
          </p:cNvPicPr>
          <p:nvPr/>
        </p:nvPicPr>
        <p:blipFill>
          <a:blip r:embed="rId4"/>
          <a:stretch>
            <a:fillRect/>
          </a:stretch>
        </p:blipFill>
        <p:spPr>
          <a:xfrm>
            <a:off x="810046" y="0"/>
            <a:ext cx="8333954" cy="597460"/>
          </a:xfrm>
          <a:prstGeom prst="rect">
            <a:avLst/>
          </a:prstGeom>
        </p:spPr>
      </p:pic>
    </p:spTree>
    <p:extLst>
      <p:ext uri="{BB962C8B-B14F-4D97-AF65-F5344CB8AC3E}">
        <p14:creationId xmlns:p14="http://schemas.microsoft.com/office/powerpoint/2010/main" val="2766743456"/>
      </p:ext>
    </p:extLst>
  </p:cSld>
  <p:clrMapOvr>
    <a:masterClrMapping/>
  </p:clrMapOvr>
  <p:transition spd="med"/>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6" name="Text Box 245"/>
          <p:cNvSpPr txBox="1">
            <a:spLocks noChangeArrowheads="1"/>
          </p:cNvSpPr>
          <p:nvPr/>
        </p:nvSpPr>
        <p:spPr bwMode="auto">
          <a:xfrm>
            <a:off x="-2690" y="1822671"/>
            <a:ext cx="9146690" cy="5035329"/>
          </a:xfrm>
          <a:prstGeom prst="rect">
            <a:avLst/>
          </a:prstGeom>
          <a:solidFill>
            <a:schemeClr val="bg1">
              <a:alpha val="10196"/>
            </a:schemeClr>
          </a:solidFill>
          <a:ln w="9525">
            <a:noFill/>
            <a:miter lim="800000"/>
            <a:headEnd/>
            <a:tailEnd/>
          </a:ln>
        </p:spPr>
        <p:txBody>
          <a:bodyPr tIns="10800" bIns="10800">
            <a:noAutofit/>
          </a:bodyPr>
          <a:lstStyle/>
          <a:p>
            <a:pPr algn="just">
              <a:spcBef>
                <a:spcPts val="0"/>
              </a:spcBef>
            </a:pPr>
            <a:endParaRPr lang="es-MX" sz="500" b="1" dirty="0" smtClean="0">
              <a:solidFill>
                <a:schemeClr val="tx1"/>
              </a:solidFill>
            </a:endParaRPr>
          </a:p>
          <a:p>
            <a:pPr algn="just">
              <a:spcBef>
                <a:spcPts val="0"/>
              </a:spcBef>
            </a:pPr>
            <a:r>
              <a:rPr lang="es-MX" sz="1300" b="1" dirty="0" smtClean="0">
                <a:solidFill>
                  <a:schemeClr val="tx1"/>
                </a:solidFill>
              </a:rPr>
              <a:t>Entrega – recepción de documentos.</a:t>
            </a:r>
          </a:p>
          <a:p>
            <a:pPr algn="just">
              <a:spcBef>
                <a:spcPts val="0"/>
              </a:spcBef>
            </a:pPr>
            <a:endParaRPr lang="es-MX" sz="800" b="1" dirty="0" smtClean="0">
              <a:solidFill>
                <a:srgbClr val="FF0000"/>
              </a:solidFill>
            </a:endParaRPr>
          </a:p>
          <a:p>
            <a:pPr algn="just">
              <a:spcBef>
                <a:spcPts val="0"/>
              </a:spcBef>
            </a:pPr>
            <a:r>
              <a:rPr lang="es-MX" sz="1300" u="sng" dirty="0">
                <a:solidFill>
                  <a:schemeClr val="tx1"/>
                </a:solidFill>
              </a:rPr>
              <a:t>La fecha de entrega de los documentos del </a:t>
            </a:r>
            <a:r>
              <a:rPr lang="es-MX" sz="1300" u="sng" dirty="0" smtClean="0">
                <a:solidFill>
                  <a:schemeClr val="tx1"/>
                </a:solidFill>
              </a:rPr>
              <a:t>PFCE 2016-2017, </a:t>
            </a:r>
            <a:r>
              <a:rPr lang="es-MX" sz="1300" u="sng" dirty="0">
                <a:solidFill>
                  <a:schemeClr val="tx1"/>
                </a:solidFill>
              </a:rPr>
              <a:t>será en la semana del 4</a:t>
            </a:r>
            <a:r>
              <a:rPr lang="es-MX" sz="1300" u="sng" dirty="0" smtClean="0">
                <a:solidFill>
                  <a:schemeClr val="tx1"/>
                </a:solidFill>
              </a:rPr>
              <a:t> al 11 de abril de 2016, </a:t>
            </a:r>
            <a:r>
              <a:rPr lang="es-MX" sz="1300" u="sng" dirty="0">
                <a:solidFill>
                  <a:schemeClr val="tx1"/>
                </a:solidFill>
              </a:rPr>
              <a:t>el día y hora será comunicada oportunamente a cada institución por parte de la </a:t>
            </a:r>
            <a:r>
              <a:rPr lang="es-MX" sz="1300" u="sng" dirty="0" smtClean="0">
                <a:solidFill>
                  <a:schemeClr val="tx1"/>
                </a:solidFill>
              </a:rPr>
              <a:t>CGUTyP. </a:t>
            </a:r>
            <a:endParaRPr lang="es-MX" sz="1300" u="sng" dirty="0">
              <a:solidFill>
                <a:schemeClr val="tx1"/>
              </a:solidFill>
            </a:endParaRPr>
          </a:p>
          <a:p>
            <a:pPr algn="just">
              <a:spcBef>
                <a:spcPts val="0"/>
              </a:spcBef>
            </a:pPr>
            <a:r>
              <a:rPr lang="es-MX" sz="1300" u="sng" dirty="0" smtClean="0">
                <a:solidFill>
                  <a:schemeClr val="tx1"/>
                </a:solidFill>
              </a:rPr>
              <a:t>Del 16 de febrero al 16 de marzo se deberán capturar los proyectos en el sistema que la </a:t>
            </a:r>
            <a:r>
              <a:rPr lang="es-MX" sz="1300" u="sng" dirty="0" err="1" smtClean="0">
                <a:solidFill>
                  <a:schemeClr val="tx1"/>
                </a:solidFill>
              </a:rPr>
              <a:t>CGUTyP</a:t>
            </a:r>
            <a:r>
              <a:rPr lang="es-MX" sz="1300" u="sng" dirty="0" smtClean="0">
                <a:solidFill>
                  <a:schemeClr val="tx1"/>
                </a:solidFill>
              </a:rPr>
              <a:t> pondrá a la disposición del los participantes, el cual se </a:t>
            </a:r>
            <a:r>
              <a:rPr lang="es-MX" sz="1300" u="sng" dirty="0" err="1" smtClean="0">
                <a:solidFill>
                  <a:schemeClr val="tx1"/>
                </a:solidFill>
              </a:rPr>
              <a:t>aperturará</a:t>
            </a:r>
            <a:r>
              <a:rPr lang="es-MX" sz="1300" u="sng" dirty="0" smtClean="0">
                <a:solidFill>
                  <a:schemeClr val="tx1"/>
                </a:solidFill>
              </a:rPr>
              <a:t> a partir del 16 de febrero. La dirección electrónica para acceder, así como los </a:t>
            </a:r>
            <a:r>
              <a:rPr lang="es-MX" sz="1300" u="sng" dirty="0" err="1" smtClean="0">
                <a:solidFill>
                  <a:schemeClr val="tx1"/>
                </a:solidFill>
              </a:rPr>
              <a:t>passwords</a:t>
            </a:r>
            <a:r>
              <a:rPr lang="es-MX" sz="1300" u="sng" dirty="0" smtClean="0">
                <a:solidFill>
                  <a:schemeClr val="tx1"/>
                </a:solidFill>
              </a:rPr>
              <a:t> necesarios serán enviados, una semana antes, al correo de Rectoría.</a:t>
            </a:r>
          </a:p>
          <a:p>
            <a:pPr algn="just">
              <a:spcBef>
                <a:spcPts val="0"/>
              </a:spcBef>
            </a:pPr>
            <a:endParaRPr lang="es-MX" sz="1300" u="sng" dirty="0">
              <a:solidFill>
                <a:schemeClr val="tx1"/>
              </a:solidFill>
            </a:endParaRPr>
          </a:p>
          <a:p>
            <a:pPr algn="just">
              <a:spcBef>
                <a:spcPts val="0"/>
              </a:spcBef>
            </a:pPr>
            <a:r>
              <a:rPr lang="es-MX" sz="1300" u="sng" dirty="0" smtClean="0">
                <a:solidFill>
                  <a:schemeClr val="tx1"/>
                </a:solidFill>
              </a:rPr>
              <a:t>Favor de entregar un informe ejecutivo del proyecto destacando sus aspectos generales, este documento servirá de apoyo en las exposiciones antes los comités evaluadores.</a:t>
            </a:r>
            <a:endParaRPr lang="es-MX" sz="1300" u="sng" dirty="0">
              <a:solidFill>
                <a:schemeClr val="tx1"/>
              </a:solidFill>
            </a:endParaRPr>
          </a:p>
          <a:p>
            <a:pPr marL="266700" indent="-266700" algn="just">
              <a:spcBef>
                <a:spcPts val="0"/>
              </a:spcBef>
            </a:pPr>
            <a:endParaRPr lang="es-MX" sz="1300" b="1" dirty="0" smtClean="0">
              <a:solidFill>
                <a:schemeClr val="tx1"/>
              </a:solidFill>
            </a:endParaRPr>
          </a:p>
          <a:p>
            <a:pPr marL="266700" indent="-266700" algn="just">
              <a:spcBef>
                <a:spcPts val="0"/>
              </a:spcBef>
            </a:pPr>
            <a:r>
              <a:rPr lang="es-MX" sz="1300" b="1" dirty="0" smtClean="0">
                <a:solidFill>
                  <a:schemeClr val="tx1"/>
                </a:solidFill>
              </a:rPr>
              <a:t>LINEAMIENTOS </a:t>
            </a:r>
            <a:r>
              <a:rPr lang="es-MX" sz="1300" b="1" dirty="0">
                <a:solidFill>
                  <a:schemeClr val="tx1"/>
                </a:solidFill>
              </a:rPr>
              <a:t>PARA LA ENTREGA RECEPCIÓN DE DOCUMENTOS</a:t>
            </a:r>
          </a:p>
          <a:p>
            <a:pPr marL="266700" indent="-266700" algn="just">
              <a:spcBef>
                <a:spcPts val="0"/>
              </a:spcBef>
            </a:pPr>
            <a:endParaRPr lang="es-MX" sz="1300" dirty="0" smtClean="0">
              <a:solidFill>
                <a:schemeClr val="tx1"/>
              </a:solidFill>
            </a:endParaRPr>
          </a:p>
          <a:p>
            <a:pPr marL="266700" indent="-266700" algn="just">
              <a:spcBef>
                <a:spcPts val="0"/>
              </a:spcBef>
            </a:pPr>
            <a:r>
              <a:rPr lang="es-MX" sz="1300" b="0" dirty="0" smtClean="0">
                <a:solidFill>
                  <a:schemeClr val="tx1"/>
                </a:solidFill>
              </a:rPr>
              <a:t>El PFCE 2016-2017 </a:t>
            </a:r>
            <a:r>
              <a:rPr lang="es-MX" sz="1300" b="0" dirty="0">
                <a:solidFill>
                  <a:schemeClr val="tx1"/>
                </a:solidFill>
              </a:rPr>
              <a:t>contiene los siguientes documentos: </a:t>
            </a:r>
            <a:r>
              <a:rPr lang="es-MX" sz="1300" b="0" dirty="0" smtClean="0">
                <a:solidFill>
                  <a:schemeClr val="tx1"/>
                </a:solidFill>
              </a:rPr>
              <a:t>PFCE-</a:t>
            </a:r>
            <a:r>
              <a:rPr lang="es-MX" sz="1300" b="0" dirty="0" err="1" smtClean="0">
                <a:solidFill>
                  <a:schemeClr val="tx1"/>
                </a:solidFill>
              </a:rPr>
              <a:t>ProFOE</a:t>
            </a:r>
            <a:r>
              <a:rPr lang="es-MX" sz="1300" b="0" dirty="0" smtClean="0">
                <a:solidFill>
                  <a:schemeClr val="tx1"/>
                </a:solidFill>
              </a:rPr>
              <a:t>, </a:t>
            </a:r>
            <a:r>
              <a:rPr lang="es-MX" sz="1300" b="0" dirty="0">
                <a:solidFill>
                  <a:schemeClr val="tx1"/>
                </a:solidFill>
              </a:rPr>
              <a:t>ProGES y los </a:t>
            </a:r>
            <a:r>
              <a:rPr lang="es-MX" sz="1300" b="0" dirty="0" smtClean="0">
                <a:solidFill>
                  <a:schemeClr val="tx1"/>
                </a:solidFill>
              </a:rPr>
              <a:t>ProPE </a:t>
            </a:r>
            <a:r>
              <a:rPr lang="es-MX" sz="1300" b="0" dirty="0">
                <a:solidFill>
                  <a:schemeClr val="tx1"/>
                </a:solidFill>
              </a:rPr>
              <a:t>de </a:t>
            </a:r>
            <a:r>
              <a:rPr lang="es-MX" sz="1300" b="0" dirty="0" smtClean="0">
                <a:solidFill>
                  <a:schemeClr val="tx1"/>
                </a:solidFill>
              </a:rPr>
              <a:t>los PE que se incluirán como anexos del documento PFCE-</a:t>
            </a:r>
            <a:r>
              <a:rPr lang="es-MX" sz="1300" b="0" dirty="0" err="1" smtClean="0">
                <a:solidFill>
                  <a:schemeClr val="tx1"/>
                </a:solidFill>
              </a:rPr>
              <a:t>ProFOE</a:t>
            </a:r>
            <a:r>
              <a:rPr lang="es-MX" sz="1300" b="0" dirty="0" smtClean="0">
                <a:solidFill>
                  <a:schemeClr val="tx1"/>
                </a:solidFill>
              </a:rPr>
              <a:t>.</a:t>
            </a:r>
          </a:p>
          <a:p>
            <a:pPr marL="266700" indent="-266700" algn="just">
              <a:spcBef>
                <a:spcPts val="0"/>
              </a:spcBef>
            </a:pPr>
            <a:endParaRPr lang="es-MX" sz="1300" b="0" dirty="0">
              <a:solidFill>
                <a:schemeClr val="tx1"/>
              </a:solidFill>
            </a:endParaRPr>
          </a:p>
          <a:p>
            <a:pPr marL="266700" indent="-266700" algn="just">
              <a:spcBef>
                <a:spcPts val="0"/>
              </a:spcBef>
              <a:buFont typeface="Wingdings" pitchFamily="2" charset="2"/>
              <a:buChar char="Ø"/>
            </a:pPr>
            <a:r>
              <a:rPr lang="es-MX" sz="1300" b="0" dirty="0" smtClean="0">
                <a:solidFill>
                  <a:schemeClr val="tx1"/>
                </a:solidFill>
              </a:rPr>
              <a:t>Sólo </a:t>
            </a:r>
            <a:r>
              <a:rPr lang="es-MX" sz="1300" b="0" dirty="0">
                <a:solidFill>
                  <a:schemeClr val="tx1"/>
                </a:solidFill>
              </a:rPr>
              <a:t>se recibirán los documentos que contengan las </a:t>
            </a:r>
            <a:r>
              <a:rPr lang="es-MX" sz="1300" b="0" dirty="0" smtClean="0">
                <a:solidFill>
                  <a:schemeClr val="tx1"/>
                </a:solidFill>
              </a:rPr>
              <a:t>Metas Compromiso </a:t>
            </a:r>
            <a:r>
              <a:rPr lang="es-MX" sz="1300" b="0" dirty="0">
                <a:solidFill>
                  <a:schemeClr val="tx1"/>
                </a:solidFill>
              </a:rPr>
              <a:t>respectivas</a:t>
            </a:r>
            <a:r>
              <a:rPr lang="es-MX" sz="1300" b="0" dirty="0" smtClean="0">
                <a:solidFill>
                  <a:schemeClr val="tx1"/>
                </a:solidFill>
              </a:rPr>
              <a:t>.</a:t>
            </a:r>
          </a:p>
          <a:p>
            <a:pPr marL="266700" indent="-266700" algn="just">
              <a:spcBef>
                <a:spcPts val="0"/>
              </a:spcBef>
              <a:buFont typeface="Wingdings" pitchFamily="2" charset="2"/>
              <a:buChar char="Ø"/>
            </a:pPr>
            <a:r>
              <a:rPr lang="es-MX" sz="1300" b="0" dirty="0" smtClean="0">
                <a:solidFill>
                  <a:schemeClr val="tx1"/>
                </a:solidFill>
              </a:rPr>
              <a:t>Se debe entregar también una presentación ejecutiva del proyecto para su defensa.</a:t>
            </a:r>
          </a:p>
          <a:p>
            <a:pPr marL="266700" indent="-266700" algn="just">
              <a:spcBef>
                <a:spcPts val="0"/>
              </a:spcBef>
              <a:buFont typeface="Wingdings" pitchFamily="2" charset="2"/>
              <a:buChar char="Ø"/>
            </a:pPr>
            <a:endParaRPr lang="es-MX" sz="1300" b="0" dirty="0" smtClean="0">
              <a:solidFill>
                <a:schemeClr val="tx1"/>
              </a:solidFill>
            </a:endParaRPr>
          </a:p>
          <a:p>
            <a:pPr algn="just">
              <a:spcBef>
                <a:spcPts val="0"/>
              </a:spcBef>
            </a:pPr>
            <a:endParaRPr lang="es-MX" sz="800" b="0" dirty="0" smtClean="0">
              <a:solidFill>
                <a:schemeClr val="tx1"/>
              </a:solidFill>
            </a:endParaRPr>
          </a:p>
        </p:txBody>
      </p:sp>
      <p:grpSp>
        <p:nvGrpSpPr>
          <p:cNvPr id="2" name="Group 13"/>
          <p:cNvGrpSpPr>
            <a:grpSpLocks/>
          </p:cNvGrpSpPr>
          <p:nvPr/>
        </p:nvGrpSpPr>
        <p:grpSpPr bwMode="auto">
          <a:xfrm>
            <a:off x="7650163" y="1211263"/>
            <a:ext cx="1500187" cy="280987"/>
            <a:chOff x="24" y="489"/>
            <a:chExt cx="723" cy="292"/>
          </a:xfrm>
        </p:grpSpPr>
        <p:sp>
          <p:nvSpPr>
            <p:cNvPr id="131082" name="Rectangle 696"/>
            <p:cNvSpPr>
              <a:spLocks noChangeArrowheads="1"/>
            </p:cNvSpPr>
            <p:nvPr/>
          </p:nvSpPr>
          <p:spPr bwMode="auto">
            <a:xfrm>
              <a:off x="26" y="489"/>
              <a:ext cx="721" cy="285"/>
            </a:xfrm>
            <a:prstGeom prst="rect">
              <a:avLst/>
            </a:prstGeom>
            <a:noFill/>
            <a:ln w="34925">
              <a:solidFill>
                <a:srgbClr val="003366"/>
              </a:solidFill>
              <a:miter lim="800000"/>
              <a:headEnd/>
              <a:tailEnd/>
            </a:ln>
          </p:spPr>
          <p:txBody>
            <a:bodyPr wrap="none" anchor="ctr"/>
            <a:lstStyle/>
            <a:p>
              <a:pPr algn="ctr"/>
              <a:endParaRPr lang="es-ES_tradnl" sz="1400"/>
            </a:p>
          </p:txBody>
        </p:sp>
        <p:sp>
          <p:nvSpPr>
            <p:cNvPr id="131083" name="Line 697"/>
            <p:cNvSpPr>
              <a:spLocks noChangeShapeType="1"/>
            </p:cNvSpPr>
            <p:nvPr/>
          </p:nvSpPr>
          <p:spPr bwMode="auto">
            <a:xfrm>
              <a:off x="24" y="774"/>
              <a:ext cx="721" cy="0"/>
            </a:xfrm>
            <a:prstGeom prst="line">
              <a:avLst/>
            </a:prstGeom>
            <a:noFill/>
            <a:ln w="34925">
              <a:solidFill>
                <a:srgbClr val="969696"/>
              </a:solidFill>
              <a:round/>
              <a:headEnd/>
              <a:tailEnd/>
            </a:ln>
          </p:spPr>
          <p:txBody>
            <a:bodyPr/>
            <a:lstStyle/>
            <a:p>
              <a:endParaRPr lang="es-MX"/>
            </a:p>
          </p:txBody>
        </p:sp>
        <p:sp>
          <p:nvSpPr>
            <p:cNvPr id="131084" name="Line 698"/>
            <p:cNvSpPr>
              <a:spLocks noChangeShapeType="1"/>
            </p:cNvSpPr>
            <p:nvPr/>
          </p:nvSpPr>
          <p:spPr bwMode="auto">
            <a:xfrm>
              <a:off x="745" y="496"/>
              <a:ext cx="0" cy="285"/>
            </a:xfrm>
            <a:prstGeom prst="line">
              <a:avLst/>
            </a:prstGeom>
            <a:noFill/>
            <a:ln w="34925">
              <a:solidFill>
                <a:srgbClr val="969696"/>
              </a:solidFill>
              <a:round/>
              <a:headEnd/>
              <a:tailEnd/>
            </a:ln>
          </p:spPr>
          <p:txBody>
            <a:bodyPr/>
            <a:lstStyle/>
            <a:p>
              <a:endParaRPr lang="es-MX"/>
            </a:p>
          </p:txBody>
        </p:sp>
      </p:grpSp>
      <p:sp>
        <p:nvSpPr>
          <p:cNvPr id="11" name="AutoShape 137">
            <a:hlinkClick r:id="" action="ppaction://hlinkshowjump?jump=nextslide"/>
          </p:cNvPr>
          <p:cNvSpPr>
            <a:spLocks noChangeArrowheads="1"/>
          </p:cNvSpPr>
          <p:nvPr/>
        </p:nvSpPr>
        <p:spPr bwMode="auto">
          <a:xfrm>
            <a:off x="8959850" y="2011363"/>
            <a:ext cx="155575" cy="147637"/>
          </a:xfrm>
          <a:prstGeom prst="rightArrow">
            <a:avLst>
              <a:gd name="adj1" fmla="val 50000"/>
              <a:gd name="adj2" fmla="val 58733"/>
            </a:avLst>
          </a:prstGeom>
          <a:solidFill>
            <a:srgbClr val="006600">
              <a:alpha val="50195"/>
            </a:srgbClr>
          </a:solidFill>
          <a:ln w="19050" algn="ctr">
            <a:solidFill>
              <a:schemeClr val="tx1"/>
            </a:solidFill>
            <a:miter lim="800000"/>
            <a:headEnd/>
            <a:tailEnd/>
          </a:ln>
        </p:spPr>
        <p:txBody>
          <a:bodyPr wrap="none" tIns="90000" anchor="ctr"/>
          <a:lstStyle/>
          <a:p>
            <a:endParaRPr lang="es-ES_tradnl" sz="1400" b="0">
              <a:solidFill>
                <a:schemeClr val="tx1"/>
              </a:solidFill>
            </a:endParaRPr>
          </a:p>
        </p:txBody>
      </p:sp>
      <p:grpSp>
        <p:nvGrpSpPr>
          <p:cNvPr id="12" name="11 Grupo"/>
          <p:cNvGrpSpPr/>
          <p:nvPr/>
        </p:nvGrpSpPr>
        <p:grpSpPr>
          <a:xfrm>
            <a:off x="7678569" y="1371572"/>
            <a:ext cx="1274301" cy="45578"/>
            <a:chOff x="7647510" y="930716"/>
            <a:chExt cx="1401731" cy="45578"/>
          </a:xfrm>
        </p:grpSpPr>
        <p:grpSp>
          <p:nvGrpSpPr>
            <p:cNvPr id="13" name="Group 143"/>
            <p:cNvGrpSpPr>
              <a:grpSpLocks/>
            </p:cNvGrpSpPr>
            <p:nvPr/>
          </p:nvGrpSpPr>
          <p:grpSpPr bwMode="auto">
            <a:xfrm>
              <a:off x="7647510" y="933432"/>
              <a:ext cx="800311" cy="42862"/>
              <a:chOff x="1447" y="674"/>
              <a:chExt cx="565" cy="27"/>
            </a:xfrm>
          </p:grpSpPr>
          <p:pic>
            <p:nvPicPr>
              <p:cNvPr id="17" name="Picture 144" descr="jnchainslw"/>
              <p:cNvPicPr preferRelativeResize="0">
                <a:picLocks noChangeArrowheads="1" noCrop="1"/>
              </p:cNvPicPr>
              <p:nvPr/>
            </p:nvPicPr>
            <p:blipFill>
              <a:blip r:embed="rId3" cstate="print"/>
              <a:srcRect/>
              <a:stretch>
                <a:fillRect/>
              </a:stretch>
            </p:blipFill>
            <p:spPr bwMode="auto">
              <a:xfrm>
                <a:off x="1447" y="674"/>
                <a:ext cx="354" cy="27"/>
              </a:xfrm>
              <a:prstGeom prst="rect">
                <a:avLst/>
              </a:prstGeom>
              <a:noFill/>
              <a:ln w="9525">
                <a:noFill/>
                <a:miter lim="800000"/>
                <a:headEnd/>
                <a:tailEnd/>
              </a:ln>
            </p:spPr>
          </p:pic>
          <p:pic>
            <p:nvPicPr>
              <p:cNvPr id="18" name="Picture 145" descr="jnchainslw"/>
              <p:cNvPicPr preferRelativeResize="0">
                <a:picLocks noChangeArrowheads="1" noCrop="1"/>
              </p:cNvPicPr>
              <p:nvPr/>
            </p:nvPicPr>
            <p:blipFill>
              <a:blip r:embed="rId3" cstate="print"/>
              <a:srcRect/>
              <a:stretch>
                <a:fillRect/>
              </a:stretch>
            </p:blipFill>
            <p:spPr bwMode="auto">
              <a:xfrm>
                <a:off x="1658" y="674"/>
                <a:ext cx="354" cy="27"/>
              </a:xfrm>
              <a:prstGeom prst="rect">
                <a:avLst/>
              </a:prstGeom>
              <a:noFill/>
              <a:ln w="9525">
                <a:noFill/>
                <a:miter lim="800000"/>
                <a:headEnd/>
                <a:tailEnd/>
              </a:ln>
            </p:spPr>
          </p:pic>
        </p:grpSp>
        <p:grpSp>
          <p:nvGrpSpPr>
            <p:cNvPr id="14" name="Group 143"/>
            <p:cNvGrpSpPr>
              <a:grpSpLocks/>
            </p:cNvGrpSpPr>
            <p:nvPr/>
          </p:nvGrpSpPr>
          <p:grpSpPr bwMode="auto">
            <a:xfrm>
              <a:off x="8248930" y="930716"/>
              <a:ext cx="800311" cy="42862"/>
              <a:chOff x="1447" y="674"/>
              <a:chExt cx="565" cy="27"/>
            </a:xfrm>
          </p:grpSpPr>
          <p:pic>
            <p:nvPicPr>
              <p:cNvPr id="15" name="Picture 144" descr="jnchainslw"/>
              <p:cNvPicPr preferRelativeResize="0">
                <a:picLocks noChangeArrowheads="1" noCrop="1"/>
              </p:cNvPicPr>
              <p:nvPr/>
            </p:nvPicPr>
            <p:blipFill>
              <a:blip r:embed="rId3" cstate="print"/>
              <a:srcRect/>
              <a:stretch>
                <a:fillRect/>
              </a:stretch>
            </p:blipFill>
            <p:spPr bwMode="auto">
              <a:xfrm>
                <a:off x="1447" y="674"/>
                <a:ext cx="354" cy="27"/>
              </a:xfrm>
              <a:prstGeom prst="rect">
                <a:avLst/>
              </a:prstGeom>
              <a:noFill/>
              <a:ln w="9525">
                <a:noFill/>
                <a:miter lim="800000"/>
                <a:headEnd/>
                <a:tailEnd/>
              </a:ln>
            </p:spPr>
          </p:pic>
          <p:pic>
            <p:nvPicPr>
              <p:cNvPr id="16" name="Picture 145" descr="jnchainslw"/>
              <p:cNvPicPr preferRelativeResize="0">
                <a:picLocks noChangeArrowheads="1" noCrop="1"/>
              </p:cNvPicPr>
              <p:nvPr/>
            </p:nvPicPr>
            <p:blipFill>
              <a:blip r:embed="rId3" cstate="print"/>
              <a:srcRect/>
              <a:stretch>
                <a:fillRect/>
              </a:stretch>
            </p:blipFill>
            <p:spPr bwMode="auto">
              <a:xfrm>
                <a:off x="1658" y="674"/>
                <a:ext cx="354" cy="27"/>
              </a:xfrm>
              <a:prstGeom prst="rect">
                <a:avLst/>
              </a:prstGeom>
              <a:noFill/>
              <a:ln w="9525">
                <a:noFill/>
                <a:miter lim="800000"/>
                <a:headEnd/>
                <a:tailEnd/>
              </a:ln>
            </p:spPr>
          </p:pic>
        </p:grpSp>
      </p:grpSp>
      <p:pic>
        <p:nvPicPr>
          <p:cNvPr id="19" name="Imagen 18"/>
          <p:cNvPicPr>
            <a:picLocks noChangeAspect="1"/>
          </p:cNvPicPr>
          <p:nvPr/>
        </p:nvPicPr>
        <p:blipFill>
          <a:blip r:embed="rId4"/>
          <a:stretch>
            <a:fillRect/>
          </a:stretch>
        </p:blipFill>
        <p:spPr>
          <a:xfrm>
            <a:off x="816396" y="0"/>
            <a:ext cx="8333954" cy="597460"/>
          </a:xfrm>
          <a:prstGeom prst="rect">
            <a:avLst/>
          </a:prstGeom>
        </p:spPr>
      </p:pic>
    </p:spTree>
  </p:cSld>
  <p:clrMapOvr>
    <a:masterClrMapping/>
  </p:clrMapOvr>
  <p:transition spd="med"/>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2"/>
          <p:cNvSpPr>
            <a:spLocks noChangeArrowheads="1"/>
          </p:cNvSpPr>
          <p:nvPr/>
        </p:nvSpPr>
        <p:spPr bwMode="auto">
          <a:xfrm>
            <a:off x="0" y="576912"/>
            <a:ext cx="9144000" cy="6281088"/>
          </a:xfrm>
          <a:prstGeom prst="rect">
            <a:avLst/>
          </a:prstGeom>
          <a:solidFill>
            <a:schemeClr val="bg1"/>
          </a:solidFill>
          <a:ln w="3175" algn="ctr">
            <a:noFill/>
            <a:miter lim="800000"/>
            <a:headEnd/>
            <a:tailEnd/>
          </a:ln>
        </p:spPr>
        <p:txBody>
          <a:bodyPr wrap="none" tIns="90000" anchor="t" anchorCtr="0"/>
          <a:lstStyle/>
          <a:p>
            <a:pPr algn="ctr"/>
            <a:endParaRPr lang="es-ES_tradnl" sz="1400"/>
          </a:p>
        </p:txBody>
      </p:sp>
      <p:sp>
        <p:nvSpPr>
          <p:cNvPr id="131076" name="Text Box 245"/>
          <p:cNvSpPr txBox="1">
            <a:spLocks noChangeArrowheads="1"/>
          </p:cNvSpPr>
          <p:nvPr/>
        </p:nvSpPr>
        <p:spPr bwMode="auto">
          <a:xfrm>
            <a:off x="-19018" y="571481"/>
            <a:ext cx="9163018" cy="6286519"/>
          </a:xfrm>
          <a:prstGeom prst="rect">
            <a:avLst/>
          </a:prstGeom>
          <a:noFill/>
          <a:ln w="9525">
            <a:noFill/>
            <a:miter lim="800000"/>
            <a:headEnd/>
            <a:tailEnd/>
          </a:ln>
        </p:spPr>
        <p:txBody>
          <a:bodyPr tIns="10800" bIns="10800">
            <a:noAutofit/>
          </a:bodyPr>
          <a:lstStyle/>
          <a:p>
            <a:pPr algn="just">
              <a:spcBef>
                <a:spcPts val="0"/>
              </a:spcBef>
            </a:pPr>
            <a:endParaRPr lang="es-MX" sz="500" b="1" dirty="0" smtClean="0">
              <a:solidFill>
                <a:schemeClr val="tx1"/>
              </a:solidFill>
            </a:endParaRPr>
          </a:p>
          <a:p>
            <a:pPr algn="just">
              <a:spcBef>
                <a:spcPts val="0"/>
              </a:spcBef>
            </a:pPr>
            <a:r>
              <a:rPr lang="es-MX" sz="1300" b="1" dirty="0" smtClean="0">
                <a:solidFill>
                  <a:schemeClr val="tx1"/>
                </a:solidFill>
              </a:rPr>
              <a:t>Entrega – recepción de documentos.</a:t>
            </a:r>
          </a:p>
          <a:p>
            <a:pPr marL="266700" indent="-266700" algn="just">
              <a:spcBef>
                <a:spcPts val="0"/>
              </a:spcBef>
            </a:pPr>
            <a:endParaRPr lang="es-MX" sz="700" dirty="0" smtClean="0">
              <a:solidFill>
                <a:schemeClr val="tx1"/>
              </a:solidFill>
            </a:endParaRPr>
          </a:p>
          <a:p>
            <a:pPr marL="266700" indent="-266700" algn="just">
              <a:spcBef>
                <a:spcPts val="0"/>
              </a:spcBef>
              <a:buFont typeface="Wingdings" pitchFamily="2" charset="2"/>
              <a:buChar char="Ø"/>
            </a:pPr>
            <a:r>
              <a:rPr lang="es-MX" sz="1300" b="0" dirty="0" smtClean="0">
                <a:solidFill>
                  <a:schemeClr val="tx1"/>
                </a:solidFill>
              </a:rPr>
              <a:t>Características que deben reunir los documentos:</a:t>
            </a:r>
          </a:p>
          <a:p>
            <a:pPr marL="266700" indent="-266700" algn="just">
              <a:spcBef>
                <a:spcPts val="0"/>
              </a:spcBef>
            </a:pPr>
            <a:endParaRPr lang="es-MX" sz="700" b="0" dirty="0" smtClean="0">
              <a:solidFill>
                <a:schemeClr val="tx1"/>
              </a:solidFill>
            </a:endParaRPr>
          </a:p>
          <a:p>
            <a:pPr marL="622300" lvl="1" indent="-176213" algn="just">
              <a:spcBef>
                <a:spcPts val="0"/>
              </a:spcBef>
              <a:buFont typeface="Wingdings" pitchFamily="2" charset="2"/>
              <a:buChar char="§"/>
            </a:pPr>
            <a:r>
              <a:rPr lang="es-MX" sz="1300" b="0" dirty="0">
                <a:solidFill>
                  <a:schemeClr val="tx1"/>
                </a:solidFill>
              </a:rPr>
              <a:t>Presentar un índice y numerar sus páginas en forma continua (no iniciar la numeración en cada apartado o sección</a:t>
            </a:r>
            <a:r>
              <a:rPr lang="es-MX" sz="1300" b="0" dirty="0" smtClean="0">
                <a:solidFill>
                  <a:schemeClr val="tx1"/>
                </a:solidFill>
              </a:rPr>
              <a:t>).</a:t>
            </a:r>
          </a:p>
          <a:p>
            <a:pPr marL="446087" lvl="1" algn="just">
              <a:spcBef>
                <a:spcPts val="0"/>
              </a:spcBef>
            </a:pPr>
            <a:endParaRPr lang="es-MX" sz="800" b="0" dirty="0">
              <a:solidFill>
                <a:schemeClr val="tx1"/>
              </a:solidFill>
            </a:endParaRPr>
          </a:p>
          <a:p>
            <a:pPr marL="622300" lvl="1" indent="-176213" algn="just">
              <a:spcBef>
                <a:spcPts val="0"/>
              </a:spcBef>
              <a:buFont typeface="Wingdings" pitchFamily="2" charset="2"/>
              <a:buChar char="§"/>
            </a:pPr>
            <a:r>
              <a:rPr lang="es-MX" sz="1300" b="0" dirty="0">
                <a:solidFill>
                  <a:schemeClr val="tx1"/>
                </a:solidFill>
              </a:rPr>
              <a:t>Contener separadores por apartado o sección</a:t>
            </a:r>
            <a:r>
              <a:rPr lang="es-MX" sz="1300" b="0" dirty="0" smtClean="0">
                <a:solidFill>
                  <a:schemeClr val="tx1"/>
                </a:solidFill>
              </a:rPr>
              <a:t>.</a:t>
            </a:r>
          </a:p>
          <a:p>
            <a:pPr marL="446087" lvl="1" algn="just">
              <a:spcBef>
                <a:spcPts val="0"/>
              </a:spcBef>
            </a:pPr>
            <a:endParaRPr lang="es-MX" sz="800" b="0" dirty="0" smtClean="0">
              <a:solidFill>
                <a:schemeClr val="tx1"/>
              </a:solidFill>
            </a:endParaRPr>
          </a:p>
          <a:p>
            <a:pPr marL="622300" lvl="1" indent="-176213" algn="just">
              <a:spcBef>
                <a:spcPts val="0"/>
              </a:spcBef>
              <a:buFont typeface="Wingdings" pitchFamily="2" charset="2"/>
              <a:buChar char="§"/>
            </a:pPr>
            <a:r>
              <a:rPr lang="es-MX" sz="1300" b="0" dirty="0" smtClean="0">
                <a:solidFill>
                  <a:schemeClr val="tx1"/>
                </a:solidFill>
              </a:rPr>
              <a:t>Respetar </a:t>
            </a:r>
            <a:r>
              <a:rPr lang="es-MX" sz="1300" b="0" dirty="0">
                <a:solidFill>
                  <a:schemeClr val="tx1"/>
                </a:solidFill>
              </a:rPr>
              <a:t>la extensión establecida de los documentos (número de cuartillas</a:t>
            </a:r>
            <a:r>
              <a:rPr lang="es-MX" sz="1300" b="0" dirty="0" smtClean="0">
                <a:solidFill>
                  <a:schemeClr val="tx1"/>
                </a:solidFill>
              </a:rPr>
              <a:t>).</a:t>
            </a:r>
          </a:p>
          <a:p>
            <a:pPr marL="622300" lvl="1" indent="-176213" algn="just">
              <a:spcBef>
                <a:spcPts val="0"/>
              </a:spcBef>
              <a:buFont typeface="Wingdings" pitchFamily="2" charset="2"/>
              <a:buChar char="§"/>
            </a:pPr>
            <a:endParaRPr lang="es-MX" sz="800" b="0" dirty="0">
              <a:solidFill>
                <a:schemeClr val="tx1"/>
              </a:solidFill>
            </a:endParaRPr>
          </a:p>
          <a:p>
            <a:pPr marL="622300" lvl="1" indent="-176213" algn="just">
              <a:spcBef>
                <a:spcPts val="0"/>
              </a:spcBef>
              <a:buFont typeface="Wingdings" pitchFamily="2" charset="2"/>
              <a:buChar char="§"/>
            </a:pPr>
            <a:r>
              <a:rPr lang="es-MX" sz="1300" b="0" dirty="0">
                <a:solidFill>
                  <a:schemeClr val="tx1"/>
                </a:solidFill>
              </a:rPr>
              <a:t>Presentarlos en carpetas de tres argollas (no se recibirán engargolados). </a:t>
            </a:r>
            <a:endParaRPr lang="es-MX" sz="1300" b="0" dirty="0" smtClean="0">
              <a:solidFill>
                <a:schemeClr val="tx1"/>
              </a:solidFill>
            </a:endParaRPr>
          </a:p>
          <a:p>
            <a:pPr marL="446087" lvl="1" algn="just">
              <a:spcBef>
                <a:spcPts val="0"/>
              </a:spcBef>
            </a:pPr>
            <a:endParaRPr lang="es-MX" sz="800" b="0" dirty="0">
              <a:solidFill>
                <a:schemeClr val="tx1"/>
              </a:solidFill>
            </a:endParaRPr>
          </a:p>
          <a:p>
            <a:pPr marL="622300" lvl="1" indent="-176213" algn="just">
              <a:spcBef>
                <a:spcPts val="0"/>
              </a:spcBef>
              <a:buFont typeface="Wingdings" pitchFamily="2" charset="2"/>
              <a:buChar char="§"/>
            </a:pPr>
            <a:r>
              <a:rPr lang="es-MX" sz="1300" b="0" dirty="0">
                <a:solidFill>
                  <a:schemeClr val="tx1"/>
                </a:solidFill>
              </a:rPr>
              <a:t>Los proyectos deberán formar parte del </a:t>
            </a:r>
            <a:r>
              <a:rPr lang="es-MX" sz="1300" b="0" dirty="0" smtClean="0">
                <a:solidFill>
                  <a:schemeClr val="tx1"/>
                </a:solidFill>
              </a:rPr>
              <a:t>PFCE-</a:t>
            </a:r>
            <a:r>
              <a:rPr lang="es-MX" sz="1300" b="0" dirty="0" err="1" smtClean="0">
                <a:solidFill>
                  <a:schemeClr val="tx1"/>
                </a:solidFill>
              </a:rPr>
              <a:t>ProFOE</a:t>
            </a:r>
            <a:r>
              <a:rPr lang="es-MX" sz="1300" b="0" dirty="0" smtClean="0">
                <a:solidFill>
                  <a:schemeClr val="tx1"/>
                </a:solidFill>
              </a:rPr>
              <a:t> </a:t>
            </a:r>
            <a:r>
              <a:rPr lang="es-MX" sz="1300" b="0" dirty="0">
                <a:solidFill>
                  <a:schemeClr val="tx1"/>
                </a:solidFill>
              </a:rPr>
              <a:t>o ProGES, según sea el caso</a:t>
            </a:r>
            <a:r>
              <a:rPr lang="es-MX" sz="1300" b="0" dirty="0" smtClean="0">
                <a:solidFill>
                  <a:schemeClr val="tx1"/>
                </a:solidFill>
              </a:rPr>
              <a:t>.</a:t>
            </a:r>
          </a:p>
          <a:p>
            <a:pPr marL="622300" lvl="1" indent="-176213" algn="just">
              <a:spcBef>
                <a:spcPts val="0"/>
              </a:spcBef>
              <a:buFont typeface="Wingdings" pitchFamily="2" charset="2"/>
              <a:buChar char="§"/>
            </a:pPr>
            <a:endParaRPr lang="es-MX" sz="800" b="0" dirty="0">
              <a:solidFill>
                <a:schemeClr val="tx1"/>
              </a:solidFill>
            </a:endParaRPr>
          </a:p>
          <a:p>
            <a:pPr marL="622300" lvl="1" indent="-176213" algn="just">
              <a:spcBef>
                <a:spcPts val="0"/>
              </a:spcBef>
              <a:buFont typeface="Wingdings" pitchFamily="2" charset="2"/>
              <a:buChar char="§"/>
            </a:pPr>
            <a:r>
              <a:rPr lang="es-MX" sz="1300" b="0" dirty="0" smtClean="0">
                <a:solidFill>
                  <a:schemeClr val="tx1"/>
                </a:solidFill>
              </a:rPr>
              <a:t>Presentar dos tantos impresos del documento del PFCE 2016-2017 (PFCE-</a:t>
            </a:r>
            <a:r>
              <a:rPr lang="es-MX" sz="1300" b="0" dirty="0" err="1" smtClean="0">
                <a:solidFill>
                  <a:schemeClr val="tx1"/>
                </a:solidFill>
              </a:rPr>
              <a:t>ProFOE</a:t>
            </a:r>
            <a:r>
              <a:rPr lang="es-MX" sz="1300" b="0" dirty="0" smtClean="0">
                <a:solidFill>
                  <a:schemeClr val="tx1"/>
                </a:solidFill>
              </a:rPr>
              <a:t>, ProGES y sus proyectos. Los </a:t>
            </a:r>
            <a:r>
              <a:rPr lang="es-MX" sz="1300" b="0" dirty="0" err="1" smtClean="0">
                <a:solidFill>
                  <a:schemeClr val="tx1"/>
                </a:solidFill>
              </a:rPr>
              <a:t>ProPE</a:t>
            </a:r>
            <a:r>
              <a:rPr lang="es-MX" sz="1300" b="0" dirty="0" smtClean="0">
                <a:solidFill>
                  <a:schemeClr val="tx1"/>
                </a:solidFill>
              </a:rPr>
              <a:t> se presentarán como anexos del documento PFCE-</a:t>
            </a:r>
            <a:r>
              <a:rPr lang="es-MX" sz="1300" b="0" dirty="0" err="1" smtClean="0">
                <a:solidFill>
                  <a:schemeClr val="tx1"/>
                </a:solidFill>
              </a:rPr>
              <a:t>ProFOE</a:t>
            </a:r>
            <a:r>
              <a:rPr lang="es-MX" sz="1300" b="0" dirty="0" smtClean="0">
                <a:solidFill>
                  <a:schemeClr val="tx1"/>
                </a:solidFill>
              </a:rPr>
              <a:t>).</a:t>
            </a:r>
          </a:p>
          <a:p>
            <a:pPr marL="446087" lvl="1" algn="just">
              <a:spcBef>
                <a:spcPts val="0"/>
              </a:spcBef>
            </a:pPr>
            <a:endParaRPr lang="es-MX" sz="800" b="0" dirty="0" smtClean="0">
              <a:solidFill>
                <a:schemeClr val="tx1"/>
              </a:solidFill>
            </a:endParaRPr>
          </a:p>
          <a:p>
            <a:pPr marL="622300" lvl="1" indent="-176213" algn="just">
              <a:spcBef>
                <a:spcPts val="0"/>
              </a:spcBef>
              <a:buFont typeface="Wingdings" pitchFamily="2" charset="2"/>
              <a:buChar char="§"/>
            </a:pPr>
            <a:r>
              <a:rPr lang="es-MX" sz="1300" b="0" dirty="0" smtClean="0">
                <a:solidFill>
                  <a:schemeClr val="tx1"/>
                </a:solidFill>
              </a:rPr>
              <a:t>Cuatro CD con el contenido del PFCE-</a:t>
            </a:r>
            <a:r>
              <a:rPr lang="es-MX" sz="1300" b="0" dirty="0" err="1" smtClean="0">
                <a:solidFill>
                  <a:schemeClr val="tx1"/>
                </a:solidFill>
              </a:rPr>
              <a:t>ProFOE</a:t>
            </a:r>
            <a:r>
              <a:rPr lang="es-MX" sz="1300" b="0" dirty="0" smtClean="0">
                <a:solidFill>
                  <a:schemeClr val="tx1"/>
                </a:solidFill>
              </a:rPr>
              <a:t> 2016-2017 (PFCE-</a:t>
            </a:r>
            <a:r>
              <a:rPr lang="es-MX" sz="1300" b="0" dirty="0" err="1" smtClean="0">
                <a:solidFill>
                  <a:schemeClr val="tx1"/>
                </a:solidFill>
              </a:rPr>
              <a:t>ProFOE</a:t>
            </a:r>
            <a:r>
              <a:rPr lang="es-MX" sz="1300" b="0" dirty="0" smtClean="0">
                <a:solidFill>
                  <a:schemeClr val="tx1"/>
                </a:solidFill>
              </a:rPr>
              <a:t>, ProPE, </a:t>
            </a:r>
            <a:r>
              <a:rPr lang="es-MX" sz="1300" b="0" dirty="0" err="1" smtClean="0">
                <a:solidFill>
                  <a:schemeClr val="tx1"/>
                </a:solidFill>
              </a:rPr>
              <a:t>ProGES</a:t>
            </a:r>
            <a:r>
              <a:rPr lang="es-MX" sz="1300" b="0" dirty="0" smtClean="0">
                <a:solidFill>
                  <a:schemeClr val="tx1"/>
                </a:solidFill>
              </a:rPr>
              <a:t> y sus proyectos). </a:t>
            </a:r>
            <a:r>
              <a:rPr lang="es-MX" sz="1300" b="0" dirty="0">
                <a:solidFill>
                  <a:schemeClr val="tx1"/>
                </a:solidFill>
              </a:rPr>
              <a:t>Los archivos de texto deben estar en formato Word y </a:t>
            </a:r>
            <a:r>
              <a:rPr lang="es-MX" sz="1300" dirty="0">
                <a:solidFill>
                  <a:schemeClr val="tx1"/>
                </a:solidFill>
              </a:rPr>
              <a:t>todas las tablas descritas en los Anexos III, </a:t>
            </a:r>
            <a:r>
              <a:rPr lang="es-MX" sz="1300" dirty="0" smtClean="0">
                <a:solidFill>
                  <a:schemeClr val="tx1"/>
                </a:solidFill>
              </a:rPr>
              <a:t>V </a:t>
            </a:r>
            <a:r>
              <a:rPr lang="es-MX" sz="1300" dirty="0">
                <a:solidFill>
                  <a:schemeClr val="tx1"/>
                </a:solidFill>
              </a:rPr>
              <a:t>A, </a:t>
            </a:r>
            <a:r>
              <a:rPr lang="es-MX" sz="1300" dirty="0" smtClean="0">
                <a:solidFill>
                  <a:schemeClr val="tx1"/>
                </a:solidFill>
              </a:rPr>
              <a:t>V </a:t>
            </a:r>
            <a:r>
              <a:rPr lang="es-MX" sz="1300" dirty="0">
                <a:solidFill>
                  <a:schemeClr val="tx1"/>
                </a:solidFill>
              </a:rPr>
              <a:t>B, </a:t>
            </a:r>
            <a:r>
              <a:rPr lang="es-MX" sz="1300" dirty="0" smtClean="0">
                <a:solidFill>
                  <a:schemeClr val="tx1"/>
                </a:solidFill>
              </a:rPr>
              <a:t>y VIII, </a:t>
            </a:r>
            <a:r>
              <a:rPr lang="es-MX" sz="1300" b="0" dirty="0" smtClean="0">
                <a:solidFill>
                  <a:schemeClr val="tx1"/>
                </a:solidFill>
              </a:rPr>
              <a:t>(formato </a:t>
            </a:r>
            <a:r>
              <a:rPr lang="es-MX" sz="1300" b="0" dirty="0">
                <a:solidFill>
                  <a:schemeClr val="tx1"/>
                </a:solidFill>
              </a:rPr>
              <a:t>de seguimiento de empleadores, Parámetros mínimos indispensables para PE de posgrado de calidad escolarizados, Parámetros mínimos indispensables para PE de posgrado de calidad a distancia, Seguimiento de Metas Compromiso, Formato para reportar las causas de la demora en las obras </a:t>
            </a:r>
            <a:r>
              <a:rPr lang="es-MX" sz="1300" b="0" dirty="0" smtClean="0">
                <a:solidFill>
                  <a:schemeClr val="tx1"/>
                </a:solidFill>
              </a:rPr>
              <a:t>apoyadas, Indicadores </a:t>
            </a:r>
            <a:r>
              <a:rPr lang="es-MX" sz="1300" b="0" dirty="0">
                <a:solidFill>
                  <a:schemeClr val="tx1"/>
                </a:solidFill>
              </a:rPr>
              <a:t>básicos de la </a:t>
            </a:r>
            <a:r>
              <a:rPr lang="es-MX" sz="1300" b="0" dirty="0" smtClean="0">
                <a:solidFill>
                  <a:schemeClr val="tx1"/>
                </a:solidFill>
              </a:rPr>
              <a:t>institución</a:t>
            </a:r>
            <a:r>
              <a:rPr lang="es-MX" sz="1300" b="0" dirty="0">
                <a:solidFill>
                  <a:schemeClr val="tx1"/>
                </a:solidFill>
              </a:rPr>
              <a:t> </a:t>
            </a:r>
            <a:r>
              <a:rPr lang="es-MX" sz="1300" b="0" dirty="0" smtClean="0">
                <a:solidFill>
                  <a:schemeClr val="tx1"/>
                </a:solidFill>
              </a:rPr>
              <a:t>y de los Programas Educativos, </a:t>
            </a:r>
            <a:r>
              <a:rPr lang="es-MX" sz="1300" b="0" dirty="0">
                <a:solidFill>
                  <a:schemeClr val="tx1"/>
                </a:solidFill>
              </a:rPr>
              <a:t>Cuadros complementarios [Pertinencia, Recomendaciones de los CIEES y COPAES, Fortalezas y Problemas, </a:t>
            </a:r>
            <a:r>
              <a:rPr lang="es-MX" sz="1300" b="0" dirty="0" smtClean="0">
                <a:solidFill>
                  <a:schemeClr val="tx1"/>
                </a:solidFill>
              </a:rPr>
              <a:t>cooperación </a:t>
            </a:r>
            <a:r>
              <a:rPr lang="es-MX" sz="1300" b="0" dirty="0">
                <a:solidFill>
                  <a:schemeClr val="tx1"/>
                </a:solidFill>
              </a:rPr>
              <a:t>académica nacional e internacional y vinculación]) </a:t>
            </a:r>
            <a:r>
              <a:rPr lang="es-MX" sz="1300" b="0" dirty="0" smtClean="0">
                <a:solidFill>
                  <a:schemeClr val="tx1"/>
                </a:solidFill>
              </a:rPr>
              <a:t>deben capturarse en el sistema. </a:t>
            </a:r>
            <a:r>
              <a:rPr lang="es-MX" sz="1300" b="0" dirty="0">
                <a:solidFill>
                  <a:schemeClr val="tx1"/>
                </a:solidFill>
              </a:rPr>
              <a:t>Los archivos no deben tener claves de acceso y la versión en disco debe coincidir con la versión impresa. </a:t>
            </a:r>
            <a:endParaRPr lang="es-MX" sz="1300" b="0" dirty="0" smtClean="0">
              <a:solidFill>
                <a:schemeClr val="tx1"/>
              </a:solidFill>
            </a:endParaRPr>
          </a:p>
          <a:p>
            <a:pPr marL="622300" lvl="1" indent="-176213" algn="just">
              <a:spcBef>
                <a:spcPts val="0"/>
              </a:spcBef>
              <a:buFont typeface="Wingdings" pitchFamily="2" charset="2"/>
              <a:buChar char="§"/>
            </a:pPr>
            <a:r>
              <a:rPr lang="es-MX" sz="1300" b="0" i="1" dirty="0" smtClean="0">
                <a:solidFill>
                  <a:schemeClr val="tx1"/>
                </a:solidFill>
              </a:rPr>
              <a:t>Los documentos PFCE-</a:t>
            </a:r>
            <a:r>
              <a:rPr lang="es-MX" sz="1300" b="0" i="1" dirty="0" err="1" smtClean="0">
                <a:solidFill>
                  <a:schemeClr val="tx1"/>
                </a:solidFill>
              </a:rPr>
              <a:t>ProFOE</a:t>
            </a:r>
            <a:r>
              <a:rPr lang="es-MX" sz="1300" b="0" i="1" dirty="0" smtClean="0">
                <a:solidFill>
                  <a:schemeClr val="tx1"/>
                </a:solidFill>
              </a:rPr>
              <a:t>, ProGES y ProPE deberán ser convertidos en formato PDF, para que sean cargados al Módulo Electrónico de Evaluación previo a la fecha de entrega-recepción de la versión física de los mismos</a:t>
            </a:r>
            <a:r>
              <a:rPr lang="es-MX" sz="1300" b="0" dirty="0" smtClean="0">
                <a:solidFill>
                  <a:schemeClr val="tx1"/>
                </a:solidFill>
              </a:rPr>
              <a:t> </a:t>
            </a:r>
            <a:r>
              <a:rPr lang="es-MX" sz="1300" dirty="0" smtClean="0">
                <a:solidFill>
                  <a:schemeClr val="tx1"/>
                </a:solidFill>
              </a:rPr>
              <a:t>(La información de ambas versiones debe ser la misma)</a:t>
            </a:r>
            <a:r>
              <a:rPr lang="es-MX" sz="1300" b="0" dirty="0">
                <a:solidFill>
                  <a:schemeClr val="tx1"/>
                </a:solidFill>
              </a:rPr>
              <a:t>; y los proyectos </a:t>
            </a:r>
            <a:r>
              <a:rPr lang="es-MX" sz="1300" b="0" dirty="0" smtClean="0">
                <a:solidFill>
                  <a:schemeClr val="tx1"/>
                </a:solidFill>
              </a:rPr>
              <a:t>PFCE-</a:t>
            </a:r>
            <a:r>
              <a:rPr lang="es-MX" sz="1300" b="0" dirty="0" err="1" smtClean="0">
                <a:solidFill>
                  <a:schemeClr val="tx1"/>
                </a:solidFill>
              </a:rPr>
              <a:t>ProFOE</a:t>
            </a:r>
            <a:r>
              <a:rPr lang="es-MX" sz="1300" b="0" dirty="0" smtClean="0">
                <a:solidFill>
                  <a:schemeClr val="tx1"/>
                </a:solidFill>
              </a:rPr>
              <a:t> y </a:t>
            </a:r>
            <a:r>
              <a:rPr lang="es-MX" sz="1300" b="0" dirty="0" err="1" smtClean="0">
                <a:solidFill>
                  <a:schemeClr val="tx1"/>
                </a:solidFill>
              </a:rPr>
              <a:t>ProGES</a:t>
            </a:r>
            <a:r>
              <a:rPr lang="es-MX" sz="1300" b="0" dirty="0" smtClean="0">
                <a:solidFill>
                  <a:schemeClr val="tx1"/>
                </a:solidFill>
              </a:rPr>
              <a:t> </a:t>
            </a:r>
            <a:r>
              <a:rPr lang="es-MX" sz="1300" b="0" dirty="0">
                <a:solidFill>
                  <a:schemeClr val="tx1"/>
                </a:solidFill>
              </a:rPr>
              <a:t>serán capturados en el módulo específico del </a:t>
            </a:r>
            <a:r>
              <a:rPr lang="es-MX" sz="1300" b="0" dirty="0" smtClean="0">
                <a:solidFill>
                  <a:schemeClr val="tx1"/>
                </a:solidFill>
              </a:rPr>
              <a:t>sistema.</a:t>
            </a:r>
          </a:p>
          <a:p>
            <a:pPr marL="165100" indent="-176213" algn="just">
              <a:spcBef>
                <a:spcPts val="0"/>
              </a:spcBef>
            </a:pPr>
            <a:endParaRPr lang="es-ES" dirty="0">
              <a:solidFill>
                <a:schemeClr val="tx1"/>
              </a:solidFill>
            </a:endParaRPr>
          </a:p>
        </p:txBody>
      </p:sp>
      <p:sp>
        <p:nvSpPr>
          <p:cNvPr id="13" name="12 Rectángulo">
            <a:hlinkClick r:id="rId3" action="ppaction://hlinksldjump"/>
          </p:cNvPr>
          <p:cNvSpPr/>
          <p:nvPr/>
        </p:nvSpPr>
        <p:spPr bwMode="auto">
          <a:xfrm flipH="1">
            <a:off x="-9509" y="6138551"/>
            <a:ext cx="9144000" cy="6886575"/>
          </a:xfrm>
          <a:prstGeom prst="rect">
            <a:avLst/>
          </a:prstGeom>
          <a:solidFill>
            <a:srgbClr val="002774">
              <a:alpha val="0"/>
            </a:srgbClr>
          </a:solidFill>
          <a:ln w="3175" algn="ctr">
            <a:solidFill>
              <a:srgbClr val="B2B2B2"/>
            </a:solidFill>
            <a:miter lim="800000"/>
            <a:headEnd/>
            <a:tailEnd/>
          </a:ln>
        </p:spPr>
        <p:txBody>
          <a:bodyPr tIns="36000" rIns="18000" bIns="36000" rtlCol="0" anchor="ctr">
            <a:noAutofit/>
          </a:bodyPr>
          <a:lstStyle/>
          <a:p>
            <a:pPr algn="just">
              <a:lnSpc>
                <a:spcPct val="90000"/>
              </a:lnSpc>
              <a:tabLst>
                <a:tab pos="180975" algn="l"/>
                <a:tab pos="447675" algn="l"/>
              </a:tabLst>
            </a:pPr>
            <a:endParaRPr lang="es-MX" sz="1300" b="1" dirty="0"/>
          </a:p>
        </p:txBody>
      </p:sp>
      <p:sp>
        <p:nvSpPr>
          <p:cNvPr id="12" name="AutoShape 13">
            <a:hlinkClick r:id="" action="ppaction://hlinkshowjump?jump=previousslide"/>
          </p:cNvPr>
          <p:cNvSpPr>
            <a:spLocks noChangeArrowheads="1"/>
          </p:cNvSpPr>
          <p:nvPr/>
        </p:nvSpPr>
        <p:spPr bwMode="auto">
          <a:xfrm flipH="1">
            <a:off x="8748713" y="644505"/>
            <a:ext cx="155575" cy="147638"/>
          </a:xfrm>
          <a:prstGeom prst="rightArrow">
            <a:avLst>
              <a:gd name="adj1" fmla="val 50000"/>
              <a:gd name="adj2" fmla="val 58732"/>
            </a:avLst>
          </a:prstGeom>
          <a:solidFill>
            <a:srgbClr val="006600">
              <a:alpha val="50195"/>
            </a:srgbClr>
          </a:solidFill>
          <a:ln w="19050" algn="ctr">
            <a:solidFill>
              <a:schemeClr val="tx1"/>
            </a:solidFill>
            <a:miter lim="800000"/>
            <a:headEnd/>
            <a:tailEnd/>
          </a:ln>
        </p:spPr>
        <p:txBody>
          <a:bodyPr wrap="none" tIns="90000" anchor="ctr"/>
          <a:lstStyle/>
          <a:p>
            <a:pPr algn="ctr"/>
            <a:endParaRPr lang="es-ES_tradnl" sz="1400"/>
          </a:p>
        </p:txBody>
      </p:sp>
      <p:pic>
        <p:nvPicPr>
          <p:cNvPr id="6" name="Imagen 5"/>
          <p:cNvPicPr>
            <a:picLocks noChangeAspect="1"/>
          </p:cNvPicPr>
          <p:nvPr/>
        </p:nvPicPr>
        <p:blipFill>
          <a:blip r:embed="rId4"/>
          <a:stretch>
            <a:fillRect/>
          </a:stretch>
        </p:blipFill>
        <p:spPr>
          <a:xfrm>
            <a:off x="810046" y="0"/>
            <a:ext cx="8333954" cy="597460"/>
          </a:xfrm>
          <a:prstGeom prst="rect">
            <a:avLst/>
          </a:prstGeom>
        </p:spPr>
      </p:pic>
    </p:spTree>
  </p:cSld>
  <p:clrMapOvr>
    <a:masterClrMapping/>
  </p:clrMapOvr>
  <p:transition spd="med"/>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p:cNvGrpSpPr>
            <a:grpSpLocks/>
          </p:cNvGrpSpPr>
          <p:nvPr/>
        </p:nvGrpSpPr>
        <p:grpSpPr bwMode="auto">
          <a:xfrm>
            <a:off x="7678738" y="1522413"/>
            <a:ext cx="1458000" cy="313200"/>
            <a:chOff x="24" y="489"/>
            <a:chExt cx="723" cy="292"/>
          </a:xfrm>
        </p:grpSpPr>
        <p:sp>
          <p:nvSpPr>
            <p:cNvPr id="137222" name="Rectangle 696"/>
            <p:cNvSpPr>
              <a:spLocks noChangeArrowheads="1"/>
            </p:cNvSpPr>
            <p:nvPr/>
          </p:nvSpPr>
          <p:spPr bwMode="auto">
            <a:xfrm>
              <a:off x="26" y="489"/>
              <a:ext cx="721" cy="285"/>
            </a:xfrm>
            <a:prstGeom prst="rect">
              <a:avLst/>
            </a:prstGeom>
            <a:noFill/>
            <a:ln w="34925">
              <a:solidFill>
                <a:srgbClr val="003366"/>
              </a:solidFill>
              <a:miter lim="800000"/>
              <a:headEnd/>
              <a:tailEnd/>
            </a:ln>
          </p:spPr>
          <p:txBody>
            <a:bodyPr wrap="none" anchor="ctr"/>
            <a:lstStyle/>
            <a:p>
              <a:pPr algn="ctr"/>
              <a:endParaRPr lang="es-ES_tradnl" sz="1400"/>
            </a:p>
          </p:txBody>
        </p:sp>
        <p:sp>
          <p:nvSpPr>
            <p:cNvPr id="137223" name="Line 697"/>
            <p:cNvSpPr>
              <a:spLocks noChangeShapeType="1"/>
            </p:cNvSpPr>
            <p:nvPr/>
          </p:nvSpPr>
          <p:spPr bwMode="auto">
            <a:xfrm>
              <a:off x="24" y="774"/>
              <a:ext cx="721" cy="0"/>
            </a:xfrm>
            <a:prstGeom prst="line">
              <a:avLst/>
            </a:prstGeom>
            <a:noFill/>
            <a:ln w="34925">
              <a:solidFill>
                <a:srgbClr val="969696"/>
              </a:solidFill>
              <a:round/>
              <a:headEnd/>
              <a:tailEnd/>
            </a:ln>
          </p:spPr>
          <p:txBody>
            <a:bodyPr/>
            <a:lstStyle/>
            <a:p>
              <a:endParaRPr lang="es-MX"/>
            </a:p>
          </p:txBody>
        </p:sp>
        <p:sp>
          <p:nvSpPr>
            <p:cNvPr id="137224" name="Line 698"/>
            <p:cNvSpPr>
              <a:spLocks noChangeShapeType="1"/>
            </p:cNvSpPr>
            <p:nvPr/>
          </p:nvSpPr>
          <p:spPr bwMode="auto">
            <a:xfrm>
              <a:off x="745" y="496"/>
              <a:ext cx="0" cy="285"/>
            </a:xfrm>
            <a:prstGeom prst="line">
              <a:avLst/>
            </a:prstGeom>
            <a:noFill/>
            <a:ln w="34925">
              <a:solidFill>
                <a:srgbClr val="969696"/>
              </a:solidFill>
              <a:round/>
              <a:headEnd/>
              <a:tailEnd/>
            </a:ln>
          </p:spPr>
          <p:txBody>
            <a:bodyPr/>
            <a:lstStyle/>
            <a:p>
              <a:endParaRPr lang="es-MX"/>
            </a:p>
          </p:txBody>
        </p:sp>
      </p:grpSp>
      <p:sp>
        <p:nvSpPr>
          <p:cNvPr id="8" name="Rectangle 244"/>
          <p:cNvSpPr>
            <a:spLocks noChangeArrowheads="1"/>
          </p:cNvSpPr>
          <p:nvPr/>
        </p:nvSpPr>
        <p:spPr bwMode="auto">
          <a:xfrm>
            <a:off x="-11295" y="1885397"/>
            <a:ext cx="9144000" cy="5033291"/>
          </a:xfrm>
          <a:prstGeom prst="rect">
            <a:avLst/>
          </a:prstGeom>
          <a:noFill/>
          <a:ln w="3175" algn="ctr">
            <a:noFill/>
            <a:miter lim="800000"/>
            <a:headEnd/>
            <a:tailEnd/>
          </a:ln>
        </p:spPr>
        <p:txBody>
          <a:bodyPr lIns="306000" tIns="144000" rIns="18000" bIns="154800" anchor="t" anchorCtr="0">
            <a:noAutofit/>
          </a:bodyPr>
          <a:lstStyle/>
          <a:p>
            <a:pPr algn="l">
              <a:spcBef>
                <a:spcPts val="300"/>
              </a:spcBef>
              <a:tabLst>
                <a:tab pos="85725" algn="l"/>
                <a:tab pos="266700" algn="l"/>
              </a:tabLst>
            </a:pPr>
            <a:endParaRPr lang="es-MX" sz="1400" b="1" dirty="0">
              <a:solidFill>
                <a:schemeClr val="tx1"/>
              </a:solidFill>
              <a:hlinkClick r:id="" action="ppaction://noaction"/>
            </a:endParaRPr>
          </a:p>
          <a:p>
            <a:pPr algn="l">
              <a:spcBef>
                <a:spcPts val="0"/>
              </a:spcBef>
              <a:spcAft>
                <a:spcPts val="600"/>
              </a:spcAft>
              <a:tabLst>
                <a:tab pos="85725" algn="l"/>
                <a:tab pos="266700" algn="l"/>
              </a:tabLst>
            </a:pPr>
            <a:r>
              <a:rPr lang="es-MX" sz="1400" b="1" dirty="0">
                <a:solidFill>
                  <a:schemeClr val="tx1"/>
                </a:solidFill>
                <a:hlinkClick r:id="rId3" action="ppaction://hlinksldjump"/>
              </a:rPr>
              <a:t>Anexo I. Descripción de algunos conceptos utilizados en la guía para formular el </a:t>
            </a:r>
            <a:r>
              <a:rPr lang="es-MX" sz="1400" b="1" dirty="0" smtClean="0">
                <a:solidFill>
                  <a:schemeClr val="tx1"/>
                </a:solidFill>
                <a:hlinkClick r:id="rId3" action="ppaction://hlinksldjump"/>
              </a:rPr>
              <a:t>PFCE 2016-2017.</a:t>
            </a:r>
            <a:endParaRPr lang="es-MX" sz="1400" b="1" dirty="0">
              <a:solidFill>
                <a:schemeClr val="tx1"/>
              </a:solidFill>
              <a:hlinkClick r:id="rId4" action="ppaction://hlinkfile"/>
            </a:endParaRPr>
          </a:p>
          <a:p>
            <a:pPr algn="l">
              <a:spcBef>
                <a:spcPts val="0"/>
              </a:spcBef>
              <a:spcAft>
                <a:spcPts val="600"/>
              </a:spcAft>
              <a:tabLst>
                <a:tab pos="85725" algn="l"/>
                <a:tab pos="266700" algn="l"/>
              </a:tabLst>
            </a:pPr>
            <a:r>
              <a:rPr lang="es-MX" sz="1400" b="1" dirty="0">
                <a:solidFill>
                  <a:schemeClr val="tx1"/>
                </a:solidFill>
                <a:hlinkClick r:id="rId5" action="ppaction://hlinkfile"/>
              </a:rPr>
              <a:t>Anexo </a:t>
            </a:r>
            <a:r>
              <a:rPr lang="es-MX" sz="1400" b="1" dirty="0" smtClean="0">
                <a:solidFill>
                  <a:schemeClr val="tx1"/>
                </a:solidFill>
                <a:hlinkClick r:id="rId5" action="ppaction://hlinkfile"/>
              </a:rPr>
              <a:t>II A. </a:t>
            </a:r>
            <a:r>
              <a:rPr lang="es-MX" sz="1400" b="1" dirty="0">
                <a:solidFill>
                  <a:schemeClr val="tx1"/>
                </a:solidFill>
                <a:hlinkClick r:id="rId5" action="ppaction://hlinkfile"/>
              </a:rPr>
              <a:t>Resultados de la Evaluación del </a:t>
            </a:r>
            <a:r>
              <a:rPr lang="es-MX" sz="1400" b="1" dirty="0" smtClean="0">
                <a:solidFill>
                  <a:schemeClr val="tx1"/>
                </a:solidFill>
                <a:hlinkClick r:id="rId5" action="ppaction://hlinkfile"/>
              </a:rPr>
              <a:t>PROFOCIE 2014-2015.</a:t>
            </a:r>
            <a:r>
              <a:rPr lang="es-MX" sz="1400" b="1" dirty="0" smtClean="0">
                <a:solidFill>
                  <a:schemeClr val="tx1"/>
                </a:solidFill>
              </a:rPr>
              <a:t> (</a:t>
            </a:r>
            <a:r>
              <a:rPr lang="es-MX" sz="1400" b="1" dirty="0" err="1" smtClean="0">
                <a:solidFill>
                  <a:schemeClr val="tx1"/>
                </a:solidFill>
              </a:rPr>
              <a:t>Colorama</a:t>
            </a:r>
            <a:r>
              <a:rPr lang="es-MX" sz="1400" b="1" dirty="0" smtClean="0">
                <a:solidFill>
                  <a:schemeClr val="tx1"/>
                </a:solidFill>
              </a:rPr>
              <a:t>)</a:t>
            </a:r>
          </a:p>
          <a:p>
            <a:pPr algn="l">
              <a:spcBef>
                <a:spcPts val="0"/>
              </a:spcBef>
              <a:spcAft>
                <a:spcPts val="600"/>
              </a:spcAft>
              <a:tabLst>
                <a:tab pos="85725" algn="l"/>
                <a:tab pos="266700" algn="l"/>
              </a:tabLst>
            </a:pPr>
            <a:r>
              <a:rPr lang="es-MX" sz="1400" b="1" dirty="0" smtClean="0">
                <a:solidFill>
                  <a:schemeClr val="tx1"/>
                </a:solidFill>
                <a:hlinkClick r:id="rId6" action="ppaction://hlinkfile"/>
              </a:rPr>
              <a:t>Anexo </a:t>
            </a:r>
            <a:r>
              <a:rPr lang="es-MX" sz="1400" b="1" dirty="0">
                <a:solidFill>
                  <a:schemeClr val="tx1"/>
                </a:solidFill>
                <a:hlinkClick r:id="rId6" action="ppaction://hlinkfile"/>
              </a:rPr>
              <a:t>III. Formato de seguimiento de egresados y empleadores.</a:t>
            </a:r>
            <a:endParaRPr lang="es-MX" sz="1400" b="1" dirty="0">
              <a:solidFill>
                <a:schemeClr val="tx1"/>
              </a:solidFill>
              <a:hlinkClick r:id="rId7" action="ppaction://hlinkfile"/>
            </a:endParaRPr>
          </a:p>
          <a:p>
            <a:pPr algn="l">
              <a:spcBef>
                <a:spcPts val="0"/>
              </a:spcBef>
              <a:spcAft>
                <a:spcPts val="600"/>
              </a:spcAft>
              <a:tabLst>
                <a:tab pos="85725" algn="l"/>
                <a:tab pos="266700" algn="l"/>
              </a:tabLst>
            </a:pPr>
            <a:r>
              <a:rPr lang="es-MX" sz="1400" b="1" dirty="0">
                <a:solidFill>
                  <a:schemeClr val="tx1"/>
                </a:solidFill>
                <a:hlinkClick r:id="rId8" action="ppaction://hlinkfile"/>
              </a:rPr>
              <a:t>Anexo IV A. Parámetros mínimos indispensables para PE de posgrado de calidad escolarizados</a:t>
            </a:r>
            <a:r>
              <a:rPr lang="es-MX" sz="1400" b="1" dirty="0" smtClean="0">
                <a:solidFill>
                  <a:schemeClr val="tx1"/>
                </a:solidFill>
                <a:hlinkClick r:id="rId8" action="ppaction://hlinkfile"/>
              </a:rPr>
              <a:t>.</a:t>
            </a:r>
            <a:r>
              <a:rPr lang="es-MX" sz="1400" b="1" dirty="0" smtClean="0">
                <a:solidFill>
                  <a:schemeClr val="tx1"/>
                </a:solidFill>
              </a:rPr>
              <a:t> (</a:t>
            </a:r>
            <a:r>
              <a:rPr lang="es-MX" sz="1400" dirty="0" smtClean="0">
                <a:solidFill>
                  <a:schemeClr val="tx1"/>
                </a:solidFill>
              </a:rPr>
              <a:t>Información de ejemplo)</a:t>
            </a:r>
            <a:endParaRPr lang="es-MX" sz="1400" b="1" dirty="0">
              <a:solidFill>
                <a:schemeClr val="tx1"/>
              </a:solidFill>
            </a:endParaRPr>
          </a:p>
          <a:p>
            <a:pPr lvl="0" algn="l">
              <a:spcBef>
                <a:spcPts val="0"/>
              </a:spcBef>
              <a:spcAft>
                <a:spcPts val="600"/>
              </a:spcAft>
              <a:tabLst>
                <a:tab pos="85725" algn="l"/>
                <a:tab pos="266700" algn="l"/>
              </a:tabLst>
            </a:pPr>
            <a:r>
              <a:rPr lang="es-MX" sz="1400" b="1" dirty="0">
                <a:solidFill>
                  <a:schemeClr val="tx1"/>
                </a:solidFill>
                <a:hlinkClick r:id="rId9" action="ppaction://hlinkfile"/>
              </a:rPr>
              <a:t>Anexo IV B. Parámetros mínimos indispensables para PE de posgrado de calidad a distancia. </a:t>
            </a:r>
            <a:r>
              <a:rPr lang="es-MX" sz="1400" dirty="0">
                <a:solidFill>
                  <a:srgbClr val="000000"/>
                </a:solidFill>
              </a:rPr>
              <a:t>(Información de ejemplo)</a:t>
            </a:r>
          </a:p>
          <a:p>
            <a:pPr lvl="0" algn="l">
              <a:spcBef>
                <a:spcPts val="0"/>
              </a:spcBef>
              <a:spcAft>
                <a:spcPts val="600"/>
              </a:spcAft>
              <a:tabLst>
                <a:tab pos="85725" algn="l"/>
                <a:tab pos="266700" algn="l"/>
              </a:tabLst>
            </a:pPr>
            <a:r>
              <a:rPr lang="es-MX" sz="1400" b="1" dirty="0" smtClean="0">
                <a:solidFill>
                  <a:schemeClr val="tx1"/>
                </a:solidFill>
                <a:hlinkClick r:id="rId10" action="ppaction://hlinkfile"/>
              </a:rPr>
              <a:t>Anexo </a:t>
            </a:r>
            <a:r>
              <a:rPr lang="es-MX" sz="1400" b="1" dirty="0">
                <a:solidFill>
                  <a:schemeClr val="tx1"/>
                </a:solidFill>
                <a:hlinkClick r:id="rId10" action="ppaction://hlinkfile"/>
              </a:rPr>
              <a:t>V A. Indicadores de capacidad académica (SES</a:t>
            </a:r>
            <a:r>
              <a:rPr lang="es-MX" sz="1400" b="1" dirty="0" smtClean="0">
                <a:solidFill>
                  <a:schemeClr val="tx1"/>
                </a:solidFill>
                <a:hlinkClick r:id="rId10" action="ppaction://hlinkfile"/>
              </a:rPr>
              <a:t>).</a:t>
            </a:r>
            <a:r>
              <a:rPr lang="es-MX" sz="1400" b="1" dirty="0" smtClean="0">
                <a:solidFill>
                  <a:schemeClr val="tx1"/>
                </a:solidFill>
              </a:rPr>
              <a:t> </a:t>
            </a:r>
            <a:r>
              <a:rPr lang="es-MX" sz="1400" dirty="0">
                <a:solidFill>
                  <a:srgbClr val="000000"/>
                </a:solidFill>
              </a:rPr>
              <a:t>(Información de ejemplo)</a:t>
            </a:r>
          </a:p>
          <a:p>
            <a:pPr algn="l">
              <a:spcBef>
                <a:spcPts val="0"/>
              </a:spcBef>
              <a:spcAft>
                <a:spcPts val="600"/>
              </a:spcAft>
              <a:tabLst>
                <a:tab pos="85725" algn="l"/>
                <a:tab pos="266700" algn="l"/>
              </a:tabLst>
            </a:pPr>
            <a:r>
              <a:rPr lang="es-MX" sz="1400" b="1" dirty="0" smtClean="0">
                <a:solidFill>
                  <a:schemeClr val="tx1"/>
                </a:solidFill>
                <a:hlinkClick r:id="rId11" action="ppaction://hlinkpres?slideindex=1&amp;slidetitle="/>
              </a:rPr>
              <a:t>Anexo </a:t>
            </a:r>
            <a:r>
              <a:rPr lang="es-MX" sz="1400" b="1" dirty="0">
                <a:solidFill>
                  <a:schemeClr val="tx1"/>
                </a:solidFill>
                <a:hlinkClick r:id="rId11" action="ppaction://hlinkpres?slideindex=1&amp;slidetitle="/>
              </a:rPr>
              <a:t>VI. Grado de desarrollo de los Cuerpos Académicos.</a:t>
            </a:r>
            <a:endParaRPr lang="es-MX" sz="1400" b="1" dirty="0">
              <a:solidFill>
                <a:schemeClr val="tx1"/>
              </a:solidFill>
            </a:endParaRPr>
          </a:p>
          <a:p>
            <a:pPr algn="l">
              <a:spcBef>
                <a:spcPts val="0"/>
              </a:spcBef>
              <a:spcAft>
                <a:spcPts val="600"/>
              </a:spcAft>
              <a:tabLst>
                <a:tab pos="85725" algn="l"/>
                <a:tab pos="266700" algn="l"/>
              </a:tabLst>
            </a:pPr>
            <a:r>
              <a:rPr lang="es-MX" sz="1400" b="1" dirty="0">
                <a:solidFill>
                  <a:schemeClr val="tx1"/>
                </a:solidFill>
                <a:hlinkClick r:id="rId12" action="ppaction://hlinkfile"/>
              </a:rPr>
              <a:t>Anexo VII. Formación </a:t>
            </a:r>
            <a:r>
              <a:rPr lang="es-MX" sz="1400" b="1" dirty="0" err="1">
                <a:solidFill>
                  <a:schemeClr val="tx1"/>
                </a:solidFill>
                <a:hlinkClick r:id="rId12" action="ppaction://hlinkfile"/>
              </a:rPr>
              <a:t>valoral</a:t>
            </a:r>
            <a:r>
              <a:rPr lang="es-MX" sz="1400" b="1" dirty="0">
                <a:solidFill>
                  <a:schemeClr val="tx1"/>
                </a:solidFill>
                <a:hlinkClick r:id="rId12" action="ppaction://hlinkfile"/>
              </a:rPr>
              <a:t> de los estudiantes.</a:t>
            </a:r>
            <a:endParaRPr lang="es-MX" sz="1400" b="1" dirty="0">
              <a:solidFill>
                <a:schemeClr val="tx1"/>
              </a:solidFill>
            </a:endParaRPr>
          </a:p>
          <a:p>
            <a:pPr algn="l">
              <a:spcBef>
                <a:spcPts val="0"/>
              </a:spcBef>
              <a:spcAft>
                <a:spcPts val="600"/>
              </a:spcAft>
              <a:tabLst>
                <a:tab pos="85725" algn="l"/>
                <a:tab pos="266700" algn="l"/>
              </a:tabLst>
            </a:pPr>
            <a:r>
              <a:rPr lang="es-MX" sz="1400" b="1" dirty="0">
                <a:solidFill>
                  <a:schemeClr val="tx1"/>
                </a:solidFill>
                <a:hlinkClick r:id="rId13" action="ppaction://hlinkfile"/>
              </a:rPr>
              <a:t>Anexo VIII . Seguimiento de Metas Compromiso.</a:t>
            </a:r>
            <a:endParaRPr lang="es-MX" sz="1400" b="1" dirty="0">
              <a:solidFill>
                <a:schemeClr val="tx1"/>
              </a:solidFill>
            </a:endParaRPr>
          </a:p>
          <a:p>
            <a:pPr algn="l">
              <a:spcBef>
                <a:spcPts val="0"/>
              </a:spcBef>
              <a:spcAft>
                <a:spcPts val="600"/>
              </a:spcAft>
              <a:tabLst>
                <a:tab pos="85725" algn="l"/>
                <a:tab pos="266700" algn="l"/>
              </a:tabLst>
            </a:pPr>
            <a:r>
              <a:rPr lang="es-MX" sz="1400" b="1" dirty="0" smtClean="0">
                <a:solidFill>
                  <a:schemeClr val="tx1"/>
                </a:solidFill>
                <a:hlinkClick r:id="rId14" action="ppaction://hlinkfile"/>
              </a:rPr>
              <a:t>Anexo XII </a:t>
            </a:r>
            <a:r>
              <a:rPr lang="es-MX" sz="1400" b="1" dirty="0">
                <a:solidFill>
                  <a:schemeClr val="tx1"/>
                </a:solidFill>
                <a:hlinkClick r:id="rId14" action="ppaction://hlinkfile"/>
              </a:rPr>
              <a:t>. Indicadores básicos de la </a:t>
            </a:r>
            <a:r>
              <a:rPr lang="es-MX" sz="1400" b="1" dirty="0" smtClean="0">
                <a:solidFill>
                  <a:schemeClr val="tx1"/>
                </a:solidFill>
                <a:hlinkClick r:id="rId14" action="ppaction://hlinkfile"/>
              </a:rPr>
              <a:t>institución y </a:t>
            </a:r>
            <a:r>
              <a:rPr lang="es-MX" sz="1400" b="1" dirty="0">
                <a:solidFill>
                  <a:schemeClr val="tx1"/>
                </a:solidFill>
                <a:hlinkClick r:id="rId14" action="ppaction://hlinkfile"/>
              </a:rPr>
              <a:t>del Programa Educativo.</a:t>
            </a:r>
            <a:endParaRPr lang="es-MX" sz="1400" b="1" dirty="0">
              <a:solidFill>
                <a:schemeClr val="tx1"/>
              </a:solidFill>
            </a:endParaRPr>
          </a:p>
          <a:p>
            <a:pPr algn="l">
              <a:spcBef>
                <a:spcPts val="0"/>
              </a:spcBef>
              <a:spcAft>
                <a:spcPts val="600"/>
              </a:spcAft>
              <a:tabLst>
                <a:tab pos="85725" algn="l"/>
                <a:tab pos="266700" algn="l"/>
              </a:tabLst>
            </a:pPr>
            <a:r>
              <a:rPr lang="es-MX" sz="1400" b="1" dirty="0" smtClean="0">
                <a:solidFill>
                  <a:schemeClr val="tx1"/>
                </a:solidFill>
                <a:hlinkClick r:id="rId15" action="ppaction://hlinkfile"/>
              </a:rPr>
              <a:t>Anexo XIII. </a:t>
            </a:r>
            <a:r>
              <a:rPr lang="es-MX" sz="1400" b="1" dirty="0">
                <a:solidFill>
                  <a:schemeClr val="tx1"/>
                </a:solidFill>
                <a:hlinkClick r:id="rId15" action="ppaction://hlinkfile"/>
              </a:rPr>
              <a:t>Cuadros complementarios (Pertinencia, Recomendaciones de los CIEES y COPAES, Fortalezas y </a:t>
            </a:r>
            <a:r>
              <a:rPr lang="es-MX" sz="1400" b="1" dirty="0" smtClean="0">
                <a:solidFill>
                  <a:schemeClr val="tx1"/>
                </a:solidFill>
                <a:hlinkClick r:id="rId15" action="ppaction://hlinkfile"/>
              </a:rPr>
              <a:t>Problemas, cooperación académica nacional e internacional y vinculación).</a:t>
            </a:r>
            <a:endParaRPr lang="es-MX" sz="1400" b="1" dirty="0" smtClean="0">
              <a:solidFill>
                <a:schemeClr val="tx1"/>
              </a:solidFill>
            </a:endParaRPr>
          </a:p>
        </p:txBody>
      </p:sp>
      <p:grpSp>
        <p:nvGrpSpPr>
          <p:cNvPr id="10" name="Group 143"/>
          <p:cNvGrpSpPr>
            <a:grpSpLocks/>
          </p:cNvGrpSpPr>
          <p:nvPr/>
        </p:nvGrpSpPr>
        <p:grpSpPr bwMode="auto">
          <a:xfrm>
            <a:off x="7700678" y="1684520"/>
            <a:ext cx="496931" cy="42862"/>
            <a:chOff x="1447" y="674"/>
            <a:chExt cx="565" cy="27"/>
          </a:xfrm>
        </p:grpSpPr>
        <p:pic>
          <p:nvPicPr>
            <p:cNvPr id="14" name="Picture 144" descr="jnchainslw"/>
            <p:cNvPicPr preferRelativeResize="0">
              <a:picLocks noChangeArrowheads="1" noCrop="1"/>
            </p:cNvPicPr>
            <p:nvPr/>
          </p:nvPicPr>
          <p:blipFill>
            <a:blip r:embed="rId16" cstate="print"/>
            <a:srcRect/>
            <a:stretch>
              <a:fillRect/>
            </a:stretch>
          </p:blipFill>
          <p:spPr bwMode="auto">
            <a:xfrm>
              <a:off x="1447" y="674"/>
              <a:ext cx="354" cy="27"/>
            </a:xfrm>
            <a:prstGeom prst="rect">
              <a:avLst/>
            </a:prstGeom>
            <a:noFill/>
            <a:ln w="9525">
              <a:noFill/>
              <a:miter lim="800000"/>
              <a:headEnd/>
              <a:tailEnd/>
            </a:ln>
          </p:spPr>
        </p:pic>
        <p:pic>
          <p:nvPicPr>
            <p:cNvPr id="15" name="Picture 145" descr="jnchainslw"/>
            <p:cNvPicPr preferRelativeResize="0">
              <a:picLocks noChangeArrowheads="1" noCrop="1"/>
            </p:cNvPicPr>
            <p:nvPr/>
          </p:nvPicPr>
          <p:blipFill>
            <a:blip r:embed="rId16" cstate="print"/>
            <a:srcRect/>
            <a:stretch>
              <a:fillRect/>
            </a:stretch>
          </p:blipFill>
          <p:spPr bwMode="auto">
            <a:xfrm>
              <a:off x="1658" y="674"/>
              <a:ext cx="354" cy="27"/>
            </a:xfrm>
            <a:prstGeom prst="rect">
              <a:avLst/>
            </a:prstGeom>
            <a:noFill/>
            <a:ln w="9525">
              <a:noFill/>
              <a:miter lim="800000"/>
              <a:headEnd/>
              <a:tailEnd/>
            </a:ln>
          </p:spPr>
        </p:pic>
      </p:grpSp>
      <p:pic>
        <p:nvPicPr>
          <p:cNvPr id="11" name="Imagen 10"/>
          <p:cNvPicPr>
            <a:picLocks noChangeAspect="1"/>
          </p:cNvPicPr>
          <p:nvPr/>
        </p:nvPicPr>
        <p:blipFill>
          <a:blip r:embed="rId17"/>
          <a:stretch>
            <a:fillRect/>
          </a:stretch>
        </p:blipFill>
        <p:spPr>
          <a:xfrm>
            <a:off x="810046" y="0"/>
            <a:ext cx="8333954" cy="597460"/>
          </a:xfrm>
          <a:prstGeom prst="rect">
            <a:avLst/>
          </a:prstGeom>
        </p:spPr>
      </p:pic>
    </p:spTree>
  </p:cSld>
  <p:clrMapOvr>
    <a:masterClrMapping/>
  </p:clrMapOvr>
  <p:transition spd="med"/>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0088" name="Group 40"/>
          <p:cNvGraphicFramePr>
            <a:graphicFrameLocks noGrp="1"/>
          </p:cNvGraphicFramePr>
          <p:nvPr>
            <p:ph/>
            <p:extLst>
              <p:ext uri="{D42A27DB-BD31-4B8C-83A1-F6EECF244321}">
                <p14:modId xmlns:p14="http://schemas.microsoft.com/office/powerpoint/2010/main" val="1333948267"/>
              </p:ext>
            </p:extLst>
          </p:nvPr>
        </p:nvGraphicFramePr>
        <p:xfrm>
          <a:off x="0" y="1862127"/>
          <a:ext cx="9142413" cy="877824"/>
        </p:xfrm>
        <a:graphic>
          <a:graphicData uri="http://schemas.openxmlformats.org/drawingml/2006/table">
            <a:tbl>
              <a:tblPr/>
              <a:tblGrid>
                <a:gridCol w="3046413"/>
                <a:gridCol w="3049587"/>
                <a:gridCol w="3046413"/>
              </a:tblGrid>
              <a:tr h="269875">
                <a:tc gridSpan="3">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s-MX" sz="1200" b="1" i="0" u="none" strike="noStrike" cap="none" normalizeH="0" baseline="0" dirty="0" smtClean="0">
                          <a:ln>
                            <a:noFill/>
                          </a:ln>
                          <a:solidFill>
                            <a:schemeClr val="tx1"/>
                          </a:solidFill>
                          <a:effectLst/>
                          <a:latin typeface="Arial" charset="0"/>
                        </a:rPr>
                        <a:t>Anexo I</a:t>
                      </a:r>
                    </a:p>
                    <a:p>
                      <a:pPr marL="0" marR="0" lvl="0" indent="0" algn="ctr" defTabSz="914400" rtl="0" eaLnBrk="1" fontAlgn="base" latinLnBrk="0" hangingPunct="1">
                        <a:lnSpc>
                          <a:spcPct val="90000"/>
                        </a:lnSpc>
                        <a:spcBef>
                          <a:spcPct val="0"/>
                        </a:spcBef>
                        <a:spcAft>
                          <a:spcPct val="0"/>
                        </a:spcAft>
                        <a:buClrTx/>
                        <a:buSzTx/>
                        <a:buFontTx/>
                        <a:buNone/>
                        <a:tabLst/>
                      </a:pPr>
                      <a:r>
                        <a:rPr kumimoji="0" lang="es-MX" sz="1200" b="1" i="0" u="none" strike="noStrike" cap="none" normalizeH="0" baseline="0" dirty="0" smtClean="0">
                          <a:ln>
                            <a:noFill/>
                          </a:ln>
                          <a:solidFill>
                            <a:schemeClr val="tx1"/>
                          </a:solidFill>
                          <a:effectLst/>
                          <a:latin typeface="Arial" charset="0"/>
                        </a:rPr>
                        <a:t>Descripción de algunos conceptos utilizados en la guía para formular el PFCE 2016-2017</a:t>
                      </a:r>
                      <a:endParaRPr kumimoji="0" lang="es-ES" sz="1200" b="1" i="0" u="none" strike="noStrike" cap="none" normalizeH="0" baseline="0" dirty="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MX"/>
                    </a:p>
                  </a:txBody>
                  <a:tcPr/>
                </a:tc>
                <a:tc hMerge="1">
                  <a:txBody>
                    <a:bodyPr/>
                    <a:lstStyle/>
                    <a:p>
                      <a:endParaRPr lang="es-MX"/>
                    </a:p>
                  </a:txBody>
                  <a:tcPr/>
                </a:tc>
              </a:tr>
              <a:tr h="104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smtClean="0">
                          <a:ln>
                            <a:noFill/>
                          </a:ln>
                          <a:solidFill>
                            <a:schemeClr val="tx1"/>
                          </a:solidFill>
                          <a:effectLst/>
                          <a:latin typeface="Arial" charset="0"/>
                          <a:hlinkClick r:id="rId2" action="ppaction://hlinksldjump"/>
                        </a:rPr>
                        <a:t>Análisis</a:t>
                      </a:r>
                      <a:endParaRPr kumimoji="0" lang="es-ES" sz="1200" b="0" i="0" u="none" strike="noStrike" cap="none" normalizeH="0" baseline="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smtClean="0">
                          <a:ln>
                            <a:noFill/>
                          </a:ln>
                          <a:solidFill>
                            <a:schemeClr val="tx1"/>
                          </a:solidFill>
                          <a:effectLst/>
                          <a:latin typeface="Arial" charset="0"/>
                          <a:hlinkClick r:id="rId2" action="ppaction://hlinksldjump"/>
                        </a:rPr>
                        <a:t>Análisis de brechas entre los PE</a:t>
                      </a:r>
                      <a:endParaRPr kumimoji="0" lang="es-ES" sz="1200" b="0" i="0" u="none" strike="noStrike" cap="none" normalizeH="0" baseline="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smtClean="0">
                          <a:ln>
                            <a:noFill/>
                          </a:ln>
                          <a:solidFill>
                            <a:schemeClr val="tx1"/>
                          </a:solidFill>
                          <a:effectLst/>
                          <a:latin typeface="Arial" charset="0"/>
                          <a:hlinkClick r:id="rId3" action="ppaction://hlinksldjump"/>
                        </a:rPr>
                        <a:t>Consistencia</a:t>
                      </a:r>
                      <a:endParaRPr kumimoji="0" lang="es-ES" sz="1200" b="0" i="0" u="none" strike="noStrike" cap="none" normalizeH="0" baseline="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smtClean="0">
                          <a:ln>
                            <a:noFill/>
                          </a:ln>
                          <a:solidFill>
                            <a:schemeClr val="tx1"/>
                          </a:solidFill>
                          <a:effectLst/>
                          <a:latin typeface="Arial" charset="0"/>
                          <a:hlinkClick r:id="" action="ppaction://noaction"/>
                        </a:rPr>
                        <a:t>Contextualización</a:t>
                      </a:r>
                      <a:endParaRPr kumimoji="0" lang="es-ES" sz="1200" b="0" i="0" u="none" strike="noStrike" cap="none" normalizeH="0" baseline="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smtClean="0">
                          <a:ln>
                            <a:noFill/>
                          </a:ln>
                          <a:solidFill>
                            <a:schemeClr val="tx1"/>
                          </a:solidFill>
                          <a:effectLst/>
                          <a:latin typeface="Arial" charset="0"/>
                          <a:hlinkClick r:id="rId4" action="ppaction://hlinksldjump"/>
                        </a:rPr>
                        <a:t>Problemas Estructurales</a:t>
                      </a:r>
                      <a:endParaRPr kumimoji="0" lang="es-ES" sz="1200" b="0" i="0" u="none" strike="noStrike" cap="none" normalizeH="0" baseline="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smtClean="0">
                          <a:ln>
                            <a:noFill/>
                          </a:ln>
                          <a:solidFill>
                            <a:schemeClr val="tx1"/>
                          </a:solidFill>
                          <a:effectLst/>
                          <a:latin typeface="Arial" charset="0"/>
                          <a:hlinkClick r:id="rId5" action="ppaction://hlinksldjump"/>
                        </a:rPr>
                        <a:t>Tasa de egreso</a:t>
                      </a:r>
                      <a:endParaRPr kumimoji="0" lang="es-ES" sz="1200" b="0" i="0" u="none" strike="noStrike" cap="none" normalizeH="0" baseline="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4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dirty="0" smtClean="0">
                          <a:ln>
                            <a:noFill/>
                          </a:ln>
                          <a:solidFill>
                            <a:schemeClr val="tx1"/>
                          </a:solidFill>
                          <a:effectLst/>
                          <a:latin typeface="Arial" charset="0"/>
                          <a:hlinkClick r:id="rId5" action="ppaction://hlinksldjump"/>
                        </a:rPr>
                        <a:t>Tasa de Titulación</a:t>
                      </a:r>
                      <a:endParaRPr kumimoji="0" lang="es-ES" sz="1200" b="0" i="0" u="none" strike="noStrike" cap="none" normalizeH="0" baseline="0" dirty="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smtClean="0">
                          <a:ln>
                            <a:noFill/>
                          </a:ln>
                          <a:solidFill>
                            <a:schemeClr val="tx1"/>
                          </a:solidFill>
                          <a:effectLst/>
                          <a:latin typeface="Arial" charset="0"/>
                          <a:hlinkClick r:id="rId4" action="ppaction://hlinksldjump"/>
                        </a:rPr>
                        <a:t>Programas educativos evaluables</a:t>
                      </a:r>
                      <a:endParaRPr kumimoji="0" lang="es-ES" sz="1200" b="0" i="0" u="none" strike="noStrike" cap="none" normalizeH="0" baseline="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_tradnl" sz="1200" b="0" i="0" u="none" strike="noStrike" cap="none" normalizeH="0" baseline="0" dirty="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8" name="Picture 243" descr="jnchainslw"/>
          <p:cNvPicPr preferRelativeResize="0">
            <a:picLocks noChangeArrowheads="1" noCrop="1"/>
          </p:cNvPicPr>
          <p:nvPr/>
        </p:nvPicPr>
        <p:blipFill>
          <a:blip cstate="print"/>
          <a:srcRect/>
          <a:stretch>
            <a:fillRect/>
          </a:stretch>
        </p:blipFill>
        <p:spPr bwMode="auto">
          <a:xfrm>
            <a:off x="7712075" y="1712913"/>
            <a:ext cx="561975" cy="42862"/>
          </a:xfrm>
          <a:prstGeom prst="rect">
            <a:avLst/>
          </a:prstGeom>
          <a:noFill/>
          <a:ln w="9525">
            <a:noFill/>
            <a:miter lim="800000"/>
            <a:headEnd/>
            <a:tailEnd/>
          </a:ln>
        </p:spPr>
      </p:pic>
      <p:grpSp>
        <p:nvGrpSpPr>
          <p:cNvPr id="9" name="Group 22"/>
          <p:cNvGrpSpPr>
            <a:grpSpLocks/>
          </p:cNvGrpSpPr>
          <p:nvPr/>
        </p:nvGrpSpPr>
        <p:grpSpPr bwMode="auto">
          <a:xfrm>
            <a:off x="7678738" y="1522413"/>
            <a:ext cx="1458000" cy="313200"/>
            <a:chOff x="24" y="489"/>
            <a:chExt cx="723" cy="292"/>
          </a:xfrm>
        </p:grpSpPr>
        <p:sp>
          <p:nvSpPr>
            <p:cNvPr id="10" name="Rectangle 696"/>
            <p:cNvSpPr>
              <a:spLocks noChangeArrowheads="1"/>
            </p:cNvSpPr>
            <p:nvPr/>
          </p:nvSpPr>
          <p:spPr bwMode="auto">
            <a:xfrm>
              <a:off x="26" y="489"/>
              <a:ext cx="721" cy="285"/>
            </a:xfrm>
            <a:prstGeom prst="rect">
              <a:avLst/>
            </a:prstGeom>
            <a:noFill/>
            <a:ln w="34925">
              <a:solidFill>
                <a:srgbClr val="003366"/>
              </a:solidFill>
              <a:miter lim="800000"/>
              <a:headEnd/>
              <a:tailEnd/>
            </a:ln>
          </p:spPr>
          <p:txBody>
            <a:bodyPr wrap="none" anchor="ctr"/>
            <a:lstStyle/>
            <a:p>
              <a:pPr algn="ctr"/>
              <a:endParaRPr lang="es-ES_tradnl" sz="1400"/>
            </a:p>
          </p:txBody>
        </p:sp>
        <p:sp>
          <p:nvSpPr>
            <p:cNvPr id="11" name="Line 697"/>
            <p:cNvSpPr>
              <a:spLocks noChangeShapeType="1"/>
            </p:cNvSpPr>
            <p:nvPr/>
          </p:nvSpPr>
          <p:spPr bwMode="auto">
            <a:xfrm>
              <a:off x="24" y="774"/>
              <a:ext cx="721" cy="0"/>
            </a:xfrm>
            <a:prstGeom prst="line">
              <a:avLst/>
            </a:prstGeom>
            <a:noFill/>
            <a:ln w="34925">
              <a:solidFill>
                <a:srgbClr val="969696"/>
              </a:solidFill>
              <a:round/>
              <a:headEnd/>
              <a:tailEnd/>
            </a:ln>
          </p:spPr>
          <p:txBody>
            <a:bodyPr/>
            <a:lstStyle/>
            <a:p>
              <a:endParaRPr lang="es-MX"/>
            </a:p>
          </p:txBody>
        </p:sp>
        <p:sp>
          <p:nvSpPr>
            <p:cNvPr id="12" name="Line 698"/>
            <p:cNvSpPr>
              <a:spLocks noChangeShapeType="1"/>
            </p:cNvSpPr>
            <p:nvPr/>
          </p:nvSpPr>
          <p:spPr bwMode="auto">
            <a:xfrm>
              <a:off x="745" y="496"/>
              <a:ext cx="0" cy="285"/>
            </a:xfrm>
            <a:prstGeom prst="line">
              <a:avLst/>
            </a:prstGeom>
            <a:noFill/>
            <a:ln w="34925">
              <a:solidFill>
                <a:srgbClr val="969696"/>
              </a:solidFill>
              <a:round/>
              <a:headEnd/>
              <a:tailEnd/>
            </a:ln>
          </p:spPr>
          <p:txBody>
            <a:bodyPr/>
            <a:lstStyle/>
            <a:p>
              <a:endParaRPr lang="es-MX"/>
            </a:p>
          </p:txBody>
        </p:sp>
      </p:grpSp>
      <p:pic>
        <p:nvPicPr>
          <p:cNvPr id="13" name="Imagen 12"/>
          <p:cNvPicPr>
            <a:picLocks noChangeAspect="1"/>
          </p:cNvPicPr>
          <p:nvPr/>
        </p:nvPicPr>
        <p:blipFill>
          <a:blip r:embed="rId6"/>
          <a:stretch>
            <a:fillRect/>
          </a:stretch>
        </p:blipFill>
        <p:spPr>
          <a:xfrm>
            <a:off x="798751" y="0"/>
            <a:ext cx="8333954" cy="597460"/>
          </a:xfrm>
          <a:prstGeom prst="rect">
            <a:avLst/>
          </a:prstGeom>
        </p:spPr>
      </p:pic>
    </p:spTree>
  </p:cSld>
  <p:clrMapOvr>
    <a:masterClrMapping/>
  </p:clrMapOvr>
  <p:transition spd="med"/>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4"/>
          <p:cNvSpPr txBox="1">
            <a:spLocks noChangeArrowheads="1"/>
          </p:cNvSpPr>
          <p:nvPr/>
        </p:nvSpPr>
        <p:spPr bwMode="auto">
          <a:xfrm>
            <a:off x="0" y="2721883"/>
            <a:ext cx="9144000" cy="4163501"/>
          </a:xfrm>
          <a:prstGeom prst="rect">
            <a:avLst/>
          </a:prstGeom>
          <a:noFill/>
          <a:ln w="9525">
            <a:noFill/>
            <a:miter lim="800000"/>
            <a:headEnd/>
            <a:tailEnd/>
          </a:ln>
        </p:spPr>
        <p:txBody>
          <a:bodyPr wrap="square" tIns="10800" bIns="10800">
            <a:noAutofit/>
          </a:bodyPr>
          <a:lstStyle/>
          <a:p>
            <a:pPr algn="just"/>
            <a:endParaRPr lang="es-MX" sz="800" dirty="0" smtClean="0">
              <a:solidFill>
                <a:schemeClr val="tx1"/>
              </a:solidFill>
            </a:endParaRPr>
          </a:p>
          <a:p>
            <a:pPr algn="just"/>
            <a:r>
              <a:rPr lang="es-MX" sz="1400" dirty="0" smtClean="0">
                <a:solidFill>
                  <a:schemeClr val="tx1"/>
                </a:solidFill>
              </a:rPr>
              <a:t>Análisis</a:t>
            </a:r>
            <a:endParaRPr lang="es-ES" sz="1400" b="0" dirty="0">
              <a:solidFill>
                <a:schemeClr val="tx1"/>
              </a:solidFill>
            </a:endParaRPr>
          </a:p>
          <a:p>
            <a:pPr algn="just"/>
            <a:endParaRPr lang="es-ES" sz="800" b="0" dirty="0">
              <a:solidFill>
                <a:schemeClr val="tx1"/>
              </a:solidFill>
            </a:endParaRPr>
          </a:p>
          <a:p>
            <a:pPr algn="just"/>
            <a:r>
              <a:rPr lang="es-MX" sz="1200" b="0" dirty="0">
                <a:solidFill>
                  <a:schemeClr val="tx1"/>
                </a:solidFill>
              </a:rPr>
              <a:t>     Cuando la guía solicita el </a:t>
            </a:r>
            <a:r>
              <a:rPr lang="es-MX" sz="1200" b="0" i="1" dirty="0">
                <a:solidFill>
                  <a:schemeClr val="tx1"/>
                </a:solidFill>
              </a:rPr>
              <a:t>análisis</a:t>
            </a:r>
            <a:r>
              <a:rPr lang="es-MX" sz="1200" b="0" dirty="0">
                <a:solidFill>
                  <a:schemeClr val="tx1"/>
                </a:solidFill>
              </a:rPr>
              <a:t> de cierto ámbito de la institución se refiere a</a:t>
            </a:r>
            <a:r>
              <a:rPr lang="es-MX" sz="1200" b="0" dirty="0" smtClean="0">
                <a:solidFill>
                  <a:schemeClr val="tx1"/>
                </a:solidFill>
              </a:rPr>
              <a:t>:</a:t>
            </a:r>
          </a:p>
          <a:p>
            <a:pPr algn="just"/>
            <a:endParaRPr lang="es-MX" sz="800" dirty="0">
              <a:solidFill>
                <a:schemeClr val="tx1"/>
              </a:solidFill>
            </a:endParaRPr>
          </a:p>
          <a:p>
            <a:pPr marL="623888" lvl="2" indent="-174625" algn="just">
              <a:buFont typeface="Wingdings" pitchFamily="2" charset="2"/>
              <a:buChar char="Ø"/>
            </a:pPr>
            <a:r>
              <a:rPr lang="es-MX" b="0" dirty="0">
                <a:solidFill>
                  <a:schemeClr val="tx1"/>
                </a:solidFill>
              </a:rPr>
              <a:t>Realizar un diagnóstico de las características y circunstancias de la situación en que se encuentra la institución, los PE y los CA; para lo cual debe considerarse la misión, la visión, las políticas, los objetivos estratégicos y las metas compromiso, según sea el caso.</a:t>
            </a:r>
          </a:p>
          <a:p>
            <a:pPr marL="623888" lvl="2" indent="-174625" algn="just">
              <a:buFont typeface="Wingdings" pitchFamily="2" charset="2"/>
              <a:buChar char="Ø"/>
            </a:pPr>
            <a:r>
              <a:rPr lang="es-MX" b="0" dirty="0">
                <a:solidFill>
                  <a:schemeClr val="tx1"/>
                </a:solidFill>
              </a:rPr>
              <a:t>Identificar las causas que originan las diferencias entre la situación actual y la deseable.</a:t>
            </a:r>
          </a:p>
          <a:p>
            <a:pPr marL="623888" lvl="2" indent="-174625" algn="just">
              <a:buFont typeface="Wingdings" pitchFamily="2" charset="2"/>
              <a:buChar char="Ø"/>
            </a:pPr>
            <a:r>
              <a:rPr lang="es-MX" b="0" dirty="0">
                <a:solidFill>
                  <a:schemeClr val="tx1"/>
                </a:solidFill>
              </a:rPr>
              <a:t>Realizar como parte del análisis una revisión sobre la pertinencia y suficiencia de las estrategias actuales para alcanzar las metas compromiso para el periodo </a:t>
            </a:r>
            <a:r>
              <a:rPr lang="es-MX" b="0" dirty="0" smtClean="0">
                <a:solidFill>
                  <a:schemeClr val="tx1"/>
                </a:solidFill>
              </a:rPr>
              <a:t>2014-2019.</a:t>
            </a:r>
            <a:endParaRPr lang="es-MX" b="0" dirty="0">
              <a:solidFill>
                <a:schemeClr val="tx1"/>
              </a:solidFill>
            </a:endParaRPr>
          </a:p>
          <a:p>
            <a:pPr marL="623888" lvl="2" indent="-174625" algn="just">
              <a:buFont typeface="Wingdings" pitchFamily="2" charset="2"/>
              <a:buChar char="Ø"/>
            </a:pPr>
            <a:r>
              <a:rPr lang="es-MX" b="0" dirty="0">
                <a:solidFill>
                  <a:schemeClr val="tx1"/>
                </a:solidFill>
              </a:rPr>
              <a:t>Inferir juicios de valor y conclusiones que orienten la solución de la problemática identificada, con base en  la congruencia con el marco de referencia.</a:t>
            </a:r>
          </a:p>
          <a:p>
            <a:pPr algn="just"/>
            <a:endParaRPr lang="es-MX" sz="800" dirty="0">
              <a:solidFill>
                <a:schemeClr val="tx1"/>
              </a:solidFill>
            </a:endParaRPr>
          </a:p>
          <a:p>
            <a:pPr algn="just"/>
            <a:r>
              <a:rPr lang="es-MX" sz="1400" dirty="0">
                <a:solidFill>
                  <a:schemeClr val="tx1"/>
                </a:solidFill>
              </a:rPr>
              <a:t>Análisis de brechas entre los PE y </a:t>
            </a:r>
            <a:r>
              <a:rPr lang="es-MX" sz="1400" dirty="0" smtClean="0">
                <a:solidFill>
                  <a:schemeClr val="tx1"/>
                </a:solidFill>
              </a:rPr>
              <a:t>CA</a:t>
            </a:r>
          </a:p>
          <a:p>
            <a:pPr algn="just"/>
            <a:endParaRPr lang="es-MX" sz="800" dirty="0">
              <a:solidFill>
                <a:schemeClr val="tx1"/>
              </a:solidFill>
            </a:endParaRPr>
          </a:p>
          <a:p>
            <a:pPr marL="261938" lvl="1" indent="4763" algn="just"/>
            <a:r>
              <a:rPr lang="es-MX" sz="1200" b="0" dirty="0">
                <a:solidFill>
                  <a:schemeClr val="tx1"/>
                </a:solidFill>
              </a:rPr>
              <a:t>Cuando en la guía se menciona el análisis de brechas entre los PE y CA, se refiere al estudio detallado del conjunto de los PE y CA para identificar los rezagos y diferencias entre ellas respecto a</a:t>
            </a:r>
            <a:r>
              <a:rPr lang="es-MX" sz="1200" b="0" dirty="0" smtClean="0">
                <a:solidFill>
                  <a:schemeClr val="tx1"/>
                </a:solidFill>
              </a:rPr>
              <a:t>:</a:t>
            </a:r>
          </a:p>
          <a:p>
            <a:pPr marL="261938" lvl="1" indent="4763" algn="just"/>
            <a:endParaRPr lang="es-MX" sz="800" b="0" dirty="0">
              <a:solidFill>
                <a:schemeClr val="tx1"/>
              </a:solidFill>
            </a:endParaRPr>
          </a:p>
          <a:p>
            <a:pPr marL="623888" lvl="2" indent="-174625" algn="just">
              <a:buFont typeface="Wingdings" pitchFamily="2" charset="2"/>
              <a:buChar char="Ø"/>
            </a:pPr>
            <a:r>
              <a:rPr lang="es-MX" b="0" dirty="0" smtClean="0">
                <a:solidFill>
                  <a:schemeClr val="tx1"/>
                </a:solidFill>
              </a:rPr>
              <a:t>El </a:t>
            </a:r>
            <a:r>
              <a:rPr lang="es-MX" b="0" dirty="0">
                <a:solidFill>
                  <a:schemeClr val="tx1"/>
                </a:solidFill>
              </a:rPr>
              <a:t>grado de desarrollo de los PE. Los programas reconocidos por su buena calidad y los que no lo están.</a:t>
            </a:r>
          </a:p>
          <a:p>
            <a:pPr marL="623888" lvl="2" indent="-174625" algn="just">
              <a:buFont typeface="Wingdings" pitchFamily="2" charset="2"/>
              <a:buChar char="Ø"/>
            </a:pPr>
            <a:r>
              <a:rPr lang="es-MX" b="0" dirty="0">
                <a:solidFill>
                  <a:schemeClr val="tx1"/>
                </a:solidFill>
              </a:rPr>
              <a:t>Los indicadores de desempeño de los PE (tasas de aprobación, titulación, eficiencia terminal, etcétera).</a:t>
            </a:r>
          </a:p>
          <a:p>
            <a:pPr marL="623888" lvl="2" indent="-174625" algn="just">
              <a:buFont typeface="Wingdings" pitchFamily="2" charset="2"/>
              <a:buChar char="Ø"/>
            </a:pPr>
            <a:r>
              <a:rPr lang="es-MX" b="0" dirty="0">
                <a:solidFill>
                  <a:schemeClr val="tx1"/>
                </a:solidFill>
              </a:rPr>
              <a:t>La habilitación del profesorado de carrera.</a:t>
            </a:r>
          </a:p>
          <a:p>
            <a:pPr marL="623888" lvl="2" indent="-174625" algn="just">
              <a:buFont typeface="Wingdings" pitchFamily="2" charset="2"/>
              <a:buChar char="Ø"/>
            </a:pPr>
            <a:r>
              <a:rPr lang="es-MX" b="0" dirty="0">
                <a:solidFill>
                  <a:schemeClr val="tx1"/>
                </a:solidFill>
              </a:rPr>
              <a:t>La conformación y grado de consolidación de los CA.</a:t>
            </a:r>
          </a:p>
          <a:p>
            <a:pPr marL="623888" lvl="2" indent="-174625" algn="just">
              <a:buFont typeface="Wingdings" pitchFamily="2" charset="2"/>
              <a:buChar char="Ø"/>
            </a:pPr>
            <a:r>
              <a:rPr lang="es-MX" b="0" dirty="0">
                <a:solidFill>
                  <a:schemeClr val="tx1"/>
                </a:solidFill>
              </a:rPr>
              <a:t>Otros indicadores básicos.</a:t>
            </a:r>
          </a:p>
          <a:p>
            <a:pPr marL="623888" lvl="2" indent="-174625" algn="just">
              <a:buFont typeface="Wingdings" pitchFamily="2" charset="2"/>
              <a:buChar char="Ø"/>
            </a:pPr>
            <a:r>
              <a:rPr lang="es-MX" b="0" dirty="0">
                <a:solidFill>
                  <a:schemeClr val="tx1"/>
                </a:solidFill>
              </a:rPr>
              <a:t>La congruencia con la misión, la visión, las políticas, los objetivos estratégicos y las metas compromiso, según sea el caso.</a:t>
            </a:r>
          </a:p>
        </p:txBody>
      </p:sp>
      <p:graphicFrame>
        <p:nvGraphicFramePr>
          <p:cNvPr id="16" name="Group 40"/>
          <p:cNvGraphicFramePr>
            <a:graphicFrameLocks noGrp="1"/>
          </p:cNvGraphicFramePr>
          <p:nvPr>
            <p:ph idx="4294967295"/>
            <p:extLst>
              <p:ext uri="{D42A27DB-BD31-4B8C-83A1-F6EECF244321}">
                <p14:modId xmlns:p14="http://schemas.microsoft.com/office/powerpoint/2010/main" val="2313143194"/>
              </p:ext>
            </p:extLst>
          </p:nvPr>
        </p:nvGraphicFramePr>
        <p:xfrm>
          <a:off x="0" y="1821307"/>
          <a:ext cx="9142413" cy="877824"/>
        </p:xfrm>
        <a:graphic>
          <a:graphicData uri="http://schemas.openxmlformats.org/drawingml/2006/table">
            <a:tbl>
              <a:tblPr/>
              <a:tblGrid>
                <a:gridCol w="3046413"/>
                <a:gridCol w="3049587"/>
                <a:gridCol w="3046413"/>
              </a:tblGrid>
              <a:tr h="269875">
                <a:tc gridSpan="3">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s-MX" sz="1200" b="1" i="0" u="none" strike="noStrike" cap="none" normalizeH="0" baseline="0" dirty="0" smtClean="0">
                          <a:ln>
                            <a:noFill/>
                          </a:ln>
                          <a:solidFill>
                            <a:schemeClr val="tx1"/>
                          </a:solidFill>
                          <a:effectLst/>
                          <a:latin typeface="Arial" charset="0"/>
                        </a:rPr>
                        <a:t>Anexo I</a:t>
                      </a:r>
                    </a:p>
                    <a:p>
                      <a:pPr marL="0" marR="0" lvl="0" indent="0" algn="ctr" defTabSz="914400" rtl="0" eaLnBrk="1" fontAlgn="base" latinLnBrk="0" hangingPunct="1">
                        <a:lnSpc>
                          <a:spcPct val="90000"/>
                        </a:lnSpc>
                        <a:spcBef>
                          <a:spcPct val="0"/>
                        </a:spcBef>
                        <a:spcAft>
                          <a:spcPct val="0"/>
                        </a:spcAft>
                        <a:buClrTx/>
                        <a:buSzTx/>
                        <a:buFontTx/>
                        <a:buNone/>
                        <a:tabLst/>
                      </a:pPr>
                      <a:r>
                        <a:rPr kumimoji="0" lang="es-MX" sz="1200" b="1" i="0" u="none" strike="noStrike" cap="none" normalizeH="0" baseline="0" dirty="0" smtClean="0">
                          <a:ln>
                            <a:noFill/>
                          </a:ln>
                          <a:solidFill>
                            <a:schemeClr val="tx1"/>
                          </a:solidFill>
                          <a:effectLst/>
                          <a:latin typeface="Arial" charset="0"/>
                        </a:rPr>
                        <a:t>Descripción de algunos conceptos utilizados en la guía para formular el PFCE 2016-2017</a:t>
                      </a:r>
                      <a:endParaRPr kumimoji="0" lang="es-ES" sz="1200" b="1" i="0" u="none" strike="noStrike" cap="none" normalizeH="0" baseline="0" dirty="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DCDC"/>
                    </a:solidFill>
                  </a:tcPr>
                </a:tc>
                <a:tc hMerge="1">
                  <a:txBody>
                    <a:bodyPr/>
                    <a:lstStyle/>
                    <a:p>
                      <a:endParaRPr lang="es-MX"/>
                    </a:p>
                  </a:txBody>
                  <a:tcPr/>
                </a:tc>
                <a:tc hMerge="1">
                  <a:txBody>
                    <a:bodyPr/>
                    <a:lstStyle/>
                    <a:p>
                      <a:endParaRPr lang="es-MX"/>
                    </a:p>
                  </a:txBody>
                  <a:tcPr/>
                </a:tc>
              </a:tr>
              <a:tr h="104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dirty="0" smtClean="0">
                          <a:ln>
                            <a:noFill/>
                          </a:ln>
                          <a:solidFill>
                            <a:schemeClr val="tx1"/>
                          </a:solidFill>
                          <a:effectLst/>
                          <a:latin typeface="Arial" charset="0"/>
                          <a:hlinkClick r:id="rId2" action="ppaction://hlinksldjump"/>
                        </a:rPr>
                        <a:t>Análisis</a:t>
                      </a:r>
                      <a:endParaRPr kumimoji="0" lang="es-ES" sz="1200" b="0" i="0" u="none" strike="noStrike" cap="none" normalizeH="0" baseline="0" dirty="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DCD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smtClean="0">
                          <a:ln>
                            <a:noFill/>
                          </a:ln>
                          <a:solidFill>
                            <a:schemeClr val="tx1"/>
                          </a:solidFill>
                          <a:effectLst/>
                          <a:latin typeface="Arial" charset="0"/>
                          <a:hlinkClick r:id="rId2" action="ppaction://hlinksldjump"/>
                        </a:rPr>
                        <a:t>Análisis de brechas entre los PE</a:t>
                      </a:r>
                      <a:endParaRPr kumimoji="0" lang="es-ES" sz="1200" b="0" i="0" u="none" strike="noStrike" cap="none" normalizeH="0" baseline="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DCD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dirty="0" smtClean="0">
                          <a:ln>
                            <a:noFill/>
                          </a:ln>
                          <a:solidFill>
                            <a:schemeClr val="tx1"/>
                          </a:solidFill>
                          <a:effectLst/>
                          <a:latin typeface="Arial" charset="0"/>
                          <a:hlinkClick r:id="rId3" action="ppaction://hlinksldjump"/>
                        </a:rPr>
                        <a:t>Consistencia</a:t>
                      </a:r>
                      <a:endParaRPr kumimoji="0" lang="es-ES" sz="1200" b="0" i="0" u="none" strike="noStrike" cap="none" normalizeH="0" baseline="0" dirty="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DCDC"/>
                    </a:solidFill>
                  </a:tcPr>
                </a:tc>
              </a:tr>
              <a:tr h="106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smtClean="0">
                          <a:ln>
                            <a:noFill/>
                          </a:ln>
                          <a:solidFill>
                            <a:schemeClr val="tx1"/>
                          </a:solidFill>
                          <a:effectLst/>
                          <a:latin typeface="Arial" charset="0"/>
                          <a:hlinkClick r:id="" action="ppaction://noaction"/>
                        </a:rPr>
                        <a:t>Contextualización</a:t>
                      </a:r>
                      <a:endParaRPr kumimoji="0" lang="es-ES" sz="1200" b="0" i="0" u="none" strike="noStrike" cap="none" normalizeH="0" baseline="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DCD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smtClean="0">
                          <a:ln>
                            <a:noFill/>
                          </a:ln>
                          <a:solidFill>
                            <a:schemeClr val="tx1"/>
                          </a:solidFill>
                          <a:effectLst/>
                          <a:latin typeface="Arial" charset="0"/>
                          <a:hlinkClick r:id="rId4" action="ppaction://hlinksldjump"/>
                        </a:rPr>
                        <a:t>Problemas Estructurales</a:t>
                      </a:r>
                      <a:endParaRPr kumimoji="0" lang="es-ES" sz="1200" b="0" i="0" u="none" strike="noStrike" cap="none" normalizeH="0" baseline="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DCD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dirty="0" smtClean="0">
                          <a:ln>
                            <a:noFill/>
                          </a:ln>
                          <a:solidFill>
                            <a:schemeClr val="tx1"/>
                          </a:solidFill>
                          <a:effectLst/>
                          <a:latin typeface="Arial" charset="0"/>
                          <a:hlinkClick r:id="rId5" action="ppaction://hlinksldjump"/>
                        </a:rPr>
                        <a:t>Tasa de egreso</a:t>
                      </a:r>
                      <a:endParaRPr kumimoji="0" lang="es-ES" sz="1200" b="0" i="0" u="none" strike="noStrike" cap="none" normalizeH="0" baseline="0" dirty="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DCDC"/>
                    </a:solidFill>
                  </a:tcPr>
                </a:tc>
              </a:tr>
              <a:tr h="104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dirty="0" smtClean="0">
                          <a:ln>
                            <a:noFill/>
                          </a:ln>
                          <a:solidFill>
                            <a:schemeClr val="tx1"/>
                          </a:solidFill>
                          <a:effectLst/>
                          <a:latin typeface="Arial" charset="0"/>
                          <a:hlinkClick r:id="rId5" action="ppaction://hlinksldjump"/>
                        </a:rPr>
                        <a:t>Tasa de Titulación</a:t>
                      </a:r>
                      <a:endParaRPr kumimoji="0" lang="es-ES" sz="1200" b="0" i="0" u="none" strike="noStrike" cap="none" normalizeH="0" baseline="0" dirty="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DCD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smtClean="0">
                          <a:ln>
                            <a:noFill/>
                          </a:ln>
                          <a:solidFill>
                            <a:schemeClr val="tx1"/>
                          </a:solidFill>
                          <a:effectLst/>
                          <a:latin typeface="Arial" charset="0"/>
                          <a:hlinkClick r:id="rId4" action="ppaction://hlinksldjump"/>
                        </a:rPr>
                        <a:t>Programas educativos evaluables</a:t>
                      </a:r>
                      <a:endParaRPr kumimoji="0" lang="es-ES" sz="1200" b="0" i="0" u="none" strike="noStrike" cap="none" normalizeH="0" baseline="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DCD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_tradnl" sz="1200" b="0" i="0" u="none" strike="noStrike" cap="none" normalizeH="0" baseline="0" dirty="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DCDC"/>
                    </a:solidFill>
                  </a:tcPr>
                </a:tc>
              </a:tr>
            </a:tbl>
          </a:graphicData>
        </a:graphic>
      </p:graphicFrame>
      <p:grpSp>
        <p:nvGrpSpPr>
          <p:cNvPr id="10" name="Group 22"/>
          <p:cNvGrpSpPr>
            <a:grpSpLocks/>
          </p:cNvGrpSpPr>
          <p:nvPr/>
        </p:nvGrpSpPr>
        <p:grpSpPr bwMode="auto">
          <a:xfrm>
            <a:off x="7678738" y="1522413"/>
            <a:ext cx="1458000" cy="313200"/>
            <a:chOff x="24" y="489"/>
            <a:chExt cx="723" cy="292"/>
          </a:xfrm>
        </p:grpSpPr>
        <p:sp>
          <p:nvSpPr>
            <p:cNvPr id="11" name="Rectangle 696"/>
            <p:cNvSpPr>
              <a:spLocks noChangeArrowheads="1"/>
            </p:cNvSpPr>
            <p:nvPr/>
          </p:nvSpPr>
          <p:spPr bwMode="auto">
            <a:xfrm>
              <a:off x="26" y="489"/>
              <a:ext cx="721" cy="285"/>
            </a:xfrm>
            <a:prstGeom prst="rect">
              <a:avLst/>
            </a:prstGeom>
            <a:noFill/>
            <a:ln w="34925">
              <a:solidFill>
                <a:srgbClr val="003366"/>
              </a:solidFill>
              <a:miter lim="800000"/>
              <a:headEnd/>
              <a:tailEnd/>
            </a:ln>
          </p:spPr>
          <p:txBody>
            <a:bodyPr wrap="none" anchor="ctr"/>
            <a:lstStyle/>
            <a:p>
              <a:pPr algn="ctr"/>
              <a:endParaRPr lang="es-ES_tradnl" sz="1400"/>
            </a:p>
          </p:txBody>
        </p:sp>
        <p:sp>
          <p:nvSpPr>
            <p:cNvPr id="12" name="Line 697"/>
            <p:cNvSpPr>
              <a:spLocks noChangeShapeType="1"/>
            </p:cNvSpPr>
            <p:nvPr/>
          </p:nvSpPr>
          <p:spPr bwMode="auto">
            <a:xfrm>
              <a:off x="24" y="774"/>
              <a:ext cx="721" cy="0"/>
            </a:xfrm>
            <a:prstGeom prst="line">
              <a:avLst/>
            </a:prstGeom>
            <a:noFill/>
            <a:ln w="34925">
              <a:solidFill>
                <a:srgbClr val="969696"/>
              </a:solidFill>
              <a:round/>
              <a:headEnd/>
              <a:tailEnd/>
            </a:ln>
          </p:spPr>
          <p:txBody>
            <a:bodyPr/>
            <a:lstStyle/>
            <a:p>
              <a:endParaRPr lang="es-MX"/>
            </a:p>
          </p:txBody>
        </p:sp>
        <p:sp>
          <p:nvSpPr>
            <p:cNvPr id="13" name="Line 698"/>
            <p:cNvSpPr>
              <a:spLocks noChangeShapeType="1"/>
            </p:cNvSpPr>
            <p:nvPr/>
          </p:nvSpPr>
          <p:spPr bwMode="auto">
            <a:xfrm>
              <a:off x="745" y="496"/>
              <a:ext cx="0" cy="285"/>
            </a:xfrm>
            <a:prstGeom prst="line">
              <a:avLst/>
            </a:prstGeom>
            <a:noFill/>
            <a:ln w="34925">
              <a:solidFill>
                <a:srgbClr val="969696"/>
              </a:solidFill>
              <a:round/>
              <a:headEnd/>
              <a:tailEnd/>
            </a:ln>
          </p:spPr>
          <p:txBody>
            <a:bodyPr/>
            <a:lstStyle/>
            <a:p>
              <a:endParaRPr lang="es-MX"/>
            </a:p>
          </p:txBody>
        </p:sp>
      </p:grpSp>
      <p:grpSp>
        <p:nvGrpSpPr>
          <p:cNvPr id="14" name="Group 143"/>
          <p:cNvGrpSpPr>
            <a:grpSpLocks/>
          </p:cNvGrpSpPr>
          <p:nvPr/>
        </p:nvGrpSpPr>
        <p:grpSpPr bwMode="auto">
          <a:xfrm>
            <a:off x="7700678" y="1684520"/>
            <a:ext cx="496931" cy="42862"/>
            <a:chOff x="1447" y="674"/>
            <a:chExt cx="565" cy="27"/>
          </a:xfrm>
        </p:grpSpPr>
        <p:pic>
          <p:nvPicPr>
            <p:cNvPr id="15" name="Picture 144" descr="jnchainslw"/>
            <p:cNvPicPr preferRelativeResize="0">
              <a:picLocks noChangeArrowheads="1" noCrop="1"/>
            </p:cNvPicPr>
            <p:nvPr/>
          </p:nvPicPr>
          <p:blipFill>
            <a:blip r:embed="rId6" cstate="print"/>
            <a:srcRect/>
            <a:stretch>
              <a:fillRect/>
            </a:stretch>
          </p:blipFill>
          <p:spPr bwMode="auto">
            <a:xfrm>
              <a:off x="1447" y="674"/>
              <a:ext cx="354" cy="27"/>
            </a:xfrm>
            <a:prstGeom prst="rect">
              <a:avLst/>
            </a:prstGeom>
            <a:noFill/>
            <a:ln w="9525">
              <a:noFill/>
              <a:miter lim="800000"/>
              <a:headEnd/>
              <a:tailEnd/>
            </a:ln>
          </p:spPr>
        </p:pic>
        <p:pic>
          <p:nvPicPr>
            <p:cNvPr id="17" name="Picture 145" descr="jnchainslw"/>
            <p:cNvPicPr preferRelativeResize="0">
              <a:picLocks noChangeArrowheads="1" noCrop="1"/>
            </p:cNvPicPr>
            <p:nvPr/>
          </p:nvPicPr>
          <p:blipFill>
            <a:blip r:embed="rId6" cstate="print"/>
            <a:srcRect/>
            <a:stretch>
              <a:fillRect/>
            </a:stretch>
          </p:blipFill>
          <p:spPr bwMode="auto">
            <a:xfrm>
              <a:off x="1658" y="674"/>
              <a:ext cx="354" cy="27"/>
            </a:xfrm>
            <a:prstGeom prst="rect">
              <a:avLst/>
            </a:prstGeom>
            <a:noFill/>
            <a:ln w="9525">
              <a:noFill/>
              <a:miter lim="800000"/>
              <a:headEnd/>
              <a:tailEnd/>
            </a:ln>
          </p:spPr>
        </p:pic>
      </p:grpSp>
      <p:pic>
        <p:nvPicPr>
          <p:cNvPr id="18" name="Imagen 17"/>
          <p:cNvPicPr>
            <a:picLocks noChangeAspect="1"/>
          </p:cNvPicPr>
          <p:nvPr/>
        </p:nvPicPr>
        <p:blipFill>
          <a:blip r:embed="rId7"/>
          <a:stretch>
            <a:fillRect/>
          </a:stretch>
        </p:blipFill>
        <p:spPr>
          <a:xfrm>
            <a:off x="810046" y="0"/>
            <a:ext cx="8333954" cy="597460"/>
          </a:xfrm>
          <a:prstGeom prst="rect">
            <a:avLst/>
          </a:prstGeom>
        </p:spPr>
      </p:pic>
    </p:spTree>
  </p:cSld>
  <p:clrMapOvr>
    <a:masterClrMapping/>
  </p:clrMapOvr>
  <p:transition spd="med"/>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3"/>
          <p:cNvSpPr txBox="1">
            <a:spLocks noChangeArrowheads="1"/>
          </p:cNvSpPr>
          <p:nvPr/>
        </p:nvSpPr>
        <p:spPr bwMode="auto">
          <a:xfrm>
            <a:off x="0" y="2715616"/>
            <a:ext cx="9144000" cy="4142384"/>
          </a:xfrm>
          <a:prstGeom prst="rect">
            <a:avLst/>
          </a:prstGeom>
          <a:noFill/>
          <a:ln w="9525">
            <a:noFill/>
            <a:miter lim="800000"/>
            <a:headEnd/>
            <a:tailEnd/>
          </a:ln>
        </p:spPr>
        <p:txBody>
          <a:bodyPr/>
          <a:lstStyle/>
          <a:p>
            <a:pPr algn="just">
              <a:spcBef>
                <a:spcPts val="0"/>
              </a:spcBef>
            </a:pPr>
            <a:endParaRPr lang="es-MX" sz="800" dirty="0" smtClean="0">
              <a:solidFill>
                <a:schemeClr val="tx1"/>
              </a:solidFill>
            </a:endParaRPr>
          </a:p>
          <a:p>
            <a:pPr algn="just">
              <a:spcBef>
                <a:spcPts val="0"/>
              </a:spcBef>
            </a:pPr>
            <a:r>
              <a:rPr lang="es-MX" sz="1400" dirty="0" smtClean="0">
                <a:solidFill>
                  <a:schemeClr val="tx1"/>
                </a:solidFill>
              </a:rPr>
              <a:t>Consistencia</a:t>
            </a:r>
          </a:p>
          <a:p>
            <a:pPr algn="just">
              <a:spcBef>
                <a:spcPts val="0"/>
              </a:spcBef>
            </a:pPr>
            <a:endParaRPr lang="es-ES" sz="800" b="0" dirty="0">
              <a:solidFill>
                <a:schemeClr val="tx1"/>
              </a:solidFill>
            </a:endParaRPr>
          </a:p>
          <a:p>
            <a:pPr algn="just">
              <a:spcBef>
                <a:spcPts val="0"/>
              </a:spcBef>
            </a:pPr>
            <a:r>
              <a:rPr lang="es-MX" sz="1200" b="0" dirty="0">
                <a:solidFill>
                  <a:schemeClr val="tx1"/>
                </a:solidFill>
              </a:rPr>
              <a:t>     Cuando en la guía se menciona </a:t>
            </a:r>
            <a:r>
              <a:rPr lang="es-MX" sz="1200" dirty="0">
                <a:solidFill>
                  <a:schemeClr val="tx1"/>
                </a:solidFill>
              </a:rPr>
              <a:t>Consistencia, </a:t>
            </a:r>
            <a:r>
              <a:rPr lang="es-MX" sz="1200" b="0" dirty="0">
                <a:solidFill>
                  <a:schemeClr val="tx1"/>
                </a:solidFill>
              </a:rPr>
              <a:t>se refiere a que: </a:t>
            </a:r>
          </a:p>
          <a:p>
            <a:pPr marL="622300" lvl="1" indent="-176213" algn="just">
              <a:spcBef>
                <a:spcPts val="0"/>
              </a:spcBef>
              <a:buFont typeface="Wingdings" pitchFamily="2" charset="2"/>
              <a:buChar char="Ø"/>
            </a:pPr>
            <a:r>
              <a:rPr lang="es-MX" b="0" dirty="0" smtClean="0">
                <a:solidFill>
                  <a:schemeClr val="tx1"/>
                </a:solidFill>
              </a:rPr>
              <a:t>En </a:t>
            </a:r>
            <a:r>
              <a:rPr lang="es-MX" b="0" dirty="0">
                <a:solidFill>
                  <a:schemeClr val="tx1"/>
                </a:solidFill>
              </a:rPr>
              <a:t>el </a:t>
            </a:r>
            <a:r>
              <a:rPr lang="es-MX" b="0" dirty="0" smtClean="0">
                <a:solidFill>
                  <a:schemeClr val="tx1"/>
                </a:solidFill>
              </a:rPr>
              <a:t>PFCE-</a:t>
            </a:r>
            <a:r>
              <a:rPr lang="es-MX" b="0" dirty="0" err="1" smtClean="0">
                <a:solidFill>
                  <a:schemeClr val="tx1"/>
                </a:solidFill>
              </a:rPr>
              <a:t>ProFOE</a:t>
            </a:r>
            <a:r>
              <a:rPr lang="es-MX" b="0" dirty="0" smtClean="0">
                <a:solidFill>
                  <a:schemeClr val="tx1"/>
                </a:solidFill>
              </a:rPr>
              <a:t> </a:t>
            </a:r>
            <a:r>
              <a:rPr lang="es-MX" b="0" dirty="0">
                <a:solidFill>
                  <a:schemeClr val="tx1"/>
                </a:solidFill>
              </a:rPr>
              <a:t>y el </a:t>
            </a:r>
            <a:r>
              <a:rPr lang="es-MX" b="0" dirty="0" err="1">
                <a:solidFill>
                  <a:schemeClr val="tx1"/>
                </a:solidFill>
              </a:rPr>
              <a:t>ProGES</a:t>
            </a:r>
            <a:r>
              <a:rPr lang="es-MX" b="0" dirty="0">
                <a:solidFill>
                  <a:schemeClr val="tx1"/>
                </a:solidFill>
              </a:rPr>
              <a:t>, el proyecto integral respectivo y las </a:t>
            </a:r>
            <a:r>
              <a:rPr lang="es-MX" b="0" dirty="0" smtClean="0">
                <a:solidFill>
                  <a:schemeClr val="tx1"/>
                </a:solidFill>
              </a:rPr>
              <a:t>Metas Compromiso </a:t>
            </a:r>
            <a:r>
              <a:rPr lang="es-MX" b="0" dirty="0">
                <a:solidFill>
                  <a:schemeClr val="tx1"/>
                </a:solidFill>
              </a:rPr>
              <a:t>atiendan a las fortalezas y problemas identificados en la autoevaluación y a las políticas de la institución</a:t>
            </a:r>
            <a:r>
              <a:rPr lang="es-MX" b="0" dirty="0" smtClean="0">
                <a:solidFill>
                  <a:schemeClr val="tx1"/>
                </a:solidFill>
              </a:rPr>
              <a:t>.</a:t>
            </a:r>
          </a:p>
          <a:p>
            <a:pPr algn="just">
              <a:spcBef>
                <a:spcPts val="0"/>
              </a:spcBef>
            </a:pPr>
            <a:endParaRPr lang="es-MX" sz="800" dirty="0" smtClean="0">
              <a:solidFill>
                <a:schemeClr val="tx1"/>
              </a:solidFill>
            </a:endParaRPr>
          </a:p>
          <a:p>
            <a:pPr algn="just">
              <a:spcBef>
                <a:spcPts val="0"/>
              </a:spcBef>
            </a:pPr>
            <a:r>
              <a:rPr lang="es-MX" sz="1400" dirty="0" smtClean="0">
                <a:solidFill>
                  <a:schemeClr val="tx1"/>
                </a:solidFill>
              </a:rPr>
              <a:t>Contextualización</a:t>
            </a:r>
          </a:p>
          <a:p>
            <a:pPr algn="just">
              <a:spcBef>
                <a:spcPts val="0"/>
              </a:spcBef>
            </a:pPr>
            <a:endParaRPr lang="es-MX" sz="800" dirty="0">
              <a:solidFill>
                <a:schemeClr val="tx1"/>
              </a:solidFill>
            </a:endParaRPr>
          </a:p>
          <a:p>
            <a:pPr marL="179388" lvl="1" algn="just">
              <a:spcBef>
                <a:spcPts val="0"/>
              </a:spcBef>
            </a:pPr>
            <a:r>
              <a:rPr lang="es-MX" sz="1200" b="0" dirty="0">
                <a:solidFill>
                  <a:schemeClr val="tx1"/>
                </a:solidFill>
              </a:rPr>
              <a:t>     Cuando en la guía se menciona </a:t>
            </a:r>
            <a:r>
              <a:rPr lang="es-MX" sz="1200" dirty="0">
                <a:solidFill>
                  <a:schemeClr val="tx1"/>
                </a:solidFill>
              </a:rPr>
              <a:t>contextualización</a:t>
            </a:r>
            <a:r>
              <a:rPr lang="es-MX" sz="1200" b="0" dirty="0">
                <a:solidFill>
                  <a:schemeClr val="tx1"/>
                </a:solidFill>
              </a:rPr>
              <a:t> se refiere a que</a:t>
            </a:r>
            <a:r>
              <a:rPr lang="es-MX" sz="1200" b="0" dirty="0" smtClean="0">
                <a:solidFill>
                  <a:schemeClr val="tx1"/>
                </a:solidFill>
              </a:rPr>
              <a:t>:</a:t>
            </a:r>
          </a:p>
          <a:p>
            <a:pPr marL="179388" lvl="1" algn="just">
              <a:spcBef>
                <a:spcPts val="0"/>
              </a:spcBef>
            </a:pPr>
            <a:endParaRPr lang="es-MX" sz="800" b="0" dirty="0">
              <a:solidFill>
                <a:schemeClr val="tx1"/>
              </a:solidFill>
            </a:endParaRPr>
          </a:p>
          <a:p>
            <a:pPr marL="720725" lvl="2" indent="-188913" algn="just">
              <a:spcBef>
                <a:spcPts val="0"/>
              </a:spcBef>
              <a:buFont typeface="Wingdings" pitchFamily="2" charset="2"/>
              <a:buChar char="Ø"/>
            </a:pPr>
            <a:r>
              <a:rPr lang="es-MX" b="0" dirty="0">
                <a:solidFill>
                  <a:schemeClr val="tx1"/>
                </a:solidFill>
              </a:rPr>
              <a:t>Los problemas sean  atendidos en el ámbito que le corresponda con el propósito de evitar inconsistencias y duplicidades, así como optimizar recursos.</a:t>
            </a:r>
          </a:p>
          <a:p>
            <a:pPr marL="1074738" lvl="3" indent="-174625" algn="just">
              <a:spcBef>
                <a:spcPts val="0"/>
              </a:spcBef>
              <a:buFont typeface="Wingdings" pitchFamily="2" charset="2"/>
              <a:buChar char="§"/>
            </a:pPr>
            <a:r>
              <a:rPr lang="es-MX" sz="1050" b="0" dirty="0">
                <a:solidFill>
                  <a:schemeClr val="tx1"/>
                </a:solidFill>
              </a:rPr>
              <a:t>Los asuntos identificados en los PE cuya atención no es de su competencia y que deben ser atendidos a nivel institucional (problemas estructurales, normativa, construcciones, etc.).</a:t>
            </a:r>
          </a:p>
          <a:p>
            <a:pPr marL="1074738" lvl="3" indent="-174625" algn="just">
              <a:spcBef>
                <a:spcPts val="0"/>
              </a:spcBef>
              <a:buFont typeface="Wingdings" pitchFamily="2" charset="2"/>
              <a:buChar char="§"/>
            </a:pPr>
            <a:r>
              <a:rPr lang="es-MX" sz="1050" b="0" dirty="0">
                <a:solidFill>
                  <a:schemeClr val="tx1"/>
                </a:solidFill>
              </a:rPr>
              <a:t>Los asuntos identificados en los PE cuya atención se considera pertinente que sean atendidos en el ámbito institucional (conectividad, sistema integral de información, seguimiento de egresados, modelos de educación centrados en el aprendizaje, etc.).</a:t>
            </a:r>
          </a:p>
          <a:p>
            <a:pPr marL="1074738" lvl="3" indent="-174625" algn="just">
              <a:spcBef>
                <a:spcPts val="0"/>
              </a:spcBef>
              <a:buFont typeface="Wingdings" pitchFamily="2" charset="2"/>
              <a:buChar char="§"/>
            </a:pPr>
            <a:r>
              <a:rPr lang="es-MX" sz="1050" b="0" dirty="0">
                <a:solidFill>
                  <a:schemeClr val="tx1"/>
                </a:solidFill>
              </a:rPr>
              <a:t>La atención de estos asuntos se debe plantear en los proyectos incluidos en el </a:t>
            </a:r>
            <a:r>
              <a:rPr lang="es-MX" sz="1050" b="0" dirty="0" err="1">
                <a:solidFill>
                  <a:schemeClr val="tx1"/>
                </a:solidFill>
              </a:rPr>
              <a:t>ProGES</a:t>
            </a:r>
            <a:r>
              <a:rPr lang="es-MX" sz="1050" b="0" dirty="0">
                <a:solidFill>
                  <a:schemeClr val="tx1"/>
                </a:solidFill>
              </a:rPr>
              <a:t>. </a:t>
            </a:r>
          </a:p>
          <a:p>
            <a:pPr marL="0" lvl="1" indent="-14287" algn="just">
              <a:spcBef>
                <a:spcPts val="0"/>
              </a:spcBef>
            </a:pPr>
            <a:endParaRPr lang="es-MX" sz="800" b="0" dirty="0">
              <a:solidFill>
                <a:schemeClr val="tx1"/>
              </a:solidFill>
            </a:endParaRPr>
          </a:p>
          <a:p>
            <a:pPr marL="720725" lvl="2" indent="-188913" algn="just">
              <a:spcBef>
                <a:spcPts val="0"/>
              </a:spcBef>
              <a:buFont typeface="Wingdings" pitchFamily="2" charset="2"/>
              <a:buChar char="Ø"/>
            </a:pPr>
            <a:r>
              <a:rPr lang="es-MX" b="0" dirty="0">
                <a:solidFill>
                  <a:schemeClr val="tx1"/>
                </a:solidFill>
              </a:rPr>
              <a:t>Exista consistencia:</a:t>
            </a:r>
          </a:p>
          <a:p>
            <a:pPr marL="1074738" lvl="3" indent="-174625" algn="just">
              <a:spcBef>
                <a:spcPts val="0"/>
              </a:spcBef>
              <a:buFont typeface="Wingdings" pitchFamily="2" charset="2"/>
              <a:buChar char="§"/>
            </a:pPr>
            <a:r>
              <a:rPr lang="es-MX" sz="1050" b="0" dirty="0">
                <a:solidFill>
                  <a:schemeClr val="tx1"/>
                </a:solidFill>
              </a:rPr>
              <a:t>En el </a:t>
            </a:r>
            <a:r>
              <a:rPr lang="es-MX" sz="1050" b="0" dirty="0" err="1">
                <a:solidFill>
                  <a:schemeClr val="tx1"/>
                </a:solidFill>
              </a:rPr>
              <a:t>ProFOE</a:t>
            </a:r>
            <a:r>
              <a:rPr lang="es-MX" sz="1050" b="0" dirty="0">
                <a:solidFill>
                  <a:schemeClr val="tx1"/>
                </a:solidFill>
              </a:rPr>
              <a:t>, el proyecto y las metas compromiso se relacionan con las fortalezas y problemas identificados en la autoevaluación y a las políticas de la institución.</a:t>
            </a:r>
          </a:p>
          <a:p>
            <a:pPr marL="1074738" lvl="3" indent="-174625" algn="just">
              <a:spcBef>
                <a:spcPts val="0"/>
              </a:spcBef>
              <a:buFont typeface="Wingdings" pitchFamily="2" charset="2"/>
              <a:buChar char="§"/>
            </a:pPr>
            <a:r>
              <a:rPr lang="es-MX" sz="1050" b="0" dirty="0">
                <a:solidFill>
                  <a:schemeClr val="tx1"/>
                </a:solidFill>
              </a:rPr>
              <a:t>En el </a:t>
            </a:r>
            <a:r>
              <a:rPr lang="es-MX" sz="1050" b="0" dirty="0" err="1">
                <a:solidFill>
                  <a:schemeClr val="tx1"/>
                </a:solidFill>
              </a:rPr>
              <a:t>ProGES</a:t>
            </a:r>
            <a:r>
              <a:rPr lang="es-MX" sz="1050" b="0" dirty="0">
                <a:solidFill>
                  <a:schemeClr val="tx1"/>
                </a:solidFill>
              </a:rPr>
              <a:t> los proyectos y las metas compromiso se relacionan con las fortalezas y problemas identificados en la autoevaluación y a las políticas institucionales.</a:t>
            </a:r>
          </a:p>
          <a:p>
            <a:pPr marL="622300" lvl="1" indent="-176213" algn="just">
              <a:spcBef>
                <a:spcPct val="30000"/>
              </a:spcBef>
              <a:buFont typeface="Wingdings" pitchFamily="2" charset="2"/>
              <a:buChar char="Ø"/>
            </a:pPr>
            <a:endParaRPr lang="es-MX" sz="1400" b="0" dirty="0">
              <a:solidFill>
                <a:schemeClr val="tx1"/>
              </a:solidFill>
            </a:endParaRPr>
          </a:p>
        </p:txBody>
      </p:sp>
      <p:grpSp>
        <p:nvGrpSpPr>
          <p:cNvPr id="10" name="Group 22"/>
          <p:cNvGrpSpPr>
            <a:grpSpLocks/>
          </p:cNvGrpSpPr>
          <p:nvPr/>
        </p:nvGrpSpPr>
        <p:grpSpPr bwMode="auto">
          <a:xfrm>
            <a:off x="7678738" y="1522413"/>
            <a:ext cx="1458000" cy="313200"/>
            <a:chOff x="24" y="489"/>
            <a:chExt cx="723" cy="292"/>
          </a:xfrm>
        </p:grpSpPr>
        <p:sp>
          <p:nvSpPr>
            <p:cNvPr id="11" name="Rectangle 696"/>
            <p:cNvSpPr>
              <a:spLocks noChangeArrowheads="1"/>
            </p:cNvSpPr>
            <p:nvPr/>
          </p:nvSpPr>
          <p:spPr bwMode="auto">
            <a:xfrm>
              <a:off x="26" y="489"/>
              <a:ext cx="721" cy="285"/>
            </a:xfrm>
            <a:prstGeom prst="rect">
              <a:avLst/>
            </a:prstGeom>
            <a:noFill/>
            <a:ln w="34925">
              <a:solidFill>
                <a:srgbClr val="003366"/>
              </a:solidFill>
              <a:miter lim="800000"/>
              <a:headEnd/>
              <a:tailEnd/>
            </a:ln>
          </p:spPr>
          <p:txBody>
            <a:bodyPr wrap="none" anchor="ctr"/>
            <a:lstStyle/>
            <a:p>
              <a:pPr algn="ctr"/>
              <a:endParaRPr lang="es-ES_tradnl" sz="1400"/>
            </a:p>
          </p:txBody>
        </p:sp>
        <p:sp>
          <p:nvSpPr>
            <p:cNvPr id="12" name="Line 697"/>
            <p:cNvSpPr>
              <a:spLocks noChangeShapeType="1"/>
            </p:cNvSpPr>
            <p:nvPr/>
          </p:nvSpPr>
          <p:spPr bwMode="auto">
            <a:xfrm>
              <a:off x="24" y="774"/>
              <a:ext cx="721" cy="0"/>
            </a:xfrm>
            <a:prstGeom prst="line">
              <a:avLst/>
            </a:prstGeom>
            <a:noFill/>
            <a:ln w="34925">
              <a:solidFill>
                <a:srgbClr val="969696"/>
              </a:solidFill>
              <a:round/>
              <a:headEnd/>
              <a:tailEnd/>
            </a:ln>
          </p:spPr>
          <p:txBody>
            <a:bodyPr/>
            <a:lstStyle/>
            <a:p>
              <a:endParaRPr lang="es-MX"/>
            </a:p>
          </p:txBody>
        </p:sp>
        <p:sp>
          <p:nvSpPr>
            <p:cNvPr id="13" name="Line 698"/>
            <p:cNvSpPr>
              <a:spLocks noChangeShapeType="1"/>
            </p:cNvSpPr>
            <p:nvPr/>
          </p:nvSpPr>
          <p:spPr bwMode="auto">
            <a:xfrm>
              <a:off x="745" y="496"/>
              <a:ext cx="0" cy="285"/>
            </a:xfrm>
            <a:prstGeom prst="line">
              <a:avLst/>
            </a:prstGeom>
            <a:noFill/>
            <a:ln w="34925">
              <a:solidFill>
                <a:srgbClr val="969696"/>
              </a:solidFill>
              <a:round/>
              <a:headEnd/>
              <a:tailEnd/>
            </a:ln>
          </p:spPr>
          <p:txBody>
            <a:bodyPr/>
            <a:lstStyle/>
            <a:p>
              <a:endParaRPr lang="es-MX"/>
            </a:p>
          </p:txBody>
        </p:sp>
      </p:grpSp>
      <p:graphicFrame>
        <p:nvGraphicFramePr>
          <p:cNvPr id="17" name="Group 40"/>
          <p:cNvGraphicFramePr>
            <a:graphicFrameLocks noGrp="1"/>
          </p:cNvGraphicFramePr>
          <p:nvPr>
            <p:ph idx="4294967295"/>
            <p:extLst>
              <p:ext uri="{D42A27DB-BD31-4B8C-83A1-F6EECF244321}">
                <p14:modId xmlns:p14="http://schemas.microsoft.com/office/powerpoint/2010/main" val="2751301984"/>
              </p:ext>
            </p:extLst>
          </p:nvPr>
        </p:nvGraphicFramePr>
        <p:xfrm>
          <a:off x="0" y="1821307"/>
          <a:ext cx="9142413" cy="877824"/>
        </p:xfrm>
        <a:graphic>
          <a:graphicData uri="http://schemas.openxmlformats.org/drawingml/2006/table">
            <a:tbl>
              <a:tblPr/>
              <a:tblGrid>
                <a:gridCol w="3046413"/>
                <a:gridCol w="3049587"/>
                <a:gridCol w="3046413"/>
              </a:tblGrid>
              <a:tr h="269875">
                <a:tc gridSpan="3">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s-MX" sz="1200" b="1" i="0" u="none" strike="noStrike" cap="none" normalizeH="0" baseline="0" dirty="0" smtClean="0">
                          <a:ln>
                            <a:noFill/>
                          </a:ln>
                          <a:solidFill>
                            <a:schemeClr val="tx1"/>
                          </a:solidFill>
                          <a:effectLst/>
                          <a:latin typeface="Arial" charset="0"/>
                        </a:rPr>
                        <a:t>Anexo I</a:t>
                      </a:r>
                    </a:p>
                    <a:p>
                      <a:pPr marL="0" marR="0" lvl="0" indent="0" algn="ctr" defTabSz="914400" rtl="0" eaLnBrk="1" fontAlgn="base" latinLnBrk="0" hangingPunct="1">
                        <a:lnSpc>
                          <a:spcPct val="90000"/>
                        </a:lnSpc>
                        <a:spcBef>
                          <a:spcPct val="0"/>
                        </a:spcBef>
                        <a:spcAft>
                          <a:spcPct val="0"/>
                        </a:spcAft>
                        <a:buClrTx/>
                        <a:buSzTx/>
                        <a:buFontTx/>
                        <a:buNone/>
                        <a:tabLst/>
                      </a:pPr>
                      <a:r>
                        <a:rPr kumimoji="0" lang="es-MX" sz="1200" b="1" i="0" u="none" strike="noStrike" cap="none" normalizeH="0" baseline="0" dirty="0" smtClean="0">
                          <a:ln>
                            <a:noFill/>
                          </a:ln>
                          <a:solidFill>
                            <a:schemeClr val="tx1"/>
                          </a:solidFill>
                          <a:effectLst/>
                          <a:latin typeface="Arial" charset="0"/>
                        </a:rPr>
                        <a:t>Descripción de algunos conceptos utilizados en la guía para formular el PFCE 2016-2017</a:t>
                      </a:r>
                      <a:endParaRPr kumimoji="0" lang="es-ES" sz="1200" b="1" i="0" u="none" strike="noStrike" cap="none" normalizeH="0" baseline="0" dirty="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DCDC"/>
                    </a:solidFill>
                  </a:tcPr>
                </a:tc>
                <a:tc hMerge="1">
                  <a:txBody>
                    <a:bodyPr/>
                    <a:lstStyle/>
                    <a:p>
                      <a:endParaRPr lang="es-MX"/>
                    </a:p>
                  </a:txBody>
                  <a:tcPr/>
                </a:tc>
                <a:tc hMerge="1">
                  <a:txBody>
                    <a:bodyPr/>
                    <a:lstStyle/>
                    <a:p>
                      <a:endParaRPr lang="es-MX"/>
                    </a:p>
                  </a:txBody>
                  <a:tcPr/>
                </a:tc>
              </a:tr>
              <a:tr h="104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smtClean="0">
                          <a:ln>
                            <a:noFill/>
                          </a:ln>
                          <a:solidFill>
                            <a:schemeClr val="tx1"/>
                          </a:solidFill>
                          <a:effectLst/>
                          <a:latin typeface="Arial" charset="0"/>
                          <a:hlinkClick r:id="rId2" action="ppaction://hlinksldjump"/>
                        </a:rPr>
                        <a:t>Análisis</a:t>
                      </a:r>
                      <a:endParaRPr kumimoji="0" lang="es-ES" sz="1200" b="0" i="0" u="none" strike="noStrike" cap="none" normalizeH="0" baseline="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DCD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smtClean="0">
                          <a:ln>
                            <a:noFill/>
                          </a:ln>
                          <a:solidFill>
                            <a:schemeClr val="tx1"/>
                          </a:solidFill>
                          <a:effectLst/>
                          <a:latin typeface="Arial" charset="0"/>
                          <a:hlinkClick r:id="rId2" action="ppaction://hlinksldjump"/>
                        </a:rPr>
                        <a:t>Análisis de brechas entre los PE</a:t>
                      </a:r>
                      <a:endParaRPr kumimoji="0" lang="es-ES" sz="1200" b="0" i="0" u="none" strike="noStrike" cap="none" normalizeH="0" baseline="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DCD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smtClean="0">
                          <a:ln>
                            <a:noFill/>
                          </a:ln>
                          <a:solidFill>
                            <a:schemeClr val="tx1"/>
                          </a:solidFill>
                          <a:effectLst/>
                          <a:latin typeface="Arial" charset="0"/>
                          <a:hlinkClick r:id="rId3" action="ppaction://hlinksldjump"/>
                        </a:rPr>
                        <a:t>Consistencia</a:t>
                      </a:r>
                      <a:endParaRPr kumimoji="0" lang="es-ES" sz="1200" b="0" i="0" u="none" strike="noStrike" cap="none" normalizeH="0" baseline="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DCDC"/>
                    </a:solidFill>
                  </a:tcPr>
                </a:tc>
              </a:tr>
              <a:tr h="106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smtClean="0">
                          <a:ln>
                            <a:noFill/>
                          </a:ln>
                          <a:solidFill>
                            <a:schemeClr val="tx1"/>
                          </a:solidFill>
                          <a:effectLst/>
                          <a:latin typeface="Arial" charset="0"/>
                          <a:hlinkClick r:id="" action="ppaction://noaction"/>
                        </a:rPr>
                        <a:t>Contextualización</a:t>
                      </a:r>
                      <a:endParaRPr kumimoji="0" lang="es-ES" sz="1200" b="0" i="0" u="none" strike="noStrike" cap="none" normalizeH="0" baseline="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DCD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smtClean="0">
                          <a:ln>
                            <a:noFill/>
                          </a:ln>
                          <a:solidFill>
                            <a:schemeClr val="tx1"/>
                          </a:solidFill>
                          <a:effectLst/>
                          <a:latin typeface="Arial" charset="0"/>
                          <a:hlinkClick r:id="rId4" action="ppaction://hlinksldjump"/>
                        </a:rPr>
                        <a:t>Problemas Estructurales</a:t>
                      </a:r>
                      <a:endParaRPr kumimoji="0" lang="es-ES" sz="1200" b="0" i="0" u="none" strike="noStrike" cap="none" normalizeH="0" baseline="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DCD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smtClean="0">
                          <a:ln>
                            <a:noFill/>
                          </a:ln>
                          <a:solidFill>
                            <a:schemeClr val="tx1"/>
                          </a:solidFill>
                          <a:effectLst/>
                          <a:latin typeface="Arial" charset="0"/>
                          <a:hlinkClick r:id="rId5" action="ppaction://hlinksldjump"/>
                        </a:rPr>
                        <a:t>Tasa de egreso</a:t>
                      </a:r>
                      <a:endParaRPr kumimoji="0" lang="es-ES" sz="1200" b="0" i="0" u="none" strike="noStrike" cap="none" normalizeH="0" baseline="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DCDC"/>
                    </a:solidFill>
                  </a:tcPr>
                </a:tc>
              </a:tr>
              <a:tr h="104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dirty="0" smtClean="0">
                          <a:ln>
                            <a:noFill/>
                          </a:ln>
                          <a:solidFill>
                            <a:schemeClr val="tx1"/>
                          </a:solidFill>
                          <a:effectLst/>
                          <a:latin typeface="Arial" charset="0"/>
                          <a:hlinkClick r:id="rId5" action="ppaction://hlinksldjump"/>
                        </a:rPr>
                        <a:t>Tasa de Titulación</a:t>
                      </a:r>
                      <a:endParaRPr kumimoji="0" lang="es-ES" sz="1200" b="0" i="0" u="none" strike="noStrike" cap="none" normalizeH="0" baseline="0" dirty="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DCD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smtClean="0">
                          <a:ln>
                            <a:noFill/>
                          </a:ln>
                          <a:solidFill>
                            <a:schemeClr val="tx1"/>
                          </a:solidFill>
                          <a:effectLst/>
                          <a:latin typeface="Arial" charset="0"/>
                          <a:hlinkClick r:id="rId4" action="ppaction://hlinksldjump"/>
                        </a:rPr>
                        <a:t>Programas educativos evaluables</a:t>
                      </a:r>
                      <a:endParaRPr kumimoji="0" lang="es-ES" sz="1200" b="0" i="0" u="none" strike="noStrike" cap="none" normalizeH="0" baseline="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DCD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_tradnl" sz="1200" b="0" i="0" u="none" strike="noStrike" cap="none" normalizeH="0" baseline="0" dirty="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DCDC"/>
                    </a:solidFill>
                  </a:tcPr>
                </a:tc>
              </a:tr>
            </a:tbl>
          </a:graphicData>
        </a:graphic>
      </p:graphicFrame>
      <p:grpSp>
        <p:nvGrpSpPr>
          <p:cNvPr id="14" name="Group 143"/>
          <p:cNvGrpSpPr>
            <a:grpSpLocks/>
          </p:cNvGrpSpPr>
          <p:nvPr/>
        </p:nvGrpSpPr>
        <p:grpSpPr bwMode="auto">
          <a:xfrm>
            <a:off x="7700678" y="1684520"/>
            <a:ext cx="496931" cy="42862"/>
            <a:chOff x="1447" y="674"/>
            <a:chExt cx="565" cy="27"/>
          </a:xfrm>
        </p:grpSpPr>
        <p:pic>
          <p:nvPicPr>
            <p:cNvPr id="15" name="Picture 144" descr="jnchainslw"/>
            <p:cNvPicPr preferRelativeResize="0">
              <a:picLocks noChangeArrowheads="1" noCrop="1"/>
            </p:cNvPicPr>
            <p:nvPr/>
          </p:nvPicPr>
          <p:blipFill>
            <a:blip r:embed="rId6" cstate="print"/>
            <a:srcRect/>
            <a:stretch>
              <a:fillRect/>
            </a:stretch>
          </p:blipFill>
          <p:spPr bwMode="auto">
            <a:xfrm>
              <a:off x="1447" y="674"/>
              <a:ext cx="354" cy="27"/>
            </a:xfrm>
            <a:prstGeom prst="rect">
              <a:avLst/>
            </a:prstGeom>
            <a:noFill/>
            <a:ln w="9525">
              <a:noFill/>
              <a:miter lim="800000"/>
              <a:headEnd/>
              <a:tailEnd/>
            </a:ln>
          </p:spPr>
        </p:pic>
        <p:pic>
          <p:nvPicPr>
            <p:cNvPr id="16" name="Picture 145" descr="jnchainslw"/>
            <p:cNvPicPr preferRelativeResize="0">
              <a:picLocks noChangeArrowheads="1" noCrop="1"/>
            </p:cNvPicPr>
            <p:nvPr/>
          </p:nvPicPr>
          <p:blipFill>
            <a:blip r:embed="rId6" cstate="print"/>
            <a:srcRect/>
            <a:stretch>
              <a:fillRect/>
            </a:stretch>
          </p:blipFill>
          <p:spPr bwMode="auto">
            <a:xfrm>
              <a:off x="1658" y="674"/>
              <a:ext cx="354" cy="27"/>
            </a:xfrm>
            <a:prstGeom prst="rect">
              <a:avLst/>
            </a:prstGeom>
            <a:noFill/>
            <a:ln w="9525">
              <a:noFill/>
              <a:miter lim="800000"/>
              <a:headEnd/>
              <a:tailEnd/>
            </a:ln>
          </p:spPr>
        </p:pic>
      </p:grpSp>
      <p:pic>
        <p:nvPicPr>
          <p:cNvPr id="18" name="Imagen 17"/>
          <p:cNvPicPr>
            <a:picLocks noChangeAspect="1"/>
          </p:cNvPicPr>
          <p:nvPr/>
        </p:nvPicPr>
        <p:blipFill>
          <a:blip r:embed="rId7"/>
          <a:stretch>
            <a:fillRect/>
          </a:stretch>
        </p:blipFill>
        <p:spPr>
          <a:xfrm>
            <a:off x="810046" y="0"/>
            <a:ext cx="8333954" cy="597460"/>
          </a:xfrm>
          <a:prstGeom prst="rect">
            <a:avLst/>
          </a:prstGeom>
        </p:spPr>
      </p:pic>
    </p:spTree>
  </p:cSld>
  <p:clrMapOvr>
    <a:masterClrMapping/>
  </p:clrMapOvr>
  <p:transition spd="med"/>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62" name="Text Box 59"/>
          <p:cNvSpPr txBox="1">
            <a:spLocks noChangeArrowheads="1"/>
          </p:cNvSpPr>
          <p:nvPr/>
        </p:nvSpPr>
        <p:spPr bwMode="auto">
          <a:xfrm>
            <a:off x="0" y="2708920"/>
            <a:ext cx="9144000" cy="4149080"/>
          </a:xfrm>
          <a:prstGeom prst="rect">
            <a:avLst/>
          </a:prstGeom>
          <a:noFill/>
          <a:ln w="9525">
            <a:noFill/>
            <a:miter lim="800000"/>
            <a:headEnd/>
            <a:tailEnd/>
          </a:ln>
        </p:spPr>
        <p:txBody>
          <a:bodyPr wrap="square" lIns="36000" tIns="10800" rIns="36000" bIns="10800">
            <a:noAutofit/>
          </a:bodyPr>
          <a:lstStyle/>
          <a:p>
            <a:pPr algn="just">
              <a:spcBef>
                <a:spcPts val="0"/>
              </a:spcBef>
            </a:pPr>
            <a:endParaRPr lang="es-MX" sz="800" dirty="0" smtClean="0">
              <a:solidFill>
                <a:schemeClr val="tx1"/>
              </a:solidFill>
            </a:endParaRPr>
          </a:p>
          <a:p>
            <a:pPr algn="just">
              <a:spcBef>
                <a:spcPts val="0"/>
              </a:spcBef>
            </a:pPr>
            <a:r>
              <a:rPr lang="es-MX" sz="1400" dirty="0" smtClean="0">
                <a:solidFill>
                  <a:schemeClr val="tx1"/>
                </a:solidFill>
              </a:rPr>
              <a:t>Problemas estructurales</a:t>
            </a:r>
          </a:p>
          <a:p>
            <a:pPr algn="just">
              <a:spcBef>
                <a:spcPts val="0"/>
              </a:spcBef>
            </a:pPr>
            <a:endParaRPr lang="es-ES" sz="800" b="0" dirty="0">
              <a:solidFill>
                <a:schemeClr val="tx1"/>
              </a:solidFill>
            </a:endParaRPr>
          </a:p>
          <a:p>
            <a:pPr marL="354013" lvl="1" algn="just">
              <a:spcBef>
                <a:spcPts val="0"/>
              </a:spcBef>
            </a:pPr>
            <a:r>
              <a:rPr lang="es-MX" sz="1200" b="0" dirty="0">
                <a:solidFill>
                  <a:schemeClr val="tx1"/>
                </a:solidFill>
              </a:rPr>
              <a:t>Cuando en la guía se mencionan problemas estructurales, se refiere a aquellos que de no resolverse, ponen en riesgo la viabilidad académica y financiera de la institución</a:t>
            </a:r>
            <a:r>
              <a:rPr lang="es-MX" sz="1200" b="0" dirty="0" smtClean="0">
                <a:solidFill>
                  <a:schemeClr val="tx1"/>
                </a:solidFill>
              </a:rPr>
              <a:t>.</a:t>
            </a:r>
          </a:p>
          <a:p>
            <a:pPr indent="-103187" algn="just">
              <a:spcBef>
                <a:spcPts val="0"/>
              </a:spcBef>
            </a:pPr>
            <a:endParaRPr lang="es-MX" sz="800" b="0" dirty="0">
              <a:solidFill>
                <a:schemeClr val="tx1"/>
              </a:solidFill>
            </a:endParaRPr>
          </a:p>
          <a:p>
            <a:pPr algn="just">
              <a:spcBef>
                <a:spcPts val="0"/>
              </a:spcBef>
            </a:pPr>
            <a:r>
              <a:rPr lang="es-MX" sz="1400" dirty="0">
                <a:solidFill>
                  <a:schemeClr val="tx1"/>
                </a:solidFill>
              </a:rPr>
              <a:t>Programas educativos </a:t>
            </a:r>
            <a:r>
              <a:rPr lang="es-MX" sz="1400" dirty="0" smtClean="0">
                <a:solidFill>
                  <a:schemeClr val="tx1"/>
                </a:solidFill>
              </a:rPr>
              <a:t>evaluables</a:t>
            </a:r>
          </a:p>
          <a:p>
            <a:pPr algn="just">
              <a:spcBef>
                <a:spcPts val="0"/>
              </a:spcBef>
            </a:pPr>
            <a:endParaRPr lang="es-MX" sz="800" dirty="0">
              <a:solidFill>
                <a:schemeClr val="tx1"/>
              </a:solidFill>
            </a:endParaRPr>
          </a:p>
          <a:p>
            <a:pPr marL="354013" lvl="1" algn="just">
              <a:spcBef>
                <a:spcPts val="0"/>
              </a:spcBef>
              <a:buFont typeface="Wingdings" pitchFamily="2" charset="2"/>
              <a:buChar char="Ø"/>
            </a:pPr>
            <a:r>
              <a:rPr lang="es-MX" sz="1200" b="0" dirty="0">
                <a:solidFill>
                  <a:schemeClr val="tx1"/>
                </a:solidFill>
              </a:rPr>
              <a:t>Son los PE vigentes de la institución que cuentan con una o más generaciones de egresados.</a:t>
            </a:r>
          </a:p>
          <a:p>
            <a:pPr marL="354013" lvl="1" algn="just">
              <a:spcBef>
                <a:spcPts val="0"/>
              </a:spcBef>
              <a:buFont typeface="Wingdings" pitchFamily="2" charset="2"/>
              <a:buChar char="Ø"/>
            </a:pPr>
            <a:r>
              <a:rPr lang="es-MX" sz="1200" b="0" dirty="0">
                <a:solidFill>
                  <a:schemeClr val="tx1"/>
                </a:solidFill>
              </a:rPr>
              <a:t>Se consideran evaluables los PE que han sido reestructurados (cambios al plan y programas de estudios) como consecuencia de una autoevaluación o una evaluación externa.  </a:t>
            </a:r>
          </a:p>
          <a:p>
            <a:pPr indent="-103187" algn="just">
              <a:spcBef>
                <a:spcPts val="0"/>
              </a:spcBef>
            </a:pPr>
            <a:endParaRPr lang="es-MX" sz="800" b="0" dirty="0">
              <a:solidFill>
                <a:schemeClr val="tx1"/>
              </a:solidFill>
            </a:endParaRPr>
          </a:p>
          <a:p>
            <a:pPr algn="just">
              <a:spcBef>
                <a:spcPts val="0"/>
              </a:spcBef>
            </a:pPr>
            <a:r>
              <a:rPr lang="es-MX" sz="1400" dirty="0">
                <a:solidFill>
                  <a:schemeClr val="tx1"/>
                </a:solidFill>
              </a:rPr>
              <a:t>Programas educativos no </a:t>
            </a:r>
            <a:r>
              <a:rPr lang="es-MX" sz="1400" dirty="0" smtClean="0">
                <a:solidFill>
                  <a:schemeClr val="tx1"/>
                </a:solidFill>
              </a:rPr>
              <a:t>evaluables</a:t>
            </a:r>
          </a:p>
          <a:p>
            <a:pPr algn="just">
              <a:spcBef>
                <a:spcPts val="0"/>
              </a:spcBef>
            </a:pPr>
            <a:endParaRPr lang="es-MX" sz="800" dirty="0">
              <a:solidFill>
                <a:schemeClr val="tx1"/>
              </a:solidFill>
            </a:endParaRPr>
          </a:p>
          <a:p>
            <a:pPr marL="354013" lvl="1" algn="just">
              <a:spcBef>
                <a:spcPts val="0"/>
              </a:spcBef>
            </a:pPr>
            <a:r>
              <a:rPr lang="es-MX" sz="1200" b="0" dirty="0">
                <a:solidFill>
                  <a:schemeClr val="tx1"/>
                </a:solidFill>
              </a:rPr>
              <a:t>Son los PE que cumplen con alguna de las siguientes </a:t>
            </a:r>
            <a:r>
              <a:rPr lang="es-MX" sz="1200" b="0" dirty="0" smtClean="0">
                <a:solidFill>
                  <a:schemeClr val="tx1"/>
                </a:solidFill>
              </a:rPr>
              <a:t>condiciones:</a:t>
            </a:r>
          </a:p>
          <a:p>
            <a:pPr marL="354013" lvl="1" algn="just">
              <a:spcBef>
                <a:spcPts val="0"/>
              </a:spcBef>
            </a:pPr>
            <a:endParaRPr lang="es-MX" sz="800" b="0" dirty="0">
              <a:solidFill>
                <a:schemeClr val="tx1"/>
              </a:solidFill>
            </a:endParaRPr>
          </a:p>
          <a:p>
            <a:pPr marL="811213" lvl="2" algn="just">
              <a:spcBef>
                <a:spcPts val="0"/>
              </a:spcBef>
              <a:buFont typeface="Wingdings" pitchFamily="2" charset="2"/>
              <a:buChar char="Ø"/>
            </a:pPr>
            <a:r>
              <a:rPr lang="es-MX" b="0" dirty="0">
                <a:solidFill>
                  <a:schemeClr val="tx1"/>
                </a:solidFill>
              </a:rPr>
              <a:t>Son de reciente creación (sin egresados).</a:t>
            </a:r>
          </a:p>
          <a:p>
            <a:pPr marL="811213" lvl="2" algn="just">
              <a:spcBef>
                <a:spcPts val="0"/>
              </a:spcBef>
              <a:buFont typeface="Wingdings" pitchFamily="2" charset="2"/>
              <a:buChar char="Ø"/>
            </a:pPr>
            <a:r>
              <a:rPr lang="es-MX" b="0" dirty="0">
                <a:solidFill>
                  <a:schemeClr val="tx1"/>
                </a:solidFill>
              </a:rPr>
              <a:t>Que hayan sido cancelados o se encuentran en proceso de liquidación. Estas decisiones deben haber sido avaladas por el órgano colegiado competente.</a:t>
            </a:r>
          </a:p>
          <a:p>
            <a:pPr algn="just">
              <a:spcBef>
                <a:spcPts val="0"/>
              </a:spcBef>
              <a:buFontTx/>
              <a:buChar char="-"/>
            </a:pPr>
            <a:endParaRPr lang="es-MX" sz="1400" b="0" dirty="0">
              <a:solidFill>
                <a:schemeClr val="tx1"/>
              </a:solidFill>
            </a:endParaRPr>
          </a:p>
          <a:p>
            <a:pPr marL="352800" algn="just">
              <a:spcBef>
                <a:spcPts val="0"/>
              </a:spcBef>
            </a:pPr>
            <a:r>
              <a:rPr lang="es-MX" sz="1200" b="0" dirty="0" smtClean="0">
                <a:solidFill>
                  <a:schemeClr val="tx1"/>
                </a:solidFill>
              </a:rPr>
              <a:t>La </a:t>
            </a:r>
            <a:r>
              <a:rPr lang="es-MX" sz="1200" b="0" dirty="0">
                <a:solidFill>
                  <a:schemeClr val="tx1"/>
                </a:solidFill>
              </a:rPr>
              <a:t>oferta total de una institución se conforma por los PE evaluables y los no evaluables.</a:t>
            </a:r>
            <a:endParaRPr lang="es-ES" sz="1200" b="0" dirty="0">
              <a:solidFill>
                <a:schemeClr val="tx1"/>
              </a:solidFill>
            </a:endParaRPr>
          </a:p>
        </p:txBody>
      </p:sp>
      <p:grpSp>
        <p:nvGrpSpPr>
          <p:cNvPr id="10" name="Group 22"/>
          <p:cNvGrpSpPr>
            <a:grpSpLocks/>
          </p:cNvGrpSpPr>
          <p:nvPr/>
        </p:nvGrpSpPr>
        <p:grpSpPr bwMode="auto">
          <a:xfrm>
            <a:off x="7678738" y="1522413"/>
            <a:ext cx="1458000" cy="313200"/>
            <a:chOff x="24" y="489"/>
            <a:chExt cx="723" cy="292"/>
          </a:xfrm>
        </p:grpSpPr>
        <p:sp>
          <p:nvSpPr>
            <p:cNvPr id="11" name="Rectangle 696"/>
            <p:cNvSpPr>
              <a:spLocks noChangeArrowheads="1"/>
            </p:cNvSpPr>
            <p:nvPr/>
          </p:nvSpPr>
          <p:spPr bwMode="auto">
            <a:xfrm>
              <a:off x="26" y="489"/>
              <a:ext cx="721" cy="285"/>
            </a:xfrm>
            <a:prstGeom prst="rect">
              <a:avLst/>
            </a:prstGeom>
            <a:noFill/>
            <a:ln w="34925">
              <a:solidFill>
                <a:srgbClr val="003366"/>
              </a:solidFill>
              <a:miter lim="800000"/>
              <a:headEnd/>
              <a:tailEnd/>
            </a:ln>
          </p:spPr>
          <p:txBody>
            <a:bodyPr wrap="none" anchor="ctr"/>
            <a:lstStyle/>
            <a:p>
              <a:pPr algn="ctr"/>
              <a:endParaRPr lang="es-ES_tradnl" sz="1400"/>
            </a:p>
          </p:txBody>
        </p:sp>
        <p:sp>
          <p:nvSpPr>
            <p:cNvPr id="12" name="Line 697"/>
            <p:cNvSpPr>
              <a:spLocks noChangeShapeType="1"/>
            </p:cNvSpPr>
            <p:nvPr/>
          </p:nvSpPr>
          <p:spPr bwMode="auto">
            <a:xfrm>
              <a:off x="24" y="774"/>
              <a:ext cx="721" cy="0"/>
            </a:xfrm>
            <a:prstGeom prst="line">
              <a:avLst/>
            </a:prstGeom>
            <a:noFill/>
            <a:ln w="34925">
              <a:solidFill>
                <a:srgbClr val="969696"/>
              </a:solidFill>
              <a:round/>
              <a:headEnd/>
              <a:tailEnd/>
            </a:ln>
          </p:spPr>
          <p:txBody>
            <a:bodyPr/>
            <a:lstStyle/>
            <a:p>
              <a:endParaRPr lang="es-MX"/>
            </a:p>
          </p:txBody>
        </p:sp>
        <p:sp>
          <p:nvSpPr>
            <p:cNvPr id="13" name="Line 698"/>
            <p:cNvSpPr>
              <a:spLocks noChangeShapeType="1"/>
            </p:cNvSpPr>
            <p:nvPr/>
          </p:nvSpPr>
          <p:spPr bwMode="auto">
            <a:xfrm>
              <a:off x="745" y="496"/>
              <a:ext cx="0" cy="285"/>
            </a:xfrm>
            <a:prstGeom prst="line">
              <a:avLst/>
            </a:prstGeom>
            <a:noFill/>
            <a:ln w="34925">
              <a:solidFill>
                <a:srgbClr val="969696"/>
              </a:solidFill>
              <a:round/>
              <a:headEnd/>
              <a:tailEnd/>
            </a:ln>
          </p:spPr>
          <p:txBody>
            <a:bodyPr/>
            <a:lstStyle/>
            <a:p>
              <a:endParaRPr lang="es-MX"/>
            </a:p>
          </p:txBody>
        </p:sp>
      </p:grpSp>
      <p:graphicFrame>
        <p:nvGraphicFramePr>
          <p:cNvPr id="16" name="Group 40"/>
          <p:cNvGraphicFramePr>
            <a:graphicFrameLocks/>
          </p:cNvGraphicFramePr>
          <p:nvPr>
            <p:extLst>
              <p:ext uri="{D42A27DB-BD31-4B8C-83A1-F6EECF244321}">
                <p14:modId xmlns:p14="http://schemas.microsoft.com/office/powerpoint/2010/main" val="3867099203"/>
              </p:ext>
            </p:extLst>
          </p:nvPr>
        </p:nvGraphicFramePr>
        <p:xfrm>
          <a:off x="0" y="1813143"/>
          <a:ext cx="9142413" cy="877824"/>
        </p:xfrm>
        <a:graphic>
          <a:graphicData uri="http://schemas.openxmlformats.org/drawingml/2006/table">
            <a:tbl>
              <a:tblPr/>
              <a:tblGrid>
                <a:gridCol w="3046413"/>
                <a:gridCol w="3049587"/>
                <a:gridCol w="3046413"/>
              </a:tblGrid>
              <a:tr h="269875">
                <a:tc gridSpan="3">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s-MX" sz="1200" b="1" i="0" u="none" strike="noStrike" cap="none" normalizeH="0" baseline="0" dirty="0" smtClean="0">
                          <a:ln>
                            <a:noFill/>
                          </a:ln>
                          <a:solidFill>
                            <a:schemeClr val="tx1"/>
                          </a:solidFill>
                          <a:effectLst/>
                          <a:latin typeface="Arial" charset="0"/>
                        </a:rPr>
                        <a:t>Anexo I</a:t>
                      </a:r>
                    </a:p>
                    <a:p>
                      <a:pPr marL="0" marR="0" lvl="0" indent="0" algn="ctr" defTabSz="914400" rtl="0" eaLnBrk="1" fontAlgn="base" latinLnBrk="0" hangingPunct="1">
                        <a:lnSpc>
                          <a:spcPct val="90000"/>
                        </a:lnSpc>
                        <a:spcBef>
                          <a:spcPct val="0"/>
                        </a:spcBef>
                        <a:spcAft>
                          <a:spcPct val="0"/>
                        </a:spcAft>
                        <a:buClrTx/>
                        <a:buSzTx/>
                        <a:buFontTx/>
                        <a:buNone/>
                        <a:tabLst/>
                      </a:pPr>
                      <a:r>
                        <a:rPr kumimoji="0" lang="es-MX" sz="1200" b="1" i="0" u="none" strike="noStrike" cap="none" normalizeH="0" baseline="0" dirty="0" smtClean="0">
                          <a:ln>
                            <a:noFill/>
                          </a:ln>
                          <a:solidFill>
                            <a:schemeClr val="tx1"/>
                          </a:solidFill>
                          <a:effectLst/>
                          <a:latin typeface="Arial" charset="0"/>
                        </a:rPr>
                        <a:t>Descripción de algunos conceptos utilizados en la guía para formular el PFCE 2016-2017</a:t>
                      </a:r>
                      <a:endParaRPr kumimoji="0" lang="es-ES" sz="1200" b="1" i="0" u="none" strike="noStrike" cap="none" normalizeH="0" baseline="0" dirty="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DCDC"/>
                    </a:solidFill>
                  </a:tcPr>
                </a:tc>
                <a:tc hMerge="1">
                  <a:txBody>
                    <a:bodyPr/>
                    <a:lstStyle/>
                    <a:p>
                      <a:endParaRPr lang="es-MX"/>
                    </a:p>
                  </a:txBody>
                  <a:tcPr/>
                </a:tc>
                <a:tc hMerge="1">
                  <a:txBody>
                    <a:bodyPr/>
                    <a:lstStyle/>
                    <a:p>
                      <a:endParaRPr lang="es-MX"/>
                    </a:p>
                  </a:txBody>
                  <a:tcPr/>
                </a:tc>
              </a:tr>
              <a:tr h="104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smtClean="0">
                          <a:ln>
                            <a:noFill/>
                          </a:ln>
                          <a:solidFill>
                            <a:schemeClr val="tx1"/>
                          </a:solidFill>
                          <a:effectLst/>
                          <a:latin typeface="Arial" charset="0"/>
                          <a:hlinkClick r:id="rId2" action="ppaction://hlinksldjump"/>
                        </a:rPr>
                        <a:t>Análisis</a:t>
                      </a:r>
                      <a:endParaRPr kumimoji="0" lang="es-ES" sz="1200" b="0" i="0" u="none" strike="noStrike" cap="none" normalizeH="0" baseline="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DCD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smtClean="0">
                          <a:ln>
                            <a:noFill/>
                          </a:ln>
                          <a:solidFill>
                            <a:schemeClr val="tx1"/>
                          </a:solidFill>
                          <a:effectLst/>
                          <a:latin typeface="Arial" charset="0"/>
                          <a:hlinkClick r:id="rId2" action="ppaction://hlinksldjump"/>
                        </a:rPr>
                        <a:t>Análisis de brechas entre los PE</a:t>
                      </a:r>
                      <a:endParaRPr kumimoji="0" lang="es-ES" sz="1200" b="0" i="0" u="none" strike="noStrike" cap="none" normalizeH="0" baseline="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DCD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smtClean="0">
                          <a:ln>
                            <a:noFill/>
                          </a:ln>
                          <a:solidFill>
                            <a:schemeClr val="tx1"/>
                          </a:solidFill>
                          <a:effectLst/>
                          <a:latin typeface="Arial" charset="0"/>
                          <a:hlinkClick r:id="rId3" action="ppaction://hlinksldjump"/>
                        </a:rPr>
                        <a:t>Consistencia</a:t>
                      </a:r>
                      <a:endParaRPr kumimoji="0" lang="es-ES" sz="1200" b="0" i="0" u="none" strike="noStrike" cap="none" normalizeH="0" baseline="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DCDC"/>
                    </a:solidFill>
                  </a:tcPr>
                </a:tc>
              </a:tr>
              <a:tr h="106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smtClean="0">
                          <a:ln>
                            <a:noFill/>
                          </a:ln>
                          <a:solidFill>
                            <a:schemeClr val="tx1"/>
                          </a:solidFill>
                          <a:effectLst/>
                          <a:latin typeface="Arial" charset="0"/>
                          <a:hlinkClick r:id="" action="ppaction://noaction"/>
                        </a:rPr>
                        <a:t>Contextualización</a:t>
                      </a:r>
                      <a:endParaRPr kumimoji="0" lang="es-ES" sz="1200" b="0" i="0" u="none" strike="noStrike" cap="none" normalizeH="0" baseline="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DCD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smtClean="0">
                          <a:ln>
                            <a:noFill/>
                          </a:ln>
                          <a:solidFill>
                            <a:schemeClr val="tx1"/>
                          </a:solidFill>
                          <a:effectLst/>
                          <a:latin typeface="Arial" charset="0"/>
                          <a:hlinkClick r:id="rId4" action="ppaction://hlinksldjump"/>
                        </a:rPr>
                        <a:t>Problemas Estructurales</a:t>
                      </a:r>
                      <a:endParaRPr kumimoji="0" lang="es-ES" sz="1200" b="0" i="0" u="none" strike="noStrike" cap="none" normalizeH="0" baseline="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DCD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smtClean="0">
                          <a:ln>
                            <a:noFill/>
                          </a:ln>
                          <a:solidFill>
                            <a:schemeClr val="tx1"/>
                          </a:solidFill>
                          <a:effectLst/>
                          <a:latin typeface="Arial" charset="0"/>
                          <a:hlinkClick r:id="rId5" action="ppaction://hlinksldjump"/>
                        </a:rPr>
                        <a:t>Tasa de egreso</a:t>
                      </a:r>
                      <a:endParaRPr kumimoji="0" lang="es-ES" sz="1200" b="0" i="0" u="none" strike="noStrike" cap="none" normalizeH="0" baseline="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DCDC"/>
                    </a:solidFill>
                  </a:tcPr>
                </a:tc>
              </a:tr>
              <a:tr h="104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dirty="0" smtClean="0">
                          <a:ln>
                            <a:noFill/>
                          </a:ln>
                          <a:solidFill>
                            <a:schemeClr val="tx1"/>
                          </a:solidFill>
                          <a:effectLst/>
                          <a:latin typeface="Arial" charset="0"/>
                          <a:hlinkClick r:id="rId5" action="ppaction://hlinksldjump"/>
                        </a:rPr>
                        <a:t>Tasa de Titulación</a:t>
                      </a:r>
                      <a:endParaRPr kumimoji="0" lang="es-ES" sz="1200" b="0" i="0" u="none" strike="noStrike" cap="none" normalizeH="0" baseline="0" dirty="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DCD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smtClean="0">
                          <a:ln>
                            <a:noFill/>
                          </a:ln>
                          <a:solidFill>
                            <a:schemeClr val="tx1"/>
                          </a:solidFill>
                          <a:effectLst/>
                          <a:latin typeface="Arial" charset="0"/>
                          <a:hlinkClick r:id="rId4" action="ppaction://hlinksldjump"/>
                        </a:rPr>
                        <a:t>Programas educativos evaluables</a:t>
                      </a:r>
                      <a:endParaRPr kumimoji="0" lang="es-ES" sz="1200" b="0" i="0" u="none" strike="noStrike" cap="none" normalizeH="0" baseline="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DCD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_tradnl" sz="1200" b="0" i="0" u="none" strike="noStrike" cap="none" normalizeH="0" baseline="0" dirty="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DCDC"/>
                    </a:solidFill>
                  </a:tcPr>
                </a:tc>
              </a:tr>
            </a:tbl>
          </a:graphicData>
        </a:graphic>
      </p:graphicFrame>
      <p:grpSp>
        <p:nvGrpSpPr>
          <p:cNvPr id="14" name="Group 143"/>
          <p:cNvGrpSpPr>
            <a:grpSpLocks/>
          </p:cNvGrpSpPr>
          <p:nvPr/>
        </p:nvGrpSpPr>
        <p:grpSpPr bwMode="auto">
          <a:xfrm>
            <a:off x="7700678" y="1692684"/>
            <a:ext cx="496931" cy="42862"/>
            <a:chOff x="1447" y="674"/>
            <a:chExt cx="565" cy="27"/>
          </a:xfrm>
        </p:grpSpPr>
        <p:pic>
          <p:nvPicPr>
            <p:cNvPr id="15" name="Picture 144" descr="jnchainslw"/>
            <p:cNvPicPr preferRelativeResize="0">
              <a:picLocks noChangeArrowheads="1" noCrop="1"/>
            </p:cNvPicPr>
            <p:nvPr/>
          </p:nvPicPr>
          <p:blipFill>
            <a:blip r:embed="rId6" cstate="print"/>
            <a:srcRect/>
            <a:stretch>
              <a:fillRect/>
            </a:stretch>
          </p:blipFill>
          <p:spPr bwMode="auto">
            <a:xfrm>
              <a:off x="1447" y="674"/>
              <a:ext cx="354" cy="27"/>
            </a:xfrm>
            <a:prstGeom prst="rect">
              <a:avLst/>
            </a:prstGeom>
            <a:noFill/>
            <a:ln w="9525">
              <a:noFill/>
              <a:miter lim="800000"/>
              <a:headEnd/>
              <a:tailEnd/>
            </a:ln>
          </p:spPr>
        </p:pic>
        <p:pic>
          <p:nvPicPr>
            <p:cNvPr id="17" name="Picture 145" descr="jnchainslw"/>
            <p:cNvPicPr preferRelativeResize="0">
              <a:picLocks noChangeArrowheads="1" noCrop="1"/>
            </p:cNvPicPr>
            <p:nvPr/>
          </p:nvPicPr>
          <p:blipFill>
            <a:blip r:embed="rId6" cstate="print"/>
            <a:srcRect/>
            <a:stretch>
              <a:fillRect/>
            </a:stretch>
          </p:blipFill>
          <p:spPr bwMode="auto">
            <a:xfrm>
              <a:off x="1658" y="674"/>
              <a:ext cx="354" cy="27"/>
            </a:xfrm>
            <a:prstGeom prst="rect">
              <a:avLst/>
            </a:prstGeom>
            <a:noFill/>
            <a:ln w="9525">
              <a:noFill/>
              <a:miter lim="800000"/>
              <a:headEnd/>
              <a:tailEnd/>
            </a:ln>
          </p:spPr>
        </p:pic>
      </p:grpSp>
      <p:pic>
        <p:nvPicPr>
          <p:cNvPr id="18" name="Imagen 17"/>
          <p:cNvPicPr>
            <a:picLocks noChangeAspect="1"/>
          </p:cNvPicPr>
          <p:nvPr/>
        </p:nvPicPr>
        <p:blipFill>
          <a:blip r:embed="rId7"/>
          <a:stretch>
            <a:fillRect/>
          </a:stretch>
        </p:blipFill>
        <p:spPr>
          <a:xfrm>
            <a:off x="810046" y="0"/>
            <a:ext cx="8333954" cy="597460"/>
          </a:xfrm>
          <a:prstGeom prst="rect">
            <a:avLst/>
          </a:prstGeom>
        </p:spPr>
      </p:pic>
    </p:spTree>
  </p:cSld>
  <p:clrMapOvr>
    <a:masterClrMapping/>
  </p:clrMapOvr>
  <p:transition spd="med"/>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86" name="Text Box 29"/>
          <p:cNvSpPr txBox="1">
            <a:spLocks noChangeArrowheads="1"/>
          </p:cNvSpPr>
          <p:nvPr/>
        </p:nvSpPr>
        <p:spPr bwMode="auto">
          <a:xfrm>
            <a:off x="0" y="2704516"/>
            <a:ext cx="9144000" cy="4153484"/>
          </a:xfrm>
          <a:prstGeom prst="rect">
            <a:avLst/>
          </a:prstGeom>
          <a:noFill/>
          <a:ln w="9525">
            <a:noFill/>
            <a:miter lim="800000"/>
            <a:headEnd/>
            <a:tailEnd/>
          </a:ln>
        </p:spPr>
        <p:txBody>
          <a:bodyPr lIns="36000" tIns="10800" rIns="36000" bIns="10800">
            <a:noAutofit/>
          </a:bodyPr>
          <a:lstStyle/>
          <a:p>
            <a:pPr algn="just">
              <a:spcBef>
                <a:spcPts val="0"/>
              </a:spcBef>
            </a:pPr>
            <a:endParaRPr lang="es-ES" sz="800" dirty="0" smtClean="0">
              <a:solidFill>
                <a:schemeClr val="tx1"/>
              </a:solidFill>
            </a:endParaRPr>
          </a:p>
          <a:p>
            <a:pPr algn="just">
              <a:spcBef>
                <a:spcPts val="0"/>
              </a:spcBef>
            </a:pPr>
            <a:r>
              <a:rPr lang="es-ES" sz="1400" dirty="0" smtClean="0">
                <a:solidFill>
                  <a:schemeClr val="tx1"/>
                </a:solidFill>
              </a:rPr>
              <a:t>Tasa </a:t>
            </a:r>
            <a:r>
              <a:rPr lang="es-ES" sz="1400" dirty="0">
                <a:solidFill>
                  <a:schemeClr val="tx1"/>
                </a:solidFill>
              </a:rPr>
              <a:t>de egreso de un programa educativo por cohorte</a:t>
            </a:r>
            <a:r>
              <a:rPr lang="es-MX" sz="1400" b="0" dirty="0">
                <a:solidFill>
                  <a:schemeClr val="tx1"/>
                </a:solidFill>
              </a:rPr>
              <a:t>*</a:t>
            </a:r>
            <a:r>
              <a:rPr lang="es-ES" sz="1400" dirty="0">
                <a:solidFill>
                  <a:schemeClr val="tx1"/>
                </a:solidFill>
              </a:rPr>
              <a:t> (TEC)</a:t>
            </a:r>
            <a:r>
              <a:rPr lang="es-MX" sz="1400" dirty="0" smtClean="0">
                <a:solidFill>
                  <a:schemeClr val="tx1"/>
                </a:solidFill>
              </a:rPr>
              <a:t>:</a:t>
            </a:r>
            <a:endParaRPr lang="es-ES" sz="1400" dirty="0">
              <a:solidFill>
                <a:schemeClr val="tx1"/>
              </a:solidFill>
            </a:endParaRPr>
          </a:p>
          <a:p>
            <a:pPr algn="just">
              <a:spcBef>
                <a:spcPts val="0"/>
              </a:spcBef>
            </a:pPr>
            <a:endParaRPr lang="es-ES" sz="800" dirty="0">
              <a:solidFill>
                <a:schemeClr val="tx1"/>
              </a:solidFill>
            </a:endParaRPr>
          </a:p>
          <a:p>
            <a:pPr marL="354013" lvl="1" algn="just">
              <a:spcBef>
                <a:spcPts val="0"/>
              </a:spcBef>
            </a:pPr>
            <a:r>
              <a:rPr lang="es-ES" sz="1200" b="0" dirty="0">
                <a:solidFill>
                  <a:schemeClr val="tx1"/>
                </a:solidFill>
              </a:rPr>
              <a:t>Porcentaje de estudiantes de una cohorte que han cubierto en el tiempo establecido formalmente en el plan de estudios, la totalidad de requisitos académicos de un programa educativo, tales como asignaturas o créditos, en algunos casos el servicio social, etc.</a:t>
            </a:r>
          </a:p>
          <a:p>
            <a:pPr marL="354013" lvl="1" algn="just">
              <a:spcBef>
                <a:spcPts val="0"/>
              </a:spcBef>
            </a:pPr>
            <a:endParaRPr lang="es-MX" sz="1200" b="0" dirty="0">
              <a:solidFill>
                <a:schemeClr val="tx1"/>
              </a:solidFill>
            </a:endParaRPr>
          </a:p>
          <a:p>
            <a:pPr marL="354013" lvl="1" algn="just">
              <a:spcBef>
                <a:spcPts val="0"/>
              </a:spcBef>
            </a:pPr>
            <a:endParaRPr lang="es-ES" sz="1200" b="0" dirty="0">
              <a:solidFill>
                <a:schemeClr val="tx1"/>
              </a:solidFill>
            </a:endParaRPr>
          </a:p>
          <a:p>
            <a:pPr algn="just">
              <a:spcBef>
                <a:spcPts val="0"/>
              </a:spcBef>
              <a:buFont typeface="Wingdings" pitchFamily="2" charset="2"/>
              <a:buNone/>
            </a:pPr>
            <a:endParaRPr lang="es-ES" sz="1400" dirty="0">
              <a:solidFill>
                <a:schemeClr val="tx1"/>
              </a:solidFill>
            </a:endParaRPr>
          </a:p>
          <a:p>
            <a:pPr algn="just">
              <a:spcBef>
                <a:spcPts val="0"/>
              </a:spcBef>
              <a:buFont typeface="Wingdings" pitchFamily="2" charset="2"/>
              <a:buNone/>
            </a:pPr>
            <a:r>
              <a:rPr lang="es-ES" sz="1400" dirty="0">
                <a:solidFill>
                  <a:schemeClr val="tx1"/>
                </a:solidFill>
              </a:rPr>
              <a:t>Tasa de titulación de un programa educativo por cohorte (TTC</a:t>
            </a:r>
            <a:r>
              <a:rPr lang="es-ES" sz="1400" dirty="0" smtClean="0">
                <a:solidFill>
                  <a:schemeClr val="tx1"/>
                </a:solidFill>
              </a:rPr>
              <a:t>):</a:t>
            </a:r>
          </a:p>
          <a:p>
            <a:pPr algn="just">
              <a:spcBef>
                <a:spcPts val="0"/>
              </a:spcBef>
              <a:buFont typeface="Wingdings" pitchFamily="2" charset="2"/>
              <a:buNone/>
            </a:pPr>
            <a:endParaRPr lang="es-ES" sz="800" dirty="0">
              <a:solidFill>
                <a:schemeClr val="tx1"/>
              </a:solidFill>
            </a:endParaRPr>
          </a:p>
          <a:p>
            <a:pPr marL="354013" lvl="1" algn="just">
              <a:spcBef>
                <a:spcPts val="0"/>
              </a:spcBef>
              <a:buFont typeface="Wingdings" pitchFamily="2" charset="2"/>
              <a:buNone/>
            </a:pPr>
            <a:r>
              <a:rPr lang="es-ES" sz="1200" b="0" dirty="0">
                <a:solidFill>
                  <a:schemeClr val="tx1"/>
                </a:solidFill>
              </a:rPr>
              <a:t>Porcentaje de estudiantes titulados por cohorte (considerando un año adicional a la duración formalmente establecida en el plan de estudios). Esta tasa se calcula determinando el número de estudiantes que se titulan del total de egresados por cohorte </a:t>
            </a:r>
            <a:r>
              <a:rPr lang="es-MX" sz="1200" b="0" i="1" dirty="0">
                <a:solidFill>
                  <a:schemeClr val="tx1"/>
                </a:solidFill>
              </a:rPr>
              <a:t>(</a:t>
            </a:r>
            <a:r>
              <a:rPr lang="es-MX" sz="1200" i="1" dirty="0" err="1">
                <a:solidFill>
                  <a:schemeClr val="tx1"/>
                </a:solidFill>
              </a:rPr>
              <a:t>NE</a:t>
            </a:r>
            <a:r>
              <a:rPr lang="es-MX" sz="1200" i="1" baseline="-25000" dirty="0" err="1">
                <a:solidFill>
                  <a:schemeClr val="tx1"/>
                </a:solidFill>
              </a:rPr>
              <a:t>e</a:t>
            </a:r>
            <a:r>
              <a:rPr lang="es-MX" sz="1200" i="1" dirty="0" err="1">
                <a:solidFill>
                  <a:schemeClr val="tx1"/>
                </a:solidFill>
              </a:rPr>
              <a:t>C</a:t>
            </a:r>
            <a:r>
              <a:rPr lang="es-MX" sz="1200" b="0" i="1" dirty="0">
                <a:solidFill>
                  <a:schemeClr val="tx1"/>
                </a:solidFill>
              </a:rPr>
              <a:t>)</a:t>
            </a:r>
            <a:r>
              <a:rPr lang="es-ES" sz="1200" b="0" dirty="0">
                <a:solidFill>
                  <a:schemeClr val="tx1"/>
                </a:solidFill>
              </a:rPr>
              <a:t>, entre el número total de estudiantes inscritos en esa cohorte </a:t>
            </a:r>
            <a:r>
              <a:rPr lang="es-ES" sz="1200" dirty="0">
                <a:solidFill>
                  <a:schemeClr val="tx1"/>
                </a:solidFill>
              </a:rPr>
              <a:t>(</a:t>
            </a:r>
            <a:r>
              <a:rPr lang="es-ES" sz="1200" dirty="0" err="1">
                <a:solidFill>
                  <a:schemeClr val="tx1"/>
                </a:solidFill>
              </a:rPr>
              <a:t>NE</a:t>
            </a:r>
            <a:r>
              <a:rPr lang="es-ES" sz="1200" baseline="-25000" dirty="0" err="1">
                <a:solidFill>
                  <a:schemeClr val="tx1"/>
                </a:solidFill>
              </a:rPr>
              <a:t>i</a:t>
            </a:r>
            <a:r>
              <a:rPr lang="es-ES" sz="1200" dirty="0" err="1">
                <a:solidFill>
                  <a:schemeClr val="tx1"/>
                </a:solidFill>
              </a:rPr>
              <a:t>C</a:t>
            </a:r>
            <a:r>
              <a:rPr lang="es-ES" sz="1200" dirty="0">
                <a:solidFill>
                  <a:schemeClr val="tx1"/>
                </a:solidFill>
              </a:rPr>
              <a:t>)</a:t>
            </a:r>
            <a:r>
              <a:rPr lang="es-ES" sz="1200" b="0" dirty="0">
                <a:solidFill>
                  <a:schemeClr val="tx1"/>
                </a:solidFill>
              </a:rPr>
              <a:t>. De manera que </a:t>
            </a:r>
            <a:r>
              <a:rPr lang="es-ES" sz="1200" dirty="0">
                <a:solidFill>
                  <a:schemeClr val="tx1"/>
                </a:solidFill>
              </a:rPr>
              <a:t>TTC </a:t>
            </a:r>
            <a:r>
              <a:rPr lang="es-ES" sz="1200" dirty="0">
                <a:solidFill>
                  <a:schemeClr val="tx1"/>
                </a:solidFill>
                <a:cs typeface="Arial" charset="0"/>
              </a:rPr>
              <a:t>≤</a:t>
            </a:r>
            <a:r>
              <a:rPr lang="en-US" sz="1200" dirty="0">
                <a:solidFill>
                  <a:schemeClr val="tx1"/>
                </a:solidFill>
                <a:cs typeface="Arial" charset="0"/>
              </a:rPr>
              <a:t> TEC.</a:t>
            </a:r>
          </a:p>
          <a:p>
            <a:pPr marL="354013" lvl="1" algn="just">
              <a:spcBef>
                <a:spcPts val="0"/>
              </a:spcBef>
              <a:buFont typeface="Wingdings" pitchFamily="2" charset="2"/>
              <a:buNone/>
            </a:pPr>
            <a:endParaRPr lang="en-US" sz="1400" dirty="0">
              <a:solidFill>
                <a:schemeClr val="tx1"/>
              </a:solidFill>
              <a:cs typeface="Arial" charset="0"/>
            </a:endParaRPr>
          </a:p>
          <a:p>
            <a:pPr algn="just">
              <a:spcBef>
                <a:spcPts val="0"/>
              </a:spcBef>
              <a:buFont typeface="Wingdings" pitchFamily="2" charset="2"/>
              <a:buNone/>
            </a:pPr>
            <a:endParaRPr lang="es-MX" sz="1000" b="0" dirty="0">
              <a:solidFill>
                <a:schemeClr val="tx1"/>
              </a:solidFill>
            </a:endParaRPr>
          </a:p>
          <a:p>
            <a:pPr algn="just">
              <a:spcBef>
                <a:spcPts val="0"/>
              </a:spcBef>
              <a:buFont typeface="Wingdings" pitchFamily="2" charset="2"/>
              <a:buNone/>
            </a:pPr>
            <a:endParaRPr lang="es-MX" sz="1400" b="0" dirty="0">
              <a:solidFill>
                <a:schemeClr val="tx1"/>
              </a:solidFill>
            </a:endParaRPr>
          </a:p>
          <a:p>
            <a:pPr algn="just">
              <a:spcBef>
                <a:spcPts val="0"/>
              </a:spcBef>
              <a:buFont typeface="Wingdings" pitchFamily="2" charset="2"/>
              <a:buNone/>
            </a:pPr>
            <a:endParaRPr lang="es-MX" b="0" dirty="0" smtClean="0">
              <a:solidFill>
                <a:schemeClr val="tx1"/>
              </a:solidFill>
            </a:endParaRPr>
          </a:p>
          <a:p>
            <a:pPr algn="just">
              <a:spcBef>
                <a:spcPts val="0"/>
              </a:spcBef>
              <a:buFont typeface="Wingdings" pitchFamily="2" charset="2"/>
              <a:buNone/>
            </a:pPr>
            <a:endParaRPr lang="es-MX" b="0" dirty="0">
              <a:solidFill>
                <a:schemeClr val="tx1"/>
              </a:solidFill>
            </a:endParaRPr>
          </a:p>
          <a:p>
            <a:pPr algn="just">
              <a:spcBef>
                <a:spcPts val="0"/>
              </a:spcBef>
              <a:buFont typeface="Wingdings" pitchFamily="2" charset="2"/>
              <a:buNone/>
            </a:pPr>
            <a:r>
              <a:rPr lang="es-MX" b="0" dirty="0" smtClean="0">
                <a:solidFill>
                  <a:schemeClr val="tx1"/>
                </a:solidFill>
              </a:rPr>
              <a:t>* En los distintos formatos que conforman los Anexos, favor de rectificar las fechas (de ser necesario).</a:t>
            </a:r>
          </a:p>
          <a:p>
            <a:pPr algn="just">
              <a:spcBef>
                <a:spcPts val="0"/>
              </a:spcBef>
              <a:buFont typeface="Wingdings" pitchFamily="2" charset="2"/>
              <a:buNone/>
            </a:pPr>
            <a:endParaRPr lang="es-MX" b="0" dirty="0">
              <a:solidFill>
                <a:schemeClr val="tx1"/>
              </a:solidFill>
            </a:endParaRPr>
          </a:p>
          <a:p>
            <a:pPr algn="just">
              <a:spcBef>
                <a:spcPts val="0"/>
              </a:spcBef>
              <a:buFont typeface="Wingdings" pitchFamily="2" charset="2"/>
              <a:buNone/>
            </a:pPr>
            <a:r>
              <a:rPr lang="es-MX" b="0" dirty="0" smtClean="0">
                <a:solidFill>
                  <a:schemeClr val="tx1"/>
                </a:solidFill>
              </a:rPr>
              <a:t>* </a:t>
            </a:r>
            <a:r>
              <a:rPr lang="es-MX" b="0" dirty="0">
                <a:solidFill>
                  <a:schemeClr val="tx1"/>
                </a:solidFill>
              </a:rPr>
              <a:t>Cohorte. Grupo de alumnos que inician sus estudios en un programa educativo al mismo tiempo, es decir, en el mismo periodo escolar (generación).</a:t>
            </a:r>
          </a:p>
        </p:txBody>
      </p:sp>
      <p:graphicFrame>
        <p:nvGraphicFramePr>
          <p:cNvPr id="259102" name="Group 30"/>
          <p:cNvGraphicFramePr>
            <a:graphicFrameLocks noGrp="1"/>
          </p:cNvGraphicFramePr>
          <p:nvPr>
            <p:ph/>
            <p:extLst>
              <p:ext uri="{D42A27DB-BD31-4B8C-83A1-F6EECF244321}">
                <p14:modId xmlns:p14="http://schemas.microsoft.com/office/powerpoint/2010/main" val="1647142319"/>
              </p:ext>
            </p:extLst>
          </p:nvPr>
        </p:nvGraphicFramePr>
        <p:xfrm>
          <a:off x="323528" y="3861048"/>
          <a:ext cx="8680450" cy="373063"/>
        </p:xfrm>
        <a:graphic>
          <a:graphicData uri="http://schemas.openxmlformats.org/drawingml/2006/table">
            <a:tbl>
              <a:tblPr/>
              <a:tblGrid>
                <a:gridCol w="649288"/>
                <a:gridCol w="8031162"/>
              </a:tblGrid>
              <a:tr h="163513">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100" b="1" i="1" u="none" strike="noStrike" cap="none" normalizeH="0" baseline="0" dirty="0" smtClean="0">
                          <a:ln>
                            <a:noFill/>
                          </a:ln>
                          <a:solidFill>
                            <a:schemeClr val="tx1"/>
                          </a:solidFill>
                          <a:effectLst/>
                          <a:latin typeface="Arial" charset="0"/>
                        </a:rPr>
                        <a:t>TEC</a:t>
                      </a:r>
                      <a:r>
                        <a:rPr kumimoji="0" lang="es-MX" sz="1100" b="0" i="1" u="none" strike="noStrike" cap="none" normalizeH="0" baseline="0" dirty="0" smtClean="0">
                          <a:ln>
                            <a:noFill/>
                          </a:ln>
                          <a:solidFill>
                            <a:schemeClr val="tx1"/>
                          </a:solidFill>
                          <a:effectLst/>
                          <a:latin typeface="Arial" charset="0"/>
                        </a:rPr>
                        <a:t> =</a:t>
                      </a:r>
                      <a:endParaRPr kumimoji="0" lang="es-ES" sz="1100" b="0" i="1" u="none" strike="noStrike" cap="none" normalizeH="0" baseline="0" dirty="0" smtClean="0">
                        <a:ln>
                          <a:noFill/>
                        </a:ln>
                        <a:solidFill>
                          <a:schemeClr val="tx1"/>
                        </a:solidFill>
                        <a:effectLst/>
                        <a:latin typeface="Arial" charset="0"/>
                      </a:endParaRPr>
                    </a:p>
                  </a:txBody>
                  <a:tcPr marL="0" marR="0" marT="0" marB="0" anchor="ctr" anchorCtr="1" horzOverflow="overflow">
                    <a:lnL cap="flat">
                      <a:noFill/>
                    </a:lnL>
                    <a:lnR>
                      <a:noFill/>
                    </a:lnR>
                    <a:lnT cap="flat">
                      <a:noFill/>
                    </a:lnT>
                    <a:lnB cap="flat">
                      <a:noFill/>
                    </a:lnB>
                    <a:lnTlToBr>
                      <a:noFill/>
                    </a:lnTlToBr>
                    <a:lnBlToTr>
                      <a:noFill/>
                    </a:lnBlToTr>
                    <a:noFill/>
                  </a:tcPr>
                </a:tc>
                <a:tc>
                  <a:txBody>
                    <a:bodyPr/>
                    <a:lstStyle/>
                    <a:p>
                      <a:pPr marL="0" marR="0" lvl="0" indent="0" algn="just" defTabSz="914400" rtl="0" eaLnBrk="1" fontAlgn="base" latinLnBrk="0" hangingPunct="1">
                        <a:lnSpc>
                          <a:spcPct val="90000"/>
                        </a:lnSpc>
                        <a:spcBef>
                          <a:spcPct val="30000"/>
                        </a:spcBef>
                        <a:spcAft>
                          <a:spcPct val="0"/>
                        </a:spcAft>
                        <a:buClrTx/>
                        <a:buSzTx/>
                        <a:buFontTx/>
                        <a:buNone/>
                        <a:tabLst/>
                      </a:pPr>
                      <a:r>
                        <a:rPr kumimoji="0" lang="es-MX" sz="1100" b="0" i="1" u="none" strike="noStrike" cap="none" normalizeH="0" baseline="0" dirty="0" smtClean="0">
                          <a:ln>
                            <a:noFill/>
                          </a:ln>
                          <a:solidFill>
                            <a:schemeClr val="tx1"/>
                          </a:solidFill>
                          <a:effectLst/>
                          <a:latin typeface="Arial" charset="0"/>
                        </a:rPr>
                        <a:t>Número de estudiantes de una cohorte que egresan en el tiempo formalmente establecido (</a:t>
                      </a:r>
                      <a:r>
                        <a:rPr kumimoji="0" lang="es-MX" sz="1100" b="1" i="1" u="none" strike="noStrike" cap="none" normalizeH="0" baseline="0" dirty="0" err="1" smtClean="0">
                          <a:ln>
                            <a:noFill/>
                          </a:ln>
                          <a:solidFill>
                            <a:schemeClr val="tx1"/>
                          </a:solidFill>
                          <a:effectLst/>
                          <a:latin typeface="Arial" charset="0"/>
                        </a:rPr>
                        <a:t>NEeC</a:t>
                      </a:r>
                      <a:r>
                        <a:rPr kumimoji="0" lang="es-MX" sz="1100" b="0" i="1" u="none" strike="noStrike" cap="none" normalizeH="0" baseline="0" dirty="0" smtClean="0">
                          <a:ln>
                            <a:noFill/>
                          </a:ln>
                          <a:solidFill>
                            <a:schemeClr val="tx1"/>
                          </a:solidFill>
                          <a:effectLst/>
                          <a:latin typeface="Arial" charset="0"/>
                        </a:rPr>
                        <a:t>)</a:t>
                      </a:r>
                      <a:endParaRPr kumimoji="0" lang="es-ES" sz="1100" b="0" i="0" u="none" strike="noStrike" cap="none" normalizeH="0" baseline="0" dirty="0" smtClean="0">
                        <a:ln>
                          <a:noFill/>
                        </a:ln>
                        <a:solidFill>
                          <a:schemeClr val="tx1"/>
                        </a:solidFill>
                        <a:effectLst/>
                        <a:latin typeface="Arial" charset="0"/>
                      </a:endParaRPr>
                    </a:p>
                  </a:txBody>
                  <a:tcPr marL="0" marR="0" marT="0" marB="0" anchor="ctr" anchorCtr="1"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209550">
                <a:tc vMerge="1">
                  <a:txBody>
                    <a:bodyPr/>
                    <a:lstStyle/>
                    <a:p>
                      <a:endParaRPr lang="es-ES"/>
                    </a:p>
                  </a:txBody>
                  <a:tcPr/>
                </a:tc>
                <a:tc>
                  <a:txBody>
                    <a:bodyPr/>
                    <a:lstStyle/>
                    <a:p>
                      <a:pPr marL="914400" marR="0" lvl="2" indent="0" algn="just" defTabSz="914400" rtl="0" eaLnBrk="1" fontAlgn="base" latinLnBrk="0" hangingPunct="1">
                        <a:lnSpc>
                          <a:spcPct val="90000"/>
                        </a:lnSpc>
                        <a:spcBef>
                          <a:spcPct val="30000"/>
                        </a:spcBef>
                        <a:spcAft>
                          <a:spcPct val="0"/>
                        </a:spcAft>
                        <a:buClrTx/>
                        <a:buSzTx/>
                        <a:buFontTx/>
                        <a:buNone/>
                        <a:tabLst/>
                      </a:pPr>
                      <a:r>
                        <a:rPr kumimoji="0" lang="es-MX" sz="1100" b="0" i="1" u="none" strike="noStrike" cap="none" normalizeH="0" baseline="0" dirty="0" smtClean="0">
                          <a:ln>
                            <a:noFill/>
                          </a:ln>
                          <a:solidFill>
                            <a:schemeClr val="tx1"/>
                          </a:solidFill>
                          <a:effectLst/>
                          <a:latin typeface="Arial" charset="0"/>
                        </a:rPr>
                        <a:t>Número de estudiantes inscritos en esa cohorte (</a:t>
                      </a:r>
                      <a:r>
                        <a:rPr kumimoji="0" lang="es-MX" sz="1100" b="1" i="1" u="none" strike="noStrike" cap="none" normalizeH="0" baseline="0" dirty="0" err="1" smtClean="0">
                          <a:ln>
                            <a:noFill/>
                          </a:ln>
                          <a:solidFill>
                            <a:schemeClr val="tx1"/>
                          </a:solidFill>
                          <a:effectLst/>
                          <a:latin typeface="Arial" charset="0"/>
                        </a:rPr>
                        <a:t>NE</a:t>
                      </a:r>
                      <a:r>
                        <a:rPr kumimoji="0" lang="es-MX" sz="1100" b="1" i="1" u="none" strike="noStrike" cap="none" normalizeH="0" baseline="-25000" dirty="0" err="1" smtClean="0">
                          <a:ln>
                            <a:noFill/>
                          </a:ln>
                          <a:solidFill>
                            <a:schemeClr val="tx1"/>
                          </a:solidFill>
                          <a:effectLst/>
                          <a:latin typeface="Arial" charset="0"/>
                        </a:rPr>
                        <a:t>i</a:t>
                      </a:r>
                      <a:r>
                        <a:rPr kumimoji="0" lang="es-MX" sz="1100" b="1" i="1" u="none" strike="noStrike" cap="none" normalizeH="0" baseline="0" dirty="0" err="1" smtClean="0">
                          <a:ln>
                            <a:noFill/>
                          </a:ln>
                          <a:solidFill>
                            <a:schemeClr val="tx1"/>
                          </a:solidFill>
                          <a:effectLst/>
                          <a:latin typeface="Arial" charset="0"/>
                        </a:rPr>
                        <a:t>C</a:t>
                      </a:r>
                      <a:r>
                        <a:rPr kumimoji="0" lang="es-MX" sz="1100" b="0" i="1" u="none" strike="noStrike" cap="none" normalizeH="0" baseline="0" dirty="0" smtClean="0">
                          <a:ln>
                            <a:noFill/>
                          </a:ln>
                          <a:solidFill>
                            <a:schemeClr val="tx1"/>
                          </a:solidFill>
                          <a:effectLst/>
                          <a:latin typeface="Arial" charset="0"/>
                        </a:rPr>
                        <a:t>)</a:t>
                      </a:r>
                      <a:endParaRPr kumimoji="0" lang="es-ES" sz="800" b="0" i="0" u="none" strike="noStrike" cap="none" normalizeH="0" baseline="0" dirty="0" smtClean="0">
                        <a:ln>
                          <a:noFill/>
                        </a:ln>
                        <a:solidFill>
                          <a:schemeClr val="tx1"/>
                        </a:solidFill>
                        <a:effectLst/>
                        <a:latin typeface="Arial" charset="0"/>
                      </a:endParaRPr>
                    </a:p>
                  </a:txBody>
                  <a:tcPr marL="0" marR="0" marT="0" marB="0" anchor="ctr" anchorCtr="1"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259114" name="Group 42"/>
          <p:cNvGraphicFramePr>
            <a:graphicFrameLocks noGrp="1"/>
          </p:cNvGraphicFramePr>
          <p:nvPr>
            <p:extLst>
              <p:ext uri="{D42A27DB-BD31-4B8C-83A1-F6EECF244321}">
                <p14:modId xmlns:p14="http://schemas.microsoft.com/office/powerpoint/2010/main" val="2999707842"/>
              </p:ext>
            </p:extLst>
          </p:nvPr>
        </p:nvGraphicFramePr>
        <p:xfrm>
          <a:off x="168275" y="5321981"/>
          <a:ext cx="8680450" cy="360426"/>
        </p:xfrm>
        <a:graphic>
          <a:graphicData uri="http://schemas.openxmlformats.org/drawingml/2006/table">
            <a:tbl>
              <a:tblPr/>
              <a:tblGrid>
                <a:gridCol w="649288"/>
                <a:gridCol w="8031162"/>
              </a:tblGrid>
              <a:tr h="146050">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100" b="0" i="1" u="none" strike="noStrike" cap="none" normalizeH="0" baseline="0" dirty="0" smtClean="0">
                          <a:ln>
                            <a:noFill/>
                          </a:ln>
                          <a:solidFill>
                            <a:schemeClr val="tx1"/>
                          </a:solidFill>
                          <a:effectLst/>
                          <a:latin typeface="Arial" charset="0"/>
                        </a:rPr>
                        <a:t>TTC =</a:t>
                      </a:r>
                      <a:endParaRPr kumimoji="0" lang="es-ES" sz="1100" b="0" i="1" u="none" strike="noStrike" cap="none" normalizeH="0" baseline="0" dirty="0" smtClean="0">
                        <a:ln>
                          <a:noFill/>
                        </a:ln>
                        <a:solidFill>
                          <a:schemeClr val="tx1"/>
                        </a:solidFill>
                        <a:effectLst/>
                        <a:latin typeface="Arial" charset="0"/>
                      </a:endParaRPr>
                    </a:p>
                  </a:txBody>
                  <a:tcPr marL="0" marR="0" marT="0" marB="0" anchor="ctr" anchorCtr="1" horzOverflow="overflow">
                    <a:lnL cap="flat">
                      <a:noFill/>
                    </a:lnL>
                    <a:lnR>
                      <a:noFill/>
                    </a:lnR>
                    <a:lnT cap="flat">
                      <a:noFill/>
                    </a:lnT>
                    <a:lnB cap="flat">
                      <a:noFill/>
                    </a:lnB>
                    <a:lnTlToBr>
                      <a:noFill/>
                    </a:lnTlToBr>
                    <a:lnBlToTr>
                      <a:noFill/>
                    </a:lnBlToTr>
                    <a:noFill/>
                  </a:tcPr>
                </a:tc>
                <a:tc>
                  <a:txBody>
                    <a:bodyPr/>
                    <a:lstStyle/>
                    <a:p>
                      <a:pPr marL="0" marR="0" lvl="0" indent="0" algn="just" defTabSz="914400" rtl="0" eaLnBrk="1" fontAlgn="base" latinLnBrk="0" hangingPunct="1">
                        <a:lnSpc>
                          <a:spcPct val="90000"/>
                        </a:lnSpc>
                        <a:spcBef>
                          <a:spcPct val="30000"/>
                        </a:spcBef>
                        <a:spcAft>
                          <a:spcPct val="0"/>
                        </a:spcAft>
                        <a:buClrTx/>
                        <a:buSzTx/>
                        <a:buFontTx/>
                        <a:buNone/>
                        <a:tabLst/>
                      </a:pPr>
                      <a:r>
                        <a:rPr kumimoji="0" lang="es-MX" sz="1100" b="0" i="1" u="none" strike="noStrike" cap="none" normalizeH="0" baseline="0" smtClean="0">
                          <a:ln>
                            <a:noFill/>
                          </a:ln>
                          <a:solidFill>
                            <a:schemeClr val="tx1"/>
                          </a:solidFill>
                          <a:effectLst/>
                          <a:latin typeface="Arial" charset="0"/>
                        </a:rPr>
                        <a:t>Número de estudiantes que se titulan por cohorte (considerando un año adicional a la duración del PE)</a:t>
                      </a:r>
                      <a:endParaRPr kumimoji="0" lang="es-ES" sz="1100" b="0" i="0" u="none" strike="noStrike" cap="none" normalizeH="0" baseline="0" smtClean="0">
                        <a:ln>
                          <a:noFill/>
                        </a:ln>
                        <a:solidFill>
                          <a:schemeClr val="tx1"/>
                        </a:solidFill>
                        <a:effectLst/>
                        <a:latin typeface="Arial" charset="0"/>
                      </a:endParaRPr>
                    </a:p>
                  </a:txBody>
                  <a:tcPr marL="0" marR="0" marT="0" marB="0" anchor="ctr" anchorCtr="1"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209550">
                <a:tc vMerge="1">
                  <a:txBody>
                    <a:bodyPr/>
                    <a:lstStyle/>
                    <a:p>
                      <a:endParaRPr lang="es-ES"/>
                    </a:p>
                  </a:txBody>
                  <a:tcPr/>
                </a:tc>
                <a:tc>
                  <a:txBody>
                    <a:bodyPr/>
                    <a:lstStyle/>
                    <a:p>
                      <a:pPr marL="914400" marR="0" lvl="2" indent="0" algn="just" defTabSz="914400" rtl="0" eaLnBrk="1" fontAlgn="base" latinLnBrk="0" hangingPunct="1">
                        <a:lnSpc>
                          <a:spcPct val="90000"/>
                        </a:lnSpc>
                        <a:spcBef>
                          <a:spcPct val="30000"/>
                        </a:spcBef>
                        <a:spcAft>
                          <a:spcPct val="0"/>
                        </a:spcAft>
                        <a:buClrTx/>
                        <a:buSzTx/>
                        <a:buFontTx/>
                        <a:buNone/>
                        <a:tabLst/>
                      </a:pPr>
                      <a:r>
                        <a:rPr kumimoji="0" lang="es-MX" sz="1100" b="0" i="1" u="none" strike="noStrike" cap="none" normalizeH="0" baseline="0" dirty="0" smtClean="0">
                          <a:ln>
                            <a:noFill/>
                          </a:ln>
                          <a:solidFill>
                            <a:schemeClr val="tx1"/>
                          </a:solidFill>
                          <a:effectLst/>
                          <a:latin typeface="Arial" charset="0"/>
                        </a:rPr>
                        <a:t>Número total de estudiantes inscritos en esa cohorte. </a:t>
                      </a:r>
                      <a:r>
                        <a:rPr kumimoji="0" lang="es-MX" sz="1100" b="1" i="1" u="none" strike="noStrike" cap="none" normalizeH="0" baseline="0" dirty="0" smtClean="0">
                          <a:ln>
                            <a:noFill/>
                          </a:ln>
                          <a:solidFill>
                            <a:schemeClr val="tx1"/>
                          </a:solidFill>
                          <a:effectLst/>
                          <a:latin typeface="Arial" charset="0"/>
                        </a:rPr>
                        <a:t>(NE</a:t>
                      </a:r>
                      <a:r>
                        <a:rPr kumimoji="0" lang="es-MX" sz="1100" b="1" i="1" u="none" strike="noStrike" cap="none" normalizeH="0" baseline="-25000" dirty="0" smtClean="0">
                          <a:ln>
                            <a:noFill/>
                          </a:ln>
                          <a:solidFill>
                            <a:schemeClr val="tx1"/>
                          </a:solidFill>
                          <a:effectLst/>
                          <a:latin typeface="Arial" charset="0"/>
                        </a:rPr>
                        <a:t>I</a:t>
                      </a:r>
                      <a:r>
                        <a:rPr kumimoji="0" lang="es-MX" sz="1100" b="1" i="1" u="none" strike="noStrike" cap="none" normalizeH="0" baseline="0" dirty="0" smtClean="0">
                          <a:ln>
                            <a:noFill/>
                          </a:ln>
                          <a:solidFill>
                            <a:schemeClr val="tx1"/>
                          </a:solidFill>
                          <a:effectLst/>
                          <a:latin typeface="Arial" charset="0"/>
                        </a:rPr>
                        <a:t>C)</a:t>
                      </a:r>
                      <a:endParaRPr kumimoji="0" lang="es-ES" sz="1100" b="1" i="1" u="none" strike="noStrike" cap="none" normalizeH="0" baseline="0" dirty="0" smtClean="0">
                        <a:ln>
                          <a:noFill/>
                        </a:ln>
                        <a:solidFill>
                          <a:schemeClr val="tx1"/>
                        </a:solidFill>
                        <a:effectLst/>
                        <a:latin typeface="Arial" charset="0"/>
                      </a:endParaRPr>
                    </a:p>
                  </a:txBody>
                  <a:tcPr marL="0" marR="0" marT="0" marB="0" anchor="ctr" anchorCtr="1"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pSp>
        <p:nvGrpSpPr>
          <p:cNvPr id="12" name="Group 22"/>
          <p:cNvGrpSpPr>
            <a:grpSpLocks/>
          </p:cNvGrpSpPr>
          <p:nvPr/>
        </p:nvGrpSpPr>
        <p:grpSpPr bwMode="auto">
          <a:xfrm>
            <a:off x="7678738" y="1522413"/>
            <a:ext cx="1458000" cy="313200"/>
            <a:chOff x="24" y="489"/>
            <a:chExt cx="723" cy="292"/>
          </a:xfrm>
        </p:grpSpPr>
        <p:sp>
          <p:nvSpPr>
            <p:cNvPr id="13" name="Rectangle 696"/>
            <p:cNvSpPr>
              <a:spLocks noChangeArrowheads="1"/>
            </p:cNvSpPr>
            <p:nvPr/>
          </p:nvSpPr>
          <p:spPr bwMode="auto">
            <a:xfrm>
              <a:off x="26" y="489"/>
              <a:ext cx="721" cy="285"/>
            </a:xfrm>
            <a:prstGeom prst="rect">
              <a:avLst/>
            </a:prstGeom>
            <a:noFill/>
            <a:ln w="34925">
              <a:solidFill>
                <a:srgbClr val="003366"/>
              </a:solidFill>
              <a:miter lim="800000"/>
              <a:headEnd/>
              <a:tailEnd/>
            </a:ln>
          </p:spPr>
          <p:txBody>
            <a:bodyPr wrap="none" anchor="ctr"/>
            <a:lstStyle/>
            <a:p>
              <a:pPr algn="ctr"/>
              <a:endParaRPr lang="es-ES_tradnl" sz="1400"/>
            </a:p>
          </p:txBody>
        </p:sp>
        <p:sp>
          <p:nvSpPr>
            <p:cNvPr id="14" name="Line 697"/>
            <p:cNvSpPr>
              <a:spLocks noChangeShapeType="1"/>
            </p:cNvSpPr>
            <p:nvPr/>
          </p:nvSpPr>
          <p:spPr bwMode="auto">
            <a:xfrm>
              <a:off x="24" y="774"/>
              <a:ext cx="721" cy="0"/>
            </a:xfrm>
            <a:prstGeom prst="line">
              <a:avLst/>
            </a:prstGeom>
            <a:noFill/>
            <a:ln w="34925">
              <a:solidFill>
                <a:srgbClr val="969696"/>
              </a:solidFill>
              <a:round/>
              <a:headEnd/>
              <a:tailEnd/>
            </a:ln>
          </p:spPr>
          <p:txBody>
            <a:bodyPr/>
            <a:lstStyle/>
            <a:p>
              <a:endParaRPr lang="es-MX"/>
            </a:p>
          </p:txBody>
        </p:sp>
        <p:sp>
          <p:nvSpPr>
            <p:cNvPr id="15" name="Line 698"/>
            <p:cNvSpPr>
              <a:spLocks noChangeShapeType="1"/>
            </p:cNvSpPr>
            <p:nvPr/>
          </p:nvSpPr>
          <p:spPr bwMode="auto">
            <a:xfrm>
              <a:off x="745" y="496"/>
              <a:ext cx="0" cy="285"/>
            </a:xfrm>
            <a:prstGeom prst="line">
              <a:avLst/>
            </a:prstGeom>
            <a:noFill/>
            <a:ln w="34925">
              <a:solidFill>
                <a:srgbClr val="969696"/>
              </a:solidFill>
              <a:round/>
              <a:headEnd/>
              <a:tailEnd/>
            </a:ln>
          </p:spPr>
          <p:txBody>
            <a:bodyPr/>
            <a:lstStyle/>
            <a:p>
              <a:endParaRPr lang="es-MX"/>
            </a:p>
          </p:txBody>
        </p:sp>
      </p:grpSp>
      <p:graphicFrame>
        <p:nvGraphicFramePr>
          <p:cNvPr id="17" name="Group 40"/>
          <p:cNvGraphicFramePr>
            <a:graphicFrameLocks/>
          </p:cNvGraphicFramePr>
          <p:nvPr>
            <p:extLst>
              <p:ext uri="{D42A27DB-BD31-4B8C-83A1-F6EECF244321}">
                <p14:modId xmlns:p14="http://schemas.microsoft.com/office/powerpoint/2010/main" val="4256226133"/>
              </p:ext>
            </p:extLst>
          </p:nvPr>
        </p:nvGraphicFramePr>
        <p:xfrm>
          <a:off x="0" y="1813143"/>
          <a:ext cx="9142413" cy="877824"/>
        </p:xfrm>
        <a:graphic>
          <a:graphicData uri="http://schemas.openxmlformats.org/drawingml/2006/table">
            <a:tbl>
              <a:tblPr/>
              <a:tblGrid>
                <a:gridCol w="3046413"/>
                <a:gridCol w="3049587"/>
                <a:gridCol w="3046413"/>
              </a:tblGrid>
              <a:tr h="269875">
                <a:tc gridSpan="3">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s-MX" sz="1200" b="1" i="0" u="none" strike="noStrike" cap="none" normalizeH="0" baseline="0" dirty="0" smtClean="0">
                          <a:ln>
                            <a:noFill/>
                          </a:ln>
                          <a:solidFill>
                            <a:schemeClr val="tx1"/>
                          </a:solidFill>
                          <a:effectLst/>
                          <a:latin typeface="Arial" charset="0"/>
                        </a:rPr>
                        <a:t>Anexo I</a:t>
                      </a:r>
                    </a:p>
                    <a:p>
                      <a:pPr marL="0" marR="0" lvl="0" indent="0" algn="ctr" defTabSz="914400" rtl="0" eaLnBrk="1" fontAlgn="base" latinLnBrk="0" hangingPunct="1">
                        <a:lnSpc>
                          <a:spcPct val="90000"/>
                        </a:lnSpc>
                        <a:spcBef>
                          <a:spcPct val="0"/>
                        </a:spcBef>
                        <a:spcAft>
                          <a:spcPct val="0"/>
                        </a:spcAft>
                        <a:buClrTx/>
                        <a:buSzTx/>
                        <a:buFontTx/>
                        <a:buNone/>
                        <a:tabLst/>
                      </a:pPr>
                      <a:r>
                        <a:rPr kumimoji="0" lang="es-MX" sz="1200" b="1" i="0" u="none" strike="noStrike" cap="none" normalizeH="0" baseline="0" dirty="0" smtClean="0">
                          <a:ln>
                            <a:noFill/>
                          </a:ln>
                          <a:solidFill>
                            <a:schemeClr val="tx1"/>
                          </a:solidFill>
                          <a:effectLst/>
                          <a:latin typeface="Arial" charset="0"/>
                        </a:rPr>
                        <a:t>Descripción de algunos conceptos utilizados en la guía para formular el PFCE 2016-2017</a:t>
                      </a:r>
                      <a:endParaRPr kumimoji="0" lang="es-ES" sz="1200" b="1" i="0" u="none" strike="noStrike" cap="none" normalizeH="0" baseline="0" dirty="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DCDC"/>
                    </a:solidFill>
                  </a:tcPr>
                </a:tc>
                <a:tc hMerge="1">
                  <a:txBody>
                    <a:bodyPr/>
                    <a:lstStyle/>
                    <a:p>
                      <a:endParaRPr lang="es-MX"/>
                    </a:p>
                  </a:txBody>
                  <a:tcPr/>
                </a:tc>
                <a:tc hMerge="1">
                  <a:txBody>
                    <a:bodyPr/>
                    <a:lstStyle/>
                    <a:p>
                      <a:endParaRPr lang="es-MX"/>
                    </a:p>
                  </a:txBody>
                  <a:tcPr/>
                </a:tc>
              </a:tr>
              <a:tr h="104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smtClean="0">
                          <a:ln>
                            <a:noFill/>
                          </a:ln>
                          <a:solidFill>
                            <a:schemeClr val="tx1"/>
                          </a:solidFill>
                          <a:effectLst/>
                          <a:latin typeface="Arial" charset="0"/>
                          <a:hlinkClick r:id="rId2" action="ppaction://hlinksldjump"/>
                        </a:rPr>
                        <a:t>Análisis</a:t>
                      </a:r>
                      <a:endParaRPr kumimoji="0" lang="es-ES" sz="1200" b="0" i="0" u="none" strike="noStrike" cap="none" normalizeH="0" baseline="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DCD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smtClean="0">
                          <a:ln>
                            <a:noFill/>
                          </a:ln>
                          <a:solidFill>
                            <a:schemeClr val="tx1"/>
                          </a:solidFill>
                          <a:effectLst/>
                          <a:latin typeface="Arial" charset="0"/>
                          <a:hlinkClick r:id="rId2" action="ppaction://hlinksldjump"/>
                        </a:rPr>
                        <a:t>Análisis de brechas entre los PE</a:t>
                      </a:r>
                      <a:endParaRPr kumimoji="0" lang="es-ES" sz="1200" b="0" i="0" u="none" strike="noStrike" cap="none" normalizeH="0" baseline="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DCD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smtClean="0">
                          <a:ln>
                            <a:noFill/>
                          </a:ln>
                          <a:solidFill>
                            <a:schemeClr val="tx1"/>
                          </a:solidFill>
                          <a:effectLst/>
                          <a:latin typeface="Arial" charset="0"/>
                          <a:hlinkClick r:id="rId3" action="ppaction://hlinksldjump"/>
                        </a:rPr>
                        <a:t>Consistencia</a:t>
                      </a:r>
                      <a:endParaRPr kumimoji="0" lang="es-ES" sz="1200" b="0" i="0" u="none" strike="noStrike" cap="none" normalizeH="0" baseline="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DCDC"/>
                    </a:solidFill>
                  </a:tcPr>
                </a:tc>
              </a:tr>
              <a:tr h="106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smtClean="0">
                          <a:ln>
                            <a:noFill/>
                          </a:ln>
                          <a:solidFill>
                            <a:schemeClr val="tx1"/>
                          </a:solidFill>
                          <a:effectLst/>
                          <a:latin typeface="Arial" charset="0"/>
                          <a:hlinkClick r:id="" action="ppaction://noaction"/>
                        </a:rPr>
                        <a:t>Contextualización</a:t>
                      </a:r>
                      <a:endParaRPr kumimoji="0" lang="es-ES" sz="1200" b="0" i="0" u="none" strike="noStrike" cap="none" normalizeH="0" baseline="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DCD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smtClean="0">
                          <a:ln>
                            <a:noFill/>
                          </a:ln>
                          <a:solidFill>
                            <a:schemeClr val="tx1"/>
                          </a:solidFill>
                          <a:effectLst/>
                          <a:latin typeface="Arial" charset="0"/>
                          <a:hlinkClick r:id="rId4" action="ppaction://hlinksldjump"/>
                        </a:rPr>
                        <a:t>Problemas Estructurales</a:t>
                      </a:r>
                      <a:endParaRPr kumimoji="0" lang="es-ES" sz="1200" b="0" i="0" u="none" strike="noStrike" cap="none" normalizeH="0" baseline="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DCD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smtClean="0">
                          <a:ln>
                            <a:noFill/>
                          </a:ln>
                          <a:solidFill>
                            <a:schemeClr val="tx1"/>
                          </a:solidFill>
                          <a:effectLst/>
                          <a:latin typeface="Arial" charset="0"/>
                          <a:hlinkClick r:id="rId5" action="ppaction://hlinksldjump"/>
                        </a:rPr>
                        <a:t>Tasa de egreso</a:t>
                      </a:r>
                      <a:endParaRPr kumimoji="0" lang="es-ES" sz="1200" b="0" i="0" u="none" strike="noStrike" cap="none" normalizeH="0" baseline="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DCDC"/>
                    </a:solidFill>
                  </a:tcPr>
                </a:tc>
              </a:tr>
              <a:tr h="104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dirty="0" smtClean="0">
                          <a:ln>
                            <a:noFill/>
                          </a:ln>
                          <a:solidFill>
                            <a:schemeClr val="tx1"/>
                          </a:solidFill>
                          <a:effectLst/>
                          <a:latin typeface="Arial" charset="0"/>
                          <a:hlinkClick r:id="rId5" action="ppaction://hlinksldjump"/>
                        </a:rPr>
                        <a:t>Tasa de Titulación</a:t>
                      </a:r>
                      <a:endParaRPr kumimoji="0" lang="es-ES" sz="1200" b="0" i="0" u="none" strike="noStrike" cap="none" normalizeH="0" baseline="0" dirty="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DCD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smtClean="0">
                          <a:ln>
                            <a:noFill/>
                          </a:ln>
                          <a:solidFill>
                            <a:schemeClr val="tx1"/>
                          </a:solidFill>
                          <a:effectLst/>
                          <a:latin typeface="Arial" charset="0"/>
                          <a:hlinkClick r:id="rId4" action="ppaction://hlinksldjump"/>
                        </a:rPr>
                        <a:t>Programas educativos evaluables</a:t>
                      </a:r>
                      <a:endParaRPr kumimoji="0" lang="es-ES" sz="1200" b="0" i="0" u="none" strike="noStrike" cap="none" normalizeH="0" baseline="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DCD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_tradnl" sz="1200" b="0" i="0" u="none" strike="noStrike" cap="none" normalizeH="0" baseline="0" dirty="0" smtClean="0">
                        <a:ln>
                          <a:noFill/>
                        </a:ln>
                        <a:solidFill>
                          <a:schemeClr val="tx1"/>
                        </a:solidFill>
                        <a:effectLst/>
                        <a:latin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DCDC"/>
                    </a:solidFill>
                  </a:tcPr>
                </a:tc>
              </a:tr>
            </a:tbl>
          </a:graphicData>
        </a:graphic>
      </p:graphicFrame>
      <p:grpSp>
        <p:nvGrpSpPr>
          <p:cNvPr id="16" name="Group 143"/>
          <p:cNvGrpSpPr>
            <a:grpSpLocks/>
          </p:cNvGrpSpPr>
          <p:nvPr/>
        </p:nvGrpSpPr>
        <p:grpSpPr bwMode="auto">
          <a:xfrm>
            <a:off x="7700678" y="1684520"/>
            <a:ext cx="496931" cy="42862"/>
            <a:chOff x="1447" y="674"/>
            <a:chExt cx="565" cy="27"/>
          </a:xfrm>
        </p:grpSpPr>
        <p:pic>
          <p:nvPicPr>
            <p:cNvPr id="18" name="Picture 144" descr="jnchainslw"/>
            <p:cNvPicPr preferRelativeResize="0">
              <a:picLocks noChangeArrowheads="1" noCrop="1"/>
            </p:cNvPicPr>
            <p:nvPr/>
          </p:nvPicPr>
          <p:blipFill>
            <a:blip r:embed="rId6" cstate="print"/>
            <a:srcRect/>
            <a:stretch>
              <a:fillRect/>
            </a:stretch>
          </p:blipFill>
          <p:spPr bwMode="auto">
            <a:xfrm>
              <a:off x="1447" y="674"/>
              <a:ext cx="354" cy="27"/>
            </a:xfrm>
            <a:prstGeom prst="rect">
              <a:avLst/>
            </a:prstGeom>
            <a:noFill/>
            <a:ln w="9525">
              <a:noFill/>
              <a:miter lim="800000"/>
              <a:headEnd/>
              <a:tailEnd/>
            </a:ln>
          </p:spPr>
        </p:pic>
        <p:pic>
          <p:nvPicPr>
            <p:cNvPr id="19" name="Picture 145" descr="jnchainslw"/>
            <p:cNvPicPr preferRelativeResize="0">
              <a:picLocks noChangeArrowheads="1" noCrop="1"/>
            </p:cNvPicPr>
            <p:nvPr/>
          </p:nvPicPr>
          <p:blipFill>
            <a:blip r:embed="rId6" cstate="print"/>
            <a:srcRect/>
            <a:stretch>
              <a:fillRect/>
            </a:stretch>
          </p:blipFill>
          <p:spPr bwMode="auto">
            <a:xfrm>
              <a:off x="1658" y="674"/>
              <a:ext cx="354" cy="27"/>
            </a:xfrm>
            <a:prstGeom prst="rect">
              <a:avLst/>
            </a:prstGeom>
            <a:noFill/>
            <a:ln w="9525">
              <a:noFill/>
              <a:miter lim="800000"/>
              <a:headEnd/>
              <a:tailEnd/>
            </a:ln>
          </p:spPr>
        </p:pic>
      </p:grpSp>
      <p:pic>
        <p:nvPicPr>
          <p:cNvPr id="20" name="Imagen 19"/>
          <p:cNvPicPr>
            <a:picLocks noChangeAspect="1"/>
          </p:cNvPicPr>
          <p:nvPr/>
        </p:nvPicPr>
        <p:blipFill>
          <a:blip r:embed="rId7"/>
          <a:stretch>
            <a:fillRect/>
          </a:stretch>
        </p:blipFill>
        <p:spPr>
          <a:xfrm>
            <a:off x="798751" y="-810"/>
            <a:ext cx="8333954" cy="597460"/>
          </a:xfrm>
          <a:prstGeom prst="rect">
            <a:avLst/>
          </a:prstGeom>
        </p:spPr>
      </p:pic>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5">
      <a:dk1>
        <a:srgbClr val="000000"/>
      </a:dk1>
      <a:lt1>
        <a:srgbClr val="FFFFFF"/>
      </a:lt1>
      <a:dk2>
        <a:srgbClr val="003366"/>
      </a:dk2>
      <a:lt2>
        <a:srgbClr val="808080"/>
      </a:lt2>
      <a:accent1>
        <a:srgbClr val="002774"/>
      </a:accent1>
      <a:accent2>
        <a:srgbClr val="000000"/>
      </a:accent2>
      <a:accent3>
        <a:srgbClr val="FFFFFF"/>
      </a:accent3>
      <a:accent4>
        <a:srgbClr val="000000"/>
      </a:accent4>
      <a:accent5>
        <a:srgbClr val="AAACBC"/>
      </a:accent5>
      <a:accent6>
        <a:srgbClr val="000000"/>
      </a:accent6>
      <a:hlink>
        <a:srgbClr val="000000"/>
      </a:hlink>
      <a:folHlink>
        <a:srgbClr val="0000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rgbClr val="FFFF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tab pos="180975" algn="l"/>
            <a:tab pos="447675" algn="l"/>
          </a:tabLst>
          <a:defRPr kumimoji="0" lang="es-E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8100" cap="flat" cmpd="sng" algn="ctr">
          <a:solidFill>
            <a:srgbClr val="FFFF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tab pos="180975" algn="l"/>
            <a:tab pos="447675" algn="l"/>
          </a:tabLst>
          <a:defRPr kumimoji="0" lang="es-ES" sz="1400" b="0" i="0" u="none" strike="noStrike" cap="none" normalizeH="0" baseline="0" smtClean="0">
            <a:ln>
              <a:noFill/>
            </a:ln>
            <a:solidFill>
              <a:schemeClr val="tx1"/>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iseño predeterminado 13">
        <a:dk1>
          <a:srgbClr val="000000"/>
        </a:dk1>
        <a:lt1>
          <a:srgbClr val="FFFFFF"/>
        </a:lt1>
        <a:dk2>
          <a:srgbClr val="003366"/>
        </a:dk2>
        <a:lt2>
          <a:srgbClr val="808080"/>
        </a:lt2>
        <a:accent1>
          <a:srgbClr val="BBE0E3"/>
        </a:accent1>
        <a:accent2>
          <a:srgbClr val="003366"/>
        </a:accent2>
        <a:accent3>
          <a:srgbClr val="FFFFFF"/>
        </a:accent3>
        <a:accent4>
          <a:srgbClr val="000000"/>
        </a:accent4>
        <a:accent5>
          <a:srgbClr val="DAEDEF"/>
        </a:accent5>
        <a:accent6>
          <a:srgbClr val="002D5C"/>
        </a:accent6>
        <a:hlink>
          <a:srgbClr val="003366"/>
        </a:hlink>
        <a:folHlink>
          <a:srgbClr val="003366"/>
        </a:folHlink>
      </a:clrScheme>
      <a:clrMap bg1="lt1" tx1="dk1" bg2="lt2" tx2="dk2" accent1="accent1" accent2="accent2" accent3="accent3" accent4="accent4" accent5="accent5" accent6="accent6" hlink="hlink" folHlink="folHlink"/>
    </a:extraClrScheme>
    <a:extraClrScheme>
      <a:clrScheme name="Diseño predeterminado 14">
        <a:dk1>
          <a:srgbClr val="000000"/>
        </a:dk1>
        <a:lt1>
          <a:srgbClr val="FFFFFF"/>
        </a:lt1>
        <a:dk2>
          <a:srgbClr val="003366"/>
        </a:dk2>
        <a:lt2>
          <a:srgbClr val="808080"/>
        </a:lt2>
        <a:accent1>
          <a:srgbClr val="002774"/>
        </a:accent1>
        <a:accent2>
          <a:srgbClr val="003366"/>
        </a:accent2>
        <a:accent3>
          <a:srgbClr val="FFFFFF"/>
        </a:accent3>
        <a:accent4>
          <a:srgbClr val="000000"/>
        </a:accent4>
        <a:accent5>
          <a:srgbClr val="AAACBC"/>
        </a:accent5>
        <a:accent6>
          <a:srgbClr val="002D5C"/>
        </a:accent6>
        <a:hlink>
          <a:srgbClr val="003366"/>
        </a:hlink>
        <a:folHlink>
          <a:srgbClr val="003366"/>
        </a:folHlink>
      </a:clrScheme>
      <a:clrMap bg1="lt1" tx1="dk1" bg2="lt2" tx2="dk2" accent1="accent1" accent2="accent2" accent3="accent3" accent4="accent4" accent5="accent5" accent6="accent6" hlink="hlink" folHlink="folHlink"/>
    </a:extraClrScheme>
    <a:extraClrScheme>
      <a:clrScheme name="Diseño predeterminado 15">
        <a:dk1>
          <a:srgbClr val="000000"/>
        </a:dk1>
        <a:lt1>
          <a:srgbClr val="FFFFFF"/>
        </a:lt1>
        <a:dk2>
          <a:srgbClr val="003366"/>
        </a:dk2>
        <a:lt2>
          <a:srgbClr val="808080"/>
        </a:lt2>
        <a:accent1>
          <a:srgbClr val="002774"/>
        </a:accent1>
        <a:accent2>
          <a:srgbClr val="000000"/>
        </a:accent2>
        <a:accent3>
          <a:srgbClr val="FFFFFF"/>
        </a:accent3>
        <a:accent4>
          <a:srgbClr val="000000"/>
        </a:accent4>
        <a:accent5>
          <a:srgbClr val="AAACBC"/>
        </a:accent5>
        <a:accent6>
          <a:srgbClr val="000000"/>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3370</TotalTime>
  <Words>21828</Words>
  <Application>Microsoft Office PowerPoint</Application>
  <PresentationFormat>Presentación en pantalla (4:3)</PresentationFormat>
  <Paragraphs>4692</Paragraphs>
  <Slides>98</Slides>
  <Notes>62</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98</vt:i4>
      </vt:variant>
    </vt:vector>
  </HeadingPairs>
  <TitlesOfParts>
    <vt:vector size="108" baseType="lpstr">
      <vt:lpstr>Arial</vt:lpstr>
      <vt:lpstr>Arial Narrow</vt:lpstr>
      <vt:lpstr>Calibri</vt:lpstr>
      <vt:lpstr>Courier New</vt:lpstr>
      <vt:lpstr>Soberana Sans Condensed</vt:lpstr>
      <vt:lpstr>Symbol</vt:lpstr>
      <vt:lpstr>Tahoma</vt:lpstr>
      <vt:lpstr>Times New Roman</vt:lpstr>
      <vt:lpstr>Wingdings</vt:lpstr>
      <vt:lpstr>Diseño predeterminado</vt:lpstr>
      <vt:lpstr>Presentación de PowerPoint</vt:lpstr>
      <vt:lpstr>Décimo segundo proceso para formular el   Programa de Fortalecimiento de la Calidad Educativa 2016-2017 </vt:lpstr>
      <vt:lpstr>Décimo segundo proceso para formular el   Programa de Fortalecimiento de la Calidad Educativa 2016-2017 </vt:lpstr>
      <vt:lpstr>Décimo segundo proceso para formular el   Programa de Fortalecimiento de la Calidad Educativa 2016-2017 </vt:lpstr>
      <vt:lpstr> El plazo de respuesta y condiciones que observarán las universidades para el ejercicio fiscal 2017 con respecto a sus proyectos integrales que sean dictaminados favorablemente es: </vt:lpstr>
      <vt:lpstr>Presentación de PowerPoint</vt:lpstr>
      <vt:lpstr>Presentación de PowerPoint</vt:lpstr>
      <vt:lpstr>Presentación de PowerPoint</vt:lpstr>
      <vt:lpstr>Presentación de PowerPoint</vt:lpstr>
      <vt:lpstr>Presentación de PowerPoint</vt:lpstr>
      <vt:lpstr>Décimo segundo proceso para formular el   Programa de Fortalecimiento de la Calidad Educativa 2016-2017 </vt:lpstr>
      <vt:lpstr>Presentación de PowerPoint</vt:lpstr>
      <vt:lpstr>Presentación de PowerPoint</vt:lpstr>
      <vt:lpstr>Presentación de PowerPoint</vt:lpstr>
      <vt:lpstr>Décimo segundo proceso para formular el   Programa de Fortalecimiento de la Calidad Educativa 2016-2017 </vt:lpstr>
      <vt:lpstr>Décimo segundo proceso para formular el   Programa de Fortalecimiento de la Calidad Educativa 2016-2017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Décimo segundo proceso para formular el   Programa de Fortalecimiento de la Calidad Educativa 2016-2017 </vt:lpstr>
      <vt:lpstr>Presentación de PowerPoint</vt:lpstr>
      <vt:lpstr>Presentación de PowerPoint</vt:lpstr>
      <vt:lpstr>Décimo segundo proceso para formular el   Programa de Fortalecimiento de la Calidad Educativa 2016-2017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Sergio Pascual Conde Maldonado</dc:creator>
  <cp:lastModifiedBy>rosa aurora ortiz leon</cp:lastModifiedBy>
  <cp:revision>239</cp:revision>
  <cp:lastPrinted>2014-02-11T17:43:17Z</cp:lastPrinted>
  <dcterms:modified xsi:type="dcterms:W3CDTF">2016-02-19T19:17:12Z</dcterms:modified>
</cp:coreProperties>
</file>