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9" r:id="rId3"/>
    <p:sldId id="291" r:id="rId4"/>
    <p:sldId id="292" r:id="rId5"/>
    <p:sldId id="293" r:id="rId6"/>
    <p:sldId id="294" r:id="rId7"/>
    <p:sldId id="295" r:id="rId8"/>
    <p:sldId id="296" r:id="rId9"/>
    <p:sldId id="330" r:id="rId10"/>
    <p:sldId id="298" r:id="rId11"/>
    <p:sldId id="299" r:id="rId12"/>
    <p:sldId id="300" r:id="rId13"/>
    <p:sldId id="301" r:id="rId14"/>
    <p:sldId id="303" r:id="rId15"/>
    <p:sldId id="331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32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3" r:id="rId34"/>
    <p:sldId id="333" r:id="rId35"/>
    <p:sldId id="324" r:id="rId36"/>
    <p:sldId id="325" r:id="rId37"/>
    <p:sldId id="326" r:id="rId38"/>
    <p:sldId id="327" r:id="rId39"/>
    <p:sldId id="328" r:id="rId40"/>
    <p:sldId id="290" r:id="rId4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112" d="100"/>
          <a:sy n="112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文件块的大小默认</a:t>
            </a:r>
            <a:r>
              <a:rPr lang="en-US" altLang="zh-CN" dirty="0" smtClean="0"/>
              <a:t>64K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V2</a:t>
            </a:r>
            <a:r>
              <a:rPr lang="zh-CN" altLang="en-US" dirty="0" smtClean="0"/>
              <a:t>版数据块的头信息中的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 Magic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 Type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 Type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包括描写叙述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数据的一些信息，包括叶子索引，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，元数据，根索引等。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6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所有的修改都先保存到</a:t>
            </a:r>
            <a:r>
              <a:rPr lang="en-US" altLang="zh-CN" dirty="0" smtClean="0"/>
              <a:t>WAL</a:t>
            </a:r>
            <a:r>
              <a:rPr lang="zh-CN" altLang="en-US" dirty="0" smtClean="0"/>
              <a:t>，再传递给</a:t>
            </a:r>
            <a:r>
              <a:rPr lang="en-US" altLang="zh-CN" dirty="0" err="1" smtClean="0"/>
              <a:t>memstore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1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899C85F-AD70-4F82-8429-55D99E8114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601A46-4FFA-4F55-8FCD-BC0F7678811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A67AA58-F0FF-4A41-ACBA-BBD724059C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120E854-F7E3-4995-96B0-05AE77D8A5A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939D9EC-214F-4768-9A42-9B0DE6BEFD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85DC7-D391-4B07-9DEA-D197F642A36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1C4E7D9-C0B9-4FD0-A659-9B26FA687BC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A71BB90-9BC6-498E-93A9-6475A9ACC4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3044" cy="2015430"/>
          </a:xfrm>
        </p:spPr>
        <p:txBody>
          <a:bodyPr/>
          <a:lstStyle/>
          <a:p>
            <a:pPr algn="ctr"/>
            <a:r>
              <a:rPr lang="zh-CN" altLang="en-US" sz="5400" dirty="0" smtClean="0">
                <a:latin typeface="黑体" pitchFamily="49" charset="-122"/>
                <a:ea typeface="黑体" pitchFamily="49" charset="-122"/>
              </a:rPr>
              <a:t>第五章 </a:t>
            </a:r>
            <a:r>
              <a:rPr lang="en-US" altLang="zh-CN" sz="5400" dirty="0" err="1" smtClean="0">
                <a:latin typeface="黑体" pitchFamily="49" charset="-122"/>
                <a:ea typeface="黑体" pitchFamily="49" charset="-122"/>
              </a:rPr>
              <a:t>HBase</a:t>
            </a:r>
            <a:r>
              <a:rPr lang="en-US" altLang="zh-CN" sz="54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5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5400" dirty="0" smtClean="0">
              <a:latin typeface="Palatino Linotype" pitchFamily="18" charset="0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F5CBBBF9-5E51-4B2A-A4D2-BB6A55272388}" type="datetime2">
              <a:rPr lang="zh-CN" altLang="en-US" sz="2200" smtClean="0">
                <a:solidFill>
                  <a:srgbClr val="929292"/>
                </a:solidFill>
              </a:rPr>
              <a:t>2019年9月24日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4221088"/>
            <a:ext cx="9144000" cy="109463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3622951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吴共庆</a:t>
            </a:r>
            <a:endParaRPr lang="en-US" altLang="zh-CN" sz="3200" dirty="0" smtClean="0"/>
          </a:p>
          <a:p>
            <a:pPr algn="ctr"/>
            <a:endParaRPr lang="en-US" altLang="zh-CN" sz="3200" dirty="0" smtClean="0"/>
          </a:p>
          <a:p>
            <a:pPr algn="ctr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合肥工大工业大学计算机与信息学院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2000" smtClean="0">
                <a:latin typeface="隶书" pitchFamily="49" charset="-122"/>
                <a:ea typeface="隶书" pitchFamily="49" charset="-122"/>
              </a:rPr>
              <a:t> 人工智能实验班 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</a:t>
            </a:r>
            <a:r>
              <a:rPr lang="zh-CN" altLang="en-US" dirty="0" smtClean="0"/>
              <a:t>数据管理</a:t>
            </a:r>
            <a:r>
              <a:rPr lang="en-US" altLang="zh-CN" dirty="0" smtClean="0"/>
              <a:t>-</a:t>
            </a:r>
            <a:r>
              <a:rPr lang="zh-CN" altLang="en-US" sz="2700" dirty="0" smtClean="0"/>
              <a:t>面向</a:t>
            </a:r>
            <a:r>
              <a:rPr lang="zh-CN" altLang="en-US" sz="2700" dirty="0"/>
              <a:t>列的数据模型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240" y="1124744"/>
            <a:ext cx="5930900" cy="44958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331640" y="1594644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31640" y="4845844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146956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r>
              <a:rPr lang="en-US" altLang="zh-CN" dirty="0"/>
              <a:t>-</a:t>
            </a:r>
            <a:r>
              <a:rPr lang="zh-CN" altLang="en-US" sz="2800" dirty="0" smtClean="0"/>
              <a:t>面向</a:t>
            </a:r>
            <a:r>
              <a:rPr lang="zh-CN" altLang="en-US" sz="2800" dirty="0"/>
              <a:t>列的</a:t>
            </a:r>
            <a:r>
              <a:rPr lang="zh-CN" altLang="en-US" sz="2800" dirty="0" smtClean="0"/>
              <a:t>好处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00162"/>
            <a:ext cx="6591300" cy="4257675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371352" y="4365104"/>
            <a:ext cx="2782813" cy="7643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899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提高访问少数列的效率</a:t>
            </a:r>
            <a:endParaRPr lang="en-US" altLang="zh-CN" sz="1899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899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提高压缩比</a:t>
            </a:r>
            <a:endParaRPr lang="en-US" altLang="zh-CN" sz="1899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r>
              <a:rPr lang="en-US" altLang="zh-CN" dirty="0"/>
              <a:t>-</a:t>
            </a:r>
            <a:r>
              <a:rPr lang="zh-CN" altLang="en-US" sz="2800" dirty="0" smtClean="0"/>
              <a:t>列</a:t>
            </a:r>
            <a:r>
              <a:rPr lang="zh-CN" altLang="en-US" sz="2800" dirty="0"/>
              <a:t>存数据的</a:t>
            </a:r>
            <a:r>
              <a:rPr lang="zh-CN" altLang="en-US" sz="2800" dirty="0" smtClean="0"/>
              <a:t>格式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40262" y="1427108"/>
            <a:ext cx="5256822" cy="3179486"/>
          </a:xfrm>
          <a:custGeom>
            <a:avLst/>
            <a:gdLst>
              <a:gd name="connsiteX0" fmla="*/ 0 w 5256822"/>
              <a:gd name="connsiteY0" fmla="*/ 3179486 h 3179486"/>
              <a:gd name="connsiteX1" fmla="*/ 5256822 w 5256822"/>
              <a:gd name="connsiteY1" fmla="*/ 3179486 h 3179486"/>
              <a:gd name="connsiteX2" fmla="*/ 5256822 w 5256822"/>
              <a:gd name="connsiteY2" fmla="*/ 0 h 3179486"/>
              <a:gd name="connsiteX3" fmla="*/ 0 w 5256822"/>
              <a:gd name="connsiteY3" fmla="*/ 0 h 3179486"/>
              <a:gd name="connsiteX4" fmla="*/ 0 w 5256822"/>
              <a:gd name="connsiteY4" fmla="*/ 3179486 h 3179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6822" h="3179486">
                <a:moveTo>
                  <a:pt x="0" y="3179486"/>
                </a:moveTo>
                <a:lnTo>
                  <a:pt x="5256822" y="3179486"/>
                </a:lnTo>
                <a:lnTo>
                  <a:pt x="5256822" y="0"/>
                </a:lnTo>
                <a:lnTo>
                  <a:pt x="0" y="0"/>
                </a:lnTo>
                <a:lnTo>
                  <a:pt x="0" y="317948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448250" y="1052736"/>
            <a:ext cx="1893470" cy="1644039"/>
          </a:xfrm>
          <a:custGeom>
            <a:avLst/>
            <a:gdLst>
              <a:gd name="connsiteX0" fmla="*/ 6350 w 1893470"/>
              <a:gd name="connsiteY0" fmla="*/ 6350 h 1644039"/>
              <a:gd name="connsiteX1" fmla="*/ 1887120 w 1893470"/>
              <a:gd name="connsiteY1" fmla="*/ 6350 h 1644039"/>
              <a:gd name="connsiteX2" fmla="*/ 1887120 w 1893470"/>
              <a:gd name="connsiteY2" fmla="*/ 1637689 h 1644039"/>
              <a:gd name="connsiteX3" fmla="*/ 6350 w 1893470"/>
              <a:gd name="connsiteY3" fmla="*/ 1637689 h 1644039"/>
              <a:gd name="connsiteX4" fmla="*/ 6350 w 1893470"/>
              <a:gd name="connsiteY4" fmla="*/ 6350 h 1644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3470" h="1644039">
                <a:moveTo>
                  <a:pt x="6350" y="6350"/>
                </a:moveTo>
                <a:lnTo>
                  <a:pt x="1887120" y="6350"/>
                </a:lnTo>
                <a:lnTo>
                  <a:pt x="1887120" y="1637689"/>
                </a:lnTo>
                <a:lnTo>
                  <a:pt x="6350" y="163768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500000" y="1052736"/>
            <a:ext cx="1608504" cy="1644039"/>
          </a:xfrm>
          <a:custGeom>
            <a:avLst/>
            <a:gdLst>
              <a:gd name="connsiteX0" fmla="*/ 6350 w 1608504"/>
              <a:gd name="connsiteY0" fmla="*/ 6350 h 1644039"/>
              <a:gd name="connsiteX1" fmla="*/ 1602154 w 1608504"/>
              <a:gd name="connsiteY1" fmla="*/ 6350 h 1644039"/>
              <a:gd name="connsiteX2" fmla="*/ 1602154 w 1608504"/>
              <a:gd name="connsiteY2" fmla="*/ 1637689 h 1644039"/>
              <a:gd name="connsiteX3" fmla="*/ 6350 w 1608504"/>
              <a:gd name="connsiteY3" fmla="*/ 1637689 h 1644039"/>
              <a:gd name="connsiteX4" fmla="*/ 6350 w 1608504"/>
              <a:gd name="connsiteY4" fmla="*/ 6350 h 1644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8504" h="1644039">
                <a:moveTo>
                  <a:pt x="6350" y="6350"/>
                </a:moveTo>
                <a:lnTo>
                  <a:pt x="1602154" y="6350"/>
                </a:lnTo>
                <a:lnTo>
                  <a:pt x="1602154" y="1637689"/>
                </a:lnTo>
                <a:lnTo>
                  <a:pt x="6350" y="163768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48248" y="2804702"/>
            <a:ext cx="1893470" cy="2606178"/>
          </a:xfrm>
          <a:custGeom>
            <a:avLst/>
            <a:gdLst>
              <a:gd name="connsiteX0" fmla="*/ 6350 w 1893470"/>
              <a:gd name="connsiteY0" fmla="*/ 6350 h 2606178"/>
              <a:gd name="connsiteX1" fmla="*/ 1887120 w 1893470"/>
              <a:gd name="connsiteY1" fmla="*/ 6350 h 2606178"/>
              <a:gd name="connsiteX2" fmla="*/ 1887120 w 1893470"/>
              <a:gd name="connsiteY2" fmla="*/ 2599828 h 2606178"/>
              <a:gd name="connsiteX3" fmla="*/ 6350 w 1893470"/>
              <a:gd name="connsiteY3" fmla="*/ 2599828 h 2606178"/>
              <a:gd name="connsiteX4" fmla="*/ 6350 w 1893470"/>
              <a:gd name="connsiteY4" fmla="*/ 6350 h 2606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3470" h="2606178">
                <a:moveTo>
                  <a:pt x="6350" y="6350"/>
                </a:moveTo>
                <a:lnTo>
                  <a:pt x="1887120" y="6350"/>
                </a:lnTo>
                <a:lnTo>
                  <a:pt x="1887120" y="2599828"/>
                </a:lnTo>
                <a:lnTo>
                  <a:pt x="6350" y="259982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500000" y="2804702"/>
            <a:ext cx="1608504" cy="2606178"/>
          </a:xfrm>
          <a:custGeom>
            <a:avLst/>
            <a:gdLst>
              <a:gd name="connsiteX0" fmla="*/ 6350 w 1608504"/>
              <a:gd name="connsiteY0" fmla="*/ 6350 h 2606178"/>
              <a:gd name="connsiteX1" fmla="*/ 1602154 w 1608504"/>
              <a:gd name="connsiteY1" fmla="*/ 6350 h 2606178"/>
              <a:gd name="connsiteX2" fmla="*/ 1602154 w 1608504"/>
              <a:gd name="connsiteY2" fmla="*/ 2599828 h 2606178"/>
              <a:gd name="connsiteX3" fmla="*/ 6350 w 1608504"/>
              <a:gd name="connsiteY3" fmla="*/ 2599828 h 2606178"/>
              <a:gd name="connsiteX4" fmla="*/ 6350 w 1608504"/>
              <a:gd name="connsiteY4" fmla="*/ 6350 h 2606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8504" h="2606178">
                <a:moveTo>
                  <a:pt x="6350" y="6350"/>
                </a:moveTo>
                <a:lnTo>
                  <a:pt x="1602154" y="6350"/>
                </a:lnTo>
                <a:lnTo>
                  <a:pt x="1602154" y="2599828"/>
                </a:lnTo>
                <a:lnTo>
                  <a:pt x="6350" y="259982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7" y="1416670"/>
            <a:ext cx="5283200" cy="32004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273497" y="4667870"/>
            <a:ext cx="4876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Map(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TableName,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RowKey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ColumnKey,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Version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518597" y="1200770"/>
            <a:ext cx="12319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</a:tabLst>
            </a:pPr>
            <a:r>
              <a:rPr lang="en-US" altLang="zh-CN" sz="1013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0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TableName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表名</a:t>
            </a:r>
          </a:p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数据表的标识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39700" algn="l"/>
              </a:tabLst>
            </a:pPr>
            <a:r>
              <a:rPr lang="en-US" altLang="zh-CN" sz="1013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0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ColumnKey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列关键字</a:t>
            </a:r>
          </a:p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列族+限定词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658297" y="3702670"/>
            <a:ext cx="15748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数据以列族为准存储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列族需提前定义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限定词可使用时生成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75997" y="1200770"/>
            <a:ext cx="13970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  <a:tab pos="279400" algn="l"/>
              </a:tabLst>
            </a:pPr>
            <a:r>
              <a:rPr lang="en-US" altLang="zh-CN" sz="1013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0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RowKey</a:t>
            </a:r>
          </a:p>
          <a:p>
            <a:pPr>
              <a:lnSpc>
                <a:spcPts val="21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行关键字</a:t>
            </a:r>
          </a:p>
          <a:p>
            <a:pPr>
              <a:lnSpc>
                <a:spcPts val="2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  <a:p>
            <a:pPr>
              <a:lnSpc>
                <a:spcPts val="21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最大长度64KB</a:t>
            </a:r>
          </a:p>
          <a:p>
            <a:pPr>
              <a:lnSpc>
                <a:spcPts val="21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用来检索记录的</a:t>
            </a:r>
          </a:p>
          <a:p>
            <a:pPr>
              <a:lnSpc>
                <a:spcPts val="18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  <a:tab pos="279400" algn="l"/>
              </a:tabLst>
            </a:pPr>
            <a:r>
              <a:rPr lang="en-US" altLang="zh-CN" sz="1013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0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Version</a:t>
            </a:r>
          </a:p>
          <a:p>
            <a:pPr>
              <a:lnSpc>
                <a:spcPts val="21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</a:t>
            </a:r>
          </a:p>
          <a:p>
            <a:pPr>
              <a:lnSpc>
                <a:spcPts val="2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适应同一数据在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15697" y="3677270"/>
            <a:ext cx="12573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不同时间的变化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（网页）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不同版本的同一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数据按时间倒序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排列，最新的在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最前面</a:t>
            </a:r>
          </a:p>
        </p:txBody>
      </p:sp>
    </p:spTree>
    <p:extLst>
      <p:ext uri="{BB962C8B-B14F-4D97-AF65-F5344CB8AC3E}">
        <p14:creationId xmlns:p14="http://schemas.microsoft.com/office/powerpoint/2010/main" val="29054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r>
              <a:rPr lang="en-US" altLang="zh-CN" dirty="0"/>
              <a:t>- </a:t>
            </a:r>
            <a:r>
              <a:rPr lang="en-US" altLang="zh-CN" sz="2800" dirty="0" err="1" smtClean="0"/>
              <a:t>HBase</a:t>
            </a:r>
            <a:r>
              <a:rPr lang="zh-CN" altLang="en-US" sz="2800" dirty="0"/>
              <a:t>表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942324"/>
            <a:ext cx="5322347" cy="2483762"/>
          </a:xfrm>
          <a:prstGeom prst="rect">
            <a:avLst/>
          </a:prstGeom>
          <a:noFill/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9925"/>
              </p:ext>
            </p:extLst>
          </p:nvPr>
        </p:nvGraphicFramePr>
        <p:xfrm>
          <a:off x="827584" y="3429000"/>
          <a:ext cx="7606399" cy="2849824"/>
        </p:xfrm>
        <a:graphic>
          <a:graphicData uri="http://schemas.openxmlformats.org/drawingml/2006/table">
            <a:tbl>
              <a:tblPr/>
              <a:tblGrid>
                <a:gridCol w="685261"/>
                <a:gridCol w="1439048"/>
                <a:gridCol w="685261"/>
                <a:gridCol w="1850205"/>
                <a:gridCol w="2946624"/>
              </a:tblGrid>
              <a:tr h="28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行数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版本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列族：contents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列族：anchor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0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83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1583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com.bbc.www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anchor:com.bbc.www=“BBC”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com.bbc.www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&lt;html&gt;a1&lt;/html&gt;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7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anchor:cnnsi.com=“CNN”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6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anchor:my.look.ca=“CNN.com”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&lt;html&gt;d4&lt;/html&gt;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4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&lt;html&gt;c3&lt;/html&gt;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3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&lt;html&gt;b2&lt;/html&gt;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9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逻辑表到</a:t>
            </a:r>
            <a:r>
              <a:rPr lang="en-US" altLang="zh-CN" dirty="0"/>
              <a:t>HDFS</a:t>
            </a:r>
            <a:r>
              <a:rPr lang="zh-CN" altLang="en-US" dirty="0"/>
              <a:t>物理存储的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4805"/>
            <a:ext cx="6995120" cy="429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b="1" dirty="0"/>
              <a:t>关键：以列族为单位进行物理存储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49440" y="1567674"/>
            <a:ext cx="6201197" cy="1766858"/>
          </a:xfrm>
          <a:custGeom>
            <a:avLst/>
            <a:gdLst>
              <a:gd name="connsiteX0" fmla="*/ 0 w 6201197"/>
              <a:gd name="connsiteY0" fmla="*/ 1766858 h 1766858"/>
              <a:gd name="connsiteX1" fmla="*/ 6201197 w 6201197"/>
              <a:gd name="connsiteY1" fmla="*/ 1766858 h 1766858"/>
              <a:gd name="connsiteX2" fmla="*/ 6201197 w 6201197"/>
              <a:gd name="connsiteY2" fmla="*/ 0 h 1766858"/>
              <a:gd name="connsiteX3" fmla="*/ 0 w 6201197"/>
              <a:gd name="connsiteY3" fmla="*/ 0 h 1766858"/>
              <a:gd name="connsiteX4" fmla="*/ 0 w 6201197"/>
              <a:gd name="connsiteY4" fmla="*/ 1766858 h 1766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01197" h="1766858">
                <a:moveTo>
                  <a:pt x="0" y="1766858"/>
                </a:moveTo>
                <a:lnTo>
                  <a:pt x="6201197" y="1766858"/>
                </a:lnTo>
                <a:lnTo>
                  <a:pt x="6201197" y="0"/>
                </a:lnTo>
                <a:lnTo>
                  <a:pt x="0" y="0"/>
                </a:lnTo>
                <a:lnTo>
                  <a:pt x="0" y="17668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26310" y="1561324"/>
            <a:ext cx="2463400" cy="1779558"/>
          </a:xfrm>
          <a:custGeom>
            <a:avLst/>
            <a:gdLst>
              <a:gd name="connsiteX0" fmla="*/ 6350 w 2463400"/>
              <a:gd name="connsiteY0" fmla="*/ 6350 h 1779558"/>
              <a:gd name="connsiteX1" fmla="*/ 2457050 w 2463400"/>
              <a:gd name="connsiteY1" fmla="*/ 6350 h 1779558"/>
              <a:gd name="connsiteX2" fmla="*/ 2457050 w 2463400"/>
              <a:gd name="connsiteY2" fmla="*/ 1773208 h 1779558"/>
              <a:gd name="connsiteX3" fmla="*/ 6350 w 2463400"/>
              <a:gd name="connsiteY3" fmla="*/ 1773208 h 1779558"/>
              <a:gd name="connsiteX4" fmla="*/ 6350 w 2463400"/>
              <a:gd name="connsiteY4" fmla="*/ 6350 h 1779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3400" h="1779558">
                <a:moveTo>
                  <a:pt x="6350" y="6350"/>
                </a:moveTo>
                <a:lnTo>
                  <a:pt x="2457050" y="6350"/>
                </a:lnTo>
                <a:lnTo>
                  <a:pt x="2457050" y="1773208"/>
                </a:lnTo>
                <a:lnTo>
                  <a:pt x="6350" y="177320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 b="1" dirty="0"/>
          </a:p>
        </p:txBody>
      </p:sp>
      <p:sp>
        <p:nvSpPr>
          <p:cNvPr id="7" name="Freeform 3"/>
          <p:cNvSpPr/>
          <p:nvPr/>
        </p:nvSpPr>
        <p:spPr>
          <a:xfrm>
            <a:off x="3668676" y="3442172"/>
            <a:ext cx="193632" cy="253953"/>
          </a:xfrm>
          <a:custGeom>
            <a:avLst/>
            <a:gdLst>
              <a:gd name="connsiteX0" fmla="*/ 142049 w 193632"/>
              <a:gd name="connsiteY0" fmla="*/ 6350 h 253953"/>
              <a:gd name="connsiteX1" fmla="*/ 142049 w 193632"/>
              <a:gd name="connsiteY1" fmla="*/ 157133 h 253953"/>
              <a:gd name="connsiteX2" fmla="*/ 187282 w 193632"/>
              <a:gd name="connsiteY2" fmla="*/ 157133 h 253953"/>
              <a:gd name="connsiteX3" fmla="*/ 96816 w 193632"/>
              <a:gd name="connsiteY3" fmla="*/ 247603 h 253953"/>
              <a:gd name="connsiteX4" fmla="*/ 6350 w 193632"/>
              <a:gd name="connsiteY4" fmla="*/ 157133 h 253953"/>
              <a:gd name="connsiteX5" fmla="*/ 51583 w 193632"/>
              <a:gd name="connsiteY5" fmla="*/ 157133 h 253953"/>
              <a:gd name="connsiteX6" fmla="*/ 51583 w 193632"/>
              <a:gd name="connsiteY6" fmla="*/ 6350 h 253953"/>
              <a:gd name="connsiteX7" fmla="*/ 142049 w 193632"/>
              <a:gd name="connsiteY7" fmla="*/ 6350 h 253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3632" h="253953">
                <a:moveTo>
                  <a:pt x="142049" y="6350"/>
                </a:moveTo>
                <a:lnTo>
                  <a:pt x="142049" y="157133"/>
                </a:lnTo>
                <a:lnTo>
                  <a:pt x="187282" y="157133"/>
                </a:lnTo>
                <a:lnTo>
                  <a:pt x="96816" y="247603"/>
                </a:lnTo>
                <a:lnTo>
                  <a:pt x="6350" y="157133"/>
                </a:lnTo>
                <a:lnTo>
                  <a:pt x="51583" y="157133"/>
                </a:lnTo>
                <a:lnTo>
                  <a:pt x="51583" y="6350"/>
                </a:lnTo>
                <a:lnTo>
                  <a:pt x="14204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BE4B4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1556792"/>
            <a:ext cx="6223000" cy="1790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6896" y="3410992"/>
            <a:ext cx="292100" cy="342900"/>
          </a:xfrm>
          <a:prstGeom prst="rect">
            <a:avLst/>
          </a:prstGeom>
          <a:noFill/>
        </p:spPr>
      </p:pic>
      <p:graphicFrame>
        <p:nvGraphicFramePr>
          <p:cNvPr id="10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6090"/>
              </p:ext>
            </p:extLst>
          </p:nvPr>
        </p:nvGraphicFramePr>
        <p:xfrm>
          <a:off x="4278430" y="4189463"/>
          <a:ext cx="4775908" cy="1196902"/>
        </p:xfrm>
        <a:graphic>
          <a:graphicData uri="http://schemas.openxmlformats.org/drawingml/2006/table">
            <a:tbl>
              <a:tblPr/>
              <a:tblGrid>
                <a:gridCol w="1417848"/>
                <a:gridCol w="605842"/>
                <a:gridCol w="2752218"/>
              </a:tblGrid>
              <a:tr h="398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26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版本</a:t>
                      </a:r>
                      <a:endParaRPr lang="zh-CN" altLang="en-US" sz="126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列族：anchor</a:t>
                      </a:r>
                      <a:endParaRPr lang="zh-CN" altLang="en-US" sz="126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9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t7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anchor:cnnsi.com=”CNN”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t6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anchor:my.look.ca=”CNN.com”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126"/>
              </p:ext>
            </p:extLst>
          </p:nvPr>
        </p:nvGraphicFramePr>
        <p:xfrm>
          <a:off x="163426" y="4189463"/>
          <a:ext cx="3932519" cy="1180033"/>
        </p:xfrm>
        <a:graphic>
          <a:graphicData uri="http://schemas.openxmlformats.org/drawingml/2006/table">
            <a:tbl>
              <a:tblPr/>
              <a:tblGrid>
                <a:gridCol w="1305554"/>
                <a:gridCol w="688893"/>
                <a:gridCol w="1938072"/>
              </a:tblGrid>
              <a:tr h="295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26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版本</a:t>
                      </a:r>
                      <a:endParaRPr lang="zh-CN" altLang="en-US" sz="126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列族：contents</a:t>
                      </a:r>
                      <a:endParaRPr lang="zh-CN" altLang="en-US" sz="126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&lt;html&gt;d4&lt;/html&gt;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4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&lt;html&gt;c3&lt;/html&gt;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3</a:t>
                      </a:r>
                      <a:endParaRPr lang="zh-CN" altLang="en-US" sz="844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&lt;html&gt;b2&lt;/html&gt;</a:t>
                      </a:r>
                      <a:endParaRPr lang="zh-CN" altLang="en-US" sz="126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"/>
          <p:cNvSpPr txBox="1"/>
          <p:nvPr/>
        </p:nvSpPr>
        <p:spPr>
          <a:xfrm>
            <a:off x="6499796" y="1632992"/>
            <a:ext cx="362279" cy="2366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01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55396" y="1632992"/>
            <a:ext cx="1568186" cy="2366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sz="1266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</a:t>
            </a:r>
            <a:r>
              <a:rPr lang="en-US" altLang="zh-CN" sz="1266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266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面</a:t>
            </a:r>
            <a:r>
              <a:rPr lang="en-US" altLang="zh-CN" sz="1266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sz="1266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24496" y="2026692"/>
            <a:ext cx="7749237" cy="21108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715000" algn="l"/>
              </a:tabLst>
            </a:pPr>
            <a:r>
              <a:rPr lang="en-US" altLang="zh-CN" b="1" dirty="0" smtClean="0"/>
              <a:t>	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一行数据看作一个面</a:t>
            </a:r>
          </a:p>
          <a:p>
            <a:pPr>
              <a:lnSpc>
                <a:spcPts val="2000"/>
              </a:lnSpc>
              <a:tabLst>
                <a:tab pos="5715000" algn="l"/>
              </a:tabLst>
            </a:pPr>
            <a:r>
              <a:rPr lang="en-US" altLang="zh-CN" b="1" dirty="0" smtClean="0"/>
              <a:t>	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一个列族看作一个Store</a:t>
            </a:r>
          </a:p>
          <a:p>
            <a:pPr>
              <a:lnSpc>
                <a:spcPts val="2100"/>
              </a:lnSpc>
              <a:tabLst>
                <a:tab pos="5715000" algn="l"/>
              </a:tabLst>
            </a:pPr>
            <a:r>
              <a:rPr lang="en-US" altLang="zh-CN" b="1" dirty="0" smtClean="0"/>
              <a:t>	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行由若干列族构成</a:t>
            </a:r>
          </a:p>
          <a:p>
            <a:pPr>
              <a:lnSpc>
                <a:spcPts val="2100"/>
              </a:lnSpc>
              <a:tabLst>
                <a:tab pos="5715000" algn="l"/>
              </a:tabLst>
            </a:pPr>
            <a:r>
              <a:rPr lang="en-US" altLang="zh-CN" b="1" dirty="0" smtClean="0"/>
              <a:t>	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面是若干Store构成</a:t>
            </a:r>
          </a:p>
          <a:p>
            <a:pPr>
              <a:lnSpc>
                <a:spcPts val="2100"/>
              </a:lnSpc>
              <a:tabLst>
                <a:tab pos="5715000" algn="l"/>
              </a:tabLst>
            </a:pPr>
            <a:r>
              <a:rPr lang="en-US" altLang="zh-CN" b="1" dirty="0" smtClean="0"/>
              <a:t>	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Store即物理存储基本单元</a:t>
            </a:r>
          </a:p>
          <a:p>
            <a:pPr>
              <a:lnSpc>
                <a:spcPts val="1000"/>
              </a:lnSpc>
            </a:pPr>
            <a:endParaRPr lang="en-US" altLang="zh-CN" b="1" dirty="0" smtClean="0"/>
          </a:p>
          <a:p>
            <a:pPr>
              <a:lnSpc>
                <a:spcPts val="1000"/>
              </a:lnSpc>
            </a:pPr>
            <a:endParaRPr lang="en-US" altLang="zh-CN" b="1" dirty="0" smtClean="0"/>
          </a:p>
          <a:p>
            <a:pPr>
              <a:lnSpc>
                <a:spcPts val="1000"/>
              </a:lnSpc>
            </a:pPr>
            <a:endParaRPr lang="en-US" altLang="zh-CN" b="1" dirty="0" smtClean="0"/>
          </a:p>
          <a:p>
            <a:pPr>
              <a:lnSpc>
                <a:spcPts val="1000"/>
              </a:lnSpc>
            </a:pPr>
            <a:endParaRPr lang="en-US" altLang="zh-CN" b="1" dirty="0" smtClean="0"/>
          </a:p>
          <a:p>
            <a:pPr>
              <a:lnSpc>
                <a:spcPts val="2200"/>
              </a:lnSpc>
              <a:tabLst>
                <a:tab pos="57150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com.cnn.www的一行数据视为转换为两张物理存储表（Store）进行存储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4396" y="5455692"/>
            <a:ext cx="144199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列族contents物理表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118796" y="5455692"/>
            <a:ext cx="130324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列族anchor物理表</a:t>
            </a:r>
          </a:p>
        </p:txBody>
      </p:sp>
    </p:spTree>
    <p:extLst>
      <p:ext uri="{BB962C8B-B14F-4D97-AF65-F5344CB8AC3E}">
        <p14:creationId xmlns:p14="http://schemas.microsoft.com/office/powerpoint/2010/main" val="6193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5.1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5.2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稀疏数据管理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5.3 </a:t>
            </a:r>
            <a:r>
              <a:rPr lang="en-US" altLang="zh-CN" dirty="0" err="1" smtClean="0">
                <a:solidFill>
                  <a:srgbClr val="FF0000"/>
                </a:solidFill>
              </a:rPr>
              <a:t>HBase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海量数据管理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5.4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快速读写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7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</a:t>
            </a:r>
            <a:r>
              <a:rPr lang="zh-CN" altLang="en-US" dirty="0" smtClean="0"/>
              <a:t>数据管理</a:t>
            </a:r>
            <a:r>
              <a:rPr lang="en-US" altLang="zh-CN" dirty="0" smtClean="0"/>
              <a:t>-</a:t>
            </a:r>
            <a:r>
              <a:rPr lang="en-US" altLang="zh-CN" sz="2700" dirty="0" err="1" smtClean="0"/>
              <a:t>HBase</a:t>
            </a:r>
            <a:r>
              <a:rPr lang="zh-CN" altLang="en-US" sz="2700" dirty="0"/>
              <a:t>架构－使用</a:t>
            </a:r>
            <a:r>
              <a:rPr lang="zh-CN" altLang="en-US" sz="2700" dirty="0" smtClean="0"/>
              <a:t>者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6392886" y="2437113"/>
            <a:ext cx="2643610" cy="1713065"/>
          </a:xfrm>
          <a:custGeom>
            <a:avLst/>
            <a:gdLst>
              <a:gd name="connsiteX0" fmla="*/ 6350 w 2643610"/>
              <a:gd name="connsiteY0" fmla="*/ 6350 h 1713065"/>
              <a:gd name="connsiteX1" fmla="*/ 2637260 w 2643610"/>
              <a:gd name="connsiteY1" fmla="*/ 6350 h 1713065"/>
              <a:gd name="connsiteX2" fmla="*/ 2637260 w 2643610"/>
              <a:gd name="connsiteY2" fmla="*/ 1706715 h 1713065"/>
              <a:gd name="connsiteX3" fmla="*/ 6350 w 2643610"/>
              <a:gd name="connsiteY3" fmla="*/ 1706715 h 1713065"/>
              <a:gd name="connsiteX4" fmla="*/ 6350 w 2643610"/>
              <a:gd name="connsiteY4" fmla="*/ 6350 h 1713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610" h="1713065">
                <a:moveTo>
                  <a:pt x="6350" y="6350"/>
                </a:moveTo>
                <a:lnTo>
                  <a:pt x="2637260" y="6350"/>
                </a:lnTo>
                <a:lnTo>
                  <a:pt x="2637260" y="1706715"/>
                </a:lnTo>
                <a:lnTo>
                  <a:pt x="6350" y="170671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99112" y="1196752"/>
            <a:ext cx="932187" cy="734306"/>
          </a:xfrm>
          <a:custGeom>
            <a:avLst/>
            <a:gdLst>
              <a:gd name="connsiteX0" fmla="*/ 10052 w 932187"/>
              <a:gd name="connsiteY0" fmla="*/ 367153 h 734306"/>
              <a:gd name="connsiteX1" fmla="*/ 466093 w 932187"/>
              <a:gd name="connsiteY1" fmla="*/ 10052 h 734306"/>
              <a:gd name="connsiteX2" fmla="*/ 922135 w 932187"/>
              <a:gd name="connsiteY2" fmla="*/ 367153 h 734306"/>
              <a:gd name="connsiteX3" fmla="*/ 466093 w 932187"/>
              <a:gd name="connsiteY3" fmla="*/ 724255 h 734306"/>
              <a:gd name="connsiteX4" fmla="*/ 10052 w 932187"/>
              <a:gd name="connsiteY4" fmla="*/ 367153 h 7343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87" h="734306">
                <a:moveTo>
                  <a:pt x="10052" y="367153"/>
                </a:moveTo>
                <a:cubicBezTo>
                  <a:pt x="10052" y="169931"/>
                  <a:pt x="214228" y="10052"/>
                  <a:pt x="466093" y="10052"/>
                </a:cubicBezTo>
                <a:cubicBezTo>
                  <a:pt x="717958" y="10052"/>
                  <a:pt x="922135" y="169931"/>
                  <a:pt x="922135" y="367153"/>
                </a:cubicBezTo>
                <a:cubicBezTo>
                  <a:pt x="922135" y="564375"/>
                  <a:pt x="717958" y="724255"/>
                  <a:pt x="466093" y="724255"/>
                </a:cubicBezTo>
                <a:cubicBezTo>
                  <a:pt x="214228" y="724255"/>
                  <a:pt x="10052" y="564375"/>
                  <a:pt x="10052" y="36715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485" y="1225253"/>
            <a:ext cx="6045200" cy="430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468085" y="2507953"/>
            <a:ext cx="703719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1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Client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607785" y="2800053"/>
            <a:ext cx="157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HBase功能使用者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7785" y="3130253"/>
            <a:ext cx="2184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与Master间进行管理操作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与RegionServer间进行数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747485" y="3676353"/>
            <a:ext cx="90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据读写操作</a:t>
            </a:r>
          </a:p>
        </p:txBody>
      </p:sp>
    </p:spTree>
    <p:extLst>
      <p:ext uri="{BB962C8B-B14F-4D97-AF65-F5344CB8AC3E}">
        <p14:creationId xmlns:p14="http://schemas.microsoft.com/office/powerpoint/2010/main" val="37996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 </a:t>
            </a:r>
            <a:r>
              <a:rPr lang="en-US" altLang="zh-CN" sz="2700" dirty="0" err="1" smtClean="0"/>
              <a:t>HBase</a:t>
            </a:r>
            <a:r>
              <a:rPr lang="zh-CN" altLang="en-US" sz="2700" dirty="0"/>
              <a:t>架构－协调</a:t>
            </a:r>
            <a:r>
              <a:rPr lang="zh-CN" altLang="en-US" sz="2700" dirty="0" smtClean="0"/>
              <a:t>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6311819" y="2466297"/>
            <a:ext cx="2724677" cy="1884051"/>
          </a:xfrm>
          <a:custGeom>
            <a:avLst/>
            <a:gdLst>
              <a:gd name="connsiteX0" fmla="*/ 6350 w 2724677"/>
              <a:gd name="connsiteY0" fmla="*/ 6350 h 1884051"/>
              <a:gd name="connsiteX1" fmla="*/ 2718327 w 2724677"/>
              <a:gd name="connsiteY1" fmla="*/ 6350 h 1884051"/>
              <a:gd name="connsiteX2" fmla="*/ 2718327 w 2724677"/>
              <a:gd name="connsiteY2" fmla="*/ 1877701 h 1884051"/>
              <a:gd name="connsiteX3" fmla="*/ 6350 w 2724677"/>
              <a:gd name="connsiteY3" fmla="*/ 1877701 h 1884051"/>
              <a:gd name="connsiteX4" fmla="*/ 6350 w 2724677"/>
              <a:gd name="connsiteY4" fmla="*/ 6350 h 1884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24677" h="1884051">
                <a:moveTo>
                  <a:pt x="6350" y="6350"/>
                </a:moveTo>
                <a:lnTo>
                  <a:pt x="2718327" y="6350"/>
                </a:lnTo>
                <a:lnTo>
                  <a:pt x="2718327" y="1877701"/>
                </a:lnTo>
                <a:lnTo>
                  <a:pt x="6350" y="187770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11001" y="1225936"/>
            <a:ext cx="1330944" cy="848298"/>
          </a:xfrm>
          <a:custGeom>
            <a:avLst/>
            <a:gdLst>
              <a:gd name="connsiteX0" fmla="*/ 10052 w 1330944"/>
              <a:gd name="connsiteY0" fmla="*/ 424148 h 848298"/>
              <a:gd name="connsiteX1" fmla="*/ 665471 w 1330944"/>
              <a:gd name="connsiteY1" fmla="*/ 10052 h 848298"/>
              <a:gd name="connsiteX2" fmla="*/ 1320892 w 1330944"/>
              <a:gd name="connsiteY2" fmla="*/ 424148 h 848298"/>
              <a:gd name="connsiteX3" fmla="*/ 665471 w 1330944"/>
              <a:gd name="connsiteY3" fmla="*/ 838246 h 848298"/>
              <a:gd name="connsiteX4" fmla="*/ 10052 w 1330944"/>
              <a:gd name="connsiteY4" fmla="*/ 424148 h 848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0944" h="848298">
                <a:moveTo>
                  <a:pt x="10052" y="424148"/>
                </a:moveTo>
                <a:cubicBezTo>
                  <a:pt x="10052" y="195449"/>
                  <a:pt x="303493" y="10052"/>
                  <a:pt x="665471" y="10052"/>
                </a:cubicBezTo>
                <a:cubicBezTo>
                  <a:pt x="1027450" y="10052"/>
                  <a:pt x="1320892" y="195449"/>
                  <a:pt x="1320892" y="424148"/>
                </a:cubicBezTo>
                <a:cubicBezTo>
                  <a:pt x="1320892" y="652848"/>
                  <a:pt x="1027450" y="838246"/>
                  <a:pt x="665471" y="838246"/>
                </a:cubicBezTo>
                <a:cubicBezTo>
                  <a:pt x="303493" y="838246"/>
                  <a:pt x="10052" y="652848"/>
                  <a:pt x="10052" y="42414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418" y="1254437"/>
            <a:ext cx="6045200" cy="430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387018" y="2537137"/>
            <a:ext cx="114063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13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Zookeeper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526718" y="2829237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协同管理节点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526718" y="3146737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分布式协作、分布式同步、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66418" y="3400737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配置管理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526718" y="3718237"/>
            <a:ext cx="2019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存储了Master的地址和</a:t>
            </a:r>
          </a:p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RegionServer状态信息</a:t>
            </a:r>
          </a:p>
        </p:txBody>
      </p:sp>
    </p:spTree>
    <p:extLst>
      <p:ext uri="{BB962C8B-B14F-4D97-AF65-F5344CB8AC3E}">
        <p14:creationId xmlns:p14="http://schemas.microsoft.com/office/powerpoint/2010/main" val="39165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 </a:t>
            </a:r>
            <a:r>
              <a:rPr lang="en-US" altLang="zh-CN" sz="2700" dirty="0" err="1" smtClean="0"/>
              <a:t>HBase</a:t>
            </a:r>
            <a:r>
              <a:rPr lang="zh-CN" altLang="en-US" sz="2700" dirty="0"/>
              <a:t>架构－管理</a:t>
            </a:r>
            <a:r>
              <a:rPr lang="zh-CN" altLang="en-US" sz="2700" dirty="0" smtClean="0"/>
              <a:t>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6517937" y="2437113"/>
            <a:ext cx="2325727" cy="2169028"/>
          </a:xfrm>
          <a:custGeom>
            <a:avLst/>
            <a:gdLst>
              <a:gd name="connsiteX0" fmla="*/ 6350 w 2325727"/>
              <a:gd name="connsiteY0" fmla="*/ 6350 h 2169028"/>
              <a:gd name="connsiteX1" fmla="*/ 2319377 w 2325727"/>
              <a:gd name="connsiteY1" fmla="*/ 6350 h 2169028"/>
              <a:gd name="connsiteX2" fmla="*/ 2319377 w 2325727"/>
              <a:gd name="connsiteY2" fmla="*/ 2162678 h 2169028"/>
              <a:gd name="connsiteX3" fmla="*/ 6350 w 2325727"/>
              <a:gd name="connsiteY3" fmla="*/ 2162678 h 2169028"/>
              <a:gd name="connsiteX4" fmla="*/ 6350 w 2325727"/>
              <a:gd name="connsiteY4" fmla="*/ 6350 h 2169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5727" h="2169028">
                <a:moveTo>
                  <a:pt x="6350" y="6350"/>
                </a:moveTo>
                <a:lnTo>
                  <a:pt x="2319377" y="6350"/>
                </a:lnTo>
                <a:lnTo>
                  <a:pt x="2319377" y="2162678"/>
                </a:lnTo>
                <a:lnTo>
                  <a:pt x="6350" y="216267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84952" y="1196752"/>
            <a:ext cx="1045978" cy="791302"/>
          </a:xfrm>
          <a:custGeom>
            <a:avLst/>
            <a:gdLst>
              <a:gd name="connsiteX0" fmla="*/ 10052 w 1045978"/>
              <a:gd name="connsiteY0" fmla="*/ 395651 h 791302"/>
              <a:gd name="connsiteX1" fmla="*/ 522989 w 1045978"/>
              <a:gd name="connsiteY1" fmla="*/ 10052 h 791302"/>
              <a:gd name="connsiteX2" fmla="*/ 1035926 w 1045978"/>
              <a:gd name="connsiteY2" fmla="*/ 395651 h 791302"/>
              <a:gd name="connsiteX3" fmla="*/ 522989 w 1045978"/>
              <a:gd name="connsiteY3" fmla="*/ 781250 h 791302"/>
              <a:gd name="connsiteX4" fmla="*/ 10052 w 1045978"/>
              <a:gd name="connsiteY4" fmla="*/ 395651 h 791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5978" h="791302">
                <a:moveTo>
                  <a:pt x="10052" y="395651"/>
                </a:moveTo>
                <a:cubicBezTo>
                  <a:pt x="10052" y="182690"/>
                  <a:pt x="239702" y="10052"/>
                  <a:pt x="522989" y="10052"/>
                </a:cubicBezTo>
                <a:cubicBezTo>
                  <a:pt x="806276" y="10052"/>
                  <a:pt x="1035926" y="182690"/>
                  <a:pt x="1035926" y="395651"/>
                </a:cubicBezTo>
                <a:cubicBezTo>
                  <a:pt x="1035926" y="608612"/>
                  <a:pt x="806276" y="781250"/>
                  <a:pt x="522989" y="781250"/>
                </a:cubicBezTo>
                <a:cubicBezTo>
                  <a:pt x="239702" y="781250"/>
                  <a:pt x="10052" y="608612"/>
                  <a:pt x="10052" y="39565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225253"/>
            <a:ext cx="6045200" cy="430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593136" y="2507953"/>
            <a:ext cx="775918" cy="2627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732836" y="2800053"/>
            <a:ext cx="85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控制节点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732836" y="3117553"/>
            <a:ext cx="194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管理对数据表的增删改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72536" y="3371553"/>
            <a:ext cx="90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和查询操作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732836" y="3676353"/>
            <a:ext cx="200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调整RegionServer的负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72536" y="3930353"/>
            <a:ext cx="168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载均衡和Region分布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732836" y="4235153"/>
            <a:ext cx="144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可有多个Master</a:t>
            </a:r>
          </a:p>
        </p:txBody>
      </p:sp>
    </p:spTree>
    <p:extLst>
      <p:ext uri="{BB962C8B-B14F-4D97-AF65-F5344CB8AC3E}">
        <p14:creationId xmlns:p14="http://schemas.microsoft.com/office/powerpoint/2010/main" val="24787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686800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700" dirty="0" smtClean="0"/>
              <a:t>逻辑</a:t>
            </a:r>
            <a:r>
              <a:rPr lang="zh-CN" altLang="en-US" sz="2700" dirty="0"/>
              <a:t>表到物理存储－逐步拆</a:t>
            </a:r>
            <a:r>
              <a:rPr lang="zh-CN" altLang="en-US" sz="2700" dirty="0" smtClean="0"/>
              <a:t>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556792"/>
            <a:ext cx="6376784" cy="4536504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83901" y="1146174"/>
            <a:ext cx="4565289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5979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5.1 </a:t>
            </a:r>
            <a:r>
              <a:rPr lang="en-US" altLang="zh-CN" dirty="0" err="1" smtClean="0">
                <a:solidFill>
                  <a:srgbClr val="FF0000"/>
                </a:solidFill>
              </a:rPr>
              <a:t>HBase</a:t>
            </a:r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5.2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稀疏数据管理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5.3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海量数据管理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5.4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快速读写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5.5 </a:t>
            </a:r>
            <a:r>
              <a:rPr lang="en-US" altLang="zh-CN" dirty="0" err="1" smtClean="0"/>
              <a:t>HBase</a:t>
            </a:r>
            <a:r>
              <a:rPr lang="zh-CN" altLang="en-US" dirty="0"/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31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7929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200" dirty="0" smtClean="0"/>
              <a:t>逻辑</a:t>
            </a:r>
            <a:r>
              <a:rPr lang="zh-CN" altLang="en-US" sz="2200" dirty="0"/>
              <a:t>表到物理存储：</a:t>
            </a:r>
            <a:r>
              <a:rPr lang="en-US" altLang="zh-CN" sz="2200" dirty="0" err="1" smtClean="0"/>
              <a:t>Table→Region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1132870" y="3130596"/>
            <a:ext cx="5072380" cy="2282183"/>
          </a:xfrm>
          <a:custGeom>
            <a:avLst/>
            <a:gdLst>
              <a:gd name="connsiteX0" fmla="*/ 0 w 5072380"/>
              <a:gd name="connsiteY0" fmla="*/ 2282183 h 2282183"/>
              <a:gd name="connsiteX1" fmla="*/ 5072380 w 5072380"/>
              <a:gd name="connsiteY1" fmla="*/ 2282183 h 2282183"/>
              <a:gd name="connsiteX2" fmla="*/ 5072380 w 5072380"/>
              <a:gd name="connsiteY2" fmla="*/ 0 h 2282183"/>
              <a:gd name="connsiteX3" fmla="*/ 0 w 5072380"/>
              <a:gd name="connsiteY3" fmla="*/ 0 h 2282183"/>
              <a:gd name="connsiteX4" fmla="*/ 0 w 5072380"/>
              <a:gd name="connsiteY4" fmla="*/ 2282183 h 22821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72380" h="2282183">
                <a:moveTo>
                  <a:pt x="0" y="2282183"/>
                </a:moveTo>
                <a:lnTo>
                  <a:pt x="5072380" y="2282183"/>
                </a:lnTo>
                <a:lnTo>
                  <a:pt x="5072380" y="0"/>
                </a:lnTo>
                <a:lnTo>
                  <a:pt x="0" y="0"/>
                </a:lnTo>
                <a:lnTo>
                  <a:pt x="0" y="228218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3563860"/>
            <a:ext cx="5105400" cy="2311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67544" y="1052736"/>
            <a:ext cx="1867819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Table到Region</a:t>
            </a:r>
            <a:endParaRPr lang="en-US" altLang="zh-CN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30808" y="1456184"/>
            <a:ext cx="7176645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一张表是分为HRegion单元并存储在RegionServer上，提高大表存储的效率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表数据在行上按RowKey排序后，分为多个Region进程存储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多个Region可以存放在一个RegionServer上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Region的分裂：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35608" y="2564904"/>
            <a:ext cx="6811545" cy="7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表在一开始时只有一个Region，随着数据不断增加，Region会越变越大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当超过一个阈值时，Region会等分为两个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这个过程会不断重复，HRegion逐渐增加</a:t>
            </a:r>
          </a:p>
        </p:txBody>
      </p:sp>
    </p:spTree>
    <p:extLst>
      <p:ext uri="{BB962C8B-B14F-4D97-AF65-F5344CB8AC3E}">
        <p14:creationId xmlns:p14="http://schemas.microsoft.com/office/powerpoint/2010/main" val="41558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7929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200" dirty="0" smtClean="0"/>
              <a:t>逻辑</a:t>
            </a:r>
            <a:r>
              <a:rPr lang="zh-CN" altLang="en-US" sz="2200" dirty="0"/>
              <a:t>表到物理存储：</a:t>
            </a:r>
            <a:r>
              <a:rPr lang="en-US" altLang="zh-CN" sz="2200" dirty="0" err="1" smtClean="0"/>
              <a:t>Region→Store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790911" y="2023081"/>
            <a:ext cx="7617325" cy="3248738"/>
          </a:xfrm>
          <a:custGeom>
            <a:avLst/>
            <a:gdLst>
              <a:gd name="connsiteX0" fmla="*/ 0 w 7617325"/>
              <a:gd name="connsiteY0" fmla="*/ 3248738 h 3248738"/>
              <a:gd name="connsiteX1" fmla="*/ 7617325 w 7617325"/>
              <a:gd name="connsiteY1" fmla="*/ 3248738 h 3248738"/>
              <a:gd name="connsiteX2" fmla="*/ 7617325 w 7617325"/>
              <a:gd name="connsiteY2" fmla="*/ 0 h 3248738"/>
              <a:gd name="connsiteX3" fmla="*/ 0 w 7617325"/>
              <a:gd name="connsiteY3" fmla="*/ 0 h 3248738"/>
              <a:gd name="connsiteX4" fmla="*/ 0 w 7617325"/>
              <a:gd name="connsiteY4" fmla="*/ 3248738 h 3248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17325" h="3248738">
                <a:moveTo>
                  <a:pt x="0" y="3248738"/>
                </a:moveTo>
                <a:lnTo>
                  <a:pt x="7617325" y="3248738"/>
                </a:lnTo>
                <a:lnTo>
                  <a:pt x="7617325" y="0"/>
                </a:lnTo>
                <a:lnTo>
                  <a:pt x="0" y="0"/>
                </a:lnTo>
                <a:lnTo>
                  <a:pt x="0" y="324873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032" y="2096616"/>
            <a:ext cx="7645400" cy="32766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67544" y="1052736"/>
            <a:ext cx="1690847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Region到Store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83444" y="1404144"/>
            <a:ext cx="6518579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HRegion是分布式存储的最小单元，但并不是物理存储的最小单元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Region划分为若干Store进行存储，每个Store保存一个列族中的数据</a:t>
            </a:r>
          </a:p>
        </p:txBody>
      </p:sp>
    </p:spTree>
    <p:extLst>
      <p:ext uri="{BB962C8B-B14F-4D97-AF65-F5344CB8AC3E}">
        <p14:creationId xmlns:p14="http://schemas.microsoft.com/office/powerpoint/2010/main" val="36115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7929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200" dirty="0" smtClean="0"/>
              <a:t>逻辑</a:t>
            </a:r>
            <a:r>
              <a:rPr lang="zh-CN" altLang="en-US" sz="2200" dirty="0"/>
              <a:t>表到物理存储：</a:t>
            </a:r>
            <a:r>
              <a:rPr lang="en-US" altLang="zh-CN" sz="2200" dirty="0" err="1" smtClean="0"/>
              <a:t>Store→HFile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991919" y="2862999"/>
            <a:ext cx="5394490" cy="2714733"/>
          </a:xfrm>
          <a:custGeom>
            <a:avLst/>
            <a:gdLst>
              <a:gd name="connsiteX0" fmla="*/ 0 w 5394490"/>
              <a:gd name="connsiteY0" fmla="*/ 2714733 h 2714733"/>
              <a:gd name="connsiteX1" fmla="*/ 5394489 w 5394490"/>
              <a:gd name="connsiteY1" fmla="*/ 2714733 h 2714733"/>
              <a:gd name="connsiteX2" fmla="*/ 5394489 w 5394490"/>
              <a:gd name="connsiteY2" fmla="*/ 0 h 2714733"/>
              <a:gd name="connsiteX3" fmla="*/ 0 w 5394490"/>
              <a:gd name="connsiteY3" fmla="*/ 0 h 2714733"/>
              <a:gd name="connsiteX4" fmla="*/ 0 w 5394490"/>
              <a:gd name="connsiteY4" fmla="*/ 2714733 h 2714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4490" h="2714733">
                <a:moveTo>
                  <a:pt x="0" y="2714733"/>
                </a:moveTo>
                <a:lnTo>
                  <a:pt x="5394489" y="2714733"/>
                </a:lnTo>
                <a:lnTo>
                  <a:pt x="5394489" y="0"/>
                </a:lnTo>
                <a:lnTo>
                  <a:pt x="0" y="0"/>
                </a:lnTo>
                <a:lnTo>
                  <a:pt x="0" y="271473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0550" y="2986609"/>
            <a:ext cx="5422900" cy="2730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11560" y="1052736"/>
            <a:ext cx="1337995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Store到File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71600" y="1332136"/>
            <a:ext cx="426084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Store由两部分组成，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MemStore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和StoreFile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76400" y="1649636"/>
            <a:ext cx="4381905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MemStore是RegionServer上的一段内存空间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StoreFile是HDFS中的一个HFile文件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71600" y="2310036"/>
            <a:ext cx="7027629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数据库操作会先存入MemStore，当MemStore满了后会转存到StoreFile中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1个Store可包含多个StoreFile，并建立了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StoreFile索引</a:t>
            </a:r>
          </a:p>
        </p:txBody>
      </p:sp>
    </p:spTree>
    <p:extLst>
      <p:ext uri="{BB962C8B-B14F-4D97-AF65-F5344CB8AC3E}">
        <p14:creationId xmlns:p14="http://schemas.microsoft.com/office/powerpoint/2010/main" val="15719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700" dirty="0" smtClean="0"/>
              <a:t>逻辑</a:t>
            </a:r>
            <a:r>
              <a:rPr lang="zh-CN" altLang="en-US" sz="2700" dirty="0"/>
              <a:t>表到物理存储：</a:t>
            </a:r>
            <a:r>
              <a:rPr lang="en-US" altLang="zh-CN" sz="2700" dirty="0" err="1" smtClean="0"/>
              <a:t>HFile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3" y="1124744"/>
            <a:ext cx="7309301" cy="2133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6384" y="3258344"/>
            <a:ext cx="508470" cy="596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583" y="3855244"/>
            <a:ext cx="7243817" cy="1301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7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4266"/>
            <a:ext cx="893933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000" dirty="0" smtClean="0"/>
              <a:t>逻辑</a:t>
            </a:r>
            <a:r>
              <a:rPr lang="zh-CN" altLang="en-US" sz="2000" dirty="0"/>
              <a:t>表到物理存储：</a:t>
            </a:r>
            <a:r>
              <a:rPr lang="en-US" altLang="zh-CN" sz="2000" dirty="0" err="1" smtClean="0"/>
              <a:t>HFile</a:t>
            </a:r>
            <a:r>
              <a:rPr lang="en-US" altLang="zh-CN" sz="2000" dirty="0" smtClean="0"/>
              <a:t> →HDFS  Block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242" y="1058927"/>
            <a:ext cx="7973516" cy="4949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9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5.1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5.2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稀疏数据管理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5.3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海量数据管理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5.4 </a:t>
            </a:r>
            <a:r>
              <a:rPr lang="en-US" altLang="zh-CN" dirty="0" err="1" smtClean="0">
                <a:solidFill>
                  <a:srgbClr val="FF0000"/>
                </a:solidFill>
              </a:rPr>
              <a:t>HBase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快速读写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5.5 </a:t>
            </a:r>
            <a:r>
              <a:rPr lang="en-US" altLang="zh-CN" dirty="0" err="1" smtClean="0"/>
              <a:t>HBase</a:t>
            </a:r>
            <a:r>
              <a:rPr lang="zh-CN" altLang="en-US" dirty="0"/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04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-</a:t>
            </a:r>
            <a:r>
              <a:rPr lang="zh-CN" altLang="en-US" sz="2800" dirty="0" smtClean="0"/>
              <a:t>快速</a:t>
            </a:r>
            <a:r>
              <a:rPr lang="zh-CN" altLang="en-US" sz="2800" dirty="0"/>
              <a:t>的关键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2498435" y="1941427"/>
            <a:ext cx="5335999" cy="3799747"/>
          </a:xfrm>
          <a:custGeom>
            <a:avLst/>
            <a:gdLst>
              <a:gd name="connsiteX0" fmla="*/ 0 w 5335999"/>
              <a:gd name="connsiteY0" fmla="*/ 3799747 h 3799747"/>
              <a:gd name="connsiteX1" fmla="*/ 5335998 w 5335999"/>
              <a:gd name="connsiteY1" fmla="*/ 3799747 h 3799747"/>
              <a:gd name="connsiteX2" fmla="*/ 5335998 w 5335999"/>
              <a:gd name="connsiteY2" fmla="*/ 0 h 3799747"/>
              <a:gd name="connsiteX3" fmla="*/ 0 w 5335999"/>
              <a:gd name="connsiteY3" fmla="*/ 0 h 3799747"/>
              <a:gd name="connsiteX4" fmla="*/ 0 w 5335999"/>
              <a:gd name="connsiteY4" fmla="*/ 3799747 h 3799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5999" h="3799747">
                <a:moveTo>
                  <a:pt x="0" y="3799747"/>
                </a:moveTo>
                <a:lnTo>
                  <a:pt x="5335998" y="3799747"/>
                </a:lnTo>
                <a:lnTo>
                  <a:pt x="5335998" y="0"/>
                </a:lnTo>
                <a:lnTo>
                  <a:pt x="0" y="0"/>
                </a:lnTo>
                <a:lnTo>
                  <a:pt x="0" y="37997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478331" y="1921322"/>
            <a:ext cx="5376154" cy="3839956"/>
          </a:xfrm>
          <a:custGeom>
            <a:avLst/>
            <a:gdLst>
              <a:gd name="connsiteX0" fmla="*/ 10052 w 5376154"/>
              <a:gd name="connsiteY0" fmla="*/ 10052 h 3839956"/>
              <a:gd name="connsiteX1" fmla="*/ 5366102 w 5376154"/>
              <a:gd name="connsiteY1" fmla="*/ 10052 h 3839956"/>
              <a:gd name="connsiteX2" fmla="*/ 5366102 w 5376154"/>
              <a:gd name="connsiteY2" fmla="*/ 3829903 h 3839956"/>
              <a:gd name="connsiteX3" fmla="*/ 10052 w 5376154"/>
              <a:gd name="connsiteY3" fmla="*/ 3829903 h 3839956"/>
              <a:gd name="connsiteX4" fmla="*/ 10052 w 5376154"/>
              <a:gd name="connsiteY4" fmla="*/ 10052 h 38399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76154" h="3839956">
                <a:moveTo>
                  <a:pt x="10052" y="10052"/>
                </a:moveTo>
                <a:lnTo>
                  <a:pt x="5366102" y="10052"/>
                </a:lnTo>
                <a:lnTo>
                  <a:pt x="5366102" y="3829903"/>
                </a:lnTo>
                <a:lnTo>
                  <a:pt x="10052" y="3829903"/>
                </a:lnTo>
                <a:lnTo>
                  <a:pt x="10052" y="100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46244" y="2745607"/>
            <a:ext cx="804145" cy="442298"/>
          </a:xfrm>
          <a:custGeom>
            <a:avLst/>
            <a:gdLst>
              <a:gd name="connsiteX0" fmla="*/ 10052 w 804145"/>
              <a:gd name="connsiteY0" fmla="*/ 221149 h 442298"/>
              <a:gd name="connsiteX1" fmla="*/ 402073 w 804145"/>
              <a:gd name="connsiteY1" fmla="*/ 10052 h 442298"/>
              <a:gd name="connsiteX2" fmla="*/ 794093 w 804145"/>
              <a:gd name="connsiteY2" fmla="*/ 221149 h 442298"/>
              <a:gd name="connsiteX3" fmla="*/ 402073 w 804145"/>
              <a:gd name="connsiteY3" fmla="*/ 432246 h 442298"/>
              <a:gd name="connsiteX4" fmla="*/ 10052 w 804145"/>
              <a:gd name="connsiteY4" fmla="*/ 221149 h 442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4145" h="442298">
                <a:moveTo>
                  <a:pt x="10052" y="221149"/>
                </a:moveTo>
                <a:cubicBezTo>
                  <a:pt x="10052" y="104563"/>
                  <a:pt x="185565" y="10052"/>
                  <a:pt x="402073" y="10052"/>
                </a:cubicBezTo>
                <a:cubicBezTo>
                  <a:pt x="618580" y="10052"/>
                  <a:pt x="794093" y="104563"/>
                  <a:pt x="794093" y="221149"/>
                </a:cubicBezTo>
                <a:cubicBezTo>
                  <a:pt x="794093" y="337734"/>
                  <a:pt x="618580" y="432246"/>
                  <a:pt x="402073" y="432246"/>
                </a:cubicBezTo>
                <a:cubicBezTo>
                  <a:pt x="185565" y="432246"/>
                  <a:pt x="10052" y="337734"/>
                  <a:pt x="10052" y="22114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70870" y="3831249"/>
            <a:ext cx="2311919" cy="1316843"/>
          </a:xfrm>
          <a:custGeom>
            <a:avLst/>
            <a:gdLst>
              <a:gd name="connsiteX0" fmla="*/ 10052 w 2311919"/>
              <a:gd name="connsiteY0" fmla="*/ 658421 h 1316843"/>
              <a:gd name="connsiteX1" fmla="*/ 1155959 w 2311919"/>
              <a:gd name="connsiteY1" fmla="*/ 10052 h 1316843"/>
              <a:gd name="connsiteX2" fmla="*/ 2301867 w 2311919"/>
              <a:gd name="connsiteY2" fmla="*/ 658421 h 1316843"/>
              <a:gd name="connsiteX3" fmla="*/ 1155959 w 2311919"/>
              <a:gd name="connsiteY3" fmla="*/ 1306791 h 1316843"/>
              <a:gd name="connsiteX4" fmla="*/ 10052 w 2311919"/>
              <a:gd name="connsiteY4" fmla="*/ 658421 h 1316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1919" h="1316843">
                <a:moveTo>
                  <a:pt x="10052" y="658421"/>
                </a:moveTo>
                <a:cubicBezTo>
                  <a:pt x="10052" y="300337"/>
                  <a:pt x="523092" y="10052"/>
                  <a:pt x="1155959" y="10052"/>
                </a:cubicBezTo>
                <a:cubicBezTo>
                  <a:pt x="1788827" y="10052"/>
                  <a:pt x="2301867" y="300337"/>
                  <a:pt x="2301867" y="658421"/>
                </a:cubicBezTo>
                <a:cubicBezTo>
                  <a:pt x="2301867" y="1016506"/>
                  <a:pt x="1788827" y="1306791"/>
                  <a:pt x="1155959" y="1306791"/>
                </a:cubicBezTo>
                <a:cubicBezTo>
                  <a:pt x="523092" y="1306791"/>
                  <a:pt x="10052" y="1016506"/>
                  <a:pt x="10052" y="65842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0995" y="1772816"/>
            <a:ext cx="6109005" cy="4357371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460298" y="1106230"/>
            <a:ext cx="3157724" cy="58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第1步：快速找到RegionServer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第2步：快速找到HFile</a:t>
            </a:r>
          </a:p>
        </p:txBody>
      </p:sp>
    </p:spTree>
    <p:extLst>
      <p:ext uri="{BB962C8B-B14F-4D97-AF65-F5344CB8AC3E}">
        <p14:creationId xmlns:p14="http://schemas.microsoft.com/office/powerpoint/2010/main" val="14179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700" dirty="0" smtClean="0"/>
              <a:t>第</a:t>
            </a:r>
            <a:r>
              <a:rPr lang="en-US" altLang="zh-CN" sz="2700" dirty="0"/>
              <a:t>1</a:t>
            </a:r>
            <a:r>
              <a:rPr lang="zh-CN" altLang="en-US" sz="2700" dirty="0"/>
              <a:t>步：定位</a:t>
            </a:r>
            <a:r>
              <a:rPr lang="en-US" altLang="zh-CN" sz="2700" dirty="0" err="1" smtClean="0"/>
              <a:t>RegionServer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873" y="1556792"/>
            <a:ext cx="6071463" cy="4321609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74873" y="1124744"/>
            <a:ext cx="50893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如何通过表名和行关键字找到所在的RegionServer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805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755576" y="1177171"/>
            <a:ext cx="7337304" cy="259301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.META.表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5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存储了所有表的元数据信息</a:t>
            </a:r>
          </a:p>
          <a:p>
            <a:pPr>
              <a:lnSpc>
                <a:spcPts val="20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支持以表名和行关键字（或关键字的范围）查找到对应的RegionServer</a:t>
            </a:r>
          </a:p>
          <a:p>
            <a:pPr>
              <a:lnSpc>
                <a:spcPts val="20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行关键字：表名、此Region起始关键字和Region的id</a:t>
            </a:r>
          </a:p>
          <a:p>
            <a:pPr>
              <a:lnSpc>
                <a:spcPts val="20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info:regioninfo：记录Region的一些必要信息</a:t>
            </a:r>
          </a:p>
          <a:p>
            <a:pPr>
              <a:lnSpc>
                <a:spcPts val="21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info:server：Region所在的RegionServer的地址和端口</a:t>
            </a:r>
          </a:p>
          <a:p>
            <a:pPr>
              <a:lnSpc>
                <a:spcPts val="20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info.serverstartcode：RegionServer对应.META.表持有进程的启动时间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07288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700" dirty="0" smtClean="0"/>
              <a:t>定位</a:t>
            </a:r>
            <a:r>
              <a:rPr lang="en-US" altLang="zh-CN" sz="2700" dirty="0"/>
              <a:t>RS</a:t>
            </a:r>
            <a:r>
              <a:rPr lang="zh-CN" altLang="en-US" sz="2700" dirty="0"/>
              <a:t>－找到</a:t>
            </a:r>
            <a:r>
              <a:rPr lang="en-US" altLang="zh-CN" sz="2700" dirty="0"/>
              <a:t>Region</a:t>
            </a:r>
            <a:r>
              <a:rPr lang="zh-CN" altLang="en-US" sz="2700" dirty="0"/>
              <a:t>（</a:t>
            </a:r>
            <a:r>
              <a:rPr lang="en-US" altLang="zh-CN" sz="2700" dirty="0"/>
              <a:t>.META.</a:t>
            </a:r>
            <a:r>
              <a:rPr lang="zh-CN" altLang="en-US" sz="2700" dirty="0"/>
              <a:t>表</a:t>
            </a:r>
            <a:r>
              <a:rPr lang="zh-CN" altLang="en-US" sz="27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3774777" y="3807027"/>
            <a:ext cx="2673784" cy="2432642"/>
          </a:xfrm>
          <a:custGeom>
            <a:avLst/>
            <a:gdLst>
              <a:gd name="connsiteX0" fmla="*/ 10052 w 2673784"/>
              <a:gd name="connsiteY0" fmla="*/ 1216321 h 2432642"/>
              <a:gd name="connsiteX1" fmla="*/ 1336892 w 2673784"/>
              <a:gd name="connsiteY1" fmla="*/ 10052 h 2432642"/>
              <a:gd name="connsiteX2" fmla="*/ 2663732 w 2673784"/>
              <a:gd name="connsiteY2" fmla="*/ 1216321 h 2432642"/>
              <a:gd name="connsiteX3" fmla="*/ 1336892 w 2673784"/>
              <a:gd name="connsiteY3" fmla="*/ 2422590 h 2432642"/>
              <a:gd name="connsiteX4" fmla="*/ 10052 w 2673784"/>
              <a:gd name="connsiteY4" fmla="*/ 1216321 h 24326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3784" h="2432642">
                <a:moveTo>
                  <a:pt x="10052" y="1216321"/>
                </a:moveTo>
                <a:cubicBezTo>
                  <a:pt x="10052" y="550117"/>
                  <a:pt x="604098" y="10052"/>
                  <a:pt x="1336892" y="10052"/>
                </a:cubicBezTo>
                <a:cubicBezTo>
                  <a:pt x="2069686" y="10052"/>
                  <a:pt x="2663732" y="550117"/>
                  <a:pt x="2663732" y="1216321"/>
                </a:cubicBezTo>
                <a:cubicBezTo>
                  <a:pt x="2663732" y="1882525"/>
                  <a:pt x="2069686" y="2422590"/>
                  <a:pt x="1336892" y="2422590"/>
                </a:cubicBezTo>
                <a:cubicBezTo>
                  <a:pt x="604098" y="2422590"/>
                  <a:pt x="10052" y="1882525"/>
                  <a:pt x="10052" y="121632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3861691"/>
            <a:ext cx="3937000" cy="2260600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90483"/>
              </p:ext>
            </p:extLst>
          </p:nvPr>
        </p:nvGraphicFramePr>
        <p:xfrm>
          <a:off x="611560" y="1484784"/>
          <a:ext cx="8075239" cy="620610"/>
        </p:xfrm>
        <a:graphic>
          <a:graphicData uri="http://schemas.openxmlformats.org/drawingml/2006/table">
            <a:tbl>
              <a:tblPr/>
              <a:tblGrid>
                <a:gridCol w="3333815"/>
                <a:gridCol w="1629865"/>
                <a:gridCol w="1259440"/>
                <a:gridCol w="1852119"/>
              </a:tblGrid>
              <a:tr h="310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列1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列2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列3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3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&lt;table,regionstartkey,regionid&gt;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info:regioninfo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info:server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info:serverstartcode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569373" y="1196752"/>
            <a:ext cx="330219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12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</a:p>
        </p:txBody>
      </p:sp>
    </p:spTree>
    <p:extLst>
      <p:ext uri="{BB962C8B-B14F-4D97-AF65-F5344CB8AC3E}">
        <p14:creationId xmlns:p14="http://schemas.microsoft.com/office/powerpoint/2010/main" val="41563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959633" y="1113949"/>
            <a:ext cx="7338547" cy="29443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-ROOT-表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根数据表，存放了.META.表的HRegionServer信息，存放在Zookeeper服务器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-ROOT-表的Region不会被拆分，永远只有一个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客户端首次访问获取-ROOT-表的位置并存入缓存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行关键字：每个.META.表的Region索引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info:regioninfo：记录Region的一些必要信息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info:server：Region所在的RegionServer的地址和端口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info.serverstartcode：RegionServer对应.META.表持有进程的启动时间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7929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700" dirty="0" smtClean="0"/>
              <a:t>定位</a:t>
            </a:r>
            <a:r>
              <a:rPr lang="en-US" altLang="zh-CN" sz="2700" dirty="0"/>
              <a:t>RS</a:t>
            </a:r>
            <a:r>
              <a:rPr lang="zh-CN" altLang="en-US" sz="2700" dirty="0"/>
              <a:t>－找到</a:t>
            </a:r>
            <a:r>
              <a:rPr lang="en-US" altLang="zh-CN" sz="2700" dirty="0"/>
              <a:t>.META.</a:t>
            </a:r>
            <a:r>
              <a:rPr lang="zh-CN" altLang="en-US" sz="2700" dirty="0"/>
              <a:t>（</a:t>
            </a:r>
            <a:r>
              <a:rPr lang="en-US" altLang="zh-CN" sz="2700" dirty="0"/>
              <a:t>-ROOT-</a:t>
            </a:r>
            <a:r>
              <a:rPr lang="zh-CN" altLang="en-US" sz="2700" dirty="0"/>
              <a:t>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3685972" y="4116075"/>
            <a:ext cx="2251607" cy="1588254"/>
          </a:xfrm>
          <a:custGeom>
            <a:avLst/>
            <a:gdLst>
              <a:gd name="connsiteX0" fmla="*/ 10052 w 2251607"/>
              <a:gd name="connsiteY0" fmla="*/ 794127 h 1588254"/>
              <a:gd name="connsiteX1" fmla="*/ 1125803 w 2251607"/>
              <a:gd name="connsiteY1" fmla="*/ 10052 h 1588254"/>
              <a:gd name="connsiteX2" fmla="*/ 2241555 w 2251607"/>
              <a:gd name="connsiteY2" fmla="*/ 794127 h 1588254"/>
              <a:gd name="connsiteX3" fmla="*/ 1125803 w 2251607"/>
              <a:gd name="connsiteY3" fmla="*/ 1578202 h 1588254"/>
              <a:gd name="connsiteX4" fmla="*/ 10052 w 2251607"/>
              <a:gd name="connsiteY4" fmla="*/ 794127 h 1588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1607" h="1588254">
                <a:moveTo>
                  <a:pt x="10052" y="794127"/>
                </a:moveTo>
                <a:cubicBezTo>
                  <a:pt x="10052" y="361094"/>
                  <a:pt x="509590" y="10052"/>
                  <a:pt x="1125803" y="10052"/>
                </a:cubicBezTo>
                <a:cubicBezTo>
                  <a:pt x="1742017" y="10052"/>
                  <a:pt x="2241555" y="361094"/>
                  <a:pt x="2241555" y="794127"/>
                </a:cubicBezTo>
                <a:cubicBezTo>
                  <a:pt x="2241555" y="1227159"/>
                  <a:pt x="1742017" y="1578202"/>
                  <a:pt x="1125803" y="1578202"/>
                </a:cubicBezTo>
                <a:cubicBezTo>
                  <a:pt x="509590" y="1578202"/>
                  <a:pt x="10052" y="1227159"/>
                  <a:pt x="10052" y="79412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232" y="4048720"/>
            <a:ext cx="3937000" cy="2260600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67079"/>
              </p:ext>
            </p:extLst>
          </p:nvPr>
        </p:nvGraphicFramePr>
        <p:xfrm>
          <a:off x="987355" y="1351277"/>
          <a:ext cx="6392957" cy="620610"/>
        </p:xfrm>
        <a:graphic>
          <a:graphicData uri="http://schemas.openxmlformats.org/drawingml/2006/table">
            <a:tbl>
              <a:tblPr/>
              <a:tblGrid>
                <a:gridCol w="1808382"/>
                <a:gridCol w="1453555"/>
                <a:gridCol w="1101179"/>
                <a:gridCol w="2029841"/>
              </a:tblGrid>
              <a:tr h="310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10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列1</a:t>
                      </a:r>
                      <a:endParaRPr lang="zh-CN" altLang="en-US" sz="110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列2</a:t>
                      </a:r>
                      <a:endParaRPr lang="zh-CN" altLang="en-US" sz="110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列3</a:t>
                      </a:r>
                      <a:endParaRPr lang="zh-CN" altLang="en-US" sz="110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3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.META.RegionKey</a:t>
                      </a:r>
                      <a:endParaRPr lang="zh-CN" altLang="en-US" sz="110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info:regioninfo</a:t>
                      </a:r>
                      <a:endParaRPr lang="zh-CN" altLang="en-US" sz="110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info:server</a:t>
                      </a:r>
                      <a:endParaRPr lang="zh-CN" altLang="en-US" sz="110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info:serverstartcode</a:t>
                      </a:r>
                      <a:endParaRPr lang="zh-CN" altLang="en-US" sz="110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616733" y="1143248"/>
            <a:ext cx="214802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2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</a:p>
        </p:txBody>
      </p:sp>
    </p:spTree>
    <p:extLst>
      <p:ext uri="{BB962C8B-B14F-4D97-AF65-F5344CB8AC3E}">
        <p14:creationId xmlns:p14="http://schemas.microsoft.com/office/powerpoint/2010/main" val="25903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-</a:t>
            </a:r>
            <a:r>
              <a:rPr lang="en-US" altLang="zh-CN" sz="3100" dirty="0" err="1" smtClean="0"/>
              <a:t>HBase</a:t>
            </a:r>
            <a:r>
              <a:rPr lang="zh-CN" altLang="en-US" sz="3100" dirty="0"/>
              <a:t>在大数据系统中的</a:t>
            </a:r>
            <a:r>
              <a:rPr lang="zh-CN" altLang="en-US" sz="3100" dirty="0" smtClean="0"/>
              <a:t>位置</a:t>
            </a:r>
            <a:endParaRPr lang="zh-CN" altLang="en-US" sz="3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061334"/>
            <a:ext cx="5400600" cy="5319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78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800" dirty="0" smtClean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步－快速找到</a:t>
            </a:r>
            <a:r>
              <a:rPr lang="en-US" altLang="zh-CN" sz="2800" dirty="0" err="1" smtClean="0"/>
              <a:t>HFile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372" y="1228417"/>
            <a:ext cx="4584700" cy="2324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472" y="3628717"/>
            <a:ext cx="4368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8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4266"/>
            <a:ext cx="9227368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200" dirty="0" smtClean="0"/>
              <a:t>定位</a:t>
            </a:r>
            <a:r>
              <a:rPr lang="en-US" altLang="zh-CN" sz="2200" dirty="0" err="1"/>
              <a:t>HFile</a:t>
            </a:r>
            <a:r>
              <a:rPr lang="zh-CN" altLang="en-US" sz="2200" dirty="0"/>
              <a:t>－</a:t>
            </a:r>
            <a:r>
              <a:rPr lang="en-US" altLang="zh-CN" sz="2200" dirty="0" err="1"/>
              <a:t>Memstore</a:t>
            </a:r>
            <a:r>
              <a:rPr lang="zh-CN" altLang="en-US" sz="2200" dirty="0"/>
              <a:t>与</a:t>
            </a:r>
            <a:r>
              <a:rPr lang="en-US" altLang="zh-CN" sz="2200" dirty="0"/>
              <a:t>Store</a:t>
            </a:r>
            <a:r>
              <a:rPr lang="zh-CN" altLang="en-US" sz="2200" dirty="0"/>
              <a:t>对</a:t>
            </a:r>
            <a:r>
              <a:rPr lang="en-US" altLang="zh-CN" sz="2200" dirty="0" err="1"/>
              <a:t>StoreFile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索引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" y="2293144"/>
            <a:ext cx="3517900" cy="274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2" y="3410744"/>
            <a:ext cx="342900" cy="292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1899444"/>
            <a:ext cx="5105400" cy="3441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90512" y="1124744"/>
            <a:ext cx="7191649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tree（RDMBS时代的索引表）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LSM（Log-Structured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Merge）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tree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2312" y="1467644"/>
            <a:ext cx="1883529" cy="5988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读优化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vs.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写优化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内存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vs.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磁盘</a:t>
            </a:r>
          </a:p>
        </p:txBody>
      </p:sp>
    </p:spTree>
    <p:extLst>
      <p:ext uri="{BB962C8B-B14F-4D97-AF65-F5344CB8AC3E}">
        <p14:creationId xmlns:p14="http://schemas.microsoft.com/office/powerpoint/2010/main" val="6417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定位</a:t>
            </a:r>
            <a:r>
              <a:rPr lang="en-US" altLang="zh-CN" dirty="0" err="1"/>
              <a:t>HFile</a:t>
            </a:r>
            <a:r>
              <a:rPr lang="zh-CN" altLang="en-US" dirty="0"/>
              <a:t>－</a:t>
            </a:r>
            <a:r>
              <a:rPr lang="en-US" altLang="zh-CN" dirty="0" err="1"/>
              <a:t>Memstore</a:t>
            </a:r>
            <a:r>
              <a:rPr lang="zh-CN" altLang="en-US" dirty="0"/>
              <a:t>带来的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763936"/>
            <a:ext cx="7363368" cy="4185344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9552" y="1052736"/>
            <a:ext cx="570438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memStore、LSM带来的问题：RegionServer宕机怎么办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？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27584" y="1382936"/>
            <a:ext cx="4005777" cy="2846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Write-Ahead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Logging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（WAL）+HLog</a:t>
            </a:r>
          </a:p>
        </p:txBody>
      </p:sp>
    </p:spTree>
    <p:extLst>
      <p:ext uri="{BB962C8B-B14F-4D97-AF65-F5344CB8AC3E}">
        <p14:creationId xmlns:p14="http://schemas.microsoft.com/office/powerpoint/2010/main" val="24546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HBase</a:t>
            </a:r>
            <a:r>
              <a:rPr lang="zh-CN" altLang="en-US" dirty="0"/>
              <a:t>典型物理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334864"/>
            <a:ext cx="5562600" cy="44704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33512" y="979264"/>
            <a:ext cx="8618385" cy="44832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</a:t>
            </a:r>
            <a:r>
              <a:rPr lang="en-US" altLang="zh-CN" sz="1583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58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58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MasterServer控制节点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HBase的HMaster</a:t>
            </a:r>
          </a:p>
          <a:p>
            <a:pPr>
              <a:lnSpc>
                <a:spcPts val="24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HDFS的NameNode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MapReduce的JobTracker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</a:t>
            </a:r>
            <a:r>
              <a:rPr lang="en-US" altLang="zh-CN" sz="1583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58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58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RegionServer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R、M1、M2存放-ROOT-</a:t>
            </a:r>
          </a:p>
          <a:p>
            <a:pPr>
              <a:lnSpc>
                <a:spcPts val="21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表和.META.表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数据表存放在Region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U1</a:t>
            </a:r>
          </a:p>
          <a:p>
            <a:pPr>
              <a:lnSpc>
                <a:spcPts val="20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至Un中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U1至Un部署</a:t>
            </a:r>
          </a:p>
          <a:p>
            <a:pPr>
              <a:lnSpc>
                <a:spcPts val="20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了HDFS的DataNode组件以提高</a:t>
            </a:r>
          </a:p>
          <a:p>
            <a:pPr>
              <a:lnSpc>
                <a:spcPts val="20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数据访问效率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U1至Un运</a:t>
            </a:r>
          </a:p>
          <a:p>
            <a:pPr>
              <a:lnSpc>
                <a:spcPts val="20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 smtClean="0"/>
              <a:t>		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行MapReduce作业时</a:t>
            </a:r>
          </a:p>
        </p:txBody>
      </p:sp>
    </p:spTree>
    <p:extLst>
      <p:ext uri="{BB962C8B-B14F-4D97-AF65-F5344CB8AC3E}">
        <p14:creationId xmlns:p14="http://schemas.microsoft.com/office/powerpoint/2010/main" val="19593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5.1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5.2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稀疏数据管理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5.3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海量数据管理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5.4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快速读写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5.5 </a:t>
            </a:r>
            <a:r>
              <a:rPr lang="en-US" altLang="zh-CN" dirty="0" err="1" smtClean="0">
                <a:solidFill>
                  <a:srgbClr val="FF0000"/>
                </a:solidFill>
              </a:rPr>
              <a:t>HBase</a:t>
            </a:r>
            <a:r>
              <a:rPr lang="zh-CN" altLang="en-US" dirty="0">
                <a:solidFill>
                  <a:srgbClr val="FF0000"/>
                </a:solidFill>
              </a:rPr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1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24266"/>
            <a:ext cx="8568005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</a:t>
            </a:r>
            <a:r>
              <a:rPr lang="en-US" altLang="zh-CN" sz="2700" dirty="0" err="1" smtClean="0"/>
              <a:t>HBase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读</a:t>
            </a:r>
            <a:r>
              <a:rPr lang="en-US" altLang="zh-CN" sz="2700" dirty="0" smtClean="0"/>
              <a:t>/</a:t>
            </a:r>
            <a:r>
              <a:rPr lang="zh-CN" altLang="en-US" sz="2700" dirty="0" smtClean="0"/>
              <a:t>写  数据流程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Freeform 3"/>
          <p:cNvSpPr/>
          <p:nvPr/>
        </p:nvSpPr>
        <p:spPr>
          <a:xfrm>
            <a:off x="1361350" y="1268760"/>
            <a:ext cx="795488" cy="497686"/>
          </a:xfrm>
          <a:custGeom>
            <a:avLst/>
            <a:gdLst>
              <a:gd name="connsiteX0" fmla="*/ 10052 w 795488"/>
              <a:gd name="connsiteY0" fmla="*/ 248843 h 497686"/>
              <a:gd name="connsiteX1" fmla="*/ 397744 w 795488"/>
              <a:gd name="connsiteY1" fmla="*/ 10052 h 497686"/>
              <a:gd name="connsiteX2" fmla="*/ 785436 w 795488"/>
              <a:gd name="connsiteY2" fmla="*/ 248843 h 497686"/>
              <a:gd name="connsiteX3" fmla="*/ 397744 w 795488"/>
              <a:gd name="connsiteY3" fmla="*/ 487634 h 497686"/>
              <a:gd name="connsiteX4" fmla="*/ 10052 w 795488"/>
              <a:gd name="connsiteY4" fmla="*/ 248843 h 49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488" h="497686">
                <a:moveTo>
                  <a:pt x="10052" y="248843"/>
                </a:moveTo>
                <a:cubicBezTo>
                  <a:pt x="10052" y="116962"/>
                  <a:pt x="183627" y="10052"/>
                  <a:pt x="397744" y="10052"/>
                </a:cubicBezTo>
                <a:cubicBezTo>
                  <a:pt x="611861" y="10052"/>
                  <a:pt x="785436" y="116962"/>
                  <a:pt x="785436" y="248843"/>
                </a:cubicBezTo>
                <a:cubicBezTo>
                  <a:pt x="785436" y="380724"/>
                  <a:pt x="611861" y="487634"/>
                  <a:pt x="397744" y="487634"/>
                </a:cubicBezTo>
                <a:cubicBezTo>
                  <a:pt x="183627" y="487634"/>
                  <a:pt x="10052" y="380724"/>
                  <a:pt x="10052" y="2488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7504" y="2921627"/>
            <a:ext cx="795488" cy="497686"/>
          </a:xfrm>
          <a:custGeom>
            <a:avLst/>
            <a:gdLst>
              <a:gd name="connsiteX0" fmla="*/ 10052 w 795488"/>
              <a:gd name="connsiteY0" fmla="*/ 248843 h 497686"/>
              <a:gd name="connsiteX1" fmla="*/ 397744 w 795488"/>
              <a:gd name="connsiteY1" fmla="*/ 10052 h 497686"/>
              <a:gd name="connsiteX2" fmla="*/ 785436 w 795488"/>
              <a:gd name="connsiteY2" fmla="*/ 248843 h 497686"/>
              <a:gd name="connsiteX3" fmla="*/ 397744 w 795488"/>
              <a:gd name="connsiteY3" fmla="*/ 487634 h 497686"/>
              <a:gd name="connsiteX4" fmla="*/ 10052 w 795488"/>
              <a:gd name="connsiteY4" fmla="*/ 248843 h 49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488" h="497686">
                <a:moveTo>
                  <a:pt x="10052" y="248843"/>
                </a:moveTo>
                <a:cubicBezTo>
                  <a:pt x="10052" y="116962"/>
                  <a:pt x="183627" y="10052"/>
                  <a:pt x="397744" y="10052"/>
                </a:cubicBezTo>
                <a:cubicBezTo>
                  <a:pt x="611861" y="10052"/>
                  <a:pt x="785436" y="116962"/>
                  <a:pt x="785436" y="248843"/>
                </a:cubicBezTo>
                <a:cubicBezTo>
                  <a:pt x="785436" y="380724"/>
                  <a:pt x="611861" y="487634"/>
                  <a:pt x="397744" y="487634"/>
                </a:cubicBezTo>
                <a:cubicBezTo>
                  <a:pt x="183627" y="487634"/>
                  <a:pt x="10052" y="380724"/>
                  <a:pt x="10052" y="2488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4497" y="3833554"/>
            <a:ext cx="795488" cy="497686"/>
          </a:xfrm>
          <a:custGeom>
            <a:avLst/>
            <a:gdLst>
              <a:gd name="connsiteX0" fmla="*/ 10052 w 795488"/>
              <a:gd name="connsiteY0" fmla="*/ 248843 h 497686"/>
              <a:gd name="connsiteX1" fmla="*/ 397744 w 795488"/>
              <a:gd name="connsiteY1" fmla="*/ 10052 h 497686"/>
              <a:gd name="connsiteX2" fmla="*/ 785436 w 795488"/>
              <a:gd name="connsiteY2" fmla="*/ 248843 h 497686"/>
              <a:gd name="connsiteX3" fmla="*/ 397744 w 795488"/>
              <a:gd name="connsiteY3" fmla="*/ 487634 h 497686"/>
              <a:gd name="connsiteX4" fmla="*/ 10052 w 795488"/>
              <a:gd name="connsiteY4" fmla="*/ 248843 h 49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488" h="497686">
                <a:moveTo>
                  <a:pt x="10052" y="248843"/>
                </a:moveTo>
                <a:cubicBezTo>
                  <a:pt x="10052" y="116962"/>
                  <a:pt x="183627" y="10052"/>
                  <a:pt x="397744" y="10052"/>
                </a:cubicBezTo>
                <a:cubicBezTo>
                  <a:pt x="611861" y="10052"/>
                  <a:pt x="785436" y="116962"/>
                  <a:pt x="785436" y="248843"/>
                </a:cubicBezTo>
                <a:cubicBezTo>
                  <a:pt x="785436" y="380724"/>
                  <a:pt x="611861" y="487634"/>
                  <a:pt x="397744" y="487634"/>
                </a:cubicBezTo>
                <a:cubicBezTo>
                  <a:pt x="183627" y="487634"/>
                  <a:pt x="10052" y="380724"/>
                  <a:pt x="10052" y="2488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159253" y="2408669"/>
            <a:ext cx="795488" cy="497686"/>
          </a:xfrm>
          <a:custGeom>
            <a:avLst/>
            <a:gdLst>
              <a:gd name="connsiteX0" fmla="*/ 10052 w 795488"/>
              <a:gd name="connsiteY0" fmla="*/ 248843 h 497686"/>
              <a:gd name="connsiteX1" fmla="*/ 397744 w 795488"/>
              <a:gd name="connsiteY1" fmla="*/ 10052 h 497686"/>
              <a:gd name="connsiteX2" fmla="*/ 785436 w 795488"/>
              <a:gd name="connsiteY2" fmla="*/ 248843 h 497686"/>
              <a:gd name="connsiteX3" fmla="*/ 397744 w 795488"/>
              <a:gd name="connsiteY3" fmla="*/ 487634 h 497686"/>
              <a:gd name="connsiteX4" fmla="*/ 10052 w 795488"/>
              <a:gd name="connsiteY4" fmla="*/ 248843 h 49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488" h="497686">
                <a:moveTo>
                  <a:pt x="10052" y="248843"/>
                </a:moveTo>
                <a:cubicBezTo>
                  <a:pt x="10052" y="116962"/>
                  <a:pt x="183627" y="10052"/>
                  <a:pt x="397744" y="10052"/>
                </a:cubicBezTo>
                <a:cubicBezTo>
                  <a:pt x="611860" y="10052"/>
                  <a:pt x="785436" y="116962"/>
                  <a:pt x="785436" y="248843"/>
                </a:cubicBezTo>
                <a:cubicBezTo>
                  <a:pt x="785436" y="380724"/>
                  <a:pt x="611860" y="487634"/>
                  <a:pt x="397744" y="487634"/>
                </a:cubicBezTo>
                <a:cubicBezTo>
                  <a:pt x="183627" y="487634"/>
                  <a:pt x="10052" y="380724"/>
                  <a:pt x="10052" y="2488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22046" y="4290630"/>
            <a:ext cx="1380532" cy="20239"/>
          </a:xfrm>
          <a:custGeom>
            <a:avLst/>
            <a:gdLst>
              <a:gd name="connsiteX0" fmla="*/ 6350 w 1380532"/>
              <a:gd name="connsiteY0" fmla="*/ 6350 h 20239"/>
              <a:gd name="connsiteX1" fmla="*/ 1374182 w 1380532"/>
              <a:gd name="connsiteY1" fmla="*/ 6350 h 20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532" h="20239">
                <a:moveTo>
                  <a:pt x="6350" y="6350"/>
                </a:moveTo>
                <a:lnTo>
                  <a:pt x="1374182" y="6350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05" y="1381303"/>
            <a:ext cx="6616700" cy="41910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6637605" y="1292403"/>
            <a:ext cx="2412520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Client首次读取tableA中第1行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53505" y="1521003"/>
            <a:ext cx="46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数据：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853505" y="1800403"/>
            <a:ext cx="1981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从Zookkeeper中获取</a:t>
            </a:r>
          </a:p>
          <a:p>
            <a:pPr>
              <a:lnSpc>
                <a:spcPts val="17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-ROOT-表的Region服务</a:t>
            </a:r>
          </a:p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器R（步骤①）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853505" y="2549703"/>
            <a:ext cx="21717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从Region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R中根据</a:t>
            </a:r>
          </a:p>
          <a:p>
            <a:pPr>
              <a:lnSpc>
                <a:spcPts val="17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表的名称索引找到.META.表</a:t>
            </a:r>
          </a:p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所在的Region服务器M1（</a:t>
            </a:r>
          </a:p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步骤②）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853505" y="3489503"/>
            <a:ext cx="2095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Client根据表名和行关键字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056705" y="3718103"/>
            <a:ext cx="1663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找到对应的Region服务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器U1（步骤③）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853505" y="4213403"/>
            <a:ext cx="2197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使用接口从U1进行数据读取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056705" y="4454703"/>
            <a:ext cx="1866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/向U1写入数据（步骤④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26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MemStore/LSM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tree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49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686800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  <a:r>
              <a:rPr lang="en-US" altLang="zh-CN" dirty="0"/>
              <a:t>- </a:t>
            </a:r>
            <a:r>
              <a:rPr lang="en-US" altLang="zh-CN" sz="2700" dirty="0" err="1" smtClean="0"/>
              <a:t>HBase</a:t>
            </a:r>
            <a:r>
              <a:rPr lang="en-US" altLang="zh-CN" sz="2700" dirty="0" smtClean="0"/>
              <a:t> </a:t>
            </a:r>
            <a:r>
              <a:rPr lang="zh-CN" altLang="en-US" sz="2700" dirty="0"/>
              <a:t>表结构  操作</a:t>
            </a:r>
            <a:r>
              <a:rPr lang="zh-CN" altLang="en-US" sz="2700" dirty="0" smtClean="0"/>
              <a:t>流程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7" name="Freeform 3"/>
          <p:cNvSpPr/>
          <p:nvPr/>
        </p:nvSpPr>
        <p:spPr>
          <a:xfrm>
            <a:off x="-16408" y="1363150"/>
            <a:ext cx="6748869" cy="4502637"/>
          </a:xfrm>
          <a:custGeom>
            <a:avLst/>
            <a:gdLst>
              <a:gd name="connsiteX0" fmla="*/ 0 w 6748869"/>
              <a:gd name="connsiteY0" fmla="*/ 4502637 h 4502637"/>
              <a:gd name="connsiteX1" fmla="*/ 6748869 w 6748869"/>
              <a:gd name="connsiteY1" fmla="*/ 4502637 h 4502637"/>
              <a:gd name="connsiteX2" fmla="*/ 6748869 w 6748869"/>
              <a:gd name="connsiteY2" fmla="*/ 0 h 4502637"/>
              <a:gd name="connsiteX3" fmla="*/ 0 w 6748869"/>
              <a:gd name="connsiteY3" fmla="*/ 0 h 4502637"/>
              <a:gd name="connsiteX4" fmla="*/ 0 w 6748869"/>
              <a:gd name="connsiteY4" fmla="*/ 4502637 h 4502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48869" h="4502637">
                <a:moveTo>
                  <a:pt x="0" y="4502637"/>
                </a:moveTo>
                <a:lnTo>
                  <a:pt x="6748869" y="4502637"/>
                </a:lnTo>
                <a:lnTo>
                  <a:pt x="6748869" y="0"/>
                </a:lnTo>
                <a:lnTo>
                  <a:pt x="0" y="0"/>
                </a:lnTo>
                <a:lnTo>
                  <a:pt x="0" y="45026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-36512" y="1343046"/>
            <a:ext cx="6789062" cy="4542984"/>
          </a:xfrm>
          <a:custGeom>
            <a:avLst/>
            <a:gdLst>
              <a:gd name="connsiteX0" fmla="*/ 10052 w 6789062"/>
              <a:gd name="connsiteY0" fmla="*/ 10052 h 4542984"/>
              <a:gd name="connsiteX1" fmla="*/ 6779010 w 6789062"/>
              <a:gd name="connsiteY1" fmla="*/ 10052 h 4542984"/>
              <a:gd name="connsiteX2" fmla="*/ 6779010 w 6789062"/>
              <a:gd name="connsiteY2" fmla="*/ 4532932 h 4542984"/>
              <a:gd name="connsiteX3" fmla="*/ 10052 w 6789062"/>
              <a:gd name="connsiteY3" fmla="*/ 4532932 h 4542984"/>
              <a:gd name="connsiteX4" fmla="*/ 10052 w 6789062"/>
              <a:gd name="connsiteY4" fmla="*/ 10052 h 4542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89062" h="4542984">
                <a:moveTo>
                  <a:pt x="10052" y="10052"/>
                </a:moveTo>
                <a:lnTo>
                  <a:pt x="6779010" y="10052"/>
                </a:lnTo>
                <a:lnTo>
                  <a:pt x="6779010" y="4532932"/>
                </a:lnTo>
                <a:lnTo>
                  <a:pt x="10052" y="4532932"/>
                </a:lnTo>
                <a:lnTo>
                  <a:pt x="10052" y="100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33944" y="1980047"/>
            <a:ext cx="1829268" cy="470884"/>
          </a:xfrm>
          <a:custGeom>
            <a:avLst/>
            <a:gdLst>
              <a:gd name="connsiteX0" fmla="*/ 10052 w 1829268"/>
              <a:gd name="connsiteY0" fmla="*/ 235442 h 470884"/>
              <a:gd name="connsiteX1" fmla="*/ 914634 w 1829268"/>
              <a:gd name="connsiteY1" fmla="*/ 10052 h 470884"/>
              <a:gd name="connsiteX2" fmla="*/ 1819216 w 1829268"/>
              <a:gd name="connsiteY2" fmla="*/ 235442 h 470884"/>
              <a:gd name="connsiteX3" fmla="*/ 914634 w 1829268"/>
              <a:gd name="connsiteY3" fmla="*/ 460832 h 470884"/>
              <a:gd name="connsiteX4" fmla="*/ 10052 w 1829268"/>
              <a:gd name="connsiteY4" fmla="*/ 235442 h 470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29268" h="470884">
                <a:moveTo>
                  <a:pt x="10052" y="235442"/>
                </a:moveTo>
                <a:cubicBezTo>
                  <a:pt x="10052" y="110962"/>
                  <a:pt x="415047" y="10052"/>
                  <a:pt x="914634" y="10052"/>
                </a:cubicBezTo>
                <a:cubicBezTo>
                  <a:pt x="1414220" y="10052"/>
                  <a:pt x="1819216" y="110962"/>
                  <a:pt x="1819216" y="235442"/>
                </a:cubicBezTo>
                <a:cubicBezTo>
                  <a:pt x="1819216" y="359921"/>
                  <a:pt x="1414220" y="460832"/>
                  <a:pt x="914634" y="460832"/>
                </a:cubicBezTo>
                <a:cubicBezTo>
                  <a:pt x="415047" y="460832"/>
                  <a:pt x="10052" y="359921"/>
                  <a:pt x="10052" y="23544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66464" y="2891974"/>
            <a:ext cx="553046" cy="1687989"/>
          </a:xfrm>
          <a:custGeom>
            <a:avLst/>
            <a:gdLst>
              <a:gd name="connsiteX0" fmla="*/ 10052 w 553046"/>
              <a:gd name="connsiteY0" fmla="*/ 843994 h 1687989"/>
              <a:gd name="connsiteX1" fmla="*/ 276523 w 553046"/>
              <a:gd name="connsiteY1" fmla="*/ 10052 h 1687989"/>
              <a:gd name="connsiteX2" fmla="*/ 542994 w 553046"/>
              <a:gd name="connsiteY2" fmla="*/ 843994 h 1687989"/>
              <a:gd name="connsiteX3" fmla="*/ 276523 w 553046"/>
              <a:gd name="connsiteY3" fmla="*/ 1677937 h 1687989"/>
              <a:gd name="connsiteX4" fmla="*/ 10052 w 553046"/>
              <a:gd name="connsiteY4" fmla="*/ 843994 h 1687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3046" h="1687989">
                <a:moveTo>
                  <a:pt x="10052" y="843994"/>
                </a:moveTo>
                <a:cubicBezTo>
                  <a:pt x="10052" y="383420"/>
                  <a:pt x="129355" y="10052"/>
                  <a:pt x="276523" y="10052"/>
                </a:cubicBezTo>
                <a:cubicBezTo>
                  <a:pt x="423691" y="10052"/>
                  <a:pt x="542994" y="383420"/>
                  <a:pt x="542994" y="843994"/>
                </a:cubicBezTo>
                <a:cubicBezTo>
                  <a:pt x="542994" y="1304568"/>
                  <a:pt x="423691" y="1677937"/>
                  <a:pt x="276523" y="1677937"/>
                </a:cubicBezTo>
                <a:cubicBezTo>
                  <a:pt x="129355" y="1677937"/>
                  <a:pt x="10052" y="1304568"/>
                  <a:pt x="10052" y="84399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690" y="1344836"/>
            <a:ext cx="6781800" cy="45339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26110" y="1052736"/>
            <a:ext cx="8986434" cy="44448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1108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1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MasterServer维护表结构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1108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 </a:t>
            </a:r>
            <a:r>
              <a:rPr lang="en-US" altLang="zh-CN" sz="1108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增加、删除表，增加、删除列族</a:t>
            </a:r>
            <a:endParaRPr lang="en-US" altLang="zh-CN" sz="1108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11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Client通过Shell指令或API接</a:t>
            </a:r>
          </a:p>
          <a:p>
            <a:pPr>
              <a:lnSpc>
                <a:spcPts val="16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口向Master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Server发出请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求（步骤⑤）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1108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11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创建表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11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默认情况在空间可用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的RegionServer上新增1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个Region（步骤⑦）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11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更新.META.表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11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所有后续的写入操作都会将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数据存入此Region中，直</a:t>
            </a:r>
          </a:p>
          <a:p>
            <a:pPr>
              <a:lnSpc>
                <a:spcPts val="16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到Region尺寸达到一定程度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分裂为两个Region，并不断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重复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1108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11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动态增加列族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110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</a:t>
            </a:r>
            <a:r>
              <a:rPr lang="en-US" altLang="zh-CN" sz="11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Server会根据用户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请求，查找到可用的Region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 smtClean="0"/>
              <a:t>			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Server，并在相应的Region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346010" y="5548536"/>
            <a:ext cx="144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Server上为新的列族创</a:t>
            </a:r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10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建storeFile（步骤⑦）</a:t>
            </a:r>
          </a:p>
        </p:txBody>
      </p:sp>
    </p:spTree>
    <p:extLst>
      <p:ext uri="{BB962C8B-B14F-4D97-AF65-F5344CB8AC3E}">
        <p14:creationId xmlns:p14="http://schemas.microsoft.com/office/powerpoint/2010/main" val="364038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634312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  <a:r>
              <a:rPr lang="en-US" altLang="zh-CN" sz="2700" dirty="0"/>
              <a:t>- </a:t>
            </a:r>
            <a:r>
              <a:rPr lang="en-US" altLang="zh-CN" sz="2700" dirty="0" err="1" smtClean="0"/>
              <a:t>RegionServer</a:t>
            </a:r>
            <a:r>
              <a:rPr lang="zh-CN" altLang="en-US" sz="2700" dirty="0"/>
              <a:t>状态</a:t>
            </a:r>
            <a:r>
              <a:rPr lang="zh-CN" altLang="en-US" sz="2700" dirty="0" smtClean="0"/>
              <a:t>维护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9" name="Freeform 3"/>
          <p:cNvSpPr/>
          <p:nvPr/>
        </p:nvSpPr>
        <p:spPr>
          <a:xfrm>
            <a:off x="-16408" y="1303100"/>
            <a:ext cx="6200853" cy="3932683"/>
          </a:xfrm>
          <a:custGeom>
            <a:avLst/>
            <a:gdLst>
              <a:gd name="connsiteX0" fmla="*/ 0 w 6200853"/>
              <a:gd name="connsiteY0" fmla="*/ 3932683 h 3932683"/>
              <a:gd name="connsiteX1" fmla="*/ 6200853 w 6200853"/>
              <a:gd name="connsiteY1" fmla="*/ 3932683 h 3932683"/>
              <a:gd name="connsiteX2" fmla="*/ 6200853 w 6200853"/>
              <a:gd name="connsiteY2" fmla="*/ 0 h 3932683"/>
              <a:gd name="connsiteX3" fmla="*/ 0 w 6200853"/>
              <a:gd name="connsiteY3" fmla="*/ 0 h 3932683"/>
              <a:gd name="connsiteX4" fmla="*/ 0 w 6200853"/>
              <a:gd name="connsiteY4" fmla="*/ 3932683 h 3932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00853" h="3932683">
                <a:moveTo>
                  <a:pt x="0" y="3932683"/>
                </a:moveTo>
                <a:lnTo>
                  <a:pt x="6200853" y="3932683"/>
                </a:lnTo>
                <a:lnTo>
                  <a:pt x="6200853" y="0"/>
                </a:lnTo>
                <a:lnTo>
                  <a:pt x="0" y="0"/>
                </a:lnTo>
                <a:lnTo>
                  <a:pt x="0" y="393268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-36512" y="1282995"/>
            <a:ext cx="6240925" cy="3972834"/>
          </a:xfrm>
          <a:custGeom>
            <a:avLst/>
            <a:gdLst>
              <a:gd name="connsiteX0" fmla="*/ 10052 w 6240925"/>
              <a:gd name="connsiteY0" fmla="*/ 10052 h 3972834"/>
              <a:gd name="connsiteX1" fmla="*/ 6230872 w 6240925"/>
              <a:gd name="connsiteY1" fmla="*/ 10052 h 3972834"/>
              <a:gd name="connsiteX2" fmla="*/ 6230872 w 6240925"/>
              <a:gd name="connsiteY2" fmla="*/ 3962781 h 3972834"/>
              <a:gd name="connsiteX3" fmla="*/ 10052 w 6240925"/>
              <a:gd name="connsiteY3" fmla="*/ 3962781 h 3972834"/>
              <a:gd name="connsiteX4" fmla="*/ 10052 w 6240925"/>
              <a:gd name="connsiteY4" fmla="*/ 10052 h 3972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40925" h="3972834">
                <a:moveTo>
                  <a:pt x="10052" y="10052"/>
                </a:moveTo>
                <a:lnTo>
                  <a:pt x="6230872" y="10052"/>
                </a:lnTo>
                <a:lnTo>
                  <a:pt x="6230872" y="3962781"/>
                </a:lnTo>
                <a:lnTo>
                  <a:pt x="10052" y="3962781"/>
                </a:lnTo>
                <a:lnTo>
                  <a:pt x="10052" y="100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874212" y="1232734"/>
            <a:ext cx="849854" cy="532234"/>
          </a:xfrm>
          <a:custGeom>
            <a:avLst/>
            <a:gdLst>
              <a:gd name="connsiteX0" fmla="*/ 10052 w 849854"/>
              <a:gd name="connsiteY0" fmla="*/ 266117 h 532234"/>
              <a:gd name="connsiteX1" fmla="*/ 424927 w 849854"/>
              <a:gd name="connsiteY1" fmla="*/ 10052 h 532234"/>
              <a:gd name="connsiteX2" fmla="*/ 839802 w 849854"/>
              <a:gd name="connsiteY2" fmla="*/ 266117 h 532234"/>
              <a:gd name="connsiteX3" fmla="*/ 424927 w 849854"/>
              <a:gd name="connsiteY3" fmla="*/ 522182 h 532234"/>
              <a:gd name="connsiteX4" fmla="*/ 10052 w 849854"/>
              <a:gd name="connsiteY4" fmla="*/ 266117 h 532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9854" h="532234">
                <a:moveTo>
                  <a:pt x="10052" y="266117"/>
                </a:moveTo>
                <a:cubicBezTo>
                  <a:pt x="10052" y="124696"/>
                  <a:pt x="195798" y="10052"/>
                  <a:pt x="424927" y="10052"/>
                </a:cubicBezTo>
                <a:cubicBezTo>
                  <a:pt x="654056" y="10052"/>
                  <a:pt x="839802" y="124696"/>
                  <a:pt x="839802" y="266117"/>
                </a:cubicBezTo>
                <a:cubicBezTo>
                  <a:pt x="839802" y="407538"/>
                  <a:pt x="654056" y="522182"/>
                  <a:pt x="424927" y="522182"/>
                </a:cubicBezTo>
                <a:cubicBezTo>
                  <a:pt x="195798" y="522182"/>
                  <a:pt x="10052" y="407538"/>
                  <a:pt x="10052" y="26611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563371" y="4655778"/>
            <a:ext cx="849854" cy="532234"/>
          </a:xfrm>
          <a:custGeom>
            <a:avLst/>
            <a:gdLst>
              <a:gd name="connsiteX0" fmla="*/ 10052 w 849854"/>
              <a:gd name="connsiteY0" fmla="*/ 266117 h 532234"/>
              <a:gd name="connsiteX1" fmla="*/ 424926 w 849854"/>
              <a:gd name="connsiteY1" fmla="*/ 10052 h 532234"/>
              <a:gd name="connsiteX2" fmla="*/ 839802 w 849854"/>
              <a:gd name="connsiteY2" fmla="*/ 266117 h 532234"/>
              <a:gd name="connsiteX3" fmla="*/ 424926 w 849854"/>
              <a:gd name="connsiteY3" fmla="*/ 522183 h 532234"/>
              <a:gd name="connsiteX4" fmla="*/ 10052 w 849854"/>
              <a:gd name="connsiteY4" fmla="*/ 266117 h 532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9854" h="532234">
                <a:moveTo>
                  <a:pt x="10052" y="266117"/>
                </a:moveTo>
                <a:cubicBezTo>
                  <a:pt x="10052" y="124696"/>
                  <a:pt x="195797" y="10052"/>
                  <a:pt x="424926" y="10052"/>
                </a:cubicBezTo>
                <a:cubicBezTo>
                  <a:pt x="654056" y="10052"/>
                  <a:pt x="839802" y="124696"/>
                  <a:pt x="839802" y="266117"/>
                </a:cubicBezTo>
                <a:cubicBezTo>
                  <a:pt x="839802" y="407538"/>
                  <a:pt x="654056" y="522183"/>
                  <a:pt x="424926" y="522183"/>
                </a:cubicBezTo>
                <a:cubicBezTo>
                  <a:pt x="195797" y="522183"/>
                  <a:pt x="10052" y="407538"/>
                  <a:pt x="10052" y="26611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473" y="1285404"/>
            <a:ext cx="6223000" cy="39624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445427" y="764704"/>
            <a:ext cx="8646085" cy="47012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RegionServer在启动时，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在Zookeeper上server列表目录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下创建代表自己的文件，并获得该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文件独占锁</a:t>
            </a:r>
          </a:p>
          <a:p>
            <a:pPr>
              <a:lnSpc>
                <a:spcPts val="21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MasterServer通过订阅方式收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到Zookeeper发来的server列表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目录下的文件新增或删除消息（步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骤⑥），以了解RegionServer状况</a:t>
            </a:r>
          </a:p>
          <a:p>
            <a:pPr>
              <a:lnSpc>
                <a:spcPts val="21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RegionServer通过心跳消息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与Zookeeper之间保持会话（步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骤⑧）</a:t>
            </a:r>
          </a:p>
          <a:p>
            <a:pPr>
              <a:lnSpc>
                <a:spcPts val="21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</a:t>
            </a:r>
            <a:r>
              <a:rPr lang="en-US" altLang="zh-CN" sz="126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节点或网络故障导致某</a:t>
            </a:r>
          </a:p>
          <a:p>
            <a:pPr>
              <a:lnSpc>
                <a:spcPts val="17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个RegionServer与Zookeeper之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间的会话断开时，Zookeeper会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释放对应文件的独占锁，会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被Master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Server通过轮询发现，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知道Region</a:t>
            </a:r>
            <a:r>
              <a:rPr lang="en-US" altLang="zh-CN" sz="126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Server出现了问题，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 smtClean="0"/>
              <a:t>		</a:t>
            </a: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并进行随后的Region再分配和数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541427" y="5425604"/>
            <a:ext cx="80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据恢复操作</a:t>
            </a:r>
          </a:p>
        </p:txBody>
      </p:sp>
    </p:spTree>
    <p:extLst>
      <p:ext uri="{BB962C8B-B14F-4D97-AF65-F5344CB8AC3E}">
        <p14:creationId xmlns:p14="http://schemas.microsoft.com/office/powerpoint/2010/main" val="2612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686800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  <a:r>
              <a:rPr lang="en-US" altLang="zh-CN" dirty="0"/>
              <a:t>- </a:t>
            </a:r>
            <a:r>
              <a:rPr lang="en-US" altLang="zh-CN" sz="2700" dirty="0" err="1" smtClean="0"/>
              <a:t>MasterServer</a:t>
            </a:r>
            <a:r>
              <a:rPr lang="zh-CN" altLang="en-US" sz="2700" dirty="0"/>
              <a:t>状态</a:t>
            </a:r>
            <a:r>
              <a:rPr lang="zh-CN" altLang="en-US" sz="2700" dirty="0" smtClean="0"/>
              <a:t>维护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42262" y="1464812"/>
            <a:ext cx="6248894" cy="3963151"/>
          </a:xfrm>
          <a:custGeom>
            <a:avLst/>
            <a:gdLst>
              <a:gd name="connsiteX0" fmla="*/ 0 w 6248894"/>
              <a:gd name="connsiteY0" fmla="*/ 3963152 h 3963151"/>
              <a:gd name="connsiteX1" fmla="*/ 6248895 w 6248894"/>
              <a:gd name="connsiteY1" fmla="*/ 3963152 h 3963151"/>
              <a:gd name="connsiteX2" fmla="*/ 6248895 w 6248894"/>
              <a:gd name="connsiteY2" fmla="*/ 0 h 3963151"/>
              <a:gd name="connsiteX3" fmla="*/ 0 w 6248894"/>
              <a:gd name="connsiteY3" fmla="*/ 0 h 3963151"/>
              <a:gd name="connsiteX4" fmla="*/ 0 w 6248894"/>
              <a:gd name="connsiteY4" fmla="*/ 3963152 h 3963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48894" h="3963151">
                <a:moveTo>
                  <a:pt x="0" y="3963152"/>
                </a:moveTo>
                <a:lnTo>
                  <a:pt x="6248895" y="3963152"/>
                </a:lnTo>
                <a:lnTo>
                  <a:pt x="6248895" y="0"/>
                </a:lnTo>
                <a:lnTo>
                  <a:pt x="0" y="0"/>
                </a:lnTo>
                <a:lnTo>
                  <a:pt x="0" y="396315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158" y="1444707"/>
            <a:ext cx="6288984" cy="4003305"/>
          </a:xfrm>
          <a:custGeom>
            <a:avLst/>
            <a:gdLst>
              <a:gd name="connsiteX0" fmla="*/ 10052 w 6288984"/>
              <a:gd name="connsiteY0" fmla="*/ 10052 h 4003305"/>
              <a:gd name="connsiteX1" fmla="*/ 6278932 w 6288984"/>
              <a:gd name="connsiteY1" fmla="*/ 10052 h 4003305"/>
              <a:gd name="connsiteX2" fmla="*/ 6278932 w 6288984"/>
              <a:gd name="connsiteY2" fmla="*/ 3993252 h 4003305"/>
              <a:gd name="connsiteX3" fmla="*/ 10052 w 6288984"/>
              <a:gd name="connsiteY3" fmla="*/ 3993252 h 4003305"/>
              <a:gd name="connsiteX4" fmla="*/ 10052 w 6288984"/>
              <a:gd name="connsiteY4" fmla="*/ 10052 h 4003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8984" h="4003305">
                <a:moveTo>
                  <a:pt x="10052" y="10052"/>
                </a:moveTo>
                <a:lnTo>
                  <a:pt x="6278932" y="10052"/>
                </a:lnTo>
                <a:lnTo>
                  <a:pt x="6278932" y="3993252"/>
                </a:lnTo>
                <a:lnTo>
                  <a:pt x="10052" y="3993252"/>
                </a:lnTo>
                <a:lnTo>
                  <a:pt x="10052" y="100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07736" y="1340768"/>
            <a:ext cx="967775" cy="516891"/>
          </a:xfrm>
          <a:custGeom>
            <a:avLst/>
            <a:gdLst>
              <a:gd name="connsiteX0" fmla="*/ 10052 w 967775"/>
              <a:gd name="connsiteY0" fmla="*/ 258446 h 516891"/>
              <a:gd name="connsiteX1" fmla="*/ 483887 w 967775"/>
              <a:gd name="connsiteY1" fmla="*/ 10052 h 516891"/>
              <a:gd name="connsiteX2" fmla="*/ 957723 w 967775"/>
              <a:gd name="connsiteY2" fmla="*/ 258446 h 516891"/>
              <a:gd name="connsiteX3" fmla="*/ 483887 w 967775"/>
              <a:gd name="connsiteY3" fmla="*/ 506839 h 516891"/>
              <a:gd name="connsiteX4" fmla="*/ 10052 w 967775"/>
              <a:gd name="connsiteY4" fmla="*/ 258446 h 5168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7775" h="516891">
                <a:moveTo>
                  <a:pt x="10052" y="258446"/>
                </a:moveTo>
                <a:cubicBezTo>
                  <a:pt x="10052" y="121261"/>
                  <a:pt x="222195" y="10052"/>
                  <a:pt x="483887" y="10052"/>
                </a:cubicBezTo>
                <a:cubicBezTo>
                  <a:pt x="745580" y="10052"/>
                  <a:pt x="957723" y="121261"/>
                  <a:pt x="957723" y="258446"/>
                </a:cubicBezTo>
                <a:cubicBezTo>
                  <a:pt x="957723" y="395630"/>
                  <a:pt x="745580" y="506839"/>
                  <a:pt x="483887" y="506839"/>
                </a:cubicBezTo>
                <a:cubicBezTo>
                  <a:pt x="222195" y="506839"/>
                  <a:pt x="10052" y="395630"/>
                  <a:pt x="10052" y="25844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04" y="1453311"/>
            <a:ext cx="6273800" cy="39878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6339904" y="1377111"/>
            <a:ext cx="2459904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sz="142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MasterServer状态影响表</a:t>
            </a:r>
          </a:p>
          <a:p>
            <a:pPr>
              <a:lnSpc>
                <a:spcPts val="19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结构、Region分配与合并、</a:t>
            </a:r>
          </a:p>
          <a:p>
            <a:pPr>
              <a:lnSpc>
                <a:spcPts val="20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负载均衡等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339904" y="2177211"/>
            <a:ext cx="251716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Server维护的数据，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543104" y="2443911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例如Region分布、表结构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339904" y="2710611"/>
            <a:ext cx="2580835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信息，都来自其他节点的复制</a:t>
            </a:r>
          </a:p>
          <a:p>
            <a:pPr>
              <a:lnSpc>
                <a:spcPts val="2300"/>
              </a:lnSpc>
              <a:tabLst>
                <a:tab pos="203200" algn="l"/>
              </a:tabLst>
            </a:pPr>
            <a:r>
              <a:rPr lang="en-US" altLang="zh-CN" sz="142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利用Zookeeper进行Master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593904" y="3269411"/>
            <a:ext cx="181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Server热备份的机制提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543104" y="3536111"/>
            <a:ext cx="143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高HBase的可用性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339904" y="3828211"/>
            <a:ext cx="1786195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42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</a:t>
            </a:r>
            <a:r>
              <a:rPr lang="en-US" altLang="zh-CN" sz="142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Server失去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543104" y="4107611"/>
            <a:ext cx="2565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与Zookeeper之间的心跳会话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时（步骤⑥），可以基于Leader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543104" y="4653711"/>
            <a:ext cx="22352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Election机制从备用Master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Server中很快选择一个新的</a:t>
            </a:r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主MasterServer恢复HBase</a:t>
            </a:r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142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集群的正常服务</a:t>
            </a:r>
          </a:p>
        </p:txBody>
      </p:sp>
    </p:spTree>
    <p:extLst>
      <p:ext uri="{BB962C8B-B14F-4D97-AF65-F5344CB8AC3E}">
        <p14:creationId xmlns:p14="http://schemas.microsoft.com/office/powerpoint/2010/main" val="2697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467544" y="1268760"/>
            <a:ext cx="4533292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HBase三大要点：稀疏、海量、快速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7544" y="2068860"/>
            <a:ext cx="2742739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稀疏：面向列的存储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7544" y="2881660"/>
            <a:ext cx="7788735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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海量：HDFS，Table→Region→Store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HFile→Block→HDFS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544" y="3694460"/>
            <a:ext cx="6034537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快速：.META.、-ROOT-，B+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tree索引</a:t>
            </a:r>
          </a:p>
        </p:txBody>
      </p:sp>
    </p:spTree>
    <p:extLst>
      <p:ext uri="{BB962C8B-B14F-4D97-AF65-F5344CB8AC3E}">
        <p14:creationId xmlns:p14="http://schemas.microsoft.com/office/powerpoint/2010/main" val="37911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概述</a:t>
            </a:r>
            <a:r>
              <a:rPr lang="en-US" altLang="zh-CN" dirty="0"/>
              <a:t>- </a:t>
            </a:r>
            <a:r>
              <a:rPr lang="en-US" altLang="zh-CN" sz="2700" dirty="0" smtClean="0"/>
              <a:t>Google</a:t>
            </a:r>
            <a:r>
              <a:rPr lang="zh-CN" altLang="en-US" sz="2700" dirty="0"/>
              <a:t>如何管理数以十亿行的数据表</a:t>
            </a:r>
            <a:r>
              <a:rPr lang="zh-CN" altLang="en-US" sz="2700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1449452" y="3311042"/>
            <a:ext cx="2178435" cy="2309324"/>
          </a:xfrm>
          <a:custGeom>
            <a:avLst/>
            <a:gdLst>
              <a:gd name="connsiteX0" fmla="*/ 6350 w 2178435"/>
              <a:gd name="connsiteY0" fmla="*/ 6350 h 2309324"/>
              <a:gd name="connsiteX1" fmla="*/ 2172085 w 2178435"/>
              <a:gd name="connsiteY1" fmla="*/ 6350 h 2309324"/>
              <a:gd name="connsiteX2" fmla="*/ 2172085 w 2178435"/>
              <a:gd name="connsiteY2" fmla="*/ 2302974 h 2309324"/>
              <a:gd name="connsiteX3" fmla="*/ 6350 w 2178435"/>
              <a:gd name="connsiteY3" fmla="*/ 2302974 h 2309324"/>
              <a:gd name="connsiteX4" fmla="*/ 6350 w 2178435"/>
              <a:gd name="connsiteY4" fmla="*/ 6350 h 2309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8435" h="2309324">
                <a:moveTo>
                  <a:pt x="6350" y="6350"/>
                </a:moveTo>
                <a:lnTo>
                  <a:pt x="2172085" y="6350"/>
                </a:lnTo>
                <a:lnTo>
                  <a:pt x="2172085" y="2302974"/>
                </a:lnTo>
                <a:lnTo>
                  <a:pt x="6350" y="230297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857288" y="4359892"/>
            <a:ext cx="1761717" cy="434894"/>
          </a:xfrm>
          <a:custGeom>
            <a:avLst/>
            <a:gdLst>
              <a:gd name="connsiteX0" fmla="*/ 6350 w 1761717"/>
              <a:gd name="connsiteY0" fmla="*/ 6350 h 434894"/>
              <a:gd name="connsiteX1" fmla="*/ 1755367 w 1761717"/>
              <a:gd name="connsiteY1" fmla="*/ 6350 h 434894"/>
              <a:gd name="connsiteX2" fmla="*/ 1755367 w 1761717"/>
              <a:gd name="connsiteY2" fmla="*/ 428544 h 434894"/>
              <a:gd name="connsiteX3" fmla="*/ 6350 w 1761717"/>
              <a:gd name="connsiteY3" fmla="*/ 428544 h 434894"/>
              <a:gd name="connsiteX4" fmla="*/ 6350 w 1761717"/>
              <a:gd name="connsiteY4" fmla="*/ 6350 h 4348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1717" h="434894">
                <a:moveTo>
                  <a:pt x="6350" y="6350"/>
                </a:moveTo>
                <a:lnTo>
                  <a:pt x="1755367" y="6350"/>
                </a:lnTo>
                <a:lnTo>
                  <a:pt x="1755367" y="428544"/>
                </a:lnTo>
                <a:lnTo>
                  <a:pt x="6350" y="42854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196752"/>
            <a:ext cx="6350000" cy="1981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2240" y="4460652"/>
            <a:ext cx="609600" cy="266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1340" y="4460652"/>
            <a:ext cx="609600" cy="2667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6106840" y="4460652"/>
            <a:ext cx="1333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8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cnn.com … … … 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82840" y="4320952"/>
            <a:ext cx="292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799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54572" y="3480773"/>
            <a:ext cx="1843005" cy="23673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cnn.com … … … …  </a:t>
            </a:r>
          </a:p>
          <a:p>
            <a:pPr>
              <a:lnSpc>
                <a:spcPts val="2700"/>
              </a:lnSpc>
              <a:tabLst>
                <a:tab pos="254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</a:t>
            </a:r>
          </a:p>
          <a:p>
            <a:pPr>
              <a:lnSpc>
                <a:spcPts val="27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825500" algn="l"/>
              </a:tabLst>
            </a:pPr>
            <a:r>
              <a:rPr lang="en-US" altLang="zh-CN" dirty="0" smtClean="0"/>
              <a:t>		</a:t>
            </a: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1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38685" y="1098000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6686" y="2409527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Q/A?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0764" y="-14514"/>
            <a:ext cx="6516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0" y="4887529"/>
            <a:ext cx="2240203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dirty="0"/>
              <a:t>- </a:t>
            </a:r>
            <a:r>
              <a:rPr lang="en-US" altLang="zh-CN" sz="3200" dirty="0" smtClean="0"/>
              <a:t>RDBMS</a:t>
            </a:r>
            <a:r>
              <a:rPr lang="zh-CN" altLang="en-US" sz="3200" dirty="0"/>
              <a:t>能满足吗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6120452" y="1484784"/>
            <a:ext cx="2916044" cy="2185930"/>
          </a:xfrm>
          <a:custGeom>
            <a:avLst/>
            <a:gdLst>
              <a:gd name="connsiteX0" fmla="*/ 1546777 w 2916044"/>
              <a:gd name="connsiteY0" fmla="*/ 445423 h 2185930"/>
              <a:gd name="connsiteX1" fmla="*/ 1992965 w 2916044"/>
              <a:gd name="connsiteY1" fmla="*/ 10052 h 2185930"/>
              <a:gd name="connsiteX2" fmla="*/ 1957437 w 2916044"/>
              <a:gd name="connsiteY2" fmla="*/ 589310 h 2185930"/>
              <a:gd name="connsiteX3" fmla="*/ 2424274 w 2916044"/>
              <a:gd name="connsiteY3" fmla="*/ 328107 h 2185930"/>
              <a:gd name="connsiteX4" fmla="*/ 2206140 w 2916044"/>
              <a:gd name="connsiteY4" fmla="*/ 665014 h 2185930"/>
              <a:gd name="connsiteX5" fmla="*/ 2905992 w 2916044"/>
              <a:gd name="connsiteY5" fmla="*/ 676344 h 2185930"/>
              <a:gd name="connsiteX6" fmla="*/ 2287252 w 2916044"/>
              <a:gd name="connsiteY6" fmla="*/ 952787 h 2185930"/>
              <a:gd name="connsiteX7" fmla="*/ 2459535 w 2916044"/>
              <a:gd name="connsiteY7" fmla="*/ 1142096 h 2185930"/>
              <a:gd name="connsiteX8" fmla="*/ 2206140 w 2916044"/>
              <a:gd name="connsiteY8" fmla="*/ 1244372 h 2185930"/>
              <a:gd name="connsiteX9" fmla="*/ 2540915 w 2916044"/>
              <a:gd name="connsiteY9" fmla="*/ 1577468 h 2185930"/>
              <a:gd name="connsiteX10" fmla="*/ 1972855 w 2916044"/>
              <a:gd name="connsiteY10" fmla="*/ 1448922 h 2185930"/>
              <a:gd name="connsiteX11" fmla="*/ 2013345 w 2916044"/>
              <a:gd name="connsiteY11" fmla="*/ 1751736 h 2185930"/>
              <a:gd name="connsiteX12" fmla="*/ 1643040 w 2916044"/>
              <a:gd name="connsiteY12" fmla="*/ 1607849 h 2185930"/>
              <a:gd name="connsiteX13" fmla="*/ 1566887 w 2916044"/>
              <a:gd name="connsiteY13" fmla="*/ 1899333 h 2185930"/>
              <a:gd name="connsiteX14" fmla="*/ 1333603 w 2916044"/>
              <a:gd name="connsiteY14" fmla="*/ 1751736 h 2185930"/>
              <a:gd name="connsiteX15" fmla="*/ 1176472 w 2916044"/>
              <a:gd name="connsiteY15" fmla="*/ 1986568 h 2185930"/>
              <a:gd name="connsiteX16" fmla="*/ 1019206 w 2916044"/>
              <a:gd name="connsiteY16" fmla="*/ 1827440 h 2185930"/>
              <a:gd name="connsiteX17" fmla="*/ 669280 w 2916044"/>
              <a:gd name="connsiteY17" fmla="*/ 2175877 h 2185930"/>
              <a:gd name="connsiteX18" fmla="*/ 654263 w 2916044"/>
              <a:gd name="connsiteY18" fmla="*/ 1838972 h 2185930"/>
              <a:gd name="connsiteX19" fmla="*/ 182333 w 2916044"/>
              <a:gd name="connsiteY19" fmla="*/ 1797359 h 2185930"/>
              <a:gd name="connsiteX20" fmla="*/ 456508 w 2916044"/>
              <a:gd name="connsiteY20" fmla="*/ 1551197 h 2185930"/>
              <a:gd name="connsiteX21" fmla="*/ 10052 w 2916044"/>
              <a:gd name="connsiteY21" fmla="*/ 1301225 h 2185930"/>
              <a:gd name="connsiteX22" fmla="*/ 537622 w 2916044"/>
              <a:gd name="connsiteY22" fmla="*/ 1172378 h 2185930"/>
              <a:gd name="connsiteX23" fmla="*/ 167183 w 2916044"/>
              <a:gd name="connsiteY23" fmla="*/ 839282 h 2185930"/>
              <a:gd name="connsiteX24" fmla="*/ 730282 w 2916044"/>
              <a:gd name="connsiteY24" fmla="*/ 793860 h 2185930"/>
              <a:gd name="connsiteX25" fmla="*/ 613640 w 2916044"/>
              <a:gd name="connsiteY25" fmla="*/ 373529 h 2185930"/>
              <a:gd name="connsiteX26" fmla="*/ 1156361 w 2916044"/>
              <a:gd name="connsiteY26" fmla="*/ 649973 h 2185930"/>
              <a:gd name="connsiteX27" fmla="*/ 1313492 w 2916044"/>
              <a:gd name="connsiteY27" fmla="*/ 199261 h 2185930"/>
              <a:gd name="connsiteX28" fmla="*/ 1546777 w 2916044"/>
              <a:gd name="connsiteY28" fmla="*/ 445423 h 2185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916044" h="2185930">
                <a:moveTo>
                  <a:pt x="1546777" y="445423"/>
                </a:moveTo>
                <a:lnTo>
                  <a:pt x="1992965" y="10052"/>
                </a:lnTo>
                <a:lnTo>
                  <a:pt x="1957437" y="589310"/>
                </a:lnTo>
                <a:lnTo>
                  <a:pt x="2424274" y="328107"/>
                </a:lnTo>
                <a:lnTo>
                  <a:pt x="2206140" y="665014"/>
                </a:lnTo>
                <a:lnTo>
                  <a:pt x="2905992" y="676344"/>
                </a:lnTo>
                <a:lnTo>
                  <a:pt x="2287252" y="952787"/>
                </a:lnTo>
                <a:lnTo>
                  <a:pt x="2459535" y="1142096"/>
                </a:lnTo>
                <a:lnTo>
                  <a:pt x="2206140" y="1244372"/>
                </a:lnTo>
                <a:lnTo>
                  <a:pt x="2540915" y="1577468"/>
                </a:lnTo>
                <a:lnTo>
                  <a:pt x="1972855" y="1448922"/>
                </a:lnTo>
                <a:lnTo>
                  <a:pt x="2013345" y="1751736"/>
                </a:lnTo>
                <a:lnTo>
                  <a:pt x="1643040" y="1607849"/>
                </a:lnTo>
                <a:lnTo>
                  <a:pt x="1566887" y="1899333"/>
                </a:lnTo>
                <a:lnTo>
                  <a:pt x="1333603" y="1751736"/>
                </a:lnTo>
                <a:lnTo>
                  <a:pt x="1176472" y="1986568"/>
                </a:lnTo>
                <a:lnTo>
                  <a:pt x="1019206" y="1827440"/>
                </a:lnTo>
                <a:lnTo>
                  <a:pt x="669280" y="2175877"/>
                </a:lnTo>
                <a:lnTo>
                  <a:pt x="654263" y="1838972"/>
                </a:lnTo>
                <a:lnTo>
                  <a:pt x="182333" y="1797359"/>
                </a:lnTo>
                <a:lnTo>
                  <a:pt x="456508" y="1551197"/>
                </a:lnTo>
                <a:lnTo>
                  <a:pt x="10052" y="1301225"/>
                </a:lnTo>
                <a:lnTo>
                  <a:pt x="537622" y="1172378"/>
                </a:lnTo>
                <a:lnTo>
                  <a:pt x="167183" y="839282"/>
                </a:lnTo>
                <a:lnTo>
                  <a:pt x="730282" y="793860"/>
                </a:lnTo>
                <a:lnTo>
                  <a:pt x="613640" y="373529"/>
                </a:lnTo>
                <a:lnTo>
                  <a:pt x="1156361" y="649973"/>
                </a:lnTo>
                <a:lnTo>
                  <a:pt x="1313492" y="199261"/>
                </a:lnTo>
                <a:lnTo>
                  <a:pt x="1546777" y="44542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757427" y="3888643"/>
            <a:ext cx="1485747" cy="1538876"/>
          </a:xfrm>
          <a:custGeom>
            <a:avLst/>
            <a:gdLst>
              <a:gd name="connsiteX0" fmla="*/ 0 w 1485747"/>
              <a:gd name="connsiteY0" fmla="*/ 1538876 h 1538876"/>
              <a:gd name="connsiteX1" fmla="*/ 1485747 w 1485747"/>
              <a:gd name="connsiteY1" fmla="*/ 1538876 h 1538876"/>
              <a:gd name="connsiteX2" fmla="*/ 1485747 w 1485747"/>
              <a:gd name="connsiteY2" fmla="*/ 0 h 1538876"/>
              <a:gd name="connsiteX3" fmla="*/ 0 w 1485747"/>
              <a:gd name="connsiteY3" fmla="*/ 0 h 1538876"/>
              <a:gd name="connsiteX4" fmla="*/ 0 w 1485747"/>
              <a:gd name="connsiteY4" fmla="*/ 1538876 h 1538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5747" h="1538876">
                <a:moveTo>
                  <a:pt x="0" y="1538876"/>
                </a:moveTo>
                <a:lnTo>
                  <a:pt x="1485747" y="1538876"/>
                </a:lnTo>
                <a:lnTo>
                  <a:pt x="1485747" y="0"/>
                </a:lnTo>
                <a:lnTo>
                  <a:pt x="0" y="0"/>
                </a:lnTo>
                <a:lnTo>
                  <a:pt x="0" y="153887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18916" y="3412380"/>
            <a:ext cx="354167" cy="40208"/>
          </a:xfrm>
          <a:custGeom>
            <a:avLst/>
            <a:gdLst>
              <a:gd name="connsiteX0" fmla="*/ 10052 w 354167"/>
              <a:gd name="connsiteY0" fmla="*/ 10052 h 40208"/>
              <a:gd name="connsiteX1" fmla="*/ 344115 w 354167"/>
              <a:gd name="connsiteY1" fmla="*/ 10052 h 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4167" h="40208">
                <a:moveTo>
                  <a:pt x="10052" y="10052"/>
                </a:moveTo>
                <a:lnTo>
                  <a:pt x="344115" y="10052"/>
                </a:lnTo>
              </a:path>
            </a:pathLst>
          </a:custGeom>
          <a:ln w="254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94039" y="3378566"/>
            <a:ext cx="88942" cy="87733"/>
          </a:xfrm>
          <a:custGeom>
            <a:avLst/>
            <a:gdLst>
              <a:gd name="connsiteX0" fmla="*/ 88941 w 88942"/>
              <a:gd name="connsiteY0" fmla="*/ 43867 h 87733"/>
              <a:gd name="connsiteX1" fmla="*/ 13747 w 88942"/>
              <a:gd name="connsiteY1" fmla="*/ 87732 h 87733"/>
              <a:gd name="connsiteX2" fmla="*/ 13747 w 88942"/>
              <a:gd name="connsiteY2" fmla="*/ 87732 h 87733"/>
              <a:gd name="connsiteX3" fmla="*/ 0 w 88942"/>
              <a:gd name="connsiteY3" fmla="*/ 84114 h 87733"/>
              <a:gd name="connsiteX4" fmla="*/ 0 w 88942"/>
              <a:gd name="connsiteY4" fmla="*/ 84114 h 87733"/>
              <a:gd name="connsiteX5" fmla="*/ 3617 w 88942"/>
              <a:gd name="connsiteY5" fmla="*/ 70366 h 87733"/>
              <a:gd name="connsiteX6" fmla="*/ 49043 w 88942"/>
              <a:gd name="connsiteY6" fmla="*/ 43867 h 87733"/>
              <a:gd name="connsiteX7" fmla="*/ 3617 w 88942"/>
              <a:gd name="connsiteY7" fmla="*/ 17365 h 87733"/>
              <a:gd name="connsiteX8" fmla="*/ 3617 w 88942"/>
              <a:gd name="connsiteY8" fmla="*/ 17365 h 87733"/>
              <a:gd name="connsiteX9" fmla="*/ 0 w 88942"/>
              <a:gd name="connsiteY9" fmla="*/ 3617 h 87733"/>
              <a:gd name="connsiteX10" fmla="*/ 0 w 88942"/>
              <a:gd name="connsiteY10" fmla="*/ 3617 h 87733"/>
              <a:gd name="connsiteX11" fmla="*/ 0 w 88942"/>
              <a:gd name="connsiteY11" fmla="*/ 3617 h 87733"/>
              <a:gd name="connsiteX12" fmla="*/ 13747 w 88942"/>
              <a:gd name="connsiteY12" fmla="*/ 0 h 87733"/>
              <a:gd name="connsiteX13" fmla="*/ 88941 w 88942"/>
              <a:gd name="connsiteY13" fmla="*/ 43867 h 87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8942" h="87733">
                <a:moveTo>
                  <a:pt x="88941" y="43867"/>
                </a:moveTo>
                <a:lnTo>
                  <a:pt x="13747" y="87732"/>
                </a:lnTo>
                <a:lnTo>
                  <a:pt x="13747" y="87732"/>
                </a:lnTo>
                <a:cubicBezTo>
                  <a:pt x="8952" y="90529"/>
                  <a:pt x="2796" y="88910"/>
                  <a:pt x="0" y="84114"/>
                </a:cubicBezTo>
                <a:lnTo>
                  <a:pt x="0" y="84114"/>
                </a:lnTo>
                <a:cubicBezTo>
                  <a:pt x="-2797" y="79318"/>
                  <a:pt x="-1177" y="73163"/>
                  <a:pt x="3617" y="70366"/>
                </a:cubicBezTo>
                <a:lnTo>
                  <a:pt x="49043" y="43867"/>
                </a:lnTo>
                <a:lnTo>
                  <a:pt x="3617" y="17365"/>
                </a:lnTo>
                <a:lnTo>
                  <a:pt x="3617" y="17365"/>
                </a:lnTo>
                <a:cubicBezTo>
                  <a:pt x="-1177" y="14569"/>
                  <a:pt x="-2797" y="8413"/>
                  <a:pt x="0" y="3617"/>
                </a:cubicBezTo>
                <a:cubicBezTo>
                  <a:pt x="0" y="3617"/>
                  <a:pt x="0" y="3617"/>
                  <a:pt x="0" y="3617"/>
                </a:cubicBezTo>
                <a:lnTo>
                  <a:pt x="0" y="3617"/>
                </a:lnTo>
                <a:cubicBezTo>
                  <a:pt x="2796" y="-1177"/>
                  <a:pt x="8952" y="-2796"/>
                  <a:pt x="13747" y="0"/>
                </a:cubicBezTo>
                <a:lnTo>
                  <a:pt x="88941" y="43867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84786" y="3422628"/>
            <a:ext cx="354167" cy="40208"/>
          </a:xfrm>
          <a:custGeom>
            <a:avLst/>
            <a:gdLst>
              <a:gd name="connsiteX0" fmla="*/ 10052 w 354167"/>
              <a:gd name="connsiteY0" fmla="*/ 10052 h 40208"/>
              <a:gd name="connsiteX1" fmla="*/ 344115 w 354167"/>
              <a:gd name="connsiteY1" fmla="*/ 10052 h 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4167" h="40208">
                <a:moveTo>
                  <a:pt x="10052" y="10052"/>
                </a:moveTo>
                <a:lnTo>
                  <a:pt x="344115" y="10052"/>
                </a:lnTo>
              </a:path>
            </a:pathLst>
          </a:custGeom>
          <a:ln w="254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59908" y="3388814"/>
            <a:ext cx="88941" cy="87731"/>
          </a:xfrm>
          <a:custGeom>
            <a:avLst/>
            <a:gdLst>
              <a:gd name="connsiteX0" fmla="*/ 88941 w 88941"/>
              <a:gd name="connsiteY0" fmla="*/ 43865 h 87731"/>
              <a:gd name="connsiteX1" fmla="*/ 13746 w 88941"/>
              <a:gd name="connsiteY1" fmla="*/ 87731 h 87731"/>
              <a:gd name="connsiteX2" fmla="*/ 13746 w 88941"/>
              <a:gd name="connsiteY2" fmla="*/ 87731 h 87731"/>
              <a:gd name="connsiteX3" fmla="*/ 0 w 88941"/>
              <a:gd name="connsiteY3" fmla="*/ 84114 h 87731"/>
              <a:gd name="connsiteX4" fmla="*/ 0 w 88941"/>
              <a:gd name="connsiteY4" fmla="*/ 84114 h 87731"/>
              <a:gd name="connsiteX5" fmla="*/ 3617 w 88941"/>
              <a:gd name="connsiteY5" fmla="*/ 70365 h 87731"/>
              <a:gd name="connsiteX6" fmla="*/ 49043 w 88941"/>
              <a:gd name="connsiteY6" fmla="*/ 43865 h 87731"/>
              <a:gd name="connsiteX7" fmla="*/ 3617 w 88941"/>
              <a:gd name="connsiteY7" fmla="*/ 17365 h 87731"/>
              <a:gd name="connsiteX8" fmla="*/ 3617 w 88941"/>
              <a:gd name="connsiteY8" fmla="*/ 17365 h 87731"/>
              <a:gd name="connsiteX9" fmla="*/ 0 w 88941"/>
              <a:gd name="connsiteY9" fmla="*/ 3618 h 87731"/>
              <a:gd name="connsiteX10" fmla="*/ 0 w 88941"/>
              <a:gd name="connsiteY10" fmla="*/ 3618 h 87731"/>
              <a:gd name="connsiteX11" fmla="*/ 0 w 88941"/>
              <a:gd name="connsiteY11" fmla="*/ 3618 h 87731"/>
              <a:gd name="connsiteX12" fmla="*/ 13746 w 88941"/>
              <a:gd name="connsiteY12" fmla="*/ 0 h 87731"/>
              <a:gd name="connsiteX13" fmla="*/ 88941 w 88941"/>
              <a:gd name="connsiteY13" fmla="*/ 43865 h 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8941" h="87731">
                <a:moveTo>
                  <a:pt x="88941" y="43865"/>
                </a:moveTo>
                <a:lnTo>
                  <a:pt x="13746" y="87731"/>
                </a:lnTo>
                <a:lnTo>
                  <a:pt x="13746" y="87731"/>
                </a:lnTo>
                <a:cubicBezTo>
                  <a:pt x="8952" y="90529"/>
                  <a:pt x="2796" y="88910"/>
                  <a:pt x="0" y="84114"/>
                </a:cubicBezTo>
                <a:lnTo>
                  <a:pt x="0" y="84114"/>
                </a:lnTo>
                <a:cubicBezTo>
                  <a:pt x="-2797" y="79319"/>
                  <a:pt x="-1178" y="73163"/>
                  <a:pt x="3617" y="70365"/>
                </a:cubicBezTo>
                <a:lnTo>
                  <a:pt x="49043" y="43865"/>
                </a:lnTo>
                <a:lnTo>
                  <a:pt x="3617" y="17365"/>
                </a:lnTo>
                <a:lnTo>
                  <a:pt x="3617" y="17365"/>
                </a:lnTo>
                <a:cubicBezTo>
                  <a:pt x="-1178" y="14568"/>
                  <a:pt x="-2797" y="8413"/>
                  <a:pt x="0" y="3618"/>
                </a:cubicBezTo>
                <a:cubicBezTo>
                  <a:pt x="0" y="3618"/>
                  <a:pt x="0" y="3618"/>
                  <a:pt x="0" y="3618"/>
                </a:cubicBezTo>
                <a:lnTo>
                  <a:pt x="0" y="3618"/>
                </a:lnTo>
                <a:cubicBezTo>
                  <a:pt x="2796" y="-1177"/>
                  <a:pt x="8952" y="-2796"/>
                  <a:pt x="13746" y="0"/>
                </a:cubicBezTo>
                <a:lnTo>
                  <a:pt x="88941" y="43865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847" y="3083536"/>
            <a:ext cx="508000" cy="6858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947" y="3312136"/>
            <a:ext cx="533400" cy="254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3447" y="3083536"/>
            <a:ext cx="508000" cy="6858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0847" y="3083536"/>
            <a:ext cx="508000" cy="6858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46647" y="3324836"/>
            <a:ext cx="533400" cy="2540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21347" y="2562836"/>
            <a:ext cx="508000" cy="6858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21347" y="3528036"/>
            <a:ext cx="508000" cy="6858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86547" y="2562836"/>
            <a:ext cx="508000" cy="6858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86547" y="3528036"/>
            <a:ext cx="508000" cy="6858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77247" y="2219936"/>
            <a:ext cx="1206500" cy="8890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50247" y="3870936"/>
            <a:ext cx="1511300" cy="1574800"/>
          </a:xfrm>
          <a:prstGeom prst="rect">
            <a:avLst/>
          </a:prstGeom>
          <a:noFill/>
        </p:spPr>
      </p:pic>
      <p:sp>
        <p:nvSpPr>
          <p:cNvPr id="23" name="TextBox 1"/>
          <p:cNvSpPr txBox="1"/>
          <p:nvPr/>
        </p:nvSpPr>
        <p:spPr>
          <a:xfrm>
            <a:off x="311347" y="3858236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83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单机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292547" y="3921736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83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多机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629347" y="4264636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83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14270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sz="3100" dirty="0"/>
              <a:t>- </a:t>
            </a:r>
            <a:r>
              <a:rPr lang="en-US" altLang="zh-CN" sz="3100" dirty="0" err="1" smtClean="0"/>
              <a:t>MapReduce+GFS</a:t>
            </a:r>
            <a:r>
              <a:rPr lang="en-US" altLang="zh-CN" sz="3100" dirty="0" smtClean="0"/>
              <a:t>/HDFS</a:t>
            </a:r>
            <a:r>
              <a:rPr lang="zh-CN" altLang="en-US" sz="3100" dirty="0"/>
              <a:t>能满足吗</a:t>
            </a:r>
            <a:r>
              <a:rPr lang="zh-CN" altLang="en-US" sz="3100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1475656" y="1484784"/>
            <a:ext cx="2033115" cy="3956730"/>
          </a:xfrm>
          <a:custGeom>
            <a:avLst/>
            <a:gdLst>
              <a:gd name="connsiteX0" fmla="*/ 6350 w 2033115"/>
              <a:gd name="connsiteY0" fmla="*/ 6350 h 3956730"/>
              <a:gd name="connsiteX1" fmla="*/ 2026765 w 2033115"/>
              <a:gd name="connsiteY1" fmla="*/ 6350 h 3956730"/>
              <a:gd name="connsiteX2" fmla="*/ 2026765 w 2033115"/>
              <a:gd name="connsiteY2" fmla="*/ 3950379 h 3956730"/>
              <a:gd name="connsiteX3" fmla="*/ 6350 w 2033115"/>
              <a:gd name="connsiteY3" fmla="*/ 3950379 h 3956730"/>
              <a:gd name="connsiteX4" fmla="*/ 6350 w 2033115"/>
              <a:gd name="connsiteY4" fmla="*/ 6350 h 3956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3115" h="3956730">
                <a:moveTo>
                  <a:pt x="6350" y="6350"/>
                </a:moveTo>
                <a:lnTo>
                  <a:pt x="2026765" y="6350"/>
                </a:lnTo>
                <a:lnTo>
                  <a:pt x="2026765" y="3950379"/>
                </a:lnTo>
                <a:lnTo>
                  <a:pt x="6350" y="395037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05903" y="3468036"/>
            <a:ext cx="427192" cy="40208"/>
          </a:xfrm>
          <a:custGeom>
            <a:avLst/>
            <a:gdLst>
              <a:gd name="connsiteX0" fmla="*/ 10052 w 427192"/>
              <a:gd name="connsiteY0" fmla="*/ 10052 h 40208"/>
              <a:gd name="connsiteX1" fmla="*/ 417140 w 427192"/>
              <a:gd name="connsiteY1" fmla="*/ 10052 h 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7192" h="40208">
                <a:moveTo>
                  <a:pt x="10052" y="10052"/>
                </a:moveTo>
                <a:lnTo>
                  <a:pt x="417140" y="10052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54050" y="3434222"/>
            <a:ext cx="88943" cy="87731"/>
          </a:xfrm>
          <a:custGeom>
            <a:avLst/>
            <a:gdLst>
              <a:gd name="connsiteX0" fmla="*/ 88943 w 88943"/>
              <a:gd name="connsiteY0" fmla="*/ 43865 h 87731"/>
              <a:gd name="connsiteX1" fmla="*/ 13747 w 88943"/>
              <a:gd name="connsiteY1" fmla="*/ 87731 h 87731"/>
              <a:gd name="connsiteX2" fmla="*/ 13747 w 88943"/>
              <a:gd name="connsiteY2" fmla="*/ 87731 h 87731"/>
              <a:gd name="connsiteX3" fmla="*/ 0 w 88943"/>
              <a:gd name="connsiteY3" fmla="*/ 84113 h 87731"/>
              <a:gd name="connsiteX4" fmla="*/ 0 w 88943"/>
              <a:gd name="connsiteY4" fmla="*/ 84113 h 87731"/>
              <a:gd name="connsiteX5" fmla="*/ 3617 w 88943"/>
              <a:gd name="connsiteY5" fmla="*/ 70365 h 87731"/>
              <a:gd name="connsiteX6" fmla="*/ 49044 w 88943"/>
              <a:gd name="connsiteY6" fmla="*/ 43865 h 87731"/>
              <a:gd name="connsiteX7" fmla="*/ 3617 w 88943"/>
              <a:gd name="connsiteY7" fmla="*/ 17365 h 87731"/>
              <a:gd name="connsiteX8" fmla="*/ 3617 w 88943"/>
              <a:gd name="connsiteY8" fmla="*/ 17365 h 87731"/>
              <a:gd name="connsiteX9" fmla="*/ 0 w 88943"/>
              <a:gd name="connsiteY9" fmla="*/ 3618 h 87731"/>
              <a:gd name="connsiteX10" fmla="*/ 0 w 88943"/>
              <a:gd name="connsiteY10" fmla="*/ 3618 h 87731"/>
              <a:gd name="connsiteX11" fmla="*/ 0 w 88943"/>
              <a:gd name="connsiteY11" fmla="*/ 3618 h 87731"/>
              <a:gd name="connsiteX12" fmla="*/ 13747 w 88943"/>
              <a:gd name="connsiteY12" fmla="*/ 0 h 87731"/>
              <a:gd name="connsiteX13" fmla="*/ 88943 w 88943"/>
              <a:gd name="connsiteY13" fmla="*/ 43865 h 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8943" h="87731">
                <a:moveTo>
                  <a:pt x="88943" y="43865"/>
                </a:moveTo>
                <a:lnTo>
                  <a:pt x="13747" y="87731"/>
                </a:lnTo>
                <a:lnTo>
                  <a:pt x="13747" y="87731"/>
                </a:lnTo>
                <a:cubicBezTo>
                  <a:pt x="8952" y="90529"/>
                  <a:pt x="2797" y="88908"/>
                  <a:pt x="0" y="84113"/>
                </a:cubicBezTo>
                <a:lnTo>
                  <a:pt x="0" y="84113"/>
                </a:lnTo>
                <a:cubicBezTo>
                  <a:pt x="-2796" y="79318"/>
                  <a:pt x="-1177" y="73163"/>
                  <a:pt x="3617" y="70365"/>
                </a:cubicBezTo>
                <a:lnTo>
                  <a:pt x="49044" y="43865"/>
                </a:lnTo>
                <a:lnTo>
                  <a:pt x="3617" y="17365"/>
                </a:lnTo>
                <a:lnTo>
                  <a:pt x="3617" y="17365"/>
                </a:lnTo>
                <a:cubicBezTo>
                  <a:pt x="-1177" y="14568"/>
                  <a:pt x="-2796" y="8413"/>
                  <a:pt x="0" y="3618"/>
                </a:cubicBezTo>
                <a:cubicBezTo>
                  <a:pt x="0" y="3618"/>
                  <a:pt x="0" y="3618"/>
                  <a:pt x="0" y="3618"/>
                </a:cubicBezTo>
                <a:lnTo>
                  <a:pt x="0" y="3618"/>
                </a:lnTo>
                <a:cubicBezTo>
                  <a:pt x="2797" y="-1177"/>
                  <a:pt x="8952" y="-2797"/>
                  <a:pt x="13747" y="0"/>
                </a:cubicBezTo>
                <a:lnTo>
                  <a:pt x="88943" y="4386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49463" y="3260641"/>
            <a:ext cx="1761717" cy="434894"/>
          </a:xfrm>
          <a:custGeom>
            <a:avLst/>
            <a:gdLst>
              <a:gd name="connsiteX0" fmla="*/ 6350 w 1761717"/>
              <a:gd name="connsiteY0" fmla="*/ 6350 h 434894"/>
              <a:gd name="connsiteX1" fmla="*/ 1755367 w 1761717"/>
              <a:gd name="connsiteY1" fmla="*/ 6350 h 434894"/>
              <a:gd name="connsiteX2" fmla="*/ 1755367 w 1761717"/>
              <a:gd name="connsiteY2" fmla="*/ 428544 h 434894"/>
              <a:gd name="connsiteX3" fmla="*/ 6350 w 1761717"/>
              <a:gd name="connsiteY3" fmla="*/ 428544 h 434894"/>
              <a:gd name="connsiteX4" fmla="*/ 6350 w 1761717"/>
              <a:gd name="connsiteY4" fmla="*/ 6350 h 4348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1717" h="434894">
                <a:moveTo>
                  <a:pt x="6350" y="6350"/>
                </a:moveTo>
                <a:lnTo>
                  <a:pt x="1755367" y="6350"/>
                </a:lnTo>
                <a:lnTo>
                  <a:pt x="1755367" y="428544"/>
                </a:lnTo>
                <a:lnTo>
                  <a:pt x="6350" y="42854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13451" y="3468036"/>
            <a:ext cx="427192" cy="40208"/>
          </a:xfrm>
          <a:custGeom>
            <a:avLst/>
            <a:gdLst>
              <a:gd name="connsiteX0" fmla="*/ 10052 w 427192"/>
              <a:gd name="connsiteY0" fmla="*/ 10052 h 40208"/>
              <a:gd name="connsiteX1" fmla="*/ 417140 w 427192"/>
              <a:gd name="connsiteY1" fmla="*/ 10052 h 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7192" h="40208">
                <a:moveTo>
                  <a:pt x="10052" y="10052"/>
                </a:moveTo>
                <a:lnTo>
                  <a:pt x="417140" y="10052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61599" y="3434222"/>
            <a:ext cx="88941" cy="87731"/>
          </a:xfrm>
          <a:custGeom>
            <a:avLst/>
            <a:gdLst>
              <a:gd name="connsiteX0" fmla="*/ 88941 w 88941"/>
              <a:gd name="connsiteY0" fmla="*/ 43865 h 87731"/>
              <a:gd name="connsiteX1" fmla="*/ 13746 w 88941"/>
              <a:gd name="connsiteY1" fmla="*/ 87731 h 87731"/>
              <a:gd name="connsiteX2" fmla="*/ 13746 w 88941"/>
              <a:gd name="connsiteY2" fmla="*/ 87731 h 87731"/>
              <a:gd name="connsiteX3" fmla="*/ 0 w 88941"/>
              <a:gd name="connsiteY3" fmla="*/ 84113 h 87731"/>
              <a:gd name="connsiteX4" fmla="*/ 0 w 88941"/>
              <a:gd name="connsiteY4" fmla="*/ 84113 h 87731"/>
              <a:gd name="connsiteX5" fmla="*/ 3616 w 88941"/>
              <a:gd name="connsiteY5" fmla="*/ 70365 h 87731"/>
              <a:gd name="connsiteX6" fmla="*/ 49043 w 88941"/>
              <a:gd name="connsiteY6" fmla="*/ 43865 h 87731"/>
              <a:gd name="connsiteX7" fmla="*/ 3616 w 88941"/>
              <a:gd name="connsiteY7" fmla="*/ 17365 h 87731"/>
              <a:gd name="connsiteX8" fmla="*/ 3616 w 88941"/>
              <a:gd name="connsiteY8" fmla="*/ 17365 h 87731"/>
              <a:gd name="connsiteX9" fmla="*/ 0 w 88941"/>
              <a:gd name="connsiteY9" fmla="*/ 3618 h 87731"/>
              <a:gd name="connsiteX10" fmla="*/ 0 w 88941"/>
              <a:gd name="connsiteY10" fmla="*/ 3618 h 87731"/>
              <a:gd name="connsiteX11" fmla="*/ 0 w 88941"/>
              <a:gd name="connsiteY11" fmla="*/ 3618 h 87731"/>
              <a:gd name="connsiteX12" fmla="*/ 13746 w 88941"/>
              <a:gd name="connsiteY12" fmla="*/ 0 h 87731"/>
              <a:gd name="connsiteX13" fmla="*/ 88941 w 88941"/>
              <a:gd name="connsiteY13" fmla="*/ 43865 h 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8941" h="87731">
                <a:moveTo>
                  <a:pt x="88941" y="43865"/>
                </a:moveTo>
                <a:lnTo>
                  <a:pt x="13746" y="87731"/>
                </a:lnTo>
                <a:lnTo>
                  <a:pt x="13746" y="87731"/>
                </a:lnTo>
                <a:cubicBezTo>
                  <a:pt x="8952" y="90529"/>
                  <a:pt x="2798" y="88908"/>
                  <a:pt x="0" y="84113"/>
                </a:cubicBezTo>
                <a:lnTo>
                  <a:pt x="0" y="84113"/>
                </a:lnTo>
                <a:cubicBezTo>
                  <a:pt x="-2797" y="79318"/>
                  <a:pt x="-1177" y="73163"/>
                  <a:pt x="3616" y="70365"/>
                </a:cubicBezTo>
                <a:lnTo>
                  <a:pt x="49043" y="43865"/>
                </a:lnTo>
                <a:lnTo>
                  <a:pt x="3616" y="17365"/>
                </a:lnTo>
                <a:lnTo>
                  <a:pt x="3616" y="17365"/>
                </a:lnTo>
                <a:cubicBezTo>
                  <a:pt x="-1177" y="14568"/>
                  <a:pt x="-2797" y="8413"/>
                  <a:pt x="0" y="3618"/>
                </a:cubicBezTo>
                <a:cubicBezTo>
                  <a:pt x="0" y="3618"/>
                  <a:pt x="0" y="3618"/>
                  <a:pt x="0" y="3618"/>
                </a:cubicBezTo>
                <a:lnTo>
                  <a:pt x="0" y="3618"/>
                </a:lnTo>
                <a:cubicBezTo>
                  <a:pt x="2798" y="-1177"/>
                  <a:pt x="8952" y="-2797"/>
                  <a:pt x="13746" y="0"/>
                </a:cubicBezTo>
                <a:lnTo>
                  <a:pt x="88941" y="4386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1136" y="3085105"/>
            <a:ext cx="2921000" cy="8255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1605336" y="2259605"/>
            <a:ext cx="17653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577136" y="3389905"/>
            <a:ext cx="787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66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MapReduce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98036" y="3351805"/>
            <a:ext cx="1333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8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cnn.com … … …  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831136" y="2424705"/>
            <a:ext cx="292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799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05336" y="3364505"/>
            <a:ext cx="17653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cnn.com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7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7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99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58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23593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dirty="0"/>
              <a:t>- </a:t>
            </a:r>
            <a:r>
              <a:rPr lang="en-US" altLang="zh-CN" sz="3100" dirty="0" err="1" smtClean="0"/>
              <a:t>MapReduce+GFS</a:t>
            </a:r>
            <a:r>
              <a:rPr lang="en-US" altLang="zh-CN" sz="3100" dirty="0" smtClean="0"/>
              <a:t>/HDFS</a:t>
            </a:r>
            <a:r>
              <a:rPr lang="zh-CN" altLang="en-US" sz="3100" dirty="0"/>
              <a:t>能满足吗？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827584" y="1196752"/>
            <a:ext cx="469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16" dirty="0" smtClean="0">
                <a:solidFill>
                  <a:srgbClr val="0259B3"/>
                </a:solidFill>
                <a:latin typeface="微软雅黑" pitchFamily="18" charset="0"/>
                <a:cs typeface="微软雅黑" pitchFamily="18" charset="0"/>
              </a:rPr>
              <a:t>NO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40284" y="1742852"/>
            <a:ext cx="7477047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899" dirty="0" err="1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因为</a:t>
            </a:r>
            <a:r>
              <a:rPr lang="en-US" altLang="zh-CN" sz="1899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RDBMS和MapReduce不能满足要求海量结构化数据存储需求</a:t>
            </a:r>
            <a:endParaRPr lang="en-US" altLang="zh-CN" sz="1899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72084" y="2136552"/>
            <a:ext cx="5816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8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低成本可扩展地处理以十亿为单位的数据表（</a:t>
            </a:r>
            <a:r>
              <a:rPr lang="en-US" altLang="zh-CN" sz="1899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海量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72084" y="2555652"/>
            <a:ext cx="7264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8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众多的列，但并非每列都有数据，且经常只访问很少的列（</a:t>
            </a:r>
            <a:r>
              <a:rPr lang="en-US" altLang="zh-CN" sz="1899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稀疏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高吞吐量和高并发（</a:t>
            </a:r>
            <a:r>
              <a:rPr lang="en-US" altLang="zh-CN" sz="1899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快速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40284" y="3762152"/>
            <a:ext cx="1077218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899" dirty="0" err="1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所以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72084" y="4181252"/>
            <a:ext cx="1206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8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Bigtable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89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val="84247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dirty="0"/>
              <a:t>- </a:t>
            </a:r>
            <a:r>
              <a:rPr lang="en-US" altLang="zh-CN" sz="3200" dirty="0" err="1" smtClean="0"/>
              <a:t>HBase</a:t>
            </a:r>
            <a:r>
              <a:rPr lang="zh-CN" altLang="en-US" sz="3200" dirty="0" smtClean="0"/>
              <a:t>特性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808" y="1072779"/>
            <a:ext cx="4124424" cy="3994521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1835696" y="508518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面向列的、基于HDFS、高性能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分布式数据库系统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≈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7" name="Freeform 3"/>
          <p:cNvSpPr/>
          <p:nvPr/>
        </p:nvSpPr>
        <p:spPr>
          <a:xfrm>
            <a:off x="2303131" y="5464309"/>
            <a:ext cx="40208" cy="301791"/>
          </a:xfrm>
          <a:custGeom>
            <a:avLst/>
            <a:gdLst>
              <a:gd name="connsiteX0" fmla="*/ 10052 w 40208"/>
              <a:gd name="connsiteY0" fmla="*/ 10052 h 301791"/>
              <a:gd name="connsiteX1" fmla="*/ 10052 w 40208"/>
              <a:gd name="connsiteY1" fmla="*/ 291739 h 301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08" h="301791">
                <a:moveTo>
                  <a:pt x="10052" y="10052"/>
                </a:moveTo>
                <a:lnTo>
                  <a:pt x="10052" y="291739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269320" y="5687052"/>
            <a:ext cx="87727" cy="88946"/>
          </a:xfrm>
          <a:custGeom>
            <a:avLst/>
            <a:gdLst>
              <a:gd name="connsiteX0" fmla="*/ 43863 w 87727"/>
              <a:gd name="connsiteY0" fmla="*/ 88945 h 88946"/>
              <a:gd name="connsiteX1" fmla="*/ 0 w 87727"/>
              <a:gd name="connsiteY1" fmla="*/ 13747 h 88946"/>
              <a:gd name="connsiteX2" fmla="*/ 0 w 87727"/>
              <a:gd name="connsiteY2" fmla="*/ 13747 h 88946"/>
              <a:gd name="connsiteX3" fmla="*/ 3616 w 87727"/>
              <a:gd name="connsiteY3" fmla="*/ 0 h 88946"/>
              <a:gd name="connsiteX4" fmla="*/ 3616 w 87727"/>
              <a:gd name="connsiteY4" fmla="*/ 0 h 88946"/>
              <a:gd name="connsiteX5" fmla="*/ 17364 w 87727"/>
              <a:gd name="connsiteY5" fmla="*/ 3618 h 88946"/>
              <a:gd name="connsiteX6" fmla="*/ 43863 w 87727"/>
              <a:gd name="connsiteY6" fmla="*/ 49046 h 88946"/>
              <a:gd name="connsiteX7" fmla="*/ 70361 w 87727"/>
              <a:gd name="connsiteY7" fmla="*/ 3618 h 88946"/>
              <a:gd name="connsiteX8" fmla="*/ 70361 w 87727"/>
              <a:gd name="connsiteY8" fmla="*/ 3618 h 88946"/>
              <a:gd name="connsiteX9" fmla="*/ 84109 w 87727"/>
              <a:gd name="connsiteY9" fmla="*/ 0 h 88946"/>
              <a:gd name="connsiteX10" fmla="*/ 84109 w 87727"/>
              <a:gd name="connsiteY10" fmla="*/ 0 h 88946"/>
              <a:gd name="connsiteX11" fmla="*/ 84109 w 87727"/>
              <a:gd name="connsiteY11" fmla="*/ 0 h 88946"/>
              <a:gd name="connsiteX12" fmla="*/ 87727 w 87727"/>
              <a:gd name="connsiteY12" fmla="*/ 13747 h 88946"/>
              <a:gd name="connsiteX13" fmla="*/ 43863 w 87727"/>
              <a:gd name="connsiteY13" fmla="*/ 88945 h 88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7727" h="88946">
                <a:moveTo>
                  <a:pt x="43863" y="88945"/>
                </a:moveTo>
                <a:lnTo>
                  <a:pt x="0" y="13747"/>
                </a:lnTo>
                <a:lnTo>
                  <a:pt x="0" y="13747"/>
                </a:lnTo>
                <a:cubicBezTo>
                  <a:pt x="-2797" y="8952"/>
                  <a:pt x="-1177" y="2797"/>
                  <a:pt x="3616" y="0"/>
                </a:cubicBezTo>
                <a:lnTo>
                  <a:pt x="3616" y="0"/>
                </a:lnTo>
                <a:cubicBezTo>
                  <a:pt x="8412" y="-2797"/>
                  <a:pt x="14568" y="-1177"/>
                  <a:pt x="17364" y="3618"/>
                </a:cubicBezTo>
                <a:lnTo>
                  <a:pt x="43863" y="49046"/>
                </a:lnTo>
                <a:lnTo>
                  <a:pt x="70361" y="3618"/>
                </a:lnTo>
                <a:lnTo>
                  <a:pt x="70361" y="3618"/>
                </a:lnTo>
                <a:cubicBezTo>
                  <a:pt x="73159" y="-1177"/>
                  <a:pt x="79313" y="-2797"/>
                  <a:pt x="84109" y="0"/>
                </a:cubicBezTo>
                <a:cubicBezTo>
                  <a:pt x="84109" y="0"/>
                  <a:pt x="84109" y="0"/>
                  <a:pt x="84109" y="0"/>
                </a:cubicBezTo>
                <a:lnTo>
                  <a:pt x="84109" y="0"/>
                </a:lnTo>
                <a:cubicBezTo>
                  <a:pt x="88905" y="2797"/>
                  <a:pt x="90524" y="8952"/>
                  <a:pt x="87727" y="13747"/>
                </a:cubicBezTo>
                <a:lnTo>
                  <a:pt x="43863" y="8894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727957" y="5464309"/>
            <a:ext cx="40208" cy="301791"/>
          </a:xfrm>
          <a:custGeom>
            <a:avLst/>
            <a:gdLst>
              <a:gd name="connsiteX0" fmla="*/ 10052 w 40208"/>
              <a:gd name="connsiteY0" fmla="*/ 10052 h 301791"/>
              <a:gd name="connsiteX1" fmla="*/ 10052 w 40208"/>
              <a:gd name="connsiteY1" fmla="*/ 291739 h 301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08" h="301791">
                <a:moveTo>
                  <a:pt x="10052" y="10052"/>
                </a:moveTo>
                <a:lnTo>
                  <a:pt x="10052" y="291739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94146" y="5687052"/>
            <a:ext cx="87727" cy="88946"/>
          </a:xfrm>
          <a:custGeom>
            <a:avLst/>
            <a:gdLst>
              <a:gd name="connsiteX0" fmla="*/ 43863 w 87727"/>
              <a:gd name="connsiteY0" fmla="*/ 88945 h 88946"/>
              <a:gd name="connsiteX1" fmla="*/ 0 w 87727"/>
              <a:gd name="connsiteY1" fmla="*/ 13747 h 88946"/>
              <a:gd name="connsiteX2" fmla="*/ 0 w 87727"/>
              <a:gd name="connsiteY2" fmla="*/ 13747 h 88946"/>
              <a:gd name="connsiteX3" fmla="*/ 3616 w 87727"/>
              <a:gd name="connsiteY3" fmla="*/ 0 h 88946"/>
              <a:gd name="connsiteX4" fmla="*/ 3616 w 87727"/>
              <a:gd name="connsiteY4" fmla="*/ 0 h 88946"/>
              <a:gd name="connsiteX5" fmla="*/ 17364 w 87727"/>
              <a:gd name="connsiteY5" fmla="*/ 3618 h 88946"/>
              <a:gd name="connsiteX6" fmla="*/ 43863 w 87727"/>
              <a:gd name="connsiteY6" fmla="*/ 49046 h 88946"/>
              <a:gd name="connsiteX7" fmla="*/ 70361 w 87727"/>
              <a:gd name="connsiteY7" fmla="*/ 3618 h 88946"/>
              <a:gd name="connsiteX8" fmla="*/ 70361 w 87727"/>
              <a:gd name="connsiteY8" fmla="*/ 3618 h 88946"/>
              <a:gd name="connsiteX9" fmla="*/ 84109 w 87727"/>
              <a:gd name="connsiteY9" fmla="*/ 0 h 88946"/>
              <a:gd name="connsiteX10" fmla="*/ 84109 w 87727"/>
              <a:gd name="connsiteY10" fmla="*/ 0 h 88946"/>
              <a:gd name="connsiteX11" fmla="*/ 84109 w 87727"/>
              <a:gd name="connsiteY11" fmla="*/ 0 h 88946"/>
              <a:gd name="connsiteX12" fmla="*/ 87727 w 87727"/>
              <a:gd name="connsiteY12" fmla="*/ 13747 h 88946"/>
              <a:gd name="connsiteX13" fmla="*/ 43863 w 87727"/>
              <a:gd name="connsiteY13" fmla="*/ 88945 h 88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7727" h="88946">
                <a:moveTo>
                  <a:pt x="43863" y="88945"/>
                </a:moveTo>
                <a:lnTo>
                  <a:pt x="0" y="13747"/>
                </a:lnTo>
                <a:lnTo>
                  <a:pt x="0" y="13747"/>
                </a:lnTo>
                <a:cubicBezTo>
                  <a:pt x="-2797" y="8952"/>
                  <a:pt x="-1177" y="2797"/>
                  <a:pt x="3616" y="0"/>
                </a:cubicBezTo>
                <a:lnTo>
                  <a:pt x="3616" y="0"/>
                </a:lnTo>
                <a:cubicBezTo>
                  <a:pt x="8412" y="-2797"/>
                  <a:pt x="14568" y="-1177"/>
                  <a:pt x="17364" y="3618"/>
                </a:cubicBezTo>
                <a:lnTo>
                  <a:pt x="43863" y="49046"/>
                </a:lnTo>
                <a:lnTo>
                  <a:pt x="70361" y="3618"/>
                </a:lnTo>
                <a:lnTo>
                  <a:pt x="70361" y="3618"/>
                </a:lnTo>
                <a:cubicBezTo>
                  <a:pt x="73159" y="-1177"/>
                  <a:pt x="79314" y="-2797"/>
                  <a:pt x="84109" y="0"/>
                </a:cubicBezTo>
                <a:cubicBezTo>
                  <a:pt x="84109" y="0"/>
                  <a:pt x="84109" y="0"/>
                  <a:pt x="84109" y="0"/>
                </a:cubicBezTo>
                <a:lnTo>
                  <a:pt x="84109" y="0"/>
                </a:lnTo>
                <a:cubicBezTo>
                  <a:pt x="88905" y="2797"/>
                  <a:pt x="90524" y="8952"/>
                  <a:pt x="87727" y="13747"/>
                </a:cubicBezTo>
                <a:lnTo>
                  <a:pt x="43863" y="8894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96839" y="5464309"/>
            <a:ext cx="40208" cy="301791"/>
          </a:xfrm>
          <a:custGeom>
            <a:avLst/>
            <a:gdLst>
              <a:gd name="connsiteX0" fmla="*/ 10052 w 40208"/>
              <a:gd name="connsiteY0" fmla="*/ 10052 h 301791"/>
              <a:gd name="connsiteX1" fmla="*/ 10052 w 40208"/>
              <a:gd name="connsiteY1" fmla="*/ 291739 h 301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08" h="301791">
                <a:moveTo>
                  <a:pt x="10052" y="10052"/>
                </a:moveTo>
                <a:lnTo>
                  <a:pt x="10052" y="291739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663028" y="5687052"/>
            <a:ext cx="87727" cy="88946"/>
          </a:xfrm>
          <a:custGeom>
            <a:avLst/>
            <a:gdLst>
              <a:gd name="connsiteX0" fmla="*/ 43863 w 87727"/>
              <a:gd name="connsiteY0" fmla="*/ 88945 h 88946"/>
              <a:gd name="connsiteX1" fmla="*/ 0 w 87727"/>
              <a:gd name="connsiteY1" fmla="*/ 13747 h 88946"/>
              <a:gd name="connsiteX2" fmla="*/ 0 w 87727"/>
              <a:gd name="connsiteY2" fmla="*/ 13747 h 88946"/>
              <a:gd name="connsiteX3" fmla="*/ 3617 w 87727"/>
              <a:gd name="connsiteY3" fmla="*/ 0 h 88946"/>
              <a:gd name="connsiteX4" fmla="*/ 3617 w 87727"/>
              <a:gd name="connsiteY4" fmla="*/ 0 h 88946"/>
              <a:gd name="connsiteX5" fmla="*/ 17364 w 87727"/>
              <a:gd name="connsiteY5" fmla="*/ 3618 h 88946"/>
              <a:gd name="connsiteX6" fmla="*/ 43863 w 87727"/>
              <a:gd name="connsiteY6" fmla="*/ 49046 h 88946"/>
              <a:gd name="connsiteX7" fmla="*/ 70363 w 87727"/>
              <a:gd name="connsiteY7" fmla="*/ 3618 h 88946"/>
              <a:gd name="connsiteX8" fmla="*/ 70363 w 87727"/>
              <a:gd name="connsiteY8" fmla="*/ 3618 h 88946"/>
              <a:gd name="connsiteX9" fmla="*/ 84109 w 87727"/>
              <a:gd name="connsiteY9" fmla="*/ 0 h 88946"/>
              <a:gd name="connsiteX10" fmla="*/ 84109 w 87727"/>
              <a:gd name="connsiteY10" fmla="*/ 0 h 88946"/>
              <a:gd name="connsiteX11" fmla="*/ 84109 w 87727"/>
              <a:gd name="connsiteY11" fmla="*/ 0 h 88946"/>
              <a:gd name="connsiteX12" fmla="*/ 87727 w 87727"/>
              <a:gd name="connsiteY12" fmla="*/ 13747 h 88946"/>
              <a:gd name="connsiteX13" fmla="*/ 43863 w 87727"/>
              <a:gd name="connsiteY13" fmla="*/ 88945 h 88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7727" h="88946">
                <a:moveTo>
                  <a:pt x="43863" y="88945"/>
                </a:moveTo>
                <a:lnTo>
                  <a:pt x="0" y="13747"/>
                </a:lnTo>
                <a:lnTo>
                  <a:pt x="0" y="13747"/>
                </a:lnTo>
                <a:cubicBezTo>
                  <a:pt x="-2797" y="8952"/>
                  <a:pt x="-1177" y="2797"/>
                  <a:pt x="3617" y="0"/>
                </a:cubicBezTo>
                <a:lnTo>
                  <a:pt x="3617" y="0"/>
                </a:lnTo>
                <a:cubicBezTo>
                  <a:pt x="8412" y="-2797"/>
                  <a:pt x="14568" y="-1177"/>
                  <a:pt x="17364" y="3618"/>
                </a:cubicBezTo>
                <a:lnTo>
                  <a:pt x="43863" y="49046"/>
                </a:lnTo>
                <a:lnTo>
                  <a:pt x="70363" y="3618"/>
                </a:lnTo>
                <a:lnTo>
                  <a:pt x="70363" y="3618"/>
                </a:lnTo>
                <a:cubicBezTo>
                  <a:pt x="73159" y="-1177"/>
                  <a:pt x="79315" y="-2797"/>
                  <a:pt x="84109" y="0"/>
                </a:cubicBezTo>
                <a:cubicBezTo>
                  <a:pt x="84109" y="0"/>
                  <a:pt x="84109" y="0"/>
                  <a:pt x="84109" y="0"/>
                </a:cubicBezTo>
                <a:lnTo>
                  <a:pt x="84109" y="0"/>
                </a:lnTo>
                <a:cubicBezTo>
                  <a:pt x="88905" y="2797"/>
                  <a:pt x="90524" y="8952"/>
                  <a:pt x="87727" y="13747"/>
                </a:cubicBezTo>
                <a:lnTo>
                  <a:pt x="43863" y="8894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7228" y="5445224"/>
            <a:ext cx="254000" cy="482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9628" y="5445224"/>
            <a:ext cx="254000" cy="4826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4828" y="5445224"/>
            <a:ext cx="266700" cy="482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2123728" y="5902424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稀疏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546128" y="5902424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海量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511328" y="5902424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快速</a:t>
            </a:r>
          </a:p>
        </p:txBody>
      </p:sp>
    </p:spTree>
    <p:extLst>
      <p:ext uri="{BB962C8B-B14F-4D97-AF65-F5344CB8AC3E}">
        <p14:creationId xmlns:p14="http://schemas.microsoft.com/office/powerpoint/2010/main" val="2946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5.1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5.2 </a:t>
            </a:r>
            <a:r>
              <a:rPr lang="en-US" altLang="zh-CN" dirty="0" err="1" smtClean="0">
                <a:solidFill>
                  <a:srgbClr val="FF0000"/>
                </a:solidFill>
              </a:rPr>
              <a:t>HBase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稀疏数据管理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5.3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海量数据管理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5.4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快速读写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5.5 </a:t>
            </a:r>
            <a:r>
              <a:rPr lang="en-US" altLang="zh-CN" dirty="0" err="1" smtClean="0"/>
              <a:t>HBase</a:t>
            </a:r>
            <a:r>
              <a:rPr lang="zh-CN" altLang="en-US" dirty="0"/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9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8316</TotalTime>
  <Words>1018</Words>
  <Application>Microsoft Office PowerPoint</Application>
  <PresentationFormat>全屏显示(4:3)</PresentationFormat>
  <Paragraphs>439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黑体</vt:lpstr>
      <vt:lpstr>隶书</vt:lpstr>
      <vt:lpstr>宋体</vt:lpstr>
      <vt:lpstr>微软雅黑</vt:lpstr>
      <vt:lpstr>Arial</vt:lpstr>
      <vt:lpstr>Calibri</vt:lpstr>
      <vt:lpstr>Palatino Linotype</vt:lpstr>
      <vt:lpstr>Times New Roman</vt:lpstr>
      <vt:lpstr>Wingdings</vt:lpstr>
      <vt:lpstr>Office 主题</vt:lpstr>
      <vt:lpstr>第五章 HBase </vt:lpstr>
      <vt:lpstr>提纲</vt:lpstr>
      <vt:lpstr>5.1 HBase概述-HBase在大数据系统中的位置</vt:lpstr>
      <vt:lpstr>5.1 HBase概述- Google如何管理数以十亿行的数据表？</vt:lpstr>
      <vt:lpstr>5.1 HBase概述- RDBMS能满足吗？</vt:lpstr>
      <vt:lpstr>5.1 HBase概述- MapReduce+GFS/HDFS能满足吗？</vt:lpstr>
      <vt:lpstr>5.1 HBase概述- MapReduce+GFS/HDFS能满足吗？</vt:lpstr>
      <vt:lpstr>5.1 HBase概述- HBase特性</vt:lpstr>
      <vt:lpstr>提纲</vt:lpstr>
      <vt:lpstr>5.2 HBase-稀疏数据管理-面向列的数据模型</vt:lpstr>
      <vt:lpstr>5.2 HBase-稀疏数据管理-面向列的好处</vt:lpstr>
      <vt:lpstr>5.2 HBase-稀疏数据管理-列存数据的格式</vt:lpstr>
      <vt:lpstr>5.2 HBase-稀疏数据管理- HBase表实例</vt:lpstr>
      <vt:lpstr>逻辑表到HDFS物理存储的映射</vt:lpstr>
      <vt:lpstr>提纲</vt:lpstr>
      <vt:lpstr>5.3 HBase-海量数据管理-HBase架构－使用者</vt:lpstr>
      <vt:lpstr>5.3 HBase-海量数据管理- HBase架构－协调者</vt:lpstr>
      <vt:lpstr>5.3 HBase-海量数据管理- HBase架构－管理者</vt:lpstr>
      <vt:lpstr>5.3 HBase-海量数据管理-逻辑表到物理存储－逐步拆解</vt:lpstr>
      <vt:lpstr>5.3 HBase-海量数据管理-逻辑表到物理存储：Table→Region</vt:lpstr>
      <vt:lpstr>5.3 HBase-海量数据管理-逻辑表到物理存储：Region→Store</vt:lpstr>
      <vt:lpstr>5.3 HBase-海量数据管理-逻辑表到物理存储：Store→HFile</vt:lpstr>
      <vt:lpstr>5.3 HBase-海量数据管理-逻辑表到物理存储：HFile</vt:lpstr>
      <vt:lpstr>5.3 HBase-海量数据管理-逻辑表到物理存储：HFile →HDFS  Block</vt:lpstr>
      <vt:lpstr>提纲</vt:lpstr>
      <vt:lpstr>5.4 HBase-快速读写-快速的关键</vt:lpstr>
      <vt:lpstr>5.4 HBase-快速读写-第1步：定位RegionServer</vt:lpstr>
      <vt:lpstr>5.4 HBase-快速读写-定位RS－找到Region（.META.表）</vt:lpstr>
      <vt:lpstr>5.4 HBase-快速读写-定位RS－找到.META.（-ROOT-表）</vt:lpstr>
      <vt:lpstr>5.4 HBase-快速读写-第2步－快速找到HFile</vt:lpstr>
      <vt:lpstr>5.4 HBase-快速读写-定位HFile－Memstore与Store对StoreFile的索引</vt:lpstr>
      <vt:lpstr>定位HFile－Memstore带来的问题</vt:lpstr>
      <vt:lpstr>HBase典型物理部署</vt:lpstr>
      <vt:lpstr>提纲</vt:lpstr>
      <vt:lpstr>5.5 HBase的部署与操作流程-HBase 读/写  数据流程</vt:lpstr>
      <vt:lpstr>5.5 HBase的部署与操作流程- HBase 表结构  操作流程</vt:lpstr>
      <vt:lpstr>5.5 HBase的部署与操作流程- RegionServer状态维护</vt:lpstr>
      <vt:lpstr>5.5 HBase的部署与操作流程- MasterServer状态维护</vt:lpstr>
      <vt:lpstr>本章小结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大数据的数据挖掘</dc:title>
  <dc:subject>数据挖掘;大数据;专家论坛</dc:subject>
  <dc:creator>张静</dc:creator>
  <cp:lastModifiedBy>heying</cp:lastModifiedBy>
  <cp:revision>1250</cp:revision>
  <cp:lastPrinted>2012-11-20T01:52:54Z</cp:lastPrinted>
  <dcterms:created xsi:type="dcterms:W3CDTF">2012-10-13T08:41:11Z</dcterms:created>
  <dcterms:modified xsi:type="dcterms:W3CDTF">2019-09-24T04:32:10Z</dcterms:modified>
  <cp:version>1</cp:version>
</cp:coreProperties>
</file>