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48" r:id="rId1"/>
  </p:sldMasterIdLst>
  <p:notesMasterIdLst>
    <p:notesMasterId r:id="rId34"/>
  </p:notesMasterIdLst>
  <p:handoutMasterIdLst>
    <p:handoutMasterId r:id="rId35"/>
  </p:handoutMasterIdLst>
  <p:sldIdLst>
    <p:sldId id="256" r:id="rId2"/>
    <p:sldId id="323" r:id="rId3"/>
    <p:sldId id="291" r:id="rId4"/>
    <p:sldId id="292" r:id="rId5"/>
    <p:sldId id="293" r:id="rId6"/>
    <p:sldId id="322" r:id="rId7"/>
    <p:sldId id="294" r:id="rId8"/>
    <p:sldId id="321" r:id="rId9"/>
    <p:sldId id="295" r:id="rId10"/>
    <p:sldId id="296" r:id="rId11"/>
    <p:sldId id="297" r:id="rId12"/>
    <p:sldId id="298" r:id="rId13"/>
    <p:sldId id="320"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290" r:id="rId33"/>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87" autoAdjust="0"/>
    <p:restoredTop sz="87629" autoAdjust="0"/>
  </p:normalViewPr>
  <p:slideViewPr>
    <p:cSldViewPr>
      <p:cViewPr varScale="1">
        <p:scale>
          <a:sx n="98" d="100"/>
          <a:sy n="98" d="100"/>
        </p:scale>
        <p:origin x="1392"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680"/>
    </p:cViewPr>
  </p:sorterViewPr>
  <p:notesViewPr>
    <p:cSldViewPr>
      <p:cViewPr varScale="1">
        <p:scale>
          <a:sx n="79" d="100"/>
          <a:sy n="79" d="100"/>
        </p:scale>
        <p:origin x="3318"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pPr>
                <a:defRPr/>
              </a:pPr>
              <a:t>9/24/2019</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pPr>
                <a:defRPr/>
              </a:pPr>
              <a:t>‹#›</a:t>
            </a:fld>
            <a:endParaRPr lang="en-US"/>
          </a:p>
        </p:txBody>
      </p:sp>
    </p:spTree>
    <p:extLst>
      <p:ext uri="{BB962C8B-B14F-4D97-AF65-F5344CB8AC3E}">
        <p14:creationId xmlns:p14="http://schemas.microsoft.com/office/powerpoint/2010/main" val="2282946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pPr>
                <a:defRPr/>
              </a:pPr>
              <a:t>2019/9/24</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pPr>
                <a:defRPr/>
              </a:pPr>
              <a:t>‹#›</a:t>
            </a:fld>
            <a:endParaRPr lang="zh-CN" altLang="en-US"/>
          </a:p>
        </p:txBody>
      </p:sp>
    </p:spTree>
    <p:extLst>
      <p:ext uri="{BB962C8B-B14F-4D97-AF65-F5344CB8AC3E}">
        <p14:creationId xmlns:p14="http://schemas.microsoft.com/office/powerpoint/2010/main" val="34517262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pic>
        <p:nvPicPr>
          <p:cNvPr id="5" name="Picture 3"/>
          <p:cNvPicPr>
            <a:picLocks noChangeAspect="1" noChangeArrowheads="1"/>
          </p:cNvPicPr>
          <p:nvPr userDrawn="1"/>
        </p:nvPicPr>
        <p:blipFill>
          <a:blip r:embed="rId2"/>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lvl1pPr>
              <a:defRPr>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8"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2899C85F-AD70-4F82-8429-55D99E811414}" type="slidenum">
              <a:rPr lang="zh-CN" altLang="en-US" smtClean="0"/>
              <a:pPr>
                <a:defRPr/>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D370A479-1673-4AA3-8929-FDAFB60BD359}" type="slidenum">
              <a:rPr lang="zh-CN" altLang="en-US" smtClean="0"/>
              <a:pPr>
                <a:defRPr/>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defRPr>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58601A46-4FFA-4F55-8FCD-BC0F7678811C}" type="slidenum">
              <a:rPr lang="zh-CN" altLang="en-US" smtClean="0"/>
              <a:pPr>
                <a:defRPr/>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Times New Roman" panose="02020603050405020304" pitchFamily="18" charset="0"/>
                <a:ea typeface="黑体" pitchFamily="2" charset="-122"/>
                <a:cs typeface="Times New Roman" panose="02020603050405020304"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414845"/>
            <a:ext cx="8229600" cy="4678451"/>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12"/>
          </p:nvPr>
        </p:nvSpPr>
        <p:spPr>
          <a:xfrm>
            <a:off x="6553200" y="6281738"/>
            <a:ext cx="2133600" cy="365125"/>
          </a:xfrm>
        </p:spPr>
        <p:txBody>
          <a:bodyPr/>
          <a:lstStyle>
            <a:lvl1pPr>
              <a:defRPr>
                <a:latin typeface="Times New Roman" panose="02020603050405020304" pitchFamily="18" charset="0"/>
                <a:cs typeface="Times New Roman" panose="02020603050405020304" pitchFamily="18" charset="0"/>
              </a:defRPr>
            </a:lvl1pPr>
          </a:lstStyle>
          <a:p>
            <a:pPr>
              <a:defRPr/>
            </a:pPr>
            <a:fld id="{73B3C56C-5700-4E55-BF40-61423C59FA56}" type="slidenum">
              <a:rPr lang="zh-CN" altLang="en-US" smtClean="0"/>
              <a:pPr>
                <a:defRPr/>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1A67AA58-F0FF-4A41-ACBA-BBD724059C41}" type="slidenum">
              <a:rPr lang="zh-CN" altLang="en-US" smtClean="0"/>
              <a:pPr>
                <a:defRPr/>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4120E854-F7E3-4995-96B0-05AE77D8A5A4}" type="slidenum">
              <a:rPr lang="zh-CN" altLang="en-US" smtClean="0"/>
              <a:pPr>
                <a:defRPr/>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9939D9EC-214F-4768-9A42-9B0DE6BEFD14}" type="slidenum">
              <a:rPr lang="zh-CN" altLang="en-US" smtClean="0"/>
              <a:pPr>
                <a:defRPr/>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a:p>
        </p:txBody>
      </p:sp>
      <p:sp>
        <p:nvSpPr>
          <p:cNvPr id="5"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9B352147-1557-45E1-A098-82924CC86096}" type="slidenum">
              <a:rPr lang="zh-CN" altLang="en-US" smtClean="0"/>
              <a:pPr>
                <a:defRPr/>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a:defRPr/>
            </a:lvl1pPr>
          </a:lstStyle>
          <a:p>
            <a:pPr>
              <a:defRPr/>
            </a:pPr>
            <a:fld id="{A8985DC7-D391-4B07-9DEA-D197F642A36A}" type="slidenum">
              <a:rPr lang="zh-CN" altLang="en-US" smtClean="0"/>
              <a:pPr>
                <a:defRPr/>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F1C4E7D9-C0B9-4FD0-A659-9B26FA687BCE}" type="slidenum">
              <a:rPr lang="zh-CN" altLang="en-US" smtClean="0"/>
              <a:pPr>
                <a:defRPr/>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3A71BB90-9BC6-498E-93A9-6475A9ACC437}" type="slidenum">
              <a:rPr lang="zh-CN" altLang="en-US" smtClean="0"/>
              <a:pPr>
                <a:defRPr/>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 name="日期占位符 3"/>
          <p:cNvSpPr>
            <a:spLocks noGrp="1"/>
          </p:cNvSpPr>
          <p:nvPr>
            <p:ph type="dt" sz="half" idx="2"/>
          </p:nvPr>
        </p:nvSpPr>
        <p:spPr>
          <a:xfrm>
            <a:off x="457200" y="624046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endParaRPr lang="zh-CN" altLang="en-US" dirty="0"/>
          </a:p>
        </p:txBody>
      </p:sp>
      <p:sp>
        <p:nvSpPr>
          <p:cNvPr id="5" name="页脚占位符 4"/>
          <p:cNvSpPr>
            <a:spLocks noGrp="1"/>
          </p:cNvSpPr>
          <p:nvPr>
            <p:ph type="ftr" sz="quarter" idx="3"/>
          </p:nvPr>
        </p:nvSpPr>
        <p:spPr>
          <a:xfrm>
            <a:off x="2843808" y="6240463"/>
            <a:ext cx="3456384"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pPr>
              <a:defRPr/>
            </a:pPr>
            <a:endParaRPr lang="zh-CN" altLang="en-US" dirty="0"/>
          </a:p>
        </p:txBody>
      </p:sp>
      <p:sp>
        <p:nvSpPr>
          <p:cNvPr id="6" name="灯片编号占位符 5"/>
          <p:cNvSpPr>
            <a:spLocks noGrp="1"/>
          </p:cNvSpPr>
          <p:nvPr>
            <p:ph type="sldNum" sz="quarter" idx="4"/>
          </p:nvPr>
        </p:nvSpPr>
        <p:spPr>
          <a:xfrm>
            <a:off x="6553200" y="624046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6EA7BA5E-4115-4796-A8C9-4698036AB88B}" type="slidenum">
              <a:rPr lang="zh-CN" altLang="en-US" smtClean="0"/>
              <a:pPr>
                <a:defRPr/>
              </a:pPr>
              <a:t>‹#›</a:t>
            </a:fld>
            <a:r>
              <a:rPr lang="en-US" altLang="zh-CN" dirty="0" smtClean="0"/>
              <a:t>1</a:t>
            </a:r>
            <a:endParaRPr lang="zh-CN" altLang="en-US" dirty="0"/>
          </a:p>
        </p:txBody>
      </p:sp>
      <p:pic>
        <p:nvPicPr>
          <p:cNvPr id="1031" name="图片 2"/>
          <p:cNvPicPr>
            <a:picLocks noChangeAspect="1"/>
          </p:cNvPicPr>
          <p:nvPr userDrawn="1"/>
        </p:nvPicPr>
        <p:blipFill>
          <a:blip r:embed="rId13"/>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2" name="图片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rtl="0" fontAlgn="base">
        <a:spcBef>
          <a:spcPct val="0"/>
        </a:spcBef>
        <a:spcAft>
          <a:spcPct val="0"/>
        </a:spcAft>
        <a:defRPr sz="3600" b="1" kern="1200">
          <a:solidFill>
            <a:schemeClr val="tx1"/>
          </a:solidFill>
          <a:latin typeface="+mj-lt"/>
          <a:ea typeface="+mj-ea"/>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ctrTitle"/>
          </p:nvPr>
        </p:nvSpPr>
        <p:spPr>
          <a:xfrm>
            <a:off x="687388" y="1125538"/>
            <a:ext cx="7773044" cy="2015430"/>
          </a:xfrm>
        </p:spPr>
        <p:txBody>
          <a:bodyPr/>
          <a:lstStyle/>
          <a:p>
            <a:pPr algn="ctr"/>
            <a:r>
              <a:rPr lang="zh-CN" altLang="en-US" sz="5400" dirty="0" smtClean="0">
                <a:latin typeface="黑体" pitchFamily="49" charset="-122"/>
                <a:ea typeface="黑体" pitchFamily="49" charset="-122"/>
              </a:rPr>
              <a:t>第</a:t>
            </a:r>
            <a:r>
              <a:rPr lang="zh-CN" altLang="en-US" sz="5400" dirty="0">
                <a:latin typeface="黑体" pitchFamily="49" charset="-122"/>
                <a:ea typeface="黑体" pitchFamily="49" charset="-122"/>
              </a:rPr>
              <a:t>六</a:t>
            </a:r>
            <a:r>
              <a:rPr lang="zh-CN" altLang="en-US" sz="5400" dirty="0" smtClean="0">
                <a:latin typeface="黑体" pitchFamily="49" charset="-122"/>
                <a:ea typeface="黑体" pitchFamily="49" charset="-122"/>
              </a:rPr>
              <a:t>章 </a:t>
            </a:r>
            <a:r>
              <a:rPr lang="en-US" altLang="zh-CN" sz="5400" dirty="0" smtClean="0">
                <a:latin typeface="黑体" pitchFamily="49" charset="-122"/>
                <a:ea typeface="黑体" pitchFamily="49" charset="-122"/>
              </a:rPr>
              <a:t>Hive</a:t>
            </a:r>
            <a:br>
              <a:rPr lang="en-US" altLang="zh-CN" sz="5400" dirty="0" smtClean="0">
                <a:latin typeface="黑体" pitchFamily="49" charset="-122"/>
                <a:ea typeface="黑体" pitchFamily="49" charset="-122"/>
              </a:rPr>
            </a:br>
            <a:endParaRPr lang="zh-CN" altLang="en-US" sz="5400" dirty="0" smtClean="0">
              <a:latin typeface="Palatino Linotype" pitchFamily="18" charset="0"/>
              <a:ea typeface="黑体" pitchFamily="49" charset="-122"/>
            </a:endParaRPr>
          </a:p>
        </p:txBody>
      </p:sp>
      <p:sp>
        <p:nvSpPr>
          <p:cNvPr id="3" name="副标题 2"/>
          <p:cNvSpPr>
            <a:spLocks noGrp="1"/>
          </p:cNvSpPr>
          <p:nvPr>
            <p:ph type="subTitle" idx="1"/>
          </p:nvPr>
        </p:nvSpPr>
        <p:spPr>
          <a:xfrm>
            <a:off x="1382713" y="5661025"/>
            <a:ext cx="6400800" cy="431800"/>
          </a:xfrm>
        </p:spPr>
        <p:txBody>
          <a:bodyPr rtlCol="0">
            <a:normAutofit/>
          </a:bodyPr>
          <a:lstStyle/>
          <a:p>
            <a:pPr fontAlgn="auto">
              <a:spcAft>
                <a:spcPts val="0"/>
              </a:spcAft>
              <a:buFont typeface="Arial" pitchFamily="34" charset="0"/>
              <a:buNone/>
              <a:defRPr/>
            </a:pPr>
            <a:fld id="{F5CBBBF9-5E51-4B2A-A4D2-BB6A55272388}" type="datetime2">
              <a:rPr lang="zh-CN" altLang="en-US" sz="2200" smtClean="0">
                <a:solidFill>
                  <a:srgbClr val="929292"/>
                </a:solidFill>
              </a:rPr>
              <a:t>2019年9月24日</a:t>
            </a:fld>
            <a:endParaRPr lang="zh-CN" altLang="en-US" sz="2200" dirty="0">
              <a:solidFill>
                <a:srgbClr val="929292"/>
              </a:solidFill>
            </a:endParaRPr>
          </a:p>
        </p:txBody>
      </p:sp>
      <p:sp>
        <p:nvSpPr>
          <p:cNvPr id="4" name="标题 1"/>
          <p:cNvSpPr txBox="1">
            <a:spLocks/>
          </p:cNvSpPr>
          <p:nvPr/>
        </p:nvSpPr>
        <p:spPr>
          <a:xfrm>
            <a:off x="323528" y="4221088"/>
            <a:ext cx="9144000" cy="1094634"/>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Bef>
                <a:spcPts val="600"/>
              </a:spcBef>
              <a:spcAft>
                <a:spcPts val="0"/>
              </a:spcAft>
              <a:defRPr/>
            </a:pPr>
            <a:endParaRPr lang="zh-CN" altLang="en-US" sz="3200" b="1" dirty="0"/>
          </a:p>
        </p:txBody>
      </p:sp>
      <p:sp>
        <p:nvSpPr>
          <p:cNvPr id="2" name="TextBox 1"/>
          <p:cNvSpPr txBox="1"/>
          <p:nvPr/>
        </p:nvSpPr>
        <p:spPr>
          <a:xfrm>
            <a:off x="2051720" y="3622951"/>
            <a:ext cx="5184576" cy="1692771"/>
          </a:xfrm>
          <a:prstGeom prst="rect">
            <a:avLst/>
          </a:prstGeom>
          <a:noFill/>
        </p:spPr>
        <p:txBody>
          <a:bodyPr wrap="square" rtlCol="0">
            <a:spAutoFit/>
          </a:bodyPr>
          <a:lstStyle/>
          <a:p>
            <a:pPr algn="ctr"/>
            <a:r>
              <a:rPr lang="zh-CN" altLang="en-US" sz="3200" dirty="0" smtClean="0"/>
              <a:t>吴共庆</a:t>
            </a:r>
            <a:endParaRPr lang="en-US" altLang="zh-CN" sz="3200" dirty="0" smtClean="0"/>
          </a:p>
          <a:p>
            <a:pPr algn="ctr"/>
            <a:endParaRPr lang="en-US" altLang="zh-CN" sz="3200" dirty="0" smtClean="0"/>
          </a:p>
          <a:p>
            <a:pPr algn="ctr"/>
            <a:r>
              <a:rPr lang="zh-CN" altLang="en-US" sz="2000" dirty="0" smtClean="0">
                <a:latin typeface="隶书" pitchFamily="49" charset="-122"/>
                <a:ea typeface="隶书" pitchFamily="49" charset="-122"/>
              </a:rPr>
              <a:t>合肥工大工业大学计算机与信息学院</a:t>
            </a:r>
            <a:endParaRPr lang="en-US" altLang="zh-CN" sz="2000" dirty="0" smtClean="0">
              <a:latin typeface="隶书" pitchFamily="49" charset="-122"/>
              <a:ea typeface="隶书" pitchFamily="49" charset="-122"/>
            </a:endParaRPr>
          </a:p>
          <a:p>
            <a:pPr algn="ctr"/>
            <a:r>
              <a:rPr lang="zh-CN" altLang="en-US" sz="2000" smtClean="0">
                <a:latin typeface="隶书" pitchFamily="49" charset="-122"/>
                <a:ea typeface="隶书" pitchFamily="49" charset="-122"/>
              </a:rPr>
              <a:t>数据与智能工程专业方向 </a:t>
            </a:r>
            <a:endParaRPr lang="en-US" altLang="zh-CN" sz="2000" dirty="0" smtClean="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Hive</a:t>
            </a:r>
            <a:r>
              <a:rPr lang="zh-CN" altLang="en-US" dirty="0"/>
              <a:t>中的</a:t>
            </a:r>
            <a:r>
              <a:rPr lang="zh-CN" altLang="en-US" dirty="0" smtClean="0"/>
              <a:t>元数据</a:t>
            </a:r>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10</a:t>
            </a:fld>
            <a:endParaRPr lang="zh-CN" altLang="en-US" dirty="0"/>
          </a:p>
        </p:txBody>
      </p:sp>
      <p:sp>
        <p:nvSpPr>
          <p:cNvPr id="5" name="Freeform 3"/>
          <p:cNvSpPr/>
          <p:nvPr/>
        </p:nvSpPr>
        <p:spPr>
          <a:xfrm>
            <a:off x="983661" y="2286073"/>
            <a:ext cx="2820144" cy="3279851"/>
          </a:xfrm>
          <a:custGeom>
            <a:avLst/>
            <a:gdLst>
              <a:gd name="connsiteX0" fmla="*/ 0 w 2820144"/>
              <a:gd name="connsiteY0" fmla="*/ 3279851 h 3279851"/>
              <a:gd name="connsiteX1" fmla="*/ 2820144 w 2820144"/>
              <a:gd name="connsiteY1" fmla="*/ 3279851 h 3279851"/>
              <a:gd name="connsiteX2" fmla="*/ 2820144 w 2820144"/>
              <a:gd name="connsiteY2" fmla="*/ 0 h 3279851"/>
              <a:gd name="connsiteX3" fmla="*/ 0 w 2820144"/>
              <a:gd name="connsiteY3" fmla="*/ 0 h 3279851"/>
              <a:gd name="connsiteX4" fmla="*/ 0 w 2820144"/>
              <a:gd name="connsiteY4" fmla="*/ 3279851 h 327985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20144" h="3279851">
                <a:moveTo>
                  <a:pt x="0" y="3279851"/>
                </a:moveTo>
                <a:lnTo>
                  <a:pt x="2820144" y="3279851"/>
                </a:lnTo>
                <a:lnTo>
                  <a:pt x="2820144" y="0"/>
                </a:lnTo>
                <a:lnTo>
                  <a:pt x="0" y="0"/>
                </a:lnTo>
                <a:lnTo>
                  <a:pt x="0" y="3279851"/>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7" name="Picture 3"/>
          <p:cNvPicPr>
            <a:picLocks noChangeAspect="1" noChangeArrowheads="1"/>
          </p:cNvPicPr>
          <p:nvPr/>
        </p:nvPicPr>
        <p:blipFill>
          <a:blip r:embed="rId2"/>
          <a:srcRect/>
          <a:stretch>
            <a:fillRect/>
          </a:stretch>
        </p:blipFill>
        <p:spPr bwMode="auto">
          <a:xfrm>
            <a:off x="673045" y="2419466"/>
            <a:ext cx="3225958" cy="3744416"/>
          </a:xfrm>
          <a:prstGeom prst="rect">
            <a:avLst/>
          </a:prstGeom>
          <a:noFill/>
        </p:spPr>
      </p:pic>
      <p:sp>
        <p:nvSpPr>
          <p:cNvPr id="8" name="TextBox 1"/>
          <p:cNvSpPr txBox="1"/>
          <p:nvPr/>
        </p:nvSpPr>
        <p:spPr>
          <a:xfrm>
            <a:off x="603300" y="1159272"/>
            <a:ext cx="242054" cy="251351"/>
          </a:xfrm>
          <a:prstGeom prst="rect">
            <a:avLst/>
          </a:prstGeom>
          <a:noFill/>
        </p:spPr>
        <p:txBody>
          <a:bodyPr wrap="none" lIns="0" tIns="0" rIns="0" rtlCol="0">
            <a:spAutoFit/>
          </a:bodyPr>
          <a:lstStyle/>
          <a:p>
            <a:pPr>
              <a:lnSpc>
                <a:spcPts val="1600"/>
              </a:lnSpc>
              <a:tabLst/>
            </a:pPr>
            <a:r>
              <a:rPr lang="en-US" altLang="zh-CN" sz="2000" dirty="0" smtClean="0">
                <a:solidFill>
                  <a:srgbClr val="000000"/>
                </a:solidFill>
                <a:latin typeface="Wingdings" pitchFamily="18" charset="0"/>
                <a:cs typeface="Wingdings" pitchFamily="18" charset="0"/>
              </a:rPr>
              <a:t>l</a:t>
            </a:r>
            <a:r>
              <a:rPr lang="en-US" altLang="zh-CN" sz="2000" dirty="0" smtClean="0">
                <a:solidFill>
                  <a:srgbClr val="000000"/>
                </a:solidFill>
                <a:latin typeface="Times New Roman" pitchFamily="18" charset="0"/>
                <a:cs typeface="Times New Roman" pitchFamily="18" charset="0"/>
              </a:rPr>
              <a:t> </a:t>
            </a:r>
          </a:p>
        </p:txBody>
      </p:sp>
      <p:sp>
        <p:nvSpPr>
          <p:cNvPr id="9" name="TextBox 1"/>
          <p:cNvSpPr txBox="1"/>
          <p:nvPr/>
        </p:nvSpPr>
        <p:spPr>
          <a:xfrm>
            <a:off x="971600" y="1146572"/>
            <a:ext cx="6995505" cy="802784"/>
          </a:xfrm>
          <a:prstGeom prst="rect">
            <a:avLst/>
          </a:prstGeom>
          <a:noFill/>
        </p:spPr>
        <p:txBody>
          <a:bodyPr wrap="none" lIns="0" tIns="0" rIns="0" rtlCol="0">
            <a:spAutoFit/>
          </a:bodyPr>
          <a:lstStyle/>
          <a:p>
            <a:pPr>
              <a:lnSpc>
                <a:spcPts val="1800"/>
              </a:lnSpc>
              <a:tabLst>
                <a:tab pos="63500" algn="l"/>
              </a:tabLst>
            </a:pPr>
            <a:r>
              <a:rPr lang="en-US" altLang="zh-CN" sz="2000" dirty="0" smtClean="0">
                <a:solidFill>
                  <a:srgbClr val="000000"/>
                </a:solidFill>
                <a:latin typeface="微软雅黑" pitchFamily="18" charset="0"/>
                <a:cs typeface="微软雅黑" pitchFamily="18" charset="0"/>
              </a:rPr>
              <a:t>元数据是描述数据的库/表/分区/桶组织形式和关系的基础数据</a:t>
            </a:r>
          </a:p>
          <a:p>
            <a:pPr>
              <a:lnSpc>
                <a:spcPts val="2000"/>
              </a:lnSpc>
              <a:tabLst>
                <a:tab pos="63500" algn="l"/>
              </a:tabLst>
            </a:pPr>
            <a:r>
              <a:rPr lang="en-US" altLang="zh-CN" sz="2800" dirty="0" smtClean="0"/>
              <a:t>	</a:t>
            </a:r>
            <a:r>
              <a:rPr lang="en-US" altLang="zh-CN" dirty="0" smtClean="0">
                <a:solidFill>
                  <a:srgbClr val="000000"/>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en-US" altLang="zh-CN" dirty="0" smtClean="0">
                <a:solidFill>
                  <a:srgbClr val="000000"/>
                </a:solidFill>
                <a:latin typeface="微软雅黑" pitchFamily="18" charset="0"/>
                <a:cs typeface="微软雅黑" pitchFamily="18" charset="0"/>
              </a:rPr>
              <a:t>元数据集中存放在元数据库（Metastore）中</a:t>
            </a:r>
          </a:p>
          <a:p>
            <a:pPr>
              <a:lnSpc>
                <a:spcPts val="2100"/>
              </a:lnSpc>
              <a:tabLst>
                <a:tab pos="63500" algn="l"/>
              </a:tabLst>
            </a:pPr>
            <a:r>
              <a:rPr lang="en-US" altLang="zh-CN" sz="2800" dirty="0" smtClean="0"/>
              <a:t>	</a:t>
            </a:r>
            <a:r>
              <a:rPr lang="en-US" altLang="zh-CN" dirty="0" smtClean="0">
                <a:solidFill>
                  <a:srgbClr val="000000"/>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en-US" altLang="zh-CN" dirty="0" smtClean="0">
                <a:solidFill>
                  <a:srgbClr val="000000"/>
                </a:solidFill>
                <a:latin typeface="微软雅黑" pitchFamily="18" charset="0"/>
                <a:cs typeface="微软雅黑" pitchFamily="18" charset="0"/>
              </a:rPr>
              <a:t>采用了传统的关系数据库（MySQL或Derby）存储元数据</a:t>
            </a:r>
          </a:p>
        </p:txBody>
      </p:sp>
      <p:sp>
        <p:nvSpPr>
          <p:cNvPr id="10" name="TextBox 1"/>
          <p:cNvSpPr txBox="1"/>
          <p:nvPr/>
        </p:nvSpPr>
        <p:spPr>
          <a:xfrm>
            <a:off x="603300" y="1997472"/>
            <a:ext cx="242054" cy="251351"/>
          </a:xfrm>
          <a:prstGeom prst="rect">
            <a:avLst/>
          </a:prstGeom>
          <a:noFill/>
        </p:spPr>
        <p:txBody>
          <a:bodyPr wrap="none" lIns="0" tIns="0" rIns="0" rtlCol="0">
            <a:spAutoFit/>
          </a:bodyPr>
          <a:lstStyle/>
          <a:p>
            <a:pPr>
              <a:lnSpc>
                <a:spcPts val="1600"/>
              </a:lnSpc>
              <a:tabLst/>
            </a:pPr>
            <a:r>
              <a:rPr lang="en-US" altLang="zh-CN" sz="2000" dirty="0" smtClean="0">
                <a:solidFill>
                  <a:srgbClr val="000000"/>
                </a:solidFill>
                <a:latin typeface="Wingdings" pitchFamily="18" charset="0"/>
                <a:cs typeface="Wingdings" pitchFamily="18" charset="0"/>
              </a:rPr>
              <a:t>l</a:t>
            </a:r>
            <a:r>
              <a:rPr lang="en-US" altLang="zh-CN" sz="2000" dirty="0" smtClean="0">
                <a:solidFill>
                  <a:srgbClr val="000000"/>
                </a:solidFill>
                <a:latin typeface="Times New Roman" pitchFamily="18" charset="0"/>
                <a:cs typeface="Times New Roman" pitchFamily="18" charset="0"/>
              </a:rPr>
              <a:t> </a:t>
            </a:r>
          </a:p>
        </p:txBody>
      </p:sp>
      <p:sp>
        <p:nvSpPr>
          <p:cNvPr id="11" name="TextBox 1"/>
          <p:cNvSpPr txBox="1"/>
          <p:nvPr/>
        </p:nvSpPr>
        <p:spPr>
          <a:xfrm>
            <a:off x="971600" y="1972072"/>
            <a:ext cx="2564805" cy="276999"/>
          </a:xfrm>
          <a:prstGeom prst="rect">
            <a:avLst/>
          </a:prstGeom>
          <a:noFill/>
        </p:spPr>
        <p:txBody>
          <a:bodyPr wrap="none" lIns="0" tIns="0" rIns="0" rtlCol="0">
            <a:spAutoFit/>
          </a:bodyPr>
          <a:lstStyle/>
          <a:p>
            <a:pPr>
              <a:lnSpc>
                <a:spcPts val="1800"/>
              </a:lnSpc>
              <a:tabLst/>
            </a:pPr>
            <a:r>
              <a:rPr lang="en-US" altLang="zh-CN" sz="2000" dirty="0" smtClean="0">
                <a:solidFill>
                  <a:srgbClr val="000000"/>
                </a:solidFill>
                <a:latin typeface="微软雅黑" pitchFamily="18" charset="0"/>
                <a:cs typeface="微软雅黑" pitchFamily="18" charset="0"/>
              </a:rPr>
              <a:t>元数据的三种存储模式</a:t>
            </a:r>
          </a:p>
        </p:txBody>
      </p:sp>
      <p:sp>
        <p:nvSpPr>
          <p:cNvPr id="12" name="TextBox 1"/>
          <p:cNvSpPr txBox="1"/>
          <p:nvPr/>
        </p:nvSpPr>
        <p:spPr>
          <a:xfrm>
            <a:off x="4349800" y="2251472"/>
            <a:ext cx="128240" cy="174407"/>
          </a:xfrm>
          <a:prstGeom prst="rect">
            <a:avLst/>
          </a:prstGeom>
          <a:noFill/>
        </p:spPr>
        <p:txBody>
          <a:bodyPr wrap="none" lIns="0" tIns="0" rIns="0" rtlCol="0">
            <a:spAutoFit/>
          </a:bodyPr>
          <a:lstStyle/>
          <a:p>
            <a:pPr>
              <a:lnSpc>
                <a:spcPts val="1000"/>
              </a:lnSpc>
              <a:tabLst/>
            </a:pPr>
            <a:r>
              <a:rPr lang="en-US" altLang="zh-CN" sz="1050" dirty="0" smtClean="0">
                <a:solidFill>
                  <a:srgbClr val="000000"/>
                </a:solidFill>
                <a:latin typeface="Wingdings" pitchFamily="18" charset="0"/>
                <a:cs typeface="Wingdings" pitchFamily="18" charset="0"/>
              </a:rPr>
              <a:t>l</a:t>
            </a:r>
            <a:r>
              <a:rPr lang="en-US" altLang="zh-CN" sz="1050" dirty="0" smtClean="0">
                <a:solidFill>
                  <a:srgbClr val="000000"/>
                </a:solidFill>
                <a:latin typeface="Times New Roman" pitchFamily="18" charset="0"/>
                <a:cs typeface="Times New Roman" pitchFamily="18" charset="0"/>
              </a:rPr>
              <a:t> </a:t>
            </a:r>
          </a:p>
        </p:txBody>
      </p:sp>
      <p:sp>
        <p:nvSpPr>
          <p:cNvPr id="13" name="TextBox 1"/>
          <p:cNvSpPr txBox="1"/>
          <p:nvPr/>
        </p:nvSpPr>
        <p:spPr>
          <a:xfrm>
            <a:off x="4565700" y="2200672"/>
            <a:ext cx="2500685" cy="225703"/>
          </a:xfrm>
          <a:prstGeom prst="rect">
            <a:avLst/>
          </a:prstGeom>
          <a:noFill/>
        </p:spPr>
        <p:txBody>
          <a:bodyPr wrap="none" lIns="0" tIns="0" rIns="0" rtlCol="0">
            <a:spAutoFit/>
          </a:bodyPr>
          <a:lstStyle/>
          <a:p>
            <a:pPr>
              <a:lnSpc>
                <a:spcPts val="1400"/>
              </a:lnSpc>
              <a:tabLst/>
            </a:pPr>
            <a:r>
              <a:rPr lang="en-US" altLang="zh-CN" sz="1600" dirty="0" smtClean="0">
                <a:solidFill>
                  <a:srgbClr val="000000"/>
                </a:solidFill>
                <a:latin typeface="微软雅黑" pitchFamily="18" charset="0"/>
                <a:cs typeface="微软雅黑" pitchFamily="18" charset="0"/>
              </a:rPr>
              <a:t>内嵌（Embedded）模式：</a:t>
            </a:r>
          </a:p>
        </p:txBody>
      </p:sp>
      <p:sp>
        <p:nvSpPr>
          <p:cNvPr id="14" name="TextBox 1"/>
          <p:cNvSpPr txBox="1"/>
          <p:nvPr/>
        </p:nvSpPr>
        <p:spPr>
          <a:xfrm>
            <a:off x="4565700" y="2454672"/>
            <a:ext cx="3122650" cy="777136"/>
          </a:xfrm>
          <a:prstGeom prst="rect">
            <a:avLst/>
          </a:prstGeom>
          <a:noFill/>
        </p:spPr>
        <p:txBody>
          <a:bodyPr wrap="none" lIns="0" tIns="0" rIns="0" rtlCol="0">
            <a:spAutoFit/>
          </a:bodyPr>
          <a:lstStyle/>
          <a:p>
            <a:pPr>
              <a:lnSpc>
                <a:spcPts val="1200"/>
              </a:lnSpc>
              <a:tabLst/>
            </a:pPr>
            <a:r>
              <a:rPr lang="en-US" altLang="zh-CN" sz="1100" dirty="0" smtClean="0">
                <a:solidFill>
                  <a:srgbClr val="000000"/>
                </a:solidFill>
                <a:latin typeface="微软雅黑" pitchFamily="18" charset="0"/>
                <a:cs typeface="微软雅黑" pitchFamily="18" charset="0"/>
              </a:rPr>
              <a:t>–</a:t>
            </a:r>
            <a:r>
              <a:rPr lang="en-US" altLang="zh-CN" sz="1100" dirty="0" smtClean="0">
                <a:solidFill>
                  <a:srgbClr val="000000"/>
                </a:solidFill>
                <a:latin typeface="Times New Roman" pitchFamily="18" charset="0"/>
                <a:cs typeface="Times New Roman" pitchFamily="18" charset="0"/>
              </a:rPr>
              <a:t> </a:t>
            </a:r>
            <a:r>
              <a:rPr lang="en-US" altLang="zh-CN" sz="1100" dirty="0" smtClean="0">
                <a:latin typeface="Times New Roman" pitchFamily="18" charset="0"/>
                <a:cs typeface="Times New Roman" pitchFamily="18" charset="0"/>
              </a:rPr>
              <a:t>  </a:t>
            </a:r>
            <a:r>
              <a:rPr lang="en-US" altLang="zh-CN" sz="1100" dirty="0" smtClean="0">
                <a:solidFill>
                  <a:srgbClr val="000000"/>
                </a:solidFill>
                <a:latin typeface="微软雅黑" pitchFamily="18" charset="0"/>
                <a:cs typeface="微软雅黑" pitchFamily="18" charset="0"/>
              </a:rPr>
              <a:t>Hive元数据库的默认运行模式</a:t>
            </a:r>
          </a:p>
          <a:p>
            <a:pPr>
              <a:lnSpc>
                <a:spcPts val="1500"/>
              </a:lnSpc>
              <a:tabLst/>
            </a:pPr>
            <a:r>
              <a:rPr lang="en-US" altLang="zh-CN" sz="1100" dirty="0" smtClean="0">
                <a:solidFill>
                  <a:srgbClr val="000000"/>
                </a:solidFill>
                <a:latin typeface="微软雅黑" pitchFamily="18" charset="0"/>
                <a:cs typeface="微软雅黑" pitchFamily="18" charset="0"/>
              </a:rPr>
              <a:t>–</a:t>
            </a:r>
            <a:r>
              <a:rPr lang="en-US" altLang="zh-CN" sz="1100" dirty="0" smtClean="0">
                <a:solidFill>
                  <a:srgbClr val="000000"/>
                </a:solidFill>
                <a:latin typeface="Times New Roman" pitchFamily="18" charset="0"/>
                <a:cs typeface="Times New Roman" pitchFamily="18" charset="0"/>
              </a:rPr>
              <a:t> </a:t>
            </a:r>
            <a:r>
              <a:rPr lang="en-US" altLang="zh-CN" sz="1100" dirty="0" smtClean="0">
                <a:latin typeface="Times New Roman" pitchFamily="18" charset="0"/>
                <a:cs typeface="Times New Roman" pitchFamily="18" charset="0"/>
              </a:rPr>
              <a:t>  </a:t>
            </a:r>
            <a:r>
              <a:rPr lang="en-US" altLang="zh-CN" sz="1100" dirty="0" smtClean="0">
                <a:solidFill>
                  <a:srgbClr val="000000"/>
                </a:solidFill>
                <a:latin typeface="微软雅黑" pitchFamily="18" charset="0"/>
                <a:cs typeface="微软雅黑" pitchFamily="18" charset="0"/>
              </a:rPr>
              <a:t>元数据库服务和Hive服务运行在同一个JVM中</a:t>
            </a:r>
          </a:p>
          <a:p>
            <a:pPr>
              <a:lnSpc>
                <a:spcPts val="1500"/>
              </a:lnSpc>
              <a:tabLst/>
            </a:pPr>
            <a:r>
              <a:rPr lang="en-US" altLang="zh-CN" sz="1100" dirty="0" smtClean="0">
                <a:solidFill>
                  <a:srgbClr val="000000"/>
                </a:solidFill>
                <a:latin typeface="微软雅黑" pitchFamily="18" charset="0"/>
                <a:cs typeface="微软雅黑" pitchFamily="18" charset="0"/>
              </a:rPr>
              <a:t>–</a:t>
            </a:r>
            <a:r>
              <a:rPr lang="en-US" altLang="zh-CN" sz="1100" dirty="0" smtClean="0">
                <a:solidFill>
                  <a:srgbClr val="000000"/>
                </a:solidFill>
                <a:latin typeface="Times New Roman" pitchFamily="18" charset="0"/>
                <a:cs typeface="Times New Roman" pitchFamily="18" charset="0"/>
              </a:rPr>
              <a:t> </a:t>
            </a:r>
            <a:r>
              <a:rPr lang="en-US" altLang="zh-CN" sz="1100" dirty="0" smtClean="0">
                <a:latin typeface="Times New Roman" pitchFamily="18" charset="0"/>
                <a:cs typeface="Times New Roman" pitchFamily="18" charset="0"/>
              </a:rPr>
              <a:t>  </a:t>
            </a:r>
            <a:r>
              <a:rPr lang="en-US" altLang="zh-CN" sz="1100" dirty="0" smtClean="0">
                <a:solidFill>
                  <a:srgbClr val="000000"/>
                </a:solidFill>
                <a:latin typeface="微软雅黑" pitchFamily="18" charset="0"/>
                <a:cs typeface="微软雅黑" pitchFamily="18" charset="0"/>
              </a:rPr>
              <a:t>元数据存储在内嵌在本地磁盘的Derby数据库中</a:t>
            </a:r>
          </a:p>
          <a:p>
            <a:pPr>
              <a:lnSpc>
                <a:spcPts val="1500"/>
              </a:lnSpc>
              <a:tabLst/>
            </a:pPr>
            <a:r>
              <a:rPr lang="en-US" altLang="zh-CN" sz="1100" dirty="0" smtClean="0">
                <a:solidFill>
                  <a:srgbClr val="000000"/>
                </a:solidFill>
                <a:latin typeface="微软雅黑" pitchFamily="18" charset="0"/>
                <a:cs typeface="微软雅黑" pitchFamily="18" charset="0"/>
              </a:rPr>
              <a:t>–</a:t>
            </a:r>
            <a:r>
              <a:rPr lang="en-US" altLang="zh-CN" sz="1100" dirty="0" smtClean="0">
                <a:solidFill>
                  <a:srgbClr val="000000"/>
                </a:solidFill>
                <a:latin typeface="Times New Roman" pitchFamily="18" charset="0"/>
                <a:cs typeface="Times New Roman" pitchFamily="18" charset="0"/>
              </a:rPr>
              <a:t> </a:t>
            </a:r>
            <a:r>
              <a:rPr lang="en-US" altLang="zh-CN" sz="1100" dirty="0" smtClean="0">
                <a:latin typeface="Times New Roman" pitchFamily="18" charset="0"/>
                <a:cs typeface="Times New Roman" pitchFamily="18" charset="0"/>
              </a:rPr>
              <a:t>  </a:t>
            </a:r>
            <a:r>
              <a:rPr lang="en-US" altLang="zh-CN" sz="1100" dirty="0" smtClean="0">
                <a:solidFill>
                  <a:srgbClr val="000000"/>
                </a:solidFill>
                <a:latin typeface="微软雅黑" pitchFamily="18" charset="0"/>
                <a:cs typeface="微软雅黑" pitchFamily="18" charset="0"/>
              </a:rPr>
              <a:t>只能存在一个Hive会话，适合Hive的简单试用</a:t>
            </a:r>
          </a:p>
        </p:txBody>
      </p:sp>
      <p:sp>
        <p:nvSpPr>
          <p:cNvPr id="15" name="TextBox 1"/>
          <p:cNvSpPr txBox="1"/>
          <p:nvPr/>
        </p:nvSpPr>
        <p:spPr>
          <a:xfrm>
            <a:off x="4349800" y="3521472"/>
            <a:ext cx="128240" cy="1020792"/>
          </a:xfrm>
          <a:prstGeom prst="rect">
            <a:avLst/>
          </a:prstGeom>
          <a:noFill/>
        </p:spPr>
        <p:txBody>
          <a:bodyPr wrap="none" lIns="0" tIns="0" rIns="0" rtlCol="0">
            <a:spAutoFit/>
          </a:bodyPr>
          <a:lstStyle/>
          <a:p>
            <a:pPr>
              <a:lnSpc>
                <a:spcPts val="1000"/>
              </a:lnSpc>
              <a:tabLst/>
            </a:pPr>
            <a:r>
              <a:rPr lang="en-US" altLang="zh-CN" sz="1050" dirty="0" smtClean="0">
                <a:solidFill>
                  <a:srgbClr val="000000"/>
                </a:solidFill>
                <a:latin typeface="Wingdings" pitchFamily="18" charset="0"/>
                <a:cs typeface="Wingdings" pitchFamily="18" charset="0"/>
              </a:rPr>
              <a:t>l</a:t>
            </a:r>
            <a:r>
              <a:rPr lang="en-US" altLang="zh-CN" sz="1050" dirty="0" smtClean="0">
                <a:solidFill>
                  <a:srgbClr val="000000"/>
                </a:solidFill>
                <a:latin typeface="Times New Roman" pitchFamily="18" charset="0"/>
                <a:cs typeface="Times New Roman" pitchFamily="18" charset="0"/>
              </a:rPr>
              <a:t> </a:t>
            </a:r>
          </a:p>
          <a:p>
            <a:pPr>
              <a:lnSpc>
                <a:spcPts val="1000"/>
              </a:lnSpc>
            </a:pPr>
            <a:endParaRPr lang="en-US" altLang="zh-CN" sz="2800" dirty="0" smtClean="0"/>
          </a:p>
          <a:p>
            <a:pPr>
              <a:lnSpc>
                <a:spcPts val="1000"/>
              </a:lnSpc>
            </a:pPr>
            <a:endParaRPr lang="en-US" altLang="zh-CN" sz="2800" dirty="0" smtClean="0"/>
          </a:p>
          <a:p>
            <a:pPr>
              <a:lnSpc>
                <a:spcPts val="1000"/>
              </a:lnSpc>
            </a:pPr>
            <a:endParaRPr lang="en-US" altLang="zh-CN" sz="2800" dirty="0" smtClean="0"/>
          </a:p>
          <a:p>
            <a:pPr>
              <a:lnSpc>
                <a:spcPts val="1000"/>
              </a:lnSpc>
            </a:pPr>
            <a:endParaRPr lang="en-US" altLang="zh-CN" sz="2800" dirty="0" smtClean="0"/>
          </a:p>
          <a:p>
            <a:pPr>
              <a:lnSpc>
                <a:spcPts val="1000"/>
              </a:lnSpc>
            </a:pPr>
            <a:endParaRPr lang="en-US" altLang="zh-CN" sz="2800" dirty="0" smtClean="0"/>
          </a:p>
          <a:p>
            <a:pPr>
              <a:lnSpc>
                <a:spcPts val="1600"/>
              </a:lnSpc>
              <a:tabLst/>
            </a:pPr>
            <a:r>
              <a:rPr lang="en-US" altLang="zh-CN" sz="1050" dirty="0" smtClean="0">
                <a:solidFill>
                  <a:srgbClr val="000000"/>
                </a:solidFill>
                <a:latin typeface="Wingdings" pitchFamily="18" charset="0"/>
                <a:cs typeface="Wingdings" pitchFamily="18" charset="0"/>
              </a:rPr>
              <a:t>l</a:t>
            </a:r>
            <a:r>
              <a:rPr lang="en-US" altLang="zh-CN" sz="1050" dirty="0" smtClean="0">
                <a:solidFill>
                  <a:srgbClr val="000000"/>
                </a:solidFill>
                <a:latin typeface="Times New Roman" pitchFamily="18" charset="0"/>
                <a:cs typeface="Times New Roman" pitchFamily="18" charset="0"/>
              </a:rPr>
              <a:t> </a:t>
            </a:r>
          </a:p>
        </p:txBody>
      </p:sp>
      <p:sp>
        <p:nvSpPr>
          <p:cNvPr id="16" name="TextBox 1"/>
          <p:cNvSpPr txBox="1"/>
          <p:nvPr/>
        </p:nvSpPr>
        <p:spPr>
          <a:xfrm>
            <a:off x="4565700" y="3496072"/>
            <a:ext cx="3621184" cy="1828706"/>
          </a:xfrm>
          <a:prstGeom prst="rect">
            <a:avLst/>
          </a:prstGeom>
          <a:noFill/>
        </p:spPr>
        <p:txBody>
          <a:bodyPr wrap="none" lIns="0" tIns="0" rIns="0" rtlCol="0">
            <a:spAutoFit/>
          </a:bodyPr>
          <a:lstStyle/>
          <a:p>
            <a:pPr>
              <a:lnSpc>
                <a:spcPts val="1400"/>
              </a:lnSpc>
              <a:tabLst>
                <a:tab pos="63500" algn="l"/>
                <a:tab pos="139700" algn="l"/>
              </a:tabLst>
            </a:pPr>
            <a:r>
              <a:rPr lang="en-US" altLang="zh-CN" sz="2800" dirty="0" smtClean="0"/>
              <a:t>	</a:t>
            </a:r>
            <a:r>
              <a:rPr lang="en-US" altLang="zh-CN" sz="1600" dirty="0" smtClean="0">
                <a:solidFill>
                  <a:srgbClr val="000000"/>
                </a:solidFill>
                <a:latin typeface="微软雅黑" pitchFamily="18" charset="0"/>
                <a:cs typeface="微软雅黑" pitchFamily="18" charset="0"/>
              </a:rPr>
              <a:t>本地（Local）模式：</a:t>
            </a:r>
          </a:p>
          <a:p>
            <a:pPr>
              <a:lnSpc>
                <a:spcPts val="1600"/>
              </a:lnSpc>
              <a:tabLst>
                <a:tab pos="63500" algn="l"/>
                <a:tab pos="139700" algn="l"/>
              </a:tabLst>
            </a:pPr>
            <a:r>
              <a:rPr lang="en-US" altLang="zh-CN" sz="1100" dirty="0" smtClean="0">
                <a:solidFill>
                  <a:srgbClr val="000000"/>
                </a:solidFill>
                <a:latin typeface="微软雅黑" pitchFamily="18" charset="0"/>
                <a:cs typeface="微软雅黑" pitchFamily="18" charset="0"/>
              </a:rPr>
              <a:t>–</a:t>
            </a:r>
            <a:r>
              <a:rPr lang="en-US" altLang="zh-CN" sz="1100" dirty="0" smtClean="0">
                <a:solidFill>
                  <a:srgbClr val="000000"/>
                </a:solidFill>
                <a:latin typeface="Times New Roman" pitchFamily="18" charset="0"/>
                <a:cs typeface="Times New Roman" pitchFamily="18" charset="0"/>
              </a:rPr>
              <a:t> </a:t>
            </a:r>
            <a:r>
              <a:rPr lang="en-US" altLang="zh-CN" sz="1100" dirty="0" smtClean="0">
                <a:latin typeface="Times New Roman" pitchFamily="18" charset="0"/>
                <a:cs typeface="Times New Roman" pitchFamily="18" charset="0"/>
              </a:rPr>
              <a:t>  </a:t>
            </a:r>
            <a:r>
              <a:rPr lang="en-US" altLang="zh-CN" sz="1100" dirty="0" smtClean="0">
                <a:solidFill>
                  <a:srgbClr val="000000"/>
                </a:solidFill>
                <a:latin typeface="微软雅黑" pitchFamily="18" charset="0"/>
                <a:cs typeface="微软雅黑" pitchFamily="18" charset="0"/>
              </a:rPr>
              <a:t>使用独立的数据库作为元数据的存储组件，例如MySQL</a:t>
            </a:r>
          </a:p>
          <a:p>
            <a:pPr>
              <a:lnSpc>
                <a:spcPts val="1500"/>
              </a:lnSpc>
              <a:tabLst>
                <a:tab pos="63500" algn="l"/>
                <a:tab pos="139700" algn="l"/>
              </a:tabLst>
            </a:pPr>
            <a:r>
              <a:rPr lang="en-US" altLang="zh-CN" sz="1100" dirty="0" smtClean="0">
                <a:solidFill>
                  <a:srgbClr val="000000"/>
                </a:solidFill>
                <a:latin typeface="微软雅黑" pitchFamily="18" charset="0"/>
                <a:cs typeface="微软雅黑" pitchFamily="18" charset="0"/>
              </a:rPr>
              <a:t>–</a:t>
            </a:r>
            <a:r>
              <a:rPr lang="en-US" altLang="zh-CN" sz="1100" dirty="0" smtClean="0">
                <a:solidFill>
                  <a:srgbClr val="000000"/>
                </a:solidFill>
                <a:latin typeface="Times New Roman" pitchFamily="18" charset="0"/>
                <a:cs typeface="Times New Roman" pitchFamily="18" charset="0"/>
              </a:rPr>
              <a:t> </a:t>
            </a:r>
            <a:r>
              <a:rPr lang="en-US" altLang="zh-CN" sz="1100" dirty="0" smtClean="0">
                <a:latin typeface="Times New Roman" pitchFamily="18" charset="0"/>
                <a:cs typeface="Times New Roman" pitchFamily="18" charset="0"/>
              </a:rPr>
              <a:t>  </a:t>
            </a:r>
            <a:r>
              <a:rPr lang="en-US" altLang="zh-CN" sz="1100" dirty="0" smtClean="0">
                <a:solidFill>
                  <a:srgbClr val="000000"/>
                </a:solidFill>
                <a:latin typeface="微软雅黑" pitchFamily="18" charset="0"/>
                <a:cs typeface="微软雅黑" pitchFamily="18" charset="0"/>
              </a:rPr>
              <a:t>元数据存储独立，支持多个Hive服务共享一个元数据库</a:t>
            </a:r>
          </a:p>
          <a:p>
            <a:pPr>
              <a:lnSpc>
                <a:spcPts val="1000"/>
              </a:lnSpc>
            </a:pPr>
            <a:endParaRPr lang="en-US" altLang="zh-CN" sz="2800" dirty="0" smtClean="0"/>
          </a:p>
          <a:p>
            <a:pPr>
              <a:lnSpc>
                <a:spcPts val="2400"/>
              </a:lnSpc>
              <a:tabLst>
                <a:tab pos="63500" algn="l"/>
                <a:tab pos="139700" algn="l"/>
              </a:tabLst>
            </a:pPr>
            <a:r>
              <a:rPr lang="en-US" altLang="zh-CN" sz="2800" dirty="0" smtClean="0"/>
              <a:t>	</a:t>
            </a:r>
            <a:r>
              <a:rPr lang="en-US" altLang="zh-CN" sz="1600" dirty="0" smtClean="0">
                <a:solidFill>
                  <a:srgbClr val="000000"/>
                </a:solidFill>
                <a:latin typeface="微软雅黑" pitchFamily="18" charset="0"/>
                <a:cs typeface="微软雅黑" pitchFamily="18" charset="0"/>
              </a:rPr>
              <a:t>远程（Remote）模式：</a:t>
            </a:r>
          </a:p>
          <a:p>
            <a:pPr>
              <a:lnSpc>
                <a:spcPts val="1600"/>
              </a:lnSpc>
              <a:tabLst>
                <a:tab pos="63500" algn="l"/>
                <a:tab pos="139700" algn="l"/>
              </a:tabLst>
            </a:pPr>
            <a:r>
              <a:rPr lang="en-US" altLang="zh-CN" sz="1100" dirty="0" smtClean="0">
                <a:solidFill>
                  <a:srgbClr val="000000"/>
                </a:solidFill>
                <a:latin typeface="微软雅黑" pitchFamily="18" charset="0"/>
                <a:cs typeface="微软雅黑" pitchFamily="18" charset="0"/>
              </a:rPr>
              <a:t>–</a:t>
            </a:r>
            <a:r>
              <a:rPr lang="en-US" altLang="zh-CN" sz="1100" dirty="0" smtClean="0">
                <a:solidFill>
                  <a:srgbClr val="000000"/>
                </a:solidFill>
                <a:latin typeface="Times New Roman" pitchFamily="18" charset="0"/>
                <a:cs typeface="Times New Roman" pitchFamily="18" charset="0"/>
              </a:rPr>
              <a:t> </a:t>
            </a:r>
            <a:r>
              <a:rPr lang="en-US" altLang="zh-CN" sz="1100" dirty="0" smtClean="0">
                <a:latin typeface="Times New Roman" pitchFamily="18" charset="0"/>
                <a:cs typeface="Times New Roman" pitchFamily="18" charset="0"/>
              </a:rPr>
              <a:t>  </a:t>
            </a:r>
            <a:r>
              <a:rPr lang="en-US" altLang="zh-CN" sz="1100" dirty="0" smtClean="0">
                <a:solidFill>
                  <a:srgbClr val="000000"/>
                </a:solidFill>
                <a:latin typeface="微软雅黑" pitchFamily="18" charset="0"/>
                <a:cs typeface="微软雅黑" pitchFamily="18" charset="0"/>
              </a:rPr>
              <a:t>Hive服务和元数据库服务运行在不同的JVM中</a:t>
            </a:r>
          </a:p>
          <a:p>
            <a:pPr>
              <a:lnSpc>
                <a:spcPts val="1500"/>
              </a:lnSpc>
              <a:tabLst>
                <a:tab pos="63500" algn="l"/>
                <a:tab pos="139700" algn="l"/>
              </a:tabLst>
            </a:pPr>
            <a:r>
              <a:rPr lang="en-US" altLang="zh-CN" sz="1100" dirty="0" smtClean="0">
                <a:solidFill>
                  <a:srgbClr val="000000"/>
                </a:solidFill>
                <a:latin typeface="微软雅黑" pitchFamily="18" charset="0"/>
                <a:cs typeface="微软雅黑" pitchFamily="18" charset="0"/>
              </a:rPr>
              <a:t>–</a:t>
            </a:r>
            <a:r>
              <a:rPr lang="en-US" altLang="zh-CN" sz="1100" dirty="0" smtClean="0">
                <a:solidFill>
                  <a:srgbClr val="000000"/>
                </a:solidFill>
                <a:latin typeface="Times New Roman" pitchFamily="18" charset="0"/>
                <a:cs typeface="Times New Roman" pitchFamily="18" charset="0"/>
              </a:rPr>
              <a:t> </a:t>
            </a:r>
            <a:r>
              <a:rPr lang="en-US" altLang="zh-CN" sz="1100" dirty="0" smtClean="0">
                <a:latin typeface="Times New Roman" pitchFamily="18" charset="0"/>
                <a:cs typeface="Times New Roman" pitchFamily="18" charset="0"/>
              </a:rPr>
              <a:t>  </a:t>
            </a:r>
            <a:r>
              <a:rPr lang="en-US" altLang="zh-CN" sz="1100" dirty="0" smtClean="0">
                <a:solidFill>
                  <a:srgbClr val="000000"/>
                </a:solidFill>
                <a:latin typeface="微软雅黑" pitchFamily="18" charset="0"/>
                <a:cs typeface="微软雅黑" pitchFamily="18" charset="0"/>
              </a:rPr>
              <a:t>Hive服务器可以访问多个元数据库服务，具有很好的可</a:t>
            </a:r>
          </a:p>
          <a:p>
            <a:pPr>
              <a:lnSpc>
                <a:spcPts val="1300"/>
              </a:lnSpc>
              <a:tabLst>
                <a:tab pos="63500" algn="l"/>
                <a:tab pos="139700" algn="l"/>
              </a:tabLst>
            </a:pPr>
            <a:r>
              <a:rPr lang="en-US" altLang="zh-CN" sz="2800" dirty="0" smtClean="0"/>
              <a:t>		</a:t>
            </a:r>
            <a:r>
              <a:rPr lang="en-US" altLang="zh-CN" sz="1100" dirty="0" smtClean="0">
                <a:solidFill>
                  <a:srgbClr val="000000"/>
                </a:solidFill>
                <a:latin typeface="微软雅黑" pitchFamily="18" charset="0"/>
                <a:cs typeface="微软雅黑" pitchFamily="18" charset="0"/>
              </a:rPr>
              <a:t>扩展性</a:t>
            </a:r>
          </a:p>
          <a:p>
            <a:pPr>
              <a:lnSpc>
                <a:spcPts val="1600"/>
              </a:lnSpc>
              <a:tabLst>
                <a:tab pos="63500" algn="l"/>
                <a:tab pos="139700" algn="l"/>
              </a:tabLst>
            </a:pPr>
            <a:r>
              <a:rPr lang="en-US" altLang="zh-CN" sz="1100" dirty="0" smtClean="0">
                <a:solidFill>
                  <a:srgbClr val="000000"/>
                </a:solidFill>
                <a:latin typeface="微软雅黑" pitchFamily="18" charset="0"/>
                <a:cs typeface="微软雅黑" pitchFamily="18" charset="0"/>
              </a:rPr>
              <a:t>–</a:t>
            </a:r>
            <a:r>
              <a:rPr lang="en-US" altLang="zh-CN" sz="1100" dirty="0" smtClean="0">
                <a:solidFill>
                  <a:srgbClr val="000000"/>
                </a:solidFill>
                <a:latin typeface="Times New Roman" pitchFamily="18" charset="0"/>
                <a:cs typeface="Times New Roman" pitchFamily="18" charset="0"/>
              </a:rPr>
              <a:t> </a:t>
            </a:r>
            <a:r>
              <a:rPr lang="en-US" altLang="zh-CN" sz="1100" dirty="0" smtClean="0">
                <a:latin typeface="Times New Roman" pitchFamily="18" charset="0"/>
                <a:cs typeface="Times New Roman" pitchFamily="18" charset="0"/>
              </a:rPr>
              <a:t>  </a:t>
            </a:r>
            <a:r>
              <a:rPr lang="en-US" altLang="zh-CN" sz="1100" dirty="0" smtClean="0">
                <a:solidFill>
                  <a:srgbClr val="000000"/>
                </a:solidFill>
                <a:latin typeface="微软雅黑" pitchFamily="18" charset="0"/>
                <a:cs typeface="微软雅黑" pitchFamily="18" charset="0"/>
              </a:rPr>
              <a:t>元数据库可部署于防火墙之后，通过JDBC或ODBC远程</a:t>
            </a:r>
          </a:p>
        </p:txBody>
      </p:sp>
      <p:sp>
        <p:nvSpPr>
          <p:cNvPr id="17" name="TextBox 1"/>
          <p:cNvSpPr txBox="1"/>
          <p:nvPr/>
        </p:nvSpPr>
        <p:spPr>
          <a:xfrm>
            <a:off x="4705400" y="5274072"/>
            <a:ext cx="1551707" cy="200055"/>
          </a:xfrm>
          <a:prstGeom prst="rect">
            <a:avLst/>
          </a:prstGeom>
          <a:noFill/>
        </p:spPr>
        <p:txBody>
          <a:bodyPr wrap="none" lIns="0" tIns="0" rIns="0" rtlCol="0">
            <a:spAutoFit/>
          </a:bodyPr>
          <a:lstStyle/>
          <a:p>
            <a:pPr>
              <a:lnSpc>
                <a:spcPts val="1200"/>
              </a:lnSpc>
              <a:tabLst/>
            </a:pPr>
            <a:r>
              <a:rPr lang="en-US" altLang="zh-CN" sz="1100" dirty="0" smtClean="0">
                <a:solidFill>
                  <a:srgbClr val="000000"/>
                </a:solidFill>
                <a:latin typeface="微软雅黑" pitchFamily="18" charset="0"/>
                <a:cs typeface="微软雅黑" pitchFamily="18" charset="0"/>
              </a:rPr>
              <a:t>访问，具有更好的安全性</a:t>
            </a:r>
          </a:p>
        </p:txBody>
      </p:sp>
    </p:spTree>
    <p:extLst>
      <p:ext uri="{BB962C8B-B14F-4D97-AF65-F5344CB8AC3E}">
        <p14:creationId xmlns:p14="http://schemas.microsoft.com/office/powerpoint/2010/main" val="675087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Hive</a:t>
            </a:r>
            <a:r>
              <a:rPr lang="zh-CN" altLang="en-US" dirty="0"/>
              <a:t>数据存储－行</a:t>
            </a:r>
            <a:r>
              <a:rPr lang="zh-CN" altLang="en-US" dirty="0" smtClean="0"/>
              <a:t>格式</a:t>
            </a:r>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11</a:t>
            </a:fld>
            <a:endParaRPr lang="zh-CN" altLang="en-US" dirty="0"/>
          </a:p>
        </p:txBody>
      </p:sp>
      <p:sp>
        <p:nvSpPr>
          <p:cNvPr id="6" name="TextBox 1"/>
          <p:cNvSpPr txBox="1"/>
          <p:nvPr/>
        </p:nvSpPr>
        <p:spPr>
          <a:xfrm>
            <a:off x="447356" y="1065436"/>
            <a:ext cx="219612" cy="1367041"/>
          </a:xfrm>
          <a:prstGeom prst="rect">
            <a:avLst/>
          </a:prstGeom>
          <a:noFill/>
        </p:spPr>
        <p:txBody>
          <a:bodyPr wrap="none" lIns="0" tIns="0" rIns="0" rtlCol="0">
            <a:spAutoFit/>
          </a:bodyPr>
          <a:lstStyle/>
          <a:p>
            <a:pPr>
              <a:lnSpc>
                <a:spcPts val="1600"/>
              </a:lnSpc>
              <a:tabLst/>
            </a:pPr>
            <a:r>
              <a:rPr lang="en-US" altLang="zh-CN" dirty="0" smtClean="0">
                <a:solidFill>
                  <a:srgbClr val="000000"/>
                </a:solidFill>
                <a:latin typeface="Wingdings" pitchFamily="18" charset="0"/>
                <a:cs typeface="Wingdings" pitchFamily="18" charset="0"/>
              </a:rPr>
              <a:t>l</a:t>
            </a:r>
            <a:r>
              <a:rPr lang="en-US" altLang="zh-CN" dirty="0" smtClean="0">
                <a:solidFill>
                  <a:srgbClr val="000000"/>
                </a:solidFill>
                <a:latin typeface="Times New Roman" pitchFamily="18" charset="0"/>
                <a:cs typeface="Times New Roman" pitchFamily="18" charset="0"/>
              </a:rPr>
              <a:t> </a:t>
            </a:r>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700"/>
              </a:lnSpc>
              <a:tabLst/>
            </a:pPr>
            <a:r>
              <a:rPr lang="en-US" altLang="zh-CN" dirty="0" smtClean="0">
                <a:solidFill>
                  <a:srgbClr val="000000"/>
                </a:solidFill>
                <a:latin typeface="Wingdings" pitchFamily="18" charset="0"/>
                <a:cs typeface="Wingdings" pitchFamily="18" charset="0"/>
              </a:rPr>
              <a:t>l</a:t>
            </a:r>
            <a:r>
              <a:rPr lang="en-US" altLang="zh-CN" dirty="0" smtClean="0">
                <a:solidFill>
                  <a:srgbClr val="000000"/>
                </a:solidFill>
                <a:latin typeface="Times New Roman" pitchFamily="18" charset="0"/>
                <a:cs typeface="Times New Roman" pitchFamily="18" charset="0"/>
              </a:rPr>
              <a:t> </a:t>
            </a:r>
          </a:p>
        </p:txBody>
      </p:sp>
      <p:sp>
        <p:nvSpPr>
          <p:cNvPr id="7" name="TextBox 1"/>
          <p:cNvSpPr txBox="1"/>
          <p:nvPr/>
        </p:nvSpPr>
        <p:spPr>
          <a:xfrm>
            <a:off x="815656" y="1052736"/>
            <a:ext cx="3512693" cy="1649169"/>
          </a:xfrm>
          <a:prstGeom prst="rect">
            <a:avLst/>
          </a:prstGeom>
          <a:noFill/>
        </p:spPr>
        <p:txBody>
          <a:bodyPr wrap="none" lIns="0" tIns="0" rIns="0" rtlCol="0">
            <a:spAutoFit/>
          </a:bodyPr>
          <a:lstStyle/>
          <a:p>
            <a:pPr>
              <a:lnSpc>
                <a:spcPts val="1800"/>
              </a:lnSpc>
              <a:tabLst>
                <a:tab pos="63500" algn="l"/>
              </a:tabLst>
            </a:pPr>
            <a:r>
              <a:rPr lang="en-US" altLang="zh-CN" dirty="0" smtClean="0">
                <a:solidFill>
                  <a:srgbClr val="000000"/>
                </a:solidFill>
                <a:latin typeface="微软雅黑" pitchFamily="18" charset="0"/>
                <a:cs typeface="微软雅黑" pitchFamily="18" charset="0"/>
              </a:rPr>
              <a:t>Hive数据存储格式的两个维度：</a:t>
            </a:r>
          </a:p>
          <a:p>
            <a:pPr>
              <a:lnSpc>
                <a:spcPts val="2000"/>
              </a:lnSpc>
              <a:tabLst>
                <a:tab pos="63500" algn="l"/>
              </a:tabLst>
            </a:pPr>
            <a:r>
              <a:rPr lang="en-US" altLang="zh-CN" sz="2400" dirty="0" smtClean="0"/>
              <a:t>	</a:t>
            </a: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行格式（row</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format）</a:t>
            </a:r>
          </a:p>
          <a:p>
            <a:pPr>
              <a:lnSpc>
                <a:spcPts val="2100"/>
              </a:lnSpc>
              <a:tabLst>
                <a:tab pos="63500" algn="l"/>
              </a:tabLst>
            </a:pPr>
            <a:r>
              <a:rPr lang="en-US" altLang="zh-CN" sz="2400" dirty="0" smtClean="0"/>
              <a:t>	</a:t>
            </a: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文件存储格式（file</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format）</a:t>
            </a:r>
          </a:p>
          <a:p>
            <a:pPr>
              <a:lnSpc>
                <a:spcPts val="1000"/>
              </a:lnSpc>
            </a:pPr>
            <a:endParaRPr lang="en-US" altLang="zh-CN" sz="2400" dirty="0" smtClean="0"/>
          </a:p>
          <a:p>
            <a:pPr>
              <a:lnSpc>
                <a:spcPts val="1000"/>
              </a:lnSpc>
            </a:pPr>
            <a:endParaRPr lang="en-US" altLang="zh-CN" sz="2400" dirty="0" smtClean="0"/>
          </a:p>
          <a:p>
            <a:pPr>
              <a:lnSpc>
                <a:spcPts val="2500"/>
              </a:lnSpc>
              <a:tabLst>
                <a:tab pos="63500" algn="l"/>
              </a:tabLst>
            </a:pPr>
            <a:r>
              <a:rPr lang="en-US" altLang="zh-CN" dirty="0" smtClean="0">
                <a:solidFill>
                  <a:srgbClr val="000000"/>
                </a:solidFill>
                <a:latin typeface="微软雅黑" pitchFamily="18" charset="0"/>
                <a:cs typeface="微软雅黑" pitchFamily="18" charset="0"/>
              </a:rPr>
              <a:t>行格式</a:t>
            </a:r>
          </a:p>
          <a:p>
            <a:pPr>
              <a:lnSpc>
                <a:spcPts val="2100"/>
              </a:lnSpc>
              <a:tabLst>
                <a:tab pos="63500" algn="l"/>
              </a:tabLst>
            </a:pPr>
            <a:r>
              <a:rPr lang="en-US" altLang="zh-CN" sz="2400" dirty="0" smtClean="0"/>
              <a:t>	</a:t>
            </a: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SerDe（Serializer-Deserializer）</a:t>
            </a:r>
          </a:p>
        </p:txBody>
      </p:sp>
      <p:sp>
        <p:nvSpPr>
          <p:cNvPr id="8" name="TextBox 1"/>
          <p:cNvSpPr txBox="1"/>
          <p:nvPr/>
        </p:nvSpPr>
        <p:spPr>
          <a:xfrm>
            <a:off x="1158556" y="2703736"/>
            <a:ext cx="176330" cy="636072"/>
          </a:xfrm>
          <a:prstGeom prst="rect">
            <a:avLst/>
          </a:prstGeom>
          <a:noFill/>
        </p:spPr>
        <p:txBody>
          <a:bodyPr wrap="none" lIns="0" tIns="0" rIns="0" rtlCol="0">
            <a:spAutoFit/>
          </a:bodyPr>
          <a:lstStyle/>
          <a:p>
            <a:pPr>
              <a:lnSpc>
                <a:spcPts val="1200"/>
              </a:lnSpc>
              <a:tabLst/>
            </a:pPr>
            <a:r>
              <a:rPr lang="en-US" altLang="zh-CN" sz="1400" dirty="0" smtClean="0">
                <a:solidFill>
                  <a:srgbClr val="000000"/>
                </a:solidFill>
                <a:latin typeface="Wingdings" pitchFamily="18" charset="0"/>
                <a:cs typeface="Wingdings" pitchFamily="18" charset="0"/>
              </a:rPr>
              <a:t>ü</a:t>
            </a:r>
            <a:r>
              <a:rPr lang="en-US" altLang="zh-CN" sz="1400" dirty="0" smtClean="0">
                <a:solidFill>
                  <a:srgbClr val="000000"/>
                </a:solidFill>
                <a:latin typeface="Times New Roman" pitchFamily="18" charset="0"/>
                <a:cs typeface="Times New Roman" pitchFamily="18" charset="0"/>
              </a:rPr>
              <a:t> </a:t>
            </a:r>
          </a:p>
          <a:p>
            <a:pPr>
              <a:lnSpc>
                <a:spcPts val="1000"/>
              </a:lnSpc>
            </a:pPr>
            <a:endParaRPr lang="en-US" altLang="zh-CN" sz="2400" dirty="0" smtClean="0"/>
          </a:p>
          <a:p>
            <a:pPr>
              <a:lnSpc>
                <a:spcPts val="1000"/>
              </a:lnSpc>
            </a:pPr>
            <a:endParaRPr lang="en-US" altLang="zh-CN" sz="2400" dirty="0" smtClean="0"/>
          </a:p>
          <a:p>
            <a:pPr>
              <a:lnSpc>
                <a:spcPts val="1400"/>
              </a:lnSpc>
              <a:tabLst/>
            </a:pPr>
            <a:r>
              <a:rPr lang="en-US" altLang="zh-CN" sz="1400" dirty="0" smtClean="0">
                <a:solidFill>
                  <a:srgbClr val="000000"/>
                </a:solidFill>
                <a:latin typeface="Wingdings" pitchFamily="18" charset="0"/>
                <a:cs typeface="Wingdings" pitchFamily="18" charset="0"/>
              </a:rPr>
              <a:t>ü</a:t>
            </a:r>
            <a:r>
              <a:rPr lang="en-US" altLang="zh-CN" sz="1400" dirty="0" smtClean="0">
                <a:solidFill>
                  <a:srgbClr val="000000"/>
                </a:solidFill>
                <a:latin typeface="Times New Roman" pitchFamily="18" charset="0"/>
                <a:cs typeface="Times New Roman" pitchFamily="18" charset="0"/>
              </a:rPr>
              <a:t> </a:t>
            </a:r>
          </a:p>
        </p:txBody>
      </p:sp>
      <p:sp>
        <p:nvSpPr>
          <p:cNvPr id="9" name="TextBox 1"/>
          <p:cNvSpPr txBox="1"/>
          <p:nvPr/>
        </p:nvSpPr>
        <p:spPr>
          <a:xfrm>
            <a:off x="1514157" y="2678336"/>
            <a:ext cx="7306316" cy="866904"/>
          </a:xfrm>
          <a:prstGeom prst="rect">
            <a:avLst/>
          </a:prstGeom>
          <a:noFill/>
        </p:spPr>
        <p:txBody>
          <a:bodyPr wrap="square" lIns="0" tIns="0" rIns="0" rtlCol="0">
            <a:spAutoFit/>
          </a:bodyPr>
          <a:lstStyle/>
          <a:p>
            <a:pPr>
              <a:lnSpc>
                <a:spcPts val="1400"/>
              </a:lnSpc>
              <a:tabLst/>
            </a:pPr>
            <a:r>
              <a:rPr lang="en-US" altLang="zh-CN" sz="1400" dirty="0" smtClean="0">
                <a:solidFill>
                  <a:srgbClr val="000000"/>
                </a:solidFill>
                <a:latin typeface="微软雅黑" pitchFamily="18" charset="0"/>
                <a:cs typeface="微软雅黑" pitchFamily="18" charset="0"/>
              </a:rPr>
              <a:t>每行数据是在存储时要进行序列化操作（Serializer），</a:t>
            </a:r>
            <a:r>
              <a:rPr lang="en-US" altLang="zh-CN" sz="1400" dirty="0" err="1" smtClean="0">
                <a:solidFill>
                  <a:srgbClr val="000000"/>
                </a:solidFill>
                <a:latin typeface="微软雅黑" pitchFamily="18" charset="0"/>
                <a:cs typeface="微软雅黑" pitchFamily="18" charset="0"/>
              </a:rPr>
              <a:t>即将每行数据的属性结构及属性值转换为二进制数据流存入文件中</a:t>
            </a:r>
            <a:endParaRPr lang="en-US" altLang="zh-CN" sz="1400" dirty="0" smtClean="0">
              <a:solidFill>
                <a:srgbClr val="000000"/>
              </a:solidFill>
              <a:latin typeface="微软雅黑" pitchFamily="18" charset="0"/>
              <a:cs typeface="微软雅黑" pitchFamily="18" charset="0"/>
            </a:endParaRPr>
          </a:p>
          <a:p>
            <a:pPr>
              <a:lnSpc>
                <a:spcPts val="1800"/>
              </a:lnSpc>
              <a:tabLst/>
            </a:pPr>
            <a:r>
              <a:rPr lang="en-US" altLang="zh-CN" sz="1400" dirty="0" smtClean="0">
                <a:solidFill>
                  <a:srgbClr val="000000"/>
                </a:solidFill>
                <a:latin typeface="微软雅黑" pitchFamily="18" charset="0"/>
                <a:cs typeface="微软雅黑" pitchFamily="18" charset="0"/>
              </a:rPr>
              <a:t>读取时要进行反序列化操作（Deserializer），即将文件中存储的二进制数据量还原为每行数据的属性结构和属性值</a:t>
            </a:r>
          </a:p>
        </p:txBody>
      </p:sp>
      <p:sp>
        <p:nvSpPr>
          <p:cNvPr id="10" name="TextBox 1"/>
          <p:cNvSpPr txBox="1"/>
          <p:nvPr/>
        </p:nvSpPr>
        <p:spPr>
          <a:xfrm>
            <a:off x="879156" y="3792408"/>
            <a:ext cx="7807644" cy="725840"/>
          </a:xfrm>
          <a:prstGeom prst="rect">
            <a:avLst/>
          </a:prstGeom>
          <a:noFill/>
        </p:spPr>
        <p:txBody>
          <a:bodyPr wrap="square" lIns="0" tIns="0" rIns="0" rtlCol="0">
            <a:spAutoFit/>
          </a:bodyPr>
          <a:lstStyle/>
          <a:p>
            <a:pPr>
              <a:lnSpc>
                <a:spcPts val="1600"/>
              </a:lnSpc>
              <a:tabLst/>
            </a:pP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err="1" smtClean="0">
                <a:solidFill>
                  <a:srgbClr val="000000"/>
                </a:solidFill>
                <a:latin typeface="微软雅黑" pitchFamily="18" charset="0"/>
                <a:cs typeface="微软雅黑" pitchFamily="18" charset="0"/>
              </a:rPr>
              <a:t>Hive提供了多种序列化反序列化接口，开发者也可以扩展自己的SerDe接口设置数</a:t>
            </a:r>
            <a:r>
              <a:rPr lang="en-US" altLang="zh-CN" sz="1600" dirty="0" smtClean="0">
                <a:solidFill>
                  <a:srgbClr val="000000"/>
                </a:solidFill>
                <a:latin typeface="微软雅黑" pitchFamily="18" charset="0"/>
                <a:cs typeface="微软雅黑" pitchFamily="18" charset="0"/>
              </a:rPr>
              <a:t/>
            </a:r>
            <a:br>
              <a:rPr lang="en-US" altLang="zh-CN" sz="1600" dirty="0" smtClean="0">
                <a:solidFill>
                  <a:srgbClr val="000000"/>
                </a:solidFill>
                <a:latin typeface="微软雅黑" pitchFamily="18" charset="0"/>
                <a:cs typeface="微软雅黑" pitchFamily="18" charset="0"/>
              </a:rPr>
            </a:br>
            <a:r>
              <a:rPr lang="en-US" altLang="zh-CN" sz="1600" dirty="0" smtClean="0">
                <a:solidFill>
                  <a:srgbClr val="000000"/>
                </a:solidFill>
                <a:latin typeface="微软雅黑" pitchFamily="18" charset="0"/>
                <a:cs typeface="微软雅黑" pitchFamily="18" charset="0"/>
              </a:rPr>
              <a:t>     </a:t>
            </a:r>
            <a:r>
              <a:rPr lang="en-US" altLang="zh-CN" sz="1600" dirty="0" err="1" smtClean="0">
                <a:solidFill>
                  <a:srgbClr val="000000"/>
                </a:solidFill>
                <a:latin typeface="微软雅黑" pitchFamily="18" charset="0"/>
                <a:cs typeface="微软雅黑" pitchFamily="18" charset="0"/>
              </a:rPr>
              <a:t>据存储格式</a:t>
            </a:r>
            <a:endParaRPr lang="en-US" altLang="zh-CN" sz="1600" dirty="0" smtClean="0">
              <a:solidFill>
                <a:srgbClr val="000000"/>
              </a:solidFill>
              <a:latin typeface="微软雅黑" pitchFamily="18" charset="0"/>
              <a:cs typeface="微软雅黑" pitchFamily="18" charset="0"/>
            </a:endParaRPr>
          </a:p>
          <a:p>
            <a:pPr>
              <a:lnSpc>
                <a:spcPts val="2100"/>
              </a:lnSpc>
              <a:tabLst/>
            </a:pP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默认使用的SerDe接口为：延迟简单SerDe（LazySimpleSerDe）</a:t>
            </a:r>
          </a:p>
        </p:txBody>
      </p:sp>
      <p:sp>
        <p:nvSpPr>
          <p:cNvPr id="11" name="TextBox 1"/>
          <p:cNvSpPr txBox="1"/>
          <p:nvPr/>
        </p:nvSpPr>
        <p:spPr>
          <a:xfrm>
            <a:off x="1158556" y="4567232"/>
            <a:ext cx="176330" cy="661720"/>
          </a:xfrm>
          <a:prstGeom prst="rect">
            <a:avLst/>
          </a:prstGeom>
          <a:noFill/>
        </p:spPr>
        <p:txBody>
          <a:bodyPr wrap="none" lIns="0" tIns="0" rIns="0" rtlCol="0">
            <a:spAutoFit/>
          </a:bodyPr>
          <a:lstStyle/>
          <a:p>
            <a:pPr>
              <a:lnSpc>
                <a:spcPts val="1200"/>
              </a:lnSpc>
              <a:tabLst/>
            </a:pPr>
            <a:r>
              <a:rPr lang="en-US" altLang="zh-CN" sz="1400" dirty="0" smtClean="0">
                <a:solidFill>
                  <a:srgbClr val="000000"/>
                </a:solidFill>
                <a:latin typeface="Wingdings" pitchFamily="18" charset="0"/>
                <a:cs typeface="Wingdings" pitchFamily="18" charset="0"/>
              </a:rPr>
              <a:t>ü</a:t>
            </a:r>
            <a:r>
              <a:rPr lang="en-US" altLang="zh-CN" sz="1400" dirty="0" smtClean="0">
                <a:solidFill>
                  <a:srgbClr val="000000"/>
                </a:solidFill>
                <a:latin typeface="Times New Roman" pitchFamily="18" charset="0"/>
                <a:cs typeface="Times New Roman" pitchFamily="18" charset="0"/>
              </a:rPr>
              <a:t> </a:t>
            </a:r>
          </a:p>
          <a:p>
            <a:pPr>
              <a:lnSpc>
                <a:spcPts val="1800"/>
              </a:lnSpc>
              <a:tabLst/>
            </a:pPr>
            <a:r>
              <a:rPr lang="en-US" altLang="zh-CN" sz="1400" dirty="0" smtClean="0">
                <a:solidFill>
                  <a:srgbClr val="000000"/>
                </a:solidFill>
                <a:latin typeface="Wingdings" pitchFamily="18" charset="0"/>
                <a:cs typeface="Wingdings" pitchFamily="18" charset="0"/>
              </a:rPr>
              <a:t>ü</a:t>
            </a:r>
            <a:r>
              <a:rPr lang="en-US" altLang="zh-CN" sz="1400" dirty="0" smtClean="0">
                <a:solidFill>
                  <a:srgbClr val="000000"/>
                </a:solidFill>
                <a:latin typeface="Times New Roman" pitchFamily="18" charset="0"/>
                <a:cs typeface="Times New Roman" pitchFamily="18" charset="0"/>
              </a:rPr>
              <a:t> </a:t>
            </a:r>
          </a:p>
          <a:p>
            <a:pPr>
              <a:lnSpc>
                <a:spcPts val="1800"/>
              </a:lnSpc>
              <a:tabLst/>
            </a:pPr>
            <a:r>
              <a:rPr lang="en-US" altLang="zh-CN" sz="1400" dirty="0" smtClean="0">
                <a:solidFill>
                  <a:srgbClr val="000000"/>
                </a:solidFill>
                <a:latin typeface="Wingdings" pitchFamily="18" charset="0"/>
                <a:cs typeface="Wingdings" pitchFamily="18" charset="0"/>
              </a:rPr>
              <a:t>ü</a:t>
            </a:r>
            <a:r>
              <a:rPr lang="en-US" altLang="zh-CN" sz="1400" dirty="0" smtClean="0">
                <a:solidFill>
                  <a:srgbClr val="000000"/>
                </a:solidFill>
                <a:latin typeface="Times New Roman" pitchFamily="18" charset="0"/>
                <a:cs typeface="Times New Roman" pitchFamily="18" charset="0"/>
              </a:rPr>
              <a:t> </a:t>
            </a:r>
          </a:p>
        </p:txBody>
      </p:sp>
      <p:sp>
        <p:nvSpPr>
          <p:cNvPr id="12" name="TextBox 1"/>
          <p:cNvSpPr txBox="1"/>
          <p:nvPr/>
        </p:nvSpPr>
        <p:spPr>
          <a:xfrm>
            <a:off x="1514156" y="4541832"/>
            <a:ext cx="6836808" cy="687368"/>
          </a:xfrm>
          <a:prstGeom prst="rect">
            <a:avLst/>
          </a:prstGeom>
          <a:noFill/>
        </p:spPr>
        <p:txBody>
          <a:bodyPr wrap="none" lIns="0" tIns="0" rIns="0" rtlCol="0">
            <a:spAutoFit/>
          </a:bodyPr>
          <a:lstStyle/>
          <a:p>
            <a:pPr>
              <a:lnSpc>
                <a:spcPts val="1400"/>
              </a:lnSpc>
              <a:tabLst/>
            </a:pPr>
            <a:r>
              <a:rPr lang="en-US" altLang="zh-CN" sz="1400" dirty="0" smtClean="0">
                <a:solidFill>
                  <a:srgbClr val="000000"/>
                </a:solidFill>
                <a:latin typeface="微软雅黑" pitchFamily="18" charset="0"/>
                <a:cs typeface="微软雅黑" pitchFamily="18" charset="0"/>
              </a:rPr>
              <a:t>以回车符（ASCII码13）区分不同的行</a:t>
            </a:r>
          </a:p>
          <a:p>
            <a:pPr>
              <a:lnSpc>
                <a:spcPts val="1800"/>
              </a:lnSpc>
              <a:tabLst/>
            </a:pPr>
            <a:r>
              <a:rPr lang="en-US" altLang="zh-CN" sz="1400" dirty="0" smtClean="0">
                <a:solidFill>
                  <a:srgbClr val="000000"/>
                </a:solidFill>
                <a:latin typeface="微软雅黑" pitchFamily="18" charset="0"/>
                <a:cs typeface="微软雅黑" pitchFamily="18" charset="0"/>
              </a:rPr>
              <a:t>以CTRL-A（ASCII码1）区分一行中的不同列</a:t>
            </a:r>
          </a:p>
          <a:p>
            <a:pPr>
              <a:lnSpc>
                <a:spcPts val="1800"/>
              </a:lnSpc>
              <a:tabLst/>
            </a:pPr>
            <a:r>
              <a:rPr lang="en-US" altLang="zh-CN" sz="1400" dirty="0" smtClean="0">
                <a:solidFill>
                  <a:srgbClr val="000000"/>
                </a:solidFill>
                <a:latin typeface="微软雅黑" pitchFamily="18" charset="0"/>
                <a:cs typeface="微软雅黑" pitchFamily="18" charset="0"/>
              </a:rPr>
              <a:t>延迟（Lazy）指只有当某列数据被访问时才会进行反序列化操作，以提高数据存储效率</a:t>
            </a:r>
          </a:p>
        </p:txBody>
      </p:sp>
    </p:spTree>
    <p:extLst>
      <p:ext uri="{BB962C8B-B14F-4D97-AF65-F5344CB8AC3E}">
        <p14:creationId xmlns:p14="http://schemas.microsoft.com/office/powerpoint/2010/main" val="3976154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Hive</a:t>
            </a:r>
            <a:r>
              <a:rPr lang="zh-CN" altLang="en-US" dirty="0"/>
              <a:t>数据存储－文件</a:t>
            </a:r>
            <a:r>
              <a:rPr lang="zh-CN" altLang="en-US" dirty="0" smtClean="0"/>
              <a:t>格式</a:t>
            </a:r>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12</a:t>
            </a:fld>
            <a:endParaRPr lang="zh-CN" altLang="en-US" dirty="0"/>
          </a:p>
        </p:txBody>
      </p:sp>
      <p:sp>
        <p:nvSpPr>
          <p:cNvPr id="6" name="Freeform 3"/>
          <p:cNvSpPr/>
          <p:nvPr/>
        </p:nvSpPr>
        <p:spPr>
          <a:xfrm>
            <a:off x="963600" y="1576897"/>
            <a:ext cx="7116688" cy="2232738"/>
          </a:xfrm>
          <a:custGeom>
            <a:avLst/>
            <a:gdLst>
              <a:gd name="connsiteX0" fmla="*/ 0 w 7116688"/>
              <a:gd name="connsiteY0" fmla="*/ 2232738 h 2232738"/>
              <a:gd name="connsiteX1" fmla="*/ 7116688 w 7116688"/>
              <a:gd name="connsiteY1" fmla="*/ 2232738 h 2232738"/>
              <a:gd name="connsiteX2" fmla="*/ 7116688 w 7116688"/>
              <a:gd name="connsiteY2" fmla="*/ 0 h 2232738"/>
              <a:gd name="connsiteX3" fmla="*/ 0 w 7116688"/>
              <a:gd name="connsiteY3" fmla="*/ 0 h 2232738"/>
              <a:gd name="connsiteX4" fmla="*/ 0 w 7116688"/>
              <a:gd name="connsiteY4" fmla="*/ 2232738 h 223273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116688" h="2232738">
                <a:moveTo>
                  <a:pt x="0" y="2232738"/>
                </a:moveTo>
                <a:lnTo>
                  <a:pt x="7116688" y="2232738"/>
                </a:lnTo>
                <a:lnTo>
                  <a:pt x="7116688" y="0"/>
                </a:lnTo>
                <a:lnTo>
                  <a:pt x="0" y="0"/>
                </a:lnTo>
                <a:lnTo>
                  <a:pt x="0" y="2232738"/>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943496" y="1556792"/>
            <a:ext cx="7156896" cy="2273063"/>
          </a:xfrm>
          <a:custGeom>
            <a:avLst/>
            <a:gdLst>
              <a:gd name="connsiteX0" fmla="*/ 10052 w 7156896"/>
              <a:gd name="connsiteY0" fmla="*/ 10052 h 2273063"/>
              <a:gd name="connsiteX1" fmla="*/ 7146844 w 7156896"/>
              <a:gd name="connsiteY1" fmla="*/ 10052 h 2273063"/>
              <a:gd name="connsiteX2" fmla="*/ 7146844 w 7156896"/>
              <a:gd name="connsiteY2" fmla="*/ 2263010 h 2273063"/>
              <a:gd name="connsiteX3" fmla="*/ 10052 w 7156896"/>
              <a:gd name="connsiteY3" fmla="*/ 2263010 h 2273063"/>
              <a:gd name="connsiteX4" fmla="*/ 10052 w 7156896"/>
              <a:gd name="connsiteY4" fmla="*/ 10052 h 227306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156896" h="2273063">
                <a:moveTo>
                  <a:pt x="10052" y="10052"/>
                </a:moveTo>
                <a:lnTo>
                  <a:pt x="7146844" y="10052"/>
                </a:lnTo>
                <a:lnTo>
                  <a:pt x="7146844" y="2263010"/>
                </a:lnTo>
                <a:lnTo>
                  <a:pt x="10052" y="2263010"/>
                </a:lnTo>
                <a:lnTo>
                  <a:pt x="10052" y="10052"/>
                </a:lnTo>
              </a:path>
            </a:pathLst>
          </a:custGeom>
          <a:solidFill>
            <a:srgbClr val="000000">
              <a:alpha val="0"/>
            </a:srgbClr>
          </a:solidFill>
          <a:ln w="25400">
            <a:solidFill>
              <a:srgbClr val="4F81BD">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957250" y="3883393"/>
            <a:ext cx="2123582" cy="1942731"/>
          </a:xfrm>
          <a:custGeom>
            <a:avLst/>
            <a:gdLst>
              <a:gd name="connsiteX0" fmla="*/ 6350 w 2123582"/>
              <a:gd name="connsiteY0" fmla="*/ 6350 h 1942731"/>
              <a:gd name="connsiteX1" fmla="*/ 2117232 w 2123582"/>
              <a:gd name="connsiteY1" fmla="*/ 6350 h 1942731"/>
              <a:gd name="connsiteX2" fmla="*/ 2117232 w 2123582"/>
              <a:gd name="connsiteY2" fmla="*/ 1936381 h 1942731"/>
              <a:gd name="connsiteX3" fmla="*/ 6350 w 2123582"/>
              <a:gd name="connsiteY3" fmla="*/ 1936381 h 1942731"/>
              <a:gd name="connsiteX4" fmla="*/ 6350 w 2123582"/>
              <a:gd name="connsiteY4" fmla="*/ 6350 h 194273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23582" h="1942731">
                <a:moveTo>
                  <a:pt x="6350" y="6350"/>
                </a:moveTo>
                <a:lnTo>
                  <a:pt x="2117232" y="6350"/>
                </a:lnTo>
                <a:lnTo>
                  <a:pt x="2117232" y="1936381"/>
                </a:lnTo>
                <a:lnTo>
                  <a:pt x="6350" y="1936381"/>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3161884" y="3883395"/>
            <a:ext cx="2331385" cy="1942730"/>
          </a:xfrm>
          <a:custGeom>
            <a:avLst/>
            <a:gdLst>
              <a:gd name="connsiteX0" fmla="*/ 6350 w 2331385"/>
              <a:gd name="connsiteY0" fmla="*/ 6350 h 1942730"/>
              <a:gd name="connsiteX1" fmla="*/ 2325035 w 2331385"/>
              <a:gd name="connsiteY1" fmla="*/ 6350 h 1942730"/>
              <a:gd name="connsiteX2" fmla="*/ 2325035 w 2331385"/>
              <a:gd name="connsiteY2" fmla="*/ 1936380 h 1942730"/>
              <a:gd name="connsiteX3" fmla="*/ 6350 w 2331385"/>
              <a:gd name="connsiteY3" fmla="*/ 1936380 h 1942730"/>
              <a:gd name="connsiteX4" fmla="*/ 6350 w 2331385"/>
              <a:gd name="connsiteY4" fmla="*/ 6350 h 194273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331385" h="1942730">
                <a:moveTo>
                  <a:pt x="6350" y="6350"/>
                </a:moveTo>
                <a:lnTo>
                  <a:pt x="2325035" y="6350"/>
                </a:lnTo>
                <a:lnTo>
                  <a:pt x="2325035" y="1936380"/>
                </a:lnTo>
                <a:lnTo>
                  <a:pt x="6350" y="193638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5540881" y="3883395"/>
            <a:ext cx="2545758" cy="1942731"/>
          </a:xfrm>
          <a:custGeom>
            <a:avLst/>
            <a:gdLst>
              <a:gd name="connsiteX0" fmla="*/ 6350 w 2545758"/>
              <a:gd name="connsiteY0" fmla="*/ 6350 h 1942731"/>
              <a:gd name="connsiteX1" fmla="*/ 2539408 w 2545758"/>
              <a:gd name="connsiteY1" fmla="*/ 6350 h 1942731"/>
              <a:gd name="connsiteX2" fmla="*/ 2539408 w 2545758"/>
              <a:gd name="connsiteY2" fmla="*/ 1936381 h 1942731"/>
              <a:gd name="connsiteX3" fmla="*/ 6350 w 2545758"/>
              <a:gd name="connsiteY3" fmla="*/ 1936381 h 1942731"/>
              <a:gd name="connsiteX4" fmla="*/ 6350 w 2545758"/>
              <a:gd name="connsiteY4" fmla="*/ 6350 h 194273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45758" h="1942731">
                <a:moveTo>
                  <a:pt x="6350" y="6350"/>
                </a:moveTo>
                <a:lnTo>
                  <a:pt x="2539408" y="6350"/>
                </a:lnTo>
                <a:lnTo>
                  <a:pt x="2539408" y="1936381"/>
                </a:lnTo>
                <a:lnTo>
                  <a:pt x="6350" y="1936381"/>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3"/>
          <p:cNvPicPr>
            <a:picLocks noChangeAspect="1" noChangeArrowheads="1"/>
          </p:cNvPicPr>
          <p:nvPr/>
        </p:nvPicPr>
        <p:blipFill>
          <a:blip r:embed="rId2"/>
          <a:srcRect/>
          <a:stretch>
            <a:fillRect/>
          </a:stretch>
        </p:blipFill>
        <p:spPr bwMode="auto">
          <a:xfrm>
            <a:off x="946603" y="1559511"/>
            <a:ext cx="7150100" cy="2260600"/>
          </a:xfrm>
          <a:prstGeom prst="rect">
            <a:avLst/>
          </a:prstGeom>
          <a:noFill/>
        </p:spPr>
      </p:pic>
      <p:sp>
        <p:nvSpPr>
          <p:cNvPr id="12" name="TextBox 1"/>
          <p:cNvSpPr txBox="1"/>
          <p:nvPr/>
        </p:nvSpPr>
        <p:spPr>
          <a:xfrm>
            <a:off x="397721" y="1051981"/>
            <a:ext cx="6385979" cy="353943"/>
          </a:xfrm>
          <a:prstGeom prst="rect">
            <a:avLst/>
          </a:prstGeom>
          <a:noFill/>
        </p:spPr>
        <p:txBody>
          <a:bodyPr wrap="none" lIns="0" tIns="0" rIns="0" rtlCol="0">
            <a:spAutoFit/>
          </a:bodyPr>
          <a:lstStyle/>
          <a:p>
            <a:pPr>
              <a:lnSpc>
                <a:spcPts val="2400"/>
              </a:lnSpc>
              <a:tabLst/>
            </a:pPr>
            <a:r>
              <a:rPr lang="en-US" altLang="zh-CN" sz="1583" dirty="0" smtClean="0">
                <a:solidFill>
                  <a:srgbClr val="000000"/>
                </a:solidFill>
                <a:latin typeface="Wingdings" pitchFamily="18" charset="0"/>
                <a:cs typeface="Wingdings" pitchFamily="18" charset="0"/>
              </a:rPr>
              <a:t>l</a:t>
            </a:r>
            <a:r>
              <a:rPr lang="en-US" altLang="zh-CN" sz="1583" dirty="0" smtClean="0">
                <a:solidFill>
                  <a:srgbClr val="000000"/>
                </a:solidFill>
                <a:latin typeface="Times New Roman" pitchFamily="18" charset="0"/>
                <a:cs typeface="Times New Roman" pitchFamily="18" charset="0"/>
              </a:rPr>
              <a:t> </a:t>
            </a:r>
            <a:r>
              <a:rPr lang="en-US" altLang="zh-CN" sz="1583" dirty="0" smtClean="0">
                <a:latin typeface="Times New Roman" pitchFamily="18" charset="0"/>
                <a:cs typeface="Times New Roman" pitchFamily="18" charset="0"/>
              </a:rPr>
              <a:t>  </a:t>
            </a:r>
            <a:r>
              <a:rPr lang="en-US" altLang="zh-CN" sz="1583" dirty="0" err="1" smtClean="0">
                <a:solidFill>
                  <a:srgbClr val="000000"/>
                </a:solidFill>
                <a:latin typeface="微软雅黑" pitchFamily="18" charset="0"/>
                <a:cs typeface="微软雅黑" pitchFamily="18" charset="0"/>
              </a:rPr>
              <a:t>文件存储格式（file</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format）：数据表中的数据是如何存储到文件中</a:t>
            </a:r>
          </a:p>
        </p:txBody>
      </p:sp>
      <p:sp>
        <p:nvSpPr>
          <p:cNvPr id="13" name="TextBox 1"/>
          <p:cNvSpPr txBox="1"/>
          <p:nvPr/>
        </p:nvSpPr>
        <p:spPr>
          <a:xfrm>
            <a:off x="1035503" y="3985211"/>
            <a:ext cx="1943100" cy="1282700"/>
          </a:xfrm>
          <a:prstGeom prst="rect">
            <a:avLst/>
          </a:prstGeom>
          <a:noFill/>
        </p:spPr>
        <p:txBody>
          <a:bodyPr wrap="none" lIns="0" tIns="0" rIns="0" rtlCol="0">
            <a:spAutoFit/>
          </a:bodyPr>
          <a:lstStyle/>
          <a:p>
            <a:pPr>
              <a:lnSpc>
                <a:spcPts val="1200"/>
              </a:lnSpc>
              <a:tabLst>
                <a:tab pos="139700" algn="l"/>
                <a:tab pos="622300" algn="l"/>
              </a:tabLst>
            </a:pPr>
            <a:r>
              <a:rPr lang="en-US" altLang="zh-CN" dirty="0" smtClean="0"/>
              <a:t>		</a:t>
            </a:r>
            <a:r>
              <a:rPr lang="en-US" altLang="zh-CN" sz="949" dirty="0" smtClean="0">
                <a:solidFill>
                  <a:srgbClr val="000000"/>
                </a:solidFill>
                <a:latin typeface="微软雅黑" pitchFamily="18" charset="0"/>
                <a:cs typeface="微软雅黑" pitchFamily="18" charset="0"/>
              </a:rPr>
              <a:t>文本文件存储</a:t>
            </a:r>
          </a:p>
          <a:p>
            <a:pPr>
              <a:lnSpc>
                <a:spcPts val="1500"/>
              </a:lnSpc>
              <a:tabLst>
                <a:tab pos="139700" algn="l"/>
                <a:tab pos="622300" algn="l"/>
              </a:tabLst>
            </a:pPr>
            <a:r>
              <a:rPr lang="en-US" altLang="zh-CN" sz="949" dirty="0" smtClean="0">
                <a:solidFill>
                  <a:srgbClr val="000000"/>
                </a:solidFill>
                <a:latin typeface="微软雅黑" pitchFamily="18" charset="0"/>
                <a:cs typeface="微软雅黑" pitchFamily="18" charset="0"/>
              </a:rPr>
              <a:t>–</a:t>
            </a:r>
            <a:r>
              <a:rPr lang="en-US" altLang="zh-CN" sz="949" dirty="0" smtClean="0">
                <a:solidFill>
                  <a:srgbClr val="000000"/>
                </a:solidFill>
                <a:latin typeface="Times New Roman" pitchFamily="18" charset="0"/>
                <a:cs typeface="Times New Roman" pitchFamily="18" charset="0"/>
              </a:rPr>
              <a:t> </a:t>
            </a:r>
            <a:r>
              <a:rPr lang="en-US" altLang="zh-CN" sz="949" dirty="0" smtClean="0">
                <a:latin typeface="Times New Roman" pitchFamily="18" charset="0"/>
                <a:cs typeface="Times New Roman" pitchFamily="18" charset="0"/>
              </a:rPr>
              <a:t>  </a:t>
            </a:r>
            <a:r>
              <a:rPr lang="en-US" altLang="zh-CN" sz="949" dirty="0" smtClean="0">
                <a:solidFill>
                  <a:srgbClr val="000000"/>
                </a:solidFill>
                <a:latin typeface="微软雅黑" pitchFamily="18" charset="0"/>
                <a:cs typeface="微软雅黑" pitchFamily="18" charset="0"/>
              </a:rPr>
              <a:t>带分隔符的文本文件</a:t>
            </a:r>
          </a:p>
          <a:p>
            <a:pPr>
              <a:lnSpc>
                <a:spcPts val="1500"/>
              </a:lnSpc>
              <a:tabLst>
                <a:tab pos="139700" algn="l"/>
                <a:tab pos="622300" algn="l"/>
              </a:tabLst>
            </a:pPr>
            <a:r>
              <a:rPr lang="en-US" altLang="zh-CN" sz="949" dirty="0" smtClean="0">
                <a:solidFill>
                  <a:srgbClr val="000000"/>
                </a:solidFill>
                <a:latin typeface="微软雅黑" pitchFamily="18" charset="0"/>
                <a:cs typeface="微软雅黑" pitchFamily="18" charset="0"/>
              </a:rPr>
              <a:t>–</a:t>
            </a:r>
            <a:r>
              <a:rPr lang="en-US" altLang="zh-CN" sz="949" dirty="0" smtClean="0">
                <a:solidFill>
                  <a:srgbClr val="000000"/>
                </a:solidFill>
                <a:latin typeface="Times New Roman" pitchFamily="18" charset="0"/>
                <a:cs typeface="Times New Roman" pitchFamily="18" charset="0"/>
              </a:rPr>
              <a:t> </a:t>
            </a:r>
            <a:r>
              <a:rPr lang="en-US" altLang="zh-CN" sz="949" dirty="0" smtClean="0">
                <a:latin typeface="Times New Roman" pitchFamily="18" charset="0"/>
                <a:cs typeface="Times New Roman" pitchFamily="18" charset="0"/>
              </a:rPr>
              <a:t>  </a:t>
            </a:r>
            <a:r>
              <a:rPr lang="en-US" altLang="zh-CN" sz="949" dirty="0" smtClean="0">
                <a:solidFill>
                  <a:srgbClr val="000000"/>
                </a:solidFill>
                <a:latin typeface="微软雅黑" pitchFamily="18" charset="0"/>
                <a:cs typeface="微软雅黑" pitchFamily="18" charset="0"/>
              </a:rPr>
              <a:t>行以回车符进行分割，列用CTRL-</a:t>
            </a:r>
          </a:p>
          <a:p>
            <a:pPr>
              <a:lnSpc>
                <a:spcPts val="1300"/>
              </a:lnSpc>
              <a:tabLst>
                <a:tab pos="139700" algn="l"/>
                <a:tab pos="622300" algn="l"/>
              </a:tabLst>
            </a:pPr>
            <a:r>
              <a:rPr lang="en-US" altLang="zh-CN" dirty="0" smtClean="0"/>
              <a:t>	</a:t>
            </a:r>
            <a:r>
              <a:rPr lang="en-US" altLang="zh-CN" sz="949" dirty="0" smtClean="0">
                <a:solidFill>
                  <a:srgbClr val="000000"/>
                </a:solidFill>
                <a:latin typeface="微软雅黑" pitchFamily="18" charset="0"/>
                <a:cs typeface="微软雅黑" pitchFamily="18" charset="0"/>
              </a:rPr>
              <a:t>A分割</a:t>
            </a:r>
          </a:p>
          <a:p>
            <a:pPr>
              <a:lnSpc>
                <a:spcPts val="1500"/>
              </a:lnSpc>
              <a:tabLst>
                <a:tab pos="139700" algn="l"/>
                <a:tab pos="622300" algn="l"/>
              </a:tabLst>
            </a:pPr>
            <a:r>
              <a:rPr lang="en-US" altLang="zh-CN" sz="949" dirty="0" smtClean="0">
                <a:solidFill>
                  <a:srgbClr val="000000"/>
                </a:solidFill>
                <a:latin typeface="微软雅黑" pitchFamily="18" charset="0"/>
                <a:cs typeface="微软雅黑" pitchFamily="18" charset="0"/>
              </a:rPr>
              <a:t>–</a:t>
            </a:r>
            <a:r>
              <a:rPr lang="en-US" altLang="zh-CN" sz="949" dirty="0" smtClean="0">
                <a:solidFill>
                  <a:srgbClr val="000000"/>
                </a:solidFill>
                <a:latin typeface="Times New Roman" pitchFamily="18" charset="0"/>
                <a:cs typeface="Times New Roman" pitchFamily="18" charset="0"/>
              </a:rPr>
              <a:t> </a:t>
            </a:r>
            <a:r>
              <a:rPr lang="en-US" altLang="zh-CN" sz="949" dirty="0" smtClean="0">
                <a:latin typeface="Times New Roman" pitchFamily="18" charset="0"/>
                <a:cs typeface="Times New Roman" pitchFamily="18" charset="0"/>
              </a:rPr>
              <a:t>  </a:t>
            </a:r>
            <a:r>
              <a:rPr lang="en-US" altLang="zh-CN" sz="949" dirty="0" smtClean="0">
                <a:solidFill>
                  <a:srgbClr val="000000"/>
                </a:solidFill>
                <a:latin typeface="微软雅黑" pitchFamily="18" charset="0"/>
                <a:cs typeface="微软雅黑" pitchFamily="18" charset="0"/>
              </a:rPr>
              <a:t>更多分隔符支持复杂数据类型的存</a:t>
            </a:r>
          </a:p>
          <a:p>
            <a:pPr>
              <a:lnSpc>
                <a:spcPts val="1400"/>
              </a:lnSpc>
              <a:tabLst>
                <a:tab pos="139700" algn="l"/>
                <a:tab pos="622300" algn="l"/>
              </a:tabLst>
            </a:pPr>
            <a:r>
              <a:rPr lang="en-US" altLang="zh-CN" dirty="0" smtClean="0"/>
              <a:t>	</a:t>
            </a:r>
            <a:r>
              <a:rPr lang="en-US" altLang="zh-CN" sz="949" dirty="0" smtClean="0">
                <a:solidFill>
                  <a:srgbClr val="000000"/>
                </a:solidFill>
                <a:latin typeface="微软雅黑" pitchFamily="18" charset="0"/>
                <a:cs typeface="微软雅黑" pitchFamily="18" charset="0"/>
              </a:rPr>
              <a:t>储，例如使用CTRL-B对集合</a:t>
            </a:r>
          </a:p>
          <a:p>
            <a:pPr>
              <a:lnSpc>
                <a:spcPts val="1300"/>
              </a:lnSpc>
              <a:tabLst>
                <a:tab pos="139700" algn="l"/>
                <a:tab pos="622300" algn="l"/>
              </a:tabLst>
            </a:pPr>
            <a:r>
              <a:rPr lang="en-US" altLang="zh-CN" dirty="0" smtClean="0"/>
              <a:t>	</a:t>
            </a:r>
            <a:r>
              <a:rPr lang="en-US" altLang="zh-CN" sz="949" dirty="0" smtClean="0">
                <a:solidFill>
                  <a:srgbClr val="000000"/>
                </a:solidFill>
                <a:latin typeface="微软雅黑" pitchFamily="18" charset="0"/>
                <a:cs typeface="微软雅黑" pitchFamily="18" charset="0"/>
              </a:rPr>
              <a:t>（Collection）中的元素进行分割</a:t>
            </a:r>
          </a:p>
        </p:txBody>
      </p:sp>
      <p:sp>
        <p:nvSpPr>
          <p:cNvPr id="14" name="TextBox 1"/>
          <p:cNvSpPr txBox="1"/>
          <p:nvPr/>
        </p:nvSpPr>
        <p:spPr>
          <a:xfrm>
            <a:off x="1035503" y="5280611"/>
            <a:ext cx="1714500" cy="533400"/>
          </a:xfrm>
          <a:prstGeom prst="rect">
            <a:avLst/>
          </a:prstGeom>
          <a:noFill/>
        </p:spPr>
        <p:txBody>
          <a:bodyPr wrap="none" lIns="0" tIns="0" rIns="0" rtlCol="0">
            <a:spAutoFit/>
          </a:bodyPr>
          <a:lstStyle/>
          <a:p>
            <a:pPr>
              <a:lnSpc>
                <a:spcPts val="1200"/>
              </a:lnSpc>
              <a:tabLst>
                <a:tab pos="139700" algn="l"/>
              </a:tabLst>
            </a:pPr>
            <a:r>
              <a:rPr lang="en-US" altLang="zh-CN" sz="949" dirty="0" smtClean="0">
                <a:solidFill>
                  <a:srgbClr val="000000"/>
                </a:solidFill>
                <a:latin typeface="微软雅黑" pitchFamily="18" charset="0"/>
                <a:cs typeface="微软雅黑" pitchFamily="18" charset="0"/>
              </a:rPr>
              <a:t>–</a:t>
            </a:r>
            <a:r>
              <a:rPr lang="en-US" altLang="zh-CN" sz="949" dirty="0" smtClean="0">
                <a:solidFill>
                  <a:srgbClr val="000000"/>
                </a:solidFill>
                <a:latin typeface="Times New Roman" pitchFamily="18" charset="0"/>
                <a:cs typeface="Times New Roman" pitchFamily="18" charset="0"/>
              </a:rPr>
              <a:t> </a:t>
            </a:r>
            <a:r>
              <a:rPr lang="en-US" altLang="zh-CN" sz="949" dirty="0" smtClean="0">
                <a:latin typeface="Times New Roman" pitchFamily="18" charset="0"/>
                <a:cs typeface="Times New Roman" pitchFamily="18" charset="0"/>
              </a:rPr>
              <a:t>  </a:t>
            </a:r>
            <a:r>
              <a:rPr lang="en-US" altLang="zh-CN" sz="949" dirty="0" smtClean="0">
                <a:solidFill>
                  <a:srgbClr val="000000"/>
                </a:solidFill>
                <a:latin typeface="微软雅黑" pitchFamily="18" charset="0"/>
                <a:cs typeface="微软雅黑" pitchFamily="18" charset="0"/>
              </a:rPr>
              <a:t>优点：结构简单，适合</a:t>
            </a:r>
          </a:p>
          <a:p>
            <a:pPr>
              <a:lnSpc>
                <a:spcPts val="1300"/>
              </a:lnSpc>
              <a:tabLst>
                <a:tab pos="139700" algn="l"/>
              </a:tabLst>
            </a:pPr>
            <a:r>
              <a:rPr lang="en-US" altLang="zh-CN" dirty="0" smtClean="0"/>
              <a:t>	</a:t>
            </a:r>
            <a:r>
              <a:rPr lang="en-US" altLang="zh-CN" sz="949" dirty="0" smtClean="0">
                <a:solidFill>
                  <a:srgbClr val="000000"/>
                </a:solidFill>
                <a:latin typeface="微软雅黑" pitchFamily="18" charset="0"/>
                <a:cs typeface="微软雅黑" pitchFamily="18" charset="0"/>
              </a:rPr>
              <a:t>MapReduce程序</a:t>
            </a:r>
          </a:p>
          <a:p>
            <a:pPr>
              <a:lnSpc>
                <a:spcPts val="1600"/>
              </a:lnSpc>
              <a:tabLst>
                <a:tab pos="139700" algn="l"/>
              </a:tabLst>
            </a:pPr>
            <a:r>
              <a:rPr lang="en-US" altLang="zh-CN" sz="949" dirty="0" smtClean="0">
                <a:solidFill>
                  <a:srgbClr val="000000"/>
                </a:solidFill>
                <a:latin typeface="微软雅黑" pitchFamily="18" charset="0"/>
                <a:cs typeface="微软雅黑" pitchFamily="18" charset="0"/>
              </a:rPr>
              <a:t>–</a:t>
            </a:r>
            <a:r>
              <a:rPr lang="en-US" altLang="zh-CN" sz="949" dirty="0" smtClean="0">
                <a:solidFill>
                  <a:srgbClr val="000000"/>
                </a:solidFill>
                <a:latin typeface="Times New Roman" pitchFamily="18" charset="0"/>
                <a:cs typeface="Times New Roman" pitchFamily="18" charset="0"/>
              </a:rPr>
              <a:t> </a:t>
            </a:r>
            <a:r>
              <a:rPr lang="en-US" altLang="zh-CN" sz="949" dirty="0" smtClean="0">
                <a:latin typeface="Times New Roman" pitchFamily="18" charset="0"/>
                <a:cs typeface="Times New Roman" pitchFamily="18" charset="0"/>
              </a:rPr>
              <a:t>  </a:t>
            </a:r>
            <a:r>
              <a:rPr lang="en-US" altLang="zh-CN" sz="949" dirty="0" smtClean="0">
                <a:solidFill>
                  <a:srgbClr val="000000"/>
                </a:solidFill>
                <a:latin typeface="微软雅黑" pitchFamily="18" charset="0"/>
                <a:cs typeface="微软雅黑" pitchFamily="18" charset="0"/>
              </a:rPr>
              <a:t>缺点：占用空间大，IO效率低</a:t>
            </a:r>
          </a:p>
        </p:txBody>
      </p:sp>
      <p:sp>
        <p:nvSpPr>
          <p:cNvPr id="15" name="TextBox 1"/>
          <p:cNvSpPr txBox="1"/>
          <p:nvPr/>
        </p:nvSpPr>
        <p:spPr>
          <a:xfrm>
            <a:off x="3232603" y="3985211"/>
            <a:ext cx="2146300" cy="1308100"/>
          </a:xfrm>
          <a:prstGeom prst="rect">
            <a:avLst/>
          </a:prstGeom>
          <a:noFill/>
        </p:spPr>
        <p:txBody>
          <a:bodyPr wrap="none" lIns="0" tIns="0" rIns="0" rtlCol="0">
            <a:spAutoFit/>
          </a:bodyPr>
          <a:lstStyle/>
          <a:p>
            <a:pPr>
              <a:lnSpc>
                <a:spcPts val="1200"/>
              </a:lnSpc>
              <a:tabLst>
                <a:tab pos="139700" algn="l"/>
                <a:tab pos="457200" algn="l"/>
              </a:tabLst>
            </a:pPr>
            <a:r>
              <a:rPr lang="en-US" altLang="zh-CN" dirty="0" smtClean="0"/>
              <a:t>		</a:t>
            </a:r>
            <a:r>
              <a:rPr lang="en-US" altLang="zh-CN" sz="949" dirty="0" smtClean="0">
                <a:solidFill>
                  <a:srgbClr val="000000"/>
                </a:solidFill>
                <a:latin typeface="微软雅黑" pitchFamily="18" charset="0"/>
                <a:cs typeface="微软雅黑" pitchFamily="18" charset="0"/>
              </a:rPr>
              <a:t>面向行的序列文件（图a）</a:t>
            </a:r>
          </a:p>
          <a:p>
            <a:pPr>
              <a:lnSpc>
                <a:spcPts val="1500"/>
              </a:lnSpc>
              <a:tabLst>
                <a:tab pos="139700" algn="l"/>
                <a:tab pos="457200" algn="l"/>
              </a:tabLst>
            </a:pPr>
            <a:r>
              <a:rPr lang="en-US" altLang="zh-CN" sz="949" dirty="0" smtClean="0">
                <a:solidFill>
                  <a:srgbClr val="000000"/>
                </a:solidFill>
                <a:latin typeface="微软雅黑" pitchFamily="18" charset="0"/>
                <a:cs typeface="微软雅黑" pitchFamily="18" charset="0"/>
              </a:rPr>
              <a:t>–</a:t>
            </a:r>
            <a:r>
              <a:rPr lang="en-US" altLang="zh-CN" sz="949" dirty="0" smtClean="0">
                <a:solidFill>
                  <a:srgbClr val="000000"/>
                </a:solidFill>
                <a:latin typeface="Times New Roman" pitchFamily="18" charset="0"/>
                <a:cs typeface="Times New Roman" pitchFamily="18" charset="0"/>
              </a:rPr>
              <a:t> </a:t>
            </a:r>
            <a:r>
              <a:rPr lang="en-US" altLang="zh-CN" sz="949" dirty="0" smtClean="0">
                <a:latin typeface="Times New Roman" pitchFamily="18" charset="0"/>
                <a:cs typeface="Times New Roman" pitchFamily="18" charset="0"/>
              </a:rPr>
              <a:t>  </a:t>
            </a:r>
            <a:r>
              <a:rPr lang="en-US" altLang="zh-CN" sz="949" dirty="0" smtClean="0">
                <a:solidFill>
                  <a:srgbClr val="000000"/>
                </a:solidFill>
                <a:latin typeface="微软雅黑" pitchFamily="18" charset="0"/>
                <a:cs typeface="微软雅黑" pitchFamily="18" charset="0"/>
              </a:rPr>
              <a:t>按顺序存放的KV对</a:t>
            </a:r>
          </a:p>
          <a:p>
            <a:pPr>
              <a:lnSpc>
                <a:spcPts val="1500"/>
              </a:lnSpc>
              <a:tabLst>
                <a:tab pos="139700" algn="l"/>
                <a:tab pos="457200" algn="l"/>
              </a:tabLst>
            </a:pPr>
            <a:r>
              <a:rPr lang="en-US" altLang="zh-CN" sz="949" dirty="0" smtClean="0">
                <a:solidFill>
                  <a:srgbClr val="000000"/>
                </a:solidFill>
                <a:latin typeface="微软雅黑" pitchFamily="18" charset="0"/>
                <a:cs typeface="微软雅黑" pitchFamily="18" charset="0"/>
              </a:rPr>
              <a:t>–</a:t>
            </a:r>
            <a:r>
              <a:rPr lang="en-US" altLang="zh-CN" sz="949" dirty="0" smtClean="0">
                <a:solidFill>
                  <a:srgbClr val="000000"/>
                </a:solidFill>
                <a:latin typeface="Times New Roman" pitchFamily="18" charset="0"/>
                <a:cs typeface="Times New Roman" pitchFamily="18" charset="0"/>
              </a:rPr>
              <a:t> </a:t>
            </a:r>
            <a:r>
              <a:rPr lang="en-US" altLang="zh-CN" sz="949" dirty="0" smtClean="0">
                <a:latin typeface="Times New Roman" pitchFamily="18" charset="0"/>
                <a:cs typeface="Times New Roman" pitchFamily="18" charset="0"/>
              </a:rPr>
              <a:t>  </a:t>
            </a:r>
            <a:r>
              <a:rPr lang="en-US" altLang="zh-CN" sz="949" dirty="0" smtClean="0">
                <a:solidFill>
                  <a:srgbClr val="000000"/>
                </a:solidFill>
                <a:latin typeface="微软雅黑" pitchFamily="18" charset="0"/>
                <a:cs typeface="微软雅黑" pitchFamily="18" charset="0"/>
              </a:rPr>
              <a:t>支持可分割并行的压缩</a:t>
            </a:r>
          </a:p>
          <a:p>
            <a:pPr>
              <a:lnSpc>
                <a:spcPts val="1500"/>
              </a:lnSpc>
              <a:tabLst>
                <a:tab pos="139700" algn="l"/>
                <a:tab pos="457200" algn="l"/>
              </a:tabLst>
            </a:pPr>
            <a:r>
              <a:rPr lang="en-US" altLang="zh-CN" sz="949" dirty="0" smtClean="0">
                <a:solidFill>
                  <a:srgbClr val="000000"/>
                </a:solidFill>
                <a:latin typeface="微软雅黑" pitchFamily="18" charset="0"/>
                <a:cs typeface="微软雅黑" pitchFamily="18" charset="0"/>
              </a:rPr>
              <a:t>–</a:t>
            </a:r>
            <a:r>
              <a:rPr lang="en-US" altLang="zh-CN" sz="949" dirty="0" smtClean="0">
                <a:solidFill>
                  <a:srgbClr val="000000"/>
                </a:solidFill>
                <a:latin typeface="Times New Roman" pitchFamily="18" charset="0"/>
                <a:cs typeface="Times New Roman" pitchFamily="18" charset="0"/>
              </a:rPr>
              <a:t> </a:t>
            </a:r>
            <a:r>
              <a:rPr lang="en-US" altLang="zh-CN" sz="949" dirty="0" smtClean="0">
                <a:latin typeface="Times New Roman" pitchFamily="18" charset="0"/>
                <a:cs typeface="Times New Roman" pitchFamily="18" charset="0"/>
              </a:rPr>
              <a:t>  </a:t>
            </a:r>
            <a:r>
              <a:rPr lang="en-US" altLang="zh-CN" sz="949" dirty="0" smtClean="0">
                <a:solidFill>
                  <a:srgbClr val="000000"/>
                </a:solidFill>
                <a:latin typeface="微软雅黑" pitchFamily="18" charset="0"/>
                <a:cs typeface="微软雅黑" pitchFamily="18" charset="0"/>
              </a:rPr>
              <a:t>数据面向行存储</a:t>
            </a:r>
          </a:p>
          <a:p>
            <a:pPr>
              <a:lnSpc>
                <a:spcPts val="1500"/>
              </a:lnSpc>
              <a:tabLst>
                <a:tab pos="139700" algn="l"/>
                <a:tab pos="457200" algn="l"/>
              </a:tabLst>
            </a:pPr>
            <a:r>
              <a:rPr lang="en-US" altLang="zh-CN" sz="949" dirty="0" smtClean="0">
                <a:solidFill>
                  <a:srgbClr val="000000"/>
                </a:solidFill>
                <a:latin typeface="微软雅黑" pitchFamily="18" charset="0"/>
                <a:cs typeface="微软雅黑" pitchFamily="18" charset="0"/>
              </a:rPr>
              <a:t>–</a:t>
            </a:r>
            <a:r>
              <a:rPr lang="en-US" altLang="zh-CN" sz="949" dirty="0" smtClean="0">
                <a:solidFill>
                  <a:srgbClr val="000000"/>
                </a:solidFill>
                <a:latin typeface="Times New Roman" pitchFamily="18" charset="0"/>
                <a:cs typeface="Times New Roman" pitchFamily="18" charset="0"/>
              </a:rPr>
              <a:t> </a:t>
            </a:r>
            <a:r>
              <a:rPr lang="en-US" altLang="zh-CN" sz="949" dirty="0" smtClean="0">
                <a:latin typeface="Times New Roman" pitchFamily="18" charset="0"/>
                <a:cs typeface="Times New Roman" pitchFamily="18" charset="0"/>
              </a:rPr>
              <a:t>  </a:t>
            </a:r>
            <a:r>
              <a:rPr lang="en-US" altLang="zh-CN" sz="949" dirty="0" smtClean="0">
                <a:solidFill>
                  <a:srgbClr val="000000"/>
                </a:solidFill>
                <a:latin typeface="微软雅黑" pitchFamily="18" charset="0"/>
                <a:cs typeface="微软雅黑" pitchFamily="18" charset="0"/>
              </a:rPr>
              <a:t>优点：同一行记录的位于同一HDFS节</a:t>
            </a:r>
          </a:p>
          <a:p>
            <a:pPr>
              <a:lnSpc>
                <a:spcPts val="1300"/>
              </a:lnSpc>
              <a:tabLst>
                <a:tab pos="139700" algn="l"/>
                <a:tab pos="457200" algn="l"/>
              </a:tabLst>
            </a:pPr>
            <a:r>
              <a:rPr lang="en-US" altLang="zh-CN" dirty="0" smtClean="0"/>
              <a:t>	</a:t>
            </a:r>
            <a:r>
              <a:rPr lang="en-US" altLang="zh-CN" sz="949" dirty="0" smtClean="0">
                <a:solidFill>
                  <a:srgbClr val="000000"/>
                </a:solidFill>
                <a:latin typeface="微软雅黑" pitchFamily="18" charset="0"/>
                <a:cs typeface="微软雅黑" pitchFamily="18" charset="0"/>
              </a:rPr>
              <a:t>点上，适应快速数据加载和动态负载</a:t>
            </a:r>
          </a:p>
          <a:p>
            <a:pPr>
              <a:lnSpc>
                <a:spcPts val="1400"/>
              </a:lnSpc>
              <a:tabLst>
                <a:tab pos="139700" algn="l"/>
                <a:tab pos="457200" algn="l"/>
              </a:tabLst>
            </a:pPr>
            <a:r>
              <a:rPr lang="en-US" altLang="zh-CN" dirty="0" smtClean="0"/>
              <a:t>	</a:t>
            </a:r>
            <a:r>
              <a:rPr lang="en-US" altLang="zh-CN" sz="949" dirty="0" smtClean="0">
                <a:solidFill>
                  <a:srgbClr val="000000"/>
                </a:solidFill>
                <a:latin typeface="微软雅黑" pitchFamily="18" charset="0"/>
                <a:cs typeface="微软雅黑" pitchFamily="18" charset="0"/>
              </a:rPr>
              <a:t>均衡</a:t>
            </a:r>
          </a:p>
        </p:txBody>
      </p:sp>
      <p:sp>
        <p:nvSpPr>
          <p:cNvPr id="16" name="TextBox 1"/>
          <p:cNvSpPr txBox="1"/>
          <p:nvPr/>
        </p:nvSpPr>
        <p:spPr>
          <a:xfrm>
            <a:off x="3232603" y="5306011"/>
            <a:ext cx="2070100" cy="330200"/>
          </a:xfrm>
          <a:prstGeom prst="rect">
            <a:avLst/>
          </a:prstGeom>
          <a:noFill/>
        </p:spPr>
        <p:txBody>
          <a:bodyPr wrap="none" lIns="0" tIns="0" rIns="0" rtlCol="0">
            <a:spAutoFit/>
          </a:bodyPr>
          <a:lstStyle/>
          <a:p>
            <a:pPr>
              <a:lnSpc>
                <a:spcPts val="1200"/>
              </a:lnSpc>
              <a:tabLst>
                <a:tab pos="139700" algn="l"/>
              </a:tabLst>
            </a:pPr>
            <a:r>
              <a:rPr lang="en-US" altLang="zh-CN" sz="949" dirty="0" smtClean="0">
                <a:solidFill>
                  <a:srgbClr val="000000"/>
                </a:solidFill>
                <a:latin typeface="微软雅黑" pitchFamily="18" charset="0"/>
                <a:cs typeface="微软雅黑" pitchFamily="18" charset="0"/>
              </a:rPr>
              <a:t>–</a:t>
            </a:r>
            <a:r>
              <a:rPr lang="en-US" altLang="zh-CN" sz="949" dirty="0" smtClean="0">
                <a:solidFill>
                  <a:srgbClr val="000000"/>
                </a:solidFill>
                <a:latin typeface="Times New Roman" pitchFamily="18" charset="0"/>
                <a:cs typeface="Times New Roman" pitchFamily="18" charset="0"/>
              </a:rPr>
              <a:t> </a:t>
            </a:r>
            <a:r>
              <a:rPr lang="en-US" altLang="zh-CN" sz="949" dirty="0" smtClean="0">
                <a:latin typeface="Times New Roman" pitchFamily="18" charset="0"/>
                <a:cs typeface="Times New Roman" pitchFamily="18" charset="0"/>
              </a:rPr>
              <a:t>  </a:t>
            </a:r>
            <a:r>
              <a:rPr lang="en-US" altLang="zh-CN" sz="949" dirty="0" smtClean="0">
                <a:solidFill>
                  <a:srgbClr val="000000"/>
                </a:solidFill>
                <a:latin typeface="微软雅黑" pitchFamily="18" charset="0"/>
                <a:cs typeface="微软雅黑" pitchFamily="18" charset="0"/>
              </a:rPr>
              <a:t>缺点：不支持部分列的快速查询，磁</a:t>
            </a:r>
          </a:p>
          <a:p>
            <a:pPr>
              <a:lnSpc>
                <a:spcPts val="1300"/>
              </a:lnSpc>
              <a:tabLst>
                <a:tab pos="139700" algn="l"/>
              </a:tabLst>
            </a:pPr>
            <a:r>
              <a:rPr lang="en-US" altLang="zh-CN" dirty="0" smtClean="0"/>
              <a:t>	</a:t>
            </a:r>
            <a:r>
              <a:rPr lang="en-US" altLang="zh-CN" sz="949" dirty="0" smtClean="0">
                <a:solidFill>
                  <a:srgbClr val="000000"/>
                </a:solidFill>
                <a:latin typeface="微软雅黑" pitchFamily="18" charset="0"/>
                <a:cs typeface="微软雅黑" pitchFamily="18" charset="0"/>
              </a:rPr>
              <a:t>盘空间利用率低</a:t>
            </a:r>
          </a:p>
        </p:txBody>
      </p:sp>
      <p:sp>
        <p:nvSpPr>
          <p:cNvPr id="17" name="TextBox 1"/>
          <p:cNvSpPr txBox="1"/>
          <p:nvPr/>
        </p:nvSpPr>
        <p:spPr>
          <a:xfrm>
            <a:off x="5607503" y="3985211"/>
            <a:ext cx="2362200" cy="1282700"/>
          </a:xfrm>
          <a:prstGeom prst="rect">
            <a:avLst/>
          </a:prstGeom>
          <a:noFill/>
        </p:spPr>
        <p:txBody>
          <a:bodyPr wrap="none" lIns="0" tIns="0" rIns="0" rtlCol="0">
            <a:spAutoFit/>
          </a:bodyPr>
          <a:lstStyle/>
          <a:p>
            <a:pPr>
              <a:lnSpc>
                <a:spcPts val="1200"/>
              </a:lnSpc>
              <a:tabLst>
                <a:tab pos="152400" algn="l"/>
                <a:tab pos="508000" algn="l"/>
              </a:tabLst>
            </a:pPr>
            <a:r>
              <a:rPr lang="en-US" altLang="zh-CN" dirty="0" smtClean="0"/>
              <a:t>		</a:t>
            </a:r>
            <a:r>
              <a:rPr lang="en-US" altLang="zh-CN" sz="949" dirty="0" smtClean="0">
                <a:solidFill>
                  <a:srgbClr val="000000"/>
                </a:solidFill>
                <a:latin typeface="微软雅黑" pitchFamily="18" charset="0"/>
                <a:cs typeface="微软雅黑" pitchFamily="18" charset="0"/>
              </a:rPr>
              <a:t>面向列的RCFile文件（图c）</a:t>
            </a:r>
          </a:p>
          <a:p>
            <a:pPr>
              <a:lnSpc>
                <a:spcPts val="1500"/>
              </a:lnSpc>
              <a:tabLst>
                <a:tab pos="152400" algn="l"/>
                <a:tab pos="508000" algn="l"/>
              </a:tabLst>
            </a:pPr>
            <a:r>
              <a:rPr lang="en-US" altLang="zh-CN" sz="949" dirty="0" smtClean="0">
                <a:solidFill>
                  <a:srgbClr val="000000"/>
                </a:solidFill>
                <a:latin typeface="微软雅黑" pitchFamily="18" charset="0"/>
                <a:cs typeface="微软雅黑" pitchFamily="18" charset="0"/>
              </a:rPr>
              <a:t>–</a:t>
            </a:r>
            <a:r>
              <a:rPr lang="en-US" altLang="zh-CN" sz="949" dirty="0" smtClean="0">
                <a:solidFill>
                  <a:srgbClr val="000000"/>
                </a:solidFill>
                <a:latin typeface="Times New Roman" pitchFamily="18" charset="0"/>
                <a:cs typeface="Times New Roman" pitchFamily="18" charset="0"/>
              </a:rPr>
              <a:t> </a:t>
            </a:r>
            <a:r>
              <a:rPr lang="en-US" altLang="zh-CN" sz="949" dirty="0" smtClean="0">
                <a:latin typeface="Times New Roman" pitchFamily="18" charset="0"/>
                <a:cs typeface="Times New Roman" pitchFamily="18" charset="0"/>
              </a:rPr>
              <a:t>  </a:t>
            </a:r>
            <a:r>
              <a:rPr lang="en-US" altLang="zh-CN" sz="949" dirty="0" smtClean="0">
                <a:solidFill>
                  <a:srgbClr val="000000"/>
                </a:solidFill>
                <a:latin typeface="微软雅黑" pitchFamily="18" charset="0"/>
                <a:cs typeface="微软雅黑" pitchFamily="18" charset="0"/>
              </a:rPr>
              <a:t>“先水平切分，再垂直切分”</a:t>
            </a:r>
          </a:p>
          <a:p>
            <a:pPr>
              <a:lnSpc>
                <a:spcPts val="1500"/>
              </a:lnSpc>
              <a:tabLst>
                <a:tab pos="152400" algn="l"/>
                <a:tab pos="508000" algn="l"/>
              </a:tabLst>
            </a:pPr>
            <a:r>
              <a:rPr lang="en-US" altLang="zh-CN" sz="949" dirty="0" smtClean="0">
                <a:solidFill>
                  <a:srgbClr val="000000"/>
                </a:solidFill>
                <a:latin typeface="微软雅黑" pitchFamily="18" charset="0"/>
                <a:cs typeface="微软雅黑" pitchFamily="18" charset="0"/>
              </a:rPr>
              <a:t>–</a:t>
            </a:r>
            <a:r>
              <a:rPr lang="en-US" altLang="zh-CN" sz="949" dirty="0" smtClean="0">
                <a:solidFill>
                  <a:srgbClr val="000000"/>
                </a:solidFill>
                <a:latin typeface="Times New Roman" pitchFamily="18" charset="0"/>
                <a:cs typeface="Times New Roman" pitchFamily="18" charset="0"/>
              </a:rPr>
              <a:t> </a:t>
            </a:r>
            <a:r>
              <a:rPr lang="en-US" altLang="zh-CN" sz="949" dirty="0" smtClean="0">
                <a:latin typeface="Times New Roman" pitchFamily="18" charset="0"/>
                <a:cs typeface="Times New Roman" pitchFamily="18" charset="0"/>
              </a:rPr>
              <a:t>  </a:t>
            </a:r>
            <a:r>
              <a:rPr lang="en-US" altLang="zh-CN" sz="949" dirty="0" smtClean="0">
                <a:solidFill>
                  <a:srgbClr val="000000"/>
                </a:solidFill>
                <a:latin typeface="微软雅黑" pitchFamily="18" charset="0"/>
                <a:cs typeface="微软雅黑" pitchFamily="18" charset="0"/>
              </a:rPr>
              <a:t>若干行组合为行组（Row</a:t>
            </a:r>
            <a:r>
              <a:rPr lang="en-US" altLang="zh-CN" sz="949" dirty="0" smtClean="0">
                <a:latin typeface="Times New Roman" pitchFamily="18" charset="0"/>
                <a:cs typeface="Times New Roman" pitchFamily="18" charset="0"/>
              </a:rPr>
              <a:t> </a:t>
            </a:r>
            <a:r>
              <a:rPr lang="en-US" altLang="zh-CN" sz="949" dirty="0" smtClean="0">
                <a:solidFill>
                  <a:srgbClr val="000000"/>
                </a:solidFill>
                <a:latin typeface="微软雅黑" pitchFamily="18" charset="0"/>
                <a:cs typeface="微软雅黑" pitchFamily="18" charset="0"/>
              </a:rPr>
              <a:t>Group），每个</a:t>
            </a:r>
          </a:p>
          <a:p>
            <a:pPr>
              <a:lnSpc>
                <a:spcPts val="1300"/>
              </a:lnSpc>
              <a:tabLst>
                <a:tab pos="152400" algn="l"/>
                <a:tab pos="508000" algn="l"/>
              </a:tabLst>
            </a:pPr>
            <a:r>
              <a:rPr lang="en-US" altLang="zh-CN" dirty="0" smtClean="0"/>
              <a:t>	</a:t>
            </a:r>
            <a:r>
              <a:rPr lang="en-US" altLang="zh-CN" sz="949" dirty="0" smtClean="0">
                <a:solidFill>
                  <a:srgbClr val="000000"/>
                </a:solidFill>
                <a:latin typeface="微软雅黑" pitchFamily="18" charset="0"/>
                <a:cs typeface="微软雅黑" pitchFamily="18" charset="0"/>
              </a:rPr>
              <a:t>行组存放于一个HDFS</a:t>
            </a:r>
            <a:r>
              <a:rPr lang="en-US" altLang="zh-CN" sz="949" dirty="0" smtClean="0">
                <a:latin typeface="Times New Roman" pitchFamily="18" charset="0"/>
                <a:cs typeface="Times New Roman" pitchFamily="18" charset="0"/>
              </a:rPr>
              <a:t> </a:t>
            </a:r>
            <a:r>
              <a:rPr lang="en-US" altLang="zh-CN" sz="949" dirty="0" smtClean="0">
                <a:solidFill>
                  <a:srgbClr val="000000"/>
                </a:solidFill>
                <a:latin typeface="微软雅黑" pitchFamily="18" charset="0"/>
                <a:cs typeface="微软雅黑" pitchFamily="18" charset="0"/>
              </a:rPr>
              <a:t>Block中，同一行的</a:t>
            </a:r>
          </a:p>
          <a:p>
            <a:pPr>
              <a:lnSpc>
                <a:spcPts val="1300"/>
              </a:lnSpc>
              <a:tabLst>
                <a:tab pos="152400" algn="l"/>
                <a:tab pos="508000" algn="l"/>
              </a:tabLst>
            </a:pPr>
            <a:r>
              <a:rPr lang="en-US" altLang="zh-CN" dirty="0" smtClean="0"/>
              <a:t>	</a:t>
            </a:r>
            <a:r>
              <a:rPr lang="en-US" altLang="zh-CN" sz="949" dirty="0" smtClean="0">
                <a:solidFill>
                  <a:srgbClr val="000000"/>
                </a:solidFill>
                <a:latin typeface="微软雅黑" pitchFamily="18" charset="0"/>
                <a:cs typeface="微软雅黑" pitchFamily="18" charset="0"/>
              </a:rPr>
              <a:t>数据存储在同一节点上</a:t>
            </a:r>
          </a:p>
          <a:p>
            <a:pPr>
              <a:lnSpc>
                <a:spcPts val="1600"/>
              </a:lnSpc>
              <a:tabLst>
                <a:tab pos="152400" algn="l"/>
                <a:tab pos="508000" algn="l"/>
              </a:tabLst>
            </a:pPr>
            <a:r>
              <a:rPr lang="en-US" altLang="zh-CN" sz="949" dirty="0" smtClean="0">
                <a:solidFill>
                  <a:srgbClr val="000000"/>
                </a:solidFill>
                <a:latin typeface="微软雅黑" pitchFamily="18" charset="0"/>
                <a:cs typeface="微软雅黑" pitchFamily="18" charset="0"/>
              </a:rPr>
              <a:t>–</a:t>
            </a:r>
            <a:r>
              <a:rPr lang="en-US" altLang="zh-CN" sz="949" dirty="0" smtClean="0">
                <a:solidFill>
                  <a:srgbClr val="000000"/>
                </a:solidFill>
                <a:latin typeface="Times New Roman" pitchFamily="18" charset="0"/>
                <a:cs typeface="Times New Roman" pitchFamily="18" charset="0"/>
              </a:rPr>
              <a:t> </a:t>
            </a:r>
            <a:r>
              <a:rPr lang="en-US" altLang="zh-CN" sz="949" dirty="0" smtClean="0">
                <a:latin typeface="Times New Roman" pitchFamily="18" charset="0"/>
                <a:cs typeface="Times New Roman" pitchFamily="18" charset="0"/>
              </a:rPr>
              <a:t>  </a:t>
            </a:r>
            <a:r>
              <a:rPr lang="en-US" altLang="zh-CN" sz="949" dirty="0" smtClean="0">
                <a:solidFill>
                  <a:srgbClr val="000000"/>
                </a:solidFill>
                <a:latin typeface="微软雅黑" pitchFamily="18" charset="0"/>
                <a:cs typeface="微软雅黑" pitchFamily="18" charset="0"/>
              </a:rPr>
              <a:t>不同行的同一列数据顺序存放，然后再存</a:t>
            </a:r>
          </a:p>
          <a:p>
            <a:pPr>
              <a:lnSpc>
                <a:spcPts val="1300"/>
              </a:lnSpc>
              <a:tabLst>
                <a:tab pos="152400" algn="l"/>
                <a:tab pos="508000" algn="l"/>
              </a:tabLst>
            </a:pPr>
            <a:r>
              <a:rPr lang="en-US" altLang="zh-CN" dirty="0" smtClean="0"/>
              <a:t>	</a:t>
            </a:r>
            <a:r>
              <a:rPr lang="en-US" altLang="zh-CN" sz="949" dirty="0" smtClean="0">
                <a:solidFill>
                  <a:srgbClr val="000000"/>
                </a:solidFill>
                <a:latin typeface="微软雅黑" pitchFamily="18" charset="0"/>
                <a:cs typeface="微软雅黑" pitchFamily="18" charset="0"/>
              </a:rPr>
              <a:t>储下一列数据</a:t>
            </a:r>
          </a:p>
        </p:txBody>
      </p:sp>
      <p:sp>
        <p:nvSpPr>
          <p:cNvPr id="18" name="TextBox 1"/>
          <p:cNvSpPr txBox="1"/>
          <p:nvPr/>
        </p:nvSpPr>
        <p:spPr>
          <a:xfrm>
            <a:off x="5607503" y="5280611"/>
            <a:ext cx="2311400" cy="533400"/>
          </a:xfrm>
          <a:prstGeom prst="rect">
            <a:avLst/>
          </a:prstGeom>
          <a:noFill/>
        </p:spPr>
        <p:txBody>
          <a:bodyPr wrap="none" lIns="0" tIns="0" rIns="0" rtlCol="0">
            <a:spAutoFit/>
          </a:bodyPr>
          <a:lstStyle/>
          <a:p>
            <a:pPr>
              <a:lnSpc>
                <a:spcPts val="1200"/>
              </a:lnSpc>
              <a:tabLst>
                <a:tab pos="152400" algn="l"/>
              </a:tabLst>
            </a:pPr>
            <a:r>
              <a:rPr lang="en-US" altLang="zh-CN" sz="949" dirty="0" smtClean="0">
                <a:solidFill>
                  <a:srgbClr val="000000"/>
                </a:solidFill>
                <a:latin typeface="微软雅黑" pitchFamily="18" charset="0"/>
                <a:cs typeface="微软雅黑" pitchFamily="18" charset="0"/>
              </a:rPr>
              <a:t>–</a:t>
            </a:r>
            <a:r>
              <a:rPr lang="en-US" altLang="zh-CN" sz="949" dirty="0" smtClean="0">
                <a:solidFill>
                  <a:srgbClr val="000000"/>
                </a:solidFill>
                <a:latin typeface="Times New Roman" pitchFamily="18" charset="0"/>
                <a:cs typeface="Times New Roman" pitchFamily="18" charset="0"/>
              </a:rPr>
              <a:t> </a:t>
            </a:r>
            <a:r>
              <a:rPr lang="en-US" altLang="zh-CN" sz="949" dirty="0" smtClean="0">
                <a:latin typeface="Times New Roman" pitchFamily="18" charset="0"/>
                <a:cs typeface="Times New Roman" pitchFamily="18" charset="0"/>
              </a:rPr>
              <a:t>  </a:t>
            </a:r>
            <a:r>
              <a:rPr lang="en-US" altLang="zh-CN" sz="949" dirty="0" smtClean="0">
                <a:solidFill>
                  <a:srgbClr val="000000"/>
                </a:solidFill>
                <a:latin typeface="微软雅黑" pitchFamily="18" charset="0"/>
                <a:cs typeface="微软雅黑" pitchFamily="18" charset="0"/>
              </a:rPr>
              <a:t>每个行组在存储时包含三个部分：同步标</a:t>
            </a:r>
          </a:p>
          <a:p>
            <a:pPr>
              <a:lnSpc>
                <a:spcPts val="1300"/>
              </a:lnSpc>
              <a:tabLst>
                <a:tab pos="152400" algn="l"/>
              </a:tabLst>
            </a:pPr>
            <a:r>
              <a:rPr lang="en-US" altLang="zh-CN" dirty="0" smtClean="0"/>
              <a:t>	</a:t>
            </a:r>
            <a:r>
              <a:rPr lang="en-US" altLang="zh-CN" sz="949" dirty="0" smtClean="0">
                <a:solidFill>
                  <a:srgbClr val="000000"/>
                </a:solidFill>
                <a:latin typeface="微软雅黑" pitchFamily="18" charset="0"/>
                <a:cs typeface="微软雅黑" pitchFamily="18" charset="0"/>
              </a:rPr>
              <a:t>识，元数据头，存储数据的数据段</a:t>
            </a:r>
          </a:p>
          <a:p>
            <a:pPr>
              <a:lnSpc>
                <a:spcPts val="1600"/>
              </a:lnSpc>
              <a:tabLst>
                <a:tab pos="152400" algn="l"/>
              </a:tabLst>
            </a:pPr>
            <a:r>
              <a:rPr lang="en-US" altLang="zh-CN" sz="949" dirty="0" smtClean="0">
                <a:solidFill>
                  <a:srgbClr val="000000"/>
                </a:solidFill>
                <a:latin typeface="微软雅黑" pitchFamily="18" charset="0"/>
                <a:cs typeface="微软雅黑" pitchFamily="18" charset="0"/>
              </a:rPr>
              <a:t>–</a:t>
            </a:r>
            <a:r>
              <a:rPr lang="en-US" altLang="zh-CN" sz="949" dirty="0" smtClean="0">
                <a:solidFill>
                  <a:srgbClr val="000000"/>
                </a:solidFill>
                <a:latin typeface="Times New Roman" pitchFamily="18" charset="0"/>
                <a:cs typeface="Times New Roman" pitchFamily="18" charset="0"/>
              </a:rPr>
              <a:t> </a:t>
            </a:r>
            <a:r>
              <a:rPr lang="en-US" altLang="zh-CN" sz="949" dirty="0" smtClean="0">
                <a:latin typeface="Times New Roman" pitchFamily="18" charset="0"/>
                <a:cs typeface="Times New Roman" pitchFamily="18" charset="0"/>
              </a:rPr>
              <a:t>  </a:t>
            </a:r>
            <a:r>
              <a:rPr lang="en-US" altLang="zh-CN" sz="949" dirty="0" smtClean="0">
                <a:solidFill>
                  <a:srgbClr val="000000"/>
                </a:solidFill>
                <a:latin typeface="微软雅黑" pitchFamily="18" charset="0"/>
                <a:cs typeface="微软雅黑" pitchFamily="18" charset="0"/>
              </a:rPr>
              <a:t>结合了行存储和列存储的各自优点</a:t>
            </a:r>
          </a:p>
        </p:txBody>
      </p:sp>
    </p:spTree>
    <p:extLst>
      <p:ext uri="{BB962C8B-B14F-4D97-AF65-F5344CB8AC3E}">
        <p14:creationId xmlns:p14="http://schemas.microsoft.com/office/powerpoint/2010/main" val="3766254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a:xfrm>
            <a:off x="457200" y="1124744"/>
            <a:ext cx="8229600" cy="4678451"/>
          </a:xfrm>
        </p:spPr>
        <p:txBody>
          <a:bodyPr/>
          <a:lstStyle/>
          <a:p>
            <a:r>
              <a:rPr lang="en-US" altLang="zh-CN" dirty="0" smtClean="0"/>
              <a:t>6.1 Hive</a:t>
            </a:r>
            <a:r>
              <a:rPr lang="zh-CN" altLang="en-US" dirty="0" smtClean="0"/>
              <a:t>简介</a:t>
            </a:r>
            <a:endParaRPr lang="en-US" altLang="zh-CN" dirty="0" smtClean="0"/>
          </a:p>
          <a:p>
            <a:r>
              <a:rPr lang="en-US" altLang="zh-CN" dirty="0" smtClean="0"/>
              <a:t>6.2 Hive</a:t>
            </a:r>
            <a:r>
              <a:rPr lang="zh-CN" altLang="en-US" dirty="0" smtClean="0"/>
              <a:t>架构与组件</a:t>
            </a:r>
            <a:endParaRPr lang="en-US" altLang="zh-CN" dirty="0" smtClean="0"/>
          </a:p>
          <a:p>
            <a:r>
              <a:rPr lang="en-US" altLang="zh-CN" dirty="0" smtClean="0"/>
              <a:t>6.3 Hive</a:t>
            </a:r>
            <a:r>
              <a:rPr lang="zh-CN" altLang="en-US" dirty="0" smtClean="0"/>
              <a:t>数据组织</a:t>
            </a:r>
            <a:endParaRPr lang="en-US" altLang="zh-CN" dirty="0" smtClean="0"/>
          </a:p>
          <a:p>
            <a:r>
              <a:rPr lang="en-US" altLang="zh-CN" dirty="0" smtClean="0">
                <a:solidFill>
                  <a:srgbClr val="FF0000"/>
                </a:solidFill>
              </a:rPr>
              <a:t>6.4 HQL</a:t>
            </a:r>
            <a:r>
              <a:rPr lang="zh-CN" altLang="en-US" dirty="0" smtClean="0">
                <a:solidFill>
                  <a:srgbClr val="FF0000"/>
                </a:solidFill>
              </a:rPr>
              <a:t>语言</a:t>
            </a:r>
            <a:endParaRPr lang="en-US" altLang="zh-CN" dirty="0" smtClean="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13</a:t>
            </a:fld>
            <a:endParaRPr lang="zh-CN" altLang="en-US" dirty="0"/>
          </a:p>
        </p:txBody>
      </p:sp>
    </p:spTree>
    <p:extLst>
      <p:ext uri="{BB962C8B-B14F-4D97-AF65-F5344CB8AC3E}">
        <p14:creationId xmlns:p14="http://schemas.microsoft.com/office/powerpoint/2010/main" val="3393843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HQL</a:t>
            </a:r>
            <a:r>
              <a:rPr lang="zh-CN" altLang="en-US" dirty="0"/>
              <a:t>－</a:t>
            </a:r>
            <a:r>
              <a:rPr lang="en-US" altLang="zh-CN" dirty="0"/>
              <a:t>Hive  Query  </a:t>
            </a:r>
            <a:r>
              <a:rPr lang="en-US" altLang="zh-CN" dirty="0" smtClean="0"/>
              <a:t>Language</a:t>
            </a:r>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14</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475700950"/>
              </p:ext>
            </p:extLst>
          </p:nvPr>
        </p:nvGraphicFramePr>
        <p:xfrm>
          <a:off x="919913" y="2194066"/>
          <a:ext cx="6875444" cy="3538142"/>
        </p:xfrm>
        <a:graphic>
          <a:graphicData uri="http://schemas.openxmlformats.org/drawingml/2006/table">
            <a:tbl>
              <a:tblPr/>
              <a:tblGrid>
                <a:gridCol w="801022"/>
                <a:gridCol w="2669440"/>
                <a:gridCol w="3404982"/>
              </a:tblGrid>
              <a:tr h="255263">
                <a:tc>
                  <a:txBody>
                    <a:bodyPr/>
                    <a:lstStyle/>
                    <a:p>
                      <a:pPr algn="ctr"/>
                      <a:r>
                        <a:rPr lang="en-US" altLang="zh-CN" sz="949" dirty="0" smtClean="0">
                          <a:solidFill>
                            <a:srgbClr val="000000"/>
                          </a:solidFill>
                          <a:latin typeface="微软雅黑" pitchFamily="18" charset="0"/>
                          <a:cs typeface="微软雅黑" pitchFamily="18" charset="0"/>
                        </a:rPr>
                        <a:t>对比点</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949" dirty="0" smtClean="0">
                          <a:solidFill>
                            <a:srgbClr val="000000"/>
                          </a:solidFill>
                          <a:latin typeface="微软雅黑" pitchFamily="18" charset="0"/>
                          <a:cs typeface="微软雅黑" pitchFamily="18" charset="0"/>
                        </a:rPr>
                        <a:t>SQL</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949" dirty="0" smtClean="0">
                          <a:solidFill>
                            <a:srgbClr val="000000"/>
                          </a:solidFill>
                          <a:latin typeface="微软雅黑" pitchFamily="18" charset="0"/>
                          <a:cs typeface="微软雅黑" pitchFamily="18" charset="0"/>
                        </a:rPr>
                        <a:t>HiveQL</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r>
              <a:tr h="280224">
                <a:tc>
                  <a:txBody>
                    <a:bodyPr/>
                    <a:lstStyle/>
                    <a:p>
                      <a:pPr algn="l"/>
                      <a:r>
                        <a:rPr lang="en-US" altLang="zh-CN" sz="949" dirty="0" smtClean="0">
                          <a:solidFill>
                            <a:srgbClr val="000000"/>
                          </a:solidFill>
                          <a:latin typeface="微软雅黑" pitchFamily="18" charset="0"/>
                          <a:cs typeface="微软雅黑" pitchFamily="18" charset="0"/>
                        </a:rPr>
                        <a:t>更新方式</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smtClean="0">
                          <a:solidFill>
                            <a:srgbClr val="000000"/>
                          </a:solidFill>
                          <a:latin typeface="微软雅黑" pitchFamily="18" charset="0"/>
                          <a:cs typeface="微软雅黑" pitchFamily="18" charset="0"/>
                        </a:rPr>
                        <a:t>UPDATE,INSERT,DELETE</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smtClean="0">
                          <a:solidFill>
                            <a:srgbClr val="000000"/>
                          </a:solidFill>
                          <a:latin typeface="微软雅黑" pitchFamily="18" charset="0"/>
                          <a:cs typeface="微软雅黑" pitchFamily="18" charset="0"/>
                        </a:rPr>
                        <a:t>INSERTOVERWRITETABLE（整表填充）</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0967">
                <a:tc>
                  <a:txBody>
                    <a:bodyPr/>
                    <a:lstStyle/>
                    <a:p>
                      <a:pPr algn="l"/>
                      <a:r>
                        <a:rPr lang="en-US" altLang="zh-CN" sz="949" dirty="0" smtClean="0">
                          <a:solidFill>
                            <a:srgbClr val="000000"/>
                          </a:solidFill>
                          <a:latin typeface="微软雅黑" pitchFamily="18" charset="0"/>
                          <a:cs typeface="微软雅黑" pitchFamily="18" charset="0"/>
                        </a:rPr>
                        <a:t>事务支持</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smtClean="0">
                          <a:solidFill>
                            <a:srgbClr val="000000"/>
                          </a:solidFill>
                          <a:latin typeface="微软雅黑" pitchFamily="18" charset="0"/>
                          <a:cs typeface="微软雅黑" pitchFamily="18" charset="0"/>
                        </a:rPr>
                        <a:t>支持</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smtClean="0">
                          <a:solidFill>
                            <a:srgbClr val="000000"/>
                          </a:solidFill>
                          <a:latin typeface="微软雅黑" pitchFamily="18" charset="0"/>
                          <a:cs typeface="微软雅黑" pitchFamily="18" charset="0"/>
                        </a:rPr>
                        <a:t>不支持</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0968">
                <a:tc>
                  <a:txBody>
                    <a:bodyPr/>
                    <a:lstStyle/>
                    <a:p>
                      <a:pPr algn="l"/>
                      <a:r>
                        <a:rPr lang="en-US" altLang="zh-CN" sz="949" dirty="0" smtClean="0">
                          <a:solidFill>
                            <a:srgbClr val="000000"/>
                          </a:solidFill>
                          <a:latin typeface="微软雅黑" pitchFamily="18" charset="0"/>
                          <a:cs typeface="微软雅黑" pitchFamily="18" charset="0"/>
                        </a:rPr>
                        <a:t>索引</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smtClean="0">
                          <a:solidFill>
                            <a:srgbClr val="000000"/>
                          </a:solidFill>
                          <a:latin typeface="微软雅黑" pitchFamily="18" charset="0"/>
                          <a:cs typeface="微软雅黑" pitchFamily="18" charset="0"/>
                        </a:rPr>
                        <a:t>支持</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smtClean="0">
                          <a:solidFill>
                            <a:srgbClr val="000000"/>
                          </a:solidFill>
                          <a:latin typeface="微软雅黑" pitchFamily="18" charset="0"/>
                          <a:cs typeface="微软雅黑" pitchFamily="18" charset="0"/>
                        </a:rPr>
                        <a:t>不支持</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0967">
                <a:tc>
                  <a:txBody>
                    <a:bodyPr/>
                    <a:lstStyle/>
                    <a:p>
                      <a:pPr algn="l"/>
                      <a:r>
                        <a:rPr lang="en-US" altLang="zh-CN" sz="949" dirty="0" smtClean="0">
                          <a:solidFill>
                            <a:srgbClr val="000000"/>
                          </a:solidFill>
                          <a:latin typeface="微软雅黑" pitchFamily="18" charset="0"/>
                          <a:cs typeface="微软雅黑" pitchFamily="18" charset="0"/>
                        </a:rPr>
                        <a:t>处理时延</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smtClean="0">
                          <a:solidFill>
                            <a:srgbClr val="000000"/>
                          </a:solidFill>
                          <a:latin typeface="微软雅黑" pitchFamily="18" charset="0"/>
                          <a:cs typeface="微软雅黑" pitchFamily="18" charset="0"/>
                        </a:rPr>
                        <a:t>秒级</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smtClean="0">
                          <a:solidFill>
                            <a:srgbClr val="000000"/>
                          </a:solidFill>
                          <a:latin typeface="微软雅黑" pitchFamily="18" charset="0"/>
                          <a:cs typeface="微软雅黑" pitchFamily="18" charset="0"/>
                        </a:rPr>
                        <a:t>分钟级</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0465">
                <a:tc>
                  <a:txBody>
                    <a:bodyPr/>
                    <a:lstStyle/>
                    <a:p>
                      <a:pPr algn="l"/>
                      <a:r>
                        <a:rPr lang="en-US" altLang="zh-CN" sz="949" dirty="0" smtClean="0">
                          <a:solidFill>
                            <a:srgbClr val="000000"/>
                          </a:solidFill>
                          <a:latin typeface="微软雅黑" pitchFamily="18" charset="0"/>
                          <a:cs typeface="微软雅黑" pitchFamily="18" charset="0"/>
                        </a:rPr>
                        <a:t>数据类型</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949" dirty="0" smtClean="0">
                          <a:solidFill>
                            <a:srgbClr val="000000"/>
                          </a:solidFill>
                          <a:latin typeface="微软雅黑" pitchFamily="18" charset="0"/>
                          <a:cs typeface="微软雅黑" pitchFamily="18" charset="0"/>
                        </a:rPr>
                        <a:t>整数、浮点型、定点数、文本和二进制串、时间</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smtClean="0">
                          <a:solidFill>
                            <a:srgbClr val="000000"/>
                          </a:solidFill>
                          <a:latin typeface="微软雅黑" pitchFamily="18" charset="0"/>
                          <a:cs typeface="微软雅黑" pitchFamily="18" charset="0"/>
                        </a:rPr>
                        <a:t>整数、浮点数、布尔型、字符串、数组、映射、结构</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0968">
                <a:tc>
                  <a:txBody>
                    <a:bodyPr/>
                    <a:lstStyle/>
                    <a:p>
                      <a:pPr algn="l"/>
                      <a:r>
                        <a:rPr lang="en-US" altLang="zh-CN" sz="949" dirty="0" smtClean="0">
                          <a:solidFill>
                            <a:srgbClr val="000000"/>
                          </a:solidFill>
                          <a:latin typeface="微软雅黑" pitchFamily="18" charset="0"/>
                          <a:cs typeface="微软雅黑" pitchFamily="18" charset="0"/>
                        </a:rPr>
                        <a:t>内置函数</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smtClean="0">
                          <a:solidFill>
                            <a:srgbClr val="000000"/>
                          </a:solidFill>
                          <a:latin typeface="微软雅黑" pitchFamily="18" charset="0"/>
                          <a:cs typeface="微软雅黑" pitchFamily="18" charset="0"/>
                        </a:rPr>
                        <a:t>多（数百个）</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smtClean="0">
                          <a:solidFill>
                            <a:srgbClr val="000000"/>
                          </a:solidFill>
                          <a:latin typeface="微软雅黑" pitchFamily="18" charset="0"/>
                          <a:cs typeface="微软雅黑" pitchFamily="18" charset="0"/>
                        </a:rPr>
                        <a:t>少（十几个）</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0968">
                <a:tc>
                  <a:txBody>
                    <a:bodyPr/>
                    <a:lstStyle/>
                    <a:p>
                      <a:pPr algn="l"/>
                      <a:r>
                        <a:rPr lang="en-US" altLang="zh-CN" sz="949" dirty="0" smtClean="0">
                          <a:solidFill>
                            <a:srgbClr val="000000"/>
                          </a:solidFill>
                          <a:latin typeface="微软雅黑" pitchFamily="18" charset="0"/>
                          <a:cs typeface="微软雅黑" pitchFamily="18" charset="0"/>
                        </a:rPr>
                        <a:t>多表插入</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smtClean="0">
                          <a:solidFill>
                            <a:srgbClr val="000000"/>
                          </a:solidFill>
                          <a:latin typeface="微软雅黑" pitchFamily="18" charset="0"/>
                          <a:cs typeface="微软雅黑" pitchFamily="18" charset="0"/>
                        </a:rPr>
                        <a:t>不支持</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smtClean="0">
                          <a:solidFill>
                            <a:srgbClr val="000000"/>
                          </a:solidFill>
                          <a:latin typeface="微软雅黑" pitchFamily="18" charset="0"/>
                          <a:cs typeface="微软雅黑" pitchFamily="18" charset="0"/>
                        </a:rPr>
                        <a:t>支持</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53201">
                <a:tc>
                  <a:txBody>
                    <a:bodyPr/>
                    <a:lstStyle/>
                    <a:p>
                      <a:pPr algn="l"/>
                      <a:r>
                        <a:rPr lang="en-US" altLang="zh-CN" sz="949" dirty="0" smtClean="0">
                          <a:solidFill>
                            <a:srgbClr val="000000"/>
                          </a:solidFill>
                          <a:latin typeface="微软雅黑" pitchFamily="18" charset="0"/>
                          <a:cs typeface="微软雅黑" pitchFamily="18" charset="0"/>
                        </a:rPr>
                        <a:t>查询语句</a:t>
                      </a:r>
                      <a:endParaRPr lang="zh-CN" altLang="en-US" sz="949" dirty="0" smtClean="0">
                        <a:solidFill>
                          <a:srgbClr val="000000"/>
                        </a:solidFill>
                        <a:latin typeface="微软雅黑" pitchFamily="18" charset="0"/>
                        <a:cs typeface="微软雅黑"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smtClean="0">
                          <a:solidFill>
                            <a:srgbClr val="000000"/>
                          </a:solidFill>
                          <a:latin typeface="微软雅黑" pitchFamily="18" charset="0"/>
                          <a:cs typeface="微软雅黑" pitchFamily="18" charset="0"/>
                        </a:rPr>
                        <a:t>满足SQL-92标准</a:t>
                      </a:r>
                      <a:endParaRPr lang="zh-CN" altLang="en-US" sz="949" dirty="0" smtClean="0">
                        <a:solidFill>
                          <a:srgbClr val="000000"/>
                        </a:solidFill>
                        <a:latin typeface="微软雅黑" pitchFamily="18" charset="0"/>
                        <a:cs typeface="微软雅黑"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smtClean="0">
                          <a:solidFill>
                            <a:srgbClr val="000000"/>
                          </a:solidFill>
                          <a:latin typeface="微软雅黑" pitchFamily="18" charset="0"/>
                          <a:cs typeface="微软雅黑" pitchFamily="18" charset="0"/>
                        </a:rPr>
                        <a:t>FROM条件中只支持单表或单视图，SORTBY只支持部分排</a:t>
                      </a:r>
                      <a:endParaRPr lang="zh-CN" altLang="en-US" sz="949" dirty="0" smtClean="0">
                        <a:solidFill>
                          <a:srgbClr val="000000"/>
                        </a:solidFill>
                        <a:latin typeface="微软雅黑" pitchFamily="18" charset="0"/>
                        <a:cs typeface="微软雅黑" pitchFamily="18" charset="0"/>
                      </a:endParaRPr>
                    </a:p>
                    <a:p>
                      <a:pPr algn="l"/>
                      <a:r>
                        <a:rPr lang="en-US" altLang="zh-CN" sz="949" dirty="0" smtClean="0">
                          <a:solidFill>
                            <a:srgbClr val="000000"/>
                          </a:solidFill>
                          <a:latin typeface="微软雅黑" pitchFamily="18" charset="0"/>
                          <a:cs typeface="微软雅黑" pitchFamily="18" charset="0"/>
                        </a:rPr>
                        <a:t>序方式，LIMIT只可限制返回行的数量，不支持HAVING</a:t>
                      </a:r>
                      <a:endParaRPr lang="zh-CN" altLang="en-US" sz="949" dirty="0" smtClean="0">
                        <a:solidFill>
                          <a:srgbClr val="000000"/>
                        </a:solidFill>
                        <a:latin typeface="微软雅黑" pitchFamily="18" charset="0"/>
                        <a:cs typeface="微软雅黑"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0967">
                <a:tc>
                  <a:txBody>
                    <a:bodyPr/>
                    <a:lstStyle/>
                    <a:p>
                      <a:pPr algn="l"/>
                      <a:r>
                        <a:rPr lang="en-US" altLang="zh-CN" sz="949" dirty="0" smtClean="0">
                          <a:solidFill>
                            <a:srgbClr val="000000"/>
                          </a:solidFill>
                          <a:latin typeface="微软雅黑" pitchFamily="18" charset="0"/>
                          <a:cs typeface="微软雅黑" pitchFamily="18" charset="0"/>
                        </a:rPr>
                        <a:t>连接查询</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smtClean="0">
                          <a:solidFill>
                            <a:srgbClr val="000000"/>
                          </a:solidFill>
                          <a:latin typeface="微软雅黑" pitchFamily="18" charset="0"/>
                          <a:cs typeface="微软雅黑" pitchFamily="18" charset="0"/>
                        </a:rPr>
                        <a:t>满足SQL-92标准</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smtClean="0">
                          <a:solidFill>
                            <a:srgbClr val="000000"/>
                          </a:solidFill>
                          <a:latin typeface="微软雅黑" pitchFamily="18" charset="0"/>
                          <a:cs typeface="微软雅黑" pitchFamily="18" charset="0"/>
                        </a:rPr>
                        <a:t>内连接、外连接、半连接和带提示的SQL-92语法</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0968">
                <a:tc>
                  <a:txBody>
                    <a:bodyPr/>
                    <a:lstStyle/>
                    <a:p>
                      <a:pPr algn="l"/>
                      <a:r>
                        <a:rPr lang="en-US" altLang="zh-CN" sz="949" dirty="0" smtClean="0">
                          <a:solidFill>
                            <a:srgbClr val="000000"/>
                          </a:solidFill>
                          <a:latin typeface="微软雅黑" pitchFamily="18" charset="0"/>
                          <a:cs typeface="微软雅黑" pitchFamily="18" charset="0"/>
                        </a:rPr>
                        <a:t>子查询</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smtClean="0">
                          <a:solidFill>
                            <a:srgbClr val="000000"/>
                          </a:solidFill>
                          <a:latin typeface="微软雅黑" pitchFamily="18" charset="0"/>
                          <a:cs typeface="微软雅黑" pitchFamily="18" charset="0"/>
                        </a:rPr>
                        <a:t>完全支持</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smtClean="0">
                          <a:solidFill>
                            <a:srgbClr val="000000"/>
                          </a:solidFill>
                          <a:latin typeface="微软雅黑" pitchFamily="18" charset="0"/>
                          <a:cs typeface="微软雅黑" pitchFamily="18" charset="0"/>
                        </a:rPr>
                        <a:t>只能在FROM条件中，不支持相关子查询</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0967">
                <a:tc>
                  <a:txBody>
                    <a:bodyPr/>
                    <a:lstStyle/>
                    <a:p>
                      <a:pPr algn="l"/>
                      <a:r>
                        <a:rPr lang="en-US" altLang="zh-CN" sz="949" dirty="0" smtClean="0">
                          <a:solidFill>
                            <a:srgbClr val="000000"/>
                          </a:solidFill>
                          <a:latin typeface="微软雅黑" pitchFamily="18" charset="0"/>
                          <a:cs typeface="微软雅黑" pitchFamily="18" charset="0"/>
                        </a:rPr>
                        <a:t>视图</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949" dirty="0" smtClean="0">
                          <a:solidFill>
                            <a:srgbClr val="000000"/>
                          </a:solidFill>
                          <a:latin typeface="微软雅黑" pitchFamily="18" charset="0"/>
                          <a:cs typeface="微软雅黑" pitchFamily="18" charset="0"/>
                        </a:rPr>
                        <a:t>视图可更新，可以实体化化也可以非实体化</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smtClean="0">
                          <a:solidFill>
                            <a:srgbClr val="000000"/>
                          </a:solidFill>
                          <a:latin typeface="微软雅黑" pitchFamily="18" charset="0"/>
                          <a:cs typeface="微软雅黑" pitchFamily="18" charset="0"/>
                        </a:rPr>
                        <a:t>视图只读，不支持实体化</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0968">
                <a:tc>
                  <a:txBody>
                    <a:bodyPr/>
                    <a:lstStyle/>
                    <a:p>
                      <a:pPr algn="l"/>
                      <a:r>
                        <a:rPr lang="en-US" altLang="zh-CN" sz="949" dirty="0" smtClean="0">
                          <a:solidFill>
                            <a:srgbClr val="000000"/>
                          </a:solidFill>
                          <a:latin typeface="微软雅黑" pitchFamily="18" charset="0"/>
                          <a:cs typeface="微软雅黑" pitchFamily="18" charset="0"/>
                        </a:rPr>
                        <a:t>扩展函数</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smtClean="0">
                          <a:solidFill>
                            <a:srgbClr val="000000"/>
                          </a:solidFill>
                          <a:latin typeface="微软雅黑" pitchFamily="18" charset="0"/>
                          <a:cs typeface="微软雅黑" pitchFamily="18" charset="0"/>
                        </a:rPr>
                        <a:t>支持用户定义函数和存储过程</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949" dirty="0" smtClean="0">
                          <a:solidFill>
                            <a:srgbClr val="000000"/>
                          </a:solidFill>
                          <a:latin typeface="微软雅黑" pitchFamily="18" charset="0"/>
                          <a:cs typeface="微软雅黑" pitchFamily="18" charset="0"/>
                        </a:rPr>
                        <a:t>支持用户定义函数和MapReduce脚本</a:t>
                      </a:r>
                      <a:endParaRPr lang="zh-CN" altLang="en-US" sz="949"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6" name="TextBox 1"/>
          <p:cNvSpPr txBox="1"/>
          <p:nvPr/>
        </p:nvSpPr>
        <p:spPr>
          <a:xfrm>
            <a:off x="539552" y="1150144"/>
            <a:ext cx="169918" cy="225703"/>
          </a:xfrm>
          <a:prstGeom prst="rect">
            <a:avLst/>
          </a:prstGeom>
          <a:noFill/>
        </p:spPr>
        <p:txBody>
          <a:bodyPr wrap="none" lIns="0" tIns="0" rIns="0" rtlCol="0">
            <a:spAutoFit/>
          </a:bodyPr>
          <a:lstStyle/>
          <a:p>
            <a:pPr>
              <a:lnSpc>
                <a:spcPts val="1400"/>
              </a:lnSpc>
              <a:tabLst/>
            </a:pPr>
            <a:r>
              <a:rPr lang="en-US" altLang="zh-CN" sz="1400" dirty="0" smtClean="0">
                <a:solidFill>
                  <a:srgbClr val="000000"/>
                </a:solidFill>
                <a:latin typeface="Wingdings" pitchFamily="18" charset="0"/>
                <a:cs typeface="Wingdings" pitchFamily="18" charset="0"/>
              </a:rPr>
              <a:t>l</a:t>
            </a:r>
            <a:r>
              <a:rPr lang="en-US" altLang="zh-CN" sz="1400" dirty="0" smtClean="0">
                <a:solidFill>
                  <a:srgbClr val="000000"/>
                </a:solidFill>
                <a:latin typeface="Times New Roman" pitchFamily="18" charset="0"/>
                <a:cs typeface="Times New Roman" pitchFamily="18" charset="0"/>
              </a:rPr>
              <a:t> </a:t>
            </a:r>
          </a:p>
        </p:txBody>
      </p:sp>
      <p:sp>
        <p:nvSpPr>
          <p:cNvPr id="7" name="TextBox 1"/>
          <p:cNvSpPr txBox="1"/>
          <p:nvPr/>
        </p:nvSpPr>
        <p:spPr>
          <a:xfrm>
            <a:off x="907852" y="1124744"/>
            <a:ext cx="3752630" cy="251351"/>
          </a:xfrm>
          <a:prstGeom prst="rect">
            <a:avLst/>
          </a:prstGeom>
          <a:noFill/>
        </p:spPr>
        <p:txBody>
          <a:bodyPr wrap="none" lIns="0" tIns="0" rIns="0" rtlCol="0">
            <a:spAutoFit/>
          </a:bodyPr>
          <a:lstStyle/>
          <a:p>
            <a:pPr>
              <a:lnSpc>
                <a:spcPts val="1600"/>
              </a:lnSpc>
              <a:tabLst/>
            </a:pPr>
            <a:r>
              <a:rPr lang="en-US" altLang="zh-CN" sz="1400" dirty="0" smtClean="0">
                <a:solidFill>
                  <a:srgbClr val="000000"/>
                </a:solidFill>
                <a:latin typeface="微软雅黑" pitchFamily="18" charset="0"/>
                <a:cs typeface="微软雅黑" pitchFamily="18" charset="0"/>
              </a:rPr>
              <a:t>提供给数据分析人员使用的类似SQL的命令语法</a:t>
            </a:r>
          </a:p>
        </p:txBody>
      </p:sp>
      <p:sp>
        <p:nvSpPr>
          <p:cNvPr id="8" name="TextBox 1"/>
          <p:cNvSpPr txBox="1"/>
          <p:nvPr/>
        </p:nvSpPr>
        <p:spPr>
          <a:xfrm>
            <a:off x="971352" y="1416844"/>
            <a:ext cx="107402" cy="430887"/>
          </a:xfrm>
          <a:prstGeom prst="rect">
            <a:avLst/>
          </a:prstGeom>
          <a:noFill/>
        </p:spPr>
        <p:txBody>
          <a:bodyPr wrap="none" lIns="0" tIns="0" rIns="0" rtlCol="0">
            <a:spAutoFit/>
          </a:bodyPr>
          <a:lstStyle/>
          <a:p>
            <a:pPr>
              <a:lnSpc>
                <a:spcPts val="1200"/>
              </a:lnSpc>
              <a:tabLst/>
            </a:pPr>
            <a:r>
              <a:rPr lang="en-US" altLang="zh-CN" sz="1200" dirty="0" smtClean="0">
                <a:solidFill>
                  <a:srgbClr val="000000"/>
                </a:solidFill>
                <a:latin typeface="Times New Roman" pitchFamily="18" charset="0"/>
                <a:cs typeface="Times New Roman" pitchFamily="18" charset="0"/>
              </a:rPr>
              <a:t>– </a:t>
            </a:r>
          </a:p>
          <a:p>
            <a:pPr>
              <a:lnSpc>
                <a:spcPts val="1800"/>
              </a:lnSpc>
              <a:tabLst/>
            </a:pPr>
            <a:r>
              <a:rPr lang="en-US" altLang="zh-CN" sz="1200" dirty="0" smtClean="0">
                <a:solidFill>
                  <a:srgbClr val="000000"/>
                </a:solidFill>
                <a:latin typeface="Times New Roman" pitchFamily="18" charset="0"/>
                <a:cs typeface="Times New Roman" pitchFamily="18" charset="0"/>
              </a:rPr>
              <a:t>– </a:t>
            </a:r>
          </a:p>
        </p:txBody>
      </p:sp>
      <p:sp>
        <p:nvSpPr>
          <p:cNvPr id="9" name="TextBox 1"/>
          <p:cNvSpPr txBox="1"/>
          <p:nvPr/>
        </p:nvSpPr>
        <p:spPr>
          <a:xfrm>
            <a:off x="1238052" y="1391444"/>
            <a:ext cx="4138954" cy="456535"/>
          </a:xfrm>
          <a:prstGeom prst="rect">
            <a:avLst/>
          </a:prstGeom>
          <a:noFill/>
        </p:spPr>
        <p:txBody>
          <a:bodyPr wrap="none" lIns="0" tIns="0" rIns="0" rtlCol="0">
            <a:spAutoFit/>
          </a:bodyPr>
          <a:lstStyle/>
          <a:p>
            <a:pPr>
              <a:lnSpc>
                <a:spcPts val="1400"/>
              </a:lnSpc>
              <a:tabLst/>
            </a:pPr>
            <a:r>
              <a:rPr lang="en-US" altLang="zh-CN" sz="1200" dirty="0" smtClean="0">
                <a:solidFill>
                  <a:srgbClr val="000000"/>
                </a:solidFill>
                <a:latin typeface="微软雅黑" pitchFamily="18" charset="0"/>
                <a:cs typeface="微软雅黑" pitchFamily="18" charset="0"/>
              </a:rPr>
              <a:t>适应海量数据分析实际应用环境的需求</a:t>
            </a:r>
          </a:p>
          <a:p>
            <a:pPr>
              <a:lnSpc>
                <a:spcPts val="1800"/>
              </a:lnSpc>
              <a:tabLst/>
            </a:pPr>
            <a:r>
              <a:rPr lang="en-US" altLang="zh-CN" sz="1200" dirty="0" smtClean="0">
                <a:solidFill>
                  <a:srgbClr val="000000"/>
                </a:solidFill>
                <a:latin typeface="微软雅黑" pitchFamily="18" charset="0"/>
                <a:cs typeface="微软雅黑" pitchFamily="18" charset="0"/>
              </a:rPr>
              <a:t>为使用者和程序提供一个与传统SQL使用习惯相近的分析语言</a:t>
            </a:r>
          </a:p>
        </p:txBody>
      </p:sp>
      <p:sp>
        <p:nvSpPr>
          <p:cNvPr id="10" name="TextBox 1"/>
          <p:cNvSpPr txBox="1"/>
          <p:nvPr/>
        </p:nvSpPr>
        <p:spPr>
          <a:xfrm>
            <a:off x="539552" y="1886744"/>
            <a:ext cx="169918" cy="225703"/>
          </a:xfrm>
          <a:prstGeom prst="rect">
            <a:avLst/>
          </a:prstGeom>
          <a:noFill/>
        </p:spPr>
        <p:txBody>
          <a:bodyPr wrap="none" lIns="0" tIns="0" rIns="0" rtlCol="0">
            <a:spAutoFit/>
          </a:bodyPr>
          <a:lstStyle/>
          <a:p>
            <a:pPr>
              <a:lnSpc>
                <a:spcPts val="1400"/>
              </a:lnSpc>
              <a:tabLst/>
            </a:pPr>
            <a:r>
              <a:rPr lang="en-US" altLang="zh-CN" sz="1400" dirty="0" smtClean="0">
                <a:solidFill>
                  <a:srgbClr val="000000"/>
                </a:solidFill>
                <a:latin typeface="Wingdings" pitchFamily="18" charset="0"/>
                <a:cs typeface="Wingdings" pitchFamily="18" charset="0"/>
              </a:rPr>
              <a:t>l</a:t>
            </a:r>
            <a:r>
              <a:rPr lang="en-US" altLang="zh-CN" sz="1400" dirty="0" smtClean="0">
                <a:solidFill>
                  <a:srgbClr val="000000"/>
                </a:solidFill>
                <a:latin typeface="Times New Roman" pitchFamily="18" charset="0"/>
                <a:cs typeface="Times New Roman" pitchFamily="18" charset="0"/>
              </a:rPr>
              <a:t> </a:t>
            </a:r>
          </a:p>
        </p:txBody>
      </p:sp>
      <p:sp>
        <p:nvSpPr>
          <p:cNvPr id="11" name="TextBox 1"/>
          <p:cNvSpPr txBox="1"/>
          <p:nvPr/>
        </p:nvSpPr>
        <p:spPr>
          <a:xfrm>
            <a:off x="907852" y="1861344"/>
            <a:ext cx="4921219" cy="251351"/>
          </a:xfrm>
          <a:prstGeom prst="rect">
            <a:avLst/>
          </a:prstGeom>
          <a:noFill/>
        </p:spPr>
        <p:txBody>
          <a:bodyPr wrap="none" lIns="0" tIns="0" rIns="0" rtlCol="0">
            <a:spAutoFit/>
          </a:bodyPr>
          <a:lstStyle/>
          <a:p>
            <a:pPr>
              <a:lnSpc>
                <a:spcPts val="1600"/>
              </a:lnSpc>
              <a:tabLst/>
            </a:pPr>
            <a:r>
              <a:rPr lang="en-US" altLang="zh-CN" sz="1400" dirty="0" smtClean="0">
                <a:solidFill>
                  <a:srgbClr val="000000"/>
                </a:solidFill>
                <a:latin typeface="微软雅黑" pitchFamily="18" charset="0"/>
                <a:cs typeface="微软雅黑" pitchFamily="18" charset="0"/>
              </a:rPr>
              <a:t>不是SQL语言所遵循的SQL-92标准中的全集：非全集，有扩展</a:t>
            </a:r>
          </a:p>
        </p:txBody>
      </p:sp>
    </p:spTree>
    <p:extLst>
      <p:ext uri="{BB962C8B-B14F-4D97-AF65-F5344CB8AC3E}">
        <p14:creationId xmlns:p14="http://schemas.microsoft.com/office/powerpoint/2010/main" val="1551786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HQL</a:t>
            </a:r>
            <a:r>
              <a:rPr lang="zh-CN" altLang="en-US" dirty="0"/>
              <a:t>中的</a:t>
            </a:r>
            <a:r>
              <a:rPr lang="zh-CN" altLang="en-US" dirty="0" smtClean="0"/>
              <a:t>数据类型</a:t>
            </a:r>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15</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294114191"/>
              </p:ext>
            </p:extLst>
          </p:nvPr>
        </p:nvGraphicFramePr>
        <p:xfrm>
          <a:off x="539552" y="1022403"/>
          <a:ext cx="7416823" cy="3990773"/>
        </p:xfrm>
        <a:graphic>
          <a:graphicData uri="http://schemas.openxmlformats.org/drawingml/2006/table">
            <a:tbl>
              <a:tblPr/>
              <a:tblGrid>
                <a:gridCol w="685114"/>
                <a:gridCol w="1118978"/>
                <a:gridCol w="4343186"/>
                <a:gridCol w="1269545"/>
              </a:tblGrid>
              <a:tr h="283743">
                <a:tc>
                  <a:txBody>
                    <a:bodyPr/>
                    <a:lstStyle/>
                    <a:p>
                      <a:pPr algn="ctr"/>
                      <a:r>
                        <a:rPr lang="en-US" altLang="zh-CN" sz="1100" dirty="0" smtClean="0">
                          <a:solidFill>
                            <a:srgbClr val="000000"/>
                          </a:solidFill>
                          <a:latin typeface="微软雅黑" pitchFamily="18" charset="0"/>
                          <a:cs typeface="微软雅黑" pitchFamily="18" charset="0"/>
                        </a:rPr>
                        <a:t>分类</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100" dirty="0" smtClean="0">
                          <a:solidFill>
                            <a:srgbClr val="000000"/>
                          </a:solidFill>
                          <a:latin typeface="微软雅黑" pitchFamily="18" charset="0"/>
                          <a:cs typeface="微软雅黑" pitchFamily="18" charset="0"/>
                        </a:rPr>
                        <a:t>数据类型</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100" dirty="0" smtClean="0">
                          <a:solidFill>
                            <a:srgbClr val="000000"/>
                          </a:solidFill>
                          <a:latin typeface="微软雅黑" pitchFamily="18" charset="0"/>
                          <a:cs typeface="微软雅黑" pitchFamily="18" charset="0"/>
                        </a:rPr>
                        <a:t>描述</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100" dirty="0" smtClean="0">
                          <a:solidFill>
                            <a:srgbClr val="000000"/>
                          </a:solidFill>
                          <a:latin typeface="微软雅黑" pitchFamily="18" charset="0"/>
                          <a:cs typeface="微软雅黑" pitchFamily="18" charset="0"/>
                        </a:rPr>
                        <a:t>示例</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r>
              <a:tr h="283743">
                <a:tc rowSpan="8">
                  <a:txBody>
                    <a:bodyPr/>
                    <a:lstStyle/>
                    <a:p>
                      <a:pPr algn="ctr"/>
                      <a:r>
                        <a:rPr lang="en-US" altLang="zh-CN" sz="1100" dirty="0" smtClean="0">
                          <a:solidFill>
                            <a:srgbClr val="000000"/>
                          </a:solidFill>
                          <a:latin typeface="微软雅黑" pitchFamily="18" charset="0"/>
                          <a:cs typeface="微软雅黑" pitchFamily="18" charset="0"/>
                        </a:rPr>
                        <a:t>基本</a:t>
                      </a:r>
                      <a:endParaRPr lang="zh-CN" altLang="en-US" sz="1100" dirty="0" smtClean="0">
                        <a:solidFill>
                          <a:srgbClr val="000000"/>
                        </a:solidFill>
                        <a:latin typeface="微软雅黑" pitchFamily="18" charset="0"/>
                        <a:cs typeface="微软雅黑" pitchFamily="18" charset="0"/>
                      </a:endParaRPr>
                    </a:p>
                    <a:p>
                      <a:pPr algn="ctr"/>
                      <a:r>
                        <a:rPr lang="en-US" altLang="zh-CN" sz="1100" dirty="0" smtClean="0">
                          <a:solidFill>
                            <a:srgbClr val="000000"/>
                          </a:solidFill>
                          <a:latin typeface="微软雅黑" pitchFamily="18" charset="0"/>
                          <a:cs typeface="微软雅黑" pitchFamily="18" charset="0"/>
                        </a:rPr>
                        <a:t>数据</a:t>
                      </a:r>
                      <a:endParaRPr lang="zh-CN" altLang="en-US" sz="1100" dirty="0" smtClean="0">
                        <a:solidFill>
                          <a:srgbClr val="000000"/>
                        </a:solidFill>
                        <a:latin typeface="微软雅黑" pitchFamily="18" charset="0"/>
                        <a:cs typeface="微软雅黑" pitchFamily="18" charset="0"/>
                      </a:endParaRPr>
                    </a:p>
                    <a:p>
                      <a:pPr algn="ctr"/>
                      <a:r>
                        <a:rPr lang="en-US" altLang="zh-CN" sz="1100" dirty="0" smtClean="0">
                          <a:solidFill>
                            <a:srgbClr val="000000"/>
                          </a:solidFill>
                          <a:latin typeface="微软雅黑" pitchFamily="18" charset="0"/>
                          <a:cs typeface="微软雅黑" pitchFamily="18" charset="0"/>
                        </a:rPr>
                        <a:t>类型</a:t>
                      </a:r>
                      <a:endParaRPr lang="zh-CN" altLang="en-US" sz="1100" dirty="0" smtClean="0">
                        <a:solidFill>
                          <a:srgbClr val="000000"/>
                        </a:solidFill>
                        <a:latin typeface="微软雅黑" pitchFamily="18" charset="0"/>
                        <a:cs typeface="微软雅黑"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TINYINT</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有符号整数，1个字节，范围从-128到127</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1</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3743">
                <a:tc v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SMALLINT</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有符号整数，2个字节，范围从-32768到32767</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1</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3743">
                <a:tc v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INT</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100" dirty="0" smtClean="0">
                          <a:solidFill>
                            <a:srgbClr val="000000"/>
                          </a:solidFill>
                          <a:latin typeface="微软雅黑" pitchFamily="18" charset="0"/>
                          <a:cs typeface="微软雅黑" pitchFamily="18" charset="0"/>
                        </a:rPr>
                        <a:t>有符号整数，4个字节，范围从-2147483648到2147483647</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1</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21903">
                <a:tc v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BIGINT</a:t>
                      </a:r>
                      <a:endParaRPr lang="zh-CN" altLang="en-US" sz="1100" dirty="0" smtClean="0">
                        <a:solidFill>
                          <a:srgbClr val="000000"/>
                        </a:solidFill>
                        <a:latin typeface="微软雅黑" pitchFamily="18" charset="0"/>
                        <a:cs typeface="微软雅黑"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有符号整数，8个字节，范围从-9223372036854775808到</a:t>
                      </a:r>
                      <a:endParaRPr lang="zh-CN" altLang="en-US" sz="1100" dirty="0" smtClean="0">
                        <a:solidFill>
                          <a:srgbClr val="000000"/>
                        </a:solidFill>
                        <a:latin typeface="微软雅黑" pitchFamily="18" charset="0"/>
                        <a:cs typeface="微软雅黑" pitchFamily="18" charset="0"/>
                      </a:endParaRPr>
                    </a:p>
                    <a:p>
                      <a:pPr algn="l"/>
                      <a:r>
                        <a:rPr lang="en-US" altLang="zh-CN" sz="1100" dirty="0" smtClean="0">
                          <a:solidFill>
                            <a:srgbClr val="000000"/>
                          </a:solidFill>
                          <a:latin typeface="微软雅黑" pitchFamily="18" charset="0"/>
                          <a:cs typeface="微软雅黑" pitchFamily="18" charset="0"/>
                        </a:rPr>
                        <a:t>9223372036854775807</a:t>
                      </a:r>
                      <a:endParaRPr lang="zh-CN" altLang="en-US" sz="1100" dirty="0" smtClean="0">
                        <a:solidFill>
                          <a:srgbClr val="000000"/>
                        </a:solidFill>
                        <a:latin typeface="微软雅黑" pitchFamily="18" charset="0"/>
                        <a:cs typeface="微软雅黑"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1</a:t>
                      </a:r>
                      <a:endParaRPr lang="zh-CN" altLang="en-US" sz="1100" dirty="0" smtClean="0">
                        <a:solidFill>
                          <a:srgbClr val="000000"/>
                        </a:solidFill>
                        <a:latin typeface="微软雅黑" pitchFamily="18" charset="0"/>
                        <a:cs typeface="微软雅黑"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3743">
                <a:tc v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FLOAT</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单精度浮点数，4个字节</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1.0</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3743">
                <a:tc v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DOUBLE</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双精度浮点数，8个字节</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1.0</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3743">
                <a:tc v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BOOLEAN</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true/false</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true</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3743">
                <a:tc v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STRING</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字符串</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kern="1200" dirty="0" smtClean="0">
                          <a:solidFill>
                            <a:srgbClr val="000000"/>
                          </a:solidFill>
                          <a:latin typeface="微软雅黑" pitchFamily="18" charset="0"/>
                          <a:ea typeface="+mn-ea"/>
                          <a:cs typeface="微软雅黑" pitchFamily="18" charset="0"/>
                        </a:rPr>
                        <a:t>ʹ</a:t>
                      </a:r>
                      <a:r>
                        <a:rPr lang="en-US" altLang="zh-CN" sz="1100" kern="1200" dirty="0" err="1" smtClean="0">
                          <a:solidFill>
                            <a:srgbClr val="000000"/>
                          </a:solidFill>
                          <a:latin typeface="微软雅黑" pitchFamily="18" charset="0"/>
                          <a:ea typeface="+mn-ea"/>
                          <a:cs typeface="微软雅黑" pitchFamily="18" charset="0"/>
                        </a:rPr>
                        <a:t>bʹ,"a</a:t>
                      </a:r>
                      <a:r>
                        <a:rPr lang="en-US" altLang="zh-CN" sz="1100" kern="1200" dirty="0" smtClean="0">
                          <a:solidFill>
                            <a:srgbClr val="000000"/>
                          </a:solidFill>
                          <a:latin typeface="微软雅黑" pitchFamily="18" charset="0"/>
                          <a:ea typeface="+mn-ea"/>
                          <a:cs typeface="微软雅黑" pitchFamily="18" charset="0"/>
                        </a:rPr>
                        <a:t>"</a:t>
                      </a:r>
                      <a:endParaRPr lang="zh-CN" altLang="en-US" sz="1100" kern="1200" dirty="0" smtClean="0">
                        <a:solidFill>
                          <a:srgbClr val="000000"/>
                        </a:solidFill>
                        <a:latin typeface="微软雅黑" pitchFamily="18" charset="0"/>
                        <a:ea typeface="+mn-ea"/>
                        <a:cs typeface="微软雅黑"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3743">
                <a:tc rowSpan="3">
                  <a:txBody>
                    <a:bodyPr/>
                    <a:lstStyle/>
                    <a:p>
                      <a:pPr algn="ctr"/>
                      <a:r>
                        <a:rPr lang="en-US" altLang="zh-CN" sz="1100" dirty="0" smtClean="0">
                          <a:solidFill>
                            <a:srgbClr val="000000"/>
                          </a:solidFill>
                          <a:latin typeface="微软雅黑" pitchFamily="18" charset="0"/>
                          <a:cs typeface="微软雅黑" pitchFamily="18" charset="0"/>
                        </a:rPr>
                        <a:t>复杂</a:t>
                      </a:r>
                      <a:endParaRPr lang="zh-CN" altLang="en-US" sz="1100" dirty="0" smtClean="0">
                        <a:solidFill>
                          <a:srgbClr val="000000"/>
                        </a:solidFill>
                        <a:latin typeface="微软雅黑" pitchFamily="18" charset="0"/>
                        <a:cs typeface="微软雅黑" pitchFamily="18" charset="0"/>
                      </a:endParaRPr>
                    </a:p>
                    <a:p>
                      <a:pPr algn="ctr"/>
                      <a:r>
                        <a:rPr lang="en-US" altLang="zh-CN" sz="1100" dirty="0" smtClean="0">
                          <a:solidFill>
                            <a:srgbClr val="000000"/>
                          </a:solidFill>
                          <a:latin typeface="微软雅黑" pitchFamily="18" charset="0"/>
                          <a:cs typeface="微软雅黑" pitchFamily="18" charset="0"/>
                        </a:rPr>
                        <a:t>数据</a:t>
                      </a:r>
                      <a:endParaRPr lang="zh-CN" altLang="en-US" sz="1100" dirty="0" smtClean="0">
                        <a:solidFill>
                          <a:srgbClr val="000000"/>
                        </a:solidFill>
                        <a:latin typeface="微软雅黑" pitchFamily="18" charset="0"/>
                        <a:cs typeface="微软雅黑" pitchFamily="18" charset="0"/>
                      </a:endParaRPr>
                    </a:p>
                    <a:p>
                      <a:pPr algn="ctr"/>
                      <a:r>
                        <a:rPr lang="en-US" altLang="zh-CN" sz="1100" dirty="0" smtClean="0">
                          <a:solidFill>
                            <a:srgbClr val="000000"/>
                          </a:solidFill>
                          <a:latin typeface="微软雅黑" pitchFamily="18" charset="0"/>
                          <a:cs typeface="微软雅黑" pitchFamily="18" charset="0"/>
                        </a:rPr>
                        <a:t>类型</a:t>
                      </a:r>
                      <a:endParaRPr lang="zh-CN" altLang="en-US" sz="1100" dirty="0" smtClean="0">
                        <a:solidFill>
                          <a:srgbClr val="000000"/>
                        </a:solidFill>
                        <a:latin typeface="微软雅黑" pitchFamily="18" charset="0"/>
                        <a:cs typeface="微软雅黑"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ARRAY</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一组有序字段。字段的类型必须相同</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array(1,2)</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31440">
                <a:tc v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MAP</a:t>
                      </a:r>
                      <a:endParaRPr lang="zh-CN" altLang="en-US" sz="1100" dirty="0" smtClean="0">
                        <a:solidFill>
                          <a:srgbClr val="000000"/>
                        </a:solidFill>
                        <a:latin typeface="微软雅黑" pitchFamily="18" charset="0"/>
                        <a:cs typeface="微软雅黑"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100" dirty="0" smtClean="0">
                          <a:solidFill>
                            <a:srgbClr val="000000"/>
                          </a:solidFill>
                          <a:latin typeface="微软雅黑" pitchFamily="18" charset="0"/>
                          <a:cs typeface="微软雅黑" pitchFamily="18" charset="0"/>
                        </a:rPr>
                        <a:t>一组无序的键/值对。键的类型必须是基本类型；值可以是任意类型。同</a:t>
                      </a:r>
                      <a:endParaRPr lang="zh-CN" altLang="en-US" sz="1100" dirty="0" smtClean="0">
                        <a:solidFill>
                          <a:srgbClr val="000000"/>
                        </a:solidFill>
                        <a:latin typeface="微软雅黑" pitchFamily="18" charset="0"/>
                        <a:cs typeface="微软雅黑" pitchFamily="18" charset="0"/>
                      </a:endParaRPr>
                    </a:p>
                    <a:p>
                      <a:pPr algn="l"/>
                      <a:r>
                        <a:rPr lang="en-US" altLang="zh-CN" sz="1100" dirty="0" smtClean="0">
                          <a:solidFill>
                            <a:srgbClr val="000000"/>
                          </a:solidFill>
                          <a:latin typeface="微软雅黑" pitchFamily="18" charset="0"/>
                          <a:cs typeface="微软雅黑" pitchFamily="18" charset="0"/>
                        </a:rPr>
                        <a:t>一个映射的键的类型必须相同，值的类型也必须相同</a:t>
                      </a:r>
                      <a:endParaRPr lang="zh-CN" altLang="en-US" sz="1100" dirty="0" smtClean="0">
                        <a:solidFill>
                          <a:srgbClr val="000000"/>
                        </a:solidFill>
                        <a:latin typeface="微软雅黑" pitchFamily="18" charset="0"/>
                        <a:cs typeface="微软雅黑"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map(1,"a")</a:t>
                      </a:r>
                      <a:endParaRPr lang="zh-CN" altLang="en-US" sz="1100" dirty="0" smtClean="0">
                        <a:solidFill>
                          <a:srgbClr val="000000"/>
                        </a:solidFill>
                        <a:latin typeface="微软雅黑" pitchFamily="18" charset="0"/>
                        <a:cs typeface="微软雅黑"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3743">
                <a:tc v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mpd="sng">
                      <a:solidFill>
                        <a:srgbClr val="000000"/>
                      </a:solidFill>
                      <a:prstDash val="soli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STRUCT</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一组命名的字段。字段的类型可以不同</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100" dirty="0" smtClean="0">
                          <a:solidFill>
                            <a:srgbClr val="000000"/>
                          </a:solidFill>
                          <a:latin typeface="微软雅黑" pitchFamily="18" charset="0"/>
                          <a:cs typeface="微软雅黑" pitchFamily="18" charset="0"/>
                        </a:rPr>
                        <a:t>struct(1,"a",2.0)</a:t>
                      </a:r>
                      <a:endParaRPr lang="zh-CN" altLang="en-US" sz="1100" dirty="0" smtClean="0">
                        <a:solidFill>
                          <a:srgbClr val="000000"/>
                        </a:solidFill>
                        <a:latin typeface="微软雅黑" pitchFamily="18" charset="0"/>
                        <a:cs typeface="微软雅黑"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6" name="TextBox 1"/>
          <p:cNvSpPr txBox="1"/>
          <p:nvPr/>
        </p:nvSpPr>
        <p:spPr>
          <a:xfrm>
            <a:off x="558143" y="5115520"/>
            <a:ext cx="169918" cy="636072"/>
          </a:xfrm>
          <a:prstGeom prst="rect">
            <a:avLst/>
          </a:prstGeom>
          <a:noFill/>
        </p:spPr>
        <p:txBody>
          <a:bodyPr wrap="none" lIns="0" tIns="0" rIns="0" rtlCol="0">
            <a:spAutoFit/>
          </a:bodyPr>
          <a:lstStyle/>
          <a:p>
            <a:pPr>
              <a:lnSpc>
                <a:spcPts val="1200"/>
              </a:lnSpc>
              <a:tabLst/>
            </a:pPr>
            <a:r>
              <a:rPr lang="en-US" altLang="zh-CN" sz="1400" dirty="0" smtClean="0">
                <a:solidFill>
                  <a:srgbClr val="000000"/>
                </a:solidFill>
                <a:latin typeface="Wingdings" pitchFamily="18" charset="0"/>
                <a:cs typeface="Wingdings" pitchFamily="18" charset="0"/>
              </a:rPr>
              <a:t>l</a:t>
            </a:r>
            <a:r>
              <a:rPr lang="en-US" altLang="zh-CN" sz="1400" dirty="0" smtClean="0">
                <a:solidFill>
                  <a:srgbClr val="000000"/>
                </a:solidFill>
                <a:latin typeface="Times New Roman" pitchFamily="18" charset="0"/>
                <a:cs typeface="Times New Roman" pitchFamily="18" charset="0"/>
              </a:rPr>
              <a:t> </a:t>
            </a:r>
          </a:p>
          <a:p>
            <a:pPr>
              <a:lnSpc>
                <a:spcPts val="1000"/>
              </a:lnSpc>
            </a:pPr>
            <a:endParaRPr lang="en-US" altLang="zh-CN" sz="2400" dirty="0" smtClean="0"/>
          </a:p>
          <a:p>
            <a:pPr>
              <a:lnSpc>
                <a:spcPts val="1000"/>
              </a:lnSpc>
            </a:pPr>
            <a:endParaRPr lang="en-US" altLang="zh-CN" sz="2400" dirty="0" smtClean="0"/>
          </a:p>
          <a:p>
            <a:pPr>
              <a:lnSpc>
                <a:spcPts val="1400"/>
              </a:lnSpc>
              <a:tabLst/>
            </a:pPr>
            <a:r>
              <a:rPr lang="en-US" altLang="zh-CN" sz="1400" dirty="0" smtClean="0">
                <a:solidFill>
                  <a:srgbClr val="000000"/>
                </a:solidFill>
                <a:latin typeface="Wingdings" pitchFamily="18" charset="0"/>
                <a:cs typeface="Wingdings" pitchFamily="18" charset="0"/>
              </a:rPr>
              <a:t>l</a:t>
            </a:r>
            <a:r>
              <a:rPr lang="en-US" altLang="zh-CN" sz="1400" dirty="0" smtClean="0">
                <a:solidFill>
                  <a:srgbClr val="000000"/>
                </a:solidFill>
                <a:latin typeface="Times New Roman" pitchFamily="18" charset="0"/>
                <a:cs typeface="Times New Roman" pitchFamily="18" charset="0"/>
              </a:rPr>
              <a:t> </a:t>
            </a:r>
          </a:p>
        </p:txBody>
      </p:sp>
      <p:sp>
        <p:nvSpPr>
          <p:cNvPr id="7" name="TextBox 1"/>
          <p:cNvSpPr txBox="1"/>
          <p:nvPr/>
        </p:nvSpPr>
        <p:spPr>
          <a:xfrm>
            <a:off x="926443" y="5115520"/>
            <a:ext cx="7540526" cy="1033616"/>
          </a:xfrm>
          <a:prstGeom prst="rect">
            <a:avLst/>
          </a:prstGeom>
          <a:noFill/>
        </p:spPr>
        <p:txBody>
          <a:bodyPr wrap="none" lIns="0" tIns="0" rIns="0" rtlCol="0">
            <a:spAutoFit/>
          </a:bodyPr>
          <a:lstStyle/>
          <a:p>
            <a:pPr>
              <a:lnSpc>
                <a:spcPts val="1400"/>
              </a:lnSpc>
              <a:tabLst>
                <a:tab pos="88900" algn="l"/>
                <a:tab pos="101600" algn="l"/>
              </a:tabLst>
            </a:pPr>
            <a:r>
              <a:rPr lang="en-US" altLang="zh-CN" sz="1400" dirty="0" smtClean="0">
                <a:solidFill>
                  <a:srgbClr val="000000"/>
                </a:solidFill>
                <a:latin typeface="微软雅黑" pitchFamily="18" charset="0"/>
                <a:cs typeface="微软雅黑" pitchFamily="18" charset="0"/>
              </a:rPr>
              <a:t>STRUCT支持将多个不同类型的字段封装为一个结构型数据</a:t>
            </a:r>
          </a:p>
          <a:p>
            <a:pPr>
              <a:lnSpc>
                <a:spcPts val="1500"/>
              </a:lnSpc>
              <a:tabLst>
                <a:tab pos="88900" algn="l"/>
                <a:tab pos="101600" algn="l"/>
              </a:tabLst>
            </a:pPr>
            <a:r>
              <a:rPr lang="en-US" altLang="zh-CN" sz="2400" dirty="0" smtClean="0"/>
              <a:t>		</a:t>
            </a:r>
            <a:r>
              <a:rPr lang="en-US" altLang="zh-CN" sz="1050" dirty="0" smtClean="0">
                <a:solidFill>
                  <a:srgbClr val="000000"/>
                </a:solidFill>
                <a:latin typeface="微软雅黑" pitchFamily="18" charset="0"/>
                <a:cs typeface="微软雅黑" pitchFamily="18" charset="0"/>
              </a:rPr>
              <a:t>STRUCT&lt;index:INT，name:STRING，weight:DOUBLE&gt;</a:t>
            </a:r>
          </a:p>
          <a:p>
            <a:pPr>
              <a:lnSpc>
                <a:spcPts val="1800"/>
              </a:lnSpc>
              <a:tabLst>
                <a:tab pos="88900" algn="l"/>
                <a:tab pos="101600" algn="l"/>
              </a:tabLst>
            </a:pPr>
            <a:r>
              <a:rPr lang="en-US" altLang="zh-CN" sz="1400" dirty="0" smtClean="0">
                <a:solidFill>
                  <a:srgbClr val="000000"/>
                </a:solidFill>
                <a:latin typeface="微软雅黑" pitchFamily="18" charset="0"/>
                <a:cs typeface="微软雅黑" pitchFamily="18" charset="0"/>
              </a:rPr>
              <a:t>复杂数据类型在定义时要使用尖括号指明其数据字段的数据类型，并且允许任意层次的嵌套关系</a:t>
            </a:r>
          </a:p>
          <a:p>
            <a:pPr>
              <a:lnSpc>
                <a:spcPts val="1500"/>
              </a:lnSpc>
              <a:tabLst>
                <a:tab pos="88900" algn="l"/>
                <a:tab pos="101600" algn="l"/>
              </a:tabLst>
            </a:pPr>
            <a:r>
              <a:rPr lang="en-US" altLang="zh-CN" sz="2400" dirty="0" smtClean="0"/>
              <a:t>	</a:t>
            </a:r>
            <a:r>
              <a:rPr lang="en-US" altLang="zh-CN" sz="1050" dirty="0" smtClean="0">
                <a:solidFill>
                  <a:srgbClr val="000000"/>
                </a:solidFill>
                <a:latin typeface="微软雅黑" pitchFamily="18" charset="0"/>
                <a:cs typeface="微软雅黑" pitchFamily="18" charset="0"/>
              </a:rPr>
              <a:t>col1</a:t>
            </a:r>
            <a:r>
              <a:rPr lang="en-US" altLang="zh-CN" sz="1050" dirty="0" smtClean="0">
                <a:latin typeface="Times New Roman" pitchFamily="18" charset="0"/>
                <a:cs typeface="Times New Roman" pitchFamily="18" charset="0"/>
              </a:rPr>
              <a:t> </a:t>
            </a:r>
            <a:r>
              <a:rPr lang="en-US" altLang="zh-CN" sz="1050" dirty="0" smtClean="0">
                <a:solidFill>
                  <a:srgbClr val="000000"/>
                </a:solidFill>
                <a:latin typeface="微软雅黑" pitchFamily="18" charset="0"/>
                <a:cs typeface="微软雅黑" pitchFamily="18" charset="0"/>
              </a:rPr>
              <a:t>ARRAY&lt;INT&gt;</a:t>
            </a:r>
          </a:p>
          <a:p>
            <a:pPr>
              <a:lnSpc>
                <a:spcPts val="1500"/>
              </a:lnSpc>
              <a:tabLst>
                <a:tab pos="88900" algn="l"/>
                <a:tab pos="101600" algn="l"/>
              </a:tabLst>
            </a:pPr>
            <a:r>
              <a:rPr lang="en-US" altLang="zh-CN" sz="2400" dirty="0" smtClean="0"/>
              <a:t>	</a:t>
            </a:r>
            <a:r>
              <a:rPr lang="en-US" altLang="zh-CN" sz="1050" dirty="0" smtClean="0">
                <a:solidFill>
                  <a:srgbClr val="000000"/>
                </a:solidFill>
                <a:latin typeface="微软雅黑" pitchFamily="18" charset="0"/>
                <a:cs typeface="微软雅黑" pitchFamily="18" charset="0"/>
              </a:rPr>
              <a:t>col2</a:t>
            </a:r>
            <a:r>
              <a:rPr lang="en-US" altLang="zh-CN" sz="1050" dirty="0" smtClean="0">
                <a:latin typeface="Times New Roman" pitchFamily="18" charset="0"/>
                <a:cs typeface="Times New Roman" pitchFamily="18" charset="0"/>
              </a:rPr>
              <a:t> </a:t>
            </a:r>
            <a:r>
              <a:rPr lang="en-US" altLang="zh-CN" sz="1050" dirty="0" smtClean="0">
                <a:solidFill>
                  <a:srgbClr val="000000"/>
                </a:solidFill>
                <a:latin typeface="微软雅黑" pitchFamily="18" charset="0"/>
                <a:cs typeface="微软雅黑" pitchFamily="18" charset="0"/>
              </a:rPr>
              <a:t>MAP&lt;INT,</a:t>
            </a:r>
            <a:r>
              <a:rPr lang="en-US" altLang="zh-CN" sz="1050" dirty="0" smtClean="0">
                <a:latin typeface="Times New Roman" pitchFamily="18" charset="0"/>
                <a:cs typeface="Times New Roman" pitchFamily="18" charset="0"/>
              </a:rPr>
              <a:t> </a:t>
            </a:r>
            <a:r>
              <a:rPr lang="en-US" altLang="zh-CN" sz="1050" dirty="0" smtClean="0">
                <a:solidFill>
                  <a:srgbClr val="000000"/>
                </a:solidFill>
                <a:latin typeface="微软雅黑" pitchFamily="18" charset="0"/>
                <a:cs typeface="微软雅黑" pitchFamily="18" charset="0"/>
              </a:rPr>
              <a:t>STRING&gt;</a:t>
            </a:r>
          </a:p>
        </p:txBody>
      </p:sp>
      <p:sp>
        <p:nvSpPr>
          <p:cNvPr id="8" name="TextBox 1"/>
          <p:cNvSpPr txBox="1"/>
          <p:nvPr/>
        </p:nvSpPr>
        <p:spPr>
          <a:xfrm>
            <a:off x="1015343" y="6156920"/>
            <a:ext cx="3642023" cy="200055"/>
          </a:xfrm>
          <a:prstGeom prst="rect">
            <a:avLst/>
          </a:prstGeom>
          <a:noFill/>
        </p:spPr>
        <p:txBody>
          <a:bodyPr wrap="none" lIns="0" tIns="0" rIns="0" rtlCol="0">
            <a:spAutoFit/>
          </a:bodyPr>
          <a:lstStyle/>
          <a:p>
            <a:pPr>
              <a:lnSpc>
                <a:spcPts val="1200"/>
              </a:lnSpc>
              <a:tabLst/>
            </a:pPr>
            <a:r>
              <a:rPr lang="en-US" altLang="zh-CN" sz="1050" dirty="0" smtClean="0">
                <a:solidFill>
                  <a:srgbClr val="000000"/>
                </a:solidFill>
                <a:latin typeface="微软雅黑" pitchFamily="18" charset="0"/>
                <a:cs typeface="微软雅黑" pitchFamily="18" charset="0"/>
              </a:rPr>
              <a:t>col3</a:t>
            </a:r>
            <a:r>
              <a:rPr lang="en-US" altLang="zh-CN" sz="1050" dirty="0" smtClean="0">
                <a:latin typeface="Times New Roman" pitchFamily="18" charset="0"/>
                <a:cs typeface="Times New Roman" pitchFamily="18" charset="0"/>
              </a:rPr>
              <a:t> </a:t>
            </a:r>
            <a:r>
              <a:rPr lang="en-US" altLang="zh-CN" sz="1050" dirty="0" smtClean="0">
                <a:solidFill>
                  <a:srgbClr val="000000"/>
                </a:solidFill>
                <a:latin typeface="微软雅黑" pitchFamily="18" charset="0"/>
                <a:cs typeface="微软雅黑" pitchFamily="18" charset="0"/>
              </a:rPr>
              <a:t>STRUCT&lt;index:INT,</a:t>
            </a:r>
            <a:r>
              <a:rPr lang="en-US" altLang="zh-CN" sz="1050" dirty="0" smtClean="0">
                <a:latin typeface="Times New Roman" pitchFamily="18" charset="0"/>
                <a:cs typeface="Times New Roman" pitchFamily="18" charset="0"/>
              </a:rPr>
              <a:t> </a:t>
            </a:r>
            <a:r>
              <a:rPr lang="en-US" altLang="zh-CN" sz="1050" dirty="0" smtClean="0">
                <a:solidFill>
                  <a:srgbClr val="000000"/>
                </a:solidFill>
                <a:latin typeface="微软雅黑" pitchFamily="18" charset="0"/>
                <a:cs typeface="微软雅黑" pitchFamily="18" charset="0"/>
              </a:rPr>
              <a:t>name:STRING,</a:t>
            </a:r>
            <a:r>
              <a:rPr lang="en-US" altLang="zh-CN" sz="1050" dirty="0" smtClean="0">
                <a:latin typeface="Times New Roman" pitchFamily="18" charset="0"/>
                <a:cs typeface="Times New Roman" pitchFamily="18" charset="0"/>
              </a:rPr>
              <a:t> </a:t>
            </a:r>
            <a:r>
              <a:rPr lang="en-US" altLang="zh-CN" sz="1050" dirty="0" smtClean="0">
                <a:solidFill>
                  <a:srgbClr val="000000"/>
                </a:solidFill>
                <a:latin typeface="微软雅黑" pitchFamily="18" charset="0"/>
                <a:cs typeface="微软雅黑" pitchFamily="18" charset="0"/>
              </a:rPr>
              <a:t>weight:DOUBLE&gt;</a:t>
            </a:r>
          </a:p>
        </p:txBody>
      </p:sp>
    </p:spTree>
    <p:extLst>
      <p:ext uri="{BB962C8B-B14F-4D97-AF65-F5344CB8AC3E}">
        <p14:creationId xmlns:p14="http://schemas.microsoft.com/office/powerpoint/2010/main" val="3596699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HQL</a:t>
            </a:r>
            <a:r>
              <a:rPr lang="zh-CN" altLang="en-US" dirty="0"/>
              <a:t>执行</a:t>
            </a:r>
            <a:r>
              <a:rPr lang="zh-CN" altLang="en-US" dirty="0" smtClean="0"/>
              <a:t>流程</a:t>
            </a:r>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16</a:t>
            </a:fld>
            <a:endParaRPr lang="zh-CN" altLang="en-US" dirty="0"/>
          </a:p>
        </p:txBody>
      </p:sp>
      <p:pic>
        <p:nvPicPr>
          <p:cNvPr id="5" name="Picture 3"/>
          <p:cNvPicPr>
            <a:picLocks noChangeAspect="1" noChangeArrowheads="1"/>
          </p:cNvPicPr>
          <p:nvPr/>
        </p:nvPicPr>
        <p:blipFill>
          <a:blip r:embed="rId2"/>
          <a:srcRect/>
          <a:stretch>
            <a:fillRect/>
          </a:stretch>
        </p:blipFill>
        <p:spPr bwMode="auto">
          <a:xfrm>
            <a:off x="1028700" y="1340768"/>
            <a:ext cx="7086600" cy="4610100"/>
          </a:xfrm>
          <a:prstGeom prst="rect">
            <a:avLst/>
          </a:prstGeom>
          <a:noFill/>
        </p:spPr>
      </p:pic>
    </p:spTree>
    <p:extLst>
      <p:ext uri="{BB962C8B-B14F-4D97-AF65-F5344CB8AC3E}">
        <p14:creationId xmlns:p14="http://schemas.microsoft.com/office/powerpoint/2010/main" val="3458234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899592" y="1196752"/>
            <a:ext cx="3403600" cy="4203700"/>
          </a:xfrm>
          <a:prstGeom prst="rect">
            <a:avLst/>
          </a:prstGeom>
          <a:noFill/>
        </p:spPr>
        <p:txBody>
          <a:bodyPr wrap="none" lIns="0" tIns="0" rIns="0" rtlCol="0">
            <a:spAutoFit/>
          </a:bodyPr>
          <a:lstStyle/>
          <a:p>
            <a:pPr>
              <a:lnSpc>
                <a:spcPts val="1800"/>
              </a:lnSpc>
              <a:tabLst>
                <a:tab pos="63500" algn="l"/>
                <a:tab pos="241300" algn="l"/>
                <a:tab pos="254000" algn="l"/>
              </a:tabLst>
            </a:pPr>
            <a:r>
              <a:rPr lang="en-US" altLang="zh-CN" sz="1424" dirty="0" smtClean="0">
                <a:solidFill>
                  <a:srgbClr val="000000"/>
                </a:solidFill>
                <a:latin typeface="微软雅黑" pitchFamily="18" charset="0"/>
                <a:cs typeface="微软雅黑" pitchFamily="18" charset="0"/>
              </a:rPr>
              <a:t>源数据</a:t>
            </a:r>
          </a:p>
          <a:p>
            <a:pPr>
              <a:lnSpc>
                <a:spcPts val="2300"/>
              </a:lnSpc>
              <a:tabLst>
                <a:tab pos="63500" algn="l"/>
                <a:tab pos="241300" algn="l"/>
                <a:tab pos="254000" algn="l"/>
              </a:tabLst>
            </a:pPr>
            <a:r>
              <a:rPr lang="en-US" altLang="zh-CN" dirty="0" smtClean="0"/>
              <a:t>	</a:t>
            </a:r>
            <a:r>
              <a:rPr lang="en-US" altLang="zh-CN" sz="1424" dirty="0" smtClean="0">
                <a:solidFill>
                  <a:srgbClr val="000000"/>
                </a:solidFill>
                <a:latin typeface="Times New Roman" pitchFamily="18" charset="0"/>
                <a:cs typeface="Times New Roman" pitchFamily="18" charset="0"/>
              </a:rPr>
              <a:t>– </a:t>
            </a:r>
            <a:r>
              <a:rPr lang="en-US" altLang="zh-CN" sz="1424" dirty="0" smtClean="0">
                <a:latin typeface="Times New Roman" pitchFamily="18" charset="0"/>
                <a:cs typeface="Times New Roman" pitchFamily="18" charset="0"/>
              </a:rPr>
              <a:t>   </a:t>
            </a:r>
            <a:r>
              <a:rPr lang="en-US" altLang="zh-CN" sz="1424" dirty="0" smtClean="0">
                <a:solidFill>
                  <a:srgbClr val="000000"/>
                </a:solidFill>
                <a:latin typeface="微软雅黑" pitchFamily="18" charset="0"/>
                <a:cs typeface="微软雅黑" pitchFamily="18" charset="0"/>
              </a:rPr>
              <a:t>源数据存放在HDFS的/data/目录下</a:t>
            </a:r>
          </a:p>
          <a:p>
            <a:pPr>
              <a:lnSpc>
                <a:spcPts val="2400"/>
              </a:lnSpc>
              <a:tabLst>
                <a:tab pos="63500" algn="l"/>
                <a:tab pos="241300" algn="l"/>
                <a:tab pos="254000" algn="l"/>
              </a:tabLst>
            </a:pPr>
            <a:r>
              <a:rPr lang="en-US" altLang="zh-CN" dirty="0" smtClean="0"/>
              <a:t>	</a:t>
            </a:r>
            <a:r>
              <a:rPr lang="en-US" altLang="zh-CN" sz="1424" dirty="0" smtClean="0">
                <a:solidFill>
                  <a:srgbClr val="000000"/>
                </a:solidFill>
                <a:latin typeface="Times New Roman" pitchFamily="18" charset="0"/>
                <a:cs typeface="Times New Roman" pitchFamily="18" charset="0"/>
              </a:rPr>
              <a:t>– </a:t>
            </a:r>
            <a:r>
              <a:rPr lang="en-US" altLang="zh-CN" sz="1424" dirty="0" smtClean="0">
                <a:latin typeface="Times New Roman" pitchFamily="18" charset="0"/>
                <a:cs typeface="Times New Roman" pitchFamily="18" charset="0"/>
              </a:rPr>
              <a:t>   </a:t>
            </a:r>
            <a:r>
              <a:rPr lang="en-US" altLang="zh-CN" sz="1424" dirty="0" smtClean="0">
                <a:solidFill>
                  <a:srgbClr val="000000"/>
                </a:solidFill>
                <a:latin typeface="微软雅黑" pitchFamily="18" charset="0"/>
                <a:cs typeface="微软雅黑" pitchFamily="18" charset="0"/>
              </a:rPr>
              <a:t>用户信息存放于user.txt文件</a:t>
            </a:r>
          </a:p>
          <a:p>
            <a:pPr>
              <a:lnSpc>
                <a:spcPts val="2500"/>
              </a:lnSpc>
              <a:tabLst>
                <a:tab pos="63500" algn="l"/>
                <a:tab pos="241300" algn="l"/>
                <a:tab pos="254000" algn="l"/>
              </a:tabLst>
            </a:pPr>
            <a:r>
              <a:rPr lang="en-US" altLang="zh-CN" dirty="0" smtClean="0"/>
              <a:t>		</a:t>
            </a:r>
            <a:r>
              <a:rPr lang="en-US" altLang="zh-CN" sz="1424" dirty="0" smtClean="0">
                <a:solidFill>
                  <a:srgbClr val="000000"/>
                </a:solidFill>
                <a:latin typeface="Arial Narrow" pitchFamily="18" charset="0"/>
                <a:cs typeface="Arial Narrow" pitchFamily="18" charset="0"/>
              </a:rPr>
              <a:t>1111</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25</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male</a:t>
            </a:r>
          </a:p>
          <a:p>
            <a:pPr>
              <a:lnSpc>
                <a:spcPts val="2300"/>
              </a:lnSpc>
              <a:tabLst>
                <a:tab pos="63500" algn="l"/>
                <a:tab pos="241300" algn="l"/>
                <a:tab pos="254000" algn="l"/>
              </a:tabLst>
            </a:pPr>
            <a:r>
              <a:rPr lang="en-US" altLang="zh-CN" dirty="0" smtClean="0"/>
              <a:t>			</a:t>
            </a:r>
            <a:r>
              <a:rPr lang="en-US" altLang="zh-CN" sz="1424" dirty="0" smtClean="0">
                <a:solidFill>
                  <a:srgbClr val="000000"/>
                </a:solidFill>
                <a:latin typeface="Arial Narrow" pitchFamily="18" charset="0"/>
                <a:cs typeface="Arial Narrow" pitchFamily="18" charset="0"/>
              </a:rPr>
              <a:t>2222</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30</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male</a:t>
            </a:r>
          </a:p>
          <a:p>
            <a:pPr>
              <a:lnSpc>
                <a:spcPts val="2300"/>
              </a:lnSpc>
              <a:tabLst>
                <a:tab pos="63500" algn="l"/>
                <a:tab pos="241300" algn="l"/>
                <a:tab pos="254000" algn="l"/>
              </a:tabLst>
            </a:pPr>
            <a:r>
              <a:rPr lang="en-US" altLang="zh-CN" dirty="0" smtClean="0"/>
              <a:t>			</a:t>
            </a:r>
            <a:r>
              <a:rPr lang="en-US" altLang="zh-CN" sz="1424" dirty="0" smtClean="0">
                <a:solidFill>
                  <a:srgbClr val="000000"/>
                </a:solidFill>
                <a:latin typeface="Arial Narrow" pitchFamily="18" charset="0"/>
                <a:cs typeface="Arial Narrow" pitchFamily="18" charset="0"/>
              </a:rPr>
              <a:t>3333</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30</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female</a:t>
            </a:r>
          </a:p>
          <a:p>
            <a:pPr>
              <a:lnSpc>
                <a:spcPts val="2300"/>
              </a:lnSpc>
              <a:tabLst>
                <a:tab pos="63500" algn="l"/>
                <a:tab pos="241300" algn="l"/>
                <a:tab pos="254000" algn="l"/>
              </a:tabLst>
            </a:pPr>
            <a:r>
              <a:rPr lang="en-US" altLang="zh-CN" dirty="0" smtClean="0"/>
              <a:t>			</a:t>
            </a:r>
            <a:r>
              <a:rPr lang="en-US" altLang="zh-CN" sz="1424" dirty="0" smtClean="0">
                <a:solidFill>
                  <a:srgbClr val="000000"/>
                </a:solidFill>
                <a:latin typeface="Arial Narrow" pitchFamily="18" charset="0"/>
                <a:cs typeface="Arial Narrow" pitchFamily="18" charset="0"/>
              </a:rPr>
              <a:t>...</a:t>
            </a:r>
          </a:p>
          <a:p>
            <a:pPr>
              <a:lnSpc>
                <a:spcPts val="2500"/>
              </a:lnSpc>
              <a:tabLst>
                <a:tab pos="63500" algn="l"/>
                <a:tab pos="241300" algn="l"/>
                <a:tab pos="254000" algn="l"/>
              </a:tabLst>
            </a:pPr>
            <a:r>
              <a:rPr lang="en-US" altLang="zh-CN" dirty="0" smtClean="0"/>
              <a:t>	</a:t>
            </a:r>
            <a:r>
              <a:rPr lang="en-US" altLang="zh-CN" sz="1424" dirty="0" smtClean="0">
                <a:solidFill>
                  <a:srgbClr val="000000"/>
                </a:solidFill>
                <a:latin typeface="Times New Roman" pitchFamily="18" charset="0"/>
                <a:cs typeface="Times New Roman" pitchFamily="18" charset="0"/>
              </a:rPr>
              <a:t>– </a:t>
            </a:r>
            <a:r>
              <a:rPr lang="en-US" altLang="zh-CN" sz="1424" dirty="0" smtClean="0">
                <a:latin typeface="Times New Roman" pitchFamily="18" charset="0"/>
                <a:cs typeface="Times New Roman" pitchFamily="18" charset="0"/>
              </a:rPr>
              <a:t>   </a:t>
            </a:r>
            <a:r>
              <a:rPr lang="en-US" altLang="zh-CN" sz="1424" dirty="0" smtClean="0">
                <a:solidFill>
                  <a:srgbClr val="000000"/>
                </a:solidFill>
                <a:latin typeface="微软雅黑" pitchFamily="18" charset="0"/>
                <a:cs typeface="微软雅黑" pitchFamily="18" charset="0"/>
              </a:rPr>
              <a:t>访问日志存放于log.txt文件</a:t>
            </a:r>
          </a:p>
          <a:p>
            <a:pPr>
              <a:lnSpc>
                <a:spcPts val="2400"/>
              </a:lnSpc>
              <a:tabLst>
                <a:tab pos="63500" algn="l"/>
                <a:tab pos="241300" algn="l"/>
                <a:tab pos="254000" algn="l"/>
              </a:tabLst>
            </a:pPr>
            <a:r>
              <a:rPr lang="en-US" altLang="zh-CN" dirty="0" smtClean="0"/>
              <a:t>		</a:t>
            </a:r>
            <a:r>
              <a:rPr lang="en-US" altLang="zh-CN" sz="1424" dirty="0" smtClean="0">
                <a:solidFill>
                  <a:srgbClr val="000000"/>
                </a:solidFill>
                <a:latin typeface="Arial Narrow" pitchFamily="18" charset="0"/>
                <a:cs typeface="Arial Narrow" pitchFamily="18" charset="0"/>
              </a:rPr>
              <a:t>20130601</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3g.qq.com</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1111</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portal</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10</a:t>
            </a:r>
          </a:p>
          <a:p>
            <a:pPr>
              <a:lnSpc>
                <a:spcPts val="2400"/>
              </a:lnSpc>
              <a:tabLst>
                <a:tab pos="63500" algn="l"/>
                <a:tab pos="241300" algn="l"/>
                <a:tab pos="254000" algn="l"/>
              </a:tabLst>
            </a:pPr>
            <a:r>
              <a:rPr lang="en-US" altLang="zh-CN" dirty="0" smtClean="0"/>
              <a:t>			</a:t>
            </a:r>
            <a:r>
              <a:rPr lang="en-US" altLang="zh-CN" sz="1424" dirty="0" smtClean="0">
                <a:solidFill>
                  <a:srgbClr val="000000"/>
                </a:solidFill>
                <a:latin typeface="Arial Narrow" pitchFamily="18" charset="0"/>
                <a:cs typeface="Arial Narrow" pitchFamily="18" charset="0"/>
              </a:rPr>
              <a:t>20130602</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cnn.com</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2222</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news</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20</a:t>
            </a:r>
          </a:p>
          <a:p>
            <a:pPr>
              <a:lnSpc>
                <a:spcPts val="2300"/>
              </a:lnSpc>
              <a:tabLst>
                <a:tab pos="63500" algn="l"/>
                <a:tab pos="241300" algn="l"/>
                <a:tab pos="254000" algn="l"/>
              </a:tabLst>
            </a:pPr>
            <a:r>
              <a:rPr lang="en-US" altLang="zh-CN" dirty="0" smtClean="0"/>
              <a:t>			</a:t>
            </a:r>
            <a:r>
              <a:rPr lang="en-US" altLang="zh-CN" sz="1424" dirty="0" smtClean="0">
                <a:solidFill>
                  <a:srgbClr val="000000"/>
                </a:solidFill>
                <a:latin typeface="Arial Narrow" pitchFamily="18" charset="0"/>
                <a:cs typeface="Arial Narrow" pitchFamily="18" charset="0"/>
              </a:rPr>
              <a:t>20130602</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baidu.com</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3333</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search</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15</a:t>
            </a:r>
          </a:p>
          <a:p>
            <a:pPr>
              <a:lnSpc>
                <a:spcPts val="2300"/>
              </a:lnSpc>
              <a:tabLst>
                <a:tab pos="63500" algn="l"/>
                <a:tab pos="241300" algn="l"/>
                <a:tab pos="254000" algn="l"/>
              </a:tabLst>
            </a:pPr>
            <a:r>
              <a:rPr lang="en-US" altLang="zh-CN" dirty="0" smtClean="0"/>
              <a:t>			</a:t>
            </a:r>
            <a:r>
              <a:rPr lang="en-US" altLang="zh-CN" sz="1424" dirty="0" smtClean="0">
                <a:solidFill>
                  <a:srgbClr val="000000"/>
                </a:solidFill>
                <a:latin typeface="Arial Narrow" pitchFamily="18" charset="0"/>
                <a:cs typeface="Arial Narrow" pitchFamily="18" charset="0"/>
              </a:rPr>
              <a:t>20130603</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news.qq.com</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1111</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news</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100</a:t>
            </a:r>
          </a:p>
          <a:p>
            <a:pPr>
              <a:lnSpc>
                <a:spcPts val="2300"/>
              </a:lnSpc>
              <a:tabLst>
                <a:tab pos="63500" algn="l"/>
                <a:tab pos="241300" algn="l"/>
                <a:tab pos="254000" algn="l"/>
              </a:tabLst>
            </a:pPr>
            <a:r>
              <a:rPr lang="en-US" altLang="zh-CN" dirty="0" smtClean="0"/>
              <a:t>			</a:t>
            </a:r>
            <a:r>
              <a:rPr lang="en-US" altLang="zh-CN" sz="1424" dirty="0" smtClean="0">
                <a:solidFill>
                  <a:srgbClr val="000000"/>
                </a:solidFill>
                <a:latin typeface="Arial Narrow" pitchFamily="18" charset="0"/>
                <a:cs typeface="Arial Narrow" pitchFamily="18" charset="0"/>
              </a:rPr>
              <a:t>20130603</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baidu.com</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3333</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search</a:t>
            </a:r>
            <a:r>
              <a:rPr lang="en-US" altLang="zh-CN" sz="1424" dirty="0" smtClean="0">
                <a:solidFill>
                  <a:srgbClr val="000000"/>
                </a:solidFill>
                <a:latin typeface="微软雅黑" pitchFamily="18" charset="0"/>
                <a:cs typeface="微软雅黑" pitchFamily="18" charset="0"/>
              </a:rPr>
              <a:t>，</a:t>
            </a:r>
            <a:r>
              <a:rPr lang="en-US" altLang="zh-CN" sz="1424" dirty="0" smtClean="0">
                <a:solidFill>
                  <a:srgbClr val="000000"/>
                </a:solidFill>
                <a:latin typeface="Arial Narrow" pitchFamily="18" charset="0"/>
                <a:cs typeface="Arial Narrow" pitchFamily="18" charset="0"/>
              </a:rPr>
              <a:t>15</a:t>
            </a:r>
          </a:p>
          <a:p>
            <a:pPr>
              <a:lnSpc>
                <a:spcPts val="2300"/>
              </a:lnSpc>
              <a:tabLst>
                <a:tab pos="63500" algn="l"/>
                <a:tab pos="241300" algn="l"/>
                <a:tab pos="254000" algn="l"/>
              </a:tabLst>
            </a:pPr>
            <a:r>
              <a:rPr lang="en-US" altLang="zh-CN" dirty="0" smtClean="0"/>
              <a:t>			</a:t>
            </a:r>
            <a:r>
              <a:rPr lang="en-US" altLang="zh-CN" sz="1424" dirty="0" smtClean="0">
                <a:solidFill>
                  <a:srgbClr val="000000"/>
                </a:solidFill>
                <a:latin typeface="Arial Narrow" pitchFamily="18" charset="0"/>
                <a:cs typeface="Arial Narrow" pitchFamily="18" charset="0"/>
              </a:rPr>
              <a:t>...</a:t>
            </a:r>
          </a:p>
        </p:txBody>
      </p:sp>
      <p:sp>
        <p:nvSpPr>
          <p:cNvPr id="2" name="标题 1"/>
          <p:cNvSpPr>
            <a:spLocks noGrp="1"/>
          </p:cNvSpPr>
          <p:nvPr>
            <p:ph type="title"/>
          </p:nvPr>
        </p:nvSpPr>
        <p:spPr/>
        <p:txBody>
          <a:bodyPr>
            <a:normAutofit/>
          </a:bodyPr>
          <a:lstStyle/>
          <a:p>
            <a:r>
              <a:rPr lang="en-US" altLang="zh-CN" dirty="0"/>
              <a:t>HQL</a:t>
            </a:r>
            <a:r>
              <a:rPr lang="zh-CN" altLang="en-US" dirty="0"/>
              <a:t>实例（</a:t>
            </a:r>
            <a:r>
              <a:rPr lang="en-US" altLang="zh-CN" dirty="0"/>
              <a:t>0</a:t>
            </a:r>
            <a:r>
              <a:rPr lang="zh-CN" altLang="en-US" dirty="0"/>
              <a:t>）－源</a:t>
            </a:r>
            <a:r>
              <a:rPr lang="zh-CN" altLang="en-US" dirty="0" smtClean="0"/>
              <a:t>数据</a:t>
            </a:r>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17</a:t>
            </a:fld>
            <a:endParaRPr lang="zh-CN" altLang="en-US" dirty="0"/>
          </a:p>
        </p:txBody>
      </p:sp>
      <p:sp>
        <p:nvSpPr>
          <p:cNvPr id="5" name="Freeform 3"/>
          <p:cNvSpPr/>
          <p:nvPr/>
        </p:nvSpPr>
        <p:spPr>
          <a:xfrm>
            <a:off x="1095084" y="2017656"/>
            <a:ext cx="1889742" cy="1195320"/>
          </a:xfrm>
          <a:custGeom>
            <a:avLst/>
            <a:gdLst>
              <a:gd name="connsiteX0" fmla="*/ 10052 w 1889742"/>
              <a:gd name="connsiteY0" fmla="*/ 10052 h 1195320"/>
              <a:gd name="connsiteX1" fmla="*/ 1879690 w 1889742"/>
              <a:gd name="connsiteY1" fmla="*/ 10052 h 1195320"/>
              <a:gd name="connsiteX2" fmla="*/ 1879690 w 1889742"/>
              <a:gd name="connsiteY2" fmla="*/ 1185268 h 1195320"/>
              <a:gd name="connsiteX3" fmla="*/ 10052 w 1889742"/>
              <a:gd name="connsiteY3" fmla="*/ 1185268 h 1195320"/>
              <a:gd name="connsiteX4" fmla="*/ 10052 w 1889742"/>
              <a:gd name="connsiteY4" fmla="*/ 10052 h 119532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889742" h="1195320">
                <a:moveTo>
                  <a:pt x="10052" y="10052"/>
                </a:moveTo>
                <a:lnTo>
                  <a:pt x="1879690" y="10052"/>
                </a:lnTo>
                <a:lnTo>
                  <a:pt x="1879690" y="1185268"/>
                </a:lnTo>
                <a:lnTo>
                  <a:pt x="10052" y="1185268"/>
                </a:lnTo>
                <a:lnTo>
                  <a:pt x="10052" y="10052"/>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1038091" y="3501008"/>
            <a:ext cx="3605917" cy="1879906"/>
          </a:xfrm>
          <a:custGeom>
            <a:avLst/>
            <a:gdLst>
              <a:gd name="connsiteX0" fmla="*/ 10052 w 3605917"/>
              <a:gd name="connsiteY0" fmla="*/ 10052 h 1879906"/>
              <a:gd name="connsiteX1" fmla="*/ 3595865 w 3605917"/>
              <a:gd name="connsiteY1" fmla="*/ 10052 h 1879906"/>
              <a:gd name="connsiteX2" fmla="*/ 3595865 w 3605917"/>
              <a:gd name="connsiteY2" fmla="*/ 1869854 h 1879906"/>
              <a:gd name="connsiteX3" fmla="*/ 10052 w 3605917"/>
              <a:gd name="connsiteY3" fmla="*/ 1869854 h 1879906"/>
              <a:gd name="connsiteX4" fmla="*/ 10052 w 3605917"/>
              <a:gd name="connsiteY4" fmla="*/ 10052 h 187990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605917" h="1879906">
                <a:moveTo>
                  <a:pt x="10052" y="10052"/>
                </a:moveTo>
                <a:lnTo>
                  <a:pt x="3595865" y="10052"/>
                </a:lnTo>
                <a:lnTo>
                  <a:pt x="3595865" y="1869854"/>
                </a:lnTo>
                <a:lnTo>
                  <a:pt x="10052" y="1869854"/>
                </a:lnTo>
                <a:lnTo>
                  <a:pt x="10052" y="10052"/>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
          <p:cNvSpPr txBox="1"/>
          <p:nvPr/>
        </p:nvSpPr>
        <p:spPr>
          <a:xfrm>
            <a:off x="553797" y="1196752"/>
            <a:ext cx="152400" cy="203200"/>
          </a:xfrm>
          <a:prstGeom prst="rect">
            <a:avLst/>
          </a:prstGeom>
          <a:noFill/>
        </p:spPr>
        <p:txBody>
          <a:bodyPr wrap="none" lIns="0" tIns="0" rIns="0" rtlCol="0">
            <a:spAutoFit/>
          </a:bodyPr>
          <a:lstStyle/>
          <a:p>
            <a:pPr>
              <a:lnSpc>
                <a:spcPts val="1600"/>
              </a:lnSpc>
              <a:tabLst/>
            </a:pPr>
            <a:r>
              <a:rPr lang="en-US" altLang="zh-CN" sz="1424" dirty="0" smtClean="0">
                <a:solidFill>
                  <a:srgbClr val="000000"/>
                </a:solidFill>
                <a:latin typeface="Wingdings" pitchFamily="18" charset="0"/>
                <a:cs typeface="Wingdings" pitchFamily="18" charset="0"/>
              </a:rPr>
              <a:t>l</a:t>
            </a:r>
            <a:r>
              <a:rPr lang="en-US" altLang="zh-CN" sz="1424" dirty="0" smtClean="0">
                <a:solidFill>
                  <a:srgbClr val="000000"/>
                </a:solidFill>
                <a:latin typeface="Times New Roman" pitchFamily="18" charset="0"/>
                <a:cs typeface="Times New Roman" pitchFamily="18" charset="0"/>
              </a:rPr>
              <a:t> </a:t>
            </a:r>
          </a:p>
        </p:txBody>
      </p:sp>
    </p:spTree>
    <p:extLst>
      <p:ext uri="{BB962C8B-B14F-4D97-AF65-F5344CB8AC3E}">
        <p14:creationId xmlns:p14="http://schemas.microsoft.com/office/powerpoint/2010/main" val="3401030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HQL</a:t>
            </a:r>
            <a:r>
              <a:rPr lang="zh-CN" altLang="en-US" dirty="0"/>
              <a:t>实例（</a:t>
            </a:r>
            <a:r>
              <a:rPr lang="en-US" altLang="zh-CN" dirty="0"/>
              <a:t>1</a:t>
            </a:r>
            <a:r>
              <a:rPr lang="zh-CN" altLang="en-US" dirty="0"/>
              <a:t>）－创建</a:t>
            </a:r>
            <a:r>
              <a:rPr lang="zh-CN" altLang="en-US" dirty="0" smtClean="0"/>
              <a:t>数据表</a:t>
            </a:r>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18</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257229701"/>
              </p:ext>
            </p:extLst>
          </p:nvPr>
        </p:nvGraphicFramePr>
        <p:xfrm>
          <a:off x="3735355" y="1484784"/>
          <a:ext cx="3788973" cy="3067915"/>
        </p:xfrm>
        <a:graphic>
          <a:graphicData uri="http://schemas.openxmlformats.org/drawingml/2006/table">
            <a:tbl>
              <a:tblPr/>
              <a:tblGrid>
                <a:gridCol w="833737"/>
                <a:gridCol w="964975"/>
                <a:gridCol w="588750"/>
                <a:gridCol w="700756"/>
                <a:gridCol w="700755"/>
              </a:tblGrid>
              <a:tr h="339263">
                <a:tc gridSpan="5">
                  <a:txBody>
                    <a:bodyPr/>
                    <a:lstStyle/>
                    <a:p>
                      <a:pPr algn="l"/>
                      <a:r>
                        <a:rPr lang="en-US" altLang="zh-CN" sz="1200" b="1" dirty="0" smtClean="0">
                          <a:solidFill>
                            <a:srgbClr val="000000"/>
                          </a:solidFill>
                          <a:latin typeface="Calibri" pitchFamily="18" charset="0"/>
                          <a:cs typeface="Calibri" pitchFamily="18" charset="0"/>
                        </a:rPr>
                        <a:t>log</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h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CFBF9"/>
                    </a:solidFill>
                  </a:tcPr>
                </a:tc>
                <a:tc h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CFBF9"/>
                    </a:solidFill>
                  </a:tcPr>
                </a:tc>
                <a:tc h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CFBF9"/>
                    </a:solidFill>
                  </a:tcPr>
                </a:tc>
                <a:tc hMerge="1">
                  <a:txBody>
                    <a:bodyPr/>
                    <a:lstStyle/>
                    <a:p>
                      <a:endParaRPr lang="zh-CN" altLang="en-US" dirty="0"/>
                    </a:p>
                  </a:txBody>
                  <a:tcPr>
                    <a:lnL w="0" cap="flat" cmpd="sng" algn="ctr">
                      <a:solidFill>
                        <a:srgbClr val="000000"/>
                      </a:solidFill>
                      <a:prstDash val="solid"/>
                      <a:round/>
                      <a:headEnd type="none" w="med" len="med"/>
                      <a:tailEnd type="none" w="med" len="med"/>
                    </a:lnL>
                    <a:lnR w="1" cmpd="sng">
                      <a:solidFill>
                        <a:srgbClr val="000000"/>
                      </a:solidFill>
                      <a:prstDash val="soli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CFBF9"/>
                    </a:solidFill>
                  </a:tcPr>
                </a:tc>
              </a:tr>
              <a:tr h="339263">
                <a:tc>
                  <a:txBody>
                    <a:bodyPr/>
                    <a:lstStyle/>
                    <a:p>
                      <a:pPr algn="ctr"/>
                      <a:r>
                        <a:rPr lang="en-US" altLang="zh-CN" sz="1200" b="1" dirty="0" smtClean="0">
                          <a:solidFill>
                            <a:srgbClr val="000000"/>
                          </a:solidFill>
                          <a:latin typeface="Calibri" pitchFamily="18" charset="0"/>
                          <a:cs typeface="Calibri" pitchFamily="18" charset="0"/>
                        </a:rPr>
                        <a:t>date</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smtClean="0">
                          <a:solidFill>
                            <a:srgbClr val="000000"/>
                          </a:solidFill>
                          <a:latin typeface="Calibri" pitchFamily="18" charset="0"/>
                          <a:cs typeface="Calibri" pitchFamily="18" charset="0"/>
                        </a:rPr>
                        <a:t>URL</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smtClean="0">
                          <a:solidFill>
                            <a:srgbClr val="000000"/>
                          </a:solidFill>
                          <a:latin typeface="Calibri" pitchFamily="18" charset="0"/>
                          <a:cs typeface="Calibri" pitchFamily="18" charset="0"/>
                        </a:rPr>
                        <a:t>userID</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smtClean="0">
                          <a:solidFill>
                            <a:srgbClr val="000000"/>
                          </a:solidFill>
                          <a:latin typeface="Calibri" pitchFamily="18" charset="0"/>
                          <a:cs typeface="Calibri" pitchFamily="18" charset="0"/>
                        </a:rPr>
                        <a:t>category</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smtClean="0">
                          <a:solidFill>
                            <a:srgbClr val="000000"/>
                          </a:solidFill>
                          <a:latin typeface="Calibri" pitchFamily="18" charset="0"/>
                          <a:cs typeface="Calibri" pitchFamily="18" charset="0"/>
                        </a:rPr>
                        <a:t>traﬃc</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r>
              <a:tr h="339263">
                <a:tc>
                  <a:txBody>
                    <a:bodyPr/>
                    <a:lstStyle/>
                    <a:p>
                      <a:pPr algn="ctr"/>
                      <a:r>
                        <a:rPr lang="en-US" altLang="zh-CN" sz="1200" i="1" dirty="0" smtClean="0">
                          <a:solidFill>
                            <a:srgbClr val="000000"/>
                          </a:solidFill>
                          <a:latin typeface="Calibri" pitchFamily="18" charset="0"/>
                          <a:cs typeface="Calibri" pitchFamily="18" charset="0"/>
                        </a:rPr>
                        <a:t>STRING</a:t>
                      </a:r>
                      <a:endParaRPr lang="zh-CN" altLang="en-US" sz="1200" i="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i="1" dirty="0" smtClean="0">
                          <a:solidFill>
                            <a:srgbClr val="000000"/>
                          </a:solidFill>
                          <a:latin typeface="Calibri" pitchFamily="18" charset="0"/>
                          <a:cs typeface="Calibri" pitchFamily="18" charset="0"/>
                        </a:rPr>
                        <a:t>STRING</a:t>
                      </a:r>
                      <a:endParaRPr lang="zh-CN" altLang="en-US" sz="1200" i="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i="1" dirty="0" smtClean="0">
                          <a:solidFill>
                            <a:srgbClr val="000000"/>
                          </a:solidFill>
                          <a:latin typeface="Calibri" pitchFamily="18" charset="0"/>
                          <a:cs typeface="Calibri" pitchFamily="18" charset="0"/>
                        </a:rPr>
                        <a:t>STRING</a:t>
                      </a:r>
                      <a:endParaRPr lang="zh-CN" altLang="en-US" sz="1200" i="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i="1" dirty="0" smtClean="0">
                          <a:solidFill>
                            <a:srgbClr val="000000"/>
                          </a:solidFill>
                          <a:latin typeface="Calibri" pitchFamily="18" charset="0"/>
                          <a:cs typeface="Calibri" pitchFamily="18" charset="0"/>
                        </a:rPr>
                        <a:t>STRING</a:t>
                      </a:r>
                      <a:endParaRPr lang="zh-CN" altLang="en-US" sz="1200" i="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i="1" dirty="0" smtClean="0">
                          <a:solidFill>
                            <a:srgbClr val="000000"/>
                          </a:solidFill>
                          <a:latin typeface="Calibri" pitchFamily="18" charset="0"/>
                          <a:cs typeface="Calibri" pitchFamily="18" charset="0"/>
                        </a:rPr>
                        <a:t>INT</a:t>
                      </a:r>
                      <a:endParaRPr lang="zh-CN" altLang="en-US" sz="1200" i="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r>
              <a:tr h="339263">
                <a:tc>
                  <a:txBody>
                    <a:bodyPr/>
                    <a:lstStyle/>
                    <a:p>
                      <a:pPr algn="ctr"/>
                      <a:r>
                        <a:rPr lang="en-US" altLang="zh-CN" sz="1200" dirty="0" smtClean="0">
                          <a:solidFill>
                            <a:srgbClr val="000000"/>
                          </a:solidFill>
                          <a:latin typeface="Calibri" pitchFamily="18" charset="0"/>
                          <a:cs typeface="Calibri" pitchFamily="18" charset="0"/>
                        </a:rPr>
                        <a:t>20130601</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3g.qq.com</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1111</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portal</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10</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39263">
                <a:tc>
                  <a:txBody>
                    <a:bodyPr/>
                    <a:lstStyle/>
                    <a:p>
                      <a:pPr algn="ctr"/>
                      <a:r>
                        <a:rPr lang="en-US" altLang="zh-CN" sz="1200" dirty="0" smtClean="0">
                          <a:solidFill>
                            <a:srgbClr val="000000"/>
                          </a:solidFill>
                          <a:latin typeface="Calibri" pitchFamily="18" charset="0"/>
                          <a:cs typeface="Calibri" pitchFamily="18" charset="0"/>
                        </a:rPr>
                        <a:t>20130602</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cnn.com</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2222</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social</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20</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39263">
                <a:tc>
                  <a:txBody>
                    <a:bodyPr/>
                    <a:lstStyle/>
                    <a:p>
                      <a:pPr algn="ctr"/>
                      <a:r>
                        <a:rPr lang="en-US" altLang="zh-CN" sz="1200" dirty="0" smtClean="0">
                          <a:solidFill>
                            <a:srgbClr val="000000"/>
                          </a:solidFill>
                          <a:latin typeface="Calibri" pitchFamily="18" charset="0"/>
                          <a:cs typeface="Calibri" pitchFamily="18" charset="0"/>
                        </a:rPr>
                        <a:t>20130602</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baidu.com</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3333</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search</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15</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39263">
                <a:tc>
                  <a:txBody>
                    <a:bodyPr/>
                    <a:lstStyle/>
                    <a:p>
                      <a:pPr algn="ctr"/>
                      <a:r>
                        <a:rPr lang="en-US" altLang="zh-CN" sz="1200" dirty="0" smtClean="0">
                          <a:solidFill>
                            <a:srgbClr val="000000"/>
                          </a:solidFill>
                          <a:latin typeface="Calibri" pitchFamily="18" charset="0"/>
                          <a:cs typeface="Calibri" pitchFamily="18" charset="0"/>
                        </a:rPr>
                        <a:t>20130603</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news.qq.com</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1111</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news</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100</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39263">
                <a:tc>
                  <a:txBody>
                    <a:bodyPr/>
                    <a:lstStyle/>
                    <a:p>
                      <a:pPr algn="ctr"/>
                      <a:r>
                        <a:rPr lang="en-US" altLang="zh-CN" sz="1200" dirty="0" smtClean="0">
                          <a:solidFill>
                            <a:srgbClr val="000000"/>
                          </a:solidFill>
                          <a:latin typeface="Calibri" pitchFamily="18" charset="0"/>
                          <a:cs typeface="Calibri" pitchFamily="18" charset="0"/>
                        </a:rPr>
                        <a:t>20130603</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baidu.com</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3333</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search</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15</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6" name="表格 4"/>
          <p:cNvGraphicFramePr>
            <a:graphicFrameLocks noGrp="1"/>
          </p:cNvGraphicFramePr>
          <p:nvPr>
            <p:extLst>
              <p:ext uri="{D42A27DB-BD31-4B8C-83A1-F6EECF244321}">
                <p14:modId xmlns:p14="http://schemas.microsoft.com/office/powerpoint/2010/main" val="715424549"/>
              </p:ext>
            </p:extLst>
          </p:nvPr>
        </p:nvGraphicFramePr>
        <p:xfrm>
          <a:off x="827584" y="1484784"/>
          <a:ext cx="2171193" cy="2133905"/>
        </p:xfrm>
        <a:graphic>
          <a:graphicData uri="http://schemas.openxmlformats.org/drawingml/2006/table">
            <a:tbl>
              <a:tblPr/>
              <a:tblGrid>
                <a:gridCol w="605914"/>
                <a:gridCol w="504929"/>
                <a:gridCol w="1060350"/>
              </a:tblGrid>
              <a:tr h="293509">
                <a:tc gridSpan="3">
                  <a:txBody>
                    <a:bodyPr/>
                    <a:lstStyle/>
                    <a:p>
                      <a:pPr algn="l"/>
                      <a:r>
                        <a:rPr lang="en-US" altLang="zh-CN" sz="1200" b="1" dirty="0" smtClean="0">
                          <a:solidFill>
                            <a:srgbClr val="000000"/>
                          </a:solidFill>
                          <a:latin typeface="Calibri" pitchFamily="18" charset="0"/>
                          <a:cs typeface="Calibri" pitchFamily="18" charset="0"/>
                        </a:rPr>
                        <a:t>user</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h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CFBF9"/>
                    </a:solidFill>
                  </a:tcPr>
                </a:tc>
                <a:tc hMerge="1">
                  <a:txBody>
                    <a:bodyPr/>
                    <a:lstStyle/>
                    <a:p>
                      <a:endParaRPr lang="zh-CN" altLang="en-US" dirty="0"/>
                    </a:p>
                  </a:txBody>
                  <a:tcPr>
                    <a:lnL w="0" cap="flat" cmpd="sng" algn="ctr">
                      <a:solidFill>
                        <a:srgbClr val="000000"/>
                      </a:solidFill>
                      <a:prstDash val="solid"/>
                      <a:round/>
                      <a:headEnd type="none" w="med" len="med"/>
                      <a:tailEnd type="none" w="med" len="med"/>
                    </a:lnL>
                    <a:lnR w="1" cmpd="sng">
                      <a:solidFill>
                        <a:srgbClr val="000000"/>
                      </a:solidFill>
                      <a:prstDash val="soli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CFBF9"/>
                    </a:solidFill>
                  </a:tcPr>
                </a:tc>
              </a:tr>
              <a:tr h="345799">
                <a:tc>
                  <a:txBody>
                    <a:bodyPr/>
                    <a:lstStyle/>
                    <a:p>
                      <a:pPr algn="ctr"/>
                      <a:r>
                        <a:rPr lang="en-US" altLang="zh-CN" sz="1200" b="1" dirty="0" smtClean="0">
                          <a:solidFill>
                            <a:srgbClr val="000000"/>
                          </a:solidFill>
                          <a:latin typeface="Calibri" pitchFamily="18" charset="0"/>
                          <a:cs typeface="Calibri" pitchFamily="18" charset="0"/>
                        </a:rPr>
                        <a:t>userID</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smtClean="0">
                          <a:solidFill>
                            <a:srgbClr val="000000"/>
                          </a:solidFill>
                          <a:latin typeface="Calibri" pitchFamily="18" charset="0"/>
                          <a:cs typeface="Calibri" pitchFamily="18" charset="0"/>
                        </a:rPr>
                        <a:t>age</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smtClean="0">
                          <a:solidFill>
                            <a:srgbClr val="000000"/>
                          </a:solidFill>
                          <a:latin typeface="Calibri" pitchFamily="18" charset="0"/>
                          <a:cs typeface="Calibri" pitchFamily="18" charset="0"/>
                        </a:rPr>
                        <a:t>gender</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r>
              <a:tr h="345799">
                <a:tc>
                  <a:txBody>
                    <a:bodyPr/>
                    <a:lstStyle/>
                    <a:p>
                      <a:pPr algn="ctr"/>
                      <a:r>
                        <a:rPr lang="en-US" altLang="zh-CN" sz="1200" i="1" dirty="0" smtClean="0">
                          <a:solidFill>
                            <a:srgbClr val="000000"/>
                          </a:solidFill>
                          <a:latin typeface="Calibri" pitchFamily="18" charset="0"/>
                          <a:cs typeface="Calibri" pitchFamily="18" charset="0"/>
                        </a:rPr>
                        <a:t>STRING</a:t>
                      </a:r>
                      <a:endParaRPr lang="zh-CN" altLang="en-US" sz="1200" i="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i="1" dirty="0" smtClean="0">
                          <a:solidFill>
                            <a:srgbClr val="000000"/>
                          </a:solidFill>
                          <a:latin typeface="Calibri" pitchFamily="18" charset="0"/>
                          <a:cs typeface="Calibri" pitchFamily="18" charset="0"/>
                        </a:rPr>
                        <a:t>INT</a:t>
                      </a:r>
                      <a:endParaRPr lang="zh-CN" altLang="en-US" sz="1200" i="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i="1" dirty="0" smtClean="0">
                          <a:solidFill>
                            <a:srgbClr val="000000"/>
                          </a:solidFill>
                          <a:latin typeface="Calibri" pitchFamily="18" charset="0"/>
                          <a:cs typeface="Calibri" pitchFamily="18" charset="0"/>
                        </a:rPr>
                        <a:t>STRING</a:t>
                      </a:r>
                      <a:endParaRPr lang="zh-CN" altLang="en-US" sz="1200" i="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r>
              <a:tr h="345799">
                <a:tc>
                  <a:txBody>
                    <a:bodyPr/>
                    <a:lstStyle/>
                    <a:p>
                      <a:pPr algn="ctr"/>
                      <a:r>
                        <a:rPr lang="en-US" altLang="zh-CN" sz="1200" dirty="0" smtClean="0">
                          <a:solidFill>
                            <a:srgbClr val="000000"/>
                          </a:solidFill>
                          <a:latin typeface="Calibri" pitchFamily="18" charset="0"/>
                          <a:cs typeface="Calibri" pitchFamily="18" charset="0"/>
                        </a:rPr>
                        <a:t>1111</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25</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male</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45799">
                <a:tc>
                  <a:txBody>
                    <a:bodyPr/>
                    <a:lstStyle/>
                    <a:p>
                      <a:pPr algn="ctr"/>
                      <a:r>
                        <a:rPr lang="en-US" altLang="zh-CN" sz="1200" dirty="0" smtClean="0">
                          <a:solidFill>
                            <a:srgbClr val="000000"/>
                          </a:solidFill>
                          <a:latin typeface="Calibri" pitchFamily="18" charset="0"/>
                          <a:cs typeface="Calibri" pitchFamily="18" charset="0"/>
                        </a:rPr>
                        <a:t>2222</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30</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male</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45799">
                <a:tc>
                  <a:txBody>
                    <a:bodyPr/>
                    <a:lstStyle/>
                    <a:p>
                      <a:pPr algn="ctr"/>
                      <a:r>
                        <a:rPr lang="en-US" altLang="zh-CN" sz="1200" dirty="0" smtClean="0">
                          <a:solidFill>
                            <a:srgbClr val="000000"/>
                          </a:solidFill>
                          <a:latin typeface="Calibri" pitchFamily="18" charset="0"/>
                          <a:cs typeface="Calibri" pitchFamily="18" charset="0"/>
                        </a:rPr>
                        <a:t>3333</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30</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female</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7" name="TextBox 1"/>
          <p:cNvSpPr txBox="1"/>
          <p:nvPr/>
        </p:nvSpPr>
        <p:spPr>
          <a:xfrm>
            <a:off x="548823" y="1150517"/>
            <a:ext cx="1804789" cy="268792"/>
          </a:xfrm>
          <a:prstGeom prst="rect">
            <a:avLst/>
          </a:prstGeom>
          <a:noFill/>
        </p:spPr>
        <p:txBody>
          <a:bodyPr wrap="none" lIns="0" tIns="0" rIns="0" rtlCol="0">
            <a:spAutoFit/>
          </a:bodyPr>
          <a:lstStyle/>
          <a:p>
            <a:pPr>
              <a:lnSpc>
                <a:spcPts val="1700"/>
              </a:lnSpc>
              <a:tabLst/>
            </a:pPr>
            <a:r>
              <a:rPr lang="en-US" altLang="zh-CN" dirty="0" smtClean="0">
                <a:solidFill>
                  <a:srgbClr val="000000"/>
                </a:solidFill>
                <a:latin typeface="Wingdings" pitchFamily="18" charset="0"/>
                <a:cs typeface="Wingdings" pitchFamily="18" charset="0"/>
              </a:rPr>
              <a:t>l</a:t>
            </a:r>
            <a:r>
              <a:rPr lang="en-US" altLang="zh-CN" dirty="0" smtClean="0">
                <a:solidFill>
                  <a:srgbClr val="000000"/>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en-US" altLang="zh-CN" dirty="0" smtClean="0">
                <a:solidFill>
                  <a:srgbClr val="000000"/>
                </a:solidFill>
                <a:latin typeface="Calibri" pitchFamily="18" charset="0"/>
                <a:cs typeface="Calibri" pitchFamily="18" charset="0"/>
              </a:rPr>
              <a:t>user.txt → user</a:t>
            </a:r>
          </a:p>
        </p:txBody>
      </p:sp>
      <p:sp>
        <p:nvSpPr>
          <p:cNvPr id="8" name="TextBox 1"/>
          <p:cNvSpPr txBox="1"/>
          <p:nvPr/>
        </p:nvSpPr>
        <p:spPr>
          <a:xfrm>
            <a:off x="3304723" y="1163217"/>
            <a:ext cx="1581138" cy="268792"/>
          </a:xfrm>
          <a:prstGeom prst="rect">
            <a:avLst/>
          </a:prstGeom>
          <a:noFill/>
        </p:spPr>
        <p:txBody>
          <a:bodyPr wrap="none" lIns="0" tIns="0" rIns="0" rtlCol="0">
            <a:spAutoFit/>
          </a:bodyPr>
          <a:lstStyle/>
          <a:p>
            <a:pPr>
              <a:lnSpc>
                <a:spcPts val="1700"/>
              </a:lnSpc>
              <a:tabLst/>
            </a:pPr>
            <a:r>
              <a:rPr lang="en-US" altLang="zh-CN" dirty="0" smtClean="0">
                <a:solidFill>
                  <a:srgbClr val="000000"/>
                </a:solidFill>
                <a:latin typeface="Wingdings" pitchFamily="18" charset="0"/>
                <a:cs typeface="Wingdings" pitchFamily="18" charset="0"/>
              </a:rPr>
              <a:t>l</a:t>
            </a:r>
            <a:r>
              <a:rPr lang="en-US" altLang="zh-CN" dirty="0" smtClean="0">
                <a:solidFill>
                  <a:srgbClr val="000000"/>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en-US" altLang="zh-CN" dirty="0" smtClean="0">
                <a:solidFill>
                  <a:srgbClr val="000000"/>
                </a:solidFill>
                <a:latin typeface="Calibri" pitchFamily="18" charset="0"/>
                <a:cs typeface="Calibri" pitchFamily="18" charset="0"/>
              </a:rPr>
              <a:t>log.txt → log</a:t>
            </a:r>
          </a:p>
        </p:txBody>
      </p:sp>
    </p:spTree>
    <p:extLst>
      <p:ext uri="{BB962C8B-B14F-4D97-AF65-F5344CB8AC3E}">
        <p14:creationId xmlns:p14="http://schemas.microsoft.com/office/powerpoint/2010/main" val="3192942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HQL</a:t>
            </a:r>
            <a:r>
              <a:rPr lang="zh-CN" altLang="en-US" dirty="0"/>
              <a:t>实例（</a:t>
            </a:r>
            <a:r>
              <a:rPr lang="en-US" altLang="zh-CN" dirty="0"/>
              <a:t>1</a:t>
            </a:r>
            <a:r>
              <a:rPr lang="zh-CN" altLang="en-US" dirty="0"/>
              <a:t>）－创建数据表</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19</a:t>
            </a:fld>
            <a:endParaRPr lang="zh-CN" altLang="en-US" dirty="0"/>
          </a:p>
        </p:txBody>
      </p:sp>
      <p:sp>
        <p:nvSpPr>
          <p:cNvPr id="5" name="TextBox 1"/>
          <p:cNvSpPr txBox="1"/>
          <p:nvPr/>
        </p:nvSpPr>
        <p:spPr>
          <a:xfrm>
            <a:off x="531292" y="1247467"/>
            <a:ext cx="219612" cy="251351"/>
          </a:xfrm>
          <a:prstGeom prst="rect">
            <a:avLst/>
          </a:prstGeom>
          <a:noFill/>
        </p:spPr>
        <p:txBody>
          <a:bodyPr wrap="none" lIns="0" tIns="0" rIns="0" rtlCol="0">
            <a:spAutoFit/>
          </a:bodyPr>
          <a:lstStyle/>
          <a:p>
            <a:pPr>
              <a:lnSpc>
                <a:spcPts val="1600"/>
              </a:lnSpc>
              <a:tabLst/>
            </a:pPr>
            <a:r>
              <a:rPr lang="en-US" altLang="zh-CN" dirty="0" smtClean="0">
                <a:solidFill>
                  <a:srgbClr val="000000"/>
                </a:solidFill>
                <a:latin typeface="Wingdings" pitchFamily="18" charset="0"/>
                <a:cs typeface="Wingdings" pitchFamily="18" charset="0"/>
              </a:rPr>
              <a:t>l</a:t>
            </a:r>
            <a:r>
              <a:rPr lang="en-US" altLang="zh-CN" dirty="0" smtClean="0">
                <a:solidFill>
                  <a:srgbClr val="000000"/>
                </a:solidFill>
                <a:latin typeface="Times New Roman" pitchFamily="18" charset="0"/>
                <a:cs typeface="Times New Roman" pitchFamily="18" charset="0"/>
              </a:rPr>
              <a:t> </a:t>
            </a:r>
          </a:p>
        </p:txBody>
      </p:sp>
      <p:sp>
        <p:nvSpPr>
          <p:cNvPr id="6" name="TextBox 1"/>
          <p:cNvSpPr txBox="1"/>
          <p:nvPr/>
        </p:nvSpPr>
        <p:spPr>
          <a:xfrm>
            <a:off x="899592" y="1247467"/>
            <a:ext cx="7826181" cy="1072088"/>
          </a:xfrm>
          <a:prstGeom prst="rect">
            <a:avLst/>
          </a:prstGeom>
          <a:noFill/>
        </p:spPr>
        <p:txBody>
          <a:bodyPr wrap="none" lIns="0" tIns="0" rIns="0" rtlCol="0">
            <a:spAutoFit/>
          </a:bodyPr>
          <a:lstStyle/>
          <a:p>
            <a:pPr>
              <a:lnSpc>
                <a:spcPts val="1800"/>
              </a:lnSpc>
              <a:tabLst>
                <a:tab pos="63500" algn="l"/>
              </a:tabLst>
            </a:pPr>
            <a:r>
              <a:rPr lang="en-US" altLang="zh-CN" dirty="0" smtClean="0">
                <a:solidFill>
                  <a:srgbClr val="000000"/>
                </a:solidFill>
                <a:latin typeface="微软雅黑" pitchFamily="18" charset="0"/>
                <a:cs typeface="微软雅黑" pitchFamily="18" charset="0"/>
              </a:rPr>
              <a:t>Hive中的两种数据表：内部数据表、外部数据表</a:t>
            </a:r>
          </a:p>
          <a:p>
            <a:pPr>
              <a:lnSpc>
                <a:spcPts val="2000"/>
              </a:lnSpc>
              <a:tabLst>
                <a:tab pos="63500" algn="l"/>
              </a:tabLst>
            </a:pPr>
            <a:r>
              <a:rPr lang="en-US" altLang="zh-CN" sz="2400" dirty="0" smtClean="0"/>
              <a:t>	</a:t>
            </a: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内部数据表：Hive将把数据文件移动到它管理的数据仓库目录下</a:t>
            </a:r>
          </a:p>
          <a:p>
            <a:pPr>
              <a:lnSpc>
                <a:spcPts val="2100"/>
              </a:lnSpc>
              <a:tabLst>
                <a:tab pos="63500" algn="l"/>
              </a:tabLst>
            </a:pPr>
            <a:r>
              <a:rPr lang="en-US" altLang="zh-CN" sz="2400" dirty="0" smtClean="0"/>
              <a:t>	</a:t>
            </a: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外部数据表：Hive只创建并管理外部数据表的元数据，数据文件则仍使用原始文件</a:t>
            </a:r>
          </a:p>
          <a:p>
            <a:pPr>
              <a:lnSpc>
                <a:spcPts val="2100"/>
              </a:lnSpc>
              <a:tabLst>
                <a:tab pos="63500" algn="l"/>
              </a:tabLst>
            </a:pPr>
            <a:r>
              <a:rPr lang="en-US" altLang="zh-CN" sz="2400" dirty="0" smtClean="0"/>
              <a:t>	</a:t>
            </a: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区别</a:t>
            </a:r>
          </a:p>
        </p:txBody>
      </p:sp>
      <p:sp>
        <p:nvSpPr>
          <p:cNvPr id="7" name="TextBox 1"/>
          <p:cNvSpPr txBox="1"/>
          <p:nvPr/>
        </p:nvSpPr>
        <p:spPr>
          <a:xfrm>
            <a:off x="1242492" y="2339667"/>
            <a:ext cx="176330" cy="430887"/>
          </a:xfrm>
          <a:prstGeom prst="rect">
            <a:avLst/>
          </a:prstGeom>
          <a:noFill/>
        </p:spPr>
        <p:txBody>
          <a:bodyPr wrap="none" lIns="0" tIns="0" rIns="0" rtlCol="0">
            <a:spAutoFit/>
          </a:bodyPr>
          <a:lstStyle/>
          <a:p>
            <a:pPr>
              <a:lnSpc>
                <a:spcPts val="1200"/>
              </a:lnSpc>
              <a:tabLst/>
            </a:pPr>
            <a:r>
              <a:rPr lang="en-US" altLang="zh-CN" sz="1400" dirty="0" smtClean="0">
                <a:solidFill>
                  <a:srgbClr val="000000"/>
                </a:solidFill>
                <a:latin typeface="Wingdings" pitchFamily="18" charset="0"/>
                <a:cs typeface="Wingdings" pitchFamily="18" charset="0"/>
              </a:rPr>
              <a:t>ü</a:t>
            </a:r>
            <a:r>
              <a:rPr lang="en-US" altLang="zh-CN" sz="1400" dirty="0" smtClean="0">
                <a:solidFill>
                  <a:srgbClr val="000000"/>
                </a:solidFill>
                <a:latin typeface="Times New Roman" pitchFamily="18" charset="0"/>
                <a:cs typeface="Times New Roman" pitchFamily="18" charset="0"/>
              </a:rPr>
              <a:t> </a:t>
            </a:r>
          </a:p>
          <a:p>
            <a:pPr>
              <a:lnSpc>
                <a:spcPts val="1800"/>
              </a:lnSpc>
              <a:tabLst/>
            </a:pPr>
            <a:r>
              <a:rPr lang="en-US" altLang="zh-CN" sz="1400" dirty="0" smtClean="0">
                <a:solidFill>
                  <a:srgbClr val="000000"/>
                </a:solidFill>
                <a:latin typeface="Wingdings" pitchFamily="18" charset="0"/>
                <a:cs typeface="Wingdings" pitchFamily="18" charset="0"/>
              </a:rPr>
              <a:t>ü</a:t>
            </a:r>
            <a:r>
              <a:rPr lang="en-US" altLang="zh-CN" sz="1400" dirty="0" smtClean="0">
                <a:solidFill>
                  <a:srgbClr val="000000"/>
                </a:solidFill>
                <a:latin typeface="Times New Roman" pitchFamily="18" charset="0"/>
                <a:cs typeface="Times New Roman" pitchFamily="18" charset="0"/>
              </a:rPr>
              <a:t> </a:t>
            </a:r>
          </a:p>
        </p:txBody>
      </p:sp>
      <p:sp>
        <p:nvSpPr>
          <p:cNvPr id="8" name="TextBox 1"/>
          <p:cNvSpPr txBox="1"/>
          <p:nvPr/>
        </p:nvSpPr>
        <p:spPr>
          <a:xfrm>
            <a:off x="1598092" y="2326967"/>
            <a:ext cx="3949799" cy="456535"/>
          </a:xfrm>
          <a:prstGeom prst="rect">
            <a:avLst/>
          </a:prstGeom>
          <a:noFill/>
        </p:spPr>
        <p:txBody>
          <a:bodyPr wrap="none" lIns="0" tIns="0" rIns="0" rtlCol="0">
            <a:spAutoFit/>
          </a:bodyPr>
          <a:lstStyle/>
          <a:p>
            <a:pPr>
              <a:lnSpc>
                <a:spcPts val="1400"/>
              </a:lnSpc>
              <a:tabLst/>
            </a:pPr>
            <a:r>
              <a:rPr lang="en-US" altLang="zh-CN" sz="1400" dirty="0" smtClean="0">
                <a:solidFill>
                  <a:srgbClr val="000000"/>
                </a:solidFill>
                <a:latin typeface="微软雅黑" pitchFamily="18" charset="0"/>
                <a:cs typeface="微软雅黑" pitchFamily="18" charset="0"/>
              </a:rPr>
              <a:t>创建外部表时需要指定外部数据源文件所在的位置</a:t>
            </a:r>
          </a:p>
          <a:p>
            <a:pPr>
              <a:lnSpc>
                <a:spcPts val="1800"/>
              </a:lnSpc>
              <a:tabLst/>
            </a:pPr>
            <a:r>
              <a:rPr lang="en-US" altLang="zh-CN" sz="1400" dirty="0" smtClean="0">
                <a:solidFill>
                  <a:srgbClr val="000000"/>
                </a:solidFill>
                <a:latin typeface="微软雅黑" pitchFamily="18" charset="0"/>
                <a:cs typeface="微软雅黑" pitchFamily="18" charset="0"/>
              </a:rPr>
              <a:t>加载数据（LOAD）和删除表（DROP）两类操作</a:t>
            </a:r>
          </a:p>
        </p:txBody>
      </p:sp>
      <p:sp>
        <p:nvSpPr>
          <p:cNvPr id="9" name="TextBox 1"/>
          <p:cNvSpPr txBox="1"/>
          <p:nvPr/>
        </p:nvSpPr>
        <p:spPr>
          <a:xfrm>
            <a:off x="531292" y="3165167"/>
            <a:ext cx="219612" cy="1097736"/>
          </a:xfrm>
          <a:prstGeom prst="rect">
            <a:avLst/>
          </a:prstGeom>
          <a:noFill/>
        </p:spPr>
        <p:txBody>
          <a:bodyPr wrap="none" lIns="0" tIns="0" rIns="0" rtlCol="0">
            <a:spAutoFit/>
          </a:bodyPr>
          <a:lstStyle/>
          <a:p>
            <a:pPr>
              <a:lnSpc>
                <a:spcPts val="1600"/>
              </a:lnSpc>
              <a:tabLst/>
            </a:pPr>
            <a:r>
              <a:rPr lang="en-US" altLang="zh-CN" dirty="0" smtClean="0">
                <a:solidFill>
                  <a:srgbClr val="000000"/>
                </a:solidFill>
                <a:latin typeface="Wingdings" pitchFamily="18" charset="0"/>
                <a:cs typeface="Wingdings" pitchFamily="18" charset="0"/>
              </a:rPr>
              <a:t>l</a:t>
            </a:r>
            <a:r>
              <a:rPr lang="en-US" altLang="zh-CN" dirty="0" smtClean="0">
                <a:solidFill>
                  <a:srgbClr val="000000"/>
                </a:solidFill>
                <a:latin typeface="Times New Roman" pitchFamily="18" charset="0"/>
                <a:cs typeface="Times New Roman" pitchFamily="18" charset="0"/>
              </a:rPr>
              <a:t> </a:t>
            </a:r>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600"/>
              </a:lnSpc>
              <a:tabLst/>
            </a:pPr>
            <a:r>
              <a:rPr lang="en-US" altLang="zh-CN" dirty="0" smtClean="0">
                <a:solidFill>
                  <a:srgbClr val="000000"/>
                </a:solidFill>
                <a:latin typeface="Wingdings" pitchFamily="18" charset="0"/>
                <a:cs typeface="Wingdings" pitchFamily="18" charset="0"/>
              </a:rPr>
              <a:t>l</a:t>
            </a:r>
            <a:r>
              <a:rPr lang="en-US" altLang="zh-CN" dirty="0" smtClean="0">
                <a:solidFill>
                  <a:srgbClr val="000000"/>
                </a:solidFill>
                <a:latin typeface="Times New Roman" pitchFamily="18" charset="0"/>
                <a:cs typeface="Times New Roman" pitchFamily="18" charset="0"/>
              </a:rPr>
              <a:t> </a:t>
            </a:r>
          </a:p>
        </p:txBody>
      </p:sp>
      <p:sp>
        <p:nvSpPr>
          <p:cNvPr id="10" name="TextBox 1"/>
          <p:cNvSpPr txBox="1"/>
          <p:nvPr/>
        </p:nvSpPr>
        <p:spPr>
          <a:xfrm>
            <a:off x="810692" y="3152467"/>
            <a:ext cx="7469417" cy="1661993"/>
          </a:xfrm>
          <a:prstGeom prst="rect">
            <a:avLst/>
          </a:prstGeom>
          <a:noFill/>
        </p:spPr>
        <p:txBody>
          <a:bodyPr wrap="none" lIns="0" tIns="0" rIns="0" rtlCol="0">
            <a:spAutoFit/>
          </a:bodyPr>
          <a:lstStyle/>
          <a:p>
            <a:pPr>
              <a:lnSpc>
                <a:spcPts val="1800"/>
              </a:lnSpc>
              <a:tabLst>
                <a:tab pos="88900" algn="l"/>
                <a:tab pos="152400" algn="l"/>
              </a:tabLst>
            </a:pPr>
            <a:r>
              <a:rPr lang="en-US" altLang="zh-CN" sz="2400" dirty="0" smtClean="0"/>
              <a:t>	</a:t>
            </a:r>
            <a:r>
              <a:rPr lang="en-US" altLang="zh-CN" dirty="0" smtClean="0">
                <a:solidFill>
                  <a:srgbClr val="000000"/>
                </a:solidFill>
                <a:latin typeface="微软雅黑" pitchFamily="18" charset="0"/>
                <a:cs typeface="微软雅黑" pitchFamily="18" charset="0"/>
              </a:rPr>
              <a:t>user表</a:t>
            </a:r>
          </a:p>
          <a:p>
            <a:pPr>
              <a:lnSpc>
                <a:spcPts val="2100"/>
              </a:lnSpc>
              <a:tabLst>
                <a:tab pos="88900" algn="l"/>
                <a:tab pos="152400" algn="l"/>
              </a:tabLst>
            </a:pPr>
            <a:r>
              <a:rPr lang="en-US" altLang="zh-CN" sz="1600" dirty="0" smtClean="0">
                <a:solidFill>
                  <a:srgbClr val="C00000"/>
                </a:solidFill>
                <a:latin typeface="Arial Narrow" pitchFamily="18" charset="0"/>
                <a:cs typeface="Arial Narrow" pitchFamily="18" charset="0"/>
              </a:rPr>
              <a:t>CREATE</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TABLE</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user</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(userID</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STRING,</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age</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INT,</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gender</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STRING);</a:t>
            </a:r>
          </a:p>
          <a:p>
            <a:pPr>
              <a:lnSpc>
                <a:spcPts val="1000"/>
              </a:lnSpc>
            </a:pPr>
            <a:endParaRPr lang="en-US" altLang="zh-CN" sz="2400" dirty="0" smtClean="0"/>
          </a:p>
          <a:p>
            <a:pPr>
              <a:lnSpc>
                <a:spcPts val="1000"/>
              </a:lnSpc>
            </a:pPr>
            <a:endParaRPr lang="en-US" altLang="zh-CN" sz="2400" dirty="0" smtClean="0"/>
          </a:p>
          <a:p>
            <a:pPr>
              <a:lnSpc>
                <a:spcPts val="2500"/>
              </a:lnSpc>
              <a:tabLst>
                <a:tab pos="88900" algn="l"/>
                <a:tab pos="152400" algn="l"/>
              </a:tabLst>
            </a:pPr>
            <a:r>
              <a:rPr lang="en-US" altLang="zh-CN" sz="2400" dirty="0" smtClean="0"/>
              <a:t>	</a:t>
            </a:r>
            <a:r>
              <a:rPr lang="en-US" altLang="zh-CN" dirty="0" smtClean="0">
                <a:solidFill>
                  <a:srgbClr val="000000"/>
                </a:solidFill>
                <a:latin typeface="微软雅黑" pitchFamily="18" charset="0"/>
                <a:cs typeface="微软雅黑" pitchFamily="18" charset="0"/>
              </a:rPr>
              <a:t>log表</a:t>
            </a:r>
          </a:p>
          <a:p>
            <a:pPr>
              <a:lnSpc>
                <a:spcPts val="2100"/>
              </a:lnSpc>
              <a:tabLst>
                <a:tab pos="88900" algn="l"/>
                <a:tab pos="152400" algn="l"/>
              </a:tabLst>
            </a:pPr>
            <a:r>
              <a:rPr lang="en-US" altLang="zh-CN" sz="1600" dirty="0" smtClean="0">
                <a:solidFill>
                  <a:srgbClr val="C00000"/>
                </a:solidFill>
                <a:latin typeface="Arial Narrow" pitchFamily="18" charset="0"/>
                <a:cs typeface="Arial Narrow" pitchFamily="18" charset="0"/>
              </a:rPr>
              <a:t>CREATE</a:t>
            </a:r>
            <a:r>
              <a:rPr lang="en-US" altLang="zh-CN" sz="1600" dirty="0" smtClean="0">
                <a:latin typeface="Times New Roman" pitchFamily="18" charset="0"/>
                <a:cs typeface="Times New Roman" pitchFamily="18" charset="0"/>
              </a:rPr>
              <a:t> </a:t>
            </a:r>
            <a:r>
              <a:rPr lang="en-US" altLang="zh-CN" sz="1600" b="1" dirty="0" smtClean="0">
                <a:solidFill>
                  <a:srgbClr val="C00000"/>
                </a:solidFill>
                <a:latin typeface="Arial Narrow" pitchFamily="18" charset="0"/>
                <a:cs typeface="Arial Narrow" pitchFamily="18" charset="0"/>
              </a:rPr>
              <a:t>EXTERNAL</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TABLE</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log</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(date</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STRING,</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URL STRING,</a:t>
            </a:r>
            <a:r>
              <a:rPr lang="en-US" altLang="zh-CN" sz="1600" dirty="0" smtClean="0">
                <a:latin typeface="Times New Roman" pitchFamily="18" charset="0"/>
                <a:cs typeface="Times New Roman" pitchFamily="18" charset="0"/>
              </a:rPr>
              <a:t> </a:t>
            </a:r>
            <a:r>
              <a:rPr lang="en-US" altLang="zh-CN" sz="1600" dirty="0" err="1" smtClean="0">
                <a:solidFill>
                  <a:srgbClr val="C00000"/>
                </a:solidFill>
                <a:latin typeface="Arial Narrow" pitchFamily="18" charset="0"/>
                <a:cs typeface="Arial Narrow" pitchFamily="18" charset="0"/>
              </a:rPr>
              <a:t>userID</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STRING,</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category</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STRING,</a:t>
            </a:r>
          </a:p>
          <a:p>
            <a:pPr>
              <a:lnSpc>
                <a:spcPts val="2100"/>
              </a:lnSpc>
              <a:tabLst>
                <a:tab pos="88900" algn="l"/>
                <a:tab pos="152400" algn="l"/>
              </a:tabLst>
            </a:pPr>
            <a:r>
              <a:rPr lang="en-US" altLang="zh-CN" sz="2400" dirty="0" smtClean="0"/>
              <a:t>		</a:t>
            </a:r>
            <a:r>
              <a:rPr lang="en-US" altLang="zh-CN" sz="1600" dirty="0" smtClean="0">
                <a:solidFill>
                  <a:srgbClr val="C00000"/>
                </a:solidFill>
                <a:latin typeface="Arial Narrow" pitchFamily="18" charset="0"/>
                <a:cs typeface="Arial Narrow" pitchFamily="18" charset="0"/>
              </a:rPr>
              <a:t>traffic</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INT)</a:t>
            </a:r>
            <a:r>
              <a:rPr lang="en-US" altLang="zh-CN" sz="1600" dirty="0" smtClean="0">
                <a:latin typeface="Times New Roman" pitchFamily="18" charset="0"/>
                <a:cs typeface="Times New Roman" pitchFamily="18" charset="0"/>
              </a:rPr>
              <a:t> </a:t>
            </a:r>
            <a:r>
              <a:rPr lang="en-US" altLang="zh-CN" sz="1600" b="1" dirty="0" smtClean="0">
                <a:solidFill>
                  <a:srgbClr val="C00000"/>
                </a:solidFill>
                <a:latin typeface="Arial Narrow" pitchFamily="18" charset="0"/>
                <a:cs typeface="Arial Narrow" pitchFamily="18" charset="0"/>
              </a:rPr>
              <a:t>LOCATION</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'/data/log.txt;</a:t>
            </a:r>
          </a:p>
        </p:txBody>
      </p:sp>
    </p:spTree>
    <p:extLst>
      <p:ext uri="{BB962C8B-B14F-4D97-AF65-F5344CB8AC3E}">
        <p14:creationId xmlns:p14="http://schemas.microsoft.com/office/powerpoint/2010/main" val="2018114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a:xfrm>
            <a:off x="457200" y="1124744"/>
            <a:ext cx="8229600" cy="4678451"/>
          </a:xfrm>
        </p:spPr>
        <p:txBody>
          <a:bodyPr/>
          <a:lstStyle/>
          <a:p>
            <a:r>
              <a:rPr lang="en-US" altLang="zh-CN" dirty="0" smtClean="0">
                <a:solidFill>
                  <a:srgbClr val="FF0000"/>
                </a:solidFill>
              </a:rPr>
              <a:t>6.1 Hive</a:t>
            </a:r>
            <a:r>
              <a:rPr lang="zh-CN" altLang="en-US" dirty="0" smtClean="0">
                <a:solidFill>
                  <a:srgbClr val="FF0000"/>
                </a:solidFill>
              </a:rPr>
              <a:t>简介</a:t>
            </a:r>
            <a:endParaRPr lang="en-US" altLang="zh-CN" dirty="0" smtClean="0">
              <a:solidFill>
                <a:srgbClr val="FF0000"/>
              </a:solidFill>
            </a:endParaRPr>
          </a:p>
          <a:p>
            <a:r>
              <a:rPr lang="en-US" altLang="zh-CN" dirty="0" smtClean="0"/>
              <a:t>6.2 Hive</a:t>
            </a:r>
            <a:r>
              <a:rPr lang="zh-CN" altLang="en-US" dirty="0" smtClean="0"/>
              <a:t>架构与组件</a:t>
            </a:r>
            <a:endParaRPr lang="en-US" altLang="zh-CN" dirty="0" smtClean="0"/>
          </a:p>
          <a:p>
            <a:r>
              <a:rPr lang="en-US" altLang="zh-CN" dirty="0" smtClean="0"/>
              <a:t>6.3 Hive</a:t>
            </a:r>
            <a:r>
              <a:rPr lang="zh-CN" altLang="en-US" dirty="0" smtClean="0"/>
              <a:t>数据组织</a:t>
            </a:r>
            <a:endParaRPr lang="en-US" altLang="zh-CN" dirty="0" smtClean="0"/>
          </a:p>
          <a:p>
            <a:r>
              <a:rPr lang="en-US" altLang="zh-CN" dirty="0" smtClean="0"/>
              <a:t>6.4 HQL</a:t>
            </a:r>
            <a:r>
              <a:rPr lang="zh-CN" altLang="en-US" dirty="0" smtClean="0"/>
              <a:t>语言</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2</a:t>
            </a:fld>
            <a:endParaRPr lang="zh-CN" altLang="en-US" dirty="0"/>
          </a:p>
        </p:txBody>
      </p:sp>
    </p:spTree>
    <p:extLst>
      <p:ext uri="{BB962C8B-B14F-4D97-AF65-F5344CB8AC3E}">
        <p14:creationId xmlns:p14="http://schemas.microsoft.com/office/powerpoint/2010/main" val="3032311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HQL</a:t>
            </a:r>
            <a:r>
              <a:rPr lang="zh-CN" altLang="en-US" dirty="0"/>
              <a:t>实例（</a:t>
            </a:r>
            <a:r>
              <a:rPr lang="en-US" altLang="zh-CN" dirty="0"/>
              <a:t>1</a:t>
            </a:r>
            <a:r>
              <a:rPr lang="zh-CN" altLang="en-US" dirty="0"/>
              <a:t>）－创建数据表（优化</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20</a:t>
            </a:fld>
            <a:endParaRPr lang="zh-CN" altLang="en-US" dirty="0"/>
          </a:p>
        </p:txBody>
      </p:sp>
      <p:sp>
        <p:nvSpPr>
          <p:cNvPr id="5" name="TextBox 1"/>
          <p:cNvSpPr txBox="1"/>
          <p:nvPr/>
        </p:nvSpPr>
        <p:spPr>
          <a:xfrm>
            <a:off x="539552" y="1078136"/>
            <a:ext cx="195566" cy="225703"/>
          </a:xfrm>
          <a:prstGeom prst="rect">
            <a:avLst/>
          </a:prstGeom>
          <a:noFill/>
        </p:spPr>
        <p:txBody>
          <a:bodyPr wrap="none" lIns="0" tIns="0" rIns="0" rtlCol="0">
            <a:spAutoFit/>
          </a:bodyPr>
          <a:lstStyle/>
          <a:p>
            <a:pPr>
              <a:lnSpc>
                <a:spcPts val="1400"/>
              </a:lnSpc>
              <a:tabLst/>
            </a:pPr>
            <a:r>
              <a:rPr lang="en-US" altLang="zh-CN" sz="1600" dirty="0" smtClean="0">
                <a:solidFill>
                  <a:srgbClr val="000000"/>
                </a:solidFill>
                <a:latin typeface="Wingdings" pitchFamily="18" charset="0"/>
                <a:cs typeface="Wingdings" pitchFamily="18" charset="0"/>
              </a:rPr>
              <a:t>l</a:t>
            </a:r>
            <a:r>
              <a:rPr lang="en-US" altLang="zh-CN" sz="1600" dirty="0" smtClean="0">
                <a:solidFill>
                  <a:srgbClr val="000000"/>
                </a:solidFill>
                <a:latin typeface="Times New Roman" pitchFamily="18" charset="0"/>
                <a:cs typeface="Times New Roman" pitchFamily="18" charset="0"/>
              </a:rPr>
              <a:t> </a:t>
            </a:r>
          </a:p>
        </p:txBody>
      </p:sp>
      <p:sp>
        <p:nvSpPr>
          <p:cNvPr id="6" name="TextBox 1"/>
          <p:cNvSpPr txBox="1"/>
          <p:nvPr/>
        </p:nvSpPr>
        <p:spPr>
          <a:xfrm>
            <a:off x="907852" y="1052736"/>
            <a:ext cx="7078861" cy="251351"/>
          </a:xfrm>
          <a:prstGeom prst="rect">
            <a:avLst/>
          </a:prstGeom>
          <a:noFill/>
        </p:spPr>
        <p:txBody>
          <a:bodyPr wrap="none" lIns="0" tIns="0" rIns="0" rtlCol="0">
            <a:spAutoFit/>
          </a:bodyPr>
          <a:lstStyle/>
          <a:p>
            <a:pPr>
              <a:lnSpc>
                <a:spcPts val="1600"/>
              </a:lnSpc>
              <a:tabLst/>
            </a:pPr>
            <a:r>
              <a:rPr lang="en-US" altLang="zh-CN" sz="1600" dirty="0" smtClean="0">
                <a:solidFill>
                  <a:srgbClr val="000000"/>
                </a:solidFill>
                <a:latin typeface="微软雅黑" pitchFamily="18" charset="0"/>
                <a:cs typeface="微软雅黑" pitchFamily="18" charset="0"/>
              </a:rPr>
              <a:t>分区：</a:t>
            </a:r>
            <a:r>
              <a:rPr lang="en-US" altLang="zh-CN" sz="1400" dirty="0" smtClean="0">
                <a:solidFill>
                  <a:srgbClr val="000000"/>
                </a:solidFill>
                <a:latin typeface="微软雅黑" pitchFamily="18" charset="0"/>
                <a:cs typeface="微软雅黑" pitchFamily="18" charset="0"/>
              </a:rPr>
              <a:t>将数据表按照某个列进行切分然后存放在不同的目录下，提高对相应列的查询效率</a:t>
            </a:r>
          </a:p>
        </p:txBody>
      </p:sp>
      <p:sp>
        <p:nvSpPr>
          <p:cNvPr id="7" name="TextBox 1"/>
          <p:cNvSpPr txBox="1"/>
          <p:nvPr/>
        </p:nvSpPr>
        <p:spPr>
          <a:xfrm>
            <a:off x="971352" y="1332136"/>
            <a:ext cx="125034" cy="200055"/>
          </a:xfrm>
          <a:prstGeom prst="rect">
            <a:avLst/>
          </a:prstGeom>
          <a:noFill/>
        </p:spPr>
        <p:txBody>
          <a:bodyPr wrap="none" lIns="0" tIns="0" rIns="0" rtlCol="0">
            <a:spAutoFit/>
          </a:bodyPr>
          <a:lstStyle/>
          <a:p>
            <a:pPr>
              <a:lnSpc>
                <a:spcPts val="1200"/>
              </a:lnSpc>
              <a:tabLst/>
            </a:pPr>
            <a:r>
              <a:rPr lang="en-US" altLang="zh-CN" sz="1400" dirty="0" smtClean="0">
                <a:solidFill>
                  <a:srgbClr val="000000"/>
                </a:solidFill>
                <a:latin typeface="Times New Roman" pitchFamily="18" charset="0"/>
                <a:cs typeface="Times New Roman" pitchFamily="18" charset="0"/>
              </a:rPr>
              <a:t>– </a:t>
            </a:r>
          </a:p>
        </p:txBody>
      </p:sp>
      <p:sp>
        <p:nvSpPr>
          <p:cNvPr id="8" name="TextBox 1"/>
          <p:cNvSpPr txBox="1"/>
          <p:nvPr/>
        </p:nvSpPr>
        <p:spPr>
          <a:xfrm>
            <a:off x="1238052" y="1306736"/>
            <a:ext cx="5924699" cy="225703"/>
          </a:xfrm>
          <a:prstGeom prst="rect">
            <a:avLst/>
          </a:prstGeom>
          <a:noFill/>
        </p:spPr>
        <p:txBody>
          <a:bodyPr wrap="none" lIns="0" tIns="0" rIns="0" rtlCol="0">
            <a:spAutoFit/>
          </a:bodyPr>
          <a:lstStyle/>
          <a:p>
            <a:pPr>
              <a:lnSpc>
                <a:spcPts val="1400"/>
              </a:lnSpc>
              <a:tabLst/>
            </a:pPr>
            <a:r>
              <a:rPr lang="en-US" altLang="zh-CN" sz="1400" dirty="0" smtClean="0">
                <a:solidFill>
                  <a:srgbClr val="000000"/>
                </a:solidFill>
                <a:latin typeface="微软雅黑" pitchFamily="18" charset="0"/>
                <a:cs typeface="微软雅黑" pitchFamily="18" charset="0"/>
              </a:rPr>
              <a:t>例如：将日志文件中的大量记录按照日期进行分区存放，提高日期查询效率</a:t>
            </a:r>
          </a:p>
        </p:txBody>
      </p:sp>
      <p:sp>
        <p:nvSpPr>
          <p:cNvPr id="9" name="TextBox 1"/>
          <p:cNvSpPr txBox="1"/>
          <p:nvPr/>
        </p:nvSpPr>
        <p:spPr>
          <a:xfrm>
            <a:off x="1009452" y="1586136"/>
            <a:ext cx="7344959" cy="892552"/>
          </a:xfrm>
          <a:prstGeom prst="rect">
            <a:avLst/>
          </a:prstGeom>
          <a:noFill/>
        </p:spPr>
        <p:txBody>
          <a:bodyPr wrap="none" lIns="0" tIns="0" rIns="0" rtlCol="0">
            <a:spAutoFit/>
          </a:bodyPr>
          <a:lstStyle/>
          <a:p>
            <a:pPr>
              <a:lnSpc>
                <a:spcPts val="1400"/>
              </a:lnSpc>
              <a:tabLst>
                <a:tab pos="25400" algn="l"/>
                <a:tab pos="139700" algn="l"/>
              </a:tabLst>
            </a:pPr>
            <a:r>
              <a:rPr lang="en-US" altLang="zh-CN" sz="1600" dirty="0" smtClean="0">
                <a:solidFill>
                  <a:srgbClr val="C00000"/>
                </a:solidFill>
                <a:latin typeface="Arial Narrow" pitchFamily="18" charset="0"/>
                <a:cs typeface="Arial Narrow" pitchFamily="18" charset="0"/>
              </a:rPr>
              <a:t>CREATE</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TABLE</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log</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a:t>
            </a:r>
            <a:r>
              <a:rPr lang="en-US" altLang="zh-CN" sz="1600" b="1" strike="sngStrike" dirty="0" smtClean="0">
                <a:solidFill>
                  <a:srgbClr val="C00000"/>
                </a:solidFill>
                <a:latin typeface="Arial Narrow" pitchFamily="18" charset="0"/>
                <a:cs typeface="Arial Narrow" pitchFamily="18" charset="0"/>
              </a:rPr>
              <a:t>date STRING,</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URLSTRING,</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userID,</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STRING,</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category</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STRING,</a:t>
            </a:r>
          </a:p>
          <a:p>
            <a:pPr>
              <a:lnSpc>
                <a:spcPts val="2100"/>
              </a:lnSpc>
              <a:tabLst>
                <a:tab pos="25400" algn="l"/>
                <a:tab pos="139700" algn="l"/>
              </a:tabLst>
            </a:pPr>
            <a:r>
              <a:rPr lang="en-US" altLang="zh-CN" sz="2400" dirty="0" smtClean="0"/>
              <a:t>		</a:t>
            </a:r>
            <a:r>
              <a:rPr lang="en-US" altLang="zh-CN" sz="1600" dirty="0" smtClean="0">
                <a:solidFill>
                  <a:srgbClr val="C00000"/>
                </a:solidFill>
                <a:latin typeface="Arial Narrow" pitchFamily="18" charset="0"/>
                <a:cs typeface="Arial Narrow" pitchFamily="18" charset="0"/>
              </a:rPr>
              <a:t>traffic</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INT)</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PARTITIONED</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BY</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(date</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STRING);</a:t>
            </a:r>
          </a:p>
          <a:p>
            <a:pPr>
              <a:lnSpc>
                <a:spcPts val="1000"/>
              </a:lnSpc>
            </a:pPr>
            <a:endParaRPr lang="en-US" altLang="zh-CN" sz="2400" dirty="0" smtClean="0"/>
          </a:p>
          <a:p>
            <a:pPr>
              <a:lnSpc>
                <a:spcPts val="2100"/>
              </a:lnSpc>
              <a:tabLst>
                <a:tab pos="25400" algn="l"/>
                <a:tab pos="139700" algn="l"/>
              </a:tabLst>
            </a:pPr>
            <a:r>
              <a:rPr lang="en-US" altLang="zh-CN" sz="2400" dirty="0" smtClean="0"/>
              <a:t>	</a:t>
            </a:r>
            <a:r>
              <a:rPr lang="en-US" altLang="zh-CN" sz="1600" dirty="0" smtClean="0">
                <a:solidFill>
                  <a:srgbClr val="C00000"/>
                </a:solidFill>
                <a:latin typeface="Arial Narrow" pitchFamily="18" charset="0"/>
                <a:cs typeface="Arial Narrow" pitchFamily="18" charset="0"/>
              </a:rPr>
              <a:t>LOAD</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DATAINPATH</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/data/log_20130601.txt</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INTO</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table</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log</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PARTITIONED</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a:t>
            </a:r>
            <a:r>
              <a:rPr lang="en-US" altLang="zh-CN" sz="2400" dirty="0" smtClean="0">
                <a:solidFill>
                  <a:srgbClr val="C00000"/>
                </a:solidFill>
                <a:latin typeface="Arial Narrow" pitchFamily="18" charset="0"/>
                <a:cs typeface="Arial Narrow" pitchFamily="18" charset="0"/>
              </a:rPr>
              <a:t>date</a:t>
            </a:r>
            <a:r>
              <a:rPr lang="en-US" altLang="zh-CN" sz="1600" dirty="0" smtClean="0">
                <a:solidFill>
                  <a:srgbClr val="C00000"/>
                </a:solidFill>
                <a:latin typeface="Arial Narrow" pitchFamily="18" charset="0"/>
                <a:cs typeface="Arial Narrow" pitchFamily="18" charset="0"/>
              </a:rPr>
              <a:t>='20130601');</a:t>
            </a:r>
          </a:p>
        </p:txBody>
      </p:sp>
      <p:sp>
        <p:nvSpPr>
          <p:cNvPr id="10" name="TextBox 1"/>
          <p:cNvSpPr txBox="1"/>
          <p:nvPr/>
        </p:nvSpPr>
        <p:spPr>
          <a:xfrm>
            <a:off x="971352" y="2538636"/>
            <a:ext cx="89768" cy="405239"/>
          </a:xfrm>
          <a:prstGeom prst="rect">
            <a:avLst/>
          </a:prstGeom>
          <a:noFill/>
        </p:spPr>
        <p:txBody>
          <a:bodyPr wrap="none" lIns="0" tIns="0" rIns="0" rtlCol="0">
            <a:spAutoFit/>
          </a:bodyPr>
          <a:lstStyle/>
          <a:p>
            <a:pPr>
              <a:lnSpc>
                <a:spcPts val="1000"/>
              </a:lnSpc>
              <a:tabLst/>
            </a:pPr>
            <a:r>
              <a:rPr lang="en-US" altLang="zh-CN" sz="1000" dirty="0" smtClean="0">
                <a:solidFill>
                  <a:srgbClr val="000000"/>
                </a:solidFill>
                <a:latin typeface="Times New Roman" pitchFamily="18" charset="0"/>
                <a:cs typeface="Times New Roman" pitchFamily="18" charset="0"/>
              </a:rPr>
              <a:t>– </a:t>
            </a:r>
          </a:p>
          <a:p>
            <a:pPr>
              <a:lnSpc>
                <a:spcPts val="1800"/>
              </a:lnSpc>
              <a:tabLst/>
            </a:pPr>
            <a:r>
              <a:rPr lang="en-US" altLang="zh-CN" sz="1000" dirty="0" smtClean="0">
                <a:solidFill>
                  <a:srgbClr val="000000"/>
                </a:solidFill>
                <a:latin typeface="Times New Roman" pitchFamily="18" charset="0"/>
                <a:cs typeface="Times New Roman" pitchFamily="18" charset="0"/>
              </a:rPr>
              <a:t>– </a:t>
            </a:r>
          </a:p>
        </p:txBody>
      </p:sp>
      <p:sp>
        <p:nvSpPr>
          <p:cNvPr id="11" name="TextBox 1"/>
          <p:cNvSpPr txBox="1"/>
          <p:nvPr/>
        </p:nvSpPr>
        <p:spPr>
          <a:xfrm>
            <a:off x="1238052" y="2500536"/>
            <a:ext cx="5051191" cy="456535"/>
          </a:xfrm>
          <a:prstGeom prst="rect">
            <a:avLst/>
          </a:prstGeom>
          <a:noFill/>
        </p:spPr>
        <p:txBody>
          <a:bodyPr wrap="none" lIns="0" tIns="0" rIns="0" rtlCol="0">
            <a:spAutoFit/>
          </a:bodyPr>
          <a:lstStyle/>
          <a:p>
            <a:pPr>
              <a:lnSpc>
                <a:spcPts val="1400"/>
              </a:lnSpc>
              <a:tabLst/>
            </a:pPr>
            <a:r>
              <a:rPr lang="en-US" altLang="zh-CN" sz="1400" dirty="0" smtClean="0">
                <a:solidFill>
                  <a:srgbClr val="000000"/>
                </a:solidFill>
                <a:latin typeface="微软雅黑" pitchFamily="18" charset="0"/>
                <a:cs typeface="微软雅黑" pitchFamily="18" charset="0"/>
              </a:rPr>
              <a:t>注意：date没有在列描述区域出现，仅在指定分区的语句段出现</a:t>
            </a:r>
          </a:p>
          <a:p>
            <a:pPr>
              <a:lnSpc>
                <a:spcPts val="1800"/>
              </a:lnSpc>
              <a:tabLst/>
            </a:pPr>
            <a:r>
              <a:rPr lang="en-US" altLang="zh-CN" sz="1400" dirty="0" smtClean="0">
                <a:solidFill>
                  <a:srgbClr val="000000"/>
                </a:solidFill>
                <a:latin typeface="微软雅黑" pitchFamily="18" charset="0"/>
                <a:cs typeface="微软雅黑" pitchFamily="18" charset="0"/>
              </a:rPr>
              <a:t>查看分区命令：SHOW</a:t>
            </a:r>
            <a:r>
              <a:rPr lang="en-US" altLang="zh-CN" sz="1400" dirty="0" smtClean="0">
                <a:latin typeface="Times New Roman" pitchFamily="18" charset="0"/>
                <a:cs typeface="Times New Roman" pitchFamily="18" charset="0"/>
              </a:rPr>
              <a:t> </a:t>
            </a:r>
            <a:r>
              <a:rPr lang="en-US" altLang="zh-CN" sz="1400" dirty="0" smtClean="0">
                <a:solidFill>
                  <a:srgbClr val="000000"/>
                </a:solidFill>
                <a:latin typeface="微软雅黑" pitchFamily="18" charset="0"/>
                <a:cs typeface="微软雅黑" pitchFamily="18" charset="0"/>
              </a:rPr>
              <a:t>PARTITIONS</a:t>
            </a:r>
          </a:p>
        </p:txBody>
      </p:sp>
      <p:sp>
        <p:nvSpPr>
          <p:cNvPr id="12" name="TextBox 1"/>
          <p:cNvSpPr txBox="1"/>
          <p:nvPr/>
        </p:nvSpPr>
        <p:spPr>
          <a:xfrm>
            <a:off x="1034852" y="3021236"/>
            <a:ext cx="2645468" cy="854080"/>
          </a:xfrm>
          <a:prstGeom prst="rect">
            <a:avLst/>
          </a:prstGeom>
          <a:noFill/>
        </p:spPr>
        <p:txBody>
          <a:bodyPr wrap="none" lIns="0" tIns="0" rIns="0" rtlCol="0">
            <a:spAutoFit/>
          </a:bodyPr>
          <a:lstStyle/>
          <a:p>
            <a:pPr>
              <a:lnSpc>
                <a:spcPts val="1600"/>
              </a:lnSpc>
              <a:tabLst>
                <a:tab pos="419100" algn="l"/>
              </a:tabLst>
            </a:pPr>
            <a:r>
              <a:rPr lang="en-US" altLang="zh-CN" dirty="0" smtClean="0">
                <a:solidFill>
                  <a:srgbClr val="C00000"/>
                </a:solidFill>
                <a:latin typeface="Arial Narrow" pitchFamily="18" charset="0"/>
                <a:cs typeface="Arial Narrow" pitchFamily="18" charset="0"/>
              </a:rPr>
              <a:t>hive&gt;</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SHOW</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PARTITIONS</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log;</a:t>
            </a:r>
          </a:p>
          <a:p>
            <a:pPr>
              <a:lnSpc>
                <a:spcPts val="2300"/>
              </a:lnSpc>
              <a:tabLst>
                <a:tab pos="419100" algn="l"/>
              </a:tabLst>
            </a:pPr>
            <a:r>
              <a:rPr lang="en-US" altLang="zh-CN" sz="2400" dirty="0" smtClean="0"/>
              <a:t>	</a:t>
            </a:r>
            <a:r>
              <a:rPr lang="en-US" altLang="zh-CN" dirty="0" smtClean="0">
                <a:solidFill>
                  <a:srgbClr val="C00000"/>
                </a:solidFill>
                <a:latin typeface="Arial Narrow" pitchFamily="18" charset="0"/>
                <a:cs typeface="Arial Narrow" pitchFamily="18" charset="0"/>
              </a:rPr>
              <a:t>date=20130601</a:t>
            </a:r>
          </a:p>
          <a:p>
            <a:pPr>
              <a:lnSpc>
                <a:spcPts val="2400"/>
              </a:lnSpc>
              <a:tabLst>
                <a:tab pos="419100" algn="l"/>
              </a:tabLst>
            </a:pPr>
            <a:r>
              <a:rPr lang="en-US" altLang="zh-CN" sz="2400" dirty="0" smtClean="0"/>
              <a:t>	</a:t>
            </a:r>
            <a:r>
              <a:rPr lang="en-US" altLang="zh-CN" dirty="0" smtClean="0">
                <a:solidFill>
                  <a:srgbClr val="C00000"/>
                </a:solidFill>
                <a:latin typeface="Arial Narrow" pitchFamily="18" charset="0"/>
                <a:cs typeface="Arial Narrow" pitchFamily="18" charset="0"/>
              </a:rPr>
              <a:t>date=20130602</a:t>
            </a:r>
          </a:p>
        </p:txBody>
      </p:sp>
      <p:sp>
        <p:nvSpPr>
          <p:cNvPr id="13" name="TextBox 1"/>
          <p:cNvSpPr txBox="1"/>
          <p:nvPr/>
        </p:nvSpPr>
        <p:spPr>
          <a:xfrm>
            <a:off x="539552" y="4113436"/>
            <a:ext cx="195566" cy="225703"/>
          </a:xfrm>
          <a:prstGeom prst="rect">
            <a:avLst/>
          </a:prstGeom>
          <a:noFill/>
        </p:spPr>
        <p:txBody>
          <a:bodyPr wrap="none" lIns="0" tIns="0" rIns="0" rtlCol="0">
            <a:spAutoFit/>
          </a:bodyPr>
          <a:lstStyle/>
          <a:p>
            <a:pPr>
              <a:lnSpc>
                <a:spcPts val="1400"/>
              </a:lnSpc>
              <a:tabLst/>
            </a:pPr>
            <a:r>
              <a:rPr lang="en-US" altLang="zh-CN" sz="1600" dirty="0" smtClean="0">
                <a:solidFill>
                  <a:srgbClr val="000000"/>
                </a:solidFill>
                <a:latin typeface="Wingdings" pitchFamily="18" charset="0"/>
                <a:cs typeface="Wingdings" pitchFamily="18" charset="0"/>
              </a:rPr>
              <a:t>l</a:t>
            </a:r>
            <a:r>
              <a:rPr lang="en-US" altLang="zh-CN" sz="1600" dirty="0" smtClean="0">
                <a:solidFill>
                  <a:srgbClr val="000000"/>
                </a:solidFill>
                <a:latin typeface="Times New Roman" pitchFamily="18" charset="0"/>
                <a:cs typeface="Times New Roman" pitchFamily="18" charset="0"/>
              </a:rPr>
              <a:t> </a:t>
            </a:r>
          </a:p>
        </p:txBody>
      </p:sp>
      <p:sp>
        <p:nvSpPr>
          <p:cNvPr id="14" name="TextBox 1"/>
          <p:cNvSpPr txBox="1"/>
          <p:nvPr/>
        </p:nvSpPr>
        <p:spPr>
          <a:xfrm>
            <a:off x="907852" y="4088036"/>
            <a:ext cx="4103688" cy="251351"/>
          </a:xfrm>
          <a:prstGeom prst="rect">
            <a:avLst/>
          </a:prstGeom>
          <a:noFill/>
        </p:spPr>
        <p:txBody>
          <a:bodyPr wrap="none" lIns="0" tIns="0" rIns="0" rtlCol="0">
            <a:spAutoFit/>
          </a:bodyPr>
          <a:lstStyle/>
          <a:p>
            <a:pPr>
              <a:lnSpc>
                <a:spcPts val="1600"/>
              </a:lnSpc>
              <a:tabLst/>
            </a:pPr>
            <a:r>
              <a:rPr lang="en-US" altLang="zh-CN" sz="1600" dirty="0" smtClean="0">
                <a:solidFill>
                  <a:srgbClr val="000000"/>
                </a:solidFill>
                <a:latin typeface="微软雅黑" pitchFamily="18" charset="0"/>
                <a:cs typeface="微软雅黑" pitchFamily="18" charset="0"/>
              </a:rPr>
              <a:t>桶：支持快速生成抽样样本集及提高查询效率</a:t>
            </a:r>
          </a:p>
        </p:txBody>
      </p:sp>
      <p:sp>
        <p:nvSpPr>
          <p:cNvPr id="15" name="TextBox 1"/>
          <p:cNvSpPr txBox="1"/>
          <p:nvPr/>
        </p:nvSpPr>
        <p:spPr>
          <a:xfrm>
            <a:off x="971352" y="4367436"/>
            <a:ext cx="125034" cy="200055"/>
          </a:xfrm>
          <a:prstGeom prst="rect">
            <a:avLst/>
          </a:prstGeom>
          <a:noFill/>
        </p:spPr>
        <p:txBody>
          <a:bodyPr wrap="none" lIns="0" tIns="0" rIns="0" rtlCol="0">
            <a:spAutoFit/>
          </a:bodyPr>
          <a:lstStyle/>
          <a:p>
            <a:pPr>
              <a:lnSpc>
                <a:spcPts val="1200"/>
              </a:lnSpc>
              <a:tabLst/>
            </a:pPr>
            <a:r>
              <a:rPr lang="en-US" altLang="zh-CN" sz="1400" dirty="0" smtClean="0">
                <a:solidFill>
                  <a:srgbClr val="000000"/>
                </a:solidFill>
                <a:latin typeface="Times New Roman" pitchFamily="18" charset="0"/>
                <a:cs typeface="Times New Roman" pitchFamily="18" charset="0"/>
              </a:rPr>
              <a:t>– </a:t>
            </a:r>
          </a:p>
        </p:txBody>
      </p:sp>
      <p:sp>
        <p:nvSpPr>
          <p:cNvPr id="16" name="TextBox 1"/>
          <p:cNvSpPr txBox="1"/>
          <p:nvPr/>
        </p:nvSpPr>
        <p:spPr>
          <a:xfrm>
            <a:off x="1238052" y="4342036"/>
            <a:ext cx="4065215" cy="225703"/>
          </a:xfrm>
          <a:prstGeom prst="rect">
            <a:avLst/>
          </a:prstGeom>
          <a:noFill/>
        </p:spPr>
        <p:txBody>
          <a:bodyPr wrap="none" lIns="0" tIns="0" rIns="0" rtlCol="0">
            <a:spAutoFit/>
          </a:bodyPr>
          <a:lstStyle/>
          <a:p>
            <a:pPr>
              <a:lnSpc>
                <a:spcPts val="1400"/>
              </a:lnSpc>
              <a:tabLst/>
            </a:pPr>
            <a:r>
              <a:rPr lang="en-US" altLang="zh-CN" sz="1400" dirty="0" smtClean="0">
                <a:solidFill>
                  <a:srgbClr val="000000"/>
                </a:solidFill>
                <a:latin typeface="微软雅黑" pitchFamily="18" charset="0"/>
                <a:cs typeface="微软雅黑" pitchFamily="18" charset="0"/>
              </a:rPr>
              <a:t>例如：使用用户ID作为划分桶的字段，并生成5个桶</a:t>
            </a:r>
          </a:p>
        </p:txBody>
      </p:sp>
      <p:sp>
        <p:nvSpPr>
          <p:cNvPr id="17" name="TextBox 1"/>
          <p:cNvSpPr txBox="1"/>
          <p:nvPr/>
        </p:nvSpPr>
        <p:spPr>
          <a:xfrm>
            <a:off x="1034852" y="4608736"/>
            <a:ext cx="4953279" cy="495007"/>
          </a:xfrm>
          <a:prstGeom prst="rect">
            <a:avLst/>
          </a:prstGeom>
          <a:noFill/>
        </p:spPr>
        <p:txBody>
          <a:bodyPr wrap="none" lIns="0" tIns="0" rIns="0" rtlCol="0">
            <a:spAutoFit/>
          </a:bodyPr>
          <a:lstStyle/>
          <a:p>
            <a:pPr>
              <a:lnSpc>
                <a:spcPts val="1400"/>
              </a:lnSpc>
              <a:tabLst>
                <a:tab pos="190500" algn="l"/>
              </a:tabLst>
            </a:pPr>
            <a:r>
              <a:rPr lang="en-US" altLang="zh-CN" sz="1600" dirty="0" smtClean="0">
                <a:solidFill>
                  <a:srgbClr val="C00000"/>
                </a:solidFill>
                <a:latin typeface="Arial Narrow" pitchFamily="18" charset="0"/>
                <a:cs typeface="Arial Narrow" pitchFamily="18" charset="0"/>
              </a:rPr>
              <a:t>CREATE</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TABLE</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user</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(userID</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STRING,</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age</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INT,</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gender</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STRING)</a:t>
            </a:r>
          </a:p>
          <a:p>
            <a:pPr>
              <a:lnSpc>
                <a:spcPts val="2100"/>
              </a:lnSpc>
              <a:tabLst>
                <a:tab pos="190500" algn="l"/>
              </a:tabLst>
            </a:pPr>
            <a:r>
              <a:rPr lang="en-US" altLang="zh-CN" sz="2400" dirty="0" smtClean="0"/>
              <a:t>	</a:t>
            </a:r>
            <a:r>
              <a:rPr lang="en-US" altLang="zh-CN" sz="1600" dirty="0" smtClean="0">
                <a:solidFill>
                  <a:srgbClr val="C00000"/>
                </a:solidFill>
                <a:latin typeface="Arial Narrow" pitchFamily="18" charset="0"/>
                <a:cs typeface="Arial Narrow" pitchFamily="18" charset="0"/>
              </a:rPr>
              <a:t>CLUSTERED</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BY</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(userID)</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INT</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5</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BUCKETS;</a:t>
            </a:r>
          </a:p>
        </p:txBody>
      </p:sp>
      <p:sp>
        <p:nvSpPr>
          <p:cNvPr id="18" name="TextBox 1"/>
          <p:cNvSpPr txBox="1"/>
          <p:nvPr/>
        </p:nvSpPr>
        <p:spPr>
          <a:xfrm>
            <a:off x="971352" y="5142136"/>
            <a:ext cx="125034" cy="200055"/>
          </a:xfrm>
          <a:prstGeom prst="rect">
            <a:avLst/>
          </a:prstGeom>
          <a:noFill/>
        </p:spPr>
        <p:txBody>
          <a:bodyPr wrap="none" lIns="0" tIns="0" rIns="0" rtlCol="0">
            <a:spAutoFit/>
          </a:bodyPr>
          <a:lstStyle/>
          <a:p>
            <a:pPr>
              <a:lnSpc>
                <a:spcPts val="1200"/>
              </a:lnSpc>
              <a:tabLst/>
            </a:pPr>
            <a:r>
              <a:rPr lang="en-US" altLang="zh-CN" sz="1400" dirty="0" smtClean="0">
                <a:solidFill>
                  <a:srgbClr val="000000"/>
                </a:solidFill>
                <a:latin typeface="Times New Roman" pitchFamily="18" charset="0"/>
                <a:cs typeface="Times New Roman" pitchFamily="18" charset="0"/>
              </a:rPr>
              <a:t>– </a:t>
            </a:r>
          </a:p>
        </p:txBody>
      </p:sp>
      <p:sp>
        <p:nvSpPr>
          <p:cNvPr id="19" name="TextBox 1"/>
          <p:cNvSpPr txBox="1"/>
          <p:nvPr/>
        </p:nvSpPr>
        <p:spPr>
          <a:xfrm>
            <a:off x="1238052" y="5116736"/>
            <a:ext cx="6578724" cy="225703"/>
          </a:xfrm>
          <a:prstGeom prst="rect">
            <a:avLst/>
          </a:prstGeom>
          <a:noFill/>
        </p:spPr>
        <p:txBody>
          <a:bodyPr wrap="none" lIns="0" tIns="0" rIns="0" rtlCol="0">
            <a:spAutoFit/>
          </a:bodyPr>
          <a:lstStyle/>
          <a:p>
            <a:pPr>
              <a:lnSpc>
                <a:spcPts val="1400"/>
              </a:lnSpc>
              <a:tabLst/>
            </a:pPr>
            <a:r>
              <a:rPr lang="en-US" altLang="zh-CN" sz="1400" dirty="0" smtClean="0">
                <a:solidFill>
                  <a:srgbClr val="000000"/>
                </a:solidFill>
                <a:latin typeface="微软雅黑" pitchFamily="18" charset="0"/>
                <a:cs typeface="微软雅黑" pitchFamily="18" charset="0"/>
              </a:rPr>
              <a:t>在数据存储时将对用户ID进行哈希并用结果除以5后获得的余数决定分配到哪个桶中</a:t>
            </a:r>
          </a:p>
        </p:txBody>
      </p:sp>
      <p:sp>
        <p:nvSpPr>
          <p:cNvPr id="20" name="TextBox 1"/>
          <p:cNvSpPr txBox="1"/>
          <p:nvPr/>
        </p:nvSpPr>
        <p:spPr>
          <a:xfrm>
            <a:off x="971352" y="5383436"/>
            <a:ext cx="125034" cy="200055"/>
          </a:xfrm>
          <a:prstGeom prst="rect">
            <a:avLst/>
          </a:prstGeom>
          <a:noFill/>
        </p:spPr>
        <p:txBody>
          <a:bodyPr wrap="none" lIns="0" tIns="0" rIns="0" rtlCol="0">
            <a:spAutoFit/>
          </a:bodyPr>
          <a:lstStyle/>
          <a:p>
            <a:pPr>
              <a:lnSpc>
                <a:spcPts val="1200"/>
              </a:lnSpc>
              <a:tabLst/>
            </a:pPr>
            <a:r>
              <a:rPr lang="en-US" altLang="zh-CN" sz="1400" dirty="0" smtClean="0">
                <a:solidFill>
                  <a:srgbClr val="000000"/>
                </a:solidFill>
                <a:latin typeface="Times New Roman" pitchFamily="18" charset="0"/>
                <a:cs typeface="Times New Roman" pitchFamily="18" charset="0"/>
              </a:rPr>
              <a:t>– </a:t>
            </a:r>
          </a:p>
        </p:txBody>
      </p:sp>
      <p:sp>
        <p:nvSpPr>
          <p:cNvPr id="21" name="TextBox 1"/>
          <p:cNvSpPr txBox="1"/>
          <p:nvPr/>
        </p:nvSpPr>
        <p:spPr>
          <a:xfrm>
            <a:off x="1238052" y="5358036"/>
            <a:ext cx="1974900" cy="225703"/>
          </a:xfrm>
          <a:prstGeom prst="rect">
            <a:avLst/>
          </a:prstGeom>
          <a:noFill/>
        </p:spPr>
        <p:txBody>
          <a:bodyPr wrap="none" lIns="0" tIns="0" rIns="0" rtlCol="0">
            <a:spAutoFit/>
          </a:bodyPr>
          <a:lstStyle/>
          <a:p>
            <a:pPr>
              <a:lnSpc>
                <a:spcPts val="1400"/>
              </a:lnSpc>
              <a:tabLst/>
            </a:pPr>
            <a:r>
              <a:rPr lang="en-US" altLang="zh-CN" sz="1400" dirty="0" smtClean="0">
                <a:solidFill>
                  <a:srgbClr val="000000"/>
                </a:solidFill>
                <a:latin typeface="微软雅黑" pitchFamily="18" charset="0"/>
                <a:cs typeface="微软雅黑" pitchFamily="18" charset="0"/>
              </a:rPr>
              <a:t>桶就是分区目录下的文件</a:t>
            </a:r>
          </a:p>
        </p:txBody>
      </p:sp>
    </p:spTree>
    <p:extLst>
      <p:ext uri="{BB962C8B-B14F-4D97-AF65-F5344CB8AC3E}">
        <p14:creationId xmlns:p14="http://schemas.microsoft.com/office/powerpoint/2010/main" val="571597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HQL</a:t>
            </a:r>
            <a:r>
              <a:rPr lang="zh-CN" altLang="en-US" dirty="0"/>
              <a:t>实例（</a:t>
            </a:r>
            <a:r>
              <a:rPr lang="en-US" altLang="zh-CN" dirty="0"/>
              <a:t>2</a:t>
            </a:r>
            <a:r>
              <a:rPr lang="zh-CN" altLang="en-US" dirty="0"/>
              <a:t>）－加载</a:t>
            </a:r>
            <a:r>
              <a:rPr lang="zh-CN" altLang="en-US" dirty="0" smtClean="0"/>
              <a:t>数据</a:t>
            </a:r>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21</a:t>
            </a:fld>
            <a:endParaRPr lang="zh-CN" altLang="en-US" dirty="0"/>
          </a:p>
        </p:txBody>
      </p:sp>
      <p:sp>
        <p:nvSpPr>
          <p:cNvPr id="5" name="TextBox 1"/>
          <p:cNvSpPr txBox="1"/>
          <p:nvPr/>
        </p:nvSpPr>
        <p:spPr>
          <a:xfrm>
            <a:off x="531292" y="1196752"/>
            <a:ext cx="219612" cy="2713563"/>
          </a:xfrm>
          <a:prstGeom prst="rect">
            <a:avLst/>
          </a:prstGeom>
          <a:noFill/>
        </p:spPr>
        <p:txBody>
          <a:bodyPr wrap="none" lIns="0" tIns="0" rIns="0" rtlCol="0">
            <a:spAutoFit/>
          </a:bodyPr>
          <a:lstStyle/>
          <a:p>
            <a:pPr>
              <a:lnSpc>
                <a:spcPts val="1600"/>
              </a:lnSpc>
              <a:tabLst/>
            </a:pPr>
            <a:r>
              <a:rPr lang="en-US" altLang="zh-CN" dirty="0" smtClean="0">
                <a:solidFill>
                  <a:srgbClr val="000000"/>
                </a:solidFill>
                <a:latin typeface="Wingdings" pitchFamily="18" charset="0"/>
                <a:cs typeface="Wingdings" pitchFamily="18" charset="0"/>
              </a:rPr>
              <a:t>l</a:t>
            </a:r>
            <a:r>
              <a:rPr lang="en-US" altLang="zh-CN" dirty="0" smtClean="0">
                <a:solidFill>
                  <a:srgbClr val="000000"/>
                </a:solidFill>
                <a:latin typeface="Times New Roman" pitchFamily="18" charset="0"/>
                <a:cs typeface="Times New Roman" pitchFamily="18" charset="0"/>
              </a:rPr>
              <a:t> </a:t>
            </a:r>
          </a:p>
          <a:p>
            <a:pPr>
              <a:lnSpc>
                <a:spcPts val="2300"/>
              </a:lnSpc>
              <a:tabLst/>
            </a:pPr>
            <a:r>
              <a:rPr lang="en-US" altLang="zh-CN" dirty="0" smtClean="0">
                <a:solidFill>
                  <a:srgbClr val="000000"/>
                </a:solidFill>
                <a:latin typeface="Wingdings" pitchFamily="18" charset="0"/>
                <a:cs typeface="Wingdings" pitchFamily="18" charset="0"/>
              </a:rPr>
              <a:t>l</a:t>
            </a:r>
            <a:r>
              <a:rPr lang="en-US" altLang="zh-CN" dirty="0" smtClean="0">
                <a:solidFill>
                  <a:srgbClr val="000000"/>
                </a:solidFill>
                <a:latin typeface="Times New Roman" pitchFamily="18" charset="0"/>
                <a:cs typeface="Times New Roman" pitchFamily="18" charset="0"/>
              </a:rPr>
              <a:t> </a:t>
            </a:r>
          </a:p>
          <a:p>
            <a:pPr>
              <a:lnSpc>
                <a:spcPts val="1000"/>
              </a:lnSpc>
            </a:pPr>
            <a:endParaRPr lang="en-US" altLang="zh-CN" sz="2400" dirty="0" smtClean="0"/>
          </a:p>
          <a:p>
            <a:pPr>
              <a:lnSpc>
                <a:spcPts val="1000"/>
              </a:lnSpc>
            </a:pPr>
            <a:endParaRPr lang="en-US" altLang="zh-CN" sz="2400" dirty="0" smtClean="0"/>
          </a:p>
          <a:p>
            <a:pPr>
              <a:lnSpc>
                <a:spcPts val="2200"/>
              </a:lnSpc>
              <a:tabLst/>
            </a:pPr>
            <a:r>
              <a:rPr lang="en-US" altLang="zh-CN" dirty="0" smtClean="0">
                <a:solidFill>
                  <a:srgbClr val="000000"/>
                </a:solidFill>
                <a:latin typeface="Wingdings" pitchFamily="18" charset="0"/>
                <a:cs typeface="Wingdings" pitchFamily="18" charset="0"/>
              </a:rPr>
              <a:t>l</a:t>
            </a:r>
            <a:r>
              <a:rPr lang="en-US" altLang="zh-CN" dirty="0" smtClean="0">
                <a:solidFill>
                  <a:srgbClr val="000000"/>
                </a:solidFill>
                <a:latin typeface="Times New Roman" pitchFamily="18" charset="0"/>
                <a:cs typeface="Times New Roman" pitchFamily="18" charset="0"/>
              </a:rPr>
              <a:t> </a:t>
            </a:r>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700"/>
              </a:lnSpc>
              <a:tabLst/>
            </a:pPr>
            <a:r>
              <a:rPr lang="en-US" altLang="zh-CN" dirty="0" smtClean="0">
                <a:solidFill>
                  <a:srgbClr val="000000"/>
                </a:solidFill>
                <a:latin typeface="Wingdings" pitchFamily="18" charset="0"/>
                <a:cs typeface="Wingdings" pitchFamily="18" charset="0"/>
              </a:rPr>
              <a:t>l</a:t>
            </a:r>
            <a:r>
              <a:rPr lang="en-US" altLang="zh-CN" dirty="0" smtClean="0">
                <a:solidFill>
                  <a:srgbClr val="000000"/>
                </a:solidFill>
                <a:latin typeface="Times New Roman" pitchFamily="18" charset="0"/>
                <a:cs typeface="Times New Roman" pitchFamily="18" charset="0"/>
              </a:rPr>
              <a:t> </a:t>
            </a:r>
          </a:p>
        </p:txBody>
      </p:sp>
      <p:sp>
        <p:nvSpPr>
          <p:cNvPr id="6" name="TextBox 1"/>
          <p:cNvSpPr txBox="1"/>
          <p:nvPr/>
        </p:nvSpPr>
        <p:spPr>
          <a:xfrm>
            <a:off x="899592" y="1196752"/>
            <a:ext cx="7663316" cy="3559949"/>
          </a:xfrm>
          <a:prstGeom prst="rect">
            <a:avLst/>
          </a:prstGeom>
          <a:noFill/>
        </p:spPr>
        <p:txBody>
          <a:bodyPr wrap="none" lIns="0" tIns="0" rIns="0" rtlCol="0">
            <a:spAutoFit/>
          </a:bodyPr>
          <a:lstStyle/>
          <a:p>
            <a:pPr>
              <a:lnSpc>
                <a:spcPts val="1800"/>
              </a:lnSpc>
              <a:tabLst>
                <a:tab pos="63500" algn="l"/>
                <a:tab pos="139700" algn="l"/>
                <a:tab pos="330200" algn="l"/>
              </a:tabLst>
            </a:pPr>
            <a:r>
              <a:rPr lang="en-US" altLang="zh-CN" dirty="0" smtClean="0">
                <a:solidFill>
                  <a:srgbClr val="000000"/>
                </a:solidFill>
                <a:latin typeface="微软雅黑" pitchFamily="18" charset="0"/>
                <a:cs typeface="微软雅黑" pitchFamily="18" charset="0"/>
              </a:rPr>
              <a:t>加载数据：从本地文件系统或HDFS中导入数据到数据表中</a:t>
            </a:r>
          </a:p>
          <a:p>
            <a:pPr>
              <a:lnSpc>
                <a:spcPts val="2300"/>
              </a:lnSpc>
              <a:tabLst>
                <a:tab pos="63500" algn="l"/>
                <a:tab pos="139700" algn="l"/>
                <a:tab pos="330200" algn="l"/>
              </a:tabLst>
            </a:pPr>
            <a:r>
              <a:rPr lang="en-US" altLang="zh-CN" dirty="0" smtClean="0">
                <a:solidFill>
                  <a:srgbClr val="000000"/>
                </a:solidFill>
                <a:latin typeface="微软雅黑" pitchFamily="18" charset="0"/>
                <a:cs typeface="微软雅黑" pitchFamily="18" charset="0"/>
              </a:rPr>
              <a:t>命令：LOAD</a:t>
            </a:r>
            <a:r>
              <a:rPr lang="en-US" altLang="zh-CN" dirty="0" smtClean="0">
                <a:latin typeface="Times New Roman" pitchFamily="18" charset="0"/>
                <a:cs typeface="Times New Roman" pitchFamily="18" charset="0"/>
              </a:rPr>
              <a:t> </a:t>
            </a:r>
            <a:r>
              <a:rPr lang="en-US" altLang="zh-CN" dirty="0" smtClean="0">
                <a:solidFill>
                  <a:srgbClr val="000000"/>
                </a:solidFill>
                <a:latin typeface="微软雅黑" pitchFamily="18" charset="0"/>
                <a:cs typeface="微软雅黑" pitchFamily="18" charset="0"/>
              </a:rPr>
              <a:t>DATA</a:t>
            </a:r>
          </a:p>
          <a:p>
            <a:pPr>
              <a:lnSpc>
                <a:spcPts val="1000"/>
              </a:lnSpc>
            </a:pPr>
            <a:endParaRPr lang="en-US" altLang="zh-CN" sz="2400" dirty="0" smtClean="0"/>
          </a:p>
          <a:p>
            <a:pPr>
              <a:lnSpc>
                <a:spcPts val="1000"/>
              </a:lnSpc>
            </a:pPr>
            <a:endParaRPr lang="en-US" altLang="zh-CN" sz="2400" dirty="0" smtClean="0"/>
          </a:p>
          <a:p>
            <a:pPr>
              <a:lnSpc>
                <a:spcPts val="2200"/>
              </a:lnSpc>
              <a:tabLst>
                <a:tab pos="63500" algn="l"/>
                <a:tab pos="139700" algn="l"/>
                <a:tab pos="330200" algn="l"/>
              </a:tabLst>
            </a:pPr>
            <a:r>
              <a:rPr lang="en-US" altLang="zh-CN" dirty="0" smtClean="0">
                <a:solidFill>
                  <a:srgbClr val="000000"/>
                </a:solidFill>
                <a:latin typeface="微软雅黑" pitchFamily="18" charset="0"/>
                <a:cs typeface="微软雅黑" pitchFamily="18" charset="0"/>
              </a:rPr>
              <a:t>内部数据表</a:t>
            </a:r>
          </a:p>
          <a:p>
            <a:pPr>
              <a:lnSpc>
                <a:spcPts val="2100"/>
              </a:lnSpc>
              <a:tabLst>
                <a:tab pos="63500" algn="l"/>
                <a:tab pos="139700" algn="l"/>
                <a:tab pos="330200" algn="l"/>
              </a:tabLst>
            </a:pPr>
            <a:r>
              <a:rPr lang="en-US" altLang="zh-CN" sz="2400" dirty="0" smtClean="0"/>
              <a:t>	</a:t>
            </a: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加载数据相当于一个移动操作，即将源数据文件移动到Hive管理的文件目录下</a:t>
            </a:r>
          </a:p>
          <a:p>
            <a:pPr>
              <a:lnSpc>
                <a:spcPts val="2100"/>
              </a:lnSpc>
              <a:tabLst>
                <a:tab pos="63500" algn="l"/>
                <a:tab pos="139700" algn="l"/>
                <a:tab pos="330200" algn="l"/>
              </a:tabLst>
            </a:pPr>
            <a:r>
              <a:rPr lang="en-US" altLang="zh-CN" sz="2400" dirty="0" smtClean="0"/>
              <a:t>	</a:t>
            </a: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对于user表，原始数据文件hdfs://data/</a:t>
            </a:r>
            <a:r>
              <a:rPr lang="en-US" altLang="zh-CN" sz="1600" dirty="0" err="1" smtClean="0">
                <a:solidFill>
                  <a:srgbClr val="000000"/>
                </a:solidFill>
                <a:latin typeface="微软雅黑" pitchFamily="18" charset="0"/>
                <a:cs typeface="微软雅黑" pitchFamily="18" charset="0"/>
              </a:rPr>
              <a:t>user.txt将被移动到Hive管理的数据仓库</a:t>
            </a:r>
            <a:r>
              <a:rPr lang="en-US" altLang="zh-CN" sz="1600" dirty="0" smtClean="0">
                <a:solidFill>
                  <a:srgbClr val="000000"/>
                </a:solidFill>
                <a:latin typeface="微软雅黑" pitchFamily="18" charset="0"/>
                <a:cs typeface="微软雅黑" pitchFamily="18" charset="0"/>
              </a:rPr>
              <a:t/>
            </a:r>
            <a:br>
              <a:rPr lang="en-US" altLang="zh-CN" sz="1600" dirty="0" smtClean="0">
                <a:solidFill>
                  <a:srgbClr val="000000"/>
                </a:solidFill>
                <a:latin typeface="微软雅黑" pitchFamily="18" charset="0"/>
                <a:cs typeface="微软雅黑" pitchFamily="18" charset="0"/>
              </a:rPr>
            </a:br>
            <a:r>
              <a:rPr lang="en-US" altLang="zh-CN" sz="1600" dirty="0" smtClean="0">
                <a:solidFill>
                  <a:srgbClr val="000000"/>
                </a:solidFill>
                <a:latin typeface="微软雅黑" pitchFamily="18" charset="0"/>
                <a:cs typeface="微软雅黑" pitchFamily="18" charset="0"/>
              </a:rPr>
              <a:t>       hdfs://user/hive/warehouse/user目录下</a:t>
            </a:r>
          </a:p>
          <a:p>
            <a:pPr>
              <a:lnSpc>
                <a:spcPts val="2100"/>
              </a:lnSpc>
              <a:tabLst>
                <a:tab pos="63500" algn="l"/>
                <a:tab pos="139700" algn="l"/>
                <a:tab pos="330200" algn="l"/>
              </a:tabLst>
            </a:pPr>
            <a:r>
              <a:rPr lang="en-US" altLang="zh-CN" sz="2400" dirty="0" smtClean="0"/>
              <a:t>		</a:t>
            </a:r>
            <a:r>
              <a:rPr lang="en-US" altLang="zh-CN" sz="1600" dirty="0" smtClean="0">
                <a:solidFill>
                  <a:srgbClr val="C00000"/>
                </a:solidFill>
                <a:latin typeface="Arial Narrow" pitchFamily="18" charset="0"/>
                <a:cs typeface="Arial Narrow" pitchFamily="18" charset="0"/>
              </a:rPr>
              <a:t>LOAD</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DATAINPATH</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/data/user.txt</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INTO</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table</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user;</a:t>
            </a:r>
          </a:p>
          <a:p>
            <a:pPr>
              <a:lnSpc>
                <a:spcPts val="1000"/>
              </a:lnSpc>
            </a:pPr>
            <a:endParaRPr lang="en-US" altLang="zh-CN" sz="2400" dirty="0" smtClean="0"/>
          </a:p>
          <a:p>
            <a:pPr>
              <a:lnSpc>
                <a:spcPts val="1000"/>
              </a:lnSpc>
            </a:pPr>
            <a:endParaRPr lang="en-US" altLang="zh-CN" sz="2400" dirty="0" smtClean="0"/>
          </a:p>
          <a:p>
            <a:pPr>
              <a:lnSpc>
                <a:spcPts val="2400"/>
              </a:lnSpc>
              <a:tabLst>
                <a:tab pos="63500" algn="l"/>
                <a:tab pos="139700" algn="l"/>
                <a:tab pos="330200" algn="l"/>
              </a:tabLst>
            </a:pPr>
            <a:r>
              <a:rPr lang="en-US" altLang="zh-CN" dirty="0" smtClean="0">
                <a:solidFill>
                  <a:srgbClr val="000000"/>
                </a:solidFill>
                <a:latin typeface="微软雅黑" pitchFamily="18" charset="0"/>
                <a:cs typeface="微软雅黑" pitchFamily="18" charset="0"/>
              </a:rPr>
              <a:t>外部数据表</a:t>
            </a:r>
          </a:p>
          <a:p>
            <a:pPr>
              <a:lnSpc>
                <a:spcPts val="2100"/>
              </a:lnSpc>
              <a:tabLst>
                <a:tab pos="63500" algn="l"/>
                <a:tab pos="139700" algn="l"/>
                <a:tab pos="330200" algn="l"/>
              </a:tabLst>
            </a:pPr>
            <a:r>
              <a:rPr lang="en-US" altLang="zh-CN" sz="2400" dirty="0" smtClean="0"/>
              <a:t>	</a:t>
            </a: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加载操作仅仅是建立元数据</a:t>
            </a:r>
          </a:p>
          <a:p>
            <a:pPr>
              <a:lnSpc>
                <a:spcPts val="2100"/>
              </a:lnSpc>
              <a:tabLst>
                <a:tab pos="63500" algn="l"/>
                <a:tab pos="139700" algn="l"/>
                <a:tab pos="330200" algn="l"/>
              </a:tabLst>
            </a:pPr>
            <a:r>
              <a:rPr lang="en-US" altLang="zh-CN" sz="2400" dirty="0" smtClean="0"/>
              <a:t>	</a:t>
            </a: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不会检查加载命令中的原始数据文件是否存在，留在之后进行数据操作时才进行</a:t>
            </a:r>
          </a:p>
          <a:p>
            <a:pPr>
              <a:lnSpc>
                <a:spcPts val="2100"/>
              </a:lnSpc>
              <a:tabLst>
                <a:tab pos="63500" algn="l"/>
                <a:tab pos="139700" algn="l"/>
                <a:tab pos="330200" algn="l"/>
              </a:tabLst>
            </a:pPr>
            <a:r>
              <a:rPr lang="en-US" altLang="zh-CN" sz="2400" dirty="0" smtClean="0"/>
              <a:t>		</a:t>
            </a:r>
            <a:r>
              <a:rPr lang="en-US" altLang="zh-CN" sz="1600" dirty="0" smtClean="0">
                <a:solidFill>
                  <a:srgbClr val="C00000"/>
                </a:solidFill>
                <a:latin typeface="Arial Narrow" pitchFamily="18" charset="0"/>
                <a:cs typeface="Arial Narrow" pitchFamily="18" charset="0"/>
              </a:rPr>
              <a:t>LOAD</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DATAINPATH</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/data/log.txt</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INTO</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table</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log;</a:t>
            </a:r>
          </a:p>
        </p:txBody>
      </p:sp>
    </p:spTree>
    <p:extLst>
      <p:ext uri="{BB962C8B-B14F-4D97-AF65-F5344CB8AC3E}">
        <p14:creationId xmlns:p14="http://schemas.microsoft.com/office/powerpoint/2010/main" val="3512081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HQL</a:t>
            </a:r>
            <a:r>
              <a:rPr lang="zh-CN" altLang="en-US" dirty="0"/>
              <a:t>实例（</a:t>
            </a:r>
            <a:r>
              <a:rPr lang="en-US" altLang="zh-CN" dirty="0"/>
              <a:t>3</a:t>
            </a:r>
            <a:r>
              <a:rPr lang="zh-CN" altLang="en-US" dirty="0"/>
              <a:t>）－修改数据表</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22</a:t>
            </a:fld>
            <a:endParaRPr lang="zh-CN" altLang="en-US" dirty="0"/>
          </a:p>
        </p:txBody>
      </p:sp>
      <p:sp>
        <p:nvSpPr>
          <p:cNvPr id="5" name="TextBox 1"/>
          <p:cNvSpPr txBox="1"/>
          <p:nvPr/>
        </p:nvSpPr>
        <p:spPr>
          <a:xfrm>
            <a:off x="548184" y="1137444"/>
            <a:ext cx="195566" cy="751488"/>
          </a:xfrm>
          <a:prstGeom prst="rect">
            <a:avLst/>
          </a:prstGeom>
          <a:noFill/>
        </p:spPr>
        <p:txBody>
          <a:bodyPr wrap="none" lIns="0" tIns="0" rIns="0" rtlCol="0">
            <a:spAutoFit/>
          </a:bodyPr>
          <a:lstStyle/>
          <a:p>
            <a:pPr>
              <a:lnSpc>
                <a:spcPts val="1400"/>
              </a:lnSpc>
              <a:tabLst/>
            </a:pPr>
            <a:r>
              <a:rPr lang="en-US" altLang="zh-CN" sz="1600" dirty="0" smtClean="0">
                <a:solidFill>
                  <a:srgbClr val="000000"/>
                </a:solidFill>
                <a:latin typeface="Wingdings" pitchFamily="18" charset="0"/>
                <a:cs typeface="Wingdings" pitchFamily="18" charset="0"/>
              </a:rPr>
              <a:t>l</a:t>
            </a:r>
            <a:r>
              <a:rPr lang="en-US" altLang="zh-CN" sz="1600" dirty="0" smtClean="0">
                <a:solidFill>
                  <a:srgbClr val="000000"/>
                </a:solidFill>
                <a:latin typeface="Times New Roman" pitchFamily="18" charset="0"/>
                <a:cs typeface="Times New Roman" pitchFamily="18" charset="0"/>
              </a:rPr>
              <a:t> </a:t>
            </a:r>
          </a:p>
          <a:p>
            <a:pPr>
              <a:lnSpc>
                <a:spcPts val="2100"/>
              </a:lnSpc>
              <a:tabLst/>
            </a:pPr>
            <a:r>
              <a:rPr lang="en-US" altLang="zh-CN" sz="1600" dirty="0" smtClean="0">
                <a:solidFill>
                  <a:srgbClr val="000000"/>
                </a:solidFill>
                <a:latin typeface="Wingdings" pitchFamily="18" charset="0"/>
                <a:cs typeface="Wingdings" pitchFamily="18" charset="0"/>
              </a:rPr>
              <a:t>l</a:t>
            </a:r>
            <a:r>
              <a:rPr lang="en-US" altLang="zh-CN" sz="1600" dirty="0" smtClean="0">
                <a:solidFill>
                  <a:srgbClr val="000000"/>
                </a:solidFill>
                <a:latin typeface="Times New Roman" pitchFamily="18" charset="0"/>
                <a:cs typeface="Times New Roman" pitchFamily="18" charset="0"/>
              </a:rPr>
              <a:t> </a:t>
            </a:r>
          </a:p>
          <a:p>
            <a:pPr>
              <a:lnSpc>
                <a:spcPts val="2000"/>
              </a:lnSpc>
              <a:tabLst/>
            </a:pPr>
            <a:r>
              <a:rPr lang="en-US" altLang="zh-CN" sz="1600" dirty="0" smtClean="0">
                <a:solidFill>
                  <a:srgbClr val="000000"/>
                </a:solidFill>
                <a:latin typeface="Wingdings" pitchFamily="18" charset="0"/>
                <a:cs typeface="Wingdings" pitchFamily="18" charset="0"/>
              </a:rPr>
              <a:t>l</a:t>
            </a:r>
            <a:r>
              <a:rPr lang="en-US" altLang="zh-CN" sz="1600" dirty="0" smtClean="0">
                <a:solidFill>
                  <a:srgbClr val="000000"/>
                </a:solidFill>
                <a:latin typeface="Times New Roman" pitchFamily="18" charset="0"/>
                <a:cs typeface="Times New Roman" pitchFamily="18" charset="0"/>
              </a:rPr>
              <a:t> </a:t>
            </a:r>
          </a:p>
        </p:txBody>
      </p:sp>
      <p:sp>
        <p:nvSpPr>
          <p:cNvPr id="6" name="TextBox 1"/>
          <p:cNvSpPr txBox="1"/>
          <p:nvPr/>
        </p:nvSpPr>
        <p:spPr>
          <a:xfrm>
            <a:off x="827584" y="1124744"/>
            <a:ext cx="4603824" cy="1033616"/>
          </a:xfrm>
          <a:prstGeom prst="rect">
            <a:avLst/>
          </a:prstGeom>
          <a:noFill/>
        </p:spPr>
        <p:txBody>
          <a:bodyPr wrap="none" lIns="0" tIns="0" rIns="0" rtlCol="0">
            <a:spAutoFit/>
          </a:bodyPr>
          <a:lstStyle/>
          <a:p>
            <a:pPr>
              <a:lnSpc>
                <a:spcPts val="1600"/>
              </a:lnSpc>
              <a:tabLst>
                <a:tab pos="88900" algn="l"/>
              </a:tabLst>
            </a:pPr>
            <a:r>
              <a:rPr lang="en-US" altLang="zh-CN" sz="2400" dirty="0" smtClean="0"/>
              <a:t>	</a:t>
            </a:r>
            <a:r>
              <a:rPr lang="en-US" altLang="zh-CN" sz="1600" dirty="0" smtClean="0">
                <a:solidFill>
                  <a:srgbClr val="000000"/>
                </a:solidFill>
                <a:latin typeface="微软雅黑" pitchFamily="18" charset="0"/>
                <a:cs typeface="微软雅黑" pitchFamily="18" charset="0"/>
              </a:rPr>
              <a:t>命令：ALTER</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TABLE</a:t>
            </a:r>
          </a:p>
          <a:p>
            <a:pPr>
              <a:lnSpc>
                <a:spcPts val="2100"/>
              </a:lnSpc>
              <a:tabLst>
                <a:tab pos="88900" algn="l"/>
              </a:tabLst>
            </a:pPr>
            <a:r>
              <a:rPr lang="en-US" altLang="zh-CN" sz="2400" dirty="0" smtClean="0"/>
              <a:t>	</a:t>
            </a:r>
            <a:r>
              <a:rPr lang="en-US" altLang="zh-CN" sz="1600" dirty="0" smtClean="0">
                <a:solidFill>
                  <a:srgbClr val="000000"/>
                </a:solidFill>
                <a:latin typeface="微软雅黑" pitchFamily="18" charset="0"/>
                <a:cs typeface="微软雅黑" pitchFamily="18" charset="0"/>
              </a:rPr>
              <a:t>可修改表名、列名、列字段类型、增加列、替换列</a:t>
            </a:r>
          </a:p>
          <a:p>
            <a:pPr>
              <a:lnSpc>
                <a:spcPts val="2000"/>
              </a:lnSpc>
              <a:tabLst>
                <a:tab pos="88900" algn="l"/>
              </a:tabLst>
            </a:pPr>
            <a:r>
              <a:rPr lang="en-US" altLang="zh-CN" sz="2400" dirty="0" smtClean="0"/>
              <a:t>	</a:t>
            </a:r>
            <a:r>
              <a:rPr lang="en-US" altLang="zh-CN" sz="1600" dirty="0" smtClean="0">
                <a:solidFill>
                  <a:srgbClr val="000000"/>
                </a:solidFill>
                <a:latin typeface="微软雅黑" pitchFamily="18" charset="0"/>
                <a:cs typeface="微软雅黑" pitchFamily="18" charset="0"/>
              </a:rPr>
              <a:t>将原来名为user的表重命名为new_user</a:t>
            </a:r>
          </a:p>
          <a:p>
            <a:pPr>
              <a:lnSpc>
                <a:spcPts val="2000"/>
              </a:lnSpc>
              <a:tabLst>
                <a:tab pos="88900" algn="l"/>
              </a:tabLst>
            </a:pPr>
            <a:r>
              <a:rPr lang="en-US" altLang="zh-CN" sz="1600" dirty="0" smtClean="0">
                <a:solidFill>
                  <a:srgbClr val="C00000"/>
                </a:solidFill>
                <a:latin typeface="Arial Narrow" pitchFamily="18" charset="0"/>
                <a:cs typeface="Arial Narrow" pitchFamily="18" charset="0"/>
              </a:rPr>
              <a:t>ALTER</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TABLE</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user</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RENAME</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TO</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new_user;</a:t>
            </a:r>
          </a:p>
        </p:txBody>
      </p:sp>
      <p:sp>
        <p:nvSpPr>
          <p:cNvPr id="7" name="TextBox 1"/>
          <p:cNvSpPr txBox="1"/>
          <p:nvPr/>
        </p:nvSpPr>
        <p:spPr>
          <a:xfrm>
            <a:off x="979984" y="2204244"/>
            <a:ext cx="89768" cy="174407"/>
          </a:xfrm>
          <a:prstGeom prst="rect">
            <a:avLst/>
          </a:prstGeom>
          <a:noFill/>
        </p:spPr>
        <p:txBody>
          <a:bodyPr wrap="none" lIns="0" tIns="0" rIns="0" rtlCol="0">
            <a:spAutoFit/>
          </a:bodyPr>
          <a:lstStyle/>
          <a:p>
            <a:pPr>
              <a:lnSpc>
                <a:spcPts val="1000"/>
              </a:lnSpc>
              <a:tabLst/>
            </a:pPr>
            <a:r>
              <a:rPr lang="en-US" altLang="zh-CN" sz="1000" dirty="0" smtClean="0">
                <a:solidFill>
                  <a:srgbClr val="000000"/>
                </a:solidFill>
                <a:latin typeface="Times New Roman" pitchFamily="18" charset="0"/>
                <a:cs typeface="Times New Roman" pitchFamily="18" charset="0"/>
              </a:rPr>
              <a:t>– </a:t>
            </a:r>
          </a:p>
        </p:txBody>
      </p:sp>
      <p:sp>
        <p:nvSpPr>
          <p:cNvPr id="8" name="TextBox 1"/>
          <p:cNvSpPr txBox="1"/>
          <p:nvPr/>
        </p:nvSpPr>
        <p:spPr>
          <a:xfrm>
            <a:off x="1246684" y="2166144"/>
            <a:ext cx="1077218" cy="225703"/>
          </a:xfrm>
          <a:prstGeom prst="rect">
            <a:avLst/>
          </a:prstGeom>
          <a:noFill/>
        </p:spPr>
        <p:txBody>
          <a:bodyPr wrap="none" lIns="0" tIns="0" rIns="0" rtlCol="0">
            <a:spAutoFit/>
          </a:bodyPr>
          <a:lstStyle/>
          <a:p>
            <a:pPr>
              <a:lnSpc>
                <a:spcPts val="1400"/>
              </a:lnSpc>
              <a:tabLst/>
            </a:pPr>
            <a:r>
              <a:rPr lang="en-US" altLang="zh-CN" sz="1400" dirty="0" smtClean="0">
                <a:solidFill>
                  <a:srgbClr val="000000"/>
                </a:solidFill>
                <a:latin typeface="微软雅黑" pitchFamily="18" charset="0"/>
                <a:cs typeface="微软雅黑" pitchFamily="18" charset="0"/>
              </a:rPr>
              <a:t>内部数据表：</a:t>
            </a:r>
          </a:p>
        </p:txBody>
      </p:sp>
      <p:sp>
        <p:nvSpPr>
          <p:cNvPr id="9" name="TextBox 1"/>
          <p:cNvSpPr txBox="1"/>
          <p:nvPr/>
        </p:nvSpPr>
        <p:spPr>
          <a:xfrm>
            <a:off x="1259384" y="2445544"/>
            <a:ext cx="113814" cy="341119"/>
          </a:xfrm>
          <a:prstGeom prst="rect">
            <a:avLst/>
          </a:prstGeom>
          <a:noFill/>
        </p:spPr>
        <p:txBody>
          <a:bodyPr wrap="none" lIns="0" tIns="0" rIns="0" rtlCol="0">
            <a:spAutoFit/>
          </a:bodyPr>
          <a:lstStyle/>
          <a:p>
            <a:pPr>
              <a:lnSpc>
                <a:spcPts val="800"/>
              </a:lnSpc>
              <a:tabLst/>
            </a:pPr>
            <a:r>
              <a:rPr lang="en-US" altLang="zh-CN" sz="900" dirty="0" smtClean="0">
                <a:solidFill>
                  <a:srgbClr val="000000"/>
                </a:solidFill>
                <a:latin typeface="Wingdings" pitchFamily="18" charset="0"/>
                <a:cs typeface="Wingdings" pitchFamily="18" charset="0"/>
              </a:rPr>
              <a:t>ü</a:t>
            </a:r>
            <a:r>
              <a:rPr lang="en-US" altLang="zh-CN" sz="900" dirty="0" smtClean="0">
                <a:solidFill>
                  <a:srgbClr val="000000"/>
                </a:solidFill>
                <a:latin typeface="Times New Roman" pitchFamily="18" charset="0"/>
                <a:cs typeface="Times New Roman" pitchFamily="18" charset="0"/>
              </a:rPr>
              <a:t> </a:t>
            </a:r>
          </a:p>
          <a:p>
            <a:pPr>
              <a:lnSpc>
                <a:spcPts val="1500"/>
              </a:lnSpc>
              <a:tabLst/>
            </a:pPr>
            <a:r>
              <a:rPr lang="en-US" altLang="zh-CN" sz="900" dirty="0" smtClean="0">
                <a:solidFill>
                  <a:srgbClr val="000000"/>
                </a:solidFill>
                <a:latin typeface="Wingdings" pitchFamily="18" charset="0"/>
                <a:cs typeface="Wingdings" pitchFamily="18" charset="0"/>
              </a:rPr>
              <a:t>ü</a:t>
            </a:r>
            <a:r>
              <a:rPr lang="en-US" altLang="zh-CN" sz="900" dirty="0" smtClean="0">
                <a:solidFill>
                  <a:srgbClr val="000000"/>
                </a:solidFill>
                <a:latin typeface="Times New Roman" pitchFamily="18" charset="0"/>
                <a:cs typeface="Times New Roman" pitchFamily="18" charset="0"/>
              </a:rPr>
              <a:t> </a:t>
            </a:r>
          </a:p>
        </p:txBody>
      </p:sp>
      <p:sp>
        <p:nvSpPr>
          <p:cNvPr id="10" name="TextBox 1"/>
          <p:cNvSpPr txBox="1"/>
          <p:nvPr/>
        </p:nvSpPr>
        <p:spPr>
          <a:xfrm>
            <a:off x="1614984" y="2394744"/>
            <a:ext cx="5899051" cy="392415"/>
          </a:xfrm>
          <a:prstGeom prst="rect">
            <a:avLst/>
          </a:prstGeom>
          <a:noFill/>
        </p:spPr>
        <p:txBody>
          <a:bodyPr wrap="none" lIns="0" tIns="0" rIns="0" rtlCol="0">
            <a:spAutoFit/>
          </a:bodyPr>
          <a:lstStyle/>
          <a:p>
            <a:pPr>
              <a:lnSpc>
                <a:spcPts val="1200"/>
              </a:lnSpc>
              <a:tabLst/>
            </a:pPr>
            <a:r>
              <a:rPr lang="en-US" altLang="zh-CN" sz="1050" dirty="0" smtClean="0">
                <a:solidFill>
                  <a:srgbClr val="000000"/>
                </a:solidFill>
                <a:latin typeface="微软雅黑" pitchFamily="18" charset="0"/>
                <a:cs typeface="微软雅黑" pitchFamily="18" charset="0"/>
              </a:rPr>
              <a:t>数据文件所在的目录将被重命名为新的表名</a:t>
            </a:r>
          </a:p>
          <a:p>
            <a:pPr>
              <a:lnSpc>
                <a:spcPts val="1500"/>
              </a:lnSpc>
              <a:tabLst/>
            </a:pPr>
            <a:r>
              <a:rPr lang="en-US" altLang="zh-CN" sz="1050" dirty="0" smtClean="0">
                <a:solidFill>
                  <a:srgbClr val="000000"/>
                </a:solidFill>
                <a:latin typeface="微软雅黑" pitchFamily="18" charset="0"/>
                <a:cs typeface="微软雅黑" pitchFamily="18" charset="0"/>
              </a:rPr>
              <a:t>例如将hdfs://user/hive/warehouse/user目录被重命名为hdfs://user/hive/warehouse/new_user</a:t>
            </a:r>
          </a:p>
        </p:txBody>
      </p:sp>
      <p:sp>
        <p:nvSpPr>
          <p:cNvPr id="11" name="TextBox 1"/>
          <p:cNvSpPr txBox="1"/>
          <p:nvPr/>
        </p:nvSpPr>
        <p:spPr>
          <a:xfrm>
            <a:off x="979984" y="2851944"/>
            <a:ext cx="89768" cy="174407"/>
          </a:xfrm>
          <a:prstGeom prst="rect">
            <a:avLst/>
          </a:prstGeom>
          <a:noFill/>
        </p:spPr>
        <p:txBody>
          <a:bodyPr wrap="none" lIns="0" tIns="0" rIns="0" rtlCol="0">
            <a:spAutoFit/>
          </a:bodyPr>
          <a:lstStyle/>
          <a:p>
            <a:pPr>
              <a:lnSpc>
                <a:spcPts val="1000"/>
              </a:lnSpc>
              <a:tabLst/>
            </a:pPr>
            <a:r>
              <a:rPr lang="en-US" altLang="zh-CN" sz="1000" dirty="0" smtClean="0">
                <a:solidFill>
                  <a:srgbClr val="000000"/>
                </a:solidFill>
                <a:latin typeface="Times New Roman" pitchFamily="18" charset="0"/>
                <a:cs typeface="Times New Roman" pitchFamily="18" charset="0"/>
              </a:rPr>
              <a:t>– </a:t>
            </a:r>
          </a:p>
        </p:txBody>
      </p:sp>
      <p:sp>
        <p:nvSpPr>
          <p:cNvPr id="12" name="TextBox 1"/>
          <p:cNvSpPr txBox="1"/>
          <p:nvPr/>
        </p:nvSpPr>
        <p:spPr>
          <a:xfrm>
            <a:off x="1246684" y="2801144"/>
            <a:ext cx="1077218" cy="225703"/>
          </a:xfrm>
          <a:prstGeom prst="rect">
            <a:avLst/>
          </a:prstGeom>
          <a:noFill/>
        </p:spPr>
        <p:txBody>
          <a:bodyPr wrap="none" lIns="0" tIns="0" rIns="0" rtlCol="0">
            <a:spAutoFit/>
          </a:bodyPr>
          <a:lstStyle/>
          <a:p>
            <a:pPr>
              <a:lnSpc>
                <a:spcPts val="1400"/>
              </a:lnSpc>
              <a:tabLst/>
            </a:pPr>
            <a:r>
              <a:rPr lang="en-US" altLang="zh-CN" sz="1400" dirty="0" smtClean="0">
                <a:solidFill>
                  <a:srgbClr val="000000"/>
                </a:solidFill>
                <a:latin typeface="微软雅黑" pitchFamily="18" charset="0"/>
                <a:cs typeface="微软雅黑" pitchFamily="18" charset="0"/>
              </a:rPr>
              <a:t>外部数据表：</a:t>
            </a:r>
          </a:p>
        </p:txBody>
      </p:sp>
      <p:sp>
        <p:nvSpPr>
          <p:cNvPr id="13" name="TextBox 1"/>
          <p:cNvSpPr txBox="1"/>
          <p:nvPr/>
        </p:nvSpPr>
        <p:spPr>
          <a:xfrm>
            <a:off x="1259384" y="3080544"/>
            <a:ext cx="113814" cy="148759"/>
          </a:xfrm>
          <a:prstGeom prst="rect">
            <a:avLst/>
          </a:prstGeom>
          <a:noFill/>
        </p:spPr>
        <p:txBody>
          <a:bodyPr wrap="none" lIns="0" tIns="0" rIns="0" rtlCol="0">
            <a:spAutoFit/>
          </a:bodyPr>
          <a:lstStyle/>
          <a:p>
            <a:pPr>
              <a:lnSpc>
                <a:spcPts val="800"/>
              </a:lnSpc>
              <a:tabLst/>
            </a:pPr>
            <a:r>
              <a:rPr lang="en-US" altLang="zh-CN" sz="900" dirty="0" smtClean="0">
                <a:solidFill>
                  <a:srgbClr val="000000"/>
                </a:solidFill>
                <a:latin typeface="Wingdings" pitchFamily="18" charset="0"/>
                <a:cs typeface="Wingdings" pitchFamily="18" charset="0"/>
              </a:rPr>
              <a:t>ü</a:t>
            </a:r>
            <a:r>
              <a:rPr lang="en-US" altLang="zh-CN" sz="900" dirty="0" smtClean="0">
                <a:solidFill>
                  <a:srgbClr val="000000"/>
                </a:solidFill>
                <a:latin typeface="Times New Roman" pitchFamily="18" charset="0"/>
                <a:cs typeface="Times New Roman" pitchFamily="18" charset="0"/>
              </a:rPr>
              <a:t> </a:t>
            </a:r>
          </a:p>
        </p:txBody>
      </p:sp>
      <p:sp>
        <p:nvSpPr>
          <p:cNvPr id="14" name="TextBox 1"/>
          <p:cNvSpPr txBox="1"/>
          <p:nvPr/>
        </p:nvSpPr>
        <p:spPr>
          <a:xfrm>
            <a:off x="1614984" y="3042444"/>
            <a:ext cx="2423740" cy="200055"/>
          </a:xfrm>
          <a:prstGeom prst="rect">
            <a:avLst/>
          </a:prstGeom>
          <a:noFill/>
        </p:spPr>
        <p:txBody>
          <a:bodyPr wrap="none" lIns="0" tIns="0" rIns="0" rtlCol="0">
            <a:spAutoFit/>
          </a:bodyPr>
          <a:lstStyle/>
          <a:p>
            <a:pPr>
              <a:lnSpc>
                <a:spcPts val="1200"/>
              </a:lnSpc>
              <a:tabLst/>
            </a:pPr>
            <a:r>
              <a:rPr lang="en-US" altLang="zh-CN" sz="1050" dirty="0" smtClean="0">
                <a:solidFill>
                  <a:srgbClr val="000000"/>
                </a:solidFill>
                <a:latin typeface="微软雅黑" pitchFamily="18" charset="0"/>
                <a:cs typeface="微软雅黑" pitchFamily="18" charset="0"/>
              </a:rPr>
              <a:t>只修改元数据，不会操作数据文件和目录</a:t>
            </a:r>
          </a:p>
        </p:txBody>
      </p:sp>
      <p:sp>
        <p:nvSpPr>
          <p:cNvPr id="15" name="TextBox 1"/>
          <p:cNvSpPr txBox="1"/>
          <p:nvPr/>
        </p:nvSpPr>
        <p:spPr>
          <a:xfrm>
            <a:off x="548184" y="3296444"/>
            <a:ext cx="6870471" cy="1572225"/>
          </a:xfrm>
          <a:prstGeom prst="rect">
            <a:avLst/>
          </a:prstGeom>
          <a:noFill/>
        </p:spPr>
        <p:txBody>
          <a:bodyPr wrap="none" lIns="0" tIns="0" rIns="0" rtlCol="0">
            <a:spAutoFit/>
          </a:bodyPr>
          <a:lstStyle/>
          <a:p>
            <a:pPr>
              <a:lnSpc>
                <a:spcPts val="1600"/>
              </a:lnSpc>
              <a:tabLst>
                <a:tab pos="279400" algn="l"/>
              </a:tabLst>
            </a:pPr>
            <a:r>
              <a:rPr lang="en-US" altLang="zh-CN" sz="1600" dirty="0" smtClean="0">
                <a:solidFill>
                  <a:srgbClr val="000000"/>
                </a:solidFill>
                <a:latin typeface="Wingdings" pitchFamily="18" charset="0"/>
                <a:cs typeface="Wingdings" pitchFamily="18" charset="0"/>
              </a:rPr>
              <a:t>l</a:t>
            </a: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增加列</a:t>
            </a:r>
          </a:p>
          <a:p>
            <a:pPr>
              <a:lnSpc>
                <a:spcPts val="2000"/>
              </a:lnSpc>
              <a:tabLst>
                <a:tab pos="279400" algn="l"/>
              </a:tabLst>
            </a:pPr>
            <a:r>
              <a:rPr lang="en-US" altLang="zh-CN" sz="2400" dirty="0" smtClean="0"/>
              <a:t>	</a:t>
            </a:r>
            <a:r>
              <a:rPr lang="en-US" altLang="zh-CN" sz="1600" dirty="0" smtClean="0">
                <a:solidFill>
                  <a:srgbClr val="C00000"/>
                </a:solidFill>
                <a:latin typeface="Arial Narrow" pitchFamily="18" charset="0"/>
                <a:cs typeface="Arial Narrow" pitchFamily="18" charset="0"/>
              </a:rPr>
              <a:t>ALTER</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TABLE</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userADD</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COLUMNS</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(addres</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STRING);</a:t>
            </a:r>
          </a:p>
          <a:p>
            <a:pPr>
              <a:lnSpc>
                <a:spcPts val="2100"/>
              </a:lnSpc>
              <a:tabLst>
                <a:tab pos="279400" algn="l"/>
              </a:tabLst>
            </a:pPr>
            <a:r>
              <a:rPr lang="en-US" altLang="zh-CN" sz="1600" dirty="0" smtClean="0">
                <a:solidFill>
                  <a:srgbClr val="000000"/>
                </a:solidFill>
                <a:latin typeface="Wingdings" pitchFamily="18" charset="0"/>
                <a:cs typeface="Wingdings" pitchFamily="18" charset="0"/>
              </a:rPr>
              <a:t>l</a:t>
            </a: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修改列名和列字段类型</a:t>
            </a:r>
          </a:p>
          <a:p>
            <a:pPr>
              <a:lnSpc>
                <a:spcPts val="2000"/>
              </a:lnSpc>
              <a:tabLst>
                <a:tab pos="279400" algn="l"/>
              </a:tabLst>
            </a:pPr>
            <a:r>
              <a:rPr lang="en-US" altLang="zh-CN" sz="2400" dirty="0" smtClean="0"/>
              <a:t>	</a:t>
            </a:r>
            <a:r>
              <a:rPr lang="en-US" altLang="zh-CN" sz="1600" dirty="0" smtClean="0">
                <a:solidFill>
                  <a:srgbClr val="C00000"/>
                </a:solidFill>
                <a:latin typeface="Arial Narrow" pitchFamily="18" charset="0"/>
                <a:cs typeface="Arial Narrow" pitchFamily="18" charset="0"/>
              </a:rPr>
              <a:t>ALTER</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TABLE</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user</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CHANGE</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addres</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address</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STRING;</a:t>
            </a:r>
          </a:p>
          <a:p>
            <a:pPr>
              <a:lnSpc>
                <a:spcPts val="2200"/>
              </a:lnSpc>
              <a:tabLst>
                <a:tab pos="279400" algn="l"/>
              </a:tabLst>
            </a:pPr>
            <a:r>
              <a:rPr lang="en-US" altLang="zh-CN" sz="1600" dirty="0" smtClean="0">
                <a:solidFill>
                  <a:srgbClr val="000000"/>
                </a:solidFill>
                <a:latin typeface="Wingdings" pitchFamily="18" charset="0"/>
                <a:cs typeface="Wingdings" pitchFamily="18" charset="0"/>
              </a:rPr>
              <a:t>l</a:t>
            </a: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删除列</a:t>
            </a:r>
          </a:p>
          <a:p>
            <a:pPr>
              <a:lnSpc>
                <a:spcPts val="2000"/>
              </a:lnSpc>
              <a:tabLst>
                <a:tab pos="279400" algn="l"/>
              </a:tabLst>
            </a:pPr>
            <a:r>
              <a:rPr lang="en-US" altLang="zh-CN" sz="2400" dirty="0" smtClean="0"/>
              <a:t>	</a:t>
            </a:r>
            <a:r>
              <a:rPr lang="en-US" altLang="zh-CN" sz="1600" dirty="0" smtClean="0">
                <a:solidFill>
                  <a:srgbClr val="C00000"/>
                </a:solidFill>
                <a:latin typeface="Arial Narrow" pitchFamily="18" charset="0"/>
                <a:cs typeface="Arial Narrow" pitchFamily="18" charset="0"/>
              </a:rPr>
              <a:t>ALTER</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TABLE</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user</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REPLACE</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COLUMNS</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(userID</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STRING,</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age</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INT,</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gender</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Arial Narrow" pitchFamily="18" charset="0"/>
                <a:cs typeface="Arial Narrow" pitchFamily="18" charset="0"/>
              </a:rPr>
              <a:t>STRING);</a:t>
            </a:r>
          </a:p>
        </p:txBody>
      </p:sp>
      <p:sp>
        <p:nvSpPr>
          <p:cNvPr id="16" name="TextBox 1"/>
          <p:cNvSpPr txBox="1"/>
          <p:nvPr/>
        </p:nvSpPr>
        <p:spPr>
          <a:xfrm>
            <a:off x="548184" y="5023644"/>
            <a:ext cx="195566" cy="225703"/>
          </a:xfrm>
          <a:prstGeom prst="rect">
            <a:avLst/>
          </a:prstGeom>
          <a:noFill/>
        </p:spPr>
        <p:txBody>
          <a:bodyPr wrap="none" lIns="0" tIns="0" rIns="0" rtlCol="0">
            <a:spAutoFit/>
          </a:bodyPr>
          <a:lstStyle/>
          <a:p>
            <a:pPr>
              <a:lnSpc>
                <a:spcPts val="1400"/>
              </a:lnSpc>
              <a:tabLst/>
            </a:pPr>
            <a:r>
              <a:rPr lang="en-US" altLang="zh-CN" sz="1600" dirty="0" smtClean="0">
                <a:solidFill>
                  <a:srgbClr val="000000"/>
                </a:solidFill>
                <a:latin typeface="Wingdings" pitchFamily="18" charset="0"/>
                <a:cs typeface="Wingdings" pitchFamily="18" charset="0"/>
              </a:rPr>
              <a:t>l</a:t>
            </a:r>
            <a:r>
              <a:rPr lang="en-US" altLang="zh-CN" sz="1600" dirty="0" smtClean="0">
                <a:solidFill>
                  <a:srgbClr val="000000"/>
                </a:solidFill>
                <a:latin typeface="Times New Roman" pitchFamily="18" charset="0"/>
                <a:cs typeface="Times New Roman" pitchFamily="18" charset="0"/>
              </a:rPr>
              <a:t> </a:t>
            </a:r>
          </a:p>
        </p:txBody>
      </p:sp>
      <p:sp>
        <p:nvSpPr>
          <p:cNvPr id="17" name="TextBox 1"/>
          <p:cNvSpPr txBox="1"/>
          <p:nvPr/>
        </p:nvSpPr>
        <p:spPr>
          <a:xfrm>
            <a:off x="916484" y="4998244"/>
            <a:ext cx="5633273" cy="456535"/>
          </a:xfrm>
          <a:prstGeom prst="rect">
            <a:avLst/>
          </a:prstGeom>
          <a:noFill/>
        </p:spPr>
        <p:txBody>
          <a:bodyPr wrap="none" lIns="0" tIns="0" rIns="0" rtlCol="0">
            <a:spAutoFit/>
          </a:bodyPr>
          <a:lstStyle/>
          <a:p>
            <a:pPr>
              <a:lnSpc>
                <a:spcPts val="1600"/>
              </a:lnSpc>
              <a:tabLst/>
            </a:pPr>
            <a:r>
              <a:rPr lang="en-US" altLang="zh-CN" sz="1600" dirty="0" err="1" smtClean="0">
                <a:solidFill>
                  <a:srgbClr val="000000"/>
                </a:solidFill>
                <a:latin typeface="微软雅黑" pitchFamily="18" charset="0"/>
                <a:cs typeface="微软雅黑" pitchFamily="18" charset="0"/>
              </a:rPr>
              <a:t>注意：HiveQL修改表结构后，仅修改元数据中的表定义信息</a:t>
            </a:r>
            <a:r>
              <a:rPr lang="en-US" altLang="zh-CN" sz="1600" dirty="0" smtClean="0">
                <a:solidFill>
                  <a:srgbClr val="000000"/>
                </a:solidFill>
                <a:latin typeface="微软雅黑" pitchFamily="18" charset="0"/>
                <a:cs typeface="微软雅黑" pitchFamily="18" charset="0"/>
              </a:rPr>
              <a:t>，</a:t>
            </a:r>
            <a:br>
              <a:rPr lang="en-US" altLang="zh-CN" sz="1600" dirty="0" smtClean="0">
                <a:solidFill>
                  <a:srgbClr val="000000"/>
                </a:solidFill>
                <a:latin typeface="微软雅黑" pitchFamily="18" charset="0"/>
                <a:cs typeface="微软雅黑" pitchFamily="18" charset="0"/>
              </a:rPr>
            </a:br>
            <a:r>
              <a:rPr lang="en-US" altLang="zh-CN" sz="1600" dirty="0" err="1" smtClean="0">
                <a:solidFill>
                  <a:srgbClr val="000000"/>
                </a:solidFill>
                <a:latin typeface="微软雅黑" pitchFamily="18" charset="0"/>
                <a:cs typeface="微软雅黑" pitchFamily="18" charset="0"/>
              </a:rPr>
              <a:t>并不真正更新数据文件中的内容，因此需要确保</a:t>
            </a:r>
            <a:r>
              <a:rPr lang="zh-CN" altLang="en-US" sz="1600" dirty="0" smtClean="0">
                <a:solidFill>
                  <a:srgbClr val="000000"/>
                </a:solidFill>
                <a:latin typeface="微软雅黑" pitchFamily="18" charset="0"/>
                <a:cs typeface="微软雅黑" pitchFamily="18" charset="0"/>
              </a:rPr>
              <a:t>一致性。</a:t>
            </a:r>
            <a:endParaRPr lang="en-US" altLang="zh-CN" sz="1600" dirty="0" smtClean="0">
              <a:solidFill>
                <a:srgbClr val="000000"/>
              </a:solidFill>
              <a:latin typeface="微软雅黑" pitchFamily="18" charset="0"/>
              <a:cs typeface="微软雅黑" pitchFamily="18" charset="0"/>
            </a:endParaRPr>
          </a:p>
        </p:txBody>
      </p:sp>
    </p:spTree>
    <p:extLst>
      <p:ext uri="{BB962C8B-B14F-4D97-AF65-F5344CB8AC3E}">
        <p14:creationId xmlns:p14="http://schemas.microsoft.com/office/powerpoint/2010/main" val="2922251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HQL</a:t>
            </a:r>
            <a:r>
              <a:rPr lang="zh-CN" altLang="en-US" dirty="0"/>
              <a:t>实例（</a:t>
            </a:r>
            <a:r>
              <a:rPr lang="en-US" altLang="zh-CN" dirty="0"/>
              <a:t>4</a:t>
            </a:r>
            <a:r>
              <a:rPr lang="zh-CN" altLang="en-US" dirty="0"/>
              <a:t>）－删除数据表</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23</a:t>
            </a:fld>
            <a:endParaRPr lang="zh-CN" altLang="en-US" dirty="0"/>
          </a:p>
        </p:txBody>
      </p:sp>
      <p:sp>
        <p:nvSpPr>
          <p:cNvPr id="5" name="TextBox 1"/>
          <p:cNvSpPr txBox="1"/>
          <p:nvPr/>
        </p:nvSpPr>
        <p:spPr>
          <a:xfrm>
            <a:off x="490661" y="1222152"/>
            <a:ext cx="219612" cy="725840"/>
          </a:xfrm>
          <a:prstGeom prst="rect">
            <a:avLst/>
          </a:prstGeom>
          <a:noFill/>
        </p:spPr>
        <p:txBody>
          <a:bodyPr wrap="none" lIns="0" tIns="0" rIns="0" rtlCol="0">
            <a:spAutoFit/>
          </a:bodyPr>
          <a:lstStyle/>
          <a:p>
            <a:pPr>
              <a:lnSpc>
                <a:spcPts val="1400"/>
              </a:lnSpc>
              <a:tabLst/>
            </a:pPr>
            <a:r>
              <a:rPr lang="en-US" altLang="zh-CN" dirty="0" smtClean="0">
                <a:solidFill>
                  <a:srgbClr val="000000"/>
                </a:solidFill>
                <a:latin typeface="Wingdings" pitchFamily="18" charset="0"/>
                <a:cs typeface="Wingdings" pitchFamily="18" charset="0"/>
              </a:rPr>
              <a:t>l</a:t>
            </a:r>
            <a:r>
              <a:rPr lang="en-US" altLang="zh-CN" dirty="0" smtClean="0">
                <a:solidFill>
                  <a:srgbClr val="000000"/>
                </a:solidFill>
                <a:latin typeface="Times New Roman" pitchFamily="18" charset="0"/>
                <a:cs typeface="Times New Roman" pitchFamily="18" charset="0"/>
              </a:rPr>
              <a:t> </a:t>
            </a:r>
          </a:p>
          <a:p>
            <a:pPr>
              <a:lnSpc>
                <a:spcPts val="1000"/>
              </a:lnSpc>
            </a:pPr>
            <a:endParaRPr lang="en-US" altLang="zh-CN" sz="2800" dirty="0" smtClean="0"/>
          </a:p>
          <a:p>
            <a:pPr>
              <a:lnSpc>
                <a:spcPts val="1000"/>
              </a:lnSpc>
            </a:pPr>
            <a:endParaRPr lang="en-US" altLang="zh-CN" sz="2800" dirty="0" smtClean="0"/>
          </a:p>
          <a:p>
            <a:pPr>
              <a:lnSpc>
                <a:spcPts val="1900"/>
              </a:lnSpc>
              <a:tabLst/>
            </a:pPr>
            <a:r>
              <a:rPr lang="en-US" altLang="zh-CN" dirty="0" smtClean="0">
                <a:solidFill>
                  <a:srgbClr val="000000"/>
                </a:solidFill>
                <a:latin typeface="Wingdings" pitchFamily="18" charset="0"/>
                <a:cs typeface="Wingdings" pitchFamily="18" charset="0"/>
              </a:rPr>
              <a:t>l</a:t>
            </a:r>
            <a:r>
              <a:rPr lang="en-US" altLang="zh-CN" dirty="0" smtClean="0">
                <a:solidFill>
                  <a:srgbClr val="000000"/>
                </a:solidFill>
                <a:latin typeface="Times New Roman" pitchFamily="18" charset="0"/>
                <a:cs typeface="Times New Roman" pitchFamily="18" charset="0"/>
              </a:rPr>
              <a:t> </a:t>
            </a:r>
          </a:p>
        </p:txBody>
      </p:sp>
      <p:sp>
        <p:nvSpPr>
          <p:cNvPr id="6" name="TextBox 1"/>
          <p:cNvSpPr txBox="1"/>
          <p:nvPr/>
        </p:nvSpPr>
        <p:spPr>
          <a:xfrm>
            <a:off x="858961" y="1196752"/>
            <a:ext cx="3223255" cy="751488"/>
          </a:xfrm>
          <a:prstGeom prst="rect">
            <a:avLst/>
          </a:prstGeom>
          <a:noFill/>
        </p:spPr>
        <p:txBody>
          <a:bodyPr wrap="none" lIns="0" tIns="0" rIns="0" rtlCol="0">
            <a:spAutoFit/>
          </a:bodyPr>
          <a:lstStyle/>
          <a:p>
            <a:pPr>
              <a:lnSpc>
                <a:spcPts val="1600"/>
              </a:lnSpc>
              <a:tabLst/>
            </a:pPr>
            <a:r>
              <a:rPr lang="en-US" altLang="zh-CN" dirty="0" smtClean="0">
                <a:solidFill>
                  <a:srgbClr val="000000"/>
                </a:solidFill>
                <a:latin typeface="微软雅黑" pitchFamily="18" charset="0"/>
                <a:cs typeface="微软雅黑" pitchFamily="18" charset="0"/>
              </a:rPr>
              <a:t>删除数据表命令：DROP</a:t>
            </a:r>
            <a:r>
              <a:rPr lang="en-US" altLang="zh-CN" dirty="0" smtClean="0">
                <a:latin typeface="Times New Roman" pitchFamily="18" charset="0"/>
                <a:cs typeface="Times New Roman" pitchFamily="18" charset="0"/>
              </a:rPr>
              <a:t> </a:t>
            </a:r>
            <a:r>
              <a:rPr lang="en-US" altLang="zh-CN" dirty="0" smtClean="0">
                <a:solidFill>
                  <a:srgbClr val="000000"/>
                </a:solidFill>
                <a:latin typeface="微软雅黑" pitchFamily="18" charset="0"/>
                <a:cs typeface="微软雅黑" pitchFamily="18" charset="0"/>
              </a:rPr>
              <a:t>TABLE</a:t>
            </a:r>
          </a:p>
          <a:p>
            <a:pPr>
              <a:lnSpc>
                <a:spcPts val="1000"/>
              </a:lnSpc>
            </a:pPr>
            <a:endParaRPr lang="en-US" altLang="zh-CN" sz="2800" dirty="0" smtClean="0"/>
          </a:p>
          <a:p>
            <a:pPr>
              <a:lnSpc>
                <a:spcPts val="1000"/>
              </a:lnSpc>
            </a:pPr>
            <a:endParaRPr lang="en-US" altLang="zh-CN" sz="2800" dirty="0" smtClean="0"/>
          </a:p>
          <a:p>
            <a:pPr>
              <a:lnSpc>
                <a:spcPts val="1900"/>
              </a:lnSpc>
              <a:tabLst/>
            </a:pPr>
            <a:r>
              <a:rPr lang="en-US" altLang="zh-CN" dirty="0" smtClean="0">
                <a:solidFill>
                  <a:srgbClr val="000000"/>
                </a:solidFill>
                <a:latin typeface="微软雅黑" pitchFamily="18" charset="0"/>
                <a:cs typeface="微软雅黑" pitchFamily="18" charset="0"/>
              </a:rPr>
              <a:t>例如删除clone_log_1表</a:t>
            </a:r>
          </a:p>
        </p:txBody>
      </p:sp>
      <p:sp>
        <p:nvSpPr>
          <p:cNvPr id="7" name="TextBox 1"/>
          <p:cNvSpPr txBox="1"/>
          <p:nvPr/>
        </p:nvSpPr>
        <p:spPr>
          <a:xfrm>
            <a:off x="490661" y="1996852"/>
            <a:ext cx="2550955" cy="777136"/>
          </a:xfrm>
          <a:prstGeom prst="rect">
            <a:avLst/>
          </a:prstGeom>
          <a:noFill/>
        </p:spPr>
        <p:txBody>
          <a:bodyPr wrap="none" lIns="0" tIns="0" rIns="0" rtlCol="0">
            <a:spAutoFit/>
          </a:bodyPr>
          <a:lstStyle/>
          <a:p>
            <a:pPr>
              <a:lnSpc>
                <a:spcPts val="1400"/>
              </a:lnSpc>
              <a:tabLst>
                <a:tab pos="279400" algn="l"/>
              </a:tabLst>
            </a:pPr>
            <a:r>
              <a:rPr lang="en-US" altLang="zh-CN" sz="2800" dirty="0" smtClean="0"/>
              <a:t>	</a:t>
            </a:r>
            <a:r>
              <a:rPr lang="en-US" altLang="zh-CN" dirty="0" smtClean="0">
                <a:solidFill>
                  <a:srgbClr val="C00000"/>
                </a:solidFill>
                <a:latin typeface="Arial Narrow" pitchFamily="18" charset="0"/>
                <a:cs typeface="Arial Narrow" pitchFamily="18" charset="0"/>
              </a:rPr>
              <a:t>DROPTABLE</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clone_log_1;</a:t>
            </a:r>
          </a:p>
          <a:p>
            <a:pPr>
              <a:lnSpc>
                <a:spcPts val="1000"/>
              </a:lnSpc>
            </a:pPr>
            <a:endParaRPr lang="en-US" altLang="zh-CN" sz="2800" dirty="0" smtClean="0"/>
          </a:p>
          <a:p>
            <a:pPr>
              <a:lnSpc>
                <a:spcPts val="1000"/>
              </a:lnSpc>
            </a:pPr>
            <a:endParaRPr lang="en-US" altLang="zh-CN" sz="2800" dirty="0" smtClean="0"/>
          </a:p>
          <a:p>
            <a:pPr>
              <a:lnSpc>
                <a:spcPts val="2300"/>
              </a:lnSpc>
              <a:tabLst>
                <a:tab pos="279400" algn="l"/>
              </a:tabLst>
            </a:pPr>
            <a:r>
              <a:rPr lang="en-US" altLang="zh-CN" dirty="0" smtClean="0">
                <a:solidFill>
                  <a:srgbClr val="000000"/>
                </a:solidFill>
                <a:latin typeface="Wingdings" pitchFamily="18" charset="0"/>
                <a:cs typeface="Wingdings" pitchFamily="18" charset="0"/>
              </a:rPr>
              <a:t>l</a:t>
            </a:r>
            <a:r>
              <a:rPr lang="en-US" altLang="zh-CN" dirty="0" smtClean="0">
                <a:solidFill>
                  <a:srgbClr val="000000"/>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en-US" altLang="zh-CN" dirty="0" smtClean="0">
                <a:solidFill>
                  <a:srgbClr val="000000"/>
                </a:solidFill>
                <a:latin typeface="微软雅黑" pitchFamily="18" charset="0"/>
                <a:cs typeface="微软雅黑" pitchFamily="18" charset="0"/>
              </a:rPr>
              <a:t>区别：</a:t>
            </a:r>
          </a:p>
        </p:txBody>
      </p:sp>
      <p:sp>
        <p:nvSpPr>
          <p:cNvPr id="8" name="TextBox 1"/>
          <p:cNvSpPr txBox="1"/>
          <p:nvPr/>
        </p:nvSpPr>
        <p:spPr>
          <a:xfrm>
            <a:off x="922461" y="2784252"/>
            <a:ext cx="144270" cy="584775"/>
          </a:xfrm>
          <a:prstGeom prst="rect">
            <a:avLst/>
          </a:prstGeom>
          <a:noFill/>
        </p:spPr>
        <p:txBody>
          <a:bodyPr wrap="none" lIns="0" tIns="0" rIns="0" rtlCol="0">
            <a:spAutoFit/>
          </a:bodyPr>
          <a:lstStyle/>
          <a:p>
            <a:pPr>
              <a:lnSpc>
                <a:spcPts val="1200"/>
              </a:lnSpc>
              <a:tabLst/>
            </a:pPr>
            <a:r>
              <a:rPr lang="en-US" altLang="zh-CN" sz="1600" dirty="0" smtClean="0">
                <a:solidFill>
                  <a:srgbClr val="000000"/>
                </a:solidFill>
                <a:latin typeface="Times New Roman" pitchFamily="18" charset="0"/>
                <a:cs typeface="Times New Roman" pitchFamily="18" charset="0"/>
              </a:rPr>
              <a:t>–</a:t>
            </a:r>
          </a:p>
          <a:p>
            <a:pPr>
              <a:lnSpc>
                <a:spcPts val="1200"/>
              </a:lnSpc>
              <a:tabLst/>
            </a:pPr>
            <a:r>
              <a:rPr lang="en-US" altLang="zh-CN" sz="1600" dirty="0" smtClean="0">
                <a:solidFill>
                  <a:srgbClr val="000000"/>
                </a:solidFill>
                <a:latin typeface="Times New Roman" pitchFamily="18" charset="0"/>
                <a:cs typeface="Times New Roman" pitchFamily="18" charset="0"/>
              </a:rPr>
              <a:t> </a:t>
            </a:r>
          </a:p>
          <a:p>
            <a:pPr>
              <a:lnSpc>
                <a:spcPts val="1800"/>
              </a:lnSpc>
              <a:tabLst/>
            </a:pPr>
            <a:r>
              <a:rPr lang="en-US" altLang="zh-CN" sz="1600" dirty="0" smtClean="0">
                <a:solidFill>
                  <a:srgbClr val="000000"/>
                </a:solidFill>
                <a:latin typeface="Times New Roman" pitchFamily="18" charset="0"/>
                <a:cs typeface="Times New Roman" pitchFamily="18" charset="0"/>
              </a:rPr>
              <a:t>– </a:t>
            </a:r>
          </a:p>
        </p:txBody>
      </p:sp>
      <p:sp>
        <p:nvSpPr>
          <p:cNvPr id="9" name="TextBox 1"/>
          <p:cNvSpPr txBox="1"/>
          <p:nvPr/>
        </p:nvSpPr>
        <p:spPr>
          <a:xfrm>
            <a:off x="1189161" y="2771552"/>
            <a:ext cx="7631311" cy="636072"/>
          </a:xfrm>
          <a:prstGeom prst="rect">
            <a:avLst/>
          </a:prstGeom>
          <a:noFill/>
        </p:spPr>
        <p:txBody>
          <a:bodyPr wrap="square" lIns="0" tIns="0" rIns="0" rtlCol="0">
            <a:spAutoFit/>
          </a:bodyPr>
          <a:lstStyle/>
          <a:p>
            <a:pPr>
              <a:lnSpc>
                <a:spcPts val="1400"/>
              </a:lnSpc>
              <a:tabLst/>
            </a:pPr>
            <a:r>
              <a:rPr lang="en-US" altLang="zh-CN" sz="1600" dirty="0" smtClean="0">
                <a:solidFill>
                  <a:srgbClr val="000000"/>
                </a:solidFill>
                <a:latin typeface="微软雅黑" pitchFamily="18" charset="0"/>
                <a:cs typeface="微软雅黑" pitchFamily="18" charset="0"/>
              </a:rPr>
              <a:t>内部数据表：删除表操作是一个真正的删除操作，会将表对应的元数据和数据文件一并删除</a:t>
            </a:r>
          </a:p>
          <a:p>
            <a:pPr>
              <a:lnSpc>
                <a:spcPts val="1800"/>
              </a:lnSpc>
              <a:tabLst/>
            </a:pPr>
            <a:r>
              <a:rPr lang="en-US" altLang="zh-CN" sz="1600" dirty="0" smtClean="0">
                <a:solidFill>
                  <a:srgbClr val="000000"/>
                </a:solidFill>
                <a:latin typeface="微软雅黑" pitchFamily="18" charset="0"/>
                <a:cs typeface="微软雅黑" pitchFamily="18" charset="0"/>
              </a:rPr>
              <a:t>外部数据表：删除操作仅是删除元数据，真正的数据文件不会删除</a:t>
            </a:r>
          </a:p>
        </p:txBody>
      </p:sp>
    </p:spTree>
    <p:extLst>
      <p:ext uri="{BB962C8B-B14F-4D97-AF65-F5344CB8AC3E}">
        <p14:creationId xmlns:p14="http://schemas.microsoft.com/office/powerpoint/2010/main" val="1925058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HQL</a:t>
            </a:r>
            <a:r>
              <a:rPr lang="zh-CN" altLang="en-US" dirty="0"/>
              <a:t>实例（</a:t>
            </a:r>
            <a:r>
              <a:rPr lang="en-US" altLang="zh-CN" dirty="0"/>
              <a:t>5</a:t>
            </a:r>
            <a:r>
              <a:rPr lang="zh-CN" altLang="en-US" dirty="0"/>
              <a:t>）－数据查询</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24</a:t>
            </a:fld>
            <a:endParaRPr lang="zh-CN" altLang="en-US" dirty="0"/>
          </a:p>
        </p:txBody>
      </p:sp>
      <p:sp>
        <p:nvSpPr>
          <p:cNvPr id="5" name="TextBox 1"/>
          <p:cNvSpPr txBox="1"/>
          <p:nvPr/>
        </p:nvSpPr>
        <p:spPr>
          <a:xfrm>
            <a:off x="477971" y="1222152"/>
            <a:ext cx="219612" cy="751488"/>
          </a:xfrm>
          <a:prstGeom prst="rect">
            <a:avLst/>
          </a:prstGeom>
          <a:noFill/>
        </p:spPr>
        <p:txBody>
          <a:bodyPr wrap="none" lIns="0" tIns="0" rIns="0" rtlCol="0">
            <a:spAutoFit/>
          </a:bodyPr>
          <a:lstStyle/>
          <a:p>
            <a:pPr>
              <a:lnSpc>
                <a:spcPts val="1400"/>
              </a:lnSpc>
              <a:tabLst/>
            </a:pPr>
            <a:r>
              <a:rPr lang="en-US" altLang="zh-CN" dirty="0" smtClean="0">
                <a:solidFill>
                  <a:srgbClr val="000000"/>
                </a:solidFill>
                <a:latin typeface="Wingdings" pitchFamily="18" charset="0"/>
                <a:cs typeface="Wingdings" pitchFamily="18" charset="0"/>
              </a:rPr>
              <a:t>l</a:t>
            </a:r>
            <a:r>
              <a:rPr lang="en-US" altLang="zh-CN" dirty="0" smtClean="0">
                <a:solidFill>
                  <a:srgbClr val="000000"/>
                </a:solidFill>
                <a:latin typeface="Times New Roman" pitchFamily="18" charset="0"/>
                <a:cs typeface="Times New Roman" pitchFamily="18" charset="0"/>
              </a:rPr>
              <a:t> </a:t>
            </a:r>
          </a:p>
          <a:p>
            <a:pPr>
              <a:lnSpc>
                <a:spcPts val="1000"/>
              </a:lnSpc>
            </a:pPr>
            <a:endParaRPr lang="en-US" altLang="zh-CN" sz="2800" dirty="0" smtClean="0"/>
          </a:p>
          <a:p>
            <a:pPr>
              <a:lnSpc>
                <a:spcPts val="1000"/>
              </a:lnSpc>
            </a:pPr>
            <a:endParaRPr lang="en-US" altLang="zh-CN" sz="2800" dirty="0" smtClean="0"/>
          </a:p>
          <a:p>
            <a:pPr>
              <a:lnSpc>
                <a:spcPts val="2100"/>
              </a:lnSpc>
              <a:tabLst/>
            </a:pPr>
            <a:r>
              <a:rPr lang="en-US" altLang="zh-CN" dirty="0" smtClean="0">
                <a:solidFill>
                  <a:srgbClr val="000000"/>
                </a:solidFill>
                <a:latin typeface="Wingdings" pitchFamily="18" charset="0"/>
                <a:cs typeface="Wingdings" pitchFamily="18" charset="0"/>
              </a:rPr>
              <a:t>l</a:t>
            </a:r>
            <a:r>
              <a:rPr lang="en-US" altLang="zh-CN" dirty="0" smtClean="0">
                <a:solidFill>
                  <a:srgbClr val="000000"/>
                </a:solidFill>
                <a:latin typeface="Times New Roman" pitchFamily="18" charset="0"/>
                <a:cs typeface="Times New Roman" pitchFamily="18" charset="0"/>
              </a:rPr>
              <a:t> </a:t>
            </a:r>
          </a:p>
        </p:txBody>
      </p:sp>
      <p:sp>
        <p:nvSpPr>
          <p:cNvPr id="6" name="TextBox 1"/>
          <p:cNvSpPr txBox="1"/>
          <p:nvPr/>
        </p:nvSpPr>
        <p:spPr>
          <a:xfrm>
            <a:off x="846271" y="1196752"/>
            <a:ext cx="3602653" cy="777136"/>
          </a:xfrm>
          <a:prstGeom prst="rect">
            <a:avLst/>
          </a:prstGeom>
          <a:noFill/>
        </p:spPr>
        <p:txBody>
          <a:bodyPr wrap="none" lIns="0" tIns="0" rIns="0" rtlCol="0">
            <a:spAutoFit/>
          </a:bodyPr>
          <a:lstStyle/>
          <a:p>
            <a:pPr>
              <a:lnSpc>
                <a:spcPts val="1600"/>
              </a:lnSpc>
              <a:tabLst/>
            </a:pPr>
            <a:r>
              <a:rPr lang="en-US" altLang="zh-CN" dirty="0" smtClean="0">
                <a:solidFill>
                  <a:srgbClr val="000000"/>
                </a:solidFill>
                <a:latin typeface="微软雅黑" pitchFamily="18" charset="0"/>
                <a:cs typeface="微软雅黑" pitchFamily="18" charset="0"/>
              </a:rPr>
              <a:t>数据查询命令：SELECT</a:t>
            </a:r>
            <a:r>
              <a:rPr lang="en-US" altLang="zh-CN" dirty="0" smtClean="0">
                <a:latin typeface="Times New Roman" pitchFamily="18" charset="0"/>
                <a:cs typeface="Times New Roman" pitchFamily="18" charset="0"/>
              </a:rPr>
              <a:t> </a:t>
            </a:r>
            <a:r>
              <a:rPr lang="en-US" altLang="zh-CN" dirty="0" smtClean="0">
                <a:solidFill>
                  <a:srgbClr val="000000"/>
                </a:solidFill>
                <a:latin typeface="微软雅黑" pitchFamily="18" charset="0"/>
                <a:cs typeface="微软雅黑" pitchFamily="18" charset="0"/>
              </a:rPr>
              <a:t>...</a:t>
            </a:r>
            <a:r>
              <a:rPr lang="en-US" altLang="zh-CN" dirty="0" smtClean="0">
                <a:latin typeface="Times New Roman" pitchFamily="18" charset="0"/>
                <a:cs typeface="Times New Roman" pitchFamily="18" charset="0"/>
              </a:rPr>
              <a:t> </a:t>
            </a:r>
            <a:r>
              <a:rPr lang="en-US" altLang="zh-CN" dirty="0" smtClean="0">
                <a:solidFill>
                  <a:srgbClr val="000000"/>
                </a:solidFill>
                <a:latin typeface="微软雅黑" pitchFamily="18" charset="0"/>
                <a:cs typeface="微软雅黑" pitchFamily="18" charset="0"/>
              </a:rPr>
              <a:t>FROM</a:t>
            </a:r>
            <a:r>
              <a:rPr lang="en-US" altLang="zh-CN" dirty="0" smtClean="0">
                <a:latin typeface="Times New Roman" pitchFamily="18" charset="0"/>
                <a:cs typeface="Times New Roman" pitchFamily="18" charset="0"/>
              </a:rPr>
              <a:t> </a:t>
            </a:r>
            <a:r>
              <a:rPr lang="en-US" altLang="zh-CN" dirty="0" smtClean="0">
                <a:solidFill>
                  <a:srgbClr val="000000"/>
                </a:solidFill>
                <a:latin typeface="微软雅黑" pitchFamily="18" charset="0"/>
                <a:cs typeface="微软雅黑" pitchFamily="18" charset="0"/>
              </a:rPr>
              <a:t>...</a:t>
            </a:r>
          </a:p>
          <a:p>
            <a:pPr>
              <a:lnSpc>
                <a:spcPts val="1000"/>
              </a:lnSpc>
            </a:pPr>
            <a:endParaRPr lang="en-US" altLang="zh-CN" sz="2800" dirty="0" smtClean="0"/>
          </a:p>
          <a:p>
            <a:pPr>
              <a:lnSpc>
                <a:spcPts val="1000"/>
              </a:lnSpc>
            </a:pPr>
            <a:endParaRPr lang="en-US" altLang="zh-CN" sz="2800" dirty="0" smtClean="0"/>
          </a:p>
          <a:p>
            <a:pPr>
              <a:lnSpc>
                <a:spcPts val="2100"/>
              </a:lnSpc>
              <a:tabLst/>
            </a:pPr>
            <a:r>
              <a:rPr lang="en-US" altLang="zh-CN" dirty="0" smtClean="0">
                <a:solidFill>
                  <a:srgbClr val="000000"/>
                </a:solidFill>
                <a:latin typeface="微软雅黑" pitchFamily="18" charset="0"/>
                <a:cs typeface="微软雅黑" pitchFamily="18" charset="0"/>
              </a:rPr>
              <a:t>支持与SQL类似的子句</a:t>
            </a:r>
          </a:p>
        </p:txBody>
      </p:sp>
      <p:sp>
        <p:nvSpPr>
          <p:cNvPr id="7" name="TextBox 1"/>
          <p:cNvSpPr txBox="1"/>
          <p:nvPr/>
        </p:nvSpPr>
        <p:spPr>
          <a:xfrm>
            <a:off x="909771" y="2022252"/>
            <a:ext cx="144270" cy="892552"/>
          </a:xfrm>
          <a:prstGeom prst="rect">
            <a:avLst/>
          </a:prstGeom>
          <a:noFill/>
        </p:spPr>
        <p:txBody>
          <a:bodyPr wrap="none" lIns="0" tIns="0" rIns="0" rtlCol="0">
            <a:spAutoFit/>
          </a:bodyPr>
          <a:lstStyle/>
          <a:p>
            <a:pPr>
              <a:lnSpc>
                <a:spcPts val="1200"/>
              </a:lnSpc>
              <a:tabLst/>
            </a:pPr>
            <a:r>
              <a:rPr lang="en-US" altLang="zh-CN" sz="1600" dirty="0" smtClean="0">
                <a:solidFill>
                  <a:srgbClr val="000000"/>
                </a:solidFill>
                <a:latin typeface="Times New Roman" pitchFamily="18" charset="0"/>
                <a:cs typeface="Times New Roman" pitchFamily="18" charset="0"/>
              </a:rPr>
              <a:t>– </a:t>
            </a:r>
          </a:p>
          <a:p>
            <a:pPr>
              <a:lnSpc>
                <a:spcPts val="1800"/>
              </a:lnSpc>
              <a:tabLst/>
            </a:pPr>
            <a:r>
              <a:rPr lang="en-US" altLang="zh-CN" sz="1600" dirty="0" smtClean="0">
                <a:solidFill>
                  <a:srgbClr val="000000"/>
                </a:solidFill>
                <a:latin typeface="Times New Roman" pitchFamily="18" charset="0"/>
                <a:cs typeface="Times New Roman" pitchFamily="18" charset="0"/>
              </a:rPr>
              <a:t>– </a:t>
            </a:r>
          </a:p>
          <a:p>
            <a:pPr>
              <a:lnSpc>
                <a:spcPts val="1800"/>
              </a:lnSpc>
              <a:tabLst/>
            </a:pPr>
            <a:r>
              <a:rPr lang="en-US" altLang="zh-CN" sz="1600" dirty="0" smtClean="0">
                <a:solidFill>
                  <a:srgbClr val="000000"/>
                </a:solidFill>
                <a:latin typeface="Times New Roman" pitchFamily="18" charset="0"/>
                <a:cs typeface="Times New Roman" pitchFamily="18" charset="0"/>
              </a:rPr>
              <a:t>– </a:t>
            </a:r>
          </a:p>
          <a:p>
            <a:pPr>
              <a:lnSpc>
                <a:spcPts val="1800"/>
              </a:lnSpc>
              <a:tabLst/>
            </a:pPr>
            <a:r>
              <a:rPr lang="en-US" altLang="zh-CN" sz="1600" dirty="0" smtClean="0">
                <a:solidFill>
                  <a:srgbClr val="000000"/>
                </a:solidFill>
                <a:latin typeface="Times New Roman" pitchFamily="18" charset="0"/>
                <a:cs typeface="Times New Roman" pitchFamily="18" charset="0"/>
              </a:rPr>
              <a:t>– </a:t>
            </a:r>
          </a:p>
        </p:txBody>
      </p:sp>
      <p:sp>
        <p:nvSpPr>
          <p:cNvPr id="8" name="TextBox 1"/>
          <p:cNvSpPr txBox="1"/>
          <p:nvPr/>
        </p:nvSpPr>
        <p:spPr>
          <a:xfrm>
            <a:off x="1176471" y="1996852"/>
            <a:ext cx="2391680" cy="918200"/>
          </a:xfrm>
          <a:prstGeom prst="rect">
            <a:avLst/>
          </a:prstGeom>
          <a:noFill/>
        </p:spPr>
        <p:txBody>
          <a:bodyPr wrap="none" lIns="0" tIns="0" rIns="0" rtlCol="0">
            <a:spAutoFit/>
          </a:bodyPr>
          <a:lstStyle/>
          <a:p>
            <a:pPr>
              <a:lnSpc>
                <a:spcPts val="1400"/>
              </a:lnSpc>
              <a:tabLst/>
            </a:pPr>
            <a:r>
              <a:rPr lang="en-US" altLang="zh-CN" sz="1600" dirty="0" smtClean="0">
                <a:solidFill>
                  <a:srgbClr val="000000"/>
                </a:solidFill>
                <a:latin typeface="微软雅黑" pitchFamily="18" charset="0"/>
                <a:cs typeface="微软雅黑" pitchFamily="18" charset="0"/>
              </a:rPr>
              <a:t>条件（WHERE）</a:t>
            </a:r>
          </a:p>
          <a:p>
            <a:pPr>
              <a:lnSpc>
                <a:spcPts val="1800"/>
              </a:lnSpc>
              <a:tabLst/>
            </a:pPr>
            <a:r>
              <a:rPr lang="en-US" altLang="zh-CN" sz="1600" dirty="0" smtClean="0">
                <a:solidFill>
                  <a:srgbClr val="000000"/>
                </a:solidFill>
                <a:latin typeface="微软雅黑" pitchFamily="18" charset="0"/>
                <a:cs typeface="微软雅黑" pitchFamily="18" charset="0"/>
              </a:rPr>
              <a:t>分组（GROUP）</a:t>
            </a:r>
          </a:p>
          <a:p>
            <a:pPr>
              <a:lnSpc>
                <a:spcPts val="1800"/>
              </a:lnSpc>
              <a:tabLst/>
            </a:pPr>
            <a:r>
              <a:rPr lang="en-US" altLang="zh-CN" sz="1600" dirty="0" smtClean="0">
                <a:solidFill>
                  <a:srgbClr val="000000"/>
                </a:solidFill>
                <a:latin typeface="微软雅黑" pitchFamily="18" charset="0"/>
                <a:cs typeface="微软雅黑" pitchFamily="18" charset="0"/>
              </a:rPr>
              <a:t>排序（ORDER</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BY）</a:t>
            </a:r>
          </a:p>
          <a:p>
            <a:pPr>
              <a:lnSpc>
                <a:spcPts val="1800"/>
              </a:lnSpc>
              <a:tabLst/>
            </a:pPr>
            <a:r>
              <a:rPr lang="en-US" altLang="zh-CN" sz="1600" dirty="0" smtClean="0">
                <a:solidFill>
                  <a:srgbClr val="000000"/>
                </a:solidFill>
                <a:latin typeface="微软雅黑" pitchFamily="18" charset="0"/>
                <a:cs typeface="微软雅黑" pitchFamily="18" charset="0"/>
              </a:rPr>
              <a:t>限制返回数量（LIMIT）等</a:t>
            </a:r>
          </a:p>
        </p:txBody>
      </p:sp>
      <p:sp>
        <p:nvSpPr>
          <p:cNvPr id="9" name="TextBox 1"/>
          <p:cNvSpPr txBox="1"/>
          <p:nvPr/>
        </p:nvSpPr>
        <p:spPr>
          <a:xfrm>
            <a:off x="985971" y="3266852"/>
            <a:ext cx="5386229" cy="238527"/>
          </a:xfrm>
          <a:prstGeom prst="rect">
            <a:avLst/>
          </a:prstGeom>
          <a:noFill/>
        </p:spPr>
        <p:txBody>
          <a:bodyPr wrap="square" lIns="0" tIns="0" rIns="0" rtlCol="0">
            <a:spAutoFit/>
          </a:bodyPr>
          <a:lstStyle/>
          <a:p>
            <a:pPr>
              <a:lnSpc>
                <a:spcPts val="1500"/>
              </a:lnSpc>
              <a:tabLst>
                <a:tab pos="8318500" algn="l"/>
              </a:tabLst>
            </a:pPr>
            <a:r>
              <a:rPr lang="en-US" altLang="zh-CN" dirty="0" smtClean="0">
                <a:solidFill>
                  <a:srgbClr val="C00000"/>
                </a:solidFill>
                <a:latin typeface="Arial Narrow" pitchFamily="18" charset="0"/>
                <a:cs typeface="Arial Narrow" pitchFamily="18" charset="0"/>
              </a:rPr>
              <a:t>SELECT</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FROM</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log</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WHERE</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date</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&gt;</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20130601;</a:t>
            </a:r>
            <a:endParaRPr lang="en-US" altLang="zh-CN" sz="1600" dirty="0" smtClean="0">
              <a:solidFill>
                <a:srgbClr val="7F7F7F"/>
              </a:solidFill>
              <a:latin typeface="微软雅黑" pitchFamily="18" charset="0"/>
              <a:cs typeface="微软雅黑" pitchFamily="18" charset="0"/>
            </a:endParaRPr>
          </a:p>
        </p:txBody>
      </p:sp>
    </p:spTree>
    <p:extLst>
      <p:ext uri="{BB962C8B-B14F-4D97-AF65-F5344CB8AC3E}">
        <p14:creationId xmlns:p14="http://schemas.microsoft.com/office/powerpoint/2010/main" val="44822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HQL</a:t>
            </a:r>
            <a:r>
              <a:rPr lang="zh-CN" altLang="en-US" dirty="0"/>
              <a:t>实例（</a:t>
            </a:r>
            <a:r>
              <a:rPr lang="en-US" altLang="zh-CN" dirty="0"/>
              <a:t>7</a:t>
            </a:r>
            <a:r>
              <a:rPr lang="zh-CN" altLang="en-US" dirty="0"/>
              <a:t>）－数据查询（</a:t>
            </a:r>
            <a:r>
              <a:rPr lang="en-US" altLang="zh-CN" dirty="0"/>
              <a:t>Group  By</a:t>
            </a:r>
            <a:r>
              <a:rPr lang="zh-CN" altLang="en-US" dirty="0"/>
              <a:t>）</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25</a:t>
            </a:fld>
            <a:endParaRPr lang="zh-CN" altLang="en-US" dirty="0"/>
          </a:p>
        </p:txBody>
      </p:sp>
      <p:pic>
        <p:nvPicPr>
          <p:cNvPr id="7" name="Picture 3"/>
          <p:cNvPicPr>
            <a:picLocks noChangeAspect="1" noChangeArrowheads="1"/>
          </p:cNvPicPr>
          <p:nvPr/>
        </p:nvPicPr>
        <p:blipFill>
          <a:blip r:embed="rId2"/>
          <a:srcRect/>
          <a:stretch>
            <a:fillRect/>
          </a:stretch>
        </p:blipFill>
        <p:spPr bwMode="auto">
          <a:xfrm>
            <a:off x="5436096" y="3295634"/>
            <a:ext cx="660400" cy="254000"/>
          </a:xfrm>
          <a:prstGeom prst="rect">
            <a:avLst/>
          </a:prstGeom>
          <a:noFill/>
        </p:spPr>
      </p:pic>
      <p:graphicFrame>
        <p:nvGraphicFramePr>
          <p:cNvPr id="8" name="表格 4"/>
          <p:cNvGraphicFramePr>
            <a:graphicFrameLocks noGrp="1"/>
          </p:cNvGraphicFramePr>
          <p:nvPr>
            <p:extLst>
              <p:ext uri="{D42A27DB-BD31-4B8C-83A1-F6EECF244321}">
                <p14:modId xmlns:p14="http://schemas.microsoft.com/office/powerpoint/2010/main" val="4101486089"/>
              </p:ext>
            </p:extLst>
          </p:nvPr>
        </p:nvGraphicFramePr>
        <p:xfrm>
          <a:off x="735900" y="2272210"/>
          <a:ext cx="4392911" cy="2300848"/>
        </p:xfrm>
        <a:graphic>
          <a:graphicData uri="http://schemas.openxmlformats.org/drawingml/2006/table">
            <a:tbl>
              <a:tblPr/>
              <a:tblGrid>
                <a:gridCol w="936193"/>
                <a:gridCol w="1304243"/>
                <a:gridCol w="756265"/>
                <a:gridCol w="831891"/>
                <a:gridCol w="564319"/>
              </a:tblGrid>
              <a:tr h="145488">
                <a:tc gridSpan="5">
                  <a:txBody>
                    <a:bodyPr/>
                    <a:lstStyle/>
                    <a:p>
                      <a:pPr algn="l"/>
                      <a:r>
                        <a:rPr lang="en-US" altLang="zh-CN" sz="1200" b="1" dirty="0" smtClean="0">
                          <a:solidFill>
                            <a:srgbClr val="000000"/>
                          </a:solidFill>
                          <a:latin typeface="Calibri" pitchFamily="18" charset="0"/>
                          <a:cs typeface="Calibri" pitchFamily="18" charset="0"/>
                        </a:rPr>
                        <a:t>log</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h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CFBF9"/>
                    </a:solidFill>
                  </a:tcPr>
                </a:tc>
                <a:tc h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CFBF9"/>
                    </a:solidFill>
                  </a:tcPr>
                </a:tc>
                <a:tc hMerge="1">
                  <a:txBody>
                    <a:bodyPr/>
                    <a:lstStyle/>
                    <a:p>
                      <a:endParaRPr lang="zh-CN" altLang="en-US" dirty="0"/>
                    </a:p>
                  </a:txBody>
                  <a:tcP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CFBF9"/>
                    </a:solidFill>
                  </a:tcPr>
                </a:tc>
                <a:tc hMerge="1">
                  <a:txBody>
                    <a:bodyPr/>
                    <a:lstStyle/>
                    <a:p>
                      <a:endParaRPr lang="zh-CN" altLang="en-US" dirty="0"/>
                    </a:p>
                  </a:txBody>
                  <a:tcPr>
                    <a:lnL w="0" cap="flat" cmpd="sng" algn="ctr">
                      <a:solidFill>
                        <a:srgbClr val="000000"/>
                      </a:solidFill>
                      <a:prstDash val="solid"/>
                      <a:round/>
                      <a:headEnd type="none" w="med" len="med"/>
                      <a:tailEnd type="none" w="med" len="med"/>
                    </a:lnL>
                    <a:lnR w="1" cmpd="sng">
                      <a:solidFill>
                        <a:srgbClr val="000000"/>
                      </a:solidFill>
                      <a:prstDash val="soli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CFBF9"/>
                    </a:solidFill>
                  </a:tcPr>
                </a:tc>
              </a:tr>
              <a:tr h="289504">
                <a:tc>
                  <a:txBody>
                    <a:bodyPr/>
                    <a:lstStyle/>
                    <a:p>
                      <a:pPr algn="ctr"/>
                      <a:r>
                        <a:rPr lang="en-US" altLang="zh-CN" sz="1200" b="1" dirty="0" smtClean="0">
                          <a:solidFill>
                            <a:srgbClr val="000000"/>
                          </a:solidFill>
                          <a:latin typeface="Calibri" pitchFamily="18" charset="0"/>
                          <a:cs typeface="Calibri" pitchFamily="18" charset="0"/>
                        </a:rPr>
                        <a:t>date</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smtClean="0">
                          <a:solidFill>
                            <a:srgbClr val="000000"/>
                          </a:solidFill>
                          <a:latin typeface="Calibri" pitchFamily="18" charset="0"/>
                          <a:cs typeface="Calibri" pitchFamily="18" charset="0"/>
                        </a:rPr>
                        <a:t>URL</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smtClean="0">
                          <a:solidFill>
                            <a:srgbClr val="000000"/>
                          </a:solidFill>
                          <a:latin typeface="Calibri" pitchFamily="18" charset="0"/>
                          <a:cs typeface="Calibri" pitchFamily="18" charset="0"/>
                        </a:rPr>
                        <a:t>userID</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smtClean="0">
                          <a:solidFill>
                            <a:srgbClr val="000000"/>
                          </a:solidFill>
                          <a:latin typeface="Calibri" pitchFamily="18" charset="0"/>
                          <a:cs typeface="Calibri" pitchFamily="18" charset="0"/>
                        </a:rPr>
                        <a:t>category</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smtClean="0">
                          <a:solidFill>
                            <a:srgbClr val="000000"/>
                          </a:solidFill>
                          <a:latin typeface="Calibri" pitchFamily="18" charset="0"/>
                          <a:cs typeface="Calibri" pitchFamily="18" charset="0"/>
                        </a:rPr>
                        <a:t>traﬃc</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r>
              <a:tr h="289504">
                <a:tc>
                  <a:txBody>
                    <a:bodyPr/>
                    <a:lstStyle/>
                    <a:p>
                      <a:pPr algn="ctr"/>
                      <a:r>
                        <a:rPr lang="en-US" altLang="zh-CN" sz="1200" i="1" dirty="0" smtClean="0">
                          <a:solidFill>
                            <a:srgbClr val="000000"/>
                          </a:solidFill>
                          <a:latin typeface="Calibri" pitchFamily="18" charset="0"/>
                          <a:cs typeface="Calibri" pitchFamily="18" charset="0"/>
                        </a:rPr>
                        <a:t>STRING</a:t>
                      </a:r>
                      <a:endParaRPr lang="zh-CN" altLang="en-US" sz="1200" i="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i="1" dirty="0" smtClean="0">
                          <a:solidFill>
                            <a:srgbClr val="000000"/>
                          </a:solidFill>
                          <a:latin typeface="Calibri" pitchFamily="18" charset="0"/>
                          <a:cs typeface="Calibri" pitchFamily="18" charset="0"/>
                        </a:rPr>
                        <a:t>STRING</a:t>
                      </a:r>
                      <a:endParaRPr lang="zh-CN" altLang="en-US" sz="1200" i="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i="1" dirty="0" smtClean="0">
                          <a:solidFill>
                            <a:srgbClr val="000000"/>
                          </a:solidFill>
                          <a:latin typeface="Calibri" pitchFamily="18" charset="0"/>
                          <a:cs typeface="Calibri" pitchFamily="18" charset="0"/>
                        </a:rPr>
                        <a:t>STRING</a:t>
                      </a:r>
                      <a:endParaRPr lang="zh-CN" altLang="en-US" sz="1200" i="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i="1" dirty="0" smtClean="0">
                          <a:solidFill>
                            <a:srgbClr val="000000"/>
                          </a:solidFill>
                          <a:latin typeface="Calibri" pitchFamily="18" charset="0"/>
                          <a:cs typeface="Calibri" pitchFamily="18" charset="0"/>
                        </a:rPr>
                        <a:t>STRING</a:t>
                      </a:r>
                      <a:endParaRPr lang="zh-CN" altLang="en-US" sz="1200" i="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i="1" dirty="0" smtClean="0">
                          <a:solidFill>
                            <a:srgbClr val="000000"/>
                          </a:solidFill>
                          <a:latin typeface="Calibri" pitchFamily="18" charset="0"/>
                          <a:cs typeface="Calibri" pitchFamily="18" charset="0"/>
                        </a:rPr>
                        <a:t>INT</a:t>
                      </a:r>
                      <a:endParaRPr lang="zh-CN" altLang="en-US" sz="1200" i="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r>
              <a:tr h="289504">
                <a:tc>
                  <a:txBody>
                    <a:bodyPr/>
                    <a:lstStyle/>
                    <a:p>
                      <a:pPr algn="ctr"/>
                      <a:r>
                        <a:rPr lang="en-US" altLang="zh-CN" sz="1200" dirty="0" smtClean="0">
                          <a:solidFill>
                            <a:srgbClr val="000000"/>
                          </a:solidFill>
                          <a:latin typeface="Calibri" pitchFamily="18" charset="0"/>
                          <a:cs typeface="Calibri" pitchFamily="18" charset="0"/>
                        </a:rPr>
                        <a:t>20130601</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3g.qq.com</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1111</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FF"/>
                          </a:solidFill>
                          <a:latin typeface="Calibri" pitchFamily="18" charset="0"/>
                          <a:cs typeface="Calibri" pitchFamily="18" charset="0"/>
                        </a:rPr>
                        <a:t>portal</a:t>
                      </a:r>
                      <a:endParaRPr lang="zh-CN" altLang="en-US" sz="1200" dirty="0" smtClean="0">
                        <a:solidFill>
                          <a:srgbClr val="0000FF"/>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FF"/>
                          </a:solidFill>
                          <a:latin typeface="Calibri" pitchFamily="18" charset="0"/>
                          <a:cs typeface="Calibri" pitchFamily="18" charset="0"/>
                        </a:rPr>
                        <a:t>10</a:t>
                      </a:r>
                      <a:endParaRPr lang="zh-CN" altLang="en-US" sz="1200" dirty="0" smtClean="0">
                        <a:solidFill>
                          <a:srgbClr val="0000FF"/>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9504">
                <a:tc>
                  <a:txBody>
                    <a:bodyPr/>
                    <a:lstStyle/>
                    <a:p>
                      <a:pPr algn="ctr"/>
                      <a:r>
                        <a:rPr lang="en-US" altLang="zh-CN" sz="1200" dirty="0" smtClean="0">
                          <a:solidFill>
                            <a:srgbClr val="000000"/>
                          </a:solidFill>
                          <a:latin typeface="Calibri" pitchFamily="18" charset="0"/>
                          <a:cs typeface="Calibri" pitchFamily="18" charset="0"/>
                        </a:rPr>
                        <a:t>20130602</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cnn.com</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2222</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news</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20</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9504">
                <a:tc>
                  <a:txBody>
                    <a:bodyPr/>
                    <a:lstStyle/>
                    <a:p>
                      <a:pPr algn="ctr"/>
                      <a:r>
                        <a:rPr lang="en-US" altLang="zh-CN" sz="1200" dirty="0" smtClean="0">
                          <a:solidFill>
                            <a:srgbClr val="000000"/>
                          </a:solidFill>
                          <a:latin typeface="Calibri" pitchFamily="18" charset="0"/>
                          <a:cs typeface="Calibri" pitchFamily="18" charset="0"/>
                        </a:rPr>
                        <a:t>20130602</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baidu.com</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3333</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8000"/>
                          </a:solidFill>
                          <a:latin typeface="Calibri" pitchFamily="18" charset="0"/>
                          <a:cs typeface="Calibri" pitchFamily="18" charset="0"/>
                        </a:rPr>
                        <a:t>search</a:t>
                      </a:r>
                      <a:endParaRPr lang="zh-CN" altLang="en-US" sz="1200" dirty="0" smtClean="0">
                        <a:solidFill>
                          <a:srgbClr val="008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8000"/>
                          </a:solidFill>
                          <a:latin typeface="Calibri" pitchFamily="18" charset="0"/>
                          <a:cs typeface="Calibri" pitchFamily="18" charset="0"/>
                        </a:rPr>
                        <a:t>15</a:t>
                      </a:r>
                      <a:endParaRPr lang="zh-CN" altLang="en-US" sz="1200" dirty="0" smtClean="0">
                        <a:solidFill>
                          <a:srgbClr val="008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9504">
                <a:tc>
                  <a:txBody>
                    <a:bodyPr/>
                    <a:lstStyle/>
                    <a:p>
                      <a:pPr algn="ctr"/>
                      <a:r>
                        <a:rPr lang="en-US" altLang="zh-CN" sz="1200" dirty="0" smtClean="0">
                          <a:solidFill>
                            <a:srgbClr val="000000"/>
                          </a:solidFill>
                          <a:latin typeface="Calibri" pitchFamily="18" charset="0"/>
                          <a:cs typeface="Calibri" pitchFamily="18" charset="0"/>
                        </a:rPr>
                        <a:t>20130603</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news.qq.com</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1111</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news</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100</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9504">
                <a:tc>
                  <a:txBody>
                    <a:bodyPr/>
                    <a:lstStyle/>
                    <a:p>
                      <a:pPr algn="ctr"/>
                      <a:r>
                        <a:rPr lang="en-US" altLang="zh-CN" sz="1200" dirty="0" smtClean="0">
                          <a:solidFill>
                            <a:srgbClr val="000000"/>
                          </a:solidFill>
                          <a:latin typeface="Calibri" pitchFamily="18" charset="0"/>
                          <a:cs typeface="Calibri" pitchFamily="18" charset="0"/>
                        </a:rPr>
                        <a:t>20130603</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baidu.com</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3333</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8000"/>
                          </a:solidFill>
                          <a:latin typeface="Calibri" pitchFamily="18" charset="0"/>
                          <a:cs typeface="Calibri" pitchFamily="18" charset="0"/>
                        </a:rPr>
                        <a:t>search</a:t>
                      </a:r>
                      <a:endParaRPr lang="zh-CN" altLang="en-US" sz="1200" dirty="0" smtClean="0">
                        <a:solidFill>
                          <a:srgbClr val="008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8000"/>
                          </a:solidFill>
                          <a:latin typeface="Calibri" pitchFamily="18" charset="0"/>
                          <a:cs typeface="Calibri" pitchFamily="18" charset="0"/>
                        </a:rPr>
                        <a:t>15</a:t>
                      </a:r>
                      <a:endParaRPr lang="zh-CN" altLang="en-US" sz="1200" dirty="0" smtClean="0">
                        <a:solidFill>
                          <a:srgbClr val="008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9" name="表格 4"/>
          <p:cNvGraphicFramePr>
            <a:graphicFrameLocks noGrp="1"/>
          </p:cNvGraphicFramePr>
          <p:nvPr>
            <p:extLst>
              <p:ext uri="{D42A27DB-BD31-4B8C-83A1-F6EECF244321}">
                <p14:modId xmlns:p14="http://schemas.microsoft.com/office/powerpoint/2010/main" val="698129534"/>
              </p:ext>
            </p:extLst>
          </p:nvPr>
        </p:nvGraphicFramePr>
        <p:xfrm>
          <a:off x="6259765" y="2272210"/>
          <a:ext cx="1869638" cy="1737024"/>
        </p:xfrm>
        <a:graphic>
          <a:graphicData uri="http://schemas.openxmlformats.org/drawingml/2006/table">
            <a:tbl>
              <a:tblPr/>
              <a:tblGrid>
                <a:gridCol w="934819"/>
                <a:gridCol w="934819"/>
              </a:tblGrid>
              <a:tr h="289504">
                <a:tc gridSpan="2">
                  <a:txBody>
                    <a:bodyPr/>
                    <a:lstStyle/>
                    <a:p>
                      <a:pPr algn="l"/>
                      <a:r>
                        <a:rPr lang="en-US" altLang="zh-CN" sz="1200" b="1" dirty="0" smtClean="0">
                          <a:solidFill>
                            <a:srgbClr val="000000"/>
                          </a:solidFill>
                          <a:latin typeface="Calibri" pitchFamily="18" charset="0"/>
                          <a:cs typeface="Calibri" pitchFamily="18" charset="0"/>
                        </a:rPr>
                        <a:t>sum_traﬃc</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hMerge="1">
                  <a:txBody>
                    <a:bodyPr/>
                    <a:lstStyle/>
                    <a:p>
                      <a:endParaRPr lang="zh-CN" altLang="en-US" dirty="0"/>
                    </a:p>
                  </a:txBody>
                  <a:tcPr>
                    <a:lnL w="0" cap="flat" cmpd="sng" algn="ctr">
                      <a:solidFill>
                        <a:srgbClr val="000000"/>
                      </a:solidFill>
                      <a:prstDash val="solid"/>
                      <a:round/>
                      <a:headEnd type="none" w="med" len="med"/>
                      <a:tailEnd type="none" w="med" len="med"/>
                    </a:lnL>
                    <a:lnR w="1" cmpd="sng">
                      <a:solidFill>
                        <a:srgbClr val="000000"/>
                      </a:solidFill>
                      <a:prstDash val="solid"/>
                    </a:lnR>
                    <a:lnT w="1"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CFBF9"/>
                    </a:solidFill>
                  </a:tcPr>
                </a:tc>
              </a:tr>
              <a:tr h="289504">
                <a:tc>
                  <a:txBody>
                    <a:bodyPr/>
                    <a:lstStyle/>
                    <a:p>
                      <a:pPr algn="ctr"/>
                      <a:r>
                        <a:rPr lang="en-US" altLang="zh-CN" sz="1200" b="1" dirty="0" smtClean="0">
                          <a:solidFill>
                            <a:srgbClr val="000000"/>
                          </a:solidFill>
                          <a:latin typeface="Calibri" pitchFamily="18" charset="0"/>
                          <a:cs typeface="Calibri" pitchFamily="18" charset="0"/>
                        </a:rPr>
                        <a:t>category</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smtClean="0">
                          <a:solidFill>
                            <a:srgbClr val="000000"/>
                          </a:solidFill>
                          <a:latin typeface="Calibri" pitchFamily="18" charset="0"/>
                          <a:cs typeface="Calibri" pitchFamily="18" charset="0"/>
                        </a:rPr>
                        <a:t>traﬃc</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r>
              <a:tr h="289504">
                <a:tc>
                  <a:txBody>
                    <a:bodyPr/>
                    <a:lstStyle/>
                    <a:p>
                      <a:pPr algn="ctr"/>
                      <a:r>
                        <a:rPr lang="en-US" altLang="zh-CN" sz="1200" i="1" dirty="0" smtClean="0">
                          <a:solidFill>
                            <a:srgbClr val="000000"/>
                          </a:solidFill>
                          <a:latin typeface="Calibri" pitchFamily="18" charset="0"/>
                          <a:cs typeface="Calibri" pitchFamily="18" charset="0"/>
                        </a:rPr>
                        <a:t>STRING</a:t>
                      </a:r>
                      <a:endParaRPr lang="zh-CN" altLang="en-US" sz="1200" i="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i="1" dirty="0" smtClean="0">
                          <a:solidFill>
                            <a:srgbClr val="000000"/>
                          </a:solidFill>
                          <a:latin typeface="Calibri" pitchFamily="18" charset="0"/>
                          <a:cs typeface="Calibri" pitchFamily="18" charset="0"/>
                        </a:rPr>
                        <a:t>INT</a:t>
                      </a:r>
                      <a:endParaRPr lang="zh-CN" altLang="en-US" sz="1200" i="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r>
              <a:tr h="289504">
                <a:tc>
                  <a:txBody>
                    <a:bodyPr/>
                    <a:lstStyle/>
                    <a:p>
                      <a:pPr algn="ctr"/>
                      <a:r>
                        <a:rPr lang="en-US" altLang="zh-CN" sz="1200" dirty="0" smtClean="0">
                          <a:solidFill>
                            <a:srgbClr val="000000"/>
                          </a:solidFill>
                          <a:latin typeface="Calibri" pitchFamily="18" charset="0"/>
                          <a:cs typeface="Calibri" pitchFamily="18" charset="0"/>
                        </a:rPr>
                        <a:t>news</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120</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9504">
                <a:tc>
                  <a:txBody>
                    <a:bodyPr/>
                    <a:lstStyle/>
                    <a:p>
                      <a:pPr algn="ctr"/>
                      <a:r>
                        <a:rPr lang="en-US" altLang="zh-CN" sz="1200" dirty="0" smtClean="0">
                          <a:solidFill>
                            <a:srgbClr val="0000FF"/>
                          </a:solidFill>
                          <a:latin typeface="Calibri" pitchFamily="18" charset="0"/>
                          <a:cs typeface="Calibri" pitchFamily="18" charset="0"/>
                        </a:rPr>
                        <a:t>portal</a:t>
                      </a:r>
                      <a:endParaRPr lang="zh-CN" altLang="en-US" sz="1200" dirty="0" smtClean="0">
                        <a:solidFill>
                          <a:srgbClr val="0000FF"/>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FF"/>
                          </a:solidFill>
                          <a:latin typeface="Calibri" pitchFamily="18" charset="0"/>
                          <a:cs typeface="Calibri" pitchFamily="18" charset="0"/>
                        </a:rPr>
                        <a:t>10</a:t>
                      </a:r>
                      <a:endParaRPr lang="zh-CN" altLang="en-US" sz="1200" dirty="0" smtClean="0">
                        <a:solidFill>
                          <a:srgbClr val="0000FF"/>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9504">
                <a:tc>
                  <a:txBody>
                    <a:bodyPr/>
                    <a:lstStyle/>
                    <a:p>
                      <a:pPr algn="ctr"/>
                      <a:r>
                        <a:rPr lang="en-US" altLang="zh-CN" sz="1200" dirty="0" smtClean="0">
                          <a:solidFill>
                            <a:srgbClr val="008000"/>
                          </a:solidFill>
                          <a:latin typeface="Calibri" pitchFamily="18" charset="0"/>
                          <a:cs typeface="Calibri" pitchFamily="18" charset="0"/>
                        </a:rPr>
                        <a:t>search</a:t>
                      </a:r>
                      <a:endParaRPr lang="zh-CN" altLang="en-US" sz="1200" dirty="0" smtClean="0">
                        <a:solidFill>
                          <a:srgbClr val="008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8000"/>
                          </a:solidFill>
                          <a:latin typeface="Calibri" pitchFamily="18" charset="0"/>
                          <a:cs typeface="Calibri" pitchFamily="18" charset="0"/>
                        </a:rPr>
                        <a:t>30</a:t>
                      </a:r>
                      <a:endParaRPr lang="zh-CN" altLang="en-US" sz="1200" dirty="0" smtClean="0">
                        <a:solidFill>
                          <a:srgbClr val="008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10" name="TextBox 1"/>
          <p:cNvSpPr txBox="1"/>
          <p:nvPr/>
        </p:nvSpPr>
        <p:spPr>
          <a:xfrm>
            <a:off x="456500" y="1216366"/>
            <a:ext cx="2452594" cy="251351"/>
          </a:xfrm>
          <a:prstGeom prst="rect">
            <a:avLst/>
          </a:prstGeom>
          <a:noFill/>
        </p:spPr>
        <p:txBody>
          <a:bodyPr wrap="none" lIns="0" tIns="0" rIns="0" rtlCol="0">
            <a:spAutoFit/>
          </a:bodyPr>
          <a:lstStyle/>
          <a:p>
            <a:pPr>
              <a:lnSpc>
                <a:spcPts val="1600"/>
              </a:lnSpc>
              <a:tabLst/>
            </a:pPr>
            <a:r>
              <a:rPr lang="en-US" altLang="zh-CN" sz="1600" dirty="0" smtClean="0">
                <a:solidFill>
                  <a:srgbClr val="000000"/>
                </a:solidFill>
                <a:latin typeface="Wingdings" pitchFamily="18" charset="0"/>
                <a:cs typeface="Wingdings" pitchFamily="18" charset="0"/>
              </a:rPr>
              <a:t>l</a:t>
            </a: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查询每类网页的流量和</a:t>
            </a:r>
          </a:p>
        </p:txBody>
      </p:sp>
      <p:sp>
        <p:nvSpPr>
          <p:cNvPr id="11" name="TextBox 1"/>
          <p:cNvSpPr txBox="1"/>
          <p:nvPr/>
        </p:nvSpPr>
        <p:spPr>
          <a:xfrm>
            <a:off x="735900" y="1444966"/>
            <a:ext cx="3023072" cy="251351"/>
          </a:xfrm>
          <a:prstGeom prst="rect">
            <a:avLst/>
          </a:prstGeom>
          <a:noFill/>
        </p:spPr>
        <p:txBody>
          <a:bodyPr wrap="none" lIns="0" tIns="0" rIns="0" rtlCol="0">
            <a:spAutoFit/>
          </a:bodyPr>
          <a:lstStyle/>
          <a:p>
            <a:pPr>
              <a:lnSpc>
                <a:spcPts val="1600"/>
              </a:lnSpc>
              <a:tabLst/>
            </a:pPr>
            <a:r>
              <a:rPr lang="en-US" altLang="zh-CN" sz="1600" dirty="0" smtClean="0">
                <a:solidFill>
                  <a:srgbClr val="C00000"/>
                </a:solidFill>
                <a:latin typeface="微软雅黑" pitchFamily="18" charset="0"/>
                <a:cs typeface="微软雅黑" pitchFamily="18" charset="0"/>
              </a:rPr>
              <a:t>INSERT</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微软雅黑" pitchFamily="18" charset="0"/>
                <a:cs typeface="微软雅黑" pitchFamily="18" charset="0"/>
              </a:rPr>
              <a:t>INTO</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微软雅黑" pitchFamily="18" charset="0"/>
                <a:cs typeface="微软雅黑" pitchFamily="18" charset="0"/>
              </a:rPr>
              <a:t>TABLE</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微软雅黑" pitchFamily="18" charset="0"/>
                <a:cs typeface="微软雅黑" pitchFamily="18" charset="0"/>
              </a:rPr>
              <a:t>sum_traffic</a:t>
            </a:r>
          </a:p>
        </p:txBody>
      </p:sp>
      <p:sp>
        <p:nvSpPr>
          <p:cNvPr id="12" name="TextBox 1"/>
          <p:cNvSpPr txBox="1"/>
          <p:nvPr/>
        </p:nvSpPr>
        <p:spPr>
          <a:xfrm>
            <a:off x="926400" y="1673566"/>
            <a:ext cx="5961440" cy="251351"/>
          </a:xfrm>
          <a:prstGeom prst="rect">
            <a:avLst/>
          </a:prstGeom>
          <a:noFill/>
        </p:spPr>
        <p:txBody>
          <a:bodyPr wrap="none" lIns="0" tIns="0" rIns="0" rtlCol="0">
            <a:spAutoFit/>
          </a:bodyPr>
          <a:lstStyle/>
          <a:p>
            <a:pPr>
              <a:lnSpc>
                <a:spcPts val="1600"/>
              </a:lnSpc>
              <a:tabLst/>
            </a:pPr>
            <a:r>
              <a:rPr lang="en-US" altLang="zh-CN" sz="1600" dirty="0" smtClean="0">
                <a:solidFill>
                  <a:srgbClr val="C00000"/>
                </a:solidFill>
                <a:latin typeface="微软雅黑" pitchFamily="18" charset="0"/>
                <a:cs typeface="微软雅黑" pitchFamily="18" charset="0"/>
              </a:rPr>
              <a:t>SELECT</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微软雅黑" pitchFamily="18" charset="0"/>
                <a:cs typeface="微软雅黑" pitchFamily="18" charset="0"/>
              </a:rPr>
              <a:t>category,</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微软雅黑" pitchFamily="18" charset="0"/>
                <a:cs typeface="微软雅黑" pitchFamily="18" charset="0"/>
              </a:rPr>
              <a:t>SUM(traffic)</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微软雅黑" pitchFamily="18" charset="0"/>
                <a:cs typeface="微软雅黑" pitchFamily="18" charset="0"/>
              </a:rPr>
              <a:t>FROM</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微软雅黑" pitchFamily="18" charset="0"/>
                <a:cs typeface="微软雅黑" pitchFamily="18" charset="0"/>
              </a:rPr>
              <a:t>log</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微软雅黑" pitchFamily="18" charset="0"/>
                <a:cs typeface="微软雅黑" pitchFamily="18" charset="0"/>
              </a:rPr>
              <a:t>GROUP</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微软雅黑" pitchFamily="18" charset="0"/>
                <a:cs typeface="微软雅黑" pitchFamily="18" charset="0"/>
              </a:rPr>
              <a:t>BY</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微软雅黑" pitchFamily="18" charset="0"/>
                <a:cs typeface="微软雅黑" pitchFamily="18" charset="0"/>
              </a:rPr>
              <a:t>category;</a:t>
            </a:r>
          </a:p>
        </p:txBody>
      </p:sp>
    </p:spTree>
    <p:extLst>
      <p:ext uri="{BB962C8B-B14F-4D97-AF65-F5344CB8AC3E}">
        <p14:creationId xmlns:p14="http://schemas.microsoft.com/office/powerpoint/2010/main" val="1170268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HQL  Group  By</a:t>
            </a:r>
            <a:r>
              <a:rPr lang="zh-CN" altLang="en-US" dirty="0"/>
              <a:t>的</a:t>
            </a:r>
            <a:r>
              <a:rPr lang="zh-CN" altLang="en-US" dirty="0" smtClean="0"/>
              <a:t>实现</a:t>
            </a:r>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26</a:t>
            </a:fld>
            <a:endParaRPr lang="zh-CN" altLang="en-US" dirty="0"/>
          </a:p>
        </p:txBody>
      </p:sp>
      <p:sp>
        <p:nvSpPr>
          <p:cNvPr id="15" name="Freeform 3"/>
          <p:cNvSpPr/>
          <p:nvPr/>
        </p:nvSpPr>
        <p:spPr>
          <a:xfrm>
            <a:off x="6596780" y="3374541"/>
            <a:ext cx="301779" cy="40208"/>
          </a:xfrm>
          <a:custGeom>
            <a:avLst/>
            <a:gdLst>
              <a:gd name="connsiteX0" fmla="*/ 10052 w 301779"/>
              <a:gd name="connsiteY0" fmla="*/ 10052 h 40208"/>
              <a:gd name="connsiteX1" fmla="*/ 291727 w 301779"/>
              <a:gd name="connsiteY1" fmla="*/ 10052 h 40208"/>
            </a:gdLst>
            <a:ahLst/>
            <a:cxnLst>
              <a:cxn ang="0">
                <a:pos x="connsiteX0" y="connsiteY0"/>
              </a:cxn>
              <a:cxn ang="1">
                <a:pos x="connsiteX1" y="connsiteY1"/>
              </a:cxn>
            </a:cxnLst>
            <a:rect l="l" t="t" r="r" b="b"/>
            <a:pathLst>
              <a:path w="301779" h="40208">
                <a:moveTo>
                  <a:pt x="10052" y="10052"/>
                </a:moveTo>
                <a:lnTo>
                  <a:pt x="291727" y="10052"/>
                </a:lnTo>
              </a:path>
            </a:pathLst>
          </a:custGeom>
          <a:ln w="254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Freeform 3"/>
          <p:cNvSpPr/>
          <p:nvPr/>
        </p:nvSpPr>
        <p:spPr>
          <a:xfrm>
            <a:off x="6819515" y="3340726"/>
            <a:ext cx="88941" cy="87733"/>
          </a:xfrm>
          <a:custGeom>
            <a:avLst/>
            <a:gdLst>
              <a:gd name="connsiteX0" fmla="*/ 88941 w 88941"/>
              <a:gd name="connsiteY0" fmla="*/ 43867 h 87733"/>
              <a:gd name="connsiteX1" fmla="*/ 13746 w 88941"/>
              <a:gd name="connsiteY1" fmla="*/ 87732 h 87733"/>
              <a:gd name="connsiteX2" fmla="*/ 13746 w 88941"/>
              <a:gd name="connsiteY2" fmla="*/ 87732 h 87733"/>
              <a:gd name="connsiteX3" fmla="*/ 0 w 88941"/>
              <a:gd name="connsiteY3" fmla="*/ 84114 h 87733"/>
              <a:gd name="connsiteX4" fmla="*/ 0 w 88941"/>
              <a:gd name="connsiteY4" fmla="*/ 84114 h 87733"/>
              <a:gd name="connsiteX5" fmla="*/ 3616 w 88941"/>
              <a:gd name="connsiteY5" fmla="*/ 70366 h 87733"/>
              <a:gd name="connsiteX6" fmla="*/ 49043 w 88941"/>
              <a:gd name="connsiteY6" fmla="*/ 43867 h 87733"/>
              <a:gd name="connsiteX7" fmla="*/ 3616 w 88941"/>
              <a:gd name="connsiteY7" fmla="*/ 17365 h 87733"/>
              <a:gd name="connsiteX8" fmla="*/ 3616 w 88941"/>
              <a:gd name="connsiteY8" fmla="*/ 17365 h 87733"/>
              <a:gd name="connsiteX9" fmla="*/ 0 w 88941"/>
              <a:gd name="connsiteY9" fmla="*/ 3617 h 87733"/>
              <a:gd name="connsiteX10" fmla="*/ 0 w 88941"/>
              <a:gd name="connsiteY10" fmla="*/ 3617 h 87733"/>
              <a:gd name="connsiteX11" fmla="*/ 0 w 88941"/>
              <a:gd name="connsiteY11" fmla="*/ 3617 h 87733"/>
              <a:gd name="connsiteX12" fmla="*/ 13746 w 88941"/>
              <a:gd name="connsiteY12" fmla="*/ 0 h 87733"/>
              <a:gd name="connsiteX13" fmla="*/ 88941 w 88941"/>
              <a:gd name="connsiteY13" fmla="*/ 43867 h 8773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Lst>
            <a:rect l="l" t="t" r="r" b="b"/>
            <a:pathLst>
              <a:path w="88941" h="87733">
                <a:moveTo>
                  <a:pt x="88941" y="43867"/>
                </a:moveTo>
                <a:lnTo>
                  <a:pt x="13746" y="87732"/>
                </a:lnTo>
                <a:lnTo>
                  <a:pt x="13746" y="87732"/>
                </a:lnTo>
                <a:cubicBezTo>
                  <a:pt x="8952" y="90529"/>
                  <a:pt x="2798" y="88910"/>
                  <a:pt x="0" y="84114"/>
                </a:cubicBezTo>
                <a:lnTo>
                  <a:pt x="0" y="84114"/>
                </a:lnTo>
                <a:cubicBezTo>
                  <a:pt x="-2797" y="79318"/>
                  <a:pt x="-1177" y="73163"/>
                  <a:pt x="3616" y="70366"/>
                </a:cubicBezTo>
                <a:lnTo>
                  <a:pt x="49043" y="43867"/>
                </a:lnTo>
                <a:lnTo>
                  <a:pt x="3616" y="17365"/>
                </a:lnTo>
                <a:lnTo>
                  <a:pt x="3616" y="17365"/>
                </a:lnTo>
                <a:cubicBezTo>
                  <a:pt x="-1177" y="14569"/>
                  <a:pt x="-2797" y="8413"/>
                  <a:pt x="0" y="3617"/>
                </a:cubicBezTo>
                <a:cubicBezTo>
                  <a:pt x="0" y="3617"/>
                  <a:pt x="0" y="3617"/>
                  <a:pt x="0" y="3617"/>
                </a:cubicBezTo>
                <a:lnTo>
                  <a:pt x="0" y="3617"/>
                </a:lnTo>
                <a:cubicBezTo>
                  <a:pt x="2798" y="-1177"/>
                  <a:pt x="8952" y="-2796"/>
                  <a:pt x="13746" y="0"/>
                </a:cubicBezTo>
                <a:lnTo>
                  <a:pt x="88941" y="43867"/>
                </a:lnTo>
              </a:path>
            </a:pathLst>
          </a:custGeom>
          <a:solidFill>
            <a:srgbClr val="C0504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6" name="表格 4"/>
          <p:cNvGraphicFramePr>
            <a:graphicFrameLocks noGrp="1"/>
          </p:cNvGraphicFramePr>
          <p:nvPr>
            <p:extLst>
              <p:ext uri="{D42A27DB-BD31-4B8C-83A1-F6EECF244321}">
                <p14:modId xmlns:p14="http://schemas.microsoft.com/office/powerpoint/2010/main" val="112104283"/>
              </p:ext>
            </p:extLst>
          </p:nvPr>
        </p:nvGraphicFramePr>
        <p:xfrm>
          <a:off x="93564" y="2297611"/>
          <a:ext cx="3614340" cy="2160876"/>
        </p:xfrm>
        <a:graphic>
          <a:graphicData uri="http://schemas.openxmlformats.org/drawingml/2006/table">
            <a:tbl>
              <a:tblPr/>
              <a:tblGrid>
                <a:gridCol w="806028"/>
                <a:gridCol w="994172"/>
                <a:gridCol w="511422"/>
                <a:gridCol w="733799"/>
                <a:gridCol w="568919"/>
              </a:tblGrid>
              <a:tr h="311619">
                <a:tc>
                  <a:txBody>
                    <a:bodyPr/>
                    <a:lstStyle/>
                    <a:p>
                      <a:pPr algn="ctr"/>
                      <a:r>
                        <a:rPr lang="en-US" altLang="zh-CN" sz="1200" b="1" dirty="0" smtClean="0">
                          <a:solidFill>
                            <a:srgbClr val="000000"/>
                          </a:solidFill>
                          <a:latin typeface="Calibri" pitchFamily="18" charset="0"/>
                          <a:cs typeface="Calibri" pitchFamily="18" charset="0"/>
                        </a:rPr>
                        <a:t>date</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smtClean="0">
                          <a:solidFill>
                            <a:srgbClr val="000000"/>
                          </a:solidFill>
                          <a:latin typeface="Calibri" pitchFamily="18" charset="0"/>
                          <a:cs typeface="Calibri" pitchFamily="18" charset="0"/>
                        </a:rPr>
                        <a:t>URL</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smtClean="0">
                          <a:solidFill>
                            <a:srgbClr val="000000"/>
                          </a:solidFill>
                          <a:latin typeface="Calibri" pitchFamily="18" charset="0"/>
                          <a:cs typeface="Calibri" pitchFamily="18" charset="0"/>
                        </a:rPr>
                        <a:t>userID</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smtClean="0">
                          <a:solidFill>
                            <a:srgbClr val="C00000"/>
                          </a:solidFill>
                          <a:latin typeface="Calibri" pitchFamily="18" charset="0"/>
                          <a:cs typeface="Calibri" pitchFamily="18" charset="0"/>
                        </a:rPr>
                        <a:t>category</a:t>
                      </a:r>
                      <a:endParaRPr lang="zh-CN" altLang="en-US" sz="1200" b="1" dirty="0" smtClean="0">
                        <a:solidFill>
                          <a:srgbClr val="C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smtClean="0">
                          <a:solidFill>
                            <a:srgbClr val="C00000"/>
                          </a:solidFill>
                          <a:latin typeface="Calibri" pitchFamily="18" charset="0"/>
                          <a:cs typeface="Calibri" pitchFamily="18" charset="0"/>
                        </a:rPr>
                        <a:t>traﬃc</a:t>
                      </a:r>
                      <a:endParaRPr lang="zh-CN" altLang="en-US" sz="1200" b="1" dirty="0" smtClean="0">
                        <a:solidFill>
                          <a:srgbClr val="C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r>
              <a:tr h="311619">
                <a:tc>
                  <a:txBody>
                    <a:bodyPr/>
                    <a:lstStyle/>
                    <a:p>
                      <a:pPr algn="ctr"/>
                      <a:r>
                        <a:rPr lang="en-US" altLang="zh-CN" sz="1200" dirty="0" smtClean="0">
                          <a:solidFill>
                            <a:srgbClr val="000000"/>
                          </a:solidFill>
                          <a:latin typeface="Calibri" pitchFamily="18" charset="0"/>
                          <a:cs typeface="Calibri" pitchFamily="18" charset="0"/>
                        </a:rPr>
                        <a:t>20130601</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3g.qq.com</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1111</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portal</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10</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1619">
                <a:tc>
                  <a:txBody>
                    <a:bodyPr/>
                    <a:lstStyle/>
                    <a:p>
                      <a:pPr algn="ctr"/>
                      <a:r>
                        <a:rPr lang="en-US" altLang="zh-CN" sz="1200" dirty="0" smtClean="0">
                          <a:solidFill>
                            <a:srgbClr val="000000"/>
                          </a:solidFill>
                          <a:latin typeface="Calibri" pitchFamily="18" charset="0"/>
                          <a:cs typeface="Calibri" pitchFamily="18" charset="0"/>
                        </a:rPr>
                        <a:t>20130602</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cnn.com</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2222</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news</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20</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1619">
                <a:tc>
                  <a:txBody>
                    <a:bodyPr/>
                    <a:lstStyle/>
                    <a:p>
                      <a:pPr algn="ctr"/>
                      <a:r>
                        <a:rPr lang="en-US" altLang="zh-CN" sz="1200" dirty="0" smtClean="0">
                          <a:solidFill>
                            <a:srgbClr val="000000"/>
                          </a:solidFill>
                          <a:latin typeface="Calibri" pitchFamily="18" charset="0"/>
                          <a:cs typeface="Calibri" pitchFamily="18" charset="0"/>
                        </a:rPr>
                        <a:t>20130602</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baidu.com</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3333</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search</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15</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1619">
                <a:tc>
                  <a:txBody>
                    <a:bodyPr/>
                    <a:lstStyle/>
                    <a:p>
                      <a:pPr algn="ctr"/>
                      <a:r>
                        <a:rPr lang="en-US" altLang="zh-CN" sz="1200" dirty="0" smtClean="0">
                          <a:solidFill>
                            <a:srgbClr val="000000"/>
                          </a:solidFill>
                          <a:latin typeface="Calibri" pitchFamily="18" charset="0"/>
                          <a:cs typeface="Calibri" pitchFamily="18" charset="0"/>
                        </a:rPr>
                        <a:t>20130603</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news.qq.com</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1111</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news</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100</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1619">
                <a:tc>
                  <a:txBody>
                    <a:bodyPr/>
                    <a:lstStyle/>
                    <a:p>
                      <a:pPr algn="ctr"/>
                      <a:r>
                        <a:rPr lang="en-US" altLang="zh-CN" sz="1200" dirty="0" smtClean="0">
                          <a:solidFill>
                            <a:srgbClr val="000000"/>
                          </a:solidFill>
                          <a:latin typeface="Calibri" pitchFamily="18" charset="0"/>
                          <a:cs typeface="Calibri" pitchFamily="18" charset="0"/>
                        </a:rPr>
                        <a:t>20130603</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baidu.com</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3333</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search</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15</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27" name="表格 4"/>
          <p:cNvGraphicFramePr>
            <a:graphicFrameLocks noGrp="1"/>
          </p:cNvGraphicFramePr>
          <p:nvPr>
            <p:extLst>
              <p:ext uri="{D42A27DB-BD31-4B8C-83A1-F6EECF244321}">
                <p14:modId xmlns:p14="http://schemas.microsoft.com/office/powerpoint/2010/main" val="1298569890"/>
              </p:ext>
            </p:extLst>
          </p:nvPr>
        </p:nvGraphicFramePr>
        <p:xfrm>
          <a:off x="7442705" y="2797132"/>
          <a:ext cx="1563742" cy="1097280"/>
        </p:xfrm>
        <a:graphic>
          <a:graphicData uri="http://schemas.openxmlformats.org/drawingml/2006/table">
            <a:tbl>
              <a:tblPr/>
              <a:tblGrid>
                <a:gridCol w="1002465"/>
                <a:gridCol w="561277"/>
              </a:tblGrid>
              <a:tr h="241253">
                <a:tc>
                  <a:txBody>
                    <a:bodyPr/>
                    <a:lstStyle/>
                    <a:p>
                      <a:pPr algn="ctr"/>
                      <a:r>
                        <a:rPr lang="en-US" altLang="zh-CN" sz="1200" b="1" dirty="0" smtClean="0">
                          <a:solidFill>
                            <a:srgbClr val="000000"/>
                          </a:solidFill>
                          <a:latin typeface="Calibri" pitchFamily="18" charset="0"/>
                          <a:cs typeface="Calibri" pitchFamily="18" charset="0"/>
                        </a:rPr>
                        <a:t>category</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smtClean="0">
                          <a:solidFill>
                            <a:srgbClr val="000000"/>
                          </a:solidFill>
                          <a:latin typeface="Calibri" pitchFamily="18" charset="0"/>
                          <a:cs typeface="Calibri" pitchFamily="18" charset="0"/>
                        </a:rPr>
                        <a:t>traﬃc</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r>
              <a:tr h="241253">
                <a:tc>
                  <a:txBody>
                    <a:bodyPr/>
                    <a:lstStyle/>
                    <a:p>
                      <a:pPr algn="ctr"/>
                      <a:r>
                        <a:rPr lang="en-US" altLang="zh-CN" sz="1200" dirty="0" smtClean="0">
                          <a:solidFill>
                            <a:srgbClr val="000000"/>
                          </a:solidFill>
                          <a:latin typeface="Calibri" pitchFamily="18" charset="0"/>
                          <a:cs typeface="Calibri" pitchFamily="18" charset="0"/>
                        </a:rPr>
                        <a:t>news</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120</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1253">
                <a:tc>
                  <a:txBody>
                    <a:bodyPr/>
                    <a:lstStyle/>
                    <a:p>
                      <a:pPr algn="ctr"/>
                      <a:r>
                        <a:rPr lang="en-US" altLang="zh-CN" sz="1200" dirty="0" smtClean="0">
                          <a:solidFill>
                            <a:srgbClr val="000000"/>
                          </a:solidFill>
                          <a:latin typeface="Calibri" pitchFamily="18" charset="0"/>
                          <a:cs typeface="Calibri" pitchFamily="18" charset="0"/>
                        </a:rPr>
                        <a:t>portal</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10</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1253">
                <a:tc>
                  <a:txBody>
                    <a:bodyPr/>
                    <a:lstStyle/>
                    <a:p>
                      <a:pPr algn="ctr"/>
                      <a:r>
                        <a:rPr lang="en-US" altLang="zh-CN" sz="1200" dirty="0" smtClean="0">
                          <a:solidFill>
                            <a:srgbClr val="000000"/>
                          </a:solidFill>
                          <a:latin typeface="Calibri" pitchFamily="18" charset="0"/>
                          <a:cs typeface="Calibri" pitchFamily="18" charset="0"/>
                        </a:rPr>
                        <a:t>search</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30</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28" name="表格 4"/>
          <p:cNvGraphicFramePr>
            <a:graphicFrameLocks noGrp="1"/>
          </p:cNvGraphicFramePr>
          <p:nvPr>
            <p:extLst>
              <p:ext uri="{D42A27DB-BD31-4B8C-83A1-F6EECF244321}">
                <p14:modId xmlns:p14="http://schemas.microsoft.com/office/powerpoint/2010/main" val="2568469765"/>
              </p:ext>
            </p:extLst>
          </p:nvPr>
        </p:nvGraphicFramePr>
        <p:xfrm>
          <a:off x="4067944" y="2180259"/>
          <a:ext cx="1258665" cy="1097280"/>
        </p:xfrm>
        <a:graphic>
          <a:graphicData uri="http://schemas.openxmlformats.org/drawingml/2006/table">
            <a:tbl>
              <a:tblPr/>
              <a:tblGrid>
                <a:gridCol w="685597"/>
                <a:gridCol w="573068"/>
              </a:tblGrid>
              <a:tr h="241253">
                <a:tc>
                  <a:txBody>
                    <a:bodyPr/>
                    <a:lstStyle/>
                    <a:p>
                      <a:pPr algn="ctr"/>
                      <a:r>
                        <a:rPr lang="en-US" altLang="zh-CN" sz="1200" b="1" dirty="0" smtClean="0">
                          <a:solidFill>
                            <a:srgbClr val="000000"/>
                          </a:solidFill>
                          <a:latin typeface="Calibri" pitchFamily="18" charset="0"/>
                          <a:cs typeface="Calibri" pitchFamily="18" charset="0"/>
                        </a:rPr>
                        <a:t>key</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smtClean="0">
                          <a:solidFill>
                            <a:srgbClr val="000000"/>
                          </a:solidFill>
                          <a:latin typeface="Calibri" pitchFamily="18" charset="0"/>
                          <a:cs typeface="Calibri" pitchFamily="18" charset="0"/>
                        </a:rPr>
                        <a:t>value</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r>
              <a:tr h="241253">
                <a:tc>
                  <a:txBody>
                    <a:bodyPr/>
                    <a:lstStyle/>
                    <a:p>
                      <a:pPr algn="ctr"/>
                      <a:r>
                        <a:rPr lang="en-US" altLang="zh-CN" sz="1200" dirty="0" smtClean="0">
                          <a:solidFill>
                            <a:srgbClr val="000000"/>
                          </a:solidFill>
                          <a:latin typeface="Calibri" pitchFamily="18" charset="0"/>
                          <a:cs typeface="Calibri" pitchFamily="18" charset="0"/>
                        </a:rPr>
                        <a:t>portal</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10</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1253">
                <a:tc>
                  <a:txBody>
                    <a:bodyPr/>
                    <a:lstStyle/>
                    <a:p>
                      <a:pPr algn="ctr"/>
                      <a:r>
                        <a:rPr lang="en-US" altLang="zh-CN" sz="1200" dirty="0" smtClean="0">
                          <a:solidFill>
                            <a:srgbClr val="000000"/>
                          </a:solidFill>
                          <a:latin typeface="Calibri" pitchFamily="18" charset="0"/>
                          <a:cs typeface="Calibri" pitchFamily="18" charset="0"/>
                        </a:rPr>
                        <a:t>news</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20</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1253">
                <a:tc>
                  <a:txBody>
                    <a:bodyPr/>
                    <a:lstStyle/>
                    <a:p>
                      <a:pPr algn="ctr"/>
                      <a:r>
                        <a:rPr lang="en-US" altLang="zh-CN" sz="1200" dirty="0" smtClean="0">
                          <a:solidFill>
                            <a:srgbClr val="000000"/>
                          </a:solidFill>
                          <a:latin typeface="Calibri" pitchFamily="18" charset="0"/>
                          <a:cs typeface="Calibri" pitchFamily="18" charset="0"/>
                        </a:rPr>
                        <a:t>search</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15</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29" name="表格 4"/>
          <p:cNvGraphicFramePr>
            <a:graphicFrameLocks noGrp="1"/>
          </p:cNvGraphicFramePr>
          <p:nvPr>
            <p:extLst>
              <p:ext uri="{D42A27DB-BD31-4B8C-83A1-F6EECF244321}">
                <p14:modId xmlns:p14="http://schemas.microsoft.com/office/powerpoint/2010/main" val="3035680826"/>
              </p:ext>
            </p:extLst>
          </p:nvPr>
        </p:nvGraphicFramePr>
        <p:xfrm>
          <a:off x="4076851" y="3460326"/>
          <a:ext cx="1249758" cy="822960"/>
        </p:xfrm>
        <a:graphic>
          <a:graphicData uri="http://schemas.openxmlformats.org/drawingml/2006/table">
            <a:tbl>
              <a:tblPr/>
              <a:tblGrid>
                <a:gridCol w="687480"/>
                <a:gridCol w="562278"/>
              </a:tblGrid>
              <a:tr h="241253">
                <a:tc>
                  <a:txBody>
                    <a:bodyPr/>
                    <a:lstStyle/>
                    <a:p>
                      <a:pPr algn="ctr"/>
                      <a:r>
                        <a:rPr lang="en-US" altLang="zh-CN" sz="1200" b="1" dirty="0" smtClean="0">
                          <a:solidFill>
                            <a:srgbClr val="000000"/>
                          </a:solidFill>
                          <a:latin typeface="Calibri" pitchFamily="18" charset="0"/>
                          <a:cs typeface="Calibri" pitchFamily="18" charset="0"/>
                        </a:rPr>
                        <a:t>key</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smtClean="0">
                          <a:solidFill>
                            <a:srgbClr val="000000"/>
                          </a:solidFill>
                          <a:latin typeface="Calibri" pitchFamily="18" charset="0"/>
                          <a:cs typeface="Calibri" pitchFamily="18" charset="0"/>
                        </a:rPr>
                        <a:t>value</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r>
              <a:tr h="241253">
                <a:tc>
                  <a:txBody>
                    <a:bodyPr/>
                    <a:lstStyle/>
                    <a:p>
                      <a:pPr algn="ctr"/>
                      <a:r>
                        <a:rPr lang="en-US" altLang="zh-CN" sz="1200" dirty="0" smtClean="0">
                          <a:solidFill>
                            <a:srgbClr val="000000"/>
                          </a:solidFill>
                          <a:latin typeface="Calibri" pitchFamily="18" charset="0"/>
                          <a:cs typeface="Calibri" pitchFamily="18" charset="0"/>
                        </a:rPr>
                        <a:t>news</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100</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1253">
                <a:tc>
                  <a:txBody>
                    <a:bodyPr/>
                    <a:lstStyle/>
                    <a:p>
                      <a:pPr algn="ctr"/>
                      <a:r>
                        <a:rPr lang="en-US" altLang="zh-CN" sz="1200" dirty="0" smtClean="0">
                          <a:solidFill>
                            <a:srgbClr val="000000"/>
                          </a:solidFill>
                          <a:latin typeface="Calibri" pitchFamily="18" charset="0"/>
                          <a:cs typeface="Calibri" pitchFamily="18" charset="0"/>
                        </a:rPr>
                        <a:t>search</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15</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30" name="表格 4"/>
          <p:cNvGraphicFramePr>
            <a:graphicFrameLocks noGrp="1"/>
          </p:cNvGraphicFramePr>
          <p:nvPr>
            <p:extLst>
              <p:ext uri="{D42A27DB-BD31-4B8C-83A1-F6EECF244321}">
                <p14:modId xmlns:p14="http://schemas.microsoft.com/office/powerpoint/2010/main" val="817220105"/>
              </p:ext>
            </p:extLst>
          </p:nvPr>
        </p:nvGraphicFramePr>
        <p:xfrm>
          <a:off x="5702167" y="1999319"/>
          <a:ext cx="1266532" cy="822960"/>
        </p:xfrm>
        <a:graphic>
          <a:graphicData uri="http://schemas.openxmlformats.org/drawingml/2006/table">
            <a:tbl>
              <a:tblPr/>
              <a:tblGrid>
                <a:gridCol w="670033"/>
                <a:gridCol w="596499"/>
              </a:tblGrid>
              <a:tr h="241253">
                <a:tc>
                  <a:txBody>
                    <a:bodyPr/>
                    <a:lstStyle/>
                    <a:p>
                      <a:pPr algn="ctr"/>
                      <a:r>
                        <a:rPr lang="en-US" altLang="zh-CN" sz="1200" b="1" dirty="0" smtClean="0">
                          <a:solidFill>
                            <a:srgbClr val="000000"/>
                          </a:solidFill>
                          <a:latin typeface="Calibri" pitchFamily="18" charset="0"/>
                          <a:cs typeface="Calibri" pitchFamily="18" charset="0"/>
                        </a:rPr>
                        <a:t>key</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smtClean="0">
                          <a:solidFill>
                            <a:srgbClr val="000000"/>
                          </a:solidFill>
                          <a:latin typeface="Calibri" pitchFamily="18" charset="0"/>
                          <a:cs typeface="Calibri" pitchFamily="18" charset="0"/>
                        </a:rPr>
                        <a:t>value</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r>
              <a:tr h="241253">
                <a:tc>
                  <a:txBody>
                    <a:bodyPr/>
                    <a:lstStyle/>
                    <a:p>
                      <a:pPr algn="ctr"/>
                      <a:r>
                        <a:rPr lang="en-US" altLang="zh-CN" sz="1200" dirty="0" smtClean="0">
                          <a:solidFill>
                            <a:srgbClr val="000000"/>
                          </a:solidFill>
                          <a:latin typeface="Calibri" pitchFamily="18" charset="0"/>
                          <a:cs typeface="Calibri" pitchFamily="18" charset="0"/>
                        </a:rPr>
                        <a:t>news</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20</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1253">
                <a:tc>
                  <a:txBody>
                    <a:bodyPr/>
                    <a:lstStyle/>
                    <a:p>
                      <a:pPr algn="ctr"/>
                      <a:r>
                        <a:rPr lang="en-US" altLang="zh-CN" sz="1200" dirty="0" smtClean="0">
                          <a:solidFill>
                            <a:srgbClr val="000000"/>
                          </a:solidFill>
                          <a:latin typeface="Calibri" pitchFamily="18" charset="0"/>
                          <a:cs typeface="Calibri" pitchFamily="18" charset="0"/>
                        </a:rPr>
                        <a:t>news</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100</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31" name="表格 4"/>
          <p:cNvGraphicFramePr>
            <a:graphicFrameLocks noGrp="1"/>
          </p:cNvGraphicFramePr>
          <p:nvPr>
            <p:extLst>
              <p:ext uri="{D42A27DB-BD31-4B8C-83A1-F6EECF244321}">
                <p14:modId xmlns:p14="http://schemas.microsoft.com/office/powerpoint/2010/main" val="2353393326"/>
              </p:ext>
            </p:extLst>
          </p:nvPr>
        </p:nvGraphicFramePr>
        <p:xfrm>
          <a:off x="5702169" y="3902184"/>
          <a:ext cx="1266530" cy="822960"/>
        </p:xfrm>
        <a:graphic>
          <a:graphicData uri="http://schemas.openxmlformats.org/drawingml/2006/table">
            <a:tbl>
              <a:tblPr/>
              <a:tblGrid>
                <a:gridCol w="670031"/>
                <a:gridCol w="596499"/>
              </a:tblGrid>
              <a:tr h="241253">
                <a:tc>
                  <a:txBody>
                    <a:bodyPr/>
                    <a:lstStyle/>
                    <a:p>
                      <a:pPr algn="ctr"/>
                      <a:r>
                        <a:rPr lang="en-US" altLang="zh-CN" sz="1200" b="1" dirty="0" smtClean="0">
                          <a:solidFill>
                            <a:srgbClr val="000000"/>
                          </a:solidFill>
                          <a:latin typeface="Calibri" pitchFamily="18" charset="0"/>
                          <a:cs typeface="Calibri" pitchFamily="18" charset="0"/>
                        </a:rPr>
                        <a:t>key</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smtClean="0">
                          <a:solidFill>
                            <a:srgbClr val="000000"/>
                          </a:solidFill>
                          <a:latin typeface="Calibri" pitchFamily="18" charset="0"/>
                          <a:cs typeface="Calibri" pitchFamily="18" charset="0"/>
                        </a:rPr>
                        <a:t>value</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r>
              <a:tr h="241253">
                <a:tc>
                  <a:txBody>
                    <a:bodyPr/>
                    <a:lstStyle/>
                    <a:p>
                      <a:pPr algn="ctr"/>
                      <a:r>
                        <a:rPr lang="en-US" altLang="zh-CN" sz="1200" dirty="0" smtClean="0">
                          <a:solidFill>
                            <a:srgbClr val="000000"/>
                          </a:solidFill>
                          <a:latin typeface="Calibri" pitchFamily="18" charset="0"/>
                          <a:cs typeface="Calibri" pitchFamily="18" charset="0"/>
                        </a:rPr>
                        <a:t>search</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15</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1253">
                <a:tc>
                  <a:txBody>
                    <a:bodyPr/>
                    <a:lstStyle/>
                    <a:p>
                      <a:pPr algn="ctr"/>
                      <a:r>
                        <a:rPr lang="en-US" altLang="zh-CN" sz="1200" dirty="0" smtClean="0">
                          <a:solidFill>
                            <a:srgbClr val="000000"/>
                          </a:solidFill>
                          <a:latin typeface="Calibri" pitchFamily="18" charset="0"/>
                          <a:cs typeface="Calibri" pitchFamily="18" charset="0"/>
                        </a:rPr>
                        <a:t>search</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15</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32" name="表格 4"/>
          <p:cNvGraphicFramePr>
            <a:graphicFrameLocks noGrp="1"/>
          </p:cNvGraphicFramePr>
          <p:nvPr>
            <p:extLst>
              <p:ext uri="{D42A27DB-BD31-4B8C-83A1-F6EECF244321}">
                <p14:modId xmlns:p14="http://schemas.microsoft.com/office/powerpoint/2010/main" val="3186014780"/>
              </p:ext>
            </p:extLst>
          </p:nvPr>
        </p:nvGraphicFramePr>
        <p:xfrm>
          <a:off x="5702169" y="3083025"/>
          <a:ext cx="1266530" cy="548640"/>
        </p:xfrm>
        <a:graphic>
          <a:graphicData uri="http://schemas.openxmlformats.org/drawingml/2006/table">
            <a:tbl>
              <a:tblPr/>
              <a:tblGrid>
                <a:gridCol w="670031"/>
                <a:gridCol w="596499"/>
              </a:tblGrid>
              <a:tr h="241253">
                <a:tc>
                  <a:txBody>
                    <a:bodyPr/>
                    <a:lstStyle/>
                    <a:p>
                      <a:pPr algn="ctr"/>
                      <a:r>
                        <a:rPr lang="en-US" altLang="zh-CN" sz="1200" b="1" dirty="0" smtClean="0">
                          <a:solidFill>
                            <a:srgbClr val="000000"/>
                          </a:solidFill>
                          <a:latin typeface="Calibri" pitchFamily="18" charset="0"/>
                          <a:cs typeface="Calibri" pitchFamily="18" charset="0"/>
                        </a:rPr>
                        <a:t>key</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smtClean="0">
                          <a:solidFill>
                            <a:srgbClr val="000000"/>
                          </a:solidFill>
                          <a:latin typeface="Calibri" pitchFamily="18" charset="0"/>
                          <a:cs typeface="Calibri" pitchFamily="18" charset="0"/>
                        </a:rPr>
                        <a:t>value</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r>
              <a:tr h="241253">
                <a:tc>
                  <a:txBody>
                    <a:bodyPr/>
                    <a:lstStyle/>
                    <a:p>
                      <a:pPr algn="ctr"/>
                      <a:r>
                        <a:rPr lang="en-US" altLang="zh-CN" sz="1200" dirty="0" smtClean="0">
                          <a:solidFill>
                            <a:srgbClr val="000000"/>
                          </a:solidFill>
                          <a:latin typeface="Calibri" pitchFamily="18" charset="0"/>
                          <a:cs typeface="Calibri" pitchFamily="18" charset="0"/>
                        </a:rPr>
                        <a:t>portal</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10</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3" name="TextBox 1"/>
          <p:cNvSpPr txBox="1"/>
          <p:nvPr/>
        </p:nvSpPr>
        <p:spPr>
          <a:xfrm>
            <a:off x="3679246" y="4918102"/>
            <a:ext cx="346249" cy="238720"/>
          </a:xfrm>
          <a:prstGeom prst="rect">
            <a:avLst/>
          </a:prstGeom>
          <a:noFill/>
        </p:spPr>
        <p:txBody>
          <a:bodyPr wrap="none" lIns="0" tIns="0" rIns="0" rtlCol="0">
            <a:spAutoFit/>
          </a:bodyPr>
          <a:lstStyle/>
          <a:p>
            <a:pPr>
              <a:lnSpc>
                <a:spcPts val="1600"/>
              </a:lnSpc>
              <a:tabLst/>
            </a:pPr>
            <a:r>
              <a:rPr lang="en-US" altLang="zh-CN" sz="1266" dirty="0" smtClean="0">
                <a:solidFill>
                  <a:srgbClr val="FF6600"/>
                </a:solidFill>
                <a:latin typeface="微软雅黑" pitchFamily="18" charset="0"/>
                <a:cs typeface="微软雅黑" pitchFamily="18" charset="0"/>
              </a:rPr>
              <a:t>map</a:t>
            </a:r>
          </a:p>
        </p:txBody>
      </p:sp>
      <p:sp>
        <p:nvSpPr>
          <p:cNvPr id="34" name="TextBox 1"/>
          <p:cNvSpPr txBox="1"/>
          <p:nvPr/>
        </p:nvSpPr>
        <p:spPr>
          <a:xfrm>
            <a:off x="5237238" y="4918102"/>
            <a:ext cx="520976" cy="238720"/>
          </a:xfrm>
          <a:prstGeom prst="rect">
            <a:avLst/>
          </a:prstGeom>
          <a:noFill/>
        </p:spPr>
        <p:txBody>
          <a:bodyPr wrap="none" lIns="0" tIns="0" rIns="0" rtlCol="0">
            <a:spAutoFit/>
          </a:bodyPr>
          <a:lstStyle/>
          <a:p>
            <a:pPr>
              <a:lnSpc>
                <a:spcPts val="1600"/>
              </a:lnSpc>
              <a:tabLst/>
            </a:pPr>
            <a:r>
              <a:rPr lang="en-US" altLang="zh-CN" sz="1266" dirty="0" smtClean="0">
                <a:solidFill>
                  <a:srgbClr val="FF6600"/>
                </a:solidFill>
                <a:latin typeface="微软雅黑" pitchFamily="18" charset="0"/>
                <a:cs typeface="微软雅黑" pitchFamily="18" charset="0"/>
              </a:rPr>
              <a:t>shuffle</a:t>
            </a:r>
          </a:p>
        </p:txBody>
      </p:sp>
      <p:sp>
        <p:nvSpPr>
          <p:cNvPr id="35" name="TextBox 1"/>
          <p:cNvSpPr txBox="1"/>
          <p:nvPr/>
        </p:nvSpPr>
        <p:spPr>
          <a:xfrm>
            <a:off x="7024009" y="4918102"/>
            <a:ext cx="528286" cy="238720"/>
          </a:xfrm>
          <a:prstGeom prst="rect">
            <a:avLst/>
          </a:prstGeom>
          <a:noFill/>
        </p:spPr>
        <p:txBody>
          <a:bodyPr wrap="none" lIns="0" tIns="0" rIns="0" rtlCol="0">
            <a:spAutoFit/>
          </a:bodyPr>
          <a:lstStyle/>
          <a:p>
            <a:pPr>
              <a:lnSpc>
                <a:spcPts val="1600"/>
              </a:lnSpc>
              <a:tabLst/>
            </a:pPr>
            <a:r>
              <a:rPr lang="en-US" altLang="zh-CN" sz="1266" dirty="0" smtClean="0">
                <a:solidFill>
                  <a:srgbClr val="FF6600"/>
                </a:solidFill>
                <a:latin typeface="微软雅黑" pitchFamily="18" charset="0"/>
                <a:cs typeface="微软雅黑" pitchFamily="18" charset="0"/>
              </a:rPr>
              <a:t>reduce</a:t>
            </a:r>
          </a:p>
        </p:txBody>
      </p:sp>
      <p:sp>
        <p:nvSpPr>
          <p:cNvPr id="36" name="TextBox 1"/>
          <p:cNvSpPr txBox="1"/>
          <p:nvPr/>
        </p:nvSpPr>
        <p:spPr>
          <a:xfrm>
            <a:off x="457200" y="1196752"/>
            <a:ext cx="6756530" cy="571951"/>
          </a:xfrm>
          <a:prstGeom prst="rect">
            <a:avLst/>
          </a:prstGeom>
          <a:noFill/>
        </p:spPr>
        <p:txBody>
          <a:bodyPr wrap="none" lIns="0" tIns="0" rIns="0" rtlCol="0">
            <a:spAutoFit/>
          </a:bodyPr>
          <a:lstStyle/>
          <a:p>
            <a:pPr>
              <a:lnSpc>
                <a:spcPts val="2000"/>
              </a:lnSpc>
              <a:tabLst>
                <a:tab pos="596900" algn="l"/>
                <a:tab pos="787400" algn="l"/>
              </a:tabLst>
            </a:pPr>
            <a:r>
              <a:rPr lang="en-US" altLang="zh-CN" sz="2400" dirty="0" smtClean="0"/>
              <a:t>	</a:t>
            </a:r>
            <a:r>
              <a:rPr lang="en-US" altLang="zh-CN" sz="1600" dirty="0" smtClean="0">
                <a:solidFill>
                  <a:srgbClr val="C00000"/>
                </a:solidFill>
                <a:latin typeface="微软雅黑" pitchFamily="18" charset="0"/>
                <a:cs typeface="微软雅黑" pitchFamily="18" charset="0"/>
              </a:rPr>
              <a:t>INSERT</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微软雅黑" pitchFamily="18" charset="0"/>
                <a:cs typeface="微软雅黑" pitchFamily="18" charset="0"/>
              </a:rPr>
              <a:t>INTO</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微软雅黑" pitchFamily="18" charset="0"/>
                <a:cs typeface="微软雅黑" pitchFamily="18" charset="0"/>
              </a:rPr>
              <a:t>TABLE</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微软雅黑" pitchFamily="18" charset="0"/>
                <a:cs typeface="微软雅黑" pitchFamily="18" charset="0"/>
              </a:rPr>
              <a:t>sum_traffic</a:t>
            </a:r>
          </a:p>
          <a:p>
            <a:pPr>
              <a:lnSpc>
                <a:spcPts val="2100"/>
              </a:lnSpc>
              <a:tabLst>
                <a:tab pos="596900" algn="l"/>
                <a:tab pos="787400" algn="l"/>
              </a:tabLst>
            </a:pPr>
            <a:r>
              <a:rPr lang="en-US" altLang="zh-CN" sz="2400" dirty="0" smtClean="0"/>
              <a:t>		</a:t>
            </a:r>
            <a:r>
              <a:rPr lang="en-US" altLang="zh-CN" sz="1600" dirty="0" smtClean="0">
                <a:solidFill>
                  <a:srgbClr val="C00000"/>
                </a:solidFill>
                <a:latin typeface="微软雅黑" pitchFamily="18" charset="0"/>
                <a:cs typeface="微软雅黑" pitchFamily="18" charset="0"/>
              </a:rPr>
              <a:t>SELECT</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微软雅黑" pitchFamily="18" charset="0"/>
                <a:cs typeface="微软雅黑" pitchFamily="18" charset="0"/>
              </a:rPr>
              <a:t>category,</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微软雅黑" pitchFamily="18" charset="0"/>
                <a:cs typeface="微软雅黑" pitchFamily="18" charset="0"/>
              </a:rPr>
              <a:t>SUM(traffic)</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微软雅黑" pitchFamily="18" charset="0"/>
                <a:cs typeface="微软雅黑" pitchFamily="18" charset="0"/>
              </a:rPr>
              <a:t>FROM</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微软雅黑" pitchFamily="18" charset="0"/>
                <a:cs typeface="微软雅黑" pitchFamily="18" charset="0"/>
              </a:rPr>
              <a:t>log</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微软雅黑" pitchFamily="18" charset="0"/>
                <a:cs typeface="微软雅黑" pitchFamily="18" charset="0"/>
              </a:rPr>
              <a:t>GROUP</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微软雅黑" pitchFamily="18" charset="0"/>
                <a:cs typeface="微软雅黑" pitchFamily="18" charset="0"/>
              </a:rPr>
              <a:t>BY</a:t>
            </a:r>
            <a:r>
              <a:rPr lang="en-US" altLang="zh-CN" sz="1600" dirty="0" smtClean="0">
                <a:latin typeface="Times New Roman" pitchFamily="18" charset="0"/>
                <a:cs typeface="Times New Roman" pitchFamily="18" charset="0"/>
              </a:rPr>
              <a:t> </a:t>
            </a:r>
            <a:r>
              <a:rPr lang="en-US" altLang="zh-CN" sz="1600" dirty="0" smtClean="0">
                <a:solidFill>
                  <a:srgbClr val="C00000"/>
                </a:solidFill>
                <a:latin typeface="微软雅黑" pitchFamily="18" charset="0"/>
                <a:cs typeface="微软雅黑" pitchFamily="18" charset="0"/>
              </a:rPr>
              <a:t>category;</a:t>
            </a:r>
          </a:p>
        </p:txBody>
      </p:sp>
      <p:grpSp>
        <p:nvGrpSpPr>
          <p:cNvPr id="39" name="组合 38"/>
          <p:cNvGrpSpPr/>
          <p:nvPr/>
        </p:nvGrpSpPr>
        <p:grpSpPr>
          <a:xfrm>
            <a:off x="3724664" y="2863055"/>
            <a:ext cx="332257" cy="79755"/>
            <a:chOff x="4828153" y="4939161"/>
            <a:chExt cx="332257" cy="79755"/>
          </a:xfrm>
        </p:grpSpPr>
        <p:sp>
          <p:nvSpPr>
            <p:cNvPr id="40" name="Freeform 3"/>
            <p:cNvSpPr/>
            <p:nvPr/>
          </p:nvSpPr>
          <p:spPr>
            <a:xfrm>
              <a:off x="4828153" y="4966197"/>
              <a:ext cx="301779" cy="40208"/>
            </a:xfrm>
            <a:custGeom>
              <a:avLst/>
              <a:gdLst>
                <a:gd name="connsiteX0" fmla="*/ 10052 w 301779"/>
                <a:gd name="connsiteY0" fmla="*/ 10052 h 40208"/>
                <a:gd name="connsiteX1" fmla="*/ 291727 w 301779"/>
                <a:gd name="connsiteY1" fmla="*/ 10052 h 40208"/>
              </a:gdLst>
              <a:ahLst/>
              <a:cxnLst>
                <a:cxn ang="0">
                  <a:pos x="connsiteX0" y="connsiteY0"/>
                </a:cxn>
                <a:cxn ang="1">
                  <a:pos x="connsiteX1" y="connsiteY1"/>
                </a:cxn>
              </a:cxnLst>
              <a:rect l="l" t="t" r="r" b="b"/>
              <a:pathLst>
                <a:path w="301779" h="40208">
                  <a:moveTo>
                    <a:pt x="10052" y="10052"/>
                  </a:moveTo>
                  <a:lnTo>
                    <a:pt x="291727" y="10052"/>
                  </a:lnTo>
                </a:path>
              </a:pathLst>
            </a:custGeom>
            <a:ln w="254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Freeform 3"/>
            <p:cNvSpPr/>
            <p:nvPr/>
          </p:nvSpPr>
          <p:spPr>
            <a:xfrm>
              <a:off x="5071469" y="4939161"/>
              <a:ext cx="88941" cy="79755"/>
            </a:xfrm>
            <a:custGeom>
              <a:avLst/>
              <a:gdLst>
                <a:gd name="connsiteX0" fmla="*/ 88941 w 88941"/>
                <a:gd name="connsiteY0" fmla="*/ 43865 h 87731"/>
                <a:gd name="connsiteX1" fmla="*/ 13746 w 88941"/>
                <a:gd name="connsiteY1" fmla="*/ 87731 h 87731"/>
                <a:gd name="connsiteX2" fmla="*/ 13746 w 88941"/>
                <a:gd name="connsiteY2" fmla="*/ 87731 h 87731"/>
                <a:gd name="connsiteX3" fmla="*/ 0 w 88941"/>
                <a:gd name="connsiteY3" fmla="*/ 84113 h 87731"/>
                <a:gd name="connsiteX4" fmla="*/ 0 w 88941"/>
                <a:gd name="connsiteY4" fmla="*/ 84113 h 87731"/>
                <a:gd name="connsiteX5" fmla="*/ 3616 w 88941"/>
                <a:gd name="connsiteY5" fmla="*/ 70365 h 87731"/>
                <a:gd name="connsiteX6" fmla="*/ 49043 w 88941"/>
                <a:gd name="connsiteY6" fmla="*/ 43865 h 87731"/>
                <a:gd name="connsiteX7" fmla="*/ 3616 w 88941"/>
                <a:gd name="connsiteY7" fmla="*/ 17364 h 87731"/>
                <a:gd name="connsiteX8" fmla="*/ 3616 w 88941"/>
                <a:gd name="connsiteY8" fmla="*/ 17364 h 87731"/>
                <a:gd name="connsiteX9" fmla="*/ 0 w 88941"/>
                <a:gd name="connsiteY9" fmla="*/ 3617 h 87731"/>
                <a:gd name="connsiteX10" fmla="*/ 0 w 88941"/>
                <a:gd name="connsiteY10" fmla="*/ 3617 h 87731"/>
                <a:gd name="connsiteX11" fmla="*/ 0 w 88941"/>
                <a:gd name="connsiteY11" fmla="*/ 3617 h 87731"/>
                <a:gd name="connsiteX12" fmla="*/ 13746 w 88941"/>
                <a:gd name="connsiteY12" fmla="*/ 0 h 87731"/>
                <a:gd name="connsiteX13" fmla="*/ 88941 w 88941"/>
                <a:gd name="connsiteY13" fmla="*/ 43865 h 8773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Lst>
              <a:rect l="l" t="t" r="r" b="b"/>
              <a:pathLst>
                <a:path w="88941" h="87731">
                  <a:moveTo>
                    <a:pt x="88941" y="43865"/>
                  </a:moveTo>
                  <a:lnTo>
                    <a:pt x="13746" y="87731"/>
                  </a:lnTo>
                  <a:lnTo>
                    <a:pt x="13746" y="87731"/>
                  </a:lnTo>
                  <a:cubicBezTo>
                    <a:pt x="8952" y="90528"/>
                    <a:pt x="2796" y="88908"/>
                    <a:pt x="0" y="84113"/>
                  </a:cubicBezTo>
                  <a:lnTo>
                    <a:pt x="0" y="84113"/>
                  </a:lnTo>
                  <a:cubicBezTo>
                    <a:pt x="-2797" y="79318"/>
                    <a:pt x="-1177" y="73162"/>
                    <a:pt x="3616" y="70365"/>
                  </a:cubicBezTo>
                  <a:lnTo>
                    <a:pt x="49043" y="43865"/>
                  </a:lnTo>
                  <a:lnTo>
                    <a:pt x="3616" y="17364"/>
                  </a:lnTo>
                  <a:lnTo>
                    <a:pt x="3616" y="17364"/>
                  </a:lnTo>
                  <a:cubicBezTo>
                    <a:pt x="-1177" y="14568"/>
                    <a:pt x="-2797" y="8412"/>
                    <a:pt x="0" y="3617"/>
                  </a:cubicBezTo>
                  <a:cubicBezTo>
                    <a:pt x="0" y="3617"/>
                    <a:pt x="0" y="3617"/>
                    <a:pt x="0" y="3617"/>
                  </a:cubicBezTo>
                  <a:lnTo>
                    <a:pt x="0" y="3617"/>
                  </a:lnTo>
                  <a:cubicBezTo>
                    <a:pt x="2796" y="-1178"/>
                    <a:pt x="8952" y="-2797"/>
                    <a:pt x="13746" y="0"/>
                  </a:cubicBezTo>
                  <a:lnTo>
                    <a:pt x="88941" y="43865"/>
                  </a:lnTo>
                </a:path>
              </a:pathLst>
            </a:custGeom>
            <a:solidFill>
              <a:srgbClr val="C0504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3723716" y="3707847"/>
            <a:ext cx="332257" cy="79755"/>
            <a:chOff x="4828153" y="4939161"/>
            <a:chExt cx="332257" cy="79755"/>
          </a:xfrm>
        </p:grpSpPr>
        <p:sp>
          <p:nvSpPr>
            <p:cNvPr id="43" name="Freeform 3"/>
            <p:cNvSpPr/>
            <p:nvPr/>
          </p:nvSpPr>
          <p:spPr>
            <a:xfrm>
              <a:off x="4828153" y="4966197"/>
              <a:ext cx="301779" cy="40208"/>
            </a:xfrm>
            <a:custGeom>
              <a:avLst/>
              <a:gdLst>
                <a:gd name="connsiteX0" fmla="*/ 10052 w 301779"/>
                <a:gd name="connsiteY0" fmla="*/ 10052 h 40208"/>
                <a:gd name="connsiteX1" fmla="*/ 291727 w 301779"/>
                <a:gd name="connsiteY1" fmla="*/ 10052 h 40208"/>
              </a:gdLst>
              <a:ahLst/>
              <a:cxnLst>
                <a:cxn ang="0">
                  <a:pos x="connsiteX0" y="connsiteY0"/>
                </a:cxn>
                <a:cxn ang="1">
                  <a:pos x="connsiteX1" y="connsiteY1"/>
                </a:cxn>
              </a:cxnLst>
              <a:rect l="l" t="t" r="r" b="b"/>
              <a:pathLst>
                <a:path w="301779" h="40208">
                  <a:moveTo>
                    <a:pt x="10052" y="10052"/>
                  </a:moveTo>
                  <a:lnTo>
                    <a:pt x="291727" y="10052"/>
                  </a:lnTo>
                </a:path>
              </a:pathLst>
            </a:custGeom>
            <a:ln w="254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Freeform 3"/>
            <p:cNvSpPr/>
            <p:nvPr/>
          </p:nvSpPr>
          <p:spPr>
            <a:xfrm>
              <a:off x="5071469" y="4939161"/>
              <a:ext cx="88941" cy="79755"/>
            </a:xfrm>
            <a:custGeom>
              <a:avLst/>
              <a:gdLst>
                <a:gd name="connsiteX0" fmla="*/ 88941 w 88941"/>
                <a:gd name="connsiteY0" fmla="*/ 43865 h 87731"/>
                <a:gd name="connsiteX1" fmla="*/ 13746 w 88941"/>
                <a:gd name="connsiteY1" fmla="*/ 87731 h 87731"/>
                <a:gd name="connsiteX2" fmla="*/ 13746 w 88941"/>
                <a:gd name="connsiteY2" fmla="*/ 87731 h 87731"/>
                <a:gd name="connsiteX3" fmla="*/ 0 w 88941"/>
                <a:gd name="connsiteY3" fmla="*/ 84113 h 87731"/>
                <a:gd name="connsiteX4" fmla="*/ 0 w 88941"/>
                <a:gd name="connsiteY4" fmla="*/ 84113 h 87731"/>
                <a:gd name="connsiteX5" fmla="*/ 3616 w 88941"/>
                <a:gd name="connsiteY5" fmla="*/ 70365 h 87731"/>
                <a:gd name="connsiteX6" fmla="*/ 49043 w 88941"/>
                <a:gd name="connsiteY6" fmla="*/ 43865 h 87731"/>
                <a:gd name="connsiteX7" fmla="*/ 3616 w 88941"/>
                <a:gd name="connsiteY7" fmla="*/ 17364 h 87731"/>
                <a:gd name="connsiteX8" fmla="*/ 3616 w 88941"/>
                <a:gd name="connsiteY8" fmla="*/ 17364 h 87731"/>
                <a:gd name="connsiteX9" fmla="*/ 0 w 88941"/>
                <a:gd name="connsiteY9" fmla="*/ 3617 h 87731"/>
                <a:gd name="connsiteX10" fmla="*/ 0 w 88941"/>
                <a:gd name="connsiteY10" fmla="*/ 3617 h 87731"/>
                <a:gd name="connsiteX11" fmla="*/ 0 w 88941"/>
                <a:gd name="connsiteY11" fmla="*/ 3617 h 87731"/>
                <a:gd name="connsiteX12" fmla="*/ 13746 w 88941"/>
                <a:gd name="connsiteY12" fmla="*/ 0 h 87731"/>
                <a:gd name="connsiteX13" fmla="*/ 88941 w 88941"/>
                <a:gd name="connsiteY13" fmla="*/ 43865 h 8773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Lst>
              <a:rect l="l" t="t" r="r" b="b"/>
              <a:pathLst>
                <a:path w="88941" h="87731">
                  <a:moveTo>
                    <a:pt x="88941" y="43865"/>
                  </a:moveTo>
                  <a:lnTo>
                    <a:pt x="13746" y="87731"/>
                  </a:lnTo>
                  <a:lnTo>
                    <a:pt x="13746" y="87731"/>
                  </a:lnTo>
                  <a:cubicBezTo>
                    <a:pt x="8952" y="90528"/>
                    <a:pt x="2796" y="88908"/>
                    <a:pt x="0" y="84113"/>
                  </a:cubicBezTo>
                  <a:lnTo>
                    <a:pt x="0" y="84113"/>
                  </a:lnTo>
                  <a:cubicBezTo>
                    <a:pt x="-2797" y="79318"/>
                    <a:pt x="-1177" y="73162"/>
                    <a:pt x="3616" y="70365"/>
                  </a:cubicBezTo>
                  <a:lnTo>
                    <a:pt x="49043" y="43865"/>
                  </a:lnTo>
                  <a:lnTo>
                    <a:pt x="3616" y="17364"/>
                  </a:lnTo>
                  <a:lnTo>
                    <a:pt x="3616" y="17364"/>
                  </a:lnTo>
                  <a:cubicBezTo>
                    <a:pt x="-1177" y="14568"/>
                    <a:pt x="-2797" y="8412"/>
                    <a:pt x="0" y="3617"/>
                  </a:cubicBezTo>
                  <a:cubicBezTo>
                    <a:pt x="0" y="3617"/>
                    <a:pt x="0" y="3617"/>
                    <a:pt x="0" y="3617"/>
                  </a:cubicBezTo>
                  <a:lnTo>
                    <a:pt x="0" y="3617"/>
                  </a:lnTo>
                  <a:cubicBezTo>
                    <a:pt x="2796" y="-1178"/>
                    <a:pt x="8952" y="-2797"/>
                    <a:pt x="13746" y="0"/>
                  </a:cubicBezTo>
                  <a:lnTo>
                    <a:pt x="88941" y="43865"/>
                  </a:lnTo>
                </a:path>
              </a:pathLst>
            </a:custGeom>
            <a:solidFill>
              <a:srgbClr val="C0504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5347785" y="2491178"/>
            <a:ext cx="332257" cy="79755"/>
            <a:chOff x="4828153" y="4939161"/>
            <a:chExt cx="332257" cy="79755"/>
          </a:xfrm>
        </p:grpSpPr>
        <p:sp>
          <p:nvSpPr>
            <p:cNvPr id="46" name="Freeform 3"/>
            <p:cNvSpPr/>
            <p:nvPr/>
          </p:nvSpPr>
          <p:spPr>
            <a:xfrm>
              <a:off x="4828153" y="4966197"/>
              <a:ext cx="301779" cy="40208"/>
            </a:xfrm>
            <a:custGeom>
              <a:avLst/>
              <a:gdLst>
                <a:gd name="connsiteX0" fmla="*/ 10052 w 301779"/>
                <a:gd name="connsiteY0" fmla="*/ 10052 h 40208"/>
                <a:gd name="connsiteX1" fmla="*/ 291727 w 301779"/>
                <a:gd name="connsiteY1" fmla="*/ 10052 h 40208"/>
              </a:gdLst>
              <a:ahLst/>
              <a:cxnLst>
                <a:cxn ang="0">
                  <a:pos x="connsiteX0" y="connsiteY0"/>
                </a:cxn>
                <a:cxn ang="1">
                  <a:pos x="connsiteX1" y="connsiteY1"/>
                </a:cxn>
              </a:cxnLst>
              <a:rect l="l" t="t" r="r" b="b"/>
              <a:pathLst>
                <a:path w="301779" h="40208">
                  <a:moveTo>
                    <a:pt x="10052" y="10052"/>
                  </a:moveTo>
                  <a:lnTo>
                    <a:pt x="291727" y="10052"/>
                  </a:lnTo>
                </a:path>
              </a:pathLst>
            </a:custGeom>
            <a:ln w="254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Freeform 3"/>
            <p:cNvSpPr/>
            <p:nvPr/>
          </p:nvSpPr>
          <p:spPr>
            <a:xfrm>
              <a:off x="5071469" y="4939161"/>
              <a:ext cx="88941" cy="79755"/>
            </a:xfrm>
            <a:custGeom>
              <a:avLst/>
              <a:gdLst>
                <a:gd name="connsiteX0" fmla="*/ 88941 w 88941"/>
                <a:gd name="connsiteY0" fmla="*/ 43865 h 87731"/>
                <a:gd name="connsiteX1" fmla="*/ 13746 w 88941"/>
                <a:gd name="connsiteY1" fmla="*/ 87731 h 87731"/>
                <a:gd name="connsiteX2" fmla="*/ 13746 w 88941"/>
                <a:gd name="connsiteY2" fmla="*/ 87731 h 87731"/>
                <a:gd name="connsiteX3" fmla="*/ 0 w 88941"/>
                <a:gd name="connsiteY3" fmla="*/ 84113 h 87731"/>
                <a:gd name="connsiteX4" fmla="*/ 0 w 88941"/>
                <a:gd name="connsiteY4" fmla="*/ 84113 h 87731"/>
                <a:gd name="connsiteX5" fmla="*/ 3616 w 88941"/>
                <a:gd name="connsiteY5" fmla="*/ 70365 h 87731"/>
                <a:gd name="connsiteX6" fmla="*/ 49043 w 88941"/>
                <a:gd name="connsiteY6" fmla="*/ 43865 h 87731"/>
                <a:gd name="connsiteX7" fmla="*/ 3616 w 88941"/>
                <a:gd name="connsiteY7" fmla="*/ 17364 h 87731"/>
                <a:gd name="connsiteX8" fmla="*/ 3616 w 88941"/>
                <a:gd name="connsiteY8" fmla="*/ 17364 h 87731"/>
                <a:gd name="connsiteX9" fmla="*/ 0 w 88941"/>
                <a:gd name="connsiteY9" fmla="*/ 3617 h 87731"/>
                <a:gd name="connsiteX10" fmla="*/ 0 w 88941"/>
                <a:gd name="connsiteY10" fmla="*/ 3617 h 87731"/>
                <a:gd name="connsiteX11" fmla="*/ 0 w 88941"/>
                <a:gd name="connsiteY11" fmla="*/ 3617 h 87731"/>
                <a:gd name="connsiteX12" fmla="*/ 13746 w 88941"/>
                <a:gd name="connsiteY12" fmla="*/ 0 h 87731"/>
                <a:gd name="connsiteX13" fmla="*/ 88941 w 88941"/>
                <a:gd name="connsiteY13" fmla="*/ 43865 h 8773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Lst>
              <a:rect l="l" t="t" r="r" b="b"/>
              <a:pathLst>
                <a:path w="88941" h="87731">
                  <a:moveTo>
                    <a:pt x="88941" y="43865"/>
                  </a:moveTo>
                  <a:lnTo>
                    <a:pt x="13746" y="87731"/>
                  </a:lnTo>
                  <a:lnTo>
                    <a:pt x="13746" y="87731"/>
                  </a:lnTo>
                  <a:cubicBezTo>
                    <a:pt x="8952" y="90528"/>
                    <a:pt x="2796" y="88908"/>
                    <a:pt x="0" y="84113"/>
                  </a:cubicBezTo>
                  <a:lnTo>
                    <a:pt x="0" y="84113"/>
                  </a:lnTo>
                  <a:cubicBezTo>
                    <a:pt x="-2797" y="79318"/>
                    <a:pt x="-1177" y="73162"/>
                    <a:pt x="3616" y="70365"/>
                  </a:cubicBezTo>
                  <a:lnTo>
                    <a:pt x="49043" y="43865"/>
                  </a:lnTo>
                  <a:lnTo>
                    <a:pt x="3616" y="17364"/>
                  </a:lnTo>
                  <a:lnTo>
                    <a:pt x="3616" y="17364"/>
                  </a:lnTo>
                  <a:cubicBezTo>
                    <a:pt x="-1177" y="14568"/>
                    <a:pt x="-2797" y="8412"/>
                    <a:pt x="0" y="3617"/>
                  </a:cubicBezTo>
                  <a:cubicBezTo>
                    <a:pt x="0" y="3617"/>
                    <a:pt x="0" y="3617"/>
                    <a:pt x="0" y="3617"/>
                  </a:cubicBezTo>
                  <a:lnTo>
                    <a:pt x="0" y="3617"/>
                  </a:lnTo>
                  <a:cubicBezTo>
                    <a:pt x="2796" y="-1178"/>
                    <a:pt x="8952" y="-2797"/>
                    <a:pt x="13746" y="0"/>
                  </a:cubicBezTo>
                  <a:lnTo>
                    <a:pt x="88941" y="43865"/>
                  </a:lnTo>
                </a:path>
              </a:pathLst>
            </a:custGeom>
            <a:solidFill>
              <a:srgbClr val="C0504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5346837" y="3335970"/>
            <a:ext cx="332257" cy="79755"/>
            <a:chOff x="4828153" y="4939161"/>
            <a:chExt cx="332257" cy="79755"/>
          </a:xfrm>
        </p:grpSpPr>
        <p:sp>
          <p:nvSpPr>
            <p:cNvPr id="49" name="Freeform 3"/>
            <p:cNvSpPr/>
            <p:nvPr/>
          </p:nvSpPr>
          <p:spPr>
            <a:xfrm>
              <a:off x="4828153" y="4966197"/>
              <a:ext cx="301779" cy="40208"/>
            </a:xfrm>
            <a:custGeom>
              <a:avLst/>
              <a:gdLst>
                <a:gd name="connsiteX0" fmla="*/ 10052 w 301779"/>
                <a:gd name="connsiteY0" fmla="*/ 10052 h 40208"/>
                <a:gd name="connsiteX1" fmla="*/ 291727 w 301779"/>
                <a:gd name="connsiteY1" fmla="*/ 10052 h 40208"/>
              </a:gdLst>
              <a:ahLst/>
              <a:cxnLst>
                <a:cxn ang="0">
                  <a:pos x="connsiteX0" y="connsiteY0"/>
                </a:cxn>
                <a:cxn ang="1">
                  <a:pos x="connsiteX1" y="connsiteY1"/>
                </a:cxn>
              </a:cxnLst>
              <a:rect l="l" t="t" r="r" b="b"/>
              <a:pathLst>
                <a:path w="301779" h="40208">
                  <a:moveTo>
                    <a:pt x="10052" y="10052"/>
                  </a:moveTo>
                  <a:lnTo>
                    <a:pt x="291727" y="10052"/>
                  </a:lnTo>
                </a:path>
              </a:pathLst>
            </a:custGeom>
            <a:ln w="254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Freeform 3"/>
            <p:cNvSpPr/>
            <p:nvPr/>
          </p:nvSpPr>
          <p:spPr>
            <a:xfrm>
              <a:off x="5071469" y="4939161"/>
              <a:ext cx="88941" cy="79755"/>
            </a:xfrm>
            <a:custGeom>
              <a:avLst/>
              <a:gdLst>
                <a:gd name="connsiteX0" fmla="*/ 88941 w 88941"/>
                <a:gd name="connsiteY0" fmla="*/ 43865 h 87731"/>
                <a:gd name="connsiteX1" fmla="*/ 13746 w 88941"/>
                <a:gd name="connsiteY1" fmla="*/ 87731 h 87731"/>
                <a:gd name="connsiteX2" fmla="*/ 13746 w 88941"/>
                <a:gd name="connsiteY2" fmla="*/ 87731 h 87731"/>
                <a:gd name="connsiteX3" fmla="*/ 0 w 88941"/>
                <a:gd name="connsiteY3" fmla="*/ 84113 h 87731"/>
                <a:gd name="connsiteX4" fmla="*/ 0 w 88941"/>
                <a:gd name="connsiteY4" fmla="*/ 84113 h 87731"/>
                <a:gd name="connsiteX5" fmla="*/ 3616 w 88941"/>
                <a:gd name="connsiteY5" fmla="*/ 70365 h 87731"/>
                <a:gd name="connsiteX6" fmla="*/ 49043 w 88941"/>
                <a:gd name="connsiteY6" fmla="*/ 43865 h 87731"/>
                <a:gd name="connsiteX7" fmla="*/ 3616 w 88941"/>
                <a:gd name="connsiteY7" fmla="*/ 17364 h 87731"/>
                <a:gd name="connsiteX8" fmla="*/ 3616 w 88941"/>
                <a:gd name="connsiteY8" fmla="*/ 17364 h 87731"/>
                <a:gd name="connsiteX9" fmla="*/ 0 w 88941"/>
                <a:gd name="connsiteY9" fmla="*/ 3617 h 87731"/>
                <a:gd name="connsiteX10" fmla="*/ 0 w 88941"/>
                <a:gd name="connsiteY10" fmla="*/ 3617 h 87731"/>
                <a:gd name="connsiteX11" fmla="*/ 0 w 88941"/>
                <a:gd name="connsiteY11" fmla="*/ 3617 h 87731"/>
                <a:gd name="connsiteX12" fmla="*/ 13746 w 88941"/>
                <a:gd name="connsiteY12" fmla="*/ 0 h 87731"/>
                <a:gd name="connsiteX13" fmla="*/ 88941 w 88941"/>
                <a:gd name="connsiteY13" fmla="*/ 43865 h 8773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Lst>
              <a:rect l="l" t="t" r="r" b="b"/>
              <a:pathLst>
                <a:path w="88941" h="87731">
                  <a:moveTo>
                    <a:pt x="88941" y="43865"/>
                  </a:moveTo>
                  <a:lnTo>
                    <a:pt x="13746" y="87731"/>
                  </a:lnTo>
                  <a:lnTo>
                    <a:pt x="13746" y="87731"/>
                  </a:lnTo>
                  <a:cubicBezTo>
                    <a:pt x="8952" y="90528"/>
                    <a:pt x="2796" y="88908"/>
                    <a:pt x="0" y="84113"/>
                  </a:cubicBezTo>
                  <a:lnTo>
                    <a:pt x="0" y="84113"/>
                  </a:lnTo>
                  <a:cubicBezTo>
                    <a:pt x="-2797" y="79318"/>
                    <a:pt x="-1177" y="73162"/>
                    <a:pt x="3616" y="70365"/>
                  </a:cubicBezTo>
                  <a:lnTo>
                    <a:pt x="49043" y="43865"/>
                  </a:lnTo>
                  <a:lnTo>
                    <a:pt x="3616" y="17364"/>
                  </a:lnTo>
                  <a:lnTo>
                    <a:pt x="3616" y="17364"/>
                  </a:lnTo>
                  <a:cubicBezTo>
                    <a:pt x="-1177" y="14568"/>
                    <a:pt x="-2797" y="8412"/>
                    <a:pt x="0" y="3617"/>
                  </a:cubicBezTo>
                  <a:cubicBezTo>
                    <a:pt x="0" y="3617"/>
                    <a:pt x="0" y="3617"/>
                    <a:pt x="0" y="3617"/>
                  </a:cubicBezTo>
                  <a:lnTo>
                    <a:pt x="0" y="3617"/>
                  </a:lnTo>
                  <a:cubicBezTo>
                    <a:pt x="2796" y="-1178"/>
                    <a:pt x="8952" y="-2797"/>
                    <a:pt x="13746" y="0"/>
                  </a:cubicBezTo>
                  <a:lnTo>
                    <a:pt x="88941" y="43865"/>
                  </a:lnTo>
                </a:path>
              </a:pathLst>
            </a:custGeom>
            <a:solidFill>
              <a:srgbClr val="C0504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a:off x="5346837" y="4113518"/>
            <a:ext cx="332257" cy="79755"/>
            <a:chOff x="4828153" y="4939161"/>
            <a:chExt cx="332257" cy="79755"/>
          </a:xfrm>
        </p:grpSpPr>
        <p:sp>
          <p:nvSpPr>
            <p:cNvPr id="52" name="Freeform 3"/>
            <p:cNvSpPr/>
            <p:nvPr/>
          </p:nvSpPr>
          <p:spPr>
            <a:xfrm>
              <a:off x="4828153" y="4966197"/>
              <a:ext cx="301779" cy="40208"/>
            </a:xfrm>
            <a:custGeom>
              <a:avLst/>
              <a:gdLst>
                <a:gd name="connsiteX0" fmla="*/ 10052 w 301779"/>
                <a:gd name="connsiteY0" fmla="*/ 10052 h 40208"/>
                <a:gd name="connsiteX1" fmla="*/ 291727 w 301779"/>
                <a:gd name="connsiteY1" fmla="*/ 10052 h 40208"/>
              </a:gdLst>
              <a:ahLst/>
              <a:cxnLst>
                <a:cxn ang="0">
                  <a:pos x="connsiteX0" y="connsiteY0"/>
                </a:cxn>
                <a:cxn ang="1">
                  <a:pos x="connsiteX1" y="connsiteY1"/>
                </a:cxn>
              </a:cxnLst>
              <a:rect l="l" t="t" r="r" b="b"/>
              <a:pathLst>
                <a:path w="301779" h="40208">
                  <a:moveTo>
                    <a:pt x="10052" y="10052"/>
                  </a:moveTo>
                  <a:lnTo>
                    <a:pt x="291727" y="10052"/>
                  </a:lnTo>
                </a:path>
              </a:pathLst>
            </a:custGeom>
            <a:ln w="254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Freeform 3"/>
            <p:cNvSpPr/>
            <p:nvPr/>
          </p:nvSpPr>
          <p:spPr>
            <a:xfrm>
              <a:off x="5071469" y="4939161"/>
              <a:ext cx="88941" cy="79755"/>
            </a:xfrm>
            <a:custGeom>
              <a:avLst/>
              <a:gdLst>
                <a:gd name="connsiteX0" fmla="*/ 88941 w 88941"/>
                <a:gd name="connsiteY0" fmla="*/ 43865 h 87731"/>
                <a:gd name="connsiteX1" fmla="*/ 13746 w 88941"/>
                <a:gd name="connsiteY1" fmla="*/ 87731 h 87731"/>
                <a:gd name="connsiteX2" fmla="*/ 13746 w 88941"/>
                <a:gd name="connsiteY2" fmla="*/ 87731 h 87731"/>
                <a:gd name="connsiteX3" fmla="*/ 0 w 88941"/>
                <a:gd name="connsiteY3" fmla="*/ 84113 h 87731"/>
                <a:gd name="connsiteX4" fmla="*/ 0 w 88941"/>
                <a:gd name="connsiteY4" fmla="*/ 84113 h 87731"/>
                <a:gd name="connsiteX5" fmla="*/ 3616 w 88941"/>
                <a:gd name="connsiteY5" fmla="*/ 70365 h 87731"/>
                <a:gd name="connsiteX6" fmla="*/ 49043 w 88941"/>
                <a:gd name="connsiteY6" fmla="*/ 43865 h 87731"/>
                <a:gd name="connsiteX7" fmla="*/ 3616 w 88941"/>
                <a:gd name="connsiteY7" fmla="*/ 17364 h 87731"/>
                <a:gd name="connsiteX8" fmla="*/ 3616 w 88941"/>
                <a:gd name="connsiteY8" fmla="*/ 17364 h 87731"/>
                <a:gd name="connsiteX9" fmla="*/ 0 w 88941"/>
                <a:gd name="connsiteY9" fmla="*/ 3617 h 87731"/>
                <a:gd name="connsiteX10" fmla="*/ 0 w 88941"/>
                <a:gd name="connsiteY10" fmla="*/ 3617 h 87731"/>
                <a:gd name="connsiteX11" fmla="*/ 0 w 88941"/>
                <a:gd name="connsiteY11" fmla="*/ 3617 h 87731"/>
                <a:gd name="connsiteX12" fmla="*/ 13746 w 88941"/>
                <a:gd name="connsiteY12" fmla="*/ 0 h 87731"/>
                <a:gd name="connsiteX13" fmla="*/ 88941 w 88941"/>
                <a:gd name="connsiteY13" fmla="*/ 43865 h 8773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Lst>
              <a:rect l="l" t="t" r="r" b="b"/>
              <a:pathLst>
                <a:path w="88941" h="87731">
                  <a:moveTo>
                    <a:pt x="88941" y="43865"/>
                  </a:moveTo>
                  <a:lnTo>
                    <a:pt x="13746" y="87731"/>
                  </a:lnTo>
                  <a:lnTo>
                    <a:pt x="13746" y="87731"/>
                  </a:lnTo>
                  <a:cubicBezTo>
                    <a:pt x="8952" y="90528"/>
                    <a:pt x="2796" y="88908"/>
                    <a:pt x="0" y="84113"/>
                  </a:cubicBezTo>
                  <a:lnTo>
                    <a:pt x="0" y="84113"/>
                  </a:lnTo>
                  <a:cubicBezTo>
                    <a:pt x="-2797" y="79318"/>
                    <a:pt x="-1177" y="73162"/>
                    <a:pt x="3616" y="70365"/>
                  </a:cubicBezTo>
                  <a:lnTo>
                    <a:pt x="49043" y="43865"/>
                  </a:lnTo>
                  <a:lnTo>
                    <a:pt x="3616" y="17364"/>
                  </a:lnTo>
                  <a:lnTo>
                    <a:pt x="3616" y="17364"/>
                  </a:lnTo>
                  <a:cubicBezTo>
                    <a:pt x="-1177" y="14568"/>
                    <a:pt x="-2797" y="8412"/>
                    <a:pt x="0" y="3617"/>
                  </a:cubicBezTo>
                  <a:cubicBezTo>
                    <a:pt x="0" y="3617"/>
                    <a:pt x="0" y="3617"/>
                    <a:pt x="0" y="3617"/>
                  </a:cubicBezTo>
                  <a:lnTo>
                    <a:pt x="0" y="3617"/>
                  </a:lnTo>
                  <a:cubicBezTo>
                    <a:pt x="2796" y="-1178"/>
                    <a:pt x="8952" y="-2797"/>
                    <a:pt x="13746" y="0"/>
                  </a:cubicBezTo>
                  <a:lnTo>
                    <a:pt x="88941" y="43865"/>
                  </a:lnTo>
                </a:path>
              </a:pathLst>
            </a:custGeom>
            <a:solidFill>
              <a:srgbClr val="C0504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p:cNvGrpSpPr/>
          <p:nvPr/>
        </p:nvGrpSpPr>
        <p:grpSpPr>
          <a:xfrm>
            <a:off x="7000366" y="3325297"/>
            <a:ext cx="332257" cy="79755"/>
            <a:chOff x="4828153" y="4939161"/>
            <a:chExt cx="332257" cy="79755"/>
          </a:xfrm>
        </p:grpSpPr>
        <p:sp>
          <p:nvSpPr>
            <p:cNvPr id="55" name="Freeform 3"/>
            <p:cNvSpPr/>
            <p:nvPr/>
          </p:nvSpPr>
          <p:spPr>
            <a:xfrm>
              <a:off x="4828153" y="4966197"/>
              <a:ext cx="301779" cy="40208"/>
            </a:xfrm>
            <a:custGeom>
              <a:avLst/>
              <a:gdLst>
                <a:gd name="connsiteX0" fmla="*/ 10052 w 301779"/>
                <a:gd name="connsiteY0" fmla="*/ 10052 h 40208"/>
                <a:gd name="connsiteX1" fmla="*/ 291727 w 301779"/>
                <a:gd name="connsiteY1" fmla="*/ 10052 h 40208"/>
              </a:gdLst>
              <a:ahLst/>
              <a:cxnLst>
                <a:cxn ang="0">
                  <a:pos x="connsiteX0" y="connsiteY0"/>
                </a:cxn>
                <a:cxn ang="1">
                  <a:pos x="connsiteX1" y="connsiteY1"/>
                </a:cxn>
              </a:cxnLst>
              <a:rect l="l" t="t" r="r" b="b"/>
              <a:pathLst>
                <a:path w="301779" h="40208">
                  <a:moveTo>
                    <a:pt x="10052" y="10052"/>
                  </a:moveTo>
                  <a:lnTo>
                    <a:pt x="291727" y="10052"/>
                  </a:lnTo>
                </a:path>
              </a:pathLst>
            </a:custGeom>
            <a:ln w="254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Freeform 3"/>
            <p:cNvSpPr/>
            <p:nvPr/>
          </p:nvSpPr>
          <p:spPr>
            <a:xfrm>
              <a:off x="5071469" y="4939161"/>
              <a:ext cx="88941" cy="79755"/>
            </a:xfrm>
            <a:custGeom>
              <a:avLst/>
              <a:gdLst>
                <a:gd name="connsiteX0" fmla="*/ 88941 w 88941"/>
                <a:gd name="connsiteY0" fmla="*/ 43865 h 87731"/>
                <a:gd name="connsiteX1" fmla="*/ 13746 w 88941"/>
                <a:gd name="connsiteY1" fmla="*/ 87731 h 87731"/>
                <a:gd name="connsiteX2" fmla="*/ 13746 w 88941"/>
                <a:gd name="connsiteY2" fmla="*/ 87731 h 87731"/>
                <a:gd name="connsiteX3" fmla="*/ 0 w 88941"/>
                <a:gd name="connsiteY3" fmla="*/ 84113 h 87731"/>
                <a:gd name="connsiteX4" fmla="*/ 0 w 88941"/>
                <a:gd name="connsiteY4" fmla="*/ 84113 h 87731"/>
                <a:gd name="connsiteX5" fmla="*/ 3616 w 88941"/>
                <a:gd name="connsiteY5" fmla="*/ 70365 h 87731"/>
                <a:gd name="connsiteX6" fmla="*/ 49043 w 88941"/>
                <a:gd name="connsiteY6" fmla="*/ 43865 h 87731"/>
                <a:gd name="connsiteX7" fmla="*/ 3616 w 88941"/>
                <a:gd name="connsiteY7" fmla="*/ 17364 h 87731"/>
                <a:gd name="connsiteX8" fmla="*/ 3616 w 88941"/>
                <a:gd name="connsiteY8" fmla="*/ 17364 h 87731"/>
                <a:gd name="connsiteX9" fmla="*/ 0 w 88941"/>
                <a:gd name="connsiteY9" fmla="*/ 3617 h 87731"/>
                <a:gd name="connsiteX10" fmla="*/ 0 w 88941"/>
                <a:gd name="connsiteY10" fmla="*/ 3617 h 87731"/>
                <a:gd name="connsiteX11" fmla="*/ 0 w 88941"/>
                <a:gd name="connsiteY11" fmla="*/ 3617 h 87731"/>
                <a:gd name="connsiteX12" fmla="*/ 13746 w 88941"/>
                <a:gd name="connsiteY12" fmla="*/ 0 h 87731"/>
                <a:gd name="connsiteX13" fmla="*/ 88941 w 88941"/>
                <a:gd name="connsiteY13" fmla="*/ 43865 h 8773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Lst>
              <a:rect l="l" t="t" r="r" b="b"/>
              <a:pathLst>
                <a:path w="88941" h="87731">
                  <a:moveTo>
                    <a:pt x="88941" y="43865"/>
                  </a:moveTo>
                  <a:lnTo>
                    <a:pt x="13746" y="87731"/>
                  </a:lnTo>
                  <a:lnTo>
                    <a:pt x="13746" y="87731"/>
                  </a:lnTo>
                  <a:cubicBezTo>
                    <a:pt x="8952" y="90528"/>
                    <a:pt x="2796" y="88908"/>
                    <a:pt x="0" y="84113"/>
                  </a:cubicBezTo>
                  <a:lnTo>
                    <a:pt x="0" y="84113"/>
                  </a:lnTo>
                  <a:cubicBezTo>
                    <a:pt x="-2797" y="79318"/>
                    <a:pt x="-1177" y="73162"/>
                    <a:pt x="3616" y="70365"/>
                  </a:cubicBezTo>
                  <a:lnTo>
                    <a:pt x="49043" y="43865"/>
                  </a:lnTo>
                  <a:lnTo>
                    <a:pt x="3616" y="17364"/>
                  </a:lnTo>
                  <a:lnTo>
                    <a:pt x="3616" y="17364"/>
                  </a:lnTo>
                  <a:cubicBezTo>
                    <a:pt x="-1177" y="14568"/>
                    <a:pt x="-2797" y="8412"/>
                    <a:pt x="0" y="3617"/>
                  </a:cubicBezTo>
                  <a:cubicBezTo>
                    <a:pt x="0" y="3617"/>
                    <a:pt x="0" y="3617"/>
                    <a:pt x="0" y="3617"/>
                  </a:cubicBezTo>
                  <a:lnTo>
                    <a:pt x="0" y="3617"/>
                  </a:lnTo>
                  <a:cubicBezTo>
                    <a:pt x="2796" y="-1178"/>
                    <a:pt x="8952" y="-2797"/>
                    <a:pt x="13746" y="0"/>
                  </a:cubicBezTo>
                  <a:lnTo>
                    <a:pt x="88941" y="43865"/>
                  </a:lnTo>
                </a:path>
              </a:pathLst>
            </a:custGeom>
            <a:solidFill>
              <a:srgbClr val="C0504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99578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HQL</a:t>
            </a:r>
            <a:r>
              <a:rPr lang="zh-CN" altLang="en-US" dirty="0" smtClean="0"/>
              <a:t>内建函数</a:t>
            </a:r>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27</a:t>
            </a:fld>
            <a:endParaRPr lang="zh-CN" altLang="en-US" dirty="0"/>
          </a:p>
        </p:txBody>
      </p:sp>
      <p:sp>
        <p:nvSpPr>
          <p:cNvPr id="5" name="TextBox 1"/>
          <p:cNvSpPr txBox="1"/>
          <p:nvPr/>
        </p:nvSpPr>
        <p:spPr>
          <a:xfrm>
            <a:off x="457200" y="1268760"/>
            <a:ext cx="1373774" cy="302647"/>
          </a:xfrm>
          <a:prstGeom prst="rect">
            <a:avLst/>
          </a:prstGeom>
          <a:noFill/>
        </p:spPr>
        <p:txBody>
          <a:bodyPr wrap="none" lIns="0" tIns="0" rIns="0" rtlCol="0">
            <a:spAutoFit/>
          </a:bodyPr>
          <a:lstStyle/>
          <a:p>
            <a:pPr>
              <a:lnSpc>
                <a:spcPts val="2000"/>
              </a:lnSpc>
              <a:tabLst/>
            </a:pPr>
            <a:r>
              <a:rPr lang="en-US" altLang="zh-CN" dirty="0" smtClean="0">
                <a:solidFill>
                  <a:srgbClr val="000000"/>
                </a:solidFill>
                <a:latin typeface="Wingdings" pitchFamily="18" charset="0"/>
                <a:cs typeface="Wingdings" pitchFamily="18" charset="0"/>
              </a:rPr>
              <a:t>l</a:t>
            </a:r>
            <a:r>
              <a:rPr lang="en-US" altLang="zh-CN" dirty="0" smtClean="0">
                <a:solidFill>
                  <a:srgbClr val="000000"/>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en-US" altLang="zh-CN" dirty="0" smtClean="0">
                <a:solidFill>
                  <a:srgbClr val="000000"/>
                </a:solidFill>
                <a:latin typeface="微软雅黑" pitchFamily="18" charset="0"/>
                <a:cs typeface="微软雅黑" pitchFamily="18" charset="0"/>
              </a:rPr>
              <a:t>内建函数</a:t>
            </a:r>
          </a:p>
        </p:txBody>
      </p:sp>
      <p:sp>
        <p:nvSpPr>
          <p:cNvPr id="6" name="TextBox 1"/>
          <p:cNvSpPr txBox="1"/>
          <p:nvPr/>
        </p:nvSpPr>
        <p:spPr>
          <a:xfrm>
            <a:off x="889000" y="1662460"/>
            <a:ext cx="1123706" cy="1941172"/>
          </a:xfrm>
          <a:prstGeom prst="rect">
            <a:avLst/>
          </a:prstGeom>
          <a:noFill/>
        </p:spPr>
        <p:txBody>
          <a:bodyPr wrap="none" lIns="0" tIns="0" rIns="0" rtlCol="0">
            <a:spAutoFit/>
          </a:bodyPr>
          <a:lstStyle/>
          <a:p>
            <a:pPr>
              <a:lnSpc>
                <a:spcPts val="2000"/>
              </a:lnSpc>
              <a:tabLst/>
            </a:pPr>
            <a:r>
              <a:rPr lang="en-US" altLang="zh-CN" dirty="0" smtClean="0">
                <a:solidFill>
                  <a:srgbClr val="000000"/>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en-US" altLang="zh-CN" dirty="0" smtClean="0">
                <a:solidFill>
                  <a:srgbClr val="000000"/>
                </a:solidFill>
                <a:latin typeface="微软雅黑" pitchFamily="18" charset="0"/>
                <a:cs typeface="微软雅黑" pitchFamily="18" charset="0"/>
              </a:rPr>
              <a:t>count()</a:t>
            </a:r>
          </a:p>
          <a:p>
            <a:pPr>
              <a:lnSpc>
                <a:spcPts val="2600"/>
              </a:lnSpc>
              <a:tabLst/>
            </a:pPr>
            <a:r>
              <a:rPr lang="en-US" altLang="zh-CN" dirty="0" smtClean="0">
                <a:solidFill>
                  <a:srgbClr val="000000"/>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en-US" altLang="zh-CN" dirty="0" smtClean="0">
                <a:solidFill>
                  <a:srgbClr val="000000"/>
                </a:solidFill>
                <a:latin typeface="微软雅黑" pitchFamily="18" charset="0"/>
                <a:cs typeface="微软雅黑" pitchFamily="18" charset="0"/>
              </a:rPr>
              <a:t>sum()</a:t>
            </a:r>
          </a:p>
          <a:p>
            <a:pPr>
              <a:lnSpc>
                <a:spcPts val="2600"/>
              </a:lnSpc>
              <a:tabLst/>
            </a:pPr>
            <a:r>
              <a:rPr lang="en-US" altLang="zh-CN" dirty="0" smtClean="0">
                <a:solidFill>
                  <a:srgbClr val="000000"/>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en-US" altLang="zh-CN" dirty="0" smtClean="0">
                <a:solidFill>
                  <a:srgbClr val="000000"/>
                </a:solidFill>
                <a:latin typeface="微软雅黑" pitchFamily="18" charset="0"/>
                <a:cs typeface="微软雅黑" pitchFamily="18" charset="0"/>
              </a:rPr>
              <a:t>avg()</a:t>
            </a:r>
          </a:p>
          <a:p>
            <a:pPr>
              <a:lnSpc>
                <a:spcPts val="2600"/>
              </a:lnSpc>
              <a:tabLst/>
            </a:pPr>
            <a:r>
              <a:rPr lang="en-US" altLang="zh-CN" dirty="0" smtClean="0">
                <a:solidFill>
                  <a:srgbClr val="000000"/>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en-US" altLang="zh-CN" dirty="0" smtClean="0">
                <a:solidFill>
                  <a:srgbClr val="000000"/>
                </a:solidFill>
                <a:latin typeface="微软雅黑" pitchFamily="18" charset="0"/>
                <a:cs typeface="微软雅黑" pitchFamily="18" charset="0"/>
              </a:rPr>
              <a:t>max()</a:t>
            </a:r>
          </a:p>
          <a:p>
            <a:pPr>
              <a:lnSpc>
                <a:spcPts val="2600"/>
              </a:lnSpc>
              <a:tabLst/>
            </a:pPr>
            <a:r>
              <a:rPr lang="en-US" altLang="zh-CN" dirty="0" smtClean="0">
                <a:solidFill>
                  <a:srgbClr val="000000"/>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en-US" altLang="zh-CN" dirty="0" smtClean="0">
                <a:solidFill>
                  <a:srgbClr val="000000"/>
                </a:solidFill>
                <a:latin typeface="微软雅黑" pitchFamily="18" charset="0"/>
                <a:cs typeface="微软雅黑" pitchFamily="18" charset="0"/>
              </a:rPr>
              <a:t>min()</a:t>
            </a:r>
          </a:p>
          <a:p>
            <a:pPr>
              <a:lnSpc>
                <a:spcPts val="2600"/>
              </a:lnSpc>
              <a:tabLst/>
            </a:pPr>
            <a:r>
              <a:rPr lang="en-US" altLang="zh-CN" dirty="0" smtClean="0">
                <a:solidFill>
                  <a:srgbClr val="000000"/>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en-US" altLang="zh-CN" dirty="0" smtClean="0">
                <a:solidFill>
                  <a:srgbClr val="000000"/>
                </a:solidFill>
                <a:latin typeface="微软雅黑" pitchFamily="18" charset="0"/>
                <a:cs typeface="微软雅黑" pitchFamily="18" charset="0"/>
              </a:rPr>
              <a:t>...</a:t>
            </a:r>
          </a:p>
        </p:txBody>
      </p:sp>
      <p:sp>
        <p:nvSpPr>
          <p:cNvPr id="7" name="TextBox 1"/>
          <p:cNvSpPr txBox="1"/>
          <p:nvPr/>
        </p:nvSpPr>
        <p:spPr>
          <a:xfrm>
            <a:off x="977900" y="4011960"/>
            <a:ext cx="6044925" cy="580672"/>
          </a:xfrm>
          <a:prstGeom prst="rect">
            <a:avLst/>
          </a:prstGeom>
          <a:noFill/>
        </p:spPr>
        <p:txBody>
          <a:bodyPr wrap="none" lIns="0" tIns="0" rIns="0" rtlCol="0">
            <a:spAutoFit/>
          </a:bodyPr>
          <a:lstStyle/>
          <a:p>
            <a:pPr>
              <a:lnSpc>
                <a:spcPts val="1800"/>
              </a:lnSpc>
              <a:tabLst/>
            </a:pPr>
            <a:r>
              <a:rPr lang="en-US" altLang="zh-CN" dirty="0" smtClean="0">
                <a:solidFill>
                  <a:srgbClr val="C00000"/>
                </a:solidFill>
                <a:latin typeface="Arial Narrow" pitchFamily="18" charset="0"/>
                <a:cs typeface="Arial Narrow" pitchFamily="18" charset="0"/>
              </a:rPr>
              <a:t>SELECT</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category,</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SUM(traffic)</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FROM</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log</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GROUP</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BY</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category;</a:t>
            </a:r>
          </a:p>
          <a:p>
            <a:pPr>
              <a:lnSpc>
                <a:spcPts val="2600"/>
              </a:lnSpc>
              <a:tabLst/>
            </a:pPr>
            <a:r>
              <a:rPr lang="en-US" altLang="zh-CN" dirty="0" smtClean="0">
                <a:solidFill>
                  <a:srgbClr val="C00000"/>
                </a:solidFill>
                <a:latin typeface="Arial Narrow" pitchFamily="18" charset="0"/>
                <a:cs typeface="Arial Narrow" pitchFamily="18" charset="0"/>
              </a:rPr>
              <a:t>SELECT</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URL,</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COUNT(DISTINCT</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userID)</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FROM</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log</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GROUP</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BY</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URL;</a:t>
            </a:r>
          </a:p>
        </p:txBody>
      </p:sp>
    </p:spTree>
    <p:extLst>
      <p:ext uri="{BB962C8B-B14F-4D97-AF65-F5344CB8AC3E}">
        <p14:creationId xmlns:p14="http://schemas.microsoft.com/office/powerpoint/2010/main" val="1469923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HQL</a:t>
            </a:r>
            <a:r>
              <a:rPr lang="zh-CN" altLang="en-US" dirty="0"/>
              <a:t>自定义函数（</a:t>
            </a:r>
            <a:r>
              <a:rPr lang="en-US" altLang="zh-CN" dirty="0"/>
              <a:t>1</a:t>
            </a:r>
            <a:r>
              <a:rPr lang="zh-CN" altLang="en-US" dirty="0"/>
              <a:t>）－使用</a:t>
            </a:r>
            <a:r>
              <a:rPr lang="zh-CN" altLang="en-US" dirty="0" smtClean="0"/>
              <a:t>方法</a:t>
            </a:r>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28</a:t>
            </a:fld>
            <a:endParaRPr lang="zh-CN" altLang="en-US" dirty="0"/>
          </a:p>
        </p:txBody>
      </p:sp>
      <p:sp>
        <p:nvSpPr>
          <p:cNvPr id="5" name="TextBox 1"/>
          <p:cNvSpPr txBox="1"/>
          <p:nvPr/>
        </p:nvSpPr>
        <p:spPr>
          <a:xfrm>
            <a:off x="463956" y="1216591"/>
            <a:ext cx="219612" cy="1636345"/>
          </a:xfrm>
          <a:prstGeom prst="rect">
            <a:avLst/>
          </a:prstGeom>
          <a:noFill/>
        </p:spPr>
        <p:txBody>
          <a:bodyPr wrap="none" lIns="0" tIns="0" rIns="0" rtlCol="0">
            <a:spAutoFit/>
          </a:bodyPr>
          <a:lstStyle/>
          <a:p>
            <a:pPr>
              <a:lnSpc>
                <a:spcPts val="1600"/>
              </a:lnSpc>
              <a:tabLst/>
            </a:pPr>
            <a:r>
              <a:rPr lang="en-US" altLang="zh-CN" dirty="0" smtClean="0">
                <a:solidFill>
                  <a:srgbClr val="000000"/>
                </a:solidFill>
                <a:latin typeface="Wingdings" pitchFamily="18" charset="0"/>
                <a:cs typeface="Wingdings" pitchFamily="18" charset="0"/>
              </a:rPr>
              <a:t>l</a:t>
            </a:r>
            <a:r>
              <a:rPr lang="en-US" altLang="zh-CN" dirty="0" smtClean="0">
                <a:solidFill>
                  <a:srgbClr val="000000"/>
                </a:solidFill>
                <a:latin typeface="Times New Roman" pitchFamily="18" charset="0"/>
                <a:cs typeface="Times New Roman" pitchFamily="18" charset="0"/>
              </a:rPr>
              <a:t> </a:t>
            </a:r>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800"/>
              </a:lnSpc>
              <a:tabLst/>
            </a:pPr>
            <a:r>
              <a:rPr lang="en-US" altLang="zh-CN" dirty="0" smtClean="0">
                <a:solidFill>
                  <a:srgbClr val="000000"/>
                </a:solidFill>
                <a:latin typeface="Wingdings" pitchFamily="18" charset="0"/>
                <a:cs typeface="Wingdings" pitchFamily="18" charset="0"/>
              </a:rPr>
              <a:t>l</a:t>
            </a:r>
            <a:r>
              <a:rPr lang="en-US" altLang="zh-CN" dirty="0" smtClean="0">
                <a:solidFill>
                  <a:srgbClr val="000000"/>
                </a:solidFill>
                <a:latin typeface="Times New Roman" pitchFamily="18" charset="0"/>
                <a:cs typeface="Times New Roman" pitchFamily="18" charset="0"/>
              </a:rPr>
              <a:t> </a:t>
            </a:r>
          </a:p>
        </p:txBody>
      </p:sp>
      <p:sp>
        <p:nvSpPr>
          <p:cNvPr id="6" name="TextBox 1"/>
          <p:cNvSpPr txBox="1"/>
          <p:nvPr/>
        </p:nvSpPr>
        <p:spPr>
          <a:xfrm>
            <a:off x="812907" y="1196752"/>
            <a:ext cx="8007565" cy="3880549"/>
          </a:xfrm>
          <a:prstGeom prst="rect">
            <a:avLst/>
          </a:prstGeom>
          <a:noFill/>
        </p:spPr>
        <p:txBody>
          <a:bodyPr wrap="square" lIns="0" tIns="0" rIns="0" rtlCol="0">
            <a:spAutoFit/>
          </a:bodyPr>
          <a:lstStyle/>
          <a:p>
            <a:pPr>
              <a:lnSpc>
                <a:spcPts val="1800"/>
              </a:lnSpc>
              <a:tabLst>
                <a:tab pos="63500" algn="l"/>
                <a:tab pos="241300" algn="l"/>
                <a:tab pos="254000" algn="l"/>
                <a:tab pos="266700" algn="l"/>
              </a:tabLst>
            </a:pPr>
            <a:r>
              <a:rPr lang="en-US" altLang="zh-CN" dirty="0" smtClean="0">
                <a:solidFill>
                  <a:srgbClr val="000000"/>
                </a:solidFill>
                <a:latin typeface="微软雅黑" pitchFamily="18" charset="0"/>
                <a:cs typeface="微软雅黑" pitchFamily="18" charset="0"/>
              </a:rPr>
              <a:t>内建函数不能满足一些特性需求，因此提供了用户自定义函数扩展功能</a:t>
            </a:r>
          </a:p>
          <a:p>
            <a:pPr>
              <a:lnSpc>
                <a:spcPts val="2000"/>
              </a:lnSpc>
              <a:tabLst>
                <a:tab pos="63500" algn="l"/>
                <a:tab pos="241300" algn="l"/>
                <a:tab pos="254000" algn="l"/>
                <a:tab pos="266700" algn="l"/>
              </a:tabLst>
            </a:pPr>
            <a:r>
              <a:rPr lang="en-US" altLang="zh-CN" sz="2400" dirty="0" smtClean="0"/>
              <a:t>	</a:t>
            </a: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普通自定义函数（UDF）</a:t>
            </a:r>
          </a:p>
          <a:p>
            <a:pPr>
              <a:lnSpc>
                <a:spcPts val="2100"/>
              </a:lnSpc>
              <a:tabLst>
                <a:tab pos="63500" algn="l"/>
                <a:tab pos="241300" algn="l"/>
                <a:tab pos="254000" algn="l"/>
                <a:tab pos="266700" algn="l"/>
              </a:tabLst>
            </a:pPr>
            <a:r>
              <a:rPr lang="en-US" altLang="zh-CN" sz="2400" dirty="0" smtClean="0"/>
              <a:t>	</a:t>
            </a: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聚集自定义函数（UDAF）</a:t>
            </a:r>
          </a:p>
          <a:p>
            <a:pPr>
              <a:lnSpc>
                <a:spcPts val="2100"/>
              </a:lnSpc>
              <a:tabLst>
                <a:tab pos="63500" algn="l"/>
                <a:tab pos="241300" algn="l"/>
                <a:tab pos="254000" algn="l"/>
                <a:tab pos="266700" algn="l"/>
              </a:tabLst>
            </a:pPr>
            <a:r>
              <a:rPr lang="en-US" altLang="zh-CN" sz="2400" dirty="0" smtClean="0"/>
              <a:t>	</a:t>
            </a: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表生成自定函数（UDTF）</a:t>
            </a:r>
          </a:p>
          <a:p>
            <a:pPr>
              <a:lnSpc>
                <a:spcPts val="1000"/>
              </a:lnSpc>
            </a:pPr>
            <a:endParaRPr lang="en-US" altLang="zh-CN" sz="2400" dirty="0" smtClean="0"/>
          </a:p>
          <a:p>
            <a:pPr>
              <a:lnSpc>
                <a:spcPts val="1000"/>
              </a:lnSpc>
            </a:pPr>
            <a:endParaRPr lang="en-US" altLang="zh-CN" sz="2400" dirty="0" smtClean="0"/>
          </a:p>
          <a:p>
            <a:pPr>
              <a:lnSpc>
                <a:spcPts val="2500"/>
              </a:lnSpc>
              <a:tabLst>
                <a:tab pos="63500" algn="l"/>
                <a:tab pos="241300" algn="l"/>
                <a:tab pos="254000" algn="l"/>
                <a:tab pos="266700" algn="l"/>
              </a:tabLst>
            </a:pPr>
            <a:r>
              <a:rPr lang="en-US" altLang="zh-CN" dirty="0" smtClean="0">
                <a:solidFill>
                  <a:srgbClr val="000000"/>
                </a:solidFill>
                <a:latin typeface="微软雅黑" pitchFamily="18" charset="0"/>
                <a:cs typeface="微软雅黑" pitchFamily="18" charset="0"/>
              </a:rPr>
              <a:t>自定义函数的使用步骤：</a:t>
            </a:r>
          </a:p>
          <a:p>
            <a:pPr>
              <a:lnSpc>
                <a:spcPts val="2100"/>
              </a:lnSpc>
              <a:tabLst>
                <a:tab pos="63500" algn="l"/>
                <a:tab pos="241300" algn="l"/>
                <a:tab pos="254000" algn="l"/>
                <a:tab pos="266700" algn="l"/>
              </a:tabLst>
            </a:pPr>
            <a:r>
              <a:rPr lang="en-US" altLang="zh-CN" sz="1600" dirty="0" smtClean="0">
                <a:solidFill>
                  <a:srgbClr val="000000"/>
                </a:solidFill>
                <a:latin typeface="微软雅黑" pitchFamily="18" charset="0"/>
                <a:cs typeface="微软雅黑" pitchFamily="18" charset="0"/>
              </a:rPr>
              <a:t>①</a:t>
            </a: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err="1" smtClean="0">
                <a:solidFill>
                  <a:srgbClr val="000000"/>
                </a:solidFill>
                <a:latin typeface="微软雅黑" pitchFamily="18" charset="0"/>
                <a:cs typeface="微软雅黑" pitchFamily="18" charset="0"/>
              </a:rPr>
              <a:t>将编写好的程序进行打包，例如将myfunction类打包为myfunction.jar包，并将</a:t>
            </a:r>
            <a:endParaRPr lang="en-US" altLang="zh-CN" sz="1600" dirty="0" smtClean="0">
              <a:solidFill>
                <a:srgbClr val="000000"/>
              </a:solidFill>
              <a:latin typeface="微软雅黑" pitchFamily="18" charset="0"/>
              <a:cs typeface="微软雅黑" pitchFamily="18" charset="0"/>
            </a:endParaRPr>
          </a:p>
          <a:p>
            <a:pPr>
              <a:lnSpc>
                <a:spcPts val="2100"/>
              </a:lnSpc>
              <a:tabLst>
                <a:tab pos="63500" algn="l"/>
                <a:tab pos="241300" algn="l"/>
                <a:tab pos="254000" algn="l"/>
                <a:tab pos="266700" algn="l"/>
              </a:tabLst>
            </a:pPr>
            <a:r>
              <a:rPr lang="en-US" altLang="zh-CN" sz="1600" dirty="0">
                <a:solidFill>
                  <a:srgbClr val="000000"/>
                </a:solidFill>
                <a:latin typeface="微软雅黑" pitchFamily="18" charset="0"/>
                <a:cs typeface="微软雅黑" pitchFamily="18" charset="0"/>
              </a:rPr>
              <a:t> </a:t>
            </a:r>
            <a:r>
              <a:rPr lang="en-US" altLang="zh-CN" sz="1600" dirty="0" smtClean="0">
                <a:solidFill>
                  <a:srgbClr val="000000"/>
                </a:solidFill>
                <a:latin typeface="微软雅黑" pitchFamily="18" charset="0"/>
                <a:cs typeface="微软雅黑" pitchFamily="18" charset="0"/>
              </a:rPr>
              <a:t>     </a:t>
            </a:r>
            <a:r>
              <a:rPr lang="en-US" altLang="zh-CN" sz="1600" dirty="0" err="1" smtClean="0">
                <a:solidFill>
                  <a:srgbClr val="000000"/>
                </a:solidFill>
                <a:latin typeface="微软雅黑" pitchFamily="18" charset="0"/>
                <a:cs typeface="微软雅黑" pitchFamily="18" charset="0"/>
              </a:rPr>
              <a:t>myfunction.jar包存放到</a:t>
            </a:r>
            <a:r>
              <a:rPr lang="en-US" altLang="zh-CN" sz="1600" dirty="0" smtClean="0">
                <a:solidFill>
                  <a:srgbClr val="000000"/>
                </a:solidFill>
                <a:latin typeface="微软雅黑" pitchFamily="18" charset="0"/>
                <a:cs typeface="微软雅黑" pitchFamily="18" charset="0"/>
              </a:rPr>
              <a:t>/home/myjar目录下。</a:t>
            </a:r>
          </a:p>
          <a:p>
            <a:pPr>
              <a:lnSpc>
                <a:spcPts val="2100"/>
              </a:lnSpc>
              <a:tabLst>
                <a:tab pos="63500" algn="l"/>
                <a:tab pos="241300" algn="l"/>
                <a:tab pos="254000" algn="l"/>
                <a:tab pos="266700" algn="l"/>
              </a:tabLst>
            </a:pPr>
            <a:r>
              <a:rPr lang="en-US" altLang="zh-CN" sz="1600" dirty="0" smtClean="0">
                <a:solidFill>
                  <a:srgbClr val="000000"/>
                </a:solidFill>
                <a:latin typeface="微软雅黑" pitchFamily="18" charset="0"/>
                <a:cs typeface="微软雅黑" pitchFamily="18" charset="0"/>
              </a:rPr>
              <a:t>②</a:t>
            </a: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使用ADD</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JAR命令将myfunction.jar包注册到Hive里。命令为：</a:t>
            </a:r>
          </a:p>
          <a:p>
            <a:pPr>
              <a:lnSpc>
                <a:spcPts val="2300"/>
              </a:lnSpc>
              <a:tabLst>
                <a:tab pos="63500" algn="l"/>
                <a:tab pos="241300" algn="l"/>
                <a:tab pos="254000" algn="l"/>
                <a:tab pos="266700" algn="l"/>
              </a:tabLst>
            </a:pPr>
            <a:r>
              <a:rPr lang="en-US" altLang="zh-CN" sz="2400" dirty="0" smtClean="0"/>
              <a:t>				</a:t>
            </a:r>
            <a:r>
              <a:rPr lang="en-US" altLang="zh-CN" dirty="0" smtClean="0">
                <a:solidFill>
                  <a:srgbClr val="C00000"/>
                </a:solidFill>
                <a:latin typeface="Arial Narrow" pitchFamily="18" charset="0"/>
                <a:cs typeface="Arial Narrow" pitchFamily="18" charset="0"/>
              </a:rPr>
              <a:t>ADD</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JAR</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/home/myjar/</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myfunction.jar;</a:t>
            </a:r>
          </a:p>
          <a:p>
            <a:pPr>
              <a:lnSpc>
                <a:spcPts val="2100"/>
              </a:lnSpc>
              <a:tabLst>
                <a:tab pos="63500" algn="l"/>
                <a:tab pos="241300" algn="l"/>
                <a:tab pos="254000" algn="l"/>
                <a:tab pos="266700" algn="l"/>
              </a:tabLst>
            </a:pPr>
            <a:r>
              <a:rPr lang="en-US" altLang="zh-CN" sz="1600" dirty="0" smtClean="0">
                <a:solidFill>
                  <a:srgbClr val="000000"/>
                </a:solidFill>
                <a:latin typeface="微软雅黑" pitchFamily="18" charset="0"/>
                <a:cs typeface="微软雅黑" pitchFamily="18" charset="0"/>
              </a:rPr>
              <a:t>③</a:t>
            </a: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使用CREATE</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TEMPORARY命令为自定义函数编定别名，命令为：</a:t>
            </a:r>
          </a:p>
          <a:p>
            <a:pPr>
              <a:lnSpc>
                <a:spcPts val="2400"/>
              </a:lnSpc>
              <a:tabLst>
                <a:tab pos="63500" algn="l"/>
                <a:tab pos="241300" algn="l"/>
                <a:tab pos="254000" algn="l"/>
                <a:tab pos="266700" algn="l"/>
              </a:tabLst>
            </a:pPr>
            <a:r>
              <a:rPr lang="en-US" altLang="zh-CN" sz="2400" dirty="0" smtClean="0"/>
              <a:t>			</a:t>
            </a:r>
            <a:r>
              <a:rPr lang="en-US" altLang="zh-CN" dirty="0" smtClean="0">
                <a:solidFill>
                  <a:srgbClr val="C00000"/>
                </a:solidFill>
                <a:latin typeface="Arial Narrow" pitchFamily="18" charset="0"/>
                <a:cs typeface="Arial Narrow" pitchFamily="18" charset="0"/>
              </a:rPr>
              <a:t>CREATE</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TEMPORARY</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FUNCTION</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myfunctionAS</a:t>
            </a:r>
            <a:r>
              <a:rPr lang="en-US" altLang="zh-CN" dirty="0" smtClean="0">
                <a:latin typeface="Times New Roman" pitchFamily="18" charset="0"/>
                <a:cs typeface="Times New Roman" pitchFamily="18" charset="0"/>
              </a:rPr>
              <a:t> </a:t>
            </a:r>
            <a:r>
              <a:rPr lang="en-US" altLang="zh-CN" dirty="0" smtClean="0">
                <a:solidFill>
                  <a:srgbClr val="C00000"/>
                </a:solidFill>
                <a:latin typeface="Symbol" pitchFamily="18" charset="0"/>
                <a:cs typeface="Symbol" pitchFamily="18" charset="0"/>
              </a:rPr>
              <a:t>ʹ</a:t>
            </a:r>
            <a:r>
              <a:rPr lang="en-US" altLang="zh-CN" dirty="0" smtClean="0">
                <a:solidFill>
                  <a:srgbClr val="C00000"/>
                </a:solidFill>
                <a:latin typeface="Arial Narrow" pitchFamily="18" charset="0"/>
                <a:cs typeface="Arial Narrow" pitchFamily="18" charset="0"/>
              </a:rPr>
              <a:t>com.hadoopbook.hive.myfunction</a:t>
            </a:r>
            <a:r>
              <a:rPr lang="en-US" altLang="zh-CN" dirty="0" smtClean="0">
                <a:solidFill>
                  <a:srgbClr val="C00000"/>
                </a:solidFill>
                <a:latin typeface="Symbol" pitchFamily="18" charset="0"/>
                <a:cs typeface="Symbol" pitchFamily="18" charset="0"/>
              </a:rPr>
              <a:t>ʹ</a:t>
            </a:r>
            <a:r>
              <a:rPr lang="en-US" altLang="zh-CN" dirty="0" smtClean="0">
                <a:solidFill>
                  <a:srgbClr val="C00000"/>
                </a:solidFill>
                <a:latin typeface="Arial Narrow" pitchFamily="18" charset="0"/>
                <a:cs typeface="Arial Narrow" pitchFamily="18" charset="0"/>
              </a:rPr>
              <a:t>;</a:t>
            </a:r>
          </a:p>
          <a:p>
            <a:pPr>
              <a:lnSpc>
                <a:spcPts val="2000"/>
              </a:lnSpc>
              <a:tabLst>
                <a:tab pos="63500" algn="l"/>
                <a:tab pos="241300" algn="l"/>
                <a:tab pos="254000" algn="l"/>
                <a:tab pos="266700" algn="l"/>
              </a:tabLst>
            </a:pPr>
            <a:r>
              <a:rPr lang="en-US" altLang="zh-CN" sz="1600" dirty="0" smtClean="0">
                <a:solidFill>
                  <a:srgbClr val="000000"/>
                </a:solidFill>
                <a:latin typeface="微软雅黑" pitchFamily="18" charset="0"/>
                <a:cs typeface="微软雅黑" pitchFamily="18" charset="0"/>
              </a:rPr>
              <a:t>④</a:t>
            </a: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在HQL查询语句中使用自定义函数，例如：</a:t>
            </a:r>
          </a:p>
          <a:p>
            <a:pPr>
              <a:lnSpc>
                <a:spcPts val="2300"/>
              </a:lnSpc>
              <a:tabLst>
                <a:tab pos="63500" algn="l"/>
                <a:tab pos="241300" algn="l"/>
                <a:tab pos="254000" algn="l"/>
                <a:tab pos="266700" algn="l"/>
              </a:tabLst>
            </a:pPr>
            <a:r>
              <a:rPr lang="en-US" altLang="zh-CN" sz="2400" dirty="0" smtClean="0"/>
              <a:t>		</a:t>
            </a:r>
            <a:r>
              <a:rPr lang="en-US" altLang="zh-CN" dirty="0" smtClean="0">
                <a:solidFill>
                  <a:srgbClr val="C00000"/>
                </a:solidFill>
                <a:latin typeface="Arial Narrow" pitchFamily="18" charset="0"/>
                <a:cs typeface="Arial Narrow" pitchFamily="18" charset="0"/>
              </a:rPr>
              <a:t>SELECT</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myfunction(col)</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FROM</a:t>
            </a:r>
            <a:r>
              <a:rPr lang="en-US" altLang="zh-CN" dirty="0" smtClean="0">
                <a:latin typeface="Times New Roman" pitchFamily="18" charset="0"/>
                <a:cs typeface="Times New Roman" pitchFamily="18" charset="0"/>
              </a:rPr>
              <a:t> </a:t>
            </a:r>
            <a:r>
              <a:rPr lang="en-US" altLang="zh-CN" dirty="0" smtClean="0">
                <a:solidFill>
                  <a:srgbClr val="C00000"/>
                </a:solidFill>
                <a:latin typeface="Arial Narrow" pitchFamily="18" charset="0"/>
                <a:cs typeface="Arial Narrow" pitchFamily="18" charset="0"/>
              </a:rPr>
              <a:t>table;</a:t>
            </a:r>
          </a:p>
        </p:txBody>
      </p:sp>
    </p:spTree>
    <p:extLst>
      <p:ext uri="{BB962C8B-B14F-4D97-AF65-F5344CB8AC3E}">
        <p14:creationId xmlns:p14="http://schemas.microsoft.com/office/powerpoint/2010/main" val="3017324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
          <p:cNvSpPr txBox="1"/>
          <p:nvPr/>
        </p:nvSpPr>
        <p:spPr>
          <a:xfrm>
            <a:off x="1111320" y="2966244"/>
            <a:ext cx="4320926" cy="1610697"/>
          </a:xfrm>
          <a:prstGeom prst="rect">
            <a:avLst/>
          </a:prstGeom>
          <a:noFill/>
        </p:spPr>
        <p:txBody>
          <a:bodyPr wrap="none" lIns="0" tIns="0" rIns="0" rtlCol="0">
            <a:spAutoFit/>
          </a:bodyPr>
          <a:lstStyle/>
          <a:p>
            <a:pPr>
              <a:lnSpc>
                <a:spcPts val="1400"/>
              </a:lnSpc>
              <a:tabLst>
                <a:tab pos="165100" algn="l"/>
                <a:tab pos="203200" algn="l"/>
                <a:tab pos="368300" algn="l"/>
              </a:tabLst>
            </a:pPr>
            <a:r>
              <a:rPr lang="en-US" altLang="zh-CN" sz="1600" dirty="0" smtClean="0">
                <a:solidFill>
                  <a:srgbClr val="000000"/>
                </a:solidFill>
                <a:latin typeface="微软雅黑" pitchFamily="18" charset="0"/>
                <a:cs typeface="微软雅黑" pitchFamily="18" charset="0"/>
              </a:rPr>
              <a:t>import</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org.apache.hadoop.hive.ql.exec.UDF;</a:t>
            </a:r>
          </a:p>
          <a:p>
            <a:pPr>
              <a:lnSpc>
                <a:spcPts val="1800"/>
              </a:lnSpc>
              <a:tabLst>
                <a:tab pos="165100" algn="l"/>
                <a:tab pos="203200" algn="l"/>
                <a:tab pos="368300" algn="l"/>
              </a:tabLst>
            </a:pPr>
            <a:r>
              <a:rPr lang="en-US" altLang="zh-CN" sz="1600" dirty="0" smtClean="0">
                <a:solidFill>
                  <a:srgbClr val="000000"/>
                </a:solidFill>
                <a:latin typeface="微软雅黑" pitchFamily="18" charset="0"/>
                <a:cs typeface="微软雅黑" pitchFamily="18" charset="0"/>
              </a:rPr>
              <a:t>public</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class</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AddOne</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extends</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UDF{</a:t>
            </a:r>
          </a:p>
          <a:p>
            <a:pPr>
              <a:lnSpc>
                <a:spcPts val="1800"/>
              </a:lnSpc>
              <a:tabLst>
                <a:tab pos="165100" algn="l"/>
                <a:tab pos="203200" algn="l"/>
                <a:tab pos="368300" algn="l"/>
              </a:tabLst>
            </a:pPr>
            <a:r>
              <a:rPr lang="en-US" altLang="zh-CN" sz="2800" dirty="0" smtClean="0"/>
              <a:t>	</a:t>
            </a:r>
            <a:r>
              <a:rPr lang="en-US" altLang="zh-CN" sz="1600" dirty="0" smtClean="0">
                <a:solidFill>
                  <a:srgbClr val="000000"/>
                </a:solidFill>
                <a:latin typeface="微软雅黑" pitchFamily="18" charset="0"/>
                <a:cs typeface="微软雅黑" pitchFamily="18" charset="0"/>
              </a:rPr>
              <a:t>public</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int</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evaluate</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(int</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age)</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a:t>
            </a:r>
          </a:p>
          <a:p>
            <a:pPr>
              <a:lnSpc>
                <a:spcPts val="1800"/>
              </a:lnSpc>
              <a:tabLst>
                <a:tab pos="165100" algn="l"/>
                <a:tab pos="203200" algn="l"/>
                <a:tab pos="368300" algn="l"/>
              </a:tabLst>
            </a:pPr>
            <a:r>
              <a:rPr lang="en-US" altLang="zh-CN" sz="2800" dirty="0" smtClean="0"/>
              <a:t>			</a:t>
            </a:r>
            <a:r>
              <a:rPr lang="en-US" altLang="zh-CN" sz="1600" dirty="0" smtClean="0">
                <a:solidFill>
                  <a:srgbClr val="000000"/>
                </a:solidFill>
                <a:latin typeface="微软雅黑" pitchFamily="18" charset="0"/>
                <a:cs typeface="微软雅黑" pitchFamily="18" charset="0"/>
              </a:rPr>
              <a:t>int</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newAge</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age</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1;</a:t>
            </a:r>
          </a:p>
          <a:p>
            <a:pPr>
              <a:lnSpc>
                <a:spcPts val="1800"/>
              </a:lnSpc>
              <a:tabLst>
                <a:tab pos="165100" algn="l"/>
                <a:tab pos="203200" algn="l"/>
                <a:tab pos="368300" algn="l"/>
              </a:tabLst>
            </a:pPr>
            <a:r>
              <a:rPr lang="en-US" altLang="zh-CN" sz="2800" dirty="0" smtClean="0"/>
              <a:t>			</a:t>
            </a:r>
            <a:r>
              <a:rPr lang="en-US" altLang="zh-CN" sz="1600" dirty="0" smtClean="0">
                <a:solidFill>
                  <a:srgbClr val="000000"/>
                </a:solidFill>
                <a:latin typeface="微软雅黑" pitchFamily="18" charset="0"/>
                <a:cs typeface="微软雅黑" pitchFamily="18" charset="0"/>
              </a:rPr>
              <a:t>return</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newAge;</a:t>
            </a:r>
          </a:p>
          <a:p>
            <a:pPr>
              <a:lnSpc>
                <a:spcPts val="1800"/>
              </a:lnSpc>
              <a:tabLst>
                <a:tab pos="165100" algn="l"/>
                <a:tab pos="203200" algn="l"/>
                <a:tab pos="368300" algn="l"/>
              </a:tabLst>
            </a:pPr>
            <a:r>
              <a:rPr lang="en-US" altLang="zh-CN" sz="2800" dirty="0" smtClean="0"/>
              <a:t>		</a:t>
            </a:r>
            <a:r>
              <a:rPr lang="en-US" altLang="zh-CN" sz="1600" dirty="0" smtClean="0">
                <a:solidFill>
                  <a:srgbClr val="000000"/>
                </a:solidFill>
                <a:latin typeface="微软雅黑" pitchFamily="18" charset="0"/>
                <a:cs typeface="微软雅黑" pitchFamily="18" charset="0"/>
              </a:rPr>
              <a:t>}</a:t>
            </a:r>
          </a:p>
          <a:p>
            <a:pPr>
              <a:lnSpc>
                <a:spcPts val="1800"/>
              </a:lnSpc>
              <a:tabLst>
                <a:tab pos="165100" algn="l"/>
                <a:tab pos="203200" algn="l"/>
                <a:tab pos="368300" algn="l"/>
              </a:tabLst>
            </a:pPr>
            <a:r>
              <a:rPr lang="en-US" altLang="zh-CN" sz="1600" dirty="0" smtClean="0">
                <a:solidFill>
                  <a:srgbClr val="000000"/>
                </a:solidFill>
                <a:latin typeface="微软雅黑" pitchFamily="18" charset="0"/>
                <a:cs typeface="微软雅黑" pitchFamily="18" charset="0"/>
              </a:rPr>
              <a:t>}</a:t>
            </a:r>
          </a:p>
        </p:txBody>
      </p:sp>
      <p:sp>
        <p:nvSpPr>
          <p:cNvPr id="2" name="标题 1"/>
          <p:cNvSpPr>
            <a:spLocks noGrp="1"/>
          </p:cNvSpPr>
          <p:nvPr>
            <p:ph type="title"/>
          </p:nvPr>
        </p:nvSpPr>
        <p:spPr/>
        <p:txBody>
          <a:bodyPr>
            <a:normAutofit fontScale="90000"/>
          </a:bodyPr>
          <a:lstStyle/>
          <a:p>
            <a:r>
              <a:rPr lang="en-US" altLang="zh-CN" dirty="0"/>
              <a:t>HQL</a:t>
            </a:r>
            <a:r>
              <a:rPr lang="zh-CN" altLang="en-US" dirty="0"/>
              <a:t>自定义函数（</a:t>
            </a:r>
            <a:r>
              <a:rPr lang="en-US" altLang="zh-CN" dirty="0"/>
              <a:t>2</a:t>
            </a:r>
            <a:r>
              <a:rPr lang="zh-CN" altLang="en-US" dirty="0"/>
              <a:t>）－普通自定义</a:t>
            </a:r>
            <a:r>
              <a:rPr lang="zh-CN" altLang="en-US" dirty="0" smtClean="0"/>
              <a:t>函数</a:t>
            </a:r>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29</a:t>
            </a:fld>
            <a:endParaRPr lang="zh-CN" altLang="en-US" dirty="0"/>
          </a:p>
        </p:txBody>
      </p:sp>
      <p:sp>
        <p:nvSpPr>
          <p:cNvPr id="5" name="Freeform 3"/>
          <p:cNvSpPr/>
          <p:nvPr/>
        </p:nvSpPr>
        <p:spPr>
          <a:xfrm>
            <a:off x="729505" y="2873026"/>
            <a:ext cx="4953651" cy="1769194"/>
          </a:xfrm>
          <a:custGeom>
            <a:avLst/>
            <a:gdLst>
              <a:gd name="connsiteX0" fmla="*/ 10052 w 3759381"/>
              <a:gd name="connsiteY0" fmla="*/ 10052 h 1769194"/>
              <a:gd name="connsiteX1" fmla="*/ 3749329 w 3759381"/>
              <a:gd name="connsiteY1" fmla="*/ 10052 h 1769194"/>
              <a:gd name="connsiteX2" fmla="*/ 3749329 w 3759381"/>
              <a:gd name="connsiteY2" fmla="*/ 1759142 h 1769194"/>
              <a:gd name="connsiteX3" fmla="*/ 10052 w 3759381"/>
              <a:gd name="connsiteY3" fmla="*/ 1759142 h 1769194"/>
              <a:gd name="connsiteX4" fmla="*/ 10052 w 3759381"/>
              <a:gd name="connsiteY4" fmla="*/ 10052 h 176919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759381" h="1769194">
                <a:moveTo>
                  <a:pt x="10052" y="10052"/>
                </a:moveTo>
                <a:lnTo>
                  <a:pt x="3749329" y="10052"/>
                </a:lnTo>
                <a:lnTo>
                  <a:pt x="3749329" y="1759142"/>
                </a:lnTo>
                <a:lnTo>
                  <a:pt x="10052" y="1759142"/>
                </a:lnTo>
                <a:lnTo>
                  <a:pt x="10052" y="10052"/>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 name="TextBox 1"/>
          <p:cNvSpPr txBox="1"/>
          <p:nvPr/>
        </p:nvSpPr>
        <p:spPr>
          <a:xfrm>
            <a:off x="450920" y="1137444"/>
            <a:ext cx="242054" cy="251351"/>
          </a:xfrm>
          <a:prstGeom prst="rect">
            <a:avLst/>
          </a:prstGeom>
          <a:noFill/>
        </p:spPr>
        <p:txBody>
          <a:bodyPr wrap="none" lIns="0" tIns="0" rIns="0" rtlCol="0">
            <a:spAutoFit/>
          </a:bodyPr>
          <a:lstStyle/>
          <a:p>
            <a:pPr>
              <a:lnSpc>
                <a:spcPts val="1600"/>
              </a:lnSpc>
              <a:tabLst/>
            </a:pPr>
            <a:r>
              <a:rPr lang="en-US" altLang="zh-CN" sz="2000" dirty="0" smtClean="0">
                <a:solidFill>
                  <a:srgbClr val="000000"/>
                </a:solidFill>
                <a:latin typeface="Wingdings" pitchFamily="18" charset="0"/>
                <a:cs typeface="Wingdings" pitchFamily="18" charset="0"/>
              </a:rPr>
              <a:t>l</a:t>
            </a:r>
            <a:r>
              <a:rPr lang="en-US" altLang="zh-CN" sz="2000" dirty="0" smtClean="0">
                <a:solidFill>
                  <a:srgbClr val="000000"/>
                </a:solidFill>
                <a:latin typeface="Times New Roman" pitchFamily="18" charset="0"/>
                <a:cs typeface="Times New Roman" pitchFamily="18" charset="0"/>
              </a:rPr>
              <a:t> </a:t>
            </a:r>
          </a:p>
        </p:txBody>
      </p:sp>
      <p:sp>
        <p:nvSpPr>
          <p:cNvPr id="7" name="TextBox 1"/>
          <p:cNvSpPr txBox="1"/>
          <p:nvPr/>
        </p:nvSpPr>
        <p:spPr>
          <a:xfrm>
            <a:off x="819220" y="1124744"/>
            <a:ext cx="5804474" cy="802784"/>
          </a:xfrm>
          <a:prstGeom prst="rect">
            <a:avLst/>
          </a:prstGeom>
          <a:noFill/>
        </p:spPr>
        <p:txBody>
          <a:bodyPr wrap="none" lIns="0" tIns="0" rIns="0" rtlCol="0">
            <a:spAutoFit/>
          </a:bodyPr>
          <a:lstStyle/>
          <a:p>
            <a:pPr>
              <a:lnSpc>
                <a:spcPts val="1800"/>
              </a:lnSpc>
              <a:tabLst>
                <a:tab pos="63500" algn="l"/>
              </a:tabLst>
            </a:pPr>
            <a:r>
              <a:rPr lang="en-US" altLang="zh-CN" sz="2000" dirty="0" smtClean="0">
                <a:solidFill>
                  <a:srgbClr val="000000"/>
                </a:solidFill>
                <a:latin typeface="微软雅黑" pitchFamily="18" charset="0"/>
                <a:cs typeface="微软雅黑" pitchFamily="18" charset="0"/>
              </a:rPr>
              <a:t>普通自定义函数（User</a:t>
            </a:r>
            <a:r>
              <a:rPr lang="en-US" altLang="zh-CN" sz="2000" dirty="0" smtClean="0">
                <a:latin typeface="Times New Roman" pitchFamily="18" charset="0"/>
                <a:cs typeface="Times New Roman" pitchFamily="18" charset="0"/>
              </a:rPr>
              <a:t> </a:t>
            </a:r>
            <a:r>
              <a:rPr lang="en-US" altLang="zh-CN" sz="2000" dirty="0" smtClean="0">
                <a:solidFill>
                  <a:srgbClr val="000000"/>
                </a:solidFill>
                <a:latin typeface="微软雅黑" pitchFamily="18" charset="0"/>
                <a:cs typeface="微软雅黑" pitchFamily="18" charset="0"/>
              </a:rPr>
              <a:t>Defined</a:t>
            </a:r>
            <a:r>
              <a:rPr lang="en-US" altLang="zh-CN" sz="2000" dirty="0" smtClean="0">
                <a:latin typeface="Times New Roman" pitchFamily="18" charset="0"/>
                <a:cs typeface="Times New Roman" pitchFamily="18" charset="0"/>
              </a:rPr>
              <a:t> </a:t>
            </a:r>
            <a:r>
              <a:rPr lang="en-US" altLang="zh-CN" sz="2000" dirty="0" smtClean="0">
                <a:solidFill>
                  <a:srgbClr val="000000"/>
                </a:solidFill>
                <a:latin typeface="微软雅黑" pitchFamily="18" charset="0"/>
                <a:cs typeface="微软雅黑" pitchFamily="18" charset="0"/>
              </a:rPr>
              <a:t>Function，UDF）</a:t>
            </a:r>
          </a:p>
          <a:p>
            <a:pPr>
              <a:lnSpc>
                <a:spcPts val="2000"/>
              </a:lnSpc>
              <a:tabLst>
                <a:tab pos="63500" algn="l"/>
              </a:tabLst>
            </a:pPr>
            <a:r>
              <a:rPr lang="en-US" altLang="zh-CN" sz="2800" dirty="0" smtClean="0"/>
              <a:t>	</a:t>
            </a:r>
            <a:r>
              <a:rPr lang="en-US" altLang="zh-CN" dirty="0" smtClean="0">
                <a:solidFill>
                  <a:srgbClr val="000000"/>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en-US" altLang="zh-CN" dirty="0" smtClean="0">
                <a:solidFill>
                  <a:srgbClr val="000000"/>
                </a:solidFill>
                <a:latin typeface="微软雅黑" pitchFamily="18" charset="0"/>
                <a:cs typeface="微软雅黑" pitchFamily="18" charset="0"/>
              </a:rPr>
              <a:t>输入单行数据，处理后输出一行数据</a:t>
            </a:r>
          </a:p>
          <a:p>
            <a:pPr>
              <a:lnSpc>
                <a:spcPts val="2100"/>
              </a:lnSpc>
              <a:tabLst>
                <a:tab pos="63500" algn="l"/>
              </a:tabLst>
            </a:pPr>
            <a:r>
              <a:rPr lang="en-US" altLang="zh-CN" sz="2800" dirty="0" smtClean="0"/>
              <a:t>	</a:t>
            </a:r>
            <a:r>
              <a:rPr lang="en-US" altLang="zh-CN" dirty="0" smtClean="0">
                <a:solidFill>
                  <a:srgbClr val="000000"/>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en-US" altLang="zh-CN" dirty="0" smtClean="0">
                <a:solidFill>
                  <a:srgbClr val="000000"/>
                </a:solidFill>
                <a:latin typeface="微软雅黑" pitchFamily="18" charset="0"/>
                <a:cs typeface="微软雅黑" pitchFamily="18" charset="0"/>
              </a:rPr>
              <a:t>编写UDF函数的两个条件：</a:t>
            </a:r>
          </a:p>
        </p:txBody>
      </p:sp>
      <p:sp>
        <p:nvSpPr>
          <p:cNvPr id="8" name="TextBox 1"/>
          <p:cNvSpPr txBox="1"/>
          <p:nvPr/>
        </p:nvSpPr>
        <p:spPr>
          <a:xfrm>
            <a:off x="1162120" y="1962944"/>
            <a:ext cx="203582" cy="430887"/>
          </a:xfrm>
          <a:prstGeom prst="rect">
            <a:avLst/>
          </a:prstGeom>
          <a:noFill/>
        </p:spPr>
        <p:txBody>
          <a:bodyPr wrap="none" lIns="0" tIns="0" rIns="0" rtlCol="0">
            <a:spAutoFit/>
          </a:bodyPr>
          <a:lstStyle/>
          <a:p>
            <a:pPr>
              <a:lnSpc>
                <a:spcPts val="1200"/>
              </a:lnSpc>
              <a:tabLst/>
            </a:pPr>
            <a:r>
              <a:rPr lang="en-US" altLang="zh-CN" sz="1600" dirty="0" smtClean="0">
                <a:solidFill>
                  <a:srgbClr val="000000"/>
                </a:solidFill>
                <a:latin typeface="Wingdings" pitchFamily="18" charset="0"/>
                <a:cs typeface="Wingdings" pitchFamily="18" charset="0"/>
              </a:rPr>
              <a:t>ü</a:t>
            </a:r>
            <a:r>
              <a:rPr lang="en-US" altLang="zh-CN" sz="1600" dirty="0" smtClean="0">
                <a:solidFill>
                  <a:srgbClr val="000000"/>
                </a:solidFill>
                <a:latin typeface="Times New Roman" pitchFamily="18" charset="0"/>
                <a:cs typeface="Times New Roman" pitchFamily="18" charset="0"/>
              </a:rPr>
              <a:t> </a:t>
            </a:r>
          </a:p>
          <a:p>
            <a:pPr>
              <a:lnSpc>
                <a:spcPts val="1800"/>
              </a:lnSpc>
              <a:tabLst/>
            </a:pPr>
            <a:r>
              <a:rPr lang="en-US" altLang="zh-CN" sz="1600" dirty="0" smtClean="0">
                <a:solidFill>
                  <a:srgbClr val="000000"/>
                </a:solidFill>
                <a:latin typeface="Wingdings" pitchFamily="18" charset="0"/>
                <a:cs typeface="Wingdings" pitchFamily="18" charset="0"/>
              </a:rPr>
              <a:t>ü</a:t>
            </a:r>
            <a:r>
              <a:rPr lang="en-US" altLang="zh-CN" sz="1600" dirty="0" smtClean="0">
                <a:solidFill>
                  <a:srgbClr val="000000"/>
                </a:solidFill>
                <a:latin typeface="Times New Roman" pitchFamily="18" charset="0"/>
                <a:cs typeface="Times New Roman" pitchFamily="18" charset="0"/>
              </a:rPr>
              <a:t> </a:t>
            </a:r>
          </a:p>
        </p:txBody>
      </p:sp>
      <p:sp>
        <p:nvSpPr>
          <p:cNvPr id="9" name="TextBox 1"/>
          <p:cNvSpPr txBox="1"/>
          <p:nvPr/>
        </p:nvSpPr>
        <p:spPr>
          <a:xfrm>
            <a:off x="1517720" y="1937544"/>
            <a:ext cx="4165436" cy="456535"/>
          </a:xfrm>
          <a:prstGeom prst="rect">
            <a:avLst/>
          </a:prstGeom>
          <a:noFill/>
        </p:spPr>
        <p:txBody>
          <a:bodyPr wrap="none" lIns="0" tIns="0" rIns="0" rtlCol="0">
            <a:spAutoFit/>
          </a:bodyPr>
          <a:lstStyle/>
          <a:p>
            <a:pPr>
              <a:lnSpc>
                <a:spcPts val="1400"/>
              </a:lnSpc>
              <a:tabLst/>
            </a:pPr>
            <a:r>
              <a:rPr lang="en-US" altLang="zh-CN" sz="1600" dirty="0" smtClean="0">
                <a:solidFill>
                  <a:srgbClr val="000000"/>
                </a:solidFill>
                <a:latin typeface="微软雅黑" pitchFamily="18" charset="0"/>
                <a:cs typeface="微软雅黑" pitchFamily="18" charset="0"/>
              </a:rPr>
              <a:t>继承org.apache.hadoop.hive.ql.exec.UDF类</a:t>
            </a:r>
          </a:p>
          <a:p>
            <a:pPr>
              <a:lnSpc>
                <a:spcPts val="1800"/>
              </a:lnSpc>
              <a:tabLst/>
            </a:pPr>
            <a:r>
              <a:rPr lang="en-US" altLang="zh-CN" sz="1600" dirty="0" smtClean="0">
                <a:solidFill>
                  <a:srgbClr val="000000"/>
                </a:solidFill>
                <a:latin typeface="微软雅黑" pitchFamily="18" charset="0"/>
                <a:cs typeface="微软雅黑" pitchFamily="18" charset="0"/>
              </a:rPr>
              <a:t>实现UDF类中的evaluate方法</a:t>
            </a:r>
          </a:p>
        </p:txBody>
      </p:sp>
      <p:sp>
        <p:nvSpPr>
          <p:cNvPr id="10" name="TextBox 1"/>
          <p:cNvSpPr txBox="1"/>
          <p:nvPr/>
        </p:nvSpPr>
        <p:spPr>
          <a:xfrm>
            <a:off x="450920" y="2636044"/>
            <a:ext cx="242054" cy="251351"/>
          </a:xfrm>
          <a:prstGeom prst="rect">
            <a:avLst/>
          </a:prstGeom>
          <a:noFill/>
        </p:spPr>
        <p:txBody>
          <a:bodyPr wrap="none" lIns="0" tIns="0" rIns="0" rtlCol="0">
            <a:spAutoFit/>
          </a:bodyPr>
          <a:lstStyle/>
          <a:p>
            <a:pPr>
              <a:lnSpc>
                <a:spcPts val="1600"/>
              </a:lnSpc>
              <a:tabLst/>
            </a:pPr>
            <a:r>
              <a:rPr lang="en-US" altLang="zh-CN" sz="2000" dirty="0" smtClean="0">
                <a:solidFill>
                  <a:srgbClr val="000000"/>
                </a:solidFill>
                <a:latin typeface="Wingdings" pitchFamily="18" charset="0"/>
                <a:cs typeface="Wingdings" pitchFamily="18" charset="0"/>
              </a:rPr>
              <a:t>l</a:t>
            </a:r>
            <a:r>
              <a:rPr lang="en-US" altLang="zh-CN" sz="2000" dirty="0" smtClean="0">
                <a:solidFill>
                  <a:srgbClr val="000000"/>
                </a:solidFill>
                <a:latin typeface="Times New Roman" pitchFamily="18" charset="0"/>
                <a:cs typeface="Times New Roman" pitchFamily="18" charset="0"/>
              </a:rPr>
              <a:t> </a:t>
            </a:r>
          </a:p>
        </p:txBody>
      </p:sp>
      <p:sp>
        <p:nvSpPr>
          <p:cNvPr id="11" name="TextBox 1"/>
          <p:cNvSpPr txBox="1"/>
          <p:nvPr/>
        </p:nvSpPr>
        <p:spPr>
          <a:xfrm>
            <a:off x="819220" y="2597944"/>
            <a:ext cx="3935373" cy="276999"/>
          </a:xfrm>
          <a:prstGeom prst="rect">
            <a:avLst/>
          </a:prstGeom>
          <a:noFill/>
        </p:spPr>
        <p:txBody>
          <a:bodyPr wrap="none" lIns="0" tIns="0" rIns="0" rtlCol="0">
            <a:spAutoFit/>
          </a:bodyPr>
          <a:lstStyle/>
          <a:p>
            <a:pPr>
              <a:lnSpc>
                <a:spcPts val="1800"/>
              </a:lnSpc>
              <a:tabLst/>
            </a:pPr>
            <a:r>
              <a:rPr lang="en-US" altLang="zh-CN" sz="2000" dirty="0" smtClean="0">
                <a:solidFill>
                  <a:srgbClr val="000000"/>
                </a:solidFill>
                <a:latin typeface="微软雅黑" pitchFamily="18" charset="0"/>
                <a:cs typeface="微软雅黑" pitchFamily="18" charset="0"/>
              </a:rPr>
              <a:t>示例：将表中的age列值加1后输出</a:t>
            </a:r>
          </a:p>
        </p:txBody>
      </p:sp>
      <p:sp>
        <p:nvSpPr>
          <p:cNvPr id="12" name="TextBox 1"/>
          <p:cNvSpPr txBox="1"/>
          <p:nvPr/>
        </p:nvSpPr>
        <p:spPr>
          <a:xfrm>
            <a:off x="831920" y="2966244"/>
            <a:ext cx="169918" cy="1610697"/>
          </a:xfrm>
          <a:prstGeom prst="rect">
            <a:avLst/>
          </a:prstGeom>
          <a:noFill/>
        </p:spPr>
        <p:txBody>
          <a:bodyPr wrap="none" lIns="0" tIns="0" rIns="0" rtlCol="0">
            <a:spAutoFit/>
          </a:bodyPr>
          <a:lstStyle/>
          <a:p>
            <a:pPr>
              <a:lnSpc>
                <a:spcPts val="1400"/>
              </a:lnSpc>
              <a:tabLst/>
            </a:pPr>
            <a:r>
              <a:rPr lang="en-US" altLang="zh-CN" sz="1600" dirty="0" smtClean="0">
                <a:solidFill>
                  <a:srgbClr val="000000"/>
                </a:solidFill>
                <a:latin typeface="微软雅黑" pitchFamily="18" charset="0"/>
                <a:cs typeface="微软雅黑" pitchFamily="18" charset="0"/>
              </a:rPr>
              <a:t>1:</a:t>
            </a:r>
          </a:p>
          <a:p>
            <a:pPr>
              <a:lnSpc>
                <a:spcPts val="1800"/>
              </a:lnSpc>
              <a:tabLst/>
            </a:pPr>
            <a:r>
              <a:rPr lang="en-US" altLang="zh-CN" sz="1600" dirty="0" smtClean="0">
                <a:solidFill>
                  <a:srgbClr val="000000"/>
                </a:solidFill>
                <a:latin typeface="微软雅黑" pitchFamily="18" charset="0"/>
                <a:cs typeface="微软雅黑" pitchFamily="18" charset="0"/>
              </a:rPr>
              <a:t>2:</a:t>
            </a:r>
          </a:p>
          <a:p>
            <a:pPr>
              <a:lnSpc>
                <a:spcPts val="1800"/>
              </a:lnSpc>
              <a:tabLst/>
            </a:pPr>
            <a:r>
              <a:rPr lang="en-US" altLang="zh-CN" sz="1600" dirty="0" smtClean="0">
                <a:solidFill>
                  <a:srgbClr val="000000"/>
                </a:solidFill>
                <a:latin typeface="微软雅黑" pitchFamily="18" charset="0"/>
                <a:cs typeface="微软雅黑" pitchFamily="18" charset="0"/>
              </a:rPr>
              <a:t>3:</a:t>
            </a:r>
          </a:p>
          <a:p>
            <a:pPr>
              <a:lnSpc>
                <a:spcPts val="1800"/>
              </a:lnSpc>
              <a:tabLst/>
            </a:pPr>
            <a:r>
              <a:rPr lang="en-US" altLang="zh-CN" sz="1600" dirty="0" smtClean="0">
                <a:solidFill>
                  <a:srgbClr val="000000"/>
                </a:solidFill>
                <a:latin typeface="微软雅黑" pitchFamily="18" charset="0"/>
                <a:cs typeface="微软雅黑" pitchFamily="18" charset="0"/>
              </a:rPr>
              <a:t>4:</a:t>
            </a:r>
          </a:p>
          <a:p>
            <a:pPr>
              <a:lnSpc>
                <a:spcPts val="1800"/>
              </a:lnSpc>
              <a:tabLst/>
            </a:pPr>
            <a:r>
              <a:rPr lang="en-US" altLang="zh-CN" sz="1600" dirty="0" smtClean="0">
                <a:solidFill>
                  <a:srgbClr val="000000"/>
                </a:solidFill>
                <a:latin typeface="微软雅黑" pitchFamily="18" charset="0"/>
                <a:cs typeface="微软雅黑" pitchFamily="18" charset="0"/>
              </a:rPr>
              <a:t>5:</a:t>
            </a:r>
          </a:p>
          <a:p>
            <a:pPr>
              <a:lnSpc>
                <a:spcPts val="1800"/>
              </a:lnSpc>
              <a:tabLst/>
            </a:pPr>
            <a:r>
              <a:rPr lang="en-US" altLang="zh-CN" sz="1600" dirty="0" smtClean="0">
                <a:solidFill>
                  <a:srgbClr val="000000"/>
                </a:solidFill>
                <a:latin typeface="微软雅黑" pitchFamily="18" charset="0"/>
                <a:cs typeface="微软雅黑" pitchFamily="18" charset="0"/>
              </a:rPr>
              <a:t>6:</a:t>
            </a:r>
          </a:p>
          <a:p>
            <a:pPr>
              <a:lnSpc>
                <a:spcPts val="1800"/>
              </a:lnSpc>
              <a:tabLst/>
            </a:pPr>
            <a:r>
              <a:rPr lang="en-US" altLang="zh-CN" sz="1600" dirty="0" smtClean="0">
                <a:solidFill>
                  <a:srgbClr val="000000"/>
                </a:solidFill>
                <a:latin typeface="微软雅黑" pitchFamily="18" charset="0"/>
                <a:cs typeface="微软雅黑" pitchFamily="18" charset="0"/>
              </a:rPr>
              <a:t>7:</a:t>
            </a:r>
          </a:p>
        </p:txBody>
      </p:sp>
      <p:sp>
        <p:nvSpPr>
          <p:cNvPr id="14" name="TextBox 1"/>
          <p:cNvSpPr txBox="1"/>
          <p:nvPr/>
        </p:nvSpPr>
        <p:spPr>
          <a:xfrm>
            <a:off x="450920" y="4858544"/>
            <a:ext cx="9079409" cy="777136"/>
          </a:xfrm>
          <a:prstGeom prst="rect">
            <a:avLst/>
          </a:prstGeom>
          <a:noFill/>
        </p:spPr>
        <p:txBody>
          <a:bodyPr wrap="none" lIns="0" tIns="0" rIns="0" rtlCol="0">
            <a:spAutoFit/>
          </a:bodyPr>
          <a:lstStyle/>
          <a:p>
            <a:pPr>
              <a:lnSpc>
                <a:spcPts val="1800"/>
              </a:lnSpc>
              <a:tabLst>
                <a:tab pos="8826500" algn="l"/>
              </a:tabLst>
            </a:pPr>
            <a:r>
              <a:rPr lang="en-US" altLang="zh-CN" sz="2000" dirty="0" smtClean="0">
                <a:solidFill>
                  <a:srgbClr val="000000"/>
                </a:solidFill>
                <a:latin typeface="Wingdings" pitchFamily="18" charset="0"/>
                <a:cs typeface="Wingdings" pitchFamily="18" charset="0"/>
              </a:rPr>
              <a:t>l</a:t>
            </a:r>
            <a:r>
              <a:rPr lang="en-US" altLang="zh-CN" sz="2000" dirty="0" smtClean="0">
                <a:solidFill>
                  <a:srgbClr val="000000"/>
                </a:solidFill>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   </a:t>
            </a:r>
            <a:r>
              <a:rPr lang="en-US" altLang="zh-CN" sz="2000" dirty="0" smtClean="0">
                <a:solidFill>
                  <a:srgbClr val="000000"/>
                </a:solidFill>
                <a:latin typeface="微软雅黑" pitchFamily="18" charset="0"/>
                <a:cs typeface="微软雅黑" pitchFamily="18" charset="0"/>
              </a:rPr>
              <a:t>使用：</a:t>
            </a:r>
            <a:r>
              <a:rPr lang="en-US" altLang="zh-CN" sz="2000" dirty="0" smtClean="0">
                <a:solidFill>
                  <a:srgbClr val="C00000"/>
                </a:solidFill>
                <a:latin typeface="Arial Narrow" pitchFamily="18" charset="0"/>
                <a:cs typeface="Arial Narrow" pitchFamily="18" charset="0"/>
              </a:rPr>
              <a:t>SELECT</a:t>
            </a:r>
            <a:r>
              <a:rPr lang="en-US" altLang="zh-CN" sz="2000" dirty="0" smtClean="0">
                <a:latin typeface="Times New Roman" pitchFamily="18" charset="0"/>
                <a:cs typeface="Times New Roman" pitchFamily="18" charset="0"/>
              </a:rPr>
              <a:t> </a:t>
            </a:r>
            <a:r>
              <a:rPr lang="en-US" altLang="zh-CN" sz="2000" dirty="0" smtClean="0">
                <a:solidFill>
                  <a:srgbClr val="C00000"/>
                </a:solidFill>
                <a:latin typeface="Arial Narrow" pitchFamily="18" charset="0"/>
                <a:cs typeface="Arial Narrow" pitchFamily="18" charset="0"/>
              </a:rPr>
              <a:t>addone(age)</a:t>
            </a:r>
            <a:r>
              <a:rPr lang="en-US" altLang="zh-CN" sz="2000" dirty="0" smtClean="0">
                <a:latin typeface="Times New Roman" pitchFamily="18" charset="0"/>
                <a:cs typeface="Times New Roman" pitchFamily="18" charset="0"/>
              </a:rPr>
              <a:t> </a:t>
            </a:r>
            <a:r>
              <a:rPr lang="en-US" altLang="zh-CN" sz="2000" dirty="0" smtClean="0">
                <a:solidFill>
                  <a:srgbClr val="C00000"/>
                </a:solidFill>
                <a:latin typeface="Arial Narrow" pitchFamily="18" charset="0"/>
                <a:cs typeface="Arial Narrow" pitchFamily="18" charset="0"/>
              </a:rPr>
              <a:t>FROM</a:t>
            </a:r>
            <a:r>
              <a:rPr lang="en-US" altLang="zh-CN" sz="2000" dirty="0" smtClean="0">
                <a:latin typeface="Times New Roman" pitchFamily="18" charset="0"/>
                <a:cs typeface="Times New Roman" pitchFamily="18" charset="0"/>
              </a:rPr>
              <a:t> </a:t>
            </a:r>
            <a:r>
              <a:rPr lang="en-US" altLang="zh-CN" sz="2000" dirty="0" smtClean="0">
                <a:solidFill>
                  <a:srgbClr val="C00000"/>
                </a:solidFill>
                <a:latin typeface="Arial Narrow" pitchFamily="18" charset="0"/>
                <a:cs typeface="Arial Narrow" pitchFamily="18" charset="0"/>
              </a:rPr>
              <a:t>user;</a:t>
            </a:r>
          </a:p>
          <a:p>
            <a:pPr>
              <a:lnSpc>
                <a:spcPts val="1000"/>
              </a:lnSpc>
            </a:pPr>
            <a:endParaRPr lang="en-US" altLang="zh-CN" sz="2800" dirty="0" smtClean="0"/>
          </a:p>
          <a:p>
            <a:pPr>
              <a:lnSpc>
                <a:spcPts val="1000"/>
              </a:lnSpc>
            </a:pPr>
            <a:endParaRPr lang="en-US" altLang="zh-CN" sz="2800" dirty="0" smtClean="0"/>
          </a:p>
          <a:p>
            <a:pPr>
              <a:lnSpc>
                <a:spcPts val="1900"/>
              </a:lnSpc>
              <a:tabLst>
                <a:tab pos="8826500" algn="l"/>
              </a:tabLst>
            </a:pPr>
            <a:r>
              <a:rPr lang="en-US" altLang="zh-CN" sz="2800" dirty="0" smtClean="0"/>
              <a:t>	</a:t>
            </a:r>
            <a:r>
              <a:rPr lang="en-US" altLang="zh-CN" sz="1600" dirty="0" smtClean="0">
                <a:solidFill>
                  <a:srgbClr val="7F7F7F"/>
                </a:solidFill>
                <a:latin typeface="微软雅黑" pitchFamily="18" charset="0"/>
                <a:cs typeface="微软雅黑" pitchFamily="18" charset="0"/>
              </a:rPr>
              <a:t>24</a:t>
            </a:r>
          </a:p>
        </p:txBody>
      </p:sp>
    </p:spTree>
    <p:extLst>
      <p:ext uri="{BB962C8B-B14F-4D97-AF65-F5344CB8AC3E}">
        <p14:creationId xmlns:p14="http://schemas.microsoft.com/office/powerpoint/2010/main" val="3073367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Hive</a:t>
            </a:r>
            <a:r>
              <a:rPr lang="zh-CN" altLang="en-US" dirty="0"/>
              <a:t>的</a:t>
            </a:r>
            <a:r>
              <a:rPr lang="zh-CN" altLang="en-US" dirty="0" smtClean="0"/>
              <a:t>位置</a:t>
            </a:r>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3</a:t>
            </a:fld>
            <a:endParaRPr lang="zh-CN" altLang="en-US" dirty="0"/>
          </a:p>
        </p:txBody>
      </p:sp>
      <p:pic>
        <p:nvPicPr>
          <p:cNvPr id="5" name="Picture 3"/>
          <p:cNvPicPr>
            <a:picLocks noChangeAspect="1" noChangeArrowheads="1"/>
          </p:cNvPicPr>
          <p:nvPr/>
        </p:nvPicPr>
        <p:blipFill>
          <a:blip r:embed="rId2"/>
          <a:srcRect/>
          <a:stretch>
            <a:fillRect/>
          </a:stretch>
        </p:blipFill>
        <p:spPr bwMode="auto">
          <a:xfrm>
            <a:off x="919955" y="1052736"/>
            <a:ext cx="5308229" cy="5229002"/>
          </a:xfrm>
          <a:prstGeom prst="rect">
            <a:avLst/>
          </a:prstGeom>
          <a:noFill/>
        </p:spPr>
      </p:pic>
      <p:sp>
        <p:nvSpPr>
          <p:cNvPr id="6" name="TextBox 1"/>
          <p:cNvSpPr txBox="1"/>
          <p:nvPr/>
        </p:nvSpPr>
        <p:spPr>
          <a:xfrm>
            <a:off x="6732240" y="1088215"/>
            <a:ext cx="2287486" cy="1251625"/>
          </a:xfrm>
          <a:prstGeom prst="rect">
            <a:avLst/>
          </a:prstGeom>
          <a:noFill/>
        </p:spPr>
        <p:txBody>
          <a:bodyPr wrap="none" lIns="0" tIns="0" rIns="0" rtlCol="0">
            <a:spAutoFit/>
          </a:bodyPr>
          <a:lstStyle/>
          <a:p>
            <a:pPr>
              <a:lnSpc>
                <a:spcPts val="1800"/>
              </a:lnSpc>
              <a:tabLst>
                <a:tab pos="101600" algn="l"/>
              </a:tabLst>
            </a:pPr>
            <a:r>
              <a:rPr lang="en-US" altLang="zh-CN" b="1" dirty="0" smtClean="0">
                <a:solidFill>
                  <a:srgbClr val="000000"/>
                </a:solidFill>
                <a:latin typeface="Times New Roman" panose="02020603050405020304" pitchFamily="18" charset="0"/>
                <a:cs typeface="Times New Roman" panose="02020603050405020304" pitchFamily="18" charset="0"/>
              </a:rPr>
              <a:t>数据分析员</a:t>
            </a:r>
            <a:r>
              <a:rPr lang="en-US" altLang="zh-CN" b="1" dirty="0" smtClean="0">
                <a:latin typeface="Times New Roman" pitchFamily="18" charset="0"/>
                <a:cs typeface="Times New Roman" pitchFamily="18" charset="0"/>
              </a:rPr>
              <a:t> </a:t>
            </a:r>
            <a:r>
              <a:rPr lang="en-US" altLang="zh-CN" b="1" dirty="0" smtClean="0">
                <a:solidFill>
                  <a:srgbClr val="000000"/>
                </a:solidFill>
                <a:latin typeface="Times New Roman" panose="02020603050405020304" pitchFamily="18" charset="0"/>
                <a:cs typeface="Times New Roman" panose="02020603050405020304" pitchFamily="18" charset="0"/>
              </a:rPr>
              <a:t>vs.</a:t>
            </a:r>
            <a:r>
              <a:rPr lang="en-US" altLang="zh-CN" b="1" dirty="0" smtClean="0">
                <a:latin typeface="Times New Roman" pitchFamily="18" charset="0"/>
                <a:cs typeface="Times New Roman" pitchFamily="18" charset="0"/>
              </a:rPr>
              <a:t> </a:t>
            </a:r>
            <a:r>
              <a:rPr lang="en-US" altLang="zh-CN" b="1" dirty="0" smtClean="0">
                <a:solidFill>
                  <a:srgbClr val="000000"/>
                </a:solidFill>
                <a:latin typeface="Times New Roman" panose="02020603050405020304" pitchFamily="18" charset="0"/>
                <a:cs typeface="Times New Roman" panose="02020603050405020304" pitchFamily="18" charset="0"/>
              </a:rPr>
              <a:t>程序员</a:t>
            </a:r>
          </a:p>
          <a:p>
            <a:pPr>
              <a:lnSpc>
                <a:spcPts val="2500"/>
              </a:lnSpc>
              <a:tabLst>
                <a:tab pos="101600" algn="l"/>
              </a:tabLst>
            </a:pPr>
            <a:r>
              <a:rPr lang="en-US" altLang="zh-CN" sz="2400" dirty="0" smtClean="0"/>
              <a:t>	</a:t>
            </a: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数据抽象</a:t>
            </a:r>
          </a:p>
          <a:p>
            <a:pPr>
              <a:lnSpc>
                <a:spcPts val="2600"/>
              </a:lnSpc>
              <a:tabLst>
                <a:tab pos="101600" algn="l"/>
              </a:tabLst>
            </a:pPr>
            <a:r>
              <a:rPr lang="en-US" altLang="zh-CN" sz="2400" dirty="0" smtClean="0"/>
              <a:t>	</a:t>
            </a: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操作方式</a:t>
            </a:r>
          </a:p>
          <a:p>
            <a:pPr>
              <a:lnSpc>
                <a:spcPts val="2500"/>
              </a:lnSpc>
              <a:tabLst>
                <a:tab pos="101600" algn="l"/>
              </a:tabLst>
            </a:pPr>
            <a:r>
              <a:rPr lang="en-US" altLang="zh-CN" sz="2400" dirty="0" smtClean="0"/>
              <a:t>	</a:t>
            </a:r>
            <a:r>
              <a:rPr lang="en-US" altLang="zh-CN" sz="1600" dirty="0" smtClean="0">
                <a:solidFill>
                  <a:srgbClr val="000000"/>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执行环境</a:t>
            </a:r>
          </a:p>
        </p:txBody>
      </p:sp>
    </p:spTree>
    <p:extLst>
      <p:ext uri="{BB962C8B-B14F-4D97-AF65-F5344CB8AC3E}">
        <p14:creationId xmlns:p14="http://schemas.microsoft.com/office/powerpoint/2010/main" val="1528706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HQL</a:t>
            </a:r>
            <a:r>
              <a:rPr lang="zh-CN" altLang="en-US" dirty="0"/>
              <a:t>自定义函数（</a:t>
            </a:r>
            <a:r>
              <a:rPr lang="en-US" altLang="zh-CN" dirty="0"/>
              <a:t>3</a:t>
            </a:r>
            <a:r>
              <a:rPr lang="zh-CN" altLang="en-US" dirty="0"/>
              <a:t>）－自定义聚合函数</a:t>
            </a:r>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30</a:t>
            </a:fld>
            <a:endParaRPr lang="zh-CN" altLang="en-US" dirty="0"/>
          </a:p>
        </p:txBody>
      </p:sp>
      <p:sp>
        <p:nvSpPr>
          <p:cNvPr id="5" name="Freeform 3"/>
          <p:cNvSpPr/>
          <p:nvPr/>
        </p:nvSpPr>
        <p:spPr>
          <a:xfrm>
            <a:off x="5186287" y="1196045"/>
            <a:ext cx="3812288" cy="4536208"/>
          </a:xfrm>
          <a:custGeom>
            <a:avLst/>
            <a:gdLst>
              <a:gd name="connsiteX0" fmla="*/ 6350 w 3812288"/>
              <a:gd name="connsiteY0" fmla="*/ 6350 h 4536208"/>
              <a:gd name="connsiteX1" fmla="*/ 3805938 w 3812288"/>
              <a:gd name="connsiteY1" fmla="*/ 6350 h 4536208"/>
              <a:gd name="connsiteX2" fmla="*/ 3805938 w 3812288"/>
              <a:gd name="connsiteY2" fmla="*/ 4529858 h 4536208"/>
              <a:gd name="connsiteX3" fmla="*/ 6350 w 3812288"/>
              <a:gd name="connsiteY3" fmla="*/ 4529858 h 4536208"/>
              <a:gd name="connsiteX4" fmla="*/ 6350 w 3812288"/>
              <a:gd name="connsiteY4" fmla="*/ 6350 h 453620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812288" h="4536208">
                <a:moveTo>
                  <a:pt x="6350" y="6350"/>
                </a:moveTo>
                <a:lnTo>
                  <a:pt x="3805938" y="6350"/>
                </a:lnTo>
                <a:lnTo>
                  <a:pt x="3805938" y="4529858"/>
                </a:lnTo>
                <a:lnTo>
                  <a:pt x="6350" y="4529858"/>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TextBox 1"/>
          <p:cNvSpPr txBox="1"/>
          <p:nvPr/>
        </p:nvSpPr>
        <p:spPr>
          <a:xfrm>
            <a:off x="107504" y="1556836"/>
            <a:ext cx="219612" cy="2880276"/>
          </a:xfrm>
          <a:prstGeom prst="rect">
            <a:avLst/>
          </a:prstGeom>
          <a:noFill/>
        </p:spPr>
        <p:txBody>
          <a:bodyPr wrap="none" lIns="0" tIns="0" rIns="0" rtlCol="0">
            <a:spAutoFit/>
          </a:bodyPr>
          <a:lstStyle/>
          <a:p>
            <a:pPr>
              <a:lnSpc>
                <a:spcPts val="1600"/>
              </a:lnSpc>
              <a:tabLst/>
            </a:pPr>
            <a:r>
              <a:rPr lang="en-US" altLang="zh-CN" dirty="0" smtClean="0">
                <a:solidFill>
                  <a:srgbClr val="000000"/>
                </a:solidFill>
                <a:latin typeface="Wingdings" pitchFamily="18" charset="0"/>
                <a:cs typeface="Wingdings" pitchFamily="18" charset="0"/>
              </a:rPr>
              <a:t>l</a:t>
            </a:r>
            <a:r>
              <a:rPr lang="en-US" altLang="zh-CN" dirty="0" smtClean="0">
                <a:solidFill>
                  <a:srgbClr val="000000"/>
                </a:solidFill>
                <a:latin typeface="Times New Roman" pitchFamily="18" charset="0"/>
                <a:cs typeface="Times New Roman" pitchFamily="18" charset="0"/>
              </a:rPr>
              <a:t> </a:t>
            </a:r>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2500"/>
              </a:lnSpc>
              <a:tabLst/>
            </a:pPr>
            <a:r>
              <a:rPr lang="en-US" altLang="zh-CN" dirty="0" smtClean="0">
                <a:solidFill>
                  <a:srgbClr val="000000"/>
                </a:solidFill>
                <a:latin typeface="Wingdings" pitchFamily="18" charset="0"/>
                <a:cs typeface="Wingdings" pitchFamily="18" charset="0"/>
              </a:rPr>
              <a:t>l</a:t>
            </a:r>
            <a:r>
              <a:rPr lang="en-US" altLang="zh-CN" dirty="0" smtClean="0">
                <a:solidFill>
                  <a:srgbClr val="000000"/>
                </a:solidFill>
                <a:latin typeface="Times New Roman" pitchFamily="18" charset="0"/>
                <a:cs typeface="Times New Roman" pitchFamily="18" charset="0"/>
              </a:rPr>
              <a:t> </a:t>
            </a:r>
          </a:p>
        </p:txBody>
      </p:sp>
      <p:sp>
        <p:nvSpPr>
          <p:cNvPr id="7" name="TextBox 1"/>
          <p:cNvSpPr txBox="1"/>
          <p:nvPr/>
        </p:nvSpPr>
        <p:spPr>
          <a:xfrm>
            <a:off x="463104" y="1531436"/>
            <a:ext cx="4662623" cy="2880276"/>
          </a:xfrm>
          <a:prstGeom prst="rect">
            <a:avLst/>
          </a:prstGeom>
          <a:noFill/>
        </p:spPr>
        <p:txBody>
          <a:bodyPr wrap="none" lIns="0" tIns="0" rIns="0" rtlCol="0">
            <a:spAutoFit/>
          </a:bodyPr>
          <a:lstStyle/>
          <a:p>
            <a:pPr>
              <a:lnSpc>
                <a:spcPts val="1800"/>
              </a:lnSpc>
              <a:tabLst>
                <a:tab pos="63500" algn="l"/>
              </a:tabLst>
            </a:pPr>
            <a:r>
              <a:rPr lang="en-US" altLang="zh-CN" dirty="0" smtClean="0">
                <a:solidFill>
                  <a:srgbClr val="000000"/>
                </a:solidFill>
                <a:latin typeface="微软雅黑" pitchFamily="18" charset="0"/>
                <a:cs typeface="微软雅黑" pitchFamily="18" charset="0"/>
              </a:rPr>
              <a:t>自定义聚合函数（User-Defined</a:t>
            </a:r>
            <a:r>
              <a:rPr lang="en-US" altLang="zh-CN" dirty="0" smtClean="0">
                <a:latin typeface="Times New Roman" pitchFamily="18" charset="0"/>
                <a:cs typeface="Times New Roman" pitchFamily="18" charset="0"/>
              </a:rPr>
              <a:t> </a:t>
            </a:r>
            <a:r>
              <a:rPr lang="en-US" altLang="zh-CN" dirty="0" smtClean="0">
                <a:solidFill>
                  <a:srgbClr val="000000"/>
                </a:solidFill>
                <a:latin typeface="微软雅黑" pitchFamily="18" charset="0"/>
                <a:cs typeface="微软雅黑" pitchFamily="18" charset="0"/>
              </a:rPr>
              <a:t>Aggregate</a:t>
            </a:r>
          </a:p>
          <a:p>
            <a:pPr>
              <a:lnSpc>
                <a:spcPts val="1900"/>
              </a:lnSpc>
              <a:tabLst>
                <a:tab pos="63500" algn="l"/>
              </a:tabLst>
            </a:pPr>
            <a:r>
              <a:rPr lang="en-US" altLang="zh-CN" sz="2400" dirty="0" smtClean="0"/>
              <a:t>	</a:t>
            </a:r>
            <a:r>
              <a:rPr lang="en-US" altLang="zh-CN" dirty="0" smtClean="0">
                <a:solidFill>
                  <a:srgbClr val="000000"/>
                </a:solidFill>
                <a:latin typeface="微软雅黑" pitchFamily="18" charset="0"/>
                <a:cs typeface="微软雅黑" pitchFamily="18" charset="0"/>
              </a:rPr>
              <a:t>Function，UDAF）</a:t>
            </a:r>
          </a:p>
          <a:p>
            <a:pPr>
              <a:lnSpc>
                <a:spcPts val="2500"/>
              </a:lnSpc>
              <a:tabLst>
                <a:tab pos="63500" algn="l"/>
              </a:tabLst>
            </a:pPr>
            <a:r>
              <a:rPr lang="en-US" altLang="zh-CN" sz="1600" dirty="0" smtClean="0">
                <a:solidFill>
                  <a:srgbClr val="000000"/>
                </a:solidFill>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输入多行数据，处理后输出一行数据</a:t>
            </a:r>
          </a:p>
          <a:p>
            <a:pPr>
              <a:lnSpc>
                <a:spcPts val="2600"/>
              </a:lnSpc>
              <a:tabLst>
                <a:tab pos="63500" algn="l"/>
              </a:tabLst>
            </a:pPr>
            <a:r>
              <a:rPr lang="en-US" altLang="zh-CN" sz="1600" dirty="0" smtClean="0">
                <a:solidFill>
                  <a:srgbClr val="000000"/>
                </a:solidFill>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编写UDF函数的两个条件：</a:t>
            </a:r>
          </a:p>
          <a:p>
            <a:pPr>
              <a:lnSpc>
                <a:spcPts val="1000"/>
              </a:lnSpc>
            </a:pPr>
            <a:endParaRPr lang="en-US" altLang="zh-CN" sz="2400" dirty="0" smtClean="0"/>
          </a:p>
          <a:p>
            <a:pPr>
              <a:lnSpc>
                <a:spcPts val="1900"/>
              </a:lnSpc>
              <a:tabLst>
                <a:tab pos="63500" algn="l"/>
              </a:tabLst>
            </a:pPr>
            <a:r>
              <a:rPr lang="en-US" altLang="zh-CN" sz="2400" dirty="0" smtClean="0"/>
              <a:t>	</a:t>
            </a:r>
            <a:r>
              <a:rPr lang="en-US" altLang="zh-CN" dirty="0" smtClean="0">
                <a:solidFill>
                  <a:srgbClr val="000000"/>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en-US" altLang="zh-CN" dirty="0" smtClean="0">
                <a:solidFill>
                  <a:srgbClr val="000000"/>
                </a:solidFill>
                <a:latin typeface="微软雅黑" pitchFamily="18" charset="0"/>
                <a:cs typeface="微软雅黑" pitchFamily="18" charset="0"/>
              </a:rPr>
              <a:t>继承</a:t>
            </a:r>
          </a:p>
          <a:p>
            <a:pPr>
              <a:lnSpc>
                <a:spcPts val="2500"/>
              </a:lnSpc>
              <a:tabLst>
                <a:tab pos="63500" algn="l"/>
              </a:tabLst>
            </a:pPr>
            <a:r>
              <a:rPr lang="en-US" altLang="zh-CN" sz="2400" dirty="0" smtClean="0"/>
              <a:t>	</a:t>
            </a:r>
            <a:r>
              <a:rPr lang="en-US" altLang="zh-CN" sz="1600" dirty="0" smtClean="0">
                <a:solidFill>
                  <a:srgbClr val="000000"/>
                </a:solidFill>
                <a:latin typeface="微软雅黑" pitchFamily="18" charset="0"/>
                <a:cs typeface="微软雅黑" pitchFamily="18" charset="0"/>
              </a:rPr>
              <a:t>org.apache.hadoop.hive.ql.exec.UDAF类</a:t>
            </a:r>
          </a:p>
          <a:p>
            <a:pPr>
              <a:lnSpc>
                <a:spcPts val="1000"/>
              </a:lnSpc>
            </a:pPr>
            <a:endParaRPr lang="en-US" altLang="zh-CN" sz="2400" dirty="0" smtClean="0"/>
          </a:p>
          <a:p>
            <a:pPr>
              <a:lnSpc>
                <a:spcPts val="1900"/>
              </a:lnSpc>
              <a:tabLst>
                <a:tab pos="63500" algn="l"/>
              </a:tabLst>
            </a:pPr>
            <a:r>
              <a:rPr lang="en-US" altLang="zh-CN" sz="2400" dirty="0" smtClean="0"/>
              <a:t>	</a:t>
            </a:r>
            <a:r>
              <a:rPr lang="en-US" altLang="zh-CN" dirty="0" smtClean="0">
                <a:solidFill>
                  <a:srgbClr val="000000"/>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en-US" altLang="zh-CN" dirty="0" smtClean="0">
                <a:solidFill>
                  <a:srgbClr val="000000"/>
                </a:solidFill>
                <a:latin typeface="微软雅黑" pitchFamily="18" charset="0"/>
                <a:cs typeface="微软雅黑" pitchFamily="18" charset="0"/>
              </a:rPr>
              <a:t>实现接口类及其5个方法</a:t>
            </a:r>
          </a:p>
          <a:p>
            <a:pPr>
              <a:lnSpc>
                <a:spcPts val="2600"/>
              </a:lnSpc>
              <a:tabLst>
                <a:tab pos="63500" algn="l"/>
              </a:tabLst>
            </a:pPr>
            <a:r>
              <a:rPr lang="en-US" altLang="zh-CN" sz="2400" dirty="0" smtClean="0"/>
              <a:t>	</a:t>
            </a:r>
            <a:r>
              <a:rPr lang="en-US" altLang="zh-CN" sz="1600" dirty="0" smtClean="0">
                <a:solidFill>
                  <a:srgbClr val="000000"/>
                </a:solidFill>
                <a:latin typeface="微软雅黑" pitchFamily="18" charset="0"/>
                <a:cs typeface="微软雅黑" pitchFamily="18" charset="0"/>
              </a:rPr>
              <a:t>org.apache.hadoop.hive.ql.exec.UDAFEvaluator</a:t>
            </a:r>
          </a:p>
          <a:p>
            <a:pPr>
              <a:lnSpc>
                <a:spcPts val="2400"/>
              </a:lnSpc>
              <a:tabLst>
                <a:tab pos="63500" algn="l"/>
              </a:tabLst>
            </a:pPr>
            <a:r>
              <a:rPr lang="en-US" altLang="zh-CN" dirty="0" smtClean="0">
                <a:solidFill>
                  <a:srgbClr val="000000"/>
                </a:solidFill>
                <a:latin typeface="微软雅黑" pitchFamily="18" charset="0"/>
                <a:cs typeface="微软雅黑" pitchFamily="18" charset="0"/>
              </a:rPr>
              <a:t>例：查询user表中age列的最大值</a:t>
            </a:r>
          </a:p>
        </p:txBody>
      </p:sp>
      <p:sp>
        <p:nvSpPr>
          <p:cNvPr id="8" name="TextBox 1"/>
          <p:cNvSpPr txBox="1"/>
          <p:nvPr/>
        </p:nvSpPr>
        <p:spPr>
          <a:xfrm>
            <a:off x="5255692" y="1394933"/>
            <a:ext cx="3841244" cy="4335418"/>
          </a:xfrm>
          <a:prstGeom prst="rect">
            <a:avLst/>
          </a:prstGeom>
          <a:noFill/>
        </p:spPr>
        <p:txBody>
          <a:bodyPr wrap="none" lIns="0" tIns="0" rIns="0" rtlCol="0">
            <a:spAutoFit/>
          </a:bodyPr>
          <a:lstStyle/>
          <a:p>
            <a:pPr>
              <a:lnSpc>
                <a:spcPts val="1500"/>
              </a:lnSpc>
              <a:tabLst/>
            </a:pPr>
            <a:r>
              <a:rPr lang="en-US" altLang="zh-CN" sz="1600" dirty="0" smtClean="0">
                <a:solidFill>
                  <a:srgbClr val="000000"/>
                </a:solidFill>
                <a:latin typeface="Calibri" pitchFamily="18" charset="0"/>
                <a:cs typeface="Calibri" pitchFamily="18" charset="0"/>
              </a:rPr>
              <a:t>1:    public class Maximum extends </a:t>
            </a:r>
            <a:r>
              <a:rPr lang="en-US" altLang="zh-CN" sz="1600" b="1" dirty="0" smtClean="0">
                <a:solidFill>
                  <a:srgbClr val="C00000"/>
                </a:solidFill>
                <a:latin typeface="Calibri" pitchFamily="18" charset="0"/>
                <a:cs typeface="Calibri" pitchFamily="18" charset="0"/>
              </a:rPr>
              <a:t>UDAF</a:t>
            </a:r>
            <a:r>
              <a:rPr lang="en-US" altLang="zh-CN" sz="1600" dirty="0" smtClean="0">
                <a:solidFill>
                  <a:srgbClr val="000000"/>
                </a:solidFill>
                <a:latin typeface="Calibri" pitchFamily="18" charset="0"/>
                <a:cs typeface="Calibri" pitchFamily="18" charset="0"/>
              </a:rPr>
              <a:t>{</a:t>
            </a:r>
          </a:p>
          <a:p>
            <a:pPr>
              <a:lnSpc>
                <a:spcPts val="1500"/>
              </a:lnSpc>
              <a:tabLst/>
            </a:pPr>
            <a:r>
              <a:rPr lang="en-US" altLang="zh-CN" sz="1600" dirty="0" smtClean="0">
                <a:solidFill>
                  <a:srgbClr val="000000"/>
                </a:solidFill>
                <a:latin typeface="Calibri" pitchFamily="18" charset="0"/>
                <a:cs typeface="Calibri" pitchFamily="18" charset="0"/>
              </a:rPr>
              <a:t>2:      public sta&gt;c class MaximumIntEvaluator  </a:t>
            </a:r>
          </a:p>
          <a:p>
            <a:pPr>
              <a:lnSpc>
                <a:spcPts val="1500"/>
              </a:lnSpc>
              <a:tabLst/>
            </a:pPr>
            <a:r>
              <a:rPr lang="en-US" altLang="zh-CN" sz="1600" dirty="0" smtClean="0">
                <a:solidFill>
                  <a:srgbClr val="000000"/>
                </a:solidFill>
                <a:latin typeface="Calibri" pitchFamily="18" charset="0"/>
                <a:cs typeface="Calibri" pitchFamily="18" charset="0"/>
              </a:rPr>
              <a:t>3:        implements </a:t>
            </a:r>
            <a:r>
              <a:rPr lang="en-US" altLang="zh-CN" sz="1600" b="1" dirty="0" smtClean="0">
                <a:solidFill>
                  <a:srgbClr val="C00000"/>
                </a:solidFill>
                <a:latin typeface="Calibri" pitchFamily="18" charset="0"/>
                <a:cs typeface="Calibri" pitchFamily="18" charset="0"/>
              </a:rPr>
              <a:t>UDAFEvaluator</a:t>
            </a:r>
            <a:r>
              <a:rPr lang="en-US" altLang="zh-CN" sz="1600" dirty="0" smtClean="0">
                <a:solidFill>
                  <a:srgbClr val="000000"/>
                </a:solidFill>
                <a:latin typeface="Calibri" pitchFamily="18" charset="0"/>
                <a:cs typeface="Calibri" pitchFamily="18" charset="0"/>
              </a:rPr>
              <a:t>{</a:t>
            </a:r>
          </a:p>
          <a:p>
            <a:pPr>
              <a:lnSpc>
                <a:spcPts val="1500"/>
              </a:lnSpc>
              <a:tabLst/>
            </a:pPr>
            <a:r>
              <a:rPr lang="en-US" altLang="zh-CN" sz="1600" dirty="0" smtClean="0">
                <a:solidFill>
                  <a:srgbClr val="000000"/>
                </a:solidFill>
                <a:latin typeface="Calibri" pitchFamily="18" charset="0"/>
                <a:cs typeface="Calibri" pitchFamily="18" charset="0"/>
              </a:rPr>
              <a:t>4:        private int result;</a:t>
            </a:r>
          </a:p>
          <a:p>
            <a:pPr>
              <a:lnSpc>
                <a:spcPts val="1500"/>
              </a:lnSpc>
              <a:tabLst/>
            </a:pPr>
            <a:r>
              <a:rPr lang="en-US" altLang="zh-CN" sz="1600" dirty="0" smtClean="0">
                <a:solidFill>
                  <a:srgbClr val="000000"/>
                </a:solidFill>
                <a:latin typeface="Calibri" pitchFamily="18" charset="0"/>
                <a:cs typeface="Calibri" pitchFamily="18" charset="0"/>
              </a:rPr>
              <a:t>5:        public void </a:t>
            </a:r>
            <a:r>
              <a:rPr lang="en-US" altLang="zh-CN" sz="1600" b="1" dirty="0" smtClean="0">
                <a:solidFill>
                  <a:srgbClr val="000000"/>
                </a:solidFill>
                <a:latin typeface="Calibri" pitchFamily="18" charset="0"/>
                <a:cs typeface="Calibri" pitchFamily="18" charset="0"/>
              </a:rPr>
              <a:t>init</a:t>
            </a:r>
            <a:r>
              <a:rPr lang="en-US" altLang="zh-CN" sz="1600" dirty="0" smtClean="0">
                <a:solidFill>
                  <a:srgbClr val="000000"/>
                </a:solidFill>
                <a:latin typeface="Calibri" pitchFamily="18" charset="0"/>
                <a:cs typeface="Calibri" pitchFamily="18" charset="0"/>
              </a:rPr>
              <a:t>() {</a:t>
            </a:r>
          </a:p>
          <a:p>
            <a:pPr>
              <a:lnSpc>
                <a:spcPts val="1600"/>
              </a:lnSpc>
              <a:tabLst/>
            </a:pPr>
            <a:r>
              <a:rPr lang="en-US" altLang="zh-CN" sz="1600" dirty="0" smtClean="0">
                <a:solidFill>
                  <a:srgbClr val="000000"/>
                </a:solidFill>
                <a:latin typeface="Calibri" pitchFamily="18" charset="0"/>
                <a:cs typeface="Calibri" pitchFamily="18" charset="0"/>
              </a:rPr>
              <a:t>6:          result = 0;</a:t>
            </a:r>
          </a:p>
          <a:p>
            <a:pPr>
              <a:lnSpc>
                <a:spcPts val="1500"/>
              </a:lnSpc>
              <a:tabLst/>
            </a:pPr>
            <a:r>
              <a:rPr lang="en-US" altLang="zh-CN" sz="1600" dirty="0" smtClean="0">
                <a:solidFill>
                  <a:srgbClr val="000000"/>
                </a:solidFill>
                <a:latin typeface="Calibri" pitchFamily="18" charset="0"/>
                <a:cs typeface="Calibri" pitchFamily="18" charset="0"/>
              </a:rPr>
              <a:t>7:        }</a:t>
            </a:r>
          </a:p>
          <a:p>
            <a:pPr>
              <a:lnSpc>
                <a:spcPts val="1500"/>
              </a:lnSpc>
              <a:tabLst/>
            </a:pPr>
            <a:r>
              <a:rPr lang="en-US" altLang="zh-CN" sz="1600" dirty="0" smtClean="0">
                <a:solidFill>
                  <a:srgbClr val="000000"/>
                </a:solidFill>
                <a:latin typeface="Calibri" pitchFamily="18" charset="0"/>
                <a:cs typeface="Calibri" pitchFamily="18" charset="0"/>
              </a:rPr>
              <a:t>8:        public boolean </a:t>
            </a:r>
            <a:r>
              <a:rPr lang="en-US" altLang="zh-CN" sz="1600" b="1" dirty="0" smtClean="0">
                <a:solidFill>
                  <a:srgbClr val="000000"/>
                </a:solidFill>
                <a:latin typeface="Calibri" pitchFamily="18" charset="0"/>
                <a:cs typeface="Calibri" pitchFamily="18" charset="0"/>
              </a:rPr>
              <a:t>iterate</a:t>
            </a:r>
            <a:r>
              <a:rPr lang="en-US" altLang="zh-CN" sz="1600" dirty="0" smtClean="0">
                <a:solidFill>
                  <a:srgbClr val="000000"/>
                </a:solidFill>
                <a:latin typeface="Calibri" pitchFamily="18" charset="0"/>
                <a:cs typeface="Calibri" pitchFamily="18" charset="0"/>
              </a:rPr>
              <a:t>(int value) {</a:t>
            </a:r>
          </a:p>
          <a:p>
            <a:pPr>
              <a:lnSpc>
                <a:spcPts val="1500"/>
              </a:lnSpc>
              <a:tabLst/>
            </a:pPr>
            <a:r>
              <a:rPr lang="en-US" altLang="zh-CN" sz="1600" dirty="0" smtClean="0">
                <a:solidFill>
                  <a:srgbClr val="000000"/>
                </a:solidFill>
                <a:latin typeface="Calibri" pitchFamily="18" charset="0"/>
                <a:cs typeface="Calibri" pitchFamily="18" charset="0"/>
              </a:rPr>
              <a:t>9:          result = Math.max(result, value);</a:t>
            </a:r>
          </a:p>
          <a:p>
            <a:pPr>
              <a:lnSpc>
                <a:spcPts val="1500"/>
              </a:lnSpc>
              <a:tabLst/>
            </a:pPr>
            <a:r>
              <a:rPr lang="en-US" altLang="zh-CN" sz="1600" dirty="0" smtClean="0">
                <a:solidFill>
                  <a:srgbClr val="000000"/>
                </a:solidFill>
                <a:latin typeface="Calibri" pitchFamily="18" charset="0"/>
                <a:cs typeface="Calibri" pitchFamily="18" charset="0"/>
              </a:rPr>
              <a:t>10:        return true;</a:t>
            </a:r>
          </a:p>
          <a:p>
            <a:pPr>
              <a:lnSpc>
                <a:spcPts val="1500"/>
              </a:lnSpc>
              <a:tabLst/>
            </a:pPr>
            <a:r>
              <a:rPr lang="en-US" altLang="zh-CN" sz="1600" dirty="0" smtClean="0">
                <a:solidFill>
                  <a:srgbClr val="000000"/>
                </a:solidFill>
                <a:latin typeface="Calibri" pitchFamily="18" charset="0"/>
                <a:cs typeface="Calibri" pitchFamily="18" charset="0"/>
              </a:rPr>
              <a:t>11:      }</a:t>
            </a:r>
          </a:p>
          <a:p>
            <a:pPr>
              <a:lnSpc>
                <a:spcPts val="1600"/>
              </a:lnSpc>
              <a:tabLst/>
            </a:pPr>
            <a:r>
              <a:rPr lang="en-US" altLang="zh-CN" sz="1600" dirty="0" smtClean="0">
                <a:solidFill>
                  <a:srgbClr val="000000"/>
                </a:solidFill>
                <a:latin typeface="Calibri" pitchFamily="18" charset="0"/>
                <a:cs typeface="Calibri" pitchFamily="18" charset="0"/>
              </a:rPr>
              <a:t>12:      public </a:t>
            </a:r>
            <a:r>
              <a:rPr lang="en-US" altLang="zh-CN" sz="1600" dirty="0" err="1" smtClean="0">
                <a:solidFill>
                  <a:srgbClr val="000000"/>
                </a:solidFill>
                <a:latin typeface="Calibri" pitchFamily="18" charset="0"/>
                <a:cs typeface="Calibri" pitchFamily="18" charset="0"/>
              </a:rPr>
              <a:t>int</a:t>
            </a:r>
            <a:r>
              <a:rPr lang="en-US" altLang="zh-CN" sz="1600" dirty="0" smtClean="0">
                <a:solidFill>
                  <a:srgbClr val="000000"/>
                </a:solidFill>
                <a:latin typeface="Calibri" pitchFamily="18" charset="0"/>
                <a:cs typeface="Calibri" pitchFamily="18" charset="0"/>
              </a:rPr>
              <a:t> </a:t>
            </a:r>
            <a:r>
              <a:rPr lang="en-US" altLang="zh-CN" sz="1600" b="1" dirty="0" err="1" smtClean="0">
                <a:solidFill>
                  <a:srgbClr val="000000"/>
                </a:solidFill>
                <a:latin typeface="Calibri" pitchFamily="18" charset="0"/>
                <a:cs typeface="Calibri" pitchFamily="18" charset="0"/>
              </a:rPr>
              <a:t>terminatePartial</a:t>
            </a:r>
            <a:r>
              <a:rPr lang="en-US" altLang="zh-CN" sz="1600" dirty="0" smtClean="0">
                <a:solidFill>
                  <a:srgbClr val="000000"/>
                </a:solidFill>
                <a:latin typeface="Calibri" pitchFamily="18" charset="0"/>
                <a:cs typeface="Calibri" pitchFamily="18" charset="0"/>
              </a:rPr>
              <a:t>() {</a:t>
            </a:r>
          </a:p>
          <a:p>
            <a:pPr>
              <a:lnSpc>
                <a:spcPts val="1500"/>
              </a:lnSpc>
              <a:tabLst/>
            </a:pPr>
            <a:r>
              <a:rPr lang="en-US" altLang="zh-CN" sz="1600" dirty="0" smtClean="0">
                <a:solidFill>
                  <a:srgbClr val="000000"/>
                </a:solidFill>
                <a:latin typeface="Calibri" pitchFamily="18" charset="0"/>
                <a:cs typeface="Calibri" pitchFamily="18" charset="0"/>
              </a:rPr>
              <a:t>13:        return result;</a:t>
            </a:r>
          </a:p>
          <a:p>
            <a:pPr>
              <a:lnSpc>
                <a:spcPts val="1500"/>
              </a:lnSpc>
              <a:tabLst/>
            </a:pPr>
            <a:r>
              <a:rPr lang="en-US" altLang="zh-CN" sz="1600" dirty="0" smtClean="0">
                <a:solidFill>
                  <a:srgbClr val="000000"/>
                </a:solidFill>
                <a:latin typeface="Calibri" pitchFamily="18" charset="0"/>
                <a:cs typeface="Calibri" pitchFamily="18" charset="0"/>
              </a:rPr>
              <a:t>14:      }</a:t>
            </a:r>
          </a:p>
          <a:p>
            <a:pPr>
              <a:lnSpc>
                <a:spcPts val="1500"/>
              </a:lnSpc>
              <a:tabLst/>
            </a:pPr>
            <a:r>
              <a:rPr lang="en-US" altLang="zh-CN" sz="1600" dirty="0" smtClean="0">
                <a:solidFill>
                  <a:srgbClr val="000000"/>
                </a:solidFill>
                <a:latin typeface="Calibri" pitchFamily="18" charset="0"/>
                <a:cs typeface="Calibri" pitchFamily="18" charset="0"/>
              </a:rPr>
              <a:t>15:      public Boolean </a:t>
            </a:r>
            <a:r>
              <a:rPr lang="en-US" altLang="zh-CN" sz="1600" b="1" dirty="0" smtClean="0">
                <a:solidFill>
                  <a:srgbClr val="000000"/>
                </a:solidFill>
                <a:latin typeface="Calibri" pitchFamily="18" charset="0"/>
                <a:cs typeface="Calibri" pitchFamily="18" charset="0"/>
              </a:rPr>
              <a:t>merge</a:t>
            </a:r>
            <a:r>
              <a:rPr lang="en-US" altLang="zh-CN" sz="1600" dirty="0" smtClean="0">
                <a:solidFill>
                  <a:srgbClr val="000000"/>
                </a:solidFill>
                <a:latin typeface="Calibri" pitchFamily="18" charset="0"/>
                <a:cs typeface="Calibri" pitchFamily="18" charset="0"/>
              </a:rPr>
              <a:t>() {</a:t>
            </a:r>
          </a:p>
          <a:p>
            <a:pPr>
              <a:lnSpc>
                <a:spcPts val="1600"/>
              </a:lnSpc>
              <a:tabLst/>
            </a:pPr>
            <a:r>
              <a:rPr lang="en-US" altLang="zh-CN" sz="1600" dirty="0" smtClean="0">
                <a:solidFill>
                  <a:srgbClr val="000000"/>
                </a:solidFill>
                <a:latin typeface="Calibri" pitchFamily="18" charset="0"/>
                <a:cs typeface="Calibri" pitchFamily="18" charset="0"/>
              </a:rPr>
              <a:t>16:        return true;</a:t>
            </a:r>
          </a:p>
          <a:p>
            <a:pPr>
              <a:lnSpc>
                <a:spcPts val="1500"/>
              </a:lnSpc>
              <a:tabLst/>
            </a:pPr>
            <a:r>
              <a:rPr lang="en-US" altLang="zh-CN" sz="1600" dirty="0" smtClean="0">
                <a:solidFill>
                  <a:srgbClr val="000000"/>
                </a:solidFill>
                <a:latin typeface="Calibri" pitchFamily="18" charset="0"/>
                <a:cs typeface="Calibri" pitchFamily="18" charset="0"/>
              </a:rPr>
              <a:t>17:      }</a:t>
            </a:r>
          </a:p>
          <a:p>
            <a:pPr>
              <a:lnSpc>
                <a:spcPts val="1500"/>
              </a:lnSpc>
              <a:tabLst/>
            </a:pPr>
            <a:r>
              <a:rPr lang="en-US" altLang="zh-CN" sz="1600" dirty="0" smtClean="0">
                <a:solidFill>
                  <a:srgbClr val="000000"/>
                </a:solidFill>
                <a:latin typeface="Calibri" pitchFamily="18" charset="0"/>
                <a:cs typeface="Calibri" pitchFamily="18" charset="0"/>
              </a:rPr>
              <a:t>18:      public int </a:t>
            </a:r>
            <a:r>
              <a:rPr lang="en-US" altLang="zh-CN" sz="1600" b="1" dirty="0" smtClean="0">
                <a:solidFill>
                  <a:srgbClr val="000000"/>
                </a:solidFill>
                <a:latin typeface="Calibri" pitchFamily="18" charset="0"/>
                <a:cs typeface="Calibri" pitchFamily="18" charset="0"/>
              </a:rPr>
              <a:t>terminate</a:t>
            </a:r>
            <a:r>
              <a:rPr lang="en-US" altLang="zh-CN" sz="1600" dirty="0" smtClean="0">
                <a:solidFill>
                  <a:srgbClr val="000000"/>
                </a:solidFill>
                <a:latin typeface="Calibri" pitchFamily="18" charset="0"/>
                <a:cs typeface="Calibri" pitchFamily="18" charset="0"/>
              </a:rPr>
              <a:t>{</a:t>
            </a:r>
          </a:p>
          <a:p>
            <a:pPr>
              <a:lnSpc>
                <a:spcPts val="1500"/>
              </a:lnSpc>
              <a:tabLst/>
            </a:pPr>
            <a:r>
              <a:rPr lang="en-US" altLang="zh-CN" sz="1600" dirty="0" smtClean="0">
                <a:solidFill>
                  <a:srgbClr val="000000"/>
                </a:solidFill>
                <a:latin typeface="Calibri" pitchFamily="18" charset="0"/>
                <a:cs typeface="Calibri" pitchFamily="18" charset="0"/>
              </a:rPr>
              <a:t>19:        return result;</a:t>
            </a:r>
          </a:p>
          <a:p>
            <a:pPr>
              <a:lnSpc>
                <a:spcPts val="1500"/>
              </a:lnSpc>
              <a:tabLst/>
            </a:pPr>
            <a:r>
              <a:rPr lang="en-US" altLang="zh-CN" sz="1600" dirty="0" smtClean="0">
                <a:solidFill>
                  <a:srgbClr val="000000"/>
                </a:solidFill>
                <a:latin typeface="Calibri" pitchFamily="18" charset="0"/>
                <a:cs typeface="Calibri" pitchFamily="18" charset="0"/>
              </a:rPr>
              <a:t>20:      }</a:t>
            </a:r>
          </a:p>
          <a:p>
            <a:pPr>
              <a:lnSpc>
                <a:spcPts val="1600"/>
              </a:lnSpc>
              <a:tabLst/>
            </a:pPr>
            <a:r>
              <a:rPr lang="en-US" altLang="zh-CN" sz="1600" dirty="0" smtClean="0">
                <a:solidFill>
                  <a:srgbClr val="000000"/>
                </a:solidFill>
                <a:latin typeface="Calibri" pitchFamily="18" charset="0"/>
                <a:cs typeface="Calibri" pitchFamily="18" charset="0"/>
              </a:rPr>
              <a:t>21:    }</a:t>
            </a:r>
          </a:p>
          <a:p>
            <a:pPr>
              <a:lnSpc>
                <a:spcPts val="1500"/>
              </a:lnSpc>
              <a:tabLst/>
            </a:pPr>
            <a:r>
              <a:rPr lang="en-US" altLang="zh-CN" sz="1600" dirty="0" smtClean="0">
                <a:solidFill>
                  <a:srgbClr val="000000"/>
                </a:solidFill>
                <a:latin typeface="Calibri" pitchFamily="18" charset="0"/>
                <a:cs typeface="Calibri" pitchFamily="18" charset="0"/>
              </a:rPr>
              <a:t>22:  }</a:t>
            </a:r>
          </a:p>
        </p:txBody>
      </p:sp>
    </p:spTree>
    <p:extLst>
      <p:ext uri="{BB962C8B-B14F-4D97-AF65-F5344CB8AC3E}">
        <p14:creationId xmlns:p14="http://schemas.microsoft.com/office/powerpoint/2010/main" val="1332837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p:nvPr/>
        </p:nvSpPr>
        <p:spPr>
          <a:xfrm>
            <a:off x="4294560" y="1298352"/>
            <a:ext cx="4143507" cy="3969933"/>
          </a:xfrm>
          <a:prstGeom prst="rect">
            <a:avLst/>
          </a:prstGeom>
          <a:noFill/>
        </p:spPr>
        <p:txBody>
          <a:bodyPr wrap="none" lIns="0" tIns="0" rIns="0" rtlCol="0">
            <a:spAutoFit/>
          </a:bodyPr>
          <a:lstStyle/>
          <a:p>
            <a:pPr>
              <a:lnSpc>
                <a:spcPts val="1500"/>
              </a:lnSpc>
              <a:tabLst/>
            </a:pPr>
            <a:r>
              <a:rPr lang="en-US" altLang="zh-CN" sz="1600" dirty="0" smtClean="0">
                <a:solidFill>
                  <a:srgbClr val="000000"/>
                </a:solidFill>
                <a:latin typeface="Calibri" pitchFamily="18" charset="0"/>
                <a:cs typeface="Calibri" pitchFamily="18" charset="0"/>
              </a:rPr>
              <a:t>1:   public class StringUDTF extends </a:t>
            </a:r>
            <a:r>
              <a:rPr lang="en-US" altLang="zh-CN" sz="1600" b="1" dirty="0" smtClean="0">
                <a:solidFill>
                  <a:srgbClr val="C00000"/>
                </a:solidFill>
                <a:latin typeface="Calibri" pitchFamily="18" charset="0"/>
                <a:cs typeface="Calibri" pitchFamily="18" charset="0"/>
              </a:rPr>
              <a:t>GenericUDTF</a:t>
            </a:r>
            <a:r>
              <a:rPr lang="en-US" altLang="zh-CN" sz="1600" dirty="0" smtClean="0">
                <a:solidFill>
                  <a:srgbClr val="000000"/>
                </a:solidFill>
                <a:latin typeface="Calibri" pitchFamily="18" charset="0"/>
                <a:cs typeface="Calibri" pitchFamily="18" charset="0"/>
              </a:rPr>
              <a:t>{</a:t>
            </a:r>
          </a:p>
          <a:p>
            <a:pPr>
              <a:lnSpc>
                <a:spcPts val="2100"/>
              </a:lnSpc>
              <a:tabLst/>
            </a:pPr>
            <a:r>
              <a:rPr lang="en-US" altLang="zh-CN" sz="1600" dirty="0" smtClean="0">
                <a:solidFill>
                  <a:srgbClr val="000000"/>
                </a:solidFill>
                <a:latin typeface="Calibri" pitchFamily="18" charset="0"/>
                <a:cs typeface="Calibri" pitchFamily="18" charset="0"/>
              </a:rPr>
              <a:t>2:     public void </a:t>
            </a:r>
            <a:r>
              <a:rPr lang="en-US" altLang="zh-CN" sz="1600" b="1" dirty="0" smtClean="0">
                <a:solidFill>
                  <a:srgbClr val="000000"/>
                </a:solidFill>
                <a:latin typeface="Calibri" pitchFamily="18" charset="0"/>
                <a:cs typeface="Calibri" pitchFamily="18" charset="0"/>
              </a:rPr>
              <a:t>close</a:t>
            </a:r>
            <a:r>
              <a:rPr lang="en-US" altLang="zh-CN" sz="1600" dirty="0" smtClean="0">
                <a:solidFill>
                  <a:srgbClr val="000000"/>
                </a:solidFill>
                <a:latin typeface="Calibri" pitchFamily="18" charset="0"/>
                <a:cs typeface="Calibri" pitchFamily="18" charset="0"/>
              </a:rPr>
              <a:t>() throws HiveExcep&gt;on {</a:t>
            </a:r>
          </a:p>
          <a:p>
            <a:pPr>
              <a:lnSpc>
                <a:spcPts val="2000"/>
              </a:lnSpc>
              <a:tabLst/>
            </a:pPr>
            <a:r>
              <a:rPr lang="en-US" altLang="zh-CN" sz="1600" dirty="0" smtClean="0">
                <a:solidFill>
                  <a:srgbClr val="000000"/>
                </a:solidFill>
                <a:latin typeface="Calibri" pitchFamily="18" charset="0"/>
                <a:cs typeface="Calibri" pitchFamily="18" charset="0"/>
              </a:rPr>
              <a:t>3:     }</a:t>
            </a:r>
          </a:p>
          <a:p>
            <a:pPr>
              <a:lnSpc>
                <a:spcPts val="2100"/>
              </a:lnSpc>
              <a:tabLst/>
            </a:pPr>
            <a:r>
              <a:rPr lang="en-US" altLang="zh-CN" sz="1600" dirty="0" smtClean="0">
                <a:solidFill>
                  <a:srgbClr val="000000"/>
                </a:solidFill>
                <a:latin typeface="Calibri" pitchFamily="18" charset="0"/>
                <a:cs typeface="Calibri" pitchFamily="18" charset="0"/>
              </a:rPr>
              <a:t>4:     public StructObjectInspector  </a:t>
            </a:r>
          </a:p>
          <a:p>
            <a:pPr>
              <a:lnSpc>
                <a:spcPts val="2100"/>
              </a:lnSpc>
              <a:tabLst/>
            </a:pPr>
            <a:r>
              <a:rPr lang="en-US" altLang="zh-CN" sz="1600" dirty="0" smtClean="0">
                <a:solidFill>
                  <a:srgbClr val="000000"/>
                </a:solidFill>
                <a:latin typeface="Calibri" pitchFamily="18" charset="0"/>
                <a:cs typeface="Calibri" pitchFamily="18" charset="0"/>
              </a:rPr>
              <a:t>5:       </a:t>
            </a:r>
            <a:r>
              <a:rPr lang="en-US" altLang="zh-CN" sz="1600" b="1" dirty="0" smtClean="0">
                <a:solidFill>
                  <a:srgbClr val="000000"/>
                </a:solidFill>
                <a:latin typeface="Calibri" pitchFamily="18" charset="0"/>
                <a:cs typeface="Calibri" pitchFamily="18" charset="0"/>
              </a:rPr>
              <a:t>ini&gt;alize</a:t>
            </a:r>
            <a:r>
              <a:rPr lang="en-US" altLang="zh-CN" sz="1600" dirty="0" smtClean="0">
                <a:solidFill>
                  <a:srgbClr val="000000"/>
                </a:solidFill>
                <a:latin typeface="Calibri" pitchFamily="18" charset="0"/>
                <a:cs typeface="Calibri" pitchFamily="18" charset="0"/>
              </a:rPr>
              <a:t>(ObjectInspector[] args) {</a:t>
            </a:r>
          </a:p>
          <a:p>
            <a:pPr>
              <a:lnSpc>
                <a:spcPts val="2100"/>
              </a:lnSpc>
              <a:tabLst/>
            </a:pPr>
            <a:r>
              <a:rPr lang="en-US" altLang="zh-CN" sz="1600" dirty="0" smtClean="0">
                <a:solidFill>
                  <a:srgbClr val="000000"/>
                </a:solidFill>
                <a:latin typeface="Calibri" pitchFamily="18" charset="0"/>
                <a:cs typeface="Calibri" pitchFamily="18" charset="0"/>
              </a:rPr>
              <a:t>6:     }</a:t>
            </a:r>
          </a:p>
          <a:p>
            <a:pPr>
              <a:lnSpc>
                <a:spcPts val="2100"/>
              </a:lnSpc>
              <a:tabLst/>
            </a:pPr>
            <a:r>
              <a:rPr lang="en-US" altLang="zh-CN" sz="1600" dirty="0" smtClean="0">
                <a:solidFill>
                  <a:srgbClr val="000000"/>
                </a:solidFill>
                <a:latin typeface="Calibri" pitchFamily="18" charset="0"/>
                <a:cs typeface="Calibri" pitchFamily="18" charset="0"/>
              </a:rPr>
              <a:t>7:     public void </a:t>
            </a:r>
            <a:r>
              <a:rPr lang="en-US" altLang="zh-CN" sz="1600" b="1" dirty="0" smtClean="0">
                <a:solidFill>
                  <a:srgbClr val="000000"/>
                </a:solidFill>
                <a:latin typeface="Calibri" pitchFamily="18" charset="0"/>
                <a:cs typeface="Calibri" pitchFamily="18" charset="0"/>
              </a:rPr>
              <a:t>process</a:t>
            </a:r>
            <a:r>
              <a:rPr lang="en-US" altLang="zh-CN" sz="1600" dirty="0" smtClean="0">
                <a:solidFill>
                  <a:srgbClr val="000000"/>
                </a:solidFill>
                <a:latin typeface="Calibri" pitchFamily="18" charset="0"/>
                <a:cs typeface="Calibri" pitchFamily="18" charset="0"/>
              </a:rPr>
              <a:t>(Object[] args) {</a:t>
            </a:r>
          </a:p>
          <a:p>
            <a:pPr>
              <a:lnSpc>
                <a:spcPts val="2100"/>
              </a:lnSpc>
              <a:tabLst/>
            </a:pPr>
            <a:r>
              <a:rPr lang="en-US" altLang="zh-CN" sz="1600" dirty="0" smtClean="0">
                <a:solidFill>
                  <a:srgbClr val="000000"/>
                </a:solidFill>
                <a:latin typeface="Calibri" pitchFamily="18" charset="0"/>
                <a:cs typeface="Calibri" pitchFamily="18" charset="0"/>
              </a:rPr>
              <a:t>8:       String input = args[0].toString();</a:t>
            </a:r>
          </a:p>
          <a:p>
            <a:pPr>
              <a:lnSpc>
                <a:spcPts val="2100"/>
              </a:lnSpc>
              <a:tabLst/>
            </a:pPr>
            <a:r>
              <a:rPr lang="en-US" altLang="zh-CN" sz="1600" dirty="0" smtClean="0">
                <a:solidFill>
                  <a:srgbClr val="000000"/>
                </a:solidFill>
                <a:latin typeface="Calibri" pitchFamily="18" charset="0"/>
                <a:cs typeface="Calibri" pitchFamily="18" charset="0"/>
              </a:rPr>
              <a:t>9:       String[] test = input.split(".");</a:t>
            </a:r>
          </a:p>
          <a:p>
            <a:pPr>
              <a:lnSpc>
                <a:spcPts val="2100"/>
              </a:lnSpc>
              <a:tabLst/>
            </a:pPr>
            <a:r>
              <a:rPr lang="en-US" altLang="zh-CN" sz="1600" dirty="0" smtClean="0">
                <a:solidFill>
                  <a:srgbClr val="000000"/>
                </a:solidFill>
                <a:latin typeface="Calibri" pitchFamily="18" charset="0"/>
                <a:cs typeface="Calibri" pitchFamily="18" charset="0"/>
              </a:rPr>
              <a:t>10:     for (int i=0; i&lt;test.length; i++) {</a:t>
            </a:r>
          </a:p>
          <a:p>
            <a:pPr>
              <a:lnSpc>
                <a:spcPts val="2000"/>
              </a:lnSpc>
              <a:tabLst/>
            </a:pPr>
            <a:r>
              <a:rPr lang="en-US" altLang="zh-CN" sz="1600" dirty="0" smtClean="0">
                <a:solidFill>
                  <a:srgbClr val="000000"/>
                </a:solidFill>
                <a:latin typeface="Calibri" pitchFamily="18" charset="0"/>
                <a:cs typeface="Calibri" pitchFamily="18" charset="0"/>
              </a:rPr>
              <a:t>11:        String result = test[i];</a:t>
            </a:r>
          </a:p>
          <a:p>
            <a:pPr>
              <a:lnSpc>
                <a:spcPts val="2100"/>
              </a:lnSpc>
              <a:tabLst/>
            </a:pPr>
            <a:r>
              <a:rPr lang="en-US" altLang="zh-CN" sz="1600" dirty="0" smtClean="0">
                <a:solidFill>
                  <a:srgbClr val="000000"/>
                </a:solidFill>
                <a:latin typeface="Calibri" pitchFamily="18" charset="0"/>
                <a:cs typeface="Calibri" pitchFamily="18" charset="0"/>
              </a:rPr>
              <a:t>12:        forward(result);</a:t>
            </a:r>
          </a:p>
          <a:p>
            <a:pPr>
              <a:lnSpc>
                <a:spcPts val="2100"/>
              </a:lnSpc>
              <a:tabLst/>
            </a:pPr>
            <a:r>
              <a:rPr lang="en-US" altLang="zh-CN" sz="1600" dirty="0" smtClean="0">
                <a:solidFill>
                  <a:srgbClr val="000000"/>
                </a:solidFill>
                <a:latin typeface="Calibri" pitchFamily="18" charset="0"/>
                <a:cs typeface="Calibri" pitchFamily="18" charset="0"/>
              </a:rPr>
              <a:t>13:     }</a:t>
            </a:r>
          </a:p>
          <a:p>
            <a:pPr>
              <a:lnSpc>
                <a:spcPts val="2100"/>
              </a:lnSpc>
              <a:tabLst/>
            </a:pPr>
            <a:r>
              <a:rPr lang="en-US" altLang="zh-CN" sz="1600" dirty="0" smtClean="0">
                <a:solidFill>
                  <a:srgbClr val="000000"/>
                </a:solidFill>
                <a:latin typeface="Calibri" pitchFamily="18" charset="0"/>
                <a:cs typeface="Calibri" pitchFamily="18" charset="0"/>
              </a:rPr>
              <a:t>14:   }</a:t>
            </a:r>
          </a:p>
          <a:p>
            <a:pPr>
              <a:lnSpc>
                <a:spcPts val="2100"/>
              </a:lnSpc>
              <a:tabLst/>
            </a:pPr>
            <a:r>
              <a:rPr lang="en-US" altLang="zh-CN" sz="1600" dirty="0" smtClean="0">
                <a:solidFill>
                  <a:srgbClr val="000000"/>
                </a:solidFill>
                <a:latin typeface="Calibri" pitchFamily="18" charset="0"/>
                <a:cs typeface="Calibri" pitchFamily="18" charset="0"/>
              </a:rPr>
              <a:t>15: }</a:t>
            </a:r>
          </a:p>
        </p:txBody>
      </p:sp>
      <p:sp>
        <p:nvSpPr>
          <p:cNvPr id="2" name="标题 1"/>
          <p:cNvSpPr>
            <a:spLocks noGrp="1"/>
          </p:cNvSpPr>
          <p:nvPr>
            <p:ph type="title"/>
          </p:nvPr>
        </p:nvSpPr>
        <p:spPr/>
        <p:txBody>
          <a:bodyPr>
            <a:normAutofit fontScale="90000"/>
          </a:bodyPr>
          <a:lstStyle/>
          <a:p>
            <a:r>
              <a:rPr lang="en-US" altLang="zh-CN" dirty="0"/>
              <a:t>HQL</a:t>
            </a:r>
            <a:r>
              <a:rPr lang="zh-CN" altLang="en-US" dirty="0"/>
              <a:t>自定义函数（</a:t>
            </a:r>
            <a:r>
              <a:rPr lang="en-US" altLang="zh-CN" dirty="0"/>
              <a:t>4</a:t>
            </a:r>
            <a:r>
              <a:rPr lang="zh-CN" altLang="en-US" dirty="0"/>
              <a:t>）－表生成自定义</a:t>
            </a:r>
            <a:r>
              <a:rPr lang="zh-CN" altLang="en-US" dirty="0" smtClean="0"/>
              <a:t>函数</a:t>
            </a:r>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31</a:t>
            </a:fld>
            <a:endParaRPr lang="zh-CN" altLang="en-US" dirty="0"/>
          </a:p>
        </p:txBody>
      </p:sp>
      <p:sp>
        <p:nvSpPr>
          <p:cNvPr id="5" name="Freeform 3"/>
          <p:cNvSpPr/>
          <p:nvPr/>
        </p:nvSpPr>
        <p:spPr>
          <a:xfrm>
            <a:off x="4220532" y="1077590"/>
            <a:ext cx="4383916" cy="4215282"/>
          </a:xfrm>
          <a:custGeom>
            <a:avLst/>
            <a:gdLst>
              <a:gd name="connsiteX0" fmla="*/ 6350 w 4113842"/>
              <a:gd name="connsiteY0" fmla="*/ 6350 h 4215282"/>
              <a:gd name="connsiteX1" fmla="*/ 4107492 w 4113842"/>
              <a:gd name="connsiteY1" fmla="*/ 6350 h 4215282"/>
              <a:gd name="connsiteX2" fmla="*/ 4107492 w 4113842"/>
              <a:gd name="connsiteY2" fmla="*/ 4208932 h 4215282"/>
              <a:gd name="connsiteX3" fmla="*/ 6350 w 4113842"/>
              <a:gd name="connsiteY3" fmla="*/ 4208932 h 4215282"/>
              <a:gd name="connsiteX4" fmla="*/ 6350 w 4113842"/>
              <a:gd name="connsiteY4" fmla="*/ 6350 h 421528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113842" h="4215282">
                <a:moveTo>
                  <a:pt x="6350" y="6350"/>
                </a:moveTo>
                <a:lnTo>
                  <a:pt x="4107492" y="6350"/>
                </a:lnTo>
                <a:lnTo>
                  <a:pt x="4107492" y="4208932"/>
                </a:lnTo>
                <a:lnTo>
                  <a:pt x="6350" y="4208932"/>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TextBox 1"/>
          <p:cNvSpPr txBox="1"/>
          <p:nvPr/>
        </p:nvSpPr>
        <p:spPr>
          <a:xfrm>
            <a:off x="99176" y="1196752"/>
            <a:ext cx="219612" cy="2905924"/>
          </a:xfrm>
          <a:prstGeom prst="rect">
            <a:avLst/>
          </a:prstGeom>
          <a:noFill/>
        </p:spPr>
        <p:txBody>
          <a:bodyPr wrap="none" lIns="0" tIns="0" rIns="0" rtlCol="0">
            <a:spAutoFit/>
          </a:bodyPr>
          <a:lstStyle/>
          <a:p>
            <a:pPr>
              <a:lnSpc>
                <a:spcPts val="1600"/>
              </a:lnSpc>
              <a:tabLst/>
            </a:pPr>
            <a:r>
              <a:rPr lang="en-US" altLang="zh-CN" dirty="0" smtClean="0">
                <a:solidFill>
                  <a:srgbClr val="000000"/>
                </a:solidFill>
                <a:latin typeface="Wingdings" pitchFamily="18" charset="0"/>
                <a:cs typeface="Wingdings" pitchFamily="18" charset="0"/>
              </a:rPr>
              <a:t>l</a:t>
            </a:r>
            <a:r>
              <a:rPr lang="en-US" altLang="zh-CN" dirty="0" smtClean="0">
                <a:solidFill>
                  <a:srgbClr val="000000"/>
                </a:solidFill>
                <a:latin typeface="Times New Roman" pitchFamily="18" charset="0"/>
                <a:cs typeface="Times New Roman" pitchFamily="18" charset="0"/>
              </a:rPr>
              <a:t> </a:t>
            </a:r>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000"/>
              </a:lnSpc>
            </a:pPr>
            <a:endParaRPr lang="en-US" altLang="zh-CN" sz="2400" dirty="0" smtClean="0"/>
          </a:p>
          <a:p>
            <a:pPr>
              <a:lnSpc>
                <a:spcPts val="1700"/>
              </a:lnSpc>
              <a:tabLst/>
            </a:pPr>
            <a:r>
              <a:rPr lang="en-US" altLang="zh-CN" dirty="0" smtClean="0">
                <a:solidFill>
                  <a:srgbClr val="000000"/>
                </a:solidFill>
                <a:latin typeface="Wingdings" pitchFamily="18" charset="0"/>
                <a:cs typeface="Wingdings" pitchFamily="18" charset="0"/>
              </a:rPr>
              <a:t>l</a:t>
            </a:r>
            <a:r>
              <a:rPr lang="en-US" altLang="zh-CN" dirty="0" smtClean="0">
                <a:solidFill>
                  <a:srgbClr val="000000"/>
                </a:solidFill>
                <a:latin typeface="Times New Roman" pitchFamily="18" charset="0"/>
                <a:cs typeface="Times New Roman" pitchFamily="18" charset="0"/>
              </a:rPr>
              <a:t> </a:t>
            </a:r>
          </a:p>
        </p:txBody>
      </p:sp>
      <p:sp>
        <p:nvSpPr>
          <p:cNvPr id="7" name="TextBox 1"/>
          <p:cNvSpPr txBox="1"/>
          <p:nvPr/>
        </p:nvSpPr>
        <p:spPr>
          <a:xfrm>
            <a:off x="454776" y="1196752"/>
            <a:ext cx="3685176" cy="3649717"/>
          </a:xfrm>
          <a:prstGeom prst="rect">
            <a:avLst/>
          </a:prstGeom>
          <a:noFill/>
        </p:spPr>
        <p:txBody>
          <a:bodyPr wrap="none" lIns="0" tIns="0" rIns="0" rtlCol="0">
            <a:spAutoFit/>
          </a:bodyPr>
          <a:lstStyle/>
          <a:p>
            <a:pPr>
              <a:lnSpc>
                <a:spcPts val="1800"/>
              </a:lnSpc>
              <a:tabLst>
                <a:tab pos="63500" algn="l"/>
                <a:tab pos="76200" algn="l"/>
                <a:tab pos="215900" algn="l"/>
              </a:tabLst>
            </a:pPr>
            <a:r>
              <a:rPr lang="en-US" altLang="zh-CN" dirty="0" smtClean="0">
                <a:solidFill>
                  <a:srgbClr val="000000"/>
                </a:solidFill>
                <a:latin typeface="微软雅黑" pitchFamily="18" charset="0"/>
                <a:cs typeface="微软雅黑" pitchFamily="18" charset="0"/>
              </a:rPr>
              <a:t>表生成自定义函数（User</a:t>
            </a:r>
            <a:r>
              <a:rPr lang="en-US" altLang="zh-CN" dirty="0" smtClean="0">
                <a:latin typeface="Times New Roman" pitchFamily="18" charset="0"/>
                <a:cs typeface="Times New Roman" pitchFamily="18" charset="0"/>
              </a:rPr>
              <a:t> </a:t>
            </a:r>
            <a:r>
              <a:rPr lang="en-US" altLang="zh-CN" dirty="0" smtClean="0">
                <a:solidFill>
                  <a:srgbClr val="000000"/>
                </a:solidFill>
                <a:latin typeface="微软雅黑" pitchFamily="18" charset="0"/>
                <a:cs typeface="微软雅黑" pitchFamily="18" charset="0"/>
              </a:rPr>
              <a:t>Defined</a:t>
            </a:r>
          </a:p>
          <a:p>
            <a:pPr>
              <a:lnSpc>
                <a:spcPts val="1900"/>
              </a:lnSpc>
              <a:tabLst>
                <a:tab pos="63500" algn="l"/>
                <a:tab pos="76200" algn="l"/>
                <a:tab pos="215900" algn="l"/>
              </a:tabLst>
            </a:pPr>
            <a:r>
              <a:rPr lang="en-US" altLang="zh-CN" sz="2400" dirty="0" smtClean="0"/>
              <a:t>	</a:t>
            </a:r>
            <a:r>
              <a:rPr lang="en-US" altLang="zh-CN" dirty="0" smtClean="0">
                <a:solidFill>
                  <a:srgbClr val="000000"/>
                </a:solidFill>
                <a:latin typeface="微软雅黑" pitchFamily="18" charset="0"/>
                <a:cs typeface="微软雅黑" pitchFamily="18" charset="0"/>
              </a:rPr>
              <a:t>Table-generating</a:t>
            </a:r>
            <a:r>
              <a:rPr lang="en-US" altLang="zh-CN" dirty="0" smtClean="0">
                <a:latin typeface="Times New Roman" pitchFamily="18" charset="0"/>
                <a:cs typeface="Times New Roman" pitchFamily="18" charset="0"/>
              </a:rPr>
              <a:t> </a:t>
            </a:r>
            <a:r>
              <a:rPr lang="en-US" altLang="zh-CN" dirty="0" smtClean="0">
                <a:solidFill>
                  <a:srgbClr val="000000"/>
                </a:solidFill>
                <a:latin typeface="微软雅黑" pitchFamily="18" charset="0"/>
                <a:cs typeface="微软雅黑" pitchFamily="18" charset="0"/>
              </a:rPr>
              <a:t>Function</a:t>
            </a:r>
          </a:p>
          <a:p>
            <a:pPr>
              <a:lnSpc>
                <a:spcPts val="2000"/>
              </a:lnSpc>
              <a:tabLst>
                <a:tab pos="63500" algn="l"/>
                <a:tab pos="76200" algn="l"/>
                <a:tab pos="215900" algn="l"/>
              </a:tabLst>
            </a:pPr>
            <a:r>
              <a:rPr lang="en-US" altLang="zh-CN" dirty="0" smtClean="0">
                <a:solidFill>
                  <a:srgbClr val="000000"/>
                </a:solidFill>
                <a:latin typeface="微软雅黑" pitchFamily="18" charset="0"/>
                <a:cs typeface="微软雅黑" pitchFamily="18" charset="0"/>
              </a:rPr>
              <a:t>，UDTF）</a:t>
            </a:r>
          </a:p>
          <a:p>
            <a:pPr>
              <a:lnSpc>
                <a:spcPts val="2100"/>
              </a:lnSpc>
              <a:tabLst>
                <a:tab pos="63500" algn="l"/>
                <a:tab pos="76200" algn="l"/>
                <a:tab pos="215900" algn="l"/>
              </a:tabLst>
            </a:pPr>
            <a:r>
              <a:rPr lang="en-US" altLang="zh-CN" sz="1600" dirty="0" smtClean="0">
                <a:solidFill>
                  <a:srgbClr val="000000"/>
                </a:solidFill>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输入单行数据，处理后输出多行数据</a:t>
            </a:r>
          </a:p>
          <a:p>
            <a:pPr>
              <a:lnSpc>
                <a:spcPts val="2100"/>
              </a:lnSpc>
              <a:tabLst>
                <a:tab pos="63500" algn="l"/>
                <a:tab pos="76200" algn="l"/>
                <a:tab pos="215900" algn="l"/>
              </a:tabLst>
            </a:pPr>
            <a:r>
              <a:rPr lang="en-US" altLang="zh-CN" sz="1600" dirty="0" smtClean="0">
                <a:solidFill>
                  <a:srgbClr val="000000"/>
                </a:solidFill>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编写UDF函数的两个条件：</a:t>
            </a:r>
          </a:p>
          <a:p>
            <a:pPr>
              <a:lnSpc>
                <a:spcPts val="2100"/>
              </a:lnSpc>
              <a:tabLst>
                <a:tab pos="63500" algn="l"/>
                <a:tab pos="76200" algn="l"/>
                <a:tab pos="215900" algn="l"/>
              </a:tabLst>
            </a:pPr>
            <a:r>
              <a:rPr lang="en-US" altLang="zh-CN" sz="2400" dirty="0" smtClean="0"/>
              <a:t>		</a:t>
            </a:r>
            <a:r>
              <a:rPr lang="en-US" altLang="zh-CN" sz="1600" dirty="0" smtClean="0">
                <a:solidFill>
                  <a:srgbClr val="000000"/>
                </a:solidFill>
                <a:latin typeface="Wingdings" pitchFamily="18" charset="0"/>
                <a:cs typeface="Wingdings" pitchFamily="18" charset="0"/>
              </a:rPr>
              <a:t>ü</a:t>
            </a:r>
            <a:r>
              <a:rPr lang="en-US" altLang="zh-CN" sz="1600" dirty="0" smtClean="0">
                <a:solidFill>
                  <a:srgbClr val="000000"/>
                </a:solidFill>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继承类</a:t>
            </a:r>
          </a:p>
          <a:p>
            <a:pPr>
              <a:lnSpc>
                <a:spcPts val="2100"/>
              </a:lnSpc>
              <a:tabLst>
                <a:tab pos="63500" algn="l"/>
                <a:tab pos="76200" algn="l"/>
                <a:tab pos="215900" algn="l"/>
              </a:tabLst>
            </a:pPr>
            <a:r>
              <a:rPr lang="en-US" altLang="zh-CN" sz="2400" dirty="0" smtClean="0"/>
              <a:t>		</a:t>
            </a:r>
            <a:r>
              <a:rPr lang="en-US" altLang="zh-CN" sz="1600" dirty="0" smtClean="0">
                <a:solidFill>
                  <a:srgbClr val="000000"/>
                </a:solidFill>
                <a:latin typeface="微软雅黑" pitchFamily="18" charset="0"/>
                <a:cs typeface="微软雅黑" pitchFamily="18" charset="0"/>
              </a:rPr>
              <a:t>org.apache.Hadoop.hive.ql.udf.gener</a:t>
            </a:r>
          </a:p>
          <a:p>
            <a:pPr>
              <a:lnSpc>
                <a:spcPts val="1800"/>
              </a:lnSpc>
              <a:tabLst>
                <a:tab pos="63500" algn="l"/>
                <a:tab pos="76200" algn="l"/>
                <a:tab pos="215900" algn="l"/>
              </a:tabLst>
            </a:pPr>
            <a:r>
              <a:rPr lang="en-US" altLang="zh-CN" sz="2400" dirty="0" smtClean="0"/>
              <a:t>		</a:t>
            </a:r>
            <a:r>
              <a:rPr lang="en-US" altLang="zh-CN" sz="1600" dirty="0" smtClean="0">
                <a:solidFill>
                  <a:srgbClr val="000000"/>
                </a:solidFill>
                <a:latin typeface="微软雅黑" pitchFamily="18" charset="0"/>
                <a:cs typeface="微软雅黑" pitchFamily="18" charset="0"/>
              </a:rPr>
              <a:t>ic.GenericUDTF</a:t>
            </a:r>
          </a:p>
          <a:p>
            <a:pPr>
              <a:lnSpc>
                <a:spcPts val="2100"/>
              </a:lnSpc>
              <a:tabLst>
                <a:tab pos="63500" algn="l"/>
                <a:tab pos="76200" algn="l"/>
                <a:tab pos="215900" algn="l"/>
              </a:tabLst>
            </a:pPr>
            <a:r>
              <a:rPr lang="en-US" altLang="zh-CN" sz="2400" dirty="0" smtClean="0"/>
              <a:t>		</a:t>
            </a:r>
            <a:r>
              <a:rPr lang="en-US" altLang="zh-CN" sz="1600" dirty="0" smtClean="0">
                <a:solidFill>
                  <a:srgbClr val="000000"/>
                </a:solidFill>
                <a:latin typeface="Wingdings" pitchFamily="18" charset="0"/>
                <a:cs typeface="Wingdings" pitchFamily="18" charset="0"/>
              </a:rPr>
              <a:t>ü</a:t>
            </a:r>
            <a:r>
              <a:rPr lang="en-US" altLang="zh-CN" sz="1600" dirty="0" smtClean="0">
                <a:solidFill>
                  <a:srgbClr val="000000"/>
                </a:solidFill>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实现initialize(),</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process(),</a:t>
            </a:r>
            <a:r>
              <a:rPr lang="en-US" altLang="zh-CN" sz="1600" dirty="0" smtClean="0">
                <a:latin typeface="Times New Roman" pitchFamily="18" charset="0"/>
                <a:cs typeface="Times New Roman" pitchFamily="18" charset="0"/>
              </a:rPr>
              <a:t> </a:t>
            </a:r>
            <a:r>
              <a:rPr lang="en-US" altLang="zh-CN" sz="1600" dirty="0" smtClean="0">
                <a:solidFill>
                  <a:srgbClr val="000000"/>
                </a:solidFill>
                <a:latin typeface="微软雅黑" pitchFamily="18" charset="0"/>
                <a:cs typeface="微软雅黑" pitchFamily="18" charset="0"/>
              </a:rPr>
              <a:t>close()</a:t>
            </a:r>
          </a:p>
          <a:p>
            <a:pPr>
              <a:lnSpc>
                <a:spcPts val="1800"/>
              </a:lnSpc>
              <a:tabLst>
                <a:tab pos="63500" algn="l"/>
                <a:tab pos="76200" algn="l"/>
                <a:tab pos="215900" algn="l"/>
              </a:tabLst>
            </a:pPr>
            <a:r>
              <a:rPr lang="en-US" altLang="zh-CN" sz="2400" dirty="0" smtClean="0"/>
              <a:t>			</a:t>
            </a:r>
            <a:r>
              <a:rPr lang="en-US" altLang="zh-CN" sz="1600" dirty="0" smtClean="0">
                <a:solidFill>
                  <a:srgbClr val="000000"/>
                </a:solidFill>
                <a:latin typeface="微软雅黑" pitchFamily="18" charset="0"/>
                <a:cs typeface="微软雅黑" pitchFamily="18" charset="0"/>
              </a:rPr>
              <a:t>三个方法</a:t>
            </a:r>
          </a:p>
          <a:p>
            <a:pPr>
              <a:lnSpc>
                <a:spcPts val="2300"/>
              </a:lnSpc>
              <a:tabLst>
                <a:tab pos="63500" algn="l"/>
                <a:tab pos="76200" algn="l"/>
                <a:tab pos="215900" algn="l"/>
              </a:tabLst>
            </a:pPr>
            <a:r>
              <a:rPr lang="en-US" altLang="zh-CN" dirty="0" smtClean="0">
                <a:solidFill>
                  <a:srgbClr val="000000"/>
                </a:solidFill>
                <a:latin typeface="微软雅黑" pitchFamily="18" charset="0"/>
                <a:cs typeface="微软雅黑" pitchFamily="18" charset="0"/>
              </a:rPr>
              <a:t>示例：查询表中URL列的值，并</a:t>
            </a:r>
          </a:p>
          <a:p>
            <a:pPr>
              <a:lnSpc>
                <a:spcPts val="2000"/>
              </a:lnSpc>
              <a:tabLst>
                <a:tab pos="63500" algn="l"/>
                <a:tab pos="76200" algn="l"/>
                <a:tab pos="215900" algn="l"/>
              </a:tabLst>
            </a:pPr>
            <a:r>
              <a:rPr lang="en-US" altLang="zh-CN" dirty="0" smtClean="0">
                <a:solidFill>
                  <a:srgbClr val="000000"/>
                </a:solidFill>
                <a:latin typeface="微软雅黑" pitchFamily="18" charset="0"/>
                <a:cs typeface="微软雅黑" pitchFamily="18" charset="0"/>
              </a:rPr>
              <a:t>将URL值以点号进行分割，分割后</a:t>
            </a:r>
          </a:p>
          <a:p>
            <a:pPr>
              <a:lnSpc>
                <a:spcPts val="2000"/>
              </a:lnSpc>
              <a:tabLst>
                <a:tab pos="63500" algn="l"/>
                <a:tab pos="76200" algn="l"/>
                <a:tab pos="215900" algn="l"/>
              </a:tabLst>
            </a:pPr>
            <a:r>
              <a:rPr lang="en-US" altLang="zh-CN" dirty="0" smtClean="0">
                <a:solidFill>
                  <a:srgbClr val="000000"/>
                </a:solidFill>
                <a:latin typeface="微软雅黑" pitchFamily="18" charset="0"/>
                <a:cs typeface="微软雅黑" pitchFamily="18" charset="0"/>
              </a:rPr>
              <a:t>的每一个值作为一整行输出到结果</a:t>
            </a:r>
          </a:p>
          <a:p>
            <a:pPr>
              <a:lnSpc>
                <a:spcPts val="2000"/>
              </a:lnSpc>
              <a:tabLst>
                <a:tab pos="63500" algn="l"/>
                <a:tab pos="76200" algn="l"/>
                <a:tab pos="215900" algn="l"/>
              </a:tabLst>
            </a:pPr>
            <a:r>
              <a:rPr lang="en-US" altLang="zh-CN" dirty="0" smtClean="0">
                <a:solidFill>
                  <a:srgbClr val="000000"/>
                </a:solidFill>
                <a:latin typeface="微软雅黑" pitchFamily="18" charset="0"/>
                <a:cs typeface="微软雅黑" pitchFamily="18" charset="0"/>
              </a:rPr>
              <a:t>表中</a:t>
            </a:r>
          </a:p>
        </p:txBody>
      </p:sp>
    </p:spTree>
    <p:extLst>
      <p:ext uri="{BB962C8B-B14F-4D97-AF65-F5344CB8AC3E}">
        <p14:creationId xmlns:p14="http://schemas.microsoft.com/office/powerpoint/2010/main" val="3483461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0" y="1719064"/>
            <a:ext cx="9144000" cy="2286000"/>
          </a:xfrm>
          <a:prstGeom prst="ellipse">
            <a:avLst/>
          </a:prstGeom>
          <a:ln>
            <a:noFill/>
          </a:ln>
          <a:effectLst>
            <a:softEdge rad="112500"/>
          </a:effectLst>
        </p:spPr>
      </p:pic>
      <p:sp>
        <p:nvSpPr>
          <p:cNvPr id="3" name="矩形 2"/>
          <p:cNvSpPr/>
          <p:nvPr/>
        </p:nvSpPr>
        <p:spPr>
          <a:xfrm>
            <a:off x="38685" y="1098000"/>
            <a:ext cx="9144000" cy="5760000"/>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826686" y="2409527"/>
            <a:ext cx="1838965"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CN" sz="54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Q/A?</a:t>
            </a:r>
            <a:endParaRPr lang="zh-CN" alt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矩形 3"/>
          <p:cNvSpPr/>
          <p:nvPr/>
        </p:nvSpPr>
        <p:spPr>
          <a:xfrm>
            <a:off x="2670764" y="-14514"/>
            <a:ext cx="6516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280" y="4887529"/>
            <a:ext cx="2240203" cy="158417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Hive</a:t>
            </a:r>
            <a:r>
              <a:rPr lang="zh-CN" altLang="en-US" dirty="0"/>
              <a:t>的</a:t>
            </a:r>
            <a:r>
              <a:rPr lang="zh-CN" altLang="en-US" dirty="0" smtClean="0"/>
              <a:t>定义</a:t>
            </a:r>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4</a:t>
            </a:fld>
            <a:endParaRPr lang="zh-CN" altLang="en-US" dirty="0"/>
          </a:p>
        </p:txBody>
      </p:sp>
      <p:pic>
        <p:nvPicPr>
          <p:cNvPr id="5" name="Picture 3"/>
          <p:cNvPicPr>
            <a:picLocks noChangeAspect="1" noChangeArrowheads="1"/>
          </p:cNvPicPr>
          <p:nvPr/>
        </p:nvPicPr>
        <p:blipFill>
          <a:blip r:embed="rId2"/>
          <a:srcRect/>
          <a:stretch>
            <a:fillRect/>
          </a:stretch>
        </p:blipFill>
        <p:spPr bwMode="auto">
          <a:xfrm>
            <a:off x="2978472" y="4977284"/>
            <a:ext cx="1447800" cy="381000"/>
          </a:xfrm>
          <a:prstGeom prst="rect">
            <a:avLst/>
          </a:prstGeom>
          <a:noFill/>
        </p:spPr>
      </p:pic>
      <p:pic>
        <p:nvPicPr>
          <p:cNvPr id="6" name="Picture 3"/>
          <p:cNvPicPr>
            <a:picLocks noChangeAspect="1" noChangeArrowheads="1"/>
          </p:cNvPicPr>
          <p:nvPr/>
        </p:nvPicPr>
        <p:blipFill>
          <a:blip r:embed="rId3"/>
          <a:srcRect/>
          <a:stretch>
            <a:fillRect/>
          </a:stretch>
        </p:blipFill>
        <p:spPr bwMode="auto">
          <a:xfrm>
            <a:off x="4426272" y="4685184"/>
            <a:ext cx="1511300" cy="965200"/>
          </a:xfrm>
          <a:prstGeom prst="rect">
            <a:avLst/>
          </a:prstGeom>
          <a:noFill/>
        </p:spPr>
      </p:pic>
      <p:sp>
        <p:nvSpPr>
          <p:cNvPr id="7" name="TextBox 1"/>
          <p:cNvSpPr txBox="1"/>
          <p:nvPr/>
        </p:nvSpPr>
        <p:spPr>
          <a:xfrm>
            <a:off x="501972" y="1484784"/>
            <a:ext cx="8284191" cy="866904"/>
          </a:xfrm>
          <a:prstGeom prst="rect">
            <a:avLst/>
          </a:prstGeom>
          <a:noFill/>
        </p:spPr>
        <p:txBody>
          <a:bodyPr wrap="none" lIns="0" tIns="0" rIns="0" rtlCol="0">
            <a:spAutoFit/>
          </a:bodyPr>
          <a:lstStyle/>
          <a:p>
            <a:pPr marL="285750" indent="-285750">
              <a:lnSpc>
                <a:spcPts val="2000"/>
              </a:lnSpc>
              <a:buFont typeface="Wingdings" panose="05000000000000000000" pitchFamily="2" charset="2"/>
              <a:buChar char="n"/>
              <a:tabLst>
                <a:tab pos="431800" algn="l"/>
              </a:tabLst>
            </a:pPr>
            <a:r>
              <a:rPr lang="en-US" altLang="zh-CN" sz="1583" dirty="0" smtClean="0">
                <a:solidFill>
                  <a:srgbClr val="000000"/>
                </a:solidFill>
                <a:latin typeface="微软雅黑" pitchFamily="18" charset="0"/>
                <a:cs typeface="微软雅黑" pitchFamily="18" charset="0"/>
              </a:rPr>
              <a:t>  </a:t>
            </a:r>
            <a:r>
              <a:rPr lang="en-US" altLang="zh-CN" sz="1583" dirty="0" err="1" smtClean="0">
                <a:solidFill>
                  <a:srgbClr val="000000"/>
                </a:solidFill>
                <a:latin typeface="微软雅黑" pitchFamily="18" charset="0"/>
                <a:cs typeface="微软雅黑" pitchFamily="18" charset="0"/>
              </a:rPr>
              <a:t>来源</a:t>
            </a:r>
            <a:r>
              <a:rPr lang="en-US" altLang="zh-CN" sz="1583" dirty="0" smtClean="0">
                <a:solidFill>
                  <a:srgbClr val="000000"/>
                </a:solidFill>
                <a:latin typeface="微软雅黑" pitchFamily="18" charset="0"/>
                <a:cs typeface="微软雅黑" pitchFamily="18" charset="0"/>
              </a:rPr>
              <a:t>：</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Ashish</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Thusoo,</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Joydeep</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Sen</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Sarma,</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et</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al.,</a:t>
            </a:r>
            <a:r>
              <a:rPr lang="en-US" altLang="zh-CN" sz="1583" dirty="0" smtClean="0">
                <a:latin typeface="Times New Roman" pitchFamily="18" charset="0"/>
                <a:cs typeface="Times New Roman" pitchFamily="18" charset="0"/>
              </a:rPr>
              <a:t> </a:t>
            </a:r>
            <a:r>
              <a:rPr lang="en-US" altLang="zh-CN" sz="1583" dirty="0" smtClean="0">
                <a:solidFill>
                  <a:srgbClr val="0070C0"/>
                </a:solidFill>
                <a:latin typeface="微软雅黑" pitchFamily="18" charset="0"/>
                <a:cs typeface="微软雅黑" pitchFamily="18" charset="0"/>
              </a:rPr>
              <a:t>Facebook</a:t>
            </a:r>
            <a:r>
              <a:rPr lang="en-US" altLang="zh-CN" sz="1583" dirty="0" smtClean="0">
                <a:solidFill>
                  <a:srgbClr val="000000"/>
                </a:solidFill>
                <a:latin typeface="微软雅黑" pitchFamily="18" charset="0"/>
                <a:cs typeface="微软雅黑" pitchFamily="18" charset="0"/>
              </a:rPr>
              <a:t>,</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“Hive:</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A</a:t>
            </a:r>
            <a:r>
              <a:rPr lang="en-US" altLang="zh-CN" sz="1583" dirty="0" smtClean="0">
                <a:latin typeface="Times New Roman" pitchFamily="18" charset="0"/>
                <a:cs typeface="Times New Roman" pitchFamily="18" charset="0"/>
              </a:rPr>
              <a:t> </a:t>
            </a:r>
            <a:r>
              <a:rPr lang="en-US" altLang="zh-CN" sz="1583" dirty="0" smtClean="0">
                <a:solidFill>
                  <a:srgbClr val="0070C0"/>
                </a:solidFill>
                <a:latin typeface="微软雅黑" pitchFamily="18" charset="0"/>
                <a:cs typeface="微软雅黑" pitchFamily="18" charset="0"/>
              </a:rPr>
              <a:t>Warehousing</a:t>
            </a:r>
          </a:p>
          <a:p>
            <a:pPr>
              <a:lnSpc>
                <a:spcPts val="2200"/>
              </a:lnSpc>
              <a:tabLst>
                <a:tab pos="431800" algn="l"/>
              </a:tabLst>
            </a:pPr>
            <a:r>
              <a:rPr lang="en-US" altLang="zh-CN" dirty="0" smtClean="0"/>
              <a:t>	</a:t>
            </a:r>
            <a:r>
              <a:rPr lang="en-US" altLang="zh-CN" sz="1583" dirty="0" smtClean="0">
                <a:solidFill>
                  <a:srgbClr val="000000"/>
                </a:solidFill>
                <a:latin typeface="微软雅黑" pitchFamily="18" charset="0"/>
                <a:cs typeface="微软雅黑" pitchFamily="18" charset="0"/>
              </a:rPr>
              <a:t>Solution</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over</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A</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Map-Reduce</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Framework”,</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Proceedings</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of</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the</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VLDB</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Endowment,</a:t>
            </a:r>
          </a:p>
          <a:p>
            <a:pPr>
              <a:lnSpc>
                <a:spcPts val="2200"/>
              </a:lnSpc>
              <a:tabLst>
                <a:tab pos="431800" algn="l"/>
              </a:tabLst>
            </a:pPr>
            <a:r>
              <a:rPr lang="en-US" altLang="zh-CN" dirty="0" smtClean="0"/>
              <a:t>	</a:t>
            </a:r>
            <a:r>
              <a:rPr lang="en-US" altLang="zh-CN" sz="1583" dirty="0" smtClean="0">
                <a:solidFill>
                  <a:srgbClr val="000000"/>
                </a:solidFill>
                <a:latin typeface="微软雅黑" pitchFamily="18" charset="0"/>
                <a:cs typeface="微软雅黑" pitchFamily="18" charset="0"/>
              </a:rPr>
              <a:t>Aug.</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2009.</a:t>
            </a:r>
          </a:p>
        </p:txBody>
      </p:sp>
      <p:sp>
        <p:nvSpPr>
          <p:cNvPr id="8" name="TextBox 1"/>
          <p:cNvSpPr txBox="1"/>
          <p:nvPr/>
        </p:nvSpPr>
        <p:spPr>
          <a:xfrm>
            <a:off x="501972" y="2373784"/>
            <a:ext cx="3203121" cy="302647"/>
          </a:xfrm>
          <a:prstGeom prst="rect">
            <a:avLst/>
          </a:prstGeom>
          <a:noFill/>
        </p:spPr>
        <p:txBody>
          <a:bodyPr wrap="none" lIns="0" tIns="0" rIns="0" rtlCol="0">
            <a:spAutoFit/>
          </a:bodyPr>
          <a:lstStyle/>
          <a:p>
            <a:pPr marL="285750" indent="-285750">
              <a:lnSpc>
                <a:spcPts val="2000"/>
              </a:lnSpc>
              <a:buFont typeface="Wingdings" panose="05000000000000000000" pitchFamily="2" charset="2"/>
              <a:buChar char="n"/>
              <a:tabLst/>
            </a:pPr>
            <a:r>
              <a:rPr lang="en-US" altLang="zh-CN" sz="1583" dirty="0">
                <a:solidFill>
                  <a:srgbClr val="000000"/>
                </a:solidFill>
                <a:latin typeface="Wingdings" pitchFamily="18" charset="0"/>
                <a:cs typeface="微软雅黑" pitchFamily="18" charset="0"/>
              </a:rPr>
              <a:t> </a:t>
            </a:r>
            <a:r>
              <a:rPr lang="en-US" altLang="zh-CN" sz="1583" dirty="0" smtClean="0">
                <a:solidFill>
                  <a:srgbClr val="000000"/>
                </a:solidFill>
                <a:latin typeface="微软雅黑" pitchFamily="18" charset="0"/>
                <a:cs typeface="微软雅黑" pitchFamily="18" charset="0"/>
              </a:rPr>
              <a:t>Why</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Hive？</a:t>
            </a:r>
            <a:r>
              <a:rPr lang="en-US" altLang="zh-CN" sz="949" dirty="0" smtClean="0">
                <a:solidFill>
                  <a:srgbClr val="000000"/>
                </a:solidFill>
                <a:latin typeface="微软雅黑" pitchFamily="18" charset="0"/>
                <a:cs typeface="微软雅黑" pitchFamily="18" charset="0"/>
              </a:rPr>
              <a:t>（</a:t>
            </a:r>
            <a:r>
              <a:rPr lang="en-US" altLang="zh-CN" sz="949" u="sng" dirty="0" smtClean="0">
                <a:solidFill>
                  <a:srgbClr val="0000FF"/>
                </a:solidFill>
                <a:latin typeface="微软雅黑" pitchFamily="18" charset="0"/>
                <a:cs typeface="微软雅黑" pitchFamily="18" charset="0"/>
              </a:rPr>
              <a:t>http://hive.apache.org/</a:t>
            </a:r>
            <a:r>
              <a:rPr lang="en-US" altLang="zh-CN" sz="949" dirty="0" smtClean="0">
                <a:solidFill>
                  <a:srgbClr val="000000"/>
                </a:solidFill>
                <a:latin typeface="微软雅黑" pitchFamily="18" charset="0"/>
                <a:cs typeface="微软雅黑" pitchFamily="18" charset="0"/>
              </a:rPr>
              <a:t>）</a:t>
            </a:r>
          </a:p>
        </p:txBody>
      </p:sp>
      <p:sp>
        <p:nvSpPr>
          <p:cNvPr id="9" name="TextBox 1"/>
          <p:cNvSpPr txBox="1"/>
          <p:nvPr/>
        </p:nvSpPr>
        <p:spPr>
          <a:xfrm>
            <a:off x="933772" y="2754784"/>
            <a:ext cx="7670800" cy="1422400"/>
          </a:xfrm>
          <a:prstGeom prst="rect">
            <a:avLst/>
          </a:prstGeom>
          <a:noFill/>
        </p:spPr>
        <p:txBody>
          <a:bodyPr wrap="none" lIns="0" tIns="0" rIns="0" rtlCol="0">
            <a:spAutoFit/>
          </a:bodyPr>
          <a:lstStyle/>
          <a:p>
            <a:pPr>
              <a:lnSpc>
                <a:spcPts val="2000"/>
              </a:lnSpc>
              <a:tabLst>
                <a:tab pos="330200" algn="l"/>
              </a:tabLst>
            </a:pPr>
            <a:r>
              <a:rPr lang="en-US" altLang="zh-CN" sz="1583" dirty="0" smtClean="0">
                <a:solidFill>
                  <a:srgbClr val="000000"/>
                </a:solidFill>
                <a:latin typeface="Times New Roman" pitchFamily="18" charset="0"/>
                <a:cs typeface="Times New Roman" pitchFamily="18" charset="0"/>
              </a:rPr>
              <a:t>– </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Hive</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is</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a</a:t>
            </a:r>
            <a:r>
              <a:rPr lang="en-US" altLang="zh-CN" sz="1583" dirty="0" smtClean="0">
                <a:latin typeface="Times New Roman" pitchFamily="18" charset="0"/>
                <a:cs typeface="Times New Roman" pitchFamily="18" charset="0"/>
              </a:rPr>
              <a:t> </a:t>
            </a:r>
            <a:r>
              <a:rPr lang="en-US" altLang="zh-CN" sz="1583" dirty="0" smtClean="0">
                <a:solidFill>
                  <a:srgbClr val="FF0000"/>
                </a:solidFill>
                <a:latin typeface="微软雅黑" pitchFamily="18" charset="0"/>
                <a:cs typeface="微软雅黑" pitchFamily="18" charset="0"/>
              </a:rPr>
              <a:t>data</a:t>
            </a:r>
            <a:r>
              <a:rPr lang="en-US" altLang="zh-CN" sz="1583" dirty="0" smtClean="0">
                <a:latin typeface="Times New Roman" pitchFamily="18" charset="0"/>
                <a:cs typeface="Times New Roman" pitchFamily="18" charset="0"/>
              </a:rPr>
              <a:t> </a:t>
            </a:r>
            <a:r>
              <a:rPr lang="en-US" altLang="zh-CN" sz="1583" dirty="0" smtClean="0">
                <a:solidFill>
                  <a:srgbClr val="FF0000"/>
                </a:solidFill>
                <a:latin typeface="微软雅黑" pitchFamily="18" charset="0"/>
                <a:cs typeface="微软雅黑" pitchFamily="18" charset="0"/>
              </a:rPr>
              <a:t>warehouse</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system</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for</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Hadoop</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that</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facilitates</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easy</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data</a:t>
            </a:r>
          </a:p>
          <a:p>
            <a:pPr>
              <a:lnSpc>
                <a:spcPts val="2200"/>
              </a:lnSpc>
              <a:tabLst>
                <a:tab pos="330200" algn="l"/>
              </a:tabLst>
            </a:pPr>
            <a:r>
              <a:rPr lang="en-US" altLang="zh-CN" dirty="0" smtClean="0"/>
              <a:t>	</a:t>
            </a:r>
            <a:r>
              <a:rPr lang="en-US" altLang="zh-CN" sz="1583" dirty="0" smtClean="0">
                <a:solidFill>
                  <a:srgbClr val="000000"/>
                </a:solidFill>
                <a:latin typeface="微软雅黑" pitchFamily="18" charset="0"/>
                <a:cs typeface="微软雅黑" pitchFamily="18" charset="0"/>
              </a:rPr>
              <a:t>summarization,</a:t>
            </a:r>
            <a:r>
              <a:rPr lang="en-US" altLang="zh-CN" sz="1583" dirty="0" smtClean="0">
                <a:latin typeface="Times New Roman" pitchFamily="18" charset="0"/>
                <a:cs typeface="Times New Roman" pitchFamily="18" charset="0"/>
              </a:rPr>
              <a:t> </a:t>
            </a:r>
            <a:r>
              <a:rPr lang="en-US" altLang="zh-CN" sz="1583" dirty="0" smtClean="0">
                <a:solidFill>
                  <a:srgbClr val="FF0000"/>
                </a:solidFill>
                <a:latin typeface="微软雅黑" pitchFamily="18" charset="0"/>
                <a:cs typeface="微软雅黑" pitchFamily="18" charset="0"/>
              </a:rPr>
              <a:t>ad-hoc</a:t>
            </a:r>
            <a:r>
              <a:rPr lang="en-US" altLang="zh-CN" sz="1583" dirty="0" smtClean="0">
                <a:latin typeface="Times New Roman" pitchFamily="18" charset="0"/>
                <a:cs typeface="Times New Roman" pitchFamily="18" charset="0"/>
              </a:rPr>
              <a:t> </a:t>
            </a:r>
            <a:r>
              <a:rPr lang="en-US" altLang="zh-CN" sz="1583" dirty="0" smtClean="0">
                <a:solidFill>
                  <a:srgbClr val="FF0000"/>
                </a:solidFill>
                <a:latin typeface="微软雅黑" pitchFamily="18" charset="0"/>
                <a:cs typeface="微软雅黑" pitchFamily="18" charset="0"/>
              </a:rPr>
              <a:t>queries</a:t>
            </a:r>
            <a:r>
              <a:rPr lang="en-US" altLang="zh-CN" sz="1583" dirty="0" smtClean="0">
                <a:solidFill>
                  <a:srgbClr val="000000"/>
                </a:solidFill>
                <a:latin typeface="微软雅黑" pitchFamily="18" charset="0"/>
                <a:cs typeface="微软雅黑" pitchFamily="18" charset="0"/>
              </a:rPr>
              <a:t>,</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and</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the</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analysis</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of</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large</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datasets</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stored</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in</a:t>
            </a:r>
          </a:p>
          <a:p>
            <a:pPr>
              <a:lnSpc>
                <a:spcPts val="2200"/>
              </a:lnSpc>
              <a:tabLst>
                <a:tab pos="330200" algn="l"/>
              </a:tabLst>
            </a:pPr>
            <a:r>
              <a:rPr lang="en-US" altLang="zh-CN" dirty="0" smtClean="0"/>
              <a:t>	</a:t>
            </a:r>
            <a:r>
              <a:rPr lang="en-US" altLang="zh-CN" sz="1583" dirty="0" smtClean="0">
                <a:solidFill>
                  <a:srgbClr val="000000"/>
                </a:solidFill>
                <a:latin typeface="微软雅黑" pitchFamily="18" charset="0"/>
                <a:cs typeface="微软雅黑" pitchFamily="18" charset="0"/>
              </a:rPr>
              <a:t>Hadoop</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compatible</a:t>
            </a:r>
            <a:r>
              <a:rPr lang="en-US" altLang="zh-CN" sz="1583" dirty="0" smtClean="0">
                <a:latin typeface="Times New Roman" pitchFamily="18" charset="0"/>
                <a:cs typeface="Times New Roman" pitchFamily="18" charset="0"/>
              </a:rPr>
              <a:t> </a:t>
            </a:r>
            <a:r>
              <a:rPr lang="en-US" altLang="zh-CN" sz="1583" dirty="0" smtClean="0">
                <a:solidFill>
                  <a:srgbClr val="FF0000"/>
                </a:solidFill>
                <a:latin typeface="微软雅黑" pitchFamily="18" charset="0"/>
                <a:cs typeface="微软雅黑" pitchFamily="18" charset="0"/>
              </a:rPr>
              <a:t>file</a:t>
            </a:r>
            <a:r>
              <a:rPr lang="en-US" altLang="zh-CN" sz="1583" dirty="0" smtClean="0">
                <a:latin typeface="Times New Roman" pitchFamily="18" charset="0"/>
                <a:cs typeface="Times New Roman" pitchFamily="18" charset="0"/>
              </a:rPr>
              <a:t> </a:t>
            </a:r>
            <a:r>
              <a:rPr lang="en-US" altLang="zh-CN" sz="1583" dirty="0" smtClean="0">
                <a:solidFill>
                  <a:srgbClr val="FF0000"/>
                </a:solidFill>
                <a:latin typeface="微软雅黑" pitchFamily="18" charset="0"/>
                <a:cs typeface="微软雅黑" pitchFamily="18" charset="0"/>
              </a:rPr>
              <a:t>systems</a:t>
            </a:r>
            <a:r>
              <a:rPr lang="en-US" altLang="zh-CN" sz="1583" dirty="0" smtClean="0">
                <a:solidFill>
                  <a:srgbClr val="000000"/>
                </a:solidFill>
                <a:latin typeface="微软雅黑" pitchFamily="18" charset="0"/>
                <a:cs typeface="微软雅黑" pitchFamily="18" charset="0"/>
              </a:rPr>
              <a:t>.</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Hive</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provides</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a</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mechanism</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to</a:t>
            </a:r>
            <a:r>
              <a:rPr lang="en-US" altLang="zh-CN" sz="1583" dirty="0" smtClean="0">
                <a:latin typeface="Times New Roman" pitchFamily="18" charset="0"/>
                <a:cs typeface="Times New Roman" pitchFamily="18" charset="0"/>
              </a:rPr>
              <a:t> </a:t>
            </a:r>
            <a:r>
              <a:rPr lang="en-US" altLang="zh-CN" sz="1583" dirty="0" smtClean="0">
                <a:solidFill>
                  <a:srgbClr val="FF0000"/>
                </a:solidFill>
                <a:latin typeface="微软雅黑" pitchFamily="18" charset="0"/>
                <a:cs typeface="微软雅黑" pitchFamily="18" charset="0"/>
              </a:rPr>
              <a:t>project</a:t>
            </a:r>
          </a:p>
          <a:p>
            <a:pPr>
              <a:lnSpc>
                <a:spcPts val="2200"/>
              </a:lnSpc>
              <a:tabLst>
                <a:tab pos="330200" algn="l"/>
              </a:tabLst>
            </a:pPr>
            <a:r>
              <a:rPr lang="en-US" altLang="zh-CN" dirty="0" smtClean="0"/>
              <a:t>	</a:t>
            </a:r>
            <a:r>
              <a:rPr lang="en-US" altLang="zh-CN" sz="1583" dirty="0" smtClean="0">
                <a:solidFill>
                  <a:srgbClr val="FF0000"/>
                </a:solidFill>
                <a:latin typeface="微软雅黑" pitchFamily="18" charset="0"/>
                <a:cs typeface="微软雅黑" pitchFamily="18" charset="0"/>
              </a:rPr>
              <a:t>structure</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onto</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this</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data</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and</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query</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the</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data</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using</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a</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SQL-like</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language</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called</a:t>
            </a:r>
          </a:p>
          <a:p>
            <a:pPr>
              <a:lnSpc>
                <a:spcPts val="2200"/>
              </a:lnSpc>
              <a:tabLst>
                <a:tab pos="330200" algn="l"/>
              </a:tabLst>
            </a:pPr>
            <a:r>
              <a:rPr lang="en-US" altLang="zh-CN" dirty="0" smtClean="0"/>
              <a:t>	</a:t>
            </a:r>
            <a:r>
              <a:rPr lang="en-US" altLang="zh-CN" sz="1583" dirty="0" smtClean="0">
                <a:solidFill>
                  <a:srgbClr val="FF0000"/>
                </a:solidFill>
                <a:latin typeface="微软雅黑" pitchFamily="18" charset="0"/>
                <a:cs typeface="微软雅黑" pitchFamily="18" charset="0"/>
              </a:rPr>
              <a:t>HiveQL</a:t>
            </a:r>
            <a:r>
              <a:rPr lang="en-US" altLang="zh-CN" sz="1583" dirty="0" smtClean="0">
                <a:solidFill>
                  <a:srgbClr val="000000"/>
                </a:solidFill>
                <a:latin typeface="微软雅黑" pitchFamily="18" charset="0"/>
                <a:cs typeface="微软雅黑" pitchFamily="18" charset="0"/>
              </a:rPr>
              <a:t>.</a:t>
            </a:r>
          </a:p>
        </p:txBody>
      </p:sp>
      <p:sp>
        <p:nvSpPr>
          <p:cNvPr id="10" name="TextBox 1"/>
          <p:cNvSpPr txBox="1"/>
          <p:nvPr/>
        </p:nvSpPr>
        <p:spPr>
          <a:xfrm>
            <a:off x="933772" y="4202584"/>
            <a:ext cx="5816600" cy="254000"/>
          </a:xfrm>
          <a:prstGeom prst="rect">
            <a:avLst/>
          </a:prstGeom>
          <a:noFill/>
        </p:spPr>
        <p:txBody>
          <a:bodyPr wrap="none" lIns="0" tIns="0" rIns="0" rtlCol="0">
            <a:spAutoFit/>
          </a:bodyPr>
          <a:lstStyle/>
          <a:p>
            <a:pPr>
              <a:lnSpc>
                <a:spcPts val="2000"/>
              </a:lnSpc>
              <a:tabLst/>
            </a:pPr>
            <a:r>
              <a:rPr lang="en-US" altLang="zh-CN" sz="1583" dirty="0" smtClean="0">
                <a:solidFill>
                  <a:srgbClr val="000000"/>
                </a:solidFill>
                <a:latin typeface="Times New Roman" pitchFamily="18" charset="0"/>
                <a:cs typeface="Times New Roman" pitchFamily="18" charset="0"/>
              </a:rPr>
              <a:t>– </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数据库</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vs.</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数据仓库：存取（面向事务）</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vs.</a:t>
            </a:r>
            <a:r>
              <a:rPr lang="en-US" altLang="zh-CN" sz="1583" dirty="0" smtClean="0">
                <a:latin typeface="Times New Roman" pitchFamily="18" charset="0"/>
                <a:cs typeface="Times New Roman" pitchFamily="18" charset="0"/>
              </a:rPr>
              <a:t> </a:t>
            </a:r>
            <a:r>
              <a:rPr lang="en-US" altLang="zh-CN" sz="1583" dirty="0" smtClean="0">
                <a:solidFill>
                  <a:srgbClr val="000000"/>
                </a:solidFill>
                <a:latin typeface="微软雅黑" pitchFamily="18" charset="0"/>
                <a:cs typeface="微软雅黑" pitchFamily="18" charset="0"/>
              </a:rPr>
              <a:t>分析（面向主题）</a:t>
            </a:r>
          </a:p>
        </p:txBody>
      </p:sp>
    </p:spTree>
    <p:extLst>
      <p:ext uri="{BB962C8B-B14F-4D97-AF65-F5344CB8AC3E}">
        <p14:creationId xmlns:p14="http://schemas.microsoft.com/office/powerpoint/2010/main" val="972135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感受</a:t>
            </a:r>
            <a:r>
              <a:rPr lang="en-US" altLang="zh-CN" dirty="0" smtClean="0"/>
              <a:t>Hive</a:t>
            </a:r>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5</a:t>
            </a:fld>
            <a:endParaRPr lang="zh-CN" altLang="en-US" dirty="0"/>
          </a:p>
        </p:txBody>
      </p:sp>
      <p:sp>
        <p:nvSpPr>
          <p:cNvPr id="5" name="Freeform 3"/>
          <p:cNvSpPr/>
          <p:nvPr/>
        </p:nvSpPr>
        <p:spPr>
          <a:xfrm>
            <a:off x="1568449" y="5140193"/>
            <a:ext cx="6318570" cy="305031"/>
          </a:xfrm>
          <a:custGeom>
            <a:avLst/>
            <a:gdLst>
              <a:gd name="connsiteX0" fmla="*/ 6350 w 6318570"/>
              <a:gd name="connsiteY0" fmla="*/ 6350 h 305031"/>
              <a:gd name="connsiteX1" fmla="*/ 6312220 w 6318570"/>
              <a:gd name="connsiteY1" fmla="*/ 6350 h 305031"/>
              <a:gd name="connsiteX2" fmla="*/ 6312220 w 6318570"/>
              <a:gd name="connsiteY2" fmla="*/ 298681 h 305031"/>
              <a:gd name="connsiteX3" fmla="*/ 6350 w 6318570"/>
              <a:gd name="connsiteY3" fmla="*/ 298681 h 305031"/>
              <a:gd name="connsiteX4" fmla="*/ 6350 w 6318570"/>
              <a:gd name="connsiteY4" fmla="*/ 6350 h 30503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318570" h="305031">
                <a:moveTo>
                  <a:pt x="6350" y="6350"/>
                </a:moveTo>
                <a:lnTo>
                  <a:pt x="6312220" y="6350"/>
                </a:lnTo>
                <a:lnTo>
                  <a:pt x="6312220" y="298681"/>
                </a:lnTo>
                <a:lnTo>
                  <a:pt x="6350" y="298681"/>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3"/>
          <p:cNvPicPr>
            <a:picLocks noChangeAspect="1" noChangeArrowheads="1"/>
          </p:cNvPicPr>
          <p:nvPr/>
        </p:nvPicPr>
        <p:blipFill>
          <a:blip r:embed="rId2"/>
          <a:srcRect/>
          <a:stretch>
            <a:fillRect/>
          </a:stretch>
        </p:blipFill>
        <p:spPr bwMode="auto">
          <a:xfrm>
            <a:off x="1564308" y="1396905"/>
            <a:ext cx="6375400" cy="3492500"/>
          </a:xfrm>
          <a:prstGeom prst="rect">
            <a:avLst/>
          </a:prstGeom>
          <a:noFill/>
        </p:spPr>
      </p:pic>
      <p:sp>
        <p:nvSpPr>
          <p:cNvPr id="7" name="TextBox 1"/>
          <p:cNvSpPr txBox="1"/>
          <p:nvPr/>
        </p:nvSpPr>
        <p:spPr>
          <a:xfrm>
            <a:off x="1640508" y="5168805"/>
            <a:ext cx="4230004" cy="289823"/>
          </a:xfrm>
          <a:prstGeom prst="rect">
            <a:avLst/>
          </a:prstGeom>
          <a:noFill/>
        </p:spPr>
        <p:txBody>
          <a:bodyPr wrap="none" lIns="0" tIns="0" rIns="0" rtlCol="0">
            <a:spAutoFit/>
          </a:bodyPr>
          <a:lstStyle/>
          <a:p>
            <a:pPr>
              <a:lnSpc>
                <a:spcPts val="1900"/>
              </a:lnSpc>
              <a:tabLst/>
            </a:pPr>
            <a:r>
              <a:rPr lang="en-US" altLang="zh-CN" sz="1424" dirty="0" smtClean="0">
                <a:solidFill>
                  <a:srgbClr val="000000"/>
                </a:solidFill>
                <a:latin typeface="微软雅黑" pitchFamily="18" charset="0"/>
                <a:cs typeface="微软雅黑" pitchFamily="18" charset="0"/>
              </a:rPr>
              <a:t>SELECT</a:t>
            </a:r>
            <a:r>
              <a:rPr lang="en-US" altLang="zh-CN" sz="1424" dirty="0" smtClean="0">
                <a:latin typeface="Times New Roman" pitchFamily="18" charset="0"/>
                <a:cs typeface="Times New Roman" pitchFamily="18" charset="0"/>
              </a:rPr>
              <a:t> </a:t>
            </a:r>
            <a:r>
              <a:rPr lang="en-US" altLang="zh-CN" sz="1424" dirty="0" smtClean="0">
                <a:solidFill>
                  <a:srgbClr val="000000"/>
                </a:solidFill>
                <a:latin typeface="微软雅黑" pitchFamily="18" charset="0"/>
                <a:cs typeface="微软雅黑" pitchFamily="18" charset="0"/>
              </a:rPr>
              <a:t>*</a:t>
            </a:r>
            <a:r>
              <a:rPr lang="en-US" altLang="zh-CN" sz="1424" dirty="0" smtClean="0">
                <a:latin typeface="Times New Roman" pitchFamily="18" charset="0"/>
                <a:cs typeface="Times New Roman" pitchFamily="18" charset="0"/>
              </a:rPr>
              <a:t> </a:t>
            </a:r>
            <a:r>
              <a:rPr lang="en-US" altLang="zh-CN" sz="1424" dirty="0" smtClean="0">
                <a:solidFill>
                  <a:srgbClr val="000000"/>
                </a:solidFill>
                <a:latin typeface="微软雅黑" pitchFamily="18" charset="0"/>
                <a:cs typeface="微软雅黑" pitchFamily="18" charset="0"/>
              </a:rPr>
              <a:t>FROM</a:t>
            </a:r>
            <a:r>
              <a:rPr lang="en-US" altLang="zh-CN" sz="1424" dirty="0" smtClean="0">
                <a:latin typeface="Times New Roman" pitchFamily="18" charset="0"/>
                <a:cs typeface="Times New Roman" pitchFamily="18" charset="0"/>
              </a:rPr>
              <a:t> </a:t>
            </a:r>
            <a:r>
              <a:rPr lang="en-US" altLang="zh-CN" sz="1424" dirty="0" smtClean="0">
                <a:solidFill>
                  <a:srgbClr val="000000"/>
                </a:solidFill>
                <a:latin typeface="微软雅黑" pitchFamily="18" charset="0"/>
                <a:cs typeface="微软雅黑" pitchFamily="18" charset="0"/>
              </a:rPr>
              <a:t>log</a:t>
            </a:r>
            <a:r>
              <a:rPr lang="en-US" altLang="zh-CN" sz="1424" dirty="0" smtClean="0">
                <a:latin typeface="Times New Roman" pitchFamily="18" charset="0"/>
                <a:cs typeface="Times New Roman" pitchFamily="18" charset="0"/>
              </a:rPr>
              <a:t> </a:t>
            </a:r>
            <a:r>
              <a:rPr lang="en-US" altLang="zh-CN" sz="1424" dirty="0" smtClean="0">
                <a:solidFill>
                  <a:srgbClr val="000000"/>
                </a:solidFill>
                <a:latin typeface="微软雅黑" pitchFamily="18" charset="0"/>
                <a:cs typeface="微软雅黑" pitchFamily="18" charset="0"/>
              </a:rPr>
              <a:t>WHERE</a:t>
            </a:r>
            <a:r>
              <a:rPr lang="en-US" altLang="zh-CN" sz="1424" dirty="0" smtClean="0">
                <a:latin typeface="Times New Roman" pitchFamily="18" charset="0"/>
                <a:cs typeface="Times New Roman" pitchFamily="18" charset="0"/>
              </a:rPr>
              <a:t> </a:t>
            </a:r>
            <a:r>
              <a:rPr lang="en-US" altLang="zh-CN" sz="1424" dirty="0" smtClean="0">
                <a:solidFill>
                  <a:srgbClr val="000000"/>
                </a:solidFill>
                <a:latin typeface="微软雅黑" pitchFamily="18" charset="0"/>
                <a:cs typeface="微软雅黑" pitchFamily="18" charset="0"/>
              </a:rPr>
              <a:t>date</a:t>
            </a:r>
            <a:r>
              <a:rPr lang="en-US" altLang="zh-CN" sz="1424" dirty="0" smtClean="0">
                <a:latin typeface="Times New Roman" pitchFamily="18" charset="0"/>
                <a:cs typeface="Times New Roman" pitchFamily="18" charset="0"/>
              </a:rPr>
              <a:t> </a:t>
            </a:r>
            <a:r>
              <a:rPr lang="en-US" altLang="zh-CN" sz="1424" dirty="0" smtClean="0">
                <a:solidFill>
                  <a:srgbClr val="000000"/>
                </a:solidFill>
                <a:latin typeface="微软雅黑" pitchFamily="18" charset="0"/>
                <a:cs typeface="微软雅黑" pitchFamily="18" charset="0"/>
              </a:rPr>
              <a:t>&gt;</a:t>
            </a:r>
            <a:r>
              <a:rPr lang="en-US" altLang="zh-CN" sz="1424" dirty="0" smtClean="0">
                <a:latin typeface="Times New Roman" pitchFamily="18" charset="0"/>
                <a:cs typeface="Times New Roman" pitchFamily="18" charset="0"/>
              </a:rPr>
              <a:t> </a:t>
            </a:r>
            <a:r>
              <a:rPr lang="en-US" altLang="zh-CN" sz="1424" dirty="0" smtClean="0">
                <a:solidFill>
                  <a:srgbClr val="000000"/>
                </a:solidFill>
                <a:latin typeface="微软雅黑" pitchFamily="18" charset="0"/>
                <a:cs typeface="微软雅黑" pitchFamily="18" charset="0"/>
              </a:rPr>
              <a:t>2012-12-01</a:t>
            </a:r>
            <a:r>
              <a:rPr lang="en-US" altLang="zh-CN" sz="1424" dirty="0" smtClean="0">
                <a:latin typeface="Times New Roman" pitchFamily="18" charset="0"/>
                <a:cs typeface="Times New Roman" pitchFamily="18" charset="0"/>
              </a:rPr>
              <a:t> </a:t>
            </a:r>
            <a:r>
              <a:rPr lang="en-US" altLang="zh-CN" sz="1424" dirty="0" smtClean="0">
                <a:solidFill>
                  <a:srgbClr val="000000"/>
                </a:solidFill>
                <a:latin typeface="微软雅黑" pitchFamily="18" charset="0"/>
                <a:cs typeface="微软雅黑" pitchFamily="18" charset="0"/>
              </a:rPr>
              <a:t>;</a:t>
            </a:r>
          </a:p>
        </p:txBody>
      </p:sp>
      <p:sp>
        <p:nvSpPr>
          <p:cNvPr id="8" name="TextBox 1"/>
          <p:cNvSpPr txBox="1"/>
          <p:nvPr/>
        </p:nvSpPr>
        <p:spPr>
          <a:xfrm>
            <a:off x="1043608" y="5168805"/>
            <a:ext cx="381000" cy="228600"/>
          </a:xfrm>
          <a:prstGeom prst="rect">
            <a:avLst/>
          </a:prstGeom>
          <a:noFill/>
        </p:spPr>
        <p:txBody>
          <a:bodyPr wrap="none" lIns="0" tIns="0" rIns="0" rtlCol="0">
            <a:spAutoFit/>
          </a:bodyPr>
          <a:lstStyle/>
          <a:p>
            <a:pPr>
              <a:lnSpc>
                <a:spcPts val="1800"/>
              </a:lnSpc>
              <a:tabLst/>
            </a:pPr>
            <a:r>
              <a:rPr lang="en-US" altLang="zh-CN" sz="1424" dirty="0" smtClean="0">
                <a:solidFill>
                  <a:srgbClr val="000000"/>
                </a:solidFill>
                <a:latin typeface="微软雅黑" pitchFamily="18" charset="0"/>
                <a:cs typeface="微软雅黑" pitchFamily="18" charset="0"/>
              </a:rPr>
              <a:t>Hive</a:t>
            </a:r>
          </a:p>
        </p:txBody>
      </p:sp>
      <p:sp>
        <p:nvSpPr>
          <p:cNvPr id="9" name="TextBox 1"/>
          <p:cNvSpPr txBox="1"/>
          <p:nvPr/>
        </p:nvSpPr>
        <p:spPr>
          <a:xfrm>
            <a:off x="1028522" y="2643461"/>
            <a:ext cx="296556" cy="262764"/>
          </a:xfrm>
          <a:prstGeom prst="rect">
            <a:avLst/>
          </a:prstGeom>
          <a:noFill/>
        </p:spPr>
        <p:txBody>
          <a:bodyPr wrap="none" lIns="0" tIns="0" rIns="0" rtlCol="0">
            <a:spAutoFit/>
          </a:bodyPr>
          <a:lstStyle/>
          <a:p>
            <a:pPr>
              <a:lnSpc>
                <a:spcPts val="1800"/>
              </a:lnSpc>
              <a:tabLst/>
            </a:pPr>
            <a:r>
              <a:rPr lang="en-US" altLang="zh-CN" sz="1424" dirty="0" smtClean="0">
                <a:solidFill>
                  <a:srgbClr val="000000"/>
                </a:solidFill>
                <a:latin typeface="微软雅黑" pitchFamily="18" charset="0"/>
                <a:cs typeface="微软雅黑" pitchFamily="18" charset="0"/>
              </a:rPr>
              <a:t>MR</a:t>
            </a:r>
          </a:p>
        </p:txBody>
      </p:sp>
    </p:spTree>
    <p:extLst>
      <p:ext uri="{BB962C8B-B14F-4D97-AF65-F5344CB8AC3E}">
        <p14:creationId xmlns:p14="http://schemas.microsoft.com/office/powerpoint/2010/main" val="1636463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a:xfrm>
            <a:off x="457200" y="1124744"/>
            <a:ext cx="8229600" cy="4678451"/>
          </a:xfrm>
        </p:spPr>
        <p:txBody>
          <a:bodyPr/>
          <a:lstStyle/>
          <a:p>
            <a:r>
              <a:rPr lang="en-US" altLang="zh-CN" dirty="0" smtClean="0"/>
              <a:t>6.1 Hive</a:t>
            </a:r>
            <a:r>
              <a:rPr lang="zh-CN" altLang="en-US" dirty="0" smtClean="0"/>
              <a:t>简介</a:t>
            </a:r>
            <a:endParaRPr lang="en-US" altLang="zh-CN" dirty="0" smtClean="0"/>
          </a:p>
          <a:p>
            <a:r>
              <a:rPr lang="en-US" altLang="zh-CN" dirty="0" smtClean="0">
                <a:solidFill>
                  <a:srgbClr val="FF0000"/>
                </a:solidFill>
              </a:rPr>
              <a:t>6.2 Hive</a:t>
            </a:r>
            <a:r>
              <a:rPr lang="zh-CN" altLang="en-US" dirty="0" smtClean="0">
                <a:solidFill>
                  <a:srgbClr val="FF0000"/>
                </a:solidFill>
              </a:rPr>
              <a:t>架构与组件</a:t>
            </a:r>
            <a:endParaRPr lang="en-US" altLang="zh-CN" dirty="0" smtClean="0">
              <a:solidFill>
                <a:srgbClr val="FF0000"/>
              </a:solidFill>
            </a:endParaRPr>
          </a:p>
          <a:p>
            <a:r>
              <a:rPr lang="en-US" altLang="zh-CN" dirty="0" smtClean="0"/>
              <a:t>6.3 Hive</a:t>
            </a:r>
            <a:r>
              <a:rPr lang="zh-CN" altLang="en-US" dirty="0" smtClean="0"/>
              <a:t>数据组织</a:t>
            </a:r>
            <a:endParaRPr lang="en-US" altLang="zh-CN" dirty="0" smtClean="0"/>
          </a:p>
          <a:p>
            <a:r>
              <a:rPr lang="en-US" altLang="zh-CN" dirty="0" smtClean="0"/>
              <a:t>6.4 HQL</a:t>
            </a:r>
            <a:r>
              <a:rPr lang="zh-CN" altLang="en-US" dirty="0" smtClean="0"/>
              <a:t>语言</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6</a:t>
            </a:fld>
            <a:endParaRPr lang="zh-CN" altLang="en-US" dirty="0"/>
          </a:p>
        </p:txBody>
      </p:sp>
    </p:spTree>
    <p:extLst>
      <p:ext uri="{BB962C8B-B14F-4D97-AF65-F5344CB8AC3E}">
        <p14:creationId xmlns:p14="http://schemas.microsoft.com/office/powerpoint/2010/main" val="1237363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Hive</a:t>
            </a:r>
            <a:r>
              <a:rPr lang="zh-CN" altLang="en-US" dirty="0"/>
              <a:t>架构与</a:t>
            </a:r>
            <a:r>
              <a:rPr lang="zh-CN" altLang="en-US" dirty="0" smtClean="0"/>
              <a:t>组件</a:t>
            </a:r>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7</a:t>
            </a:fld>
            <a:endParaRPr lang="zh-CN" altLang="en-US" dirty="0"/>
          </a:p>
        </p:txBody>
      </p:sp>
      <p:pic>
        <p:nvPicPr>
          <p:cNvPr id="5" name="Picture 3"/>
          <p:cNvPicPr>
            <a:picLocks noChangeAspect="1" noChangeArrowheads="1"/>
          </p:cNvPicPr>
          <p:nvPr/>
        </p:nvPicPr>
        <p:blipFill>
          <a:blip r:embed="rId2"/>
          <a:srcRect/>
          <a:stretch>
            <a:fillRect/>
          </a:stretch>
        </p:blipFill>
        <p:spPr bwMode="auto">
          <a:xfrm>
            <a:off x="539551" y="1340768"/>
            <a:ext cx="3624147" cy="4104456"/>
          </a:xfrm>
          <a:prstGeom prst="rect">
            <a:avLst/>
          </a:prstGeom>
          <a:noFill/>
        </p:spPr>
      </p:pic>
      <p:sp>
        <p:nvSpPr>
          <p:cNvPr id="7" name="TextBox 1"/>
          <p:cNvSpPr txBox="1"/>
          <p:nvPr/>
        </p:nvSpPr>
        <p:spPr>
          <a:xfrm>
            <a:off x="4453696" y="1340768"/>
            <a:ext cx="4347344" cy="3816429"/>
          </a:xfrm>
          <a:prstGeom prst="rect">
            <a:avLst/>
          </a:prstGeom>
          <a:noFill/>
        </p:spPr>
        <p:txBody>
          <a:bodyPr wrap="none" lIns="0" tIns="0" rIns="0" rtlCol="0">
            <a:spAutoFit/>
          </a:bodyPr>
          <a:lstStyle/>
          <a:p>
            <a:pPr marL="285750" indent="-285750">
              <a:lnSpc>
                <a:spcPts val="1800"/>
              </a:lnSpc>
              <a:buFont typeface="Wingdings" panose="05000000000000000000" pitchFamily="2" charset="2"/>
              <a:buChar char="n"/>
              <a:tabLst>
                <a:tab pos="101600" algn="l"/>
                <a:tab pos="368300" algn="l"/>
              </a:tabLst>
            </a:pPr>
            <a:r>
              <a:rPr lang="en-US" altLang="zh-CN" sz="1424" dirty="0" smtClean="0">
                <a:solidFill>
                  <a:srgbClr val="000000"/>
                </a:solidFill>
                <a:latin typeface="Times New Roman" panose="02020603050405020304" pitchFamily="18" charset="0"/>
                <a:cs typeface="Times New Roman" panose="02020603050405020304" pitchFamily="18" charset="0"/>
              </a:rPr>
              <a:t>用户操作接口：</a:t>
            </a:r>
          </a:p>
          <a:p>
            <a:pPr>
              <a:lnSpc>
                <a:spcPts val="1700"/>
              </a:lnSpc>
              <a:tabLst>
                <a:tab pos="101600" algn="l"/>
                <a:tab pos="368300" algn="l"/>
              </a:tabLst>
            </a:pPr>
            <a:r>
              <a:rPr lang="en-US" altLang="zh-CN" dirty="0" smtClean="0">
                <a:latin typeface="Times New Roman" panose="02020603050405020304" pitchFamily="18" charset="0"/>
                <a:cs typeface="Times New Roman" panose="02020603050405020304" pitchFamily="18" charset="0"/>
              </a:rPr>
              <a:t>	   </a:t>
            </a:r>
            <a:r>
              <a:rPr lang="en-US" altLang="zh-CN" sz="1266" dirty="0" smtClean="0">
                <a:solidFill>
                  <a:srgbClr val="000000"/>
                </a:solidFill>
                <a:latin typeface="Times New Roman" pitchFamily="18" charset="0"/>
                <a:cs typeface="Times New Roman" pitchFamily="18" charset="0"/>
              </a:rPr>
              <a:t>– </a:t>
            </a:r>
            <a:r>
              <a:rPr lang="en-US" altLang="zh-CN" sz="1266" dirty="0" smtClean="0">
                <a:latin typeface="Times New Roman" pitchFamily="18" charset="0"/>
                <a:cs typeface="Times New Roman" pitchFamily="18" charset="0"/>
              </a:rPr>
              <a:t>  </a:t>
            </a:r>
            <a:r>
              <a:rPr lang="en-US" altLang="zh-CN" sz="1266" dirty="0" err="1" smtClean="0">
                <a:solidFill>
                  <a:srgbClr val="000000"/>
                </a:solidFill>
                <a:latin typeface="Times New Roman" panose="02020603050405020304" pitchFamily="18" charset="0"/>
                <a:cs typeface="Times New Roman" panose="02020603050405020304" pitchFamily="18" charset="0"/>
              </a:rPr>
              <a:t>命令行接口（shell</a:t>
            </a:r>
            <a:r>
              <a:rPr lang="en-US" altLang="zh-CN" sz="1266" dirty="0" smtClean="0">
                <a:solidFill>
                  <a:srgbClr val="000000"/>
                </a:solidFill>
                <a:latin typeface="Times New Roman" panose="02020603050405020304" pitchFamily="18" charset="0"/>
                <a:cs typeface="Times New Roman" panose="02020603050405020304" pitchFamily="18" charset="0"/>
              </a:rPr>
              <a:t>）</a:t>
            </a:r>
          </a:p>
          <a:p>
            <a:pPr>
              <a:lnSpc>
                <a:spcPts val="1800"/>
              </a:lnSpc>
              <a:tabLst>
                <a:tab pos="101600" algn="l"/>
                <a:tab pos="368300" algn="l"/>
              </a:tabLst>
            </a:pPr>
            <a:r>
              <a:rPr lang="en-US" altLang="zh-CN" dirty="0" smtClean="0">
                <a:latin typeface="Times New Roman" panose="02020603050405020304" pitchFamily="18" charset="0"/>
                <a:cs typeface="Times New Roman" panose="02020603050405020304" pitchFamily="18" charset="0"/>
              </a:rPr>
              <a:t>	   </a:t>
            </a:r>
            <a:r>
              <a:rPr lang="en-US" altLang="zh-CN" sz="1266" dirty="0" smtClean="0">
                <a:solidFill>
                  <a:srgbClr val="000000"/>
                </a:solidFill>
                <a:latin typeface="Times New Roman" pitchFamily="18" charset="0"/>
                <a:cs typeface="Times New Roman" pitchFamily="18" charset="0"/>
              </a:rPr>
              <a:t>– </a:t>
            </a:r>
            <a:r>
              <a:rPr lang="en-US" altLang="zh-CN" sz="1266" dirty="0" smtClean="0">
                <a:latin typeface="Times New Roman" pitchFamily="18" charset="0"/>
                <a:cs typeface="Times New Roman" pitchFamily="18" charset="0"/>
              </a:rPr>
              <a:t>   </a:t>
            </a:r>
            <a:r>
              <a:rPr lang="en-US" altLang="zh-CN" sz="1266" dirty="0" smtClean="0">
                <a:solidFill>
                  <a:srgbClr val="000000"/>
                </a:solidFill>
                <a:latin typeface="Times New Roman" panose="02020603050405020304" pitchFamily="18" charset="0"/>
                <a:cs typeface="Times New Roman" panose="02020603050405020304" pitchFamily="18" charset="0"/>
              </a:rPr>
              <a:t>Web界面</a:t>
            </a:r>
          </a:p>
          <a:p>
            <a:pPr>
              <a:lnSpc>
                <a:spcPts val="1800"/>
              </a:lnSpc>
              <a:tabLst>
                <a:tab pos="101600" algn="l"/>
                <a:tab pos="368300" algn="l"/>
              </a:tabLst>
            </a:pPr>
            <a:r>
              <a:rPr lang="en-US" altLang="zh-CN" dirty="0" smtClean="0">
                <a:latin typeface="Times New Roman" panose="02020603050405020304" pitchFamily="18" charset="0"/>
                <a:cs typeface="Times New Roman" panose="02020603050405020304" pitchFamily="18" charset="0"/>
              </a:rPr>
              <a:t>	   </a:t>
            </a:r>
            <a:r>
              <a:rPr lang="en-US" altLang="zh-CN" sz="1266" dirty="0" smtClean="0">
                <a:solidFill>
                  <a:srgbClr val="000000"/>
                </a:solidFill>
                <a:latin typeface="Times New Roman" pitchFamily="18" charset="0"/>
                <a:cs typeface="Times New Roman" pitchFamily="18" charset="0"/>
              </a:rPr>
              <a:t>– </a:t>
            </a:r>
            <a:r>
              <a:rPr lang="en-US" altLang="zh-CN" sz="1266" dirty="0" smtClean="0">
                <a:latin typeface="Times New Roman" pitchFamily="18" charset="0"/>
                <a:cs typeface="Times New Roman" pitchFamily="18" charset="0"/>
              </a:rPr>
              <a:t>   </a:t>
            </a:r>
            <a:r>
              <a:rPr lang="en-US" altLang="zh-CN" sz="1266" dirty="0" smtClean="0">
                <a:solidFill>
                  <a:srgbClr val="000000"/>
                </a:solidFill>
                <a:latin typeface="Times New Roman" panose="02020603050405020304" pitchFamily="18" charset="0"/>
                <a:cs typeface="Times New Roman" panose="02020603050405020304" pitchFamily="18" charset="0"/>
              </a:rPr>
              <a:t>Hive应用</a:t>
            </a:r>
          </a:p>
          <a:p>
            <a:pPr marL="285750" indent="-285750">
              <a:lnSpc>
                <a:spcPts val="2000"/>
              </a:lnSpc>
              <a:buFont typeface="Wingdings" panose="05000000000000000000" pitchFamily="2" charset="2"/>
              <a:buChar char="n"/>
              <a:tabLst>
                <a:tab pos="101600" algn="l"/>
                <a:tab pos="368300" algn="l"/>
              </a:tabLst>
            </a:pPr>
            <a:r>
              <a:rPr lang="en-US" altLang="zh-CN" sz="1424" dirty="0" smtClean="0">
                <a:solidFill>
                  <a:srgbClr val="000000"/>
                </a:solidFill>
                <a:latin typeface="Times New Roman" panose="02020603050405020304" pitchFamily="18" charset="0"/>
                <a:cs typeface="Times New Roman" panose="02020603050405020304" pitchFamily="18" charset="0"/>
              </a:rPr>
              <a:t>Hive服务器：</a:t>
            </a:r>
          </a:p>
          <a:p>
            <a:pPr>
              <a:lnSpc>
                <a:spcPts val="1800"/>
              </a:lnSpc>
              <a:tabLst>
                <a:tab pos="101600" algn="l"/>
                <a:tab pos="368300" algn="l"/>
              </a:tabLst>
            </a:pPr>
            <a:r>
              <a:rPr lang="en-US" altLang="zh-CN" dirty="0" smtClean="0">
                <a:latin typeface="Times New Roman" panose="02020603050405020304" pitchFamily="18" charset="0"/>
                <a:cs typeface="Times New Roman" panose="02020603050405020304" pitchFamily="18" charset="0"/>
              </a:rPr>
              <a:t>	   </a:t>
            </a:r>
            <a:r>
              <a:rPr lang="en-US" altLang="zh-CN" sz="1266" dirty="0" smtClean="0">
                <a:solidFill>
                  <a:srgbClr val="000000"/>
                </a:solidFill>
                <a:latin typeface="Times New Roman" pitchFamily="18" charset="0"/>
                <a:cs typeface="Times New Roman" pitchFamily="18" charset="0"/>
              </a:rPr>
              <a:t>– </a:t>
            </a:r>
            <a:r>
              <a:rPr lang="en-US" altLang="zh-CN" sz="1266" dirty="0" smtClean="0">
                <a:latin typeface="Times New Roman" pitchFamily="18" charset="0"/>
                <a:cs typeface="Times New Roman" pitchFamily="18" charset="0"/>
              </a:rPr>
              <a:t>   </a:t>
            </a:r>
            <a:r>
              <a:rPr lang="en-US" altLang="zh-CN" sz="1266" dirty="0" err="1" smtClean="0">
                <a:solidFill>
                  <a:srgbClr val="000000"/>
                </a:solidFill>
                <a:latin typeface="Times New Roman" panose="02020603050405020304" pitchFamily="18" charset="0"/>
                <a:cs typeface="Times New Roman" panose="02020603050405020304" pitchFamily="18" charset="0"/>
              </a:rPr>
              <a:t>Hive应用可以以JDBC、ODBC和Thirft接口访问</a:t>
            </a:r>
            <a:r>
              <a:rPr lang="en-US" altLang="zh-CN" sz="1266" dirty="0" smtClean="0">
                <a:solidFill>
                  <a:srgbClr val="000000"/>
                </a:solidFill>
                <a:latin typeface="Times New Roman" panose="02020603050405020304" pitchFamily="18" charset="0"/>
                <a:cs typeface="Times New Roman" panose="02020603050405020304" pitchFamily="18" charset="0"/>
              </a:rPr>
              <a:t/>
            </a:r>
            <a:br>
              <a:rPr lang="en-US" altLang="zh-CN" sz="1266" dirty="0" smtClean="0">
                <a:solidFill>
                  <a:srgbClr val="000000"/>
                </a:solidFill>
                <a:latin typeface="Times New Roman" panose="02020603050405020304" pitchFamily="18" charset="0"/>
                <a:cs typeface="Times New Roman" panose="02020603050405020304" pitchFamily="18" charset="0"/>
              </a:rPr>
            </a:br>
            <a:r>
              <a:rPr lang="en-US" altLang="zh-CN" sz="1266" dirty="0" smtClean="0">
                <a:solidFill>
                  <a:srgbClr val="000000"/>
                </a:solidFill>
                <a:latin typeface="Times New Roman" panose="02020603050405020304" pitchFamily="18" charset="0"/>
                <a:cs typeface="Times New Roman" panose="02020603050405020304" pitchFamily="18" charset="0"/>
              </a:rPr>
              <a:t>            </a:t>
            </a:r>
            <a:r>
              <a:rPr lang="en-US" altLang="zh-CN" sz="1266" dirty="0" err="1" smtClean="0">
                <a:solidFill>
                  <a:srgbClr val="000000"/>
                </a:solidFill>
                <a:latin typeface="Times New Roman" panose="02020603050405020304" pitchFamily="18" charset="0"/>
                <a:cs typeface="Times New Roman" panose="02020603050405020304" pitchFamily="18" charset="0"/>
              </a:rPr>
              <a:t>指定地址和端口的Hive服务器</a:t>
            </a:r>
            <a:r>
              <a:rPr lang="en-US" altLang="zh-CN" sz="1266" dirty="0" smtClean="0">
                <a:solidFill>
                  <a:srgbClr val="000000"/>
                </a:solidFill>
                <a:latin typeface="Times New Roman" panose="02020603050405020304" pitchFamily="18" charset="0"/>
                <a:cs typeface="Times New Roman" panose="02020603050405020304" pitchFamily="18" charset="0"/>
              </a:rPr>
              <a:t>。</a:t>
            </a:r>
          </a:p>
          <a:p>
            <a:pPr marL="285750" indent="-285750">
              <a:lnSpc>
                <a:spcPts val="2000"/>
              </a:lnSpc>
              <a:buFont typeface="Wingdings" panose="05000000000000000000" pitchFamily="2" charset="2"/>
              <a:buChar char="n"/>
              <a:tabLst>
                <a:tab pos="101600" algn="l"/>
                <a:tab pos="368300" algn="l"/>
              </a:tabLst>
            </a:pPr>
            <a:r>
              <a:rPr lang="en-US" altLang="zh-CN" sz="1424" dirty="0" smtClean="0">
                <a:solidFill>
                  <a:srgbClr val="000000"/>
                </a:solidFill>
                <a:latin typeface="Times New Roman" panose="02020603050405020304" pitchFamily="18" charset="0"/>
                <a:cs typeface="Times New Roman" panose="02020603050405020304" pitchFamily="18" charset="0"/>
              </a:rPr>
              <a:t>驱动程序：</a:t>
            </a:r>
          </a:p>
          <a:p>
            <a:pPr>
              <a:lnSpc>
                <a:spcPts val="1800"/>
              </a:lnSpc>
              <a:tabLst>
                <a:tab pos="101600" algn="l"/>
                <a:tab pos="368300" algn="l"/>
              </a:tabLst>
            </a:pPr>
            <a:r>
              <a:rPr lang="en-US" altLang="zh-CN" dirty="0" smtClean="0">
                <a:latin typeface="Times New Roman" panose="02020603050405020304" pitchFamily="18" charset="0"/>
                <a:cs typeface="Times New Roman" panose="02020603050405020304" pitchFamily="18" charset="0"/>
              </a:rPr>
              <a:t>	   </a:t>
            </a:r>
            <a:r>
              <a:rPr lang="en-US" altLang="zh-CN" sz="1266" dirty="0" smtClean="0">
                <a:solidFill>
                  <a:srgbClr val="000000"/>
                </a:solidFill>
                <a:latin typeface="Times New Roman" pitchFamily="18" charset="0"/>
                <a:cs typeface="Times New Roman" pitchFamily="18" charset="0"/>
              </a:rPr>
              <a:t>– </a:t>
            </a:r>
            <a:r>
              <a:rPr lang="en-US" altLang="zh-CN" sz="1266" dirty="0" smtClean="0">
                <a:latin typeface="Times New Roman" pitchFamily="18" charset="0"/>
                <a:cs typeface="Times New Roman" pitchFamily="18" charset="0"/>
              </a:rPr>
              <a:t>  </a:t>
            </a:r>
            <a:r>
              <a:rPr lang="en-US" altLang="zh-CN" sz="1266" dirty="0" err="1" smtClean="0">
                <a:solidFill>
                  <a:srgbClr val="000000"/>
                </a:solidFill>
                <a:latin typeface="Times New Roman" panose="02020603050405020304" pitchFamily="18" charset="0"/>
                <a:cs typeface="Times New Roman" panose="02020603050405020304" pitchFamily="18" charset="0"/>
              </a:rPr>
              <a:t>负责处理Hive语句，完成编译、优化和执行的工作</a:t>
            </a:r>
            <a:endParaRPr lang="en-US" altLang="zh-CN" sz="1266" dirty="0" smtClean="0">
              <a:solidFill>
                <a:srgbClr val="000000"/>
              </a:solidFill>
              <a:latin typeface="Times New Roman" panose="02020603050405020304" pitchFamily="18" charset="0"/>
              <a:cs typeface="Times New Roman" panose="02020603050405020304" pitchFamily="18" charset="0"/>
            </a:endParaRPr>
          </a:p>
          <a:p>
            <a:pPr>
              <a:lnSpc>
                <a:spcPts val="1800"/>
              </a:lnSpc>
              <a:tabLst>
                <a:tab pos="101600" algn="l"/>
                <a:tab pos="368300" algn="l"/>
              </a:tabLst>
            </a:pPr>
            <a:r>
              <a:rPr lang="en-US" altLang="zh-CN" dirty="0" smtClean="0">
                <a:latin typeface="Times New Roman" panose="02020603050405020304" pitchFamily="18" charset="0"/>
                <a:cs typeface="Times New Roman" panose="02020603050405020304" pitchFamily="18" charset="0"/>
              </a:rPr>
              <a:t>	   </a:t>
            </a:r>
            <a:r>
              <a:rPr lang="en-US" altLang="zh-CN" sz="1266" dirty="0" smtClean="0">
                <a:solidFill>
                  <a:srgbClr val="000000"/>
                </a:solidFill>
                <a:latin typeface="Times New Roman" pitchFamily="18" charset="0"/>
                <a:cs typeface="Times New Roman" pitchFamily="18" charset="0"/>
              </a:rPr>
              <a:t>– </a:t>
            </a:r>
            <a:r>
              <a:rPr lang="en-US" altLang="zh-CN" sz="1266" dirty="0" smtClean="0">
                <a:latin typeface="Times New Roman" pitchFamily="18" charset="0"/>
                <a:cs typeface="Times New Roman" pitchFamily="18" charset="0"/>
              </a:rPr>
              <a:t>  </a:t>
            </a:r>
            <a:r>
              <a:rPr lang="en-US" altLang="zh-CN" sz="1266" dirty="0" err="1" smtClean="0">
                <a:solidFill>
                  <a:srgbClr val="000000"/>
                </a:solidFill>
                <a:latin typeface="Times New Roman" panose="02020603050405020304" pitchFamily="18" charset="0"/>
                <a:cs typeface="Times New Roman" panose="02020603050405020304" pitchFamily="18" charset="0"/>
              </a:rPr>
              <a:t>生成相应的MapReduce任务与HDFS节点进行数据交互</a:t>
            </a:r>
            <a:endParaRPr lang="en-US" altLang="zh-CN" sz="1266" dirty="0" smtClean="0">
              <a:solidFill>
                <a:srgbClr val="000000"/>
              </a:solidFill>
              <a:latin typeface="Times New Roman" panose="02020603050405020304" pitchFamily="18" charset="0"/>
              <a:cs typeface="Times New Roman" panose="02020603050405020304" pitchFamily="18" charset="0"/>
            </a:endParaRPr>
          </a:p>
          <a:p>
            <a:pPr marL="285750" indent="-285750">
              <a:lnSpc>
                <a:spcPts val="2100"/>
              </a:lnSpc>
              <a:buFont typeface="Wingdings" panose="05000000000000000000" pitchFamily="2" charset="2"/>
              <a:buChar char="n"/>
              <a:tabLst>
                <a:tab pos="101600" algn="l"/>
                <a:tab pos="368300" algn="l"/>
              </a:tabLst>
            </a:pPr>
            <a:r>
              <a:rPr lang="en-US" altLang="zh-CN" sz="1424" dirty="0" smtClean="0">
                <a:solidFill>
                  <a:srgbClr val="000000"/>
                </a:solidFill>
                <a:latin typeface="Times New Roman" panose="02020603050405020304" pitchFamily="18" charset="0"/>
                <a:cs typeface="Times New Roman" panose="02020603050405020304" pitchFamily="18" charset="0"/>
              </a:rPr>
              <a:t>元数据库：</a:t>
            </a:r>
          </a:p>
          <a:p>
            <a:pPr>
              <a:lnSpc>
                <a:spcPts val="1700"/>
              </a:lnSpc>
              <a:tabLst>
                <a:tab pos="101600" algn="l"/>
                <a:tab pos="368300" algn="l"/>
              </a:tabLst>
            </a:pPr>
            <a:r>
              <a:rPr lang="en-US" altLang="zh-CN" dirty="0" smtClean="0">
                <a:latin typeface="Times New Roman" panose="02020603050405020304" pitchFamily="18" charset="0"/>
                <a:cs typeface="Times New Roman" panose="02020603050405020304" pitchFamily="18" charset="0"/>
              </a:rPr>
              <a:t>	   </a:t>
            </a:r>
            <a:r>
              <a:rPr lang="en-US" altLang="zh-CN" sz="1266" dirty="0" smtClean="0">
                <a:solidFill>
                  <a:srgbClr val="000000"/>
                </a:solidFill>
                <a:latin typeface="Times New Roman" pitchFamily="18" charset="0"/>
                <a:cs typeface="Times New Roman" pitchFamily="18" charset="0"/>
              </a:rPr>
              <a:t>– </a:t>
            </a:r>
            <a:r>
              <a:rPr lang="en-US" altLang="zh-CN" sz="1266" dirty="0" smtClean="0">
                <a:latin typeface="Times New Roman" pitchFamily="18" charset="0"/>
                <a:cs typeface="Times New Roman" pitchFamily="18" charset="0"/>
              </a:rPr>
              <a:t>  </a:t>
            </a:r>
            <a:r>
              <a:rPr lang="en-US" altLang="zh-CN" sz="1266" dirty="0" err="1" smtClean="0">
                <a:solidFill>
                  <a:srgbClr val="000000"/>
                </a:solidFill>
                <a:latin typeface="Times New Roman" panose="02020603050405020304" pitchFamily="18" charset="0"/>
                <a:cs typeface="Times New Roman" panose="02020603050405020304" pitchFamily="18" charset="0"/>
              </a:rPr>
              <a:t>存储Hive中与数据表相关的元数据，包括数据的库、表</a:t>
            </a:r>
            <a:r>
              <a:rPr lang="en-US" altLang="zh-CN" sz="1266" dirty="0" smtClean="0">
                <a:solidFill>
                  <a:srgbClr val="000000"/>
                </a:solidFill>
                <a:latin typeface="Times New Roman" panose="02020603050405020304" pitchFamily="18" charset="0"/>
                <a:cs typeface="Times New Roman" panose="02020603050405020304" pitchFamily="18" charset="0"/>
              </a:rPr>
              <a:t/>
            </a:r>
            <a:br>
              <a:rPr lang="en-US" altLang="zh-CN" sz="1266" dirty="0" smtClean="0">
                <a:solidFill>
                  <a:srgbClr val="000000"/>
                </a:solidFill>
                <a:latin typeface="Times New Roman" panose="02020603050405020304" pitchFamily="18" charset="0"/>
                <a:cs typeface="Times New Roman" panose="02020603050405020304" pitchFamily="18" charset="0"/>
              </a:rPr>
            </a:br>
            <a:r>
              <a:rPr lang="en-US" altLang="zh-CN" sz="1266" dirty="0" smtClean="0">
                <a:solidFill>
                  <a:srgbClr val="000000"/>
                </a:solidFill>
                <a:latin typeface="Times New Roman" panose="02020603050405020304" pitchFamily="18" charset="0"/>
                <a:cs typeface="Times New Roman" panose="02020603050405020304" pitchFamily="18" charset="0"/>
              </a:rPr>
              <a:t>           </a:t>
            </a:r>
            <a:r>
              <a:rPr lang="en-US" altLang="zh-CN" sz="1266" dirty="0" err="1" smtClean="0">
                <a:solidFill>
                  <a:srgbClr val="000000"/>
                </a:solidFill>
                <a:latin typeface="Times New Roman" panose="02020603050405020304" pitchFamily="18" charset="0"/>
                <a:cs typeface="Times New Roman" panose="02020603050405020304" pitchFamily="18" charset="0"/>
              </a:rPr>
              <a:t>和分区组织等信息</a:t>
            </a:r>
            <a:endParaRPr lang="en-US" altLang="zh-CN" sz="1266" dirty="0" smtClean="0">
              <a:solidFill>
                <a:srgbClr val="000000"/>
              </a:solidFill>
              <a:latin typeface="Times New Roman" panose="02020603050405020304" pitchFamily="18" charset="0"/>
              <a:cs typeface="Times New Roman" panose="02020603050405020304" pitchFamily="18" charset="0"/>
            </a:endParaRPr>
          </a:p>
          <a:p>
            <a:pPr marL="285750" indent="-285750">
              <a:lnSpc>
                <a:spcPts val="2000"/>
              </a:lnSpc>
              <a:buFont typeface="Wingdings" panose="05000000000000000000" pitchFamily="2" charset="2"/>
              <a:buChar char="n"/>
              <a:tabLst>
                <a:tab pos="101600" algn="l"/>
                <a:tab pos="368300" algn="l"/>
              </a:tabLst>
            </a:pPr>
            <a:r>
              <a:rPr lang="en-US" altLang="zh-CN" sz="1424" dirty="0" smtClean="0">
                <a:solidFill>
                  <a:srgbClr val="000000"/>
                </a:solidFill>
                <a:latin typeface="Times New Roman" panose="02020603050405020304" pitchFamily="18" charset="0"/>
                <a:cs typeface="Times New Roman" panose="02020603050405020304" pitchFamily="18" charset="0"/>
              </a:rPr>
              <a:t>Hadoop框架</a:t>
            </a:r>
          </a:p>
          <a:p>
            <a:pPr>
              <a:lnSpc>
                <a:spcPts val="1800"/>
              </a:lnSpc>
              <a:tabLst>
                <a:tab pos="101600" algn="l"/>
                <a:tab pos="368300" algn="l"/>
              </a:tabLst>
            </a:pPr>
            <a:r>
              <a:rPr lang="en-US" altLang="zh-CN" dirty="0" smtClean="0">
                <a:latin typeface="Times New Roman" panose="02020603050405020304" pitchFamily="18" charset="0"/>
                <a:cs typeface="Times New Roman" panose="02020603050405020304" pitchFamily="18" charset="0"/>
              </a:rPr>
              <a:t>	   </a:t>
            </a:r>
            <a:r>
              <a:rPr lang="en-US" altLang="zh-CN" sz="1266" dirty="0" smtClean="0">
                <a:solidFill>
                  <a:srgbClr val="000000"/>
                </a:solidFill>
                <a:latin typeface="Times New Roman" pitchFamily="18" charset="0"/>
                <a:cs typeface="Times New Roman" pitchFamily="18" charset="0"/>
              </a:rPr>
              <a:t>– </a:t>
            </a:r>
            <a:r>
              <a:rPr lang="en-US" altLang="zh-CN" sz="1266" dirty="0" smtClean="0">
                <a:latin typeface="Times New Roman" pitchFamily="18" charset="0"/>
                <a:cs typeface="Times New Roman" pitchFamily="18" charset="0"/>
              </a:rPr>
              <a:t>  </a:t>
            </a:r>
            <a:r>
              <a:rPr lang="en-US" altLang="zh-CN" sz="1266" dirty="0" err="1" smtClean="0">
                <a:solidFill>
                  <a:srgbClr val="000000"/>
                </a:solidFill>
                <a:latin typeface="Times New Roman" panose="02020603050405020304" pitchFamily="18" charset="0"/>
                <a:cs typeface="Times New Roman" panose="02020603050405020304" pitchFamily="18" charset="0"/>
              </a:rPr>
              <a:t>HDFS：文件存储</a:t>
            </a:r>
            <a:endParaRPr lang="en-US" altLang="zh-CN" sz="1266" dirty="0" smtClean="0">
              <a:solidFill>
                <a:srgbClr val="000000"/>
              </a:solidFill>
              <a:latin typeface="Times New Roman" panose="02020603050405020304" pitchFamily="18" charset="0"/>
              <a:cs typeface="Times New Roman" panose="02020603050405020304" pitchFamily="18" charset="0"/>
            </a:endParaRPr>
          </a:p>
          <a:p>
            <a:pPr>
              <a:lnSpc>
                <a:spcPts val="1800"/>
              </a:lnSpc>
              <a:tabLst>
                <a:tab pos="101600" algn="l"/>
                <a:tab pos="368300" algn="l"/>
              </a:tabLst>
            </a:pPr>
            <a:r>
              <a:rPr lang="en-US" altLang="zh-CN" dirty="0" smtClean="0">
                <a:latin typeface="Times New Roman" panose="02020603050405020304" pitchFamily="18" charset="0"/>
                <a:cs typeface="Times New Roman" panose="02020603050405020304" pitchFamily="18" charset="0"/>
              </a:rPr>
              <a:t>	   </a:t>
            </a:r>
            <a:r>
              <a:rPr lang="en-US" altLang="zh-CN" sz="1266" dirty="0" smtClean="0">
                <a:solidFill>
                  <a:srgbClr val="000000"/>
                </a:solidFill>
                <a:latin typeface="Times New Roman" pitchFamily="18" charset="0"/>
                <a:cs typeface="Times New Roman" pitchFamily="18" charset="0"/>
              </a:rPr>
              <a:t>– </a:t>
            </a:r>
            <a:r>
              <a:rPr lang="en-US" altLang="zh-CN" sz="1266" dirty="0" smtClean="0">
                <a:latin typeface="Times New Roman" pitchFamily="18" charset="0"/>
                <a:cs typeface="Times New Roman" pitchFamily="18" charset="0"/>
              </a:rPr>
              <a:t>  </a:t>
            </a:r>
            <a:r>
              <a:rPr lang="en-US" altLang="zh-CN" sz="1266" dirty="0" err="1" smtClean="0">
                <a:solidFill>
                  <a:srgbClr val="000000"/>
                </a:solidFill>
                <a:latin typeface="Times New Roman" panose="02020603050405020304" pitchFamily="18" charset="0"/>
                <a:cs typeface="Times New Roman" panose="02020603050405020304" pitchFamily="18" charset="0"/>
              </a:rPr>
              <a:t>MapReduce：命令执行</a:t>
            </a:r>
            <a:endParaRPr lang="en-US" altLang="zh-CN" sz="1266" dirty="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921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a:xfrm>
            <a:off x="457200" y="1124744"/>
            <a:ext cx="8229600" cy="4678451"/>
          </a:xfrm>
        </p:spPr>
        <p:txBody>
          <a:bodyPr/>
          <a:lstStyle/>
          <a:p>
            <a:r>
              <a:rPr lang="en-US" altLang="zh-CN" dirty="0" smtClean="0"/>
              <a:t>6.1 Hive</a:t>
            </a:r>
            <a:r>
              <a:rPr lang="zh-CN" altLang="en-US" dirty="0" smtClean="0"/>
              <a:t>简介</a:t>
            </a:r>
            <a:endParaRPr lang="en-US" altLang="zh-CN" dirty="0" smtClean="0"/>
          </a:p>
          <a:p>
            <a:r>
              <a:rPr lang="en-US" altLang="zh-CN" dirty="0" smtClean="0"/>
              <a:t>6.2 Hive</a:t>
            </a:r>
            <a:r>
              <a:rPr lang="zh-CN" altLang="en-US" dirty="0" smtClean="0"/>
              <a:t>架构与组件</a:t>
            </a:r>
            <a:endParaRPr lang="en-US" altLang="zh-CN" dirty="0" smtClean="0"/>
          </a:p>
          <a:p>
            <a:r>
              <a:rPr lang="en-US" altLang="zh-CN" dirty="0" smtClean="0">
                <a:solidFill>
                  <a:srgbClr val="FF0000"/>
                </a:solidFill>
              </a:rPr>
              <a:t>6.3 Hive</a:t>
            </a:r>
            <a:r>
              <a:rPr lang="zh-CN" altLang="en-US" dirty="0" smtClean="0">
                <a:solidFill>
                  <a:srgbClr val="FF0000"/>
                </a:solidFill>
              </a:rPr>
              <a:t>数据组织</a:t>
            </a:r>
            <a:endParaRPr lang="en-US" altLang="zh-CN" dirty="0" smtClean="0">
              <a:solidFill>
                <a:srgbClr val="FF0000"/>
              </a:solidFill>
            </a:endParaRPr>
          </a:p>
          <a:p>
            <a:r>
              <a:rPr lang="en-US" altLang="zh-CN" dirty="0" smtClean="0"/>
              <a:t>6.4 HQL</a:t>
            </a:r>
            <a:r>
              <a:rPr lang="zh-CN" altLang="en-US" dirty="0" smtClean="0"/>
              <a:t>语言</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8</a:t>
            </a:fld>
            <a:endParaRPr lang="zh-CN" altLang="en-US" dirty="0"/>
          </a:p>
        </p:txBody>
      </p:sp>
    </p:spTree>
    <p:extLst>
      <p:ext uri="{BB962C8B-B14F-4D97-AF65-F5344CB8AC3E}">
        <p14:creationId xmlns:p14="http://schemas.microsoft.com/office/powerpoint/2010/main" val="3774006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Hive</a:t>
            </a:r>
            <a:r>
              <a:rPr lang="zh-CN" altLang="en-US" dirty="0" smtClean="0"/>
              <a:t>数据组织</a:t>
            </a:r>
            <a:endParaRPr lang="zh-CN" altLang="en-US" dirty="0"/>
          </a:p>
        </p:txBody>
      </p:sp>
      <p:sp>
        <p:nvSpPr>
          <p:cNvPr id="4" name="灯片编号占位符 3"/>
          <p:cNvSpPr>
            <a:spLocks noGrp="1"/>
          </p:cNvSpPr>
          <p:nvPr>
            <p:ph type="sldNum" sz="quarter" idx="12"/>
          </p:nvPr>
        </p:nvSpPr>
        <p:spPr/>
        <p:txBody>
          <a:bodyPr/>
          <a:lstStyle/>
          <a:p>
            <a:pPr>
              <a:defRPr/>
            </a:pPr>
            <a:fld id="{73B3C56C-5700-4E55-BF40-61423C59FA56}" type="slidenum">
              <a:rPr lang="zh-CN" altLang="en-US" smtClean="0"/>
              <a:pPr>
                <a:defRPr/>
              </a:pPr>
              <a:t>9</a:t>
            </a:fld>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653483217"/>
              </p:ext>
            </p:extLst>
          </p:nvPr>
        </p:nvGraphicFramePr>
        <p:xfrm>
          <a:off x="548430" y="4539915"/>
          <a:ext cx="4499992" cy="1280160"/>
        </p:xfrm>
        <a:graphic>
          <a:graphicData uri="http://schemas.openxmlformats.org/drawingml/2006/table">
            <a:tbl>
              <a:tblPr/>
              <a:tblGrid>
                <a:gridCol w="531054"/>
                <a:gridCol w="637865"/>
                <a:gridCol w="708739"/>
                <a:gridCol w="496117"/>
                <a:gridCol w="850487"/>
                <a:gridCol w="566991"/>
                <a:gridCol w="708739"/>
              </a:tblGrid>
              <a:tr h="452835">
                <a:tc>
                  <a:txBody>
                    <a:bodyPr/>
                    <a:lstStyle/>
                    <a:p>
                      <a:pPr algn="ctr"/>
                      <a:r>
                        <a:rPr lang="en-US" altLang="zh-CN" sz="1200" dirty="0" smtClean="0">
                          <a:solidFill>
                            <a:srgbClr val="000000"/>
                          </a:solidFill>
                          <a:latin typeface="Times New Roman" pitchFamily="18" charset="0"/>
                          <a:cs typeface="Times New Roman" pitchFamily="18" charset="0"/>
                        </a:rPr>
                        <a:t>字段</a:t>
                      </a:r>
                      <a:endParaRPr lang="zh-CN" altLang="en-US" sz="1200" dirty="0" smtClean="0">
                        <a:solidFill>
                          <a:srgbClr val="000000"/>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b="1" dirty="0" smtClean="0">
                          <a:solidFill>
                            <a:srgbClr val="000000"/>
                          </a:solidFill>
                          <a:latin typeface="Calibri" pitchFamily="18" charset="0"/>
                          <a:cs typeface="Calibri" pitchFamily="18" charset="0"/>
                        </a:rPr>
                        <a:t>userID</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deviceID</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b="1" dirty="0" smtClean="0">
                          <a:solidFill>
                            <a:srgbClr val="000000"/>
                          </a:solidFill>
                          <a:latin typeface="Calibri" pitchFamily="18" charset="0"/>
                          <a:cs typeface="Calibri" pitchFamily="18" charset="0"/>
                        </a:rPr>
                        <a:t>type</a:t>
                      </a:r>
                      <a:endParaRPr lang="zh-CN" altLang="en-US" sz="1200" b="1"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roamType</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url</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200" dirty="0" smtClean="0">
                          <a:solidFill>
                            <a:srgbClr val="000000"/>
                          </a:solidFill>
                          <a:latin typeface="Calibri" pitchFamily="18" charset="0"/>
                          <a:cs typeface="Calibri" pitchFamily="18" charset="0"/>
                        </a:rPr>
                        <a:t> </a:t>
                      </a:r>
                      <a:endParaRPr lang="zh-CN" altLang="en-US" sz="1200" dirty="0" smtClean="0">
                        <a:solidFill>
                          <a:srgbClr val="000000"/>
                        </a:solidFill>
                        <a:latin typeface="Calibri" pitchFamily="18" charset="0"/>
                        <a:cs typeface="Calibri" pitchFamily="18" charset="0"/>
                      </a:endParaRPr>
                    </a:p>
                    <a:p>
                      <a:pPr algn="ctr"/>
                      <a:r>
                        <a:rPr lang="en-US" altLang="zh-CN" sz="1200" dirty="0" smtClean="0">
                          <a:solidFill>
                            <a:srgbClr val="000000"/>
                          </a:solidFill>
                          <a:latin typeface="Calibri" pitchFamily="18" charset="0"/>
                          <a:cs typeface="Calibri" pitchFamily="18" charset="0"/>
                        </a:rPr>
                        <a:t>time</a:t>
                      </a:r>
                      <a:endParaRPr lang="zh-CN" altLang="en-US" sz="1200" dirty="0" smtClean="0">
                        <a:solidFill>
                          <a:srgbClr val="000000"/>
                        </a:solidFill>
                        <a:latin typeface="Calibri" pitchFamily="18" charset="0"/>
                        <a:cs typeface="Calibri" pitchFamily="18" charset="0"/>
                      </a:endParaRPr>
                    </a:p>
                    <a:p>
                      <a:pPr algn="l"/>
                      <a:r>
                        <a:rPr lang="en-US" altLang="zh-CN" sz="1200" dirty="0" smtClean="0">
                          <a:solidFill>
                            <a:srgbClr val="000000"/>
                          </a:solidFill>
                          <a:latin typeface="Calibri" pitchFamily="18" charset="0"/>
                          <a:cs typeface="Calibri" pitchFamily="18" charset="0"/>
                        </a:rPr>
                        <a:t> </a:t>
                      </a:r>
                      <a:endParaRPr lang="zh-CN" altLang="en-US" sz="1200" dirty="0" smtClean="0">
                        <a:solidFill>
                          <a:srgbClr val="000000"/>
                        </a:solidFill>
                        <a:latin typeface="Calibri" pitchFamily="18" charset="0"/>
                        <a:cs typeface="Calibri"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22193">
                <a:tc>
                  <a:txBody>
                    <a:bodyPr/>
                    <a:lstStyle/>
                    <a:p>
                      <a:pPr algn="ctr"/>
                      <a:r>
                        <a:rPr lang="en-US" altLang="zh-CN" sz="1200" dirty="0" smtClean="0">
                          <a:solidFill>
                            <a:srgbClr val="000000"/>
                          </a:solidFill>
                          <a:latin typeface="Times New Roman" pitchFamily="18" charset="0"/>
                          <a:cs typeface="Times New Roman" pitchFamily="18" charset="0"/>
                        </a:rPr>
                        <a:t>类型</a:t>
                      </a:r>
                      <a:endParaRPr lang="zh-CN" altLang="en-US" sz="1200" dirty="0" smtClean="0">
                        <a:solidFill>
                          <a:srgbClr val="000000"/>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BF9"/>
                    </a:solidFill>
                  </a:tcPr>
                </a:tc>
                <a:tc>
                  <a:txBody>
                    <a:bodyPr/>
                    <a:lstStyle/>
                    <a:p>
                      <a:pPr algn="ctr"/>
                      <a:r>
                        <a:rPr lang="en-US" altLang="zh-CN" sz="1200" dirty="0" smtClean="0">
                          <a:solidFill>
                            <a:srgbClr val="000000"/>
                          </a:solidFill>
                          <a:latin typeface="Calibri" pitchFamily="18" charset="0"/>
                          <a:cs typeface="Calibri" pitchFamily="18" charset="0"/>
                        </a:rPr>
                        <a:t>String</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String</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int</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int</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dirty="0" smtClean="0">
                          <a:solidFill>
                            <a:srgbClr val="000000"/>
                          </a:solidFill>
                          <a:latin typeface="Calibri" pitchFamily="18" charset="0"/>
                          <a:cs typeface="Calibri" pitchFamily="18" charset="0"/>
                        </a:rPr>
                        <a:t>String</a:t>
                      </a:r>
                      <a:endParaRPr lang="zh-CN" altLang="en-US" sz="1200" dirty="0" smtClean="0">
                        <a:solidFill>
                          <a:srgbClr val="000000"/>
                        </a:solidFill>
                        <a:latin typeface="Calibri" pitchFamily="18" charset="0"/>
                        <a:cs typeface="Calibri"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altLang="zh-CN" sz="1200" dirty="0" smtClean="0">
                          <a:solidFill>
                            <a:srgbClr val="000000"/>
                          </a:solidFill>
                          <a:latin typeface="Calibri" pitchFamily="18" charset="0"/>
                          <a:cs typeface="Calibri" pitchFamily="18" charset="0"/>
                        </a:rPr>
                        <a:t> </a:t>
                      </a:r>
                      <a:endParaRPr lang="zh-CN" altLang="en-US" sz="1200" dirty="0" smtClean="0">
                        <a:solidFill>
                          <a:srgbClr val="000000"/>
                        </a:solidFill>
                        <a:latin typeface="Calibri" pitchFamily="18" charset="0"/>
                        <a:cs typeface="Calibri" pitchFamily="18" charset="0"/>
                      </a:endParaRPr>
                    </a:p>
                    <a:p>
                      <a:pPr algn="ctr"/>
                      <a:r>
                        <a:rPr lang="en-US" altLang="zh-CN" sz="1200" dirty="0" smtClean="0">
                          <a:solidFill>
                            <a:srgbClr val="000000"/>
                          </a:solidFill>
                          <a:latin typeface="Calibri" pitchFamily="18" charset="0"/>
                          <a:cs typeface="Calibri" pitchFamily="18" charset="0"/>
                        </a:rPr>
                        <a:t>String</a:t>
                      </a:r>
                      <a:endParaRPr lang="zh-CN" altLang="en-US" sz="1200" dirty="0" smtClean="0">
                        <a:solidFill>
                          <a:srgbClr val="000000"/>
                        </a:solidFill>
                        <a:latin typeface="Calibri" pitchFamily="18" charset="0"/>
                        <a:cs typeface="Calibri" pitchFamily="18" charset="0"/>
                      </a:endParaRPr>
                    </a:p>
                    <a:p>
                      <a:pPr algn="l"/>
                      <a:r>
                        <a:rPr lang="en-US" altLang="zh-CN" sz="1200" dirty="0" smtClean="0">
                          <a:solidFill>
                            <a:srgbClr val="000000"/>
                          </a:solidFill>
                          <a:latin typeface="Calibri" pitchFamily="18" charset="0"/>
                          <a:cs typeface="Calibri" pitchFamily="18" charset="0"/>
                        </a:rPr>
                        <a:t> </a:t>
                      </a:r>
                      <a:endParaRPr lang="zh-CN" altLang="en-US" sz="1200" dirty="0" smtClean="0">
                        <a:solidFill>
                          <a:srgbClr val="000000"/>
                        </a:solidFill>
                        <a:latin typeface="Calibri" pitchFamily="18" charset="0"/>
                        <a:cs typeface="Calibri"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7" name="TextBox 1"/>
          <p:cNvSpPr txBox="1"/>
          <p:nvPr/>
        </p:nvSpPr>
        <p:spPr>
          <a:xfrm>
            <a:off x="9994900" y="6235700"/>
            <a:ext cx="76200" cy="177800"/>
          </a:xfrm>
          <a:prstGeom prst="rect">
            <a:avLst/>
          </a:prstGeom>
          <a:noFill/>
        </p:spPr>
        <p:txBody>
          <a:bodyPr wrap="none" lIns="0" tIns="0" rIns="0" rtlCol="0">
            <a:spAutoFit/>
          </a:bodyPr>
          <a:lstStyle/>
          <a:p>
            <a:pPr>
              <a:lnSpc>
                <a:spcPts val="1400"/>
              </a:lnSpc>
              <a:tabLst/>
            </a:pPr>
            <a:r>
              <a:rPr lang="en-US" altLang="zh-CN" sz="1108" dirty="0" smtClean="0">
                <a:solidFill>
                  <a:srgbClr val="7F7F7F"/>
                </a:solidFill>
                <a:latin typeface="微软雅黑" pitchFamily="18" charset="0"/>
                <a:cs typeface="微软雅黑" pitchFamily="18" charset="0"/>
              </a:rPr>
              <a:t>5</a:t>
            </a:r>
          </a:p>
        </p:txBody>
      </p:sp>
      <p:sp>
        <p:nvSpPr>
          <p:cNvPr id="9" name="TextBox 1"/>
          <p:cNvSpPr txBox="1"/>
          <p:nvPr/>
        </p:nvSpPr>
        <p:spPr>
          <a:xfrm>
            <a:off x="467544" y="1052736"/>
            <a:ext cx="6787051" cy="251351"/>
          </a:xfrm>
          <a:prstGeom prst="rect">
            <a:avLst/>
          </a:prstGeom>
          <a:noFill/>
        </p:spPr>
        <p:txBody>
          <a:bodyPr wrap="none" lIns="0" tIns="0" rIns="0" rtlCol="0">
            <a:spAutoFit/>
          </a:bodyPr>
          <a:lstStyle/>
          <a:p>
            <a:pPr marL="285750" indent="-285750">
              <a:lnSpc>
                <a:spcPts val="1600"/>
              </a:lnSpc>
              <a:buFont typeface="Wingdings" panose="05000000000000000000" pitchFamily="2" charset="2"/>
              <a:buChar char="n"/>
              <a:tabLst/>
            </a:pPr>
            <a:r>
              <a:rPr lang="en-US" altLang="zh-CN" dirty="0" smtClean="0">
                <a:solidFill>
                  <a:srgbClr val="000000"/>
                </a:solidFill>
                <a:latin typeface="Times New Roman" panose="02020603050405020304" pitchFamily="18" charset="0"/>
                <a:cs typeface="Times New Roman" panose="02020603050405020304" pitchFamily="18" charset="0"/>
              </a:rPr>
              <a:t>库（Database）、表（Table）、分区（Partition）和桶（Bucket）</a:t>
            </a:r>
          </a:p>
        </p:txBody>
      </p:sp>
      <p:sp>
        <p:nvSpPr>
          <p:cNvPr id="11" name="TextBox 1"/>
          <p:cNvSpPr txBox="1"/>
          <p:nvPr/>
        </p:nvSpPr>
        <p:spPr>
          <a:xfrm>
            <a:off x="810324" y="1344111"/>
            <a:ext cx="8010147" cy="2713563"/>
          </a:xfrm>
          <a:prstGeom prst="rect">
            <a:avLst/>
          </a:prstGeom>
          <a:noFill/>
        </p:spPr>
        <p:txBody>
          <a:bodyPr wrap="square" lIns="0" tIns="0" rIns="0" rtlCol="0">
            <a:spAutoFit/>
          </a:bodyPr>
          <a:lstStyle/>
          <a:p>
            <a:pPr marL="171450" indent="-171450" algn="just">
              <a:lnSpc>
                <a:spcPts val="1400"/>
              </a:lnSpc>
              <a:buFont typeface="微软雅黑" panose="020B0503020204020204" pitchFamily="34" charset="-122"/>
              <a:buChar char="–"/>
              <a:tabLst/>
            </a:pPr>
            <a:r>
              <a:rPr lang="en-US" altLang="zh-CN" sz="1600" dirty="0" smtClean="0">
                <a:solidFill>
                  <a:srgbClr val="000000"/>
                </a:solidFill>
                <a:latin typeface="Times New Roman" panose="02020603050405020304" pitchFamily="18" charset="0"/>
                <a:cs typeface="Times New Roman" panose="02020603050405020304" pitchFamily="18" charset="0"/>
              </a:rPr>
              <a:t>库（Database）：</a:t>
            </a:r>
            <a:r>
              <a:rPr lang="en-US" altLang="zh-CN" sz="1600" dirty="0" err="1" smtClean="0">
                <a:solidFill>
                  <a:srgbClr val="000000"/>
                </a:solidFill>
                <a:latin typeface="Times New Roman" panose="02020603050405020304" pitchFamily="18" charset="0"/>
                <a:cs typeface="Times New Roman" panose="02020603050405020304" pitchFamily="18" charset="0"/>
              </a:rPr>
              <a:t>与传统的关系型数据库类似，库就是若干数据表的集合，代表了用户希望管理的一个数据集</a:t>
            </a:r>
            <a:r>
              <a:rPr lang="en-US" altLang="zh-CN" sz="1600" dirty="0" smtClean="0">
                <a:solidFill>
                  <a:srgbClr val="000000"/>
                </a:solidFill>
                <a:latin typeface="Times New Roman" panose="02020603050405020304" pitchFamily="18" charset="0"/>
                <a:cs typeface="Times New Roman" panose="02020603050405020304" pitchFamily="18" charset="0"/>
              </a:rPr>
              <a:t>。</a:t>
            </a:r>
          </a:p>
          <a:p>
            <a:pPr marL="171450" indent="-171450" algn="just">
              <a:lnSpc>
                <a:spcPts val="1800"/>
              </a:lnSpc>
              <a:buFont typeface="微软雅黑" panose="020B0503020204020204" pitchFamily="34" charset="-122"/>
              <a:buChar char="–"/>
              <a:tabLst/>
            </a:pPr>
            <a:r>
              <a:rPr lang="en-US" altLang="zh-CN" sz="1600" dirty="0" err="1" smtClean="0">
                <a:solidFill>
                  <a:srgbClr val="000000"/>
                </a:solidFill>
                <a:latin typeface="Times New Roman" panose="02020603050405020304" pitchFamily="18" charset="0"/>
                <a:cs typeface="Times New Roman" panose="02020603050405020304" pitchFamily="18" charset="0"/>
              </a:rPr>
              <a:t>表（</a:t>
            </a:r>
            <a:r>
              <a:rPr lang="en-US" altLang="zh-CN" sz="1600" dirty="0" err="1">
                <a:solidFill>
                  <a:srgbClr val="000000"/>
                </a:solidFill>
                <a:latin typeface="Times New Roman" panose="02020603050405020304" pitchFamily="18" charset="0"/>
                <a:cs typeface="Times New Roman" panose="02020603050405020304" pitchFamily="18" charset="0"/>
              </a:rPr>
              <a:t>Table</a:t>
            </a:r>
            <a:r>
              <a:rPr lang="en-US" altLang="zh-CN" sz="1600" dirty="0" smtClean="0">
                <a:solidFill>
                  <a:srgbClr val="000000"/>
                </a:solidFill>
                <a:latin typeface="Times New Roman" panose="02020603050405020304" pitchFamily="18" charset="0"/>
                <a:cs typeface="Times New Roman" panose="02020603050405020304" pitchFamily="18" charset="0"/>
              </a:rPr>
              <a:t>）：</a:t>
            </a:r>
            <a:r>
              <a:rPr lang="en-US" altLang="zh-CN" sz="1600" dirty="0">
                <a:solidFill>
                  <a:srgbClr val="000000"/>
                </a:solidFill>
                <a:latin typeface="Times New Roman" panose="02020603050405020304" pitchFamily="18" charset="0"/>
                <a:cs typeface="Times New Roman" panose="02020603050405020304" pitchFamily="18" charset="0"/>
              </a:rPr>
              <a:t>与关系型数据库中表的概念类似</a:t>
            </a:r>
            <a:r>
              <a:rPr lang="en-US" altLang="zh-CN" sz="1600" dirty="0" smtClean="0">
                <a:solidFill>
                  <a:srgbClr val="000000"/>
                </a:solidFill>
                <a:latin typeface="Times New Roman" panose="02020603050405020304" pitchFamily="18" charset="0"/>
                <a:cs typeface="Times New Roman" panose="02020603050405020304" pitchFamily="18" charset="0"/>
              </a:rPr>
              <a:t>，表在逻辑上由存储的数据和描述表格中数据形式的相关元数据组成，每张表中的数据以序列化文件的形式存储在相应的HDFS</a:t>
            </a:r>
            <a:r>
              <a:rPr lang="en-US" altLang="zh-CN" sz="1600" dirty="0">
                <a:solidFill>
                  <a:srgbClr val="000000"/>
                </a:solidFill>
                <a:latin typeface="Times New Roman" panose="02020603050405020304" pitchFamily="18" charset="0"/>
                <a:cs typeface="Times New Roman" panose="02020603050405020304" pitchFamily="18" charset="0"/>
              </a:rPr>
              <a:t>目录下。</a:t>
            </a:r>
          </a:p>
          <a:p>
            <a:pPr marL="171450" indent="-171450" algn="just">
              <a:lnSpc>
                <a:spcPts val="1800"/>
              </a:lnSpc>
              <a:buFont typeface="微软雅黑" panose="020B0503020204020204" pitchFamily="34" charset="-122"/>
              <a:buChar char="–"/>
              <a:tabLst/>
            </a:pPr>
            <a:r>
              <a:rPr lang="en-US" altLang="zh-CN" sz="1600" dirty="0">
                <a:solidFill>
                  <a:srgbClr val="000000"/>
                </a:solidFill>
                <a:latin typeface="Times New Roman" panose="02020603050405020304" pitchFamily="18" charset="0"/>
                <a:cs typeface="Times New Roman" panose="02020603050405020304" pitchFamily="18" charset="0"/>
              </a:rPr>
              <a:t>分区（Partition）：分区是为了在数据量过大时提高数据存储效率而对表进行划分的机制，</a:t>
            </a:r>
            <a:r>
              <a:rPr lang="en-US" altLang="zh-CN" sz="1600" dirty="0" smtClean="0">
                <a:solidFill>
                  <a:srgbClr val="000000"/>
                </a:solidFill>
                <a:latin typeface="Times New Roman" panose="02020603050405020304" pitchFamily="18" charset="0"/>
                <a:cs typeface="Times New Roman" panose="02020603050405020304" pitchFamily="18" charset="0"/>
              </a:rPr>
              <a:t>每个表可以包含一个或多个分区，</a:t>
            </a:r>
            <a:r>
              <a:rPr lang="en-US" altLang="zh-CN" sz="1600" dirty="0">
                <a:solidFill>
                  <a:srgbClr val="000000"/>
                </a:solidFill>
                <a:latin typeface="Times New Roman" panose="02020603050405020304" pitchFamily="18" charset="0"/>
                <a:cs typeface="Times New Roman" panose="02020603050405020304" pitchFamily="18" charset="0"/>
              </a:rPr>
              <a:t>每个分区在物理上是HDFS存储表数据的目录下的子目录。</a:t>
            </a:r>
          </a:p>
          <a:p>
            <a:pPr marL="171450" indent="-171450" algn="just">
              <a:lnSpc>
                <a:spcPts val="1800"/>
              </a:lnSpc>
              <a:buFont typeface="微软雅黑" panose="020B0503020204020204" pitchFamily="34" charset="-122"/>
              <a:buChar char="–"/>
              <a:tabLst/>
            </a:pPr>
            <a:r>
              <a:rPr lang="en-US" altLang="zh-CN" sz="1600" dirty="0">
                <a:solidFill>
                  <a:srgbClr val="000000"/>
                </a:solidFill>
                <a:latin typeface="Times New Roman" panose="02020603050405020304" pitchFamily="18" charset="0"/>
                <a:cs typeface="Times New Roman" panose="02020603050405020304" pitchFamily="18" charset="0"/>
              </a:rPr>
              <a:t>桶（Bucket）：通过对指定列值进行哈希并将结果除以桶的个数取余数的方法，将一张表或分区分到不同桶中，</a:t>
            </a:r>
            <a:r>
              <a:rPr lang="en-US" altLang="zh-CN" sz="1600" dirty="0" smtClean="0">
                <a:solidFill>
                  <a:srgbClr val="000000"/>
                </a:solidFill>
                <a:latin typeface="Times New Roman" panose="02020603050405020304" pitchFamily="18" charset="0"/>
                <a:cs typeface="Times New Roman" panose="02020603050405020304" pitchFamily="18" charset="0"/>
              </a:rPr>
              <a:t>从而在查询少量数据只需在对应的桶中进行查找</a:t>
            </a:r>
            <a:r>
              <a:rPr lang="en-US" altLang="zh-CN" sz="1600" dirty="0">
                <a:solidFill>
                  <a:srgbClr val="000000"/>
                </a:solidFill>
                <a:latin typeface="Times New Roman" panose="02020603050405020304" pitchFamily="18" charset="0"/>
                <a:cs typeface="Times New Roman" panose="02020603050405020304" pitchFamily="18" charset="0"/>
              </a:rPr>
              <a:t>，提高查询效率。一个桶对应一个HDFS文件，存在于一个分区或一张表的目录中，</a:t>
            </a:r>
            <a:r>
              <a:rPr lang="en-US" altLang="zh-CN" sz="1600" dirty="0" smtClean="0">
                <a:solidFill>
                  <a:srgbClr val="000000"/>
                </a:solidFill>
                <a:latin typeface="Times New Roman" panose="02020603050405020304" pitchFamily="18" charset="0"/>
                <a:cs typeface="Times New Roman" panose="02020603050405020304" pitchFamily="18" charset="0"/>
              </a:rPr>
              <a:t>文件按照字典顺序排列的</a:t>
            </a:r>
            <a:r>
              <a:rPr lang="en-US" altLang="zh-CN" sz="1600" dirty="0">
                <a:solidFill>
                  <a:srgbClr val="000000"/>
                </a:solidFill>
                <a:latin typeface="Times New Roman" panose="02020603050405020304" pitchFamily="18" charset="0"/>
                <a:cs typeface="Times New Roman" panose="02020603050405020304" pitchFamily="18" charset="0"/>
              </a:rPr>
              <a:t>。</a:t>
            </a:r>
          </a:p>
        </p:txBody>
      </p:sp>
      <p:sp>
        <p:nvSpPr>
          <p:cNvPr id="13" name="TextBox 1"/>
          <p:cNvSpPr txBox="1"/>
          <p:nvPr/>
        </p:nvSpPr>
        <p:spPr>
          <a:xfrm>
            <a:off x="481536" y="4173119"/>
            <a:ext cx="1904367" cy="251351"/>
          </a:xfrm>
          <a:prstGeom prst="rect">
            <a:avLst/>
          </a:prstGeom>
          <a:noFill/>
        </p:spPr>
        <p:txBody>
          <a:bodyPr wrap="none" lIns="0" tIns="0" rIns="0" rtlCol="0">
            <a:spAutoFit/>
          </a:bodyPr>
          <a:lstStyle/>
          <a:p>
            <a:pPr marL="285750" indent="-285750">
              <a:lnSpc>
                <a:spcPts val="1600"/>
              </a:lnSpc>
              <a:buFont typeface="Wingdings" panose="05000000000000000000" pitchFamily="2" charset="2"/>
              <a:buChar char="n"/>
              <a:tabLst/>
            </a:pPr>
            <a:r>
              <a:rPr lang="en-US" altLang="zh-CN" dirty="0">
                <a:solidFill>
                  <a:srgbClr val="000000"/>
                </a:solidFill>
                <a:latin typeface="Times New Roman" panose="02020603050405020304" pitchFamily="18" charset="0"/>
                <a:cs typeface="Times New Roman" panose="02020603050405020304" pitchFamily="18" charset="0"/>
              </a:rPr>
              <a:t>分区及桶示例：</a:t>
            </a:r>
          </a:p>
        </p:txBody>
      </p:sp>
      <p:sp>
        <p:nvSpPr>
          <p:cNvPr id="14" name="TextBox 1"/>
          <p:cNvSpPr txBox="1"/>
          <p:nvPr/>
        </p:nvSpPr>
        <p:spPr>
          <a:xfrm>
            <a:off x="5076056" y="4632349"/>
            <a:ext cx="3744415" cy="789960"/>
          </a:xfrm>
          <a:prstGeom prst="rect">
            <a:avLst/>
          </a:prstGeom>
          <a:noFill/>
        </p:spPr>
        <p:txBody>
          <a:bodyPr wrap="square" lIns="0" tIns="0" rIns="0" rtlCol="0">
            <a:spAutoFit/>
          </a:bodyPr>
          <a:lstStyle/>
          <a:p>
            <a:pPr>
              <a:lnSpc>
                <a:spcPts val="1300"/>
              </a:lnSpc>
              <a:tabLst/>
            </a:pPr>
            <a:r>
              <a:rPr lang="en-US" altLang="zh-CN" sz="1400" dirty="0" smtClean="0">
                <a:solidFill>
                  <a:srgbClr val="000000"/>
                </a:solidFill>
                <a:latin typeface="Times New Roman" panose="02020603050405020304" pitchFamily="18" charset="0"/>
                <a:cs typeface="Times New Roman" panose="02020603050405020304" pitchFamily="18" charset="0"/>
              </a:rPr>
              <a:t> /user/hive/warehouse/logs/Type=1/ﬁle_0000</a:t>
            </a:r>
          </a:p>
          <a:p>
            <a:pPr>
              <a:lnSpc>
                <a:spcPts val="1500"/>
              </a:lnSpc>
              <a:tabLst/>
            </a:pPr>
            <a:r>
              <a:rPr lang="en-US" altLang="zh-CN" sz="1400" dirty="0" smtClean="0">
                <a:solidFill>
                  <a:srgbClr val="000000"/>
                </a:solidFill>
                <a:latin typeface="Times New Roman" panose="02020603050405020304" pitchFamily="18" charset="0"/>
                <a:cs typeface="Times New Roman" panose="02020603050405020304" pitchFamily="18" charset="0"/>
              </a:rPr>
              <a:t> /user/hive/warehouse/logs/Type=1/ﬁle_0001</a:t>
            </a:r>
          </a:p>
          <a:p>
            <a:pPr>
              <a:lnSpc>
                <a:spcPts val="1500"/>
              </a:lnSpc>
              <a:tabLst/>
            </a:pPr>
            <a:r>
              <a:rPr lang="en-US" altLang="zh-CN" sz="1400" dirty="0" smtClean="0">
                <a:solidFill>
                  <a:srgbClr val="000000"/>
                </a:solidFill>
                <a:latin typeface="Times New Roman" panose="02020603050405020304" pitchFamily="18" charset="0"/>
                <a:cs typeface="Times New Roman" panose="02020603050405020304" pitchFamily="18" charset="0"/>
              </a:rPr>
              <a:t> …</a:t>
            </a:r>
          </a:p>
          <a:p>
            <a:pPr>
              <a:lnSpc>
                <a:spcPts val="1500"/>
              </a:lnSpc>
              <a:tabLst/>
            </a:pPr>
            <a:r>
              <a:rPr lang="en-US" altLang="zh-CN" sz="1400" dirty="0" smtClean="0">
                <a:solidFill>
                  <a:srgbClr val="000000"/>
                </a:solidFill>
                <a:latin typeface="Times New Roman" panose="02020603050405020304" pitchFamily="18" charset="0"/>
                <a:cs typeface="Times New Roman" panose="02020603050405020304" pitchFamily="18" charset="0"/>
              </a:rPr>
              <a:t> /user/hive/warehouse/logs/Type=2/ﬁle_0000 </a:t>
            </a:r>
          </a:p>
        </p:txBody>
      </p:sp>
      <p:sp>
        <p:nvSpPr>
          <p:cNvPr id="15" name="TextBox 1"/>
          <p:cNvSpPr txBox="1"/>
          <p:nvPr/>
        </p:nvSpPr>
        <p:spPr>
          <a:xfrm>
            <a:off x="3236664" y="4846092"/>
            <a:ext cx="12700" cy="88900"/>
          </a:xfrm>
          <a:prstGeom prst="rect">
            <a:avLst/>
          </a:prstGeom>
          <a:noFill/>
        </p:spPr>
        <p:txBody>
          <a:bodyPr wrap="none" lIns="0" tIns="0" rIns="0" rtlCol="0">
            <a:spAutoFit/>
          </a:bodyPr>
          <a:lstStyle/>
          <a:p>
            <a:pPr>
              <a:lnSpc>
                <a:spcPts val="700"/>
              </a:lnSpc>
              <a:tabLst/>
            </a:pPr>
            <a:r>
              <a:rPr lang="en-US" altLang="zh-CN" sz="633" dirty="0" smtClean="0">
                <a:solidFill>
                  <a:srgbClr val="000000"/>
                </a:solidFill>
                <a:latin typeface="Calibri" pitchFamily="18" charset="0"/>
                <a:cs typeface="Calibri" pitchFamily="18" charset="0"/>
              </a:rPr>
              <a:t> </a:t>
            </a:r>
          </a:p>
        </p:txBody>
      </p:sp>
      <p:sp>
        <p:nvSpPr>
          <p:cNvPr id="17" name="TextBox 1"/>
          <p:cNvSpPr txBox="1"/>
          <p:nvPr/>
        </p:nvSpPr>
        <p:spPr>
          <a:xfrm>
            <a:off x="810324" y="5996984"/>
            <a:ext cx="5489868" cy="405239"/>
          </a:xfrm>
          <a:prstGeom prst="rect">
            <a:avLst/>
          </a:prstGeom>
          <a:noFill/>
        </p:spPr>
        <p:txBody>
          <a:bodyPr wrap="square" lIns="0" tIns="0" rIns="0" rtlCol="0">
            <a:spAutoFit/>
          </a:bodyPr>
          <a:lstStyle/>
          <a:p>
            <a:pPr marL="285750" indent="-285750">
              <a:lnSpc>
                <a:spcPts val="1400"/>
              </a:lnSpc>
              <a:buFont typeface="微软雅黑" panose="020B0503020204020204" pitchFamily="34" charset="-122"/>
              <a:buChar char="–"/>
              <a:tabLst/>
            </a:pPr>
            <a:r>
              <a:rPr lang="en-US" altLang="zh-CN" sz="1600" dirty="0" err="1" smtClean="0">
                <a:solidFill>
                  <a:srgbClr val="000000"/>
                </a:solidFill>
                <a:latin typeface="Times New Roman" panose="02020603050405020304" pitchFamily="18" charset="0"/>
                <a:cs typeface="Times New Roman" panose="02020603050405020304" pitchFamily="18" charset="0"/>
              </a:rPr>
              <a:t>分区后，Type列作为划分列在文件系统的目录中体现</a:t>
            </a:r>
            <a:r>
              <a:rPr lang="en-US" altLang="zh-CN" sz="1600" dirty="0" smtClean="0">
                <a:solidFill>
                  <a:srgbClr val="000000"/>
                </a:solidFill>
                <a:latin typeface="Times New Roman" panose="02020603050405020304" pitchFamily="18" charset="0"/>
                <a:cs typeface="Times New Roman" panose="02020603050405020304" pitchFamily="18" charset="0"/>
              </a:rPr>
              <a:t>，</a:t>
            </a:r>
            <a:br>
              <a:rPr lang="en-US" altLang="zh-CN" sz="1600" dirty="0" smtClean="0">
                <a:solidFill>
                  <a:srgbClr val="000000"/>
                </a:solidFill>
                <a:latin typeface="Times New Roman" panose="02020603050405020304" pitchFamily="18" charset="0"/>
                <a:cs typeface="Times New Roman" panose="02020603050405020304" pitchFamily="18" charset="0"/>
              </a:rPr>
            </a:br>
            <a:r>
              <a:rPr lang="en-US" altLang="zh-CN" sz="1600" dirty="0" err="1" smtClean="0">
                <a:solidFill>
                  <a:srgbClr val="000000"/>
                </a:solidFill>
                <a:latin typeface="Times New Roman" panose="02020603050405020304" pitchFamily="18" charset="0"/>
                <a:cs typeface="Times New Roman" panose="02020603050405020304" pitchFamily="18" charset="0"/>
              </a:rPr>
              <a:t>因此此列不会出现在数据文件的列值中</a:t>
            </a:r>
            <a:endParaRPr lang="en-US" altLang="zh-CN" sz="1600" dirty="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991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8320</TotalTime>
  <Words>1406</Words>
  <Application>Microsoft Office PowerPoint</Application>
  <PresentationFormat>全屏显示(4:3)</PresentationFormat>
  <Paragraphs>833</Paragraphs>
  <Slides>32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32</vt:i4>
      </vt:variant>
    </vt:vector>
  </HeadingPairs>
  <TitlesOfParts>
    <vt:vector size="44" baseType="lpstr">
      <vt:lpstr>黑体</vt:lpstr>
      <vt:lpstr>隶书</vt:lpstr>
      <vt:lpstr>宋体</vt:lpstr>
      <vt:lpstr>微软雅黑</vt:lpstr>
      <vt:lpstr>Arial</vt:lpstr>
      <vt:lpstr>Arial Narrow</vt:lpstr>
      <vt:lpstr>Calibri</vt:lpstr>
      <vt:lpstr>Palatino Linotype</vt:lpstr>
      <vt:lpstr>Symbol</vt:lpstr>
      <vt:lpstr>Times New Roman</vt:lpstr>
      <vt:lpstr>Wingdings</vt:lpstr>
      <vt:lpstr>Office 主题</vt:lpstr>
      <vt:lpstr>第六章 Hive </vt:lpstr>
      <vt:lpstr>提纲</vt:lpstr>
      <vt:lpstr>Hive的位置</vt:lpstr>
      <vt:lpstr>Hive的定义</vt:lpstr>
      <vt:lpstr>感受Hive</vt:lpstr>
      <vt:lpstr>提纲</vt:lpstr>
      <vt:lpstr>Hive架构与组件</vt:lpstr>
      <vt:lpstr>提纲</vt:lpstr>
      <vt:lpstr>Hive数据组织</vt:lpstr>
      <vt:lpstr>Hive中的元数据</vt:lpstr>
      <vt:lpstr>Hive数据存储－行格式</vt:lpstr>
      <vt:lpstr>Hive数据存储－文件格式</vt:lpstr>
      <vt:lpstr>提纲</vt:lpstr>
      <vt:lpstr>HQL－Hive  Query  Language</vt:lpstr>
      <vt:lpstr>HQL中的数据类型</vt:lpstr>
      <vt:lpstr>HQL执行流程</vt:lpstr>
      <vt:lpstr>HQL实例（0）－源数据</vt:lpstr>
      <vt:lpstr>HQL实例（1）－创建数据表</vt:lpstr>
      <vt:lpstr>HQL实例（1）－创建数据表</vt:lpstr>
      <vt:lpstr>HQL实例（1）－创建数据表（优化）</vt:lpstr>
      <vt:lpstr>HQL实例（2）－加载数据</vt:lpstr>
      <vt:lpstr>HQL实例（3）－修改数据表</vt:lpstr>
      <vt:lpstr>HQL实例（4）－删除数据表</vt:lpstr>
      <vt:lpstr>HQL实例（5）－数据查询</vt:lpstr>
      <vt:lpstr>HQL实例（7）－数据查询（Group  By）</vt:lpstr>
      <vt:lpstr>HQL  Group  By的实现</vt:lpstr>
      <vt:lpstr>HQL内建函数</vt:lpstr>
      <vt:lpstr>HQL自定义函数（1）－使用方法</vt:lpstr>
      <vt:lpstr>HQL自定义函数（2）－普通自定义函数</vt:lpstr>
      <vt:lpstr>HQL自定义函数（3）－自定义聚合函数</vt:lpstr>
      <vt:lpstr>HQL自定义函数（4）－表生成自定义函数</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大数据的数据挖掘</dc:title>
  <dc:subject>数据挖掘;大数据;专家论坛</dc:subject>
  <dc:creator>张静</dc:creator>
  <cp:lastModifiedBy>GQ</cp:lastModifiedBy>
  <cp:revision>1276</cp:revision>
  <cp:lastPrinted>2012-11-20T01:52:54Z</cp:lastPrinted>
  <dcterms:created xsi:type="dcterms:W3CDTF">2012-10-13T08:41:11Z</dcterms:created>
  <dcterms:modified xsi:type="dcterms:W3CDTF">2019-09-24T14:03:48Z</dcterms:modified>
  <cp:version>1</cp:version>
</cp:coreProperties>
</file>