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9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32" r:id="rId38"/>
    <p:sldId id="333" r:id="rId39"/>
    <p:sldId id="290" r:id="rId40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7" autoAdjust="0"/>
    <p:restoredTop sz="87629" autoAdjust="0"/>
  </p:normalViewPr>
  <p:slideViewPr>
    <p:cSldViewPr>
      <p:cViewPr varScale="1">
        <p:scale>
          <a:sx n="98" d="100"/>
          <a:sy n="98" d="100"/>
        </p:scale>
        <p:origin x="13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680"/>
    </p:cViewPr>
  </p:sorterViewPr>
  <p:notesViewPr>
    <p:cSldViewPr>
      <p:cViewPr varScale="1">
        <p:scale>
          <a:sx n="79" d="100"/>
          <a:sy n="79" d="100"/>
        </p:scale>
        <p:origin x="3318" y="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85CBAE4-F8D9-4129-B51F-0DB4BEA986F1}" type="datetimeFigureOut">
              <a:rPr lang="en-US"/>
              <a:pPr>
                <a:defRPr/>
              </a:pPr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9392E7D-0E06-464C-8541-AA44AE9E7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46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77E5B7F-BBE2-45B0-AC4C-D9CC9AA6B88A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383" y="4716585"/>
            <a:ext cx="5436909" cy="44673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3790652-C02E-4B6F-A52E-6A0D29B3CC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726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 userDrawn="1"/>
        </p:nvSpPr>
        <p:spPr>
          <a:xfrm>
            <a:off x="0" y="0"/>
            <a:ext cx="9144000" cy="1125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2899C85F-AD70-4F82-8429-55D99E81141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D370A479-1673-4AA3-8929-FDAFB60BD35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58601A46-4FFA-4F55-8FCD-BC0F7678811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371600"/>
            <a:ext cx="8153400" cy="47545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916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8421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40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324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377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059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614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26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 bIns="46800" anchor="b">
            <a:normAutofit/>
          </a:bodyPr>
          <a:lstStyle>
            <a:lvl1pPr algn="l">
              <a:defRPr sz="3600" b="1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4845"/>
            <a:ext cx="8229600" cy="4678451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81738"/>
            <a:ext cx="21336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5526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872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83069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233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5639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84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1A67AA58-F0FF-4A41-ACBA-BBD724059C4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4120E854-F7E3-4995-96B0-05AE77D8A5A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939D9EC-214F-4768-9A42-9B0DE6BEFD1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B352147-1557-45E1-A098-82924CC8609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85DC7-D391-4B07-9DEA-D197F642A36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F1C4E7D9-C0B9-4FD0-A659-9B26FA687BCE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3A71BB90-9BC6-498E-93A9-6475A9ACC437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50"/>
            <a:ext cx="9144000" cy="93503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1255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1031" name="图片 2"/>
          <p:cNvPicPr>
            <a:picLocks noChangeAspect="1"/>
          </p:cNvPicPr>
          <p:nvPr userDrawn="1"/>
        </p:nvPicPr>
        <p:blipFill>
          <a:blip r:embed="rId27"/>
          <a:srcRect/>
          <a:stretch>
            <a:fillRect/>
          </a:stretch>
        </p:blipFill>
        <p:spPr bwMode="auto">
          <a:xfrm>
            <a:off x="0" y="6580188"/>
            <a:ext cx="91440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>
          <a:xfrm>
            <a:off x="468313" y="0"/>
            <a:ext cx="8675687" cy="82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31146"/>
            <a:ext cx="1590708" cy="68400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6730774" y="15114"/>
            <a:ext cx="2398712" cy="78905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9" r:id="rId2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ctrTitle"/>
          </p:nvPr>
        </p:nvSpPr>
        <p:spPr>
          <a:xfrm>
            <a:off x="687388" y="1125538"/>
            <a:ext cx="7773044" cy="2015430"/>
          </a:xfrm>
        </p:spPr>
        <p:txBody>
          <a:bodyPr/>
          <a:lstStyle/>
          <a:p>
            <a:pPr algn="ctr"/>
            <a:r>
              <a:rPr lang="zh-CN" altLang="en-US" sz="54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zh-CN" altLang="en-US" sz="5400" dirty="0">
                <a:latin typeface="黑体" pitchFamily="49" charset="-122"/>
                <a:ea typeface="黑体" pitchFamily="49" charset="-122"/>
              </a:rPr>
              <a:t>四</a:t>
            </a:r>
            <a:r>
              <a:rPr lang="zh-CN" altLang="en-US" sz="5400" dirty="0" smtClean="0">
                <a:latin typeface="黑体" pitchFamily="49" charset="-122"/>
                <a:ea typeface="黑体" pitchFamily="49" charset="-122"/>
              </a:rPr>
              <a:t>章 </a:t>
            </a:r>
            <a:r>
              <a:rPr lang="en-US" altLang="zh-CN" sz="5400" dirty="0" err="1" smtClean="0">
                <a:latin typeface="黑体" pitchFamily="49" charset="-122"/>
                <a:ea typeface="黑体" pitchFamily="49" charset="-122"/>
              </a:rPr>
              <a:t>MapReduce</a:t>
            </a:r>
            <a:r>
              <a:rPr lang="en-US" altLang="zh-CN" sz="5400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5400" dirty="0" smtClean="0">
                <a:latin typeface="黑体" pitchFamily="49" charset="-122"/>
                <a:ea typeface="黑体" pitchFamily="49" charset="-122"/>
              </a:rPr>
            </a:br>
            <a:endParaRPr lang="zh-CN" altLang="en-US" sz="5400" dirty="0" smtClean="0">
              <a:latin typeface="Palatino Linotype" pitchFamily="18" charset="0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713" y="5661025"/>
            <a:ext cx="6400800" cy="431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fld id="{F5CBBBF9-5E51-4B2A-A4D2-BB6A55272388}" type="datetime2">
              <a:rPr lang="zh-CN" altLang="en-US" sz="2200" smtClean="0">
                <a:solidFill>
                  <a:srgbClr val="929292"/>
                </a:solidFill>
              </a:rPr>
              <a:t>2019年9月18日</a:t>
            </a:fld>
            <a:endParaRPr lang="zh-CN" altLang="en-US" sz="2200" dirty="0">
              <a:solidFill>
                <a:srgbClr val="929292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23528" y="4221088"/>
            <a:ext cx="9144000" cy="109463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600"/>
              </a:spcBef>
              <a:spcAft>
                <a:spcPts val="0"/>
              </a:spcAft>
              <a:defRPr/>
            </a:pPr>
            <a:endParaRPr lang="zh-CN" alt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051720" y="3622951"/>
            <a:ext cx="51845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吴共庆</a:t>
            </a:r>
            <a:endParaRPr lang="en-US" altLang="zh-CN" sz="3200" dirty="0" smtClean="0"/>
          </a:p>
          <a:p>
            <a:pPr algn="ctr"/>
            <a:endParaRPr lang="en-US" altLang="zh-CN" sz="3200" dirty="0" smtClean="0"/>
          </a:p>
          <a:p>
            <a:pPr algn="ctr"/>
            <a:r>
              <a:rPr lang="zh-CN" altLang="en-US" sz="2000" dirty="0" smtClean="0">
                <a:latin typeface="隶书" pitchFamily="49" charset="-122"/>
                <a:ea typeface="隶书" pitchFamily="49" charset="-122"/>
              </a:rPr>
              <a:t>合肥工大工业大学计算机与信息学院</a:t>
            </a:r>
            <a:endParaRPr lang="en-US" altLang="zh-CN" sz="2000" dirty="0" smtClean="0">
              <a:latin typeface="隶书" pitchFamily="49" charset="-122"/>
              <a:ea typeface="隶书" pitchFamily="49" charset="-122"/>
            </a:endParaRPr>
          </a:p>
          <a:p>
            <a:pPr algn="ctr"/>
            <a:r>
              <a:rPr lang="zh-CN" altLang="en-US" sz="2000" smtClean="0">
                <a:latin typeface="隶书" pitchFamily="49" charset="-122"/>
                <a:ea typeface="隶书" pitchFamily="49" charset="-122"/>
              </a:rPr>
              <a:t>人工智能实验班</a:t>
            </a:r>
            <a:endParaRPr lang="en-US" altLang="zh-CN" sz="2000" smtClean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/>
          </p:cNvSpPr>
          <p:nvPr>
            <p:ph type="title" idx="10"/>
          </p:nvPr>
        </p:nvSpPr>
        <p:spPr>
          <a:xfrm>
            <a:off x="468360" y="0"/>
            <a:ext cx="8001000" cy="9144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4.2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的体系结构</a:t>
            </a:r>
          </a:p>
        </p:txBody>
      </p:sp>
      <p:sp>
        <p:nvSpPr>
          <p:cNvPr id="4100" name="矩形 2"/>
          <p:cNvSpPr>
            <a:spLocks noChangeArrowheads="1"/>
          </p:cNvSpPr>
          <p:nvPr/>
        </p:nvSpPr>
        <p:spPr bwMode="auto">
          <a:xfrm>
            <a:off x="457200" y="959237"/>
            <a:ext cx="82296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TaskTracker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TaskTracker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会周期性地通过“心跳”将本节点上资源的使用情况和任务的运行进度汇报给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JobTracker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，同时接收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JobTracker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发送过来的命令并执行相应的操作（如启动新任务、杀死任务等）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TaskTracker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slot”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等量划分本节点上的资源量（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、内存等）。一个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获取到一个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后才有机会运行，而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调度器的作用就是将各个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TaskTracker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上的空闲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分配给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使用。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slot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slot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两种，分别供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MapTask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Task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n"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Task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Task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两种，均由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TaskTracker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启动</a:t>
            </a:r>
          </a:p>
        </p:txBody>
      </p:sp>
      <p:graphicFrame>
        <p:nvGraphicFramePr>
          <p:cNvPr id="4098" name="Object 1"/>
          <p:cNvGraphicFramePr>
            <a:graphicFrameLocks noChangeAspect="1"/>
          </p:cNvGraphicFramePr>
          <p:nvPr/>
        </p:nvGraphicFramePr>
        <p:xfrm>
          <a:off x="4743450" y="4343400"/>
          <a:ext cx="3867150" cy="223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r:id="rId3" imgW="8905897" imgH="5143500" progId="Visio.Drawing.15">
                  <p:embed/>
                </p:oleObj>
              </mc:Choice>
              <mc:Fallback>
                <p:oleObj r:id="rId3" imgW="8905897" imgH="514350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4343400"/>
                        <a:ext cx="3867150" cy="223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es-ES" altLang="zh-CN" dirty="0" smtClean="0"/>
              <a:t>.3 MapReduce</a:t>
            </a:r>
            <a:r>
              <a:rPr lang="zh-CN" altLang="es-ES" dirty="0" smtClean="0"/>
              <a:t>工作流程</a:t>
            </a:r>
            <a:endParaRPr lang="zh-CN" alt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6784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4.3.1 </a:t>
            </a:r>
            <a:r>
              <a:rPr lang="zh-CN" altLang="en-US" sz="2400" dirty="0" smtClean="0"/>
              <a:t>工作流程概述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4.3.2 </a:t>
            </a:r>
            <a:r>
              <a:rPr lang="en-US" altLang="zh-CN" sz="2400" dirty="0" err="1" smtClean="0"/>
              <a:t>MapReduce</a:t>
            </a:r>
            <a:r>
              <a:rPr lang="zh-CN" altLang="en-US" sz="2400" dirty="0" smtClean="0"/>
              <a:t>各个执行阶段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4.3.3 Shuffle</a:t>
            </a:r>
            <a:r>
              <a:rPr lang="zh-CN" altLang="en-US" sz="2400" dirty="0" smtClean="0"/>
              <a:t>过程详解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4.3.1 </a:t>
            </a:r>
            <a:r>
              <a:rPr lang="zh-CN" altLang="en-US" dirty="0" smtClean="0"/>
              <a:t>工作流程概述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25550"/>
            <a:ext cx="6629400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2968501" y="4570383"/>
            <a:ext cx="31117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4-1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工作流程</a:t>
            </a:r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4130675" y="1524000"/>
            <a:ext cx="898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Shuffle</a:t>
            </a:r>
            <a:endParaRPr lang="zh-CN" altLang="en-US"/>
          </a:p>
        </p:txBody>
      </p:sp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1066800" y="5181600"/>
            <a:ext cx="7239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任务之间不会进行通信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任务之间也不会发生任何信息交换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用户不能显式地从一台机器向另一台机器发送消息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所有的数据交换都是通过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框架自身去实现的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4.3.2 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各个执行阶段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8422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2"/>
          <p:cNvSpPr>
            <a:spLocks noGrp="1"/>
          </p:cNvSpPr>
          <p:nvPr>
            <p:ph type="title" idx="10"/>
          </p:nvPr>
        </p:nvSpPr>
        <p:spPr>
          <a:xfrm>
            <a:off x="476250" y="16218"/>
            <a:ext cx="8001000" cy="9144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4.3.2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各个执行阶段</a:t>
            </a:r>
          </a:p>
        </p:txBody>
      </p:sp>
      <p:pic>
        <p:nvPicPr>
          <p:cNvPr id="17411" name="Picture 2" descr="c:\users\lenovo\appdata\roaming\360se6\User Data\temp\201306081502585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58566"/>
            <a:ext cx="771525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矩形 4"/>
          <p:cNvSpPr>
            <a:spLocks noChangeArrowheads="1"/>
          </p:cNvSpPr>
          <p:nvPr/>
        </p:nvSpPr>
        <p:spPr bwMode="auto">
          <a:xfrm>
            <a:off x="609600" y="5162203"/>
            <a:ext cx="8077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HDFS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以固定大小的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为基本单位存储数据，而对于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MapReduce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而言，其处理单位是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split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是一个逻辑概念，它只包含一些元数据信息，比如数据起始位置、数据长度、数据所在节点等。它的划分方法完全由用户自己决定。</a:t>
            </a:r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533400" y="980728"/>
            <a:ext cx="2079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（分片）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2"/>
          <p:cNvSpPr>
            <a:spLocks noGrp="1"/>
          </p:cNvSpPr>
          <p:nvPr>
            <p:ph type="title" idx="10"/>
          </p:nvPr>
        </p:nvSpPr>
        <p:spPr>
          <a:xfrm>
            <a:off x="475844" y="0"/>
            <a:ext cx="8001000" cy="9144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4.3.2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各个执行阶段</a:t>
            </a: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838200" y="3911600"/>
            <a:ext cx="73914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任务的数量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最优的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任务个数取决于集群中可用的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任务槽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(slot)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通常设置比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任务槽数目稍微小一些的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任务个数（这样可以预留一些系统资源处理可能发生的错误）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6" name="矩形 4"/>
          <p:cNvSpPr>
            <a:spLocks noChangeArrowheads="1"/>
          </p:cNvSpPr>
          <p:nvPr/>
        </p:nvSpPr>
        <p:spPr bwMode="auto">
          <a:xfrm>
            <a:off x="838200" y="1052736"/>
            <a:ext cx="7315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任务的数量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为每个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的多少决定了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任务的数目。大多数情况下，理想的分片大小是一个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</a:t>
            </a:r>
          </a:p>
        </p:txBody>
      </p:sp>
      <p:pic>
        <p:nvPicPr>
          <p:cNvPr id="18437" name="Picture 2" descr="c:\users\lenovo\appdata\roaming\360se6\User Data\temp\201306081502585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70314" r="28889"/>
          <a:stretch>
            <a:fillRect/>
          </a:stretch>
        </p:blipFill>
        <p:spPr bwMode="auto">
          <a:xfrm>
            <a:off x="1295400" y="2209800"/>
            <a:ext cx="648493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4.3.3 Shuffle</a:t>
            </a:r>
            <a:r>
              <a:rPr lang="zh-CN" altLang="en-US" dirty="0" smtClean="0"/>
              <a:t>过程详解</a:t>
            </a:r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772400" cy="351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3352800" y="5319713"/>
            <a:ext cx="2236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4-3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609600" y="1217891"/>
            <a:ext cx="20505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Shuffle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过程简介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4.3.3 Shuffle</a:t>
            </a:r>
            <a:r>
              <a:rPr lang="zh-CN" altLang="en-US" dirty="0" smtClean="0"/>
              <a:t>过程详解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381000" y="100072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Map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</a:t>
            </a:r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57920"/>
            <a:ext cx="3762375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4654352" y="1419923"/>
            <a:ext cx="4238128" cy="45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任务分配一个缓存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默认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100MB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缓存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设置溢写比例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</a:p>
          <a:p>
            <a:pPr marL="285750" indent="-285750" algn="just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分区（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）默认采用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的哈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希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函数。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默认分区是根据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reduceTasks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个数取模得到的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排序（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）是默认根据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的哈希函数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排序后可以合并（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合并不能改变最终结果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任务全部结束之前进行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归并（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归并得到一个大的文件，放在本地磁盘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文件归并时，如果溢写文件数量大于预定值（默认是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）则可以再次启动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Combiner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，少于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不需要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JobTracker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会一直监测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任务的执行，并通知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任务来领取数据</a:t>
            </a:r>
          </a:p>
        </p:txBody>
      </p:sp>
      <p:sp>
        <p:nvSpPr>
          <p:cNvPr id="20486" name="TextBox 6"/>
          <p:cNvSpPr txBox="1">
            <a:spLocks noChangeArrowheads="1"/>
          </p:cNvSpPr>
          <p:nvPr/>
        </p:nvSpPr>
        <p:spPr bwMode="auto">
          <a:xfrm>
            <a:off x="511175" y="5725120"/>
            <a:ext cx="8175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合并（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）和归并（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）的区别：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两个键值对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&lt;“a”,1&gt;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&lt;“a”,1&gt;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，如果合并，会得到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&lt;“a”,2&gt;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，如果归并，会得到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&lt;“a”,&lt;1,1&gt;&gt;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4.3.3 Shuffle</a:t>
            </a:r>
            <a:r>
              <a:rPr lang="zh-CN" altLang="en-US" dirty="0" smtClean="0"/>
              <a:t>过程详解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457200" y="1043444"/>
            <a:ext cx="27815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Reduce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</a:t>
            </a:r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08151"/>
            <a:ext cx="80772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3124200" y="6043484"/>
            <a:ext cx="34549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4-5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 </a:t>
            </a:r>
          </a:p>
        </p:txBody>
      </p:sp>
      <p:sp>
        <p:nvSpPr>
          <p:cNvPr id="21510" name="TextBox 5"/>
          <p:cNvSpPr txBox="1">
            <a:spLocks noChangeArrowheads="1"/>
          </p:cNvSpPr>
          <p:nvPr/>
        </p:nvSpPr>
        <p:spPr bwMode="auto">
          <a:xfrm>
            <a:off x="311150" y="1412776"/>
            <a:ext cx="89122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任务通过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JobTracker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询问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任务是否已经完成，若完成，则领取数据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1" hangingPunct="1"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领取数据先放入缓存，来自不同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机器，先归并，再合并，写入磁盘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多个溢写文件归并成一个或多个大文件，文件中的键值对是排序的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当数据很少时，不需要溢写到磁盘，直接在缓存中归并，然后输出给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2"/>
          <p:cNvSpPr>
            <a:spLocks noGrp="1"/>
          </p:cNvSpPr>
          <p:nvPr>
            <p:ph type="title" idx="10"/>
          </p:nvPr>
        </p:nvSpPr>
        <p:spPr>
          <a:xfrm>
            <a:off x="467544" y="44624"/>
            <a:ext cx="8676456" cy="9144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4.3.4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应用程序执行过程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2"/>
          <p:cNvSpPr>
            <a:spLocks noGrp="1"/>
          </p:cNvSpPr>
          <p:nvPr>
            <p:ph type="title" idx="10"/>
          </p:nvPr>
        </p:nvSpPr>
        <p:spPr>
          <a:xfrm>
            <a:off x="467544" y="0"/>
            <a:ext cx="8001000" cy="914400"/>
          </a:xfrm>
        </p:spPr>
        <p:txBody>
          <a:bodyPr/>
          <a:lstStyle/>
          <a:p>
            <a:r>
              <a:rPr lang="zh-CN" altLang="en-US" dirty="0" smtClean="0"/>
              <a:t>提纲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467544" y="1052736"/>
            <a:ext cx="573087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n"/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概述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es-E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.2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MapReduce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体系结构</a:t>
            </a:r>
            <a:endParaRPr kumimoji="1" lang="es-E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es-E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.3</a:t>
            </a:r>
            <a:r>
              <a:rPr kumimoji="1" lang="es-E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MapReduce</a:t>
            </a:r>
            <a:r>
              <a:rPr kumimoji="1" lang="zh-CN" altLang="es-E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工作流程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4.4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实例分析：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WordCount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4.5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MapReduce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的具体应用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4.6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MapReduce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编程实践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实例分析：</a:t>
            </a:r>
            <a:r>
              <a:rPr lang="en-US" altLang="zh-CN" dirty="0" err="1" smtClean="0"/>
              <a:t>WordCount</a:t>
            </a:r>
            <a:endParaRPr lang="zh-CN" altLang="en-US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6784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4.4.1 </a:t>
            </a:r>
            <a:r>
              <a:rPr lang="en-US" altLang="zh-CN" sz="2400" dirty="0" err="1" smtClean="0"/>
              <a:t>WordCount</a:t>
            </a:r>
            <a:r>
              <a:rPr lang="zh-CN" altLang="en-US" sz="2400" dirty="0" smtClean="0"/>
              <a:t>程序任务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4.4.2 </a:t>
            </a:r>
            <a:r>
              <a:rPr lang="en-US" altLang="zh-CN" sz="2400" dirty="0" err="1" smtClean="0"/>
              <a:t>WordCount</a:t>
            </a:r>
            <a:r>
              <a:rPr lang="zh-CN" altLang="en-US" sz="2400" dirty="0" smtClean="0"/>
              <a:t>设计思路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4.4.3 </a:t>
            </a:r>
            <a:r>
              <a:rPr lang="zh-CN" altLang="en-US" sz="2400" dirty="0" smtClean="0"/>
              <a:t>一个</a:t>
            </a:r>
            <a:r>
              <a:rPr lang="en-US" altLang="zh-CN" sz="2400" dirty="0" err="1" smtClean="0"/>
              <a:t>WordCount</a:t>
            </a:r>
            <a:r>
              <a:rPr lang="zh-CN" altLang="en-US" sz="2400" dirty="0" smtClean="0"/>
              <a:t>执行过程的实例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en-US" altLang="en-US" dirty="0" smtClean="0"/>
              <a:t>.4.1 </a:t>
            </a:r>
            <a:r>
              <a:rPr lang="en-US" altLang="en-US" dirty="0" err="1" smtClean="0"/>
              <a:t>WordCount程序任务</a:t>
            </a:r>
            <a:endParaRPr lang="zh-CN" altLang="en-US" dirty="0" smtClean="0"/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3192345" y="1123127"/>
            <a:ext cx="30577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4-2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WordCount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程序任务</a:t>
            </a:r>
          </a:p>
        </p:txBody>
      </p:sp>
      <p:graphicFrame>
        <p:nvGraphicFramePr>
          <p:cNvPr id="19531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210279"/>
              </p:ext>
            </p:extLst>
          </p:nvPr>
        </p:nvGraphicFramePr>
        <p:xfrm>
          <a:off x="838200" y="1505744"/>
          <a:ext cx="7620000" cy="1798853"/>
        </p:xfrm>
        <a:graphic>
          <a:graphicData uri="http://schemas.openxmlformats.org/drawingml/2006/table">
            <a:tbl>
              <a:tblPr/>
              <a:tblGrid>
                <a:gridCol w="1452563"/>
                <a:gridCol w="6167437"/>
              </a:tblGrid>
              <a:tr h="3968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程序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WordCount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一个包含大量单词的文本文件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文件中每个单词及其出现次数（频数），并按照单词字母顺序排序，每个单词和其频数占一行，单词和频数之间有间隔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594" name="Rectangle 44"/>
          <p:cNvSpPr>
            <a:spLocks noChangeArrowheads="1"/>
          </p:cNvSpPr>
          <p:nvPr/>
        </p:nvSpPr>
        <p:spPr bwMode="auto">
          <a:xfrm>
            <a:off x="2051050" y="3836194"/>
            <a:ext cx="488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304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4-3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WordCount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的输入和输出实例</a:t>
            </a:r>
          </a:p>
        </p:txBody>
      </p:sp>
      <p:graphicFrame>
        <p:nvGraphicFramePr>
          <p:cNvPr id="19530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214377"/>
              </p:ext>
            </p:extLst>
          </p:nvPr>
        </p:nvGraphicFramePr>
        <p:xfrm>
          <a:off x="1981200" y="4356894"/>
          <a:ext cx="5181600" cy="1706848"/>
        </p:xfrm>
        <a:graphic>
          <a:graphicData uri="http://schemas.openxmlformats.org/drawingml/2006/table">
            <a:tbl>
              <a:tblPr/>
              <a:tblGrid>
                <a:gridCol w="2840038"/>
                <a:gridCol w="2341562"/>
              </a:tblGrid>
              <a:tr h="39616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03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Hello World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Hello Hadoop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Hello MapReduce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Hadoop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Hello 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MapReduce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World 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4.4.2 </a:t>
            </a:r>
            <a:r>
              <a:rPr lang="en-US" altLang="zh-CN" dirty="0" err="1" smtClean="0"/>
              <a:t>WordCount</a:t>
            </a:r>
            <a:r>
              <a:rPr lang="zh-CN" altLang="en-US" dirty="0" smtClean="0"/>
              <a:t>设计思路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52736"/>
            <a:ext cx="8458200" cy="3200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首先，需要检查</a:t>
            </a:r>
            <a:r>
              <a:rPr lang="en-US" altLang="zh-CN" sz="2000" dirty="0" err="1" smtClean="0"/>
              <a:t>WordCount</a:t>
            </a:r>
            <a:r>
              <a:rPr lang="zh-CN" altLang="en-US" sz="2000" dirty="0" smtClean="0"/>
              <a:t>程序任务是否可以采用</a:t>
            </a:r>
            <a:r>
              <a:rPr lang="en-US" altLang="zh-CN" sz="2000" dirty="0" err="1" smtClean="0"/>
              <a:t>MapReduce</a:t>
            </a:r>
            <a:r>
              <a:rPr lang="zh-CN" altLang="en-US" sz="2000" dirty="0" smtClean="0"/>
              <a:t>来实现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其次，确定</a:t>
            </a:r>
            <a:r>
              <a:rPr lang="en-US" altLang="zh-CN" sz="2000" dirty="0" err="1" smtClean="0"/>
              <a:t>MapReduce</a:t>
            </a:r>
            <a:r>
              <a:rPr lang="zh-CN" altLang="en-US" sz="2000" dirty="0" smtClean="0"/>
              <a:t>程序的设计思路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最后，确定</a:t>
            </a:r>
            <a:r>
              <a:rPr lang="en-US" altLang="zh-CN" sz="2000" dirty="0" err="1" smtClean="0"/>
              <a:t>MapReduce</a:t>
            </a:r>
            <a:r>
              <a:rPr lang="zh-CN" altLang="en-US" sz="2000" dirty="0" smtClean="0"/>
              <a:t>程序的执行过程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4.4.3	</a:t>
            </a:r>
            <a:r>
              <a:rPr lang="zh-CN" altLang="en-US" dirty="0" smtClean="0"/>
              <a:t>一个</a:t>
            </a:r>
            <a:r>
              <a:rPr lang="en-US" altLang="zh-CN" dirty="0" err="1" smtClean="0"/>
              <a:t>WordCount</a:t>
            </a:r>
            <a:r>
              <a:rPr lang="zh-CN" altLang="en-US" dirty="0" smtClean="0"/>
              <a:t>执行过程的实例</a:t>
            </a:r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472" y="1219200"/>
            <a:ext cx="4876800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3352800" y="5866091"/>
            <a:ext cx="24801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4-7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过程示意图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4.4.3	</a:t>
            </a:r>
            <a:r>
              <a:rPr lang="zh-CN" altLang="en-US" dirty="0" smtClean="0"/>
              <a:t>一个</a:t>
            </a:r>
            <a:r>
              <a:rPr lang="en-US" altLang="zh-CN" dirty="0" err="1" smtClean="0"/>
              <a:t>WordCount</a:t>
            </a:r>
            <a:r>
              <a:rPr lang="zh-CN" altLang="en-US" dirty="0" smtClean="0"/>
              <a:t>执行过程的实例</a:t>
            </a:r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671" y="1124744"/>
            <a:ext cx="6716713" cy="410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1762125" y="5567106"/>
            <a:ext cx="561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4-8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用户没有定义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过程示意图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4.4.3	</a:t>
            </a:r>
            <a:r>
              <a:rPr lang="zh-CN" altLang="en-US" dirty="0" smtClean="0"/>
              <a:t>一个</a:t>
            </a:r>
            <a:r>
              <a:rPr lang="en-US" altLang="zh-CN" dirty="0" err="1" smtClean="0"/>
              <a:t>WordCount</a:t>
            </a:r>
            <a:r>
              <a:rPr lang="zh-CN" altLang="en-US" dirty="0" smtClean="0"/>
              <a:t>执行过程的实例</a:t>
            </a:r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01501"/>
            <a:ext cx="6096000" cy="470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1905000" y="5949280"/>
            <a:ext cx="539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4-9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用户有定义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过程示意图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10"/>
          </p:nvPr>
        </p:nvSpPr>
        <p:spPr>
          <a:xfrm>
            <a:off x="457200" y="0"/>
            <a:ext cx="8001000" cy="9144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4.5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的具体应用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2736"/>
            <a:ext cx="8229600" cy="2895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可以很好地应用于各种计算问题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关系代数运算（选择、投影、并、交、差、连接）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分组与聚合运算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向量乘法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矩阵乘法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 idx="10"/>
          </p:nvPr>
        </p:nvSpPr>
        <p:spPr>
          <a:xfrm>
            <a:off x="457200" y="0"/>
            <a:ext cx="8001000" cy="9144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4.5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的具体应用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3429000"/>
            <a:ext cx="8229600" cy="2895600"/>
          </a:xfrm>
        </p:spPr>
        <p:txBody>
          <a:bodyPr/>
          <a:lstStyle/>
          <a:p>
            <a:pPr algn="just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假设有关系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R(A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S(B,C)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，对二者进行自然连接操作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过程，把来自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的每个元组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转换成一个键值对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&lt;b, &lt;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R,a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，其中的键就是属性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的值。把关系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包含到值中，这样做使得我们可以在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阶段，只把那些来自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的元组和来自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的元组进行匹配。类似地，使用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过程，把来自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的每个元组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，转换成一个键值对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&lt;b,&lt;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S,c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所有具有相同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值的元组被发送到同一个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进程中，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进程的任务是，把来自关系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的、具有相同属性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值的元组进行合并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进程的输出则是连接后的元组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，输出被写到一个单独的输出文件中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304800" y="1041549"/>
            <a:ext cx="3803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实现关系的自然连接</a:t>
            </a:r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230593"/>
              </p:ext>
            </p:extLst>
          </p:nvPr>
        </p:nvGraphicFramePr>
        <p:xfrm>
          <a:off x="533400" y="1424136"/>
          <a:ext cx="8229600" cy="198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Image" r:id="rId3" imgW="9384127" imgH="2260317" progId="Photoshop.Image.7">
                  <p:embed/>
                </p:oleObj>
              </mc:Choice>
              <mc:Fallback>
                <p:oleObj name="Image" r:id="rId3" imgW="9384127" imgH="2260317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24136"/>
                        <a:ext cx="8229600" cy="198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10"/>
          </p:nvPr>
        </p:nvSpPr>
        <p:spPr>
          <a:xfrm>
            <a:off x="467544" y="29083"/>
            <a:ext cx="8001000" cy="9144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4.5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的具体应用</a:t>
            </a:r>
          </a:p>
        </p:txBody>
      </p:sp>
      <p:pic>
        <p:nvPicPr>
          <p:cNvPr id="30723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63315"/>
            <a:ext cx="739140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04800" y="980728"/>
            <a:ext cx="3803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实现关系的自然连接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4.6 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编程实践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856" y="1223392"/>
            <a:ext cx="8229600" cy="19175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4.6.1 </a:t>
            </a:r>
            <a:r>
              <a:rPr lang="zh-CN" altLang="en-US" sz="2400" dirty="0" smtClean="0"/>
              <a:t>任务要求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4.6.2 </a:t>
            </a:r>
            <a:r>
              <a:rPr lang="zh-CN" altLang="en-US" sz="2400" dirty="0" smtClean="0"/>
              <a:t>编写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处理逻辑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4.6.3 </a:t>
            </a:r>
            <a:r>
              <a:rPr lang="zh-CN" altLang="en-US" sz="2400" dirty="0" smtClean="0"/>
              <a:t>编写</a:t>
            </a:r>
            <a:r>
              <a:rPr lang="en-US" altLang="zh-CN" sz="2400" dirty="0" smtClean="0"/>
              <a:t>Reduce</a:t>
            </a:r>
            <a:r>
              <a:rPr lang="zh-CN" altLang="en-US" sz="2400" dirty="0" smtClean="0"/>
              <a:t>处理逻辑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4.6.4  </a:t>
            </a:r>
            <a:r>
              <a:rPr lang="zh-CN" altLang="en-US" sz="2400" dirty="0" smtClean="0"/>
              <a:t>编写</a:t>
            </a:r>
            <a:r>
              <a:rPr lang="en-US" altLang="zh-CN" sz="2400" dirty="0" smtClean="0"/>
              <a:t>main</a:t>
            </a:r>
            <a:r>
              <a:rPr lang="zh-CN" altLang="en-US" sz="2400" dirty="0" smtClean="0"/>
              <a:t>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	</a:t>
            </a:r>
            <a:r>
              <a:rPr lang="zh-CN" altLang="en-US" dirty="0" smtClean="0"/>
              <a:t>概述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0728"/>
            <a:ext cx="8229600" cy="46784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4.1.1 </a:t>
            </a:r>
            <a:r>
              <a:rPr lang="zh-CN" altLang="en-US" sz="2400" dirty="0" smtClean="0"/>
              <a:t>分布式并行编程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4.1.2 </a:t>
            </a:r>
            <a:r>
              <a:rPr lang="en-US" altLang="zh-CN" sz="2400" dirty="0" err="1" smtClean="0"/>
              <a:t>MapReduce</a:t>
            </a:r>
            <a:r>
              <a:rPr lang="zh-CN" altLang="en-US" sz="2400" dirty="0" smtClean="0"/>
              <a:t>模型简介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4.1.3 Map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Reduce</a:t>
            </a:r>
            <a:r>
              <a:rPr lang="zh-CN" altLang="en-US" sz="2400" dirty="0" smtClean="0"/>
              <a:t>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2"/>
          <p:cNvSpPr>
            <a:spLocks noGrp="1"/>
          </p:cNvSpPr>
          <p:nvPr>
            <p:ph type="title" idx="10"/>
          </p:nvPr>
        </p:nvSpPr>
        <p:spPr>
          <a:xfrm>
            <a:off x="467544" y="20638"/>
            <a:ext cx="8001000" cy="9144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4.6.1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任务要求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1" name="矩形 6"/>
          <p:cNvSpPr>
            <a:spLocks noChangeArrowheads="1"/>
          </p:cNvSpPr>
          <p:nvPr/>
        </p:nvSpPr>
        <p:spPr bwMode="auto">
          <a:xfrm>
            <a:off x="609600" y="1124744"/>
            <a:ext cx="2211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的内容如下：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555563"/>
              </p:ext>
            </p:extLst>
          </p:nvPr>
        </p:nvGraphicFramePr>
        <p:xfrm>
          <a:off x="609600" y="1581944"/>
          <a:ext cx="3124200" cy="782638"/>
        </p:xfrm>
        <a:graphic>
          <a:graphicData uri="http://schemas.openxmlformats.org/drawingml/2006/table">
            <a:tbl>
              <a:tblPr/>
              <a:tblGrid>
                <a:gridCol w="3124200"/>
              </a:tblGrid>
              <a:tr h="7826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China is my motherland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I love China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32774" name="矩形 8"/>
          <p:cNvSpPr>
            <a:spLocks noChangeArrowheads="1"/>
          </p:cNvSpPr>
          <p:nvPr/>
        </p:nvSpPr>
        <p:spPr bwMode="auto">
          <a:xfrm>
            <a:off x="5105400" y="1124744"/>
            <a:ext cx="219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的内容如下：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871845"/>
              </p:ext>
            </p:extLst>
          </p:nvPr>
        </p:nvGraphicFramePr>
        <p:xfrm>
          <a:off x="5181600" y="1581944"/>
          <a:ext cx="2286000" cy="457200"/>
        </p:xfrm>
        <a:graphic>
          <a:graphicData uri="http://schemas.openxmlformats.org/drawingml/2006/table">
            <a:tbl>
              <a:tblPr/>
              <a:tblGrid>
                <a:gridCol w="22860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I am from  China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32777" name="矩形 10"/>
          <p:cNvSpPr>
            <a:spLocks noChangeArrowheads="1"/>
          </p:cNvSpPr>
          <p:nvPr/>
        </p:nvSpPr>
        <p:spPr bwMode="auto">
          <a:xfrm>
            <a:off x="639465" y="2915096"/>
            <a:ext cx="249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期望结果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右侧所示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058628"/>
              </p:ext>
            </p:extLst>
          </p:nvPr>
        </p:nvGraphicFramePr>
        <p:xfrm>
          <a:off x="3563888" y="2924944"/>
          <a:ext cx="2114550" cy="3327400"/>
        </p:xfrm>
        <a:graphic>
          <a:graphicData uri="http://schemas.openxmlformats.org/drawingml/2006/table">
            <a:tbl>
              <a:tblPr/>
              <a:tblGrid>
                <a:gridCol w="2114550"/>
              </a:tblGrid>
              <a:tr h="2870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I                    2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is                   1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China            3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my                 1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love               1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am                 1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from              1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motherland    1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2"/>
          <p:cNvSpPr>
            <a:spLocks noGrp="1"/>
          </p:cNvSpPr>
          <p:nvPr>
            <p:ph type="title" idx="10"/>
          </p:nvPr>
        </p:nvSpPr>
        <p:spPr>
          <a:xfrm>
            <a:off x="457200" y="0"/>
            <a:ext cx="8001000" cy="9144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4.6.2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编写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处理逻辑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5" name="TextBox 2"/>
          <p:cNvSpPr txBox="1">
            <a:spLocks noChangeArrowheads="1"/>
          </p:cNvSpPr>
          <p:nvPr/>
        </p:nvSpPr>
        <p:spPr bwMode="auto">
          <a:xfrm>
            <a:off x="457200" y="1066800"/>
            <a:ext cx="838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输入类型为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key,value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期望的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输出类型为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单词，出现次数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33796" name="TextBox 2"/>
          <p:cNvSpPr txBox="1">
            <a:spLocks noChangeArrowheads="1"/>
          </p:cNvSpPr>
          <p:nvPr/>
        </p:nvSpPr>
        <p:spPr bwMode="auto">
          <a:xfrm>
            <a:off x="457200" y="1924666"/>
            <a:ext cx="8382000" cy="78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输入类型最终确定为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&lt;Object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Text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输出类型最终确定为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&lt;Text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IntWritable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2048" y="2852936"/>
            <a:ext cx="7772400" cy="32924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itchFamily="18" charset="0"/>
              </a:rPr>
              <a:t>public static class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MyMapper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extends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Mapper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Object,Text,Text,IntWritable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&gt;{</a:t>
            </a:r>
          </a:p>
          <a:p>
            <a:pPr eaLnBrk="0" hangingPunct="0"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	                private final static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IntWritable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one = new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IntWritable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(1); </a:t>
            </a:r>
          </a:p>
          <a:p>
            <a:pPr eaLnBrk="0" hangingPunct="0"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	                private Text word = new Text(); </a:t>
            </a:r>
          </a:p>
          <a:p>
            <a:pPr eaLnBrk="0" hangingPunct="0"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	                public void map(Object key, Text value, Context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 throws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IOException,InterruptedException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{  </a:t>
            </a:r>
          </a:p>
          <a:p>
            <a:pPr eaLnBrk="0" hangingPunct="0"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	                       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StringTokenizer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itr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StringTokenizer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value.toString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());  </a:t>
            </a:r>
          </a:p>
          <a:p>
            <a:pPr eaLnBrk="0" hangingPunct="0"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	                        while (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itr.hasMoreTokens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eaLnBrk="0" hangingPunct="0"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	                        {  </a:t>
            </a:r>
          </a:p>
          <a:p>
            <a:pPr eaLnBrk="0" hangingPunct="0"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	                               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word.set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itr.nextToken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());  </a:t>
            </a:r>
          </a:p>
          <a:p>
            <a:pPr eaLnBrk="0" hangingPunct="0"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	                               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context.write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word,one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);  </a:t>
            </a:r>
          </a:p>
          <a:p>
            <a:pPr eaLnBrk="0" hangingPunct="0"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	                        }  </a:t>
            </a:r>
          </a:p>
          <a:p>
            <a:pPr eaLnBrk="0" hangingPunct="0"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	                }  </a:t>
            </a:r>
          </a:p>
          <a:p>
            <a:pPr eaLnBrk="0" hangingPunct="0"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   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2"/>
          <p:cNvSpPr>
            <a:spLocks noGrp="1"/>
          </p:cNvSpPr>
          <p:nvPr>
            <p:ph type="title" idx="10"/>
          </p:nvPr>
        </p:nvSpPr>
        <p:spPr>
          <a:xfrm>
            <a:off x="467544" y="0"/>
            <a:ext cx="7273636" cy="914400"/>
          </a:xfrm>
        </p:spPr>
        <p:txBody>
          <a:bodyPr/>
          <a:lstStyle/>
          <a:p>
            <a:pPr marL="342900" indent="-342900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4.6.3 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编写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处理逻辑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457200" y="949023"/>
            <a:ext cx="8382000" cy="226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2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处理数据之前，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的结果首先通过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阶段进行整理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2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阶段的任务：对输入数字序列进行求和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2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的输入数据为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key,Iterable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容器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533400" y="3473450"/>
            <a:ext cx="3352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任务的输入数据：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&lt;”I”,&lt;1,1&gt;&gt;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&lt;”is”,1&gt;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&lt;”from”,1&gt;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&lt;”China”,&lt;1,1,1&gt;&gt;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ChangeArrowheads="1"/>
          </p:cNvSpPr>
          <p:nvPr/>
        </p:nvSpPr>
        <p:spPr bwMode="auto">
          <a:xfrm>
            <a:off x="609600" y="1268760"/>
            <a:ext cx="78486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class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MyReducer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Reducer&lt;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Text,IntWritable,Text,IntWritable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&gt;{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private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IntWritable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 = new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IntWritable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public void reduce(Text key,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IntWritable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values, Context context) throws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IOException,InterruptedException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 = 0;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for 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IntWritable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values)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      sum +=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val.get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}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result.set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(sum);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context.write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key,result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}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</a:p>
        </p:txBody>
      </p:sp>
      <p:sp>
        <p:nvSpPr>
          <p:cNvPr id="4" name="标题 2"/>
          <p:cNvSpPr>
            <a:spLocks noGrp="1"/>
          </p:cNvSpPr>
          <p:nvPr>
            <p:ph type="title" idx="10"/>
          </p:nvPr>
        </p:nvSpPr>
        <p:spPr>
          <a:xfrm>
            <a:off x="467544" y="0"/>
            <a:ext cx="7273636" cy="914400"/>
          </a:xfrm>
        </p:spPr>
        <p:txBody>
          <a:bodyPr/>
          <a:lstStyle/>
          <a:p>
            <a:pPr marL="342900" indent="-342900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4.6.3 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编写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处理逻辑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2"/>
          <p:cNvSpPr>
            <a:spLocks noGrp="1"/>
          </p:cNvSpPr>
          <p:nvPr>
            <p:ph type="title" idx="10"/>
          </p:nvPr>
        </p:nvSpPr>
        <p:spPr>
          <a:xfrm>
            <a:off x="467544" y="0"/>
            <a:ext cx="8001000" cy="9144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4.6.4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编写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873540"/>
              </p:ext>
            </p:extLst>
          </p:nvPr>
        </p:nvGraphicFramePr>
        <p:xfrm>
          <a:off x="990600" y="914400"/>
          <a:ext cx="6858000" cy="5659438"/>
        </p:xfrm>
        <a:graphic>
          <a:graphicData uri="http://schemas.openxmlformats.org/drawingml/2006/table">
            <a:tbl>
              <a:tblPr/>
              <a:tblGrid>
                <a:gridCol w="6858000"/>
              </a:tblGrid>
              <a:tr h="5659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public static void main(String[]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) throws Exception{  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                Configuration conf = new Configuration();  //</a:t>
                      </a:r>
                      <a:r>
                        <a:rPr kumimoji="0" 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程序运行时参数</a:t>
                      </a:r>
                      <a:endParaRPr kumimoji="0" 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String[]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otherArgs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 = new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GenericOptionsParser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conf,args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).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getRemainingArgs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();  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                if 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otherArgs.length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 != 2)  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                {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System.err.println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("Usage: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wordcount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 &lt;in&gt; &lt;out&gt;");  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                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System.exit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(2);  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                }  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                Job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job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 = new Job(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conf,"word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 count");  //</a:t>
                      </a:r>
                      <a:r>
                        <a:rPr kumimoji="0" 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设置环境参数</a:t>
                      </a:r>
                      <a:endParaRPr kumimoji="0" 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job.setJarByClass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WordCount.class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);  //</a:t>
                      </a:r>
                      <a:r>
                        <a:rPr kumimoji="0" 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设置整个程序的类名</a:t>
                      </a:r>
                      <a:endParaRPr kumimoji="0" 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job.setMapperClass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MyMapper.class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);  //</a:t>
                      </a:r>
                      <a:r>
                        <a:rPr kumimoji="0" 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添加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MyMapper</a:t>
                      </a:r>
                      <a:r>
                        <a:rPr kumimoji="0" 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</a:t>
                      </a:r>
                      <a:endParaRPr kumimoji="0" 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job.setReducerClass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MyReducer.class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);  //</a:t>
                      </a:r>
                      <a:r>
                        <a:rPr kumimoji="0" 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添加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MyReducer</a:t>
                      </a:r>
                      <a:r>
                        <a:rPr kumimoji="0" 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</a:t>
                      </a:r>
                      <a:endParaRPr kumimoji="0" 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job.setOutputKeyClass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Text.class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);  //</a:t>
                      </a:r>
                      <a:r>
                        <a:rPr kumimoji="0" 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设置输出类型</a:t>
                      </a:r>
                      <a:endParaRPr kumimoji="0" 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job.setOutputValueClass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IntWritable.class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);  //</a:t>
                      </a:r>
                      <a:r>
                        <a:rPr kumimoji="0" 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设置输出类型</a:t>
                      </a:r>
                      <a:endParaRPr kumimoji="0" 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FileInputFormat.addInputPath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job,new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 Path(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otherArgs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[0]));  //</a:t>
                      </a:r>
                      <a:r>
                        <a:rPr kumimoji="0" 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设置输入文件</a:t>
                      </a:r>
                      <a:endParaRPr kumimoji="0" 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FileOutputFormat.setOutputPath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job,new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 Path(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otherArgs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[1])); //</a:t>
                      </a:r>
                      <a:r>
                        <a:rPr kumimoji="0" 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设置输出文件</a:t>
                      </a:r>
                      <a:endParaRPr kumimoji="0" 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System.exit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job.waitForCompletion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(true)?0:1);  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anose="02020603050405020304" pitchFamily="18" charset="0"/>
                        </a:rPr>
                        <a:t>        }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306" marR="5530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2"/>
          <p:cNvSpPr>
            <a:spLocks noChangeArrowheads="1"/>
          </p:cNvSpPr>
          <p:nvPr/>
        </p:nvSpPr>
        <p:spPr bwMode="auto">
          <a:xfrm>
            <a:off x="1295400" y="1143000"/>
            <a:ext cx="693420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java.io.IOException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altLang="zh-CN" sz="1600" dirty="0"/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java.util.StringTokenizer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1600" dirty="0"/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org.apache.hadoop.conf.Configuration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altLang="zh-CN" sz="1600" dirty="0"/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org.apache.hadoop.fs.Path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altLang="zh-CN" sz="1600" dirty="0"/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org.apache.hadoop.io.IntWritable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altLang="zh-CN" sz="1600" dirty="0"/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org.apache.hadoop.io.Text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altLang="zh-CN" sz="1600" dirty="0"/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org.apache.hadoop.mapreduce.Job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altLang="zh-CN" sz="1600" dirty="0"/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org.apache.hadoop.mapreduce.Mapper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altLang="zh-CN" sz="1600" dirty="0"/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org.apache.hadoop.mapreduce.Reducer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altLang="zh-CN" sz="1600" dirty="0"/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org.apache.hadoop.mapreduce.lib.input.FileInputFormat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altLang="zh-CN" sz="1600" dirty="0"/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org.apache.hadoop.mapreduce.lib.output.FileOutputFormat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altLang="zh-CN" sz="1600" dirty="0"/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org.apache.hadoop.util.GenericOptionsParser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WordCount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WordCount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类的具体代码见下一页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zh-CN" altLang="en-US" sz="1600" dirty="0"/>
          </a:p>
        </p:txBody>
      </p:sp>
      <p:sp>
        <p:nvSpPr>
          <p:cNvPr id="37891" name="标题 2"/>
          <p:cNvSpPr>
            <a:spLocks noGrp="1"/>
          </p:cNvSpPr>
          <p:nvPr>
            <p:ph type="title" idx="10"/>
          </p:nvPr>
        </p:nvSpPr>
        <p:spPr>
          <a:xfrm>
            <a:off x="467544" y="-23470"/>
            <a:ext cx="8001000" cy="914400"/>
          </a:xfrm>
        </p:spPr>
        <p:txBody>
          <a:bodyPr/>
          <a:lstStyle/>
          <a:p>
            <a:r>
              <a:rPr lang="zh-CN" altLang="en-US" dirty="0" smtClean="0"/>
              <a:t>完整代码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90600" y="0"/>
            <a:ext cx="8382000" cy="1143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915" name="Rectangle 1"/>
          <p:cNvSpPr>
            <a:spLocks noChangeArrowheads="1"/>
          </p:cNvSpPr>
          <p:nvPr/>
        </p:nvSpPr>
        <p:spPr bwMode="auto">
          <a:xfrm>
            <a:off x="533400" y="0"/>
            <a:ext cx="8991600" cy="670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WordCount{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public static class MyMapper extends Mapper&lt;Object,Text,Text,IntWritable&gt;{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private final static IntWritable one = new IntWritable(1);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private Text word = new Text();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public void map(Object key, Text value, Context context) throws IOException,InterruptedException{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StringTokenizer itr = new StringTokenizer(value.toString());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while (itr.hasMoreTokens()){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      word.set(itr.nextToken());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      context.write(word,one);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}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}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}  	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public static class MyReducer extends Reducer&lt;Text,IntWritable,Text,IntWritable&gt;{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private IntWritable result = new IntWritable();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public void reduce(Text key, Iterable&lt;IntWritable&gt; values, Context context) throws IOException,InterruptedException{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int sum = 0;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for (IntWritable val : values)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{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      sum += val.get();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}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result.set(sum);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context.write(key,result);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}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}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public static void main(String[] args) throws Exception{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Configuration conf = new Configuration();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String[] otherArgs = new GenericOptionsParser(conf,args).getRemainingArgs();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if (otherArgs.length != 2)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{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System.err.println("Usage: wordcount &lt;in&gt; &lt;out&gt;");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System.exit(2);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}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Job job = new Job(conf,"word count");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job.setJarByClass(WordCount.class);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job.setMapperClass(MyMapper.class);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job.setReducerClass(MyReducer.class);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job.setOutputKeyClass(Text.class);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job.setOutputValueClass(IntWritable.class);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FileInputFormat.addInputPath(job,new Path(otherArgs[0]));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FileOutputFormat.setOutputPath(job,new Path(otherArgs[1]));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System.exit(job.waitForCompletion(true)?0:1);  </a:t>
            </a:r>
            <a:endParaRPr lang="en-US" altLang="zh-CN" sz="1000"/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}  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  <a:endParaRPr lang="en-US" altLang="zh-CN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 idx="10"/>
          </p:nvPr>
        </p:nvSpPr>
        <p:spPr>
          <a:xfrm>
            <a:off x="467544" y="0"/>
            <a:ext cx="8001000" cy="914400"/>
          </a:xfrm>
        </p:spPr>
        <p:txBody>
          <a:bodyPr/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中执行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任务的几种方式</a:t>
            </a:r>
          </a:p>
        </p:txBody>
      </p:sp>
      <p:sp>
        <p:nvSpPr>
          <p:cNvPr id="44035" name="TextBox 2"/>
          <p:cNvSpPr txBox="1">
            <a:spLocks noChangeArrowheads="1"/>
          </p:cNvSpPr>
          <p:nvPr/>
        </p:nvSpPr>
        <p:spPr bwMode="auto">
          <a:xfrm>
            <a:off x="1371600" y="1701800"/>
            <a:ext cx="6553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jar</a:t>
            </a:r>
          </a:p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Pig</a:t>
            </a:r>
          </a:p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</a:t>
            </a:r>
          </a:p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脚本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在解决问题的过程中，开发效率、执行效率都是要考虑的因素，不要太局限于某一种方法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本章小结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3886200"/>
          </a:xfrm>
        </p:spPr>
        <p:txBody>
          <a:bodyPr/>
          <a:lstStyle/>
          <a:p>
            <a:pPr algn="just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本章介绍了</a:t>
            </a:r>
            <a:r>
              <a:rPr lang="en-US" altLang="zh-CN" sz="2000" dirty="0" err="1" smtClean="0"/>
              <a:t>MapReduce</a:t>
            </a:r>
            <a:r>
              <a:rPr lang="zh-CN" altLang="en-US" sz="2000" dirty="0" smtClean="0"/>
              <a:t>编程模型的相关知识。</a:t>
            </a:r>
            <a:r>
              <a:rPr lang="en-US" altLang="zh-CN" sz="2000" dirty="0" err="1" smtClean="0"/>
              <a:t>MapReduce</a:t>
            </a:r>
            <a:r>
              <a:rPr lang="zh-CN" altLang="en-US" sz="2000" dirty="0" smtClean="0"/>
              <a:t>将复杂的、运行于大规模集群上的并行计算过程高度地抽象到了两个函数：</a:t>
            </a:r>
            <a:r>
              <a:rPr lang="en-US" altLang="zh-CN" sz="2000" dirty="0" smtClean="0"/>
              <a:t>Map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Reduce</a:t>
            </a:r>
            <a:r>
              <a:rPr lang="zh-CN" altLang="en-US" sz="2000" dirty="0" smtClean="0"/>
              <a:t>，并极大地方便了分布式编程工作，编程人员在不会分布式并行编程的情况下，也可以很容易将自己的程序运行在分布式系统上，完成海量数据集的计算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 err="1" smtClean="0"/>
              <a:t>MapReduce</a:t>
            </a:r>
            <a:r>
              <a:rPr lang="zh-CN" altLang="en-US" sz="2000" dirty="0" smtClean="0"/>
              <a:t>执行的全过程包括以下几个主要阶段：从分布式文件系统读入数据、执行</a:t>
            </a:r>
            <a:r>
              <a:rPr lang="en-US" altLang="zh-CN" sz="2000" dirty="0" smtClean="0"/>
              <a:t>Map</a:t>
            </a:r>
            <a:r>
              <a:rPr lang="zh-CN" altLang="en-US" sz="2000" dirty="0" smtClean="0"/>
              <a:t>任务输出中间结果、通过 </a:t>
            </a:r>
            <a:r>
              <a:rPr lang="en-US" altLang="zh-CN" sz="2000" dirty="0" smtClean="0"/>
              <a:t>Shuffle</a:t>
            </a:r>
            <a:r>
              <a:rPr lang="zh-CN" altLang="en-US" sz="2000" dirty="0" smtClean="0"/>
              <a:t>阶段把中间结果分区排序整理后发送给</a:t>
            </a:r>
            <a:r>
              <a:rPr lang="en-US" altLang="zh-CN" sz="2000" dirty="0" smtClean="0"/>
              <a:t>Reduce</a:t>
            </a:r>
            <a:r>
              <a:rPr lang="zh-CN" altLang="en-US" sz="2000" dirty="0" smtClean="0"/>
              <a:t>任务、执行</a:t>
            </a:r>
            <a:r>
              <a:rPr lang="en-US" altLang="zh-CN" sz="2000" dirty="0" smtClean="0"/>
              <a:t>Reduce</a:t>
            </a:r>
            <a:r>
              <a:rPr lang="zh-CN" altLang="en-US" sz="2000" dirty="0" smtClean="0"/>
              <a:t>任务得到最终结果并写入分布式文件系统。在这几个阶段中，</a:t>
            </a:r>
            <a:r>
              <a:rPr lang="en-US" altLang="zh-CN" sz="2000" dirty="0" smtClean="0"/>
              <a:t>Shuffle</a:t>
            </a:r>
            <a:r>
              <a:rPr lang="zh-CN" altLang="en-US" sz="2000" dirty="0" smtClean="0"/>
              <a:t>阶段非常关键，必须深刻理解这个阶段的详细执行过程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 err="1" smtClean="0"/>
              <a:t>MapReduce</a:t>
            </a:r>
            <a:r>
              <a:rPr lang="zh-CN" altLang="en-US" sz="2000" dirty="0" smtClean="0"/>
              <a:t>具有广泛的应用，比如关系代数运算、分组与聚合运算、矩阵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向量乘法、矩阵乘法等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本章最后以一个单词统计程序为实例，详细演示了如何编写</a:t>
            </a:r>
            <a:r>
              <a:rPr lang="en-US" altLang="zh-CN" sz="2000" dirty="0" err="1" smtClean="0"/>
              <a:t>MapReduce</a:t>
            </a:r>
            <a:r>
              <a:rPr lang="zh-CN" altLang="en-US" sz="2000" dirty="0" smtClean="0"/>
              <a:t>程序代码以及如何运行程序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30" y="1719064"/>
            <a:ext cx="9144000" cy="2286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矩形 2"/>
          <p:cNvSpPr/>
          <p:nvPr/>
        </p:nvSpPr>
        <p:spPr>
          <a:xfrm>
            <a:off x="38685" y="1098000"/>
            <a:ext cx="9144000" cy="57600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26686" y="2409527"/>
            <a:ext cx="1838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Q/A?</a:t>
            </a:r>
            <a:endParaRPr lang="zh-CN" alt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70764" y="-14514"/>
            <a:ext cx="6516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80" y="4887529"/>
            <a:ext cx="2240203" cy="15841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2"/>
          <p:cNvSpPr>
            <a:spLocks noGrp="1"/>
          </p:cNvSpPr>
          <p:nvPr>
            <p:ph type="title" idx="10"/>
          </p:nvPr>
        </p:nvSpPr>
        <p:spPr>
          <a:xfrm>
            <a:off x="467544" y="-1096"/>
            <a:ext cx="8001000" cy="100584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4.1.1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分布式并行编程</a:t>
            </a: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395536" y="1205458"/>
            <a:ext cx="828092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“摩尔定律”，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性能大约每隔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个月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翻一番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342900" indent="-342900" algn="just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年开始摩尔定律逐渐失效 ，需要处理的数据量快速增加，人们开始借助于分布式并行编程来提高程序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性能。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分布式程序运行在大规模计算机集群上，可以并行执行大规模数据处理任务，从而获得海量的计算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能力。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谷歌公司最先提出了分布式并行编程模型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是它的开源实现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，后者比前者使用门槛低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很多。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2"/>
          <p:cNvSpPr>
            <a:spLocks noGrp="1"/>
          </p:cNvSpPr>
          <p:nvPr>
            <p:ph type="title" idx="10"/>
          </p:nvPr>
        </p:nvSpPr>
        <p:spPr>
          <a:xfrm>
            <a:off x="467544" y="29083"/>
            <a:ext cx="8001000" cy="9144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4.1.1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分布式并行编程</a:t>
            </a:r>
          </a:p>
        </p:txBody>
      </p:sp>
      <p:sp>
        <p:nvSpPr>
          <p:cNvPr id="11267" name="矩形 3"/>
          <p:cNvSpPr>
            <a:spLocks noChangeArrowheads="1"/>
          </p:cNvSpPr>
          <p:nvPr/>
        </p:nvSpPr>
        <p:spPr bwMode="auto">
          <a:xfrm>
            <a:off x="352712" y="1072192"/>
            <a:ext cx="8367464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问题：在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出现之前，已经有像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这样非常成熟的并行计算框架了，那么为什么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还需要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相较于传统的并行计算框架有什么优势？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770810"/>
              </p:ext>
            </p:extLst>
          </p:nvPr>
        </p:nvGraphicFramePr>
        <p:xfrm>
          <a:off x="432198" y="2204864"/>
          <a:ext cx="8229600" cy="2662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742"/>
                <a:gridCol w="3388658"/>
                <a:gridCol w="2743200"/>
              </a:tblGrid>
              <a:tr h="370884"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传统并行计算框架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MapReduce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/>
                </a:tc>
              </a:tr>
              <a:tr h="640156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集群架构</a:t>
                      </a:r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容错性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共享式</a:t>
                      </a:r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共享内存</a:t>
                      </a:r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共享存储</a:t>
                      </a:r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，容错性差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非共享式，容错性好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/>
                </a:tc>
              </a:tr>
              <a:tr h="640156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硬件</a:t>
                      </a:r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价格</a:t>
                      </a:r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扩展性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刀片服务器、高速网、</a:t>
                      </a:r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</a:t>
                      </a:r>
                      <a:r>
                        <a:rPr lang="zh-CN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，价格贵，扩展性差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普通</a:t>
                      </a:r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</a:t>
                      </a:r>
                      <a:r>
                        <a:rPr lang="zh-CN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机，便宜，扩展性好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/>
                </a:tc>
              </a:tr>
              <a:tr h="370884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编程</a:t>
                      </a:r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学习难度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what-how</a:t>
                      </a:r>
                      <a:r>
                        <a:rPr lang="zh-CN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，难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</a:t>
                      </a:r>
                      <a:r>
                        <a:rPr lang="zh-CN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，简单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/>
                </a:tc>
              </a:tr>
              <a:tr h="640156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适用场景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实时、细粒度计算、计算密集型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批处理、非实时、数据密集型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2"/>
          <p:cNvSpPr>
            <a:spLocks noGrp="1"/>
          </p:cNvSpPr>
          <p:nvPr>
            <p:ph type="title" idx="10"/>
          </p:nvPr>
        </p:nvSpPr>
        <p:spPr>
          <a:xfrm>
            <a:off x="467544" y="0"/>
            <a:ext cx="8001000" cy="9144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.1.2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MapReduce模型简介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391344" y="1094155"/>
            <a:ext cx="8285112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n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将复杂的、运行于大规模集群上的并行计算过程高度地抽象到了两个函数：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编程容易，不需要掌握分布式并行编程细节，也可以很容易把自己的程序运行在分布式系统上，完成海量数据的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n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采用“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分而治之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”策略，一个存储在分布式文件系统中的大规模数据集，会被切分成许多独立的分片（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），这些分片可以被多个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并行处理。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n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设计的一个理念就是“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计算向数据靠拢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”，而不是“数据向计算靠拢”，因为，移动数据需要大量的网络传输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开销。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框架采用了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Master/Slave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架构，包括一个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和若干个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上运行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JobTracker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上运行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TaskTracker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框架是用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实现的，但是，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应用程序则不一定要用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写。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2"/>
          <p:cNvSpPr>
            <a:spLocks noGrp="1"/>
          </p:cNvSpPr>
          <p:nvPr>
            <p:ph type="title" idx="10"/>
          </p:nvPr>
        </p:nvSpPr>
        <p:spPr>
          <a:xfrm>
            <a:off x="467544" y="0"/>
            <a:ext cx="8001000" cy="9144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.1.3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Map和Reduce函数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239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859181"/>
              </p:ext>
            </p:extLst>
          </p:nvPr>
        </p:nvGraphicFramePr>
        <p:xfrm>
          <a:off x="304800" y="1700808"/>
          <a:ext cx="8534400" cy="3017838"/>
        </p:xfrm>
        <a:graphic>
          <a:graphicData uri="http://schemas.openxmlformats.org/drawingml/2006/table">
            <a:tbl>
              <a:tblPr/>
              <a:tblGrid>
                <a:gridCol w="990600"/>
                <a:gridCol w="1676400"/>
                <a:gridCol w="1676400"/>
                <a:gridCol w="4191000"/>
              </a:tblGrid>
              <a:tr h="3962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</a:tr>
              <a:tr h="16156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Map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如：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行号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,”a b c”&gt;</a:t>
                      </a: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List(&lt;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如：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&lt;“a”,1&gt;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&lt;“b”,1&gt;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&lt;“c”,1&gt;</a:t>
                      </a: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将小数据集进一步解析成一批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&lt;key,value&gt;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对，输入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Map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函数中进行处理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2.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每一个输入的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会输出一批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是计算的中间结果</a:t>
                      </a: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9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Reduce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,List(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如：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&lt;“a”,&lt;1,1,1&gt;&gt;</a:t>
                      </a: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&lt;“a”,3&gt;</a:t>
                      </a: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输入的中间结果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,List(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)&gt;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中的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List(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表示是一批属于同一个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37" name="Rectangle 96"/>
          <p:cNvSpPr>
            <a:spLocks noChangeArrowheads="1"/>
          </p:cNvSpPr>
          <p:nvPr/>
        </p:nvSpPr>
        <p:spPr bwMode="auto">
          <a:xfrm>
            <a:off x="3467521" y="1124744"/>
            <a:ext cx="2342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4-1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2"/>
          <p:cNvSpPr>
            <a:spLocks noGrp="1"/>
          </p:cNvSpPr>
          <p:nvPr>
            <p:ph type="title" idx="10"/>
          </p:nvPr>
        </p:nvSpPr>
        <p:spPr>
          <a:xfrm>
            <a:off x="467544" y="9728"/>
            <a:ext cx="8001000" cy="9144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4.2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的体系结构</a:t>
            </a:r>
          </a:p>
        </p:txBody>
      </p:sp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881858"/>
              </p:ext>
            </p:extLst>
          </p:nvPr>
        </p:nvGraphicFramePr>
        <p:xfrm>
          <a:off x="727149" y="1844824"/>
          <a:ext cx="7661275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r:id="rId3" imgW="8905897" imgH="5143500" progId="Visio.Drawing.15">
                  <p:embed/>
                </p:oleObj>
              </mc:Choice>
              <mc:Fallback>
                <p:oleObj r:id="rId3" imgW="8905897" imgH="514350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149" y="1844824"/>
                        <a:ext cx="7661275" cy="441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矩形 5"/>
          <p:cNvSpPr>
            <a:spLocks noChangeArrowheads="1"/>
          </p:cNvSpPr>
          <p:nvPr/>
        </p:nvSpPr>
        <p:spPr bwMode="auto">
          <a:xfrm>
            <a:off x="346074" y="1124744"/>
            <a:ext cx="8330381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体系结构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主要由四个部分组成，分别是：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JobTracker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TaskTracker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以及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/>
          </p:cNvSpPr>
          <p:nvPr>
            <p:ph type="title" idx="10"/>
          </p:nvPr>
        </p:nvSpPr>
        <p:spPr>
          <a:xfrm>
            <a:off x="454025" y="0"/>
            <a:ext cx="8001000" cy="9144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4.2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的体系结构</a:t>
            </a:r>
          </a:p>
        </p:txBody>
      </p:sp>
      <p:sp>
        <p:nvSpPr>
          <p:cNvPr id="3076" name="矩形 2"/>
          <p:cNvSpPr>
            <a:spLocks noChangeArrowheads="1"/>
          </p:cNvSpPr>
          <p:nvPr/>
        </p:nvSpPr>
        <p:spPr bwMode="auto">
          <a:xfrm>
            <a:off x="381000" y="980728"/>
            <a:ext cx="8305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主要有以下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个部分组成：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用户编写的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程序通过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提交到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JobTracker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用户可通过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提供的一些接口查看作业运行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状态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n"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JobTracker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JobTracker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负责资源监控和作业调度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JobTracker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监控所有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TaskTracker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的健康状况，一旦发现失败，就将相应的任务转移到其他节点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JobTracker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会跟踪任务的执行进度、资源使用量等信息，并将这些信息告诉任务调度器（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TaskScheduler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），而调度器会在资源出现空闲时，选择合适的任务去使用这些资源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/>
        </p:nvGraphicFramePr>
        <p:xfrm>
          <a:off x="4454525" y="4408488"/>
          <a:ext cx="3851275" cy="222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r:id="rId3" imgW="8905897" imgH="5143500" progId="Visio.Drawing.15">
                  <p:embed/>
                </p:oleObj>
              </mc:Choice>
              <mc:Fallback>
                <p:oleObj r:id="rId3" imgW="8905897" imgH="514350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4525" y="4408488"/>
                        <a:ext cx="3851275" cy="2220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7982</TotalTime>
  <Words>2397</Words>
  <Application>Microsoft Office PowerPoint</Application>
  <PresentationFormat>全屏显示(4:3)</PresentationFormat>
  <Paragraphs>335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黑体</vt:lpstr>
      <vt:lpstr>隶书</vt:lpstr>
      <vt:lpstr>宋体</vt:lpstr>
      <vt:lpstr>Arial</vt:lpstr>
      <vt:lpstr>Calibri</vt:lpstr>
      <vt:lpstr>Palatino Linotype</vt:lpstr>
      <vt:lpstr>Times New Roman</vt:lpstr>
      <vt:lpstr>Wingdings</vt:lpstr>
      <vt:lpstr>Office 主题</vt:lpstr>
      <vt:lpstr>Visio.Drawing.15</vt:lpstr>
      <vt:lpstr>Image</vt:lpstr>
      <vt:lpstr>第四章 MapReduce </vt:lpstr>
      <vt:lpstr>提纲</vt:lpstr>
      <vt:lpstr>4.1 概述</vt:lpstr>
      <vt:lpstr>4.1.1 分布式并行编程</vt:lpstr>
      <vt:lpstr>4.1.1 分布式并行编程</vt:lpstr>
      <vt:lpstr>4.1.2 MapReduce模型简介</vt:lpstr>
      <vt:lpstr>4.1.3 Map和Reduce函数</vt:lpstr>
      <vt:lpstr>4.2 MapReduce的体系结构</vt:lpstr>
      <vt:lpstr>4.2 MapReduce的体系结构</vt:lpstr>
      <vt:lpstr>4.2 MapReduce的体系结构</vt:lpstr>
      <vt:lpstr>4.3 MapReduce工作流程</vt:lpstr>
      <vt:lpstr>4.3.1 工作流程概述</vt:lpstr>
      <vt:lpstr>4.3.2 MapReduce各个执行阶段</vt:lpstr>
      <vt:lpstr>4.3.2 MapReduce各个执行阶段</vt:lpstr>
      <vt:lpstr>4.3.2 MapReduce各个执行阶段</vt:lpstr>
      <vt:lpstr>4.3.3 Shuffle过程详解</vt:lpstr>
      <vt:lpstr>4.3.3 Shuffle过程详解</vt:lpstr>
      <vt:lpstr>4.3.3 Shuffle过程详解</vt:lpstr>
      <vt:lpstr>4.3.4  MapReduce应用程序执行过程</vt:lpstr>
      <vt:lpstr>4.4 实例分析：WordCount</vt:lpstr>
      <vt:lpstr>4.4.1 WordCount程序任务</vt:lpstr>
      <vt:lpstr>4.4.2 WordCount设计思路</vt:lpstr>
      <vt:lpstr>4.4.3 一个WordCount执行过程的实例</vt:lpstr>
      <vt:lpstr>4.4.3 一个WordCount执行过程的实例</vt:lpstr>
      <vt:lpstr>4.4.3 一个WordCount执行过程的实例</vt:lpstr>
      <vt:lpstr>4.5 MapReduce的具体应用</vt:lpstr>
      <vt:lpstr>4.5 MapReduce的具体应用</vt:lpstr>
      <vt:lpstr>4.5 MapReduce的具体应用</vt:lpstr>
      <vt:lpstr>4.6 MapReduce编程实践</vt:lpstr>
      <vt:lpstr>4.6.1 任务要求</vt:lpstr>
      <vt:lpstr>4.6.2 编写Map处理逻辑</vt:lpstr>
      <vt:lpstr>4.6.3 编写Reduce处理逻辑</vt:lpstr>
      <vt:lpstr>4.6.3 编写Reduce处理逻辑</vt:lpstr>
      <vt:lpstr>4.6.4 编写main方法</vt:lpstr>
      <vt:lpstr>完整代码</vt:lpstr>
      <vt:lpstr>PowerPoint 演示文稿</vt:lpstr>
      <vt:lpstr>Hadoop中执行MapReduce任务的几种方式</vt:lpstr>
      <vt:lpstr>本章小结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大数据的数据挖掘</dc:title>
  <dc:subject>数据挖掘;大数据;专家论坛</dc:subject>
  <dc:creator>张静</dc:creator>
  <cp:lastModifiedBy>GQ</cp:lastModifiedBy>
  <cp:revision>1205</cp:revision>
  <cp:lastPrinted>2012-11-20T01:52:54Z</cp:lastPrinted>
  <dcterms:created xsi:type="dcterms:W3CDTF">2012-10-13T08:41:11Z</dcterms:created>
  <dcterms:modified xsi:type="dcterms:W3CDTF">2019-09-18T00:27:18Z</dcterms:modified>
  <cp:version>1</cp:version>
</cp:coreProperties>
</file>