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7"/>
  </p:notesMasterIdLst>
  <p:handoutMasterIdLst>
    <p:handoutMasterId r:id="rId47"/>
  </p:handoutMasterIdLst>
  <p:sldIdLst>
    <p:sldId id="831" r:id="rId3"/>
    <p:sldId id="256" r:id="rId4"/>
    <p:sldId id="740" r:id="rId5"/>
    <p:sldId id="828" r:id="rId6"/>
    <p:sldId id="731" r:id="rId7"/>
    <p:sldId id="741" r:id="rId8"/>
    <p:sldId id="742" r:id="rId9"/>
    <p:sldId id="743" r:id="rId10"/>
    <p:sldId id="744" r:id="rId11"/>
    <p:sldId id="745" r:id="rId12"/>
    <p:sldId id="827" r:id="rId13"/>
    <p:sldId id="734" r:id="rId14"/>
    <p:sldId id="746" r:id="rId15"/>
    <p:sldId id="747" r:id="rId16"/>
    <p:sldId id="748" r:id="rId18"/>
    <p:sldId id="749" r:id="rId19"/>
    <p:sldId id="750" r:id="rId20"/>
    <p:sldId id="751" r:id="rId21"/>
    <p:sldId id="752" r:id="rId22"/>
    <p:sldId id="753" r:id="rId23"/>
    <p:sldId id="754" r:id="rId24"/>
    <p:sldId id="755" r:id="rId25"/>
    <p:sldId id="829" r:id="rId26"/>
    <p:sldId id="758" r:id="rId27"/>
    <p:sldId id="759" r:id="rId28"/>
    <p:sldId id="760" r:id="rId29"/>
    <p:sldId id="761" r:id="rId30"/>
    <p:sldId id="762" r:id="rId31"/>
    <p:sldId id="763" r:id="rId32"/>
    <p:sldId id="765" r:id="rId33"/>
    <p:sldId id="764" r:id="rId34"/>
    <p:sldId id="766" r:id="rId35"/>
    <p:sldId id="767" r:id="rId36"/>
    <p:sldId id="830" r:id="rId37"/>
    <p:sldId id="769" r:id="rId38"/>
    <p:sldId id="770" r:id="rId39"/>
    <p:sldId id="771" r:id="rId40"/>
    <p:sldId id="772" r:id="rId41"/>
    <p:sldId id="773" r:id="rId42"/>
    <p:sldId id="774" r:id="rId43"/>
    <p:sldId id="775" r:id="rId44"/>
    <p:sldId id="778" r:id="rId45"/>
    <p:sldId id="262" r:id="rId46"/>
  </p:sldIdLst>
  <p:sldSz cx="12192000" cy="6858000"/>
  <p:notesSz cx="6858000" cy="9144000"/>
  <p:embeddedFontLst>
    <p:embeddedFont>
      <p:font typeface="Calibri" panose="020F0502020204030204"/>
      <p:regular r:id="rId51"/>
      <p:bold r:id="rId52"/>
      <p:italic r:id="rId53"/>
      <p:boldItalic r:id="rId54"/>
    </p:embeddedFont>
    <p:embeddedFont>
      <p:font typeface="微软雅黑" panose="020B0503020204020204" charset="-122"/>
      <p:regular r:id="rId55"/>
    </p:embeddedFont>
    <p:embeddedFont>
      <p:font typeface="方正兰亭刊黑简体" panose="02000000000000000000" pitchFamily="2" charset="-122"/>
      <p:regular r:id="rId56"/>
    </p:embeddedFont>
    <p:embeddedFont>
      <p:font typeface="黑体" panose="02010609060101010101" charset="-122"/>
      <p:regular r:id="rId57"/>
    </p:embeddedFont>
    <p:embeddedFont>
      <p:font typeface="方正兰亭刊黑_GBK" panose="02000000000000000000" pitchFamily="2" charset="-122"/>
      <p:regular r:id="rId58"/>
    </p:embeddedFont>
  </p:embeddedFontLst>
  <p:defaultTex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Calibri" panose="020F0502020204030204"/>
        <a:ea typeface="Calibri" panose="020F0502020204030204"/>
        <a:cs typeface="Calibri" panose="020F0502020204030204"/>
        <a:sym typeface="Calibri" panose="020F0502020204030204"/>
      </a:defRPr>
    </a:lvl1pPr>
    <a:lvl2pPr marL="0" marR="0" indent="45720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Calibri" panose="020F0502020204030204"/>
        <a:ea typeface="Calibri" panose="020F0502020204030204"/>
        <a:cs typeface="Calibri" panose="020F0502020204030204"/>
        <a:sym typeface="Calibri" panose="020F0502020204030204"/>
      </a:defRPr>
    </a:lvl2pPr>
    <a:lvl3pPr marL="0" marR="0" indent="91440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Calibri" panose="020F0502020204030204"/>
        <a:ea typeface="Calibri" panose="020F0502020204030204"/>
        <a:cs typeface="Calibri" panose="020F0502020204030204"/>
        <a:sym typeface="Calibri" panose="020F0502020204030204"/>
      </a:defRPr>
    </a:lvl3pPr>
    <a:lvl4pPr marL="0" marR="0" indent="137160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Calibri" panose="020F0502020204030204"/>
        <a:ea typeface="Calibri" panose="020F0502020204030204"/>
        <a:cs typeface="Calibri" panose="020F0502020204030204"/>
        <a:sym typeface="Calibri" panose="020F0502020204030204"/>
      </a:defRPr>
    </a:lvl4pPr>
    <a:lvl5pPr marL="0" marR="0" indent="182880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Calibri" panose="020F0502020204030204"/>
        <a:ea typeface="Calibri" panose="020F0502020204030204"/>
        <a:cs typeface="Calibri" panose="020F0502020204030204"/>
        <a:sym typeface="Calibri" panose="020F0502020204030204"/>
      </a:defRPr>
    </a:lvl5pPr>
    <a:lvl6pPr marL="0" marR="0" indent="228600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Calibri" panose="020F0502020204030204"/>
        <a:ea typeface="Calibri" panose="020F0502020204030204"/>
        <a:cs typeface="Calibri" panose="020F0502020204030204"/>
        <a:sym typeface="Calibri" panose="020F0502020204030204"/>
      </a:defRPr>
    </a:lvl6pPr>
    <a:lvl7pPr marL="0" marR="0" indent="274320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Calibri" panose="020F0502020204030204"/>
        <a:ea typeface="Calibri" panose="020F0502020204030204"/>
        <a:cs typeface="Calibri" panose="020F0502020204030204"/>
        <a:sym typeface="Calibri" panose="020F0502020204030204"/>
      </a:defRPr>
    </a:lvl7pPr>
    <a:lvl8pPr marL="0" marR="0" indent="320040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Calibri" panose="020F0502020204030204"/>
        <a:ea typeface="Calibri" panose="020F0502020204030204"/>
        <a:cs typeface="Calibri" panose="020F0502020204030204"/>
        <a:sym typeface="Calibri" panose="020F0502020204030204"/>
      </a:defRPr>
    </a:lvl8pPr>
    <a:lvl9pPr marL="0" marR="0" indent="365760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Calibri" panose="020F0502020204030204"/>
        <a:ea typeface="Calibri" panose="020F0502020204030204"/>
        <a:cs typeface="Calibri" panose="020F0502020204030204"/>
        <a:sym typeface="Calibri" panose="020F0502020204030204"/>
      </a:defRPr>
    </a:lvl9pPr>
  </p:defaultTextStyle>
  <p:extLst>
    <p:ext uri="{505F2C04-C923-438B-8C0F-E0CD2BADF298}">
      <wppc:fontMiss xmlns:wppc="http://www.wps.cn/officeDocument/PresentationCustomData" type="true"/>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940675A-B579-460E-94D1-54222C63F5D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771" autoAdjust="0"/>
    <p:restoredTop sz="96379" autoAdjust="0"/>
  </p:normalViewPr>
  <p:slideViewPr>
    <p:cSldViewPr snapToGrid="0" snapToObjects="1">
      <p:cViewPr varScale="1">
        <p:scale>
          <a:sx n="114" d="100"/>
          <a:sy n="114" d="100"/>
        </p:scale>
        <p:origin x="-372" y="-96"/>
      </p:cViewPr>
      <p:guideLst>
        <p:guide orient="horz" pos="2160"/>
        <p:guide pos="3840"/>
      </p:guideLst>
    </p:cSldViewPr>
  </p:slideViewPr>
  <p:notesTextViewPr>
    <p:cViewPr>
      <p:scale>
        <a:sx n="1" d="1"/>
        <a:sy n="1" d="1"/>
      </p:scale>
      <p:origin x="0" y="0"/>
    </p:cViewPr>
  </p:notesTextViewPr>
  <p:notesViewPr>
    <p:cSldViewPr snapToGrid="0" snapToObjects="1">
      <p:cViewPr varScale="1">
        <p:scale>
          <a:sx n="87" d="100"/>
          <a:sy n="87" d="100"/>
        </p:scale>
        <p:origin x="3840" y="90"/>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8" Type="http://schemas.openxmlformats.org/officeDocument/2006/relationships/font" Target="fonts/font8.fntdata"/><Relationship Id="rId57" Type="http://schemas.openxmlformats.org/officeDocument/2006/relationships/font" Target="fonts/font7.fntdata"/><Relationship Id="rId56" Type="http://schemas.openxmlformats.org/officeDocument/2006/relationships/font" Target="fonts/font6.fntdata"/><Relationship Id="rId55" Type="http://schemas.openxmlformats.org/officeDocument/2006/relationships/font" Target="fonts/font5.fntdata"/><Relationship Id="rId54" Type="http://schemas.openxmlformats.org/officeDocument/2006/relationships/font" Target="fonts/font4.fntdata"/><Relationship Id="rId53" Type="http://schemas.openxmlformats.org/officeDocument/2006/relationships/font" Target="fonts/font3.fntdata"/><Relationship Id="rId52" Type="http://schemas.openxmlformats.org/officeDocument/2006/relationships/font" Target="fonts/font2.fntdata"/><Relationship Id="rId51" Type="http://schemas.openxmlformats.org/officeDocument/2006/relationships/font" Target="fonts/font1.fntdata"/><Relationship Id="rId50" Type="http://schemas.openxmlformats.org/officeDocument/2006/relationships/tableStyles" Target="tableStyles.xml"/><Relationship Id="rId5" Type="http://schemas.openxmlformats.org/officeDocument/2006/relationships/slide" Target="slides/slide3.xml"/><Relationship Id="rId49" Type="http://schemas.openxmlformats.org/officeDocument/2006/relationships/viewProps" Target="viewProps.xml"/><Relationship Id="rId48" Type="http://schemas.openxmlformats.org/officeDocument/2006/relationships/presProps" Target="presProps.xml"/><Relationship Id="rId47" Type="http://schemas.openxmlformats.org/officeDocument/2006/relationships/handoutMaster" Target="handoutMasters/handoutMaster1.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notesMaster" Target="notesMasters/notesMaster1.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0" name="Shape 110"/>
          <p:cNvSpPr>
            <a:spLocks noGrp="1" noRot="1" noChangeAspect="1"/>
          </p:cNvSpPr>
          <p:nvPr>
            <p:ph type="sldImg"/>
          </p:nvPr>
        </p:nvSpPr>
        <p:spPr>
          <a:xfrm>
            <a:off x="1143000" y="685800"/>
            <a:ext cx="4572000" cy="3429000"/>
          </a:xfrm>
          <a:prstGeom prst="rect">
            <a:avLst/>
          </a:prstGeom>
        </p:spPr>
        <p:txBody>
          <a:bodyPr/>
          <a:lstStyle/>
          <a:p/>
        </p:txBody>
      </p:sp>
      <p:sp>
        <p:nvSpPr>
          <p:cNvPr id="111" name="Shape 111"/>
          <p:cNvSpPr>
            <a:spLocks noGrp="1"/>
          </p:cNvSpPr>
          <p:nvPr>
            <p:ph type="body" sz="quarter" idx="1"/>
          </p:nvPr>
        </p:nvSpPr>
        <p:spPr>
          <a:xfrm>
            <a:off x="914400" y="4343400"/>
            <a:ext cx="5029200" cy="4114800"/>
          </a:xfrm>
          <a:prstGeom prst="rect">
            <a:avLst/>
          </a:prstGeom>
        </p:spPr>
        <p:txBody>
          <a:bodyPr/>
          <a:lstStyle/>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等线" panose="02010600030101010101" charset="-122"/>
      </a:defRPr>
    </a:lvl1pPr>
    <a:lvl2pPr indent="228600" latinLnBrk="0">
      <a:defRPr sz="1200">
        <a:latin typeface="+mj-lt"/>
        <a:ea typeface="+mj-ea"/>
        <a:cs typeface="+mj-cs"/>
        <a:sym typeface="等线" panose="02010600030101010101" charset="-122"/>
      </a:defRPr>
    </a:lvl2pPr>
    <a:lvl3pPr indent="457200" latinLnBrk="0">
      <a:defRPr sz="1200">
        <a:latin typeface="+mj-lt"/>
        <a:ea typeface="+mj-ea"/>
        <a:cs typeface="+mj-cs"/>
        <a:sym typeface="等线" panose="02010600030101010101" charset="-122"/>
      </a:defRPr>
    </a:lvl3pPr>
    <a:lvl4pPr indent="685800" latinLnBrk="0">
      <a:defRPr sz="1200">
        <a:latin typeface="+mj-lt"/>
        <a:ea typeface="+mj-ea"/>
        <a:cs typeface="+mj-cs"/>
        <a:sym typeface="等线" panose="02010600030101010101" charset="-122"/>
      </a:defRPr>
    </a:lvl4pPr>
    <a:lvl5pPr indent="914400" latinLnBrk="0">
      <a:defRPr sz="1200">
        <a:latin typeface="+mj-lt"/>
        <a:ea typeface="+mj-ea"/>
        <a:cs typeface="+mj-cs"/>
        <a:sym typeface="等线" panose="02010600030101010101" charset="-122"/>
      </a:defRPr>
    </a:lvl5pPr>
    <a:lvl6pPr indent="1143000" latinLnBrk="0">
      <a:defRPr sz="1200">
        <a:latin typeface="+mj-lt"/>
        <a:ea typeface="+mj-ea"/>
        <a:cs typeface="+mj-cs"/>
        <a:sym typeface="等线" panose="02010600030101010101" charset="-122"/>
      </a:defRPr>
    </a:lvl6pPr>
    <a:lvl7pPr indent="1371600" latinLnBrk="0">
      <a:defRPr sz="1200">
        <a:latin typeface="+mj-lt"/>
        <a:ea typeface="+mj-ea"/>
        <a:cs typeface="+mj-cs"/>
        <a:sym typeface="等线" panose="02010600030101010101" charset="-122"/>
      </a:defRPr>
    </a:lvl7pPr>
    <a:lvl8pPr indent="1600200" latinLnBrk="0">
      <a:defRPr sz="1200">
        <a:latin typeface="+mj-lt"/>
        <a:ea typeface="+mj-ea"/>
        <a:cs typeface="+mj-cs"/>
        <a:sym typeface="等线" panose="02010600030101010101" charset="-122"/>
      </a:defRPr>
    </a:lvl8pPr>
    <a:lvl9pPr indent="1828800" latinLnBrk="0">
      <a:defRPr sz="1200">
        <a:latin typeface="+mj-lt"/>
        <a:ea typeface="+mj-ea"/>
        <a:cs typeface="+mj-cs"/>
        <a:sym typeface="等线" panose="02010600030101010101" charset="-122"/>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reserve="1">
  <p:cSld name="标题和内容">
    <p:spTree>
      <p:nvGrpSpPr>
        <p:cNvPr id="1" name=""/>
        <p:cNvGrpSpPr/>
        <p:nvPr/>
      </p:nvGrpSpPr>
      <p:grpSpPr>
        <a:xfrm>
          <a:off x="0" y="0"/>
          <a:ext cx="0" cy="0"/>
          <a:chOff x="0" y="0"/>
          <a:chExt cx="0" cy="0"/>
        </a:xfrm>
      </p:grpSpPr>
      <p:sp>
        <p:nvSpPr>
          <p:cNvPr id="22" name="标题文本"/>
          <p:cNvSpPr txBox="1">
            <a:spLocks noGrp="1"/>
          </p:cNvSpPr>
          <p:nvPr>
            <p:ph type="title" hasCustomPrompt="1"/>
          </p:nvPr>
        </p:nvSpPr>
        <p:spPr>
          <a:xfrm>
            <a:off x="962527" y="176378"/>
            <a:ext cx="7603960" cy="786149"/>
          </a:xfrm>
          <a:prstGeom prst="rect">
            <a:avLst/>
          </a:prstGeom>
        </p:spPr>
        <p:txBody>
          <a:bodyPr/>
          <a:lstStyle>
            <a:lvl1pPr algn="l">
              <a:defRPr b="1">
                <a:latin typeface="+mj-ea"/>
                <a:ea typeface="+mj-ea"/>
              </a:defRPr>
            </a:lvl1pPr>
          </a:lstStyle>
          <a:p>
            <a:r>
              <a:rPr dirty="0" err="1"/>
              <a:t>标题文本</a:t>
            </a:r>
            <a:endParaRPr dirty="0"/>
          </a:p>
        </p:txBody>
      </p:sp>
      <p:sp>
        <p:nvSpPr>
          <p:cNvPr id="23" name="正文级别 1…"/>
          <p:cNvSpPr txBox="1">
            <a:spLocks noGrp="1"/>
          </p:cNvSpPr>
          <p:nvPr>
            <p:ph type="body" idx="1" hasCustomPrompt="1"/>
          </p:nvPr>
        </p:nvSpPr>
        <p:spPr>
          <a:xfrm>
            <a:off x="609600" y="1155033"/>
            <a:ext cx="10972800" cy="5309937"/>
          </a:xfrm>
          <a:prstGeom prst="rect">
            <a:avLst/>
          </a:prstGeom>
        </p:spPr>
        <p:txBody>
          <a:bodyPr>
            <a:normAutofit/>
          </a:bodyPr>
          <a:lstStyle>
            <a:lvl1pPr marL="257175" marR="0" indent="-257175" algn="l" defTabSz="914400" rtl="0" latinLnBrk="0">
              <a:lnSpc>
                <a:spcPct val="100000"/>
              </a:lnSpc>
              <a:spcBef>
                <a:spcPts val="400"/>
              </a:spcBef>
              <a:spcAft>
                <a:spcPts val="0"/>
              </a:spcAft>
              <a:buClrTx/>
              <a:buSzPct val="100000"/>
              <a:buFont typeface="Arial" panose="020B0604020202020204"/>
              <a:buChar char="•"/>
              <a:defRPr sz="2000" b="0" i="0" u="none" strike="noStrike" cap="none" spc="0" baseline="0" dirty="0" smtClean="0">
                <a:solidFill>
                  <a:srgbClr val="000000"/>
                </a:solidFill>
                <a:uFillTx/>
                <a:latin typeface="方正兰亭刊黑简体" panose="02000000000000000000" pitchFamily="2" charset="-122"/>
                <a:ea typeface="方正兰亭刊黑简体" panose="02000000000000000000" pitchFamily="2" charset="-122"/>
                <a:cs typeface="方正兰亭刊黑简体" panose="02000000000000000000" pitchFamily="2" charset="-122"/>
                <a:sym typeface="宋体" panose="02010600030101010101" pitchFamily="2" charset="-122"/>
              </a:defRPr>
            </a:lvl1pPr>
            <a:lvl2pPr marL="610870" marR="0" indent="0" algn="l" defTabSz="914400" rtl="0" latinLnBrk="0">
              <a:lnSpc>
                <a:spcPct val="100000"/>
              </a:lnSpc>
              <a:spcBef>
                <a:spcPts val="400"/>
              </a:spcBef>
              <a:spcAft>
                <a:spcPts val="0"/>
              </a:spcAft>
              <a:buClrTx/>
              <a:buSzPct val="100000"/>
              <a:buFont typeface="Arial" panose="020B0604020202020204"/>
              <a:defRPr sz="1800" b="0" i="0" u="none" strike="noStrike" cap="none" spc="0" baseline="0" dirty="0">
                <a:solidFill>
                  <a:srgbClr val="000000"/>
                </a:solidFill>
                <a:uFillTx/>
                <a:latin typeface="方正兰亭刊黑简体" panose="02000000000000000000" pitchFamily="2" charset="-122"/>
                <a:ea typeface="方正兰亭刊黑简体" panose="02000000000000000000" pitchFamily="2" charset="-122"/>
                <a:cs typeface="方正兰亭刊黑简体" panose="02000000000000000000" pitchFamily="2" charset="-122"/>
                <a:sym typeface="宋体" panose="02010600030101010101" pitchFamily="2" charset="-122"/>
              </a:defRPr>
            </a:lvl2pPr>
            <a:lvl3pPr marL="930910" marR="0" indent="-245110" algn="l" defTabSz="914400" rtl="0" latinLnBrk="0">
              <a:lnSpc>
                <a:spcPct val="100000"/>
              </a:lnSpc>
              <a:spcBef>
                <a:spcPts val="400"/>
              </a:spcBef>
              <a:spcAft>
                <a:spcPts val="0"/>
              </a:spcAft>
              <a:buClrTx/>
              <a:buSzPct val="100000"/>
              <a:buFont typeface="Arial" panose="020B0604020202020204"/>
              <a:defRPr sz="1600" b="0" i="0" u="none" strike="noStrike" cap="none" spc="0" baseline="0" dirty="0">
                <a:solidFill>
                  <a:srgbClr val="000000"/>
                </a:solidFill>
                <a:uFillTx/>
                <a:latin typeface="方正兰亭刊黑简体" panose="02000000000000000000" pitchFamily="2" charset="-122"/>
                <a:ea typeface="方正兰亭刊黑简体" panose="02000000000000000000" pitchFamily="2" charset="-122"/>
                <a:cs typeface="方正兰亭刊黑简体" panose="02000000000000000000" pitchFamily="2" charset="-122"/>
                <a:sym typeface="宋体" panose="02010600030101010101" pitchFamily="2" charset="-122"/>
              </a:defRPr>
            </a:lvl3pPr>
            <a:lvl4pPr marL="1273810" marR="0" indent="-245110" algn="l" defTabSz="914400" rtl="0" latinLnBrk="0">
              <a:lnSpc>
                <a:spcPct val="100000"/>
              </a:lnSpc>
              <a:spcBef>
                <a:spcPts val="400"/>
              </a:spcBef>
              <a:spcAft>
                <a:spcPts val="0"/>
              </a:spcAft>
              <a:buClrTx/>
              <a:buSzPct val="100000"/>
              <a:buFont typeface="Arial" panose="020B0604020202020204"/>
              <a:defRPr sz="1400" b="0" i="0" u="none" strike="noStrike" cap="none" spc="0" baseline="0" dirty="0">
                <a:solidFill>
                  <a:srgbClr val="000000"/>
                </a:solidFill>
                <a:uFillTx/>
                <a:latin typeface="方正兰亭刊黑简体" panose="02000000000000000000" pitchFamily="2" charset="-122"/>
                <a:ea typeface="方正兰亭刊黑简体" panose="02000000000000000000" pitchFamily="2" charset="-122"/>
                <a:cs typeface="方正兰亭刊黑简体" panose="02000000000000000000" pitchFamily="2" charset="-122"/>
                <a:sym typeface="宋体" panose="02010600030101010101" pitchFamily="2" charset="-122"/>
              </a:defRPr>
            </a:lvl4pPr>
            <a:lvl5pPr marL="1616710" marR="0" indent="-245110" algn="l" defTabSz="914400" rtl="0" latinLnBrk="0">
              <a:lnSpc>
                <a:spcPct val="100000"/>
              </a:lnSpc>
              <a:spcBef>
                <a:spcPts val="400"/>
              </a:spcBef>
              <a:spcAft>
                <a:spcPts val="0"/>
              </a:spcAft>
              <a:buClrTx/>
              <a:buSzPct val="100000"/>
              <a:buFont typeface="Arial" panose="020B0604020202020204"/>
              <a:defRPr sz="1400" b="0" i="0" u="none" strike="noStrike" cap="none" spc="0" baseline="0" dirty="0">
                <a:solidFill>
                  <a:srgbClr val="000000"/>
                </a:solidFill>
                <a:uFillTx/>
                <a:latin typeface="方正兰亭刊黑简体" panose="02000000000000000000" pitchFamily="2" charset="-122"/>
                <a:ea typeface="方正兰亭刊黑简体" panose="02000000000000000000" pitchFamily="2" charset="-122"/>
                <a:cs typeface="方正兰亭刊黑简体" panose="02000000000000000000" pitchFamily="2" charset="-122"/>
                <a:sym typeface="宋体" panose="02010600030101010101" pitchFamily="2" charset="-122"/>
              </a:defRPr>
            </a:lvl5pPr>
          </a:lstStyle>
          <a:p>
            <a:r>
              <a:rPr dirty="0" err="1"/>
              <a:t>正文级别</a:t>
            </a:r>
            <a:r>
              <a:rPr dirty="0"/>
              <a:t> 1</a:t>
            </a:r>
            <a:endParaRPr dirty="0"/>
          </a:p>
          <a:p>
            <a:pPr lvl="1"/>
            <a:r>
              <a:rPr lang="en-US" altLang="zh-CN" dirty="0"/>
              <a:t> </a:t>
            </a:r>
            <a:r>
              <a:rPr dirty="0" err="1"/>
              <a:t>正文级别</a:t>
            </a:r>
            <a:r>
              <a:rPr dirty="0"/>
              <a:t> 2</a:t>
            </a:r>
            <a:endParaRPr dirty="0"/>
          </a:p>
          <a:p>
            <a:pPr lvl="2"/>
            <a:r>
              <a:rPr dirty="0" err="1"/>
              <a:t>正文级别</a:t>
            </a:r>
            <a:r>
              <a:rPr dirty="0"/>
              <a:t> 3</a:t>
            </a:r>
            <a:endParaRPr dirty="0"/>
          </a:p>
          <a:p>
            <a:pPr lvl="3"/>
            <a:r>
              <a:rPr lang="zh-CN" altLang="en-US" dirty="0"/>
              <a:t>正文级别 </a:t>
            </a:r>
            <a:r>
              <a:rPr lang="en-US" altLang="zh-CN" dirty="0"/>
              <a:t>4</a:t>
            </a:r>
            <a:endParaRPr dirty="0"/>
          </a:p>
          <a:p>
            <a:pPr lvl="4"/>
            <a:r>
              <a:rPr dirty="0" err="1"/>
              <a:t>正文级别</a:t>
            </a:r>
            <a:r>
              <a:rPr dirty="0"/>
              <a:t> 5</a:t>
            </a:r>
            <a:endParaRPr dirty="0"/>
          </a:p>
        </p:txBody>
      </p:sp>
      <p:sp>
        <p:nvSpPr>
          <p:cNvPr id="24" name="矩形 23"/>
          <p:cNvSpPr/>
          <p:nvPr/>
        </p:nvSpPr>
        <p:spPr>
          <a:xfrm>
            <a:off x="911423" y="944428"/>
            <a:ext cx="7199632" cy="36196"/>
          </a:xfrm>
          <a:prstGeom prst="rect">
            <a:avLst/>
          </a:prstGeom>
          <a:solidFill>
            <a:srgbClr val="75BDA7"/>
          </a:solidFill>
          <a:ln w="12700">
            <a:miter lim="400000"/>
          </a:ln>
        </p:spPr>
        <p:txBody>
          <a:bodyPr lIns="45719" rIns="45719" anchor="ctr"/>
          <a:lstStyle/>
          <a:p>
            <a:pPr marL="0" marR="0" lvl="0" indent="0" algn="ctr" defTabSz="914400" rtl="0" eaLnBrk="1" fontAlgn="auto" latinLnBrk="0" hangingPunct="0">
              <a:lnSpc>
                <a:spcPct val="100000"/>
              </a:lnSpc>
              <a:spcBef>
                <a:spcPts val="0"/>
              </a:spcBef>
              <a:spcAft>
                <a:spcPts val="0"/>
              </a:spcAft>
              <a:buClrTx/>
              <a:buSzTx/>
              <a:buFontTx/>
              <a:buNone/>
              <a:defRPr sz="1300">
                <a:solidFill>
                  <a:srgbClr val="A5A5A5">
                    <a:lumOff val="44000"/>
                  </a:srgbClr>
                </a:solidFill>
                <a:latin typeface="Arial" panose="020B0604020202020204"/>
                <a:ea typeface="Arial" panose="020B0604020202020204"/>
                <a:cs typeface="Arial" panose="020B0604020202020204"/>
                <a:sym typeface="Arial" panose="020B0604020202020204"/>
              </a:defRPr>
            </a:pPr>
            <a:endParaRPr kumimoji="0" sz="1300" b="0" i="0" u="none" strike="noStrike" kern="0" cap="none" spc="0" normalizeH="0" baseline="0" noProof="0">
              <a:ln>
                <a:noFill/>
              </a:ln>
              <a:solidFill>
                <a:srgbClr val="A5A5A5">
                  <a:lumOff val="44000"/>
                </a:srgbClr>
              </a:solidFill>
              <a:effectLst/>
              <a:uLnTx/>
              <a:uFillTx/>
              <a:latin typeface="Arial" panose="020B0604020202020204"/>
              <a:cs typeface="Arial" panose="020B0604020202020204"/>
              <a:sym typeface="Arial" panose="020B0604020202020204"/>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空白">
    <p:spTree>
      <p:nvGrpSpPr>
        <p:cNvPr id="1" name=""/>
        <p:cNvGrpSpPr/>
        <p:nvPr/>
      </p:nvGrpSpPr>
      <p:grpSpPr>
        <a:xfrm>
          <a:off x="0" y="0"/>
          <a:ext cx="0" cy="0"/>
          <a:chOff x="0" y="0"/>
          <a:chExt cx="0" cy="0"/>
        </a:xfrm>
      </p:grpSpPr>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5_自定义版式">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5" name="图片 4"/>
          <p:cNvPicPr>
            <a:picLocks noChangeAspect="1"/>
          </p:cNvPicPr>
          <p:nvPr userDrawn="1"/>
        </p:nvPicPr>
        <p:blipFill rotWithShape="1">
          <a:blip r:embed="rId3" cstate="print">
            <a:alphaModFix amt="35000"/>
            <a:extLst>
              <a:ext uri="{28A0092B-C50C-407E-A947-70E740481C1C}">
                <a14:useLocalDpi xmlns:a14="http://schemas.microsoft.com/office/drawing/2010/main" val="0"/>
              </a:ext>
            </a:extLst>
          </a:blip>
          <a:srcRect l="5687" r="5688"/>
          <a:stretch>
            <a:fillRect/>
          </a:stretch>
        </p:blipFill>
        <p:spPr>
          <a:xfrm>
            <a:off x="0" y="-27384"/>
            <a:ext cx="12192000" cy="6878487"/>
          </a:xfrm>
          <a:prstGeom prst="rect">
            <a:avLst/>
          </a:prstGeom>
        </p:spPr>
      </p:pic>
      <p:sp>
        <p:nvSpPr>
          <p:cNvPr id="4" name="标题 3"/>
          <p:cNvSpPr>
            <a:spLocks noGrp="1"/>
          </p:cNvSpPr>
          <p:nvPr>
            <p:ph type="title"/>
          </p:nvPr>
        </p:nvSpPr>
        <p:spPr>
          <a:xfrm>
            <a:off x="609600" y="2857500"/>
            <a:ext cx="10972800" cy="1143000"/>
          </a:xfrm>
        </p:spPr>
        <p:txBody>
          <a:bodyPr>
            <a:normAutofit/>
          </a:bodyPr>
          <a:lstStyle>
            <a:lvl1pPr>
              <a:defRPr sz="4400">
                <a:solidFill>
                  <a:schemeClr val="bg1"/>
                </a:solidFill>
                <a:latin typeface="+mj-ea"/>
                <a:ea typeface="+mj-ea"/>
              </a:defRPr>
            </a:lvl1pPr>
          </a:lstStyle>
          <a:p>
            <a:r>
              <a:rPr lang="zh-CN" altLang="en-US" dirty="0"/>
              <a:t>单击此处编辑母版标题样式</a:t>
            </a:r>
            <a:endParaRPr lang="zh-CN" altLang="en-US" dirty="0"/>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4" Type="http://schemas.openxmlformats.org/officeDocument/2006/relationships/theme" Target="../theme/theme1.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3">
            <a:lumOff val="44000"/>
          </a:schemeClr>
        </a:solidFill>
        <a:effectLst/>
      </p:bgPr>
    </p:bg>
    <p:spTree>
      <p:nvGrpSpPr>
        <p:cNvPr id="1" name=""/>
        <p:cNvGrpSpPr/>
        <p:nvPr/>
      </p:nvGrpSpPr>
      <p:grpSpPr>
        <a:xfrm>
          <a:off x="0" y="0"/>
          <a:ext cx="0" cy="0"/>
          <a:chOff x="0" y="0"/>
          <a:chExt cx="0" cy="0"/>
        </a:xfrm>
      </p:grpSpPr>
      <p:sp>
        <p:nvSpPr>
          <p:cNvPr id="2" name="平行四边形 17"/>
          <p:cNvSpPr/>
          <p:nvPr/>
        </p:nvSpPr>
        <p:spPr>
          <a:xfrm>
            <a:off x="2089784" y="6664026"/>
            <a:ext cx="10102217" cy="193974"/>
          </a:xfrm>
          <a:custGeom>
            <a:avLst/>
            <a:gdLst/>
            <a:ahLst/>
            <a:cxnLst>
              <a:cxn ang="0">
                <a:pos x="wd2" y="hd2"/>
              </a:cxn>
              <a:cxn ang="5400000">
                <a:pos x="wd2" y="hd2"/>
              </a:cxn>
              <a:cxn ang="10800000">
                <a:pos x="wd2" y="hd2"/>
              </a:cxn>
              <a:cxn ang="16200000">
                <a:pos x="wd2" y="hd2"/>
              </a:cxn>
            </a:cxnLst>
            <a:rect l="0" t="0" r="r" b="b"/>
            <a:pathLst>
              <a:path w="21600" h="21600" extrusionOk="0">
                <a:moveTo>
                  <a:pt x="0" y="21568"/>
                </a:moveTo>
                <a:lnTo>
                  <a:pt x="464" y="0"/>
                </a:lnTo>
                <a:lnTo>
                  <a:pt x="21600" y="0"/>
                </a:lnTo>
                <a:cubicBezTo>
                  <a:pt x="21598" y="6162"/>
                  <a:pt x="21597" y="14411"/>
                  <a:pt x="21595" y="21600"/>
                </a:cubicBezTo>
                <a:lnTo>
                  <a:pt x="0" y="21600"/>
                </a:lnTo>
                <a:lnTo>
                  <a:pt x="0" y="21568"/>
                </a:lnTo>
                <a:lnTo>
                  <a:pt x="21595" y="21568"/>
                </a:lnTo>
                <a:lnTo>
                  <a:pt x="0" y="21568"/>
                </a:lnTo>
                <a:lnTo>
                  <a:pt x="21595" y="21568"/>
                </a:lnTo>
                <a:close/>
              </a:path>
            </a:pathLst>
          </a:custGeom>
          <a:solidFill>
            <a:srgbClr val="243848">
              <a:alpha val="75000"/>
            </a:srgbClr>
          </a:solidFill>
          <a:ln w="12700">
            <a:miter lim="400000"/>
          </a:ln>
        </p:spPr>
        <p:txBody>
          <a:bodyPr lIns="45719" rIns="45719" anchor="ctr"/>
          <a:lstStyle/>
          <a:p>
            <a:pPr marL="0" marR="0" lvl="0" indent="0" algn="ctr" defTabSz="914400" rtl="0" eaLnBrk="1" fontAlgn="auto" latinLnBrk="0" hangingPunct="0">
              <a:lnSpc>
                <a:spcPct val="100000"/>
              </a:lnSpc>
              <a:spcBef>
                <a:spcPts val="0"/>
              </a:spcBef>
              <a:spcAft>
                <a:spcPts val="0"/>
              </a:spcAft>
              <a:buClrTx/>
              <a:buSzTx/>
              <a:buFontTx/>
              <a:buNone/>
              <a:defRPr>
                <a:solidFill>
                  <a:srgbClr val="A5A5A5">
                    <a:lumOff val="44000"/>
                  </a:srgbClr>
                </a:solidFill>
              </a:defRPr>
            </a:pPr>
            <a:endParaRPr kumimoji="0" sz="1800" b="0" i="0" u="none" strike="noStrike" kern="0" cap="none" spc="0" normalizeH="0" baseline="0" noProof="0">
              <a:ln>
                <a:noFill/>
              </a:ln>
              <a:solidFill>
                <a:srgbClr val="A5A5A5">
                  <a:lumOff val="44000"/>
                </a:srgbClr>
              </a:solidFill>
              <a:effectLst/>
              <a:uLnTx/>
              <a:uFillTx/>
              <a:latin typeface="Calibri" panose="020F0502020204030204"/>
              <a:cs typeface="Calibri" panose="020F0502020204030204"/>
              <a:sym typeface="Calibri" panose="020F0502020204030204"/>
            </a:endParaRPr>
          </a:p>
        </p:txBody>
      </p:sp>
      <p:sp>
        <p:nvSpPr>
          <p:cNvPr id="3" name="流程图: 手动输入 16"/>
          <p:cNvSpPr/>
          <p:nvPr/>
        </p:nvSpPr>
        <p:spPr>
          <a:xfrm rot="5400000">
            <a:off x="942975" y="5711825"/>
            <a:ext cx="203201" cy="2089786"/>
          </a:xfrm>
          <a:custGeom>
            <a:avLst/>
            <a:gdLst/>
            <a:ahLst/>
            <a:cxnLst>
              <a:cxn ang="0">
                <a:pos x="wd2" y="hd2"/>
              </a:cxn>
              <a:cxn ang="5400000">
                <a:pos x="wd2" y="hd2"/>
              </a:cxn>
              <a:cxn ang="10800000">
                <a:pos x="wd2" y="hd2"/>
              </a:cxn>
              <a:cxn ang="16200000">
                <a:pos x="wd2" y="hd2"/>
              </a:cxn>
            </a:cxnLst>
            <a:rect l="0" t="0" r="r" b="b"/>
            <a:pathLst>
              <a:path w="21600" h="21600" extrusionOk="0">
                <a:moveTo>
                  <a:pt x="0" y="2028"/>
                </a:moveTo>
                <a:lnTo>
                  <a:pt x="21600" y="0"/>
                </a:lnTo>
                <a:lnTo>
                  <a:pt x="21600" y="21600"/>
                </a:lnTo>
                <a:lnTo>
                  <a:pt x="0" y="21600"/>
                </a:lnTo>
                <a:lnTo>
                  <a:pt x="0" y="2028"/>
                </a:lnTo>
                <a:close/>
              </a:path>
            </a:pathLst>
          </a:custGeom>
          <a:solidFill>
            <a:srgbClr val="7A8C8E">
              <a:alpha val="68000"/>
            </a:srgbClr>
          </a:solidFill>
          <a:ln w="12700">
            <a:miter lim="400000"/>
          </a:ln>
        </p:spPr>
        <p:txBody>
          <a:bodyPr lIns="45719" rIns="45719" anchor="ctr"/>
          <a:lstStyle/>
          <a:p>
            <a:pPr marL="0" marR="0" lvl="0" indent="0" algn="ctr" defTabSz="914400" rtl="0" eaLnBrk="1" fontAlgn="auto" latinLnBrk="0" hangingPunct="0">
              <a:lnSpc>
                <a:spcPct val="100000"/>
              </a:lnSpc>
              <a:spcBef>
                <a:spcPts val="0"/>
              </a:spcBef>
              <a:spcAft>
                <a:spcPts val="0"/>
              </a:spcAft>
              <a:buClrTx/>
              <a:buSzTx/>
              <a:buFontTx/>
              <a:buNone/>
              <a:defRPr>
                <a:solidFill>
                  <a:srgbClr val="A5A5A5">
                    <a:lumOff val="44000"/>
                  </a:srgbClr>
                </a:solidFill>
              </a:defRPr>
            </a:pPr>
            <a:endParaRPr kumimoji="0" sz="1800" b="0" i="0" u="none" strike="noStrike" kern="0" cap="none" spc="0" normalizeH="0" baseline="0" noProof="0">
              <a:ln>
                <a:noFill/>
              </a:ln>
              <a:solidFill>
                <a:srgbClr val="A5A5A5">
                  <a:lumOff val="44000"/>
                </a:srgbClr>
              </a:solidFill>
              <a:effectLst/>
              <a:uLnTx/>
              <a:uFillTx/>
              <a:latin typeface="Calibri" panose="020F0502020204030204"/>
              <a:cs typeface="Calibri" panose="020F0502020204030204"/>
              <a:sym typeface="Calibri" panose="020F0502020204030204"/>
            </a:endParaRPr>
          </a:p>
        </p:txBody>
      </p:sp>
      <p:sp>
        <p:nvSpPr>
          <p:cNvPr id="4" name="标题文本"/>
          <p:cNvSpPr txBox="1">
            <a:spLocks noGrp="1"/>
          </p:cNvSpPr>
          <p:nvPr>
            <p:ph type="title"/>
          </p:nvPr>
        </p:nvSpPr>
        <p:spPr>
          <a:xfrm>
            <a:off x="609600" y="457200"/>
            <a:ext cx="10972800" cy="1143000"/>
          </a:xfrm>
          <a:prstGeom prst="rect">
            <a:avLst/>
          </a:prstGeom>
          <a:ln w="12700">
            <a:miter lim="400000"/>
          </a:ln>
        </p:spPr>
        <p:txBody>
          <a:bodyPr lIns="45719" rIns="45719" anchor="ctr">
            <a:normAutofit/>
          </a:bodyPr>
          <a:lstStyle/>
          <a:p>
            <a:r>
              <a:rPr dirty="0" err="1"/>
              <a:t>标题文本</a:t>
            </a:r>
            <a:endParaRPr dirty="0"/>
          </a:p>
        </p:txBody>
      </p:sp>
      <p:sp>
        <p:nvSpPr>
          <p:cNvPr id="5" name="正文级别 1…"/>
          <p:cNvSpPr txBox="1">
            <a:spLocks noGrp="1"/>
          </p:cNvSpPr>
          <p:nvPr>
            <p:ph type="body" idx="1"/>
          </p:nvPr>
        </p:nvSpPr>
        <p:spPr>
          <a:xfrm>
            <a:off x="609600" y="1600200"/>
            <a:ext cx="10972800" cy="5257800"/>
          </a:xfrm>
          <a:prstGeom prst="rect">
            <a:avLst/>
          </a:prstGeom>
          <a:ln w="12700">
            <a:miter lim="400000"/>
          </a:ln>
        </p:spPr>
        <p:txBody>
          <a:bodyPr lIns="45719" rIns="45719"/>
          <a:lstStyle/>
          <a:p>
            <a:r>
              <a:rPr dirty="0" err="1"/>
              <a:t>正文级别</a:t>
            </a:r>
            <a:r>
              <a:rPr dirty="0"/>
              <a:t> 1</a:t>
            </a:r>
            <a:endParaRPr dirty="0"/>
          </a:p>
          <a:p>
            <a:pPr lvl="1"/>
            <a:r>
              <a:rPr dirty="0" err="1"/>
              <a:t>正文级别</a:t>
            </a:r>
            <a:r>
              <a:rPr dirty="0"/>
              <a:t> 2</a:t>
            </a:r>
            <a:endParaRPr dirty="0"/>
          </a:p>
          <a:p>
            <a:pPr lvl="2"/>
            <a:r>
              <a:rPr dirty="0" err="1"/>
              <a:t>正文级别</a:t>
            </a:r>
            <a:r>
              <a:rPr dirty="0"/>
              <a:t> 3</a:t>
            </a:r>
            <a:endParaRPr dirty="0"/>
          </a:p>
          <a:p>
            <a:pPr lvl="3"/>
            <a:r>
              <a:rPr dirty="0" err="1"/>
              <a:t>正文级别</a:t>
            </a:r>
            <a:r>
              <a:rPr dirty="0"/>
              <a:t> 4</a:t>
            </a:r>
            <a:endParaRPr dirty="0"/>
          </a:p>
          <a:p>
            <a:pPr lvl="4"/>
            <a:r>
              <a:rPr dirty="0" err="1"/>
              <a:t>正文级别</a:t>
            </a:r>
            <a:r>
              <a:rPr dirty="0"/>
              <a:t> 5</a:t>
            </a:r>
            <a:endParaRPr dirty="0"/>
          </a:p>
        </p:txBody>
      </p:sp>
      <p:sp>
        <p:nvSpPr>
          <p:cNvPr id="6" name="幻灯片编号"/>
          <p:cNvSpPr txBox="1">
            <a:spLocks noGrp="1"/>
          </p:cNvSpPr>
          <p:nvPr>
            <p:ph type="sldNum" sz="quarter" idx="2"/>
          </p:nvPr>
        </p:nvSpPr>
        <p:spPr>
          <a:xfrm>
            <a:off x="8457718" y="6217851"/>
            <a:ext cx="279882" cy="276999"/>
          </a:xfrm>
          <a:prstGeom prst="rect">
            <a:avLst/>
          </a:prstGeom>
          <a:ln w="12700">
            <a:miter lim="400000"/>
          </a:ln>
        </p:spPr>
        <p:txBody>
          <a:bodyPr wrap="none" lIns="45719" rIns="45719" anchor="ctr">
            <a:spAutoFit/>
          </a:bodyPr>
          <a:lstStyle>
            <a:lvl1pPr algn="r">
              <a:defRPr sz="1200">
                <a:latin typeface="Arial" panose="020B0604020202020204"/>
                <a:ea typeface="FZLanTingKanHei-R-GBK" panose="02000000000000000000"/>
                <a:cs typeface="Arial" panose="020B0604020202020204"/>
                <a:sym typeface="Arial" panose="020B0604020202020204"/>
              </a:defRPr>
            </a:lvl1pPr>
          </a:lstStyle>
          <a:p>
            <a:pPr marL="0" marR="0" lvl="0" indent="0" algn="r" defTabSz="914400" rtl="0" eaLnBrk="1" fontAlgn="auto" latinLnBrk="0" hangingPunct="0">
              <a:lnSpc>
                <a:spcPct val="100000"/>
              </a:lnSpc>
              <a:spcBef>
                <a:spcPts val="0"/>
              </a:spcBef>
              <a:spcAft>
                <a:spcPts val="0"/>
              </a:spcAft>
              <a:buClrTx/>
              <a:buSzTx/>
              <a:buFontTx/>
              <a:buNone/>
              <a:defRPr/>
            </a:pPr>
            <a:fld id="{86CB4B4D-7CA3-9044-876B-883B54F8677D}" type="slidenum">
              <a:rPr kumimoji="0" lang="en-US" altLang="zh-CN" sz="1200" b="0" i="0" u="none" strike="noStrike" kern="0" cap="none" spc="0" normalizeH="0" baseline="0" noProof="0" smtClean="0">
                <a:ln>
                  <a:noFill/>
                </a:ln>
                <a:solidFill>
                  <a:srgbClr val="000000"/>
                </a:solidFill>
                <a:effectLst/>
                <a:uLnTx/>
                <a:uFillTx/>
                <a:latin typeface="Arial" panose="020B0604020202020204"/>
                <a:cs typeface="Arial" panose="020B0604020202020204"/>
                <a:sym typeface="Arial" panose="020B0604020202020204"/>
              </a:rPr>
            </a:fld>
            <a:endParaRPr kumimoji="0" lang="zh-CN" altLang="en-US" sz="1200" b="0" i="0" u="none" strike="noStrike" kern="0" cap="none" spc="0" normalizeH="0" baseline="0" noProof="0" dirty="0">
              <a:ln>
                <a:noFill/>
              </a:ln>
              <a:solidFill>
                <a:srgbClr val="000000"/>
              </a:solidFill>
              <a:effectLst/>
              <a:uLnTx/>
              <a:uFillTx/>
              <a:latin typeface="Arial" panose="020B0604020202020204"/>
              <a:cs typeface="Arial" panose="020B0604020202020204"/>
              <a:sym typeface="Arial" panose="020B0604020202020204"/>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ransition spd="med"/>
  <p:txStyles>
    <p:titleStyle>
      <a:lvl1pPr marL="685800" marR="0" indent="-685800" algn="ctr" defTabSz="914400" rtl="0" latinLnBrk="0">
        <a:lnSpc>
          <a:spcPct val="100000"/>
        </a:lnSpc>
        <a:spcBef>
          <a:spcPts val="0"/>
        </a:spcBef>
        <a:spcAft>
          <a:spcPts val="0"/>
        </a:spcAft>
        <a:buClrTx/>
        <a:buSzTx/>
        <a:buFontTx/>
        <a:buNone/>
        <a:defRPr sz="2400" b="1" i="0" u="none" strike="noStrike" cap="none" spc="0" baseline="0">
          <a:solidFill>
            <a:srgbClr val="000000"/>
          </a:solidFill>
          <a:uFillTx/>
          <a:latin typeface="微软雅黑" panose="020B0503020204020204" charset="-122"/>
          <a:ea typeface="FZLanTingKanHei-R-GBK" panose="02000000000000000000"/>
          <a:cs typeface="FZLanTingKanHei-R-GBK" panose="02000000000000000000"/>
          <a:sym typeface="微软雅黑" panose="020B0503020204020204" charset="-122"/>
        </a:defRPr>
      </a:lvl1pPr>
      <a:lvl2pPr marL="685800" marR="0" indent="-685800" algn="ctr" defTabSz="914400" rtl="0" latinLnBrk="0">
        <a:lnSpc>
          <a:spcPct val="100000"/>
        </a:lnSpc>
        <a:spcBef>
          <a:spcPts val="0"/>
        </a:spcBef>
        <a:spcAft>
          <a:spcPts val="0"/>
        </a:spcAft>
        <a:buClrTx/>
        <a:buSzTx/>
        <a:buFontTx/>
        <a:buNone/>
        <a:defRPr sz="2400" b="1" i="0" u="none" strike="noStrike" cap="none" spc="0" baseline="0">
          <a:solidFill>
            <a:srgbClr val="000000"/>
          </a:solidFill>
          <a:uFillTx/>
          <a:latin typeface="微软雅黑" panose="020B0503020204020204" charset="-122"/>
          <a:ea typeface="微软雅黑" panose="020B0503020204020204" charset="-122"/>
          <a:cs typeface="微软雅黑" panose="020B0503020204020204" charset="-122"/>
          <a:sym typeface="微软雅黑" panose="020B0503020204020204" charset="-122"/>
        </a:defRPr>
      </a:lvl2pPr>
      <a:lvl3pPr marL="685800" marR="0" indent="-685800" algn="ctr" defTabSz="914400" rtl="0" latinLnBrk="0">
        <a:lnSpc>
          <a:spcPct val="100000"/>
        </a:lnSpc>
        <a:spcBef>
          <a:spcPts val="0"/>
        </a:spcBef>
        <a:spcAft>
          <a:spcPts val="0"/>
        </a:spcAft>
        <a:buClrTx/>
        <a:buSzTx/>
        <a:buFontTx/>
        <a:buNone/>
        <a:defRPr sz="2400" b="1" i="0" u="none" strike="noStrike" cap="none" spc="0" baseline="0">
          <a:solidFill>
            <a:srgbClr val="000000"/>
          </a:solidFill>
          <a:uFillTx/>
          <a:latin typeface="微软雅黑" panose="020B0503020204020204" charset="-122"/>
          <a:ea typeface="微软雅黑" panose="020B0503020204020204" charset="-122"/>
          <a:cs typeface="微软雅黑" panose="020B0503020204020204" charset="-122"/>
          <a:sym typeface="微软雅黑" panose="020B0503020204020204" charset="-122"/>
        </a:defRPr>
      </a:lvl3pPr>
      <a:lvl4pPr marL="685800" marR="0" indent="-685800" algn="ctr" defTabSz="914400" rtl="0" latinLnBrk="0">
        <a:lnSpc>
          <a:spcPct val="100000"/>
        </a:lnSpc>
        <a:spcBef>
          <a:spcPts val="0"/>
        </a:spcBef>
        <a:spcAft>
          <a:spcPts val="0"/>
        </a:spcAft>
        <a:buClrTx/>
        <a:buSzTx/>
        <a:buFontTx/>
        <a:buNone/>
        <a:defRPr sz="2400" b="1" i="0" u="none" strike="noStrike" cap="none" spc="0" baseline="0">
          <a:solidFill>
            <a:srgbClr val="000000"/>
          </a:solidFill>
          <a:uFillTx/>
          <a:latin typeface="微软雅黑" panose="020B0503020204020204" charset="-122"/>
          <a:ea typeface="微软雅黑" panose="020B0503020204020204" charset="-122"/>
          <a:cs typeface="微软雅黑" panose="020B0503020204020204" charset="-122"/>
          <a:sym typeface="微软雅黑" panose="020B0503020204020204" charset="-122"/>
        </a:defRPr>
      </a:lvl4pPr>
      <a:lvl5pPr marL="685800" marR="0" indent="-685800" algn="ctr" defTabSz="914400" rtl="0" latinLnBrk="0">
        <a:lnSpc>
          <a:spcPct val="100000"/>
        </a:lnSpc>
        <a:spcBef>
          <a:spcPts val="0"/>
        </a:spcBef>
        <a:spcAft>
          <a:spcPts val="0"/>
        </a:spcAft>
        <a:buClrTx/>
        <a:buSzTx/>
        <a:buFontTx/>
        <a:buNone/>
        <a:defRPr sz="2400" b="1" i="0" u="none" strike="noStrike" cap="none" spc="0" baseline="0">
          <a:solidFill>
            <a:srgbClr val="000000"/>
          </a:solidFill>
          <a:uFillTx/>
          <a:latin typeface="微软雅黑" panose="020B0503020204020204" charset="-122"/>
          <a:ea typeface="微软雅黑" panose="020B0503020204020204" charset="-122"/>
          <a:cs typeface="微软雅黑" panose="020B0503020204020204" charset="-122"/>
          <a:sym typeface="微软雅黑" panose="020B0503020204020204" charset="-122"/>
        </a:defRPr>
      </a:lvl5pPr>
      <a:lvl6pPr marL="685800" marR="0" indent="-342900" algn="ctr" defTabSz="914400" rtl="0" latinLnBrk="0">
        <a:lnSpc>
          <a:spcPct val="100000"/>
        </a:lnSpc>
        <a:spcBef>
          <a:spcPts val="0"/>
        </a:spcBef>
        <a:spcAft>
          <a:spcPts val="0"/>
        </a:spcAft>
        <a:buClrTx/>
        <a:buSzTx/>
        <a:buFontTx/>
        <a:buNone/>
        <a:defRPr sz="2400" b="1" i="0" u="none" strike="noStrike" cap="none" spc="0" baseline="0">
          <a:solidFill>
            <a:srgbClr val="000000"/>
          </a:solidFill>
          <a:uFillTx/>
          <a:latin typeface="微软雅黑" panose="020B0503020204020204" charset="-122"/>
          <a:ea typeface="微软雅黑" panose="020B0503020204020204" charset="-122"/>
          <a:cs typeface="微软雅黑" panose="020B0503020204020204" charset="-122"/>
          <a:sym typeface="微软雅黑" panose="020B0503020204020204" charset="-122"/>
        </a:defRPr>
      </a:lvl6pPr>
      <a:lvl7pPr marL="685800" marR="0" indent="0" algn="ctr" defTabSz="914400" rtl="0" latinLnBrk="0">
        <a:lnSpc>
          <a:spcPct val="100000"/>
        </a:lnSpc>
        <a:spcBef>
          <a:spcPts val="0"/>
        </a:spcBef>
        <a:spcAft>
          <a:spcPts val="0"/>
        </a:spcAft>
        <a:buClrTx/>
        <a:buSzTx/>
        <a:buFontTx/>
        <a:buNone/>
        <a:defRPr sz="2400" b="1" i="0" u="none" strike="noStrike" cap="none" spc="0" baseline="0">
          <a:solidFill>
            <a:srgbClr val="000000"/>
          </a:solidFill>
          <a:uFillTx/>
          <a:latin typeface="微软雅黑" panose="020B0503020204020204" charset="-122"/>
          <a:ea typeface="微软雅黑" panose="020B0503020204020204" charset="-122"/>
          <a:cs typeface="微软雅黑" panose="020B0503020204020204" charset="-122"/>
          <a:sym typeface="微软雅黑" panose="020B0503020204020204" charset="-122"/>
        </a:defRPr>
      </a:lvl7pPr>
      <a:lvl8pPr marL="685800" marR="0" indent="342900" algn="ctr" defTabSz="914400" rtl="0" latinLnBrk="0">
        <a:lnSpc>
          <a:spcPct val="100000"/>
        </a:lnSpc>
        <a:spcBef>
          <a:spcPts val="0"/>
        </a:spcBef>
        <a:spcAft>
          <a:spcPts val="0"/>
        </a:spcAft>
        <a:buClrTx/>
        <a:buSzTx/>
        <a:buFontTx/>
        <a:buNone/>
        <a:defRPr sz="2400" b="1" i="0" u="none" strike="noStrike" cap="none" spc="0" baseline="0">
          <a:solidFill>
            <a:srgbClr val="000000"/>
          </a:solidFill>
          <a:uFillTx/>
          <a:latin typeface="微软雅黑" panose="020B0503020204020204" charset="-122"/>
          <a:ea typeface="微软雅黑" panose="020B0503020204020204" charset="-122"/>
          <a:cs typeface="微软雅黑" panose="020B0503020204020204" charset="-122"/>
          <a:sym typeface="微软雅黑" panose="020B0503020204020204" charset="-122"/>
        </a:defRPr>
      </a:lvl8pPr>
      <a:lvl9pPr marL="685800" marR="0" indent="685800" algn="ctr" defTabSz="914400" rtl="0" latinLnBrk="0">
        <a:lnSpc>
          <a:spcPct val="100000"/>
        </a:lnSpc>
        <a:spcBef>
          <a:spcPts val="0"/>
        </a:spcBef>
        <a:spcAft>
          <a:spcPts val="0"/>
        </a:spcAft>
        <a:buClrTx/>
        <a:buSzTx/>
        <a:buFontTx/>
        <a:buNone/>
        <a:defRPr sz="2400" b="1" i="0" u="none" strike="noStrike" cap="none" spc="0" baseline="0">
          <a:solidFill>
            <a:srgbClr val="000000"/>
          </a:solidFill>
          <a:uFillTx/>
          <a:latin typeface="微软雅黑" panose="020B0503020204020204" charset="-122"/>
          <a:ea typeface="微软雅黑" panose="020B0503020204020204" charset="-122"/>
          <a:cs typeface="微软雅黑" panose="020B0503020204020204" charset="-122"/>
          <a:sym typeface="微软雅黑" panose="020B0503020204020204" charset="-122"/>
        </a:defRPr>
      </a:lvl9pPr>
    </p:titleStyle>
    <p:bodyStyle>
      <a:lvl1pPr marL="257175" marR="0" indent="-257175" algn="l" defTabSz="914400" rtl="0" latinLnBrk="0">
        <a:lnSpc>
          <a:spcPct val="100000"/>
        </a:lnSpc>
        <a:spcBef>
          <a:spcPts val="500"/>
        </a:spcBef>
        <a:spcAft>
          <a:spcPts val="0"/>
        </a:spcAft>
        <a:buClrTx/>
        <a:buSzPct val="100000"/>
        <a:buFont typeface="Arial" panose="020B0604020202020204"/>
        <a:buChar char="•"/>
        <a:defRPr sz="2100" b="0" i="0" u="none" strike="noStrike" cap="none" spc="0" baseline="0">
          <a:solidFill>
            <a:srgbClr val="000000"/>
          </a:solidFill>
          <a:uFillTx/>
          <a:latin typeface="微软雅黑" panose="020B0503020204020204" charset="-122"/>
          <a:ea typeface="FZLanTingKanHei-R-GBK" panose="02000000000000000000"/>
          <a:cs typeface="FZLanTingKanHei-R-GBK" panose="02000000000000000000"/>
          <a:sym typeface="微软雅黑" panose="020B0503020204020204" charset="-122"/>
        </a:defRPr>
      </a:lvl1pPr>
      <a:lvl2pPr marL="643255" marR="0" indent="-300355" algn="l" defTabSz="914400" rtl="0" latinLnBrk="0">
        <a:lnSpc>
          <a:spcPct val="100000"/>
        </a:lnSpc>
        <a:spcBef>
          <a:spcPts val="500"/>
        </a:spcBef>
        <a:spcAft>
          <a:spcPts val="0"/>
        </a:spcAft>
        <a:buClrTx/>
        <a:buSzPct val="100000"/>
        <a:buFont typeface="Arial" panose="020B0604020202020204"/>
        <a:buChar char="–"/>
        <a:defRPr sz="2100" b="0" i="0" u="none" strike="noStrike" cap="none" spc="0" baseline="0">
          <a:solidFill>
            <a:srgbClr val="000000"/>
          </a:solidFill>
          <a:uFillTx/>
          <a:latin typeface="微软雅黑" panose="020B0503020204020204" charset="-122"/>
          <a:ea typeface="FZLanTingKanHei-R-GBK" panose="02000000000000000000"/>
          <a:cs typeface="FZLanTingKanHei-R-GBK" panose="02000000000000000000"/>
          <a:sym typeface="微软雅黑" panose="020B0503020204020204" charset="-122"/>
        </a:defRPr>
      </a:lvl2pPr>
      <a:lvl3pPr marL="885825" marR="0" indent="-200025" algn="l" defTabSz="914400" rtl="0" latinLnBrk="0">
        <a:lnSpc>
          <a:spcPct val="100000"/>
        </a:lnSpc>
        <a:spcBef>
          <a:spcPts val="500"/>
        </a:spcBef>
        <a:spcAft>
          <a:spcPts val="0"/>
        </a:spcAft>
        <a:buClrTx/>
        <a:buSzPct val="100000"/>
        <a:buFont typeface="Arial" panose="020B0604020202020204"/>
        <a:buChar char="•"/>
        <a:defRPr sz="2100" b="0" i="0" u="none" strike="noStrike" cap="none" spc="0" baseline="0">
          <a:solidFill>
            <a:srgbClr val="000000"/>
          </a:solidFill>
          <a:uFillTx/>
          <a:latin typeface="微软雅黑" panose="020B0503020204020204" charset="-122"/>
          <a:ea typeface="FZLanTingKanHei-R-GBK" panose="02000000000000000000"/>
          <a:cs typeface="FZLanTingKanHei-R-GBK" panose="02000000000000000000"/>
          <a:sym typeface="微软雅黑" panose="020B0503020204020204" charset="-122"/>
        </a:defRPr>
      </a:lvl3pPr>
      <a:lvl4pPr marL="1328420" marR="0" indent="-299720" algn="l" defTabSz="914400" rtl="0" latinLnBrk="0">
        <a:lnSpc>
          <a:spcPct val="100000"/>
        </a:lnSpc>
        <a:spcBef>
          <a:spcPts val="500"/>
        </a:spcBef>
        <a:spcAft>
          <a:spcPts val="0"/>
        </a:spcAft>
        <a:buClrTx/>
        <a:buSzPct val="100000"/>
        <a:buFont typeface="Arial" panose="020B0604020202020204"/>
        <a:buChar char="–"/>
        <a:defRPr sz="2100" b="0" i="0" u="none" strike="noStrike" cap="none" spc="0" baseline="0">
          <a:solidFill>
            <a:srgbClr val="000000"/>
          </a:solidFill>
          <a:uFillTx/>
          <a:latin typeface="微软雅黑" panose="020B0503020204020204" charset="-122"/>
          <a:ea typeface="FZLanTingKanHei-R-GBK" panose="02000000000000000000"/>
          <a:cs typeface="FZLanTingKanHei-R-GBK" panose="02000000000000000000"/>
          <a:sym typeface="微软雅黑" panose="020B0503020204020204" charset="-122"/>
        </a:defRPr>
      </a:lvl4pPr>
      <a:lvl5pPr marL="1671320" marR="0" indent="-299720" algn="l" defTabSz="914400" rtl="0" latinLnBrk="0">
        <a:lnSpc>
          <a:spcPct val="100000"/>
        </a:lnSpc>
        <a:spcBef>
          <a:spcPts val="500"/>
        </a:spcBef>
        <a:spcAft>
          <a:spcPts val="0"/>
        </a:spcAft>
        <a:buClrTx/>
        <a:buSzPct val="100000"/>
        <a:buFont typeface="Arial" panose="020B0604020202020204"/>
        <a:buChar char="»"/>
        <a:defRPr sz="2100" b="0" i="0" u="none" strike="noStrike" cap="none" spc="0" baseline="0">
          <a:solidFill>
            <a:srgbClr val="000000"/>
          </a:solidFill>
          <a:uFillTx/>
          <a:latin typeface="微软雅黑" panose="020B0503020204020204" charset="-122"/>
          <a:ea typeface="FZLanTingKanHei-R-GBK" panose="02000000000000000000"/>
          <a:cs typeface="FZLanTingKanHei-R-GBK" panose="02000000000000000000"/>
          <a:sym typeface="微软雅黑" panose="020B0503020204020204" charset="-122"/>
        </a:defRPr>
      </a:lvl5pPr>
      <a:lvl6pPr marL="2014220" marR="0" indent="-299720" algn="l" defTabSz="914400" rtl="0" latinLnBrk="0">
        <a:lnSpc>
          <a:spcPct val="100000"/>
        </a:lnSpc>
        <a:spcBef>
          <a:spcPts val="500"/>
        </a:spcBef>
        <a:spcAft>
          <a:spcPts val="0"/>
        </a:spcAft>
        <a:buClrTx/>
        <a:buSzPct val="100000"/>
        <a:buFont typeface="Arial" panose="020B0604020202020204"/>
        <a:buChar char="»"/>
        <a:defRPr sz="2100" b="0" i="0" u="none" strike="noStrike" cap="none" spc="0" baseline="0">
          <a:solidFill>
            <a:srgbClr val="000000"/>
          </a:solidFill>
          <a:uFillTx/>
          <a:latin typeface="微软雅黑" panose="020B0503020204020204" charset="-122"/>
          <a:ea typeface="微软雅黑" panose="020B0503020204020204" charset="-122"/>
          <a:cs typeface="微软雅黑" panose="020B0503020204020204" charset="-122"/>
          <a:sym typeface="微软雅黑" panose="020B0503020204020204" charset="-122"/>
        </a:defRPr>
      </a:lvl6pPr>
      <a:lvl7pPr marL="2357120" marR="0" indent="-299720" algn="l" defTabSz="914400" rtl="0" latinLnBrk="0">
        <a:lnSpc>
          <a:spcPct val="100000"/>
        </a:lnSpc>
        <a:spcBef>
          <a:spcPts val="500"/>
        </a:spcBef>
        <a:spcAft>
          <a:spcPts val="0"/>
        </a:spcAft>
        <a:buClrTx/>
        <a:buSzPct val="100000"/>
        <a:buFont typeface="Arial" panose="020B0604020202020204"/>
        <a:buChar char="»"/>
        <a:defRPr sz="2100" b="0" i="0" u="none" strike="noStrike" cap="none" spc="0" baseline="0">
          <a:solidFill>
            <a:srgbClr val="000000"/>
          </a:solidFill>
          <a:uFillTx/>
          <a:latin typeface="微软雅黑" panose="020B0503020204020204" charset="-122"/>
          <a:ea typeface="微软雅黑" panose="020B0503020204020204" charset="-122"/>
          <a:cs typeface="微软雅黑" panose="020B0503020204020204" charset="-122"/>
          <a:sym typeface="微软雅黑" panose="020B0503020204020204" charset="-122"/>
        </a:defRPr>
      </a:lvl7pPr>
      <a:lvl8pPr marL="2700020" marR="0" indent="-299720" algn="l" defTabSz="914400" rtl="0" latinLnBrk="0">
        <a:lnSpc>
          <a:spcPct val="100000"/>
        </a:lnSpc>
        <a:spcBef>
          <a:spcPts val="500"/>
        </a:spcBef>
        <a:spcAft>
          <a:spcPts val="0"/>
        </a:spcAft>
        <a:buClrTx/>
        <a:buSzPct val="100000"/>
        <a:buFont typeface="Arial" panose="020B0604020202020204"/>
        <a:buChar char="»"/>
        <a:defRPr sz="2100" b="0" i="0" u="none" strike="noStrike" cap="none" spc="0" baseline="0">
          <a:solidFill>
            <a:srgbClr val="000000"/>
          </a:solidFill>
          <a:uFillTx/>
          <a:latin typeface="微软雅黑" panose="020B0503020204020204" charset="-122"/>
          <a:ea typeface="微软雅黑" panose="020B0503020204020204" charset="-122"/>
          <a:cs typeface="微软雅黑" panose="020B0503020204020204" charset="-122"/>
          <a:sym typeface="微软雅黑" panose="020B0503020204020204" charset="-122"/>
        </a:defRPr>
      </a:lvl8pPr>
      <a:lvl9pPr marL="3042920" marR="0" indent="-299720" algn="l" defTabSz="914400" rtl="0" latinLnBrk="0">
        <a:lnSpc>
          <a:spcPct val="100000"/>
        </a:lnSpc>
        <a:spcBef>
          <a:spcPts val="500"/>
        </a:spcBef>
        <a:spcAft>
          <a:spcPts val="0"/>
        </a:spcAft>
        <a:buClrTx/>
        <a:buSzPct val="100000"/>
        <a:buFont typeface="Arial" panose="020B0604020202020204"/>
        <a:buChar char="»"/>
        <a:defRPr sz="2100" b="0" i="0" u="none" strike="noStrike" cap="none" spc="0" baseline="0">
          <a:solidFill>
            <a:srgbClr val="000000"/>
          </a:solidFill>
          <a:uFillTx/>
          <a:latin typeface="微软雅黑" panose="020B0503020204020204" charset="-122"/>
          <a:ea typeface="微软雅黑" panose="020B0503020204020204" charset="-122"/>
          <a:cs typeface="微软雅黑" panose="020B0503020204020204" charset="-122"/>
          <a:sym typeface="微软雅黑" panose="020B0503020204020204" charset="-122"/>
        </a:defRPr>
      </a:lvl9pPr>
    </p:bodyStyle>
    <p:otherStyle>
      <a:lvl1pPr marL="0" marR="0" indent="0" algn="r" defTabSz="914400" rtl="0" latinLnBrk="0">
        <a:lnSpc>
          <a:spcPct val="100000"/>
        </a:lnSpc>
        <a:spcBef>
          <a:spcPts val="0"/>
        </a:spcBef>
        <a:spcAft>
          <a:spcPts val="0"/>
        </a:spcAft>
        <a:buClrTx/>
        <a:buSzTx/>
        <a:buFontTx/>
        <a:buNone/>
        <a:defRPr sz="1200" b="0" i="0" u="none" strike="noStrike" cap="none" spc="0" baseline="0">
          <a:solidFill>
            <a:schemeClr val="tx1"/>
          </a:solidFill>
          <a:uFillTx/>
          <a:latin typeface="+mn-lt"/>
          <a:ea typeface="+mn-ea"/>
          <a:cs typeface="+mn-cs"/>
          <a:sym typeface="Arial" panose="020B0604020202020204"/>
        </a:defRPr>
      </a:lvl1pPr>
      <a:lvl2pPr marL="0" marR="0" indent="457200" algn="r" defTabSz="914400" rtl="0" latinLnBrk="0">
        <a:lnSpc>
          <a:spcPct val="100000"/>
        </a:lnSpc>
        <a:spcBef>
          <a:spcPts val="0"/>
        </a:spcBef>
        <a:spcAft>
          <a:spcPts val="0"/>
        </a:spcAft>
        <a:buClrTx/>
        <a:buSzTx/>
        <a:buFontTx/>
        <a:buNone/>
        <a:defRPr sz="1200" b="0" i="0" u="none" strike="noStrike" cap="none" spc="0" baseline="0">
          <a:solidFill>
            <a:schemeClr val="tx1"/>
          </a:solidFill>
          <a:uFillTx/>
          <a:latin typeface="+mn-lt"/>
          <a:ea typeface="+mn-ea"/>
          <a:cs typeface="+mn-cs"/>
          <a:sym typeface="Arial" panose="020B0604020202020204"/>
        </a:defRPr>
      </a:lvl2pPr>
      <a:lvl3pPr marL="0" marR="0" indent="914400" algn="r" defTabSz="914400" rtl="0" latinLnBrk="0">
        <a:lnSpc>
          <a:spcPct val="100000"/>
        </a:lnSpc>
        <a:spcBef>
          <a:spcPts val="0"/>
        </a:spcBef>
        <a:spcAft>
          <a:spcPts val="0"/>
        </a:spcAft>
        <a:buClrTx/>
        <a:buSzTx/>
        <a:buFontTx/>
        <a:buNone/>
        <a:defRPr sz="1200" b="0" i="0" u="none" strike="noStrike" cap="none" spc="0" baseline="0">
          <a:solidFill>
            <a:schemeClr val="tx1"/>
          </a:solidFill>
          <a:uFillTx/>
          <a:latin typeface="+mn-lt"/>
          <a:ea typeface="+mn-ea"/>
          <a:cs typeface="+mn-cs"/>
          <a:sym typeface="Arial" panose="020B0604020202020204"/>
        </a:defRPr>
      </a:lvl3pPr>
      <a:lvl4pPr marL="0" marR="0" indent="1371600" algn="r" defTabSz="914400" rtl="0" latinLnBrk="0">
        <a:lnSpc>
          <a:spcPct val="100000"/>
        </a:lnSpc>
        <a:spcBef>
          <a:spcPts val="0"/>
        </a:spcBef>
        <a:spcAft>
          <a:spcPts val="0"/>
        </a:spcAft>
        <a:buClrTx/>
        <a:buSzTx/>
        <a:buFontTx/>
        <a:buNone/>
        <a:defRPr sz="1200" b="0" i="0" u="none" strike="noStrike" cap="none" spc="0" baseline="0">
          <a:solidFill>
            <a:schemeClr val="tx1"/>
          </a:solidFill>
          <a:uFillTx/>
          <a:latin typeface="+mn-lt"/>
          <a:ea typeface="+mn-ea"/>
          <a:cs typeface="+mn-cs"/>
          <a:sym typeface="Arial" panose="020B0604020202020204"/>
        </a:defRPr>
      </a:lvl4pPr>
      <a:lvl5pPr marL="0" marR="0" indent="1828800" algn="r" defTabSz="914400" rtl="0" latinLnBrk="0">
        <a:lnSpc>
          <a:spcPct val="100000"/>
        </a:lnSpc>
        <a:spcBef>
          <a:spcPts val="0"/>
        </a:spcBef>
        <a:spcAft>
          <a:spcPts val="0"/>
        </a:spcAft>
        <a:buClrTx/>
        <a:buSzTx/>
        <a:buFontTx/>
        <a:buNone/>
        <a:defRPr sz="1200" b="0" i="0" u="none" strike="noStrike" cap="none" spc="0" baseline="0">
          <a:solidFill>
            <a:schemeClr val="tx1"/>
          </a:solidFill>
          <a:uFillTx/>
          <a:latin typeface="+mn-lt"/>
          <a:ea typeface="+mn-ea"/>
          <a:cs typeface="+mn-cs"/>
          <a:sym typeface="Arial" panose="020B0604020202020204"/>
        </a:defRPr>
      </a:lvl5pPr>
      <a:lvl6pPr marL="0" marR="0" indent="2286000" algn="r" defTabSz="914400" rtl="0" latinLnBrk="0">
        <a:lnSpc>
          <a:spcPct val="100000"/>
        </a:lnSpc>
        <a:spcBef>
          <a:spcPts val="0"/>
        </a:spcBef>
        <a:spcAft>
          <a:spcPts val="0"/>
        </a:spcAft>
        <a:buClrTx/>
        <a:buSzTx/>
        <a:buFontTx/>
        <a:buNone/>
        <a:defRPr sz="1200" b="0" i="0" u="none" strike="noStrike" cap="none" spc="0" baseline="0">
          <a:solidFill>
            <a:schemeClr val="tx1"/>
          </a:solidFill>
          <a:uFillTx/>
          <a:latin typeface="+mn-lt"/>
          <a:ea typeface="+mn-ea"/>
          <a:cs typeface="+mn-cs"/>
          <a:sym typeface="Arial" panose="020B0604020202020204"/>
        </a:defRPr>
      </a:lvl6pPr>
      <a:lvl7pPr marL="0" marR="0" indent="2743200" algn="r" defTabSz="914400" rtl="0" latinLnBrk="0">
        <a:lnSpc>
          <a:spcPct val="100000"/>
        </a:lnSpc>
        <a:spcBef>
          <a:spcPts val="0"/>
        </a:spcBef>
        <a:spcAft>
          <a:spcPts val="0"/>
        </a:spcAft>
        <a:buClrTx/>
        <a:buSzTx/>
        <a:buFontTx/>
        <a:buNone/>
        <a:defRPr sz="1200" b="0" i="0" u="none" strike="noStrike" cap="none" spc="0" baseline="0">
          <a:solidFill>
            <a:schemeClr val="tx1"/>
          </a:solidFill>
          <a:uFillTx/>
          <a:latin typeface="+mn-lt"/>
          <a:ea typeface="+mn-ea"/>
          <a:cs typeface="+mn-cs"/>
          <a:sym typeface="Arial" panose="020B0604020202020204"/>
        </a:defRPr>
      </a:lvl7pPr>
      <a:lvl8pPr marL="0" marR="0" indent="3200400" algn="r" defTabSz="914400" rtl="0" latinLnBrk="0">
        <a:lnSpc>
          <a:spcPct val="100000"/>
        </a:lnSpc>
        <a:spcBef>
          <a:spcPts val="0"/>
        </a:spcBef>
        <a:spcAft>
          <a:spcPts val="0"/>
        </a:spcAft>
        <a:buClrTx/>
        <a:buSzTx/>
        <a:buFontTx/>
        <a:buNone/>
        <a:defRPr sz="1200" b="0" i="0" u="none" strike="noStrike" cap="none" spc="0" baseline="0">
          <a:solidFill>
            <a:schemeClr val="tx1"/>
          </a:solidFill>
          <a:uFillTx/>
          <a:latin typeface="+mn-lt"/>
          <a:ea typeface="+mn-ea"/>
          <a:cs typeface="+mn-cs"/>
          <a:sym typeface="Arial" panose="020B0604020202020204"/>
        </a:defRPr>
      </a:lvl8pPr>
      <a:lvl9pPr marL="0" marR="0" indent="3657600" algn="r" defTabSz="914400" rtl="0" latinLnBrk="0">
        <a:lnSpc>
          <a:spcPct val="100000"/>
        </a:lnSpc>
        <a:spcBef>
          <a:spcPts val="0"/>
        </a:spcBef>
        <a:spcAft>
          <a:spcPts val="0"/>
        </a:spcAft>
        <a:buClrTx/>
        <a:buSzTx/>
        <a:buFontTx/>
        <a:buNone/>
        <a:defRPr sz="1200" b="0" i="0" u="none" strike="noStrike" cap="none" spc="0" baseline="0">
          <a:solidFill>
            <a:schemeClr val="tx1"/>
          </a:solidFill>
          <a:uFillTx/>
          <a:latin typeface="+mn-lt"/>
          <a:ea typeface="+mn-ea"/>
          <a:cs typeface="+mn-cs"/>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6.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image" Target="../media/image9.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image" Target="../media/image10.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image" Target="../media/image12.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1.xml"/><Relationship Id="rId2" Type="http://schemas.openxmlformats.org/officeDocument/2006/relationships/image" Target="../media/image13.png"/><Relationship Id="rId1" Type="http://schemas.openxmlformats.org/officeDocument/2006/relationships/tags" Target="../tags/tag1.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image" Target="../media/image14.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xml"/><Relationship Id="rId1" Type="http://schemas.openxmlformats.org/officeDocument/2006/relationships/image" Target="../media/image15.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xml"/><Relationship Id="rId1" Type="http://schemas.openxmlformats.org/officeDocument/2006/relationships/image" Target="../media/image16.jpe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xml"/><Relationship Id="rId1" Type="http://schemas.openxmlformats.org/officeDocument/2006/relationships/image" Target="../media/image17.jpe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xml"/><Relationship Id="rId1" Type="http://schemas.openxmlformats.org/officeDocument/2006/relationships/image" Target="../media/image18.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xml"/><Relationship Id="rId1" Type="http://schemas.openxmlformats.org/officeDocument/2006/relationships/image" Target="../media/image19.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xml"/><Relationship Id="rId1" Type="http://schemas.openxmlformats.org/officeDocument/2006/relationships/image" Target="../media/image20.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xml"/><Relationship Id="rId1" Type="http://schemas.openxmlformats.org/officeDocument/2006/relationships/image" Target="../media/image21.png"/></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xml"/><Relationship Id="rId1" Type="http://schemas.openxmlformats.org/officeDocument/2006/relationships/image" Target="../media/image22.png"/></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xml"/><Relationship Id="rId1" Type="http://schemas.openxmlformats.org/officeDocument/2006/relationships/image" Target="../media/image23.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xml"/><Relationship Id="rId1" Type="http://schemas.openxmlformats.org/officeDocument/2006/relationships/image" Target="../media/image11.pn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标题 1"/>
          <p:cNvSpPr txBox="1">
            <a:spLocks noGrp="1"/>
          </p:cNvSpPr>
          <p:nvPr>
            <p:ph type="title"/>
          </p:nvPr>
        </p:nvSpPr>
        <p:spPr>
          <a:xfrm>
            <a:off x="1610360" y="3703955"/>
            <a:ext cx="8188960" cy="1804670"/>
          </a:xfrm>
          <a:prstGeom prst="rect">
            <a:avLst/>
          </a:prstGeom>
        </p:spPr>
        <p:txBody>
          <a:bodyPr>
            <a:normAutofit fontScale="90000"/>
          </a:bodyPr>
          <a:lstStyle/>
          <a:p>
            <a:pPr algn="ctr" hangingPunct="0"/>
            <a:r>
              <a:rPr kumimoji="1" lang="en-US" altLang="zh-CN" dirty="0">
                <a:latin typeface="黑体" panose="02010609060101010101" charset="-122"/>
                <a:ea typeface="黑体" panose="02010609060101010101" charset="-122"/>
                <a:cs typeface="Calibri" panose="020F0502020204030204"/>
                <a:sym typeface="Calibri" panose="020F0502020204030204"/>
              </a:rPr>
              <a:t>  </a:t>
            </a:r>
            <a:r>
              <a:rPr kumimoji="1" lang="zh-CN" altLang="en-US" dirty="0">
                <a:latin typeface="黑体" panose="02010609060101010101" charset="-122"/>
                <a:ea typeface="黑体" panose="02010609060101010101" charset="-122"/>
                <a:cs typeface="Calibri" panose="020F0502020204030204"/>
                <a:sym typeface="Calibri" panose="020F0502020204030204"/>
              </a:rPr>
              <a:t>智能推荐系统</a:t>
            </a:r>
            <a:br>
              <a:rPr kumimoji="1" lang="zh-CN" altLang="en-US" dirty="0">
                <a:latin typeface="黑体" panose="02010609060101010101" charset="-122"/>
                <a:ea typeface="黑体" panose="02010609060101010101" charset="-122"/>
                <a:cs typeface="Calibri" panose="020F0502020204030204"/>
                <a:sym typeface="Calibri" panose="020F0502020204030204"/>
              </a:rPr>
            </a:br>
            <a:br>
              <a:rPr kumimoji="1" lang="zh-CN" altLang="en-US" dirty="0">
                <a:latin typeface="黑体" panose="02010609060101010101" charset="-122"/>
                <a:ea typeface="黑体" panose="02010609060101010101" charset="-122"/>
                <a:cs typeface="Calibri" panose="020F0502020204030204"/>
                <a:sym typeface="Calibri" panose="020F0502020204030204"/>
              </a:rPr>
            </a:br>
            <a:r>
              <a:rPr kumimoji="1" lang="zh-CN" altLang="en-US" sz="2800" dirty="0">
                <a:latin typeface="黑体" panose="02010609060101010101" charset="-122"/>
                <a:ea typeface="黑体" panose="02010609060101010101" charset="-122"/>
                <a:cs typeface="Calibri" panose="020F0502020204030204"/>
                <a:sym typeface="Calibri" panose="020F0502020204030204"/>
              </a:rPr>
              <a:t>薛  峰   </a:t>
            </a:r>
            <a:endParaRPr kumimoji="1" lang="zh-CN" altLang="en-US" sz="2800" dirty="0">
              <a:latin typeface="黑体" panose="02010609060101010101" charset="-122"/>
              <a:ea typeface="黑体" panose="02010609060101010101" charset="-122"/>
              <a:cs typeface="Calibri" panose="020F0502020204030204"/>
              <a:sym typeface="Calibri" panose="020F0502020204030204"/>
            </a:endParaRPr>
          </a:p>
        </p:txBody>
      </p:sp>
      <p:pic>
        <p:nvPicPr>
          <p:cNvPr id="2" name="图片 1"/>
          <p:cNvPicPr>
            <a:picLocks noChangeAspect="1"/>
          </p:cNvPicPr>
          <p:nvPr/>
        </p:nvPicPr>
        <p:blipFill>
          <a:blip r:embed="rId1"/>
          <a:stretch>
            <a:fillRect/>
          </a:stretch>
        </p:blipFill>
        <p:spPr>
          <a:xfrm>
            <a:off x="0" y="542925"/>
            <a:ext cx="12192000" cy="2746375"/>
          </a:xfrm>
          <a:prstGeom prst="rect">
            <a:avLst/>
          </a:prstGeom>
        </p:spPr>
      </p:pic>
    </p:spTree>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en-US" altLang="zh-CN" b="0" dirty="0" smtClean="0">
                <a:sym typeface="+mn-ea"/>
              </a:rPr>
              <a:t>2.1.4 </a:t>
            </a:r>
            <a:r>
              <a:rPr kumimoji="1" lang="zh-CN" altLang="en-US" b="0" dirty="0" smtClean="0">
                <a:sym typeface="+mn-ea"/>
              </a:rPr>
              <a:t>用</a:t>
            </a:r>
            <a:r>
              <a:rPr kumimoji="1" lang="zh-CN" altLang="en-US" b="0" dirty="0">
                <a:sym typeface="+mn-ea"/>
              </a:rPr>
              <a:t>户交互模块</a:t>
            </a:r>
            <a:endParaRPr kumimoji="1" lang="zh-CN" altLang="en-US" b="0" dirty="0">
              <a:sym typeface="+mn-ea"/>
            </a:endParaRPr>
          </a:p>
        </p:txBody>
      </p:sp>
      <p:sp>
        <p:nvSpPr>
          <p:cNvPr id="3" name="文本占位符 2"/>
          <p:cNvSpPr>
            <a:spLocks noGrp="1"/>
          </p:cNvSpPr>
          <p:nvPr>
            <p:ph type="body" idx="1"/>
          </p:nvPr>
        </p:nvSpPr>
        <p:spPr>
          <a:xfrm>
            <a:off x="609600" y="1155065"/>
            <a:ext cx="10972800" cy="4787900"/>
          </a:xfrm>
        </p:spPr>
        <p:txBody>
          <a:bodyPr>
            <a:normAutofit lnSpcReduction="10000"/>
          </a:bodyPr>
          <a:lstStyle/>
          <a:p>
            <a:pPr indent="0" eaLnBrk="1" fontAlgn="auto" hangingPunct="1">
              <a:lnSpc>
                <a:spcPct val="150000"/>
              </a:lnSpc>
              <a:spcAft>
                <a:spcPts val="600"/>
              </a:spcAft>
            </a:pPr>
            <a:r>
              <a:rPr lang="zh-CN" altLang="en-US" sz="1800" dirty="0"/>
              <a:t>大部分的推荐系统都是通过</a:t>
            </a:r>
            <a:r>
              <a:rPr lang="en-US" altLang="zh-CN" sz="1800" dirty="0"/>
              <a:t>Web</a:t>
            </a:r>
            <a:r>
              <a:rPr lang="zh-CN" altLang="en-US" sz="1800" dirty="0"/>
              <a:t>，或者移动应用呈现给用户，并与用户交互。其主要功能：</a:t>
            </a:r>
            <a:endParaRPr lang="zh-CN" altLang="en-US" sz="1800" dirty="0"/>
          </a:p>
          <a:p>
            <a:pPr lvl="1" indent="0" eaLnBrk="1" fontAlgn="auto" hangingPunct="1">
              <a:lnSpc>
                <a:spcPct val="150000"/>
              </a:lnSpc>
              <a:spcAft>
                <a:spcPts val="600"/>
              </a:spcAft>
            </a:pPr>
            <a:endParaRPr lang="en-US" altLang="zh-CN" sz="1600" dirty="0" smtClean="0"/>
          </a:p>
          <a:p>
            <a:pPr lvl="1" indent="0" eaLnBrk="1" fontAlgn="auto" hangingPunct="1">
              <a:lnSpc>
                <a:spcPct val="150000"/>
              </a:lnSpc>
              <a:spcAft>
                <a:spcPts val="600"/>
              </a:spcAft>
              <a:buNone/>
            </a:pPr>
            <a:r>
              <a:rPr lang="zh-CN" altLang="en-US" dirty="0" smtClean="0"/>
              <a:t>（</a:t>
            </a:r>
            <a:r>
              <a:rPr lang="en-US" altLang="zh-CN" dirty="0"/>
              <a:t>1</a:t>
            </a:r>
            <a:r>
              <a:rPr lang="zh-CN" altLang="en-US" dirty="0"/>
              <a:t>）以友好、简洁的方式将推荐结果</a:t>
            </a:r>
            <a:r>
              <a:rPr lang="zh-CN" altLang="en-US" dirty="0">
                <a:solidFill>
                  <a:srgbClr val="0000FF"/>
                </a:solidFill>
              </a:rPr>
              <a:t>呈现给用户</a:t>
            </a:r>
            <a:r>
              <a:rPr lang="zh-CN" altLang="en-US" dirty="0"/>
              <a:t>，让用户获得最佳的体验，让商品获得最高的点击率、转化率。指标控制：支持高并发访问、快速响应（</a:t>
            </a:r>
            <a:r>
              <a:rPr lang="en-US" altLang="zh-CN" dirty="0"/>
              <a:t>200-</a:t>
            </a:r>
            <a:r>
              <a:rPr lang="en-US" altLang="zh-CN" dirty="0" err="1"/>
              <a:t>300ms</a:t>
            </a:r>
            <a:r>
              <a:rPr lang="zh-CN" altLang="en-US" dirty="0"/>
              <a:t>）；</a:t>
            </a:r>
            <a:endParaRPr lang="en-US" altLang="zh-CN" dirty="0" smtClean="0"/>
          </a:p>
          <a:p>
            <a:pPr lvl="1" indent="0" eaLnBrk="1" fontAlgn="auto" hangingPunct="1">
              <a:lnSpc>
                <a:spcPct val="150000"/>
              </a:lnSpc>
              <a:spcAft>
                <a:spcPts val="600"/>
              </a:spcAft>
              <a:buNone/>
            </a:pPr>
            <a:r>
              <a:rPr lang="zh-CN" altLang="en-US" dirty="0" smtClean="0"/>
              <a:t>（</a:t>
            </a:r>
            <a:r>
              <a:rPr lang="en-US" altLang="zh-CN" dirty="0"/>
              <a:t>2</a:t>
            </a:r>
            <a:r>
              <a:rPr lang="zh-CN" altLang="en-US" dirty="0"/>
              <a:t>）通过</a:t>
            </a:r>
            <a:r>
              <a:rPr lang="en-US" altLang="zh-CN" dirty="0"/>
              <a:t>UI</a:t>
            </a:r>
            <a:r>
              <a:rPr lang="zh-CN" altLang="en-US" dirty="0"/>
              <a:t>的</a:t>
            </a:r>
            <a:r>
              <a:rPr lang="zh-CN" altLang="en-US" dirty="0">
                <a:solidFill>
                  <a:srgbClr val="0000FF"/>
                </a:solidFill>
              </a:rPr>
              <a:t>埋点设计</a:t>
            </a:r>
            <a:r>
              <a:rPr lang="zh-CN" altLang="en-US" dirty="0"/>
              <a:t>，获得粒度精细的用户交互日志，为推荐算法模块提供更丰富的数据，使得推荐结果更加精准；</a:t>
            </a:r>
            <a:endParaRPr lang="en-US" altLang="zh-CN" dirty="0" smtClean="0"/>
          </a:p>
          <a:p>
            <a:pPr lvl="1" indent="0" eaLnBrk="1" fontAlgn="auto" hangingPunct="1">
              <a:lnSpc>
                <a:spcPct val="150000"/>
              </a:lnSpc>
              <a:spcAft>
                <a:spcPts val="600"/>
              </a:spcAft>
              <a:buNone/>
            </a:pPr>
            <a:r>
              <a:rPr lang="zh-CN" altLang="en-US" dirty="0" smtClean="0"/>
              <a:t>（</a:t>
            </a:r>
            <a:r>
              <a:rPr lang="en-US" altLang="zh-CN" dirty="0"/>
              <a:t>3</a:t>
            </a:r>
            <a:r>
              <a:rPr lang="zh-CN" altLang="en-US" dirty="0"/>
              <a:t>）</a:t>
            </a:r>
            <a:r>
              <a:rPr lang="zh-CN" altLang="en-US" dirty="0">
                <a:solidFill>
                  <a:srgbClr val="0000FF"/>
                </a:solidFill>
              </a:rPr>
              <a:t>用户交互模块</a:t>
            </a:r>
            <a:r>
              <a:rPr lang="zh-CN" altLang="en-US" dirty="0"/>
              <a:t>：需要从推荐模块获取推荐列表，并从后台获取列表物品的详细信息。</a:t>
            </a:r>
            <a:endParaRPr lang="zh-CN" altLang="en-US" dirty="0"/>
          </a:p>
          <a:p>
            <a:pPr lvl="1" indent="0" eaLnBrk="1" fontAlgn="auto" hangingPunct="1">
              <a:lnSpc>
                <a:spcPct val="150000"/>
              </a:lnSpc>
              <a:spcAft>
                <a:spcPts val="600"/>
              </a:spcAft>
              <a:buNone/>
            </a:pPr>
            <a:r>
              <a:rPr lang="zh-CN" altLang="en-US" dirty="0" smtClean="0"/>
              <a:t>（</a:t>
            </a:r>
            <a:r>
              <a:rPr lang="en-US" altLang="zh-CN" dirty="0" smtClean="0"/>
              <a:t>4</a:t>
            </a:r>
            <a:r>
              <a:rPr lang="zh-CN" altLang="en-US" dirty="0" smtClean="0"/>
              <a:t>）</a:t>
            </a:r>
            <a:r>
              <a:rPr lang="zh-CN" altLang="en-US" dirty="0">
                <a:solidFill>
                  <a:srgbClr val="0000FF"/>
                </a:solidFill>
              </a:rPr>
              <a:t>一些工程实践</a:t>
            </a:r>
            <a:r>
              <a:rPr lang="zh-CN" altLang="en-US" dirty="0"/>
              <a:t>：前端</a:t>
            </a:r>
            <a:r>
              <a:rPr lang="en-US" altLang="zh-CN" dirty="0"/>
              <a:t>UI</a:t>
            </a:r>
            <a:r>
              <a:rPr lang="zh-CN" altLang="en-US" dirty="0"/>
              <a:t>打底、日志埋点设计</a:t>
            </a:r>
            <a:r>
              <a:rPr lang="en-US" altLang="zh-CN" dirty="0"/>
              <a:t>......</a:t>
            </a:r>
            <a:endParaRPr lang="zh-CN" altLang="en-US" sz="1800" b="0" dirty="0"/>
          </a:p>
        </p:txBody>
      </p:sp>
    </p:spTree>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solidFill>
                  <a:srgbClr val="0000FF"/>
                </a:solidFill>
              </a:rPr>
              <a:t>本章目录</a:t>
            </a:r>
            <a:endParaRPr lang="zh-CN" altLang="en-US" dirty="0">
              <a:solidFill>
                <a:srgbClr val="0000FF"/>
              </a:solidFill>
            </a:endParaRPr>
          </a:p>
        </p:txBody>
      </p:sp>
      <p:pic>
        <p:nvPicPr>
          <p:cNvPr id="6" name="图片 5"/>
          <p:cNvPicPr>
            <a:picLocks noChangeAspect="1"/>
          </p:cNvPicPr>
          <p:nvPr/>
        </p:nvPicPr>
        <p:blipFill>
          <a:blip r:embed="rId1"/>
          <a:stretch>
            <a:fillRect/>
          </a:stretch>
        </p:blipFill>
        <p:spPr>
          <a:xfrm>
            <a:off x="1420495" y="1287145"/>
            <a:ext cx="8996045" cy="5015865"/>
          </a:xfrm>
          <a:prstGeom prst="rect">
            <a:avLst/>
          </a:prstGeom>
        </p:spPr>
      </p:pic>
      <p:sp>
        <p:nvSpPr>
          <p:cNvPr id="5" name="矩形 4"/>
          <p:cNvSpPr/>
          <p:nvPr/>
        </p:nvSpPr>
        <p:spPr>
          <a:xfrm>
            <a:off x="962660" y="3566795"/>
            <a:ext cx="4453255" cy="2570480"/>
          </a:xfrm>
          <a:prstGeom prst="rect">
            <a:avLst/>
          </a:prstGeom>
          <a:noFill/>
          <a:ln w="25400" cap="flat">
            <a:solidFill>
              <a:srgbClr val="FF0000"/>
            </a:solidFill>
            <a:prstDash val="solid"/>
            <a:round/>
          </a:ln>
          <a:effectLst>
            <a:outerShdw blurRad="38100" dist="23000" dir="5400000" rotWithShape="0">
              <a:srgbClr val="000000">
                <a:alpha val="35000"/>
              </a:srgbClr>
            </a:outerShdw>
          </a:effectLst>
        </p:spPr>
        <p:style>
          <a:lnRef idx="0">
            <a:scrgbClr r="0" g="0" b="0"/>
          </a:lnRef>
          <a:fillRef idx="0">
            <a:scrgbClr r="0" g="0" b="0"/>
          </a:fillRef>
          <a:effectRef idx="0">
            <a:scrgbClr r="0" g="0" b="0"/>
          </a:effectRef>
          <a:fontRef idx="none"/>
        </p:style>
        <p:txBody>
          <a:bodyPr rot="0" vertOverflow="overflow" horzOverflow="overflow" vert="horz" wrap="square" lIns="45719" tIns="45719" rIns="45719" bIns="45719" numCol="1" spcCol="38100" rtlCol="0" anchor="ctr" forceAA="0">
            <a:spAutoFit/>
          </a:bodyPr>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Calibri" panose="020F0502020204030204"/>
              <a:ea typeface="Calibri" panose="020F0502020204030204"/>
              <a:cs typeface="Calibri" panose="020F0502020204030204"/>
              <a:sym typeface="Calibri" panose="020F0502020204030204"/>
            </a:endParaRPr>
          </a:p>
        </p:txBody>
      </p:sp>
    </p:spTree>
  </p:cSld>
  <p:clrMapOvr>
    <a:masterClrMapping/>
  </p:clrMapOvr>
  <p:transition spd="med"/>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0" dirty="0" smtClean="0"/>
              <a:t>2.2.1 </a:t>
            </a:r>
            <a:r>
              <a:rPr lang="zh-CN" altLang="en-US" b="0" dirty="0" smtClean="0"/>
              <a:t>电</a:t>
            </a:r>
            <a:r>
              <a:rPr lang="zh-CN" altLang="en-US" b="0" dirty="0"/>
              <a:t>商</a:t>
            </a:r>
            <a:r>
              <a:rPr lang="zh-CN" altLang="en-US" b="0" dirty="0">
                <a:sym typeface="+mn-ea"/>
              </a:rPr>
              <a:t>推荐</a:t>
            </a:r>
            <a:r>
              <a:rPr lang="zh-CN" altLang="en-US" b="0" dirty="0"/>
              <a:t>业务场景</a:t>
            </a:r>
            <a:r>
              <a:rPr lang="en-US" altLang="zh-CN" b="0" dirty="0"/>
              <a:t>——</a:t>
            </a:r>
            <a:r>
              <a:rPr lang="zh-CN" altLang="en-US" b="0" dirty="0"/>
              <a:t>业务架构设计</a:t>
            </a:r>
            <a:endParaRPr lang="zh-CN" altLang="en-US" b="0" dirty="0"/>
          </a:p>
        </p:txBody>
      </p:sp>
      <p:sp>
        <p:nvSpPr>
          <p:cNvPr id="3" name="文本占位符 2"/>
          <p:cNvSpPr>
            <a:spLocks noGrp="1"/>
          </p:cNvSpPr>
          <p:nvPr>
            <p:ph type="body" idx="1"/>
          </p:nvPr>
        </p:nvSpPr>
        <p:spPr/>
        <p:txBody>
          <a:bodyPr/>
          <a:lstStyle/>
          <a:p>
            <a:pPr>
              <a:lnSpc>
                <a:spcPct val="150000"/>
              </a:lnSpc>
            </a:pPr>
            <a:r>
              <a:rPr lang="zh-CN" altLang="en-US" sz="1800" dirty="0">
                <a:solidFill>
                  <a:srgbClr val="0000FF"/>
                </a:solidFill>
              </a:rPr>
              <a:t>推荐系统在电商场景下有着极其重要的作用</a:t>
            </a:r>
            <a:r>
              <a:rPr lang="zh-CN" altLang="en-US" sz="1800" dirty="0"/>
              <a:t>。亚马逊有</a:t>
            </a:r>
            <a:r>
              <a:rPr lang="en-US" altLang="zh-CN" sz="1800" dirty="0"/>
              <a:t>30%</a:t>
            </a:r>
            <a:r>
              <a:rPr lang="zh-CN" altLang="en-US" sz="1800" dirty="0"/>
              <a:t>～</a:t>
            </a:r>
            <a:r>
              <a:rPr lang="en-US" altLang="zh-CN" sz="1800" dirty="0"/>
              <a:t>40%</a:t>
            </a:r>
            <a:r>
              <a:rPr lang="zh-CN" altLang="en-US" sz="1800" dirty="0"/>
              <a:t>的销售来自于推荐系统，其最大优势就在于个性化推荐系统</a:t>
            </a:r>
            <a:r>
              <a:rPr lang="zh-CN" altLang="en-US" sz="1800" dirty="0" smtClean="0"/>
              <a:t>。</a:t>
            </a:r>
            <a:endParaRPr lang="zh-CN" altLang="en-US" sz="1800" dirty="0"/>
          </a:p>
          <a:p>
            <a:pPr>
              <a:lnSpc>
                <a:spcPct val="150000"/>
              </a:lnSpc>
            </a:pPr>
            <a:r>
              <a:rPr lang="zh-CN" altLang="en-US" sz="1800" dirty="0" smtClean="0"/>
              <a:t>推荐</a:t>
            </a:r>
            <a:r>
              <a:rPr lang="zh-CN" altLang="en-US" sz="1800" dirty="0"/>
              <a:t>系统为电商业务的蓬勃发展带来了巨大的动力和丰厚的经济利益。该系统就好像给每个用户生成了一个个性化的线上商店，用户可以很简单的找到自己感兴趣的商品（千人千面）。</a:t>
            </a:r>
            <a:endParaRPr lang="zh-CN" altLang="en-US" sz="1800" dirty="0"/>
          </a:p>
        </p:txBody>
      </p:sp>
      <p:pic>
        <p:nvPicPr>
          <p:cNvPr id="5" name="图片 4"/>
          <p:cNvPicPr>
            <a:picLocks noChangeAspect="1"/>
          </p:cNvPicPr>
          <p:nvPr/>
        </p:nvPicPr>
        <p:blipFill>
          <a:blip r:embed="rId1" cstate="print"/>
          <a:stretch>
            <a:fillRect/>
          </a:stretch>
        </p:blipFill>
        <p:spPr>
          <a:xfrm>
            <a:off x="2569211" y="2933735"/>
            <a:ext cx="6680200" cy="3531235"/>
          </a:xfrm>
          <a:prstGeom prst="rect">
            <a:avLst/>
          </a:prstGeom>
        </p:spPr>
      </p:pic>
    </p:spTree>
  </p:cSld>
  <p:clrMapOvr>
    <a:masterClrMapping/>
  </p:clrMapOvr>
  <p:transition spd="med"/>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2894965" y="2877185"/>
            <a:ext cx="5373370" cy="3773170"/>
          </a:xfrm>
          <a:prstGeom prst="rect">
            <a:avLst/>
          </a:prstGeom>
        </p:spPr>
      </p:pic>
      <p:sp>
        <p:nvSpPr>
          <p:cNvPr id="3" name="文本占位符 2"/>
          <p:cNvSpPr>
            <a:spLocks noGrp="1"/>
          </p:cNvSpPr>
          <p:nvPr>
            <p:ph type="body" idx="1"/>
          </p:nvPr>
        </p:nvSpPr>
        <p:spPr>
          <a:xfrm>
            <a:off x="609600" y="1155065"/>
            <a:ext cx="10972800" cy="1812290"/>
          </a:xfrm>
        </p:spPr>
        <p:txBody>
          <a:bodyPr>
            <a:normAutofit fontScale="90000"/>
          </a:bodyPr>
          <a:lstStyle/>
          <a:p>
            <a:pPr>
              <a:lnSpc>
                <a:spcPct val="150000"/>
              </a:lnSpc>
            </a:pPr>
            <a:r>
              <a:rPr lang="zh-CN" altLang="en-US" sz="1800" dirty="0"/>
              <a:t>我们将以电商业务为主题，详细介绍推荐系统的架构设计，分为：</a:t>
            </a:r>
            <a:r>
              <a:rPr lang="zh-CN" altLang="en-US" sz="1800" dirty="0">
                <a:solidFill>
                  <a:srgbClr val="0000FF"/>
                </a:solidFill>
              </a:rPr>
              <a:t>数据层</a:t>
            </a:r>
            <a:r>
              <a:rPr lang="zh-CN" altLang="en-US" sz="1800" dirty="0"/>
              <a:t>（数据收集和数据参存储），</a:t>
            </a:r>
            <a:r>
              <a:rPr lang="zh-CN" altLang="en-US" sz="1800" dirty="0">
                <a:solidFill>
                  <a:srgbClr val="0000FF"/>
                </a:solidFill>
              </a:rPr>
              <a:t>算法层，业务层，应用层</a:t>
            </a:r>
            <a:r>
              <a:rPr lang="zh-CN" altLang="en-US" sz="1800" dirty="0" smtClean="0"/>
              <a:t>。</a:t>
            </a:r>
            <a:endParaRPr lang="zh-CN" altLang="en-US" sz="1800" dirty="0"/>
          </a:p>
          <a:p>
            <a:pPr>
              <a:lnSpc>
                <a:spcPct val="150000"/>
              </a:lnSpc>
            </a:pPr>
            <a:r>
              <a:rPr lang="zh-CN" altLang="en-US" sz="1800" dirty="0"/>
              <a:t>基于电商平台产生的数据（各类业务数据、用户交互历史数据），采用相关策略对数据进行挖掘分析，并根据具体的推荐算法计算推荐列表，最终将推荐结果应用于各类推荐场景（购物车、猜你喜欢、收藏夹等）。</a:t>
            </a:r>
            <a:endParaRPr lang="zh-CN" altLang="en-US" sz="1800" dirty="0"/>
          </a:p>
        </p:txBody>
      </p:sp>
      <p:sp>
        <p:nvSpPr>
          <p:cNvPr id="5" name="标题 4"/>
          <p:cNvSpPr>
            <a:spLocks noGrp="1"/>
          </p:cNvSpPr>
          <p:nvPr>
            <p:ph type="title"/>
          </p:nvPr>
        </p:nvSpPr>
        <p:spPr/>
        <p:txBody>
          <a:bodyPr>
            <a:normAutofit/>
          </a:bodyPr>
          <a:p>
            <a:r>
              <a:rPr lang="en-US" altLang="zh-CN" b="0" dirty="0" smtClean="0"/>
              <a:t>2.2.1 </a:t>
            </a:r>
            <a:r>
              <a:rPr lang="zh-CN" altLang="en-US" b="0" dirty="0" smtClean="0"/>
              <a:t>电</a:t>
            </a:r>
            <a:r>
              <a:rPr lang="zh-CN" altLang="en-US" b="0" dirty="0"/>
              <a:t>商</a:t>
            </a:r>
            <a:r>
              <a:rPr lang="zh-CN" altLang="en-US" b="0" dirty="0">
                <a:sym typeface="+mn-ea"/>
              </a:rPr>
              <a:t>推荐</a:t>
            </a:r>
            <a:r>
              <a:rPr lang="zh-CN" altLang="en-US" b="0" dirty="0"/>
              <a:t>业务场景</a:t>
            </a:r>
            <a:r>
              <a:rPr lang="en-US" altLang="zh-CN" b="0" dirty="0"/>
              <a:t>——</a:t>
            </a:r>
            <a:r>
              <a:rPr lang="zh-CN" altLang="en-US" b="0" dirty="0"/>
              <a:t>业务架构设计</a:t>
            </a:r>
            <a:endParaRPr lang="zh-CN" altLang="en-US" b="0" dirty="0"/>
          </a:p>
        </p:txBody>
      </p:sp>
    </p:spTree>
  </p:cSld>
  <p:clrMapOvr>
    <a:masterClrMapping/>
  </p:clrMapOvr>
  <p:transition spd="med"/>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idx="1"/>
          </p:nvPr>
        </p:nvSpPr>
        <p:spPr/>
        <p:txBody>
          <a:bodyPr/>
          <a:lstStyle/>
          <a:p>
            <a:pPr>
              <a:lnSpc>
                <a:spcPct val="150000"/>
              </a:lnSpc>
            </a:pPr>
            <a:r>
              <a:rPr lang="zh-CN" altLang="en-US" sz="1800" dirty="0">
                <a:solidFill>
                  <a:srgbClr val="0000FF"/>
                </a:solidFill>
              </a:rPr>
              <a:t>数据层</a:t>
            </a:r>
            <a:r>
              <a:rPr lang="zh-CN" altLang="en-US" sz="1800" dirty="0"/>
              <a:t>：主要包括：</a:t>
            </a:r>
            <a:endParaRPr lang="zh-CN" altLang="en-US" sz="1800" dirty="0"/>
          </a:p>
          <a:p>
            <a:pPr lvl="1">
              <a:lnSpc>
                <a:spcPct val="150000"/>
              </a:lnSpc>
            </a:pPr>
            <a:r>
              <a:rPr lang="zh-CN" altLang="en-US" sz="1600" dirty="0"/>
              <a:t>（</a:t>
            </a:r>
            <a:r>
              <a:rPr lang="en-US" altLang="zh-CN" sz="1600" dirty="0"/>
              <a:t>1</a:t>
            </a:r>
            <a:r>
              <a:rPr lang="zh-CN" altLang="en-US" sz="1600" dirty="0"/>
              <a:t>）用户特征数据：用户在系统中的注册信息</a:t>
            </a:r>
            <a:r>
              <a:rPr lang="en-US" altLang="zh-CN" sz="1600" dirty="0"/>
              <a:t>(</a:t>
            </a:r>
            <a:r>
              <a:rPr lang="zh-CN" altLang="en-US" sz="1600" dirty="0"/>
              <a:t>主要是人口统计学信息</a:t>
            </a:r>
            <a:r>
              <a:rPr lang="en-US" altLang="zh-CN" sz="1600" dirty="0"/>
              <a:t>)</a:t>
            </a:r>
            <a:r>
              <a:rPr lang="zh-CN" altLang="en-US" sz="1600" dirty="0"/>
              <a:t>；</a:t>
            </a:r>
            <a:endParaRPr lang="zh-CN" altLang="en-US" sz="1600" dirty="0"/>
          </a:p>
          <a:p>
            <a:pPr lvl="1">
              <a:lnSpc>
                <a:spcPct val="150000"/>
              </a:lnSpc>
            </a:pPr>
            <a:r>
              <a:rPr lang="zh-CN" altLang="en-US" sz="1600" dirty="0"/>
              <a:t>（</a:t>
            </a:r>
            <a:r>
              <a:rPr lang="en-US" altLang="zh-CN" sz="1600" dirty="0"/>
              <a:t>2</a:t>
            </a:r>
            <a:r>
              <a:rPr lang="zh-CN" altLang="en-US" sz="1600" dirty="0"/>
              <a:t>）物品特征数据：物品自身的属性信息</a:t>
            </a:r>
            <a:r>
              <a:rPr lang="en-US" altLang="zh-CN" sz="1600" dirty="0"/>
              <a:t>(</a:t>
            </a:r>
            <a:r>
              <a:rPr lang="zh-CN" altLang="en-US" sz="1600" dirty="0"/>
              <a:t>比如物品的类别等，图片</a:t>
            </a:r>
            <a:r>
              <a:rPr lang="en-US" altLang="zh-CN" sz="1600" dirty="0"/>
              <a:t>...)</a:t>
            </a:r>
            <a:r>
              <a:rPr lang="zh-CN" altLang="en-US" sz="1600" dirty="0"/>
              <a:t>；</a:t>
            </a:r>
            <a:endParaRPr lang="zh-CN" altLang="en-US" sz="1600" dirty="0"/>
          </a:p>
          <a:p>
            <a:pPr lvl="1">
              <a:lnSpc>
                <a:spcPct val="150000"/>
              </a:lnSpc>
            </a:pPr>
            <a:r>
              <a:rPr lang="zh-CN" altLang="en-US" sz="1600" dirty="0"/>
              <a:t>（</a:t>
            </a:r>
            <a:r>
              <a:rPr lang="en-US" altLang="zh-CN" sz="1600" dirty="0"/>
              <a:t>3</a:t>
            </a:r>
            <a:r>
              <a:rPr lang="zh-CN" altLang="en-US" sz="1600" dirty="0"/>
              <a:t>）用户行为日志数据：来源于在数据埋点（前端、后台），例如用户在系统中的浏览、搜索、点击、收藏以及购买等各种操作日志。</a:t>
            </a:r>
            <a:endParaRPr lang="zh-CN" altLang="en-US" sz="1600" dirty="0"/>
          </a:p>
        </p:txBody>
      </p:sp>
      <p:pic>
        <p:nvPicPr>
          <p:cNvPr id="4" name="图片 3"/>
          <p:cNvPicPr>
            <a:picLocks noChangeAspect="1"/>
          </p:cNvPicPr>
          <p:nvPr/>
        </p:nvPicPr>
        <p:blipFill>
          <a:blip r:embed="rId1"/>
          <a:stretch>
            <a:fillRect/>
          </a:stretch>
        </p:blipFill>
        <p:spPr>
          <a:xfrm>
            <a:off x="1929130" y="3350895"/>
            <a:ext cx="8223250" cy="3113405"/>
          </a:xfrm>
          <a:prstGeom prst="rect">
            <a:avLst/>
          </a:prstGeom>
        </p:spPr>
      </p:pic>
      <p:sp>
        <p:nvSpPr>
          <p:cNvPr id="6" name="标题 5"/>
          <p:cNvSpPr>
            <a:spLocks noGrp="1"/>
          </p:cNvSpPr>
          <p:nvPr>
            <p:ph type="title"/>
          </p:nvPr>
        </p:nvSpPr>
        <p:spPr/>
        <p:txBody>
          <a:bodyPr>
            <a:normAutofit/>
          </a:bodyPr>
          <a:lstStyle/>
          <a:p>
            <a:r>
              <a:rPr lang="en-US" altLang="zh-CN" b="0" dirty="0" smtClean="0"/>
              <a:t>2.2.1 </a:t>
            </a:r>
            <a:r>
              <a:rPr lang="zh-CN" altLang="en-US" b="0" dirty="0" smtClean="0"/>
              <a:t>电</a:t>
            </a:r>
            <a:r>
              <a:rPr lang="zh-CN" altLang="en-US" b="0" dirty="0"/>
              <a:t>商</a:t>
            </a:r>
            <a:r>
              <a:rPr lang="zh-CN" altLang="en-US" b="0" dirty="0">
                <a:sym typeface="+mn-ea"/>
              </a:rPr>
              <a:t>推荐</a:t>
            </a:r>
            <a:r>
              <a:rPr lang="zh-CN" altLang="en-US" b="0" dirty="0"/>
              <a:t>业务场景</a:t>
            </a:r>
            <a:r>
              <a:rPr lang="en-US" altLang="zh-CN" b="0" dirty="0"/>
              <a:t>——</a:t>
            </a:r>
            <a:r>
              <a:rPr lang="zh-CN" altLang="en-US" b="0" dirty="0"/>
              <a:t>业务架构设计</a:t>
            </a:r>
            <a:endParaRPr lang="zh-CN" altLang="en-US" b="0" dirty="0"/>
          </a:p>
        </p:txBody>
      </p:sp>
    </p:spTree>
  </p:cSld>
  <p:clrMapOvr>
    <a:masterClrMapping/>
  </p:clrMapOvr>
  <p:transition spd="med"/>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idx="1"/>
          </p:nvPr>
        </p:nvSpPr>
        <p:spPr/>
        <p:txBody>
          <a:bodyPr/>
          <a:lstStyle/>
          <a:p>
            <a:pPr>
              <a:lnSpc>
                <a:spcPct val="150000"/>
              </a:lnSpc>
            </a:pPr>
            <a:r>
              <a:rPr lang="zh-CN" altLang="en-US" sz="1800" dirty="0">
                <a:solidFill>
                  <a:srgbClr val="0000FF"/>
                </a:solidFill>
              </a:rPr>
              <a:t>算法层</a:t>
            </a:r>
            <a:r>
              <a:rPr lang="zh-CN" altLang="en-US" sz="1800" dirty="0"/>
              <a:t>：基于数据层，是推荐系统中最重要的环节，算法层</a:t>
            </a:r>
            <a:r>
              <a:rPr lang="zh-CN" altLang="en-US" sz="1800" dirty="0"/>
              <a:t>可以分为两个阶段：召回、排序</a:t>
            </a:r>
            <a:r>
              <a:rPr lang="zh-CN" altLang="en-US" sz="1800" dirty="0" smtClean="0"/>
              <a:t>。</a:t>
            </a:r>
            <a:endParaRPr lang="zh-CN" altLang="en-US" sz="1800" dirty="0"/>
          </a:p>
          <a:p>
            <a:pPr lvl="1">
              <a:lnSpc>
                <a:spcPct val="150000"/>
              </a:lnSpc>
              <a:buNone/>
            </a:pPr>
            <a:r>
              <a:rPr lang="zh-CN" altLang="en-US" sz="1600" dirty="0"/>
              <a:t>（</a:t>
            </a:r>
            <a:r>
              <a:rPr lang="en-US" altLang="zh-CN" sz="1600" dirty="0"/>
              <a:t>1</a:t>
            </a:r>
            <a:r>
              <a:rPr lang="zh-CN" altLang="en-US" sz="1600" dirty="0"/>
              <a:t>）</a:t>
            </a:r>
            <a:r>
              <a:rPr lang="zh-CN" altLang="en-US" sz="1600" dirty="0">
                <a:solidFill>
                  <a:srgbClr val="0000FF"/>
                </a:solidFill>
              </a:rPr>
              <a:t>召回环节</a:t>
            </a:r>
            <a:r>
              <a:rPr lang="zh-CN" altLang="en-US" sz="1600" dirty="0"/>
              <a:t>：实际上是为了降低计算量的角度考虑的一种粗略过滤，包括</a:t>
            </a:r>
            <a:r>
              <a:rPr lang="zh-CN" altLang="en-US" sz="1600" dirty="0">
                <a:solidFill>
                  <a:srgbClr val="0000FF"/>
                </a:solidFill>
              </a:rPr>
              <a:t>多种召回策略</a:t>
            </a:r>
            <a:r>
              <a:rPr lang="zh-CN" altLang="en-US" sz="1600" dirty="0"/>
              <a:t>：例如热门召回、用户兴趣召回、关联规则、协同过滤、矩阵分解和</a:t>
            </a:r>
            <a:r>
              <a:rPr lang="en-US" altLang="zh-CN" sz="1600" dirty="0" err="1"/>
              <a:t>DNN</a:t>
            </a:r>
            <a:r>
              <a:rPr lang="zh-CN" altLang="en-US" sz="1600" dirty="0"/>
              <a:t>等</a:t>
            </a:r>
            <a:r>
              <a:rPr lang="zh-CN" altLang="en-US" sz="1600" dirty="0" smtClean="0"/>
              <a:t>；</a:t>
            </a:r>
            <a:endParaRPr lang="zh-CN" altLang="en-US" sz="1600" dirty="0"/>
          </a:p>
          <a:p>
            <a:pPr lvl="1">
              <a:lnSpc>
                <a:spcPct val="150000"/>
              </a:lnSpc>
              <a:buNone/>
            </a:pPr>
            <a:r>
              <a:rPr lang="zh-CN" altLang="en-US" sz="1600" dirty="0"/>
              <a:t>（</a:t>
            </a:r>
            <a:r>
              <a:rPr lang="en-US" altLang="zh-CN" sz="1600" dirty="0"/>
              <a:t>2</a:t>
            </a:r>
            <a:r>
              <a:rPr lang="zh-CN" altLang="en-US" sz="1600" dirty="0"/>
              <a:t>）</a:t>
            </a:r>
            <a:r>
              <a:rPr lang="zh-CN" altLang="en-US" sz="1600" dirty="0">
                <a:solidFill>
                  <a:srgbClr val="0000FF"/>
                </a:solidFill>
              </a:rPr>
              <a:t>排序环节</a:t>
            </a:r>
            <a:r>
              <a:rPr lang="zh-CN" altLang="en-US" sz="1600" dirty="0"/>
              <a:t>：一般是采用机器学习的方法和模型来实现的，比如</a:t>
            </a:r>
            <a:r>
              <a:rPr lang="en-US" altLang="zh-CN" sz="1600" dirty="0" err="1"/>
              <a:t>LR</a:t>
            </a:r>
            <a:r>
              <a:rPr lang="zh-CN" altLang="en-US" sz="1600" dirty="0"/>
              <a:t>、</a:t>
            </a:r>
            <a:r>
              <a:rPr lang="en-US" altLang="zh-CN" sz="1600" dirty="0"/>
              <a:t>FM</a:t>
            </a:r>
            <a:r>
              <a:rPr lang="zh-CN" altLang="en-US" sz="1600" dirty="0"/>
              <a:t>、</a:t>
            </a:r>
            <a:r>
              <a:rPr lang="en-US" altLang="zh-CN" sz="1600" dirty="0" err="1"/>
              <a:t>GBDT</a:t>
            </a:r>
            <a:r>
              <a:rPr lang="zh-CN" altLang="en-US" sz="1600" dirty="0"/>
              <a:t>、融合模型以及</a:t>
            </a:r>
            <a:r>
              <a:rPr lang="en-US" altLang="zh-CN" sz="1600" dirty="0" err="1"/>
              <a:t>DNN</a:t>
            </a:r>
            <a:r>
              <a:rPr lang="zh-CN" altLang="en-US" sz="1600" dirty="0"/>
              <a:t>等。这一层的数据处理使用了多种计算工具，例如：</a:t>
            </a:r>
            <a:r>
              <a:rPr lang="en-US" altLang="zh-CN" sz="1600" dirty="0"/>
              <a:t>1</a:t>
            </a:r>
            <a:r>
              <a:rPr lang="zh-CN" altLang="en-US" sz="1600" dirty="0"/>
              <a:t>）使用</a:t>
            </a:r>
            <a:r>
              <a:rPr lang="en-US" altLang="zh-CN" sz="1600" dirty="0" err="1"/>
              <a:t>MapReduce</a:t>
            </a:r>
            <a:r>
              <a:rPr lang="zh-CN" altLang="en-US" sz="1600" dirty="0"/>
              <a:t>和</a:t>
            </a:r>
            <a:r>
              <a:rPr lang="en-US" altLang="zh-CN" sz="1600" dirty="0"/>
              <a:t>Hive</a:t>
            </a:r>
            <a:r>
              <a:rPr lang="zh-CN" altLang="en-US" sz="1600" dirty="0"/>
              <a:t>做离线计算，</a:t>
            </a:r>
            <a:r>
              <a:rPr lang="en-US" altLang="zh-CN" sz="1600" dirty="0"/>
              <a:t>2</a:t>
            </a:r>
            <a:r>
              <a:rPr lang="zh-CN" altLang="en-US" sz="1600" dirty="0"/>
              <a:t>）使用</a:t>
            </a:r>
            <a:r>
              <a:rPr lang="en-US" altLang="zh-CN" sz="1600" dirty="0"/>
              <a:t>Spark</a:t>
            </a:r>
            <a:r>
              <a:rPr lang="zh-CN" altLang="en-US" sz="1600" dirty="0"/>
              <a:t>做大规模分布式机器学习模型训练，</a:t>
            </a:r>
            <a:r>
              <a:rPr lang="en-US" altLang="zh-CN" sz="1600" dirty="0"/>
              <a:t>3</a:t>
            </a:r>
            <a:r>
              <a:rPr lang="zh-CN" altLang="en-US" sz="1600" dirty="0"/>
              <a:t>）使用</a:t>
            </a:r>
            <a:r>
              <a:rPr lang="en-US" altLang="zh-CN" sz="1600" dirty="0" err="1"/>
              <a:t>PaddlePaddle</a:t>
            </a:r>
            <a:r>
              <a:rPr lang="zh-CN" altLang="en-US" sz="1600" dirty="0"/>
              <a:t>做深度模型训练。</a:t>
            </a:r>
            <a:endParaRPr lang="zh-CN" altLang="en-US" sz="1600" dirty="0"/>
          </a:p>
        </p:txBody>
      </p:sp>
      <p:pic>
        <p:nvPicPr>
          <p:cNvPr id="6" name="图片 5"/>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613837" y="3719297"/>
            <a:ext cx="9673591" cy="2609215"/>
          </a:xfrm>
          <a:prstGeom prst="rect">
            <a:avLst/>
          </a:prstGeom>
        </p:spPr>
      </p:pic>
      <p:sp>
        <p:nvSpPr>
          <p:cNvPr id="5" name="标题 4"/>
          <p:cNvSpPr>
            <a:spLocks noGrp="1"/>
          </p:cNvSpPr>
          <p:nvPr>
            <p:ph type="title"/>
          </p:nvPr>
        </p:nvSpPr>
        <p:spPr/>
        <p:txBody>
          <a:bodyPr>
            <a:normAutofit/>
          </a:bodyPr>
          <a:lstStyle/>
          <a:p>
            <a:r>
              <a:rPr lang="en-US" altLang="zh-CN" b="0" dirty="0" smtClean="0"/>
              <a:t>2.2.1 </a:t>
            </a:r>
            <a:r>
              <a:rPr lang="zh-CN" altLang="en-US" b="0" dirty="0" smtClean="0"/>
              <a:t>电</a:t>
            </a:r>
            <a:r>
              <a:rPr lang="zh-CN" altLang="en-US" b="0" dirty="0"/>
              <a:t>商</a:t>
            </a:r>
            <a:r>
              <a:rPr lang="zh-CN" altLang="en-US" b="0" dirty="0">
                <a:sym typeface="+mn-ea"/>
              </a:rPr>
              <a:t>推荐</a:t>
            </a:r>
            <a:r>
              <a:rPr lang="zh-CN" altLang="en-US" b="0" dirty="0"/>
              <a:t>业务场景</a:t>
            </a:r>
            <a:r>
              <a:rPr lang="en-US" altLang="zh-CN" b="0" dirty="0"/>
              <a:t>——</a:t>
            </a:r>
            <a:r>
              <a:rPr lang="zh-CN" altLang="en-US" b="0" dirty="0"/>
              <a:t>业务架构设计</a:t>
            </a:r>
            <a:endParaRPr lang="zh-CN" altLang="en-US" b="0" dirty="0"/>
          </a:p>
        </p:txBody>
      </p:sp>
    </p:spTree>
  </p:cSld>
  <p:clrMapOvr>
    <a:masterClrMapping/>
  </p:clrMapOvr>
  <p:transition spd="med"/>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609600" y="1155065"/>
            <a:ext cx="10972800" cy="4150360"/>
          </a:xfrm>
        </p:spPr>
        <p:txBody>
          <a:bodyPr/>
          <a:lstStyle/>
          <a:p>
            <a:pPr>
              <a:lnSpc>
                <a:spcPct val="200000"/>
              </a:lnSpc>
            </a:pPr>
            <a:r>
              <a:rPr lang="zh-CN" altLang="en-US" dirty="0">
                <a:solidFill>
                  <a:srgbClr val="0000FF"/>
                </a:solidFill>
              </a:rPr>
              <a:t>应用层</a:t>
            </a:r>
            <a:r>
              <a:rPr lang="zh-CN" altLang="en-US" dirty="0"/>
              <a:t>：系统展现给用户的功能模块，下面介绍下常用的功能模块推荐：</a:t>
            </a:r>
            <a:endParaRPr lang="zh-CN" altLang="en-US" dirty="0"/>
          </a:p>
          <a:p>
            <a:pPr lvl="1">
              <a:lnSpc>
                <a:spcPct val="200000"/>
              </a:lnSpc>
              <a:buNone/>
            </a:pPr>
            <a:r>
              <a:rPr lang="zh-CN" altLang="en-US" u="sng" dirty="0">
                <a:solidFill>
                  <a:srgbClr val="0000FF"/>
                </a:solidFill>
              </a:rPr>
              <a:t>（</a:t>
            </a:r>
            <a:r>
              <a:rPr lang="en-US" altLang="zh-CN" u="sng" dirty="0">
                <a:solidFill>
                  <a:srgbClr val="0000FF"/>
                </a:solidFill>
              </a:rPr>
              <a:t>1</a:t>
            </a:r>
            <a:r>
              <a:rPr lang="zh-CN" altLang="en-US" u="sng" dirty="0">
                <a:solidFill>
                  <a:srgbClr val="0000FF"/>
                </a:solidFill>
              </a:rPr>
              <a:t>）猜你喜欢</a:t>
            </a:r>
            <a:r>
              <a:rPr lang="zh-CN" altLang="en-US" dirty="0"/>
              <a:t>：电商业务中最重要的功能，推荐场景包括：</a:t>
            </a:r>
            <a:r>
              <a:rPr lang="zh-CN" altLang="en-US" dirty="0">
                <a:solidFill>
                  <a:srgbClr val="0000FF"/>
                </a:solidFill>
              </a:rPr>
              <a:t>系统首页、不同类别的二级页面</a:t>
            </a:r>
            <a:r>
              <a:rPr lang="zh-CN" altLang="en-US" dirty="0"/>
              <a:t>，目标是让用户进入系统或进入物品分类的二级页面时可以</a:t>
            </a:r>
            <a:r>
              <a:rPr lang="zh-CN" altLang="en-US" dirty="0">
                <a:solidFill>
                  <a:srgbClr val="0000FF"/>
                </a:solidFill>
              </a:rPr>
              <a:t>快速找到他们想要的商品信息</a:t>
            </a:r>
            <a:r>
              <a:rPr lang="zh-CN" altLang="en-US" dirty="0"/>
              <a:t>，这主要：根据</a:t>
            </a:r>
            <a:r>
              <a:rPr lang="zh-CN" altLang="en-US" dirty="0">
                <a:solidFill>
                  <a:srgbClr val="FF0000"/>
                </a:solidFill>
              </a:rPr>
              <a:t>用户的个人偏好</a:t>
            </a:r>
            <a:r>
              <a:rPr lang="zh-CN" altLang="en-US" dirty="0"/>
              <a:t>进行推荐；</a:t>
            </a:r>
            <a:endParaRPr lang="zh-CN" altLang="en-US" dirty="0"/>
          </a:p>
          <a:p>
            <a:pPr lvl="1">
              <a:lnSpc>
                <a:spcPct val="200000"/>
              </a:lnSpc>
              <a:buNone/>
            </a:pPr>
            <a:r>
              <a:rPr lang="zh-CN" altLang="en-US" u="sng" dirty="0">
                <a:solidFill>
                  <a:srgbClr val="0000FF"/>
                </a:solidFill>
              </a:rPr>
              <a:t>（</a:t>
            </a:r>
            <a:r>
              <a:rPr lang="en-US" altLang="zh-CN" u="sng" dirty="0">
                <a:solidFill>
                  <a:srgbClr val="0000FF"/>
                </a:solidFill>
              </a:rPr>
              <a:t>2</a:t>
            </a:r>
            <a:r>
              <a:rPr lang="zh-CN" altLang="en-US" u="sng" dirty="0">
                <a:solidFill>
                  <a:srgbClr val="0000FF"/>
                </a:solidFill>
              </a:rPr>
              <a:t>）详情页面推荐</a:t>
            </a:r>
            <a:r>
              <a:rPr lang="zh-CN" altLang="en-US" dirty="0"/>
              <a:t>：用户进入商品详情页，浏览完当前商品的信息后，会向用户推荐</a:t>
            </a:r>
            <a:r>
              <a:rPr lang="zh-CN" altLang="en-US" dirty="0">
                <a:solidFill>
                  <a:srgbClr val="0000FF"/>
                </a:solidFill>
              </a:rPr>
              <a:t>与当前商品相关的商品</a:t>
            </a:r>
            <a:r>
              <a:rPr lang="zh-CN" altLang="en-US" dirty="0"/>
              <a:t>。该场景下用户意图较明显</a:t>
            </a:r>
            <a:r>
              <a:rPr lang="en-US" altLang="zh-CN" dirty="0"/>
              <a:t>(</a:t>
            </a:r>
            <a:r>
              <a:rPr lang="zh-CN" altLang="en-US" dirty="0"/>
              <a:t>用户对当前商品的兴趣偏好较高</a:t>
            </a:r>
            <a:r>
              <a:rPr lang="en-US" altLang="zh-CN" dirty="0"/>
              <a:t>)</a:t>
            </a:r>
            <a:r>
              <a:rPr lang="zh-CN" altLang="en-US" dirty="0"/>
              <a:t>，会采用：</a:t>
            </a:r>
            <a:r>
              <a:rPr lang="zh-CN" altLang="en-US" dirty="0">
                <a:solidFill>
                  <a:srgbClr val="FF0000"/>
                </a:solidFill>
              </a:rPr>
              <a:t>以当前商品信息为主、用户偏好信息为辅</a:t>
            </a:r>
            <a:r>
              <a:rPr lang="zh-CN" altLang="en-US" dirty="0"/>
              <a:t>的方式进行推荐。</a:t>
            </a:r>
            <a:endParaRPr lang="zh-CN" altLang="en-US" dirty="0"/>
          </a:p>
        </p:txBody>
      </p:sp>
      <p:sp>
        <p:nvSpPr>
          <p:cNvPr id="5" name="标题 4"/>
          <p:cNvSpPr>
            <a:spLocks noGrp="1"/>
          </p:cNvSpPr>
          <p:nvPr>
            <p:ph type="title"/>
          </p:nvPr>
        </p:nvSpPr>
        <p:spPr/>
        <p:txBody>
          <a:bodyPr>
            <a:normAutofit/>
          </a:bodyPr>
          <a:lstStyle/>
          <a:p>
            <a:r>
              <a:rPr lang="en-US" altLang="zh-CN" b="0" dirty="0" smtClean="0"/>
              <a:t>2.2.1 </a:t>
            </a:r>
            <a:r>
              <a:rPr lang="zh-CN" altLang="en-US" b="0" dirty="0" smtClean="0"/>
              <a:t>电</a:t>
            </a:r>
            <a:r>
              <a:rPr lang="zh-CN" altLang="en-US" b="0" dirty="0"/>
              <a:t>商</a:t>
            </a:r>
            <a:r>
              <a:rPr lang="zh-CN" altLang="en-US" b="0" dirty="0">
                <a:sym typeface="+mn-ea"/>
              </a:rPr>
              <a:t>推荐</a:t>
            </a:r>
            <a:r>
              <a:rPr lang="zh-CN" altLang="en-US" b="0" dirty="0"/>
              <a:t>业务场景</a:t>
            </a:r>
            <a:r>
              <a:rPr lang="en-US" altLang="zh-CN" b="0" dirty="0"/>
              <a:t>——</a:t>
            </a:r>
            <a:r>
              <a:rPr lang="zh-CN" altLang="en-US" b="0" dirty="0"/>
              <a:t>业务架构设计</a:t>
            </a:r>
            <a:endParaRPr lang="zh-CN" altLang="en-US" b="0" dirty="0"/>
          </a:p>
        </p:txBody>
      </p:sp>
    </p:spTree>
  </p:cSld>
  <p:clrMapOvr>
    <a:masterClrMapping/>
  </p:clrMapOvr>
  <p:transition spd="med"/>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idx="1"/>
          </p:nvPr>
        </p:nvSpPr>
        <p:spPr/>
        <p:txBody>
          <a:bodyPr/>
          <a:lstStyle/>
          <a:p>
            <a:pPr indent="0" eaLnBrk="1" fontAlgn="auto" hangingPunct="1">
              <a:lnSpc>
                <a:spcPct val="150000"/>
              </a:lnSpc>
              <a:spcAft>
                <a:spcPts val="600"/>
              </a:spcAft>
            </a:pPr>
            <a:r>
              <a:rPr lang="zh-CN" altLang="en-US" sz="1800" dirty="0" smtClean="0"/>
              <a:t> 电</a:t>
            </a:r>
            <a:r>
              <a:rPr lang="zh-CN" altLang="en-US" sz="1800" dirty="0"/>
              <a:t>商业务下的推荐系统是一个复杂流程，系统设计涉及三个方</a:t>
            </a:r>
            <a:r>
              <a:rPr lang="zh-CN" altLang="en-US" sz="1800" dirty="0" smtClean="0"/>
              <a:t>面</a:t>
            </a:r>
            <a:r>
              <a:rPr lang="zh-CN" altLang="en-US" sz="1800" dirty="0"/>
              <a:t>：</a:t>
            </a:r>
            <a:r>
              <a:rPr lang="zh-CN" altLang="en-US" sz="1800" dirty="0">
                <a:solidFill>
                  <a:srgbClr val="0000FF"/>
                </a:solidFill>
              </a:rPr>
              <a:t>算法策略、工程架构、效果评估</a:t>
            </a:r>
            <a:r>
              <a:rPr lang="zh-CN" altLang="en-US" sz="1800" dirty="0"/>
              <a:t>。</a:t>
            </a:r>
            <a:endParaRPr lang="zh-CN" altLang="en-US" sz="1800" dirty="0"/>
          </a:p>
          <a:p>
            <a:pPr indent="0" eaLnBrk="1" fontAlgn="auto" hangingPunct="1">
              <a:lnSpc>
                <a:spcPct val="150000"/>
              </a:lnSpc>
              <a:spcAft>
                <a:spcPts val="600"/>
              </a:spcAft>
            </a:pPr>
            <a:r>
              <a:rPr lang="zh-CN" altLang="en-US" sz="1800" dirty="0">
                <a:solidFill>
                  <a:srgbClr val="0000FF"/>
                </a:solidFill>
              </a:rPr>
              <a:t> 算法策略：</a:t>
            </a:r>
            <a:r>
              <a:rPr lang="zh-CN" altLang="en-US" sz="1800" dirty="0"/>
              <a:t>涉及前端页面到后台算法策略间的各个流程，我们将推荐流程抽象成</a:t>
            </a:r>
            <a:r>
              <a:rPr lang="zh-CN" altLang="en-US" sz="1800" dirty="0">
                <a:sym typeface="+mn-ea"/>
              </a:rPr>
              <a:t>四个主要环节</a:t>
            </a:r>
            <a:r>
              <a:rPr lang="zh-CN" altLang="en-US" sz="1800" dirty="0"/>
              <a:t>：召回、排序、规</a:t>
            </a:r>
            <a:r>
              <a:rPr lang="zh-CN" altLang="en-US" sz="1800" dirty="0" smtClean="0"/>
              <a:t>则（比如去重）、</a:t>
            </a:r>
            <a:r>
              <a:rPr lang="zh-CN" altLang="en-US" sz="1800" dirty="0"/>
              <a:t>展示。</a:t>
            </a:r>
            <a:endParaRPr lang="zh-CN" altLang="en-US" sz="1800" dirty="0"/>
          </a:p>
        </p:txBody>
      </p:sp>
      <p:grpSp>
        <p:nvGrpSpPr>
          <p:cNvPr id="4" name="组合 3"/>
          <p:cNvGrpSpPr/>
          <p:nvPr/>
        </p:nvGrpSpPr>
        <p:grpSpPr>
          <a:xfrm>
            <a:off x="1469428" y="3480880"/>
            <a:ext cx="9649252" cy="986588"/>
            <a:chOff x="1287376" y="4403559"/>
            <a:chExt cx="9649252" cy="986588"/>
          </a:xfrm>
        </p:grpSpPr>
        <p:sp>
          <p:nvSpPr>
            <p:cNvPr id="5" name="流程图: 磁盘 4"/>
            <p:cNvSpPr/>
            <p:nvPr/>
          </p:nvSpPr>
          <p:spPr>
            <a:xfrm>
              <a:off x="1287376" y="4403559"/>
              <a:ext cx="1552074" cy="986588"/>
            </a:xfrm>
            <a:prstGeom prst="flowChartMagneticDisk">
              <a:avLst/>
            </a:prstGeom>
            <a:solidFill>
              <a:srgbClr val="FFCC99"/>
            </a:solidFill>
            <a:ln w="127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latin typeface="Times New Roman" panose="02020603050405020304" pitchFamily="18" charset="0"/>
                  <a:ea typeface="黑体" panose="02010609060101010101" charset="-122"/>
                  <a:cs typeface="Times New Roman" panose="02020603050405020304" pitchFamily="18" charset="0"/>
                </a:rPr>
                <a:t>待推荐</a:t>
              </a:r>
              <a:r>
                <a:rPr lang="en-US" altLang="zh-CN" dirty="0" smtClean="0">
                  <a:solidFill>
                    <a:schemeClr val="tx1"/>
                  </a:solidFill>
                  <a:latin typeface="Times New Roman" panose="02020603050405020304" pitchFamily="18" charset="0"/>
                  <a:ea typeface="黑体" panose="02010609060101010101" charset="-122"/>
                  <a:cs typeface="Times New Roman" panose="02020603050405020304" pitchFamily="18" charset="0"/>
                </a:rPr>
                <a:t>item</a:t>
              </a:r>
              <a:endParaRPr lang="zh-CN" altLang="en-US" dirty="0">
                <a:solidFill>
                  <a:schemeClr val="tx1"/>
                </a:solidFill>
                <a:latin typeface="Times New Roman" panose="02020603050405020304" pitchFamily="18" charset="0"/>
                <a:ea typeface="黑体" panose="02010609060101010101" charset="-122"/>
                <a:cs typeface="Times New Roman" panose="02020603050405020304" pitchFamily="18" charset="0"/>
              </a:endParaRPr>
            </a:p>
          </p:txBody>
        </p:sp>
        <p:cxnSp>
          <p:nvCxnSpPr>
            <p:cNvPr id="6" name="直接箭头连接符 5"/>
            <p:cNvCxnSpPr>
              <a:stCxn id="5" idx="4"/>
              <a:endCxn id="7" idx="2"/>
            </p:cNvCxnSpPr>
            <p:nvPr/>
          </p:nvCxnSpPr>
          <p:spPr>
            <a:xfrm>
              <a:off x="2839450" y="4896853"/>
              <a:ext cx="988604" cy="0"/>
            </a:xfrm>
            <a:prstGeom prst="straightConnector1">
              <a:avLst/>
            </a:prstGeom>
            <a:ln w="381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 name="流程图: 磁盘 6"/>
            <p:cNvSpPr/>
            <p:nvPr/>
          </p:nvSpPr>
          <p:spPr>
            <a:xfrm>
              <a:off x="3828054" y="4403559"/>
              <a:ext cx="1110914" cy="986588"/>
            </a:xfrm>
            <a:prstGeom prst="flowChartMagneticDisk">
              <a:avLst/>
            </a:prstGeom>
            <a:solidFill>
              <a:srgbClr val="FFCC99"/>
            </a:solidFill>
            <a:ln w="127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latin typeface="Times New Roman" panose="02020603050405020304" pitchFamily="18" charset="0"/>
                  <a:ea typeface="黑体" panose="02010609060101010101" charset="-122"/>
                  <a:cs typeface="Times New Roman" panose="02020603050405020304" pitchFamily="18" charset="0"/>
                </a:rPr>
                <a:t>候选</a:t>
              </a:r>
              <a:r>
                <a:rPr lang="en-US" altLang="zh-CN" dirty="0" smtClean="0">
                  <a:solidFill>
                    <a:schemeClr val="tx1"/>
                  </a:solidFill>
                  <a:latin typeface="Times New Roman" panose="02020603050405020304" pitchFamily="18" charset="0"/>
                  <a:ea typeface="黑体" panose="02010609060101010101" charset="-122"/>
                  <a:cs typeface="Times New Roman" panose="02020603050405020304" pitchFamily="18" charset="0"/>
                </a:rPr>
                <a:t>item</a:t>
              </a:r>
              <a:r>
                <a:rPr lang="zh-CN" altLang="en-US" dirty="0" smtClean="0">
                  <a:solidFill>
                    <a:schemeClr val="tx1"/>
                  </a:solidFill>
                  <a:latin typeface="Times New Roman" panose="02020603050405020304" pitchFamily="18" charset="0"/>
                  <a:ea typeface="黑体" panose="02010609060101010101" charset="-122"/>
                  <a:cs typeface="Times New Roman" panose="02020603050405020304" pitchFamily="18" charset="0"/>
                </a:rPr>
                <a:t>集合</a:t>
              </a:r>
              <a:endParaRPr lang="zh-CN" altLang="en-US" dirty="0">
                <a:solidFill>
                  <a:schemeClr val="tx1"/>
                </a:solidFill>
                <a:latin typeface="Times New Roman" panose="02020603050405020304" pitchFamily="18" charset="0"/>
                <a:ea typeface="黑体" panose="02010609060101010101" charset="-122"/>
                <a:cs typeface="Times New Roman" panose="02020603050405020304" pitchFamily="18" charset="0"/>
              </a:endParaRPr>
            </a:p>
          </p:txBody>
        </p:sp>
        <p:sp>
          <p:nvSpPr>
            <p:cNvPr id="8" name="流程图: 磁盘 7"/>
            <p:cNvSpPr/>
            <p:nvPr/>
          </p:nvSpPr>
          <p:spPr>
            <a:xfrm>
              <a:off x="5927573" y="4403559"/>
              <a:ext cx="966522" cy="986588"/>
            </a:xfrm>
            <a:prstGeom prst="flowChartMagneticDisk">
              <a:avLst/>
            </a:prstGeom>
            <a:solidFill>
              <a:srgbClr val="FFCC99"/>
            </a:solidFill>
            <a:ln w="127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latin typeface="Times New Roman" panose="02020603050405020304" pitchFamily="18" charset="0"/>
                  <a:ea typeface="黑体" panose="02010609060101010101" charset="-122"/>
                  <a:cs typeface="Times New Roman" panose="02020603050405020304" pitchFamily="18" charset="0"/>
                </a:rPr>
                <a:t>Item</a:t>
              </a:r>
              <a:r>
                <a:rPr lang="zh-CN" altLang="en-US" dirty="0" smtClean="0">
                  <a:solidFill>
                    <a:schemeClr val="tx1"/>
                  </a:solidFill>
                  <a:latin typeface="Times New Roman" panose="02020603050405020304" pitchFamily="18" charset="0"/>
                  <a:ea typeface="黑体" panose="02010609060101010101" charset="-122"/>
                  <a:cs typeface="Times New Roman" panose="02020603050405020304" pitchFamily="18" charset="0"/>
                </a:rPr>
                <a:t>排序列表</a:t>
              </a:r>
              <a:endParaRPr lang="zh-CN" altLang="en-US" dirty="0">
                <a:solidFill>
                  <a:schemeClr val="tx1"/>
                </a:solidFill>
                <a:latin typeface="Times New Roman" panose="02020603050405020304" pitchFamily="18" charset="0"/>
                <a:ea typeface="黑体" panose="02010609060101010101" charset="-122"/>
                <a:cs typeface="Times New Roman" panose="02020603050405020304" pitchFamily="18" charset="0"/>
              </a:endParaRPr>
            </a:p>
          </p:txBody>
        </p:sp>
        <p:sp>
          <p:nvSpPr>
            <p:cNvPr id="9" name="流程图: 磁盘 8"/>
            <p:cNvSpPr/>
            <p:nvPr/>
          </p:nvSpPr>
          <p:spPr>
            <a:xfrm>
              <a:off x="7882665" y="4403559"/>
              <a:ext cx="786043" cy="986588"/>
            </a:xfrm>
            <a:prstGeom prst="flowChartMagneticDisk">
              <a:avLst/>
            </a:prstGeom>
            <a:solidFill>
              <a:srgbClr val="FFCC99"/>
            </a:solidFill>
            <a:ln w="127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solidFill>
                    <a:schemeClr val="tx1"/>
                  </a:solidFill>
                  <a:latin typeface="Times New Roman" panose="02020603050405020304" pitchFamily="18" charset="0"/>
                  <a:ea typeface="黑体" panose="02010609060101010101" charset="-122"/>
                  <a:cs typeface="Times New Roman" panose="02020603050405020304" pitchFamily="18" charset="0"/>
                </a:rPr>
                <a:t>Top-N</a:t>
              </a:r>
              <a:endParaRPr lang="en-US" altLang="zh-CN" sz="1600" dirty="0" smtClean="0">
                <a:solidFill>
                  <a:schemeClr val="tx1"/>
                </a:solidFill>
                <a:latin typeface="Times New Roman" panose="02020603050405020304" pitchFamily="18" charset="0"/>
                <a:ea typeface="黑体" panose="02010609060101010101" charset="-122"/>
                <a:cs typeface="Times New Roman" panose="02020603050405020304" pitchFamily="18" charset="0"/>
              </a:endParaRPr>
            </a:p>
            <a:p>
              <a:pPr algn="ctr"/>
              <a:r>
                <a:rPr lang="en-US" altLang="zh-CN" sz="1600" dirty="0" smtClean="0">
                  <a:solidFill>
                    <a:schemeClr val="tx1"/>
                  </a:solidFill>
                  <a:latin typeface="Times New Roman" panose="02020603050405020304" pitchFamily="18" charset="0"/>
                  <a:ea typeface="黑体" panose="02010609060101010101" charset="-122"/>
                  <a:cs typeface="Times New Roman" panose="02020603050405020304" pitchFamily="18" charset="0"/>
                </a:rPr>
                <a:t>Item</a:t>
              </a:r>
              <a:endParaRPr lang="en-US" altLang="zh-CN" sz="1600" dirty="0" smtClean="0">
                <a:solidFill>
                  <a:schemeClr val="tx1"/>
                </a:solidFill>
                <a:latin typeface="Times New Roman" panose="02020603050405020304" pitchFamily="18" charset="0"/>
                <a:ea typeface="黑体" panose="02010609060101010101" charset="-122"/>
                <a:cs typeface="Times New Roman" panose="02020603050405020304" pitchFamily="18" charset="0"/>
              </a:endParaRPr>
            </a:p>
          </p:txBody>
        </p:sp>
        <p:sp>
          <p:nvSpPr>
            <p:cNvPr id="10" name="椭圆 9"/>
            <p:cNvSpPr/>
            <p:nvPr/>
          </p:nvSpPr>
          <p:spPr>
            <a:xfrm>
              <a:off x="9657278" y="4463716"/>
              <a:ext cx="1279350" cy="866274"/>
            </a:xfrm>
            <a:prstGeom prst="ellipse">
              <a:avLst/>
            </a:prstGeom>
            <a:solidFill>
              <a:srgbClr val="FFCC99"/>
            </a:solidFill>
            <a:ln w="127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Times New Roman" panose="02020603050405020304" pitchFamily="18" charset="0"/>
                  <a:ea typeface="黑体" panose="02010609060101010101" charset="-122"/>
                  <a:cs typeface="Times New Roman" panose="02020603050405020304" pitchFamily="18" charset="0"/>
                </a:rPr>
                <a:t>推荐</a:t>
              </a:r>
              <a:r>
                <a:rPr lang="zh-CN" altLang="en-US" dirty="0" smtClean="0">
                  <a:solidFill>
                    <a:schemeClr val="tx1"/>
                  </a:solidFill>
                  <a:latin typeface="Times New Roman" panose="02020603050405020304" pitchFamily="18" charset="0"/>
                  <a:ea typeface="黑体" panose="02010609060101010101" charset="-122"/>
                  <a:cs typeface="Times New Roman" panose="02020603050405020304" pitchFamily="18" charset="0"/>
                </a:rPr>
                <a:t>结果页面</a:t>
              </a:r>
              <a:endParaRPr lang="zh-CN" altLang="en-US" dirty="0">
                <a:solidFill>
                  <a:schemeClr val="tx1"/>
                </a:solidFill>
                <a:latin typeface="Times New Roman" panose="02020603050405020304" pitchFamily="18" charset="0"/>
                <a:ea typeface="黑体" panose="02010609060101010101" charset="-122"/>
                <a:cs typeface="Times New Roman" panose="02020603050405020304" pitchFamily="18" charset="0"/>
              </a:endParaRPr>
            </a:p>
          </p:txBody>
        </p:sp>
        <p:cxnSp>
          <p:nvCxnSpPr>
            <p:cNvPr id="11" name="直接箭头连接符 10"/>
            <p:cNvCxnSpPr>
              <a:stCxn id="7" idx="4"/>
              <a:endCxn id="8" idx="2"/>
            </p:cNvCxnSpPr>
            <p:nvPr/>
          </p:nvCxnSpPr>
          <p:spPr>
            <a:xfrm>
              <a:off x="4938968" y="4896853"/>
              <a:ext cx="988605" cy="0"/>
            </a:xfrm>
            <a:prstGeom prst="straightConnector1">
              <a:avLst/>
            </a:prstGeom>
            <a:ln w="381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a:stCxn id="8" idx="4"/>
              <a:endCxn id="9" idx="2"/>
            </p:cNvCxnSpPr>
            <p:nvPr/>
          </p:nvCxnSpPr>
          <p:spPr>
            <a:xfrm>
              <a:off x="6894095" y="4896853"/>
              <a:ext cx="988570" cy="0"/>
            </a:xfrm>
            <a:prstGeom prst="straightConnector1">
              <a:avLst/>
            </a:prstGeom>
            <a:ln w="381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a:stCxn id="9" idx="4"/>
              <a:endCxn id="10" idx="2"/>
            </p:cNvCxnSpPr>
            <p:nvPr/>
          </p:nvCxnSpPr>
          <p:spPr>
            <a:xfrm>
              <a:off x="8668708" y="4896853"/>
              <a:ext cx="988570" cy="0"/>
            </a:xfrm>
            <a:prstGeom prst="straightConnector1">
              <a:avLst/>
            </a:prstGeom>
            <a:ln w="381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2855515" y="4539553"/>
              <a:ext cx="1014650" cy="338554"/>
            </a:xfrm>
            <a:prstGeom prst="rect">
              <a:avLst/>
            </a:prstGeom>
            <a:noFill/>
          </p:spPr>
          <p:txBody>
            <a:bodyPr wrap="square" rtlCol="0">
              <a:spAutoFit/>
            </a:bodyPr>
            <a:lstStyle/>
            <a:p>
              <a:r>
                <a:rPr lang="zh-CN" altLang="en-US" sz="1600" dirty="0" smtClean="0">
                  <a:latin typeface="Times New Roman" panose="02020603050405020304" pitchFamily="18" charset="0"/>
                  <a:ea typeface="黑体" panose="02010609060101010101" charset="-122"/>
                  <a:cs typeface="Times New Roman" panose="02020603050405020304" pitchFamily="18" charset="0"/>
                </a:rPr>
                <a:t>召回策略</a:t>
              </a:r>
              <a:endParaRPr lang="zh-CN" altLang="en-US" sz="1600" dirty="0">
                <a:latin typeface="Times New Roman" panose="02020603050405020304" pitchFamily="18" charset="0"/>
                <a:ea typeface="黑体" panose="02010609060101010101" charset="-122"/>
                <a:cs typeface="Times New Roman" panose="02020603050405020304" pitchFamily="18" charset="0"/>
              </a:endParaRPr>
            </a:p>
          </p:txBody>
        </p:sp>
        <p:sp>
          <p:nvSpPr>
            <p:cNvPr id="15" name="文本框 14"/>
            <p:cNvSpPr txBox="1"/>
            <p:nvPr/>
          </p:nvSpPr>
          <p:spPr>
            <a:xfrm>
              <a:off x="4939003" y="4539553"/>
              <a:ext cx="1014650" cy="338554"/>
            </a:xfrm>
            <a:prstGeom prst="rect">
              <a:avLst/>
            </a:prstGeom>
            <a:noFill/>
          </p:spPr>
          <p:txBody>
            <a:bodyPr wrap="square" rtlCol="0">
              <a:spAutoFit/>
            </a:bodyPr>
            <a:lstStyle/>
            <a:p>
              <a:r>
                <a:rPr lang="zh-CN" altLang="en-US" sz="1600" dirty="0">
                  <a:latin typeface="Times New Roman" panose="02020603050405020304" pitchFamily="18" charset="0"/>
                  <a:ea typeface="黑体" panose="02010609060101010101" charset="-122"/>
                  <a:cs typeface="Times New Roman" panose="02020603050405020304" pitchFamily="18" charset="0"/>
                </a:rPr>
                <a:t>排序</a:t>
              </a:r>
              <a:r>
                <a:rPr lang="zh-CN" altLang="en-US" sz="1600" dirty="0" smtClean="0">
                  <a:latin typeface="Times New Roman" panose="02020603050405020304" pitchFamily="18" charset="0"/>
                  <a:ea typeface="黑体" panose="02010609060101010101" charset="-122"/>
                  <a:cs typeface="Times New Roman" panose="02020603050405020304" pitchFamily="18" charset="0"/>
                </a:rPr>
                <a:t>策略</a:t>
              </a:r>
              <a:endParaRPr lang="zh-CN" altLang="en-US" sz="1600" dirty="0">
                <a:latin typeface="Times New Roman" panose="02020603050405020304" pitchFamily="18" charset="0"/>
                <a:ea typeface="黑体" panose="02010609060101010101" charset="-122"/>
                <a:cs typeface="Times New Roman" panose="02020603050405020304" pitchFamily="18" charset="0"/>
              </a:endParaRPr>
            </a:p>
          </p:txBody>
        </p:sp>
        <p:sp>
          <p:nvSpPr>
            <p:cNvPr id="16" name="文本框 15"/>
            <p:cNvSpPr txBox="1"/>
            <p:nvPr/>
          </p:nvSpPr>
          <p:spPr>
            <a:xfrm>
              <a:off x="6871077" y="4539553"/>
              <a:ext cx="1014650" cy="338554"/>
            </a:xfrm>
            <a:prstGeom prst="rect">
              <a:avLst/>
            </a:prstGeom>
            <a:noFill/>
          </p:spPr>
          <p:txBody>
            <a:bodyPr wrap="square" rtlCol="0">
              <a:spAutoFit/>
            </a:bodyPr>
            <a:lstStyle/>
            <a:p>
              <a:r>
                <a:rPr lang="zh-CN" altLang="en-US" sz="1600" dirty="0" smtClean="0">
                  <a:latin typeface="Times New Roman" panose="02020603050405020304" pitchFamily="18" charset="0"/>
                  <a:ea typeface="黑体" panose="02010609060101010101" charset="-122"/>
                  <a:cs typeface="Times New Roman" panose="02020603050405020304" pitchFamily="18" charset="0"/>
                </a:rPr>
                <a:t>业务规则</a:t>
              </a:r>
              <a:endParaRPr lang="zh-CN" altLang="en-US" sz="1600" dirty="0">
                <a:latin typeface="Times New Roman" panose="02020603050405020304" pitchFamily="18" charset="0"/>
                <a:ea typeface="黑体" panose="02010609060101010101" charset="-122"/>
                <a:cs typeface="Times New Roman" panose="02020603050405020304" pitchFamily="18" charset="0"/>
              </a:endParaRPr>
            </a:p>
          </p:txBody>
        </p:sp>
        <p:sp>
          <p:nvSpPr>
            <p:cNvPr id="17" name="文本框 16"/>
            <p:cNvSpPr txBox="1"/>
            <p:nvPr/>
          </p:nvSpPr>
          <p:spPr>
            <a:xfrm>
              <a:off x="8642628" y="4536486"/>
              <a:ext cx="1014650" cy="338554"/>
            </a:xfrm>
            <a:prstGeom prst="rect">
              <a:avLst/>
            </a:prstGeom>
            <a:noFill/>
          </p:spPr>
          <p:txBody>
            <a:bodyPr wrap="square" rtlCol="0">
              <a:spAutoFit/>
            </a:bodyPr>
            <a:lstStyle/>
            <a:p>
              <a:r>
                <a:rPr lang="zh-CN" altLang="en-US" sz="1600" dirty="0" smtClean="0">
                  <a:latin typeface="Times New Roman" panose="02020603050405020304" pitchFamily="18" charset="0"/>
                  <a:ea typeface="黑体" panose="02010609060101010101" charset="-122"/>
                  <a:cs typeface="Times New Roman" panose="02020603050405020304" pitchFamily="18" charset="0"/>
                </a:rPr>
                <a:t>结果展示</a:t>
              </a:r>
              <a:endParaRPr lang="zh-CN" altLang="en-US" sz="1600" dirty="0">
                <a:latin typeface="Times New Roman" panose="02020603050405020304" pitchFamily="18" charset="0"/>
                <a:ea typeface="黑体" panose="02010609060101010101" charset="-122"/>
                <a:cs typeface="Times New Roman" panose="02020603050405020304" pitchFamily="18" charset="0"/>
              </a:endParaRPr>
            </a:p>
          </p:txBody>
        </p:sp>
      </p:grpSp>
      <p:sp>
        <p:nvSpPr>
          <p:cNvPr id="19" name="标题 18"/>
          <p:cNvSpPr>
            <a:spLocks noGrp="1"/>
          </p:cNvSpPr>
          <p:nvPr>
            <p:ph type="title"/>
          </p:nvPr>
        </p:nvSpPr>
        <p:spPr/>
        <p:txBody>
          <a:bodyPr>
            <a:normAutofit/>
          </a:bodyPr>
          <a:lstStyle/>
          <a:p>
            <a:r>
              <a:rPr lang="en-US" altLang="zh-CN" b="0" dirty="0" smtClean="0"/>
              <a:t>2.2.2 </a:t>
            </a:r>
            <a:r>
              <a:rPr lang="zh-CN" altLang="en-US" b="0" dirty="0" smtClean="0"/>
              <a:t>电</a:t>
            </a:r>
            <a:r>
              <a:rPr lang="zh-CN" altLang="en-US" b="0" dirty="0"/>
              <a:t>商</a:t>
            </a:r>
            <a:r>
              <a:rPr lang="zh-CN" altLang="en-US" b="0" dirty="0">
                <a:sym typeface="+mn-ea"/>
              </a:rPr>
              <a:t>推荐</a:t>
            </a:r>
            <a:r>
              <a:rPr lang="zh-CN" altLang="en-US" b="0" dirty="0"/>
              <a:t>业务场景</a:t>
            </a:r>
            <a:r>
              <a:rPr lang="en-US" altLang="zh-CN" b="0" dirty="0"/>
              <a:t>——</a:t>
            </a:r>
            <a:r>
              <a:rPr lang="zh-CN" altLang="en-US" b="0" dirty="0"/>
              <a:t>推荐系统设计</a:t>
            </a:r>
            <a:endParaRPr lang="zh-CN" altLang="en-US" b="0" dirty="0"/>
          </a:p>
        </p:txBody>
      </p:sp>
    </p:spTree>
  </p:cSld>
  <p:clrMapOvr>
    <a:masterClrMapping/>
  </p:clrMapOvr>
  <p:transition spd="med"/>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图片 17"/>
          <p:cNvPicPr>
            <a:picLocks noChangeAspect="1"/>
          </p:cNvPicPr>
          <p:nvPr/>
        </p:nvPicPr>
        <p:blipFill>
          <a:blip r:embed="rId1" cstate="print"/>
          <a:stretch>
            <a:fillRect/>
          </a:stretch>
        </p:blipFill>
        <p:spPr>
          <a:xfrm>
            <a:off x="833314" y="1210585"/>
            <a:ext cx="10525373" cy="4733304"/>
          </a:xfrm>
          <a:prstGeom prst="rect">
            <a:avLst/>
          </a:prstGeom>
        </p:spPr>
      </p:pic>
      <p:sp>
        <p:nvSpPr>
          <p:cNvPr id="3" name="文本占位符 2"/>
          <p:cNvSpPr>
            <a:spLocks noGrp="1"/>
          </p:cNvSpPr>
          <p:nvPr>
            <p:ph type="body" idx="1"/>
          </p:nvPr>
        </p:nvSpPr>
        <p:spPr/>
        <p:txBody>
          <a:bodyPr/>
          <a:lstStyle/>
          <a:p>
            <a:pPr lvl="1">
              <a:buNone/>
            </a:pPr>
            <a:r>
              <a:rPr lang="zh-CN" altLang="en-US" dirty="0"/>
              <a:t>其中，召回、排序则是算法策略中的核心。</a:t>
            </a:r>
            <a:endParaRPr lang="zh-CN" altLang="en-US" dirty="0"/>
          </a:p>
        </p:txBody>
      </p:sp>
      <p:sp>
        <p:nvSpPr>
          <p:cNvPr id="19" name="标题 18"/>
          <p:cNvSpPr>
            <a:spLocks noGrp="1"/>
          </p:cNvSpPr>
          <p:nvPr>
            <p:ph type="title"/>
          </p:nvPr>
        </p:nvSpPr>
        <p:spPr/>
        <p:txBody>
          <a:bodyPr>
            <a:normAutofit/>
          </a:bodyPr>
          <a:p>
            <a:r>
              <a:rPr lang="en-US" altLang="zh-CN" b="0" dirty="0" smtClean="0"/>
              <a:t>2.2.2 </a:t>
            </a:r>
            <a:r>
              <a:rPr lang="zh-CN" altLang="en-US" b="0" dirty="0" smtClean="0"/>
              <a:t>电</a:t>
            </a:r>
            <a:r>
              <a:rPr lang="zh-CN" altLang="en-US" b="0" dirty="0"/>
              <a:t>商</a:t>
            </a:r>
            <a:r>
              <a:rPr lang="zh-CN" altLang="en-US" b="0" dirty="0">
                <a:sym typeface="+mn-ea"/>
              </a:rPr>
              <a:t>推荐</a:t>
            </a:r>
            <a:r>
              <a:rPr lang="zh-CN" altLang="en-US" b="0" dirty="0"/>
              <a:t>业务场景</a:t>
            </a:r>
            <a:r>
              <a:rPr lang="en-US" altLang="zh-CN" b="0" dirty="0"/>
              <a:t>——</a:t>
            </a:r>
            <a:r>
              <a:rPr lang="zh-CN" altLang="en-US" b="0" dirty="0"/>
              <a:t>推荐系统设计</a:t>
            </a:r>
            <a:r>
              <a:rPr lang="zh-CN" altLang="en-US" b="0" dirty="0">
                <a:sym typeface="+mn-ea"/>
              </a:rPr>
              <a:t>（算法策略）</a:t>
            </a:r>
            <a:endParaRPr lang="zh-CN" altLang="en-US" b="0" dirty="0"/>
          </a:p>
        </p:txBody>
      </p:sp>
    </p:spTree>
  </p:cSld>
  <p:clrMapOvr>
    <a:masterClrMapping/>
  </p:clrMapOvr>
  <p:transition spd="med"/>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idx="1"/>
          </p:nvPr>
        </p:nvSpPr>
        <p:spPr/>
        <p:txBody>
          <a:bodyPr/>
          <a:lstStyle/>
          <a:p>
            <a:pPr>
              <a:lnSpc>
                <a:spcPct val="150000"/>
              </a:lnSpc>
            </a:pPr>
            <a:r>
              <a:rPr lang="zh-CN" altLang="en-US" dirty="0">
                <a:solidFill>
                  <a:srgbClr val="0000FF"/>
                </a:solidFill>
              </a:rPr>
              <a:t>工程架构</a:t>
            </a:r>
            <a:r>
              <a:rPr lang="zh-CN" altLang="en-US" dirty="0"/>
              <a:t>：生产环境下，能否支撑算法策略高效迭代、优化</a:t>
            </a:r>
            <a:r>
              <a:rPr lang="zh-CN" altLang="en-US" dirty="0"/>
              <a:t>也是推荐系统优劣的重要标准之一，这个主要取决于工程架构设计是否合理</a:t>
            </a:r>
            <a:r>
              <a:rPr lang="zh-CN" altLang="en-US" dirty="0"/>
              <a:t>。</a:t>
            </a:r>
            <a:r>
              <a:rPr lang="zh-CN" altLang="en-US" dirty="0"/>
              <a:t>下图是一种典型的</a:t>
            </a:r>
            <a:r>
              <a:rPr lang="zh-CN" altLang="en-US" u="sng" dirty="0">
                <a:solidFill>
                  <a:srgbClr val="0000FF"/>
                </a:solidFill>
              </a:rPr>
              <a:t>基于微服架构</a:t>
            </a:r>
            <a:r>
              <a:rPr lang="zh-CN" altLang="en-US" dirty="0"/>
              <a:t>设计的推荐后台系统，其扩展性好、性能高</a:t>
            </a:r>
            <a:r>
              <a:rPr lang="zh-CN" altLang="en-US" dirty="0" smtClean="0"/>
              <a:t>。</a:t>
            </a:r>
            <a:endParaRPr lang="zh-CN" altLang="en-US" dirty="0"/>
          </a:p>
        </p:txBody>
      </p:sp>
      <p:pic>
        <p:nvPicPr>
          <p:cNvPr id="4" name="图片 3"/>
          <p:cNvPicPr>
            <a:picLocks noChangeAspect="1"/>
          </p:cNvPicPr>
          <p:nvPr/>
        </p:nvPicPr>
        <p:blipFill>
          <a:blip r:embed="rId1" cstate="print"/>
          <a:stretch>
            <a:fillRect/>
          </a:stretch>
        </p:blipFill>
        <p:spPr>
          <a:xfrm>
            <a:off x="1520190" y="2684145"/>
            <a:ext cx="4832985" cy="3549015"/>
          </a:xfrm>
          <a:prstGeom prst="rect">
            <a:avLst/>
          </a:prstGeom>
        </p:spPr>
      </p:pic>
      <p:sp>
        <p:nvSpPr>
          <p:cNvPr id="5" name="矩形 4"/>
          <p:cNvSpPr/>
          <p:nvPr/>
        </p:nvSpPr>
        <p:spPr>
          <a:xfrm>
            <a:off x="6518682" y="3630763"/>
            <a:ext cx="5252140" cy="1198880"/>
          </a:xfrm>
          <a:prstGeom prst="rect">
            <a:avLst/>
          </a:prstGeom>
          <a:ln w="12700" cmpd="sng">
            <a:solidFill>
              <a:schemeClr val="accent1">
                <a:shade val="50000"/>
              </a:schemeClr>
            </a:solidFill>
            <a:prstDash val="dash"/>
          </a:ln>
        </p:spPr>
        <p:txBody>
          <a:bodyPr wrap="square">
            <a:spAutoFit/>
          </a:bodyPr>
          <a:lstStyle/>
          <a:p>
            <a:pPr>
              <a:lnSpc>
                <a:spcPct val="150000"/>
              </a:lnSpc>
            </a:pPr>
            <a:r>
              <a:rPr lang="zh-CN" altLang="en-US" sz="1600" dirty="0">
                <a:solidFill>
                  <a:srgbClr val="0000FF"/>
                </a:solidFill>
                <a:latin typeface="+mn-ea"/>
                <a:ea typeface="+mn-ea"/>
                <a:cs typeface="Times New Roman" panose="02020603050405020304" pitchFamily="18" charset="0"/>
              </a:rPr>
              <a:t>数据层</a:t>
            </a:r>
            <a:r>
              <a:rPr lang="zh-CN" altLang="en-US" sz="1600" dirty="0">
                <a:latin typeface="+mn-ea"/>
                <a:ea typeface="+mn-ea"/>
                <a:cs typeface="Times New Roman" panose="02020603050405020304" pitchFamily="18" charset="0"/>
              </a:rPr>
              <a:t>：读取系统各类原始数据并进行相应的处理；</a:t>
            </a:r>
            <a:endParaRPr lang="zh-CN" altLang="en-US" sz="1600" dirty="0">
              <a:latin typeface="+mn-ea"/>
              <a:ea typeface="+mn-ea"/>
              <a:cs typeface="Times New Roman" panose="02020603050405020304" pitchFamily="18" charset="0"/>
            </a:endParaRPr>
          </a:p>
          <a:p>
            <a:pPr>
              <a:lnSpc>
                <a:spcPct val="150000"/>
              </a:lnSpc>
            </a:pPr>
            <a:r>
              <a:rPr lang="zh-CN" altLang="en-US" sz="1600" dirty="0">
                <a:solidFill>
                  <a:srgbClr val="0000FF"/>
                </a:solidFill>
                <a:latin typeface="+mn-ea"/>
                <a:ea typeface="+mn-ea"/>
                <a:cs typeface="Times New Roman" panose="02020603050405020304" pitchFamily="18" charset="0"/>
              </a:rPr>
              <a:t>逻辑层</a:t>
            </a:r>
            <a:r>
              <a:rPr lang="zh-CN" altLang="en-US" sz="1600" dirty="0">
                <a:latin typeface="+mn-ea"/>
                <a:ea typeface="+mn-ea"/>
                <a:cs typeface="Times New Roman" panose="02020603050405020304" pitchFamily="18" charset="0"/>
              </a:rPr>
              <a:t>：包括召回和排序的实现，不同策略的</a:t>
            </a:r>
            <a:r>
              <a:rPr lang="en-US" altLang="zh-CN" sz="1600" dirty="0">
                <a:latin typeface="+mn-ea"/>
                <a:ea typeface="+mn-ea"/>
                <a:cs typeface="Times New Roman" panose="02020603050405020304" pitchFamily="18" charset="0"/>
              </a:rPr>
              <a:t>ABTest</a:t>
            </a:r>
            <a:r>
              <a:rPr lang="zh-CN" altLang="en-US" sz="1600" dirty="0" err="1">
                <a:latin typeface="+mn-ea"/>
                <a:ea typeface="+mn-ea"/>
                <a:cs typeface="Times New Roman" panose="02020603050405020304" pitchFamily="18" charset="0"/>
              </a:rPr>
              <a:t>；</a:t>
            </a:r>
            <a:endParaRPr lang="zh-CN" altLang="en-US" sz="1600" dirty="0" err="1">
              <a:latin typeface="+mn-ea"/>
              <a:ea typeface="+mn-ea"/>
              <a:cs typeface="Times New Roman" panose="02020603050405020304" pitchFamily="18" charset="0"/>
            </a:endParaRPr>
          </a:p>
          <a:p>
            <a:pPr>
              <a:lnSpc>
                <a:spcPct val="150000"/>
              </a:lnSpc>
            </a:pPr>
            <a:r>
              <a:rPr lang="zh-CN" altLang="en-US" sz="1600" dirty="0">
                <a:solidFill>
                  <a:srgbClr val="0000FF"/>
                </a:solidFill>
                <a:latin typeface="+mn-ea"/>
                <a:ea typeface="+mn-ea"/>
                <a:cs typeface="Times New Roman" panose="02020603050405020304" pitchFamily="18" charset="0"/>
              </a:rPr>
              <a:t>接入层</a:t>
            </a:r>
            <a:r>
              <a:rPr lang="zh-CN" altLang="en-US" sz="1600" dirty="0">
                <a:latin typeface="+mn-ea"/>
                <a:ea typeface="+mn-ea"/>
                <a:cs typeface="Times New Roman" panose="02020603050405020304" pitchFamily="18" charset="0"/>
              </a:rPr>
              <a:t>：提供了外部（应用</a:t>
            </a:r>
            <a:r>
              <a:rPr lang="zh-CN" altLang="en-US" sz="1600" dirty="0">
                <a:latin typeface="+mn-ea"/>
                <a:ea typeface="+mn-ea"/>
                <a:cs typeface="Times New Roman" panose="02020603050405020304" pitchFamily="18" charset="0"/>
              </a:rPr>
              <a:t>）访问需要的通用的接口。</a:t>
            </a:r>
            <a:endParaRPr lang="zh-CN" altLang="en-US" sz="1600" dirty="0">
              <a:latin typeface="+mn-ea"/>
              <a:ea typeface="+mn-ea"/>
              <a:cs typeface="Times New Roman" panose="02020603050405020304" pitchFamily="18" charset="0"/>
            </a:endParaRPr>
          </a:p>
        </p:txBody>
      </p:sp>
      <p:sp>
        <p:nvSpPr>
          <p:cNvPr id="19" name="标题 18"/>
          <p:cNvSpPr>
            <a:spLocks noGrp="1"/>
          </p:cNvSpPr>
          <p:nvPr>
            <p:ph type="title"/>
          </p:nvPr>
        </p:nvSpPr>
        <p:spPr/>
        <p:txBody>
          <a:bodyPr>
            <a:normAutofit/>
          </a:bodyPr>
          <a:lstStyle/>
          <a:p>
            <a:r>
              <a:rPr lang="en-US" altLang="zh-CN" b="0" dirty="0" smtClean="0"/>
              <a:t>2.2.2 </a:t>
            </a:r>
            <a:r>
              <a:rPr lang="zh-CN" altLang="en-US" b="0" dirty="0" smtClean="0"/>
              <a:t>电</a:t>
            </a:r>
            <a:r>
              <a:rPr lang="zh-CN" altLang="en-US" b="0" dirty="0"/>
              <a:t>商</a:t>
            </a:r>
            <a:r>
              <a:rPr lang="zh-CN" altLang="en-US" b="0" dirty="0">
                <a:sym typeface="+mn-ea"/>
              </a:rPr>
              <a:t>推荐</a:t>
            </a:r>
            <a:r>
              <a:rPr lang="zh-CN" altLang="en-US" b="0" dirty="0"/>
              <a:t>业务场景</a:t>
            </a:r>
            <a:r>
              <a:rPr lang="en-US" altLang="zh-CN" b="0" dirty="0"/>
              <a:t>——</a:t>
            </a:r>
            <a:r>
              <a:rPr lang="zh-CN" altLang="en-US" b="0" dirty="0"/>
              <a:t>推荐系统设计</a:t>
            </a:r>
            <a:r>
              <a:rPr lang="en-US" altLang="zh-CN" b="0" dirty="0"/>
              <a:t>2</a:t>
            </a:r>
            <a:r>
              <a:rPr lang="zh-CN" altLang="en-US" b="0" dirty="0"/>
              <a:t>（工程架构</a:t>
            </a:r>
            <a:r>
              <a:rPr lang="zh-CN" altLang="en-US" b="0" dirty="0"/>
              <a:t>）</a:t>
            </a:r>
            <a:endParaRPr lang="zh-CN" altLang="en-US" b="0" dirty="0"/>
          </a:p>
        </p:txBody>
      </p:sp>
    </p:spTree>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标题 1"/>
          <p:cNvSpPr txBox="1">
            <a:spLocks noGrp="1"/>
          </p:cNvSpPr>
          <p:nvPr>
            <p:ph type="title"/>
          </p:nvPr>
        </p:nvSpPr>
        <p:spPr>
          <a:prstGeom prst="rect">
            <a:avLst/>
          </a:prstGeom>
        </p:spPr>
        <p:txBody>
          <a:bodyPr/>
          <a:lstStyle/>
          <a:p>
            <a:pPr hangingPunct="0"/>
            <a:r>
              <a:rPr kumimoji="1" lang="zh-CN" altLang="en-US" dirty="0">
                <a:latin typeface="方正兰亭刊黑_GBK" panose="02000000000000000000" pitchFamily="2" charset="-122"/>
                <a:ea typeface="方正兰亭刊黑_GBK" panose="02000000000000000000" pitchFamily="2" charset="-122"/>
                <a:cs typeface="Calibri" panose="020F0502020204030204"/>
                <a:sym typeface="Calibri" panose="020F0502020204030204"/>
              </a:rPr>
              <a:t>第二章 电商生产环境下的推荐系统</a:t>
            </a:r>
            <a:endParaRPr kumimoji="1" lang="zh-CN" altLang="en-US" dirty="0">
              <a:latin typeface="方正兰亭刊黑_GBK" panose="02000000000000000000" pitchFamily="2" charset="-122"/>
              <a:ea typeface="方正兰亭刊黑_GBK" panose="02000000000000000000" pitchFamily="2" charset="-122"/>
              <a:cs typeface="Calibri" panose="020F0502020204030204"/>
              <a:sym typeface="Calibri" panose="020F0502020204030204"/>
            </a:endParaRPr>
          </a:p>
        </p:txBody>
      </p:sp>
    </p:spTree>
  </p:cSld>
  <p:clrMapOvr>
    <a:masterClrMapping/>
  </p:clrMapOvr>
  <p:transition spd="med"/>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609600" y="1164590"/>
            <a:ext cx="10972800" cy="3255010"/>
          </a:xfrm>
        </p:spPr>
        <p:txBody>
          <a:bodyPr>
            <a:noAutofit/>
          </a:bodyPr>
          <a:lstStyle/>
          <a:p>
            <a:pPr eaLnBrk="1" fontAlgn="auto" hangingPunct="1">
              <a:lnSpc>
                <a:spcPct val="150000"/>
              </a:lnSpc>
              <a:spcAft>
                <a:spcPts val="600"/>
              </a:spcAft>
            </a:pPr>
            <a:r>
              <a:rPr lang="en-US" altLang="zh-CN" sz="1800" dirty="0">
                <a:solidFill>
                  <a:srgbClr val="0000FF"/>
                </a:solidFill>
              </a:rPr>
              <a:t>ABTest</a:t>
            </a:r>
            <a:r>
              <a:rPr lang="zh-CN" altLang="en-US" sz="1800" dirty="0"/>
              <a:t>：一个设计良好的推荐系统是不断迭代更新的，</a:t>
            </a:r>
            <a:r>
              <a:rPr lang="en-US" altLang="zh-CN" sz="1800" dirty="0"/>
              <a:t>ABTest</a:t>
            </a:r>
            <a:r>
              <a:rPr lang="zh-CN" altLang="en-US" sz="1800" dirty="0"/>
              <a:t>通过提供：</a:t>
            </a:r>
            <a:r>
              <a:rPr lang="zh-CN" altLang="en-US" sz="1800" dirty="0">
                <a:solidFill>
                  <a:srgbClr val="0000FF"/>
                </a:solidFill>
              </a:rPr>
              <a:t>流量控制、实时效果数据统计、可视化分析</a:t>
            </a:r>
            <a:r>
              <a:rPr lang="zh-CN" altLang="en-US" sz="1800" dirty="0"/>
              <a:t>等功能，支持推荐策略的快速迭代</a:t>
            </a:r>
            <a:r>
              <a:rPr lang="zh-CN" altLang="en-US" sz="1800" dirty="0" smtClean="0"/>
              <a:t>。</a:t>
            </a:r>
            <a:endParaRPr lang="en-US" altLang="zh-CN" sz="1800" dirty="0"/>
          </a:p>
          <a:p>
            <a:pPr eaLnBrk="1" fontAlgn="auto" hangingPunct="1">
              <a:lnSpc>
                <a:spcPct val="150000"/>
              </a:lnSpc>
              <a:spcAft>
                <a:spcPts val="600"/>
              </a:spcAft>
            </a:pPr>
            <a:r>
              <a:rPr lang="zh-CN" altLang="en-US" sz="1800" dirty="0"/>
              <a:t>实际中，</a:t>
            </a:r>
            <a:r>
              <a:rPr lang="en-US" altLang="zh-CN" sz="1800" dirty="0">
                <a:solidFill>
                  <a:srgbClr val="0000FF"/>
                </a:solidFill>
              </a:rPr>
              <a:t>ABTest</a:t>
            </a:r>
            <a:r>
              <a:rPr lang="zh-CN" altLang="en-US" sz="1800" dirty="0">
                <a:solidFill>
                  <a:srgbClr val="0000FF"/>
                </a:solidFill>
              </a:rPr>
              <a:t>实验包括四个层次</a:t>
            </a:r>
            <a:r>
              <a:rPr lang="zh-CN" altLang="en-US" sz="1800" dirty="0"/>
              <a:t>：召回层、排序层、规则层和展示层。这四层之间通过流量的重新打散，使不同层之间实验的</a:t>
            </a:r>
            <a:r>
              <a:rPr lang="zh-CN" altLang="en-US" sz="1800" dirty="0">
                <a:solidFill>
                  <a:srgbClr val="0000FF"/>
                </a:solidFill>
              </a:rPr>
              <a:t>正交性</a:t>
            </a:r>
            <a:r>
              <a:rPr lang="zh-CN" altLang="en-US" sz="1800" dirty="0"/>
              <a:t>得以保证。</a:t>
            </a:r>
            <a:endParaRPr lang="en-US" altLang="zh-CN" sz="1800" dirty="0"/>
          </a:p>
          <a:p>
            <a:pPr eaLnBrk="1" fontAlgn="auto" hangingPunct="1">
              <a:lnSpc>
                <a:spcPct val="150000"/>
              </a:lnSpc>
              <a:spcAft>
                <a:spcPts val="600"/>
              </a:spcAft>
            </a:pPr>
            <a:r>
              <a:rPr lang="zh-CN" altLang="en-US" sz="1800" dirty="0"/>
              <a:t>当系统中用户的请求到达推荐模块时，推荐主体服务会请求</a:t>
            </a:r>
            <a:r>
              <a:rPr lang="en-US" altLang="zh-CN" sz="1800" dirty="0"/>
              <a:t>ABTest</a:t>
            </a:r>
            <a:r>
              <a:rPr lang="zh-CN" altLang="en-US" sz="1800" dirty="0"/>
              <a:t>中心获取其相关的实验参数（</a:t>
            </a:r>
            <a:r>
              <a:rPr lang="en-US" altLang="zh-CN" sz="1800" dirty="0"/>
              <a:t>URL</a:t>
            </a:r>
            <a:r>
              <a:rPr lang="zh-CN" altLang="en-US" sz="1800" dirty="0"/>
              <a:t>请求对应的召回号、排序号、规则号和展示号等），这些参数就会决定该请求在推荐流程中的具体路径选择，最终该请求的这些实验参数会记录到系统后台和客户端埋点日志中，用于方案（算法</a:t>
            </a:r>
            <a:r>
              <a:rPr lang="zh-CN" altLang="en-US" sz="1800" dirty="0"/>
              <a:t>）</a:t>
            </a:r>
            <a:r>
              <a:rPr lang="zh-CN" altLang="en-US" sz="1800" dirty="0"/>
              <a:t>效果评估</a:t>
            </a:r>
            <a:r>
              <a:rPr lang="zh-CN" altLang="en-US" sz="1800" dirty="0"/>
              <a:t>。</a:t>
            </a:r>
            <a:endParaRPr lang="zh-CN" altLang="en-US" sz="1800" dirty="0"/>
          </a:p>
          <a:p>
            <a:pPr lvl="1"/>
            <a:endParaRPr lang="zh-CN" altLang="en-US" dirty="0"/>
          </a:p>
        </p:txBody>
      </p:sp>
      <p:pic>
        <p:nvPicPr>
          <p:cNvPr id="4" name="图片 3"/>
          <p:cNvPicPr>
            <a:picLocks noChangeAspect="1"/>
          </p:cNvPicPr>
          <p:nvPr/>
        </p:nvPicPr>
        <p:blipFill>
          <a:blip r:embed="rId1" cstate="print"/>
          <a:stretch>
            <a:fillRect/>
          </a:stretch>
        </p:blipFill>
        <p:spPr>
          <a:xfrm>
            <a:off x="4235450" y="4419600"/>
            <a:ext cx="2838450" cy="2033905"/>
          </a:xfrm>
          <a:prstGeom prst="rect">
            <a:avLst/>
          </a:prstGeom>
        </p:spPr>
      </p:pic>
      <p:sp>
        <p:nvSpPr>
          <p:cNvPr id="19" name="标题 18"/>
          <p:cNvSpPr>
            <a:spLocks noGrp="1"/>
          </p:cNvSpPr>
          <p:nvPr>
            <p:ph type="title"/>
          </p:nvPr>
        </p:nvSpPr>
        <p:spPr/>
        <p:txBody>
          <a:bodyPr>
            <a:normAutofit/>
          </a:bodyPr>
          <a:p>
            <a:r>
              <a:rPr lang="en-US" altLang="zh-CN" b="0" dirty="0" smtClean="0"/>
              <a:t>2.2.2 </a:t>
            </a:r>
            <a:r>
              <a:rPr lang="zh-CN" altLang="en-US" b="0" dirty="0" smtClean="0"/>
              <a:t>电</a:t>
            </a:r>
            <a:r>
              <a:rPr lang="zh-CN" altLang="en-US" b="0" dirty="0"/>
              <a:t>商</a:t>
            </a:r>
            <a:r>
              <a:rPr lang="zh-CN" altLang="en-US" b="0" dirty="0">
                <a:sym typeface="+mn-ea"/>
              </a:rPr>
              <a:t>推荐</a:t>
            </a:r>
            <a:r>
              <a:rPr lang="zh-CN" altLang="en-US" b="0" dirty="0"/>
              <a:t>业务场景</a:t>
            </a:r>
            <a:r>
              <a:rPr lang="en-US" altLang="zh-CN" b="0" dirty="0"/>
              <a:t>——</a:t>
            </a:r>
            <a:r>
              <a:rPr lang="zh-CN" altLang="en-US" b="0" dirty="0"/>
              <a:t>推荐系统设计（效果评估</a:t>
            </a:r>
            <a:r>
              <a:rPr lang="zh-CN" altLang="en-US" b="0" dirty="0"/>
              <a:t>）</a:t>
            </a:r>
            <a:endParaRPr lang="zh-CN" altLang="en-US" b="0" dirty="0"/>
          </a:p>
        </p:txBody>
      </p:sp>
    </p:spTree>
  </p:cSld>
  <p:clrMapOvr>
    <a:masterClrMapping/>
  </p:clrMapOvr>
  <p:transition spd="med"/>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0" dirty="0"/>
              <a:t>2.2</a:t>
            </a:r>
            <a:r>
              <a:rPr lang="zh-CN" altLang="en-US" b="0" dirty="0"/>
              <a:t>电商业务场景推荐</a:t>
            </a:r>
            <a:r>
              <a:rPr lang="en-US" altLang="zh-CN" b="0" dirty="0"/>
              <a:t>——</a:t>
            </a:r>
            <a:r>
              <a:rPr lang="zh-CN" altLang="en-US" b="0" dirty="0"/>
              <a:t>效果评估</a:t>
            </a:r>
            <a:endParaRPr lang="zh-CN" altLang="en-US" b="0" dirty="0"/>
          </a:p>
        </p:txBody>
      </p:sp>
      <p:sp>
        <p:nvSpPr>
          <p:cNvPr id="3" name="文本占位符 2"/>
          <p:cNvSpPr>
            <a:spLocks noGrp="1"/>
          </p:cNvSpPr>
          <p:nvPr>
            <p:ph type="body" idx="1"/>
          </p:nvPr>
        </p:nvSpPr>
        <p:spPr/>
        <p:txBody>
          <a:bodyPr>
            <a:normAutofit lnSpcReduction="10000"/>
          </a:bodyPr>
          <a:lstStyle/>
          <a:p>
            <a:pPr indent="0" eaLnBrk="1" fontAlgn="auto" hangingPunct="1">
              <a:lnSpc>
                <a:spcPct val="150000"/>
              </a:lnSpc>
              <a:spcAft>
                <a:spcPts val="600"/>
              </a:spcAft>
            </a:pPr>
            <a:r>
              <a:rPr lang="zh-CN" altLang="en-US" sz="1800" dirty="0">
                <a:solidFill>
                  <a:srgbClr val="0000FF"/>
                </a:solidFill>
              </a:rPr>
              <a:t>推荐效果监控</a:t>
            </a:r>
            <a:endParaRPr lang="en-US" altLang="zh-CN" sz="1800" dirty="0">
              <a:solidFill>
                <a:srgbClr val="0000FF"/>
              </a:solidFill>
            </a:endParaRPr>
          </a:p>
          <a:p>
            <a:pPr lvl="1" eaLnBrk="1" fontAlgn="auto" hangingPunct="1">
              <a:lnSpc>
                <a:spcPct val="150000"/>
              </a:lnSpc>
              <a:spcAft>
                <a:spcPts val="600"/>
              </a:spcAft>
              <a:buNone/>
            </a:pPr>
            <a:r>
              <a:rPr lang="zh-CN" altLang="en-US" sz="1600" dirty="0"/>
              <a:t>（</a:t>
            </a:r>
            <a:r>
              <a:rPr lang="en-US" altLang="zh-CN" sz="1600" dirty="0"/>
              <a:t>1</a:t>
            </a:r>
            <a:r>
              <a:rPr lang="zh-CN" altLang="en-US" sz="1600" dirty="0"/>
              <a:t>）埋点数据：是推荐系统的基石，埋点数据的正确性十分重要，因为模型训练、效果统计都基于埋点数据的收集和整理；</a:t>
            </a:r>
            <a:endParaRPr lang="zh-CN" altLang="en-US" sz="1600" dirty="0"/>
          </a:p>
          <a:p>
            <a:pPr lvl="1" eaLnBrk="1" fontAlgn="auto" hangingPunct="1">
              <a:lnSpc>
                <a:spcPct val="150000"/>
              </a:lnSpc>
              <a:spcAft>
                <a:spcPts val="600"/>
              </a:spcAft>
              <a:buNone/>
            </a:pPr>
            <a:r>
              <a:rPr lang="zh-CN" altLang="en-US" sz="1600" dirty="0"/>
              <a:t>（</a:t>
            </a:r>
            <a:r>
              <a:rPr lang="en-US" altLang="zh-CN" sz="1600" dirty="0"/>
              <a:t>2</a:t>
            </a:r>
            <a:r>
              <a:rPr lang="zh-CN" altLang="en-US" sz="1600" dirty="0"/>
              <a:t>）效果数据：是对推荐系统实际表现效果的一种评估，也是推荐系统优化迭代策略的指引</a:t>
            </a:r>
            <a:r>
              <a:rPr lang="zh-CN" altLang="en-US" sz="1600" dirty="0" smtClean="0"/>
              <a:t>。</a:t>
            </a:r>
            <a:endParaRPr lang="zh-CN" altLang="en-US" sz="1600" dirty="0"/>
          </a:p>
          <a:p>
            <a:pPr indent="0" eaLnBrk="1" fontAlgn="auto" hangingPunct="1">
              <a:lnSpc>
                <a:spcPct val="150000"/>
              </a:lnSpc>
              <a:spcAft>
                <a:spcPts val="600"/>
              </a:spcAft>
            </a:pPr>
            <a:r>
              <a:rPr lang="zh-CN" altLang="en-US" sz="1800" dirty="0" smtClean="0"/>
              <a:t>通常</a:t>
            </a:r>
            <a:r>
              <a:rPr lang="zh-CN" altLang="en-US" sz="1800" dirty="0"/>
              <a:t>，</a:t>
            </a:r>
            <a:r>
              <a:rPr lang="zh-CN" altLang="en-US" sz="1800" dirty="0">
                <a:solidFill>
                  <a:srgbClr val="0000FF"/>
                </a:solidFill>
              </a:rPr>
              <a:t>埋点数据</a:t>
            </a:r>
            <a:r>
              <a:rPr lang="zh-CN" altLang="en-US" sz="1800" dirty="0"/>
              <a:t>包括：</a:t>
            </a:r>
            <a:r>
              <a:rPr lang="zh-CN" altLang="en-US" sz="1800" dirty="0">
                <a:solidFill>
                  <a:srgbClr val="0000FF"/>
                </a:solidFill>
              </a:rPr>
              <a:t>曝光日志、点击日志、转化日志、页面停留时长日志</a:t>
            </a:r>
            <a:r>
              <a:rPr lang="zh-CN" altLang="en-US" sz="1800" dirty="0"/>
              <a:t>等，这些日志数据都需要通过在客户端埋点设计来收集。这里简单解释一下这些操作的含义：</a:t>
            </a:r>
            <a:endParaRPr lang="zh-CN" altLang="en-US" sz="1800" dirty="0"/>
          </a:p>
          <a:p>
            <a:pPr lvl="1" indent="0" eaLnBrk="1" fontAlgn="auto" hangingPunct="1">
              <a:lnSpc>
                <a:spcPct val="150000"/>
              </a:lnSpc>
              <a:spcAft>
                <a:spcPts val="600"/>
              </a:spcAft>
            </a:pPr>
            <a:r>
              <a:rPr lang="zh-CN" altLang="en-US" sz="1600" dirty="0" smtClean="0"/>
              <a:t>曝光</a:t>
            </a:r>
            <a:r>
              <a:rPr lang="zh-CN" altLang="en-US" sz="1600" dirty="0"/>
              <a:t>：用户打开客户端，自动调用推荐模块并得到一次推荐结果；</a:t>
            </a:r>
            <a:endParaRPr lang="zh-CN" altLang="en-US" sz="1600" dirty="0"/>
          </a:p>
          <a:p>
            <a:pPr lvl="1" indent="0" eaLnBrk="1" fontAlgn="auto" hangingPunct="1">
              <a:lnSpc>
                <a:spcPct val="150000"/>
              </a:lnSpc>
              <a:spcAft>
                <a:spcPts val="600"/>
              </a:spcAft>
            </a:pPr>
            <a:r>
              <a:rPr lang="zh-CN" altLang="en-US" sz="1600" dirty="0" smtClean="0"/>
              <a:t>点击</a:t>
            </a:r>
            <a:r>
              <a:rPr lang="zh-CN" altLang="en-US" sz="1600" dirty="0"/>
              <a:t>：用户在推荐商品列表中点击自己喜欢的商品，进入其商品详情页；</a:t>
            </a:r>
            <a:endParaRPr lang="zh-CN" altLang="en-US" sz="1600" dirty="0"/>
          </a:p>
          <a:p>
            <a:pPr lvl="1" indent="0" eaLnBrk="1" fontAlgn="auto" hangingPunct="1">
              <a:lnSpc>
                <a:spcPct val="150000"/>
              </a:lnSpc>
              <a:spcAft>
                <a:spcPts val="600"/>
              </a:spcAft>
            </a:pPr>
            <a:r>
              <a:rPr lang="zh-CN" altLang="en-US" sz="1600" dirty="0" smtClean="0"/>
              <a:t>转化</a:t>
            </a:r>
            <a:r>
              <a:rPr lang="zh-CN" altLang="en-US" sz="1600" dirty="0"/>
              <a:t>：用户在商品详情页上进行购买、加入购物车等操作；</a:t>
            </a:r>
            <a:endParaRPr lang="zh-CN" altLang="en-US" sz="1600" dirty="0"/>
          </a:p>
          <a:p>
            <a:pPr lvl="1" indent="0" eaLnBrk="1" fontAlgn="auto" hangingPunct="1">
              <a:lnSpc>
                <a:spcPct val="150000"/>
              </a:lnSpc>
              <a:spcAft>
                <a:spcPts val="600"/>
              </a:spcAft>
            </a:pPr>
            <a:r>
              <a:rPr lang="zh-CN" altLang="en-US" sz="1600" dirty="0" smtClean="0"/>
              <a:t>停留</a:t>
            </a:r>
            <a:r>
              <a:rPr lang="zh-CN" altLang="en-US" sz="1600" dirty="0"/>
              <a:t>时长：用户在商品详情页上的浏览时间。</a:t>
            </a:r>
            <a:endParaRPr lang="zh-CN" altLang="en-US" sz="1600" dirty="0"/>
          </a:p>
          <a:p>
            <a:pPr lvl="1" indent="0" eaLnBrk="1" fontAlgn="auto" hangingPunct="1">
              <a:lnSpc>
                <a:spcPct val="150000"/>
              </a:lnSpc>
              <a:spcAft>
                <a:spcPts val="600"/>
              </a:spcAft>
            </a:pPr>
            <a:r>
              <a:rPr lang="zh-CN" altLang="en-US" sz="1600" dirty="0" smtClean="0"/>
              <a:t>曝光</a:t>
            </a:r>
            <a:r>
              <a:rPr lang="zh-CN" altLang="en-US" sz="1600" dirty="0"/>
              <a:t>、点击、转化是一个</a:t>
            </a:r>
            <a:r>
              <a:rPr lang="zh-CN" altLang="en-US" sz="1600" dirty="0">
                <a:solidFill>
                  <a:srgbClr val="0000FF"/>
                </a:solidFill>
              </a:rPr>
              <a:t>逐层筛选的过程</a:t>
            </a:r>
            <a:r>
              <a:rPr lang="zh-CN" altLang="en-US" sz="1600" dirty="0"/>
              <a:t>，操作数量是逐渐递减的趋势。</a:t>
            </a:r>
            <a:endParaRPr lang="zh-CN" altLang="en-US" sz="1600" dirty="0"/>
          </a:p>
          <a:p>
            <a:endParaRPr lang="zh-CN" altLang="en-US" sz="1600" dirty="0"/>
          </a:p>
        </p:txBody>
      </p:sp>
    </p:spTree>
  </p:cSld>
  <p:clrMapOvr>
    <a:masterClrMapping/>
  </p:clrMapOvr>
  <p:transition spd="med"/>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0" dirty="0"/>
              <a:t>2.2 </a:t>
            </a:r>
            <a:r>
              <a:rPr lang="zh-CN" altLang="en-US" b="0" dirty="0"/>
              <a:t>电商业务场景推荐</a:t>
            </a:r>
            <a:endParaRPr lang="zh-CN" altLang="en-US" b="0" dirty="0"/>
          </a:p>
        </p:txBody>
      </p:sp>
      <p:sp>
        <p:nvSpPr>
          <p:cNvPr id="3" name="文本占位符 2"/>
          <p:cNvSpPr>
            <a:spLocks noGrp="1"/>
          </p:cNvSpPr>
          <p:nvPr>
            <p:ph type="body" idx="1"/>
          </p:nvPr>
        </p:nvSpPr>
        <p:spPr>
          <a:xfrm>
            <a:off x="609600" y="1155065"/>
            <a:ext cx="10972800" cy="3354705"/>
          </a:xfrm>
        </p:spPr>
        <p:txBody>
          <a:bodyPr/>
          <a:lstStyle/>
          <a:p>
            <a:pPr>
              <a:lnSpc>
                <a:spcPct val="150000"/>
              </a:lnSpc>
            </a:pPr>
            <a:r>
              <a:rPr lang="zh-CN" altLang="en-US" sz="1600" dirty="0" smtClean="0"/>
              <a:t>实际电商平台中，用</a:t>
            </a:r>
            <a:r>
              <a:rPr lang="zh-CN" altLang="en-US" sz="1600" dirty="0"/>
              <a:t>户对物品的</a:t>
            </a:r>
            <a:r>
              <a:rPr lang="zh-CN" altLang="en-US" sz="1600" dirty="0">
                <a:solidFill>
                  <a:srgbClr val="0000FF"/>
                </a:solidFill>
              </a:rPr>
              <a:t>访问流量来源不同</a:t>
            </a:r>
            <a:r>
              <a:rPr lang="zh-CN" altLang="en-US" sz="1600" dirty="0"/>
              <a:t>（如来源于推荐、搜索和运营活动页等场景），工业界为了</a:t>
            </a:r>
            <a:r>
              <a:rPr lang="zh-CN" altLang="en-US" sz="1600" dirty="0">
                <a:solidFill>
                  <a:srgbClr val="0000FF"/>
                </a:solidFill>
              </a:rPr>
              <a:t>标识出</a:t>
            </a:r>
            <a:r>
              <a:rPr lang="zh-CN" altLang="en-US" sz="1600" dirty="0"/>
              <a:t>推荐模块带来的点击</a:t>
            </a:r>
            <a:r>
              <a:rPr lang="en-US" altLang="zh-CN" sz="1600" dirty="0"/>
              <a:t>/</a:t>
            </a:r>
            <a:r>
              <a:rPr lang="zh-CN" altLang="en-US" sz="1600" dirty="0"/>
              <a:t>转化</a:t>
            </a:r>
            <a:r>
              <a:rPr lang="en-US" altLang="zh-CN" sz="1600" dirty="0"/>
              <a:t>/</a:t>
            </a:r>
            <a:r>
              <a:rPr lang="zh-CN" altLang="en-US" sz="1600" dirty="0"/>
              <a:t>停留时长，并对推荐算法进行评估，一般需要在埋点中加入推荐相关的参数</a:t>
            </a:r>
            <a:r>
              <a:rPr lang="en-US" altLang="zh-CN" sz="1600" dirty="0"/>
              <a:t>——</a:t>
            </a:r>
            <a:r>
              <a:rPr lang="zh-CN" altLang="en-US" sz="1600" dirty="0"/>
              <a:t>曝光</a:t>
            </a:r>
            <a:r>
              <a:rPr lang="en-US" altLang="zh-CN" sz="1600" dirty="0"/>
              <a:t>ID</a:t>
            </a:r>
            <a:r>
              <a:rPr lang="zh-CN" altLang="en-US" sz="1600" dirty="0" smtClean="0"/>
              <a:t>。</a:t>
            </a:r>
            <a:endParaRPr lang="zh-CN" altLang="en-US" sz="1600" dirty="0"/>
          </a:p>
          <a:p>
            <a:pPr>
              <a:lnSpc>
                <a:spcPct val="150000"/>
              </a:lnSpc>
            </a:pPr>
            <a:r>
              <a:rPr lang="zh-CN" altLang="en-US" sz="1600" dirty="0"/>
              <a:t>曝光</a:t>
            </a:r>
            <a:r>
              <a:rPr lang="en-US" altLang="zh-CN" sz="1600" dirty="0"/>
              <a:t>ID</a:t>
            </a:r>
            <a:r>
              <a:rPr lang="zh-CN" altLang="en-US" sz="1600" dirty="0"/>
              <a:t>的埋点有三个原则：</a:t>
            </a:r>
            <a:endParaRPr lang="zh-CN" altLang="en-US" sz="1600" dirty="0"/>
          </a:p>
          <a:p>
            <a:pPr lvl="1">
              <a:lnSpc>
                <a:spcPct val="150000"/>
              </a:lnSpc>
              <a:buNone/>
            </a:pPr>
            <a:r>
              <a:rPr lang="zh-CN" altLang="en-US" sz="1600" dirty="0"/>
              <a:t>（</a:t>
            </a:r>
            <a:r>
              <a:rPr lang="en-US" altLang="zh-CN" sz="1600" dirty="0"/>
              <a:t>1</a:t>
            </a:r>
            <a:r>
              <a:rPr lang="zh-CN" altLang="en-US" sz="1600" dirty="0"/>
              <a:t>）</a:t>
            </a:r>
            <a:r>
              <a:rPr lang="zh-CN" altLang="en-US" sz="1600" dirty="0">
                <a:solidFill>
                  <a:srgbClr val="0000FF"/>
                </a:solidFill>
              </a:rPr>
              <a:t>列表曝光</a:t>
            </a:r>
            <a:r>
              <a:rPr lang="en-US" altLang="zh-CN" sz="1600" dirty="0" err="1">
                <a:solidFill>
                  <a:srgbClr val="0000FF"/>
                </a:solidFill>
              </a:rPr>
              <a:t>BatchID</a:t>
            </a:r>
            <a:r>
              <a:rPr lang="zh-CN" altLang="en-US" sz="1600" dirty="0"/>
              <a:t>：在展示推荐结果列表时，对于列表中的所有物品链接埋入同一个</a:t>
            </a:r>
            <a:r>
              <a:rPr lang="en-US" altLang="zh-CN" sz="1600" dirty="0"/>
              <a:t>ID</a:t>
            </a:r>
            <a:r>
              <a:rPr lang="zh-CN" altLang="en-US" sz="1600" dirty="0"/>
              <a:t>，即（曝光</a:t>
            </a:r>
            <a:r>
              <a:rPr lang="en-US" altLang="zh-CN" sz="1600" dirty="0" err="1"/>
              <a:t>BatchID</a:t>
            </a:r>
            <a:r>
              <a:rPr lang="zh-CN" altLang="en-US" sz="1600" dirty="0"/>
              <a:t>）</a:t>
            </a:r>
            <a:r>
              <a:rPr lang="zh-CN" altLang="en-US" sz="1600" dirty="0" smtClean="0"/>
              <a:t>；</a:t>
            </a:r>
            <a:endParaRPr lang="zh-CN" altLang="en-US" sz="1600" dirty="0"/>
          </a:p>
          <a:p>
            <a:pPr lvl="1">
              <a:lnSpc>
                <a:spcPct val="150000"/>
              </a:lnSpc>
              <a:buNone/>
            </a:pPr>
            <a:r>
              <a:rPr lang="zh-CN" altLang="en-US" sz="1600" dirty="0"/>
              <a:t>（</a:t>
            </a:r>
            <a:r>
              <a:rPr lang="en-US" altLang="zh-CN" sz="1600" dirty="0"/>
              <a:t>2</a:t>
            </a:r>
            <a:r>
              <a:rPr lang="zh-CN" altLang="en-US" sz="1600" dirty="0"/>
              <a:t>）</a:t>
            </a:r>
            <a:r>
              <a:rPr lang="zh-CN" altLang="en-US" sz="1600" dirty="0">
                <a:solidFill>
                  <a:srgbClr val="0000FF"/>
                </a:solidFill>
              </a:rPr>
              <a:t>二次链接曝光</a:t>
            </a:r>
            <a:r>
              <a:rPr lang="en-US" altLang="zh-CN" sz="1600" dirty="0">
                <a:solidFill>
                  <a:srgbClr val="0000FF"/>
                </a:solidFill>
              </a:rPr>
              <a:t>ID</a:t>
            </a:r>
            <a:r>
              <a:rPr lang="zh-CN" altLang="en-US" sz="1600" dirty="0"/>
              <a:t>：如果某个含有曝光</a:t>
            </a:r>
            <a:r>
              <a:rPr lang="en-US" altLang="zh-CN" sz="1600" dirty="0" err="1"/>
              <a:t>BatchID</a:t>
            </a:r>
            <a:r>
              <a:rPr lang="zh-CN" altLang="en-US" sz="1600" dirty="0"/>
              <a:t>的物品链接被用户点击，那么这个曝光</a:t>
            </a:r>
            <a:r>
              <a:rPr lang="en-US" altLang="zh-CN" sz="1600" dirty="0" err="1"/>
              <a:t>BatchID</a:t>
            </a:r>
            <a:r>
              <a:rPr lang="zh-CN" altLang="en-US" sz="1600" dirty="0"/>
              <a:t>需要带入点击之后的下一个详情页面，且这个曝光</a:t>
            </a:r>
            <a:r>
              <a:rPr lang="en-US" altLang="zh-CN" sz="1600" dirty="0" err="1"/>
              <a:t>BatchID</a:t>
            </a:r>
            <a:r>
              <a:rPr lang="zh-CN" altLang="en-US" sz="1600" dirty="0"/>
              <a:t>要埋入这个新页面中所有二次推荐物品的链接中</a:t>
            </a:r>
            <a:r>
              <a:rPr lang="zh-CN" altLang="en-US" sz="1600" dirty="0" smtClean="0"/>
              <a:t>；</a:t>
            </a:r>
            <a:endParaRPr lang="zh-CN" altLang="en-US" sz="1600" dirty="0"/>
          </a:p>
          <a:p>
            <a:pPr lvl="1">
              <a:lnSpc>
                <a:spcPct val="150000"/>
              </a:lnSpc>
              <a:buNone/>
            </a:pPr>
            <a:r>
              <a:rPr lang="zh-CN" altLang="en-US" sz="1600" dirty="0"/>
              <a:t>（</a:t>
            </a:r>
            <a:r>
              <a:rPr lang="en-US" altLang="zh-CN" sz="1600" dirty="0"/>
              <a:t>3</a:t>
            </a:r>
            <a:r>
              <a:rPr lang="zh-CN" altLang="en-US" sz="1600" dirty="0"/>
              <a:t>）</a:t>
            </a:r>
            <a:r>
              <a:rPr lang="zh-CN" altLang="en-US" sz="1600" dirty="0">
                <a:solidFill>
                  <a:srgbClr val="0000FF"/>
                </a:solidFill>
              </a:rPr>
              <a:t>曝光</a:t>
            </a:r>
            <a:r>
              <a:rPr lang="en-US" altLang="zh-CN" sz="1600" dirty="0">
                <a:solidFill>
                  <a:srgbClr val="0000FF"/>
                </a:solidFill>
              </a:rPr>
              <a:t>ID</a:t>
            </a:r>
            <a:r>
              <a:rPr lang="zh-CN" altLang="en-US" sz="1600" dirty="0">
                <a:solidFill>
                  <a:srgbClr val="0000FF"/>
                </a:solidFill>
              </a:rPr>
              <a:t>失效</a:t>
            </a:r>
            <a:r>
              <a:rPr lang="zh-CN" altLang="en-US" sz="1600" dirty="0"/>
              <a:t>：如果用户点击的物品链接不含曝光</a:t>
            </a:r>
            <a:r>
              <a:rPr lang="en-US" altLang="zh-CN" sz="1600" dirty="0"/>
              <a:t>ID</a:t>
            </a:r>
            <a:r>
              <a:rPr lang="zh-CN" altLang="en-US" sz="1600" dirty="0"/>
              <a:t>或者点击了其他物品包含曝光</a:t>
            </a:r>
            <a:r>
              <a:rPr lang="en-US" altLang="zh-CN" sz="1600" dirty="0"/>
              <a:t>ID</a:t>
            </a:r>
            <a:r>
              <a:rPr lang="zh-CN" altLang="en-US" sz="1600" dirty="0"/>
              <a:t>的链接，之前的曝光</a:t>
            </a:r>
            <a:r>
              <a:rPr lang="en-US" altLang="zh-CN" sz="1600" dirty="0"/>
              <a:t>ID</a:t>
            </a:r>
            <a:r>
              <a:rPr lang="zh-CN" altLang="en-US" sz="1600" dirty="0"/>
              <a:t>都做失效处理。</a:t>
            </a:r>
            <a:endParaRPr lang="zh-CN" altLang="en-US" sz="1600" dirty="0"/>
          </a:p>
          <a:p>
            <a:endParaRPr lang="zh-CN" altLang="en-US" sz="1600" dirty="0"/>
          </a:p>
        </p:txBody>
      </p:sp>
      <p:pic>
        <p:nvPicPr>
          <p:cNvPr id="4" name="图片 3"/>
          <p:cNvPicPr>
            <a:picLocks noChangeAspect="1"/>
          </p:cNvPicPr>
          <p:nvPr>
            <p:custDataLst>
              <p:tags r:id="rId1"/>
            </p:custDataLst>
          </p:nvPr>
        </p:nvPicPr>
        <p:blipFill>
          <a:blip r:embed="rId2" cstate="print"/>
          <a:stretch>
            <a:fillRect/>
          </a:stretch>
        </p:blipFill>
        <p:spPr>
          <a:xfrm>
            <a:off x="6857365" y="4054475"/>
            <a:ext cx="4486275" cy="2562225"/>
          </a:xfrm>
          <a:prstGeom prst="rect">
            <a:avLst/>
          </a:prstGeom>
        </p:spPr>
      </p:pic>
    </p:spTree>
  </p:cSld>
  <p:clrMapOvr>
    <a:masterClrMapping/>
  </p:clrMapOvr>
  <p:transition spd="med"/>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solidFill>
                  <a:srgbClr val="0000FF"/>
                </a:solidFill>
              </a:rPr>
              <a:t>本章目录</a:t>
            </a:r>
            <a:endParaRPr lang="zh-CN" altLang="en-US" dirty="0">
              <a:solidFill>
                <a:srgbClr val="0000FF"/>
              </a:solidFill>
            </a:endParaRPr>
          </a:p>
        </p:txBody>
      </p:sp>
      <p:pic>
        <p:nvPicPr>
          <p:cNvPr id="6" name="图片 5"/>
          <p:cNvPicPr>
            <a:picLocks noChangeAspect="1"/>
          </p:cNvPicPr>
          <p:nvPr/>
        </p:nvPicPr>
        <p:blipFill>
          <a:blip r:embed="rId1"/>
          <a:stretch>
            <a:fillRect/>
          </a:stretch>
        </p:blipFill>
        <p:spPr>
          <a:xfrm>
            <a:off x="1420495" y="1287145"/>
            <a:ext cx="8996045" cy="5015865"/>
          </a:xfrm>
          <a:prstGeom prst="rect">
            <a:avLst/>
          </a:prstGeom>
        </p:spPr>
      </p:pic>
      <p:sp>
        <p:nvSpPr>
          <p:cNvPr id="4" name="矩形 3"/>
          <p:cNvSpPr/>
          <p:nvPr/>
        </p:nvSpPr>
        <p:spPr>
          <a:xfrm>
            <a:off x="6014085" y="1287145"/>
            <a:ext cx="4402455" cy="2743835"/>
          </a:xfrm>
          <a:prstGeom prst="rect">
            <a:avLst/>
          </a:prstGeom>
          <a:noFill/>
          <a:ln w="25400" cap="flat">
            <a:solidFill>
              <a:srgbClr val="FF0000"/>
            </a:solidFill>
            <a:prstDash val="solid"/>
            <a:round/>
          </a:ln>
          <a:effectLst>
            <a:outerShdw blurRad="38100" dist="23000" dir="5400000" rotWithShape="0">
              <a:srgbClr val="000000">
                <a:alpha val="35000"/>
              </a:srgbClr>
            </a:outerShdw>
          </a:effectLst>
        </p:spPr>
        <p:style>
          <a:lnRef idx="0">
            <a:scrgbClr r="0" g="0" b="0"/>
          </a:lnRef>
          <a:fillRef idx="0">
            <a:scrgbClr r="0" g="0" b="0"/>
          </a:fillRef>
          <a:effectRef idx="0">
            <a:scrgbClr r="0" g="0" b="0"/>
          </a:effectRef>
          <a:fontRef idx="none"/>
        </p:style>
        <p:txBody>
          <a:bodyPr rot="0" vertOverflow="overflow" horzOverflow="overflow" vert="horz" wrap="square" lIns="45719" tIns="45719" rIns="45719" bIns="45719" numCol="1" spcCol="38100" rtlCol="0" anchor="ctr" forceAA="0">
            <a:spAutoFit/>
          </a:bodyPr>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Calibri" panose="020F0502020204030204"/>
              <a:ea typeface="Calibri" panose="020F0502020204030204"/>
              <a:cs typeface="Calibri" panose="020F0502020204030204"/>
              <a:sym typeface="Calibri" panose="020F0502020204030204"/>
            </a:endParaRPr>
          </a:p>
        </p:txBody>
      </p:sp>
    </p:spTree>
  </p:cSld>
  <p:clrMapOvr>
    <a:masterClrMapping/>
  </p:clrMapOvr>
  <p:transition spd="med"/>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2" name="标题 1"/>
          <p:cNvSpPr>
            <a:spLocks noGrp="1"/>
          </p:cNvSpPr>
          <p:nvPr>
            <p:ph type="title"/>
          </p:nvPr>
        </p:nvSpPr>
        <p:spPr/>
        <p:txBody>
          <a:bodyPr>
            <a:normAutofit/>
          </a:bodyPr>
          <a:lstStyle/>
          <a:p>
            <a:r>
              <a:rPr lang="zh-CN" altLang="en-US" b="0" dirty="0">
                <a:latin typeface="+mn-ea"/>
                <a:ea typeface="+mn-ea"/>
              </a:rPr>
              <a:t>推荐系统的业务流程及关键模块</a:t>
            </a:r>
            <a:endParaRPr lang="zh-CN" altLang="en-US" b="0" dirty="0">
              <a:latin typeface="+mn-ea"/>
              <a:ea typeface="+mn-ea"/>
            </a:endParaRPr>
          </a:p>
        </p:txBody>
      </p:sp>
      <p:sp>
        <p:nvSpPr>
          <p:cNvPr id="7" name="下箭头 158"/>
          <p:cNvSpPr/>
          <p:nvPr/>
        </p:nvSpPr>
        <p:spPr>
          <a:xfrm rot="17758948">
            <a:off x="5622633" y="1147215"/>
            <a:ext cx="609405" cy="3264573"/>
          </a:xfrm>
          <a:custGeom>
            <a:avLst/>
            <a:gdLst>
              <a:gd name="connsiteX0" fmla="*/ 0 w 781920"/>
              <a:gd name="connsiteY0" fmla="*/ 1411786 h 1802746"/>
              <a:gd name="connsiteX1" fmla="*/ 195480 w 781920"/>
              <a:gd name="connsiteY1" fmla="*/ 1411786 h 1802746"/>
              <a:gd name="connsiteX2" fmla="*/ 195480 w 781920"/>
              <a:gd name="connsiteY2" fmla="*/ 0 h 1802746"/>
              <a:gd name="connsiteX3" fmla="*/ 586440 w 781920"/>
              <a:gd name="connsiteY3" fmla="*/ 0 h 1802746"/>
              <a:gd name="connsiteX4" fmla="*/ 586440 w 781920"/>
              <a:gd name="connsiteY4" fmla="*/ 1411786 h 1802746"/>
              <a:gd name="connsiteX5" fmla="*/ 781920 w 781920"/>
              <a:gd name="connsiteY5" fmla="*/ 1411786 h 1802746"/>
              <a:gd name="connsiteX6" fmla="*/ 390960 w 781920"/>
              <a:gd name="connsiteY6" fmla="*/ 1802746 h 1802746"/>
              <a:gd name="connsiteX7" fmla="*/ 0 w 781920"/>
              <a:gd name="connsiteY7" fmla="*/ 1411786 h 1802746"/>
              <a:gd name="connsiteX0-1" fmla="*/ 0 w 781920"/>
              <a:gd name="connsiteY0-2" fmla="*/ 1411786 h 1802746"/>
              <a:gd name="connsiteX1-3" fmla="*/ 195480 w 781920"/>
              <a:gd name="connsiteY1-4" fmla="*/ 1411786 h 1802746"/>
              <a:gd name="connsiteX2-5" fmla="*/ 195480 w 781920"/>
              <a:gd name="connsiteY2-6" fmla="*/ 0 h 1802746"/>
              <a:gd name="connsiteX3-7" fmla="*/ 477570 w 781920"/>
              <a:gd name="connsiteY3-8" fmla="*/ 14339 h 1802746"/>
              <a:gd name="connsiteX4-9" fmla="*/ 586440 w 781920"/>
              <a:gd name="connsiteY4-10" fmla="*/ 1411786 h 1802746"/>
              <a:gd name="connsiteX5-11" fmla="*/ 781920 w 781920"/>
              <a:gd name="connsiteY5-12" fmla="*/ 1411786 h 1802746"/>
              <a:gd name="connsiteX6-13" fmla="*/ 390960 w 781920"/>
              <a:gd name="connsiteY6-14" fmla="*/ 1802746 h 1802746"/>
              <a:gd name="connsiteX7-15" fmla="*/ 0 w 781920"/>
              <a:gd name="connsiteY7-16" fmla="*/ 1411786 h 1802746"/>
              <a:gd name="connsiteX0-17" fmla="*/ 0 w 781920"/>
              <a:gd name="connsiteY0-18" fmla="*/ 1403706 h 1794666"/>
              <a:gd name="connsiteX1-19" fmla="*/ 195480 w 781920"/>
              <a:gd name="connsiteY1-20" fmla="*/ 1403706 h 1794666"/>
              <a:gd name="connsiteX2-21" fmla="*/ 266040 w 781920"/>
              <a:gd name="connsiteY2-22" fmla="*/ 0 h 1794666"/>
              <a:gd name="connsiteX3-23" fmla="*/ 477570 w 781920"/>
              <a:gd name="connsiteY3-24" fmla="*/ 6259 h 1794666"/>
              <a:gd name="connsiteX4-25" fmla="*/ 586440 w 781920"/>
              <a:gd name="connsiteY4-26" fmla="*/ 1403706 h 1794666"/>
              <a:gd name="connsiteX5-27" fmla="*/ 781920 w 781920"/>
              <a:gd name="connsiteY5-28" fmla="*/ 1403706 h 1794666"/>
              <a:gd name="connsiteX6-29" fmla="*/ 390960 w 781920"/>
              <a:gd name="connsiteY6-30" fmla="*/ 1794666 h 1794666"/>
              <a:gd name="connsiteX7-31" fmla="*/ 0 w 781920"/>
              <a:gd name="connsiteY7-32" fmla="*/ 1403706 h 1794666"/>
              <a:gd name="connsiteX0-33" fmla="*/ 0 w 781920"/>
              <a:gd name="connsiteY0-34" fmla="*/ 1416947 h 1807907"/>
              <a:gd name="connsiteX1-35" fmla="*/ 195480 w 781920"/>
              <a:gd name="connsiteY1-36" fmla="*/ 1416947 h 1807907"/>
              <a:gd name="connsiteX2-37" fmla="*/ 266040 w 781920"/>
              <a:gd name="connsiteY2-38" fmla="*/ 13241 h 1807907"/>
              <a:gd name="connsiteX3-39" fmla="*/ 413502 w 781920"/>
              <a:gd name="connsiteY3-40" fmla="*/ 0 h 1807907"/>
              <a:gd name="connsiteX4-41" fmla="*/ 586440 w 781920"/>
              <a:gd name="connsiteY4-42" fmla="*/ 1416947 h 1807907"/>
              <a:gd name="connsiteX5-43" fmla="*/ 781920 w 781920"/>
              <a:gd name="connsiteY5-44" fmla="*/ 1416947 h 1807907"/>
              <a:gd name="connsiteX6-45" fmla="*/ 390960 w 781920"/>
              <a:gd name="connsiteY6-46" fmla="*/ 1807907 h 1807907"/>
              <a:gd name="connsiteX7-47" fmla="*/ 0 w 781920"/>
              <a:gd name="connsiteY7-48" fmla="*/ 1416947 h 1807907"/>
              <a:gd name="connsiteX0-49" fmla="*/ 0 w 781920"/>
              <a:gd name="connsiteY0-50" fmla="*/ 1416947 h 1807907"/>
              <a:gd name="connsiteX1-51" fmla="*/ 195480 w 781920"/>
              <a:gd name="connsiteY1-52" fmla="*/ 1416947 h 1807907"/>
              <a:gd name="connsiteX2-53" fmla="*/ 334074 w 781920"/>
              <a:gd name="connsiteY2-54" fmla="*/ 23992 h 1807907"/>
              <a:gd name="connsiteX3-55" fmla="*/ 413502 w 781920"/>
              <a:gd name="connsiteY3-56" fmla="*/ 0 h 1807907"/>
              <a:gd name="connsiteX4-57" fmla="*/ 586440 w 781920"/>
              <a:gd name="connsiteY4-58" fmla="*/ 1416947 h 1807907"/>
              <a:gd name="connsiteX5-59" fmla="*/ 781920 w 781920"/>
              <a:gd name="connsiteY5-60" fmla="*/ 1416947 h 1807907"/>
              <a:gd name="connsiteX6-61" fmla="*/ 390960 w 781920"/>
              <a:gd name="connsiteY6-62" fmla="*/ 1807907 h 1807907"/>
              <a:gd name="connsiteX7-63" fmla="*/ 0 w 781920"/>
              <a:gd name="connsiteY7-64" fmla="*/ 1416947 h 1807907"/>
              <a:gd name="connsiteX0-65" fmla="*/ 0 w 781920"/>
              <a:gd name="connsiteY0-66" fmla="*/ 1416947 h 1807907"/>
              <a:gd name="connsiteX1-67" fmla="*/ 195480 w 781920"/>
              <a:gd name="connsiteY1-68" fmla="*/ 1416947 h 1807907"/>
              <a:gd name="connsiteX2-69" fmla="*/ 316683 w 781920"/>
              <a:gd name="connsiteY2-70" fmla="*/ 8743 h 1807907"/>
              <a:gd name="connsiteX3-71" fmla="*/ 413502 w 781920"/>
              <a:gd name="connsiteY3-72" fmla="*/ 0 h 1807907"/>
              <a:gd name="connsiteX4-73" fmla="*/ 586440 w 781920"/>
              <a:gd name="connsiteY4-74" fmla="*/ 1416947 h 1807907"/>
              <a:gd name="connsiteX5-75" fmla="*/ 781920 w 781920"/>
              <a:gd name="connsiteY5-76" fmla="*/ 1416947 h 1807907"/>
              <a:gd name="connsiteX6-77" fmla="*/ 390960 w 781920"/>
              <a:gd name="connsiteY6-78" fmla="*/ 1807907 h 1807907"/>
              <a:gd name="connsiteX7-79" fmla="*/ 0 w 781920"/>
              <a:gd name="connsiteY7-80" fmla="*/ 1416947 h 180790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781920" h="1807907">
                <a:moveTo>
                  <a:pt x="0" y="1416947"/>
                </a:moveTo>
                <a:lnTo>
                  <a:pt x="195480" y="1416947"/>
                </a:lnTo>
                <a:lnTo>
                  <a:pt x="316683" y="8743"/>
                </a:lnTo>
                <a:lnTo>
                  <a:pt x="413502" y="0"/>
                </a:lnTo>
                <a:lnTo>
                  <a:pt x="586440" y="1416947"/>
                </a:lnTo>
                <a:lnTo>
                  <a:pt x="781920" y="1416947"/>
                </a:lnTo>
                <a:lnTo>
                  <a:pt x="390960" y="1807907"/>
                </a:lnTo>
                <a:lnTo>
                  <a:pt x="0" y="1416947"/>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grpSp>
        <p:nvGrpSpPr>
          <p:cNvPr id="8" name="组合 7"/>
          <p:cNvGrpSpPr/>
          <p:nvPr/>
        </p:nvGrpSpPr>
        <p:grpSpPr>
          <a:xfrm>
            <a:off x="255463" y="835851"/>
            <a:ext cx="6153819" cy="2075731"/>
            <a:chOff x="2641145" y="696955"/>
            <a:chExt cx="6522878" cy="2416910"/>
          </a:xfrm>
        </p:grpSpPr>
        <p:sp>
          <p:nvSpPr>
            <p:cNvPr id="9" name="圆角矩形 8"/>
            <p:cNvSpPr/>
            <p:nvPr/>
          </p:nvSpPr>
          <p:spPr>
            <a:xfrm>
              <a:off x="6094693" y="1492537"/>
              <a:ext cx="967409" cy="848140"/>
            </a:xfrm>
            <a:prstGeom prst="roundRect">
              <a:avLst>
                <a:gd name="adj" fmla="val 8854"/>
              </a:avLst>
            </a:prstGeom>
            <a:solidFill>
              <a:schemeClr val="accent1">
                <a:lumMod val="40000"/>
                <a:lumOff val="60000"/>
              </a:schemeClr>
            </a:solidFill>
            <a:ln>
              <a:solidFill>
                <a:srgbClr val="2E75B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solidFill>
                    <a:schemeClr val="tx1"/>
                  </a:solidFill>
                  <a:latin typeface="+mn-ea"/>
                  <a:cs typeface="Times New Roman" panose="02020603050405020304" pitchFamily="18" charset="0"/>
                </a:rPr>
                <a:t>用户画像</a:t>
              </a:r>
              <a:endParaRPr lang="zh-CN" altLang="en-US" sz="1600" dirty="0">
                <a:solidFill>
                  <a:schemeClr val="tx1"/>
                </a:solidFill>
                <a:latin typeface="+mn-ea"/>
                <a:cs typeface="Times New Roman" panose="02020603050405020304" pitchFamily="18" charset="0"/>
              </a:endParaRPr>
            </a:p>
          </p:txBody>
        </p:sp>
        <p:sp>
          <p:nvSpPr>
            <p:cNvPr id="10" name="圆角矩形 9"/>
            <p:cNvSpPr/>
            <p:nvPr/>
          </p:nvSpPr>
          <p:spPr>
            <a:xfrm>
              <a:off x="3813529" y="1492537"/>
              <a:ext cx="967409" cy="848140"/>
            </a:xfrm>
            <a:prstGeom prst="roundRect">
              <a:avLst>
                <a:gd name="adj" fmla="val 8854"/>
              </a:avLst>
            </a:prstGeom>
            <a:solidFill>
              <a:schemeClr val="accent1">
                <a:lumMod val="40000"/>
                <a:lumOff val="60000"/>
              </a:schemeClr>
            </a:solidFill>
            <a:ln>
              <a:solidFill>
                <a:srgbClr val="2E75B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solidFill>
                    <a:schemeClr val="tx1"/>
                  </a:solidFill>
                  <a:latin typeface="+mn-ea"/>
                  <a:cs typeface="Times New Roman" panose="02020603050405020304" pitchFamily="18" charset="0"/>
                </a:rPr>
                <a:t>基础推荐算法</a:t>
              </a:r>
              <a:endParaRPr lang="zh-CN" altLang="en-US" sz="1600" dirty="0">
                <a:solidFill>
                  <a:schemeClr val="tx1"/>
                </a:solidFill>
                <a:latin typeface="+mn-ea"/>
                <a:cs typeface="Times New Roman" panose="02020603050405020304" pitchFamily="18" charset="0"/>
              </a:endParaRPr>
            </a:p>
          </p:txBody>
        </p:sp>
        <p:sp>
          <p:nvSpPr>
            <p:cNvPr id="11" name="圆角矩形 10"/>
            <p:cNvSpPr/>
            <p:nvPr/>
          </p:nvSpPr>
          <p:spPr>
            <a:xfrm>
              <a:off x="2641145" y="1507528"/>
              <a:ext cx="967409" cy="848140"/>
            </a:xfrm>
            <a:prstGeom prst="roundRect">
              <a:avLst>
                <a:gd name="adj" fmla="val 8854"/>
              </a:avLst>
            </a:prstGeom>
            <a:solidFill>
              <a:schemeClr val="accent1">
                <a:lumMod val="40000"/>
                <a:lumOff val="60000"/>
              </a:schemeClr>
            </a:solidFill>
            <a:ln>
              <a:solidFill>
                <a:srgbClr val="2E75B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hangingPunct="1"/>
              <a:r>
                <a:rPr lang="zh-CN" altLang="en-US" sz="1600" dirty="0">
                  <a:solidFill>
                    <a:schemeClr val="tx1"/>
                  </a:solidFill>
                  <a:latin typeface="+mn-ea"/>
                  <a:cs typeface="Times New Roman" panose="02020603050405020304" pitchFamily="18" charset="0"/>
                </a:rPr>
                <a:t>大数据平台</a:t>
              </a:r>
              <a:endParaRPr lang="zh-CN" altLang="en-US" sz="1600" dirty="0">
                <a:solidFill>
                  <a:schemeClr val="tx1"/>
                </a:solidFill>
                <a:latin typeface="+mn-ea"/>
                <a:cs typeface="Times New Roman" panose="02020603050405020304" pitchFamily="18" charset="0"/>
              </a:endParaRPr>
            </a:p>
          </p:txBody>
        </p:sp>
        <p:sp>
          <p:nvSpPr>
            <p:cNvPr id="12" name="圆角矩形 11"/>
            <p:cNvSpPr/>
            <p:nvPr/>
          </p:nvSpPr>
          <p:spPr>
            <a:xfrm>
              <a:off x="8196614" y="2265725"/>
              <a:ext cx="967409" cy="848140"/>
            </a:xfrm>
            <a:prstGeom prst="roundRect">
              <a:avLst>
                <a:gd name="adj" fmla="val 8854"/>
              </a:avLst>
            </a:prstGeom>
            <a:solidFill>
              <a:schemeClr val="accent1">
                <a:lumMod val="40000"/>
                <a:lumOff val="60000"/>
              </a:schemeClr>
            </a:solidFill>
            <a:ln>
              <a:solidFill>
                <a:srgbClr val="2E75B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solidFill>
                    <a:schemeClr val="tx1"/>
                  </a:solidFill>
                  <a:latin typeface="+mn-ea"/>
                  <a:cs typeface="Times New Roman" panose="02020603050405020304" pitchFamily="18" charset="0"/>
                </a:rPr>
                <a:t>预估排序模型</a:t>
              </a:r>
              <a:endParaRPr lang="zh-CN" altLang="en-US" sz="1600" dirty="0">
                <a:solidFill>
                  <a:schemeClr val="tx1"/>
                </a:solidFill>
                <a:latin typeface="+mn-ea"/>
                <a:cs typeface="Times New Roman" panose="02020603050405020304" pitchFamily="18" charset="0"/>
              </a:endParaRPr>
            </a:p>
          </p:txBody>
        </p:sp>
        <p:sp>
          <p:nvSpPr>
            <p:cNvPr id="13" name="圆角矩形 12"/>
            <p:cNvSpPr/>
            <p:nvPr/>
          </p:nvSpPr>
          <p:spPr>
            <a:xfrm>
              <a:off x="8196614" y="696955"/>
              <a:ext cx="967409" cy="848140"/>
            </a:xfrm>
            <a:prstGeom prst="roundRect">
              <a:avLst>
                <a:gd name="adj" fmla="val 8854"/>
              </a:avLst>
            </a:prstGeom>
            <a:solidFill>
              <a:schemeClr val="accent1">
                <a:lumMod val="40000"/>
                <a:lumOff val="60000"/>
              </a:schemeClr>
            </a:solidFill>
            <a:ln>
              <a:solidFill>
                <a:srgbClr val="2E75B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solidFill>
                    <a:schemeClr val="tx1"/>
                  </a:solidFill>
                  <a:latin typeface="+mn-ea"/>
                  <a:cs typeface="Times New Roman" panose="02020603050405020304" pitchFamily="18" charset="0"/>
                </a:rPr>
                <a:t>前端</a:t>
              </a:r>
              <a:r>
                <a:rPr lang="en-US" altLang="zh-CN" sz="1600" dirty="0" smtClean="0">
                  <a:solidFill>
                    <a:schemeClr val="tx1"/>
                  </a:solidFill>
                  <a:latin typeface="+mn-ea"/>
                  <a:cs typeface="Times New Roman" panose="02020603050405020304" pitchFamily="18" charset="0"/>
                </a:rPr>
                <a:t>UI</a:t>
              </a:r>
              <a:r>
                <a:rPr lang="zh-CN" altLang="en-US" sz="1600" dirty="0" smtClean="0">
                  <a:solidFill>
                    <a:schemeClr val="tx1"/>
                  </a:solidFill>
                  <a:latin typeface="+mn-ea"/>
                  <a:cs typeface="Times New Roman" panose="02020603050405020304" pitchFamily="18" charset="0"/>
                </a:rPr>
                <a:t>展现</a:t>
              </a:r>
              <a:endParaRPr lang="zh-CN" altLang="en-US" sz="1600" dirty="0">
                <a:solidFill>
                  <a:schemeClr val="tx1"/>
                </a:solidFill>
                <a:latin typeface="+mn-ea"/>
                <a:cs typeface="Times New Roman" panose="02020603050405020304" pitchFamily="18" charset="0"/>
              </a:endParaRPr>
            </a:p>
          </p:txBody>
        </p:sp>
        <p:grpSp>
          <p:nvGrpSpPr>
            <p:cNvPr id="14" name="组合 13"/>
            <p:cNvGrpSpPr/>
            <p:nvPr/>
          </p:nvGrpSpPr>
          <p:grpSpPr>
            <a:xfrm>
              <a:off x="4297234" y="1114736"/>
              <a:ext cx="2086295" cy="383265"/>
              <a:chOff x="4297234" y="702962"/>
              <a:chExt cx="2086295" cy="785788"/>
            </a:xfrm>
          </p:grpSpPr>
          <p:cxnSp>
            <p:nvCxnSpPr>
              <p:cNvPr id="25" name="肘形连接符 24"/>
              <p:cNvCxnSpPr>
                <a:stCxn id="10" idx="0"/>
              </p:cNvCxnSpPr>
              <p:nvPr/>
            </p:nvCxnSpPr>
            <p:spPr>
              <a:xfrm rot="5400000" flipH="1" flipV="1">
                <a:off x="4953868" y="47888"/>
                <a:ext cx="773027" cy="2086295"/>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26" name="直接箭头连接符 25"/>
              <p:cNvCxnSpPr/>
              <p:nvPr/>
            </p:nvCxnSpPr>
            <p:spPr>
              <a:xfrm>
                <a:off x="6383527" y="702962"/>
                <a:ext cx="1" cy="7857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15" name="文本框 14"/>
            <p:cNvSpPr txBox="1"/>
            <p:nvPr/>
          </p:nvSpPr>
          <p:spPr>
            <a:xfrm>
              <a:off x="4476474" y="766373"/>
              <a:ext cx="1922681" cy="361457"/>
            </a:xfrm>
            <a:prstGeom prst="rect">
              <a:avLst/>
            </a:prstGeom>
            <a:noFill/>
          </p:spPr>
          <p:txBody>
            <a:bodyPr wrap="square" rtlCol="0">
              <a:spAutoFit/>
            </a:bodyPr>
            <a:lstStyle/>
            <a:p>
              <a:r>
                <a:rPr lang="zh-CN" altLang="en-US" sz="1400" dirty="0" smtClean="0">
                  <a:latin typeface="+mn-ea"/>
                  <a:ea typeface="+mn-ea"/>
                  <a:cs typeface="Times New Roman" panose="02020603050405020304" pitchFamily="18" charset="0"/>
                </a:rPr>
                <a:t>用户特征训练数据</a:t>
              </a:r>
              <a:endParaRPr lang="zh-CN" altLang="en-US" sz="1400" dirty="0">
                <a:latin typeface="+mn-ea"/>
                <a:ea typeface="+mn-ea"/>
                <a:cs typeface="Times New Roman" panose="02020603050405020304" pitchFamily="18" charset="0"/>
              </a:endParaRPr>
            </a:p>
          </p:txBody>
        </p:sp>
        <p:cxnSp>
          <p:nvCxnSpPr>
            <p:cNvPr id="16" name="直接箭头连接符 15"/>
            <p:cNvCxnSpPr>
              <a:stCxn id="9" idx="1"/>
              <a:endCxn id="10" idx="3"/>
            </p:cNvCxnSpPr>
            <p:nvPr/>
          </p:nvCxnSpPr>
          <p:spPr>
            <a:xfrm flipH="1">
              <a:off x="4780938" y="1916607"/>
              <a:ext cx="131375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4911892" y="1588340"/>
              <a:ext cx="1051843" cy="361457"/>
            </a:xfrm>
            <a:prstGeom prst="rect">
              <a:avLst/>
            </a:prstGeom>
            <a:noFill/>
          </p:spPr>
          <p:txBody>
            <a:bodyPr wrap="square" rtlCol="0">
              <a:spAutoFit/>
            </a:bodyPr>
            <a:lstStyle/>
            <a:p>
              <a:r>
                <a:rPr lang="zh-CN" altLang="en-US" sz="1400" dirty="0" smtClean="0">
                  <a:latin typeface="+mn-ea"/>
                  <a:ea typeface="+mn-ea"/>
                  <a:cs typeface="Times New Roman" panose="02020603050405020304" pitchFamily="18" charset="0"/>
                </a:rPr>
                <a:t>用户特征</a:t>
              </a:r>
              <a:endParaRPr lang="zh-CN" altLang="en-US" sz="1400" dirty="0">
                <a:latin typeface="+mn-ea"/>
                <a:ea typeface="+mn-ea"/>
                <a:cs typeface="Times New Roman" panose="02020603050405020304" pitchFamily="18" charset="0"/>
              </a:endParaRPr>
            </a:p>
          </p:txBody>
        </p:sp>
        <p:cxnSp>
          <p:nvCxnSpPr>
            <p:cNvPr id="18" name="直接箭头连接符 17"/>
            <p:cNvCxnSpPr>
              <a:stCxn id="9" idx="3"/>
            </p:cNvCxnSpPr>
            <p:nvPr/>
          </p:nvCxnSpPr>
          <p:spPr>
            <a:xfrm>
              <a:off x="7062102" y="1916607"/>
              <a:ext cx="1134511" cy="5882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肘形连接符 18"/>
            <p:cNvCxnSpPr>
              <a:stCxn id="10" idx="2"/>
            </p:cNvCxnSpPr>
            <p:nvPr/>
          </p:nvCxnSpPr>
          <p:spPr>
            <a:xfrm rot="16200000" flipH="1">
              <a:off x="5990297" y="647613"/>
              <a:ext cx="513252" cy="389937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肘形连接符 19"/>
            <p:cNvCxnSpPr>
              <a:stCxn id="13" idx="1"/>
            </p:cNvCxnSpPr>
            <p:nvPr/>
          </p:nvCxnSpPr>
          <p:spPr>
            <a:xfrm rot="10800000" flipV="1">
              <a:off x="6731856" y="1121024"/>
              <a:ext cx="1464758" cy="368271"/>
            </a:xfrm>
            <a:prstGeom prst="bentConnector3">
              <a:avLst>
                <a:gd name="adj1" fmla="val 100098"/>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6717332" y="766373"/>
              <a:ext cx="1539878" cy="361457"/>
            </a:xfrm>
            <a:prstGeom prst="rect">
              <a:avLst/>
            </a:prstGeom>
            <a:noFill/>
          </p:spPr>
          <p:txBody>
            <a:bodyPr wrap="square" rtlCol="0">
              <a:spAutoFit/>
            </a:bodyPr>
            <a:lstStyle/>
            <a:p>
              <a:r>
                <a:rPr lang="zh-CN" altLang="en-US" sz="1400" dirty="0" smtClean="0">
                  <a:latin typeface="+mn-ea"/>
                  <a:ea typeface="+mn-ea"/>
                  <a:cs typeface="Times New Roman" panose="02020603050405020304" pitchFamily="18" charset="0"/>
                </a:rPr>
                <a:t>用户行为数据</a:t>
              </a:r>
              <a:endParaRPr lang="zh-CN" altLang="en-US" sz="1400" dirty="0">
                <a:latin typeface="+mn-ea"/>
                <a:ea typeface="+mn-ea"/>
                <a:cs typeface="Times New Roman" panose="02020603050405020304" pitchFamily="18" charset="0"/>
              </a:endParaRPr>
            </a:p>
          </p:txBody>
        </p:sp>
        <p:sp>
          <p:nvSpPr>
            <p:cNvPr id="22" name="文本框 21"/>
            <p:cNvSpPr txBox="1"/>
            <p:nvPr/>
          </p:nvSpPr>
          <p:spPr>
            <a:xfrm>
              <a:off x="4911892" y="2498071"/>
              <a:ext cx="1051843" cy="361457"/>
            </a:xfrm>
            <a:prstGeom prst="rect">
              <a:avLst/>
            </a:prstGeom>
            <a:noFill/>
          </p:spPr>
          <p:txBody>
            <a:bodyPr wrap="square" rtlCol="0">
              <a:spAutoFit/>
            </a:bodyPr>
            <a:lstStyle/>
            <a:p>
              <a:r>
                <a:rPr lang="zh-CN" altLang="en-US" sz="1400" dirty="0" smtClean="0">
                  <a:latin typeface="+mn-ea"/>
                  <a:ea typeface="+mn-ea"/>
                  <a:cs typeface="Times New Roman" panose="02020603050405020304" pitchFamily="18" charset="0"/>
                </a:rPr>
                <a:t>推荐结果</a:t>
              </a:r>
              <a:endParaRPr lang="zh-CN" altLang="en-US" sz="1400" dirty="0">
                <a:latin typeface="+mn-ea"/>
                <a:ea typeface="+mn-ea"/>
                <a:cs typeface="Times New Roman" panose="02020603050405020304" pitchFamily="18" charset="0"/>
              </a:endParaRPr>
            </a:p>
          </p:txBody>
        </p:sp>
        <p:cxnSp>
          <p:nvCxnSpPr>
            <p:cNvPr id="23" name="直接箭头连接符 22"/>
            <p:cNvCxnSpPr/>
            <p:nvPr/>
          </p:nvCxnSpPr>
          <p:spPr>
            <a:xfrm>
              <a:off x="8439462" y="1545095"/>
              <a:ext cx="0" cy="7206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p:nvPr/>
          </p:nvCxnSpPr>
          <p:spPr>
            <a:xfrm flipV="1">
              <a:off x="8889167" y="1545095"/>
              <a:ext cx="0" cy="7206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27" name="组合 26"/>
          <p:cNvGrpSpPr/>
          <p:nvPr/>
        </p:nvGrpSpPr>
        <p:grpSpPr>
          <a:xfrm>
            <a:off x="325832" y="4232360"/>
            <a:ext cx="1821906" cy="1603947"/>
            <a:chOff x="336677" y="3522688"/>
            <a:chExt cx="1821906" cy="1603947"/>
          </a:xfrm>
        </p:grpSpPr>
        <p:sp>
          <p:nvSpPr>
            <p:cNvPr id="28" name="圆角矩形 27"/>
            <p:cNvSpPr/>
            <p:nvPr/>
          </p:nvSpPr>
          <p:spPr>
            <a:xfrm>
              <a:off x="336677" y="3522688"/>
              <a:ext cx="1821906" cy="1603947"/>
            </a:xfrm>
            <a:prstGeom prst="roundRect">
              <a:avLst>
                <a:gd name="adj" fmla="val 7313"/>
              </a:avLst>
            </a:prstGeom>
            <a:solidFill>
              <a:schemeClr val="bg1"/>
            </a:solidFill>
            <a:ln w="28575">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solidFill>
                  <a:schemeClr val="tx1"/>
                </a:solidFill>
                <a:latin typeface="+mn-ea"/>
                <a:cs typeface="Times New Roman" panose="02020603050405020304" pitchFamily="18" charset="0"/>
              </a:endParaRPr>
            </a:p>
          </p:txBody>
        </p:sp>
        <p:sp>
          <p:nvSpPr>
            <p:cNvPr id="29" name="圆角矩形 28"/>
            <p:cNvSpPr/>
            <p:nvPr/>
          </p:nvSpPr>
          <p:spPr>
            <a:xfrm>
              <a:off x="477074" y="3670802"/>
              <a:ext cx="1523513" cy="376544"/>
            </a:xfrm>
            <a:prstGeom prst="roundRect">
              <a:avLst>
                <a:gd name="adj" fmla="val 8854"/>
              </a:avLst>
            </a:prstGeom>
            <a:solidFill>
              <a:schemeClr val="accent2">
                <a:lumMod val="40000"/>
                <a:lumOff val="6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solidFill>
                    <a:schemeClr val="tx1"/>
                  </a:solidFill>
                  <a:latin typeface="+mn-ea"/>
                  <a:cs typeface="Times New Roman" panose="02020603050405020304" pitchFamily="18" charset="0"/>
                </a:rPr>
                <a:t>Spark</a:t>
              </a:r>
              <a:r>
                <a:rPr lang="zh-CN" altLang="en-US" sz="1600" dirty="0" smtClean="0">
                  <a:solidFill>
                    <a:schemeClr val="tx1"/>
                  </a:solidFill>
                  <a:latin typeface="+mn-ea"/>
                  <a:cs typeface="Times New Roman" panose="02020603050405020304" pitchFamily="18" charset="0"/>
                </a:rPr>
                <a:t>平台</a:t>
              </a:r>
              <a:endParaRPr lang="zh-CN" altLang="en-US" sz="1600" dirty="0">
                <a:solidFill>
                  <a:schemeClr val="tx1"/>
                </a:solidFill>
                <a:latin typeface="+mn-ea"/>
                <a:cs typeface="Times New Roman" panose="02020603050405020304" pitchFamily="18" charset="0"/>
              </a:endParaRPr>
            </a:p>
          </p:txBody>
        </p:sp>
        <p:sp>
          <p:nvSpPr>
            <p:cNvPr id="30" name="圆角矩形 29"/>
            <p:cNvSpPr/>
            <p:nvPr/>
          </p:nvSpPr>
          <p:spPr>
            <a:xfrm>
              <a:off x="472998" y="4113012"/>
              <a:ext cx="1527589" cy="376544"/>
            </a:xfrm>
            <a:prstGeom prst="roundRect">
              <a:avLst>
                <a:gd name="adj" fmla="val 8854"/>
              </a:avLst>
            </a:prstGeom>
            <a:solidFill>
              <a:schemeClr val="accent2">
                <a:lumMod val="40000"/>
                <a:lumOff val="6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latin typeface="+mn-ea"/>
                  <a:cs typeface="Times New Roman" panose="02020603050405020304" pitchFamily="18" charset="0"/>
                </a:rPr>
                <a:t>Hadoop</a:t>
              </a:r>
              <a:r>
                <a:rPr lang="zh-CN" altLang="en-US" sz="1600" dirty="0" smtClean="0">
                  <a:solidFill>
                    <a:schemeClr val="tx1"/>
                  </a:solidFill>
                  <a:latin typeface="+mn-ea"/>
                  <a:cs typeface="Times New Roman" panose="02020603050405020304" pitchFamily="18" charset="0"/>
                </a:rPr>
                <a:t>平台</a:t>
              </a:r>
              <a:endParaRPr lang="zh-CN" altLang="en-US" sz="1600" dirty="0">
                <a:solidFill>
                  <a:schemeClr val="tx1"/>
                </a:solidFill>
                <a:latin typeface="+mn-ea"/>
                <a:cs typeface="Times New Roman" panose="02020603050405020304" pitchFamily="18" charset="0"/>
              </a:endParaRPr>
            </a:p>
          </p:txBody>
        </p:sp>
        <p:sp>
          <p:nvSpPr>
            <p:cNvPr id="31" name="圆角矩形 30"/>
            <p:cNvSpPr/>
            <p:nvPr/>
          </p:nvSpPr>
          <p:spPr>
            <a:xfrm>
              <a:off x="472998" y="4552369"/>
              <a:ext cx="1527589" cy="376544"/>
            </a:xfrm>
            <a:prstGeom prst="roundRect">
              <a:avLst>
                <a:gd name="adj" fmla="val 8854"/>
              </a:avLst>
            </a:prstGeom>
            <a:solidFill>
              <a:schemeClr val="accent2">
                <a:lumMod val="40000"/>
                <a:lumOff val="6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solidFill>
                    <a:schemeClr val="tx1"/>
                  </a:solidFill>
                  <a:latin typeface="+mn-ea"/>
                  <a:cs typeface="Times New Roman" panose="02020603050405020304" pitchFamily="18" charset="0"/>
                </a:rPr>
                <a:t>…</a:t>
              </a:r>
              <a:endParaRPr lang="zh-CN" altLang="en-US" sz="1600" dirty="0">
                <a:solidFill>
                  <a:schemeClr val="tx1"/>
                </a:solidFill>
                <a:latin typeface="+mn-ea"/>
                <a:cs typeface="Times New Roman" panose="02020603050405020304" pitchFamily="18" charset="0"/>
              </a:endParaRPr>
            </a:p>
          </p:txBody>
        </p:sp>
      </p:grpSp>
      <p:grpSp>
        <p:nvGrpSpPr>
          <p:cNvPr id="32" name="组合 31"/>
          <p:cNvGrpSpPr/>
          <p:nvPr/>
        </p:nvGrpSpPr>
        <p:grpSpPr>
          <a:xfrm>
            <a:off x="2521609" y="3434031"/>
            <a:ext cx="4581418" cy="3072983"/>
            <a:chOff x="651045" y="4297105"/>
            <a:chExt cx="4581418" cy="3072983"/>
          </a:xfrm>
        </p:grpSpPr>
        <p:grpSp>
          <p:nvGrpSpPr>
            <p:cNvPr id="33" name="组合 32"/>
            <p:cNvGrpSpPr/>
            <p:nvPr/>
          </p:nvGrpSpPr>
          <p:grpSpPr>
            <a:xfrm>
              <a:off x="651045" y="4297105"/>
              <a:ext cx="4383085" cy="3072983"/>
              <a:chOff x="2464928" y="3389555"/>
              <a:chExt cx="4383085" cy="3072983"/>
            </a:xfrm>
          </p:grpSpPr>
          <p:sp>
            <p:nvSpPr>
              <p:cNvPr id="35" name="圆角矩形 34"/>
              <p:cNvSpPr/>
              <p:nvPr/>
            </p:nvSpPr>
            <p:spPr>
              <a:xfrm>
                <a:off x="2464928" y="3389555"/>
                <a:ext cx="4383085" cy="3072983"/>
              </a:xfrm>
              <a:prstGeom prst="roundRect">
                <a:avLst>
                  <a:gd name="adj" fmla="val 3835"/>
                </a:avLst>
              </a:prstGeom>
              <a:solidFill>
                <a:schemeClr val="bg1"/>
              </a:solidFill>
              <a:ln w="28575">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solidFill>
                    <a:schemeClr val="tx1"/>
                  </a:solidFill>
                  <a:latin typeface="+mn-ea"/>
                  <a:cs typeface="Times New Roman" panose="02020603050405020304" pitchFamily="18" charset="0"/>
                </a:endParaRPr>
              </a:p>
            </p:txBody>
          </p:sp>
          <p:sp>
            <p:nvSpPr>
              <p:cNvPr id="36" name="立方体 35"/>
              <p:cNvSpPr/>
              <p:nvPr/>
            </p:nvSpPr>
            <p:spPr>
              <a:xfrm>
                <a:off x="3223221" y="5502118"/>
                <a:ext cx="1399244" cy="881567"/>
              </a:xfrm>
              <a:prstGeom prst="cube">
                <a:avLst/>
              </a:prstGeom>
              <a:solidFill>
                <a:schemeClr val="accent2">
                  <a:lumMod val="40000"/>
                  <a:lumOff val="6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solidFill>
                      <a:schemeClr val="tx1"/>
                    </a:solidFill>
                    <a:latin typeface="+mn-ea"/>
                    <a:cs typeface="Times New Roman" panose="02020603050405020304" pitchFamily="18" charset="0"/>
                  </a:rPr>
                  <a:t>推荐</a:t>
                </a:r>
                <a:r>
                  <a:rPr lang="en-US" altLang="zh-CN" sz="1600" dirty="0" smtClean="0">
                    <a:solidFill>
                      <a:schemeClr val="tx1"/>
                    </a:solidFill>
                    <a:latin typeface="+mn-ea"/>
                    <a:cs typeface="Times New Roman" panose="02020603050405020304" pitchFamily="18" charset="0"/>
                  </a:rPr>
                  <a:t>Item</a:t>
                </a:r>
                <a:r>
                  <a:rPr lang="zh-CN" altLang="en-US" sz="1600" dirty="0" smtClean="0">
                    <a:solidFill>
                      <a:schemeClr val="tx1"/>
                    </a:solidFill>
                    <a:latin typeface="+mn-ea"/>
                    <a:cs typeface="Times New Roman" panose="02020603050405020304" pitchFamily="18" charset="0"/>
                  </a:rPr>
                  <a:t>特征库</a:t>
                </a:r>
                <a:endParaRPr lang="zh-CN" altLang="en-US" sz="1600" dirty="0">
                  <a:solidFill>
                    <a:schemeClr val="tx1"/>
                  </a:solidFill>
                  <a:latin typeface="+mn-ea"/>
                  <a:cs typeface="Times New Roman" panose="02020603050405020304" pitchFamily="18" charset="0"/>
                </a:endParaRPr>
              </a:p>
            </p:txBody>
          </p:sp>
          <p:sp>
            <p:nvSpPr>
              <p:cNvPr id="37" name="下箭头 36"/>
              <p:cNvSpPr/>
              <p:nvPr/>
            </p:nvSpPr>
            <p:spPr>
              <a:xfrm>
                <a:off x="3749701" y="5099115"/>
                <a:ext cx="399344" cy="324150"/>
              </a:xfrm>
              <a:prstGeom prst="downArrow">
                <a:avLst/>
              </a:prstGeom>
              <a:solidFill>
                <a:schemeClr val="accent2">
                  <a:lumMod val="20000"/>
                  <a:lumOff val="8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mn-ea"/>
                  <a:cs typeface="Times New Roman" panose="02020603050405020304" pitchFamily="18" charset="0"/>
                </a:endParaRPr>
              </a:p>
            </p:txBody>
          </p:sp>
          <p:sp>
            <p:nvSpPr>
              <p:cNvPr id="38" name="文本框 37"/>
              <p:cNvSpPr txBox="1"/>
              <p:nvPr/>
            </p:nvSpPr>
            <p:spPr>
              <a:xfrm>
                <a:off x="2530303" y="5085201"/>
                <a:ext cx="1455484" cy="307777"/>
              </a:xfrm>
              <a:prstGeom prst="rect">
                <a:avLst/>
              </a:prstGeom>
              <a:noFill/>
            </p:spPr>
            <p:txBody>
              <a:bodyPr wrap="square" rtlCol="0">
                <a:spAutoFit/>
              </a:bodyPr>
              <a:lstStyle/>
              <a:p>
                <a:r>
                  <a:rPr lang="en-US" altLang="zh-CN" sz="1400" dirty="0" smtClean="0">
                    <a:latin typeface="+mn-ea"/>
                    <a:ea typeface="+mn-ea"/>
                    <a:cs typeface="Times New Roman" panose="02020603050405020304" pitchFamily="18" charset="0"/>
                  </a:rPr>
                  <a:t>Item</a:t>
                </a:r>
                <a:r>
                  <a:rPr lang="zh-CN" altLang="en-US" sz="1400" dirty="0" smtClean="0">
                    <a:latin typeface="+mn-ea"/>
                    <a:ea typeface="+mn-ea"/>
                    <a:cs typeface="Times New Roman" panose="02020603050405020304" pitchFamily="18" charset="0"/>
                  </a:rPr>
                  <a:t>特征提取</a:t>
                </a:r>
                <a:endParaRPr lang="zh-CN" altLang="en-US" sz="1400" dirty="0">
                  <a:latin typeface="+mn-ea"/>
                  <a:ea typeface="+mn-ea"/>
                  <a:cs typeface="Times New Roman" panose="02020603050405020304" pitchFamily="18" charset="0"/>
                </a:endParaRPr>
              </a:p>
            </p:txBody>
          </p:sp>
          <p:grpSp>
            <p:nvGrpSpPr>
              <p:cNvPr id="39" name="组合 38"/>
              <p:cNvGrpSpPr/>
              <p:nvPr/>
            </p:nvGrpSpPr>
            <p:grpSpPr>
              <a:xfrm>
                <a:off x="2682226" y="3478951"/>
                <a:ext cx="1756921" cy="1562762"/>
                <a:chOff x="719381" y="2683882"/>
                <a:chExt cx="1756921" cy="1562762"/>
              </a:xfrm>
            </p:grpSpPr>
            <p:sp>
              <p:nvSpPr>
                <p:cNvPr id="48" name="矩形 47"/>
                <p:cNvSpPr/>
                <p:nvPr/>
              </p:nvSpPr>
              <p:spPr>
                <a:xfrm>
                  <a:off x="719381" y="2683882"/>
                  <a:ext cx="1756921" cy="1562762"/>
                </a:xfrm>
                <a:prstGeom prst="rect">
                  <a:avLst/>
                </a:prstGeom>
                <a:no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mn-ea"/>
                    <a:cs typeface="Times New Roman" panose="02020603050405020304" pitchFamily="18" charset="0"/>
                  </a:endParaRPr>
                </a:p>
              </p:txBody>
            </p:sp>
            <p:sp>
              <p:nvSpPr>
                <p:cNvPr id="49" name="文本框 48"/>
                <p:cNvSpPr txBox="1"/>
                <p:nvPr/>
              </p:nvSpPr>
              <p:spPr>
                <a:xfrm>
                  <a:off x="1157544" y="2699584"/>
                  <a:ext cx="971254" cy="306705"/>
                </a:xfrm>
                <a:prstGeom prst="rect">
                  <a:avLst/>
                </a:prstGeom>
                <a:noFill/>
              </p:spPr>
              <p:txBody>
                <a:bodyPr wrap="square" rtlCol="0">
                  <a:spAutoFit/>
                </a:bodyPr>
                <a:lstStyle/>
                <a:p>
                  <a:r>
                    <a:rPr lang="en-US" altLang="zh-CN" sz="1400" dirty="0" smtClean="0">
                      <a:latin typeface="+mn-ea"/>
                      <a:ea typeface="+mn-ea"/>
                      <a:cs typeface="Times New Roman" panose="02020603050405020304" pitchFamily="18" charset="0"/>
                    </a:rPr>
                    <a:t>Item</a:t>
                  </a:r>
                  <a:r>
                    <a:rPr lang="zh-CN" altLang="en-US" sz="1400" dirty="0" smtClean="0">
                      <a:latin typeface="+mn-ea"/>
                      <a:ea typeface="+mn-ea"/>
                      <a:cs typeface="Times New Roman" panose="02020603050405020304" pitchFamily="18" charset="0"/>
                    </a:rPr>
                    <a:t>分析</a:t>
                  </a:r>
                  <a:endParaRPr lang="zh-CN" altLang="en-US" sz="1400" dirty="0" smtClean="0">
                    <a:latin typeface="+mn-ea"/>
                    <a:ea typeface="+mn-ea"/>
                    <a:cs typeface="Times New Roman" panose="02020603050405020304" pitchFamily="18" charset="0"/>
                  </a:endParaRPr>
                </a:p>
              </p:txBody>
            </p:sp>
            <p:sp>
              <p:nvSpPr>
                <p:cNvPr id="50" name="圆角矩形 49"/>
                <p:cNvSpPr/>
                <p:nvPr/>
              </p:nvSpPr>
              <p:spPr>
                <a:xfrm>
                  <a:off x="854659" y="3079330"/>
                  <a:ext cx="1484851" cy="290818"/>
                </a:xfrm>
                <a:prstGeom prst="roundRect">
                  <a:avLst>
                    <a:gd name="adj" fmla="val 8854"/>
                  </a:avLst>
                </a:prstGeom>
                <a:solidFill>
                  <a:schemeClr val="accent2">
                    <a:lumMod val="40000"/>
                    <a:lumOff val="6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solidFill>
                        <a:schemeClr val="tx1"/>
                      </a:solidFill>
                      <a:latin typeface="+mn-ea"/>
                      <a:cs typeface="Times New Roman" panose="02020603050405020304" pitchFamily="18" charset="0"/>
                    </a:rPr>
                    <a:t>视觉特征</a:t>
                  </a:r>
                  <a:endParaRPr lang="zh-CN" altLang="en-US" sz="1600" dirty="0">
                    <a:solidFill>
                      <a:schemeClr val="tx1"/>
                    </a:solidFill>
                    <a:latin typeface="+mn-ea"/>
                    <a:cs typeface="Times New Roman" panose="02020603050405020304" pitchFamily="18" charset="0"/>
                  </a:endParaRPr>
                </a:p>
              </p:txBody>
            </p:sp>
            <p:sp>
              <p:nvSpPr>
                <p:cNvPr id="51" name="圆角矩形 50"/>
                <p:cNvSpPr/>
                <p:nvPr/>
              </p:nvSpPr>
              <p:spPr>
                <a:xfrm>
                  <a:off x="854659" y="3458606"/>
                  <a:ext cx="1484851" cy="290818"/>
                </a:xfrm>
                <a:prstGeom prst="roundRect">
                  <a:avLst>
                    <a:gd name="adj" fmla="val 8854"/>
                  </a:avLst>
                </a:prstGeom>
                <a:solidFill>
                  <a:schemeClr val="accent2">
                    <a:lumMod val="40000"/>
                    <a:lumOff val="6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solidFill>
                        <a:schemeClr val="tx1"/>
                      </a:solidFill>
                      <a:latin typeface="+mn-ea"/>
                      <a:cs typeface="Times New Roman" panose="02020603050405020304" pitchFamily="18" charset="0"/>
                    </a:rPr>
                    <a:t>热度分析特征</a:t>
                  </a:r>
                  <a:endParaRPr lang="zh-CN" altLang="en-US" sz="1600" dirty="0">
                    <a:solidFill>
                      <a:schemeClr val="tx1"/>
                    </a:solidFill>
                    <a:latin typeface="+mn-ea"/>
                    <a:cs typeface="Times New Roman" panose="02020603050405020304" pitchFamily="18" charset="0"/>
                  </a:endParaRPr>
                </a:p>
              </p:txBody>
            </p:sp>
            <p:sp>
              <p:nvSpPr>
                <p:cNvPr id="52" name="圆角矩形 51"/>
                <p:cNvSpPr/>
                <p:nvPr/>
              </p:nvSpPr>
              <p:spPr>
                <a:xfrm>
                  <a:off x="854659" y="3841996"/>
                  <a:ext cx="1484851" cy="290818"/>
                </a:xfrm>
                <a:prstGeom prst="roundRect">
                  <a:avLst>
                    <a:gd name="adj" fmla="val 8854"/>
                  </a:avLst>
                </a:prstGeom>
                <a:solidFill>
                  <a:schemeClr val="accent2">
                    <a:lumMod val="40000"/>
                    <a:lumOff val="6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solidFill>
                        <a:schemeClr val="tx1"/>
                      </a:solidFill>
                      <a:latin typeface="+mn-ea"/>
                      <a:cs typeface="Times New Roman" panose="02020603050405020304" pitchFamily="18" charset="0"/>
                    </a:rPr>
                    <a:t>评论文本特征</a:t>
                  </a:r>
                  <a:endParaRPr lang="zh-CN" altLang="en-US" sz="1600" dirty="0">
                    <a:solidFill>
                      <a:schemeClr val="tx1"/>
                    </a:solidFill>
                    <a:latin typeface="+mn-ea"/>
                    <a:cs typeface="Times New Roman" panose="02020603050405020304" pitchFamily="18" charset="0"/>
                  </a:endParaRPr>
                </a:p>
              </p:txBody>
            </p:sp>
          </p:grpSp>
          <p:sp>
            <p:nvSpPr>
              <p:cNvPr id="40" name="矩形 39"/>
              <p:cNvSpPr/>
              <p:nvPr/>
            </p:nvSpPr>
            <p:spPr>
              <a:xfrm>
                <a:off x="4875151" y="3494653"/>
                <a:ext cx="1756921" cy="1562762"/>
              </a:xfrm>
              <a:prstGeom prst="rect">
                <a:avLst/>
              </a:prstGeom>
              <a:no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mn-ea"/>
                  <a:cs typeface="Times New Roman" panose="02020603050405020304" pitchFamily="18" charset="0"/>
                </a:endParaRPr>
              </a:p>
            </p:txBody>
          </p:sp>
          <p:sp>
            <p:nvSpPr>
              <p:cNvPr id="41" name="文本框 40"/>
              <p:cNvSpPr txBox="1"/>
              <p:nvPr/>
            </p:nvSpPr>
            <p:spPr>
              <a:xfrm>
                <a:off x="5242052" y="3496046"/>
                <a:ext cx="1160356" cy="338554"/>
              </a:xfrm>
              <a:prstGeom prst="rect">
                <a:avLst/>
              </a:prstGeom>
              <a:noFill/>
            </p:spPr>
            <p:txBody>
              <a:bodyPr wrap="square" rtlCol="0">
                <a:spAutoFit/>
              </a:bodyPr>
              <a:lstStyle/>
              <a:p>
                <a:r>
                  <a:rPr lang="zh-CN" altLang="en-US" sz="1600" dirty="0" smtClean="0">
                    <a:latin typeface="+mn-ea"/>
                    <a:ea typeface="+mn-ea"/>
                    <a:cs typeface="Times New Roman" panose="02020603050405020304" pitchFamily="18" charset="0"/>
                  </a:rPr>
                  <a:t>推荐算法</a:t>
                </a:r>
                <a:endParaRPr lang="zh-CN" altLang="en-US" sz="1600" dirty="0">
                  <a:latin typeface="+mn-ea"/>
                  <a:ea typeface="+mn-ea"/>
                  <a:cs typeface="Times New Roman" panose="02020603050405020304" pitchFamily="18" charset="0"/>
                </a:endParaRPr>
              </a:p>
            </p:txBody>
          </p:sp>
          <p:sp>
            <p:nvSpPr>
              <p:cNvPr id="42" name="圆角矩形 41"/>
              <p:cNvSpPr/>
              <p:nvPr/>
            </p:nvSpPr>
            <p:spPr>
              <a:xfrm>
                <a:off x="5017289" y="3874399"/>
                <a:ext cx="1484851" cy="290818"/>
              </a:xfrm>
              <a:prstGeom prst="roundRect">
                <a:avLst>
                  <a:gd name="adj" fmla="val 8854"/>
                </a:avLst>
              </a:prstGeom>
              <a:solidFill>
                <a:schemeClr val="accent2">
                  <a:lumMod val="40000"/>
                  <a:lumOff val="6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solidFill>
                      <a:schemeClr val="tx1"/>
                    </a:solidFill>
                    <a:latin typeface="+mn-ea"/>
                    <a:cs typeface="Times New Roman" panose="02020603050405020304" pitchFamily="18" charset="0"/>
                  </a:rPr>
                  <a:t>基于内容推荐</a:t>
                </a:r>
                <a:endParaRPr lang="zh-CN" altLang="en-US" sz="1600" dirty="0">
                  <a:solidFill>
                    <a:schemeClr val="tx1"/>
                  </a:solidFill>
                  <a:latin typeface="+mn-ea"/>
                  <a:cs typeface="Times New Roman" panose="02020603050405020304" pitchFamily="18" charset="0"/>
                </a:endParaRPr>
              </a:p>
            </p:txBody>
          </p:sp>
          <p:sp>
            <p:nvSpPr>
              <p:cNvPr id="43" name="圆角矩形 42"/>
              <p:cNvSpPr/>
              <p:nvPr/>
            </p:nvSpPr>
            <p:spPr>
              <a:xfrm>
                <a:off x="5017289" y="4253675"/>
                <a:ext cx="1484851" cy="290818"/>
              </a:xfrm>
              <a:prstGeom prst="roundRect">
                <a:avLst>
                  <a:gd name="adj" fmla="val 8854"/>
                </a:avLst>
              </a:prstGeom>
              <a:solidFill>
                <a:schemeClr val="accent2">
                  <a:lumMod val="40000"/>
                  <a:lumOff val="6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solidFill>
                      <a:schemeClr val="tx1"/>
                    </a:solidFill>
                    <a:latin typeface="+mn-ea"/>
                    <a:cs typeface="Times New Roman" panose="02020603050405020304" pitchFamily="18" charset="0"/>
                  </a:rPr>
                  <a:t>基于模型推荐</a:t>
                </a:r>
                <a:endParaRPr lang="zh-CN" altLang="en-US" sz="1600" dirty="0">
                  <a:solidFill>
                    <a:schemeClr val="tx1"/>
                  </a:solidFill>
                  <a:latin typeface="+mn-ea"/>
                  <a:cs typeface="Times New Roman" panose="02020603050405020304" pitchFamily="18" charset="0"/>
                </a:endParaRPr>
              </a:p>
            </p:txBody>
          </p:sp>
          <p:sp>
            <p:nvSpPr>
              <p:cNvPr id="44" name="圆角矩形 43"/>
              <p:cNvSpPr/>
              <p:nvPr/>
            </p:nvSpPr>
            <p:spPr>
              <a:xfrm>
                <a:off x="5017289" y="4637065"/>
                <a:ext cx="1484851" cy="290818"/>
              </a:xfrm>
              <a:prstGeom prst="roundRect">
                <a:avLst>
                  <a:gd name="adj" fmla="val 8854"/>
                </a:avLst>
              </a:prstGeom>
              <a:solidFill>
                <a:schemeClr val="accent2">
                  <a:lumMod val="40000"/>
                  <a:lumOff val="6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solidFill>
                      <a:schemeClr val="tx1"/>
                    </a:solidFill>
                    <a:latin typeface="+mn-ea"/>
                    <a:cs typeface="Times New Roman" panose="02020603050405020304" pitchFamily="18" charset="0"/>
                  </a:rPr>
                  <a:t>协同过滤推荐</a:t>
                </a:r>
                <a:endParaRPr lang="zh-CN" altLang="en-US" sz="1600" dirty="0">
                  <a:solidFill>
                    <a:schemeClr val="tx1"/>
                  </a:solidFill>
                  <a:latin typeface="+mn-ea"/>
                  <a:cs typeface="Times New Roman" panose="02020603050405020304" pitchFamily="18" charset="0"/>
                </a:endParaRPr>
              </a:p>
            </p:txBody>
          </p:sp>
          <p:sp>
            <p:nvSpPr>
              <p:cNvPr id="45" name="文本框 44"/>
              <p:cNvSpPr txBox="1"/>
              <p:nvPr/>
            </p:nvSpPr>
            <p:spPr>
              <a:xfrm>
                <a:off x="4823752" y="5260394"/>
                <a:ext cx="1024071" cy="307777"/>
              </a:xfrm>
              <a:prstGeom prst="rect">
                <a:avLst/>
              </a:prstGeom>
              <a:noFill/>
            </p:spPr>
            <p:txBody>
              <a:bodyPr wrap="square" rtlCol="0">
                <a:spAutoFit/>
              </a:bodyPr>
              <a:lstStyle/>
              <a:p>
                <a:r>
                  <a:rPr lang="en-US" altLang="zh-CN" sz="1400" dirty="0" smtClean="0">
                    <a:latin typeface="+mn-ea"/>
                    <a:ea typeface="+mn-ea"/>
                    <a:cs typeface="Times New Roman" panose="02020603050405020304" pitchFamily="18" charset="0"/>
                  </a:rPr>
                  <a:t>Item</a:t>
                </a:r>
                <a:r>
                  <a:rPr lang="zh-CN" altLang="en-US" sz="1400" dirty="0" smtClean="0">
                    <a:latin typeface="+mn-ea"/>
                    <a:ea typeface="+mn-ea"/>
                    <a:cs typeface="Times New Roman" panose="02020603050405020304" pitchFamily="18" charset="0"/>
                  </a:rPr>
                  <a:t>特征</a:t>
                </a:r>
                <a:endParaRPr lang="zh-CN" altLang="en-US" sz="1400" dirty="0">
                  <a:latin typeface="+mn-ea"/>
                  <a:ea typeface="+mn-ea"/>
                  <a:cs typeface="Times New Roman" panose="02020603050405020304" pitchFamily="18" charset="0"/>
                </a:endParaRPr>
              </a:p>
            </p:txBody>
          </p:sp>
          <p:sp>
            <p:nvSpPr>
              <p:cNvPr id="46" name="下箭头 45"/>
              <p:cNvSpPr/>
              <p:nvPr/>
            </p:nvSpPr>
            <p:spPr>
              <a:xfrm rot="13034540">
                <a:off x="4633849" y="5049750"/>
                <a:ext cx="319628" cy="463468"/>
              </a:xfrm>
              <a:prstGeom prst="downArrow">
                <a:avLst/>
              </a:prstGeom>
              <a:solidFill>
                <a:schemeClr val="accent2">
                  <a:lumMod val="20000"/>
                  <a:lumOff val="8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mn-ea"/>
                  <a:cs typeface="Times New Roman" panose="02020603050405020304" pitchFamily="18" charset="0"/>
                </a:endParaRPr>
              </a:p>
            </p:txBody>
          </p:sp>
          <p:sp>
            <p:nvSpPr>
              <p:cNvPr id="47" name="下箭头 46"/>
              <p:cNvSpPr/>
              <p:nvPr/>
            </p:nvSpPr>
            <p:spPr>
              <a:xfrm rot="15480928">
                <a:off x="5829360" y="4766268"/>
                <a:ext cx="267900" cy="1693414"/>
              </a:xfrm>
              <a:prstGeom prst="downArrow">
                <a:avLst/>
              </a:prstGeom>
              <a:solidFill>
                <a:schemeClr val="accent2">
                  <a:lumMod val="20000"/>
                  <a:lumOff val="8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mn-ea"/>
                  <a:cs typeface="Times New Roman" panose="02020603050405020304" pitchFamily="18" charset="0"/>
                </a:endParaRPr>
              </a:p>
            </p:txBody>
          </p:sp>
        </p:grpSp>
        <p:sp>
          <p:nvSpPr>
            <p:cNvPr id="34" name="文本框 33"/>
            <p:cNvSpPr txBox="1"/>
            <p:nvPr/>
          </p:nvSpPr>
          <p:spPr>
            <a:xfrm>
              <a:off x="3405726" y="6709852"/>
              <a:ext cx="1826737" cy="307777"/>
            </a:xfrm>
            <a:prstGeom prst="rect">
              <a:avLst/>
            </a:prstGeom>
            <a:noFill/>
          </p:spPr>
          <p:txBody>
            <a:bodyPr wrap="square" rtlCol="0">
              <a:spAutoFit/>
            </a:bodyPr>
            <a:lstStyle/>
            <a:p>
              <a:r>
                <a:rPr lang="zh-CN" altLang="en-US" sz="1400" dirty="0" smtClean="0">
                  <a:latin typeface="+mn-ea"/>
                  <a:ea typeface="+mn-ea"/>
                  <a:cs typeface="Times New Roman" panose="02020603050405020304" pitchFamily="18" charset="0"/>
                </a:rPr>
                <a:t>用户特征训练数据</a:t>
              </a:r>
              <a:endParaRPr lang="zh-CN" altLang="en-US" sz="1400" dirty="0">
                <a:latin typeface="+mn-ea"/>
                <a:ea typeface="+mn-ea"/>
                <a:cs typeface="Times New Roman" panose="02020603050405020304" pitchFamily="18" charset="0"/>
              </a:endParaRPr>
            </a:p>
          </p:txBody>
        </p:sp>
      </p:grpSp>
      <p:grpSp>
        <p:nvGrpSpPr>
          <p:cNvPr id="53" name="组合 52"/>
          <p:cNvGrpSpPr/>
          <p:nvPr/>
        </p:nvGrpSpPr>
        <p:grpSpPr>
          <a:xfrm>
            <a:off x="7352658" y="3497844"/>
            <a:ext cx="3934934" cy="3293212"/>
            <a:chOff x="7352658" y="3389556"/>
            <a:chExt cx="3934934" cy="3293212"/>
          </a:xfrm>
        </p:grpSpPr>
        <p:sp>
          <p:nvSpPr>
            <p:cNvPr id="54" name="圆角矩形 53"/>
            <p:cNvSpPr/>
            <p:nvPr/>
          </p:nvSpPr>
          <p:spPr>
            <a:xfrm>
              <a:off x="7352658" y="6090241"/>
              <a:ext cx="3644932" cy="592527"/>
            </a:xfrm>
            <a:prstGeom prst="roundRect">
              <a:avLst>
                <a:gd name="adj" fmla="val 3835"/>
              </a:avLst>
            </a:prstGeom>
            <a:solidFill>
              <a:schemeClr val="bg1"/>
            </a:solidFill>
            <a:ln w="28575">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latin typeface="+mn-ea"/>
              </a:endParaRPr>
            </a:p>
          </p:txBody>
        </p:sp>
        <p:sp>
          <p:nvSpPr>
            <p:cNvPr id="55" name="圆角矩形 54"/>
            <p:cNvSpPr/>
            <p:nvPr/>
          </p:nvSpPr>
          <p:spPr>
            <a:xfrm>
              <a:off x="7358041" y="3389556"/>
              <a:ext cx="3929551" cy="2338464"/>
            </a:xfrm>
            <a:prstGeom prst="roundRect">
              <a:avLst>
                <a:gd name="adj" fmla="val 3835"/>
              </a:avLst>
            </a:prstGeom>
            <a:solidFill>
              <a:schemeClr val="bg1"/>
            </a:solidFill>
            <a:ln w="28575">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latin typeface="+mn-ea"/>
              </a:endParaRPr>
            </a:p>
          </p:txBody>
        </p:sp>
        <p:sp>
          <p:nvSpPr>
            <p:cNvPr id="56" name="立方体 55"/>
            <p:cNvSpPr/>
            <p:nvPr/>
          </p:nvSpPr>
          <p:spPr>
            <a:xfrm>
              <a:off x="7647454" y="3548378"/>
              <a:ext cx="1091812" cy="881567"/>
            </a:xfrm>
            <a:prstGeom prst="cube">
              <a:avLst/>
            </a:prstGeom>
            <a:solidFill>
              <a:schemeClr val="accent2">
                <a:lumMod val="40000"/>
                <a:lumOff val="6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solidFill>
                    <a:schemeClr val="tx1"/>
                  </a:solidFill>
                  <a:latin typeface="+mn-ea"/>
                  <a:cs typeface="Times New Roman" panose="02020603050405020304" pitchFamily="18" charset="0"/>
                </a:rPr>
                <a:t>用户画像库</a:t>
              </a:r>
              <a:endParaRPr lang="zh-CN" altLang="en-US" sz="1600" dirty="0">
                <a:solidFill>
                  <a:schemeClr val="tx1"/>
                </a:solidFill>
                <a:latin typeface="+mn-ea"/>
                <a:cs typeface="Times New Roman" panose="02020603050405020304" pitchFamily="18" charset="0"/>
              </a:endParaRPr>
            </a:p>
          </p:txBody>
        </p:sp>
        <p:sp>
          <p:nvSpPr>
            <p:cNvPr id="57" name="圆角矩形 56"/>
            <p:cNvSpPr/>
            <p:nvPr/>
          </p:nvSpPr>
          <p:spPr>
            <a:xfrm>
              <a:off x="9864758" y="3618235"/>
              <a:ext cx="1132832" cy="841690"/>
            </a:xfrm>
            <a:prstGeom prst="roundRect">
              <a:avLst>
                <a:gd name="adj" fmla="val 8854"/>
              </a:avLst>
            </a:prstGeom>
            <a:solidFill>
              <a:schemeClr val="accent2">
                <a:lumMod val="40000"/>
                <a:lumOff val="6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solidFill>
                    <a:schemeClr val="tx1"/>
                  </a:solidFill>
                  <a:latin typeface="+mn-ea"/>
                  <a:cs typeface="Times New Roman" panose="02020603050405020304" pitchFamily="18" charset="0"/>
                </a:rPr>
                <a:t>用户历史交互行为数据存储</a:t>
              </a:r>
              <a:endParaRPr lang="zh-CN" altLang="en-US" sz="1600" dirty="0">
                <a:solidFill>
                  <a:schemeClr val="tx1"/>
                </a:solidFill>
                <a:latin typeface="+mn-ea"/>
                <a:cs typeface="Times New Roman" panose="02020603050405020304" pitchFamily="18" charset="0"/>
              </a:endParaRPr>
            </a:p>
          </p:txBody>
        </p:sp>
        <p:sp>
          <p:nvSpPr>
            <p:cNvPr id="58" name="圆角矩形 57"/>
            <p:cNvSpPr/>
            <p:nvPr/>
          </p:nvSpPr>
          <p:spPr>
            <a:xfrm>
              <a:off x="9864758" y="4909430"/>
              <a:ext cx="1132832" cy="613577"/>
            </a:xfrm>
            <a:prstGeom prst="roundRect">
              <a:avLst>
                <a:gd name="adj" fmla="val 8854"/>
              </a:avLst>
            </a:prstGeom>
            <a:solidFill>
              <a:schemeClr val="accent2">
                <a:lumMod val="40000"/>
                <a:lumOff val="6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solidFill>
                    <a:schemeClr val="tx1"/>
                  </a:solidFill>
                  <a:latin typeface="+mn-ea"/>
                  <a:cs typeface="Times New Roman" panose="02020603050405020304" pitchFamily="18" charset="0"/>
                </a:rPr>
                <a:t>反馈数据分析</a:t>
              </a:r>
              <a:endParaRPr lang="zh-CN" altLang="en-US" sz="1600" dirty="0">
                <a:solidFill>
                  <a:schemeClr val="tx1"/>
                </a:solidFill>
                <a:latin typeface="+mn-ea"/>
                <a:cs typeface="Times New Roman" panose="02020603050405020304" pitchFamily="18" charset="0"/>
              </a:endParaRPr>
            </a:p>
          </p:txBody>
        </p:sp>
        <p:sp>
          <p:nvSpPr>
            <p:cNvPr id="59" name="圆角矩形 58"/>
            <p:cNvSpPr/>
            <p:nvPr/>
          </p:nvSpPr>
          <p:spPr>
            <a:xfrm>
              <a:off x="7497554" y="4909431"/>
              <a:ext cx="1132832" cy="613577"/>
            </a:xfrm>
            <a:prstGeom prst="roundRect">
              <a:avLst>
                <a:gd name="adj" fmla="val 8854"/>
              </a:avLst>
            </a:prstGeom>
            <a:solidFill>
              <a:schemeClr val="accent2">
                <a:lumMod val="40000"/>
                <a:lumOff val="6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solidFill>
                    <a:schemeClr val="tx1"/>
                  </a:solidFill>
                  <a:latin typeface="+mn-ea"/>
                  <a:cs typeface="Times New Roman" panose="02020603050405020304" pitchFamily="18" charset="0"/>
                </a:rPr>
                <a:t>Profile Learner</a:t>
              </a:r>
              <a:endParaRPr lang="zh-CN" altLang="en-US" sz="1600" dirty="0">
                <a:solidFill>
                  <a:schemeClr val="tx1"/>
                </a:solidFill>
                <a:latin typeface="+mn-ea"/>
                <a:cs typeface="Times New Roman" panose="02020603050405020304" pitchFamily="18" charset="0"/>
              </a:endParaRPr>
            </a:p>
          </p:txBody>
        </p:sp>
        <p:sp>
          <p:nvSpPr>
            <p:cNvPr id="60" name="下箭头 59"/>
            <p:cNvSpPr/>
            <p:nvPr/>
          </p:nvSpPr>
          <p:spPr>
            <a:xfrm rot="10800000">
              <a:off x="7896099" y="4513779"/>
              <a:ext cx="277351" cy="318876"/>
            </a:xfrm>
            <a:prstGeom prst="downArrow">
              <a:avLst/>
            </a:prstGeom>
            <a:solidFill>
              <a:schemeClr val="accent2">
                <a:lumMod val="20000"/>
                <a:lumOff val="8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mn-ea"/>
                <a:cs typeface="Times New Roman" panose="02020603050405020304" pitchFamily="18" charset="0"/>
              </a:endParaRPr>
            </a:p>
          </p:txBody>
        </p:sp>
        <p:sp>
          <p:nvSpPr>
            <p:cNvPr id="61" name="下箭头 60"/>
            <p:cNvSpPr/>
            <p:nvPr/>
          </p:nvSpPr>
          <p:spPr>
            <a:xfrm>
              <a:off x="10231502" y="4538085"/>
              <a:ext cx="399344" cy="324150"/>
            </a:xfrm>
            <a:prstGeom prst="downArrow">
              <a:avLst/>
            </a:prstGeom>
            <a:solidFill>
              <a:schemeClr val="accent2">
                <a:lumMod val="20000"/>
                <a:lumOff val="8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mn-ea"/>
                <a:cs typeface="Times New Roman" panose="02020603050405020304" pitchFamily="18" charset="0"/>
              </a:endParaRPr>
            </a:p>
          </p:txBody>
        </p:sp>
        <p:sp>
          <p:nvSpPr>
            <p:cNvPr id="62" name="文本框 61"/>
            <p:cNvSpPr txBox="1"/>
            <p:nvPr/>
          </p:nvSpPr>
          <p:spPr>
            <a:xfrm>
              <a:off x="8124464" y="4544494"/>
              <a:ext cx="1312199" cy="307777"/>
            </a:xfrm>
            <a:prstGeom prst="rect">
              <a:avLst/>
            </a:prstGeom>
            <a:noFill/>
          </p:spPr>
          <p:txBody>
            <a:bodyPr wrap="square" rtlCol="0">
              <a:spAutoFit/>
            </a:bodyPr>
            <a:lstStyle/>
            <a:p>
              <a:r>
                <a:rPr lang="zh-CN" altLang="en-US" sz="1400" dirty="0" smtClean="0">
                  <a:latin typeface="+mn-ea"/>
                  <a:ea typeface="+mn-ea"/>
                  <a:cs typeface="Times New Roman" panose="02020603050405020304" pitchFamily="18" charset="0"/>
                </a:rPr>
                <a:t>用户特征表示</a:t>
              </a:r>
              <a:endParaRPr lang="zh-CN" altLang="en-US" sz="1400" dirty="0">
                <a:latin typeface="+mn-ea"/>
                <a:ea typeface="+mn-ea"/>
                <a:cs typeface="Times New Roman" panose="02020603050405020304" pitchFamily="18" charset="0"/>
              </a:endParaRPr>
            </a:p>
          </p:txBody>
        </p:sp>
        <p:sp>
          <p:nvSpPr>
            <p:cNvPr id="63" name="下箭头 62"/>
            <p:cNvSpPr/>
            <p:nvPr/>
          </p:nvSpPr>
          <p:spPr>
            <a:xfrm rot="5400000">
              <a:off x="9156242" y="4810551"/>
              <a:ext cx="188215" cy="807881"/>
            </a:xfrm>
            <a:prstGeom prst="downArrow">
              <a:avLst/>
            </a:prstGeom>
            <a:solidFill>
              <a:schemeClr val="accent2">
                <a:lumMod val="20000"/>
                <a:lumOff val="8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mn-ea"/>
                <a:cs typeface="Times New Roman" panose="02020603050405020304" pitchFamily="18" charset="0"/>
              </a:endParaRPr>
            </a:p>
          </p:txBody>
        </p:sp>
        <p:sp>
          <p:nvSpPr>
            <p:cNvPr id="64" name="文本框 63"/>
            <p:cNvSpPr txBox="1"/>
            <p:nvPr/>
          </p:nvSpPr>
          <p:spPr>
            <a:xfrm>
              <a:off x="8622950" y="5278619"/>
              <a:ext cx="1312199" cy="307777"/>
            </a:xfrm>
            <a:prstGeom prst="rect">
              <a:avLst/>
            </a:prstGeom>
            <a:noFill/>
          </p:spPr>
          <p:txBody>
            <a:bodyPr wrap="square" rtlCol="0">
              <a:spAutoFit/>
            </a:bodyPr>
            <a:lstStyle/>
            <a:p>
              <a:r>
                <a:rPr lang="zh-CN" altLang="en-US" sz="1400" dirty="0" smtClean="0">
                  <a:latin typeface="+mn-ea"/>
                  <a:ea typeface="+mn-ea"/>
                  <a:cs typeface="Times New Roman" panose="02020603050405020304" pitchFamily="18" charset="0"/>
                </a:rPr>
                <a:t>训练更新模型</a:t>
              </a:r>
              <a:endParaRPr lang="zh-CN" altLang="en-US" sz="1400" dirty="0">
                <a:latin typeface="+mn-ea"/>
                <a:ea typeface="+mn-ea"/>
                <a:cs typeface="Times New Roman" panose="02020603050405020304" pitchFamily="18" charset="0"/>
              </a:endParaRPr>
            </a:p>
          </p:txBody>
        </p:sp>
        <p:sp>
          <p:nvSpPr>
            <p:cNvPr id="65" name="圆角矩形 64"/>
            <p:cNvSpPr/>
            <p:nvPr/>
          </p:nvSpPr>
          <p:spPr>
            <a:xfrm>
              <a:off x="7506968" y="6181620"/>
              <a:ext cx="1039389" cy="409630"/>
            </a:xfrm>
            <a:prstGeom prst="roundRect">
              <a:avLst>
                <a:gd name="adj" fmla="val 8854"/>
              </a:avLst>
            </a:prstGeom>
            <a:solidFill>
              <a:schemeClr val="accent2">
                <a:lumMod val="40000"/>
                <a:lumOff val="6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solidFill>
                    <a:schemeClr val="tx1"/>
                  </a:solidFill>
                  <a:latin typeface="+mn-ea"/>
                  <a:cs typeface="Times New Roman" panose="02020603050405020304" pitchFamily="18" charset="0"/>
                </a:rPr>
                <a:t>曝光日志</a:t>
              </a:r>
              <a:endParaRPr lang="zh-CN" altLang="en-US" sz="1600" dirty="0">
                <a:solidFill>
                  <a:schemeClr val="tx1"/>
                </a:solidFill>
                <a:latin typeface="+mn-ea"/>
                <a:cs typeface="Times New Roman" panose="02020603050405020304" pitchFamily="18" charset="0"/>
              </a:endParaRPr>
            </a:p>
          </p:txBody>
        </p:sp>
        <p:sp>
          <p:nvSpPr>
            <p:cNvPr id="66" name="圆角矩形 65"/>
            <p:cNvSpPr/>
            <p:nvPr/>
          </p:nvSpPr>
          <p:spPr>
            <a:xfrm>
              <a:off x="8682234" y="6181620"/>
              <a:ext cx="1039389" cy="409630"/>
            </a:xfrm>
            <a:prstGeom prst="roundRect">
              <a:avLst>
                <a:gd name="adj" fmla="val 8854"/>
              </a:avLst>
            </a:prstGeom>
            <a:solidFill>
              <a:schemeClr val="accent2">
                <a:lumMod val="40000"/>
                <a:lumOff val="6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latin typeface="+mn-ea"/>
                  <a:cs typeface="Times New Roman" panose="02020603050405020304" pitchFamily="18" charset="0"/>
                </a:rPr>
                <a:t>点击</a:t>
              </a:r>
              <a:r>
                <a:rPr lang="zh-CN" altLang="en-US" sz="1600" dirty="0" smtClean="0">
                  <a:solidFill>
                    <a:schemeClr val="tx1"/>
                  </a:solidFill>
                  <a:latin typeface="+mn-ea"/>
                  <a:cs typeface="Times New Roman" panose="02020603050405020304" pitchFamily="18" charset="0"/>
                </a:rPr>
                <a:t>日志</a:t>
              </a:r>
              <a:endParaRPr lang="zh-CN" altLang="en-US" sz="1600" dirty="0">
                <a:solidFill>
                  <a:schemeClr val="tx1"/>
                </a:solidFill>
                <a:latin typeface="+mn-ea"/>
                <a:cs typeface="Times New Roman" panose="02020603050405020304" pitchFamily="18" charset="0"/>
              </a:endParaRPr>
            </a:p>
          </p:txBody>
        </p:sp>
        <p:sp>
          <p:nvSpPr>
            <p:cNvPr id="67" name="圆角矩形 66"/>
            <p:cNvSpPr/>
            <p:nvPr/>
          </p:nvSpPr>
          <p:spPr>
            <a:xfrm>
              <a:off x="9873509" y="6181620"/>
              <a:ext cx="1039389" cy="409630"/>
            </a:xfrm>
            <a:prstGeom prst="roundRect">
              <a:avLst>
                <a:gd name="adj" fmla="val 8854"/>
              </a:avLst>
            </a:prstGeom>
            <a:solidFill>
              <a:schemeClr val="accent2">
                <a:lumMod val="40000"/>
                <a:lumOff val="6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latin typeface="+mn-ea"/>
                  <a:cs typeface="Times New Roman" panose="02020603050405020304" pitchFamily="18" charset="0"/>
                </a:rPr>
                <a:t>购买</a:t>
              </a:r>
              <a:r>
                <a:rPr lang="zh-CN" altLang="en-US" sz="1600" dirty="0" smtClean="0">
                  <a:solidFill>
                    <a:schemeClr val="tx1"/>
                  </a:solidFill>
                  <a:latin typeface="+mn-ea"/>
                  <a:cs typeface="Times New Roman" panose="02020603050405020304" pitchFamily="18" charset="0"/>
                </a:rPr>
                <a:t>日志</a:t>
              </a:r>
              <a:endParaRPr lang="zh-CN" altLang="en-US" sz="1600" dirty="0">
                <a:solidFill>
                  <a:schemeClr val="tx1"/>
                </a:solidFill>
                <a:latin typeface="+mn-ea"/>
                <a:cs typeface="Times New Roman" panose="02020603050405020304" pitchFamily="18" charset="0"/>
              </a:endParaRPr>
            </a:p>
          </p:txBody>
        </p:sp>
        <p:sp>
          <p:nvSpPr>
            <p:cNvPr id="68" name="下箭头 67"/>
            <p:cNvSpPr/>
            <p:nvPr/>
          </p:nvSpPr>
          <p:spPr>
            <a:xfrm rot="10800000">
              <a:off x="7817900" y="5584406"/>
              <a:ext cx="492137" cy="446835"/>
            </a:xfrm>
            <a:prstGeom prst="downArrow">
              <a:avLst/>
            </a:prstGeom>
            <a:solidFill>
              <a:schemeClr val="accent2">
                <a:lumMod val="20000"/>
                <a:lumOff val="8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mn-ea"/>
                <a:cs typeface="Times New Roman" panose="02020603050405020304" pitchFamily="18" charset="0"/>
              </a:endParaRPr>
            </a:p>
          </p:txBody>
        </p:sp>
      </p:grpSp>
      <p:sp>
        <p:nvSpPr>
          <p:cNvPr id="69" name="下箭头 68"/>
          <p:cNvSpPr/>
          <p:nvPr/>
        </p:nvSpPr>
        <p:spPr>
          <a:xfrm rot="10800000">
            <a:off x="7925623" y="3207160"/>
            <a:ext cx="495654" cy="372014"/>
          </a:xfrm>
          <a:prstGeom prst="downArrow">
            <a:avLst/>
          </a:prstGeom>
          <a:solidFill>
            <a:schemeClr val="accent2">
              <a:lumMod val="20000"/>
              <a:lumOff val="8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mn-ea"/>
              <a:cs typeface="Times New Roman" panose="02020603050405020304" pitchFamily="18" charset="0"/>
            </a:endParaRPr>
          </a:p>
        </p:txBody>
      </p:sp>
      <p:grpSp>
        <p:nvGrpSpPr>
          <p:cNvPr id="70" name="组合 69"/>
          <p:cNvGrpSpPr/>
          <p:nvPr/>
        </p:nvGrpSpPr>
        <p:grpSpPr>
          <a:xfrm>
            <a:off x="6034187" y="3081876"/>
            <a:ext cx="1492070" cy="318786"/>
            <a:chOff x="6034187" y="2973588"/>
            <a:chExt cx="1492070" cy="318786"/>
          </a:xfrm>
        </p:grpSpPr>
        <p:sp>
          <p:nvSpPr>
            <p:cNvPr id="71" name="右箭头 70"/>
            <p:cNvSpPr/>
            <p:nvPr/>
          </p:nvSpPr>
          <p:spPr>
            <a:xfrm rot="19808073">
              <a:off x="6664736" y="3004709"/>
              <a:ext cx="861521" cy="287665"/>
            </a:xfrm>
            <a:prstGeom prst="rightArrow">
              <a:avLst/>
            </a:prstGeom>
            <a:solidFill>
              <a:schemeClr val="accent2">
                <a:lumMod val="20000"/>
                <a:lumOff val="8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mn-ea"/>
                <a:cs typeface="Times New Roman" panose="02020603050405020304" pitchFamily="18" charset="0"/>
              </a:endParaRPr>
            </a:p>
          </p:txBody>
        </p:sp>
        <p:sp>
          <p:nvSpPr>
            <p:cNvPr id="72" name="文本框 71"/>
            <p:cNvSpPr txBox="1"/>
            <p:nvPr/>
          </p:nvSpPr>
          <p:spPr>
            <a:xfrm>
              <a:off x="6034187" y="2973588"/>
              <a:ext cx="965886" cy="307777"/>
            </a:xfrm>
            <a:prstGeom prst="rect">
              <a:avLst/>
            </a:prstGeom>
            <a:noFill/>
          </p:spPr>
          <p:txBody>
            <a:bodyPr wrap="square" rtlCol="0">
              <a:spAutoFit/>
            </a:bodyPr>
            <a:lstStyle/>
            <a:p>
              <a:r>
                <a:rPr lang="zh-CN" altLang="en-US" sz="1400" dirty="0" smtClean="0">
                  <a:latin typeface="+mn-ea"/>
                  <a:ea typeface="+mn-ea"/>
                  <a:cs typeface="Times New Roman" panose="02020603050405020304" pitchFamily="18" charset="0"/>
                </a:rPr>
                <a:t>推荐结果</a:t>
              </a:r>
              <a:endParaRPr lang="zh-CN" altLang="en-US" sz="1400" dirty="0">
                <a:latin typeface="+mn-ea"/>
                <a:ea typeface="+mn-ea"/>
                <a:cs typeface="Times New Roman" panose="02020603050405020304" pitchFamily="18" charset="0"/>
              </a:endParaRPr>
            </a:p>
          </p:txBody>
        </p:sp>
      </p:grpSp>
      <p:grpSp>
        <p:nvGrpSpPr>
          <p:cNvPr id="73" name="组合 72"/>
          <p:cNvGrpSpPr/>
          <p:nvPr/>
        </p:nvGrpSpPr>
        <p:grpSpPr>
          <a:xfrm>
            <a:off x="8950949" y="410541"/>
            <a:ext cx="2117250" cy="1150234"/>
            <a:chOff x="8876524" y="325050"/>
            <a:chExt cx="2117250" cy="1150234"/>
          </a:xfrm>
        </p:grpSpPr>
        <p:sp>
          <p:nvSpPr>
            <p:cNvPr id="74" name="圆角矩形 73"/>
            <p:cNvSpPr/>
            <p:nvPr/>
          </p:nvSpPr>
          <p:spPr>
            <a:xfrm>
              <a:off x="8876524" y="325050"/>
              <a:ext cx="2117250" cy="1150234"/>
            </a:xfrm>
            <a:prstGeom prst="roundRect">
              <a:avLst>
                <a:gd name="adj" fmla="val 3835"/>
              </a:avLst>
            </a:prstGeom>
            <a:solidFill>
              <a:schemeClr val="bg1"/>
            </a:solidFill>
            <a:ln w="28575">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latin typeface="+mn-ea"/>
              </a:endParaRPr>
            </a:p>
          </p:txBody>
        </p:sp>
        <p:sp>
          <p:nvSpPr>
            <p:cNvPr id="75" name="文本框 74"/>
            <p:cNvSpPr txBox="1"/>
            <p:nvPr/>
          </p:nvSpPr>
          <p:spPr>
            <a:xfrm>
              <a:off x="8990704" y="606671"/>
              <a:ext cx="841848" cy="584775"/>
            </a:xfrm>
            <a:prstGeom prst="rect">
              <a:avLst/>
            </a:prstGeom>
            <a:noFill/>
          </p:spPr>
          <p:txBody>
            <a:bodyPr wrap="square" rtlCol="0">
              <a:spAutoFit/>
            </a:bodyPr>
            <a:lstStyle/>
            <a:p>
              <a:pPr algn="ctr"/>
              <a:r>
                <a:rPr lang="zh-CN" altLang="en-US" sz="1600" dirty="0" smtClean="0">
                  <a:latin typeface="+mn-ea"/>
                  <a:ea typeface="+mn-ea"/>
                  <a:cs typeface="Times New Roman" panose="02020603050405020304" pitchFamily="18" charset="0"/>
                </a:rPr>
                <a:t>前端</a:t>
              </a:r>
              <a:r>
                <a:rPr lang="en-US" altLang="zh-CN" sz="1600" dirty="0" smtClean="0">
                  <a:latin typeface="+mn-ea"/>
                  <a:ea typeface="+mn-ea"/>
                  <a:cs typeface="Times New Roman" panose="02020603050405020304" pitchFamily="18" charset="0"/>
                </a:rPr>
                <a:t>UI</a:t>
              </a:r>
              <a:r>
                <a:rPr lang="zh-CN" altLang="en-US" sz="1600" dirty="0" smtClean="0">
                  <a:latin typeface="+mn-ea"/>
                  <a:ea typeface="+mn-ea"/>
                  <a:cs typeface="Times New Roman" panose="02020603050405020304" pitchFamily="18" charset="0"/>
                </a:rPr>
                <a:t>展现</a:t>
              </a:r>
              <a:endParaRPr lang="zh-CN" altLang="en-US" sz="1600" dirty="0">
                <a:latin typeface="+mn-ea"/>
                <a:ea typeface="+mn-ea"/>
                <a:cs typeface="Times New Roman" panose="02020603050405020304" pitchFamily="18" charset="0"/>
              </a:endParaRPr>
            </a:p>
          </p:txBody>
        </p:sp>
        <p:pic>
          <p:nvPicPr>
            <p:cNvPr id="76" name="图片 75"/>
            <p:cNvPicPr>
              <a:picLocks noChangeAspect="1"/>
            </p:cNvPicPr>
            <p:nvPr/>
          </p:nvPicPr>
          <p:blipFill>
            <a:blip r:embed="rId1" cstate="print"/>
            <a:stretch>
              <a:fillRect/>
            </a:stretch>
          </p:blipFill>
          <p:spPr>
            <a:xfrm>
              <a:off x="9919947" y="384214"/>
              <a:ext cx="804213" cy="1029690"/>
            </a:xfrm>
            <a:prstGeom prst="rect">
              <a:avLst/>
            </a:prstGeom>
          </p:spPr>
        </p:pic>
      </p:grpSp>
      <p:grpSp>
        <p:nvGrpSpPr>
          <p:cNvPr id="77" name="组合 76"/>
          <p:cNvGrpSpPr/>
          <p:nvPr/>
        </p:nvGrpSpPr>
        <p:grpSpPr>
          <a:xfrm>
            <a:off x="7540675" y="1842856"/>
            <a:ext cx="3741907" cy="1317109"/>
            <a:chOff x="7540675" y="1734568"/>
            <a:chExt cx="3741907" cy="1317109"/>
          </a:xfrm>
        </p:grpSpPr>
        <p:sp>
          <p:nvSpPr>
            <p:cNvPr id="78" name="圆角矩形 77"/>
            <p:cNvSpPr/>
            <p:nvPr/>
          </p:nvSpPr>
          <p:spPr>
            <a:xfrm>
              <a:off x="7540675" y="1734568"/>
              <a:ext cx="3741907" cy="1317109"/>
            </a:xfrm>
            <a:prstGeom prst="roundRect">
              <a:avLst>
                <a:gd name="adj" fmla="val 3835"/>
              </a:avLst>
            </a:prstGeom>
            <a:solidFill>
              <a:schemeClr val="bg1"/>
            </a:solidFill>
            <a:ln w="28575">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latin typeface="+mn-ea"/>
              </a:endParaRPr>
            </a:p>
          </p:txBody>
        </p:sp>
        <p:grpSp>
          <p:nvGrpSpPr>
            <p:cNvPr id="79" name="组合 78"/>
            <p:cNvGrpSpPr/>
            <p:nvPr/>
          </p:nvGrpSpPr>
          <p:grpSpPr>
            <a:xfrm>
              <a:off x="7645596" y="1816865"/>
              <a:ext cx="1888148" cy="1165369"/>
              <a:chOff x="7660586" y="1786885"/>
              <a:chExt cx="1888148" cy="1165369"/>
            </a:xfrm>
          </p:grpSpPr>
          <p:sp>
            <p:nvSpPr>
              <p:cNvPr id="84" name="矩形 83"/>
              <p:cNvSpPr/>
              <p:nvPr/>
            </p:nvSpPr>
            <p:spPr>
              <a:xfrm>
                <a:off x="7660586" y="1786885"/>
                <a:ext cx="1888148" cy="1165369"/>
              </a:xfrm>
              <a:prstGeom prst="rect">
                <a:avLst/>
              </a:prstGeom>
              <a:no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mn-ea"/>
                  <a:cs typeface="Times New Roman" panose="02020603050405020304" pitchFamily="18" charset="0"/>
                </a:endParaRPr>
              </a:p>
            </p:txBody>
          </p:sp>
          <p:sp>
            <p:nvSpPr>
              <p:cNvPr id="85" name="文本框 84"/>
              <p:cNvSpPr txBox="1"/>
              <p:nvPr/>
            </p:nvSpPr>
            <p:spPr>
              <a:xfrm>
                <a:off x="9204099" y="1901632"/>
                <a:ext cx="344635" cy="954107"/>
              </a:xfrm>
              <a:prstGeom prst="rect">
                <a:avLst/>
              </a:prstGeom>
              <a:noFill/>
            </p:spPr>
            <p:txBody>
              <a:bodyPr wrap="square" rtlCol="0">
                <a:spAutoFit/>
              </a:bodyPr>
              <a:lstStyle/>
              <a:p>
                <a:r>
                  <a:rPr lang="zh-CN" altLang="en-US" sz="1400" dirty="0" smtClean="0">
                    <a:latin typeface="+mn-ea"/>
                    <a:ea typeface="+mn-ea"/>
                    <a:cs typeface="Times New Roman" panose="02020603050405020304" pitchFamily="18" charset="0"/>
                  </a:rPr>
                  <a:t>预估模型</a:t>
                </a:r>
                <a:endParaRPr lang="zh-CN" altLang="en-US" sz="1400" dirty="0">
                  <a:latin typeface="+mn-ea"/>
                  <a:ea typeface="+mn-ea"/>
                  <a:cs typeface="Times New Roman" panose="02020603050405020304" pitchFamily="18" charset="0"/>
                </a:endParaRPr>
              </a:p>
            </p:txBody>
          </p:sp>
          <p:sp>
            <p:nvSpPr>
              <p:cNvPr id="86" name="圆角矩形 85"/>
              <p:cNvSpPr/>
              <p:nvPr/>
            </p:nvSpPr>
            <p:spPr>
              <a:xfrm>
                <a:off x="7739752" y="1831854"/>
                <a:ext cx="1484851" cy="1076995"/>
              </a:xfrm>
              <a:prstGeom prst="roundRect">
                <a:avLst>
                  <a:gd name="adj" fmla="val 8854"/>
                </a:avLst>
              </a:prstGeom>
              <a:solidFill>
                <a:schemeClr val="accent2">
                  <a:lumMod val="40000"/>
                  <a:lumOff val="6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solidFill>
                      <a:schemeClr val="tx1"/>
                    </a:solidFill>
                    <a:latin typeface="+mn-ea"/>
                    <a:cs typeface="Times New Roman" panose="02020603050405020304" pitchFamily="18" charset="0"/>
                  </a:rPr>
                  <a:t>CTR</a:t>
                </a:r>
                <a:r>
                  <a:rPr lang="zh-CN" altLang="en-US" sz="1600" dirty="0" smtClean="0">
                    <a:solidFill>
                      <a:schemeClr val="tx1"/>
                    </a:solidFill>
                    <a:latin typeface="+mn-ea"/>
                    <a:cs typeface="Times New Roman" panose="02020603050405020304" pitchFamily="18" charset="0"/>
                  </a:rPr>
                  <a:t>预估</a:t>
                </a:r>
                <a:endParaRPr lang="en-US" altLang="zh-CN" sz="1600" dirty="0" smtClean="0">
                  <a:solidFill>
                    <a:schemeClr val="tx1"/>
                  </a:solidFill>
                  <a:latin typeface="+mn-ea"/>
                  <a:cs typeface="Times New Roman" panose="02020603050405020304" pitchFamily="18" charset="0"/>
                </a:endParaRPr>
              </a:p>
              <a:p>
                <a:pPr algn="ctr"/>
                <a:r>
                  <a:rPr lang="zh-CN" altLang="en-US" sz="1600" dirty="0">
                    <a:solidFill>
                      <a:schemeClr val="tx1"/>
                    </a:solidFill>
                    <a:latin typeface="+mn-ea"/>
                    <a:cs typeface="Times New Roman" panose="02020603050405020304" pitchFamily="18" charset="0"/>
                  </a:rPr>
                  <a:t>转化率</a:t>
                </a:r>
                <a:r>
                  <a:rPr lang="zh-CN" altLang="en-US" sz="1600" dirty="0" smtClean="0">
                    <a:solidFill>
                      <a:schemeClr val="tx1"/>
                    </a:solidFill>
                    <a:latin typeface="+mn-ea"/>
                    <a:cs typeface="Times New Roman" panose="02020603050405020304" pitchFamily="18" charset="0"/>
                  </a:rPr>
                  <a:t>预估</a:t>
                </a:r>
                <a:endParaRPr lang="en-US" altLang="zh-CN" sz="1600" dirty="0" smtClean="0">
                  <a:solidFill>
                    <a:schemeClr val="tx1"/>
                  </a:solidFill>
                  <a:latin typeface="+mn-ea"/>
                  <a:cs typeface="Times New Roman" panose="02020603050405020304" pitchFamily="18" charset="0"/>
                </a:endParaRPr>
              </a:p>
              <a:p>
                <a:pPr algn="ctr"/>
                <a:r>
                  <a:rPr lang="zh-CN" altLang="en-US" sz="1600" dirty="0">
                    <a:solidFill>
                      <a:schemeClr val="tx1"/>
                    </a:solidFill>
                    <a:latin typeface="+mn-ea"/>
                    <a:cs typeface="Times New Roman" panose="02020603050405020304" pitchFamily="18" charset="0"/>
                  </a:rPr>
                  <a:t>业务</a:t>
                </a:r>
                <a:r>
                  <a:rPr lang="zh-CN" altLang="en-US" sz="1600" dirty="0" smtClean="0">
                    <a:solidFill>
                      <a:schemeClr val="tx1"/>
                    </a:solidFill>
                    <a:latin typeface="+mn-ea"/>
                    <a:cs typeface="Times New Roman" panose="02020603050405020304" pitchFamily="18" charset="0"/>
                  </a:rPr>
                  <a:t>规则</a:t>
                </a:r>
                <a:endParaRPr lang="en-US" altLang="zh-CN" sz="1600" dirty="0" smtClean="0">
                  <a:solidFill>
                    <a:schemeClr val="tx1"/>
                  </a:solidFill>
                  <a:latin typeface="+mn-ea"/>
                  <a:cs typeface="Times New Roman" panose="02020603050405020304" pitchFamily="18" charset="0"/>
                </a:endParaRPr>
              </a:p>
              <a:p>
                <a:pPr algn="ctr"/>
                <a:r>
                  <a:rPr lang="en-US" altLang="zh-CN" sz="1600" dirty="0" smtClean="0">
                    <a:solidFill>
                      <a:schemeClr val="tx1"/>
                    </a:solidFill>
                    <a:latin typeface="+mn-ea"/>
                    <a:cs typeface="Times New Roman" panose="02020603050405020304" pitchFamily="18" charset="0"/>
                  </a:rPr>
                  <a:t>…</a:t>
                </a:r>
                <a:endParaRPr lang="zh-CN" altLang="en-US" sz="1600" dirty="0">
                  <a:solidFill>
                    <a:schemeClr val="tx1"/>
                  </a:solidFill>
                  <a:latin typeface="+mn-ea"/>
                  <a:cs typeface="Times New Roman" panose="02020603050405020304" pitchFamily="18" charset="0"/>
                </a:endParaRPr>
              </a:p>
            </p:txBody>
          </p:sp>
        </p:grpSp>
        <p:grpSp>
          <p:nvGrpSpPr>
            <p:cNvPr id="80" name="组合 79"/>
            <p:cNvGrpSpPr/>
            <p:nvPr/>
          </p:nvGrpSpPr>
          <p:grpSpPr>
            <a:xfrm>
              <a:off x="9624189" y="1986528"/>
              <a:ext cx="1558394" cy="844274"/>
              <a:chOff x="9624189" y="1986528"/>
              <a:chExt cx="1558394" cy="844274"/>
            </a:xfrm>
          </p:grpSpPr>
          <p:sp>
            <p:nvSpPr>
              <p:cNvPr id="81" name="矩形 80"/>
              <p:cNvSpPr/>
              <p:nvPr/>
            </p:nvSpPr>
            <p:spPr>
              <a:xfrm>
                <a:off x="9624189" y="1986528"/>
                <a:ext cx="1558394" cy="844274"/>
              </a:xfrm>
              <a:prstGeom prst="rect">
                <a:avLst/>
              </a:prstGeom>
              <a:no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mn-ea"/>
                  <a:cs typeface="Times New Roman" panose="02020603050405020304" pitchFamily="18" charset="0"/>
                </a:endParaRPr>
              </a:p>
            </p:txBody>
          </p:sp>
          <p:sp>
            <p:nvSpPr>
              <p:cNvPr id="82" name="文本框 81"/>
              <p:cNvSpPr txBox="1"/>
              <p:nvPr/>
            </p:nvSpPr>
            <p:spPr>
              <a:xfrm>
                <a:off x="10807968" y="2164312"/>
                <a:ext cx="344635" cy="523220"/>
              </a:xfrm>
              <a:prstGeom prst="rect">
                <a:avLst/>
              </a:prstGeom>
              <a:noFill/>
            </p:spPr>
            <p:txBody>
              <a:bodyPr wrap="square" rtlCol="0">
                <a:spAutoFit/>
              </a:bodyPr>
              <a:lstStyle/>
              <a:p>
                <a:r>
                  <a:rPr lang="zh-CN" altLang="en-US" sz="1400" dirty="0" smtClean="0">
                    <a:latin typeface="+mn-ea"/>
                    <a:ea typeface="+mn-ea"/>
                    <a:cs typeface="Times New Roman" panose="02020603050405020304" pitchFamily="18" charset="0"/>
                  </a:rPr>
                  <a:t>排序</a:t>
                </a:r>
                <a:endParaRPr lang="zh-CN" altLang="en-US" sz="1400" dirty="0">
                  <a:latin typeface="+mn-ea"/>
                  <a:ea typeface="+mn-ea"/>
                  <a:cs typeface="Times New Roman" panose="02020603050405020304" pitchFamily="18" charset="0"/>
                </a:endParaRPr>
              </a:p>
            </p:txBody>
          </p:sp>
          <p:sp>
            <p:nvSpPr>
              <p:cNvPr id="83" name="圆角矩形 82"/>
              <p:cNvSpPr/>
              <p:nvPr/>
            </p:nvSpPr>
            <p:spPr>
              <a:xfrm>
                <a:off x="9721683" y="2103050"/>
                <a:ext cx="1100770" cy="592998"/>
              </a:xfrm>
              <a:prstGeom prst="roundRect">
                <a:avLst>
                  <a:gd name="adj" fmla="val 8854"/>
                </a:avLst>
              </a:prstGeom>
              <a:solidFill>
                <a:schemeClr val="accent2">
                  <a:lumMod val="40000"/>
                  <a:lumOff val="6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solidFill>
                      <a:schemeClr val="tx1"/>
                    </a:solidFill>
                    <a:latin typeface="+mn-ea"/>
                    <a:cs typeface="Times New Roman" panose="02020603050405020304" pitchFamily="18" charset="0"/>
                  </a:rPr>
                  <a:t>交互上下文分析</a:t>
                </a:r>
                <a:endParaRPr lang="en-US" altLang="zh-CN" sz="1600" dirty="0" smtClean="0">
                  <a:solidFill>
                    <a:schemeClr val="tx1"/>
                  </a:solidFill>
                  <a:latin typeface="+mn-ea"/>
                  <a:cs typeface="Times New Roman" panose="02020603050405020304" pitchFamily="18" charset="0"/>
                </a:endParaRPr>
              </a:p>
            </p:txBody>
          </p:sp>
        </p:grpSp>
      </p:grpSp>
      <p:sp>
        <p:nvSpPr>
          <p:cNvPr id="87" name="右箭头 86"/>
          <p:cNvSpPr/>
          <p:nvPr/>
        </p:nvSpPr>
        <p:spPr>
          <a:xfrm rot="19420017">
            <a:off x="8560027" y="1435705"/>
            <a:ext cx="599640" cy="395197"/>
          </a:xfrm>
          <a:prstGeom prst="rightArrow">
            <a:avLst/>
          </a:prstGeom>
          <a:solidFill>
            <a:schemeClr val="accent2">
              <a:lumMod val="20000"/>
              <a:lumOff val="8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mn-ea"/>
              <a:cs typeface="Times New Roman" panose="02020603050405020304" pitchFamily="18" charset="0"/>
            </a:endParaRPr>
          </a:p>
        </p:txBody>
      </p:sp>
      <p:sp>
        <p:nvSpPr>
          <p:cNvPr id="88" name="右箭头 87"/>
          <p:cNvSpPr/>
          <p:nvPr/>
        </p:nvSpPr>
        <p:spPr>
          <a:xfrm rot="5400000">
            <a:off x="10025698" y="1632420"/>
            <a:ext cx="474866" cy="321940"/>
          </a:xfrm>
          <a:prstGeom prst="rightArrow">
            <a:avLst/>
          </a:prstGeom>
          <a:solidFill>
            <a:schemeClr val="accent2">
              <a:lumMod val="20000"/>
              <a:lumOff val="8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mn-ea"/>
              <a:cs typeface="Times New Roman" panose="02020603050405020304" pitchFamily="18" charset="0"/>
            </a:endParaRPr>
          </a:p>
        </p:txBody>
      </p:sp>
      <p:grpSp>
        <p:nvGrpSpPr>
          <p:cNvPr id="89" name="组合 88"/>
          <p:cNvGrpSpPr/>
          <p:nvPr/>
        </p:nvGrpSpPr>
        <p:grpSpPr>
          <a:xfrm>
            <a:off x="11170142" y="917757"/>
            <a:ext cx="892370" cy="3380952"/>
            <a:chOff x="11170142" y="809469"/>
            <a:chExt cx="892370" cy="3380952"/>
          </a:xfrm>
        </p:grpSpPr>
        <p:sp>
          <p:nvSpPr>
            <p:cNvPr id="90" name="右弧形箭头 89"/>
            <p:cNvSpPr/>
            <p:nvPr/>
          </p:nvSpPr>
          <p:spPr>
            <a:xfrm>
              <a:off x="11170142" y="809469"/>
              <a:ext cx="555026" cy="3380952"/>
            </a:xfrm>
            <a:prstGeom prst="curvedLeftArrow">
              <a:avLst>
                <a:gd name="adj1" fmla="val 16751"/>
                <a:gd name="adj2" fmla="val 54092"/>
                <a:gd name="adj3" fmla="val 25000"/>
              </a:avLst>
            </a:prstGeom>
            <a:solidFill>
              <a:schemeClr val="accent2">
                <a:lumMod val="20000"/>
                <a:lumOff val="8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mn-ea"/>
              </a:endParaRPr>
            </a:p>
          </p:txBody>
        </p:sp>
        <p:sp>
          <p:nvSpPr>
            <p:cNvPr id="91" name="文本框 90"/>
            <p:cNvSpPr txBox="1"/>
            <p:nvPr/>
          </p:nvSpPr>
          <p:spPr>
            <a:xfrm>
              <a:off x="11741785" y="1285280"/>
              <a:ext cx="320727" cy="2246769"/>
            </a:xfrm>
            <a:prstGeom prst="rect">
              <a:avLst/>
            </a:prstGeom>
            <a:noFill/>
          </p:spPr>
          <p:txBody>
            <a:bodyPr wrap="square" rtlCol="0">
              <a:spAutoFit/>
            </a:bodyPr>
            <a:lstStyle/>
            <a:p>
              <a:r>
                <a:rPr lang="zh-CN" altLang="en-US" sz="1400" dirty="0" smtClean="0">
                  <a:latin typeface="+mn-ea"/>
                  <a:ea typeface="+mn-ea"/>
                  <a:cs typeface="Times New Roman" panose="02020603050405020304" pitchFamily="18" charset="0"/>
                </a:rPr>
                <a:t>用户浏览点击购买行为</a:t>
              </a:r>
              <a:endParaRPr lang="zh-CN" altLang="en-US" sz="1400" dirty="0">
                <a:latin typeface="+mn-ea"/>
                <a:ea typeface="+mn-ea"/>
                <a:cs typeface="Times New Roman" panose="02020603050405020304" pitchFamily="18" charset="0"/>
              </a:endParaRPr>
            </a:p>
          </p:txBody>
        </p:sp>
      </p:grpSp>
      <p:sp>
        <p:nvSpPr>
          <p:cNvPr id="92" name="下箭头 158"/>
          <p:cNvSpPr/>
          <p:nvPr/>
        </p:nvSpPr>
        <p:spPr>
          <a:xfrm rot="21345912">
            <a:off x="336714" y="2245550"/>
            <a:ext cx="609405" cy="2004663"/>
          </a:xfrm>
          <a:custGeom>
            <a:avLst/>
            <a:gdLst>
              <a:gd name="connsiteX0" fmla="*/ 0 w 781920"/>
              <a:gd name="connsiteY0" fmla="*/ 1411786 h 1802746"/>
              <a:gd name="connsiteX1" fmla="*/ 195480 w 781920"/>
              <a:gd name="connsiteY1" fmla="*/ 1411786 h 1802746"/>
              <a:gd name="connsiteX2" fmla="*/ 195480 w 781920"/>
              <a:gd name="connsiteY2" fmla="*/ 0 h 1802746"/>
              <a:gd name="connsiteX3" fmla="*/ 586440 w 781920"/>
              <a:gd name="connsiteY3" fmla="*/ 0 h 1802746"/>
              <a:gd name="connsiteX4" fmla="*/ 586440 w 781920"/>
              <a:gd name="connsiteY4" fmla="*/ 1411786 h 1802746"/>
              <a:gd name="connsiteX5" fmla="*/ 781920 w 781920"/>
              <a:gd name="connsiteY5" fmla="*/ 1411786 h 1802746"/>
              <a:gd name="connsiteX6" fmla="*/ 390960 w 781920"/>
              <a:gd name="connsiteY6" fmla="*/ 1802746 h 1802746"/>
              <a:gd name="connsiteX7" fmla="*/ 0 w 781920"/>
              <a:gd name="connsiteY7" fmla="*/ 1411786 h 1802746"/>
              <a:gd name="connsiteX0-1" fmla="*/ 0 w 781920"/>
              <a:gd name="connsiteY0-2" fmla="*/ 1411786 h 1802746"/>
              <a:gd name="connsiteX1-3" fmla="*/ 195480 w 781920"/>
              <a:gd name="connsiteY1-4" fmla="*/ 1411786 h 1802746"/>
              <a:gd name="connsiteX2-5" fmla="*/ 195480 w 781920"/>
              <a:gd name="connsiteY2-6" fmla="*/ 0 h 1802746"/>
              <a:gd name="connsiteX3-7" fmla="*/ 477570 w 781920"/>
              <a:gd name="connsiteY3-8" fmla="*/ 14339 h 1802746"/>
              <a:gd name="connsiteX4-9" fmla="*/ 586440 w 781920"/>
              <a:gd name="connsiteY4-10" fmla="*/ 1411786 h 1802746"/>
              <a:gd name="connsiteX5-11" fmla="*/ 781920 w 781920"/>
              <a:gd name="connsiteY5-12" fmla="*/ 1411786 h 1802746"/>
              <a:gd name="connsiteX6-13" fmla="*/ 390960 w 781920"/>
              <a:gd name="connsiteY6-14" fmla="*/ 1802746 h 1802746"/>
              <a:gd name="connsiteX7-15" fmla="*/ 0 w 781920"/>
              <a:gd name="connsiteY7-16" fmla="*/ 1411786 h 1802746"/>
              <a:gd name="connsiteX0-17" fmla="*/ 0 w 781920"/>
              <a:gd name="connsiteY0-18" fmla="*/ 1403706 h 1794666"/>
              <a:gd name="connsiteX1-19" fmla="*/ 195480 w 781920"/>
              <a:gd name="connsiteY1-20" fmla="*/ 1403706 h 1794666"/>
              <a:gd name="connsiteX2-21" fmla="*/ 266040 w 781920"/>
              <a:gd name="connsiteY2-22" fmla="*/ 0 h 1794666"/>
              <a:gd name="connsiteX3-23" fmla="*/ 477570 w 781920"/>
              <a:gd name="connsiteY3-24" fmla="*/ 6259 h 1794666"/>
              <a:gd name="connsiteX4-25" fmla="*/ 586440 w 781920"/>
              <a:gd name="connsiteY4-26" fmla="*/ 1403706 h 1794666"/>
              <a:gd name="connsiteX5-27" fmla="*/ 781920 w 781920"/>
              <a:gd name="connsiteY5-28" fmla="*/ 1403706 h 1794666"/>
              <a:gd name="connsiteX6-29" fmla="*/ 390960 w 781920"/>
              <a:gd name="connsiteY6-30" fmla="*/ 1794666 h 1794666"/>
              <a:gd name="connsiteX7-31" fmla="*/ 0 w 781920"/>
              <a:gd name="connsiteY7-32" fmla="*/ 1403706 h 179466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781920" h="1794666">
                <a:moveTo>
                  <a:pt x="0" y="1403706"/>
                </a:moveTo>
                <a:lnTo>
                  <a:pt x="195480" y="1403706"/>
                </a:lnTo>
                <a:lnTo>
                  <a:pt x="266040" y="0"/>
                </a:lnTo>
                <a:lnTo>
                  <a:pt x="477570" y="6259"/>
                </a:lnTo>
                <a:lnTo>
                  <a:pt x="586440" y="1403706"/>
                </a:lnTo>
                <a:lnTo>
                  <a:pt x="781920" y="1403706"/>
                </a:lnTo>
                <a:lnTo>
                  <a:pt x="390960" y="1794666"/>
                </a:lnTo>
                <a:lnTo>
                  <a:pt x="0" y="1403706"/>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93" name="下箭头 158"/>
          <p:cNvSpPr/>
          <p:nvPr/>
        </p:nvSpPr>
        <p:spPr>
          <a:xfrm rot="20377402">
            <a:off x="1909700" y="2222419"/>
            <a:ext cx="609405" cy="1404975"/>
          </a:xfrm>
          <a:custGeom>
            <a:avLst/>
            <a:gdLst>
              <a:gd name="connsiteX0" fmla="*/ 0 w 781920"/>
              <a:gd name="connsiteY0" fmla="*/ 1411786 h 1802746"/>
              <a:gd name="connsiteX1" fmla="*/ 195480 w 781920"/>
              <a:gd name="connsiteY1" fmla="*/ 1411786 h 1802746"/>
              <a:gd name="connsiteX2" fmla="*/ 195480 w 781920"/>
              <a:gd name="connsiteY2" fmla="*/ 0 h 1802746"/>
              <a:gd name="connsiteX3" fmla="*/ 586440 w 781920"/>
              <a:gd name="connsiteY3" fmla="*/ 0 h 1802746"/>
              <a:gd name="connsiteX4" fmla="*/ 586440 w 781920"/>
              <a:gd name="connsiteY4" fmla="*/ 1411786 h 1802746"/>
              <a:gd name="connsiteX5" fmla="*/ 781920 w 781920"/>
              <a:gd name="connsiteY5" fmla="*/ 1411786 h 1802746"/>
              <a:gd name="connsiteX6" fmla="*/ 390960 w 781920"/>
              <a:gd name="connsiteY6" fmla="*/ 1802746 h 1802746"/>
              <a:gd name="connsiteX7" fmla="*/ 0 w 781920"/>
              <a:gd name="connsiteY7" fmla="*/ 1411786 h 1802746"/>
              <a:gd name="connsiteX0-1" fmla="*/ 0 w 781920"/>
              <a:gd name="connsiteY0-2" fmla="*/ 1411786 h 1802746"/>
              <a:gd name="connsiteX1-3" fmla="*/ 195480 w 781920"/>
              <a:gd name="connsiteY1-4" fmla="*/ 1411786 h 1802746"/>
              <a:gd name="connsiteX2-5" fmla="*/ 195480 w 781920"/>
              <a:gd name="connsiteY2-6" fmla="*/ 0 h 1802746"/>
              <a:gd name="connsiteX3-7" fmla="*/ 477570 w 781920"/>
              <a:gd name="connsiteY3-8" fmla="*/ 14339 h 1802746"/>
              <a:gd name="connsiteX4-9" fmla="*/ 586440 w 781920"/>
              <a:gd name="connsiteY4-10" fmla="*/ 1411786 h 1802746"/>
              <a:gd name="connsiteX5-11" fmla="*/ 781920 w 781920"/>
              <a:gd name="connsiteY5-12" fmla="*/ 1411786 h 1802746"/>
              <a:gd name="connsiteX6-13" fmla="*/ 390960 w 781920"/>
              <a:gd name="connsiteY6-14" fmla="*/ 1802746 h 1802746"/>
              <a:gd name="connsiteX7-15" fmla="*/ 0 w 781920"/>
              <a:gd name="connsiteY7-16" fmla="*/ 1411786 h 1802746"/>
              <a:gd name="connsiteX0-17" fmla="*/ 0 w 781920"/>
              <a:gd name="connsiteY0-18" fmla="*/ 1403706 h 1794666"/>
              <a:gd name="connsiteX1-19" fmla="*/ 195480 w 781920"/>
              <a:gd name="connsiteY1-20" fmla="*/ 1403706 h 1794666"/>
              <a:gd name="connsiteX2-21" fmla="*/ 266040 w 781920"/>
              <a:gd name="connsiteY2-22" fmla="*/ 0 h 1794666"/>
              <a:gd name="connsiteX3-23" fmla="*/ 477570 w 781920"/>
              <a:gd name="connsiteY3-24" fmla="*/ 6259 h 1794666"/>
              <a:gd name="connsiteX4-25" fmla="*/ 586440 w 781920"/>
              <a:gd name="connsiteY4-26" fmla="*/ 1403706 h 1794666"/>
              <a:gd name="connsiteX5-27" fmla="*/ 781920 w 781920"/>
              <a:gd name="connsiteY5-28" fmla="*/ 1403706 h 1794666"/>
              <a:gd name="connsiteX6-29" fmla="*/ 390960 w 781920"/>
              <a:gd name="connsiteY6-30" fmla="*/ 1794666 h 1794666"/>
              <a:gd name="connsiteX7-31" fmla="*/ 0 w 781920"/>
              <a:gd name="connsiteY7-32" fmla="*/ 1403706 h 1794666"/>
              <a:gd name="connsiteX0-33" fmla="*/ 0 w 781920"/>
              <a:gd name="connsiteY0-34" fmla="*/ 1416947 h 1807907"/>
              <a:gd name="connsiteX1-35" fmla="*/ 195480 w 781920"/>
              <a:gd name="connsiteY1-36" fmla="*/ 1416947 h 1807907"/>
              <a:gd name="connsiteX2-37" fmla="*/ 266040 w 781920"/>
              <a:gd name="connsiteY2-38" fmla="*/ 13241 h 1807907"/>
              <a:gd name="connsiteX3-39" fmla="*/ 413502 w 781920"/>
              <a:gd name="connsiteY3-40" fmla="*/ 0 h 1807907"/>
              <a:gd name="connsiteX4-41" fmla="*/ 586440 w 781920"/>
              <a:gd name="connsiteY4-42" fmla="*/ 1416947 h 1807907"/>
              <a:gd name="connsiteX5-43" fmla="*/ 781920 w 781920"/>
              <a:gd name="connsiteY5-44" fmla="*/ 1416947 h 1807907"/>
              <a:gd name="connsiteX6-45" fmla="*/ 390960 w 781920"/>
              <a:gd name="connsiteY6-46" fmla="*/ 1807907 h 1807907"/>
              <a:gd name="connsiteX7-47" fmla="*/ 0 w 781920"/>
              <a:gd name="connsiteY7-48" fmla="*/ 1416947 h 1807907"/>
              <a:gd name="connsiteX0-49" fmla="*/ 0 w 781920"/>
              <a:gd name="connsiteY0-50" fmla="*/ 1416947 h 1807907"/>
              <a:gd name="connsiteX1-51" fmla="*/ 195480 w 781920"/>
              <a:gd name="connsiteY1-52" fmla="*/ 1416947 h 1807907"/>
              <a:gd name="connsiteX2-53" fmla="*/ 334074 w 781920"/>
              <a:gd name="connsiteY2-54" fmla="*/ 23992 h 1807907"/>
              <a:gd name="connsiteX3-55" fmla="*/ 413502 w 781920"/>
              <a:gd name="connsiteY3-56" fmla="*/ 0 h 1807907"/>
              <a:gd name="connsiteX4-57" fmla="*/ 586440 w 781920"/>
              <a:gd name="connsiteY4-58" fmla="*/ 1416947 h 1807907"/>
              <a:gd name="connsiteX5-59" fmla="*/ 781920 w 781920"/>
              <a:gd name="connsiteY5-60" fmla="*/ 1416947 h 1807907"/>
              <a:gd name="connsiteX6-61" fmla="*/ 390960 w 781920"/>
              <a:gd name="connsiteY6-62" fmla="*/ 1807907 h 1807907"/>
              <a:gd name="connsiteX7-63" fmla="*/ 0 w 781920"/>
              <a:gd name="connsiteY7-64" fmla="*/ 1416947 h 1807907"/>
              <a:gd name="connsiteX0-65" fmla="*/ 0 w 781920"/>
              <a:gd name="connsiteY0-66" fmla="*/ 1416947 h 1807907"/>
              <a:gd name="connsiteX1-67" fmla="*/ 195480 w 781920"/>
              <a:gd name="connsiteY1-68" fmla="*/ 1416947 h 1807907"/>
              <a:gd name="connsiteX2-69" fmla="*/ 316683 w 781920"/>
              <a:gd name="connsiteY2-70" fmla="*/ 8743 h 1807907"/>
              <a:gd name="connsiteX3-71" fmla="*/ 413502 w 781920"/>
              <a:gd name="connsiteY3-72" fmla="*/ 0 h 1807907"/>
              <a:gd name="connsiteX4-73" fmla="*/ 586440 w 781920"/>
              <a:gd name="connsiteY4-74" fmla="*/ 1416947 h 1807907"/>
              <a:gd name="connsiteX5-75" fmla="*/ 781920 w 781920"/>
              <a:gd name="connsiteY5-76" fmla="*/ 1416947 h 1807907"/>
              <a:gd name="connsiteX6-77" fmla="*/ 390960 w 781920"/>
              <a:gd name="connsiteY6-78" fmla="*/ 1807907 h 1807907"/>
              <a:gd name="connsiteX7-79" fmla="*/ 0 w 781920"/>
              <a:gd name="connsiteY7-80" fmla="*/ 1416947 h 180790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781920" h="1807907">
                <a:moveTo>
                  <a:pt x="0" y="1416947"/>
                </a:moveTo>
                <a:lnTo>
                  <a:pt x="195480" y="1416947"/>
                </a:lnTo>
                <a:lnTo>
                  <a:pt x="316683" y="8743"/>
                </a:lnTo>
                <a:lnTo>
                  <a:pt x="413502" y="0"/>
                </a:lnTo>
                <a:lnTo>
                  <a:pt x="586440" y="1416947"/>
                </a:lnTo>
                <a:lnTo>
                  <a:pt x="781920" y="1416947"/>
                </a:lnTo>
                <a:lnTo>
                  <a:pt x="390960" y="1807907"/>
                </a:lnTo>
                <a:lnTo>
                  <a:pt x="0" y="1416947"/>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94" name="下箭头 158"/>
          <p:cNvSpPr/>
          <p:nvPr/>
        </p:nvSpPr>
        <p:spPr>
          <a:xfrm rot="16200000">
            <a:off x="6637130" y="1781791"/>
            <a:ext cx="609405" cy="1107469"/>
          </a:xfrm>
          <a:custGeom>
            <a:avLst/>
            <a:gdLst>
              <a:gd name="connsiteX0" fmla="*/ 0 w 781920"/>
              <a:gd name="connsiteY0" fmla="*/ 1411786 h 1802746"/>
              <a:gd name="connsiteX1" fmla="*/ 195480 w 781920"/>
              <a:gd name="connsiteY1" fmla="*/ 1411786 h 1802746"/>
              <a:gd name="connsiteX2" fmla="*/ 195480 w 781920"/>
              <a:gd name="connsiteY2" fmla="*/ 0 h 1802746"/>
              <a:gd name="connsiteX3" fmla="*/ 586440 w 781920"/>
              <a:gd name="connsiteY3" fmla="*/ 0 h 1802746"/>
              <a:gd name="connsiteX4" fmla="*/ 586440 w 781920"/>
              <a:gd name="connsiteY4" fmla="*/ 1411786 h 1802746"/>
              <a:gd name="connsiteX5" fmla="*/ 781920 w 781920"/>
              <a:gd name="connsiteY5" fmla="*/ 1411786 h 1802746"/>
              <a:gd name="connsiteX6" fmla="*/ 390960 w 781920"/>
              <a:gd name="connsiteY6" fmla="*/ 1802746 h 1802746"/>
              <a:gd name="connsiteX7" fmla="*/ 0 w 781920"/>
              <a:gd name="connsiteY7" fmla="*/ 1411786 h 1802746"/>
              <a:gd name="connsiteX0-1" fmla="*/ 0 w 781920"/>
              <a:gd name="connsiteY0-2" fmla="*/ 1411786 h 1802746"/>
              <a:gd name="connsiteX1-3" fmla="*/ 195480 w 781920"/>
              <a:gd name="connsiteY1-4" fmla="*/ 1411786 h 1802746"/>
              <a:gd name="connsiteX2-5" fmla="*/ 195480 w 781920"/>
              <a:gd name="connsiteY2-6" fmla="*/ 0 h 1802746"/>
              <a:gd name="connsiteX3-7" fmla="*/ 477570 w 781920"/>
              <a:gd name="connsiteY3-8" fmla="*/ 14339 h 1802746"/>
              <a:gd name="connsiteX4-9" fmla="*/ 586440 w 781920"/>
              <a:gd name="connsiteY4-10" fmla="*/ 1411786 h 1802746"/>
              <a:gd name="connsiteX5-11" fmla="*/ 781920 w 781920"/>
              <a:gd name="connsiteY5-12" fmla="*/ 1411786 h 1802746"/>
              <a:gd name="connsiteX6-13" fmla="*/ 390960 w 781920"/>
              <a:gd name="connsiteY6-14" fmla="*/ 1802746 h 1802746"/>
              <a:gd name="connsiteX7-15" fmla="*/ 0 w 781920"/>
              <a:gd name="connsiteY7-16" fmla="*/ 1411786 h 1802746"/>
              <a:gd name="connsiteX0-17" fmla="*/ 0 w 781920"/>
              <a:gd name="connsiteY0-18" fmla="*/ 1403706 h 1794666"/>
              <a:gd name="connsiteX1-19" fmla="*/ 195480 w 781920"/>
              <a:gd name="connsiteY1-20" fmla="*/ 1403706 h 1794666"/>
              <a:gd name="connsiteX2-21" fmla="*/ 266040 w 781920"/>
              <a:gd name="connsiteY2-22" fmla="*/ 0 h 1794666"/>
              <a:gd name="connsiteX3-23" fmla="*/ 477570 w 781920"/>
              <a:gd name="connsiteY3-24" fmla="*/ 6259 h 1794666"/>
              <a:gd name="connsiteX4-25" fmla="*/ 586440 w 781920"/>
              <a:gd name="connsiteY4-26" fmla="*/ 1403706 h 1794666"/>
              <a:gd name="connsiteX5-27" fmla="*/ 781920 w 781920"/>
              <a:gd name="connsiteY5-28" fmla="*/ 1403706 h 1794666"/>
              <a:gd name="connsiteX6-29" fmla="*/ 390960 w 781920"/>
              <a:gd name="connsiteY6-30" fmla="*/ 1794666 h 1794666"/>
              <a:gd name="connsiteX7-31" fmla="*/ 0 w 781920"/>
              <a:gd name="connsiteY7-32" fmla="*/ 1403706 h 1794666"/>
              <a:gd name="connsiteX0-33" fmla="*/ 0 w 781920"/>
              <a:gd name="connsiteY0-34" fmla="*/ 1416947 h 1807907"/>
              <a:gd name="connsiteX1-35" fmla="*/ 195480 w 781920"/>
              <a:gd name="connsiteY1-36" fmla="*/ 1416947 h 1807907"/>
              <a:gd name="connsiteX2-37" fmla="*/ 266040 w 781920"/>
              <a:gd name="connsiteY2-38" fmla="*/ 13241 h 1807907"/>
              <a:gd name="connsiteX3-39" fmla="*/ 413502 w 781920"/>
              <a:gd name="connsiteY3-40" fmla="*/ 0 h 1807907"/>
              <a:gd name="connsiteX4-41" fmla="*/ 586440 w 781920"/>
              <a:gd name="connsiteY4-42" fmla="*/ 1416947 h 1807907"/>
              <a:gd name="connsiteX5-43" fmla="*/ 781920 w 781920"/>
              <a:gd name="connsiteY5-44" fmla="*/ 1416947 h 1807907"/>
              <a:gd name="connsiteX6-45" fmla="*/ 390960 w 781920"/>
              <a:gd name="connsiteY6-46" fmla="*/ 1807907 h 1807907"/>
              <a:gd name="connsiteX7-47" fmla="*/ 0 w 781920"/>
              <a:gd name="connsiteY7-48" fmla="*/ 1416947 h 1807907"/>
              <a:gd name="connsiteX0-49" fmla="*/ 0 w 781920"/>
              <a:gd name="connsiteY0-50" fmla="*/ 1416947 h 1807907"/>
              <a:gd name="connsiteX1-51" fmla="*/ 195480 w 781920"/>
              <a:gd name="connsiteY1-52" fmla="*/ 1416947 h 1807907"/>
              <a:gd name="connsiteX2-53" fmla="*/ 334074 w 781920"/>
              <a:gd name="connsiteY2-54" fmla="*/ 23992 h 1807907"/>
              <a:gd name="connsiteX3-55" fmla="*/ 413502 w 781920"/>
              <a:gd name="connsiteY3-56" fmla="*/ 0 h 1807907"/>
              <a:gd name="connsiteX4-57" fmla="*/ 586440 w 781920"/>
              <a:gd name="connsiteY4-58" fmla="*/ 1416947 h 1807907"/>
              <a:gd name="connsiteX5-59" fmla="*/ 781920 w 781920"/>
              <a:gd name="connsiteY5-60" fmla="*/ 1416947 h 1807907"/>
              <a:gd name="connsiteX6-61" fmla="*/ 390960 w 781920"/>
              <a:gd name="connsiteY6-62" fmla="*/ 1807907 h 1807907"/>
              <a:gd name="connsiteX7-63" fmla="*/ 0 w 781920"/>
              <a:gd name="connsiteY7-64" fmla="*/ 1416947 h 1807907"/>
              <a:gd name="connsiteX0-65" fmla="*/ 0 w 781920"/>
              <a:gd name="connsiteY0-66" fmla="*/ 1416947 h 1807907"/>
              <a:gd name="connsiteX1-67" fmla="*/ 195480 w 781920"/>
              <a:gd name="connsiteY1-68" fmla="*/ 1416947 h 1807907"/>
              <a:gd name="connsiteX2-69" fmla="*/ 316683 w 781920"/>
              <a:gd name="connsiteY2-70" fmla="*/ 8743 h 1807907"/>
              <a:gd name="connsiteX3-71" fmla="*/ 413502 w 781920"/>
              <a:gd name="connsiteY3-72" fmla="*/ 0 h 1807907"/>
              <a:gd name="connsiteX4-73" fmla="*/ 586440 w 781920"/>
              <a:gd name="connsiteY4-74" fmla="*/ 1416947 h 1807907"/>
              <a:gd name="connsiteX5-75" fmla="*/ 781920 w 781920"/>
              <a:gd name="connsiteY5-76" fmla="*/ 1416947 h 1807907"/>
              <a:gd name="connsiteX6-77" fmla="*/ 390960 w 781920"/>
              <a:gd name="connsiteY6-78" fmla="*/ 1807907 h 1807907"/>
              <a:gd name="connsiteX7-79" fmla="*/ 0 w 781920"/>
              <a:gd name="connsiteY7-80" fmla="*/ 1416947 h 180790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781920" h="1807907">
                <a:moveTo>
                  <a:pt x="0" y="1416947"/>
                </a:moveTo>
                <a:lnTo>
                  <a:pt x="195480" y="1416947"/>
                </a:lnTo>
                <a:lnTo>
                  <a:pt x="316683" y="8743"/>
                </a:lnTo>
                <a:lnTo>
                  <a:pt x="413502" y="0"/>
                </a:lnTo>
                <a:lnTo>
                  <a:pt x="586440" y="1416947"/>
                </a:lnTo>
                <a:lnTo>
                  <a:pt x="781920" y="1416947"/>
                </a:lnTo>
                <a:lnTo>
                  <a:pt x="390960" y="1807907"/>
                </a:lnTo>
                <a:lnTo>
                  <a:pt x="0" y="1416947"/>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95" name="下箭头 158"/>
          <p:cNvSpPr/>
          <p:nvPr/>
        </p:nvSpPr>
        <p:spPr>
          <a:xfrm rot="15676495">
            <a:off x="7365326" y="-358832"/>
            <a:ext cx="609405" cy="2605713"/>
          </a:xfrm>
          <a:custGeom>
            <a:avLst/>
            <a:gdLst>
              <a:gd name="connsiteX0" fmla="*/ 0 w 781920"/>
              <a:gd name="connsiteY0" fmla="*/ 1411786 h 1802746"/>
              <a:gd name="connsiteX1" fmla="*/ 195480 w 781920"/>
              <a:gd name="connsiteY1" fmla="*/ 1411786 h 1802746"/>
              <a:gd name="connsiteX2" fmla="*/ 195480 w 781920"/>
              <a:gd name="connsiteY2" fmla="*/ 0 h 1802746"/>
              <a:gd name="connsiteX3" fmla="*/ 586440 w 781920"/>
              <a:gd name="connsiteY3" fmla="*/ 0 h 1802746"/>
              <a:gd name="connsiteX4" fmla="*/ 586440 w 781920"/>
              <a:gd name="connsiteY4" fmla="*/ 1411786 h 1802746"/>
              <a:gd name="connsiteX5" fmla="*/ 781920 w 781920"/>
              <a:gd name="connsiteY5" fmla="*/ 1411786 h 1802746"/>
              <a:gd name="connsiteX6" fmla="*/ 390960 w 781920"/>
              <a:gd name="connsiteY6" fmla="*/ 1802746 h 1802746"/>
              <a:gd name="connsiteX7" fmla="*/ 0 w 781920"/>
              <a:gd name="connsiteY7" fmla="*/ 1411786 h 1802746"/>
              <a:gd name="connsiteX0-1" fmla="*/ 0 w 781920"/>
              <a:gd name="connsiteY0-2" fmla="*/ 1411786 h 1802746"/>
              <a:gd name="connsiteX1-3" fmla="*/ 195480 w 781920"/>
              <a:gd name="connsiteY1-4" fmla="*/ 1411786 h 1802746"/>
              <a:gd name="connsiteX2-5" fmla="*/ 195480 w 781920"/>
              <a:gd name="connsiteY2-6" fmla="*/ 0 h 1802746"/>
              <a:gd name="connsiteX3-7" fmla="*/ 477570 w 781920"/>
              <a:gd name="connsiteY3-8" fmla="*/ 14339 h 1802746"/>
              <a:gd name="connsiteX4-9" fmla="*/ 586440 w 781920"/>
              <a:gd name="connsiteY4-10" fmla="*/ 1411786 h 1802746"/>
              <a:gd name="connsiteX5-11" fmla="*/ 781920 w 781920"/>
              <a:gd name="connsiteY5-12" fmla="*/ 1411786 h 1802746"/>
              <a:gd name="connsiteX6-13" fmla="*/ 390960 w 781920"/>
              <a:gd name="connsiteY6-14" fmla="*/ 1802746 h 1802746"/>
              <a:gd name="connsiteX7-15" fmla="*/ 0 w 781920"/>
              <a:gd name="connsiteY7-16" fmla="*/ 1411786 h 1802746"/>
              <a:gd name="connsiteX0-17" fmla="*/ 0 w 781920"/>
              <a:gd name="connsiteY0-18" fmla="*/ 1403706 h 1794666"/>
              <a:gd name="connsiteX1-19" fmla="*/ 195480 w 781920"/>
              <a:gd name="connsiteY1-20" fmla="*/ 1403706 h 1794666"/>
              <a:gd name="connsiteX2-21" fmla="*/ 266040 w 781920"/>
              <a:gd name="connsiteY2-22" fmla="*/ 0 h 1794666"/>
              <a:gd name="connsiteX3-23" fmla="*/ 477570 w 781920"/>
              <a:gd name="connsiteY3-24" fmla="*/ 6259 h 1794666"/>
              <a:gd name="connsiteX4-25" fmla="*/ 586440 w 781920"/>
              <a:gd name="connsiteY4-26" fmla="*/ 1403706 h 1794666"/>
              <a:gd name="connsiteX5-27" fmla="*/ 781920 w 781920"/>
              <a:gd name="connsiteY5-28" fmla="*/ 1403706 h 1794666"/>
              <a:gd name="connsiteX6-29" fmla="*/ 390960 w 781920"/>
              <a:gd name="connsiteY6-30" fmla="*/ 1794666 h 1794666"/>
              <a:gd name="connsiteX7-31" fmla="*/ 0 w 781920"/>
              <a:gd name="connsiteY7-32" fmla="*/ 1403706 h 1794666"/>
              <a:gd name="connsiteX0-33" fmla="*/ 0 w 781920"/>
              <a:gd name="connsiteY0-34" fmla="*/ 1416947 h 1807907"/>
              <a:gd name="connsiteX1-35" fmla="*/ 195480 w 781920"/>
              <a:gd name="connsiteY1-36" fmla="*/ 1416947 h 1807907"/>
              <a:gd name="connsiteX2-37" fmla="*/ 266040 w 781920"/>
              <a:gd name="connsiteY2-38" fmla="*/ 13241 h 1807907"/>
              <a:gd name="connsiteX3-39" fmla="*/ 413502 w 781920"/>
              <a:gd name="connsiteY3-40" fmla="*/ 0 h 1807907"/>
              <a:gd name="connsiteX4-41" fmla="*/ 586440 w 781920"/>
              <a:gd name="connsiteY4-42" fmla="*/ 1416947 h 1807907"/>
              <a:gd name="connsiteX5-43" fmla="*/ 781920 w 781920"/>
              <a:gd name="connsiteY5-44" fmla="*/ 1416947 h 1807907"/>
              <a:gd name="connsiteX6-45" fmla="*/ 390960 w 781920"/>
              <a:gd name="connsiteY6-46" fmla="*/ 1807907 h 1807907"/>
              <a:gd name="connsiteX7-47" fmla="*/ 0 w 781920"/>
              <a:gd name="connsiteY7-48" fmla="*/ 1416947 h 1807907"/>
              <a:gd name="connsiteX0-49" fmla="*/ 0 w 781920"/>
              <a:gd name="connsiteY0-50" fmla="*/ 1416947 h 1807907"/>
              <a:gd name="connsiteX1-51" fmla="*/ 195480 w 781920"/>
              <a:gd name="connsiteY1-52" fmla="*/ 1416947 h 1807907"/>
              <a:gd name="connsiteX2-53" fmla="*/ 334074 w 781920"/>
              <a:gd name="connsiteY2-54" fmla="*/ 23992 h 1807907"/>
              <a:gd name="connsiteX3-55" fmla="*/ 413502 w 781920"/>
              <a:gd name="connsiteY3-56" fmla="*/ 0 h 1807907"/>
              <a:gd name="connsiteX4-57" fmla="*/ 586440 w 781920"/>
              <a:gd name="connsiteY4-58" fmla="*/ 1416947 h 1807907"/>
              <a:gd name="connsiteX5-59" fmla="*/ 781920 w 781920"/>
              <a:gd name="connsiteY5-60" fmla="*/ 1416947 h 1807907"/>
              <a:gd name="connsiteX6-61" fmla="*/ 390960 w 781920"/>
              <a:gd name="connsiteY6-62" fmla="*/ 1807907 h 1807907"/>
              <a:gd name="connsiteX7-63" fmla="*/ 0 w 781920"/>
              <a:gd name="connsiteY7-64" fmla="*/ 1416947 h 1807907"/>
              <a:gd name="connsiteX0-65" fmla="*/ 0 w 781920"/>
              <a:gd name="connsiteY0-66" fmla="*/ 1416947 h 1807907"/>
              <a:gd name="connsiteX1-67" fmla="*/ 195480 w 781920"/>
              <a:gd name="connsiteY1-68" fmla="*/ 1416947 h 1807907"/>
              <a:gd name="connsiteX2-69" fmla="*/ 316683 w 781920"/>
              <a:gd name="connsiteY2-70" fmla="*/ 8743 h 1807907"/>
              <a:gd name="connsiteX3-71" fmla="*/ 413502 w 781920"/>
              <a:gd name="connsiteY3-72" fmla="*/ 0 h 1807907"/>
              <a:gd name="connsiteX4-73" fmla="*/ 586440 w 781920"/>
              <a:gd name="connsiteY4-74" fmla="*/ 1416947 h 1807907"/>
              <a:gd name="connsiteX5-75" fmla="*/ 781920 w 781920"/>
              <a:gd name="connsiteY5-76" fmla="*/ 1416947 h 1807907"/>
              <a:gd name="connsiteX6-77" fmla="*/ 390960 w 781920"/>
              <a:gd name="connsiteY6-78" fmla="*/ 1807907 h 1807907"/>
              <a:gd name="connsiteX7-79" fmla="*/ 0 w 781920"/>
              <a:gd name="connsiteY7-80" fmla="*/ 1416947 h 180790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781920" h="1807907">
                <a:moveTo>
                  <a:pt x="0" y="1416947"/>
                </a:moveTo>
                <a:lnTo>
                  <a:pt x="195480" y="1416947"/>
                </a:lnTo>
                <a:lnTo>
                  <a:pt x="316683" y="8743"/>
                </a:lnTo>
                <a:lnTo>
                  <a:pt x="413502" y="0"/>
                </a:lnTo>
                <a:lnTo>
                  <a:pt x="586440" y="1416947"/>
                </a:lnTo>
                <a:lnTo>
                  <a:pt x="781920" y="1416947"/>
                </a:lnTo>
                <a:lnTo>
                  <a:pt x="390960" y="1807907"/>
                </a:lnTo>
                <a:lnTo>
                  <a:pt x="0" y="1416947"/>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grpSp>
        <p:nvGrpSpPr>
          <p:cNvPr id="96" name="组合 95"/>
          <p:cNvGrpSpPr/>
          <p:nvPr/>
        </p:nvGrpSpPr>
        <p:grpSpPr>
          <a:xfrm>
            <a:off x="6699086" y="3971989"/>
            <a:ext cx="807881" cy="1136663"/>
            <a:chOff x="6699086" y="3863701"/>
            <a:chExt cx="807881" cy="1136663"/>
          </a:xfrm>
        </p:grpSpPr>
        <p:sp>
          <p:nvSpPr>
            <p:cNvPr id="97" name="文本框 96"/>
            <p:cNvSpPr txBox="1"/>
            <p:nvPr/>
          </p:nvSpPr>
          <p:spPr>
            <a:xfrm>
              <a:off x="6923588" y="4046257"/>
              <a:ext cx="409367" cy="954107"/>
            </a:xfrm>
            <a:prstGeom prst="rect">
              <a:avLst/>
            </a:prstGeom>
            <a:noFill/>
          </p:spPr>
          <p:txBody>
            <a:bodyPr wrap="square" rtlCol="0">
              <a:spAutoFit/>
            </a:bodyPr>
            <a:lstStyle/>
            <a:p>
              <a:r>
                <a:rPr lang="zh-CN" altLang="en-US" sz="1400" dirty="0" smtClean="0">
                  <a:latin typeface="+mn-ea"/>
                  <a:ea typeface="+mn-ea"/>
                  <a:cs typeface="Times New Roman" panose="02020603050405020304" pitchFamily="18" charset="0"/>
                </a:rPr>
                <a:t>用户特征</a:t>
              </a:r>
              <a:endParaRPr lang="zh-CN" altLang="en-US" sz="1400" dirty="0">
                <a:latin typeface="+mn-ea"/>
                <a:ea typeface="+mn-ea"/>
                <a:cs typeface="Times New Roman" panose="02020603050405020304" pitchFamily="18" charset="0"/>
              </a:endParaRPr>
            </a:p>
          </p:txBody>
        </p:sp>
        <p:sp>
          <p:nvSpPr>
            <p:cNvPr id="98" name="下箭头 97"/>
            <p:cNvSpPr/>
            <p:nvPr/>
          </p:nvSpPr>
          <p:spPr>
            <a:xfrm rot="5400000">
              <a:off x="6972841" y="3589946"/>
              <a:ext cx="260372" cy="807881"/>
            </a:xfrm>
            <a:prstGeom prst="downArrow">
              <a:avLst/>
            </a:prstGeom>
            <a:solidFill>
              <a:schemeClr val="accent2">
                <a:lumMod val="20000"/>
                <a:lumOff val="8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mn-ea"/>
                <a:cs typeface="Times New Roman" panose="02020603050405020304" pitchFamily="18" charset="0"/>
              </a:endParaRPr>
            </a:p>
          </p:txBody>
        </p:sp>
      </p:gr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2"/>
                                        </p:tgtEl>
                                        <p:attrNameLst>
                                          <p:attrName>style.visibility</p:attrName>
                                        </p:attrNameLst>
                                      </p:cBhvr>
                                      <p:to>
                                        <p:strVal val="visible"/>
                                      </p:to>
                                    </p:set>
                                    <p:animEffect transition="in" filter="fade">
                                      <p:cBhvr>
                                        <p:cTn id="7" dur="500"/>
                                        <p:tgtEl>
                                          <p:spTgt spid="92"/>
                                        </p:tgtEl>
                                      </p:cBhvr>
                                    </p:animEffect>
                                  </p:childTnLst>
                                </p:cTn>
                              </p:par>
                            </p:childTnLst>
                          </p:cTn>
                        </p:par>
                        <p:par>
                          <p:cTn id="8" fill="hold">
                            <p:stCondLst>
                              <p:cond delay="500"/>
                            </p:stCondLst>
                            <p:childTnLst>
                              <p:par>
                                <p:cTn id="9" presetID="2" presetClass="entr" presetSubtype="4" fill="hold" nodeType="afterEffect">
                                  <p:stCondLst>
                                    <p:cond delay="0"/>
                                  </p:stCondLst>
                                  <p:childTnLst>
                                    <p:set>
                                      <p:cBhvr>
                                        <p:cTn id="10" dur="1" fill="hold">
                                          <p:stCondLst>
                                            <p:cond delay="0"/>
                                          </p:stCondLst>
                                        </p:cTn>
                                        <p:tgtEl>
                                          <p:spTgt spid="27"/>
                                        </p:tgtEl>
                                        <p:attrNameLst>
                                          <p:attrName>style.visibility</p:attrName>
                                        </p:attrNameLst>
                                      </p:cBhvr>
                                      <p:to>
                                        <p:strVal val="visible"/>
                                      </p:to>
                                    </p:set>
                                    <p:anim calcmode="lin" valueType="num">
                                      <p:cBhvr additive="base">
                                        <p:cTn id="11" dur="500" fill="hold"/>
                                        <p:tgtEl>
                                          <p:spTgt spid="27"/>
                                        </p:tgtEl>
                                        <p:attrNameLst>
                                          <p:attrName>ppt_x</p:attrName>
                                        </p:attrNameLst>
                                      </p:cBhvr>
                                      <p:tavLst>
                                        <p:tav tm="0">
                                          <p:val>
                                            <p:strVal val="#ppt_x"/>
                                          </p:val>
                                        </p:tav>
                                        <p:tav tm="100000">
                                          <p:val>
                                            <p:strVal val="#ppt_x"/>
                                          </p:val>
                                        </p:tav>
                                      </p:tavLst>
                                    </p:anim>
                                    <p:anim calcmode="lin" valueType="num">
                                      <p:cBhvr additive="base">
                                        <p:cTn id="12"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2" presetClass="exit" presetSubtype="4" fill="hold" grpId="1" nodeType="clickEffect">
                                  <p:stCondLst>
                                    <p:cond delay="0"/>
                                  </p:stCondLst>
                                  <p:childTnLst>
                                    <p:animEffect transition="out" filter="wipe(down)">
                                      <p:cBhvr>
                                        <p:cTn id="16" dur="500"/>
                                        <p:tgtEl>
                                          <p:spTgt spid="92"/>
                                        </p:tgtEl>
                                      </p:cBhvr>
                                    </p:animEffect>
                                    <p:set>
                                      <p:cBhvr>
                                        <p:cTn id="17" dur="1" fill="hold">
                                          <p:stCondLst>
                                            <p:cond delay="499"/>
                                          </p:stCondLst>
                                        </p:cTn>
                                        <p:tgtEl>
                                          <p:spTgt spid="92"/>
                                        </p:tgtEl>
                                        <p:attrNameLst>
                                          <p:attrName>style.visibility</p:attrName>
                                        </p:attrNameLst>
                                      </p:cBhvr>
                                      <p:to>
                                        <p:strVal val="hidden"/>
                                      </p:to>
                                    </p:set>
                                  </p:childTnLst>
                                </p:cTn>
                              </p:par>
                            </p:childTnLst>
                          </p:cTn>
                        </p:par>
                        <p:par>
                          <p:cTn id="18" fill="hold">
                            <p:stCondLst>
                              <p:cond delay="500"/>
                            </p:stCondLst>
                            <p:childTnLst>
                              <p:par>
                                <p:cTn id="19" presetID="10" presetClass="entr" presetSubtype="0" fill="hold" grpId="0" nodeType="afterEffect">
                                  <p:stCondLst>
                                    <p:cond delay="0"/>
                                  </p:stCondLst>
                                  <p:childTnLst>
                                    <p:set>
                                      <p:cBhvr>
                                        <p:cTn id="20" dur="1" fill="hold">
                                          <p:stCondLst>
                                            <p:cond delay="0"/>
                                          </p:stCondLst>
                                        </p:cTn>
                                        <p:tgtEl>
                                          <p:spTgt spid="93"/>
                                        </p:tgtEl>
                                        <p:attrNameLst>
                                          <p:attrName>style.visibility</p:attrName>
                                        </p:attrNameLst>
                                      </p:cBhvr>
                                      <p:to>
                                        <p:strVal val="visible"/>
                                      </p:to>
                                    </p:set>
                                    <p:animEffect transition="in" filter="fade">
                                      <p:cBhvr>
                                        <p:cTn id="21" dur="500"/>
                                        <p:tgtEl>
                                          <p:spTgt spid="93"/>
                                        </p:tgtEl>
                                      </p:cBhvr>
                                    </p:animEffect>
                                  </p:childTnLst>
                                </p:cTn>
                              </p:par>
                            </p:childTnLst>
                          </p:cTn>
                        </p:par>
                        <p:par>
                          <p:cTn id="22" fill="hold">
                            <p:stCondLst>
                              <p:cond delay="1000"/>
                            </p:stCondLst>
                            <p:childTnLst>
                              <p:par>
                                <p:cTn id="23" presetID="2" presetClass="entr" presetSubtype="4" fill="hold" nodeType="afterEffect">
                                  <p:stCondLst>
                                    <p:cond delay="0"/>
                                  </p:stCondLst>
                                  <p:childTnLst>
                                    <p:set>
                                      <p:cBhvr>
                                        <p:cTn id="24" dur="1" fill="hold">
                                          <p:stCondLst>
                                            <p:cond delay="0"/>
                                          </p:stCondLst>
                                        </p:cTn>
                                        <p:tgtEl>
                                          <p:spTgt spid="32"/>
                                        </p:tgtEl>
                                        <p:attrNameLst>
                                          <p:attrName>style.visibility</p:attrName>
                                        </p:attrNameLst>
                                      </p:cBhvr>
                                      <p:to>
                                        <p:strVal val="visible"/>
                                      </p:to>
                                    </p:set>
                                    <p:anim calcmode="lin" valueType="num">
                                      <p:cBhvr additive="base">
                                        <p:cTn id="25" dur="500" fill="hold"/>
                                        <p:tgtEl>
                                          <p:spTgt spid="32"/>
                                        </p:tgtEl>
                                        <p:attrNameLst>
                                          <p:attrName>ppt_x</p:attrName>
                                        </p:attrNameLst>
                                      </p:cBhvr>
                                      <p:tavLst>
                                        <p:tav tm="0">
                                          <p:val>
                                            <p:strVal val="#ppt_x"/>
                                          </p:val>
                                        </p:tav>
                                        <p:tav tm="100000">
                                          <p:val>
                                            <p:strVal val="#ppt_x"/>
                                          </p:val>
                                        </p:tav>
                                      </p:tavLst>
                                    </p:anim>
                                    <p:anim calcmode="lin" valueType="num">
                                      <p:cBhvr additive="base">
                                        <p:cTn id="26"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2" presetClass="exit" presetSubtype="4" fill="hold" grpId="1" nodeType="clickEffect">
                                  <p:stCondLst>
                                    <p:cond delay="0"/>
                                  </p:stCondLst>
                                  <p:childTnLst>
                                    <p:animEffect transition="out" filter="wipe(down)">
                                      <p:cBhvr>
                                        <p:cTn id="30" dur="500"/>
                                        <p:tgtEl>
                                          <p:spTgt spid="93"/>
                                        </p:tgtEl>
                                      </p:cBhvr>
                                    </p:animEffect>
                                    <p:set>
                                      <p:cBhvr>
                                        <p:cTn id="31" dur="1" fill="hold">
                                          <p:stCondLst>
                                            <p:cond delay="499"/>
                                          </p:stCondLst>
                                        </p:cTn>
                                        <p:tgtEl>
                                          <p:spTgt spid="93"/>
                                        </p:tgtEl>
                                        <p:attrNameLst>
                                          <p:attrName>style.visibility</p:attrName>
                                        </p:attrNameLst>
                                      </p:cBhvr>
                                      <p:to>
                                        <p:strVal val="hidden"/>
                                      </p:to>
                                    </p:set>
                                  </p:childTnLst>
                                </p:cTn>
                              </p:par>
                            </p:childTnLst>
                          </p:cTn>
                        </p:par>
                        <p:par>
                          <p:cTn id="32" fill="hold">
                            <p:stCondLst>
                              <p:cond delay="500"/>
                            </p:stCondLst>
                            <p:childTnLst>
                              <p:par>
                                <p:cTn id="33" presetID="10" presetClass="entr" presetSubtype="0" fill="hold" grpId="0" nodeType="after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fade">
                                      <p:cBhvr>
                                        <p:cTn id="35" dur="500"/>
                                        <p:tgtEl>
                                          <p:spTgt spid="7"/>
                                        </p:tgtEl>
                                      </p:cBhvr>
                                    </p:animEffect>
                                  </p:childTnLst>
                                </p:cTn>
                              </p:par>
                            </p:childTnLst>
                          </p:cTn>
                        </p:par>
                        <p:par>
                          <p:cTn id="36" fill="hold">
                            <p:stCondLst>
                              <p:cond delay="1000"/>
                            </p:stCondLst>
                            <p:childTnLst>
                              <p:par>
                                <p:cTn id="37" presetID="2" presetClass="entr" presetSubtype="4" fill="hold" nodeType="afterEffect">
                                  <p:stCondLst>
                                    <p:cond delay="0"/>
                                  </p:stCondLst>
                                  <p:childTnLst>
                                    <p:set>
                                      <p:cBhvr>
                                        <p:cTn id="38" dur="1" fill="hold">
                                          <p:stCondLst>
                                            <p:cond delay="0"/>
                                          </p:stCondLst>
                                        </p:cTn>
                                        <p:tgtEl>
                                          <p:spTgt spid="53"/>
                                        </p:tgtEl>
                                        <p:attrNameLst>
                                          <p:attrName>style.visibility</p:attrName>
                                        </p:attrNameLst>
                                      </p:cBhvr>
                                      <p:to>
                                        <p:strVal val="visible"/>
                                      </p:to>
                                    </p:set>
                                    <p:anim calcmode="lin" valueType="num">
                                      <p:cBhvr additive="base">
                                        <p:cTn id="39" dur="500" fill="hold"/>
                                        <p:tgtEl>
                                          <p:spTgt spid="53"/>
                                        </p:tgtEl>
                                        <p:attrNameLst>
                                          <p:attrName>ppt_x</p:attrName>
                                        </p:attrNameLst>
                                      </p:cBhvr>
                                      <p:tavLst>
                                        <p:tav tm="0">
                                          <p:val>
                                            <p:strVal val="#ppt_x"/>
                                          </p:val>
                                        </p:tav>
                                        <p:tav tm="100000">
                                          <p:val>
                                            <p:strVal val="#ppt_x"/>
                                          </p:val>
                                        </p:tav>
                                      </p:tavLst>
                                    </p:anim>
                                    <p:anim calcmode="lin" valueType="num">
                                      <p:cBhvr additive="base">
                                        <p:cTn id="40" dur="500" fill="hold"/>
                                        <p:tgtEl>
                                          <p:spTgt spid="53"/>
                                        </p:tgtEl>
                                        <p:attrNameLst>
                                          <p:attrName>ppt_y</p:attrName>
                                        </p:attrNameLst>
                                      </p:cBhvr>
                                      <p:tavLst>
                                        <p:tav tm="0">
                                          <p:val>
                                            <p:strVal val="1+#ppt_h/2"/>
                                          </p:val>
                                        </p:tav>
                                        <p:tav tm="100000">
                                          <p:val>
                                            <p:strVal val="#ppt_y"/>
                                          </p:val>
                                        </p:tav>
                                      </p:tavLst>
                                    </p:anim>
                                  </p:childTnLst>
                                </p:cTn>
                              </p:par>
                            </p:childTnLst>
                          </p:cTn>
                        </p:par>
                        <p:par>
                          <p:cTn id="41" fill="hold">
                            <p:stCondLst>
                              <p:cond delay="1500"/>
                            </p:stCondLst>
                            <p:childTnLst>
                              <p:par>
                                <p:cTn id="42" presetID="42" presetClass="entr" presetSubtype="0" fill="hold" nodeType="afterEffect">
                                  <p:stCondLst>
                                    <p:cond delay="0"/>
                                  </p:stCondLst>
                                  <p:childTnLst>
                                    <p:set>
                                      <p:cBhvr>
                                        <p:cTn id="43" dur="1" fill="hold">
                                          <p:stCondLst>
                                            <p:cond delay="0"/>
                                          </p:stCondLst>
                                        </p:cTn>
                                        <p:tgtEl>
                                          <p:spTgt spid="96"/>
                                        </p:tgtEl>
                                        <p:attrNameLst>
                                          <p:attrName>style.visibility</p:attrName>
                                        </p:attrNameLst>
                                      </p:cBhvr>
                                      <p:to>
                                        <p:strVal val="visible"/>
                                      </p:to>
                                    </p:set>
                                    <p:animEffect transition="in" filter="fade">
                                      <p:cBhvr>
                                        <p:cTn id="44" dur="500"/>
                                        <p:tgtEl>
                                          <p:spTgt spid="96"/>
                                        </p:tgtEl>
                                      </p:cBhvr>
                                    </p:animEffect>
                                    <p:anim calcmode="lin" valueType="num">
                                      <p:cBhvr>
                                        <p:cTn id="45" dur="500" fill="hold"/>
                                        <p:tgtEl>
                                          <p:spTgt spid="96"/>
                                        </p:tgtEl>
                                        <p:attrNameLst>
                                          <p:attrName>ppt_x</p:attrName>
                                        </p:attrNameLst>
                                      </p:cBhvr>
                                      <p:tavLst>
                                        <p:tav tm="0">
                                          <p:val>
                                            <p:strVal val="#ppt_x"/>
                                          </p:val>
                                        </p:tav>
                                        <p:tav tm="100000">
                                          <p:val>
                                            <p:strVal val="#ppt_x"/>
                                          </p:val>
                                        </p:tav>
                                      </p:tavLst>
                                    </p:anim>
                                    <p:anim calcmode="lin" valueType="num">
                                      <p:cBhvr>
                                        <p:cTn id="46" dur="500" fill="hold"/>
                                        <p:tgtEl>
                                          <p:spTgt spid="96"/>
                                        </p:tgtEl>
                                        <p:attrNameLst>
                                          <p:attrName>ppt_y</p:attrName>
                                        </p:attrNameLst>
                                      </p:cBhvr>
                                      <p:tavLst>
                                        <p:tav tm="0">
                                          <p:val>
                                            <p:strVal val="#ppt_y+.1"/>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2" presetClass="exit" presetSubtype="4" fill="hold" grpId="1" nodeType="clickEffect">
                                  <p:stCondLst>
                                    <p:cond delay="0"/>
                                  </p:stCondLst>
                                  <p:childTnLst>
                                    <p:animEffect transition="out" filter="wipe(down)">
                                      <p:cBhvr>
                                        <p:cTn id="50" dur="500"/>
                                        <p:tgtEl>
                                          <p:spTgt spid="7"/>
                                        </p:tgtEl>
                                      </p:cBhvr>
                                    </p:animEffect>
                                    <p:set>
                                      <p:cBhvr>
                                        <p:cTn id="51" dur="1" fill="hold">
                                          <p:stCondLst>
                                            <p:cond delay="499"/>
                                          </p:stCondLst>
                                        </p:cTn>
                                        <p:tgtEl>
                                          <p:spTgt spid="7"/>
                                        </p:tgtEl>
                                        <p:attrNameLst>
                                          <p:attrName>style.visibility</p:attrName>
                                        </p:attrNameLst>
                                      </p:cBhvr>
                                      <p:to>
                                        <p:strVal val="hidden"/>
                                      </p:to>
                                    </p:set>
                                  </p:childTnLst>
                                </p:cTn>
                              </p:par>
                            </p:childTnLst>
                          </p:cTn>
                        </p:par>
                        <p:par>
                          <p:cTn id="52" fill="hold">
                            <p:stCondLst>
                              <p:cond delay="500"/>
                            </p:stCondLst>
                            <p:childTnLst>
                              <p:par>
                                <p:cTn id="53" presetID="10" presetClass="entr" presetSubtype="0" fill="hold" grpId="0" nodeType="afterEffect">
                                  <p:stCondLst>
                                    <p:cond delay="0"/>
                                  </p:stCondLst>
                                  <p:childTnLst>
                                    <p:set>
                                      <p:cBhvr>
                                        <p:cTn id="54" dur="1" fill="hold">
                                          <p:stCondLst>
                                            <p:cond delay="0"/>
                                          </p:stCondLst>
                                        </p:cTn>
                                        <p:tgtEl>
                                          <p:spTgt spid="94"/>
                                        </p:tgtEl>
                                        <p:attrNameLst>
                                          <p:attrName>style.visibility</p:attrName>
                                        </p:attrNameLst>
                                      </p:cBhvr>
                                      <p:to>
                                        <p:strVal val="visible"/>
                                      </p:to>
                                    </p:set>
                                    <p:animEffect transition="in" filter="fade">
                                      <p:cBhvr>
                                        <p:cTn id="55" dur="500"/>
                                        <p:tgtEl>
                                          <p:spTgt spid="94"/>
                                        </p:tgtEl>
                                      </p:cBhvr>
                                    </p:animEffect>
                                  </p:childTnLst>
                                </p:cTn>
                              </p:par>
                            </p:childTnLst>
                          </p:cTn>
                        </p:par>
                        <p:par>
                          <p:cTn id="56" fill="hold">
                            <p:stCondLst>
                              <p:cond delay="1000"/>
                            </p:stCondLst>
                            <p:childTnLst>
                              <p:par>
                                <p:cTn id="57" presetID="2" presetClass="entr" presetSubtype="2" fill="hold" nodeType="afterEffect">
                                  <p:stCondLst>
                                    <p:cond delay="0"/>
                                  </p:stCondLst>
                                  <p:childTnLst>
                                    <p:set>
                                      <p:cBhvr>
                                        <p:cTn id="58" dur="1" fill="hold">
                                          <p:stCondLst>
                                            <p:cond delay="0"/>
                                          </p:stCondLst>
                                        </p:cTn>
                                        <p:tgtEl>
                                          <p:spTgt spid="77"/>
                                        </p:tgtEl>
                                        <p:attrNameLst>
                                          <p:attrName>style.visibility</p:attrName>
                                        </p:attrNameLst>
                                      </p:cBhvr>
                                      <p:to>
                                        <p:strVal val="visible"/>
                                      </p:to>
                                    </p:set>
                                    <p:anim calcmode="lin" valueType="num">
                                      <p:cBhvr additive="base">
                                        <p:cTn id="59" dur="500" fill="hold"/>
                                        <p:tgtEl>
                                          <p:spTgt spid="77"/>
                                        </p:tgtEl>
                                        <p:attrNameLst>
                                          <p:attrName>ppt_x</p:attrName>
                                        </p:attrNameLst>
                                      </p:cBhvr>
                                      <p:tavLst>
                                        <p:tav tm="0">
                                          <p:val>
                                            <p:strVal val="1+#ppt_w/2"/>
                                          </p:val>
                                        </p:tav>
                                        <p:tav tm="100000">
                                          <p:val>
                                            <p:strVal val="#ppt_x"/>
                                          </p:val>
                                        </p:tav>
                                      </p:tavLst>
                                    </p:anim>
                                    <p:anim calcmode="lin" valueType="num">
                                      <p:cBhvr additive="base">
                                        <p:cTn id="60" dur="500" fill="hold"/>
                                        <p:tgtEl>
                                          <p:spTgt spid="77"/>
                                        </p:tgtEl>
                                        <p:attrNameLst>
                                          <p:attrName>ppt_y</p:attrName>
                                        </p:attrNameLst>
                                      </p:cBhvr>
                                      <p:tavLst>
                                        <p:tav tm="0">
                                          <p:val>
                                            <p:strVal val="#ppt_y"/>
                                          </p:val>
                                        </p:tav>
                                        <p:tav tm="100000">
                                          <p:val>
                                            <p:strVal val="#ppt_y"/>
                                          </p:val>
                                        </p:tav>
                                      </p:tavLst>
                                    </p:anim>
                                  </p:childTnLst>
                                </p:cTn>
                              </p:par>
                            </p:childTnLst>
                          </p:cTn>
                        </p:par>
                        <p:par>
                          <p:cTn id="61" fill="hold">
                            <p:stCondLst>
                              <p:cond delay="1500"/>
                            </p:stCondLst>
                            <p:childTnLst>
                              <p:par>
                                <p:cTn id="62" presetID="42" presetClass="entr" presetSubtype="0" fill="hold" nodeType="afterEffect">
                                  <p:stCondLst>
                                    <p:cond delay="0"/>
                                  </p:stCondLst>
                                  <p:childTnLst>
                                    <p:set>
                                      <p:cBhvr>
                                        <p:cTn id="63" dur="1" fill="hold">
                                          <p:stCondLst>
                                            <p:cond delay="0"/>
                                          </p:stCondLst>
                                        </p:cTn>
                                        <p:tgtEl>
                                          <p:spTgt spid="70"/>
                                        </p:tgtEl>
                                        <p:attrNameLst>
                                          <p:attrName>style.visibility</p:attrName>
                                        </p:attrNameLst>
                                      </p:cBhvr>
                                      <p:to>
                                        <p:strVal val="visible"/>
                                      </p:to>
                                    </p:set>
                                    <p:animEffect transition="in" filter="fade">
                                      <p:cBhvr>
                                        <p:cTn id="64" dur="500"/>
                                        <p:tgtEl>
                                          <p:spTgt spid="70"/>
                                        </p:tgtEl>
                                      </p:cBhvr>
                                    </p:animEffect>
                                    <p:anim calcmode="lin" valueType="num">
                                      <p:cBhvr>
                                        <p:cTn id="65" dur="500" fill="hold"/>
                                        <p:tgtEl>
                                          <p:spTgt spid="70"/>
                                        </p:tgtEl>
                                        <p:attrNameLst>
                                          <p:attrName>ppt_x</p:attrName>
                                        </p:attrNameLst>
                                      </p:cBhvr>
                                      <p:tavLst>
                                        <p:tav tm="0">
                                          <p:val>
                                            <p:strVal val="#ppt_x"/>
                                          </p:val>
                                        </p:tav>
                                        <p:tav tm="100000">
                                          <p:val>
                                            <p:strVal val="#ppt_x"/>
                                          </p:val>
                                        </p:tav>
                                      </p:tavLst>
                                    </p:anim>
                                    <p:anim calcmode="lin" valueType="num">
                                      <p:cBhvr>
                                        <p:cTn id="66" dur="500" fill="hold"/>
                                        <p:tgtEl>
                                          <p:spTgt spid="70"/>
                                        </p:tgtEl>
                                        <p:attrNameLst>
                                          <p:attrName>ppt_y</p:attrName>
                                        </p:attrNameLst>
                                      </p:cBhvr>
                                      <p:tavLst>
                                        <p:tav tm="0">
                                          <p:val>
                                            <p:strVal val="#ppt_y+.1"/>
                                          </p:val>
                                        </p:tav>
                                        <p:tav tm="100000">
                                          <p:val>
                                            <p:strVal val="#ppt_y"/>
                                          </p:val>
                                        </p:tav>
                                      </p:tavLst>
                                    </p:anim>
                                  </p:childTnLst>
                                </p:cTn>
                              </p:par>
                            </p:childTnLst>
                          </p:cTn>
                        </p:par>
                        <p:par>
                          <p:cTn id="67" fill="hold">
                            <p:stCondLst>
                              <p:cond delay="2000"/>
                            </p:stCondLst>
                            <p:childTnLst>
                              <p:par>
                                <p:cTn id="68" presetID="42" presetClass="entr" presetSubtype="0" fill="hold" grpId="0" nodeType="afterEffect">
                                  <p:stCondLst>
                                    <p:cond delay="0"/>
                                  </p:stCondLst>
                                  <p:childTnLst>
                                    <p:set>
                                      <p:cBhvr>
                                        <p:cTn id="69" dur="1" fill="hold">
                                          <p:stCondLst>
                                            <p:cond delay="0"/>
                                          </p:stCondLst>
                                        </p:cTn>
                                        <p:tgtEl>
                                          <p:spTgt spid="69"/>
                                        </p:tgtEl>
                                        <p:attrNameLst>
                                          <p:attrName>style.visibility</p:attrName>
                                        </p:attrNameLst>
                                      </p:cBhvr>
                                      <p:to>
                                        <p:strVal val="visible"/>
                                      </p:to>
                                    </p:set>
                                    <p:animEffect transition="in" filter="fade">
                                      <p:cBhvr>
                                        <p:cTn id="70" dur="500"/>
                                        <p:tgtEl>
                                          <p:spTgt spid="69"/>
                                        </p:tgtEl>
                                      </p:cBhvr>
                                    </p:animEffect>
                                    <p:anim calcmode="lin" valueType="num">
                                      <p:cBhvr>
                                        <p:cTn id="71" dur="500" fill="hold"/>
                                        <p:tgtEl>
                                          <p:spTgt spid="69"/>
                                        </p:tgtEl>
                                        <p:attrNameLst>
                                          <p:attrName>ppt_x</p:attrName>
                                        </p:attrNameLst>
                                      </p:cBhvr>
                                      <p:tavLst>
                                        <p:tav tm="0">
                                          <p:val>
                                            <p:strVal val="#ppt_x"/>
                                          </p:val>
                                        </p:tav>
                                        <p:tav tm="100000">
                                          <p:val>
                                            <p:strVal val="#ppt_x"/>
                                          </p:val>
                                        </p:tav>
                                      </p:tavLst>
                                    </p:anim>
                                    <p:anim calcmode="lin" valueType="num">
                                      <p:cBhvr>
                                        <p:cTn id="72" dur="500" fill="hold"/>
                                        <p:tgtEl>
                                          <p:spTgt spid="69"/>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22" presetClass="exit" presetSubtype="4" fill="hold" grpId="1" nodeType="clickEffect">
                                  <p:stCondLst>
                                    <p:cond delay="0"/>
                                  </p:stCondLst>
                                  <p:childTnLst>
                                    <p:animEffect transition="out" filter="wipe(down)">
                                      <p:cBhvr>
                                        <p:cTn id="76" dur="500"/>
                                        <p:tgtEl>
                                          <p:spTgt spid="94"/>
                                        </p:tgtEl>
                                      </p:cBhvr>
                                    </p:animEffect>
                                    <p:set>
                                      <p:cBhvr>
                                        <p:cTn id="77" dur="1" fill="hold">
                                          <p:stCondLst>
                                            <p:cond delay="499"/>
                                          </p:stCondLst>
                                        </p:cTn>
                                        <p:tgtEl>
                                          <p:spTgt spid="94"/>
                                        </p:tgtEl>
                                        <p:attrNameLst>
                                          <p:attrName>style.visibility</p:attrName>
                                        </p:attrNameLst>
                                      </p:cBhvr>
                                      <p:to>
                                        <p:strVal val="hidden"/>
                                      </p:to>
                                    </p:set>
                                  </p:childTnLst>
                                </p:cTn>
                              </p:par>
                            </p:childTnLst>
                          </p:cTn>
                        </p:par>
                        <p:par>
                          <p:cTn id="78" fill="hold">
                            <p:stCondLst>
                              <p:cond delay="500"/>
                            </p:stCondLst>
                            <p:childTnLst>
                              <p:par>
                                <p:cTn id="79" presetID="10" presetClass="entr" presetSubtype="0" fill="hold" grpId="0" nodeType="afterEffect">
                                  <p:stCondLst>
                                    <p:cond delay="0"/>
                                  </p:stCondLst>
                                  <p:childTnLst>
                                    <p:set>
                                      <p:cBhvr>
                                        <p:cTn id="80" dur="1" fill="hold">
                                          <p:stCondLst>
                                            <p:cond delay="0"/>
                                          </p:stCondLst>
                                        </p:cTn>
                                        <p:tgtEl>
                                          <p:spTgt spid="95"/>
                                        </p:tgtEl>
                                        <p:attrNameLst>
                                          <p:attrName>style.visibility</p:attrName>
                                        </p:attrNameLst>
                                      </p:cBhvr>
                                      <p:to>
                                        <p:strVal val="visible"/>
                                      </p:to>
                                    </p:set>
                                    <p:animEffect transition="in" filter="fade">
                                      <p:cBhvr>
                                        <p:cTn id="81" dur="500"/>
                                        <p:tgtEl>
                                          <p:spTgt spid="95"/>
                                        </p:tgtEl>
                                      </p:cBhvr>
                                    </p:animEffect>
                                  </p:childTnLst>
                                </p:cTn>
                              </p:par>
                            </p:childTnLst>
                          </p:cTn>
                        </p:par>
                        <p:par>
                          <p:cTn id="82" fill="hold">
                            <p:stCondLst>
                              <p:cond delay="1000"/>
                            </p:stCondLst>
                            <p:childTnLst>
                              <p:par>
                                <p:cTn id="83" presetID="2" presetClass="entr" presetSubtype="2" fill="hold" nodeType="afterEffect">
                                  <p:stCondLst>
                                    <p:cond delay="0"/>
                                  </p:stCondLst>
                                  <p:childTnLst>
                                    <p:set>
                                      <p:cBhvr>
                                        <p:cTn id="84" dur="1" fill="hold">
                                          <p:stCondLst>
                                            <p:cond delay="0"/>
                                          </p:stCondLst>
                                        </p:cTn>
                                        <p:tgtEl>
                                          <p:spTgt spid="73"/>
                                        </p:tgtEl>
                                        <p:attrNameLst>
                                          <p:attrName>style.visibility</p:attrName>
                                        </p:attrNameLst>
                                      </p:cBhvr>
                                      <p:to>
                                        <p:strVal val="visible"/>
                                      </p:to>
                                    </p:set>
                                    <p:anim calcmode="lin" valueType="num">
                                      <p:cBhvr additive="base">
                                        <p:cTn id="85" dur="500" fill="hold"/>
                                        <p:tgtEl>
                                          <p:spTgt spid="73"/>
                                        </p:tgtEl>
                                        <p:attrNameLst>
                                          <p:attrName>ppt_x</p:attrName>
                                        </p:attrNameLst>
                                      </p:cBhvr>
                                      <p:tavLst>
                                        <p:tav tm="0">
                                          <p:val>
                                            <p:strVal val="1+#ppt_w/2"/>
                                          </p:val>
                                        </p:tav>
                                        <p:tav tm="100000">
                                          <p:val>
                                            <p:strVal val="#ppt_x"/>
                                          </p:val>
                                        </p:tav>
                                      </p:tavLst>
                                    </p:anim>
                                    <p:anim calcmode="lin" valueType="num">
                                      <p:cBhvr additive="base">
                                        <p:cTn id="86" dur="500" fill="hold"/>
                                        <p:tgtEl>
                                          <p:spTgt spid="73"/>
                                        </p:tgtEl>
                                        <p:attrNameLst>
                                          <p:attrName>ppt_y</p:attrName>
                                        </p:attrNameLst>
                                      </p:cBhvr>
                                      <p:tavLst>
                                        <p:tav tm="0">
                                          <p:val>
                                            <p:strVal val="#ppt_y"/>
                                          </p:val>
                                        </p:tav>
                                        <p:tav tm="100000">
                                          <p:val>
                                            <p:strVal val="#ppt_y"/>
                                          </p:val>
                                        </p:tav>
                                      </p:tavLst>
                                    </p:anim>
                                  </p:childTnLst>
                                </p:cTn>
                              </p:par>
                            </p:childTnLst>
                          </p:cTn>
                        </p:par>
                        <p:par>
                          <p:cTn id="87" fill="hold">
                            <p:stCondLst>
                              <p:cond delay="1500"/>
                            </p:stCondLst>
                            <p:childTnLst>
                              <p:par>
                                <p:cTn id="88" presetID="42" presetClass="entr" presetSubtype="0" fill="hold" grpId="0" nodeType="afterEffect">
                                  <p:stCondLst>
                                    <p:cond delay="0"/>
                                  </p:stCondLst>
                                  <p:childTnLst>
                                    <p:set>
                                      <p:cBhvr>
                                        <p:cTn id="89" dur="1" fill="hold">
                                          <p:stCondLst>
                                            <p:cond delay="0"/>
                                          </p:stCondLst>
                                        </p:cTn>
                                        <p:tgtEl>
                                          <p:spTgt spid="87"/>
                                        </p:tgtEl>
                                        <p:attrNameLst>
                                          <p:attrName>style.visibility</p:attrName>
                                        </p:attrNameLst>
                                      </p:cBhvr>
                                      <p:to>
                                        <p:strVal val="visible"/>
                                      </p:to>
                                    </p:set>
                                    <p:animEffect transition="in" filter="fade">
                                      <p:cBhvr>
                                        <p:cTn id="90" dur="500"/>
                                        <p:tgtEl>
                                          <p:spTgt spid="87"/>
                                        </p:tgtEl>
                                      </p:cBhvr>
                                    </p:animEffect>
                                    <p:anim calcmode="lin" valueType="num">
                                      <p:cBhvr>
                                        <p:cTn id="91" dur="500" fill="hold"/>
                                        <p:tgtEl>
                                          <p:spTgt spid="87"/>
                                        </p:tgtEl>
                                        <p:attrNameLst>
                                          <p:attrName>ppt_x</p:attrName>
                                        </p:attrNameLst>
                                      </p:cBhvr>
                                      <p:tavLst>
                                        <p:tav tm="0">
                                          <p:val>
                                            <p:strVal val="#ppt_x"/>
                                          </p:val>
                                        </p:tav>
                                        <p:tav tm="100000">
                                          <p:val>
                                            <p:strVal val="#ppt_x"/>
                                          </p:val>
                                        </p:tav>
                                      </p:tavLst>
                                    </p:anim>
                                    <p:anim calcmode="lin" valueType="num">
                                      <p:cBhvr>
                                        <p:cTn id="92" dur="500" fill="hold"/>
                                        <p:tgtEl>
                                          <p:spTgt spid="87"/>
                                        </p:tgtEl>
                                        <p:attrNameLst>
                                          <p:attrName>ppt_y</p:attrName>
                                        </p:attrNameLst>
                                      </p:cBhvr>
                                      <p:tavLst>
                                        <p:tav tm="0">
                                          <p:val>
                                            <p:strVal val="#ppt_y+.1"/>
                                          </p:val>
                                        </p:tav>
                                        <p:tav tm="100000">
                                          <p:val>
                                            <p:strVal val="#ppt_y"/>
                                          </p:val>
                                        </p:tav>
                                      </p:tavLst>
                                    </p:anim>
                                  </p:childTnLst>
                                </p:cTn>
                              </p:par>
                            </p:childTnLst>
                          </p:cTn>
                        </p:par>
                        <p:par>
                          <p:cTn id="93" fill="hold">
                            <p:stCondLst>
                              <p:cond delay="2000"/>
                            </p:stCondLst>
                            <p:childTnLst>
                              <p:par>
                                <p:cTn id="94" presetID="42" presetClass="entr" presetSubtype="0" fill="hold" grpId="0" nodeType="afterEffect">
                                  <p:stCondLst>
                                    <p:cond delay="0"/>
                                  </p:stCondLst>
                                  <p:childTnLst>
                                    <p:set>
                                      <p:cBhvr>
                                        <p:cTn id="95" dur="1" fill="hold">
                                          <p:stCondLst>
                                            <p:cond delay="0"/>
                                          </p:stCondLst>
                                        </p:cTn>
                                        <p:tgtEl>
                                          <p:spTgt spid="88"/>
                                        </p:tgtEl>
                                        <p:attrNameLst>
                                          <p:attrName>style.visibility</p:attrName>
                                        </p:attrNameLst>
                                      </p:cBhvr>
                                      <p:to>
                                        <p:strVal val="visible"/>
                                      </p:to>
                                    </p:set>
                                    <p:animEffect transition="in" filter="fade">
                                      <p:cBhvr>
                                        <p:cTn id="96" dur="500"/>
                                        <p:tgtEl>
                                          <p:spTgt spid="88"/>
                                        </p:tgtEl>
                                      </p:cBhvr>
                                    </p:animEffect>
                                    <p:anim calcmode="lin" valueType="num">
                                      <p:cBhvr>
                                        <p:cTn id="97" dur="500" fill="hold"/>
                                        <p:tgtEl>
                                          <p:spTgt spid="88"/>
                                        </p:tgtEl>
                                        <p:attrNameLst>
                                          <p:attrName>ppt_x</p:attrName>
                                        </p:attrNameLst>
                                      </p:cBhvr>
                                      <p:tavLst>
                                        <p:tav tm="0">
                                          <p:val>
                                            <p:strVal val="#ppt_x"/>
                                          </p:val>
                                        </p:tav>
                                        <p:tav tm="100000">
                                          <p:val>
                                            <p:strVal val="#ppt_x"/>
                                          </p:val>
                                        </p:tav>
                                      </p:tavLst>
                                    </p:anim>
                                    <p:anim calcmode="lin" valueType="num">
                                      <p:cBhvr>
                                        <p:cTn id="98" dur="500" fill="hold"/>
                                        <p:tgtEl>
                                          <p:spTgt spid="88"/>
                                        </p:tgtEl>
                                        <p:attrNameLst>
                                          <p:attrName>ppt_y</p:attrName>
                                        </p:attrNameLst>
                                      </p:cBhvr>
                                      <p:tavLst>
                                        <p:tav tm="0">
                                          <p:val>
                                            <p:strVal val="#ppt_y+.1"/>
                                          </p:val>
                                        </p:tav>
                                        <p:tav tm="100000">
                                          <p:val>
                                            <p:strVal val="#ppt_y"/>
                                          </p:val>
                                        </p:tav>
                                      </p:tavLst>
                                    </p:anim>
                                  </p:childTnLst>
                                </p:cTn>
                              </p:par>
                            </p:childTnLst>
                          </p:cTn>
                        </p:par>
                        <p:par>
                          <p:cTn id="99" fill="hold">
                            <p:stCondLst>
                              <p:cond delay="2500"/>
                            </p:stCondLst>
                            <p:childTnLst>
                              <p:par>
                                <p:cTn id="100" presetID="42" presetClass="entr" presetSubtype="0" fill="hold" nodeType="afterEffect">
                                  <p:stCondLst>
                                    <p:cond delay="0"/>
                                  </p:stCondLst>
                                  <p:childTnLst>
                                    <p:set>
                                      <p:cBhvr>
                                        <p:cTn id="101" dur="1" fill="hold">
                                          <p:stCondLst>
                                            <p:cond delay="0"/>
                                          </p:stCondLst>
                                        </p:cTn>
                                        <p:tgtEl>
                                          <p:spTgt spid="89"/>
                                        </p:tgtEl>
                                        <p:attrNameLst>
                                          <p:attrName>style.visibility</p:attrName>
                                        </p:attrNameLst>
                                      </p:cBhvr>
                                      <p:to>
                                        <p:strVal val="visible"/>
                                      </p:to>
                                    </p:set>
                                    <p:animEffect transition="in" filter="fade">
                                      <p:cBhvr>
                                        <p:cTn id="102" dur="500"/>
                                        <p:tgtEl>
                                          <p:spTgt spid="89"/>
                                        </p:tgtEl>
                                      </p:cBhvr>
                                    </p:animEffect>
                                    <p:anim calcmode="lin" valueType="num">
                                      <p:cBhvr>
                                        <p:cTn id="103" dur="500" fill="hold"/>
                                        <p:tgtEl>
                                          <p:spTgt spid="89"/>
                                        </p:tgtEl>
                                        <p:attrNameLst>
                                          <p:attrName>ppt_x</p:attrName>
                                        </p:attrNameLst>
                                      </p:cBhvr>
                                      <p:tavLst>
                                        <p:tav tm="0">
                                          <p:val>
                                            <p:strVal val="#ppt_x"/>
                                          </p:val>
                                        </p:tav>
                                        <p:tav tm="100000">
                                          <p:val>
                                            <p:strVal val="#ppt_x"/>
                                          </p:val>
                                        </p:tav>
                                      </p:tavLst>
                                    </p:anim>
                                    <p:anim calcmode="lin" valueType="num">
                                      <p:cBhvr>
                                        <p:cTn id="104" dur="500" fill="hold"/>
                                        <p:tgtEl>
                                          <p:spTgt spid="89"/>
                                        </p:tgtEl>
                                        <p:attrNameLst>
                                          <p:attrName>ppt_y</p:attrName>
                                        </p:attrNameLst>
                                      </p:cBhvr>
                                      <p:tavLst>
                                        <p:tav tm="0">
                                          <p:val>
                                            <p:strVal val="#ppt_y+.1"/>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2" presetClass="exit" presetSubtype="4" fill="hold" grpId="1" nodeType="clickEffect">
                                  <p:stCondLst>
                                    <p:cond delay="0"/>
                                  </p:stCondLst>
                                  <p:childTnLst>
                                    <p:animEffect transition="out" filter="wipe(down)">
                                      <p:cBhvr>
                                        <p:cTn id="108" dur="500"/>
                                        <p:tgtEl>
                                          <p:spTgt spid="95"/>
                                        </p:tgtEl>
                                      </p:cBhvr>
                                    </p:animEffect>
                                    <p:set>
                                      <p:cBhvr>
                                        <p:cTn id="109" dur="1" fill="hold">
                                          <p:stCondLst>
                                            <p:cond delay="499"/>
                                          </p:stCondLst>
                                        </p:cTn>
                                        <p:tgtEl>
                                          <p:spTgt spid="9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69" grpId="0" animBg="1"/>
      <p:bldP spid="87" grpId="0" animBg="1"/>
      <p:bldP spid="88" grpId="0" animBg="1"/>
      <p:bldP spid="92" grpId="0" animBg="1"/>
      <p:bldP spid="92" grpId="1" animBg="1"/>
      <p:bldP spid="93" grpId="0" animBg="1"/>
      <p:bldP spid="93" grpId="1" animBg="1"/>
      <p:bldP spid="94" grpId="0" animBg="1"/>
      <p:bldP spid="94" grpId="1" animBg="1"/>
      <p:bldP spid="95" grpId="0" animBg="1"/>
      <p:bldP spid="95" grpId="1"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0" dirty="0"/>
              <a:t>2.3</a:t>
            </a:r>
            <a:r>
              <a:rPr lang="zh-CN" altLang="en-US" b="0" dirty="0"/>
              <a:t>推荐系统的业务流程</a:t>
            </a:r>
            <a:r>
              <a:rPr lang="en-US" altLang="zh-CN" b="0" dirty="0"/>
              <a:t>1——</a:t>
            </a:r>
            <a:r>
              <a:rPr lang="zh-CN" altLang="en-US" b="0" dirty="0"/>
              <a:t>总体</a:t>
            </a:r>
            <a:r>
              <a:rPr lang="zh-CN" altLang="en-US" b="0" dirty="0" smtClean="0"/>
              <a:t>流程</a:t>
            </a:r>
            <a:endParaRPr lang="zh-CN" altLang="en-US" b="0" dirty="0"/>
          </a:p>
        </p:txBody>
      </p:sp>
      <p:sp>
        <p:nvSpPr>
          <p:cNvPr id="3" name="文本占位符 2"/>
          <p:cNvSpPr>
            <a:spLocks noGrp="1"/>
          </p:cNvSpPr>
          <p:nvPr>
            <p:ph type="body" idx="1"/>
          </p:nvPr>
        </p:nvSpPr>
        <p:spPr/>
        <p:txBody>
          <a:bodyPr/>
          <a:lstStyle/>
          <a:p>
            <a:pPr>
              <a:lnSpc>
                <a:spcPct val="150000"/>
              </a:lnSpc>
            </a:pPr>
            <a:r>
              <a:rPr lang="zh-CN" altLang="en-US" dirty="0"/>
              <a:t>主线：工业界一般将个性化推荐分为：</a:t>
            </a:r>
            <a:r>
              <a:rPr lang="zh-CN" altLang="en-US" dirty="0">
                <a:solidFill>
                  <a:srgbClr val="0000FF"/>
                </a:solidFill>
              </a:rPr>
              <a:t>离线候选集合召回、在线推荐列表生成</a:t>
            </a:r>
            <a:r>
              <a:rPr lang="zh-CN" altLang="en-US" dirty="0"/>
              <a:t>。</a:t>
            </a:r>
            <a:endParaRPr lang="zh-CN" altLang="en-US" dirty="0"/>
          </a:p>
          <a:p>
            <a:pPr>
              <a:lnSpc>
                <a:spcPct val="150000"/>
              </a:lnSpc>
            </a:pPr>
            <a:r>
              <a:rPr lang="zh-CN" altLang="en-US" dirty="0"/>
              <a:t>其他：冷启动问题（经典），长尾效应问题，推荐效果评估。</a:t>
            </a:r>
            <a:endParaRPr lang="zh-CN" altLang="en-US" dirty="0"/>
          </a:p>
          <a:p>
            <a:pPr>
              <a:lnSpc>
                <a:spcPct val="150000"/>
              </a:lnSpc>
            </a:pPr>
            <a:endParaRPr lang="zh-CN" altLang="en-US" dirty="0"/>
          </a:p>
          <a:p>
            <a:endParaRPr lang="zh-CN" altLang="en-US" dirty="0"/>
          </a:p>
        </p:txBody>
      </p:sp>
      <p:pic>
        <p:nvPicPr>
          <p:cNvPr id="4" name="图片 3"/>
          <p:cNvPicPr>
            <a:picLocks noChangeAspect="1"/>
          </p:cNvPicPr>
          <p:nvPr/>
        </p:nvPicPr>
        <p:blipFill>
          <a:blip r:embed="rId1" cstate="print"/>
          <a:stretch>
            <a:fillRect/>
          </a:stretch>
        </p:blipFill>
        <p:spPr>
          <a:xfrm>
            <a:off x="2668905" y="2268855"/>
            <a:ext cx="5971540" cy="4196715"/>
          </a:xfrm>
          <a:prstGeom prst="rect">
            <a:avLst/>
          </a:prstGeom>
        </p:spPr>
      </p:pic>
      <p:sp>
        <p:nvSpPr>
          <p:cNvPr id="6" name="矩形 5"/>
          <p:cNvSpPr/>
          <p:nvPr/>
        </p:nvSpPr>
        <p:spPr>
          <a:xfrm>
            <a:off x="3045204" y="4177717"/>
            <a:ext cx="5521283" cy="922789"/>
          </a:xfrm>
          <a:prstGeom prst="rect">
            <a:avLst/>
          </a:prstGeom>
          <a:noFill/>
          <a:ln w="25400" cap="flat">
            <a:solidFill>
              <a:srgbClr val="FF0000"/>
            </a:solidFill>
            <a:prstDash val="solid"/>
            <a:round/>
          </a:ln>
          <a:effectLst>
            <a:outerShdw blurRad="38100" dist="23000" dir="5400000" rotWithShape="0">
              <a:srgbClr val="000000">
                <a:alpha val="35000"/>
              </a:srgbClr>
            </a:outerShdw>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Calibri" panose="020F0502020204030204"/>
              <a:ea typeface="Calibri" panose="020F0502020204030204"/>
              <a:cs typeface="Calibri" panose="020F0502020204030204"/>
              <a:sym typeface="Calibri" panose="020F0502020204030204"/>
            </a:endParaRPr>
          </a:p>
        </p:txBody>
      </p:sp>
    </p:spTree>
  </p:cSld>
  <p:clrMapOvr>
    <a:masterClrMapping/>
  </p:clrMapOvr>
  <p:transition spd="med"/>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0" dirty="0"/>
              <a:t>2.3 </a:t>
            </a:r>
            <a:r>
              <a:rPr lang="zh-CN" altLang="en-US" b="0" dirty="0"/>
              <a:t>推荐系统的业务流程</a:t>
            </a:r>
            <a:r>
              <a:rPr lang="en-US" altLang="zh-CN" b="0" dirty="0"/>
              <a:t>2——</a:t>
            </a:r>
            <a:r>
              <a:rPr lang="zh-CN" altLang="en-US" b="0" dirty="0"/>
              <a:t>典型生产环境</a:t>
            </a:r>
            <a:r>
              <a:rPr lang="zh-CN" altLang="en-US" b="0" dirty="0" smtClean="0"/>
              <a:t>流程</a:t>
            </a:r>
            <a:endParaRPr lang="zh-CN" altLang="en-US" b="0" dirty="0"/>
          </a:p>
        </p:txBody>
      </p:sp>
      <p:sp>
        <p:nvSpPr>
          <p:cNvPr id="3" name="文本占位符 2"/>
          <p:cNvSpPr>
            <a:spLocks noGrp="1"/>
          </p:cNvSpPr>
          <p:nvPr>
            <p:ph type="body" idx="1"/>
          </p:nvPr>
        </p:nvSpPr>
        <p:spPr/>
        <p:txBody>
          <a:bodyPr/>
          <a:lstStyle/>
          <a:p>
            <a:pPr>
              <a:lnSpc>
                <a:spcPct val="150000"/>
              </a:lnSpc>
            </a:pPr>
            <a:r>
              <a:rPr lang="zh-CN" altLang="en-US" dirty="0">
                <a:solidFill>
                  <a:srgbClr val="0000FF"/>
                </a:solidFill>
              </a:rPr>
              <a:t>用户点击日志报表</a:t>
            </a:r>
            <a:r>
              <a:rPr lang="zh-CN" altLang="en-US" dirty="0"/>
              <a:t>：关键性作用（根据曝光列表，提供正样本、负样本）。</a:t>
            </a:r>
            <a:endParaRPr lang="zh-CN" altLang="en-US" dirty="0"/>
          </a:p>
          <a:p>
            <a:pPr>
              <a:lnSpc>
                <a:spcPct val="150000"/>
              </a:lnSpc>
            </a:pPr>
            <a:r>
              <a:rPr lang="zh-CN" altLang="en-US" dirty="0">
                <a:solidFill>
                  <a:srgbClr val="0000FF"/>
                </a:solidFill>
              </a:rPr>
              <a:t>其他工程性</a:t>
            </a:r>
            <a:r>
              <a:rPr lang="en-US" altLang="zh-CN" dirty="0">
                <a:solidFill>
                  <a:srgbClr val="0000FF"/>
                </a:solidFill>
              </a:rPr>
              <a:t>trick</a:t>
            </a:r>
            <a:r>
              <a:rPr lang="zh-CN" altLang="en-US" dirty="0"/>
              <a:t>：前端</a:t>
            </a:r>
            <a:r>
              <a:rPr lang="en-US" altLang="zh-CN" dirty="0"/>
              <a:t>UI</a:t>
            </a:r>
            <a:r>
              <a:rPr lang="zh-CN" altLang="en-US" dirty="0"/>
              <a:t>埋点，在线投放服务（打底），</a:t>
            </a:r>
            <a:r>
              <a:rPr lang="en-US" altLang="zh-CN" dirty="0"/>
              <a:t>APP</a:t>
            </a:r>
            <a:r>
              <a:rPr lang="zh-CN" altLang="en-US" dirty="0"/>
              <a:t>端的容灾措施。</a:t>
            </a:r>
            <a:endParaRPr lang="zh-CN" altLang="en-US" dirty="0"/>
          </a:p>
          <a:p>
            <a:pPr>
              <a:lnSpc>
                <a:spcPct val="150000"/>
              </a:lnSpc>
            </a:pPr>
            <a:endParaRPr lang="zh-CN" altLang="en-US" dirty="0"/>
          </a:p>
          <a:p>
            <a:endParaRPr lang="zh-CN" altLang="en-US" dirty="0"/>
          </a:p>
        </p:txBody>
      </p:sp>
      <p:pic>
        <p:nvPicPr>
          <p:cNvPr id="5" name="图片 4" descr="2727f427c909b31d27a044525d6e285"/>
          <p:cNvPicPr>
            <a:picLocks noChangeAspect="1"/>
          </p:cNvPicPr>
          <p:nvPr/>
        </p:nvPicPr>
        <p:blipFill>
          <a:blip r:embed="rId1" cstate="print"/>
          <a:stretch>
            <a:fillRect/>
          </a:stretch>
        </p:blipFill>
        <p:spPr>
          <a:xfrm>
            <a:off x="3000375" y="2655570"/>
            <a:ext cx="6165850" cy="3648710"/>
          </a:xfrm>
          <a:prstGeom prst="rect">
            <a:avLst/>
          </a:prstGeom>
        </p:spPr>
      </p:pic>
    </p:spTree>
  </p:cSld>
  <p:clrMapOvr>
    <a:masterClrMapping/>
  </p:clrMapOvr>
  <p:transition spd="med"/>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b="0" dirty="0"/>
              <a:t>2.3 </a:t>
            </a:r>
            <a:r>
              <a:rPr lang="zh-CN" altLang="en-US" b="0" dirty="0"/>
              <a:t>推荐系统的业务流程</a:t>
            </a:r>
            <a:r>
              <a:rPr lang="en-US" altLang="zh-CN" b="0" dirty="0"/>
              <a:t>3——UI</a:t>
            </a:r>
            <a:r>
              <a:rPr lang="zh-CN" altLang="en-US" b="0" dirty="0"/>
              <a:t>，推荐模块，平台的交互</a:t>
            </a:r>
            <a:endParaRPr lang="zh-CN" altLang="en-US" b="0" dirty="0"/>
          </a:p>
        </p:txBody>
      </p:sp>
      <p:sp>
        <p:nvSpPr>
          <p:cNvPr id="3" name="文本占位符 2"/>
          <p:cNvSpPr>
            <a:spLocks noGrp="1"/>
          </p:cNvSpPr>
          <p:nvPr>
            <p:ph type="body" idx="1"/>
          </p:nvPr>
        </p:nvSpPr>
        <p:spPr/>
        <p:txBody>
          <a:bodyPr/>
          <a:lstStyle/>
          <a:p>
            <a:pPr>
              <a:lnSpc>
                <a:spcPct val="150000"/>
              </a:lnSpc>
            </a:pPr>
            <a:r>
              <a:rPr lang="zh-CN" altLang="en-US" sz="1800" dirty="0"/>
              <a:t>手机</a:t>
            </a:r>
            <a:r>
              <a:rPr lang="en-US" altLang="zh-CN" sz="1800" dirty="0"/>
              <a:t>APP</a:t>
            </a:r>
            <a:r>
              <a:rPr lang="zh-CN" altLang="en-US" sz="1800" dirty="0"/>
              <a:t>用户</a:t>
            </a:r>
            <a:r>
              <a:rPr lang="en-US" altLang="zh-CN" sz="1800" dirty="0"/>
              <a:t>ID</a:t>
            </a:r>
            <a:r>
              <a:rPr lang="zh-CN" altLang="en-US" sz="1800" dirty="0"/>
              <a:t>上传服务端；</a:t>
            </a:r>
            <a:endParaRPr lang="zh-CN" altLang="en-US" sz="1800" dirty="0"/>
          </a:p>
          <a:p>
            <a:pPr>
              <a:lnSpc>
                <a:spcPct val="150000"/>
              </a:lnSpc>
            </a:pPr>
            <a:r>
              <a:rPr lang="zh-CN" altLang="en-US" sz="1800" dirty="0"/>
              <a:t>服务端的个性化推荐模块获取用户</a:t>
            </a:r>
            <a:r>
              <a:rPr lang="en-US" altLang="zh-CN" sz="1800" dirty="0"/>
              <a:t>ID</a:t>
            </a:r>
            <a:r>
              <a:rPr lang="zh-CN" altLang="en-US" sz="1800" dirty="0"/>
              <a:t>和用户行为，从</a:t>
            </a:r>
            <a:r>
              <a:rPr lang="zh-CN" altLang="en-US" sz="1800" dirty="0">
                <a:solidFill>
                  <a:srgbClr val="0000FF"/>
                </a:solidFill>
              </a:rPr>
              <a:t>候选集合</a:t>
            </a:r>
            <a:r>
              <a:rPr lang="zh-CN" altLang="en-US" sz="1800" dirty="0" smtClean="0">
                <a:solidFill>
                  <a:srgbClr val="0000FF"/>
                </a:solidFill>
              </a:rPr>
              <a:t>中实时输</a:t>
            </a:r>
            <a:r>
              <a:rPr lang="zh-CN" altLang="en-US" sz="1800" dirty="0">
                <a:solidFill>
                  <a:srgbClr val="0000FF"/>
                </a:solidFill>
              </a:rPr>
              <a:t>出推荐列表</a:t>
            </a:r>
            <a:r>
              <a:rPr lang="zh-CN" altLang="en-US" sz="1800" dirty="0"/>
              <a:t>，并将推荐结果返回给平台服务接口（</a:t>
            </a:r>
            <a:r>
              <a:rPr lang="zh-CN" altLang="en-US" sz="1800" dirty="0">
                <a:solidFill>
                  <a:srgbClr val="0000FF"/>
                </a:solidFill>
              </a:rPr>
              <a:t>推荐</a:t>
            </a:r>
            <a:r>
              <a:rPr lang="en-US" altLang="zh-CN" sz="1800" dirty="0" err="1">
                <a:solidFill>
                  <a:srgbClr val="0000FF"/>
                </a:solidFill>
              </a:rPr>
              <a:t>ItemList</a:t>
            </a:r>
            <a:r>
              <a:rPr lang="zh-CN" altLang="en-US" sz="1800" dirty="0">
                <a:solidFill>
                  <a:srgbClr val="0000FF"/>
                </a:solidFill>
              </a:rPr>
              <a:t>的</a:t>
            </a:r>
            <a:r>
              <a:rPr lang="en-US" altLang="zh-CN" sz="1800" dirty="0">
                <a:solidFill>
                  <a:srgbClr val="0000FF"/>
                </a:solidFill>
              </a:rPr>
              <a:t>ID</a:t>
            </a:r>
            <a:r>
              <a:rPr lang="zh-CN" altLang="en-US" sz="1800" dirty="0">
                <a:solidFill>
                  <a:srgbClr val="0000FF"/>
                </a:solidFill>
              </a:rPr>
              <a:t>串成</a:t>
            </a:r>
            <a:r>
              <a:rPr lang="en-US" altLang="zh-CN" sz="1800" dirty="0" err="1">
                <a:solidFill>
                  <a:srgbClr val="0000FF"/>
                </a:solidFill>
              </a:rPr>
              <a:t>JSON</a:t>
            </a:r>
            <a:r>
              <a:rPr lang="zh-CN" altLang="en-US" sz="1800" dirty="0" err="1">
                <a:solidFill>
                  <a:srgbClr val="0000FF"/>
                </a:solidFill>
              </a:rPr>
              <a:t>的形式</a:t>
            </a:r>
            <a:r>
              <a:rPr lang="zh-CN" altLang="en-US" sz="1800" dirty="0" err="1"/>
              <a:t>）</a:t>
            </a:r>
            <a:r>
              <a:rPr lang="zh-CN" altLang="en-US" sz="1800" dirty="0"/>
              <a:t>；</a:t>
            </a:r>
            <a:endParaRPr lang="zh-CN" altLang="en-US" sz="1800" dirty="0"/>
          </a:p>
          <a:p>
            <a:pPr>
              <a:lnSpc>
                <a:spcPct val="150000"/>
              </a:lnSpc>
            </a:pPr>
            <a:r>
              <a:rPr lang="zh-CN" altLang="en-US" sz="1800" dirty="0"/>
              <a:t>平台服务根据</a:t>
            </a:r>
            <a:r>
              <a:rPr lang="en-US" altLang="zh-CN" sz="1800" dirty="0"/>
              <a:t>ID</a:t>
            </a:r>
            <a:r>
              <a:rPr lang="zh-CN" altLang="en-US" sz="1800" dirty="0"/>
              <a:t>查询</a:t>
            </a:r>
            <a:r>
              <a:rPr lang="en-US" altLang="zh-CN" sz="1800" dirty="0"/>
              <a:t>Item</a:t>
            </a:r>
            <a:r>
              <a:rPr lang="zh-CN" altLang="en-US" sz="1800" dirty="0"/>
              <a:t>的详细信息回传给</a:t>
            </a:r>
            <a:r>
              <a:rPr lang="en-US" altLang="zh-CN" sz="1800" dirty="0"/>
              <a:t>APP</a:t>
            </a:r>
            <a:r>
              <a:rPr lang="zh-CN" altLang="en-US" sz="1800" dirty="0"/>
              <a:t>，在</a:t>
            </a:r>
            <a:r>
              <a:rPr lang="en-US" altLang="zh-CN" sz="1800" dirty="0"/>
              <a:t>APP</a:t>
            </a:r>
            <a:r>
              <a:rPr lang="zh-CN" altLang="en-US" sz="1800" dirty="0"/>
              <a:t>端渲染</a:t>
            </a:r>
            <a:r>
              <a:rPr lang="en-US" altLang="zh-CN" sz="1800" dirty="0"/>
              <a:t>UI</a:t>
            </a:r>
            <a:r>
              <a:rPr lang="zh-CN" altLang="en-US" sz="1800" dirty="0"/>
              <a:t>展示给用户。</a:t>
            </a:r>
            <a:endParaRPr lang="zh-CN" altLang="en-US" sz="1800" dirty="0"/>
          </a:p>
          <a:p>
            <a:pPr>
              <a:lnSpc>
                <a:spcPct val="150000"/>
              </a:lnSpc>
            </a:pPr>
            <a:endParaRPr lang="zh-CN" altLang="en-US" sz="1800" dirty="0"/>
          </a:p>
          <a:p>
            <a:endParaRPr lang="zh-CN" altLang="en-US" sz="1800" dirty="0"/>
          </a:p>
        </p:txBody>
      </p:sp>
      <p:pic>
        <p:nvPicPr>
          <p:cNvPr id="6" name="图片 1"/>
          <p:cNvPicPr>
            <a:picLocks noChangeAspect="1"/>
          </p:cNvPicPr>
          <p:nvPr/>
        </p:nvPicPr>
        <p:blipFill rotWithShape="1">
          <a:blip r:embed="rId1" cstate="print">
            <a:extLst>
              <a:ext uri="{28A0092B-C50C-407E-A947-70E740481C1C}">
                <a14:useLocalDpi xmlns:a14="http://schemas.microsoft.com/office/drawing/2010/main" val="0"/>
              </a:ext>
            </a:extLst>
          </a:blip>
          <a:srcRect t="9468" r="8799" b="32480"/>
          <a:stretch>
            <a:fillRect/>
          </a:stretch>
        </p:blipFill>
        <p:spPr>
          <a:xfrm>
            <a:off x="2195195" y="3120390"/>
            <a:ext cx="7879080" cy="2821305"/>
          </a:xfrm>
          <a:prstGeom prst="rect">
            <a:avLst/>
          </a:prstGeom>
        </p:spPr>
      </p:pic>
    </p:spTree>
  </p:cSld>
  <p:clrMapOvr>
    <a:masterClrMapping/>
  </p:clrMapOvr>
  <p:transition spd="med"/>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0" dirty="0"/>
              <a:t>2.3 </a:t>
            </a:r>
            <a:r>
              <a:rPr lang="zh-CN" altLang="en-US" b="0" dirty="0"/>
              <a:t>推荐系统的关键模块</a:t>
            </a:r>
            <a:r>
              <a:rPr lang="en-US" altLang="zh-CN" b="0" dirty="0"/>
              <a:t>1——</a:t>
            </a:r>
            <a:r>
              <a:rPr lang="zh-CN" altLang="en-US" b="0" dirty="0"/>
              <a:t>前端</a:t>
            </a:r>
            <a:r>
              <a:rPr lang="en-US" altLang="zh-CN" b="0" dirty="0"/>
              <a:t>UI</a:t>
            </a:r>
            <a:endParaRPr lang="en-US" altLang="zh-CN" b="0" dirty="0"/>
          </a:p>
        </p:txBody>
      </p:sp>
      <p:sp>
        <p:nvSpPr>
          <p:cNvPr id="3" name="文本占位符 2"/>
          <p:cNvSpPr>
            <a:spLocks noGrp="1"/>
          </p:cNvSpPr>
          <p:nvPr>
            <p:ph type="body" idx="1"/>
          </p:nvPr>
        </p:nvSpPr>
        <p:spPr>
          <a:xfrm>
            <a:off x="609600" y="1155065"/>
            <a:ext cx="10972800" cy="4265930"/>
          </a:xfrm>
        </p:spPr>
        <p:txBody>
          <a:bodyPr/>
          <a:lstStyle/>
          <a:p>
            <a:pPr>
              <a:lnSpc>
                <a:spcPct val="150000"/>
              </a:lnSpc>
            </a:pPr>
            <a:r>
              <a:rPr lang="zh-CN" altLang="en-US" dirty="0"/>
              <a:t>前端</a:t>
            </a:r>
            <a:r>
              <a:rPr lang="en-US" altLang="zh-CN" dirty="0"/>
              <a:t>UI</a:t>
            </a:r>
            <a:r>
              <a:rPr lang="zh-CN" altLang="en-US" dirty="0"/>
              <a:t>模块需要做一些</a:t>
            </a:r>
            <a:r>
              <a:rPr lang="en-US" altLang="zh-CN" dirty="0"/>
              <a:t>trick</a:t>
            </a:r>
            <a:r>
              <a:rPr lang="zh-CN" altLang="en-US" dirty="0"/>
              <a:t>处理，来配合推荐模块完成一些功能</a:t>
            </a:r>
            <a:endParaRPr lang="zh-CN" altLang="en-US" dirty="0"/>
          </a:p>
          <a:p>
            <a:pPr>
              <a:lnSpc>
                <a:spcPct val="150000"/>
              </a:lnSpc>
            </a:pPr>
            <a:r>
              <a:rPr lang="zh-CN" altLang="en-US" dirty="0"/>
              <a:t>通用信息收集：</a:t>
            </a:r>
            <a:r>
              <a:rPr lang="en-US" altLang="zh-CN" dirty="0"/>
              <a:t>ID</a:t>
            </a:r>
            <a:r>
              <a:rPr lang="zh-CN" altLang="en-US" dirty="0"/>
              <a:t>，行为数据</a:t>
            </a:r>
            <a:endParaRPr lang="zh-CN" altLang="en-US" dirty="0"/>
          </a:p>
          <a:p>
            <a:pPr>
              <a:lnSpc>
                <a:spcPct val="150000"/>
              </a:lnSpc>
            </a:pPr>
            <a:r>
              <a:rPr lang="zh-CN" altLang="en-US" dirty="0"/>
              <a:t>特殊信息收集：</a:t>
            </a:r>
            <a:r>
              <a:rPr lang="en-US" altLang="zh-CN" dirty="0"/>
              <a:t>UI</a:t>
            </a:r>
            <a:r>
              <a:rPr lang="zh-CN" altLang="en-US" dirty="0"/>
              <a:t>的埋点设计（</a:t>
            </a:r>
            <a:r>
              <a:rPr lang="en-US" altLang="zh-CN" dirty="0"/>
              <a:t>......</a:t>
            </a:r>
            <a:r>
              <a:rPr lang="zh-CN" altLang="en-US" dirty="0"/>
              <a:t>）</a:t>
            </a:r>
            <a:endParaRPr lang="zh-CN" altLang="en-US" dirty="0"/>
          </a:p>
          <a:p>
            <a:pPr>
              <a:lnSpc>
                <a:spcPct val="150000"/>
              </a:lnSpc>
            </a:pPr>
            <a:r>
              <a:rPr lang="zh-CN" altLang="en-US" dirty="0">
                <a:solidFill>
                  <a:srgbClr val="0000FF"/>
                </a:solidFill>
              </a:rPr>
              <a:t>一般表现形式</a:t>
            </a:r>
            <a:r>
              <a:rPr lang="zh-CN" altLang="en-US" dirty="0"/>
              <a:t>：将埋点数据（用户</a:t>
            </a:r>
            <a:r>
              <a:rPr lang="en-US" altLang="zh-CN" dirty="0"/>
              <a:t>id</a:t>
            </a:r>
            <a:r>
              <a:rPr lang="zh-CN" altLang="en-US" dirty="0"/>
              <a:t>，物品</a:t>
            </a:r>
            <a:r>
              <a:rPr lang="en-US" altLang="zh-CN" dirty="0"/>
              <a:t>id</a:t>
            </a:r>
            <a:r>
              <a:rPr lang="zh-CN" altLang="en-US" dirty="0"/>
              <a:t>，曝光</a:t>
            </a:r>
            <a:r>
              <a:rPr lang="en-US" altLang="zh-CN" dirty="0"/>
              <a:t>id</a:t>
            </a:r>
            <a:r>
              <a:rPr lang="zh-CN" altLang="en-US" dirty="0"/>
              <a:t>，页面</a:t>
            </a:r>
            <a:r>
              <a:rPr lang="en-US" altLang="zh-CN" dirty="0"/>
              <a:t>id......</a:t>
            </a:r>
            <a:r>
              <a:rPr lang="zh-CN" altLang="en-US" dirty="0"/>
              <a:t>）拼成</a:t>
            </a:r>
            <a:r>
              <a:rPr lang="en-US" altLang="zh-CN" dirty="0"/>
              <a:t>URL</a:t>
            </a:r>
            <a:r>
              <a:rPr lang="zh-CN" altLang="en-US" dirty="0"/>
              <a:t>链接，回传给后台，记录到数据库中</a:t>
            </a:r>
            <a:endParaRPr lang="zh-CN" altLang="en-US" dirty="0"/>
          </a:p>
          <a:p>
            <a:pPr>
              <a:lnSpc>
                <a:spcPct val="150000"/>
              </a:lnSpc>
            </a:pPr>
            <a:r>
              <a:rPr lang="zh-CN" altLang="en-US" dirty="0">
                <a:solidFill>
                  <a:srgbClr val="0000FF"/>
                </a:solidFill>
              </a:rPr>
              <a:t>容灾处理</a:t>
            </a:r>
            <a:r>
              <a:rPr lang="zh-CN" altLang="en-US" dirty="0"/>
              <a:t>：保证后端挂的时候，前端</a:t>
            </a:r>
            <a:r>
              <a:rPr lang="en-US" altLang="zh-CN" dirty="0"/>
              <a:t>UI</a:t>
            </a:r>
            <a:r>
              <a:rPr lang="zh-CN" altLang="en-US" dirty="0"/>
              <a:t>不能空框</a:t>
            </a:r>
            <a:endParaRPr lang="zh-CN" altLang="en-US" dirty="0"/>
          </a:p>
        </p:txBody>
      </p:sp>
    </p:spTree>
  </p:cSld>
  <p:clrMapOvr>
    <a:masterClrMapping/>
  </p:clrMapOvr>
  <p:transition spd="med"/>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0" dirty="0"/>
              <a:t>2.3 </a:t>
            </a:r>
            <a:r>
              <a:rPr lang="zh-CN" altLang="en-US" b="0" dirty="0"/>
              <a:t>推荐系统的关键模块</a:t>
            </a:r>
            <a:r>
              <a:rPr lang="en-US" altLang="zh-CN" b="0" dirty="0"/>
              <a:t>2——</a:t>
            </a:r>
            <a:r>
              <a:rPr lang="zh-CN" altLang="en-US" b="0" dirty="0"/>
              <a:t>用户日志处理</a:t>
            </a:r>
            <a:endParaRPr lang="zh-CN" altLang="en-US" b="0" dirty="0"/>
          </a:p>
        </p:txBody>
      </p:sp>
      <p:sp>
        <p:nvSpPr>
          <p:cNvPr id="3" name="文本占位符 2"/>
          <p:cNvSpPr>
            <a:spLocks noGrp="1"/>
          </p:cNvSpPr>
          <p:nvPr>
            <p:ph type="body" idx="1"/>
          </p:nvPr>
        </p:nvSpPr>
        <p:spPr>
          <a:xfrm>
            <a:off x="609600" y="1155065"/>
            <a:ext cx="10972800" cy="3776980"/>
          </a:xfrm>
        </p:spPr>
        <p:txBody>
          <a:bodyPr/>
          <a:lstStyle/>
          <a:p>
            <a:pPr>
              <a:lnSpc>
                <a:spcPct val="150000"/>
              </a:lnSpc>
            </a:pPr>
            <a:r>
              <a:rPr lang="zh-CN" altLang="en-US" dirty="0">
                <a:solidFill>
                  <a:srgbClr val="0000FF"/>
                </a:solidFill>
              </a:rPr>
              <a:t>用户日志处理</a:t>
            </a:r>
            <a:r>
              <a:rPr lang="zh-CN" altLang="en-US" dirty="0"/>
              <a:t>：是生成高质量推荐结果的</a:t>
            </a:r>
            <a:r>
              <a:rPr lang="zh-CN" altLang="en-US" dirty="0">
                <a:solidFill>
                  <a:srgbClr val="0000FF"/>
                </a:solidFill>
              </a:rPr>
              <a:t>关键输入，</a:t>
            </a:r>
            <a:r>
              <a:rPr lang="zh-CN" altLang="en-US">
                <a:sym typeface="+mn-ea"/>
              </a:rPr>
              <a:t>特别是包含曝光列表的访问日志是生成高质量的推荐具有决定性作用。</a:t>
            </a:r>
            <a:endParaRPr lang="zh-CN" altLang="en-US" dirty="0">
              <a:solidFill>
                <a:srgbClr val="0000FF"/>
              </a:solidFill>
            </a:endParaRPr>
          </a:p>
          <a:p>
            <a:pPr>
              <a:lnSpc>
                <a:spcPct val="150000"/>
              </a:lnSpc>
            </a:pPr>
            <a:r>
              <a:rPr lang="zh-CN" altLang="en-US" dirty="0">
                <a:solidFill>
                  <a:srgbClr val="0000FF"/>
                </a:solidFill>
              </a:rPr>
              <a:t>形成方式：</a:t>
            </a:r>
            <a:r>
              <a:rPr lang="zh-CN" altLang="en-US" dirty="0">
                <a:solidFill>
                  <a:schemeClr val="tx1"/>
                </a:solidFill>
              </a:rPr>
              <a:t>一般通过</a:t>
            </a:r>
            <a:r>
              <a:rPr lang="en-US" altLang="zh-CN" dirty="0"/>
              <a:t>UI</a:t>
            </a:r>
            <a:r>
              <a:rPr lang="zh-CN" altLang="en-US" dirty="0"/>
              <a:t>埋点设计，记录用户的实时访问链路，形成</a:t>
            </a:r>
            <a:r>
              <a:rPr lang="zh-CN" altLang="en-US" dirty="0">
                <a:solidFill>
                  <a:srgbClr val="0000FF"/>
                </a:solidFill>
              </a:rPr>
              <a:t>用户访问轨迹。</a:t>
            </a:r>
            <a:endParaRPr lang="zh-CN" altLang="en-US" dirty="0">
              <a:solidFill>
                <a:srgbClr val="0000FF"/>
              </a:solidFill>
            </a:endParaRPr>
          </a:p>
          <a:p>
            <a:pPr>
              <a:lnSpc>
                <a:spcPct val="150000"/>
              </a:lnSpc>
            </a:pPr>
            <a:r>
              <a:rPr lang="zh-CN" altLang="en-US" dirty="0">
                <a:solidFill>
                  <a:srgbClr val="0000FF"/>
                </a:solidFill>
              </a:rPr>
              <a:t>用</a:t>
            </a:r>
            <a:r>
              <a:rPr lang="zh-CN" altLang="en-US" dirty="0" smtClean="0">
                <a:solidFill>
                  <a:srgbClr val="0000FF"/>
                </a:solidFill>
              </a:rPr>
              <a:t>户</a:t>
            </a:r>
            <a:r>
              <a:rPr lang="zh-CN" altLang="en-US" dirty="0">
                <a:solidFill>
                  <a:srgbClr val="0000FF"/>
                </a:solidFill>
              </a:rPr>
              <a:t>日志报表的</a:t>
            </a:r>
            <a:r>
              <a:rPr lang="zh-CN" altLang="en-US" dirty="0" smtClean="0">
                <a:solidFill>
                  <a:srgbClr val="0000FF"/>
                </a:solidFill>
              </a:rPr>
              <a:t>数据结构化处理：</a:t>
            </a:r>
            <a:r>
              <a:rPr lang="zh-CN" altLang="en-US" dirty="0" smtClean="0"/>
              <a:t>日</a:t>
            </a:r>
            <a:r>
              <a:rPr lang="zh-CN" altLang="en-US" dirty="0"/>
              <a:t>志一般是非结构化</a:t>
            </a:r>
            <a:r>
              <a:rPr lang="zh-CN" altLang="en-US" dirty="0"/>
              <a:t>的文本，需要做一些类似于</a:t>
            </a:r>
            <a:r>
              <a:rPr lang="en-US" altLang="zh-CN" dirty="0" err="1"/>
              <a:t>ETL</a:t>
            </a:r>
            <a:r>
              <a:rPr lang="zh-CN" altLang="en-US" dirty="0"/>
              <a:t>的处理，形成结构化数据存储到关系型数据库。</a:t>
            </a:r>
            <a:endParaRPr lang="zh-CN" altLang="en-US" dirty="0"/>
          </a:p>
          <a:p>
            <a:pPr>
              <a:lnSpc>
                <a:spcPct val="150000"/>
              </a:lnSpc>
            </a:pPr>
            <a:endParaRPr lang="zh-CN" altLang="en-US" dirty="0"/>
          </a:p>
          <a:p>
            <a:endParaRPr lang="zh-CN" altLang="en-US" dirty="0"/>
          </a:p>
        </p:txBody>
      </p:sp>
      <p:pic>
        <p:nvPicPr>
          <p:cNvPr id="1026" name="Picture 2"/>
          <p:cNvPicPr>
            <a:picLocks noChangeAspect="1" noChangeArrowheads="1"/>
          </p:cNvPicPr>
          <p:nvPr/>
        </p:nvPicPr>
        <p:blipFill>
          <a:blip r:embed="rId1" cstate="print"/>
          <a:srcRect/>
          <a:stretch>
            <a:fillRect/>
          </a:stretch>
        </p:blipFill>
        <p:spPr bwMode="auto">
          <a:xfrm>
            <a:off x="4974672" y="3819559"/>
            <a:ext cx="5021276" cy="2380048"/>
          </a:xfrm>
          <a:prstGeom prst="rect">
            <a:avLst/>
          </a:prstGeom>
          <a:noFill/>
          <a:ln w="9525">
            <a:noFill/>
            <a:miter lim="800000"/>
            <a:headEnd/>
            <a:tailEnd/>
          </a:ln>
        </p:spPr>
      </p:pic>
    </p:spTree>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solidFill>
                  <a:srgbClr val="0000FF"/>
                </a:solidFill>
              </a:rPr>
              <a:t>本章学习导图</a:t>
            </a:r>
            <a:endParaRPr lang="zh-CN" altLang="en-US" dirty="0">
              <a:solidFill>
                <a:srgbClr val="0000FF"/>
              </a:solidFill>
            </a:endParaRPr>
          </a:p>
        </p:txBody>
      </p:sp>
      <p:sp>
        <p:nvSpPr>
          <p:cNvPr id="4" name="文本占位符 3"/>
          <p:cNvSpPr>
            <a:spLocks noGrp="1"/>
          </p:cNvSpPr>
          <p:nvPr>
            <p:ph type="body" idx="1"/>
          </p:nvPr>
        </p:nvSpPr>
        <p:spPr>
          <a:xfrm>
            <a:off x="609600" y="1164590"/>
            <a:ext cx="10772140" cy="528320"/>
          </a:xfrm>
        </p:spPr>
        <p:txBody>
          <a:bodyPr/>
          <a:lstStyle/>
          <a:p>
            <a:pPr>
              <a:lnSpc>
                <a:spcPct val="150000"/>
              </a:lnSpc>
            </a:pPr>
            <a:r>
              <a:rPr lang="zh-CN" altLang="en-US" sz="1800" dirty="0"/>
              <a:t>选取电商环</a:t>
            </a:r>
            <a:r>
              <a:rPr lang="zh-CN" altLang="en-US" sz="1800" dirty="0" smtClean="0"/>
              <a:t>境里</a:t>
            </a:r>
            <a:r>
              <a:rPr lang="zh-CN" altLang="en-US" sz="1800" dirty="0"/>
              <a:t>，学习</a:t>
            </a:r>
            <a:r>
              <a:rPr lang="zh-CN" altLang="en-US" sz="1800" dirty="0">
                <a:solidFill>
                  <a:srgbClr val="0000FF"/>
                </a:solidFill>
              </a:rPr>
              <a:t>推荐系统的流程、业务场景、关键模块，以及相互之间的接口关系</a:t>
            </a:r>
            <a:r>
              <a:rPr lang="zh-CN" altLang="en-US" sz="1800" dirty="0"/>
              <a:t>描述</a:t>
            </a:r>
            <a:r>
              <a:rPr lang="zh-CN" altLang="en-US" sz="1800" dirty="0" smtClean="0"/>
              <a:t>。</a:t>
            </a:r>
            <a:endParaRPr lang="zh-CN" altLang="en-US" sz="1800" dirty="0" smtClean="0"/>
          </a:p>
        </p:txBody>
      </p:sp>
      <p:pic>
        <p:nvPicPr>
          <p:cNvPr id="6" name="图片 5"/>
          <p:cNvPicPr>
            <a:picLocks noChangeAspect="1"/>
          </p:cNvPicPr>
          <p:nvPr/>
        </p:nvPicPr>
        <p:blipFill>
          <a:blip r:embed="rId1"/>
          <a:stretch>
            <a:fillRect/>
          </a:stretch>
        </p:blipFill>
        <p:spPr>
          <a:xfrm>
            <a:off x="1420495" y="1639570"/>
            <a:ext cx="8996045" cy="5015865"/>
          </a:xfrm>
          <a:prstGeom prst="rect">
            <a:avLst/>
          </a:prstGeom>
        </p:spPr>
      </p:pic>
    </p:spTree>
  </p:cSld>
  <p:clrMapOvr>
    <a:masterClrMapping/>
  </p:clrMapOvr>
  <p:transition spd="med"/>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0" dirty="0" smtClean="0"/>
              <a:t>2.3 </a:t>
            </a:r>
            <a:r>
              <a:rPr lang="zh-CN" altLang="en-US" b="0" dirty="0" smtClean="0"/>
              <a:t>推</a:t>
            </a:r>
            <a:r>
              <a:rPr lang="zh-CN" altLang="en-US" b="0" dirty="0"/>
              <a:t>荐系统的关键模</a:t>
            </a:r>
            <a:r>
              <a:rPr lang="zh-CN" altLang="en-US" b="0" dirty="0" smtClean="0"/>
              <a:t>块</a:t>
            </a:r>
            <a:r>
              <a:rPr lang="en-US" altLang="zh-CN" b="0" dirty="0" smtClean="0"/>
              <a:t>3——</a:t>
            </a:r>
            <a:r>
              <a:rPr lang="zh-CN" altLang="en-US" b="0" dirty="0"/>
              <a:t>召回算法</a:t>
            </a:r>
            <a:endParaRPr lang="zh-CN" altLang="en-US" b="0" dirty="0"/>
          </a:p>
        </p:txBody>
      </p:sp>
      <p:sp>
        <p:nvSpPr>
          <p:cNvPr id="3" name="文本占位符 2"/>
          <p:cNvSpPr>
            <a:spLocks noGrp="1"/>
          </p:cNvSpPr>
          <p:nvPr>
            <p:ph type="body" idx="1"/>
          </p:nvPr>
        </p:nvSpPr>
        <p:spPr>
          <a:xfrm>
            <a:off x="609600" y="1155034"/>
            <a:ext cx="10972800" cy="2829738"/>
          </a:xfrm>
        </p:spPr>
        <p:txBody>
          <a:bodyPr/>
          <a:lstStyle/>
          <a:p>
            <a:pPr>
              <a:lnSpc>
                <a:spcPct val="200000"/>
              </a:lnSpc>
            </a:pPr>
            <a:r>
              <a:rPr lang="zh-CN" altLang="en-US" dirty="0"/>
              <a:t>这个是</a:t>
            </a:r>
            <a:r>
              <a:rPr lang="zh-CN" altLang="en-US" dirty="0">
                <a:solidFill>
                  <a:srgbClr val="0000FF"/>
                </a:solidFill>
              </a:rPr>
              <a:t>比较接近学术界</a:t>
            </a:r>
            <a:r>
              <a:rPr lang="zh-CN" altLang="en-US" dirty="0"/>
              <a:t>研究的核心模</a:t>
            </a:r>
            <a:r>
              <a:rPr lang="zh-CN" altLang="en-US" dirty="0" smtClean="0"/>
              <a:t>块，各</a:t>
            </a:r>
            <a:r>
              <a:rPr lang="zh-CN" altLang="en-US" dirty="0"/>
              <a:t>种个性化推荐算法都可以在这个模块使用</a:t>
            </a:r>
            <a:endParaRPr lang="zh-CN" altLang="en-US" dirty="0"/>
          </a:p>
          <a:p>
            <a:pPr>
              <a:lnSpc>
                <a:spcPct val="200000"/>
              </a:lnSpc>
            </a:pPr>
            <a:r>
              <a:rPr lang="zh-CN" altLang="en-US" dirty="0">
                <a:solidFill>
                  <a:srgbClr val="0000FF"/>
                </a:solidFill>
              </a:rPr>
              <a:t>召回输出的列表规模</a:t>
            </a:r>
            <a:r>
              <a:rPr lang="zh-CN" altLang="en-US" dirty="0"/>
              <a:t>：几百条，几千条</a:t>
            </a:r>
            <a:endParaRPr lang="zh-CN" altLang="en-US" dirty="0"/>
          </a:p>
          <a:p>
            <a:pPr>
              <a:lnSpc>
                <a:spcPct val="200000"/>
              </a:lnSpc>
            </a:pPr>
            <a:r>
              <a:rPr lang="zh-CN" altLang="en-US" dirty="0"/>
              <a:t>一般都是</a:t>
            </a:r>
            <a:r>
              <a:rPr lang="zh-CN" altLang="en-US" dirty="0">
                <a:solidFill>
                  <a:srgbClr val="0000FF"/>
                </a:solidFill>
              </a:rPr>
              <a:t>离线进行</a:t>
            </a:r>
            <a:r>
              <a:rPr lang="zh-CN" altLang="en-US" dirty="0"/>
              <a:t>（根据用户的历史交互行为，根据用户的属性等）</a:t>
            </a:r>
            <a:endParaRPr lang="zh-CN" altLang="en-US" dirty="0"/>
          </a:p>
          <a:p>
            <a:pPr>
              <a:lnSpc>
                <a:spcPct val="200000"/>
              </a:lnSpc>
            </a:pPr>
            <a:endParaRPr lang="zh-CN" altLang="en-US" dirty="0"/>
          </a:p>
        </p:txBody>
      </p:sp>
      <p:pic>
        <p:nvPicPr>
          <p:cNvPr id="4" name="图片 3"/>
          <p:cNvPicPr>
            <a:picLocks noChangeAspect="1"/>
          </p:cNvPicPr>
          <p:nvPr/>
        </p:nvPicPr>
        <p:blipFill>
          <a:blip r:embed="rId1"/>
          <a:stretch>
            <a:fillRect/>
          </a:stretch>
        </p:blipFill>
        <p:spPr>
          <a:xfrm>
            <a:off x="3970020" y="3350895"/>
            <a:ext cx="3462020" cy="3070225"/>
          </a:xfrm>
          <a:prstGeom prst="rect">
            <a:avLst/>
          </a:prstGeom>
        </p:spPr>
      </p:pic>
    </p:spTree>
  </p:cSld>
  <p:clrMapOvr>
    <a:masterClrMapping/>
  </p:clrMapOvr>
  <p:transition spd="med"/>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0" dirty="0" smtClean="0"/>
              <a:t>2.3 </a:t>
            </a:r>
            <a:r>
              <a:rPr lang="zh-CN" altLang="en-US" b="0" dirty="0" smtClean="0"/>
              <a:t>推</a:t>
            </a:r>
            <a:r>
              <a:rPr lang="zh-CN" altLang="en-US" b="0" dirty="0"/>
              <a:t>荐系统的关键模</a:t>
            </a:r>
            <a:r>
              <a:rPr lang="zh-CN" altLang="en-US" b="0" dirty="0" smtClean="0"/>
              <a:t>块</a:t>
            </a:r>
            <a:r>
              <a:rPr lang="en-US" altLang="zh-CN" b="0" dirty="0" smtClean="0"/>
              <a:t>4——</a:t>
            </a:r>
            <a:r>
              <a:rPr lang="zh-CN" altLang="en-US" b="0" dirty="0"/>
              <a:t>排序列表生成</a:t>
            </a:r>
            <a:endParaRPr lang="zh-CN" altLang="en-US" b="0" dirty="0"/>
          </a:p>
        </p:txBody>
      </p:sp>
      <p:sp>
        <p:nvSpPr>
          <p:cNvPr id="3" name="文本占位符 2"/>
          <p:cNvSpPr>
            <a:spLocks noGrp="1"/>
          </p:cNvSpPr>
          <p:nvPr>
            <p:ph type="body" idx="1"/>
          </p:nvPr>
        </p:nvSpPr>
        <p:spPr>
          <a:xfrm>
            <a:off x="609600" y="1155034"/>
            <a:ext cx="10972800" cy="2074727"/>
          </a:xfrm>
        </p:spPr>
        <p:txBody>
          <a:bodyPr/>
          <a:lstStyle/>
          <a:p>
            <a:pPr>
              <a:lnSpc>
                <a:spcPct val="150000"/>
              </a:lnSpc>
            </a:pPr>
            <a:r>
              <a:rPr lang="zh-CN" altLang="en-US" dirty="0"/>
              <a:t>对于召回算法产生的召回</a:t>
            </a:r>
            <a:r>
              <a:rPr lang="zh-CN" altLang="en-US" dirty="0" smtClean="0"/>
              <a:t>库（一般是</a:t>
            </a:r>
            <a:r>
              <a:rPr lang="en-US" altLang="zh-CN" dirty="0" smtClean="0"/>
              <a:t>10</a:t>
            </a:r>
            <a:r>
              <a:rPr lang="en-US" altLang="zh-CN" baseline="30000" dirty="0" smtClean="0"/>
              <a:t>2</a:t>
            </a:r>
            <a:r>
              <a:rPr lang="en-US" altLang="zh-CN" dirty="0" smtClean="0"/>
              <a:t>-10</a:t>
            </a:r>
            <a:r>
              <a:rPr lang="en-US" altLang="zh-CN" baseline="30000" dirty="0" smtClean="0"/>
              <a:t>3</a:t>
            </a:r>
            <a:r>
              <a:rPr lang="zh-CN" altLang="en-US" dirty="0" smtClean="0"/>
              <a:t>），</a:t>
            </a:r>
            <a:r>
              <a:rPr lang="zh-CN" altLang="en-US" dirty="0"/>
              <a:t>我们需要进行精细化排序，产生最后的排序列表。</a:t>
            </a:r>
            <a:r>
              <a:rPr lang="zh-CN" altLang="en-US" dirty="0">
                <a:solidFill>
                  <a:srgbClr val="0000FF"/>
                </a:solidFill>
              </a:rPr>
              <a:t>通常的做法</a:t>
            </a:r>
            <a:r>
              <a:rPr lang="zh-CN" altLang="en-US" dirty="0"/>
              <a:t>，根据物品流行度等策略，做一个切分：推荐候选集、“冷门物品”</a:t>
            </a:r>
            <a:endParaRPr lang="zh-CN" altLang="en-US" dirty="0"/>
          </a:p>
          <a:p>
            <a:pPr>
              <a:lnSpc>
                <a:spcPct val="150000"/>
              </a:lnSpc>
            </a:pPr>
            <a:r>
              <a:rPr lang="zh-CN" altLang="en-US" dirty="0"/>
              <a:t>排序列表的生成策略：</a:t>
            </a:r>
            <a:r>
              <a:rPr lang="zh-CN" altLang="en-US" dirty="0" err="1">
                <a:solidFill>
                  <a:srgbClr val="0000FF"/>
                </a:solidFill>
              </a:rPr>
              <a:t>点击率</a:t>
            </a:r>
            <a:r>
              <a:rPr lang="zh-CN" altLang="en-US" dirty="0">
                <a:solidFill>
                  <a:srgbClr val="0000FF"/>
                </a:solidFill>
              </a:rPr>
              <a:t>预估</a:t>
            </a:r>
            <a:r>
              <a:rPr lang="en-US" altLang="zh-CN" dirty="0"/>
              <a:t>--&gt;</a:t>
            </a:r>
            <a:r>
              <a:rPr lang="zh-CN" altLang="en-US" dirty="0"/>
              <a:t>排序列</a:t>
            </a:r>
            <a:r>
              <a:rPr lang="zh-CN" altLang="en-US" dirty="0" smtClean="0"/>
              <a:t>表，一</a:t>
            </a:r>
            <a:r>
              <a:rPr lang="zh-CN" altLang="en-US" dirty="0"/>
              <a:t>般其输出的列表规</a:t>
            </a:r>
            <a:r>
              <a:rPr lang="zh-CN" altLang="en-US" dirty="0" smtClean="0"/>
              <a:t>模将至：</a:t>
            </a:r>
            <a:r>
              <a:rPr lang="zh-CN" altLang="en-US" dirty="0"/>
              <a:t>几十</a:t>
            </a:r>
            <a:r>
              <a:rPr lang="zh-CN" altLang="en-US" dirty="0" smtClean="0"/>
              <a:t>条。然后，再经过相应的规则，得到最终的列表。</a:t>
            </a:r>
            <a:endParaRPr lang="zh-CN" altLang="en-US" dirty="0"/>
          </a:p>
          <a:p>
            <a:pPr>
              <a:lnSpc>
                <a:spcPct val="150000"/>
              </a:lnSpc>
            </a:pPr>
            <a:endParaRPr lang="zh-CN" altLang="en-US" dirty="0"/>
          </a:p>
        </p:txBody>
      </p:sp>
      <p:pic>
        <p:nvPicPr>
          <p:cNvPr id="4" name="图片 3"/>
          <p:cNvPicPr>
            <a:picLocks noChangeAspect="1"/>
          </p:cNvPicPr>
          <p:nvPr/>
        </p:nvPicPr>
        <p:blipFill>
          <a:blip r:embed="rId1"/>
          <a:stretch>
            <a:fillRect/>
          </a:stretch>
        </p:blipFill>
        <p:spPr>
          <a:xfrm>
            <a:off x="5718175" y="2913380"/>
            <a:ext cx="3748405" cy="3404870"/>
          </a:xfrm>
          <a:prstGeom prst="rect">
            <a:avLst/>
          </a:prstGeom>
        </p:spPr>
      </p:pic>
    </p:spTree>
  </p:cSld>
  <p:clrMapOvr>
    <a:masterClrMapping/>
  </p:clrMapOvr>
  <p:transition spd="med"/>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0" dirty="0" smtClean="0"/>
              <a:t>2.3 </a:t>
            </a:r>
            <a:r>
              <a:rPr lang="zh-CN" altLang="en-US" b="0" dirty="0" smtClean="0"/>
              <a:t>推</a:t>
            </a:r>
            <a:r>
              <a:rPr lang="zh-CN" altLang="en-US" b="0" dirty="0"/>
              <a:t>荐系统的关键模块</a:t>
            </a:r>
            <a:r>
              <a:rPr lang="en-US" altLang="zh-CN" b="0" dirty="0"/>
              <a:t>5——</a:t>
            </a:r>
            <a:r>
              <a:rPr lang="zh-CN" altLang="en-US" b="0" dirty="0"/>
              <a:t>推荐结果评估</a:t>
            </a:r>
            <a:endParaRPr lang="zh-CN" altLang="en-US" b="0" dirty="0"/>
          </a:p>
        </p:txBody>
      </p:sp>
      <p:sp>
        <p:nvSpPr>
          <p:cNvPr id="3" name="文本占位符 2"/>
          <p:cNvSpPr>
            <a:spLocks noGrp="1"/>
          </p:cNvSpPr>
          <p:nvPr>
            <p:ph type="body" idx="1"/>
          </p:nvPr>
        </p:nvSpPr>
        <p:spPr>
          <a:xfrm>
            <a:off x="609600" y="1155065"/>
            <a:ext cx="10972800" cy="3161030"/>
          </a:xfrm>
        </p:spPr>
        <p:txBody>
          <a:bodyPr/>
          <a:lstStyle/>
          <a:p>
            <a:pPr>
              <a:lnSpc>
                <a:spcPct val="150000"/>
              </a:lnSpc>
            </a:pPr>
            <a:r>
              <a:rPr lang="zh-CN" altLang="en-US" dirty="0">
                <a:solidFill>
                  <a:srgbClr val="0000FF"/>
                </a:solidFill>
              </a:rPr>
              <a:t>推荐结果评估</a:t>
            </a:r>
            <a:r>
              <a:rPr lang="zh-CN" altLang="en-US" dirty="0"/>
              <a:t>：是确定推荐算法是否有效的重要途径</a:t>
            </a:r>
            <a:endParaRPr lang="zh-CN" altLang="en-US" dirty="0"/>
          </a:p>
          <a:p>
            <a:pPr>
              <a:lnSpc>
                <a:spcPct val="150000"/>
              </a:lnSpc>
            </a:pPr>
            <a:r>
              <a:rPr lang="zh-CN" altLang="en-US" dirty="0" smtClean="0">
                <a:solidFill>
                  <a:srgbClr val="0000FF"/>
                </a:solidFill>
              </a:rPr>
              <a:t>评估指</a:t>
            </a:r>
            <a:r>
              <a:rPr lang="zh-CN" altLang="en-US" dirty="0">
                <a:solidFill>
                  <a:srgbClr val="0000FF"/>
                </a:solidFill>
              </a:rPr>
              <a:t>标</a:t>
            </a:r>
            <a:r>
              <a:rPr lang="zh-CN" altLang="en-US" dirty="0"/>
              <a:t>：点击率、转化率、留存率</a:t>
            </a:r>
            <a:endParaRPr lang="zh-CN" altLang="en-US" dirty="0"/>
          </a:p>
          <a:p>
            <a:pPr>
              <a:lnSpc>
                <a:spcPct val="150000"/>
              </a:lnSpc>
            </a:pPr>
            <a:r>
              <a:rPr lang="zh-CN" altLang="en-US" dirty="0">
                <a:solidFill>
                  <a:srgbClr val="0000FF"/>
                </a:solidFill>
              </a:rPr>
              <a:t>离线评估</a:t>
            </a:r>
            <a:r>
              <a:rPr lang="zh-CN" altLang="en-US" dirty="0"/>
              <a:t>：划分训练集、测试集（</a:t>
            </a:r>
            <a:r>
              <a:rPr lang="en-US" altLang="zh-CN" dirty="0"/>
              <a:t>HR</a:t>
            </a:r>
            <a:r>
              <a:rPr lang="zh-CN" altLang="en-US" dirty="0"/>
              <a:t>，</a:t>
            </a:r>
            <a:r>
              <a:rPr lang="en-US" altLang="zh-CN" dirty="0" err="1"/>
              <a:t>NDCG</a:t>
            </a:r>
            <a:r>
              <a:rPr lang="zh-CN" altLang="en-US" dirty="0"/>
              <a:t>，</a:t>
            </a:r>
            <a:r>
              <a:rPr lang="en-US" altLang="zh-CN" dirty="0" err="1"/>
              <a:t>RMSE</a:t>
            </a:r>
            <a:r>
              <a:rPr lang="zh-CN" altLang="en-US" dirty="0"/>
              <a:t>）</a:t>
            </a:r>
            <a:endParaRPr lang="zh-CN" altLang="en-US" dirty="0"/>
          </a:p>
          <a:p>
            <a:pPr>
              <a:lnSpc>
                <a:spcPct val="150000"/>
              </a:lnSpc>
            </a:pPr>
            <a:r>
              <a:rPr lang="zh-CN" altLang="en-US" dirty="0">
                <a:solidFill>
                  <a:srgbClr val="0000FF"/>
                </a:solidFill>
              </a:rPr>
              <a:t>在线评估</a:t>
            </a:r>
            <a:r>
              <a:rPr lang="zh-CN" altLang="en-US" dirty="0"/>
              <a:t>：</a:t>
            </a:r>
            <a:r>
              <a:rPr lang="en-US" altLang="zh-CN" dirty="0"/>
              <a:t>ABTest</a:t>
            </a:r>
            <a:r>
              <a:rPr lang="zh-CN" altLang="en-US" dirty="0"/>
              <a:t>（点击率，转化率）</a:t>
            </a:r>
            <a:endParaRPr lang="zh-CN" altLang="en-US" dirty="0"/>
          </a:p>
          <a:p>
            <a:pPr>
              <a:lnSpc>
                <a:spcPct val="150000"/>
              </a:lnSpc>
            </a:pPr>
            <a:r>
              <a:rPr lang="en-US" altLang="zh-CN" dirty="0">
                <a:solidFill>
                  <a:srgbClr val="0000FF"/>
                </a:solidFill>
              </a:rPr>
              <a:t>User Intention</a:t>
            </a:r>
            <a:r>
              <a:rPr lang="zh-CN" altLang="en-US" dirty="0"/>
              <a:t>：逛（点击率），买（转化率）</a:t>
            </a:r>
            <a:endParaRPr lang="zh-CN" altLang="en-US" dirty="0"/>
          </a:p>
          <a:p>
            <a:pPr>
              <a:lnSpc>
                <a:spcPct val="150000"/>
              </a:lnSpc>
            </a:pPr>
            <a:endParaRPr lang="zh-CN" altLang="en-US" dirty="0"/>
          </a:p>
          <a:p>
            <a:pPr>
              <a:lnSpc>
                <a:spcPct val="150000"/>
              </a:lnSpc>
            </a:pPr>
            <a:endParaRPr lang="zh-CN" altLang="en-US" dirty="0"/>
          </a:p>
        </p:txBody>
      </p:sp>
    </p:spTree>
  </p:cSld>
  <p:clrMapOvr>
    <a:masterClrMapping/>
  </p:clrMapOvr>
  <p:transition spd="med"/>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0" dirty="0" smtClean="0"/>
              <a:t>2.3</a:t>
            </a:r>
            <a:r>
              <a:rPr lang="zh-CN" altLang="en-US" b="0" dirty="0" smtClean="0"/>
              <a:t>推</a:t>
            </a:r>
            <a:r>
              <a:rPr lang="zh-CN" altLang="en-US" b="0" dirty="0"/>
              <a:t>荐系统的关键模块</a:t>
            </a:r>
            <a:r>
              <a:rPr lang="en-US" altLang="zh-CN" b="0" dirty="0"/>
              <a:t>6——</a:t>
            </a:r>
            <a:r>
              <a:rPr lang="zh-CN" altLang="en-US" b="0" dirty="0"/>
              <a:t>推荐结果的计算与存储</a:t>
            </a:r>
            <a:endParaRPr lang="zh-CN" altLang="en-US" b="0" dirty="0"/>
          </a:p>
        </p:txBody>
      </p:sp>
      <p:sp>
        <p:nvSpPr>
          <p:cNvPr id="3" name="文本占位符 2"/>
          <p:cNvSpPr>
            <a:spLocks noGrp="1"/>
          </p:cNvSpPr>
          <p:nvPr>
            <p:ph type="body" idx="1"/>
          </p:nvPr>
        </p:nvSpPr>
        <p:spPr>
          <a:xfrm>
            <a:off x="609600" y="1155034"/>
            <a:ext cx="10972800" cy="3291132"/>
          </a:xfrm>
        </p:spPr>
        <p:txBody>
          <a:bodyPr/>
          <a:lstStyle/>
          <a:p>
            <a:pPr>
              <a:lnSpc>
                <a:spcPct val="150000"/>
              </a:lnSpc>
            </a:pPr>
            <a:r>
              <a:rPr lang="zh-CN" altLang="en-US" dirty="0"/>
              <a:t>推荐计算过程可分为：离线计算、在线计算</a:t>
            </a:r>
            <a:endParaRPr lang="zh-CN" altLang="en-US" dirty="0"/>
          </a:p>
          <a:p>
            <a:pPr>
              <a:lnSpc>
                <a:spcPct val="150000"/>
              </a:lnSpc>
            </a:pPr>
            <a:r>
              <a:rPr lang="zh-CN" altLang="en-US" dirty="0">
                <a:solidFill>
                  <a:srgbClr val="0000FF"/>
                </a:solidFill>
              </a:rPr>
              <a:t>离线计算</a:t>
            </a:r>
            <a:r>
              <a:rPr lang="zh-CN" altLang="en-US" dirty="0"/>
              <a:t>：根据用户的历史行为，个人属性，先计算好每个用户的推荐，将推荐结果存储下来，通过预先将推荐结果存下来，可以更快的为用户提供推荐服务，提升用户体验。离线计算存储：</a:t>
            </a:r>
            <a:r>
              <a:rPr lang="zh-CN" altLang="en-US" dirty="0"/>
              <a:t>可采用</a:t>
            </a:r>
            <a:r>
              <a:rPr lang="en-US" altLang="zh-CN" dirty="0" err="1"/>
              <a:t>MySql</a:t>
            </a:r>
            <a:r>
              <a:rPr lang="zh-CN" altLang="en-US" dirty="0"/>
              <a:t>关系型数据库，也可以用</a:t>
            </a:r>
            <a:r>
              <a:rPr lang="en-US" altLang="zh-CN" dirty="0" err="1"/>
              <a:t>NoSql</a:t>
            </a:r>
            <a:r>
              <a:rPr lang="zh-CN" altLang="en-US" dirty="0"/>
              <a:t>数据库。</a:t>
            </a:r>
            <a:endParaRPr lang="zh-CN" altLang="en-US" dirty="0"/>
          </a:p>
          <a:p>
            <a:pPr>
              <a:lnSpc>
                <a:spcPct val="150000"/>
              </a:lnSpc>
            </a:pPr>
            <a:r>
              <a:rPr lang="zh-CN" altLang="en-US" dirty="0">
                <a:solidFill>
                  <a:srgbClr val="0000FF"/>
                </a:solidFill>
              </a:rPr>
              <a:t>在线计算</a:t>
            </a:r>
            <a:r>
              <a:rPr lang="zh-CN" altLang="en-US" dirty="0"/>
              <a:t>：根据用户“最</a:t>
            </a:r>
            <a:r>
              <a:rPr lang="zh-CN" altLang="en-US" dirty="0" smtClean="0"/>
              <a:t>近推荐结果</a:t>
            </a:r>
            <a:r>
              <a:rPr lang="en-US" altLang="zh-CN" dirty="0" smtClean="0"/>
              <a:t>+</a:t>
            </a:r>
            <a:r>
              <a:rPr lang="zh-CN" altLang="en-US" dirty="0"/>
              <a:t>本次行为（</a:t>
            </a:r>
            <a:r>
              <a:rPr lang="en-US" altLang="zh-CN" dirty="0"/>
              <a:t>session-based</a:t>
            </a:r>
            <a:r>
              <a:rPr lang="zh-CN" altLang="en-US" dirty="0"/>
              <a:t>）”做到分钟级别的在线推荐</a:t>
            </a:r>
            <a:r>
              <a:rPr lang="zh-CN" altLang="en-US" dirty="0" smtClean="0"/>
              <a:t>，可基</a:t>
            </a:r>
            <a:r>
              <a:rPr lang="zh-CN" altLang="en-US" dirty="0"/>
              <a:t>于</a:t>
            </a:r>
            <a:r>
              <a:rPr lang="en-US" altLang="zh-CN" dirty="0" err="1"/>
              <a:t>JStorm</a:t>
            </a:r>
            <a:r>
              <a:rPr lang="zh-CN" altLang="en-US" dirty="0"/>
              <a:t>的实时流计算框架。</a:t>
            </a:r>
            <a:endParaRPr lang="zh-CN" altLang="en-US" dirty="0"/>
          </a:p>
          <a:p>
            <a:pPr>
              <a:lnSpc>
                <a:spcPct val="150000"/>
              </a:lnSpc>
            </a:pPr>
            <a:endParaRPr lang="zh-CN" altLang="en-US" dirty="0"/>
          </a:p>
          <a:p>
            <a:pPr>
              <a:lnSpc>
                <a:spcPct val="150000"/>
              </a:lnSpc>
            </a:pPr>
            <a:endParaRPr lang="zh-CN" altLang="en-US" dirty="0"/>
          </a:p>
        </p:txBody>
      </p:sp>
    </p:spTree>
  </p:cSld>
  <p:clrMapOvr>
    <a:masterClrMapping/>
  </p:clrMapOvr>
  <p:transition spd="med"/>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solidFill>
                  <a:srgbClr val="0000FF"/>
                </a:solidFill>
              </a:rPr>
              <a:t>本章目录</a:t>
            </a:r>
            <a:endParaRPr lang="zh-CN" altLang="en-US" dirty="0">
              <a:solidFill>
                <a:srgbClr val="0000FF"/>
              </a:solidFill>
            </a:endParaRPr>
          </a:p>
        </p:txBody>
      </p:sp>
      <p:pic>
        <p:nvPicPr>
          <p:cNvPr id="6" name="图片 5"/>
          <p:cNvPicPr>
            <a:picLocks noChangeAspect="1"/>
          </p:cNvPicPr>
          <p:nvPr/>
        </p:nvPicPr>
        <p:blipFill>
          <a:blip r:embed="rId1"/>
          <a:stretch>
            <a:fillRect/>
          </a:stretch>
        </p:blipFill>
        <p:spPr>
          <a:xfrm>
            <a:off x="1420495" y="1287145"/>
            <a:ext cx="8996045" cy="5015865"/>
          </a:xfrm>
          <a:prstGeom prst="rect">
            <a:avLst/>
          </a:prstGeom>
        </p:spPr>
      </p:pic>
      <p:sp>
        <p:nvSpPr>
          <p:cNvPr id="4" name="矩形 3"/>
          <p:cNvSpPr/>
          <p:nvPr/>
        </p:nvSpPr>
        <p:spPr>
          <a:xfrm>
            <a:off x="5953125" y="3889375"/>
            <a:ext cx="2962275" cy="2413635"/>
          </a:xfrm>
          <a:prstGeom prst="rect">
            <a:avLst/>
          </a:prstGeom>
          <a:noFill/>
          <a:ln w="25400" cap="flat">
            <a:solidFill>
              <a:srgbClr val="FF0000"/>
            </a:solidFill>
            <a:prstDash val="solid"/>
            <a:round/>
          </a:ln>
          <a:effectLst>
            <a:outerShdw blurRad="38100" dist="23000" dir="5400000" rotWithShape="0">
              <a:srgbClr val="000000">
                <a:alpha val="35000"/>
              </a:srgbClr>
            </a:outerShdw>
          </a:effectLst>
        </p:spPr>
        <p:style>
          <a:lnRef idx="0">
            <a:scrgbClr r="0" g="0" b="0"/>
          </a:lnRef>
          <a:fillRef idx="0">
            <a:scrgbClr r="0" g="0" b="0"/>
          </a:fillRef>
          <a:effectRef idx="0">
            <a:scrgbClr r="0" g="0" b="0"/>
          </a:effectRef>
          <a:fontRef idx="none"/>
        </p:style>
        <p:txBody>
          <a:bodyPr rot="0" vertOverflow="overflow" horzOverflow="overflow" vert="horz" wrap="square" lIns="45719" tIns="45719" rIns="45719" bIns="45719" numCol="1" spcCol="38100" rtlCol="0" anchor="ctr" forceAA="0">
            <a:spAutoFit/>
          </a:bodyPr>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Calibri" panose="020F0502020204030204"/>
              <a:ea typeface="Calibri" panose="020F0502020204030204"/>
              <a:cs typeface="Calibri" panose="020F0502020204030204"/>
              <a:sym typeface="Calibri" panose="020F0502020204030204"/>
            </a:endParaRPr>
          </a:p>
        </p:txBody>
      </p:sp>
    </p:spTree>
  </p:cSld>
  <p:clrMapOvr>
    <a:masterClrMapping/>
  </p:clrMapOvr>
  <p:transition spd="med"/>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0" dirty="0" smtClean="0"/>
              <a:t>2.4 </a:t>
            </a:r>
            <a:r>
              <a:rPr lang="zh-CN" altLang="en-US" b="0" dirty="0" smtClean="0"/>
              <a:t>推</a:t>
            </a:r>
            <a:r>
              <a:rPr lang="zh-CN" altLang="en-US" b="0" dirty="0"/>
              <a:t>荐系统上下游模块接</a:t>
            </a:r>
            <a:r>
              <a:rPr lang="zh-CN" altLang="en-US" b="0" dirty="0" smtClean="0"/>
              <a:t>口</a:t>
            </a:r>
            <a:endParaRPr lang="zh-CN" altLang="en-US" b="0" dirty="0"/>
          </a:p>
        </p:txBody>
      </p:sp>
      <p:sp>
        <p:nvSpPr>
          <p:cNvPr id="3" name="文本占位符 2"/>
          <p:cNvSpPr>
            <a:spLocks noGrp="1"/>
          </p:cNvSpPr>
          <p:nvPr>
            <p:ph type="body" idx="1"/>
          </p:nvPr>
        </p:nvSpPr>
        <p:spPr/>
        <p:txBody>
          <a:bodyPr/>
          <a:lstStyle/>
          <a:p>
            <a:pPr>
              <a:lnSpc>
                <a:spcPct val="200000"/>
              </a:lnSpc>
            </a:pPr>
            <a:r>
              <a:rPr lang="zh-CN" altLang="en-US" sz="1800" dirty="0"/>
              <a:t>推荐系统作为算法层的核心，需要与具体的业务层、数据层交互。推荐系统与上下游的接口设计主要涉</a:t>
            </a:r>
            <a:r>
              <a:rPr lang="zh-CN" altLang="en-US" sz="1800" dirty="0" smtClean="0"/>
              <a:t>及：</a:t>
            </a:r>
            <a:endParaRPr lang="zh-CN" altLang="en-US" sz="1800" dirty="0"/>
          </a:p>
          <a:p>
            <a:pPr lvl="1">
              <a:lnSpc>
                <a:spcPct val="200000"/>
              </a:lnSpc>
            </a:pPr>
            <a:r>
              <a:rPr lang="zh-CN" altLang="en-US" sz="1600" dirty="0"/>
              <a:t>前端数据接口，前端埋点接口，前端打底接口，读取数据接口，</a:t>
            </a:r>
            <a:r>
              <a:rPr lang="en-US" altLang="zh-CN" sz="1600" dirty="0"/>
              <a:t>ABTest</a:t>
            </a:r>
            <a:r>
              <a:rPr lang="zh-CN" altLang="en-US" sz="1600" dirty="0"/>
              <a:t>分流接口，效果指标接口，监控接</a:t>
            </a:r>
            <a:r>
              <a:rPr lang="zh-CN" altLang="en-US" sz="1600" dirty="0" smtClean="0"/>
              <a:t>口等</a:t>
            </a:r>
            <a:r>
              <a:rPr lang="zh-CN" altLang="en-US" sz="1600" dirty="0"/>
              <a:t>。</a:t>
            </a:r>
            <a:endParaRPr lang="zh-CN" altLang="en-US" sz="1600" dirty="0"/>
          </a:p>
          <a:p>
            <a:pPr>
              <a:lnSpc>
                <a:spcPct val="150000"/>
              </a:lnSpc>
            </a:pPr>
            <a:endParaRPr lang="zh-CN" altLang="en-US" dirty="0"/>
          </a:p>
          <a:p>
            <a:pPr>
              <a:lnSpc>
                <a:spcPct val="150000"/>
              </a:lnSpc>
            </a:pPr>
            <a:endParaRPr lang="zh-CN" altLang="en-US" dirty="0"/>
          </a:p>
        </p:txBody>
      </p:sp>
      <p:sp>
        <p:nvSpPr>
          <p:cNvPr id="4" name="文本框 3"/>
          <p:cNvSpPr txBox="1"/>
          <p:nvPr/>
        </p:nvSpPr>
        <p:spPr>
          <a:xfrm>
            <a:off x="4249396" y="4215266"/>
            <a:ext cx="1882435" cy="338554"/>
          </a:xfrm>
          <a:prstGeom prst="rect">
            <a:avLst/>
          </a:prstGeom>
          <a:noFill/>
        </p:spPr>
        <p:txBody>
          <a:bodyPr wrap="square" rtlCol="0">
            <a:spAutoFit/>
          </a:bodyPr>
          <a:lstStyle/>
          <a:p>
            <a:r>
              <a:rPr lang="zh-CN" altLang="en-US" sz="1600" dirty="0">
                <a:latin typeface="+mn-ea"/>
                <a:ea typeface="+mn-ea"/>
                <a:cs typeface="Times New Roman" panose="02020603050405020304" pitchFamily="18" charset="0"/>
              </a:rPr>
              <a:t>推荐系统模块</a:t>
            </a:r>
            <a:endParaRPr lang="zh-CN" altLang="en-US" sz="1600" dirty="0">
              <a:latin typeface="+mn-ea"/>
              <a:ea typeface="+mn-ea"/>
              <a:cs typeface="Times New Roman" panose="02020603050405020304" pitchFamily="18" charset="0"/>
            </a:endParaRPr>
          </a:p>
        </p:txBody>
      </p:sp>
      <p:sp>
        <p:nvSpPr>
          <p:cNvPr id="5" name="文本框 4"/>
          <p:cNvSpPr txBox="1"/>
          <p:nvPr/>
        </p:nvSpPr>
        <p:spPr>
          <a:xfrm>
            <a:off x="4174967" y="3173731"/>
            <a:ext cx="1612403" cy="338554"/>
          </a:xfrm>
          <a:prstGeom prst="rect">
            <a:avLst/>
          </a:prstGeom>
          <a:noFill/>
        </p:spPr>
        <p:txBody>
          <a:bodyPr wrap="square" rtlCol="0">
            <a:spAutoFit/>
          </a:bodyPr>
          <a:lstStyle/>
          <a:p>
            <a:r>
              <a:rPr lang="zh-CN" altLang="en-US" sz="1600" dirty="0">
                <a:latin typeface="+mn-ea"/>
                <a:ea typeface="+mn-ea"/>
                <a:cs typeface="Times New Roman" panose="02020603050405020304" pitchFamily="18" charset="0"/>
              </a:rPr>
              <a:t>前端数据接口</a:t>
            </a:r>
            <a:endParaRPr lang="zh-CN" altLang="en-US" sz="1600" dirty="0">
              <a:latin typeface="+mn-ea"/>
              <a:ea typeface="+mn-ea"/>
              <a:cs typeface="Times New Roman" panose="02020603050405020304" pitchFamily="18" charset="0"/>
            </a:endParaRPr>
          </a:p>
        </p:txBody>
      </p:sp>
      <p:sp>
        <p:nvSpPr>
          <p:cNvPr id="6" name="文本框 5"/>
          <p:cNvSpPr txBox="1"/>
          <p:nvPr/>
        </p:nvSpPr>
        <p:spPr>
          <a:xfrm>
            <a:off x="6398891" y="4284053"/>
            <a:ext cx="1612403" cy="338554"/>
          </a:xfrm>
          <a:prstGeom prst="rect">
            <a:avLst/>
          </a:prstGeom>
          <a:noFill/>
        </p:spPr>
        <p:txBody>
          <a:bodyPr wrap="square" rtlCol="0">
            <a:spAutoFit/>
          </a:bodyPr>
          <a:lstStyle/>
          <a:p>
            <a:r>
              <a:rPr lang="zh-CN" altLang="en-US" sz="1600" dirty="0">
                <a:latin typeface="+mn-ea"/>
                <a:ea typeface="+mn-ea"/>
                <a:cs typeface="Times New Roman" panose="02020603050405020304" pitchFamily="18" charset="0"/>
              </a:rPr>
              <a:t>访问反馈接口</a:t>
            </a:r>
            <a:endParaRPr lang="zh-CN" altLang="en-US" sz="1600" dirty="0">
              <a:latin typeface="+mn-ea"/>
              <a:ea typeface="+mn-ea"/>
              <a:cs typeface="Times New Roman" panose="02020603050405020304" pitchFamily="18" charset="0"/>
            </a:endParaRPr>
          </a:p>
        </p:txBody>
      </p:sp>
      <p:sp>
        <p:nvSpPr>
          <p:cNvPr id="7" name="文本框 6"/>
          <p:cNvSpPr txBox="1"/>
          <p:nvPr/>
        </p:nvSpPr>
        <p:spPr>
          <a:xfrm>
            <a:off x="4239740" y="5491466"/>
            <a:ext cx="1612403" cy="338554"/>
          </a:xfrm>
          <a:prstGeom prst="rect">
            <a:avLst/>
          </a:prstGeom>
          <a:noFill/>
        </p:spPr>
        <p:txBody>
          <a:bodyPr wrap="square" rtlCol="0">
            <a:spAutoFit/>
          </a:bodyPr>
          <a:lstStyle/>
          <a:p>
            <a:r>
              <a:rPr lang="zh-CN" altLang="en-US" sz="1600" dirty="0">
                <a:latin typeface="+mn-ea"/>
                <a:ea typeface="+mn-ea"/>
                <a:cs typeface="Times New Roman" panose="02020603050405020304" pitchFamily="18" charset="0"/>
              </a:rPr>
              <a:t>效果指标接口</a:t>
            </a:r>
            <a:endParaRPr lang="zh-CN" altLang="en-US" sz="1600" dirty="0">
              <a:latin typeface="+mn-ea"/>
              <a:ea typeface="+mn-ea"/>
              <a:cs typeface="Times New Roman" panose="02020603050405020304" pitchFamily="18" charset="0"/>
            </a:endParaRPr>
          </a:p>
        </p:txBody>
      </p:sp>
      <p:sp>
        <p:nvSpPr>
          <p:cNvPr id="8" name="文本框 7"/>
          <p:cNvSpPr txBox="1"/>
          <p:nvPr/>
        </p:nvSpPr>
        <p:spPr>
          <a:xfrm>
            <a:off x="1969639" y="4259906"/>
            <a:ext cx="1612403" cy="338554"/>
          </a:xfrm>
          <a:prstGeom prst="rect">
            <a:avLst/>
          </a:prstGeom>
          <a:noFill/>
        </p:spPr>
        <p:txBody>
          <a:bodyPr wrap="square" rtlCol="0">
            <a:spAutoFit/>
          </a:bodyPr>
          <a:lstStyle/>
          <a:p>
            <a:r>
              <a:rPr lang="zh-CN" altLang="en-US" sz="1600" dirty="0">
                <a:latin typeface="+mn-ea"/>
                <a:ea typeface="+mn-ea"/>
                <a:cs typeface="Times New Roman" panose="02020603050405020304" pitchFamily="18" charset="0"/>
              </a:rPr>
              <a:t>读取数据接口</a:t>
            </a:r>
            <a:endParaRPr lang="zh-CN" altLang="en-US" sz="1600" dirty="0">
              <a:latin typeface="+mn-ea"/>
              <a:ea typeface="+mn-ea"/>
              <a:cs typeface="Times New Roman" panose="02020603050405020304" pitchFamily="18" charset="0"/>
            </a:endParaRPr>
          </a:p>
        </p:txBody>
      </p:sp>
      <p:sp>
        <p:nvSpPr>
          <p:cNvPr id="9" name="文本框 8"/>
          <p:cNvSpPr txBox="1"/>
          <p:nvPr/>
        </p:nvSpPr>
        <p:spPr>
          <a:xfrm>
            <a:off x="6348945" y="3185227"/>
            <a:ext cx="1612403" cy="338554"/>
          </a:xfrm>
          <a:prstGeom prst="rect">
            <a:avLst/>
          </a:prstGeom>
          <a:noFill/>
        </p:spPr>
        <p:txBody>
          <a:bodyPr wrap="square" rtlCol="0">
            <a:spAutoFit/>
          </a:bodyPr>
          <a:lstStyle/>
          <a:p>
            <a:r>
              <a:rPr lang="zh-CN" altLang="en-US" sz="1600" dirty="0">
                <a:latin typeface="+mn-ea"/>
                <a:ea typeface="+mn-ea"/>
                <a:cs typeface="Times New Roman" panose="02020603050405020304" pitchFamily="18" charset="0"/>
              </a:rPr>
              <a:t>前端打底接口</a:t>
            </a:r>
            <a:endParaRPr lang="zh-CN" altLang="en-US" sz="1600" dirty="0">
              <a:latin typeface="+mn-ea"/>
              <a:ea typeface="+mn-ea"/>
              <a:cs typeface="Times New Roman" panose="02020603050405020304" pitchFamily="18" charset="0"/>
            </a:endParaRPr>
          </a:p>
        </p:txBody>
      </p:sp>
      <p:sp>
        <p:nvSpPr>
          <p:cNvPr id="10" name="文本框 9"/>
          <p:cNvSpPr txBox="1"/>
          <p:nvPr/>
        </p:nvSpPr>
        <p:spPr>
          <a:xfrm>
            <a:off x="1866953" y="3144506"/>
            <a:ext cx="1612403" cy="338554"/>
          </a:xfrm>
          <a:prstGeom prst="rect">
            <a:avLst/>
          </a:prstGeom>
          <a:noFill/>
        </p:spPr>
        <p:txBody>
          <a:bodyPr wrap="square" rtlCol="0">
            <a:spAutoFit/>
          </a:bodyPr>
          <a:lstStyle/>
          <a:p>
            <a:r>
              <a:rPr lang="zh-CN" altLang="en-US" sz="1600" dirty="0">
                <a:latin typeface="+mn-ea"/>
                <a:ea typeface="+mn-ea"/>
                <a:cs typeface="Times New Roman" panose="02020603050405020304" pitchFamily="18" charset="0"/>
              </a:rPr>
              <a:t>前端埋点接口</a:t>
            </a:r>
            <a:endParaRPr lang="zh-CN" altLang="en-US" sz="1600" dirty="0">
              <a:latin typeface="+mn-ea"/>
              <a:ea typeface="+mn-ea"/>
              <a:cs typeface="Times New Roman" panose="02020603050405020304" pitchFamily="18" charset="0"/>
            </a:endParaRPr>
          </a:p>
        </p:txBody>
      </p:sp>
      <p:sp>
        <p:nvSpPr>
          <p:cNvPr id="11" name="文本框 10"/>
          <p:cNvSpPr txBox="1"/>
          <p:nvPr/>
        </p:nvSpPr>
        <p:spPr>
          <a:xfrm>
            <a:off x="2030853" y="5491466"/>
            <a:ext cx="1612403" cy="338554"/>
          </a:xfrm>
          <a:prstGeom prst="rect">
            <a:avLst/>
          </a:prstGeom>
          <a:noFill/>
        </p:spPr>
        <p:txBody>
          <a:bodyPr wrap="square" rtlCol="0">
            <a:spAutoFit/>
          </a:bodyPr>
          <a:lstStyle/>
          <a:p>
            <a:r>
              <a:rPr lang="en-US" altLang="zh-CN" sz="1600" dirty="0" err="1">
                <a:latin typeface="+mn-ea"/>
                <a:ea typeface="+mn-ea"/>
                <a:cs typeface="Times New Roman" panose="02020603050405020304" pitchFamily="18" charset="0"/>
              </a:rPr>
              <a:t>ABTest</a:t>
            </a:r>
            <a:r>
              <a:rPr lang="zh-CN" altLang="en-US" sz="1600" dirty="0">
                <a:latin typeface="+mn-ea"/>
                <a:ea typeface="+mn-ea"/>
                <a:cs typeface="Times New Roman" panose="02020603050405020304" pitchFamily="18" charset="0"/>
              </a:rPr>
              <a:t>接口</a:t>
            </a:r>
            <a:endParaRPr lang="zh-CN" altLang="en-US" sz="1600" dirty="0">
              <a:latin typeface="+mn-ea"/>
              <a:ea typeface="+mn-ea"/>
              <a:cs typeface="Times New Roman" panose="02020603050405020304" pitchFamily="18" charset="0"/>
            </a:endParaRPr>
          </a:p>
        </p:txBody>
      </p:sp>
      <p:sp>
        <p:nvSpPr>
          <p:cNvPr id="12" name="文本框 11"/>
          <p:cNvSpPr txBox="1"/>
          <p:nvPr/>
        </p:nvSpPr>
        <p:spPr>
          <a:xfrm>
            <a:off x="6398891" y="5491466"/>
            <a:ext cx="1612403" cy="338554"/>
          </a:xfrm>
          <a:prstGeom prst="rect">
            <a:avLst/>
          </a:prstGeom>
          <a:noFill/>
        </p:spPr>
        <p:txBody>
          <a:bodyPr wrap="square" rtlCol="0">
            <a:spAutoFit/>
          </a:bodyPr>
          <a:lstStyle/>
          <a:p>
            <a:r>
              <a:rPr lang="zh-CN" altLang="en-US" sz="1600" dirty="0">
                <a:latin typeface="+mn-ea"/>
                <a:ea typeface="+mn-ea"/>
                <a:cs typeface="Times New Roman" panose="02020603050405020304" pitchFamily="18" charset="0"/>
              </a:rPr>
              <a:t>指标监控接口</a:t>
            </a:r>
            <a:endParaRPr lang="zh-CN" altLang="en-US" sz="1600" dirty="0">
              <a:latin typeface="+mn-ea"/>
              <a:ea typeface="+mn-ea"/>
              <a:cs typeface="Times New Roman" panose="02020603050405020304" pitchFamily="18" charset="0"/>
            </a:endParaRPr>
          </a:p>
        </p:txBody>
      </p:sp>
      <p:sp>
        <p:nvSpPr>
          <p:cNvPr id="13" name="矩形: 圆角 1"/>
          <p:cNvSpPr/>
          <p:nvPr/>
        </p:nvSpPr>
        <p:spPr>
          <a:xfrm>
            <a:off x="1866955" y="2973124"/>
            <a:ext cx="1543527" cy="696001"/>
          </a:xfrm>
          <a:prstGeom prst="roundRect">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mn-ea"/>
              <a:cs typeface="Times New Roman" panose="02020603050405020304" pitchFamily="18" charset="0"/>
            </a:endParaRPr>
          </a:p>
        </p:txBody>
      </p:sp>
      <p:sp>
        <p:nvSpPr>
          <p:cNvPr id="14" name="矩形: 圆角 32"/>
          <p:cNvSpPr/>
          <p:nvPr/>
        </p:nvSpPr>
        <p:spPr>
          <a:xfrm>
            <a:off x="4192781" y="2948989"/>
            <a:ext cx="1543527" cy="696001"/>
          </a:xfrm>
          <a:prstGeom prst="roundRect">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mn-ea"/>
              <a:cs typeface="Times New Roman" panose="02020603050405020304" pitchFamily="18" charset="0"/>
            </a:endParaRPr>
          </a:p>
        </p:txBody>
      </p:sp>
      <p:sp>
        <p:nvSpPr>
          <p:cNvPr id="15" name="矩形: 圆角 33"/>
          <p:cNvSpPr/>
          <p:nvPr/>
        </p:nvSpPr>
        <p:spPr>
          <a:xfrm>
            <a:off x="6318595" y="2963793"/>
            <a:ext cx="1543527" cy="696001"/>
          </a:xfrm>
          <a:prstGeom prst="roundRect">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mn-ea"/>
              <a:cs typeface="Times New Roman" panose="02020603050405020304" pitchFamily="18" charset="0"/>
            </a:endParaRPr>
          </a:p>
        </p:txBody>
      </p:sp>
      <p:sp>
        <p:nvSpPr>
          <p:cNvPr id="16" name="矩形: 圆角 34"/>
          <p:cNvSpPr/>
          <p:nvPr/>
        </p:nvSpPr>
        <p:spPr>
          <a:xfrm>
            <a:off x="1935830" y="4127317"/>
            <a:ext cx="1543527" cy="696001"/>
          </a:xfrm>
          <a:prstGeom prst="roundRect">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mn-ea"/>
              <a:cs typeface="Times New Roman" panose="02020603050405020304" pitchFamily="18" charset="0"/>
            </a:endParaRPr>
          </a:p>
        </p:txBody>
      </p:sp>
      <p:sp>
        <p:nvSpPr>
          <p:cNvPr id="17" name="矩形: 圆角 35"/>
          <p:cNvSpPr/>
          <p:nvPr/>
        </p:nvSpPr>
        <p:spPr>
          <a:xfrm>
            <a:off x="6387470" y="4117986"/>
            <a:ext cx="1543527" cy="696001"/>
          </a:xfrm>
          <a:prstGeom prst="roundRect">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mn-ea"/>
              <a:cs typeface="Times New Roman" panose="02020603050405020304" pitchFamily="18" charset="0"/>
            </a:endParaRPr>
          </a:p>
        </p:txBody>
      </p:sp>
      <p:sp>
        <p:nvSpPr>
          <p:cNvPr id="18" name="矩形: 圆角 36"/>
          <p:cNvSpPr/>
          <p:nvPr/>
        </p:nvSpPr>
        <p:spPr>
          <a:xfrm>
            <a:off x="4239742" y="4096572"/>
            <a:ext cx="1543527" cy="696001"/>
          </a:xfrm>
          <a:prstGeom prst="roundRect">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mn-ea"/>
              <a:cs typeface="Times New Roman" panose="02020603050405020304" pitchFamily="18" charset="0"/>
            </a:endParaRPr>
          </a:p>
        </p:txBody>
      </p:sp>
      <p:sp>
        <p:nvSpPr>
          <p:cNvPr id="19" name="矩形: 圆角 37"/>
          <p:cNvSpPr/>
          <p:nvPr/>
        </p:nvSpPr>
        <p:spPr>
          <a:xfrm>
            <a:off x="1901393" y="5261366"/>
            <a:ext cx="1543527" cy="696001"/>
          </a:xfrm>
          <a:prstGeom prst="roundRect">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mn-ea"/>
              <a:cs typeface="Times New Roman" panose="02020603050405020304" pitchFamily="18" charset="0"/>
            </a:endParaRPr>
          </a:p>
        </p:txBody>
      </p:sp>
      <p:sp>
        <p:nvSpPr>
          <p:cNvPr id="20" name="矩形: 圆角 38"/>
          <p:cNvSpPr/>
          <p:nvPr/>
        </p:nvSpPr>
        <p:spPr>
          <a:xfrm>
            <a:off x="4239741" y="5261365"/>
            <a:ext cx="1543527" cy="696001"/>
          </a:xfrm>
          <a:prstGeom prst="roundRect">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mn-ea"/>
              <a:cs typeface="Times New Roman" panose="02020603050405020304" pitchFamily="18" charset="0"/>
            </a:endParaRPr>
          </a:p>
        </p:txBody>
      </p:sp>
      <p:sp>
        <p:nvSpPr>
          <p:cNvPr id="21" name="矩形: 圆角 39"/>
          <p:cNvSpPr/>
          <p:nvPr/>
        </p:nvSpPr>
        <p:spPr>
          <a:xfrm>
            <a:off x="6387470" y="5261365"/>
            <a:ext cx="1543527" cy="696001"/>
          </a:xfrm>
          <a:prstGeom prst="roundRect">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mn-ea"/>
              <a:cs typeface="Times New Roman" panose="02020603050405020304" pitchFamily="18" charset="0"/>
            </a:endParaRPr>
          </a:p>
        </p:txBody>
      </p:sp>
      <p:sp>
        <p:nvSpPr>
          <p:cNvPr id="22" name="箭头: 下 42"/>
          <p:cNvSpPr/>
          <p:nvPr/>
        </p:nvSpPr>
        <p:spPr>
          <a:xfrm rot="10800000">
            <a:off x="4819162" y="3650288"/>
            <a:ext cx="357673" cy="42802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mn-ea"/>
              <a:cs typeface="Times New Roman" panose="02020603050405020304" pitchFamily="18" charset="0"/>
            </a:endParaRPr>
          </a:p>
        </p:txBody>
      </p:sp>
      <p:sp>
        <p:nvSpPr>
          <p:cNvPr id="23" name="箭头: 右 44"/>
          <p:cNvSpPr/>
          <p:nvPr/>
        </p:nvSpPr>
        <p:spPr>
          <a:xfrm>
            <a:off x="5821499" y="4299245"/>
            <a:ext cx="535327" cy="29065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mn-ea"/>
              <a:cs typeface="Times New Roman" panose="02020603050405020304" pitchFamily="18" charset="0"/>
            </a:endParaRPr>
          </a:p>
        </p:txBody>
      </p:sp>
      <p:sp>
        <p:nvSpPr>
          <p:cNvPr id="24" name="箭头: 右 50"/>
          <p:cNvSpPr/>
          <p:nvPr/>
        </p:nvSpPr>
        <p:spPr>
          <a:xfrm rot="10800000">
            <a:off x="3563590" y="4288789"/>
            <a:ext cx="535327" cy="29065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mn-ea"/>
              <a:cs typeface="Times New Roman" panose="02020603050405020304" pitchFamily="18" charset="0"/>
            </a:endParaRPr>
          </a:p>
        </p:txBody>
      </p:sp>
      <p:sp>
        <p:nvSpPr>
          <p:cNvPr id="25" name="箭头: 右 54"/>
          <p:cNvSpPr/>
          <p:nvPr/>
        </p:nvSpPr>
        <p:spPr>
          <a:xfrm rot="13284111">
            <a:off x="3628235" y="3754422"/>
            <a:ext cx="535327" cy="29065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mn-ea"/>
              <a:cs typeface="Times New Roman" panose="02020603050405020304" pitchFamily="18" charset="0"/>
            </a:endParaRPr>
          </a:p>
        </p:txBody>
      </p:sp>
      <p:sp>
        <p:nvSpPr>
          <p:cNvPr id="26" name="箭头: 右 55"/>
          <p:cNvSpPr/>
          <p:nvPr/>
        </p:nvSpPr>
        <p:spPr>
          <a:xfrm rot="8534958">
            <a:off x="3606695" y="4890845"/>
            <a:ext cx="535327" cy="29065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mn-ea"/>
              <a:cs typeface="Times New Roman" panose="02020603050405020304" pitchFamily="18" charset="0"/>
            </a:endParaRPr>
          </a:p>
        </p:txBody>
      </p:sp>
      <p:sp>
        <p:nvSpPr>
          <p:cNvPr id="27" name="箭头: 右 56"/>
          <p:cNvSpPr/>
          <p:nvPr/>
        </p:nvSpPr>
        <p:spPr>
          <a:xfrm rot="19565610">
            <a:off x="5779486" y="3661171"/>
            <a:ext cx="535327" cy="29065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mn-ea"/>
              <a:cs typeface="Times New Roman" panose="02020603050405020304" pitchFamily="18" charset="0"/>
            </a:endParaRPr>
          </a:p>
        </p:txBody>
      </p:sp>
      <p:sp>
        <p:nvSpPr>
          <p:cNvPr id="28" name="箭头: 下 57"/>
          <p:cNvSpPr/>
          <p:nvPr/>
        </p:nvSpPr>
        <p:spPr>
          <a:xfrm>
            <a:off x="4832666" y="4843243"/>
            <a:ext cx="357673" cy="42802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mn-ea"/>
              <a:cs typeface="Times New Roman" panose="02020603050405020304" pitchFamily="18" charset="0"/>
            </a:endParaRPr>
          </a:p>
        </p:txBody>
      </p:sp>
      <p:sp>
        <p:nvSpPr>
          <p:cNvPr id="29" name="矩形 28"/>
          <p:cNvSpPr/>
          <p:nvPr/>
        </p:nvSpPr>
        <p:spPr>
          <a:xfrm>
            <a:off x="1581682" y="2752546"/>
            <a:ext cx="6662057" cy="1019471"/>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mn-ea"/>
              <a:cs typeface="Times New Roman" panose="02020603050405020304" pitchFamily="18" charset="0"/>
            </a:endParaRPr>
          </a:p>
        </p:txBody>
      </p:sp>
      <p:sp>
        <p:nvSpPr>
          <p:cNvPr id="30" name="矩形 29"/>
          <p:cNvSpPr/>
          <p:nvPr/>
        </p:nvSpPr>
        <p:spPr>
          <a:xfrm>
            <a:off x="1581682" y="5093776"/>
            <a:ext cx="6662057" cy="962851"/>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mn-ea"/>
              <a:cs typeface="Times New Roman" panose="02020603050405020304" pitchFamily="18" charset="0"/>
            </a:endParaRPr>
          </a:p>
        </p:txBody>
      </p:sp>
      <p:sp>
        <p:nvSpPr>
          <p:cNvPr id="31" name="箭头: 右 58"/>
          <p:cNvSpPr/>
          <p:nvPr/>
        </p:nvSpPr>
        <p:spPr>
          <a:xfrm rot="2577345">
            <a:off x="5754534" y="4915158"/>
            <a:ext cx="535327" cy="29065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mn-ea"/>
              <a:cs typeface="Times New Roman" panose="02020603050405020304" pitchFamily="18" charset="0"/>
            </a:endParaRPr>
          </a:p>
        </p:txBody>
      </p:sp>
      <p:sp>
        <p:nvSpPr>
          <p:cNvPr id="32" name="文本框 31"/>
          <p:cNvSpPr txBox="1"/>
          <p:nvPr/>
        </p:nvSpPr>
        <p:spPr>
          <a:xfrm>
            <a:off x="8373201" y="5349241"/>
            <a:ext cx="2292127" cy="369332"/>
          </a:xfrm>
          <a:prstGeom prst="rect">
            <a:avLst/>
          </a:prstGeom>
          <a:noFill/>
        </p:spPr>
        <p:txBody>
          <a:bodyPr wrap="square" rtlCol="0">
            <a:spAutoFit/>
          </a:bodyPr>
          <a:lstStyle/>
          <a:p>
            <a:r>
              <a:rPr lang="zh-CN" altLang="en-US" dirty="0">
                <a:latin typeface="+mn-ea"/>
                <a:ea typeface="+mn-ea"/>
                <a:cs typeface="Times New Roman" panose="02020603050405020304" pitchFamily="18" charset="0"/>
              </a:rPr>
              <a:t>与配置中心的接口</a:t>
            </a:r>
            <a:endParaRPr lang="zh-CN" altLang="en-US" dirty="0">
              <a:latin typeface="+mn-ea"/>
              <a:ea typeface="+mn-ea"/>
              <a:cs typeface="Times New Roman" panose="02020603050405020304" pitchFamily="18" charset="0"/>
            </a:endParaRPr>
          </a:p>
        </p:txBody>
      </p:sp>
      <p:sp>
        <p:nvSpPr>
          <p:cNvPr id="33" name="文本框 32"/>
          <p:cNvSpPr txBox="1"/>
          <p:nvPr/>
        </p:nvSpPr>
        <p:spPr>
          <a:xfrm>
            <a:off x="8365589" y="3001583"/>
            <a:ext cx="2292127" cy="369332"/>
          </a:xfrm>
          <a:prstGeom prst="rect">
            <a:avLst/>
          </a:prstGeom>
          <a:noFill/>
        </p:spPr>
        <p:txBody>
          <a:bodyPr wrap="square" rtlCol="0">
            <a:spAutoFit/>
          </a:bodyPr>
          <a:lstStyle/>
          <a:p>
            <a:r>
              <a:rPr lang="zh-CN" altLang="en-US" dirty="0">
                <a:latin typeface="+mn-ea"/>
                <a:ea typeface="+mn-ea"/>
                <a:cs typeface="Times New Roman" panose="02020603050405020304" pitchFamily="18" charset="0"/>
              </a:rPr>
              <a:t>与前端的接口</a:t>
            </a:r>
            <a:endParaRPr lang="zh-CN" altLang="en-US" dirty="0">
              <a:latin typeface="+mn-ea"/>
              <a:ea typeface="+mn-ea"/>
              <a:cs typeface="Times New Roman" panose="02020603050405020304" pitchFamily="18" charset="0"/>
            </a:endParaRPr>
          </a:p>
        </p:txBody>
      </p:sp>
    </p:spTree>
  </p:cSld>
  <p:clrMapOvr>
    <a:masterClrMapping/>
  </p:clrMapOvr>
  <p:transition spd="med"/>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0" dirty="0" smtClean="0"/>
              <a:t>2.4.1 </a:t>
            </a:r>
            <a:r>
              <a:rPr lang="zh-CN" altLang="en-US" b="0" dirty="0" smtClean="0"/>
              <a:t>前</a:t>
            </a:r>
            <a:r>
              <a:rPr lang="zh-CN" altLang="en-US" b="0" dirty="0"/>
              <a:t>端数据接口</a:t>
            </a:r>
            <a:endParaRPr lang="zh-CN" altLang="en-US" b="0" dirty="0"/>
          </a:p>
        </p:txBody>
      </p:sp>
      <p:sp>
        <p:nvSpPr>
          <p:cNvPr id="3" name="文本占位符 2"/>
          <p:cNvSpPr>
            <a:spLocks noGrp="1"/>
          </p:cNvSpPr>
          <p:nvPr>
            <p:ph type="body" idx="1"/>
          </p:nvPr>
        </p:nvSpPr>
        <p:spPr/>
        <p:txBody>
          <a:bodyPr/>
          <a:lstStyle/>
          <a:p>
            <a:pPr>
              <a:lnSpc>
                <a:spcPct val="150000"/>
              </a:lnSpc>
            </a:pPr>
            <a:r>
              <a:rPr lang="zh-CN" altLang="en-US" dirty="0" smtClean="0">
                <a:solidFill>
                  <a:srgbClr val="0000FF"/>
                </a:solidFill>
              </a:rPr>
              <a:t>前端数据接口</a:t>
            </a:r>
            <a:r>
              <a:rPr lang="zh-CN" altLang="en-US" dirty="0" smtClean="0"/>
              <a:t>：在</a:t>
            </a:r>
            <a:r>
              <a:rPr lang="zh-CN" altLang="en-US" dirty="0"/>
              <a:t>生</a:t>
            </a:r>
            <a:r>
              <a:rPr lang="zh-CN" altLang="en-US" dirty="0" smtClean="0"/>
              <a:t>产环境下</a:t>
            </a:r>
            <a:r>
              <a:rPr lang="zh-CN" altLang="en-US" dirty="0"/>
              <a:t>，推荐系统对于某个用户的推荐的输出形式一般为</a:t>
            </a:r>
            <a:r>
              <a:rPr lang="en-US" altLang="zh-CN" dirty="0" err="1"/>
              <a:t>JSON</a:t>
            </a:r>
            <a:r>
              <a:rPr lang="zh-CN" altLang="en-US" dirty="0"/>
              <a:t>列表，</a:t>
            </a:r>
            <a:r>
              <a:rPr lang="en-US" altLang="zh-CN" dirty="0" smtClean="0"/>
              <a:t>JSON</a:t>
            </a:r>
            <a:r>
              <a:rPr lang="zh-CN" altLang="en-US" dirty="0" smtClean="0"/>
              <a:t>列</a:t>
            </a:r>
            <a:r>
              <a:rPr lang="zh-CN" altLang="en-US" dirty="0"/>
              <a:t>表包含了物品的基本信息，然后由前端负责在具体的业务场景下进行渲染。</a:t>
            </a:r>
            <a:endParaRPr lang="zh-CN" altLang="en-US" dirty="0"/>
          </a:p>
          <a:p>
            <a:pPr>
              <a:lnSpc>
                <a:spcPct val="150000"/>
              </a:lnSpc>
            </a:pPr>
            <a:endParaRPr lang="zh-CN" altLang="en-US" dirty="0"/>
          </a:p>
          <a:p>
            <a:pPr>
              <a:lnSpc>
                <a:spcPct val="150000"/>
              </a:lnSpc>
            </a:pPr>
            <a:endParaRPr lang="zh-CN" altLang="en-US" dirty="0"/>
          </a:p>
        </p:txBody>
      </p:sp>
      <p:pic>
        <p:nvPicPr>
          <p:cNvPr id="34" name="图片 33"/>
          <p:cNvPicPr>
            <a:picLocks noChangeAspect="1"/>
          </p:cNvPicPr>
          <p:nvPr/>
        </p:nvPicPr>
        <p:blipFill>
          <a:blip r:embed="rId1" cstate="print"/>
          <a:stretch>
            <a:fillRect/>
          </a:stretch>
        </p:blipFill>
        <p:spPr>
          <a:xfrm>
            <a:off x="3129093" y="2269523"/>
            <a:ext cx="4712647" cy="4195447"/>
          </a:xfrm>
          <a:prstGeom prst="rect">
            <a:avLst/>
          </a:prstGeom>
        </p:spPr>
      </p:pic>
    </p:spTree>
  </p:cSld>
  <p:clrMapOvr>
    <a:masterClrMapping/>
  </p:clrMapOvr>
  <p:transition spd="med"/>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0" dirty="0" smtClean="0"/>
              <a:t>2.4.2 </a:t>
            </a:r>
            <a:r>
              <a:rPr lang="zh-CN" altLang="en-US" b="0" dirty="0" smtClean="0"/>
              <a:t>前</a:t>
            </a:r>
            <a:r>
              <a:rPr lang="zh-CN" altLang="en-US" b="0" dirty="0"/>
              <a:t>端埋点接口</a:t>
            </a:r>
            <a:endParaRPr lang="zh-CN" altLang="en-US" b="0" dirty="0"/>
          </a:p>
        </p:txBody>
      </p:sp>
      <p:sp>
        <p:nvSpPr>
          <p:cNvPr id="3" name="文本占位符 2"/>
          <p:cNvSpPr>
            <a:spLocks noGrp="1"/>
          </p:cNvSpPr>
          <p:nvPr>
            <p:ph type="body" idx="1"/>
          </p:nvPr>
        </p:nvSpPr>
        <p:spPr>
          <a:xfrm>
            <a:off x="609600" y="1155033"/>
            <a:ext cx="6000925" cy="4826317"/>
          </a:xfrm>
        </p:spPr>
        <p:txBody>
          <a:bodyPr/>
          <a:lstStyle/>
          <a:p>
            <a:pPr>
              <a:lnSpc>
                <a:spcPct val="150000"/>
              </a:lnSpc>
            </a:pPr>
            <a:r>
              <a:rPr lang="zh-CN" altLang="en-US" dirty="0">
                <a:solidFill>
                  <a:srgbClr val="0000FF"/>
                </a:solidFill>
              </a:rPr>
              <a:t>前端埋点接</a:t>
            </a:r>
            <a:r>
              <a:rPr lang="zh-CN" altLang="en-US" dirty="0" smtClean="0">
                <a:solidFill>
                  <a:srgbClr val="0000FF"/>
                </a:solidFill>
              </a:rPr>
              <a:t>口</a:t>
            </a:r>
            <a:r>
              <a:rPr lang="zh-CN" altLang="en-US" dirty="0" smtClean="0"/>
              <a:t>：</a:t>
            </a:r>
            <a:r>
              <a:rPr lang="zh-CN" altLang="en-US" dirty="0" smtClean="0"/>
              <a:t>由</a:t>
            </a:r>
            <a:r>
              <a:rPr lang="zh-CN" altLang="en-US" dirty="0"/>
              <a:t>于平台上用户对物品的访问可能来源于</a:t>
            </a:r>
            <a:r>
              <a:rPr lang="zh-CN" altLang="en-US" u="sng" dirty="0"/>
              <a:t>推荐、搜</a:t>
            </a:r>
            <a:r>
              <a:rPr lang="zh-CN" altLang="en-US" u="sng" dirty="0" smtClean="0"/>
              <a:t>索、运</a:t>
            </a:r>
            <a:r>
              <a:rPr lang="zh-CN" altLang="en-US" u="sng" dirty="0"/>
              <a:t>营活动页</a:t>
            </a:r>
            <a:r>
              <a:rPr lang="zh-CN" altLang="en-US" dirty="0" smtClean="0"/>
              <a:t>等不同场</a:t>
            </a:r>
            <a:r>
              <a:rPr lang="zh-CN" altLang="en-US" dirty="0"/>
              <a:t>景，为了标识出推荐产生的点击</a:t>
            </a:r>
            <a:r>
              <a:rPr lang="en-US" altLang="zh-CN" dirty="0"/>
              <a:t>/</a:t>
            </a:r>
            <a:r>
              <a:rPr lang="zh-CN" altLang="en-US" dirty="0"/>
              <a:t>转化</a:t>
            </a:r>
            <a:r>
              <a:rPr lang="en-US" altLang="zh-CN" dirty="0"/>
              <a:t>/</a:t>
            </a:r>
            <a:r>
              <a:rPr lang="zh-CN" altLang="en-US" dirty="0"/>
              <a:t>停留时长，我们需要在埋点中加入推荐相关的参数</a:t>
            </a:r>
            <a:r>
              <a:rPr lang="zh-CN" altLang="en-US" dirty="0" smtClean="0"/>
              <a:t>，将来用来评估推荐算法的性能，便于更有效的迭代推荐算法。</a:t>
            </a:r>
            <a:endParaRPr lang="en-US" altLang="zh-CN" dirty="0" smtClean="0"/>
          </a:p>
          <a:p>
            <a:pPr>
              <a:lnSpc>
                <a:spcPct val="150000"/>
              </a:lnSpc>
            </a:pPr>
            <a:r>
              <a:rPr lang="zh-CN" altLang="en-US" dirty="0" smtClean="0"/>
              <a:t>右图</a:t>
            </a:r>
            <a:r>
              <a:rPr lang="zh-CN" altLang="en-US" dirty="0"/>
              <a:t>展示了埋点开发测试的一般流程。</a:t>
            </a:r>
            <a:endParaRPr lang="zh-CN" altLang="en-US" dirty="0"/>
          </a:p>
          <a:p>
            <a:pPr>
              <a:lnSpc>
                <a:spcPct val="150000"/>
              </a:lnSpc>
            </a:pPr>
            <a:endParaRPr lang="zh-CN" altLang="en-US" dirty="0"/>
          </a:p>
          <a:p>
            <a:pPr>
              <a:lnSpc>
                <a:spcPct val="150000"/>
              </a:lnSpc>
            </a:pPr>
            <a:endParaRPr lang="zh-CN" altLang="en-US" dirty="0"/>
          </a:p>
        </p:txBody>
      </p:sp>
      <p:pic>
        <p:nvPicPr>
          <p:cNvPr id="5" name="图片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6876116" y="1301065"/>
            <a:ext cx="4281241" cy="5143279"/>
          </a:xfrm>
          <a:prstGeom prst="rect">
            <a:avLst/>
          </a:prstGeom>
        </p:spPr>
      </p:pic>
    </p:spTree>
  </p:cSld>
  <p:clrMapOvr>
    <a:masterClrMapping/>
  </p:clrMapOvr>
  <p:transition spd="med"/>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0" dirty="0" smtClean="0"/>
              <a:t>2.4.3 </a:t>
            </a:r>
            <a:r>
              <a:rPr lang="zh-CN" altLang="en-US" b="0" dirty="0" smtClean="0"/>
              <a:t>前</a:t>
            </a:r>
            <a:r>
              <a:rPr lang="zh-CN" altLang="en-US" b="0" dirty="0"/>
              <a:t>端打底接口</a:t>
            </a:r>
            <a:endParaRPr lang="zh-CN" altLang="en-US" b="0" dirty="0"/>
          </a:p>
        </p:txBody>
      </p:sp>
      <p:sp>
        <p:nvSpPr>
          <p:cNvPr id="3" name="文本占位符 2"/>
          <p:cNvSpPr>
            <a:spLocks noGrp="1"/>
          </p:cNvSpPr>
          <p:nvPr>
            <p:ph type="body" idx="1"/>
          </p:nvPr>
        </p:nvSpPr>
        <p:spPr/>
        <p:txBody>
          <a:bodyPr/>
          <a:lstStyle/>
          <a:p>
            <a:pPr>
              <a:lnSpc>
                <a:spcPct val="150000"/>
              </a:lnSpc>
            </a:pPr>
            <a:r>
              <a:rPr lang="zh-CN" altLang="en-US" sz="1800" dirty="0">
                <a:solidFill>
                  <a:srgbClr val="0000FF"/>
                </a:solidFill>
              </a:rPr>
              <a:t>前端打底接</a:t>
            </a:r>
            <a:r>
              <a:rPr lang="zh-CN" altLang="en-US" sz="1800" dirty="0" smtClean="0">
                <a:solidFill>
                  <a:srgbClr val="0000FF"/>
                </a:solidFill>
              </a:rPr>
              <a:t>口</a:t>
            </a:r>
            <a:r>
              <a:rPr lang="zh-CN" altLang="en-US" sz="1800" dirty="0" smtClean="0"/>
              <a:t>：</a:t>
            </a:r>
            <a:r>
              <a:rPr lang="zh-CN" altLang="en-US" sz="1800" u="sng" dirty="0" smtClean="0"/>
              <a:t>打底就是兜底</a:t>
            </a:r>
            <a:r>
              <a:rPr lang="zh-CN" altLang="en-US" sz="1800" dirty="0" smtClean="0"/>
              <a:t>。</a:t>
            </a:r>
            <a:r>
              <a:rPr lang="zh-CN" altLang="en-US" sz="1800" dirty="0" smtClean="0"/>
              <a:t>生</a:t>
            </a:r>
            <a:r>
              <a:rPr lang="zh-CN" altLang="en-US" sz="1800" dirty="0"/>
              <a:t>产环境下的推荐系统通过集群和分布式等来保证其高可用。可是，由于机房故障，客户端网络故障以及硬件故障等使得推荐系统瘫痪。这就要求我们前端必须有打底策略，在推荐系统无法返回数据时，保证具体业务仍然能够显示推荐结果，</a:t>
            </a:r>
            <a:r>
              <a:rPr lang="zh-CN" altLang="en-US" sz="1800" dirty="0">
                <a:solidFill>
                  <a:srgbClr val="0000FF"/>
                </a:solidFill>
              </a:rPr>
              <a:t>不能出现“空框”</a:t>
            </a:r>
            <a:r>
              <a:rPr lang="zh-CN" altLang="en-US" sz="1800" dirty="0"/>
              <a:t>。</a:t>
            </a:r>
            <a:endParaRPr lang="zh-CN" altLang="en-US" sz="1800" dirty="0"/>
          </a:p>
          <a:p>
            <a:pPr>
              <a:lnSpc>
                <a:spcPct val="150000"/>
              </a:lnSpc>
            </a:pPr>
            <a:endParaRPr lang="zh-CN" altLang="en-US" dirty="0"/>
          </a:p>
          <a:p>
            <a:pPr>
              <a:lnSpc>
                <a:spcPct val="150000"/>
              </a:lnSpc>
            </a:pPr>
            <a:endParaRPr lang="zh-CN" altLang="en-US" dirty="0"/>
          </a:p>
        </p:txBody>
      </p:sp>
      <p:pic>
        <p:nvPicPr>
          <p:cNvPr id="6" name="图片 5"/>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3062804" y="2735976"/>
            <a:ext cx="5928337" cy="3470515"/>
          </a:xfrm>
          <a:prstGeom prst="rect">
            <a:avLst/>
          </a:prstGeom>
        </p:spPr>
      </p:pic>
    </p:spTree>
  </p:cSld>
  <p:clrMapOvr>
    <a:masterClrMapping/>
  </p:clrMapOvr>
  <p:transition spd="med"/>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0" dirty="0" smtClean="0"/>
              <a:t>2.4.4 </a:t>
            </a:r>
            <a:r>
              <a:rPr lang="zh-CN" altLang="en-US" b="0" dirty="0" smtClean="0"/>
              <a:t>读</a:t>
            </a:r>
            <a:r>
              <a:rPr lang="zh-CN" altLang="en-US" b="0" dirty="0"/>
              <a:t>取数据接口</a:t>
            </a:r>
            <a:endParaRPr lang="zh-CN" altLang="en-US" b="0" dirty="0"/>
          </a:p>
        </p:txBody>
      </p:sp>
      <p:sp>
        <p:nvSpPr>
          <p:cNvPr id="3" name="文本占位符 2"/>
          <p:cNvSpPr>
            <a:spLocks noGrp="1"/>
          </p:cNvSpPr>
          <p:nvPr>
            <p:ph type="body" idx="1"/>
          </p:nvPr>
        </p:nvSpPr>
        <p:spPr/>
        <p:txBody>
          <a:bodyPr/>
          <a:lstStyle/>
          <a:p>
            <a:pPr>
              <a:lnSpc>
                <a:spcPct val="150000"/>
              </a:lnSpc>
            </a:pPr>
            <a:r>
              <a:rPr lang="zh-CN" altLang="en-US" dirty="0">
                <a:solidFill>
                  <a:srgbClr val="0000FF"/>
                </a:solidFill>
              </a:rPr>
              <a:t>读取数据接</a:t>
            </a:r>
            <a:r>
              <a:rPr lang="zh-CN" altLang="en-US" dirty="0" smtClean="0">
                <a:solidFill>
                  <a:srgbClr val="0000FF"/>
                </a:solidFill>
              </a:rPr>
              <a:t>口</a:t>
            </a:r>
            <a:r>
              <a:rPr lang="zh-CN" altLang="en-US" dirty="0" smtClean="0"/>
              <a:t>：</a:t>
            </a:r>
            <a:r>
              <a:rPr lang="zh-CN" altLang="en-US" dirty="0" smtClean="0"/>
              <a:t>推</a:t>
            </a:r>
            <a:r>
              <a:rPr lang="zh-CN" altLang="en-US" dirty="0"/>
              <a:t>荐系统需要访问用户总库，物品总库和用户交互数据等结构化数据，以此来产生推荐</a:t>
            </a:r>
            <a:r>
              <a:rPr lang="zh-CN" altLang="en-US" dirty="0" smtClean="0"/>
              <a:t>。</a:t>
            </a:r>
            <a:endParaRPr lang="en-US" altLang="zh-CN" dirty="0" smtClean="0"/>
          </a:p>
          <a:p>
            <a:pPr>
              <a:lnSpc>
                <a:spcPct val="150000"/>
              </a:lnSpc>
            </a:pPr>
            <a:r>
              <a:rPr lang="zh-CN" altLang="en-US" dirty="0" smtClean="0"/>
              <a:t>在</a:t>
            </a:r>
            <a:r>
              <a:rPr lang="zh-CN" altLang="en-US" dirty="0"/>
              <a:t>生产环境下，由于用户和物品数量巨大，一般需要采用数据仓库，分布式存储等策略实现大数据下的数据读取。这些底层接口应该对算法层保持隔离。推荐系统通过读取数据接口即可获得对应的数据，而不需要关心具体的存储策</a:t>
            </a:r>
            <a:r>
              <a:rPr lang="zh-CN" altLang="en-US" dirty="0" smtClean="0"/>
              <a:t>略，</a:t>
            </a:r>
            <a:r>
              <a:rPr lang="zh-CN" altLang="en-US" dirty="0" smtClean="0">
                <a:solidFill>
                  <a:srgbClr val="0000FF"/>
                </a:solidFill>
              </a:rPr>
              <a:t>类似于</a:t>
            </a:r>
            <a:r>
              <a:rPr lang="en-US" altLang="zh-CN" dirty="0" smtClean="0">
                <a:solidFill>
                  <a:srgbClr val="0000FF"/>
                </a:solidFill>
              </a:rPr>
              <a:t>Web MVC</a:t>
            </a:r>
            <a:r>
              <a:rPr lang="zh-CN" altLang="en-US" dirty="0" smtClean="0">
                <a:solidFill>
                  <a:srgbClr val="0000FF"/>
                </a:solidFill>
              </a:rPr>
              <a:t>开发模式中的数据访问层</a:t>
            </a:r>
            <a:r>
              <a:rPr lang="zh-CN" altLang="en-US" dirty="0" smtClean="0"/>
              <a:t>。</a:t>
            </a:r>
            <a:endParaRPr lang="zh-CN" altLang="en-US" dirty="0"/>
          </a:p>
          <a:p>
            <a:pPr>
              <a:lnSpc>
                <a:spcPct val="150000"/>
              </a:lnSpc>
            </a:pPr>
            <a:endParaRPr lang="zh-CN" altLang="en-US" dirty="0"/>
          </a:p>
          <a:p>
            <a:pPr>
              <a:lnSpc>
                <a:spcPct val="150000"/>
              </a:lnSpc>
            </a:pPr>
            <a:endParaRPr lang="zh-CN" altLang="en-US" dirty="0"/>
          </a:p>
        </p:txBody>
      </p:sp>
    </p:spTree>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solidFill>
                  <a:srgbClr val="0000FF"/>
                </a:solidFill>
              </a:rPr>
              <a:t>本章目录</a:t>
            </a:r>
            <a:endParaRPr lang="zh-CN" altLang="en-US" dirty="0">
              <a:solidFill>
                <a:srgbClr val="0000FF"/>
              </a:solidFill>
            </a:endParaRPr>
          </a:p>
        </p:txBody>
      </p:sp>
      <p:pic>
        <p:nvPicPr>
          <p:cNvPr id="6" name="图片 5"/>
          <p:cNvPicPr>
            <a:picLocks noChangeAspect="1"/>
          </p:cNvPicPr>
          <p:nvPr/>
        </p:nvPicPr>
        <p:blipFill>
          <a:blip r:embed="rId1"/>
          <a:stretch>
            <a:fillRect/>
          </a:stretch>
        </p:blipFill>
        <p:spPr>
          <a:xfrm>
            <a:off x="1420495" y="1287145"/>
            <a:ext cx="8996045" cy="5015865"/>
          </a:xfrm>
          <a:prstGeom prst="rect">
            <a:avLst/>
          </a:prstGeom>
        </p:spPr>
      </p:pic>
      <p:sp>
        <p:nvSpPr>
          <p:cNvPr id="2" name="矩形 1"/>
          <p:cNvSpPr/>
          <p:nvPr/>
        </p:nvSpPr>
        <p:spPr>
          <a:xfrm>
            <a:off x="2626360" y="2276475"/>
            <a:ext cx="2840355" cy="1329055"/>
          </a:xfrm>
          <a:prstGeom prst="rect">
            <a:avLst/>
          </a:prstGeom>
          <a:noFill/>
          <a:ln w="25400" cap="flat">
            <a:solidFill>
              <a:srgbClr val="FF0000"/>
            </a:solidFill>
            <a:prstDash val="solid"/>
            <a:round/>
          </a:ln>
          <a:effectLst>
            <a:outerShdw blurRad="38100" dist="23000" dir="5400000" rotWithShape="0">
              <a:srgbClr val="000000">
                <a:alpha val="35000"/>
              </a:srgbClr>
            </a:outerShdw>
          </a:effectLst>
        </p:spPr>
        <p:style>
          <a:lnRef idx="0">
            <a:scrgbClr r="0" g="0" b="0"/>
          </a:lnRef>
          <a:fillRef idx="0">
            <a:scrgbClr r="0" g="0" b="0"/>
          </a:fillRef>
          <a:effectRef idx="0">
            <a:scrgbClr r="0" g="0" b="0"/>
          </a:effectRef>
          <a:fontRef idx="none"/>
        </p:style>
        <p:txBody>
          <a:bodyPr rot="0" vertOverflow="overflow" horzOverflow="overflow" vert="horz" wrap="square" lIns="45719" tIns="45719" rIns="45719" bIns="45719" numCol="1" spcCol="38100" rtlCol="0" anchor="ctr" forceAA="0">
            <a:spAutoFit/>
          </a:bodyPr>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Calibri" panose="020F0502020204030204"/>
              <a:ea typeface="Calibri" panose="020F0502020204030204"/>
              <a:cs typeface="Calibri" panose="020F0502020204030204"/>
              <a:sym typeface="Calibri" panose="020F0502020204030204"/>
            </a:endParaRPr>
          </a:p>
        </p:txBody>
      </p:sp>
    </p:spTree>
  </p:cSld>
  <p:clrMapOvr>
    <a:masterClrMapping/>
  </p:clrMapOvr>
  <p:transition spd="med"/>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0" dirty="0" smtClean="0"/>
              <a:t>2.4.5 </a:t>
            </a:r>
            <a:r>
              <a:rPr lang="en-US" altLang="zh-CN" b="0" dirty="0" err="1" smtClean="0"/>
              <a:t>ABTest</a:t>
            </a:r>
            <a:r>
              <a:rPr lang="zh-CN" altLang="en-US" b="0" dirty="0"/>
              <a:t>接口</a:t>
            </a:r>
            <a:endParaRPr lang="zh-CN" altLang="en-US" b="0" dirty="0"/>
          </a:p>
        </p:txBody>
      </p:sp>
      <p:sp>
        <p:nvSpPr>
          <p:cNvPr id="3" name="文本占位符 2"/>
          <p:cNvSpPr>
            <a:spLocks noGrp="1"/>
          </p:cNvSpPr>
          <p:nvPr>
            <p:ph type="body" idx="1"/>
          </p:nvPr>
        </p:nvSpPr>
        <p:spPr>
          <a:xfrm>
            <a:off x="609600" y="1155065"/>
            <a:ext cx="10972800" cy="2384425"/>
          </a:xfrm>
        </p:spPr>
        <p:txBody>
          <a:bodyPr>
            <a:normAutofit lnSpcReduction="10000"/>
          </a:bodyPr>
          <a:lstStyle/>
          <a:p>
            <a:pPr>
              <a:lnSpc>
                <a:spcPct val="150000"/>
              </a:lnSpc>
            </a:pPr>
            <a:r>
              <a:rPr lang="en-US" altLang="zh-CN" dirty="0" err="1">
                <a:solidFill>
                  <a:srgbClr val="0000FF"/>
                </a:solidFill>
              </a:rPr>
              <a:t>ABTest</a:t>
            </a:r>
            <a:r>
              <a:rPr lang="zh-CN" altLang="en-US" dirty="0">
                <a:solidFill>
                  <a:srgbClr val="0000FF"/>
                </a:solidFill>
              </a:rPr>
              <a:t>接</a:t>
            </a:r>
            <a:r>
              <a:rPr lang="zh-CN" altLang="en-US" dirty="0" smtClean="0">
                <a:solidFill>
                  <a:srgbClr val="0000FF"/>
                </a:solidFill>
              </a:rPr>
              <a:t>口</a:t>
            </a:r>
            <a:r>
              <a:rPr lang="zh-CN" altLang="en-US" dirty="0" smtClean="0"/>
              <a:t>：生</a:t>
            </a:r>
            <a:r>
              <a:rPr lang="zh-CN" altLang="en-US" dirty="0"/>
              <a:t>产环境下的推荐系统需要根据其具体业务不断更新迭代策略，同时，不同的业务场景下也会采取不同的算法策略处理。因此</a:t>
            </a:r>
            <a:r>
              <a:rPr lang="zh-CN" altLang="en-US" dirty="0" smtClean="0"/>
              <a:t>，</a:t>
            </a:r>
            <a:r>
              <a:rPr lang="en-US" altLang="zh-CN" u="sng" dirty="0" err="1" smtClean="0"/>
              <a:t>ABTest</a:t>
            </a:r>
            <a:r>
              <a:rPr lang="zh-CN" altLang="en-US" u="sng" dirty="0" smtClean="0"/>
              <a:t>是生产环境下使用频率较高的支撑模块</a:t>
            </a:r>
            <a:r>
              <a:rPr lang="zh-CN" altLang="en-US" dirty="0" smtClean="0"/>
              <a:t>。</a:t>
            </a:r>
            <a:endParaRPr lang="en-US" altLang="zh-CN" dirty="0" smtClean="0"/>
          </a:p>
          <a:p>
            <a:pPr>
              <a:lnSpc>
                <a:spcPct val="150000"/>
              </a:lnSpc>
            </a:pPr>
            <a:r>
              <a:rPr lang="en-US" altLang="zh-CN" dirty="0" err="1" smtClean="0"/>
              <a:t>ABTest</a:t>
            </a:r>
            <a:r>
              <a:rPr lang="zh-CN" altLang="en-US" dirty="0"/>
              <a:t>接口应该</a:t>
            </a:r>
            <a:r>
              <a:rPr lang="zh-CN" altLang="en-US" dirty="0">
                <a:solidFill>
                  <a:srgbClr val="0000FF"/>
                </a:solidFill>
              </a:rPr>
              <a:t>设计规范化</a:t>
            </a:r>
            <a:r>
              <a:rPr lang="zh-CN" altLang="en-US" dirty="0" smtClean="0"/>
              <a:t>，这样</a:t>
            </a:r>
            <a:r>
              <a:rPr lang="zh-CN" altLang="en-US" dirty="0" smtClean="0"/>
              <a:t>可以</a:t>
            </a:r>
            <a:r>
              <a:rPr lang="zh-CN" altLang="en-US" dirty="0" smtClean="0">
                <a:solidFill>
                  <a:srgbClr val="0000FF"/>
                </a:solidFill>
              </a:rPr>
              <a:t>快速和各种推荐算法适配</a:t>
            </a:r>
            <a:r>
              <a:rPr lang="zh-CN" altLang="en-US" dirty="0" smtClean="0"/>
              <a:t>，</a:t>
            </a:r>
            <a:r>
              <a:rPr lang="zh-CN" altLang="en-US" dirty="0" smtClean="0"/>
              <a:t>支撑推荐算法的快速迭代，和产品线实现</a:t>
            </a:r>
            <a:r>
              <a:rPr lang="zh-CN" altLang="en-US" dirty="0" smtClean="0">
                <a:solidFill>
                  <a:srgbClr val="0000FF"/>
                </a:solidFill>
              </a:rPr>
              <a:t>松耦合的闭环</a:t>
            </a:r>
            <a:r>
              <a:rPr lang="zh-CN" altLang="en-US" dirty="0" smtClean="0"/>
              <a:t>。</a:t>
            </a:r>
            <a:endParaRPr lang="en-US" altLang="zh-CN" dirty="0" smtClean="0"/>
          </a:p>
          <a:p>
            <a:pPr>
              <a:lnSpc>
                <a:spcPct val="150000"/>
              </a:lnSpc>
            </a:pPr>
            <a:r>
              <a:rPr lang="en-US" altLang="zh-CN" dirty="0" err="1" smtClean="0">
                <a:solidFill>
                  <a:srgbClr val="0000FF"/>
                </a:solidFill>
              </a:rPr>
              <a:t>ABTest</a:t>
            </a:r>
            <a:r>
              <a:rPr lang="zh-CN" altLang="en-US" dirty="0">
                <a:solidFill>
                  <a:srgbClr val="0000FF"/>
                </a:solidFill>
              </a:rPr>
              <a:t>接口包括</a:t>
            </a:r>
            <a:r>
              <a:rPr lang="zh-CN" altLang="en-US" dirty="0"/>
              <a:t>：召回层、排序层、推荐主体。</a:t>
            </a:r>
            <a:endParaRPr lang="en-US" altLang="zh-CN" dirty="0" smtClean="0"/>
          </a:p>
          <a:p>
            <a:pPr>
              <a:lnSpc>
                <a:spcPct val="150000"/>
              </a:lnSpc>
            </a:pPr>
            <a:endParaRPr lang="zh-CN" altLang="en-US" dirty="0"/>
          </a:p>
        </p:txBody>
      </p:sp>
      <p:pic>
        <p:nvPicPr>
          <p:cNvPr id="5" name="图片 4"/>
          <p:cNvPicPr>
            <a:picLocks noChangeAspect="1"/>
          </p:cNvPicPr>
          <p:nvPr/>
        </p:nvPicPr>
        <p:blipFill>
          <a:blip r:embed="rId1" cstate="print"/>
          <a:stretch>
            <a:fillRect/>
          </a:stretch>
        </p:blipFill>
        <p:spPr>
          <a:xfrm>
            <a:off x="8102600" y="3332480"/>
            <a:ext cx="3887470" cy="2854960"/>
          </a:xfrm>
          <a:prstGeom prst="rect">
            <a:avLst/>
          </a:prstGeom>
        </p:spPr>
      </p:pic>
    </p:spTree>
  </p:cSld>
  <p:clrMapOvr>
    <a:masterClrMapping/>
  </p:clrMapOvr>
  <p:transition spd="med"/>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0" dirty="0" smtClean="0"/>
              <a:t>2.4.6 </a:t>
            </a:r>
            <a:r>
              <a:rPr lang="zh-CN" altLang="en-US" b="0" dirty="0" smtClean="0"/>
              <a:t>指</a:t>
            </a:r>
            <a:r>
              <a:rPr lang="zh-CN" altLang="en-US" b="0" dirty="0"/>
              <a:t>标评估接</a:t>
            </a:r>
            <a:r>
              <a:rPr lang="zh-CN" altLang="en-US" b="0" dirty="0" smtClean="0"/>
              <a:t>口、监控接口</a:t>
            </a:r>
            <a:endParaRPr lang="zh-CN" altLang="en-US" b="0" dirty="0"/>
          </a:p>
        </p:txBody>
      </p:sp>
      <p:sp>
        <p:nvSpPr>
          <p:cNvPr id="3" name="文本占位符 2"/>
          <p:cNvSpPr>
            <a:spLocks noGrp="1"/>
          </p:cNvSpPr>
          <p:nvPr>
            <p:ph type="body" idx="1"/>
          </p:nvPr>
        </p:nvSpPr>
        <p:spPr>
          <a:xfrm>
            <a:off x="609600" y="1155033"/>
            <a:ext cx="10972800" cy="4465591"/>
          </a:xfrm>
        </p:spPr>
        <p:txBody>
          <a:bodyPr/>
          <a:lstStyle/>
          <a:p>
            <a:pPr>
              <a:lnSpc>
                <a:spcPct val="150000"/>
              </a:lnSpc>
              <a:buNone/>
            </a:pPr>
            <a:r>
              <a:rPr lang="en-US" altLang="zh-CN" dirty="0" smtClean="0"/>
              <a:t>	</a:t>
            </a:r>
            <a:r>
              <a:rPr lang="zh-CN" altLang="en-US" dirty="0" smtClean="0">
                <a:solidFill>
                  <a:srgbClr val="0000FF"/>
                </a:solidFill>
              </a:rPr>
              <a:t>指标评估接口、监控接口</a:t>
            </a:r>
            <a:r>
              <a:rPr lang="zh-CN" altLang="en-US" dirty="0" smtClean="0"/>
              <a:t>都是一个好的推荐系统必备的支撑模块；</a:t>
            </a:r>
            <a:endParaRPr lang="en-US" altLang="zh-CN" dirty="0" smtClean="0"/>
          </a:p>
          <a:p>
            <a:pPr>
              <a:lnSpc>
                <a:spcPct val="150000"/>
              </a:lnSpc>
            </a:pPr>
            <a:r>
              <a:rPr lang="zh-CN" altLang="en-US" dirty="0">
                <a:solidFill>
                  <a:srgbClr val="0000FF"/>
                </a:solidFill>
              </a:rPr>
              <a:t>指</a:t>
            </a:r>
            <a:r>
              <a:rPr lang="zh-CN" altLang="en-US" dirty="0" smtClean="0">
                <a:solidFill>
                  <a:srgbClr val="0000FF"/>
                </a:solidFill>
              </a:rPr>
              <a:t>标评估接口</a:t>
            </a:r>
            <a:r>
              <a:rPr lang="zh-CN" altLang="en-US" dirty="0" smtClean="0"/>
              <a:t>：</a:t>
            </a:r>
            <a:r>
              <a:rPr lang="zh-CN" altLang="en-US" dirty="0" smtClean="0"/>
              <a:t>是</a:t>
            </a:r>
            <a:r>
              <a:rPr lang="zh-CN" altLang="en-US" dirty="0"/>
              <a:t>确定推荐算法是否有效的重要途</a:t>
            </a:r>
            <a:r>
              <a:rPr lang="zh-CN" altLang="en-US" dirty="0" smtClean="0"/>
              <a:t>径，应该支持多种评估方式（离线评估、在线评估）</a:t>
            </a:r>
            <a:endParaRPr lang="zh-CN" altLang="en-US" dirty="0"/>
          </a:p>
          <a:p>
            <a:pPr>
              <a:lnSpc>
                <a:spcPct val="150000"/>
              </a:lnSpc>
              <a:buNone/>
            </a:pPr>
            <a:r>
              <a:rPr lang="en-US" altLang="zh-CN" dirty="0" smtClean="0"/>
              <a:t>		</a:t>
            </a:r>
            <a:r>
              <a:rPr lang="zh-CN" altLang="en-US" dirty="0" smtClean="0"/>
              <a:t>（</a:t>
            </a:r>
            <a:r>
              <a:rPr lang="en-US" altLang="zh-CN" dirty="0" smtClean="0"/>
              <a:t>1</a:t>
            </a:r>
            <a:r>
              <a:rPr lang="zh-CN" altLang="en-US" dirty="0" smtClean="0"/>
              <a:t>）离</a:t>
            </a:r>
            <a:r>
              <a:rPr lang="zh-CN" altLang="en-US" dirty="0"/>
              <a:t>线评估：划分训练集、测试集（</a:t>
            </a:r>
            <a:r>
              <a:rPr lang="en-US" altLang="zh-CN" dirty="0"/>
              <a:t>HR</a:t>
            </a:r>
            <a:r>
              <a:rPr lang="zh-CN" altLang="en-US" dirty="0"/>
              <a:t>，</a:t>
            </a:r>
            <a:r>
              <a:rPr lang="en-US" altLang="zh-CN" dirty="0" err="1"/>
              <a:t>NDCG</a:t>
            </a:r>
            <a:r>
              <a:rPr lang="zh-CN" altLang="en-US" dirty="0"/>
              <a:t>，</a:t>
            </a:r>
            <a:r>
              <a:rPr lang="en-US" altLang="zh-CN" dirty="0" err="1"/>
              <a:t>RMSE</a:t>
            </a:r>
            <a:r>
              <a:rPr lang="zh-CN" altLang="en-US" dirty="0"/>
              <a:t>）</a:t>
            </a:r>
            <a:endParaRPr lang="zh-CN" altLang="en-US" dirty="0"/>
          </a:p>
          <a:p>
            <a:pPr>
              <a:lnSpc>
                <a:spcPct val="150000"/>
              </a:lnSpc>
              <a:buNone/>
            </a:pPr>
            <a:r>
              <a:rPr lang="en-US" altLang="zh-CN" dirty="0" smtClean="0"/>
              <a:t>		</a:t>
            </a:r>
            <a:r>
              <a:rPr lang="zh-CN" altLang="en-US" dirty="0" smtClean="0"/>
              <a:t>（</a:t>
            </a:r>
            <a:r>
              <a:rPr lang="en-US" altLang="zh-CN" dirty="0" smtClean="0"/>
              <a:t>2</a:t>
            </a:r>
            <a:r>
              <a:rPr lang="zh-CN" altLang="en-US" dirty="0" smtClean="0"/>
              <a:t>）在</a:t>
            </a:r>
            <a:r>
              <a:rPr lang="zh-CN" altLang="en-US" dirty="0"/>
              <a:t>线评估：</a:t>
            </a:r>
            <a:r>
              <a:rPr lang="en-US" altLang="zh-CN" dirty="0"/>
              <a:t>ABTest</a:t>
            </a:r>
            <a:r>
              <a:rPr lang="zh-CN" altLang="en-US" dirty="0"/>
              <a:t>（点击率，转化</a:t>
            </a:r>
            <a:r>
              <a:rPr lang="zh-CN" altLang="en-US" dirty="0" smtClean="0"/>
              <a:t>率，留存率）</a:t>
            </a:r>
            <a:endParaRPr lang="en-US" altLang="zh-CN" dirty="0" smtClean="0"/>
          </a:p>
          <a:p>
            <a:pPr>
              <a:lnSpc>
                <a:spcPct val="150000"/>
              </a:lnSpc>
            </a:pPr>
            <a:r>
              <a:rPr lang="zh-CN" altLang="en-US" dirty="0">
                <a:solidFill>
                  <a:srgbClr val="0000FF"/>
                </a:solidFill>
              </a:rPr>
              <a:t>监</a:t>
            </a:r>
            <a:r>
              <a:rPr lang="zh-CN" altLang="en-US" dirty="0" smtClean="0">
                <a:solidFill>
                  <a:srgbClr val="0000FF"/>
                </a:solidFill>
              </a:rPr>
              <a:t>控接口</a:t>
            </a:r>
            <a:r>
              <a:rPr lang="zh-CN" altLang="en-US" dirty="0" smtClean="0"/>
              <a:t>：（</a:t>
            </a:r>
            <a:r>
              <a:rPr lang="en-US" altLang="zh-CN" dirty="0" smtClean="0"/>
              <a:t>1</a:t>
            </a:r>
            <a:r>
              <a:rPr lang="zh-CN" altLang="en-US" dirty="0" smtClean="0"/>
              <a:t>）我</a:t>
            </a:r>
            <a:r>
              <a:rPr lang="zh-CN" altLang="en-US" dirty="0"/>
              <a:t>们需要时刻监控推荐系统的运行状况，以保证平台业务的正常运</a:t>
            </a:r>
            <a:r>
              <a:rPr lang="zh-CN" altLang="en-US" dirty="0" smtClean="0"/>
              <a:t>行；（</a:t>
            </a:r>
            <a:r>
              <a:rPr lang="en-US" altLang="zh-CN" dirty="0" smtClean="0"/>
              <a:t>2</a:t>
            </a:r>
            <a:r>
              <a:rPr lang="zh-CN" altLang="en-US" dirty="0" smtClean="0"/>
              <a:t>）监</a:t>
            </a:r>
            <a:r>
              <a:rPr lang="zh-CN" altLang="en-US" dirty="0"/>
              <a:t>控平台进行效果的实时监控，以便发现用户的行为模型，系统的不足，分析后续的发力点等</a:t>
            </a:r>
            <a:endParaRPr lang="zh-CN" altLang="en-US" dirty="0"/>
          </a:p>
          <a:p>
            <a:pPr>
              <a:lnSpc>
                <a:spcPct val="150000"/>
              </a:lnSpc>
            </a:pPr>
            <a:endParaRPr lang="zh-CN" altLang="en-US" dirty="0"/>
          </a:p>
        </p:txBody>
      </p:sp>
    </p:spTree>
  </p:cSld>
  <p:clrMapOvr>
    <a:masterClrMapping/>
  </p:clrMapOvr>
  <p:transition spd="med"/>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本章</a:t>
            </a:r>
            <a:r>
              <a:rPr lang="zh-CN" altLang="en-US" dirty="0" smtClean="0"/>
              <a:t>小结</a:t>
            </a:r>
            <a:endParaRPr lang="zh-CN" altLang="en-US" dirty="0"/>
          </a:p>
        </p:txBody>
      </p:sp>
      <p:pic>
        <p:nvPicPr>
          <p:cNvPr id="2" name="图片 1"/>
          <p:cNvPicPr>
            <a:picLocks noChangeAspect="1"/>
          </p:cNvPicPr>
          <p:nvPr/>
        </p:nvPicPr>
        <p:blipFill>
          <a:blip r:embed="rId1"/>
          <a:stretch>
            <a:fillRect/>
          </a:stretch>
        </p:blipFill>
        <p:spPr>
          <a:xfrm>
            <a:off x="1311275" y="1083945"/>
            <a:ext cx="9563100" cy="5332095"/>
          </a:xfrm>
          <a:prstGeom prst="rect">
            <a:avLst/>
          </a:prstGeom>
        </p:spPr>
      </p:pic>
    </p:spTree>
  </p:cSld>
  <p:clrMapOvr>
    <a:masterClrMapping/>
  </p:clrMapOvr>
  <p:transition spd="med"/>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标题 1"/>
          <p:cNvSpPr txBox="1">
            <a:spLocks noGrp="1"/>
          </p:cNvSpPr>
          <p:nvPr>
            <p:ph type="title"/>
          </p:nvPr>
        </p:nvSpPr>
        <p:spPr>
          <a:xfrm>
            <a:off x="914400" y="2693987"/>
            <a:ext cx="10363200" cy="1470025"/>
          </a:xfrm>
          <a:prstGeom prst="rect">
            <a:avLst/>
          </a:prstGeom>
        </p:spPr>
        <p:txBody>
          <a:bodyPr/>
          <a:lstStyle/>
          <a:p>
            <a:pPr defTabSz="914400" hangingPunct="0">
              <a:spcBef>
                <a:spcPts val="0"/>
              </a:spcBef>
            </a:pPr>
            <a:r>
              <a:rPr kumimoji="1" sz="4400" b="1" dirty="0" err="1">
                <a:solidFill>
                  <a:schemeClr val="bg1"/>
                </a:solidFill>
                <a:latin typeface="+mj-ea"/>
                <a:cs typeface="Calibri" panose="020F0502020204030204"/>
              </a:rPr>
              <a:t>谢谢</a:t>
            </a:r>
            <a:endParaRPr kumimoji="1" sz="4400" b="1" dirty="0">
              <a:solidFill>
                <a:schemeClr val="bg1"/>
              </a:solidFill>
              <a:latin typeface="+mj-ea"/>
              <a:cs typeface="Calibri" panose="020F0502020204030204"/>
            </a:endParaRPr>
          </a:p>
        </p:txBody>
      </p:sp>
    </p:spTree>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en-US" altLang="zh-CN" b="0" dirty="0">
                <a:sym typeface="+mn-ea"/>
              </a:rPr>
              <a:t>1.1</a:t>
            </a:r>
            <a:r>
              <a:rPr kumimoji="1" lang="zh-CN" altLang="en-US" b="0" dirty="0">
                <a:sym typeface="+mn-ea"/>
              </a:rPr>
              <a:t>推荐系统的总体流程概览</a:t>
            </a:r>
            <a:endParaRPr kumimoji="1" lang="zh-CN" altLang="en-US" b="0" dirty="0">
              <a:sym typeface="+mn-ea"/>
            </a:endParaRPr>
          </a:p>
        </p:txBody>
      </p:sp>
      <p:sp>
        <p:nvSpPr>
          <p:cNvPr id="3" name="文本占位符 2"/>
          <p:cNvSpPr>
            <a:spLocks noGrp="1"/>
          </p:cNvSpPr>
          <p:nvPr>
            <p:ph type="body" idx="1"/>
          </p:nvPr>
        </p:nvSpPr>
        <p:spPr/>
        <p:txBody>
          <a:bodyPr/>
          <a:lstStyle/>
          <a:p>
            <a:pPr eaLnBrk="1" fontAlgn="auto" hangingPunct="1">
              <a:lnSpc>
                <a:spcPct val="150000"/>
              </a:lnSpc>
              <a:spcAft>
                <a:spcPts val="600"/>
              </a:spcAft>
            </a:pPr>
            <a:r>
              <a:rPr lang="zh-CN" altLang="en-US" sz="1800" dirty="0">
                <a:solidFill>
                  <a:srgbClr val="0000FF"/>
                </a:solidFill>
              </a:rPr>
              <a:t>从本质来看：猜你喜欢</a:t>
            </a:r>
            <a:r>
              <a:rPr lang="en-US" altLang="zh-CN" sz="1800" dirty="0">
                <a:solidFill>
                  <a:srgbClr val="0000FF"/>
                </a:solidFill>
              </a:rPr>
              <a:t>——</a:t>
            </a:r>
            <a:r>
              <a:rPr lang="zh-CN" altLang="en-US" sz="1800" dirty="0"/>
              <a:t>推荐系统就是在不清楚用户具体</a:t>
            </a:r>
            <a:r>
              <a:rPr lang="zh-CN" altLang="en-US" sz="1800" dirty="0"/>
              <a:t>需求的情况</a:t>
            </a:r>
            <a:r>
              <a:rPr lang="zh-CN" altLang="en-US" sz="1800" dirty="0" smtClean="0"/>
              <a:t>下，为</a:t>
            </a:r>
            <a:r>
              <a:rPr lang="zh-CN" altLang="en-US" sz="1800" dirty="0"/>
              <a:t>用户对海量的数据信息进行筛选，将用户可能感兴趣的信息呈现给他的技术手段。</a:t>
            </a:r>
            <a:endParaRPr lang="zh-CN" altLang="en-US" sz="1800" dirty="0"/>
          </a:p>
          <a:p>
            <a:pPr eaLnBrk="1" fontAlgn="auto" hangingPunct="1">
              <a:lnSpc>
                <a:spcPct val="150000"/>
              </a:lnSpc>
              <a:spcAft>
                <a:spcPts val="600"/>
              </a:spcAft>
            </a:pPr>
            <a:r>
              <a:rPr lang="zh-CN" altLang="en-US" sz="1800" dirty="0"/>
              <a:t>从实现原理来看，推荐系统主要是根据</a:t>
            </a:r>
            <a:r>
              <a:rPr lang="zh-CN" altLang="en-US" sz="1800" dirty="0">
                <a:solidFill>
                  <a:srgbClr val="0000FF"/>
                </a:solidFill>
              </a:rPr>
              <a:t>用户信息</a:t>
            </a:r>
            <a:r>
              <a:rPr lang="en-US" altLang="zh-CN" sz="1800" dirty="0"/>
              <a:t>(</a:t>
            </a:r>
            <a:r>
              <a:rPr lang="zh-CN" altLang="en-US" sz="1800" dirty="0"/>
              <a:t>地域、年龄、性别、职业等</a:t>
            </a:r>
            <a:r>
              <a:rPr lang="en-US" altLang="zh-CN" sz="1800" dirty="0"/>
              <a:t>)</a:t>
            </a:r>
            <a:r>
              <a:rPr lang="zh-CN" altLang="en-US" sz="1800" dirty="0"/>
              <a:t>，</a:t>
            </a:r>
            <a:r>
              <a:rPr lang="zh-CN" altLang="en-US" sz="1800" dirty="0">
                <a:solidFill>
                  <a:srgbClr val="0000FF"/>
                </a:solidFill>
              </a:rPr>
              <a:t>物品信息</a:t>
            </a:r>
            <a:r>
              <a:rPr lang="en-US" altLang="zh-CN" sz="1800" dirty="0"/>
              <a:t>(</a:t>
            </a:r>
            <a:r>
              <a:rPr lang="zh-CN" altLang="en-US" sz="1800" dirty="0"/>
              <a:t>价格，产地等</a:t>
            </a:r>
            <a:r>
              <a:rPr lang="en-US" altLang="zh-CN" sz="1800" dirty="0"/>
              <a:t>)</a:t>
            </a:r>
            <a:r>
              <a:rPr lang="zh-CN" altLang="en-US" sz="1800" dirty="0"/>
              <a:t>，以及</a:t>
            </a:r>
            <a:r>
              <a:rPr lang="zh-CN" altLang="en-US" sz="1800" dirty="0">
                <a:solidFill>
                  <a:srgbClr val="0000FF"/>
                </a:solidFill>
              </a:rPr>
              <a:t>用户对物品的历史交互记录</a:t>
            </a:r>
            <a:r>
              <a:rPr lang="en-US" altLang="zh-CN" sz="1800" dirty="0"/>
              <a:t>(</a:t>
            </a:r>
            <a:r>
              <a:rPr lang="zh-CN" altLang="en-US" sz="1800" dirty="0"/>
              <a:t>购买，点击，收藏等</a:t>
            </a:r>
            <a:r>
              <a:rPr lang="en-US" altLang="zh-CN" sz="1800" dirty="0"/>
              <a:t>)</a:t>
            </a:r>
            <a:r>
              <a:rPr lang="zh-CN" altLang="en-US" sz="1800" dirty="0"/>
              <a:t>，然后</a:t>
            </a:r>
            <a:r>
              <a:rPr lang="zh-CN" altLang="en-US" sz="1800" dirty="0">
                <a:solidFill>
                  <a:srgbClr val="0000FF"/>
                </a:solidFill>
              </a:rPr>
              <a:t>利用机器学习技术构建用户兴趣模型</a:t>
            </a:r>
            <a:r>
              <a:rPr lang="zh-CN" altLang="en-US" sz="1800" dirty="0"/>
              <a:t>，为用户筛选信息并提供精准的个性化推荐。</a:t>
            </a:r>
            <a:endParaRPr lang="zh-CN" altLang="en-US" sz="1800" dirty="0"/>
          </a:p>
          <a:p>
            <a:pPr eaLnBrk="1" fontAlgn="auto" hangingPunct="1">
              <a:lnSpc>
                <a:spcPct val="150000"/>
              </a:lnSpc>
              <a:spcAft>
                <a:spcPts val="600"/>
              </a:spcAft>
            </a:pPr>
            <a:endParaRPr lang="zh-CN" altLang="en-US" sz="1800" b="0" dirty="0"/>
          </a:p>
          <a:p>
            <a:endParaRPr lang="zh-CN" altLang="en-US" sz="1800" b="0" dirty="0"/>
          </a:p>
        </p:txBody>
      </p:sp>
      <p:pic>
        <p:nvPicPr>
          <p:cNvPr id="4" name="Picture 2" descr="âæ¨èç³»ç»âçå¾çæç´¢ç»æ"/>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8329295" y="3568700"/>
            <a:ext cx="2760980" cy="2667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en-US" altLang="zh-CN" b="0" dirty="0" smtClean="0">
                <a:sym typeface="+mn-ea"/>
              </a:rPr>
              <a:t>2.1</a:t>
            </a:r>
            <a:r>
              <a:rPr kumimoji="1" lang="zh-CN" altLang="en-US" b="0" dirty="0">
                <a:sym typeface="+mn-ea"/>
              </a:rPr>
              <a:t>推荐系统的总体流程概览</a:t>
            </a:r>
            <a:endParaRPr kumimoji="1" lang="zh-CN" altLang="en-US" b="0" dirty="0">
              <a:sym typeface="+mn-ea"/>
            </a:endParaRPr>
          </a:p>
        </p:txBody>
      </p:sp>
      <p:sp>
        <p:nvSpPr>
          <p:cNvPr id="3" name="文本占位符 2"/>
          <p:cNvSpPr>
            <a:spLocks noGrp="1"/>
          </p:cNvSpPr>
          <p:nvPr>
            <p:ph type="body" idx="1"/>
          </p:nvPr>
        </p:nvSpPr>
        <p:spPr/>
        <p:txBody>
          <a:bodyPr/>
          <a:lstStyle/>
          <a:p>
            <a:endParaRPr lang="en-US" altLang="zh-CN" dirty="0"/>
          </a:p>
          <a:p>
            <a:r>
              <a:rPr lang="zh-CN" altLang="en-US" dirty="0" smtClean="0"/>
              <a:t>在</a:t>
            </a:r>
            <a:r>
              <a:rPr lang="zh-CN" altLang="en-US" dirty="0"/>
              <a:t>生产环境下，一套完善的推荐系统要涉及到</a:t>
            </a:r>
            <a:r>
              <a:rPr lang="zh-CN" altLang="en-US" dirty="0">
                <a:solidFill>
                  <a:srgbClr val="0000FF"/>
                </a:solidFill>
              </a:rPr>
              <a:t>众多繁杂的业务流程、核心模块</a:t>
            </a:r>
            <a:r>
              <a:rPr lang="zh-CN" altLang="en-US" dirty="0"/>
              <a:t>。</a:t>
            </a:r>
            <a:endParaRPr lang="zh-CN" altLang="en-US" dirty="0"/>
          </a:p>
          <a:p>
            <a:endParaRPr lang="zh-CN" altLang="en-US" b="0" dirty="0"/>
          </a:p>
          <a:p>
            <a:pPr marL="0" indent="0">
              <a:buNone/>
            </a:pPr>
            <a:endParaRPr lang="en-US" altLang="zh-CN" dirty="0" smtClean="0"/>
          </a:p>
          <a:p>
            <a:pPr marL="0" indent="0">
              <a:buNone/>
            </a:pPr>
            <a:endParaRPr lang="en-US" altLang="zh-CN" dirty="0" smtClean="0"/>
          </a:p>
          <a:p>
            <a:endParaRPr lang="en-US" altLang="zh-CN" dirty="0" smtClean="0"/>
          </a:p>
          <a:p>
            <a:endParaRPr lang="en-US" altLang="zh-CN" dirty="0" smtClean="0"/>
          </a:p>
          <a:p>
            <a:endParaRPr lang="en-US" altLang="zh-CN" dirty="0" smtClean="0"/>
          </a:p>
          <a:p>
            <a:r>
              <a:rPr lang="zh-CN" altLang="en-US" dirty="0" smtClean="0"/>
              <a:t>本章，我们将针</a:t>
            </a:r>
            <a:r>
              <a:rPr lang="zh-CN" altLang="en-US" dirty="0" smtClean="0"/>
              <a:t>对</a:t>
            </a:r>
            <a:r>
              <a:rPr lang="zh-CN" altLang="en-US" dirty="0"/>
              <a:t>以上流程</a:t>
            </a:r>
            <a:r>
              <a:rPr lang="zh-CN" altLang="en-US" dirty="0" smtClean="0"/>
              <a:t>，分</a:t>
            </a:r>
            <a:r>
              <a:rPr lang="zh-CN" altLang="en-US" dirty="0"/>
              <a:t>别介绍各个模块。</a:t>
            </a:r>
            <a:endParaRPr lang="zh-CN" altLang="en-US" dirty="0"/>
          </a:p>
          <a:p>
            <a:endParaRPr lang="zh-CN" altLang="en-US" b="0" dirty="0"/>
          </a:p>
          <a:p>
            <a:endParaRPr lang="zh-CN" altLang="en-US" dirty="0"/>
          </a:p>
        </p:txBody>
      </p:sp>
      <p:grpSp>
        <p:nvGrpSpPr>
          <p:cNvPr id="5" name="组合 4"/>
          <p:cNvGrpSpPr/>
          <p:nvPr/>
        </p:nvGrpSpPr>
        <p:grpSpPr>
          <a:xfrm>
            <a:off x="2231625" y="2525365"/>
            <a:ext cx="6857529" cy="739036"/>
            <a:chOff x="2862668" y="2859307"/>
            <a:chExt cx="6857529" cy="739036"/>
          </a:xfrm>
        </p:grpSpPr>
        <p:sp>
          <p:nvSpPr>
            <p:cNvPr id="6" name="圆角矩形 5"/>
            <p:cNvSpPr/>
            <p:nvPr/>
          </p:nvSpPr>
          <p:spPr>
            <a:xfrm>
              <a:off x="2862668" y="2859307"/>
              <a:ext cx="902742" cy="739036"/>
            </a:xfrm>
            <a:prstGeom prst="roundRect">
              <a:avLst/>
            </a:prstGeom>
            <a:solidFill>
              <a:srgbClr val="FFCC99"/>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latin typeface="Times New Roman" panose="02020603050405020304" pitchFamily="18" charset="0"/>
                  <a:ea typeface="黑体" panose="02010609060101010101" charset="-122"/>
                  <a:cs typeface="Times New Roman" panose="02020603050405020304" pitchFamily="18" charset="0"/>
                </a:rPr>
                <a:t>数据相关</a:t>
              </a:r>
              <a:endParaRPr lang="zh-CN" altLang="en-US" dirty="0">
                <a:solidFill>
                  <a:schemeClr val="tx1"/>
                </a:solidFill>
                <a:latin typeface="Times New Roman" panose="02020603050405020304" pitchFamily="18" charset="0"/>
                <a:ea typeface="黑体" panose="02010609060101010101" charset="-122"/>
                <a:cs typeface="Times New Roman" panose="02020603050405020304" pitchFamily="18" charset="0"/>
              </a:endParaRPr>
            </a:p>
          </p:txBody>
        </p:sp>
        <p:sp>
          <p:nvSpPr>
            <p:cNvPr id="7" name="圆角矩形 6"/>
            <p:cNvSpPr/>
            <p:nvPr/>
          </p:nvSpPr>
          <p:spPr>
            <a:xfrm>
              <a:off x="4258146" y="2859307"/>
              <a:ext cx="930684" cy="739036"/>
            </a:xfrm>
            <a:prstGeom prst="roundRect">
              <a:avLst/>
            </a:prstGeom>
            <a:solidFill>
              <a:srgbClr val="FFCC99"/>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latin typeface="Times New Roman" panose="02020603050405020304" pitchFamily="18" charset="0"/>
                  <a:ea typeface="黑体" panose="02010609060101010101" charset="-122"/>
                  <a:cs typeface="Times New Roman" panose="02020603050405020304" pitchFamily="18" charset="0"/>
                </a:rPr>
                <a:t>特征工程</a:t>
              </a:r>
              <a:endParaRPr lang="zh-CN" altLang="en-US" dirty="0">
                <a:solidFill>
                  <a:schemeClr val="tx1"/>
                </a:solidFill>
                <a:latin typeface="Times New Roman" panose="02020603050405020304" pitchFamily="18" charset="0"/>
                <a:ea typeface="黑体" panose="02010609060101010101" charset="-122"/>
                <a:cs typeface="Times New Roman" panose="02020603050405020304" pitchFamily="18" charset="0"/>
              </a:endParaRPr>
            </a:p>
          </p:txBody>
        </p:sp>
        <p:sp>
          <p:nvSpPr>
            <p:cNvPr id="8" name="圆角矩形 7"/>
            <p:cNvSpPr/>
            <p:nvPr/>
          </p:nvSpPr>
          <p:spPr>
            <a:xfrm>
              <a:off x="5681566" y="2859307"/>
              <a:ext cx="930684" cy="739036"/>
            </a:xfrm>
            <a:prstGeom prst="roundRect">
              <a:avLst/>
            </a:prstGeom>
            <a:solidFill>
              <a:srgbClr val="FFCC99"/>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latin typeface="Times New Roman" panose="02020603050405020304" pitchFamily="18" charset="0"/>
                  <a:ea typeface="黑体" panose="02010609060101010101" charset="-122"/>
                  <a:cs typeface="Times New Roman" panose="02020603050405020304" pitchFamily="18" charset="0"/>
                </a:rPr>
                <a:t>推荐算法</a:t>
              </a:r>
              <a:endParaRPr lang="zh-CN" altLang="en-US" dirty="0">
                <a:solidFill>
                  <a:schemeClr val="tx1"/>
                </a:solidFill>
                <a:latin typeface="Times New Roman" panose="02020603050405020304" pitchFamily="18" charset="0"/>
                <a:ea typeface="黑体" panose="02010609060101010101" charset="-122"/>
                <a:cs typeface="Times New Roman" panose="02020603050405020304" pitchFamily="18" charset="0"/>
              </a:endParaRPr>
            </a:p>
          </p:txBody>
        </p:sp>
        <p:sp>
          <p:nvSpPr>
            <p:cNvPr id="9" name="圆角矩形 8"/>
            <p:cNvSpPr/>
            <p:nvPr/>
          </p:nvSpPr>
          <p:spPr>
            <a:xfrm>
              <a:off x="7104986" y="2859307"/>
              <a:ext cx="930684" cy="739036"/>
            </a:xfrm>
            <a:prstGeom prst="roundRect">
              <a:avLst/>
            </a:prstGeom>
            <a:solidFill>
              <a:srgbClr val="FFCC99"/>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latin typeface="Times New Roman" panose="02020603050405020304" pitchFamily="18" charset="0"/>
                  <a:ea typeface="黑体" panose="02010609060101010101" charset="-122"/>
                  <a:cs typeface="Times New Roman" panose="02020603050405020304" pitchFamily="18" charset="0"/>
                </a:rPr>
                <a:t>推荐结果</a:t>
              </a:r>
              <a:endParaRPr lang="zh-CN" altLang="en-US" dirty="0">
                <a:solidFill>
                  <a:schemeClr val="tx1"/>
                </a:solidFill>
                <a:latin typeface="Times New Roman" panose="02020603050405020304" pitchFamily="18" charset="0"/>
                <a:ea typeface="黑体" panose="02010609060101010101" charset="-122"/>
                <a:cs typeface="Times New Roman" panose="02020603050405020304" pitchFamily="18" charset="0"/>
              </a:endParaRPr>
            </a:p>
          </p:txBody>
        </p:sp>
        <p:sp>
          <p:nvSpPr>
            <p:cNvPr id="10" name="圆角矩形 9"/>
            <p:cNvSpPr/>
            <p:nvPr/>
          </p:nvSpPr>
          <p:spPr>
            <a:xfrm>
              <a:off x="8528406" y="2859307"/>
              <a:ext cx="1191791" cy="739036"/>
            </a:xfrm>
            <a:prstGeom prst="roundRect">
              <a:avLst/>
            </a:prstGeom>
            <a:solidFill>
              <a:srgbClr val="FFCC99"/>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latin typeface="Times New Roman" panose="02020603050405020304" pitchFamily="18" charset="0"/>
                  <a:ea typeface="黑体" panose="02010609060101010101" charset="-122"/>
                  <a:cs typeface="Times New Roman" panose="02020603050405020304" pitchFamily="18" charset="0"/>
                </a:rPr>
                <a:t>提供</a:t>
              </a:r>
              <a:r>
                <a:rPr lang="en-US" altLang="zh-CN" dirty="0" smtClean="0">
                  <a:solidFill>
                    <a:schemeClr val="tx1"/>
                  </a:solidFill>
                  <a:latin typeface="Times New Roman" panose="02020603050405020304" pitchFamily="18" charset="0"/>
                  <a:ea typeface="黑体" panose="02010609060101010101" charset="-122"/>
                  <a:cs typeface="Times New Roman" panose="02020603050405020304" pitchFamily="18" charset="0"/>
                </a:rPr>
                <a:t>Web</a:t>
              </a:r>
              <a:r>
                <a:rPr lang="zh-CN" altLang="en-US" dirty="0" smtClean="0">
                  <a:solidFill>
                    <a:schemeClr val="tx1"/>
                  </a:solidFill>
                  <a:latin typeface="Times New Roman" panose="02020603050405020304" pitchFamily="18" charset="0"/>
                  <a:ea typeface="黑体" panose="02010609060101010101" charset="-122"/>
                  <a:cs typeface="Times New Roman" panose="02020603050405020304" pitchFamily="18" charset="0"/>
                </a:rPr>
                <a:t>服务</a:t>
              </a:r>
              <a:endParaRPr lang="zh-CN" altLang="en-US" dirty="0">
                <a:solidFill>
                  <a:schemeClr val="tx1"/>
                </a:solidFill>
                <a:latin typeface="Times New Roman" panose="02020603050405020304" pitchFamily="18" charset="0"/>
                <a:ea typeface="黑体" panose="02010609060101010101" charset="-122"/>
                <a:cs typeface="Times New Roman" panose="02020603050405020304" pitchFamily="18" charset="0"/>
              </a:endParaRPr>
            </a:p>
          </p:txBody>
        </p:sp>
        <p:cxnSp>
          <p:nvCxnSpPr>
            <p:cNvPr id="11" name="直接箭头连接符 10"/>
            <p:cNvCxnSpPr>
              <a:stCxn id="6" idx="3"/>
              <a:endCxn id="7" idx="1"/>
            </p:cNvCxnSpPr>
            <p:nvPr/>
          </p:nvCxnSpPr>
          <p:spPr>
            <a:xfrm>
              <a:off x="3765410" y="3228825"/>
              <a:ext cx="492736" cy="0"/>
            </a:xfrm>
            <a:prstGeom prst="straightConnector1">
              <a:avLst/>
            </a:prstGeom>
            <a:ln w="28575">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a:stCxn id="7" idx="3"/>
              <a:endCxn id="8" idx="1"/>
            </p:cNvCxnSpPr>
            <p:nvPr/>
          </p:nvCxnSpPr>
          <p:spPr>
            <a:xfrm>
              <a:off x="5188830" y="3228825"/>
              <a:ext cx="492736" cy="0"/>
            </a:xfrm>
            <a:prstGeom prst="straightConnector1">
              <a:avLst/>
            </a:prstGeom>
            <a:ln w="28575">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a:stCxn id="8" idx="3"/>
              <a:endCxn id="9" idx="1"/>
            </p:cNvCxnSpPr>
            <p:nvPr/>
          </p:nvCxnSpPr>
          <p:spPr>
            <a:xfrm>
              <a:off x="6612250" y="3228825"/>
              <a:ext cx="492736" cy="0"/>
            </a:xfrm>
            <a:prstGeom prst="straightConnector1">
              <a:avLst/>
            </a:prstGeom>
            <a:ln w="28575">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a:stCxn id="9" idx="3"/>
              <a:endCxn id="10" idx="1"/>
            </p:cNvCxnSpPr>
            <p:nvPr/>
          </p:nvCxnSpPr>
          <p:spPr>
            <a:xfrm>
              <a:off x="8035670" y="3228825"/>
              <a:ext cx="492736" cy="0"/>
            </a:xfrm>
            <a:prstGeom prst="straightConnector1">
              <a:avLst/>
            </a:prstGeom>
            <a:ln w="28575">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en-US" altLang="zh-CN" b="0" dirty="0" smtClean="0">
                <a:sym typeface="+mn-ea"/>
              </a:rPr>
              <a:t>2.1.1</a:t>
            </a:r>
            <a:r>
              <a:rPr kumimoji="1" lang="zh-CN" altLang="en-US" b="0" dirty="0">
                <a:sym typeface="+mn-ea"/>
              </a:rPr>
              <a:t>数据相关模块</a:t>
            </a:r>
            <a:endParaRPr kumimoji="1" lang="zh-CN" altLang="en-US" b="0" dirty="0">
              <a:sym typeface="+mn-ea"/>
            </a:endParaRPr>
          </a:p>
        </p:txBody>
      </p:sp>
      <p:sp>
        <p:nvSpPr>
          <p:cNvPr id="3" name="文本占位符 2"/>
          <p:cNvSpPr>
            <a:spLocks noGrp="1"/>
          </p:cNvSpPr>
          <p:nvPr>
            <p:ph type="body" idx="1"/>
          </p:nvPr>
        </p:nvSpPr>
        <p:spPr>
          <a:xfrm>
            <a:off x="609600" y="1155065"/>
            <a:ext cx="10972800" cy="4543425"/>
          </a:xfrm>
        </p:spPr>
        <p:txBody>
          <a:bodyPr>
            <a:normAutofit lnSpcReduction="10000"/>
          </a:bodyPr>
          <a:lstStyle/>
          <a:p>
            <a:pPr>
              <a:lnSpc>
                <a:spcPct val="150000"/>
              </a:lnSpc>
            </a:pPr>
            <a:r>
              <a:rPr lang="zh-CN" altLang="en-US" sz="1800" dirty="0">
                <a:solidFill>
                  <a:srgbClr val="0000FF"/>
                </a:solidFill>
              </a:rPr>
              <a:t>数据收集</a:t>
            </a:r>
            <a:endParaRPr lang="zh-CN" altLang="en-US" sz="1800" dirty="0">
              <a:solidFill>
                <a:srgbClr val="0000FF"/>
              </a:solidFill>
            </a:endParaRPr>
          </a:p>
          <a:p>
            <a:pPr lvl="1">
              <a:lnSpc>
                <a:spcPct val="150000"/>
              </a:lnSpc>
            </a:pPr>
            <a:r>
              <a:rPr lang="zh-CN" altLang="en-US" sz="1600" dirty="0"/>
              <a:t>推荐模型的构建需要收集很多数据，包括：</a:t>
            </a:r>
            <a:r>
              <a:rPr lang="zh-CN" altLang="en-US" sz="1600" u="sng" dirty="0"/>
              <a:t>用户信息、物品信息、用户对物品的历史交</a:t>
            </a:r>
            <a:r>
              <a:rPr lang="zh-CN" altLang="en-US" sz="1600" u="sng" dirty="0" smtClean="0"/>
              <a:t>互数据</a:t>
            </a:r>
            <a:r>
              <a:rPr lang="zh-CN" altLang="en-US" sz="1600" dirty="0" smtClean="0"/>
              <a:t>。</a:t>
            </a:r>
            <a:endParaRPr lang="en-US" altLang="zh-CN" sz="1600" dirty="0" smtClean="0"/>
          </a:p>
          <a:p>
            <a:pPr lvl="1">
              <a:lnSpc>
                <a:spcPct val="150000"/>
              </a:lnSpc>
            </a:pPr>
            <a:r>
              <a:rPr lang="zh-CN" altLang="en-US" sz="1600" dirty="0" smtClean="0"/>
              <a:t>推荐算法是典型的机器学习算法</a:t>
            </a:r>
            <a:r>
              <a:rPr lang="zh-CN" altLang="en-US" sz="1600" dirty="0" smtClean="0"/>
              <a:t>，再</a:t>
            </a:r>
            <a:r>
              <a:rPr lang="zh-CN" altLang="en-US" sz="1600" dirty="0"/>
              <a:t>好的推荐算法也需要收集到足够</a:t>
            </a:r>
            <a:r>
              <a:rPr lang="zh-CN" altLang="en-US" sz="1600" dirty="0" smtClean="0"/>
              <a:t>的数</a:t>
            </a:r>
            <a:r>
              <a:rPr lang="zh-CN" altLang="en-US" sz="1600" dirty="0"/>
              <a:t>据来训练其模型；数据收集模块是整个</a:t>
            </a:r>
            <a:r>
              <a:rPr lang="zh-CN" altLang="en-US" sz="1600" dirty="0">
                <a:solidFill>
                  <a:srgbClr val="0000FF"/>
                </a:solidFill>
              </a:rPr>
              <a:t>推荐系统的基础和关键</a:t>
            </a:r>
            <a:r>
              <a:rPr lang="zh-CN" altLang="en-US" sz="1600" dirty="0"/>
              <a:t>部分</a:t>
            </a:r>
            <a:r>
              <a:rPr lang="zh-CN" altLang="en-US" sz="1600" dirty="0" smtClean="0"/>
              <a:t>。</a:t>
            </a:r>
            <a:endParaRPr lang="en-US" altLang="zh-CN" sz="1600" dirty="0" smtClean="0"/>
          </a:p>
          <a:p>
            <a:pPr lvl="1">
              <a:lnSpc>
                <a:spcPct val="150000"/>
              </a:lnSpc>
            </a:pPr>
            <a:r>
              <a:rPr lang="zh-CN" altLang="en-US" sz="1600" dirty="0" smtClean="0"/>
              <a:t>中间</a:t>
            </a:r>
            <a:r>
              <a:rPr lang="zh-CN" altLang="en-US" sz="1600" dirty="0"/>
              <a:t>也有很多技巧性的</a:t>
            </a:r>
            <a:r>
              <a:rPr lang="zh-CN" altLang="en-US" sz="1600" u="sng" dirty="0"/>
              <a:t>工程实践</a:t>
            </a:r>
            <a:r>
              <a:rPr lang="zh-CN" altLang="en-US" sz="1600" dirty="0"/>
              <a:t>，比如：</a:t>
            </a:r>
            <a:r>
              <a:rPr lang="en-US" altLang="zh-CN" sz="1600" dirty="0"/>
              <a:t>1</a:t>
            </a:r>
            <a:r>
              <a:rPr lang="zh-CN" altLang="en-US" sz="1600" dirty="0"/>
              <a:t>）页面前端埋点、</a:t>
            </a:r>
            <a:r>
              <a:rPr lang="en-US" altLang="zh-CN" sz="1600" dirty="0"/>
              <a:t>2</a:t>
            </a:r>
            <a:r>
              <a:rPr lang="zh-CN" altLang="en-US" sz="1600" dirty="0"/>
              <a:t>）用户日志报告等；</a:t>
            </a:r>
            <a:endParaRPr lang="zh-CN" altLang="en-US" sz="1600" dirty="0"/>
          </a:p>
          <a:p>
            <a:pPr>
              <a:lnSpc>
                <a:spcPct val="150000"/>
              </a:lnSpc>
            </a:pPr>
            <a:endParaRPr lang="zh-CN" altLang="en-US" sz="1800" b="0" dirty="0"/>
          </a:p>
          <a:p>
            <a:pPr>
              <a:lnSpc>
                <a:spcPct val="150000"/>
              </a:lnSpc>
            </a:pPr>
            <a:r>
              <a:rPr lang="zh-CN" altLang="en-US" sz="1800" dirty="0">
                <a:solidFill>
                  <a:srgbClr val="0000FF"/>
                </a:solidFill>
              </a:rPr>
              <a:t>数据处理</a:t>
            </a:r>
            <a:endParaRPr lang="zh-CN" altLang="en-US" sz="1800" dirty="0">
              <a:solidFill>
                <a:srgbClr val="0000FF"/>
              </a:solidFill>
            </a:endParaRPr>
          </a:p>
          <a:p>
            <a:pPr lvl="1">
              <a:lnSpc>
                <a:spcPct val="150000"/>
              </a:lnSpc>
            </a:pPr>
            <a:r>
              <a:rPr lang="zh-CN" altLang="en-US" sz="1600" dirty="0"/>
              <a:t>原始的数据（</a:t>
            </a:r>
            <a:r>
              <a:rPr lang="en-US" altLang="zh-CN" sz="1600" dirty="0"/>
              <a:t>raw data</a:t>
            </a:r>
            <a:r>
              <a:rPr lang="zh-CN" altLang="en-US" sz="1600" dirty="0"/>
              <a:t>）很多是非结构化的，甚至会含有脏数据</a:t>
            </a:r>
            <a:r>
              <a:rPr lang="zh-CN" altLang="en-US" sz="1600" dirty="0" smtClean="0"/>
              <a:t>。</a:t>
            </a:r>
            <a:endParaRPr lang="en-US" altLang="zh-CN" sz="1600" dirty="0" smtClean="0"/>
          </a:p>
          <a:p>
            <a:pPr lvl="1">
              <a:lnSpc>
                <a:spcPct val="150000"/>
              </a:lnSpc>
            </a:pPr>
            <a:r>
              <a:rPr lang="zh-CN" altLang="en-US" sz="1600" dirty="0" smtClean="0">
                <a:solidFill>
                  <a:srgbClr val="0000FF"/>
                </a:solidFill>
              </a:rPr>
              <a:t>数据处理</a:t>
            </a:r>
            <a:r>
              <a:rPr lang="zh-CN" altLang="en-US" sz="1600" dirty="0">
                <a:solidFill>
                  <a:srgbClr val="0000FF"/>
                </a:solidFill>
              </a:rPr>
              <a:t>模块</a:t>
            </a:r>
            <a:r>
              <a:rPr lang="zh-CN" altLang="en-US" sz="1600" dirty="0"/>
              <a:t>：从收集到的原始数据中</a:t>
            </a:r>
            <a:r>
              <a:rPr lang="zh-CN" altLang="en-US" sz="1600" dirty="0">
                <a:solidFill>
                  <a:srgbClr val="0000FF"/>
                </a:solidFill>
              </a:rPr>
              <a:t>提取关键结构化信息</a:t>
            </a:r>
            <a:r>
              <a:rPr lang="en-US" altLang="zh-CN" sz="1600" dirty="0"/>
              <a:t>(</a:t>
            </a:r>
            <a:r>
              <a:rPr lang="zh-CN" altLang="en-US" sz="1600" dirty="0"/>
              <a:t>拿电商行业来说，用户的购买历史、收藏记录、点击历史、浏览时间、物品的种类等都是关键信息</a:t>
            </a:r>
            <a:r>
              <a:rPr lang="en-US" altLang="zh-CN" sz="1600" dirty="0"/>
              <a:t>)</a:t>
            </a:r>
            <a:r>
              <a:rPr lang="zh-CN" altLang="en-US" sz="1600" dirty="0"/>
              <a:t>，要根据一定的规则对其进行数据清洗，保证数据的质量。</a:t>
            </a:r>
            <a:endParaRPr lang="zh-CN" altLang="en-US" sz="1600" dirty="0"/>
          </a:p>
          <a:p>
            <a:pPr lvl="1">
              <a:lnSpc>
                <a:spcPct val="150000"/>
              </a:lnSpc>
            </a:pPr>
            <a:r>
              <a:rPr lang="zh-CN" altLang="en-US" sz="1600" dirty="0"/>
              <a:t>同</a:t>
            </a:r>
            <a:r>
              <a:rPr lang="zh-CN" altLang="en-US" sz="1600" dirty="0" smtClean="0"/>
              <a:t>时，要</a:t>
            </a:r>
            <a:r>
              <a:rPr lang="zh-CN" altLang="en-US" sz="1600" dirty="0"/>
              <a:t>注意大数据信息的处理，当用户规模很大时，可采用</a:t>
            </a:r>
            <a:r>
              <a:rPr lang="en-US" altLang="zh-CN" sz="1600" dirty="0" err="1"/>
              <a:t>HDFS</a:t>
            </a:r>
            <a:r>
              <a:rPr lang="zh-CN" altLang="en-US" sz="1600" dirty="0"/>
              <a:t>、</a:t>
            </a:r>
            <a:r>
              <a:rPr lang="en-US" altLang="zh-CN" sz="1600" dirty="0"/>
              <a:t>Hive</a:t>
            </a:r>
            <a:r>
              <a:rPr lang="zh-CN" altLang="en-US" sz="1600" dirty="0"/>
              <a:t>、</a:t>
            </a:r>
            <a:r>
              <a:rPr lang="en-US" altLang="zh-CN" sz="1600" dirty="0" err="1"/>
              <a:t>HBase</a:t>
            </a:r>
            <a:r>
              <a:rPr lang="zh-CN" altLang="en-US" sz="1600" dirty="0"/>
              <a:t>等大数据存储系统来存储。</a:t>
            </a:r>
            <a:endParaRPr lang="zh-CN" altLang="en-US" sz="1600" dirty="0"/>
          </a:p>
        </p:txBody>
      </p:sp>
    </p:spTree>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en-US" altLang="zh-CN" b="0" dirty="0" smtClean="0">
                <a:sym typeface="+mn-ea"/>
              </a:rPr>
              <a:t>2.1.2</a:t>
            </a:r>
            <a:r>
              <a:rPr kumimoji="1" lang="zh-CN" altLang="en-US" b="0" dirty="0">
                <a:sym typeface="+mn-ea"/>
              </a:rPr>
              <a:t>特征工程模块</a:t>
            </a:r>
            <a:endParaRPr kumimoji="1" lang="zh-CN" altLang="en-US" b="0" dirty="0">
              <a:sym typeface="+mn-ea"/>
            </a:endParaRPr>
          </a:p>
        </p:txBody>
      </p:sp>
      <p:sp>
        <p:nvSpPr>
          <p:cNvPr id="3" name="文本占位符 2"/>
          <p:cNvSpPr>
            <a:spLocks noGrp="1"/>
          </p:cNvSpPr>
          <p:nvPr>
            <p:ph type="body" idx="1"/>
          </p:nvPr>
        </p:nvSpPr>
        <p:spPr/>
        <p:txBody>
          <a:bodyPr/>
          <a:lstStyle/>
          <a:p>
            <a:pPr>
              <a:lnSpc>
                <a:spcPct val="150000"/>
              </a:lnSpc>
            </a:pPr>
            <a:r>
              <a:rPr lang="zh-CN" altLang="en-US" sz="1800" dirty="0">
                <a:solidFill>
                  <a:srgbClr val="0000FF"/>
                </a:solidFill>
              </a:rPr>
              <a:t>推荐系统可以看作是机器学习的一个应用场景</a:t>
            </a:r>
            <a:r>
              <a:rPr lang="zh-CN" altLang="en-US" sz="1800" dirty="0"/>
              <a:t>，基于机器学习、特征工程的方法来学习用户的兴趣偏好，然后根据用户的偏好来进行对用户的推荐过程。这些模型训练的数据通常都被特征化表示成</a:t>
            </a:r>
            <a:r>
              <a:rPr lang="zh-CN" altLang="en-US" sz="1800" u="sng" dirty="0"/>
              <a:t>向量的形式</a:t>
            </a:r>
            <a:r>
              <a:rPr lang="zh-CN" altLang="en-US" sz="1800" dirty="0"/>
              <a:t>，其中向量的每一个分量</a:t>
            </a:r>
            <a:r>
              <a:rPr lang="en-US" altLang="zh-CN" sz="1800" dirty="0"/>
              <a:t>/</a:t>
            </a:r>
            <a:r>
              <a:rPr lang="zh-CN" altLang="en-US" sz="1800" dirty="0"/>
              <a:t>维度就是一个特</a:t>
            </a:r>
            <a:r>
              <a:rPr lang="zh-CN" altLang="en-US" sz="1800" dirty="0" smtClean="0"/>
              <a:t>征。所</a:t>
            </a:r>
            <a:r>
              <a:rPr lang="zh-CN" altLang="en-US" sz="1800" dirty="0"/>
              <a:t>以特征工</a:t>
            </a:r>
            <a:r>
              <a:rPr lang="zh-CN" altLang="en-US" sz="1800" dirty="0" smtClean="0"/>
              <a:t>程模块的</a:t>
            </a:r>
            <a:r>
              <a:rPr lang="zh-CN" altLang="en-US" sz="1800" dirty="0"/>
              <a:t>目的：</a:t>
            </a:r>
            <a:r>
              <a:rPr lang="zh-CN" altLang="en-US" sz="1800" dirty="0">
                <a:solidFill>
                  <a:srgbClr val="0000FF"/>
                </a:solidFill>
              </a:rPr>
              <a:t>将收集和处理后的数据转换为推荐算法可以学习的特征（向量形式）</a:t>
            </a:r>
            <a:r>
              <a:rPr lang="zh-CN" altLang="en-US" sz="1800" dirty="0" smtClean="0"/>
              <a:t>。</a:t>
            </a:r>
            <a:endParaRPr lang="en-US" altLang="zh-CN" sz="1800" dirty="0" smtClean="0"/>
          </a:p>
          <a:p>
            <a:pPr>
              <a:lnSpc>
                <a:spcPct val="150000"/>
              </a:lnSpc>
            </a:pPr>
            <a:endParaRPr lang="zh-CN" altLang="en-US" sz="1800" dirty="0"/>
          </a:p>
          <a:p>
            <a:pPr>
              <a:lnSpc>
                <a:spcPct val="150000"/>
              </a:lnSpc>
            </a:pPr>
            <a:r>
              <a:rPr lang="zh-CN" altLang="en-US" sz="1800" dirty="0"/>
              <a:t>当然，</a:t>
            </a:r>
            <a:r>
              <a:rPr lang="zh-CN" altLang="en-US" sz="1800" dirty="0">
                <a:solidFill>
                  <a:srgbClr val="0000FF"/>
                </a:solidFill>
              </a:rPr>
              <a:t>不是所有推荐算法都需要特征工程</a:t>
            </a:r>
            <a:r>
              <a:rPr lang="zh-CN" altLang="en-US" sz="1800" dirty="0"/>
              <a:t>，比如：</a:t>
            </a:r>
            <a:endParaRPr lang="zh-CN" altLang="en-US" sz="1800" dirty="0"/>
          </a:p>
          <a:p>
            <a:pPr lvl="1">
              <a:lnSpc>
                <a:spcPct val="150000"/>
              </a:lnSpc>
            </a:pPr>
            <a:r>
              <a:rPr lang="en-US" altLang="zh-CN" sz="1600" dirty="0"/>
              <a:t>1</a:t>
            </a:r>
            <a:r>
              <a:rPr lang="zh-CN" altLang="en-US" sz="1600" dirty="0"/>
              <a:t>）基于流行度相关的热门推荐，只需要对数据做统计排序处理就可以了；</a:t>
            </a:r>
            <a:endParaRPr lang="zh-CN" altLang="en-US" sz="1600" dirty="0"/>
          </a:p>
          <a:p>
            <a:pPr lvl="1">
              <a:lnSpc>
                <a:spcPct val="150000"/>
              </a:lnSpc>
            </a:pPr>
            <a:r>
              <a:rPr lang="en-US" altLang="zh-CN" sz="1600" dirty="0"/>
              <a:t>2</a:t>
            </a:r>
            <a:r>
              <a:rPr lang="zh-CN" altLang="en-US" sz="1600" dirty="0"/>
              <a:t>）最常用的</a:t>
            </a:r>
            <a:r>
              <a:rPr lang="en-US" altLang="zh-CN" sz="1600" dirty="0"/>
              <a:t>Item-based</a:t>
            </a:r>
            <a:r>
              <a:rPr lang="zh-CN" altLang="en-US" sz="1600" dirty="0"/>
              <a:t>和</a:t>
            </a:r>
            <a:r>
              <a:rPr lang="en-US" altLang="zh-CN" sz="1600" dirty="0"/>
              <a:t>User-based</a:t>
            </a:r>
            <a:r>
              <a:rPr lang="zh-CN" altLang="en-US" sz="1600" dirty="0"/>
              <a:t>协同过滤</a:t>
            </a:r>
            <a:r>
              <a:rPr lang="zh-CN" altLang="en-US" sz="1600" dirty="0"/>
              <a:t>推荐也只用到用户</a:t>
            </a:r>
            <a:r>
              <a:rPr lang="en-US" altLang="zh-CN" sz="1600" dirty="0"/>
              <a:t>id</a:t>
            </a:r>
            <a:r>
              <a:rPr lang="zh-CN" altLang="en-US" sz="1600" dirty="0"/>
              <a:t>，物品</a:t>
            </a:r>
            <a:r>
              <a:rPr lang="en-US" altLang="zh-CN" sz="1600" dirty="0"/>
              <a:t>id</a:t>
            </a:r>
            <a:r>
              <a:rPr lang="zh-CN" altLang="en-US" sz="1600" dirty="0"/>
              <a:t>，用户对物品的评分三个维度</a:t>
            </a:r>
            <a:r>
              <a:rPr lang="zh-CN" altLang="en-US" sz="1600" dirty="0" smtClean="0"/>
              <a:t>；</a:t>
            </a:r>
            <a:endParaRPr lang="en-US" altLang="zh-CN" sz="1600" dirty="0" smtClean="0"/>
          </a:p>
          <a:p>
            <a:pPr lvl="1">
              <a:lnSpc>
                <a:spcPct val="150000"/>
              </a:lnSpc>
            </a:pPr>
            <a:endParaRPr lang="zh-CN" altLang="en-US" sz="1600" dirty="0"/>
          </a:p>
          <a:p>
            <a:pPr>
              <a:lnSpc>
                <a:spcPct val="150000"/>
              </a:lnSpc>
            </a:pPr>
            <a:r>
              <a:rPr lang="zh-CN" altLang="en-US" sz="1800" dirty="0"/>
              <a:t>但是，像逻辑回归等</a:t>
            </a:r>
            <a:r>
              <a:rPr lang="en-US" altLang="zh-CN" sz="1800" dirty="0">
                <a:solidFill>
                  <a:srgbClr val="0000FF"/>
                </a:solidFill>
              </a:rPr>
              <a:t>CTR</a:t>
            </a:r>
            <a:r>
              <a:rPr lang="zh-CN" altLang="en-US" sz="1800" dirty="0">
                <a:solidFill>
                  <a:srgbClr val="0000FF"/>
                </a:solidFill>
              </a:rPr>
              <a:t>预估的算法则需要做特征工程</a:t>
            </a:r>
            <a:r>
              <a:rPr lang="zh-CN" altLang="en-US" sz="1800" dirty="0"/>
              <a:t>（一般基于模型的推荐算法都需要特征工程）。不同类型的推荐系统的特征工程往往差别很大，需要很多技巧、行业知识、经验等。</a:t>
            </a:r>
            <a:endParaRPr lang="zh-CN" altLang="en-US" sz="1800" dirty="0"/>
          </a:p>
          <a:p>
            <a:pPr>
              <a:lnSpc>
                <a:spcPct val="150000"/>
              </a:lnSpc>
            </a:pPr>
            <a:endParaRPr lang="zh-CN" altLang="en-US" sz="1800" b="0" dirty="0"/>
          </a:p>
          <a:p>
            <a:endParaRPr lang="zh-CN" altLang="en-US" sz="1800" b="0" dirty="0"/>
          </a:p>
        </p:txBody>
      </p:sp>
    </p:spTree>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en-US" altLang="zh-CN" b="0" dirty="0" smtClean="0">
                <a:sym typeface="+mn-ea"/>
              </a:rPr>
              <a:t>2.1.3 </a:t>
            </a:r>
            <a:r>
              <a:rPr kumimoji="1" lang="zh-CN" altLang="en-US" b="0" dirty="0" smtClean="0">
                <a:sym typeface="+mn-ea"/>
              </a:rPr>
              <a:t>推</a:t>
            </a:r>
            <a:r>
              <a:rPr kumimoji="1" lang="zh-CN" altLang="en-US" b="0" dirty="0">
                <a:sym typeface="+mn-ea"/>
              </a:rPr>
              <a:t>荐算法模块</a:t>
            </a:r>
            <a:endParaRPr kumimoji="1" lang="zh-CN" altLang="en-US" b="0" dirty="0">
              <a:sym typeface="+mn-ea"/>
            </a:endParaRPr>
          </a:p>
        </p:txBody>
      </p:sp>
      <p:sp>
        <p:nvSpPr>
          <p:cNvPr id="3" name="文本占位符 2"/>
          <p:cNvSpPr>
            <a:spLocks noGrp="1"/>
          </p:cNvSpPr>
          <p:nvPr>
            <p:ph type="body" idx="1"/>
          </p:nvPr>
        </p:nvSpPr>
        <p:spPr>
          <a:xfrm>
            <a:off x="609600" y="1155065"/>
            <a:ext cx="10972800" cy="3216910"/>
          </a:xfrm>
        </p:spPr>
        <p:txBody>
          <a:bodyPr>
            <a:normAutofit/>
          </a:bodyPr>
          <a:lstStyle/>
          <a:p>
            <a:pPr>
              <a:lnSpc>
                <a:spcPct val="200000"/>
              </a:lnSpc>
            </a:pPr>
            <a:r>
              <a:rPr lang="zh-CN" altLang="en-US" sz="1800" dirty="0">
                <a:solidFill>
                  <a:srgbClr val="0000FF"/>
                </a:solidFill>
              </a:rPr>
              <a:t>推荐算法是整个推荐系统的核心之一</a:t>
            </a:r>
            <a:r>
              <a:rPr lang="zh-CN" altLang="en-US" sz="1800" dirty="0"/>
              <a:t>，该模块的本质是基于具体的推荐系统业务，根据前面数据收集、处理、特征工程，设计相应的推荐算法，目标：可以精准建模用户的兴趣偏好，</a:t>
            </a:r>
            <a:r>
              <a:rPr lang="zh-CN" altLang="en-US" sz="1800" dirty="0">
                <a:solidFill>
                  <a:srgbClr val="0000FF"/>
                </a:solidFill>
              </a:rPr>
              <a:t>工程实现简单</a:t>
            </a:r>
            <a:r>
              <a:rPr lang="zh-CN" altLang="en-US" sz="1800" dirty="0"/>
              <a:t>，可应对实际系统中的各种问题</a:t>
            </a:r>
            <a:r>
              <a:rPr lang="en-US" altLang="zh-CN" sz="1800" dirty="0"/>
              <a:t>(</a:t>
            </a:r>
            <a:r>
              <a:rPr lang="zh-CN" altLang="en-US" sz="1800" dirty="0"/>
              <a:t>主要是大规模数据和增量问题</a:t>
            </a:r>
            <a:r>
              <a:rPr lang="en-US" altLang="zh-CN" sz="1800" dirty="0"/>
              <a:t>)</a:t>
            </a:r>
            <a:r>
              <a:rPr lang="zh-CN" altLang="en-US" sz="1800" dirty="0" smtClean="0"/>
              <a:t>。</a:t>
            </a:r>
            <a:endParaRPr lang="en-US" altLang="zh-CN" sz="1800" dirty="0" smtClean="0"/>
          </a:p>
          <a:p>
            <a:pPr>
              <a:lnSpc>
                <a:spcPct val="200000"/>
              </a:lnSpc>
            </a:pPr>
            <a:r>
              <a:rPr lang="zh-CN" altLang="en-US" sz="1800" dirty="0"/>
              <a:t>一般涉及到：</a:t>
            </a:r>
            <a:r>
              <a:rPr lang="zh-CN" altLang="en-US" sz="1800" dirty="0">
                <a:solidFill>
                  <a:srgbClr val="0000FF"/>
                </a:solidFill>
              </a:rPr>
              <a:t>模型训练、预测两个核心操作</a:t>
            </a:r>
            <a:r>
              <a:rPr lang="en-US" altLang="zh-CN" sz="1800" dirty="0"/>
              <a:t>——</a:t>
            </a:r>
            <a:r>
              <a:rPr lang="zh-CN" altLang="en-US" sz="1800" dirty="0"/>
              <a:t>和其他的机器学习模型一样。</a:t>
            </a:r>
            <a:endParaRPr lang="zh-CN" altLang="en-US" sz="1800" b="0" dirty="0"/>
          </a:p>
        </p:txBody>
      </p:sp>
    </p:spTree>
  </p:cSld>
  <p:clrMapOvr>
    <a:masterClrMapping/>
  </p:clrMapOvr>
  <p:transition spd="med"/>
  <p:timing>
    <p:tnLst>
      <p:par>
        <p:cTn id="1" dur="indefinite" restart="never" nodeType="tmRoot"/>
      </p:par>
    </p:tnLst>
  </p:timing>
</p:sld>
</file>

<file path=ppt/tags/tag1.xml><?xml version="1.0" encoding="utf-8"?>
<p:tagLst xmlns:p="http://schemas.openxmlformats.org/presentationml/2006/main">
  <p:tag name="KSO_WM_UNIT_PLACING_PICTURE_USER_VIEWPORT" val="{&quot;height&quot;:6870,&quot;width&quot;:12030}"/>
</p:tagLst>
</file>

<file path=ppt/theme/theme1.xml><?xml version="1.0" encoding="utf-8"?>
<a:theme xmlns:a="http://schemas.openxmlformats.org/drawingml/2006/main" name="PaddlPaddl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自定义 4">
      <a:majorFont>
        <a:latin typeface="Times New Roman"/>
        <a:ea typeface="方正兰亭刊黑_GBK"/>
        <a:cs typeface="Arial Unicode MS"/>
      </a:majorFont>
      <a:minorFont>
        <a:latin typeface="Times New Roman"/>
        <a:ea typeface="方正兰亭刊黑_GBK"/>
        <a:cs typeface="Arial Unicode MS"/>
      </a:minorFont>
    </a:fontScheme>
    <a:fmtScheme name="PaddlPadd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lumOff val="44000"/>
          </a:schemeClr>
        </a:solidFill>
        <a:ln w="25400" cap="flat">
          <a:solidFill>
            <a:schemeClr val="accent1"/>
          </a:solidFill>
          <a:prstDash val="solid"/>
          <a:round/>
        </a:ln>
        <a:effectLst>
          <a:outerShdw blurRad="38100" dist="23000" dir="5400000" rotWithShape="0">
            <a:srgbClr val="000000">
              <a:alpha val="35000"/>
            </a:srgbClr>
          </a:outerShdw>
        </a:effectLst>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Calibri" panose="020F0502020204030204"/>
            <a:ea typeface="Calibri" panose="020F0502020204030204"/>
            <a:cs typeface="Calibri" panose="020F0502020204030204"/>
            <a:sym typeface="Calibri" panose="020F05020202040302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Calibri" panose="020F0502020204030204"/>
            <a:ea typeface="Calibri" panose="020F0502020204030204"/>
            <a:cs typeface="Calibri" panose="020F0502020204030204"/>
            <a:sym typeface="Calibri" panose="020F05020202040302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PaddlPaddle">
  <a:themeElements>
    <a:clrScheme name="PaddlPaddle">
      <a:dk1>
        <a:srgbClr val="000000"/>
      </a:dk1>
      <a:lt1>
        <a:srgbClr val="FFFFFF"/>
      </a:lt1>
      <a:dk2>
        <a:srgbClr val="A7A7A7"/>
      </a:dk2>
      <a:lt2>
        <a:srgbClr val="535353"/>
      </a:lt2>
      <a:accent1>
        <a:srgbClr val="4F81BD"/>
      </a:accent1>
      <a:accent2>
        <a:srgbClr val="C0504D"/>
      </a:accent2>
      <a:accent3>
        <a:srgbClr val="8F8F8F"/>
      </a:accent3>
      <a:accent4>
        <a:srgbClr val="707070"/>
      </a:accent4>
      <a:accent5>
        <a:srgbClr val="B2C1DB"/>
      </a:accent5>
      <a:accent6>
        <a:srgbClr val="AE4845"/>
      </a:accent6>
      <a:hlink>
        <a:srgbClr val="0000FF"/>
      </a:hlink>
      <a:folHlink>
        <a:srgbClr val="FF00FF"/>
      </a:folHlink>
    </a:clrScheme>
    <a:fontScheme name="PaddlPaddle">
      <a:majorFont>
        <a:latin typeface="等线"/>
        <a:ea typeface="等线"/>
        <a:cs typeface="等线"/>
      </a:majorFont>
      <a:minorFont>
        <a:latin typeface="Helvetica"/>
        <a:ea typeface="Helvetica"/>
        <a:cs typeface="Helvetica"/>
      </a:minorFont>
    </a:fontScheme>
    <a:fmtScheme name="PaddlPadd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lumOff val="44000"/>
          </a:schemeClr>
        </a:solidFill>
        <a:ln w="25400" cap="flat">
          <a:solidFill>
            <a:schemeClr val="accent1"/>
          </a:solidFill>
          <a:prstDash val="solid"/>
          <a:round/>
        </a:ln>
        <a:effectLst>
          <a:outerShdw blurRad="38100" dist="23000" dir="5400000" rotWithShape="0">
            <a:srgbClr val="000000">
              <a:alpha val="35000"/>
            </a:srgbClr>
          </a:outerShdw>
        </a:effectLst>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Calibri" panose="020F0502020204030204"/>
            <a:ea typeface="Calibri" panose="020F0502020204030204"/>
            <a:cs typeface="Calibri" panose="020F0502020204030204"/>
            <a:sym typeface="Calibri" panose="020F05020202040302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Calibri" panose="020F0502020204030204"/>
            <a:ea typeface="Calibri" panose="020F0502020204030204"/>
            <a:cs typeface="Calibri" panose="020F0502020204030204"/>
            <a:sym typeface="Calibri" panose="020F05020202040302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6712</Words>
  <Application>WPS 演示</Application>
  <PresentationFormat>自定义</PresentationFormat>
  <Paragraphs>409</Paragraphs>
  <Slides>43</Slides>
  <Notes>27</Notes>
  <HiddenSlides>0</HiddenSlides>
  <MMClips>0</MMClips>
  <ScaleCrop>false</ScaleCrop>
  <HeadingPairs>
    <vt:vector size="6" baseType="variant">
      <vt:variant>
        <vt:lpstr>已用的字体</vt:lpstr>
      </vt:variant>
      <vt:variant>
        <vt:i4>17</vt:i4>
      </vt:variant>
      <vt:variant>
        <vt:lpstr>主题</vt:lpstr>
      </vt:variant>
      <vt:variant>
        <vt:i4>1</vt:i4>
      </vt:variant>
      <vt:variant>
        <vt:lpstr>幻灯片标题</vt:lpstr>
      </vt:variant>
      <vt:variant>
        <vt:i4>43</vt:i4>
      </vt:variant>
    </vt:vector>
  </HeadingPairs>
  <TitlesOfParts>
    <vt:vector size="61" baseType="lpstr">
      <vt:lpstr>Arial</vt:lpstr>
      <vt:lpstr>宋体</vt:lpstr>
      <vt:lpstr>Wingdings</vt:lpstr>
      <vt:lpstr>Calibri</vt:lpstr>
      <vt:lpstr>Arial</vt:lpstr>
      <vt:lpstr>FZLanTingKanHei-R-GBK</vt:lpstr>
      <vt:lpstr>微软雅黑</vt:lpstr>
      <vt:lpstr>方正兰亭刊黑简体</vt:lpstr>
      <vt:lpstr>等线</vt:lpstr>
      <vt:lpstr>黑体</vt:lpstr>
      <vt:lpstr>方正兰亭刊黑_GBK</vt:lpstr>
      <vt:lpstr>Times New Roman</vt:lpstr>
      <vt:lpstr>Arial Unicode MS</vt:lpstr>
      <vt:lpstr>Calibri</vt:lpstr>
      <vt:lpstr>FZLanTingKanHei-R-GBK</vt:lpstr>
      <vt:lpstr>方正兰亭刊黑_GBK</vt:lpstr>
      <vt:lpstr>方正兰亭刊黑简体</vt:lpstr>
      <vt:lpstr>PaddlPaddle</vt:lpstr>
      <vt:lpstr>  智能推荐系统  薛  峰   </vt:lpstr>
      <vt:lpstr>第二章 电商生产环境下的推荐系统</vt:lpstr>
      <vt:lpstr>本章学习导图</vt:lpstr>
      <vt:lpstr>本章目录</vt:lpstr>
      <vt:lpstr>1.1推荐系统的总体流程概览</vt:lpstr>
      <vt:lpstr>2.1推荐系统的总体流程概览</vt:lpstr>
      <vt:lpstr>2.1.1数据相关模块</vt:lpstr>
      <vt:lpstr>2.1.2特征工程模块</vt:lpstr>
      <vt:lpstr>2.1.3 推荐算法模块</vt:lpstr>
      <vt:lpstr>2.1.4 用户交互模块</vt:lpstr>
      <vt:lpstr>本章目录</vt:lpstr>
      <vt:lpstr>2.2.1 电商推荐业务场景——业务架构设计</vt:lpstr>
      <vt:lpstr>2.2.1 电商推荐业务场景——业务架构设计</vt:lpstr>
      <vt:lpstr>2.2.1 电商推荐业务场景——业务架构设计</vt:lpstr>
      <vt:lpstr>2.2.1 电商推荐业务场景——业务架构设计</vt:lpstr>
      <vt:lpstr>2.2.1 电商推荐业务场景——业务架构设计</vt:lpstr>
      <vt:lpstr>2.2.2 电商推荐业务场景——推荐系统设计</vt:lpstr>
      <vt:lpstr>2.2.2 电商推荐业务场景——推荐系统设计（算法策略）</vt:lpstr>
      <vt:lpstr>2.2.2 电商推荐业务场景——推荐系统设计2（工程架构）</vt:lpstr>
      <vt:lpstr>2.2.2 电商推荐业务场景——推荐系统设计（效果评估）</vt:lpstr>
      <vt:lpstr>2.2电商业务场景推荐——效果评估</vt:lpstr>
      <vt:lpstr>2.2 电商业务场景推荐</vt:lpstr>
      <vt:lpstr>本章目录</vt:lpstr>
      <vt:lpstr>推荐系统的业务流程及关键模块</vt:lpstr>
      <vt:lpstr>2.3推荐系统的业务流程1——总体流程</vt:lpstr>
      <vt:lpstr>2.3 推荐系统的业务流程2——典型生产环境流程</vt:lpstr>
      <vt:lpstr>2.3 推荐系统的业务流程3——UI，推荐模块，平台的交互</vt:lpstr>
      <vt:lpstr>2.3 推荐系统的关键模块1——前端UI</vt:lpstr>
      <vt:lpstr>2.3 推荐系统的关键模块2——用户日志处理</vt:lpstr>
      <vt:lpstr>2.3 推荐系统的关键模块3——召回算法</vt:lpstr>
      <vt:lpstr>2.3 推荐系统的关键模块4——排序列表生成</vt:lpstr>
      <vt:lpstr>2.3 推荐系统的关键模块5——推荐结果评估</vt:lpstr>
      <vt:lpstr>2.3推荐系统的关键模块6——推荐结果的计算与存储</vt:lpstr>
      <vt:lpstr>本章目录</vt:lpstr>
      <vt:lpstr>2.4 推荐系统上下游模块接口</vt:lpstr>
      <vt:lpstr>2.4.1 前端数据接口</vt:lpstr>
      <vt:lpstr>2.4.2 前端埋点接口</vt:lpstr>
      <vt:lpstr>2.4.3 前端打底接口</vt:lpstr>
      <vt:lpstr>2.4.4 读取数据接口</vt:lpstr>
      <vt:lpstr>2.4.5 ABTest接口</vt:lpstr>
      <vt:lpstr>2.4.6 指标评估接口、监控接口</vt:lpstr>
      <vt:lpstr>本章小结</vt:lpstr>
      <vt:lpstr>谢谢</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数学基础</dc:title>
  <dc:creator>1</dc:creator>
  <cp:lastModifiedBy>1</cp:lastModifiedBy>
  <cp:revision>203</cp:revision>
  <dcterms:created xsi:type="dcterms:W3CDTF">2020-11-17T02:11:00Z</dcterms:created>
  <dcterms:modified xsi:type="dcterms:W3CDTF">2020-12-03T12:59:25Z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2052-11.3.0.9228</vt:lpwstr>
  </property>
</Properties>
</file>