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6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9" r:id="rId11"/>
    <p:sldId id="308" r:id="rId12"/>
    <p:sldId id="261" r:id="rId13"/>
    <p:sldId id="310" r:id="rId14"/>
    <p:sldId id="320" r:id="rId15"/>
    <p:sldId id="311" r:id="rId16"/>
    <p:sldId id="312" r:id="rId17"/>
    <p:sldId id="318" r:id="rId18"/>
    <p:sldId id="282" r:id="rId19"/>
    <p:sldId id="274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>
      <p:cViewPr varScale="1">
        <p:scale>
          <a:sx n="89" d="100"/>
          <a:sy n="89" d="100"/>
        </p:scale>
        <p:origin x="112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2321D-AA63-437F-822F-DD613E695930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F3FB3-1F92-4BAD-983E-486717907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454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905000"/>
            <a:ext cx="9141620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-2" y="1795132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-2" y="5142116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079812"/>
            <a:ext cx="7200900" cy="1724092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57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8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9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59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8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9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3050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0000" y="6601968"/>
            <a:ext cx="6480000" cy="23774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8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9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173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763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0" name="Group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11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2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543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6" name="Group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7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8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29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4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3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108" y="506104"/>
            <a:ext cx="51435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9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6480048"/>
            <a:ext cx="9141620" cy="377952"/>
            <a:chOff x="-1" y="6480048"/>
            <a:chExt cx="12188827" cy="377952"/>
          </a:xfrm>
        </p:grpSpPr>
        <p:sp>
          <p:nvSpPr>
            <p:cNvPr id="7" name="Rectangle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2000" y="360000"/>
            <a:ext cx="8100000" cy="90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000" y="1439999"/>
            <a:ext cx="81000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0" y="6601968"/>
            <a:ext cx="108000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0000" y="6601968"/>
            <a:ext cx="648000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00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0" name="Group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11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2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7830000" y="8648"/>
            <a:ext cx="1314000" cy="286351"/>
            <a:chOff x="7830000" y="8648"/>
            <a:chExt cx="1314000" cy="286351"/>
          </a:xfrm>
        </p:grpSpPr>
        <p:pic>
          <p:nvPicPr>
            <p:cNvPr id="20" name="Picture 2" descr="http://www.geek.com/wp-content/uploads/2013/02/java_logo11.jpg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0000" y="8648"/>
              <a:ext cx="575821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文字方塊 20"/>
            <p:cNvSpPr txBox="1"/>
            <p:nvPr/>
          </p:nvSpPr>
          <p:spPr>
            <a:xfrm>
              <a:off x="8343781" y="1800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b="1" dirty="0">
                  <a:solidFill>
                    <a:srgbClr val="E66E00"/>
                  </a:solidFill>
                </a:rPr>
                <a:t>程式語言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00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SzPct val="100000"/>
        <a:buFont typeface="Arial" pitchFamily="34" charset="0"/>
        <a:buChar char="▪"/>
        <a:defRPr sz="2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字串、字元</a:t>
            </a:r>
            <a:r>
              <a:rPr lang="zh-TW" altLang="en-US" dirty="0" smtClean="0"/>
              <a:t>、格式化輸出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Strings, Characters and Formatter</a:t>
            </a:r>
            <a:endParaRPr lang="en-US" altLang="zh-TW" dirty="0"/>
          </a:p>
        </p:txBody>
      </p:sp>
      <p:pic>
        <p:nvPicPr>
          <p:cNvPr id="4" name="Picture 2" descr="http://osiztechnologies.com/osizwp/wp-content/uploads/2013/11/jav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000" y="2070000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02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String.substring</a:t>
            </a:r>
            <a:r>
              <a:rPr lang="en-US" altLang="zh-TW" dirty="0" smtClean="0"/>
              <a:t> </a:t>
            </a:r>
            <a:r>
              <a:rPr lang="zh-TW" altLang="en-US" dirty="0" smtClean="0"/>
              <a:t>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利用 </a:t>
            </a:r>
            <a:r>
              <a:rPr lang="en-US" altLang="zh-TW" sz="2000" dirty="0" smtClean="0"/>
              <a:t>substring</a:t>
            </a:r>
            <a:r>
              <a:rPr lang="zh-TW" altLang="en-US" sz="2000" dirty="0" smtClean="0"/>
              <a:t> 方法，尋找從 </a:t>
            </a:r>
            <a:r>
              <a:rPr lang="en-US" altLang="zh-TW" sz="2000" dirty="0" smtClean="0"/>
              <a:t>index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20</a:t>
            </a:r>
            <a:r>
              <a:rPr lang="zh-TW" altLang="en-US" sz="2000" dirty="0" smtClean="0"/>
              <a:t> 開始</a:t>
            </a:r>
            <a:r>
              <a:rPr lang="zh-TW" altLang="en-US" sz="2000" dirty="0"/>
              <a:t>的子</a:t>
            </a:r>
            <a:r>
              <a:rPr lang="zh-TW" altLang="en-US" sz="2000" dirty="0" smtClean="0"/>
              <a:t>字串</a:t>
            </a:r>
            <a:r>
              <a:rPr lang="zh-TW" altLang="en-US" sz="2000" dirty="0"/>
              <a:t>；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以及從 </a:t>
            </a:r>
            <a:r>
              <a:rPr lang="en-US" altLang="zh-TW" sz="2000" dirty="0" smtClean="0"/>
              <a:t>index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3</a:t>
            </a:r>
            <a:r>
              <a:rPr lang="zh-TW" altLang="en-US" sz="2000" dirty="0" smtClean="0"/>
              <a:t> 開始</a:t>
            </a:r>
            <a:r>
              <a:rPr lang="zh-TW" altLang="en-US" sz="2000" dirty="0"/>
              <a:t>，但</a:t>
            </a:r>
            <a:r>
              <a:rPr lang="zh-TW" altLang="en-US" sz="2000" dirty="0" smtClean="0"/>
              <a:t>不包括 </a:t>
            </a:r>
            <a:r>
              <a:rPr lang="en-US" altLang="zh-TW" sz="2000" dirty="0" smtClean="0"/>
              <a:t>index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6</a:t>
            </a:r>
            <a:r>
              <a:rPr lang="zh-TW" altLang="en-US" sz="2000" dirty="0" smtClean="0"/>
              <a:t> 的</a:t>
            </a:r>
            <a:r>
              <a:rPr lang="zh-TW" altLang="en-US" sz="2000" dirty="0"/>
              <a:t>子</a:t>
            </a:r>
            <a:r>
              <a:rPr lang="zh-TW" altLang="en-US" sz="2000" dirty="0" smtClean="0"/>
              <a:t>字串</a:t>
            </a:r>
            <a:r>
              <a:rPr lang="zh-TW" altLang="en-US" sz="2000" dirty="0"/>
              <a:t>：</a:t>
            </a:r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執行結果</a:t>
            </a:r>
            <a:r>
              <a:rPr lang="zh-TW" altLang="en-US" sz="2000" dirty="0"/>
              <a:t>：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81999" y="2219380"/>
            <a:ext cx="7380000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System.out.printf(</a:t>
            </a:r>
          </a:p>
          <a:p>
            <a:r>
              <a:rPr lang="zh-TW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 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"For 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%s, substring from index 20 to end is \"%s\"\n", </a:t>
            </a:r>
            <a:endParaRPr lang="en-US" altLang="zh-TW" sz="16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TW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 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letters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, </a:t>
            </a:r>
            <a:r>
              <a:rPr lang="en-US" altLang="zh-TW" sz="16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letters.substring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(20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);</a:t>
            </a:r>
            <a:endParaRPr lang="en-US" altLang="zh-TW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System.out.printf(</a:t>
            </a:r>
          </a:p>
          <a:p>
            <a:r>
              <a:rPr lang="zh-TW" altLang="en-US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zh-TW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"%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 \"%s\" \n", </a:t>
            </a:r>
            <a:endParaRPr lang="en-US" altLang="zh-TW" sz="16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TW" altLang="en-US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zh-TW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Substring from index 3 up to, but not including 6 is", </a:t>
            </a:r>
            <a:endParaRPr lang="en-US" altLang="zh-TW" sz="16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TW" altLang="en-US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zh-TW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</a:t>
            </a:r>
            <a:r>
              <a:rPr lang="en-US" altLang="zh-TW" sz="1600" dirty="0" err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letters.substring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(3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, 6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);</a:t>
            </a:r>
            <a:endParaRPr lang="zh-TW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82000" y="5426060"/>
            <a:ext cx="7632987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For abcdefghijklmabcdefghijklm, substring from index 20 to end is "</a:t>
            </a:r>
            <a:r>
              <a:rPr lang="en-US" altLang="zh-TW" sz="1400" dirty="0" err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hijklm</a:t>
            </a:r>
            <a:r>
              <a:rPr lang="en-US" altLang="zh-TW" sz="14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“</a:t>
            </a:r>
          </a:p>
          <a:p>
            <a:r>
              <a:rPr lang="en-US" altLang="zh-TW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Substring from index 3 up to, but not including 6 is "</a:t>
            </a:r>
            <a:r>
              <a:rPr lang="en-US" altLang="zh-TW" sz="14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def</a:t>
            </a:r>
            <a:r>
              <a:rPr lang="en-US" altLang="zh-TW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</a:t>
            </a:r>
            <a:endParaRPr lang="zh-TW" altLang="en-US" sz="14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587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String.concat</a:t>
            </a:r>
            <a:r>
              <a:rPr lang="en-US" altLang="zh-TW" dirty="0" smtClean="0"/>
              <a:t> </a:t>
            </a:r>
            <a:r>
              <a:rPr lang="zh-TW" altLang="en-US" dirty="0" smtClean="0"/>
              <a:t>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利用 </a:t>
            </a:r>
            <a:r>
              <a:rPr lang="en-US" altLang="zh-TW" sz="2000" dirty="0" err="1" smtClean="0"/>
              <a:t>concat</a:t>
            </a:r>
            <a:r>
              <a:rPr lang="zh-TW" altLang="en-US" sz="2000" dirty="0" smtClean="0"/>
              <a:t> 方法連接子字串：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執行結果</a:t>
            </a:r>
            <a:r>
              <a:rPr lang="zh-TW" altLang="en-US" sz="2000" dirty="0"/>
              <a:t>：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81999" y="1980000"/>
            <a:ext cx="7380000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//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s2 = happy</a:t>
            </a:r>
          </a:p>
          <a:p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// s3 = birth day</a:t>
            </a:r>
            <a:endParaRPr lang="zh-TW" altLang="en-US" sz="1600" dirty="0">
              <a:solidFill>
                <a:schemeClr val="bg1">
                  <a:lumMod val="50000"/>
                </a:schemeClr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TW" sz="1600" dirty="0" err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System.out.printf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</a:p>
          <a:p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"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Result of s2.concat(s3) = %s\n", </a:t>
            </a:r>
            <a:endParaRPr lang="en-US" altLang="zh-TW" sz="16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s2.concat(s3)</a:t>
            </a:r>
          </a:p>
          <a:p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);</a:t>
            </a:r>
          </a:p>
          <a:p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System.out.printf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("s2 after concatenation = %s\n", s2);</a:t>
            </a:r>
            <a:endParaRPr lang="zh-TW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81999" y="4633391"/>
            <a:ext cx="738000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Result of s2.concat(s3) = </a:t>
            </a:r>
            <a:r>
              <a:rPr lang="en-US" altLang="zh-TW" sz="16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happybirth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day</a:t>
            </a:r>
          </a:p>
          <a:p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s2 after concatenation = happy</a:t>
            </a:r>
            <a:endParaRPr lang="zh-TW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70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課 </a:t>
            </a:r>
            <a:r>
              <a:rPr lang="zh-TW" altLang="en-US" sz="4000" dirty="0"/>
              <a:t>後</a:t>
            </a:r>
            <a:r>
              <a:rPr lang="zh-TW" altLang="en-US" sz="4000" dirty="0" smtClean="0"/>
              <a:t> </a:t>
            </a:r>
            <a:r>
              <a:rPr lang="zh-TW" altLang="en-US" sz="4000" dirty="0"/>
              <a:t>作</a:t>
            </a:r>
            <a:r>
              <a:rPr lang="zh-TW" altLang="en-US" sz="4000" dirty="0" smtClean="0"/>
              <a:t> 業</a:t>
            </a:r>
            <a:endParaRPr lang="zh-TW" altLang="en-US" sz="40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Picture 2" descr="http://osiztechnologies.com/osizwp/wp-content/uploads/2013/11/jav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000" y="2790000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53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程式題目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本週課後作業主要練習字串處理與格式化輸出的應用。</a:t>
            </a:r>
            <a:endParaRPr lang="en-US" altLang="zh-TW" sz="2400" dirty="0" smtClean="0"/>
          </a:p>
          <a:p>
            <a:r>
              <a:rPr lang="zh-TW" altLang="en-US" sz="2400" dirty="0" smtClean="0"/>
              <a:t>請撰寫一個簡易的臺灣身份證字號</a:t>
            </a:r>
            <a:r>
              <a:rPr lang="zh-TW" altLang="en-US" sz="2400" dirty="0" smtClean="0">
                <a:solidFill>
                  <a:srgbClr val="FF0000"/>
                </a:solidFill>
              </a:rPr>
              <a:t>檢查</a:t>
            </a:r>
            <a:r>
              <a:rPr lang="zh-TW" altLang="en-US" sz="2400" dirty="0" smtClean="0"/>
              <a:t>程式</a:t>
            </a:r>
            <a:endParaRPr lang="en-US" altLang="zh-TW" sz="2400" dirty="0" smtClean="0"/>
          </a:p>
          <a:p>
            <a:r>
              <a:rPr lang="zh-TW" altLang="en-US" sz="2400" dirty="0" smtClean="0"/>
              <a:t>程式應包含 </a:t>
            </a:r>
            <a:r>
              <a:rPr lang="en-US" altLang="zh-TW" sz="2400" dirty="0" smtClean="0"/>
              <a:t>2 </a:t>
            </a:r>
            <a:r>
              <a:rPr lang="zh-TW" altLang="en-US" sz="2400" dirty="0" smtClean="0"/>
              <a:t>個類別：</a:t>
            </a:r>
            <a:endParaRPr lang="en-US" altLang="zh-TW" sz="2400" dirty="0" smtClean="0"/>
          </a:p>
          <a:p>
            <a:pPr lvl="1"/>
            <a:r>
              <a:rPr lang="en-US" altLang="zh-TW" b="1" dirty="0" err="1" smtClean="0">
                <a:solidFill>
                  <a:srgbClr val="0070C0"/>
                </a:solidFill>
              </a:rPr>
              <a:t>IDChecker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Main</a:t>
            </a:r>
            <a:r>
              <a:rPr lang="zh-TW" altLang="en-US" dirty="0" smtClean="0"/>
              <a:t>方法，程式選單，程式邏輯與流程。</a:t>
            </a:r>
            <a:endParaRPr lang="en-US" altLang="zh-TW" dirty="0" smtClean="0"/>
          </a:p>
          <a:p>
            <a:pPr marL="685800" lvl="2" indent="0">
              <a:buNone/>
            </a:pPr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0070C0"/>
                </a:solidFill>
              </a:rPr>
              <a:t>ID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包含</a:t>
            </a:r>
            <a:r>
              <a:rPr lang="en-US" altLang="zh-TW" dirty="0" smtClean="0"/>
              <a:t>check(String)</a:t>
            </a:r>
            <a:r>
              <a:rPr lang="zh-TW" altLang="en-US" dirty="0" smtClean="0"/>
              <a:t>方法，驗證</a:t>
            </a:r>
            <a:r>
              <a:rPr lang="zh-TW" altLang="en-US" dirty="0"/>
              <a:t>身份證</a:t>
            </a:r>
            <a:r>
              <a:rPr lang="zh-TW" altLang="en-US" dirty="0" smtClean="0"/>
              <a:t>字號是否正確。</a:t>
            </a:r>
            <a:endParaRPr lang="en-US" altLang="zh-TW" dirty="0" smtClean="0"/>
          </a:p>
          <a:p>
            <a:pPr marL="685800" lvl="2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76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811" y="387272"/>
            <a:ext cx="8100000" cy="900000"/>
          </a:xfrm>
        </p:spPr>
        <p:txBody>
          <a:bodyPr/>
          <a:lstStyle/>
          <a:p>
            <a:r>
              <a:rPr lang="zh-TW" altLang="en-US" dirty="0" smtClean="0"/>
              <a:t>程式題目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412776"/>
            <a:ext cx="8100000" cy="5040000"/>
          </a:xfrm>
        </p:spPr>
        <p:txBody>
          <a:bodyPr/>
          <a:lstStyle/>
          <a:p>
            <a:r>
              <a:rPr lang="zh-TW" altLang="en-US" sz="2400" dirty="0" smtClean="0"/>
              <a:t>臺灣身份證字號</a:t>
            </a:r>
            <a:r>
              <a:rPr lang="en-US" altLang="zh-TW" sz="2400" dirty="0" smtClean="0"/>
              <a:t>:</a:t>
            </a:r>
          </a:p>
          <a:p>
            <a:pPr lvl="1"/>
            <a:r>
              <a:rPr lang="zh-TW" altLang="en-US" sz="2000" dirty="0"/>
              <a:t>一個英文字母作為出生地</a:t>
            </a:r>
            <a:r>
              <a:rPr lang="en-US" altLang="zh-TW" sz="2000" dirty="0"/>
              <a:t>(</a:t>
            </a:r>
            <a:r>
              <a:rPr lang="zh-TW" altLang="en-US" sz="2000" dirty="0"/>
              <a:t>如台北市</a:t>
            </a:r>
            <a:r>
              <a:rPr lang="en-US" altLang="zh-TW" sz="2000" dirty="0"/>
              <a:t>:A)</a:t>
            </a:r>
          </a:p>
          <a:p>
            <a:pPr lvl="1"/>
            <a:r>
              <a:rPr lang="zh-TW" altLang="en-US" sz="2000" dirty="0"/>
              <a:t>一個數字代表性別</a:t>
            </a:r>
            <a:r>
              <a:rPr lang="en-US" altLang="zh-TW" sz="2000" dirty="0"/>
              <a:t>(</a:t>
            </a:r>
            <a:r>
              <a:rPr lang="zh-TW" altLang="en-US" sz="2000" dirty="0"/>
              <a:t>男</a:t>
            </a:r>
            <a:r>
              <a:rPr lang="en-US" altLang="zh-TW" sz="2000" dirty="0"/>
              <a:t>:1 </a:t>
            </a:r>
            <a:r>
              <a:rPr lang="zh-TW" altLang="en-US" sz="2000" dirty="0"/>
              <a:t>女</a:t>
            </a:r>
            <a:r>
              <a:rPr lang="en-US" altLang="zh-TW" sz="2000" dirty="0"/>
              <a:t>:2)</a:t>
            </a:r>
          </a:p>
          <a:p>
            <a:pPr lvl="1"/>
            <a:r>
              <a:rPr lang="en-US" altLang="zh-TW" sz="2000" dirty="0"/>
              <a:t>7</a:t>
            </a:r>
            <a:r>
              <a:rPr lang="zh-TW" altLang="en-US" sz="2000" dirty="0"/>
              <a:t>個</a:t>
            </a:r>
            <a:r>
              <a:rPr lang="en-US" altLang="zh-TW" sz="2000" dirty="0"/>
              <a:t>0-9</a:t>
            </a:r>
            <a:r>
              <a:rPr lang="zh-TW" altLang="en-US" sz="2000" dirty="0"/>
              <a:t>的隨機數字</a:t>
            </a:r>
            <a:endParaRPr lang="en-US" altLang="zh-TW" sz="2000" dirty="0"/>
          </a:p>
          <a:p>
            <a:pPr lvl="1"/>
            <a:r>
              <a:rPr lang="en-US" altLang="zh-TW" sz="2000" dirty="0"/>
              <a:t>1</a:t>
            </a:r>
            <a:r>
              <a:rPr lang="zh-TW" altLang="en-US" sz="2000" dirty="0"/>
              <a:t>個檢核碼</a:t>
            </a:r>
            <a:r>
              <a:rPr lang="en-US" altLang="zh-TW" sz="2000" dirty="0"/>
              <a:t>(Checksum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r>
              <a:rPr lang="zh-TW" altLang="en-US" sz="2400" dirty="0" smtClean="0"/>
              <a:t>運算規則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以</a:t>
            </a:r>
            <a:r>
              <a:rPr lang="en-US" altLang="zh-TW" sz="2400" dirty="0" smtClean="0"/>
              <a:t>M113841196</a:t>
            </a:r>
            <a:r>
              <a:rPr lang="zh-TW" altLang="en-US" sz="2400" dirty="0" smtClean="0"/>
              <a:t>為例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zh-TW" altLang="en-US" sz="2000" dirty="0" smtClean="0"/>
              <a:t>將英文字母轉換為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位數字</a:t>
            </a:r>
            <a:r>
              <a:rPr lang="en-US" altLang="zh-TW" sz="2000" dirty="0" smtClean="0"/>
              <a:t>(</a:t>
            </a:r>
            <a:r>
              <a:rPr lang="zh-TW" altLang="en-US" sz="2000" dirty="0" smtClean="0">
                <a:solidFill>
                  <a:srgbClr val="FF0000"/>
                </a:solidFill>
              </a:rPr>
              <a:t>如南投縣為</a:t>
            </a:r>
            <a:r>
              <a:rPr lang="en-US" altLang="zh-TW" sz="2000" dirty="0" smtClean="0">
                <a:solidFill>
                  <a:srgbClr val="FF0000"/>
                </a:solidFill>
              </a:rPr>
              <a:t>21</a:t>
            </a:r>
            <a:r>
              <a:rPr lang="en-US" altLang="zh-TW" sz="2000" dirty="0" smtClean="0"/>
              <a:t>)</a:t>
            </a:r>
          </a:p>
          <a:p>
            <a:pPr lvl="1"/>
            <a:endParaRPr lang="en-US" altLang="zh-TW" sz="2000" dirty="0"/>
          </a:p>
          <a:p>
            <a:pPr lvl="1"/>
            <a:endParaRPr lang="en-US" altLang="zh-TW" sz="2000" dirty="0" smtClean="0"/>
          </a:p>
          <a:p>
            <a:pPr lvl="1"/>
            <a:r>
              <a:rPr lang="zh-TW" altLang="en-US" sz="2000" dirty="0" smtClean="0"/>
              <a:t>將以上數字做相乘並加總，若加上最後一位數字能被</a:t>
            </a:r>
            <a:r>
              <a:rPr lang="en-US" altLang="zh-TW" sz="2000" dirty="0" smtClean="0"/>
              <a:t>10</a:t>
            </a:r>
            <a:r>
              <a:rPr lang="zh-TW" altLang="en-US" sz="2000" dirty="0" smtClean="0"/>
              <a:t>整除，即為正確的身份證字號。</a:t>
            </a:r>
            <a:r>
              <a:rPr lang="en-US" altLang="zh-TW" sz="1600" dirty="0" smtClean="0">
                <a:solidFill>
                  <a:srgbClr val="FF0000"/>
                </a:solidFill>
              </a:rPr>
              <a:t>2+9+8+7+18+40+16+3+2+9+6=120</a:t>
            </a:r>
          </a:p>
          <a:p>
            <a:pPr lvl="1"/>
            <a:endParaRPr lang="en-US" altLang="zh-TW" sz="2000" dirty="0" smtClean="0"/>
          </a:p>
          <a:p>
            <a:pPr marL="365760" lvl="1" indent="0">
              <a:buNone/>
            </a:pPr>
            <a:endParaRPr lang="en-US" altLang="zh-TW" sz="2000" dirty="0" smtClean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26069"/>
            <a:ext cx="3528392" cy="3528392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351210"/>
              </p:ext>
            </p:extLst>
          </p:nvPr>
        </p:nvGraphicFramePr>
        <p:xfrm>
          <a:off x="755576" y="464285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39338499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8537326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5447560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41667937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7449422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5384164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5737658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8644738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4777413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4028698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089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/>
                          </a:solidFill>
                        </a:rPr>
                        <a:t>x1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/>
                          </a:solidFill>
                        </a:rPr>
                        <a:t>x9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/>
                          </a:solidFill>
                        </a:rPr>
                        <a:t>x8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/>
                          </a:solidFill>
                        </a:rPr>
                        <a:t>x7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/>
                          </a:solidFill>
                        </a:rPr>
                        <a:t>x6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/>
                          </a:solidFill>
                        </a:rPr>
                        <a:t>x5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/>
                          </a:solidFill>
                        </a:rPr>
                        <a:t>x4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/>
                          </a:solidFill>
                        </a:rPr>
                        <a:t>x3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/>
                          </a:solidFill>
                        </a:rPr>
                        <a:t>x2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/>
                          </a:solidFill>
                        </a:rPr>
                        <a:t>x1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9403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82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>
                <a:solidFill>
                  <a:srgbClr val="0070C0"/>
                </a:solidFill>
              </a:rPr>
              <a:t>主</a:t>
            </a:r>
            <a:r>
              <a:rPr lang="zh-TW" altLang="en-US" sz="2400" b="1" dirty="0" smtClean="0">
                <a:solidFill>
                  <a:srgbClr val="0070C0"/>
                </a:solidFill>
              </a:rPr>
              <a:t>選單</a:t>
            </a:r>
            <a:endParaRPr lang="en-US" altLang="zh-TW" sz="2400" b="1" dirty="0" smtClean="0">
              <a:solidFill>
                <a:srgbClr val="0070C0"/>
              </a:solidFill>
            </a:endParaRPr>
          </a:p>
          <a:p>
            <a:pPr lvl="1"/>
            <a:r>
              <a:rPr lang="zh-TW" altLang="en-US" sz="2000" dirty="0" smtClean="0"/>
              <a:t>程式執行時，顯示主選單供使用者選擇</a:t>
            </a:r>
            <a:endParaRPr lang="en-US" altLang="zh-TW" sz="2000" dirty="0" smtClean="0"/>
          </a:p>
          <a:p>
            <a:pPr lvl="1"/>
            <a:endParaRPr lang="en-US" altLang="zh-TW" sz="2000" dirty="0"/>
          </a:p>
          <a:p>
            <a:pPr marL="365760" lvl="1" indent="0">
              <a:buNone/>
            </a:pPr>
            <a:endParaRPr lang="en-US" altLang="zh-TW" sz="3600" dirty="0"/>
          </a:p>
          <a:p>
            <a:pPr lvl="1"/>
            <a:endParaRPr lang="en-US" altLang="zh-TW" sz="2000" dirty="0" smtClean="0"/>
          </a:p>
          <a:p>
            <a:pPr lvl="1"/>
            <a:r>
              <a:rPr lang="zh-TW" altLang="en-US" sz="2000" dirty="0" smtClean="0"/>
              <a:t>若選擇選項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，提示使用者輸入</a:t>
            </a:r>
            <a:r>
              <a:rPr lang="zh-TW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身份證</a:t>
            </a:r>
            <a:r>
              <a:rPr lang="zh-TW" altLang="en-US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字號</a:t>
            </a:r>
            <a:endParaRPr lang="en-US" altLang="zh-TW" sz="2000" dirty="0" smtClean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/>
          </a:p>
          <a:p>
            <a:pPr lvl="1"/>
            <a:r>
              <a:rPr lang="zh-TW" altLang="en-US" sz="2000" dirty="0"/>
              <a:t>若選擇</a:t>
            </a:r>
            <a:r>
              <a:rPr lang="zh-TW" altLang="en-US" sz="2000" dirty="0" smtClean="0"/>
              <a:t>選項</a:t>
            </a:r>
            <a:r>
              <a:rPr lang="en-US" altLang="zh-TW" sz="2000" dirty="0"/>
              <a:t>0</a:t>
            </a:r>
            <a:r>
              <a:rPr lang="zh-TW" altLang="en-US" sz="2000" dirty="0" smtClean="0"/>
              <a:t>，則關閉程式</a:t>
            </a:r>
            <a:endParaRPr lang="en-US" altLang="zh-TW" sz="2000" dirty="0"/>
          </a:p>
          <a:p>
            <a:pPr lvl="1"/>
            <a:endParaRPr lang="en-US" altLang="zh-TW" dirty="0" smtClean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/>
          </a:p>
          <a:p>
            <a:pPr lvl="1"/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52000" y="2348880"/>
            <a:ext cx="684000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********************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***</a:t>
            </a:r>
            <a:endParaRPr lang="zh-TW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</a:t>
            </a:r>
            <a:r>
              <a:rPr lang="zh-TW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 驗證</a:t>
            </a:r>
            <a:r>
              <a:rPr lang="zh-TW" altLang="en-US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身份證字號</a:t>
            </a:r>
          </a:p>
          <a:p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0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</a:t>
            </a:r>
            <a:r>
              <a:rPr lang="zh-TW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 離開</a:t>
            </a:r>
            <a:endParaRPr lang="zh-TW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TW" altLang="en-US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*******************</a:t>
            </a:r>
            <a:r>
              <a:rPr lang="zh-TW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*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***</a:t>
            </a:r>
            <a:endParaRPr lang="zh-TW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TW" altLang="en-US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請選擇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:</a:t>
            </a:r>
            <a:endParaRPr lang="en-US" altLang="zh-TW" sz="16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52000" y="4411923"/>
            <a:ext cx="6840000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請輸入身分證字號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:</a:t>
            </a:r>
            <a:endParaRPr lang="en-US" altLang="zh-TW" sz="16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117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2000" y="1484784"/>
            <a:ext cx="8100000" cy="5040000"/>
          </a:xfrm>
        </p:spPr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rgbClr val="0070C0"/>
                </a:solidFill>
              </a:rPr>
              <a:t>驗證過程</a:t>
            </a:r>
            <a:endParaRPr lang="en-US" altLang="zh-TW" sz="2400" b="1" dirty="0" smtClean="0">
              <a:solidFill>
                <a:srgbClr val="0070C0"/>
              </a:solidFill>
            </a:endParaRPr>
          </a:p>
          <a:p>
            <a:pPr lvl="1"/>
            <a:r>
              <a:rPr lang="zh-TW" altLang="en-US" sz="2000" dirty="0" smtClean="0"/>
              <a:t>若輸入的字串符合規則，顯示性別與出生地</a:t>
            </a:r>
            <a:endParaRPr lang="en-US" altLang="zh-TW" sz="2000" dirty="0"/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/>
          </a:p>
          <a:p>
            <a:pPr lvl="1"/>
            <a:r>
              <a:rPr lang="zh-TW" altLang="en-US" sz="2000" dirty="0" smtClean="0"/>
              <a:t>若</a:t>
            </a:r>
            <a:r>
              <a:rPr lang="zh-TW" altLang="en-US" sz="2000" dirty="0"/>
              <a:t>輸入的</a:t>
            </a:r>
            <a:r>
              <a:rPr lang="zh-TW" altLang="en-US" sz="2000" dirty="0" smtClean="0"/>
              <a:t>字串不符合</a:t>
            </a:r>
            <a:r>
              <a:rPr lang="zh-TW" altLang="en-US" sz="2000" dirty="0"/>
              <a:t>規則</a:t>
            </a:r>
            <a:r>
              <a:rPr lang="zh-TW" altLang="en-US" sz="2000" dirty="0" smtClean="0"/>
              <a:t>，顯示錯誤訊息</a:t>
            </a:r>
            <a:endParaRPr lang="en-US" altLang="zh-TW" sz="2000" dirty="0" smtClean="0"/>
          </a:p>
          <a:p>
            <a:pPr marL="365760" lvl="1" indent="0">
              <a:buNone/>
            </a:pPr>
            <a:endParaRPr lang="en-US" altLang="zh-TW" sz="2000" dirty="0"/>
          </a:p>
          <a:p>
            <a:pPr lvl="1"/>
            <a:r>
              <a:rPr lang="zh-TW" altLang="en-US" sz="2000" dirty="0" smtClean="0"/>
              <a:t>若輸入的字串格式錯誤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無英文字母，性別非</a:t>
            </a:r>
            <a:r>
              <a:rPr lang="en-US" altLang="zh-TW" sz="2000" dirty="0" smtClean="0"/>
              <a:t>12</a:t>
            </a:r>
            <a:r>
              <a:rPr lang="zh-TW" altLang="en-US" sz="2000" dirty="0" smtClean="0"/>
              <a:t>，長度錯誤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：</a:t>
            </a:r>
            <a:endParaRPr lang="en-US" altLang="zh-TW" sz="2800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/>
          </a:p>
          <a:p>
            <a:pPr lvl="1"/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158678" y="3617540"/>
            <a:ext cx="6840000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5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請輸入身分證字號</a:t>
            </a:r>
            <a:r>
              <a:rPr lang="en-US" altLang="zh-TW" sz="15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: </a:t>
            </a:r>
            <a:r>
              <a:rPr lang="en-US" altLang="zh-TW" sz="1500" dirty="0">
                <a:solidFill>
                  <a:schemeClr val="accent3">
                    <a:lumMod val="75000"/>
                  </a:schemeClr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M102102102</a:t>
            </a:r>
          </a:p>
          <a:p>
            <a:r>
              <a:rPr lang="zh-TW" altLang="en-US" sz="15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身份證字號錯誤</a:t>
            </a:r>
            <a:endParaRPr lang="en-US" altLang="zh-TW" sz="15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38199" y="4583360"/>
            <a:ext cx="684000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5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請輸入身分證字號</a:t>
            </a:r>
            <a:r>
              <a:rPr lang="en-US" altLang="zh-TW" sz="15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: </a:t>
            </a:r>
            <a:r>
              <a:rPr lang="en-US" altLang="zh-TW" sz="1500" dirty="0">
                <a:solidFill>
                  <a:srgbClr val="FF0000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0</a:t>
            </a:r>
            <a:r>
              <a:rPr lang="en-US" altLang="zh-TW" sz="1500" dirty="0">
                <a:solidFill>
                  <a:schemeClr val="accent3">
                    <a:lumMod val="75000"/>
                  </a:schemeClr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123456789</a:t>
            </a:r>
          </a:p>
          <a:p>
            <a:r>
              <a:rPr lang="zh-TW" altLang="en-US" sz="15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格式不符</a:t>
            </a:r>
            <a:endParaRPr lang="en-US" altLang="zh-TW" sz="15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TW" altLang="en-US" sz="15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請輸入身分證字號</a:t>
            </a:r>
            <a:r>
              <a:rPr lang="en-US" altLang="zh-TW" sz="15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: </a:t>
            </a:r>
            <a:r>
              <a:rPr lang="en-US" altLang="zh-TW" sz="1500" dirty="0">
                <a:solidFill>
                  <a:srgbClr val="FF0000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_</a:t>
            </a:r>
            <a:r>
              <a:rPr lang="en-US" altLang="zh-TW" sz="1500" dirty="0" smtClean="0">
                <a:solidFill>
                  <a:schemeClr val="accent3">
                    <a:lumMod val="75000"/>
                  </a:schemeClr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12345678</a:t>
            </a:r>
            <a:r>
              <a:rPr lang="en-US" altLang="zh-TW" sz="1500" dirty="0" smtClean="0">
                <a:solidFill>
                  <a:srgbClr val="FF0000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_</a:t>
            </a:r>
            <a:endParaRPr lang="en-US" altLang="zh-TW" sz="1500" dirty="0">
              <a:solidFill>
                <a:srgbClr val="FF0000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TW" altLang="en-US" sz="15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格式不符</a:t>
            </a:r>
            <a:endParaRPr lang="en-US" altLang="zh-TW" sz="15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TW" altLang="en-US" sz="15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請輸入身分證字號</a:t>
            </a:r>
            <a:r>
              <a:rPr lang="en-US" altLang="zh-TW" sz="15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: </a:t>
            </a:r>
            <a:r>
              <a:rPr lang="en-US" altLang="zh-TW" sz="1500" dirty="0" smtClean="0">
                <a:solidFill>
                  <a:schemeClr val="accent3">
                    <a:lumMod val="75000"/>
                  </a:schemeClr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M</a:t>
            </a:r>
            <a:r>
              <a:rPr lang="en-US" altLang="zh-TW" sz="1500" dirty="0">
                <a:solidFill>
                  <a:srgbClr val="FF0000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3</a:t>
            </a:r>
            <a:r>
              <a:rPr lang="en-US" altLang="zh-TW" sz="1500" dirty="0" smtClean="0">
                <a:solidFill>
                  <a:schemeClr val="accent3">
                    <a:lumMod val="75000"/>
                  </a:schemeClr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23456789</a:t>
            </a:r>
            <a:endParaRPr lang="en-US" altLang="zh-TW" sz="1500" dirty="0">
              <a:solidFill>
                <a:schemeClr val="accent3">
                  <a:lumMod val="75000"/>
                </a:schemeClr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TW" altLang="en-US" sz="15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格式</a:t>
            </a:r>
            <a:r>
              <a:rPr lang="zh-TW" altLang="en-US" sz="15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不符</a:t>
            </a:r>
            <a:endParaRPr lang="en-US" altLang="zh-TW" sz="15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58678" y="2420888"/>
            <a:ext cx="6840000" cy="7848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5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請輸入身分證字號</a:t>
            </a:r>
            <a:r>
              <a:rPr lang="en-US" altLang="zh-TW" sz="15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: </a:t>
            </a:r>
            <a:r>
              <a:rPr lang="en-US" altLang="zh-TW" sz="1500" dirty="0">
                <a:solidFill>
                  <a:schemeClr val="accent3">
                    <a:lumMod val="75000"/>
                  </a:schemeClr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M113840199</a:t>
            </a:r>
          </a:p>
          <a:p>
            <a:r>
              <a:rPr lang="zh-TW" altLang="en-US" sz="15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身份證字號正確</a:t>
            </a:r>
          </a:p>
          <a:p>
            <a:r>
              <a:rPr lang="zh-TW" altLang="en-US" sz="15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是位出生在南投縣的男姓朋友呢</a:t>
            </a:r>
            <a:endParaRPr lang="en-US" altLang="zh-TW" sz="15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106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</a:t>
            </a:r>
            <a:r>
              <a:rPr lang="zh-TW" altLang="en-US" dirty="0" smtClean="0"/>
              <a:t>範例</a:t>
            </a:r>
            <a:r>
              <a:rPr lang="zh-TW" altLang="en-US" sz="1800" dirty="0" smtClean="0"/>
              <a:t>輸出訊息可自訂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646" b="29997"/>
          <a:stretch/>
        </p:blipFill>
        <p:spPr>
          <a:xfrm>
            <a:off x="323528" y="1556792"/>
            <a:ext cx="2376264" cy="4604012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411" y="1556792"/>
            <a:ext cx="2607177" cy="448708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404664"/>
            <a:ext cx="2160240" cy="599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8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評分標準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程式可以</a:t>
            </a:r>
            <a:r>
              <a:rPr lang="zh-TW" altLang="en-US" sz="2000" dirty="0" smtClean="0"/>
              <a:t>正常編譯 </a:t>
            </a:r>
            <a:r>
              <a:rPr lang="en-US" altLang="zh-TW" sz="2000" dirty="0"/>
              <a:t>(compile)</a:t>
            </a:r>
            <a:r>
              <a:rPr lang="zh-TW" altLang="en-US" sz="2000" dirty="0" smtClean="0"/>
              <a:t>，未通過編譯</a:t>
            </a:r>
            <a:r>
              <a:rPr lang="zh-TW" altLang="en-US" sz="2000" dirty="0"/>
              <a:t>者不予計分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r>
              <a:rPr lang="zh-TW" altLang="en-US" sz="2000" dirty="0"/>
              <a:t>實作 </a:t>
            </a:r>
            <a:r>
              <a:rPr lang="en-US" altLang="zh-TW" sz="2000" dirty="0" smtClean="0">
                <a:solidFill>
                  <a:srgbClr val="FF0000"/>
                </a:solidFill>
              </a:rPr>
              <a:t>ID</a:t>
            </a:r>
            <a:r>
              <a:rPr lang="zh-TW" altLang="en-US" sz="2000" dirty="0" smtClean="0"/>
              <a:t> </a:t>
            </a:r>
            <a:r>
              <a:rPr lang="zh-TW" altLang="en-US" sz="2000" dirty="0"/>
              <a:t>及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IDChecker</a:t>
            </a:r>
            <a:r>
              <a:rPr lang="zh-TW" altLang="en-US" sz="2000" dirty="0" smtClean="0"/>
              <a:t>類別，以</a:t>
            </a:r>
            <a:r>
              <a:rPr lang="zh-TW" altLang="en-US" sz="2000" dirty="0"/>
              <a:t>物件導向作法完成題目要求。 </a:t>
            </a:r>
            <a:r>
              <a:rPr lang="en-US" altLang="zh-TW" sz="2000" dirty="0" smtClean="0"/>
              <a:t>(20%)</a:t>
            </a:r>
          </a:p>
          <a:p>
            <a:r>
              <a:rPr lang="zh-TW" altLang="en-US" sz="2000" dirty="0" smtClean="0"/>
              <a:t>驗證身份證字號是否正確。</a:t>
            </a:r>
            <a:r>
              <a:rPr lang="en-US" altLang="zh-TW" sz="2000" dirty="0" smtClean="0"/>
              <a:t>(30%)</a:t>
            </a:r>
          </a:p>
          <a:p>
            <a:r>
              <a:rPr lang="zh-TW" altLang="en-US" sz="2000" dirty="0" smtClean="0"/>
              <a:t>顯示出生縣市與性別。</a:t>
            </a:r>
            <a:r>
              <a:rPr lang="en-US" altLang="zh-TW" sz="2000" dirty="0" smtClean="0"/>
              <a:t>(20%)</a:t>
            </a:r>
          </a:p>
          <a:p>
            <a:r>
              <a:rPr lang="zh-TW" altLang="en-US" sz="2000" dirty="0" smtClean="0"/>
              <a:t>判斷輸入格式是否錯誤。</a:t>
            </a:r>
            <a:r>
              <a:rPr lang="en-US" altLang="zh-TW" sz="2000" dirty="0" smtClean="0"/>
              <a:t>(20%)</a:t>
            </a:r>
          </a:p>
          <a:p>
            <a:r>
              <a:rPr lang="zh-TW" altLang="en-US" sz="2000" dirty="0" smtClean="0"/>
              <a:t>使用正規表示式驗證使用者輸入資料是否符合格式。</a:t>
            </a:r>
            <a:r>
              <a:rPr lang="en-US" altLang="zh-TW" sz="2000" dirty="0" smtClean="0"/>
              <a:t>(5%)</a:t>
            </a:r>
          </a:p>
          <a:p>
            <a:r>
              <a:rPr lang="zh-TW" altLang="en-US" sz="2000" dirty="0" smtClean="0"/>
              <a:t>使用格式化輸出</a:t>
            </a:r>
            <a:r>
              <a:rPr lang="en-US" altLang="zh-TW" sz="2000" dirty="0" smtClean="0"/>
              <a:t>(Formatter or </a:t>
            </a:r>
            <a:r>
              <a:rPr lang="en-US" altLang="zh-TW" sz="2000" dirty="0" err="1"/>
              <a:t>P</a:t>
            </a:r>
            <a:r>
              <a:rPr lang="en-US" altLang="zh-TW" sz="2000" dirty="0" err="1" smtClean="0"/>
              <a:t>rintf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。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5</a:t>
            </a:r>
            <a:r>
              <a:rPr lang="en-US" altLang="zh-TW" sz="2000" dirty="0" smtClean="0"/>
              <a:t>%)</a:t>
            </a:r>
          </a:p>
          <a:p>
            <a:r>
              <a:rPr lang="zh-TW" altLang="en-US" sz="2000" dirty="0" smtClean="0"/>
              <a:t>程式碼</a:t>
            </a:r>
            <a:r>
              <a:rPr lang="zh-TW" altLang="en-US" sz="2000" dirty="0"/>
              <a:t>縮排須格式化。</a:t>
            </a:r>
            <a:r>
              <a:rPr lang="en-US" altLang="zh-TW" sz="2000" dirty="0"/>
              <a:t>(</a:t>
            </a:r>
            <a:r>
              <a:rPr lang="zh-TW" altLang="en-US" sz="2000" dirty="0"/>
              <a:t>酌量扣分</a:t>
            </a:r>
            <a:r>
              <a:rPr lang="en-US" altLang="zh-TW" sz="2000" dirty="0" smtClean="0"/>
              <a:t>)</a:t>
            </a:r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18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繳交方式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請</a:t>
            </a:r>
            <a:r>
              <a:rPr lang="zh-TW" altLang="en-US" sz="2400" dirty="0"/>
              <a:t>將檔案壓縮成 </a:t>
            </a:r>
            <a:r>
              <a:rPr lang="en-US" altLang="zh-TW" sz="2400" dirty="0"/>
              <a:t>zip </a:t>
            </a:r>
            <a:r>
              <a:rPr lang="zh-TW" altLang="en-US" sz="2400" dirty="0" smtClean="0"/>
              <a:t>格式，</a:t>
            </a:r>
            <a:r>
              <a:rPr lang="zh-TW" altLang="en-US" sz="2400" dirty="0"/>
              <a:t>上傳至學校 </a:t>
            </a:r>
            <a:r>
              <a:rPr lang="en-US" altLang="zh-TW" sz="2400" dirty="0" smtClean="0"/>
              <a:t>Moodle</a:t>
            </a:r>
            <a:r>
              <a:rPr lang="zh-TW" altLang="en-US" sz="2400" dirty="0" smtClean="0"/>
              <a:t>系統</a:t>
            </a:r>
            <a:r>
              <a:rPr lang="zh-TW" altLang="en-US" sz="2400" dirty="0"/>
              <a:t>。</a:t>
            </a:r>
          </a:p>
          <a:p>
            <a:r>
              <a:rPr lang="zh-TW" altLang="en-US" sz="2400" dirty="0">
                <a:solidFill>
                  <a:srgbClr val="FF0000"/>
                </a:solidFill>
              </a:rPr>
              <a:t>檔案包含程式原始碼 </a:t>
            </a:r>
            <a:r>
              <a:rPr lang="en-US" altLang="zh-TW" sz="2400" dirty="0">
                <a:solidFill>
                  <a:srgbClr val="FF0000"/>
                </a:solidFill>
              </a:rPr>
              <a:t>(*.java) </a:t>
            </a:r>
            <a:r>
              <a:rPr lang="zh-TW" altLang="en-US" sz="2400" dirty="0">
                <a:solidFill>
                  <a:srgbClr val="FF0000"/>
                </a:solidFill>
              </a:rPr>
              <a:t>即可，勿壓縮整個專案檔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en-US" altLang="zh-TW" sz="2400" dirty="0" smtClean="0"/>
              <a:t>Package </a:t>
            </a:r>
            <a:r>
              <a:rPr lang="zh-TW" altLang="en-US" sz="2400" dirty="0" smtClean="0"/>
              <a:t>名稱 </a:t>
            </a:r>
            <a:r>
              <a:rPr lang="en-US" altLang="zh-TW" sz="2400" dirty="0" smtClean="0"/>
              <a:t>hw5</a:t>
            </a:r>
          </a:p>
          <a:p>
            <a:r>
              <a:rPr lang="zh-TW" altLang="en-US" sz="2400" b="1" dirty="0" smtClean="0">
                <a:solidFill>
                  <a:srgbClr val="0070C0"/>
                </a:solidFill>
              </a:rPr>
              <a:t>檔名</a:t>
            </a:r>
            <a:r>
              <a:rPr lang="zh-TW" altLang="en-US" sz="2400" b="1" dirty="0">
                <a:solidFill>
                  <a:srgbClr val="0070C0"/>
                </a:solidFill>
              </a:rPr>
              <a:t>：學號</a:t>
            </a:r>
            <a:r>
              <a:rPr lang="en-US" altLang="zh-TW" sz="2400" b="1">
                <a:solidFill>
                  <a:srgbClr val="0070C0"/>
                </a:solidFill>
              </a:rPr>
              <a:t>_</a:t>
            </a:r>
            <a:r>
              <a:rPr lang="en-US" altLang="zh-TW" sz="2400" b="1" smtClean="0">
                <a:solidFill>
                  <a:srgbClr val="0070C0"/>
                </a:solidFill>
              </a:rPr>
              <a:t>05.zip</a:t>
            </a:r>
            <a:endParaRPr lang="en-US" altLang="zh-TW" sz="2400" b="1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62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實 習 範 例</a:t>
            </a:r>
            <a:endParaRPr lang="zh-TW" altLang="en-US" sz="40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Picture 2" descr="http://osiztechnologies.com/osizwp/wp-content/uploads/2013/11/jav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000" y="2790000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57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此範例主要練習 </a:t>
            </a:r>
            <a:r>
              <a:rPr lang="en-US" altLang="zh-TW" sz="2000" dirty="0" smtClean="0"/>
              <a:t>String</a:t>
            </a:r>
            <a:r>
              <a:rPr lang="zh-TW" altLang="en-US" sz="2000" dirty="0" smtClean="0"/>
              <a:t> 類別字串方法的使用：</a:t>
            </a:r>
            <a:endParaRPr lang="en-US" altLang="zh-TW" sz="2000" dirty="0" smtClean="0"/>
          </a:p>
          <a:p>
            <a:pPr lvl="1"/>
            <a:r>
              <a:rPr lang="en-US" altLang="zh-TW" sz="2000" b="1" dirty="0" err="1" smtClean="0">
                <a:solidFill>
                  <a:srgbClr val="0070C0"/>
                </a:solidFill>
              </a:rPr>
              <a:t>indexOf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(String </a:t>
            </a:r>
            <a:r>
              <a:rPr lang="en-US" altLang="zh-TW" sz="2000" b="1" dirty="0" err="1">
                <a:solidFill>
                  <a:srgbClr val="0070C0"/>
                </a:solidFill>
              </a:rPr>
              <a:t>str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) </a:t>
            </a:r>
          </a:p>
          <a:p>
            <a:pPr lvl="2"/>
            <a:r>
              <a:rPr lang="zh-TW" altLang="en-US" dirty="0" smtClean="0"/>
              <a:t>返回指定字</a:t>
            </a:r>
            <a:r>
              <a:rPr lang="zh-TW" altLang="en-US" dirty="0"/>
              <a:t>串</a:t>
            </a:r>
            <a:r>
              <a:rPr lang="zh-TW" altLang="en-US" dirty="0" smtClean="0"/>
              <a:t>在此字元串中第一次出現處的索引。</a:t>
            </a:r>
            <a:endParaRPr lang="en-US" altLang="zh-TW" dirty="0" smtClean="0"/>
          </a:p>
          <a:p>
            <a:pPr lvl="1"/>
            <a:r>
              <a:rPr lang="en-US" altLang="zh-TW" sz="2000" b="1" dirty="0" smtClean="0">
                <a:solidFill>
                  <a:srgbClr val="0070C0"/>
                </a:solidFill>
              </a:rPr>
              <a:t>lastIndexOf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2000" b="1" dirty="0">
                <a:solidFill>
                  <a:srgbClr val="0070C0"/>
                </a:solidFill>
              </a:rPr>
              <a:t>(String </a:t>
            </a:r>
            <a:r>
              <a:rPr lang="en-US" altLang="zh-TW" sz="2000" b="1" dirty="0" err="1">
                <a:solidFill>
                  <a:srgbClr val="0070C0"/>
                </a:solidFill>
              </a:rPr>
              <a:t>str</a:t>
            </a:r>
            <a:r>
              <a:rPr lang="en-US" altLang="zh-TW" sz="2000" b="1" dirty="0">
                <a:solidFill>
                  <a:srgbClr val="0070C0"/>
                </a:solidFill>
              </a:rPr>
              <a:t>) </a:t>
            </a:r>
          </a:p>
          <a:p>
            <a:pPr lvl="2"/>
            <a:r>
              <a:rPr lang="zh-TW" altLang="en-US" dirty="0" smtClean="0"/>
              <a:t>返回指定字</a:t>
            </a:r>
            <a:r>
              <a:rPr lang="zh-TW" altLang="en-US" dirty="0"/>
              <a:t>串</a:t>
            </a:r>
            <a:r>
              <a:rPr lang="zh-TW" altLang="en-US" dirty="0" smtClean="0"/>
              <a:t>在此字元串中最後一次出現處的索引。</a:t>
            </a:r>
            <a:endParaRPr lang="en-US" altLang="zh-TW" dirty="0" smtClean="0"/>
          </a:p>
          <a:p>
            <a:pPr lvl="1"/>
            <a:r>
              <a:rPr lang="en-US" altLang="zh-TW" sz="2000" b="1" dirty="0" smtClean="0">
                <a:solidFill>
                  <a:srgbClr val="0070C0"/>
                </a:solidFill>
              </a:rPr>
              <a:t>substring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(</a:t>
            </a:r>
            <a:r>
              <a:rPr lang="en-US" altLang="zh-TW" sz="2000" b="1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2000" b="1" dirty="0" err="1" smtClean="0">
                <a:solidFill>
                  <a:srgbClr val="0070C0"/>
                </a:solidFill>
              </a:rPr>
              <a:t>beginIndex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, </a:t>
            </a:r>
            <a:r>
              <a:rPr lang="en-US" altLang="zh-TW" sz="2000" b="1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2000" b="1" dirty="0" err="1" smtClean="0">
                <a:solidFill>
                  <a:srgbClr val="0070C0"/>
                </a:solidFill>
              </a:rPr>
              <a:t>endIndex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) </a:t>
            </a:r>
          </a:p>
          <a:p>
            <a:pPr lvl="2"/>
            <a:r>
              <a:rPr lang="zh-TW" altLang="en-US" dirty="0" smtClean="0"/>
              <a:t>返回</a:t>
            </a:r>
            <a:r>
              <a:rPr lang="zh-TW" altLang="en-US" dirty="0"/>
              <a:t>一個</a:t>
            </a:r>
            <a:r>
              <a:rPr lang="zh-TW" altLang="en-US" dirty="0" smtClean="0"/>
              <a:t>新字元</a:t>
            </a:r>
            <a:r>
              <a:rPr lang="zh-TW" altLang="en-US" dirty="0"/>
              <a:t>串，它是此字元串的一個子字元串。</a:t>
            </a:r>
            <a:endParaRPr lang="en-US" altLang="zh-TW" dirty="0" smtClean="0"/>
          </a:p>
          <a:p>
            <a:pPr lvl="1"/>
            <a:r>
              <a:rPr lang="en-US" altLang="zh-TW" sz="2000" b="1" dirty="0" err="1">
                <a:solidFill>
                  <a:srgbClr val="0070C0"/>
                </a:solidFill>
              </a:rPr>
              <a:t>concat</a:t>
            </a:r>
            <a:r>
              <a:rPr lang="en-US" altLang="zh-TW" sz="2000" b="1" dirty="0">
                <a:solidFill>
                  <a:srgbClr val="0070C0"/>
                </a:solidFill>
              </a:rPr>
              <a:t>(String </a:t>
            </a:r>
            <a:r>
              <a:rPr lang="en-US" altLang="zh-TW" sz="2000" b="1" dirty="0" err="1">
                <a:solidFill>
                  <a:srgbClr val="0070C0"/>
                </a:solidFill>
              </a:rPr>
              <a:t>str</a:t>
            </a:r>
            <a:r>
              <a:rPr lang="en-US" altLang="zh-TW" sz="2000" b="1" dirty="0">
                <a:solidFill>
                  <a:srgbClr val="0070C0"/>
                </a:solidFill>
              </a:rPr>
              <a:t>) </a:t>
            </a:r>
          </a:p>
          <a:p>
            <a:pPr lvl="2"/>
            <a:r>
              <a:rPr lang="zh-TW" altLang="en-US" dirty="0" smtClean="0"/>
              <a:t>將</a:t>
            </a:r>
            <a:r>
              <a:rPr lang="zh-TW" altLang="en-US" dirty="0"/>
              <a:t>指定字元串連接到此字元串的結尾。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08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撰寫 </a:t>
            </a:r>
            <a:r>
              <a:rPr lang="en-US" altLang="zh-TW" sz="2000" dirty="0" err="1" smtClean="0"/>
              <a:t>StringTest</a:t>
            </a:r>
            <a:r>
              <a:rPr lang="zh-TW" altLang="en-US" sz="2000" dirty="0" smtClean="0"/>
              <a:t> 類別，在 </a:t>
            </a:r>
            <a:r>
              <a:rPr lang="en-US" altLang="zh-TW" sz="2000" dirty="0" smtClean="0"/>
              <a:t>main </a:t>
            </a:r>
            <a:r>
              <a:rPr lang="zh-TW" altLang="en-US" sz="2000" dirty="0" smtClean="0"/>
              <a:t>方法撰寫程式碼測試各項結果。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設定 </a:t>
            </a:r>
            <a:r>
              <a:rPr lang="en-US" altLang="zh-TW" sz="2000" dirty="0" smtClean="0"/>
              <a:t>3 </a:t>
            </a:r>
            <a:r>
              <a:rPr lang="zh-TW" altLang="en-US" sz="2000" dirty="0" smtClean="0"/>
              <a:t>個變數，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 個 </a:t>
            </a:r>
            <a:r>
              <a:rPr lang="en-US" altLang="zh-TW" sz="2000" dirty="0" smtClean="0"/>
              <a:t>char array</a:t>
            </a:r>
            <a:r>
              <a:rPr lang="zh-TW" altLang="en-US" sz="2000" dirty="0" smtClean="0"/>
              <a:t> 型態、</a:t>
            </a:r>
            <a:r>
              <a:rPr lang="en-US" altLang="zh-TW" sz="2000" dirty="0" smtClean="0"/>
              <a:t>2 </a:t>
            </a:r>
            <a:r>
              <a:rPr lang="zh-TW" altLang="en-US" sz="2000" dirty="0" smtClean="0"/>
              <a:t>個 </a:t>
            </a:r>
            <a:r>
              <a:rPr lang="en-US" altLang="zh-TW" sz="2000" dirty="0" smtClean="0"/>
              <a:t>String</a:t>
            </a:r>
            <a:r>
              <a:rPr lang="zh-TW" altLang="en-US" sz="2000" dirty="0" smtClean="0"/>
              <a:t> 型態 </a:t>
            </a:r>
            <a:r>
              <a:rPr lang="en-US" altLang="zh-TW" sz="2000" dirty="0" smtClean="0"/>
              <a:t>(</a:t>
            </a:r>
            <a:r>
              <a:rPr lang="zh-TW" altLang="en-US" sz="2000" dirty="0"/>
              <a:t>第一個變數儲存一個英文單字，第二個變數儲存一長串字母組合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接著依序 </a:t>
            </a:r>
            <a:r>
              <a:rPr lang="en-US" altLang="zh-TW" sz="2000" dirty="0" smtClean="0"/>
              <a:t>print </a:t>
            </a:r>
            <a:r>
              <a:rPr lang="zh-TW" altLang="en-US" sz="2000" dirty="0" smtClean="0"/>
              <a:t>出使用各種方法之下的結果。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82000" y="4392000"/>
            <a:ext cx="738000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  <a:cs typeface="Consolas" panose="020B0609020204030204" pitchFamily="49" charset="0"/>
              </a:rPr>
              <a:t>char </a:t>
            </a:r>
            <a:r>
              <a:rPr lang="en-US" altLang="zh-TW" sz="1600" dirty="0" err="1">
                <a:latin typeface="YaHei Consolas Hybrid" panose="020B0509020204020204" pitchFamily="49" charset="-122"/>
                <a:ea typeface="YaHei Consolas Hybrid" panose="020B0509020204020204" pitchFamily="49" charset="-122"/>
                <a:cs typeface="Consolas" panose="020B0609020204030204" pitchFamily="49" charset="0"/>
              </a:rPr>
              <a:t>charArray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  <a:cs typeface="Consolas" panose="020B0609020204030204" pitchFamily="49" charset="0"/>
              </a:rPr>
              <a:t>[] = 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  <a:cs typeface="Consolas" panose="020B0609020204030204" pitchFamily="49" charset="0"/>
              </a:rPr>
              <a:t>{'b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  <a:cs typeface="Consolas" panose="020B0609020204030204" pitchFamily="49" charset="0"/>
              </a:rPr>
              <a:t>', '</a:t>
            </a:r>
            <a:r>
              <a:rPr lang="en-US" altLang="zh-TW" sz="1600" dirty="0" err="1">
                <a:latin typeface="YaHei Consolas Hybrid" panose="020B0509020204020204" pitchFamily="49" charset="-122"/>
                <a:ea typeface="YaHei Consolas Hybrid" panose="020B0509020204020204" pitchFamily="49" charset="-122"/>
                <a:cs typeface="Consolas" panose="020B0609020204030204" pitchFamily="49" charset="0"/>
              </a:rPr>
              <a:t>i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  <a:cs typeface="Consolas" panose="020B0609020204030204" pitchFamily="49" charset="0"/>
              </a:rPr>
              <a:t>', 'r', 't', 'h', ' ', 'd', 'a', 'y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  <a:cs typeface="Consolas" panose="020B0609020204030204" pitchFamily="49" charset="0"/>
              </a:rPr>
              <a:t>'};</a:t>
            </a:r>
            <a:endParaRPr lang="en-US" altLang="zh-TW" sz="1600" dirty="0">
              <a:latin typeface="YaHei Consolas Hybrid" panose="020B0509020204020204" pitchFamily="49" charset="-122"/>
              <a:ea typeface="YaHei Consolas Hybrid" panose="020B0509020204020204" pitchFamily="49" charset="-122"/>
              <a:cs typeface="Consolas" panose="020B0609020204030204" pitchFamily="49" charset="0"/>
            </a:endParaRPr>
          </a:p>
          <a:p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  <a:cs typeface="Consolas" panose="020B0609020204030204" pitchFamily="49" charset="0"/>
              </a:rPr>
              <a:t>String 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  <a:cs typeface="Consolas" panose="020B0609020204030204" pitchFamily="49" charset="0"/>
              </a:rPr>
              <a:t>s = new String( "happy " );</a:t>
            </a:r>
          </a:p>
          <a:p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  <a:cs typeface="Consolas" panose="020B0609020204030204" pitchFamily="49" charset="0"/>
              </a:rPr>
              <a:t>String 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  <a:cs typeface="Consolas" panose="020B0609020204030204" pitchFamily="49" charset="0"/>
              </a:rPr>
              <a:t>letters = "</a:t>
            </a:r>
            <a:r>
              <a:rPr lang="en-US" altLang="zh-TW" sz="1600" dirty="0" err="1">
                <a:latin typeface="YaHei Consolas Hybrid" panose="020B0509020204020204" pitchFamily="49" charset="-122"/>
                <a:ea typeface="YaHei Consolas Hybrid" panose="020B0509020204020204" pitchFamily="49" charset="-122"/>
                <a:cs typeface="Consolas" panose="020B0609020204030204" pitchFamily="49" charset="0"/>
              </a:rPr>
              <a:t>abcdefghijklmabcdefghijklm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  <a:cs typeface="Consolas" panose="020B0609020204030204" pitchFamily="49" charset="0"/>
              </a:rPr>
              <a:t>";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882000" y="1980000"/>
            <a:ext cx="738000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  <a:cs typeface="Consolas" panose="020B0609020204030204" pitchFamily="49" charset="0"/>
              </a:rPr>
              <a:t>public class </a:t>
            </a:r>
            <a:r>
              <a:rPr lang="en-US" altLang="zh-TW" sz="1600" dirty="0" err="1" smtClean="0">
                <a:latin typeface="YaHei Consolas Hybrid" panose="020B0509020204020204" pitchFamily="49" charset="-122"/>
                <a:ea typeface="YaHei Consolas Hybrid" panose="020B0509020204020204" pitchFamily="49" charset="-122"/>
                <a:cs typeface="Consolas" panose="020B0609020204030204" pitchFamily="49" charset="0"/>
              </a:rPr>
              <a:t>StringTest</a:t>
            </a:r>
            <a:r>
              <a:rPr lang="zh-TW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  <a:cs typeface="Consolas" panose="020B0609020204030204" pitchFamily="49" charset="0"/>
              </a:rPr>
              <a:t>{</a:t>
            </a:r>
          </a:p>
          <a:p>
            <a:r>
              <a:rPr lang="zh-TW" altLang="en-US" sz="1600" dirty="0">
                <a:latin typeface="YaHei Consolas Hybrid" panose="020B0509020204020204" pitchFamily="49" charset="-122"/>
                <a:ea typeface="YaHei Consolas Hybrid" panose="020B0509020204020204" pitchFamily="49" charset="-122"/>
                <a:cs typeface="Consolas" panose="020B0609020204030204" pitchFamily="49" charset="0"/>
              </a:rPr>
              <a:t> </a:t>
            </a:r>
            <a:r>
              <a:rPr lang="zh-TW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  <a:cs typeface="Consolas" panose="020B0609020204030204" pitchFamily="49" charset="0"/>
              </a:rPr>
              <a:t>   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  <a:cs typeface="Consolas" panose="020B0609020204030204" pitchFamily="49" charset="0"/>
              </a:rPr>
              <a:t>public 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  <a:cs typeface="Consolas" panose="020B0609020204030204" pitchFamily="49" charset="0"/>
              </a:rPr>
              <a:t>static void main( String </a:t>
            </a:r>
            <a:r>
              <a:rPr lang="en-US" altLang="zh-TW" sz="1600" dirty="0" err="1">
                <a:latin typeface="YaHei Consolas Hybrid" panose="020B0509020204020204" pitchFamily="49" charset="-122"/>
                <a:ea typeface="YaHei Consolas Hybrid" panose="020B0509020204020204" pitchFamily="49" charset="-122"/>
                <a:cs typeface="Consolas" panose="020B0609020204030204" pitchFamily="49" charset="0"/>
              </a:rPr>
              <a:t>args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  <a:cs typeface="Consolas" panose="020B0609020204030204" pitchFamily="49" charset="0"/>
              </a:rPr>
              <a:t>[] 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  <a:cs typeface="Consolas" panose="020B0609020204030204" pitchFamily="49" charset="0"/>
              </a:rPr>
              <a:t>)</a:t>
            </a:r>
            <a:r>
              <a:rPr lang="zh-TW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  <a:cs typeface="Consolas" panose="020B0609020204030204" pitchFamily="49" charset="0"/>
              </a:rPr>
              <a:t>{</a:t>
            </a:r>
            <a:endParaRPr lang="en-US" altLang="zh-TW" sz="1600" dirty="0">
              <a:latin typeface="YaHei Consolas Hybrid" panose="020B0509020204020204" pitchFamily="49" charset="-122"/>
              <a:ea typeface="YaHei Consolas Hybrid" panose="020B0509020204020204" pitchFamily="49" charset="-122"/>
              <a:cs typeface="Consolas" panose="020B0609020204030204" pitchFamily="49" charset="0"/>
            </a:endParaRPr>
          </a:p>
          <a:p>
            <a:r>
              <a:rPr lang="zh-TW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  <a:cs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  <a:cs typeface="Consolas" panose="020B0609020204030204" pitchFamily="49" charset="0"/>
              </a:rPr>
              <a:t>// write some code here </a:t>
            </a:r>
          </a:p>
          <a:p>
            <a:r>
              <a:rPr lang="zh-TW" altLang="en-US" sz="1600" dirty="0">
                <a:latin typeface="YaHei Consolas Hybrid" panose="020B0509020204020204" pitchFamily="49" charset="-122"/>
                <a:ea typeface="YaHei Consolas Hybrid" panose="020B0509020204020204" pitchFamily="49" charset="-122"/>
                <a:cs typeface="Consolas" panose="020B0609020204030204" pitchFamily="49" charset="0"/>
              </a:rPr>
              <a:t> </a:t>
            </a:r>
            <a:r>
              <a:rPr lang="zh-TW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  <a:cs typeface="Consolas" panose="020B0609020204030204" pitchFamily="49" charset="0"/>
              </a:rPr>
              <a:t>   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  <a:cs typeface="Consolas" panose="020B0609020204030204" pitchFamily="49" charset="0"/>
              </a:rPr>
              <a:t>}</a:t>
            </a:r>
            <a:endParaRPr lang="en-US" altLang="zh-TW" sz="1600" dirty="0">
              <a:latin typeface="YaHei Consolas Hybrid" panose="020B0509020204020204" pitchFamily="49" charset="-122"/>
              <a:ea typeface="YaHei Consolas Hybrid" panose="020B0509020204020204" pitchFamily="49" charset="-122"/>
              <a:cs typeface="Consolas" panose="020B0609020204030204" pitchFamily="49" charset="0"/>
            </a:endParaRPr>
          </a:p>
          <a:p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956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將這 </a:t>
            </a:r>
            <a:r>
              <a:rPr lang="en-US" altLang="zh-TW" sz="2000" dirty="0" smtClean="0"/>
              <a:t>3 </a:t>
            </a:r>
            <a:r>
              <a:rPr lang="zh-TW" altLang="en-US" sz="2000" dirty="0" smtClean="0"/>
              <a:t>個</a:t>
            </a:r>
            <a:r>
              <a:rPr lang="zh-TW" altLang="en-US" sz="2000" dirty="0"/>
              <a:t>變數再轉存到</a:t>
            </a:r>
            <a:r>
              <a:rPr lang="zh-TW" altLang="en-US" sz="2000" dirty="0" smtClean="0"/>
              <a:t>另外 </a:t>
            </a:r>
            <a:r>
              <a:rPr lang="en-US" altLang="zh-TW" sz="2000" dirty="0" smtClean="0"/>
              <a:t>4 </a:t>
            </a:r>
            <a:r>
              <a:rPr lang="zh-TW" altLang="en-US" sz="2000" dirty="0" smtClean="0"/>
              <a:t>個 </a:t>
            </a:r>
            <a:r>
              <a:rPr lang="en-US" altLang="zh-TW" sz="2000" dirty="0" smtClean="0"/>
              <a:t>string </a:t>
            </a:r>
            <a:r>
              <a:rPr lang="zh-TW" altLang="en-US" sz="2000" dirty="0" smtClean="0"/>
              <a:t>變數，並</a:t>
            </a:r>
            <a:r>
              <a:rPr lang="zh-TW" altLang="en-US" sz="2000" dirty="0"/>
              <a:t>觀察結果的不同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zh-TW" altLang="en-US" sz="2000" dirty="0"/>
              <a:t>執行</a:t>
            </a:r>
            <a:r>
              <a:rPr lang="zh-TW" altLang="en-US" sz="2000" dirty="0" smtClean="0"/>
              <a:t>結果</a:t>
            </a:r>
            <a:r>
              <a:rPr lang="zh-TW" altLang="en-US" sz="2000" dirty="0"/>
              <a:t>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81800" y="1916832"/>
            <a:ext cx="7380400" cy="2554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String 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s1 = new String();</a:t>
            </a:r>
          </a:p>
          <a:p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String 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s2 = new String(s);</a:t>
            </a:r>
          </a:p>
          <a:p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String 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s3 = new String(</a:t>
            </a:r>
            <a:r>
              <a:rPr lang="en-US" altLang="zh-TW" sz="16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charArray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);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//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整串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array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內容</a:t>
            </a:r>
            <a:endParaRPr lang="zh-TW" altLang="en-US" sz="1600" dirty="0">
              <a:solidFill>
                <a:schemeClr val="bg1">
                  <a:lumMod val="50000"/>
                </a:schemeClr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String 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s4 = new String(charArray,6,3); </a:t>
            </a:r>
            <a:endParaRPr lang="en-US" altLang="zh-TW" sz="16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// array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的第六個字算起的後三個字元</a:t>
            </a:r>
          </a:p>
          <a:p>
            <a:r>
              <a:rPr lang="zh-TW" altLang="en-US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     </a:t>
            </a:r>
          </a:p>
          <a:p>
            <a:r>
              <a:rPr lang="en-US" altLang="zh-TW" sz="1600" dirty="0" err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System.out.println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("s1 = " + s1);</a:t>
            </a:r>
          </a:p>
          <a:p>
            <a:r>
              <a:rPr lang="en-US" altLang="zh-TW" sz="1600" dirty="0" err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System.out.println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("s2 = " + s2);</a:t>
            </a:r>
          </a:p>
          <a:p>
            <a:r>
              <a:rPr lang="en-US" altLang="zh-TW" sz="1600" dirty="0" err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System.out.println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("s3 = " + s3);</a:t>
            </a:r>
          </a:p>
          <a:p>
            <a:r>
              <a:rPr lang="en-US" altLang="zh-TW" sz="1600" dirty="0" err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System.out.println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("s4 = " + s4);</a:t>
            </a:r>
            <a:endParaRPr lang="zh-TW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82000" y="5085184"/>
            <a:ext cx="7380000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s1 = </a:t>
            </a:r>
          </a:p>
          <a:p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s2 = happy</a:t>
            </a:r>
          </a:p>
          <a:p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s3 = birth day</a:t>
            </a:r>
          </a:p>
          <a:p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s4 = day</a:t>
            </a:r>
            <a:endParaRPr lang="zh-TW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140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String.indexOf</a:t>
            </a:r>
            <a:r>
              <a:rPr lang="zh-TW" altLang="en-US" dirty="0" smtClean="0"/>
              <a:t> </a:t>
            </a:r>
            <a:r>
              <a:rPr lang="zh-TW" altLang="en-US" dirty="0"/>
              <a:t>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利用 </a:t>
            </a:r>
            <a:r>
              <a:rPr lang="en-US" altLang="zh-TW" sz="2000" dirty="0" err="1" smtClean="0"/>
              <a:t>indexOf</a:t>
            </a:r>
            <a:r>
              <a:rPr lang="zh-TW" altLang="en-US" sz="2000" dirty="0" smtClean="0"/>
              <a:t> 方法，找 </a:t>
            </a:r>
            <a:r>
              <a:rPr lang="en-US" altLang="zh-TW" sz="2000" dirty="0" smtClean="0"/>
              <a:t>letters </a:t>
            </a:r>
            <a:r>
              <a:rPr lang="zh-TW" altLang="en-US" sz="2000" dirty="0"/>
              <a:t>字串</a:t>
            </a:r>
            <a:r>
              <a:rPr lang="zh-TW" altLang="en-US" sz="2000" dirty="0" smtClean="0"/>
              <a:t>中 </a:t>
            </a:r>
            <a:r>
              <a:rPr lang="en-US" altLang="zh-TW" sz="2000" dirty="0" smtClean="0"/>
              <a:t>c </a:t>
            </a:r>
            <a:r>
              <a:rPr lang="zh-TW" altLang="en-US" sz="2000" dirty="0" smtClean="0"/>
              <a:t>字元</a:t>
            </a:r>
            <a:r>
              <a:rPr lang="zh-TW" altLang="en-US" sz="2000" dirty="0"/>
              <a:t>的起始</a:t>
            </a:r>
            <a:r>
              <a:rPr lang="zh-TW" altLang="en-US" sz="2000" dirty="0" smtClean="0"/>
              <a:t>位置：</a:t>
            </a:r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zh-TW" altLang="en-US" sz="2000" dirty="0" smtClean="0"/>
              <a:t>執行結果</a:t>
            </a:r>
            <a:r>
              <a:rPr lang="zh-TW" altLang="en-US" sz="2000" dirty="0"/>
              <a:t>：</a:t>
            </a:r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81998" y="1980000"/>
            <a:ext cx="738000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// String 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letters = "abcdefghijklmabcdefghijklm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";</a:t>
            </a:r>
          </a:p>
          <a:p>
            <a:endParaRPr lang="en-US" altLang="zh-TW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System.out.printf(</a:t>
            </a:r>
          </a:p>
          <a:p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 "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For %s, 'c' is located at index %d\n", </a:t>
            </a:r>
            <a:endParaRPr lang="en-US" altLang="zh-TW" sz="16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 letters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, letters.indexOf('c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')</a:t>
            </a:r>
          </a:p>
          <a:p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);</a:t>
            </a:r>
            <a:endParaRPr lang="zh-TW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81999" y="4644000"/>
            <a:ext cx="7380000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For abcdefghijklmabcdefghijklm, 'c' is located at index 2</a:t>
            </a:r>
            <a:endParaRPr lang="zh-TW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279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String.lastIndexOf</a:t>
            </a:r>
            <a:r>
              <a:rPr lang="zh-TW" altLang="en-US" dirty="0" smtClean="0"/>
              <a:t> 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利用 </a:t>
            </a:r>
            <a:r>
              <a:rPr lang="en-US" altLang="zh-TW" sz="2000" dirty="0" smtClean="0"/>
              <a:t>lastIndexOf</a:t>
            </a:r>
            <a:r>
              <a:rPr lang="zh-TW" altLang="en-US" sz="2000" dirty="0" smtClean="0"/>
              <a:t> 方法，找 </a:t>
            </a:r>
            <a:r>
              <a:rPr lang="en-US" altLang="zh-TW" sz="2000" dirty="0" smtClean="0"/>
              <a:t>letters</a:t>
            </a:r>
            <a:r>
              <a:rPr lang="zh-TW" altLang="en-US" sz="2000" dirty="0" smtClean="0"/>
              <a:t> 字串中 </a:t>
            </a:r>
            <a:r>
              <a:rPr lang="en-US" altLang="zh-TW" sz="2000" dirty="0" smtClean="0"/>
              <a:t>a </a:t>
            </a:r>
            <a:r>
              <a:rPr lang="zh-TW" altLang="en-US" sz="2000" dirty="0" smtClean="0"/>
              <a:t>及 </a:t>
            </a:r>
            <a:r>
              <a:rPr lang="en-US" altLang="zh-TW" sz="2000" dirty="0" smtClean="0"/>
              <a:t>$ </a:t>
            </a:r>
            <a:r>
              <a:rPr lang="zh-TW" altLang="en-US" sz="2000" dirty="0" smtClean="0"/>
              <a:t>字元</a:t>
            </a:r>
            <a:r>
              <a:rPr lang="zh-TW" altLang="en-US" sz="2000" dirty="0"/>
              <a:t>最後出現的</a:t>
            </a:r>
            <a:r>
              <a:rPr lang="zh-TW" altLang="en-US" sz="2000" dirty="0" smtClean="0"/>
              <a:t>位置：</a:t>
            </a:r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zh-TW" altLang="en-US" sz="2000" dirty="0"/>
              <a:t>執行結果</a:t>
            </a:r>
            <a:endParaRPr lang="en-US" altLang="zh-TW" sz="2000" dirty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82000" y="1916832"/>
            <a:ext cx="7380000" cy="28007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// String 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letters = "abcdefghijklmabcdefghijklm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";</a:t>
            </a:r>
          </a:p>
          <a:p>
            <a:endParaRPr lang="en-US" altLang="zh-TW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System.out.printf(</a:t>
            </a:r>
          </a:p>
          <a:p>
            <a:r>
              <a:rPr lang="zh-TW" altLang="en-US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zh-TW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For %s, last 'a' is located at index %d\n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",</a:t>
            </a:r>
          </a:p>
          <a:p>
            <a:r>
              <a:rPr lang="zh-TW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 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letters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, </a:t>
            </a:r>
            <a:r>
              <a:rPr lang="en-US" altLang="zh-TW" sz="16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letters.lastIndexOf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('a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')</a:t>
            </a:r>
          </a:p>
          <a:p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);</a:t>
            </a:r>
            <a:endParaRPr lang="en-US" altLang="zh-TW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endParaRPr lang="en-US" altLang="zh-TW" sz="16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System.out.printf(</a:t>
            </a:r>
          </a:p>
          <a:p>
            <a:r>
              <a:rPr lang="zh-TW" altLang="en-US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zh-TW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For %s, last '$' is located at index %d\n", </a:t>
            </a:r>
            <a:endParaRPr lang="en-US" altLang="zh-TW" sz="16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TW" altLang="en-US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zh-TW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letters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, </a:t>
            </a:r>
            <a:r>
              <a:rPr lang="en-US" altLang="zh-TW" sz="16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letters.lastIndexOf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('$')</a:t>
            </a:r>
          </a:p>
          <a:p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);</a:t>
            </a:r>
            <a:endParaRPr lang="zh-TW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82000" y="5652537"/>
            <a:ext cx="7252178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For abcdefghijklmabcdefghijklm, last 'a' is located at index 13</a:t>
            </a:r>
          </a:p>
          <a:p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For abcdefghijklmabcdefghijklm, last '$' is located at index -1</a:t>
            </a:r>
            <a:endParaRPr lang="zh-TW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685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String.IndexOf</a:t>
            </a:r>
            <a:r>
              <a:rPr lang="zh-TW" altLang="en-US" dirty="0" smtClean="0"/>
              <a:t> 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利用 </a:t>
            </a:r>
            <a:r>
              <a:rPr lang="en-US" altLang="zh-TW" sz="2000" dirty="0" err="1" smtClean="0"/>
              <a:t>indexOf</a:t>
            </a:r>
            <a:r>
              <a:rPr lang="zh-TW" altLang="en-US" sz="2000" dirty="0" smtClean="0"/>
              <a:t> 方法，找 </a:t>
            </a:r>
            <a:r>
              <a:rPr lang="en-US" altLang="zh-TW" sz="2000" dirty="0" smtClean="0"/>
              <a:t>letters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字串中</a:t>
            </a:r>
            <a:r>
              <a:rPr lang="zh-TW" altLang="en-US" sz="2000" dirty="0"/>
              <a:t>，</a:t>
            </a:r>
            <a:r>
              <a:rPr lang="en-US" altLang="zh-TW" sz="2000" dirty="0" err="1" smtClean="0"/>
              <a:t>def</a:t>
            </a:r>
            <a:r>
              <a:rPr lang="zh-TW" altLang="en-US" sz="2000" dirty="0" smtClean="0"/>
              <a:t> 子</a:t>
            </a:r>
            <a:r>
              <a:rPr lang="zh-TW" altLang="en-US" sz="2000" dirty="0"/>
              <a:t>字串出現的</a:t>
            </a:r>
            <a:r>
              <a:rPr lang="zh-TW" altLang="en-US" sz="2000" dirty="0" smtClean="0"/>
              <a:t>位置：</a:t>
            </a:r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zh-TW" altLang="en-US" sz="2000" dirty="0"/>
              <a:t>執行</a:t>
            </a:r>
            <a:r>
              <a:rPr lang="zh-TW" altLang="en-US" sz="2000" dirty="0" smtClean="0"/>
              <a:t>結果：</a:t>
            </a:r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81999" y="1980000"/>
            <a:ext cx="7380000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System.out.printf(</a:t>
            </a:r>
          </a:p>
          <a:p>
            <a:r>
              <a:rPr lang="zh-TW" altLang="en-US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zh-TW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For %s, last \"</a:t>
            </a:r>
            <a:r>
              <a:rPr lang="en-US" altLang="zh-TW" sz="16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def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\" is located at index %d\n", </a:t>
            </a:r>
            <a:endParaRPr lang="en-US" altLang="zh-TW" sz="16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TW" altLang="en-US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zh-TW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letters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, 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letters.indexOf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("</a:t>
            </a:r>
            <a:r>
              <a:rPr lang="en-US" altLang="zh-TW" sz="16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def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")</a:t>
            </a:r>
          </a:p>
          <a:p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);</a:t>
            </a:r>
          </a:p>
          <a:p>
            <a:endParaRPr lang="en-US" altLang="zh-TW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System.out.printf(</a:t>
            </a:r>
          </a:p>
          <a:p>
            <a:r>
              <a:rPr lang="zh-TW" altLang="en-US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zh-TW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For %s, last \"</a:t>
            </a:r>
            <a:r>
              <a:rPr lang="en-US" altLang="zh-TW" sz="16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def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\" is located at index %d\n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",</a:t>
            </a:r>
          </a:p>
          <a:p>
            <a:r>
              <a:rPr lang="zh-TW" altLang="en-US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zh-TW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letters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, letters.indexOf("</a:t>
            </a:r>
            <a:r>
              <a:rPr lang="en-US" altLang="zh-TW" sz="16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def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", 7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);</a:t>
            </a:r>
            <a:endParaRPr lang="zh-TW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82000" y="5157192"/>
            <a:ext cx="7476599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For abcdefghijklmabcdefghijklm, last "</a:t>
            </a:r>
            <a:r>
              <a:rPr lang="en-US" altLang="zh-TW" sz="16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def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 is located at index 3</a:t>
            </a:r>
          </a:p>
          <a:p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For abcdefghijklmabcdefghijklm, last "</a:t>
            </a:r>
            <a:r>
              <a:rPr lang="en-US" altLang="zh-TW" sz="16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def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 is located at index 16</a:t>
            </a:r>
            <a:endParaRPr lang="zh-TW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453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String.IndexOf</a:t>
            </a:r>
            <a:r>
              <a:rPr lang="zh-TW" altLang="en-US" dirty="0"/>
              <a:t> 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利用 </a:t>
            </a:r>
            <a:r>
              <a:rPr lang="en-US" altLang="zh-TW" sz="2000" dirty="0" err="1" smtClean="0"/>
              <a:t>indexOf</a:t>
            </a:r>
            <a:r>
              <a:rPr lang="zh-TW" altLang="en-US" sz="2000" dirty="0" smtClean="0"/>
              <a:t> 方法，找 </a:t>
            </a:r>
            <a:r>
              <a:rPr lang="en-US" altLang="zh-TW" sz="2000" dirty="0" smtClean="0"/>
              <a:t>letters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字串中 </a:t>
            </a:r>
            <a:r>
              <a:rPr lang="en-US" altLang="zh-TW" sz="2000" dirty="0" smtClean="0"/>
              <a:t>hello</a:t>
            </a:r>
            <a:r>
              <a:rPr lang="zh-TW" altLang="en-US" sz="2000" dirty="0" smtClean="0"/>
              <a:t> 子</a:t>
            </a:r>
            <a:r>
              <a:rPr lang="zh-TW" altLang="en-US" sz="2000" dirty="0"/>
              <a:t>字串最後出現的</a:t>
            </a:r>
            <a:r>
              <a:rPr lang="zh-TW" altLang="en-US" sz="2000" dirty="0" smtClean="0"/>
              <a:t>位置：</a:t>
            </a:r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zh-TW" altLang="en-US" sz="2000" dirty="0"/>
              <a:t>執行</a:t>
            </a:r>
            <a:r>
              <a:rPr lang="zh-TW" altLang="en-US" sz="2000" dirty="0" smtClean="0"/>
              <a:t>結果</a:t>
            </a:r>
            <a:r>
              <a:rPr lang="zh-TW" altLang="en-US" sz="2000" dirty="0"/>
              <a:t>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81998" y="1980000"/>
            <a:ext cx="7380000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System.out.printf(</a:t>
            </a:r>
          </a:p>
          <a:p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"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For %s, last \"hello\" is located at index %d\n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",</a:t>
            </a:r>
          </a:p>
          <a:p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</a:t>
            </a:r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letters, letters.indexOf("hello</a:t>
            </a:r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")</a:t>
            </a:r>
          </a:p>
          <a:p>
            <a:r>
              <a:rPr lang="en-US" altLang="zh-TW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);</a:t>
            </a:r>
            <a:endParaRPr lang="zh-TW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82000" y="4098558"/>
            <a:ext cx="7685309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For abcdefghijklmabcdefghijklm, last "hello" is located at index -1</a:t>
            </a:r>
            <a:endParaRPr lang="zh-TW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577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5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佈景主題5</Template>
  <TotalTime>5607</TotalTime>
  <Words>1332</Words>
  <Application>Microsoft Office PowerPoint</Application>
  <PresentationFormat>如螢幕大小 (4:3)</PresentationFormat>
  <Paragraphs>270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YaHei Consolas Hybrid</vt:lpstr>
      <vt:lpstr>微軟正黑體</vt:lpstr>
      <vt:lpstr>新細明體</vt:lpstr>
      <vt:lpstr>Arial</vt:lpstr>
      <vt:lpstr>Calibri</vt:lpstr>
      <vt:lpstr>Consolas</vt:lpstr>
      <vt:lpstr>佈景主題5</vt:lpstr>
      <vt:lpstr>字串、字元、格式化輸出</vt:lpstr>
      <vt:lpstr>實 習 範 例</vt:lpstr>
      <vt:lpstr>程式說明</vt:lpstr>
      <vt:lpstr>程式說明</vt:lpstr>
      <vt:lpstr>程式說明</vt:lpstr>
      <vt:lpstr>String.indexOf 方法</vt:lpstr>
      <vt:lpstr>String.lastIndexOf 方法</vt:lpstr>
      <vt:lpstr>String.IndexOf 方法</vt:lpstr>
      <vt:lpstr>String.IndexOf 方法</vt:lpstr>
      <vt:lpstr>String.substring 方法</vt:lpstr>
      <vt:lpstr>String.concat 方法</vt:lpstr>
      <vt:lpstr>課 後 作 業</vt:lpstr>
      <vt:lpstr>程式題目</vt:lpstr>
      <vt:lpstr>程式題目</vt:lpstr>
      <vt:lpstr>程式說明</vt:lpstr>
      <vt:lpstr>程式說明</vt:lpstr>
      <vt:lpstr>執行範例輸出訊息可自訂</vt:lpstr>
      <vt:lpstr>評分標準</vt:lpstr>
      <vt:lpstr>繳交方式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類別與物件簡介</dc:title>
  <dc:creator>Administrator</dc:creator>
  <cp:lastModifiedBy>CHI-JIUN HUNG</cp:lastModifiedBy>
  <cp:revision>449</cp:revision>
  <dcterms:created xsi:type="dcterms:W3CDTF">2014-02-25T10:50:19Z</dcterms:created>
  <dcterms:modified xsi:type="dcterms:W3CDTF">2018-10-23T16:32:18Z</dcterms:modified>
</cp:coreProperties>
</file>