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3" r:id="rId2"/>
    <p:sldId id="260" r:id="rId3"/>
    <p:sldId id="267" r:id="rId4"/>
    <p:sldId id="272" r:id="rId5"/>
    <p:sldId id="266" r:id="rId6"/>
    <p:sldId id="270" r:id="rId7"/>
    <p:sldId id="273" r:id="rId8"/>
    <p:sldId id="275" r:id="rId9"/>
    <p:sldId id="27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172" name="Text Box 1"/>
          <p:cNvSpPr txBox="1"/>
          <p:nvPr userDrawn="1"/>
        </p:nvSpPr>
        <p:spPr>
          <a:xfrm>
            <a:off x="9229725" y="0"/>
            <a:ext cx="2962275" cy="860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i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/>
                <a:latin typeface="Quantum" charset="0"/>
                <a:ea typeface="宋体" panose="02010600030101010101" pitchFamily="2" charset="-122"/>
              </a:rPr>
              <a:t>SDIT</a:t>
            </a:r>
            <a:endParaRPr lang="en-US" altLang="zh-CN" sz="3200" i="1">
              <a:ln>
                <a:solidFill>
                  <a:srgbClr val="FFC000"/>
                </a:solidFill>
              </a:ln>
              <a:solidFill>
                <a:srgbClr val="FFC000"/>
              </a:solidFill>
              <a:effectLst/>
              <a:latin typeface="Quantum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000" b="1" i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/>
                <a:latin typeface="Gold Bold" panose="00000500000000000000" charset="0"/>
                <a:ea typeface="宋体" panose="02010600030101010101" pitchFamily="2" charset="-122"/>
              </a:rPr>
              <a:t>Shouke Data Intelligence Technology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named"/>
          <p:cNvPicPr>
            <a:picLocks noChangeAspect="1"/>
          </p:cNvPicPr>
          <p:nvPr/>
        </p:nvPicPr>
        <p:blipFill>
          <a:blip r:embed="rId3">
            <a:lum bright="-12000"/>
          </a:blip>
          <a:stretch>
            <a:fillRect/>
          </a:stretch>
        </p:blipFill>
        <p:spPr>
          <a:xfrm>
            <a:off x="-19050" y="0"/>
            <a:ext cx="12211050" cy="6795135"/>
          </a:xfrm>
          <a:prstGeom prst="rect">
            <a:avLst/>
          </a:prstGeom>
          <a:scene3d>
            <a:camera prst="obliqueBottomLeft"/>
            <a:lightRig rig="threePt" dir="t"/>
          </a:scene3d>
        </p:spPr>
      </p:pic>
      <p:pic>
        <p:nvPicPr>
          <p:cNvPr id="7170" name="Picture 1"/>
          <p:cNvPicPr>
            <a:picLocks noChangeAspect="1"/>
          </p:cNvPicPr>
          <p:nvPr/>
        </p:nvPicPr>
        <p:blipFill>
          <a:blip r:embed="rId4">
            <a:lum bright="-24000" contrast="30000"/>
          </a:blip>
          <a:stretch>
            <a:fillRect/>
          </a:stretch>
        </p:blipFill>
        <p:spPr>
          <a:xfrm>
            <a:off x="5843270" y="828675"/>
            <a:ext cx="2738755" cy="274193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172" name="Text Box 1"/>
          <p:cNvSpPr txBox="1"/>
          <p:nvPr/>
        </p:nvSpPr>
        <p:spPr>
          <a:xfrm>
            <a:off x="9098280" y="131445"/>
            <a:ext cx="2962275" cy="860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i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/>
                <a:latin typeface="Quantum" charset="0"/>
                <a:ea typeface="宋体" panose="02010600030101010101" pitchFamily="2" charset="-122"/>
              </a:rPr>
              <a:t>SDIT</a:t>
            </a:r>
            <a:endParaRPr lang="en-US" altLang="zh-CN" sz="3200" i="1">
              <a:ln>
                <a:solidFill>
                  <a:srgbClr val="FFC000"/>
                </a:solidFill>
              </a:ln>
              <a:solidFill>
                <a:srgbClr val="FFC000"/>
              </a:solidFill>
              <a:effectLst/>
              <a:latin typeface="Quantum" charset="0"/>
              <a:ea typeface="宋体" panose="02010600030101010101" pitchFamily="2" charset="-122"/>
            </a:endParaRPr>
          </a:p>
          <a:p>
            <a:pPr algn="ctr"/>
            <a:r>
              <a:rPr lang="en-US" altLang="zh-CN" sz="1000" b="1" i="1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/>
                <a:latin typeface="Gold Bold" panose="00000500000000000000" charset="0"/>
                <a:ea typeface="宋体" panose="02010600030101010101" pitchFamily="2" charset="-122"/>
              </a:rPr>
              <a:t>Shouke Data Intelligence Technology</a:t>
            </a:r>
          </a:p>
        </p:txBody>
      </p:sp>
      <p:pic>
        <p:nvPicPr>
          <p:cNvPr id="4" name="Picture 3" descr="myphoto"/>
          <p:cNvPicPr>
            <a:picLocks noChangeAspect="1"/>
          </p:cNvPicPr>
          <p:nvPr/>
        </p:nvPicPr>
        <p:blipFill>
          <a:blip r:embed="rId5"/>
          <a:srcRect b="8532"/>
          <a:stretch>
            <a:fillRect/>
          </a:stretch>
        </p:blipFill>
        <p:spPr>
          <a:xfrm>
            <a:off x="232410" y="1254125"/>
            <a:ext cx="3262630" cy="55410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665220" y="3797300"/>
            <a:ext cx="8141970" cy="2663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>
                <a:solidFill>
                  <a:srgbClr val="FFC000"/>
                </a:solidFill>
                <a:latin typeface="Lato Black" panose="020F0A02020204030203" charset="0"/>
                <a:cs typeface="Lato Black" panose="020F0A02020204030203" charset="0"/>
              </a:rPr>
              <a:t>Master Python Data Analysis and Modelling Essentials</a:t>
            </a:r>
          </a:p>
          <a:p>
            <a:pPr algn="ctr">
              <a:lnSpc>
                <a:spcPct val="110000"/>
              </a:lnSpc>
            </a:pPr>
            <a:r>
              <a:rPr lang="en-US" sz="1600" b="1">
                <a:solidFill>
                  <a:srgbClr val="FFC000"/>
                </a:solidFill>
                <a:effectLst/>
                <a:latin typeface="+mj-lt"/>
                <a:cs typeface="+mj-lt"/>
                <a:sym typeface="+mn-ea"/>
              </a:rPr>
              <a:t>A Real-World Project using Jupyter notebook, Numpy, SciPy, Pandas, Matplotlib, Statmodels, Scikit-learn, and many more</a:t>
            </a:r>
          </a:p>
          <a:p>
            <a:pPr algn="ctr">
              <a:lnSpc>
                <a:spcPct val="110000"/>
              </a:lnSpc>
            </a:pPr>
            <a:endParaRPr lang="en-US" sz="1600" b="1" i="1">
              <a:solidFill>
                <a:srgbClr val="FFC000"/>
              </a:solidFill>
              <a:latin typeface="Gold" panose="00000500000000000000" charset="0"/>
              <a:cs typeface="Gold" panose="00000500000000000000" charset="0"/>
            </a:endParaRPr>
          </a:p>
          <a:p>
            <a:pPr algn="ctr">
              <a:lnSpc>
                <a:spcPct val="110000"/>
              </a:lnSpc>
            </a:pPr>
            <a:r>
              <a:rPr lang="en-US" sz="2400" b="1">
                <a:solidFill>
                  <a:srgbClr val="FFC000"/>
                </a:solidFill>
                <a:latin typeface="Lato Black" panose="020F0A02020204030203" charset="0"/>
                <a:cs typeface="Lato Black" panose="020F0A02020204030203" charset="0"/>
              </a:rPr>
              <a:t>Instructor: Shouke Wei, </a:t>
            </a:r>
            <a:r>
              <a:rPr lang="en-US" b="1">
                <a:solidFill>
                  <a:srgbClr val="FFC000"/>
                </a:solidFill>
                <a:latin typeface="Lato Black" panose="020F0A02020204030203" charset="0"/>
                <a:cs typeface="Lato Black" panose="020F0A02020204030203" charset="0"/>
              </a:rPr>
              <a:t>Ph.D. Professor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/>
          <p:nvPr/>
        </p:nvSpPr>
        <p:spPr>
          <a:xfrm>
            <a:off x="3495040" y="2644775"/>
            <a:ext cx="85363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Master Python Data Analysis and Modelling Essentials</a:t>
            </a:r>
            <a:endParaRPr lang="en-US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181100" y="1041400"/>
            <a:ext cx="1085024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en-US" sz="48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sz="5400" dirty="0">
                <a:solidFill>
                  <a:srgbClr val="FFC000"/>
                </a:solidFill>
                <a:latin typeface="+mn-lt"/>
                <a:ea typeface="+mn-ea"/>
                <a:cs typeface="+mn-cs"/>
                <a:sym typeface="+mn-ea"/>
              </a:rPr>
              <a:t>Contents</a:t>
            </a: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2861310" y="5127625"/>
            <a:ext cx="907224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en-US" sz="48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3600" dirty="0">
                <a:solidFill>
                  <a:srgbClr val="FFC000"/>
                </a:solidFill>
                <a:latin typeface="+mn-lt"/>
                <a:ea typeface="+mn-ea"/>
                <a:cs typeface="+mn-cs"/>
                <a:sym typeface="+mn-ea"/>
              </a:rPr>
              <a:t>Instructor: </a:t>
            </a:r>
            <a:r>
              <a:rPr lang="en-US" sz="3600" dirty="0" err="1">
                <a:solidFill>
                  <a:srgbClr val="FFC000"/>
                </a:solidFill>
                <a:latin typeface="+mn-lt"/>
                <a:ea typeface="+mn-ea"/>
                <a:cs typeface="+mn-cs"/>
                <a:sym typeface="+mn-ea"/>
              </a:rPr>
              <a:t>Shouke</a:t>
            </a:r>
            <a:r>
              <a:rPr lang="en-US" sz="3600" dirty="0">
                <a:solidFill>
                  <a:srgbClr val="FFC000"/>
                </a:solidFill>
                <a:latin typeface="+mn-lt"/>
                <a:ea typeface="+mn-ea"/>
                <a:cs typeface="+mn-cs"/>
                <a:sym typeface="+mn-ea"/>
              </a:rPr>
              <a:t> Wei, Prof. Ph.D.</a:t>
            </a:r>
          </a:p>
        </p:txBody>
      </p:sp>
      <p:pic>
        <p:nvPicPr>
          <p:cNvPr id="7170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lum bright="-24000" contrast="30000"/>
          </a:blip>
          <a:stretch>
            <a:fillRect/>
          </a:stretch>
        </p:blipFill>
        <p:spPr>
          <a:xfrm>
            <a:off x="360680" y="1894840"/>
            <a:ext cx="3064510" cy="306832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3820795" y="4213225"/>
            <a:ext cx="799655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000" b="1" dirty="0">
                <a:solidFill>
                  <a:srgbClr val="FFC000"/>
                </a:solidFill>
                <a:effectLst/>
                <a:latin typeface="+mj-lt"/>
                <a:cs typeface="+mj-lt"/>
                <a:sym typeface="+mn-ea"/>
              </a:rPr>
              <a:t>A Real-World Project using </a:t>
            </a:r>
            <a:r>
              <a:rPr lang="en-US" sz="2000" b="1" dirty="0" err="1">
                <a:solidFill>
                  <a:srgbClr val="FFC000"/>
                </a:solidFill>
                <a:effectLst/>
                <a:latin typeface="+mj-lt"/>
                <a:cs typeface="+mj-lt"/>
                <a:sym typeface="+mn-ea"/>
              </a:rPr>
              <a:t>Jupyter</a:t>
            </a:r>
            <a:r>
              <a:rPr lang="en-US" sz="2000" b="1" dirty="0">
                <a:solidFill>
                  <a:srgbClr val="FFC000"/>
                </a:solidFill>
                <a:effectLst/>
                <a:latin typeface="+mj-lt"/>
                <a:cs typeface="+mj-lt"/>
                <a:sym typeface="+mn-ea"/>
              </a:rPr>
              <a:t> notebook, </a:t>
            </a:r>
            <a:r>
              <a:rPr lang="en-US" sz="2000" b="1" dirty="0" err="1">
                <a:solidFill>
                  <a:srgbClr val="FFC000"/>
                </a:solidFill>
                <a:effectLst/>
                <a:latin typeface="+mj-lt"/>
                <a:cs typeface="+mj-lt"/>
                <a:sym typeface="+mn-ea"/>
              </a:rPr>
              <a:t>Numpy</a:t>
            </a:r>
            <a:r>
              <a:rPr lang="en-US" sz="2000" b="1" dirty="0">
                <a:solidFill>
                  <a:srgbClr val="FFC000"/>
                </a:solidFill>
                <a:effectLst/>
                <a:latin typeface="+mj-lt"/>
                <a:cs typeface="+mj-lt"/>
                <a:sym typeface="+mn-ea"/>
              </a:rPr>
              <a:t>, SciPy,   </a:t>
            </a:r>
            <a:endParaRPr lang="en-US" sz="2000" b="1" dirty="0">
              <a:solidFill>
                <a:srgbClr val="FFC000"/>
              </a:solidFill>
              <a:effectLst/>
              <a:latin typeface="+mj-lt"/>
              <a:cs typeface="+mj-lt"/>
            </a:endParaRPr>
          </a:p>
          <a:p>
            <a:pPr algn="ctr">
              <a:lnSpc>
                <a:spcPct val="110000"/>
              </a:lnSpc>
            </a:pPr>
            <a:r>
              <a:rPr lang="en-US" sz="2000" b="1" dirty="0">
                <a:solidFill>
                  <a:srgbClr val="FFC000"/>
                </a:solidFill>
                <a:effectLst/>
                <a:latin typeface="+mj-lt"/>
                <a:cs typeface="+mj-lt"/>
                <a:sym typeface="+mn-ea"/>
              </a:rPr>
              <a:t>Pandas, Matplotlib, Seaborn, </a:t>
            </a:r>
            <a:r>
              <a:rPr lang="en-US" sz="2000" b="1" dirty="0" err="1">
                <a:solidFill>
                  <a:srgbClr val="FFC000"/>
                </a:solidFill>
                <a:effectLst/>
                <a:latin typeface="+mj-lt"/>
                <a:cs typeface="+mj-lt"/>
                <a:sym typeface="+mn-ea"/>
              </a:rPr>
              <a:t>Statsmodels</a:t>
            </a:r>
            <a:r>
              <a:rPr lang="en-US" sz="2000" b="1" dirty="0">
                <a:solidFill>
                  <a:srgbClr val="FFC000"/>
                </a:solidFill>
                <a:effectLst/>
                <a:latin typeface="+mj-lt"/>
                <a:cs typeface="+mj-lt"/>
                <a:sym typeface="+mn-ea"/>
              </a:rPr>
              <a:t>, Scikit-learn, and more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2"/>
          <p:cNvSpPr/>
          <p:nvPr/>
        </p:nvSpPr>
        <p:spPr>
          <a:xfrm>
            <a:off x="2030730" y="3549650"/>
            <a:ext cx="1415415" cy="74422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C000"/>
                </a:solidFill>
                <a:cs typeface="+mn-lt"/>
              </a:rPr>
              <a:t>Content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4570730" y="1164590"/>
            <a:ext cx="4536440" cy="75374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C000"/>
                </a:solidFill>
                <a:cs typeface="+mn-lt"/>
              </a:rPr>
              <a:t>Section 1:</a:t>
            </a:r>
          </a:p>
          <a:p>
            <a:pPr algn="ctr"/>
            <a:r>
              <a:rPr lang="en-US" b="1">
                <a:solidFill>
                  <a:srgbClr val="FFC000"/>
                </a:solidFill>
                <a:cs typeface="+mn-lt"/>
              </a:rPr>
              <a:t>Introduction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4570730" y="2089150"/>
            <a:ext cx="4537075" cy="98933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C000"/>
                </a:solidFill>
                <a:cs typeface="+mn-lt"/>
              </a:rPr>
              <a:t>Section 2: </a:t>
            </a:r>
          </a:p>
          <a:p>
            <a:pPr algn="ctr"/>
            <a:r>
              <a:rPr lang="en-US" b="1">
                <a:solidFill>
                  <a:srgbClr val="FFC000"/>
                </a:solidFill>
                <a:cs typeface="+mn-lt"/>
              </a:rPr>
              <a:t>Setting Up Python Environment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4570730" y="3241040"/>
            <a:ext cx="4537710" cy="74612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C000"/>
                </a:solidFill>
                <a:cs typeface="+mn-lt"/>
              </a:rPr>
              <a:t>Section 3:</a:t>
            </a:r>
          </a:p>
          <a:p>
            <a:pPr algn="ctr">
              <a:buClrTx/>
              <a:buSzTx/>
              <a:buFontTx/>
            </a:pPr>
            <a:r>
              <a:rPr lang="en-US" b="1">
                <a:solidFill>
                  <a:srgbClr val="FFC000"/>
                </a:solidFill>
                <a:cs typeface="+mn-lt"/>
              </a:rPr>
              <a:t>Data Exploration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4570730" y="4129405"/>
            <a:ext cx="4536440" cy="6750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C000"/>
                </a:solidFill>
                <a:cs typeface="+mn-lt"/>
              </a:rPr>
              <a:t>Section 4:</a:t>
            </a:r>
          </a:p>
          <a:p>
            <a:pPr algn="ctr">
              <a:buClrTx/>
              <a:buSzTx/>
              <a:buFontTx/>
            </a:pPr>
            <a:r>
              <a:rPr lang="en-US" b="1">
                <a:solidFill>
                  <a:srgbClr val="FFC000"/>
                </a:solidFill>
                <a:cs typeface="+mn-lt"/>
              </a:rPr>
              <a:t>Data Preparation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571365" y="4957445"/>
            <a:ext cx="4535170" cy="69913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cs typeface="+mn-lt"/>
              </a:rPr>
              <a:t>Section 5:</a:t>
            </a:r>
          </a:p>
          <a:p>
            <a:pPr algn="ctr">
              <a:buClrTx/>
              <a:buSzTx/>
              <a:buFontTx/>
            </a:pPr>
            <a:r>
              <a:rPr lang="en-US" b="1" dirty="0">
                <a:solidFill>
                  <a:srgbClr val="FFC000"/>
                </a:solidFill>
                <a:cs typeface="+mn-lt"/>
              </a:rPr>
              <a:t>Classic Statistical Linear Regression Models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571365" y="5809615"/>
            <a:ext cx="4473575" cy="64579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cs typeface="+mn-lt"/>
              </a:rPr>
              <a:t>Section 6:</a:t>
            </a:r>
          </a:p>
          <a:p>
            <a:pPr algn="ctr">
              <a:buClrTx/>
              <a:buSzTx/>
              <a:buFontTx/>
            </a:pPr>
            <a:r>
              <a:rPr lang="en-US" b="1" dirty="0">
                <a:solidFill>
                  <a:srgbClr val="FFC000"/>
                </a:solidFill>
                <a:cs typeface="+mn-lt"/>
              </a:rPr>
              <a:t>Machine Learning Linear Regression  Models</a:t>
            </a:r>
          </a:p>
        </p:txBody>
      </p:sp>
      <p:sp>
        <p:nvSpPr>
          <p:cNvPr id="22" name="Left Brace 21"/>
          <p:cNvSpPr/>
          <p:nvPr/>
        </p:nvSpPr>
        <p:spPr>
          <a:xfrm>
            <a:off x="3598545" y="1472565"/>
            <a:ext cx="819150" cy="47625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C000"/>
              </a:solidFill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wedge/>
      </p:transition>
    </mc:Choice>
    <mc:Fallback xmlns="">
      <p:transition spd="med"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Alternate Process 16"/>
          <p:cNvSpPr/>
          <p:nvPr/>
        </p:nvSpPr>
        <p:spPr>
          <a:xfrm>
            <a:off x="529590" y="3281680"/>
            <a:ext cx="3115945" cy="98933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FFC000"/>
                </a:solidFill>
              </a:rPr>
              <a:t>Section 1: </a:t>
            </a:r>
          </a:p>
          <a:p>
            <a:pPr algn="ctr"/>
            <a:r>
              <a:rPr lang="en-US" sz="2000" b="1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4827270" y="1336040"/>
            <a:ext cx="5179695" cy="61214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1: Introduction to Course Contents</a:t>
            </a:r>
          </a:p>
        </p:txBody>
      </p:sp>
      <p:sp>
        <p:nvSpPr>
          <p:cNvPr id="30" name="Flowchart: Alternate Process 29"/>
          <p:cNvSpPr/>
          <p:nvPr/>
        </p:nvSpPr>
        <p:spPr>
          <a:xfrm>
            <a:off x="4799330" y="5590540"/>
            <a:ext cx="5179695" cy="653415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dirty="0">
                <a:solidFill>
                  <a:srgbClr val="FFC000"/>
                </a:solidFill>
                <a:sym typeface="+mn-ea"/>
              </a:rPr>
              <a:t>Lecture 2: Introduction to Data Analysis and Modelling </a:t>
            </a:r>
          </a:p>
        </p:txBody>
      </p:sp>
      <p:sp>
        <p:nvSpPr>
          <p:cNvPr id="8" name="Left Brace 7"/>
          <p:cNvSpPr/>
          <p:nvPr/>
        </p:nvSpPr>
        <p:spPr>
          <a:xfrm>
            <a:off x="3771265" y="1604645"/>
            <a:ext cx="930275" cy="4415155"/>
          </a:xfrm>
          <a:prstGeom prst="leftBrace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61665" y="4005580"/>
            <a:ext cx="12668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C000"/>
                </a:solidFill>
              </a:rPr>
              <a:t>2 </a:t>
            </a:r>
          </a:p>
          <a:p>
            <a:pPr algn="ctr"/>
            <a:r>
              <a:rPr lang="en-US" b="1">
                <a:solidFill>
                  <a:srgbClr val="FFC000"/>
                </a:solidFill>
              </a:rPr>
              <a:t>Lectures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Alternate Process 16"/>
          <p:cNvSpPr/>
          <p:nvPr/>
        </p:nvSpPr>
        <p:spPr>
          <a:xfrm>
            <a:off x="529590" y="3281680"/>
            <a:ext cx="3115945" cy="98933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FFC000"/>
                </a:solidFill>
              </a:rPr>
              <a:t>Section 2: </a:t>
            </a:r>
          </a:p>
          <a:p>
            <a:pPr algn="ctr"/>
            <a:r>
              <a:rPr lang="en-US" sz="2000" b="1">
                <a:solidFill>
                  <a:srgbClr val="FFC000"/>
                </a:solidFill>
              </a:rPr>
              <a:t>Setting Up Python Environment</a:t>
            </a:r>
          </a:p>
        </p:txBody>
      </p:sp>
      <p:sp>
        <p:nvSpPr>
          <p:cNvPr id="26" name="Flowchart: Alternate Process 25"/>
          <p:cNvSpPr/>
          <p:nvPr/>
        </p:nvSpPr>
        <p:spPr>
          <a:xfrm>
            <a:off x="4807585" y="1304925"/>
            <a:ext cx="5179695" cy="65151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dirty="0">
                <a:solidFill>
                  <a:srgbClr val="FFC000"/>
                </a:solidFill>
                <a:sym typeface="+mn-ea"/>
              </a:rPr>
              <a:t>Lecture 3: Installing Anaconda Python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4799965" y="2670810"/>
            <a:ext cx="5179695" cy="61214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dirty="0">
                <a:solidFill>
                  <a:srgbClr val="FFC000"/>
                </a:solidFill>
                <a:sym typeface="+mn-ea"/>
              </a:rPr>
              <a:t>Lecture 4: Required Packages </a:t>
            </a:r>
          </a:p>
        </p:txBody>
      </p:sp>
      <p:sp>
        <p:nvSpPr>
          <p:cNvPr id="30" name="Flowchart: Alternate Process 29"/>
          <p:cNvSpPr/>
          <p:nvPr/>
        </p:nvSpPr>
        <p:spPr>
          <a:xfrm>
            <a:off x="4827270" y="3997325"/>
            <a:ext cx="5179695" cy="653415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dirty="0">
                <a:solidFill>
                  <a:srgbClr val="FFC000"/>
                </a:solidFill>
                <a:sym typeface="+mn-ea"/>
              </a:rPr>
              <a:t>Lecture 5: Installing Required Packages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812665" y="5629910"/>
            <a:ext cx="5117465" cy="6223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 dirty="0">
                <a:solidFill>
                  <a:srgbClr val="FFC000"/>
                </a:solidFill>
                <a:sym typeface="+mn-ea"/>
              </a:rPr>
              <a:t>Lecture 6: Creating and Accessing Working Directory</a:t>
            </a:r>
          </a:p>
        </p:txBody>
      </p:sp>
      <p:sp>
        <p:nvSpPr>
          <p:cNvPr id="8" name="Left Brace 7"/>
          <p:cNvSpPr/>
          <p:nvPr/>
        </p:nvSpPr>
        <p:spPr>
          <a:xfrm>
            <a:off x="3771265" y="1604645"/>
            <a:ext cx="930275" cy="4415155"/>
          </a:xfrm>
          <a:prstGeom prst="leftBrace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61665" y="4005580"/>
            <a:ext cx="12668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C000"/>
                </a:solidFill>
              </a:rPr>
              <a:t>4 </a:t>
            </a:r>
          </a:p>
          <a:p>
            <a:pPr algn="ctr"/>
            <a:r>
              <a:rPr lang="en-US" b="1">
                <a:solidFill>
                  <a:srgbClr val="FFC000"/>
                </a:solidFill>
              </a:rPr>
              <a:t>Lectures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Alternate Process 16"/>
          <p:cNvSpPr/>
          <p:nvPr/>
        </p:nvSpPr>
        <p:spPr>
          <a:xfrm>
            <a:off x="529590" y="3281680"/>
            <a:ext cx="3115945" cy="98933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FFC000"/>
                </a:solidFill>
              </a:rPr>
              <a:t>Section 3: </a:t>
            </a:r>
          </a:p>
          <a:p>
            <a:pPr algn="ctr"/>
            <a:r>
              <a:rPr lang="en-US" sz="2000" b="1">
                <a:solidFill>
                  <a:srgbClr val="FFC000"/>
                </a:solidFill>
                <a:sym typeface="+mn-ea"/>
              </a:rPr>
              <a:t>Data Exploration</a:t>
            </a:r>
            <a:endParaRPr lang="en-US" sz="2000" b="1">
              <a:solidFill>
                <a:srgbClr val="FFC000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4796155" y="847090"/>
            <a:ext cx="5179695" cy="65151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7: Reading and Write Data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4827270" y="1604645"/>
            <a:ext cx="5179695" cy="61214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8: Accessing Basic Information of Data</a:t>
            </a:r>
          </a:p>
        </p:txBody>
      </p:sp>
      <p:sp>
        <p:nvSpPr>
          <p:cNvPr id="30" name="Flowchart: Alternate Process 29"/>
          <p:cNvSpPr/>
          <p:nvPr/>
        </p:nvSpPr>
        <p:spPr>
          <a:xfrm>
            <a:off x="4827270" y="2322830"/>
            <a:ext cx="5179695" cy="653415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9: Renaming Columns of DataFrame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827270" y="3082290"/>
            <a:ext cx="5194935" cy="6223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10: Slicing DataFrame</a:t>
            </a:r>
          </a:p>
        </p:txBody>
      </p:sp>
      <p:sp>
        <p:nvSpPr>
          <p:cNvPr id="8" name="Left Brace 7"/>
          <p:cNvSpPr/>
          <p:nvPr/>
        </p:nvSpPr>
        <p:spPr>
          <a:xfrm>
            <a:off x="3771265" y="1226820"/>
            <a:ext cx="887095" cy="5033645"/>
          </a:xfrm>
          <a:prstGeom prst="leftBrace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61665" y="4005580"/>
            <a:ext cx="12668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C000"/>
                </a:solidFill>
              </a:rPr>
              <a:t>8 </a:t>
            </a:r>
          </a:p>
          <a:p>
            <a:pPr algn="ctr"/>
            <a:r>
              <a:rPr lang="en-US" b="1">
                <a:solidFill>
                  <a:srgbClr val="FFC000"/>
                </a:solidFill>
              </a:rPr>
              <a:t>Lectures</a:t>
            </a:r>
          </a:p>
        </p:txBody>
      </p:sp>
      <p:sp>
        <p:nvSpPr>
          <p:cNvPr id="9" name="Flowchart: Alternate Process 25"/>
          <p:cNvSpPr/>
          <p:nvPr/>
        </p:nvSpPr>
        <p:spPr>
          <a:xfrm>
            <a:off x="4804410" y="3800475"/>
            <a:ext cx="5179695" cy="65151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11: Sorting DataFrame</a:t>
            </a:r>
          </a:p>
        </p:txBody>
      </p:sp>
      <p:sp>
        <p:nvSpPr>
          <p:cNvPr id="10" name="Flowchart: Alternate Process 26"/>
          <p:cNvSpPr/>
          <p:nvPr/>
        </p:nvSpPr>
        <p:spPr>
          <a:xfrm>
            <a:off x="4835525" y="4558030"/>
            <a:ext cx="5179695" cy="61214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12: Filtering DataFrame</a:t>
            </a:r>
          </a:p>
        </p:txBody>
      </p:sp>
      <p:sp>
        <p:nvSpPr>
          <p:cNvPr id="11" name="Flowchart: Alternate Process 29"/>
          <p:cNvSpPr/>
          <p:nvPr/>
        </p:nvSpPr>
        <p:spPr>
          <a:xfrm>
            <a:off x="4835525" y="5276215"/>
            <a:ext cx="5179695" cy="653415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13: Grouping DataFrame</a:t>
            </a:r>
          </a:p>
        </p:txBody>
      </p:sp>
      <p:sp>
        <p:nvSpPr>
          <p:cNvPr id="12" name="Flowchart: Alternate Process 3"/>
          <p:cNvSpPr/>
          <p:nvPr/>
        </p:nvSpPr>
        <p:spPr>
          <a:xfrm>
            <a:off x="4835525" y="6035675"/>
            <a:ext cx="5194935" cy="6223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14: Calculating Summary Statistics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Alternate Process 16"/>
          <p:cNvSpPr/>
          <p:nvPr/>
        </p:nvSpPr>
        <p:spPr>
          <a:xfrm>
            <a:off x="529590" y="3281680"/>
            <a:ext cx="3115945" cy="98933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FFC000"/>
                </a:solidFill>
              </a:rPr>
              <a:t>Section 4: </a:t>
            </a:r>
          </a:p>
          <a:p>
            <a:pPr algn="ctr"/>
            <a:r>
              <a:rPr lang="en-US" sz="2000" b="1">
                <a:solidFill>
                  <a:srgbClr val="FFC000"/>
                </a:solidFill>
                <a:sym typeface="+mn-ea"/>
              </a:rPr>
              <a:t>Data Preparation</a:t>
            </a:r>
            <a:endParaRPr lang="en-US" sz="2000" b="1">
              <a:solidFill>
                <a:srgbClr val="FFC000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4796155" y="847090"/>
            <a:ext cx="5179695" cy="65151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15: Detecting Missing Values 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4827270" y="1604645"/>
            <a:ext cx="5179695" cy="61214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16: Imputing Missing Values</a:t>
            </a:r>
          </a:p>
        </p:txBody>
      </p:sp>
      <p:sp>
        <p:nvSpPr>
          <p:cNvPr id="30" name="Flowchart: Alternate Process 29"/>
          <p:cNvSpPr/>
          <p:nvPr/>
        </p:nvSpPr>
        <p:spPr>
          <a:xfrm>
            <a:off x="4827270" y="2322830"/>
            <a:ext cx="5179695" cy="653415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17: Detecting Outliers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827270" y="3082290"/>
            <a:ext cx="5194935" cy="6223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18: Treating Outliers</a:t>
            </a:r>
          </a:p>
        </p:txBody>
      </p:sp>
      <p:sp>
        <p:nvSpPr>
          <p:cNvPr id="8" name="Left Brace 7"/>
          <p:cNvSpPr/>
          <p:nvPr/>
        </p:nvSpPr>
        <p:spPr>
          <a:xfrm>
            <a:off x="3771265" y="1226820"/>
            <a:ext cx="887095" cy="5033645"/>
          </a:xfrm>
          <a:prstGeom prst="leftBrace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61665" y="4005580"/>
            <a:ext cx="12668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C000"/>
                </a:solidFill>
              </a:rPr>
              <a:t>8 </a:t>
            </a:r>
          </a:p>
          <a:p>
            <a:pPr algn="ctr"/>
            <a:r>
              <a:rPr lang="en-US" b="1">
                <a:solidFill>
                  <a:srgbClr val="FFC000"/>
                </a:solidFill>
              </a:rPr>
              <a:t>Lectures</a:t>
            </a:r>
          </a:p>
        </p:txBody>
      </p:sp>
      <p:sp>
        <p:nvSpPr>
          <p:cNvPr id="9" name="Flowchart: Alternate Process 25"/>
          <p:cNvSpPr/>
          <p:nvPr/>
        </p:nvSpPr>
        <p:spPr>
          <a:xfrm>
            <a:off x="4804410" y="3800475"/>
            <a:ext cx="5179695" cy="65151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19: Correlation Analysis and Feature Selection</a:t>
            </a:r>
          </a:p>
        </p:txBody>
      </p:sp>
      <p:sp>
        <p:nvSpPr>
          <p:cNvPr id="10" name="Flowchart: Alternate Process 26"/>
          <p:cNvSpPr/>
          <p:nvPr/>
        </p:nvSpPr>
        <p:spPr>
          <a:xfrm>
            <a:off x="4835525" y="4558030"/>
            <a:ext cx="5179695" cy="61214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20: Encoding Categorical Values</a:t>
            </a:r>
          </a:p>
        </p:txBody>
      </p:sp>
      <p:sp>
        <p:nvSpPr>
          <p:cNvPr id="11" name="Flowchart: Alternate Process 29"/>
          <p:cNvSpPr/>
          <p:nvPr/>
        </p:nvSpPr>
        <p:spPr>
          <a:xfrm>
            <a:off x="4835525" y="5276215"/>
            <a:ext cx="5179695" cy="653415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21: Data Splitting</a:t>
            </a:r>
          </a:p>
        </p:txBody>
      </p:sp>
      <p:sp>
        <p:nvSpPr>
          <p:cNvPr id="12" name="Flowchart: Alternate Process 3"/>
          <p:cNvSpPr/>
          <p:nvPr/>
        </p:nvSpPr>
        <p:spPr>
          <a:xfrm>
            <a:off x="4835525" y="6035675"/>
            <a:ext cx="5194935" cy="6223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22: Data Normalization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Alternate Process 16"/>
          <p:cNvSpPr/>
          <p:nvPr/>
        </p:nvSpPr>
        <p:spPr>
          <a:xfrm>
            <a:off x="529590" y="3281680"/>
            <a:ext cx="3115945" cy="98933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Section 5: </a:t>
            </a:r>
          </a:p>
          <a:p>
            <a:pPr algn="ctr">
              <a:buClrTx/>
              <a:buSzTx/>
              <a:buFontTx/>
            </a:pPr>
            <a:r>
              <a:rPr lang="en-US" sz="2000" b="1" dirty="0">
                <a:solidFill>
                  <a:srgbClr val="FFC000"/>
                </a:solidFill>
                <a:cs typeface="+mn-lt"/>
              </a:rPr>
              <a:t>Classic Statistical Linear Regression Models</a:t>
            </a:r>
          </a:p>
        </p:txBody>
      </p:sp>
      <p:sp>
        <p:nvSpPr>
          <p:cNvPr id="26" name="Flowchart: Alternate Process 25"/>
          <p:cNvSpPr/>
          <p:nvPr/>
        </p:nvSpPr>
        <p:spPr>
          <a:xfrm>
            <a:off x="4784090" y="915670"/>
            <a:ext cx="5179695" cy="65151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23: Statistical Modelling Process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4801235" y="1744345"/>
            <a:ext cx="5179695" cy="61214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24: Data Normalization in Classic Statistical Regression </a:t>
            </a:r>
          </a:p>
        </p:txBody>
      </p:sp>
      <p:sp>
        <p:nvSpPr>
          <p:cNvPr id="30" name="Flowchart: Alternate Process 29"/>
          <p:cNvSpPr/>
          <p:nvPr/>
        </p:nvSpPr>
        <p:spPr>
          <a:xfrm>
            <a:off x="4800600" y="2531745"/>
            <a:ext cx="5179695" cy="653415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25: Model Estimation and Result Interpretation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792980" y="3360420"/>
            <a:ext cx="5194935" cy="62230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26: Multicollinearity</a:t>
            </a:r>
          </a:p>
        </p:txBody>
      </p:sp>
      <p:sp>
        <p:nvSpPr>
          <p:cNvPr id="8" name="Left Brace 7"/>
          <p:cNvSpPr/>
          <p:nvPr/>
        </p:nvSpPr>
        <p:spPr>
          <a:xfrm>
            <a:off x="3771265" y="1226820"/>
            <a:ext cx="887095" cy="5033645"/>
          </a:xfrm>
          <a:prstGeom prst="leftBrace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61665" y="4005580"/>
            <a:ext cx="12668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C000"/>
                </a:solidFill>
              </a:rPr>
              <a:t>7</a:t>
            </a:r>
          </a:p>
          <a:p>
            <a:pPr algn="ctr"/>
            <a:r>
              <a:rPr lang="en-US" b="1">
                <a:solidFill>
                  <a:srgbClr val="FFC000"/>
                </a:solidFill>
              </a:rPr>
              <a:t>Lectures</a:t>
            </a:r>
          </a:p>
        </p:txBody>
      </p:sp>
      <p:sp>
        <p:nvSpPr>
          <p:cNvPr id="9" name="Flowchart: Alternate Process 25"/>
          <p:cNvSpPr/>
          <p:nvPr/>
        </p:nvSpPr>
        <p:spPr>
          <a:xfrm>
            <a:off x="4813300" y="4199890"/>
            <a:ext cx="5179695" cy="65151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27: Model Improvement</a:t>
            </a:r>
          </a:p>
        </p:txBody>
      </p:sp>
      <p:sp>
        <p:nvSpPr>
          <p:cNvPr id="10" name="Flowchart: Alternate Process 26"/>
          <p:cNvSpPr/>
          <p:nvPr/>
        </p:nvSpPr>
        <p:spPr>
          <a:xfrm>
            <a:off x="4835525" y="5028565"/>
            <a:ext cx="5179695" cy="61214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28: Model Evaluation</a:t>
            </a:r>
          </a:p>
        </p:txBody>
      </p:sp>
      <p:sp>
        <p:nvSpPr>
          <p:cNvPr id="11" name="Flowchart: Alternate Process 29"/>
          <p:cNvSpPr/>
          <p:nvPr/>
        </p:nvSpPr>
        <p:spPr>
          <a:xfrm>
            <a:off x="4835525" y="5817870"/>
            <a:ext cx="5179695" cy="653415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29: Model Result Visualization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Alternate Process 16"/>
          <p:cNvSpPr/>
          <p:nvPr/>
        </p:nvSpPr>
        <p:spPr>
          <a:xfrm>
            <a:off x="529590" y="3281680"/>
            <a:ext cx="3115945" cy="98933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Section 6: </a:t>
            </a:r>
          </a:p>
          <a:p>
            <a:pPr algn="ctr">
              <a:buClrTx/>
              <a:buSzTx/>
              <a:buFontTx/>
            </a:pPr>
            <a:r>
              <a:rPr lang="en-US" sz="2000" b="1" dirty="0">
                <a:solidFill>
                  <a:srgbClr val="FFC000"/>
                </a:solidFill>
                <a:cs typeface="+mn-lt"/>
              </a:rPr>
              <a:t>Machine Learning Linear Regression  Models</a:t>
            </a:r>
          </a:p>
        </p:txBody>
      </p:sp>
      <p:sp>
        <p:nvSpPr>
          <p:cNvPr id="26" name="Flowchart: Alternate Process 25"/>
          <p:cNvSpPr/>
          <p:nvPr/>
        </p:nvSpPr>
        <p:spPr>
          <a:xfrm>
            <a:off x="4784090" y="915670"/>
            <a:ext cx="5179695" cy="65151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30: machine Learning Modelling Process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4784090" y="2139950"/>
            <a:ext cx="5179695" cy="61214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31: Model Trainning</a:t>
            </a:r>
          </a:p>
        </p:txBody>
      </p:sp>
      <p:sp>
        <p:nvSpPr>
          <p:cNvPr id="8" name="Left Brace 7"/>
          <p:cNvSpPr/>
          <p:nvPr/>
        </p:nvSpPr>
        <p:spPr>
          <a:xfrm>
            <a:off x="3771265" y="1226820"/>
            <a:ext cx="887095" cy="5033645"/>
          </a:xfrm>
          <a:prstGeom prst="leftBrace">
            <a:avLst/>
          </a:prstGeom>
          <a:noFill/>
          <a:ln w="285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161665" y="4005580"/>
            <a:ext cx="12668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C000"/>
                </a:solidFill>
              </a:rPr>
              <a:t>5</a:t>
            </a:r>
          </a:p>
          <a:p>
            <a:pPr algn="ctr"/>
            <a:r>
              <a:rPr lang="en-US" b="1">
                <a:solidFill>
                  <a:srgbClr val="FFC000"/>
                </a:solidFill>
              </a:rPr>
              <a:t>Lectures</a:t>
            </a:r>
          </a:p>
        </p:txBody>
      </p:sp>
      <p:sp>
        <p:nvSpPr>
          <p:cNvPr id="9" name="Flowchart: Alternate Process 25"/>
          <p:cNvSpPr/>
          <p:nvPr/>
        </p:nvSpPr>
        <p:spPr>
          <a:xfrm>
            <a:off x="4818380" y="4612640"/>
            <a:ext cx="5179695" cy="65151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33: Model Improvement</a:t>
            </a:r>
          </a:p>
        </p:txBody>
      </p:sp>
      <p:sp>
        <p:nvSpPr>
          <p:cNvPr id="10" name="Flowchart: Alternate Process 26"/>
          <p:cNvSpPr/>
          <p:nvPr/>
        </p:nvSpPr>
        <p:spPr>
          <a:xfrm>
            <a:off x="4801870" y="3446780"/>
            <a:ext cx="5179695" cy="61214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32: Model Evaluation</a:t>
            </a:r>
          </a:p>
        </p:txBody>
      </p:sp>
      <p:sp>
        <p:nvSpPr>
          <p:cNvPr id="11" name="Flowchart: Alternate Process 29"/>
          <p:cNvSpPr/>
          <p:nvPr/>
        </p:nvSpPr>
        <p:spPr>
          <a:xfrm>
            <a:off x="4835525" y="5817870"/>
            <a:ext cx="5179695" cy="653415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1">
                <a:solidFill>
                  <a:srgbClr val="FFC000"/>
                </a:solidFill>
                <a:sym typeface="+mn-ea"/>
              </a:rPr>
              <a:t>Lecture 34: Model Result Visualization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318,&quot;width&quot;:431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381</Words>
  <Application>Microsoft Office PowerPoint</Application>
  <PresentationFormat>宽屏</PresentationFormat>
  <Paragraphs>82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Gold Bold</vt:lpstr>
      <vt:lpstr>Arial</vt:lpstr>
      <vt:lpstr>Calibri</vt:lpstr>
      <vt:lpstr>Calibri Light</vt:lpstr>
      <vt:lpstr>Gold</vt:lpstr>
      <vt:lpstr>Lato Black</vt:lpstr>
      <vt:lpstr>Quantum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wps</dc:creator>
  <cp:lastModifiedBy>sigmund</cp:lastModifiedBy>
  <cp:revision>42</cp:revision>
  <dcterms:created xsi:type="dcterms:W3CDTF">2021-12-13T19:37:00Z</dcterms:created>
  <dcterms:modified xsi:type="dcterms:W3CDTF">2022-01-24T19:27:34Z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383B28A49ABC4AFF94E83F0C2F99975F</vt:lpwstr>
  </property>
</Properties>
</file>