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9" r:id="rId2"/>
  </p:sldMasterIdLst>
  <p:notesMasterIdLst>
    <p:notesMasterId r:id="rId37"/>
  </p:notesMasterIdLst>
  <p:sldIdLst>
    <p:sldId id="256" r:id="rId3"/>
    <p:sldId id="443" r:id="rId4"/>
    <p:sldId id="479" r:id="rId5"/>
    <p:sldId id="481" r:id="rId6"/>
    <p:sldId id="480" r:id="rId7"/>
    <p:sldId id="482" r:id="rId8"/>
    <p:sldId id="472" r:id="rId9"/>
    <p:sldId id="477" r:id="rId10"/>
    <p:sldId id="473" r:id="rId11"/>
    <p:sldId id="470" r:id="rId12"/>
    <p:sldId id="475" r:id="rId13"/>
    <p:sldId id="468" r:id="rId14"/>
    <p:sldId id="469" r:id="rId15"/>
    <p:sldId id="471" r:id="rId16"/>
    <p:sldId id="483" r:id="rId17"/>
    <p:sldId id="444" r:id="rId18"/>
    <p:sldId id="445" r:id="rId19"/>
    <p:sldId id="446" r:id="rId20"/>
    <p:sldId id="447" r:id="rId21"/>
    <p:sldId id="396" r:id="rId22"/>
    <p:sldId id="398" r:id="rId23"/>
    <p:sldId id="399" r:id="rId24"/>
    <p:sldId id="448" r:id="rId25"/>
    <p:sldId id="490" r:id="rId26"/>
    <p:sldId id="491" r:id="rId27"/>
    <p:sldId id="489" r:id="rId28"/>
    <p:sldId id="450" r:id="rId29"/>
    <p:sldId id="492" r:id="rId30"/>
    <p:sldId id="452" r:id="rId31"/>
    <p:sldId id="484" r:id="rId32"/>
    <p:sldId id="485" r:id="rId33"/>
    <p:sldId id="494" r:id="rId34"/>
    <p:sldId id="454" r:id="rId35"/>
    <p:sldId id="478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1FDA9"/>
    <a:srgbClr val="990000"/>
    <a:srgbClr val="DDDDDD"/>
    <a:srgbClr val="9FB3AD"/>
    <a:srgbClr val="6F9DB7"/>
    <a:srgbClr val="98BAAF"/>
    <a:srgbClr val="7A3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95" d="100"/>
          <a:sy n="95" d="100"/>
        </p:scale>
        <p:origin x="-115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FF897-A083-4B09-8570-DD47B6343932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F6BEB4DF-FCF9-4DC0-8DC1-17158E856D3B}">
      <dgm:prSet phldrT="[文本]" custT="1"/>
      <dgm:spPr/>
      <dgm:t>
        <a:bodyPr/>
        <a:lstStyle/>
        <a:p>
          <a:r>
            <a:rPr lang="zh-CN" altLang="en-US" sz="1200" dirty="0" smtClean="0"/>
            <a:t>第一代机器语言</a:t>
          </a:r>
          <a:endParaRPr lang="en-US" altLang="zh-CN" sz="1200" dirty="0" smtClean="0"/>
        </a:p>
        <a:p>
          <a:r>
            <a:rPr lang="zh-CN" altLang="zh-CN" sz="1000" dirty="0" smtClean="0">
              <a:solidFill>
                <a:srgbClr val="FF0000"/>
              </a:solidFill>
            </a:rPr>
            <a:t>由二进制 </a:t>
          </a:r>
          <a:r>
            <a:rPr lang="en-US" altLang="zh-CN" sz="1000" dirty="0" smtClean="0">
              <a:solidFill>
                <a:srgbClr val="FF0000"/>
              </a:solidFill>
            </a:rPr>
            <a:t>0</a:t>
          </a:r>
          <a:r>
            <a:rPr lang="zh-CN" altLang="zh-CN" sz="1000" dirty="0" smtClean="0">
              <a:solidFill>
                <a:srgbClr val="FF0000"/>
              </a:solidFill>
            </a:rPr>
            <a:t>、</a:t>
          </a:r>
          <a:r>
            <a:rPr lang="en-US" altLang="zh-CN" sz="1000" dirty="0" smtClean="0">
              <a:solidFill>
                <a:srgbClr val="FF0000"/>
              </a:solidFill>
            </a:rPr>
            <a:t>1 </a:t>
          </a:r>
          <a:r>
            <a:rPr lang="zh-CN" altLang="zh-CN" sz="1000" dirty="0" smtClean="0">
              <a:solidFill>
                <a:srgbClr val="FF0000"/>
              </a:solidFill>
            </a:rPr>
            <a:t>代码指令构成</a:t>
          </a:r>
          <a:r>
            <a:rPr lang="zh-CN" altLang="en-US" sz="1000" dirty="0" smtClean="0">
              <a:solidFill>
                <a:srgbClr val="FF0000"/>
              </a:solidFill>
            </a:rPr>
            <a:t>；难编写、难修改、难维护；编程效率极低</a:t>
          </a:r>
          <a:endParaRPr lang="en-US" altLang="zh-CN" sz="1000" dirty="0" smtClean="0">
            <a:solidFill>
              <a:srgbClr val="FF0000"/>
            </a:solidFill>
          </a:endParaRPr>
        </a:p>
      </dgm:t>
    </dgm:pt>
    <dgm:pt modelId="{0C7CA877-1B63-4DF5-A70B-DFF0D0BD58B1}" type="parTrans" cxnId="{5016C723-B7A8-4A0A-8C74-AC6276587805}">
      <dgm:prSet/>
      <dgm:spPr/>
      <dgm:t>
        <a:bodyPr/>
        <a:lstStyle/>
        <a:p>
          <a:endParaRPr lang="zh-CN" altLang="en-US"/>
        </a:p>
      </dgm:t>
    </dgm:pt>
    <dgm:pt modelId="{92FFAA99-A81D-4336-BB75-EF2CBD3B0790}" type="sibTrans" cxnId="{5016C723-B7A8-4A0A-8C74-AC6276587805}">
      <dgm:prSet/>
      <dgm:spPr/>
      <dgm:t>
        <a:bodyPr/>
        <a:lstStyle/>
        <a:p>
          <a:endParaRPr lang="zh-CN" altLang="en-US"/>
        </a:p>
      </dgm:t>
    </dgm:pt>
    <dgm:pt modelId="{5F1268FF-DA19-445D-BA61-8A304777400C}">
      <dgm:prSet phldrT="[文本]" custT="1"/>
      <dgm:spPr/>
      <dgm:t>
        <a:bodyPr/>
        <a:lstStyle/>
        <a:p>
          <a:r>
            <a:rPr lang="zh-CN" altLang="en-US" sz="1200" dirty="0" smtClean="0"/>
            <a:t>第二代汇编语言</a:t>
          </a:r>
          <a:endParaRPr lang="en-US" altLang="zh-CN" sz="1200" dirty="0" smtClean="0"/>
        </a:p>
        <a:p>
          <a:r>
            <a:rPr lang="zh-CN" altLang="en-US" sz="1000" dirty="0" smtClean="0">
              <a:solidFill>
                <a:srgbClr val="FF0000"/>
              </a:solidFill>
            </a:rPr>
            <a:t>机器指令的符号化；可直接访问系统接口；翻译成的机器语言程序的效率高；难学难用、容易出错、维护困难</a:t>
          </a:r>
          <a:endParaRPr lang="zh-CN" altLang="en-US" sz="1000" dirty="0">
            <a:solidFill>
              <a:srgbClr val="FF0000"/>
            </a:solidFill>
          </a:endParaRPr>
        </a:p>
      </dgm:t>
    </dgm:pt>
    <dgm:pt modelId="{4377DB1F-EA90-4EA2-B281-CD14CB488002}" type="parTrans" cxnId="{3567FCEA-EB36-4A20-BD42-714DA5F33F23}">
      <dgm:prSet/>
      <dgm:spPr/>
      <dgm:t>
        <a:bodyPr/>
        <a:lstStyle/>
        <a:p>
          <a:endParaRPr lang="zh-CN" altLang="en-US"/>
        </a:p>
      </dgm:t>
    </dgm:pt>
    <dgm:pt modelId="{A039A557-9A35-450D-B2C3-5D4C60EFEF70}" type="sibTrans" cxnId="{3567FCEA-EB36-4A20-BD42-714DA5F33F23}">
      <dgm:prSet/>
      <dgm:spPr/>
      <dgm:t>
        <a:bodyPr/>
        <a:lstStyle/>
        <a:p>
          <a:endParaRPr lang="zh-CN" altLang="en-US"/>
        </a:p>
      </dgm:t>
    </dgm:pt>
    <dgm:pt modelId="{70E2F3D7-87D3-47B1-8A5F-79B264DB4C06}">
      <dgm:prSet phldrT="[文本]" custT="1"/>
      <dgm:spPr/>
      <dgm:t>
        <a:bodyPr/>
        <a:lstStyle/>
        <a:p>
          <a:r>
            <a:rPr lang="zh-CN" altLang="en-US" sz="1200" dirty="0" smtClean="0"/>
            <a:t>第三代高级语言</a:t>
          </a:r>
          <a:endParaRPr lang="en-US" altLang="zh-CN" sz="1200" dirty="0" smtClean="0"/>
        </a:p>
        <a:p>
          <a:r>
            <a:rPr lang="zh-CN" altLang="en-US" sz="1000" dirty="0" smtClean="0">
              <a:solidFill>
                <a:srgbClr val="FF0000"/>
              </a:solidFill>
            </a:rPr>
            <a:t>面向用户的、基本上独立于计算机种类和结构的语言；形式上接近于算术语言和自然语言，一个命令可以代替几条、几十条甚至几百条汇编语言的指令；易学易用，通用性强，应用广泛</a:t>
          </a:r>
          <a:endParaRPr lang="zh-CN" altLang="en-US" sz="1000" dirty="0">
            <a:solidFill>
              <a:srgbClr val="FF0000"/>
            </a:solidFill>
          </a:endParaRPr>
        </a:p>
      </dgm:t>
    </dgm:pt>
    <dgm:pt modelId="{6D8C129C-86DD-4348-ACDD-A2C0DD0B5DEB}" type="parTrans" cxnId="{290103D3-72BA-42BE-AC36-CBF5CE73EC4C}">
      <dgm:prSet/>
      <dgm:spPr/>
      <dgm:t>
        <a:bodyPr/>
        <a:lstStyle/>
        <a:p>
          <a:endParaRPr lang="zh-CN" altLang="en-US"/>
        </a:p>
      </dgm:t>
    </dgm:pt>
    <dgm:pt modelId="{274C0D73-B9D2-4266-828D-D37C9594A772}" type="sibTrans" cxnId="{290103D3-72BA-42BE-AC36-CBF5CE73EC4C}">
      <dgm:prSet/>
      <dgm:spPr/>
      <dgm:t>
        <a:bodyPr/>
        <a:lstStyle/>
        <a:p>
          <a:endParaRPr lang="zh-CN" altLang="en-US"/>
        </a:p>
      </dgm:t>
    </dgm:pt>
    <dgm:pt modelId="{03F97B41-F6AB-445E-B9E9-C73E372DF04B}" type="pres">
      <dgm:prSet presAssocID="{E2EFF897-A083-4B09-8570-DD47B6343932}" presName="arrowDiagram" presStyleCnt="0">
        <dgm:presLayoutVars>
          <dgm:chMax val="5"/>
          <dgm:dir/>
          <dgm:resizeHandles val="exact"/>
        </dgm:presLayoutVars>
      </dgm:prSet>
      <dgm:spPr/>
    </dgm:pt>
    <dgm:pt modelId="{B295FB61-4BEC-4B7F-9746-A525F94BDE62}" type="pres">
      <dgm:prSet presAssocID="{E2EFF897-A083-4B09-8570-DD47B6343932}" presName="arrow" presStyleLbl="bgShp" presStyleIdx="0" presStyleCnt="1" custScaleX="121965" custScaleY="100000" custLinFactNeighborX="580" custLinFactNeighborY="-11714"/>
      <dgm:spPr/>
    </dgm:pt>
    <dgm:pt modelId="{1E0E8922-CD98-45CE-BDE7-F63EFFDF9C2D}" type="pres">
      <dgm:prSet presAssocID="{E2EFF897-A083-4B09-8570-DD47B6343932}" presName="arrowDiagram3" presStyleCnt="0"/>
      <dgm:spPr/>
    </dgm:pt>
    <dgm:pt modelId="{EC08F023-AB1D-4D10-BB68-3EC1D0336E90}" type="pres">
      <dgm:prSet presAssocID="{F6BEB4DF-FCF9-4DC0-8DC1-17158E856D3B}" presName="bullet3a" presStyleLbl="node1" presStyleIdx="0" presStyleCnt="3"/>
      <dgm:spPr/>
    </dgm:pt>
    <dgm:pt modelId="{46254087-9C23-420A-A615-755E4F1A2ABA}" type="pres">
      <dgm:prSet presAssocID="{F6BEB4DF-FCF9-4DC0-8DC1-17158E856D3B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803BA4-576E-4D23-A69A-70270479C523}" type="pres">
      <dgm:prSet presAssocID="{5F1268FF-DA19-445D-BA61-8A304777400C}" presName="bullet3b" presStyleLbl="node1" presStyleIdx="1" presStyleCnt="3"/>
      <dgm:spPr/>
    </dgm:pt>
    <dgm:pt modelId="{39440D07-BDBF-4C0E-9091-7773D66E9A13}" type="pres">
      <dgm:prSet presAssocID="{5F1268FF-DA19-445D-BA61-8A304777400C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3D9B1D-A622-44D9-AEB3-46671E6B9724}" type="pres">
      <dgm:prSet presAssocID="{70E2F3D7-87D3-47B1-8A5F-79B264DB4C06}" presName="bullet3c" presStyleLbl="node1" presStyleIdx="2" presStyleCnt="3"/>
      <dgm:spPr/>
    </dgm:pt>
    <dgm:pt modelId="{1F778895-D97F-47B5-9431-6DCE5F3A2EAF}" type="pres">
      <dgm:prSet presAssocID="{70E2F3D7-87D3-47B1-8A5F-79B264DB4C06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DBBFC5-C1AB-4D73-B02B-70BF1DCC5C50}" type="presOf" srcId="{5F1268FF-DA19-445D-BA61-8A304777400C}" destId="{39440D07-BDBF-4C0E-9091-7773D66E9A13}" srcOrd="0" destOrd="0" presId="urn:microsoft.com/office/officeart/2005/8/layout/arrow2"/>
    <dgm:cxn modelId="{5016C723-B7A8-4A0A-8C74-AC6276587805}" srcId="{E2EFF897-A083-4B09-8570-DD47B6343932}" destId="{F6BEB4DF-FCF9-4DC0-8DC1-17158E856D3B}" srcOrd="0" destOrd="0" parTransId="{0C7CA877-1B63-4DF5-A70B-DFF0D0BD58B1}" sibTransId="{92FFAA99-A81D-4336-BB75-EF2CBD3B0790}"/>
    <dgm:cxn modelId="{DF95076B-6072-45FB-8A29-EFCE49110626}" type="presOf" srcId="{F6BEB4DF-FCF9-4DC0-8DC1-17158E856D3B}" destId="{46254087-9C23-420A-A615-755E4F1A2ABA}" srcOrd="0" destOrd="0" presId="urn:microsoft.com/office/officeart/2005/8/layout/arrow2"/>
    <dgm:cxn modelId="{6E016321-0B81-44EE-94A6-9BEE0737F4E4}" type="presOf" srcId="{70E2F3D7-87D3-47B1-8A5F-79B264DB4C06}" destId="{1F778895-D97F-47B5-9431-6DCE5F3A2EAF}" srcOrd="0" destOrd="0" presId="urn:microsoft.com/office/officeart/2005/8/layout/arrow2"/>
    <dgm:cxn modelId="{290103D3-72BA-42BE-AC36-CBF5CE73EC4C}" srcId="{E2EFF897-A083-4B09-8570-DD47B6343932}" destId="{70E2F3D7-87D3-47B1-8A5F-79B264DB4C06}" srcOrd="2" destOrd="0" parTransId="{6D8C129C-86DD-4348-ACDD-A2C0DD0B5DEB}" sibTransId="{274C0D73-B9D2-4266-828D-D37C9594A772}"/>
    <dgm:cxn modelId="{3567FCEA-EB36-4A20-BD42-714DA5F33F23}" srcId="{E2EFF897-A083-4B09-8570-DD47B6343932}" destId="{5F1268FF-DA19-445D-BA61-8A304777400C}" srcOrd="1" destOrd="0" parTransId="{4377DB1F-EA90-4EA2-B281-CD14CB488002}" sibTransId="{A039A557-9A35-450D-B2C3-5D4C60EFEF70}"/>
    <dgm:cxn modelId="{4C3E1410-49FD-449A-985B-B702DC2B3F46}" type="presOf" srcId="{E2EFF897-A083-4B09-8570-DD47B6343932}" destId="{03F97B41-F6AB-445E-B9E9-C73E372DF04B}" srcOrd="0" destOrd="0" presId="urn:microsoft.com/office/officeart/2005/8/layout/arrow2"/>
    <dgm:cxn modelId="{BD826A88-541B-43EC-ADD8-F129878A20F1}" type="presParOf" srcId="{03F97B41-F6AB-445E-B9E9-C73E372DF04B}" destId="{B295FB61-4BEC-4B7F-9746-A525F94BDE62}" srcOrd="0" destOrd="0" presId="urn:microsoft.com/office/officeart/2005/8/layout/arrow2"/>
    <dgm:cxn modelId="{97A024CE-FFC8-41AD-99EA-8E10D22C0660}" type="presParOf" srcId="{03F97B41-F6AB-445E-B9E9-C73E372DF04B}" destId="{1E0E8922-CD98-45CE-BDE7-F63EFFDF9C2D}" srcOrd="1" destOrd="0" presId="urn:microsoft.com/office/officeart/2005/8/layout/arrow2"/>
    <dgm:cxn modelId="{0E9FACD3-26A5-41F4-9103-8D3AEAFA9290}" type="presParOf" srcId="{1E0E8922-CD98-45CE-BDE7-F63EFFDF9C2D}" destId="{EC08F023-AB1D-4D10-BB68-3EC1D0336E90}" srcOrd="0" destOrd="0" presId="urn:microsoft.com/office/officeart/2005/8/layout/arrow2"/>
    <dgm:cxn modelId="{8BCFBB72-EE61-4EEF-859F-BD8834AF8468}" type="presParOf" srcId="{1E0E8922-CD98-45CE-BDE7-F63EFFDF9C2D}" destId="{46254087-9C23-420A-A615-755E4F1A2ABA}" srcOrd="1" destOrd="0" presId="urn:microsoft.com/office/officeart/2005/8/layout/arrow2"/>
    <dgm:cxn modelId="{102937D5-E4A3-4650-B98C-73997266FC6F}" type="presParOf" srcId="{1E0E8922-CD98-45CE-BDE7-F63EFFDF9C2D}" destId="{FF803BA4-576E-4D23-A69A-70270479C523}" srcOrd="2" destOrd="0" presId="urn:microsoft.com/office/officeart/2005/8/layout/arrow2"/>
    <dgm:cxn modelId="{A4DF1CC0-8E96-4EDA-BEB5-9E73272A92B5}" type="presParOf" srcId="{1E0E8922-CD98-45CE-BDE7-F63EFFDF9C2D}" destId="{39440D07-BDBF-4C0E-9091-7773D66E9A13}" srcOrd="3" destOrd="0" presId="urn:microsoft.com/office/officeart/2005/8/layout/arrow2"/>
    <dgm:cxn modelId="{94C191FF-6B66-4BB8-8F75-CCE145363964}" type="presParOf" srcId="{1E0E8922-CD98-45CE-BDE7-F63EFFDF9C2D}" destId="{B33D9B1D-A622-44D9-AEB3-46671E6B9724}" srcOrd="4" destOrd="0" presId="urn:microsoft.com/office/officeart/2005/8/layout/arrow2"/>
    <dgm:cxn modelId="{5C33E1C0-5F5A-4261-B193-2637313B4F89}" type="presParOf" srcId="{1E0E8922-CD98-45CE-BDE7-F63EFFDF9C2D}" destId="{1F778895-D97F-47B5-9431-6DCE5F3A2EA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D0437B1B-B631-45F6-B54F-56062687DAE8}" type="datetimeFigureOut">
              <a:rPr lang="zh-CN" altLang="en-US"/>
              <a:pPr>
                <a:defRPr/>
              </a:pPr>
              <a:t>2020-9-29</a:t>
            </a:fld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effectLst/>
              </a:defRPr>
            </a:lvl1pPr>
          </a:lstStyle>
          <a:p>
            <a:pPr>
              <a:defRPr/>
            </a:pPr>
            <a:fld id="{43E884F8-4DE7-45DA-BC5B-33ACC9EAEA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441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</a:rPr>
              <a:t>1</a:t>
            </a:r>
            <a:r>
              <a:rPr lang="zh-CN" altLang="en-US" smtClean="0">
                <a:latin typeface="Calibri" panose="020F0502020204030204" pitchFamily="34" charset="0"/>
              </a:rPr>
              <a:t>、以每一次课（</a:t>
            </a:r>
            <a:r>
              <a:rPr lang="en-US" altLang="zh-CN" smtClean="0">
                <a:latin typeface="Calibri" panose="020F0502020204030204" pitchFamily="34" charset="0"/>
              </a:rPr>
              <a:t>2</a:t>
            </a:r>
            <a:r>
              <a:rPr lang="zh-CN" altLang="en-US" smtClean="0">
                <a:latin typeface="Calibri" panose="020F0502020204030204" pitchFamily="34" charset="0"/>
              </a:rPr>
              <a:t>节课）为单元。 </a:t>
            </a:r>
          </a:p>
        </p:txBody>
      </p:sp>
    </p:spTree>
    <p:extLst>
      <p:ext uri="{BB962C8B-B14F-4D97-AF65-F5344CB8AC3E}">
        <p14:creationId xmlns:p14="http://schemas.microsoft.com/office/powerpoint/2010/main" val="357871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997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fld id="{58F7D8CA-25AD-4D55-8F27-D35BDACEE9DC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Tx/>
                <a:buNone/>
              </a:pPr>
              <a:t>12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4716463"/>
            <a:ext cx="5335587" cy="4468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如果计算机是乐队，那么程序员就是指挥家，程序就是乐谱。</a:t>
            </a:r>
          </a:p>
          <a:p>
            <a:pPr eaLnBrk="1" hangingPunct="1"/>
            <a:r>
              <a:rPr lang="zh-CN" altLang="en-US" smtClean="0"/>
              <a:t>如果计算机是军队，那么程序员就是总司令，程序就是作战计划。</a:t>
            </a:r>
          </a:p>
          <a:p>
            <a:pPr eaLnBrk="1" hangingPunct="1"/>
            <a:r>
              <a:rPr lang="zh-CN" altLang="en-US" smtClean="0"/>
              <a:t>这只是一个简单描述。在很多后续课程（如：计算机组成原理、编译原理）中，将更详细、深入地学习这个过程。</a:t>
            </a:r>
          </a:p>
        </p:txBody>
      </p:sp>
    </p:spTree>
    <p:extLst>
      <p:ext uri="{BB962C8B-B14F-4D97-AF65-F5344CB8AC3E}">
        <p14:creationId xmlns:p14="http://schemas.microsoft.com/office/powerpoint/2010/main" val="228489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30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36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39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40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62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invGray">
          <a:xfrm>
            <a:off x="0" y="3284538"/>
            <a:ext cx="9153525" cy="1509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ltGray">
          <a:xfrm>
            <a:off x="1619250" y="45085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" name="Picture 13" descr="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589588"/>
            <a:ext cx="45370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615184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47664" y="4581128"/>
            <a:ext cx="7086600" cy="50405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163721"/>
      </p:ext>
    </p:extLst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C7808-61A9-4A05-992E-02BF9244DD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310745"/>
      </p:ext>
    </p:extLst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38776-527D-4474-B9BA-E1AAD47760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388345"/>
      </p:ext>
    </p:extLst>
  </p:cSld>
  <p:clrMapOvr>
    <a:masterClrMapping/>
  </p:clrMapOvr>
  <p:transition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BE1D0-BE0C-4D67-9BB5-79B1BD18B1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281254"/>
      </p:ext>
    </p:extLst>
  </p:cSld>
  <p:clrMapOvr>
    <a:masterClrMapping/>
  </p:clrMapOvr>
  <p:transition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0494D-1447-40D8-86B5-9601F5575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742078"/>
      </p:ext>
    </p:extLst>
  </p:cSld>
  <p:clrMapOvr>
    <a:masterClrMapping/>
  </p:clrMapOvr>
  <p:transition>
    <p:circl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AE39B-F211-4CA9-B828-D87C05BDC8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295880"/>
      </p:ext>
    </p:extLst>
  </p:cSld>
  <p:clrMapOvr>
    <a:masterClrMapping/>
  </p:clrMapOvr>
  <p:transition>
    <p:circl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校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20713"/>
            <a:ext cx="730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6851650" cy="596900"/>
          </a:xfrm>
        </p:spPr>
        <p:txBody>
          <a:bodyPr/>
          <a:lstStyle>
            <a:lvl1pPr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781300"/>
            <a:ext cx="4824412" cy="50323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770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7E84846-C4A7-4FA1-8F1A-940FD321B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51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F3531-60B8-4167-9D5B-8E20AC841B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01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52585-3E3D-4908-87CF-A73B660631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255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31938"/>
            <a:ext cx="40386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31938"/>
            <a:ext cx="40386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9E6EC-92E3-4716-915D-E689D628E9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966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34982-7D14-43CF-9699-53F47DB4B6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28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373063" y="400050"/>
            <a:ext cx="454025" cy="306388"/>
          </a:xfrm>
          <a:custGeom>
            <a:avLst/>
            <a:gdLst>
              <a:gd name="T0" fmla="*/ 0 w 16620"/>
              <a:gd name="T1" fmla="*/ 4462 h 11158"/>
              <a:gd name="T2" fmla="*/ 65 w 16620"/>
              <a:gd name="T3" fmla="*/ 4480 h 11158"/>
              <a:gd name="T4" fmla="*/ 128 w 16620"/>
              <a:gd name="T5" fmla="*/ 4494 h 11158"/>
              <a:gd name="T6" fmla="*/ 188 w 16620"/>
              <a:gd name="T7" fmla="*/ 4509 h 11158"/>
              <a:gd name="T8" fmla="*/ 246 w 16620"/>
              <a:gd name="T9" fmla="*/ 4521 h 11158"/>
              <a:gd name="T10" fmla="*/ 353 w 16620"/>
              <a:gd name="T11" fmla="*/ 4545 h 11158"/>
              <a:gd name="T12" fmla="*/ 450 w 16620"/>
              <a:gd name="T13" fmla="*/ 4568 h 11158"/>
              <a:gd name="T14" fmla="*/ 495 w 16620"/>
              <a:gd name="T15" fmla="*/ 4580 h 11158"/>
              <a:gd name="T16" fmla="*/ 538 w 16620"/>
              <a:gd name="T17" fmla="*/ 4591 h 11158"/>
              <a:gd name="T18" fmla="*/ 579 w 16620"/>
              <a:gd name="T19" fmla="*/ 4603 h 11158"/>
              <a:gd name="T20" fmla="*/ 616 w 16620"/>
              <a:gd name="T21" fmla="*/ 4616 h 11158"/>
              <a:gd name="T22" fmla="*/ 652 w 16620"/>
              <a:gd name="T23" fmla="*/ 4631 h 11158"/>
              <a:gd name="T24" fmla="*/ 686 w 16620"/>
              <a:gd name="T25" fmla="*/ 4645 h 11158"/>
              <a:gd name="T26" fmla="*/ 717 w 16620"/>
              <a:gd name="T27" fmla="*/ 4663 h 11158"/>
              <a:gd name="T28" fmla="*/ 747 w 16620"/>
              <a:gd name="T29" fmla="*/ 4682 h 11158"/>
              <a:gd name="T30" fmla="*/ 774 w 16620"/>
              <a:gd name="T31" fmla="*/ 4702 h 11158"/>
              <a:gd name="T32" fmla="*/ 799 w 16620"/>
              <a:gd name="T33" fmla="*/ 4725 h 11158"/>
              <a:gd name="T34" fmla="*/ 822 w 16620"/>
              <a:gd name="T35" fmla="*/ 4750 h 11158"/>
              <a:gd name="T36" fmla="*/ 843 w 16620"/>
              <a:gd name="T37" fmla="*/ 4779 h 11158"/>
              <a:gd name="T38" fmla="*/ 862 w 16620"/>
              <a:gd name="T39" fmla="*/ 4810 h 11158"/>
              <a:gd name="T40" fmla="*/ 880 w 16620"/>
              <a:gd name="T41" fmla="*/ 4845 h 11158"/>
              <a:gd name="T42" fmla="*/ 895 w 16620"/>
              <a:gd name="T43" fmla="*/ 4882 h 11158"/>
              <a:gd name="T44" fmla="*/ 909 w 16620"/>
              <a:gd name="T45" fmla="*/ 4924 h 11158"/>
              <a:gd name="T46" fmla="*/ 921 w 16620"/>
              <a:gd name="T47" fmla="*/ 4969 h 11158"/>
              <a:gd name="T48" fmla="*/ 932 w 16620"/>
              <a:gd name="T49" fmla="*/ 5019 h 11158"/>
              <a:gd name="T50" fmla="*/ 940 w 16620"/>
              <a:gd name="T51" fmla="*/ 5073 h 11158"/>
              <a:gd name="T52" fmla="*/ 947 w 16620"/>
              <a:gd name="T53" fmla="*/ 5133 h 11158"/>
              <a:gd name="T54" fmla="*/ 953 w 16620"/>
              <a:gd name="T55" fmla="*/ 5196 h 11158"/>
              <a:gd name="T56" fmla="*/ 956 w 16620"/>
              <a:gd name="T57" fmla="*/ 5264 h 11158"/>
              <a:gd name="T58" fmla="*/ 958 w 16620"/>
              <a:gd name="T59" fmla="*/ 5339 h 11158"/>
              <a:gd name="T60" fmla="*/ 959 w 16620"/>
              <a:gd name="T61" fmla="*/ 5419 h 11158"/>
              <a:gd name="T62" fmla="*/ 959 w 16620"/>
              <a:gd name="T63" fmla="*/ 11158 h 11158"/>
              <a:gd name="T64" fmla="*/ 1598 w 16620"/>
              <a:gd name="T65" fmla="*/ 11158 h 11158"/>
              <a:gd name="T66" fmla="*/ 1598 w 16620"/>
              <a:gd name="T67" fmla="*/ 5419 h 11158"/>
              <a:gd name="T68" fmla="*/ 8330 w 16620"/>
              <a:gd name="T69" fmla="*/ 9211 h 11158"/>
              <a:gd name="T70" fmla="*/ 16517 w 16620"/>
              <a:gd name="T71" fmla="*/ 4292 h 11158"/>
              <a:gd name="T72" fmla="*/ 16620 w 16620"/>
              <a:gd name="T73" fmla="*/ 3825 h 11158"/>
              <a:gd name="T74" fmla="*/ 8310 w 16620"/>
              <a:gd name="T75" fmla="*/ 0 h 11158"/>
              <a:gd name="T76" fmla="*/ 0 w 16620"/>
              <a:gd name="T77" fmla="*/ 3825 h 11158"/>
              <a:gd name="T78" fmla="*/ 0 w 16620"/>
              <a:gd name="T79" fmla="*/ 4462 h 1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620" h="11158">
                <a:moveTo>
                  <a:pt x="0" y="4462"/>
                </a:moveTo>
                <a:lnTo>
                  <a:pt x="65" y="4480"/>
                </a:lnTo>
                <a:lnTo>
                  <a:pt x="128" y="4494"/>
                </a:lnTo>
                <a:lnTo>
                  <a:pt x="188" y="4509"/>
                </a:lnTo>
                <a:lnTo>
                  <a:pt x="246" y="4521"/>
                </a:lnTo>
                <a:lnTo>
                  <a:pt x="353" y="4545"/>
                </a:lnTo>
                <a:lnTo>
                  <a:pt x="450" y="4568"/>
                </a:lnTo>
                <a:lnTo>
                  <a:pt x="495" y="4580"/>
                </a:lnTo>
                <a:lnTo>
                  <a:pt x="538" y="4591"/>
                </a:lnTo>
                <a:lnTo>
                  <a:pt x="579" y="4603"/>
                </a:lnTo>
                <a:lnTo>
                  <a:pt x="616" y="4616"/>
                </a:lnTo>
                <a:lnTo>
                  <a:pt x="652" y="4631"/>
                </a:lnTo>
                <a:lnTo>
                  <a:pt x="686" y="4645"/>
                </a:lnTo>
                <a:lnTo>
                  <a:pt x="717" y="4663"/>
                </a:lnTo>
                <a:lnTo>
                  <a:pt x="747" y="4682"/>
                </a:lnTo>
                <a:lnTo>
                  <a:pt x="774" y="4702"/>
                </a:lnTo>
                <a:lnTo>
                  <a:pt x="799" y="4725"/>
                </a:lnTo>
                <a:lnTo>
                  <a:pt x="822" y="4750"/>
                </a:lnTo>
                <a:lnTo>
                  <a:pt x="843" y="4779"/>
                </a:lnTo>
                <a:lnTo>
                  <a:pt x="862" y="4810"/>
                </a:lnTo>
                <a:lnTo>
                  <a:pt x="880" y="4845"/>
                </a:lnTo>
                <a:lnTo>
                  <a:pt x="895" y="4882"/>
                </a:lnTo>
                <a:lnTo>
                  <a:pt x="909" y="4924"/>
                </a:lnTo>
                <a:lnTo>
                  <a:pt x="921" y="4969"/>
                </a:lnTo>
                <a:lnTo>
                  <a:pt x="932" y="5019"/>
                </a:lnTo>
                <a:lnTo>
                  <a:pt x="940" y="5073"/>
                </a:lnTo>
                <a:lnTo>
                  <a:pt x="947" y="5133"/>
                </a:lnTo>
                <a:lnTo>
                  <a:pt x="953" y="5196"/>
                </a:lnTo>
                <a:lnTo>
                  <a:pt x="956" y="5264"/>
                </a:lnTo>
                <a:lnTo>
                  <a:pt x="958" y="5339"/>
                </a:lnTo>
                <a:lnTo>
                  <a:pt x="959" y="5419"/>
                </a:lnTo>
                <a:lnTo>
                  <a:pt x="959" y="11158"/>
                </a:lnTo>
                <a:lnTo>
                  <a:pt x="1598" y="11158"/>
                </a:lnTo>
                <a:lnTo>
                  <a:pt x="1598" y="5419"/>
                </a:lnTo>
                <a:lnTo>
                  <a:pt x="8330" y="9211"/>
                </a:lnTo>
                <a:lnTo>
                  <a:pt x="16517" y="4292"/>
                </a:lnTo>
                <a:lnTo>
                  <a:pt x="16620" y="3825"/>
                </a:lnTo>
                <a:lnTo>
                  <a:pt x="8310" y="0"/>
                </a:lnTo>
                <a:lnTo>
                  <a:pt x="0" y="3825"/>
                </a:lnTo>
                <a:lnTo>
                  <a:pt x="0" y="4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434975" y="574675"/>
            <a:ext cx="331788" cy="261938"/>
          </a:xfrm>
          <a:custGeom>
            <a:avLst/>
            <a:gdLst>
              <a:gd name="T0" fmla="*/ 11030 w 12146"/>
              <a:gd name="T1" fmla="*/ 4122 h 9555"/>
              <a:gd name="T2" fmla="*/ 11252 w 12146"/>
              <a:gd name="T3" fmla="*/ 4107 h 9555"/>
              <a:gd name="T4" fmla="*/ 11385 w 12146"/>
              <a:gd name="T5" fmla="*/ 4096 h 9555"/>
              <a:gd name="T6" fmla="*/ 11507 w 12146"/>
              <a:gd name="T7" fmla="*/ 4083 h 9555"/>
              <a:gd name="T8" fmla="*/ 11617 w 12146"/>
              <a:gd name="T9" fmla="*/ 4065 h 9555"/>
              <a:gd name="T10" fmla="*/ 11717 w 12146"/>
              <a:gd name="T11" fmla="*/ 4041 h 9555"/>
              <a:gd name="T12" fmla="*/ 11805 w 12146"/>
              <a:gd name="T13" fmla="*/ 4010 h 9555"/>
              <a:gd name="T14" fmla="*/ 11883 w 12146"/>
              <a:gd name="T15" fmla="*/ 3968 h 9555"/>
              <a:gd name="T16" fmla="*/ 11949 w 12146"/>
              <a:gd name="T17" fmla="*/ 3916 h 9555"/>
              <a:gd name="T18" fmla="*/ 12006 w 12146"/>
              <a:gd name="T19" fmla="*/ 3851 h 9555"/>
              <a:gd name="T20" fmla="*/ 12053 w 12146"/>
              <a:gd name="T21" fmla="*/ 3771 h 9555"/>
              <a:gd name="T22" fmla="*/ 12090 w 12146"/>
              <a:gd name="T23" fmla="*/ 3673 h 9555"/>
              <a:gd name="T24" fmla="*/ 12117 w 12146"/>
              <a:gd name="T25" fmla="*/ 3559 h 9555"/>
              <a:gd name="T26" fmla="*/ 12136 w 12146"/>
              <a:gd name="T27" fmla="*/ 3423 h 9555"/>
              <a:gd name="T28" fmla="*/ 12144 w 12146"/>
              <a:gd name="T29" fmla="*/ 3266 h 9555"/>
              <a:gd name="T30" fmla="*/ 12146 w 12146"/>
              <a:gd name="T31" fmla="*/ 309 h 9555"/>
              <a:gd name="T32" fmla="*/ 6081 w 12146"/>
              <a:gd name="T33" fmla="*/ 3512 h 9555"/>
              <a:gd name="T34" fmla="*/ 0 w 12146"/>
              <a:gd name="T35" fmla="*/ 309 h 9555"/>
              <a:gd name="T36" fmla="*/ 0 w 12146"/>
              <a:gd name="T37" fmla="*/ 3259 h 9555"/>
              <a:gd name="T38" fmla="*/ 7 w 12146"/>
              <a:gd name="T39" fmla="*/ 3402 h 9555"/>
              <a:gd name="T40" fmla="*/ 19 w 12146"/>
              <a:gd name="T41" fmla="*/ 3524 h 9555"/>
              <a:gd name="T42" fmla="*/ 38 w 12146"/>
              <a:gd name="T43" fmla="*/ 3628 h 9555"/>
              <a:gd name="T44" fmla="*/ 64 w 12146"/>
              <a:gd name="T45" fmla="*/ 3715 h 9555"/>
              <a:gd name="T46" fmla="*/ 97 w 12146"/>
              <a:gd name="T47" fmla="*/ 3788 h 9555"/>
              <a:gd name="T48" fmla="*/ 137 w 12146"/>
              <a:gd name="T49" fmla="*/ 3847 h 9555"/>
              <a:gd name="T50" fmla="*/ 185 w 12146"/>
              <a:gd name="T51" fmla="*/ 3896 h 9555"/>
              <a:gd name="T52" fmla="*/ 241 w 12146"/>
              <a:gd name="T53" fmla="*/ 3935 h 9555"/>
              <a:gd name="T54" fmla="*/ 307 w 12146"/>
              <a:gd name="T55" fmla="*/ 3967 h 9555"/>
              <a:gd name="T56" fmla="*/ 381 w 12146"/>
              <a:gd name="T57" fmla="*/ 3994 h 9555"/>
              <a:gd name="T58" fmla="*/ 464 w 12146"/>
              <a:gd name="T59" fmla="*/ 4018 h 9555"/>
              <a:gd name="T60" fmla="*/ 606 w 12146"/>
              <a:gd name="T61" fmla="*/ 4051 h 9555"/>
              <a:gd name="T62" fmla="*/ 771 w 12146"/>
              <a:gd name="T63" fmla="*/ 4089 h 9555"/>
              <a:gd name="T64" fmla="*/ 894 w 12146"/>
              <a:gd name="T65" fmla="*/ 4118 h 9555"/>
              <a:gd name="T66" fmla="*/ 959 w 12146"/>
              <a:gd name="T67" fmla="*/ 7005 h 9555"/>
              <a:gd name="T68" fmla="*/ 2557 w 12146"/>
              <a:gd name="T69" fmla="*/ 9555 h 9555"/>
              <a:gd name="T70" fmla="*/ 4794 w 12146"/>
              <a:gd name="T71" fmla="*/ 7005 h 9555"/>
              <a:gd name="T72" fmla="*/ 7352 w 12146"/>
              <a:gd name="T73" fmla="*/ 9555 h 9555"/>
              <a:gd name="T74" fmla="*/ 9589 w 12146"/>
              <a:gd name="T75" fmla="*/ 7005 h 9555"/>
              <a:gd name="T76" fmla="*/ 10867 w 12146"/>
              <a:gd name="T77" fmla="*/ 4135 h 9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146" h="9555">
                <a:moveTo>
                  <a:pt x="10867" y="4135"/>
                </a:moveTo>
                <a:lnTo>
                  <a:pt x="11030" y="4122"/>
                </a:lnTo>
                <a:lnTo>
                  <a:pt x="11182" y="4112"/>
                </a:lnTo>
                <a:lnTo>
                  <a:pt x="11252" y="4107"/>
                </a:lnTo>
                <a:lnTo>
                  <a:pt x="11321" y="4101"/>
                </a:lnTo>
                <a:lnTo>
                  <a:pt x="11385" y="4096"/>
                </a:lnTo>
                <a:lnTo>
                  <a:pt x="11447" y="4090"/>
                </a:lnTo>
                <a:lnTo>
                  <a:pt x="11507" y="4083"/>
                </a:lnTo>
                <a:lnTo>
                  <a:pt x="11564" y="4074"/>
                </a:lnTo>
                <a:lnTo>
                  <a:pt x="11617" y="4065"/>
                </a:lnTo>
                <a:lnTo>
                  <a:pt x="11669" y="4054"/>
                </a:lnTo>
                <a:lnTo>
                  <a:pt x="11717" y="4041"/>
                </a:lnTo>
                <a:lnTo>
                  <a:pt x="11762" y="4027"/>
                </a:lnTo>
                <a:lnTo>
                  <a:pt x="11805" y="4010"/>
                </a:lnTo>
                <a:lnTo>
                  <a:pt x="11845" y="3990"/>
                </a:lnTo>
                <a:lnTo>
                  <a:pt x="11883" y="3968"/>
                </a:lnTo>
                <a:lnTo>
                  <a:pt x="11917" y="3943"/>
                </a:lnTo>
                <a:lnTo>
                  <a:pt x="11949" y="3916"/>
                </a:lnTo>
                <a:lnTo>
                  <a:pt x="11979" y="3885"/>
                </a:lnTo>
                <a:lnTo>
                  <a:pt x="12006" y="3851"/>
                </a:lnTo>
                <a:lnTo>
                  <a:pt x="12031" y="3812"/>
                </a:lnTo>
                <a:lnTo>
                  <a:pt x="12053" y="3771"/>
                </a:lnTo>
                <a:lnTo>
                  <a:pt x="12073" y="3724"/>
                </a:lnTo>
                <a:lnTo>
                  <a:pt x="12090" y="3673"/>
                </a:lnTo>
                <a:lnTo>
                  <a:pt x="12105" y="3618"/>
                </a:lnTo>
                <a:lnTo>
                  <a:pt x="12117" y="3559"/>
                </a:lnTo>
                <a:lnTo>
                  <a:pt x="12128" y="3493"/>
                </a:lnTo>
                <a:lnTo>
                  <a:pt x="12136" y="3423"/>
                </a:lnTo>
                <a:lnTo>
                  <a:pt x="12141" y="3347"/>
                </a:lnTo>
                <a:lnTo>
                  <a:pt x="12144" y="3266"/>
                </a:lnTo>
                <a:lnTo>
                  <a:pt x="12146" y="3179"/>
                </a:lnTo>
                <a:lnTo>
                  <a:pt x="12146" y="309"/>
                </a:lnTo>
                <a:lnTo>
                  <a:pt x="11973" y="19"/>
                </a:lnTo>
                <a:lnTo>
                  <a:pt x="6081" y="3512"/>
                </a:lnTo>
                <a:lnTo>
                  <a:pt x="182" y="0"/>
                </a:lnTo>
                <a:lnTo>
                  <a:pt x="0" y="309"/>
                </a:lnTo>
                <a:lnTo>
                  <a:pt x="0" y="3179"/>
                </a:lnTo>
                <a:lnTo>
                  <a:pt x="0" y="3259"/>
                </a:lnTo>
                <a:lnTo>
                  <a:pt x="4" y="3332"/>
                </a:lnTo>
                <a:lnTo>
                  <a:pt x="7" y="3402"/>
                </a:lnTo>
                <a:lnTo>
                  <a:pt x="12" y="3465"/>
                </a:lnTo>
                <a:lnTo>
                  <a:pt x="19" y="3524"/>
                </a:lnTo>
                <a:lnTo>
                  <a:pt x="27" y="3579"/>
                </a:lnTo>
                <a:lnTo>
                  <a:pt x="38" y="3628"/>
                </a:lnTo>
                <a:lnTo>
                  <a:pt x="50" y="3673"/>
                </a:lnTo>
                <a:lnTo>
                  <a:pt x="64" y="3715"/>
                </a:lnTo>
                <a:lnTo>
                  <a:pt x="79" y="3753"/>
                </a:lnTo>
                <a:lnTo>
                  <a:pt x="97" y="3788"/>
                </a:lnTo>
                <a:lnTo>
                  <a:pt x="116" y="3819"/>
                </a:lnTo>
                <a:lnTo>
                  <a:pt x="137" y="3847"/>
                </a:lnTo>
                <a:lnTo>
                  <a:pt x="160" y="3873"/>
                </a:lnTo>
                <a:lnTo>
                  <a:pt x="185" y="3896"/>
                </a:lnTo>
                <a:lnTo>
                  <a:pt x="212" y="3916"/>
                </a:lnTo>
                <a:lnTo>
                  <a:pt x="241" y="3935"/>
                </a:lnTo>
                <a:lnTo>
                  <a:pt x="274" y="3952"/>
                </a:lnTo>
                <a:lnTo>
                  <a:pt x="307" y="3967"/>
                </a:lnTo>
                <a:lnTo>
                  <a:pt x="343" y="3982"/>
                </a:lnTo>
                <a:lnTo>
                  <a:pt x="381" y="3994"/>
                </a:lnTo>
                <a:lnTo>
                  <a:pt x="421" y="4007"/>
                </a:lnTo>
                <a:lnTo>
                  <a:pt x="464" y="4018"/>
                </a:lnTo>
                <a:lnTo>
                  <a:pt x="508" y="4030"/>
                </a:lnTo>
                <a:lnTo>
                  <a:pt x="606" y="4051"/>
                </a:lnTo>
                <a:lnTo>
                  <a:pt x="713" y="4075"/>
                </a:lnTo>
                <a:lnTo>
                  <a:pt x="771" y="4089"/>
                </a:lnTo>
                <a:lnTo>
                  <a:pt x="831" y="4102"/>
                </a:lnTo>
                <a:lnTo>
                  <a:pt x="894" y="4118"/>
                </a:lnTo>
                <a:lnTo>
                  <a:pt x="959" y="4135"/>
                </a:lnTo>
                <a:lnTo>
                  <a:pt x="959" y="7005"/>
                </a:lnTo>
                <a:lnTo>
                  <a:pt x="2557" y="7005"/>
                </a:lnTo>
                <a:lnTo>
                  <a:pt x="2557" y="9555"/>
                </a:lnTo>
                <a:lnTo>
                  <a:pt x="4794" y="9555"/>
                </a:lnTo>
                <a:lnTo>
                  <a:pt x="4794" y="7005"/>
                </a:lnTo>
                <a:lnTo>
                  <a:pt x="7352" y="7005"/>
                </a:lnTo>
                <a:lnTo>
                  <a:pt x="7352" y="9555"/>
                </a:lnTo>
                <a:lnTo>
                  <a:pt x="9589" y="9555"/>
                </a:lnTo>
                <a:lnTo>
                  <a:pt x="9589" y="7005"/>
                </a:lnTo>
                <a:lnTo>
                  <a:pt x="10867" y="7005"/>
                </a:lnTo>
                <a:lnTo>
                  <a:pt x="10867" y="4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19088"/>
            <a:ext cx="6949008" cy="56356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7D0A45-8F72-4E46-9645-292199DA76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160483"/>
      </p:ext>
    </p:extLst>
  </p:cSld>
  <p:clrMapOvr>
    <a:masterClrMapping/>
  </p:clrMapOvr>
  <p:transition>
    <p:circl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3E9A8-105E-4AB3-859A-B50DAF53E7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41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9A6EF-0C97-45A2-A2ED-7625050B4F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799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FA8B8-0CC0-44DB-8B8C-27B1EB06B2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1190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59D38-9666-4EB4-9C84-BC5ED021D4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28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00046-21AF-4268-A207-BF15077854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025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333375"/>
            <a:ext cx="2125662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333375"/>
            <a:ext cx="622935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9B9E7-8BD0-47DA-9623-C6EE6EA2A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05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A2A3B-260E-459E-8183-CABB05F95C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915143"/>
      </p:ext>
    </p:extLst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7B4D4-846A-4D97-8202-448B9A7ABC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059653"/>
      </p:ext>
    </p:extLst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9ABB6-2FA3-4397-B3D8-AD9F959B19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617713"/>
      </p:ext>
    </p:extLst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6CFCE-0ECC-41AD-8964-C86E516F59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20007"/>
      </p:ext>
    </p:extLst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6A71A-D6A0-49C5-8756-ED613C4668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61552"/>
      </p:ext>
    </p:extLst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8E39A-38CC-4941-8D03-E940D44AAF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10888"/>
      </p:ext>
    </p:extLst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D385A-C90C-4EE9-A151-73F3B5DA1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246407"/>
      </p:ext>
    </p:extLst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28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9C55A7-4833-4A52-A6C5-08887891FD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pic>
        <p:nvPicPr>
          <p:cNvPr id="1034" name="Picture 12" descr="top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02363"/>
            <a:ext cx="3132137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  <p:sldLayoutId id="2147484161" r:id="rId12"/>
    <p:sldLayoutId id="2147484162" r:id="rId13"/>
    <p:sldLayoutId id="2147484163" r:id="rId14"/>
  </p:sldLayoutIdLst>
  <p:transition>
    <p:circl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har char="–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531938"/>
            <a:ext cx="8229600" cy="471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81000" y="64611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5667E0F-E50E-40C9-A29D-967E7969E9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79388" y="333375"/>
            <a:ext cx="7696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3" name="Picture 5" descr="校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38" y="6310313"/>
            <a:ext cx="4651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/releas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www.baidu.com/s?wd=%E6%9C%BA%E5%99%A8%E8%AF%AD%E8%A8%80&amp;tn=SE_PcZhidaonwhc_ngpagmjz&amp;rsv_dl=gh_pc_zhidao" TargetMode="External"/><Relationship Id="rId7" Type="http://schemas.openxmlformats.org/officeDocument/2006/relationships/diagramQuickStyle" Target="../diagrams/quickStyle1.xml"/><Relationship Id="rId2" Type="http://schemas.openxmlformats.org/officeDocument/2006/relationships/hyperlink" Target="https://www.baidu.com/s?wd=%E7%A8%8B%E5%BA%8F%E8%AE%BE%E8%AE%A1%E8%AF%AD%E8%A8%80&amp;tn=SE_PcZhidaonwhc_ngpagmjz&amp;rsv_dl=gh_pc_zhidao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www.baidu.com/s?wd=%E6%B1%87%E7%BC%96%E8%AF%AD%E8%A8%80&amp;tn=SE_PcZhidaonwhc_ngpagmjz&amp;rsv_dl=gh_pc_zhidao" TargetMode="Externa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04813"/>
            <a:ext cx="9251950" cy="101282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程序设计基础（</a:t>
            </a:r>
            <a:r>
              <a:rPr lang="en-US" altLang="zh-CN" sz="3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Java </a:t>
            </a:r>
            <a:r>
              <a:rPr lang="zh-CN" altLang="en-US" sz="32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581525"/>
            <a:ext cx="7086600" cy="5032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Arial" panose="020B0604020202020204" pitchFamily="34" charset="0"/>
              </a:rPr>
              <a:t>深圳职业技术学院：软件技术专业、人工智能技术服务</a:t>
            </a:r>
            <a:endParaRPr lang="en-US" altLang="zh-CN" sz="2000" dirty="0" smtClean="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white">
          <a:xfrm>
            <a:off x="0" y="3500438"/>
            <a:ext cx="92519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3200" b="1" dirty="0" smtClean="0">
                <a:solidFill>
                  <a:srgbClr val="000000"/>
                </a:solidFill>
              </a:rPr>
              <a:t>Java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语言概论</a:t>
            </a:r>
            <a:endParaRPr lang="zh-CN" alt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714375" y="1785938"/>
            <a:ext cx="7696200" cy="3733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sz="3600" dirty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第三次飞跃：</a:t>
            </a:r>
            <a:r>
              <a:rPr lang="zh-CN" altLang="en-US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由</a:t>
            </a:r>
            <a:r>
              <a:rPr lang="en-US" altLang="zh-CN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80</a:t>
            </a:r>
            <a:r>
              <a:rPr lang="zh-CN" altLang="en-US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年代初期的面向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   过程的程序设计，跨越到</a:t>
            </a:r>
            <a:r>
              <a:rPr lang="en-US" altLang="zh-CN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80</a:t>
            </a:r>
            <a:r>
              <a:rPr lang="zh-CN" altLang="en-US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年代的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面向对象程序设计</a:t>
            </a:r>
            <a:r>
              <a:rPr lang="zh-CN" altLang="en-US" sz="3600" dirty="0">
                <a:solidFill>
                  <a:srgbClr val="66CCFF"/>
                </a:solidFill>
              </a:rPr>
              <a:t>，</a:t>
            </a:r>
            <a:r>
              <a:rPr lang="zh-CN" altLang="en-US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出现了</a:t>
            </a:r>
            <a:r>
              <a:rPr lang="en-US" altLang="zh-CN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、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ML</a:t>
            </a:r>
            <a:r>
              <a:rPr lang="zh-CN" altLang="en-US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Perl</a:t>
            </a:r>
            <a:r>
              <a:rPr lang="zh-CN" altLang="en-US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Postscript</a:t>
            </a:r>
            <a:r>
              <a:rPr lang="zh-CN" altLang="en-US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等与自然更接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   近的语言，出现了第三个飞跃 。 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733425" y="1785938"/>
            <a:ext cx="7696200" cy="37338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第二次飞跃：</a:t>
            </a:r>
            <a:r>
              <a:rPr lang="en-US" altLang="zh-CN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20</a:t>
            </a:r>
            <a:r>
              <a:rPr lang="zh-CN" altLang="en-US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世纪</a:t>
            </a:r>
            <a:r>
              <a:rPr lang="en-US" altLang="zh-CN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70</a:t>
            </a:r>
            <a:r>
              <a:rPr lang="zh-CN" altLang="en-US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年代出现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  的结构化程序设计语言</a:t>
            </a:r>
            <a:r>
              <a:rPr lang="en-US" altLang="zh-CN" sz="3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Ada</a:t>
            </a:r>
            <a:r>
              <a:rPr lang="zh-CN" altLang="en-US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、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Prolog</a:t>
            </a:r>
            <a:r>
              <a:rPr lang="zh-CN" altLang="en-US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Pascal</a:t>
            </a:r>
            <a:r>
              <a:rPr lang="zh-CN" altLang="en-US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SmallTalk</a:t>
            </a:r>
            <a:r>
              <a:rPr lang="zh-CN" altLang="en-US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语言是结构化程序设计的</a:t>
            </a:r>
            <a:r>
              <a:rPr lang="zh-CN" alt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代表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733425" y="1838325"/>
            <a:ext cx="7696200" cy="3733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第一次飞跃：从</a:t>
            </a:r>
            <a:r>
              <a:rPr lang="en-US" altLang="zh-CN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1946</a:t>
            </a:r>
            <a:r>
              <a:rPr lang="zh-CN" altLang="en-US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1956</a:t>
            </a:r>
            <a:r>
              <a:rPr lang="zh-CN" altLang="en-US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年</a:t>
            </a:r>
            <a:r>
              <a:rPr lang="en-US" altLang="zh-CN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年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 的时间，计算机语言从最初的基于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 二进制的语言发展到可以编译的语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 言</a:t>
            </a:r>
            <a:r>
              <a:rPr lang="en-US" altLang="zh-CN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汇编语言为代表的</a:t>
            </a: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助记符</a:t>
            </a:r>
            <a:r>
              <a:rPr lang="zh-CN" altLang="en-US" sz="3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）。 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685800" y="1752600"/>
            <a:ext cx="7696200" cy="3733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3600" dirty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第四次飞跃：</a:t>
            </a:r>
            <a:r>
              <a:rPr lang="en-US" altLang="zh-CN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20</a:t>
            </a:r>
            <a:r>
              <a:rPr lang="zh-CN" altLang="en-US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世纪</a:t>
            </a:r>
            <a:r>
              <a:rPr lang="en-US" altLang="zh-CN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90</a:t>
            </a:r>
            <a:r>
              <a:rPr lang="zh-CN" altLang="en-US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年代的</a:t>
            </a:r>
            <a:r>
              <a:rPr lang="en-US" altLang="zh-CN" sz="3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Java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的出现标志着单机语言向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网络语言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   的跨越，出现了第四次飞跃。</a:t>
            </a:r>
            <a:r>
              <a:rPr lang="zh-CN" altLang="en-US" sz="3600" dirty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600" dirty="0">
                <a:solidFill>
                  <a:srgbClr val="66CCFF"/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3600" dirty="0">
              <a:solidFill>
                <a:srgbClr val="66CC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19088"/>
            <a:ext cx="6948487" cy="563562"/>
          </a:xfrm>
        </p:spPr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宋体" panose="02010600030101010101" pitchFamily="2" charset="-122"/>
              </a:rPr>
              <a:t>程序语言发展的四个里程碑</a:t>
            </a:r>
          </a:p>
        </p:txBody>
      </p:sp>
    </p:spTree>
    <p:extLst>
      <p:ext uri="{BB962C8B-B14F-4D97-AF65-F5344CB8AC3E}">
        <p14:creationId xmlns:p14="http://schemas.microsoft.com/office/powerpoint/2010/main" val="2516421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 autoUpdateAnimBg="0"/>
      <p:bldP spid="14340" grpId="0" animBg="1" autoUpdateAnimBg="0"/>
      <p:bldP spid="14339" grpId="0" animBg="1" autoUpdateAnimBg="0"/>
      <p:bldP spid="1434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示例：计算</a:t>
            </a:r>
            <a:r>
              <a:rPr lang="en-US" altLang="zh-CN" dirty="0" smtClean="0"/>
              <a:t>1+1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机器语言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汇编语言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57965" y="1268760"/>
            <a:ext cx="223224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10111000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00000001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00000000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00000101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00000001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00000000</a:t>
            </a:r>
            <a:endParaRPr lang="zh-CN" altLang="en-US" sz="1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7821" y="3668985"/>
            <a:ext cx="22322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MOV AX, 1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ADD AX,  1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59632" y="5157192"/>
            <a:ext cx="41044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dirty="0">
                <a:solidFill>
                  <a:srgbClr val="FF0000"/>
                </a:solidFill>
              </a:rPr>
              <a:t>(1+1</a:t>
            </a:r>
            <a:r>
              <a:rPr lang="en-US" altLang="zh-CN" b="1" dirty="0" smtClean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68612654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编译运行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编译过程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程序员（</a:t>
            </a:r>
            <a:r>
              <a:rPr lang="en-US" altLang="zh-CN" smtClean="0"/>
              <a:t>Programmer</a:t>
            </a:r>
            <a:r>
              <a:rPr lang="zh-CN" altLang="en-US" smtClean="0"/>
              <a:t>）编写程序源代码（</a:t>
            </a:r>
            <a:r>
              <a:rPr lang="en-US" altLang="zh-CN" smtClean="0"/>
              <a:t>Source Code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编译器（</a:t>
            </a:r>
            <a:r>
              <a:rPr lang="en-US" altLang="zh-CN" smtClean="0"/>
              <a:t>Compiler</a:t>
            </a:r>
            <a:r>
              <a:rPr lang="zh-CN" altLang="en-US" smtClean="0"/>
              <a:t>）把源代码转换为可被计算机理解的机器代码（</a:t>
            </a:r>
            <a:r>
              <a:rPr lang="en-US" altLang="zh-CN" smtClean="0"/>
              <a:t>Machine Code</a:t>
            </a:r>
            <a:r>
              <a:rPr lang="zh-CN" altLang="en-US" smtClean="0"/>
              <a:t>），并把机器代码以可执行文件（</a:t>
            </a:r>
            <a:r>
              <a:rPr lang="en-US" altLang="zh-CN" smtClean="0"/>
              <a:t>Executable File</a:t>
            </a:r>
            <a:r>
              <a:rPr lang="zh-CN" altLang="en-US" smtClean="0"/>
              <a:t>）的形式保存在磁盘上</a:t>
            </a:r>
          </a:p>
          <a:p>
            <a:pPr eaLnBrk="1" hangingPunct="1"/>
            <a:r>
              <a:rPr lang="zh-CN" altLang="en-US" smtClean="0"/>
              <a:t>软件的运行</a:t>
            </a:r>
          </a:p>
          <a:p>
            <a:pPr lvl="1" eaLnBrk="1" hangingPunct="1"/>
            <a:r>
              <a:rPr lang="zh-CN" altLang="en-US" smtClean="0"/>
              <a:t>计算机把机器代码读入到内存（</a:t>
            </a:r>
            <a:r>
              <a:rPr lang="en-US" altLang="zh-CN" smtClean="0"/>
              <a:t>Memory</a:t>
            </a:r>
            <a:r>
              <a:rPr lang="zh-CN" altLang="en-US" smtClean="0"/>
              <a:t>），由</a:t>
            </a:r>
            <a:r>
              <a:rPr lang="en-US" altLang="zh-CN" smtClean="0"/>
              <a:t>CPU</a:t>
            </a:r>
            <a:r>
              <a:rPr lang="zh-CN" altLang="en-US" smtClean="0"/>
              <a:t>运行这些代码，读取输入（</a:t>
            </a:r>
            <a:r>
              <a:rPr lang="en-US" altLang="zh-CN" smtClean="0"/>
              <a:t>Input</a:t>
            </a:r>
            <a:r>
              <a:rPr lang="zh-CN" altLang="en-US" smtClean="0"/>
              <a:t>），产生输出（</a:t>
            </a:r>
            <a:r>
              <a:rPr lang="en-US" altLang="zh-CN" smtClean="0"/>
              <a:t>Output</a:t>
            </a:r>
            <a:r>
              <a:rPr lang="zh-CN" altLang="en-US" smtClean="0"/>
              <a:t>），完成程序员预定的功能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5616" y="613993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不同平台下编译后产生的机器代码是否一样？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6822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解释运行</a:t>
            </a:r>
            <a:endParaRPr lang="en-US" altLang="zh-CN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解释运行过程</a:t>
            </a:r>
          </a:p>
          <a:p>
            <a:pPr lvl="1" eaLnBrk="1" hangingPunct="1"/>
            <a:r>
              <a:rPr lang="zh-CN" altLang="en-US" smtClean="0"/>
              <a:t>程序员编写程序源代码</a:t>
            </a:r>
          </a:p>
          <a:p>
            <a:pPr lvl="1" eaLnBrk="1" hangingPunct="1"/>
            <a:r>
              <a:rPr lang="zh-CN" altLang="en-US" smtClean="0"/>
              <a:t>解释器读入源代码，并执行源代码</a:t>
            </a:r>
          </a:p>
          <a:p>
            <a:pPr eaLnBrk="1" hangingPunct="1"/>
            <a:r>
              <a:rPr lang="zh-CN" altLang="en-US" smtClean="0"/>
              <a:t>解释运行的语言特点</a:t>
            </a:r>
          </a:p>
          <a:p>
            <a:pPr lvl="1" eaLnBrk="1" hangingPunct="1"/>
            <a:r>
              <a:rPr lang="zh-CN" altLang="en-US" smtClean="0"/>
              <a:t>执行速度慢</a:t>
            </a:r>
          </a:p>
          <a:p>
            <a:pPr lvl="1" eaLnBrk="1" hangingPunct="1"/>
            <a:r>
              <a:rPr lang="zh-CN" altLang="en-US" smtClean="0"/>
              <a:t>好学易用</a:t>
            </a:r>
          </a:p>
          <a:p>
            <a:pPr eaLnBrk="1" hangingPunct="1"/>
            <a:r>
              <a:rPr lang="zh-CN" altLang="en-US" smtClean="0"/>
              <a:t>先编译、后解释</a:t>
            </a:r>
          </a:p>
          <a:p>
            <a:pPr lvl="1" eaLnBrk="1" hangingPunct="1"/>
            <a:r>
              <a:rPr lang="zh-CN" altLang="en-US" smtClean="0"/>
              <a:t>把源代码编译成更容易解释的中间代码，然后再解释运行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5049516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8443913" cy="20621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zh-CN" altLang="en-US" sz="3200" dirty="0">
                <a:solidFill>
                  <a:srgbClr val="00FF00"/>
                </a:solidFill>
              </a:rPr>
              <a:t>基于数学计算语言：</a:t>
            </a:r>
            <a:r>
              <a:rPr lang="en-US" altLang="zh-CN" sz="3200" dirty="0" err="1">
                <a:solidFill>
                  <a:srgbClr val="FF66FF"/>
                </a:solidFill>
              </a:rPr>
              <a:t>fortran</a:t>
            </a:r>
            <a:r>
              <a:rPr lang="zh-CN" altLang="en-US" sz="3200" dirty="0">
                <a:solidFill>
                  <a:srgbClr val="FF66FF"/>
                </a:solidFill>
              </a:rPr>
              <a:t>。</a:t>
            </a:r>
          </a:p>
          <a:p>
            <a:pPr eaLnBrk="1" hangingPunct="1">
              <a:buFontTx/>
              <a:buAutoNum type="arabicPeriod"/>
            </a:pPr>
            <a:r>
              <a:rPr lang="zh-CN" altLang="en-US" sz="3200" dirty="0">
                <a:solidFill>
                  <a:srgbClr val="00FF00"/>
                </a:solidFill>
              </a:rPr>
              <a:t>商业语言：</a:t>
            </a:r>
            <a:r>
              <a:rPr lang="en-US" altLang="zh-CN" sz="3200" dirty="0">
                <a:solidFill>
                  <a:srgbClr val="FF66FF"/>
                </a:solidFill>
              </a:rPr>
              <a:t>COBOL</a:t>
            </a:r>
            <a:r>
              <a:rPr lang="zh-CN" altLang="en-US" sz="3200" dirty="0">
                <a:solidFill>
                  <a:srgbClr val="FF66FF"/>
                </a:solidFill>
              </a:rPr>
              <a:t>。</a:t>
            </a:r>
          </a:p>
          <a:p>
            <a:pPr eaLnBrk="1" hangingPunct="1">
              <a:buFontTx/>
              <a:buAutoNum type="arabicPeriod"/>
            </a:pPr>
            <a:r>
              <a:rPr lang="zh-CN" altLang="en-US" sz="3200" dirty="0">
                <a:solidFill>
                  <a:srgbClr val="00FF00"/>
                </a:solidFill>
              </a:rPr>
              <a:t>人工智能语言：</a:t>
            </a:r>
            <a:r>
              <a:rPr lang="en-US" altLang="zh-CN" sz="3200" dirty="0">
                <a:solidFill>
                  <a:srgbClr val="FF66FF"/>
                </a:solidFill>
              </a:rPr>
              <a:t>python</a:t>
            </a:r>
            <a:r>
              <a:rPr lang="zh-CN" altLang="en-US" sz="3200" dirty="0">
                <a:solidFill>
                  <a:srgbClr val="FF66FF"/>
                </a:solidFill>
              </a:rPr>
              <a:t>、</a:t>
            </a:r>
            <a:r>
              <a:rPr lang="en-US" altLang="zh-CN" sz="3200" dirty="0">
                <a:solidFill>
                  <a:srgbClr val="FF66FF"/>
                </a:solidFill>
              </a:rPr>
              <a:t>LISP</a:t>
            </a:r>
            <a:r>
              <a:rPr lang="zh-CN" altLang="en-US" sz="3200" dirty="0">
                <a:solidFill>
                  <a:srgbClr val="FF66FF"/>
                </a:solidFill>
              </a:rPr>
              <a:t>、</a:t>
            </a:r>
            <a:r>
              <a:rPr lang="en-US" altLang="zh-CN" sz="3200" dirty="0">
                <a:solidFill>
                  <a:srgbClr val="FF66FF"/>
                </a:solidFill>
              </a:rPr>
              <a:t>Prolog </a:t>
            </a:r>
            <a:r>
              <a:rPr lang="zh-CN" altLang="en-US" sz="3200" dirty="0">
                <a:solidFill>
                  <a:srgbClr val="FF66FF"/>
                </a:solidFill>
              </a:rPr>
              <a:t>。</a:t>
            </a:r>
          </a:p>
          <a:p>
            <a:pPr eaLnBrk="1" hangingPunct="1">
              <a:buFontTx/>
              <a:buAutoNum type="arabicPeriod"/>
            </a:pPr>
            <a:r>
              <a:rPr lang="zh-CN" altLang="en-US" sz="3200" dirty="0">
                <a:solidFill>
                  <a:srgbClr val="00FF00"/>
                </a:solidFill>
              </a:rPr>
              <a:t>系统语言：</a:t>
            </a:r>
            <a:r>
              <a:rPr lang="en-US" altLang="zh-CN" sz="3200" dirty="0">
                <a:solidFill>
                  <a:srgbClr val="FF66FF"/>
                </a:solidFill>
              </a:rPr>
              <a:t>PASCAL</a:t>
            </a:r>
            <a:r>
              <a:rPr lang="zh-CN" altLang="en-US" sz="3200" dirty="0">
                <a:solidFill>
                  <a:srgbClr val="FF66FF"/>
                </a:solidFill>
              </a:rPr>
              <a:t>、</a:t>
            </a:r>
            <a:r>
              <a:rPr lang="en-US" altLang="zh-CN" sz="3200" dirty="0">
                <a:solidFill>
                  <a:srgbClr val="FF66FF"/>
                </a:solidFill>
              </a:rPr>
              <a:t>C </a:t>
            </a:r>
            <a:r>
              <a:rPr lang="zh-CN" altLang="en-US" sz="3200" dirty="0">
                <a:solidFill>
                  <a:srgbClr val="FF66FF"/>
                </a:solidFill>
              </a:rPr>
              <a:t>、</a:t>
            </a:r>
            <a:r>
              <a:rPr lang="en-US" altLang="zh-CN" sz="3200" dirty="0">
                <a:solidFill>
                  <a:srgbClr val="FF66FF"/>
                </a:solidFill>
              </a:rPr>
              <a:t>BCPL</a:t>
            </a:r>
          </a:p>
        </p:txBody>
      </p:sp>
      <p:sp>
        <p:nvSpPr>
          <p:cNvPr id="15364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763000" y="609600"/>
            <a:ext cx="381000" cy="381000"/>
          </a:xfrm>
          <a:prstGeom prst="star8">
            <a:avLst>
              <a:gd name="adj" fmla="val 20417"/>
            </a:avLst>
          </a:prstGeom>
          <a:solidFill>
            <a:srgbClr val="FF0000"/>
          </a:solidFill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81038" y="3568700"/>
            <a:ext cx="8248650" cy="24320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66FF"/>
                </a:solidFill>
              </a:rPr>
              <a:t>Java </a:t>
            </a:r>
            <a:r>
              <a:rPr lang="zh-CN" altLang="en-US" sz="3200" dirty="0">
                <a:solidFill>
                  <a:srgbClr val="FF66FF"/>
                </a:solidFill>
              </a:rPr>
              <a:t>、  </a:t>
            </a:r>
            <a:r>
              <a:rPr lang="en-US" altLang="zh-CN" sz="3200" dirty="0">
                <a:solidFill>
                  <a:srgbClr val="FF66FF"/>
                </a:solidFill>
              </a:rPr>
              <a:t>ASP</a:t>
            </a:r>
            <a:r>
              <a:rPr lang="zh-CN" altLang="en-US" sz="3200" dirty="0">
                <a:solidFill>
                  <a:srgbClr val="FF66FF"/>
                </a:solidFill>
              </a:rPr>
              <a:t>、 </a:t>
            </a:r>
            <a:r>
              <a:rPr lang="en-US" altLang="zh-CN" sz="3200" dirty="0">
                <a:solidFill>
                  <a:srgbClr val="FF66FF"/>
                </a:solidFill>
              </a:rPr>
              <a:t>JSP </a:t>
            </a:r>
            <a:r>
              <a:rPr lang="zh-CN" altLang="en-US" sz="3200" dirty="0">
                <a:solidFill>
                  <a:srgbClr val="FF66FF"/>
                </a:solidFill>
              </a:rPr>
              <a:t>、</a:t>
            </a:r>
            <a:r>
              <a:rPr lang="en-US" altLang="zh-CN" sz="3200" dirty="0">
                <a:solidFill>
                  <a:srgbClr val="FF66FF"/>
                </a:solidFill>
              </a:rPr>
              <a:t>html </a:t>
            </a:r>
            <a:r>
              <a:rPr lang="zh-CN" altLang="en-US" sz="3200" dirty="0">
                <a:solidFill>
                  <a:srgbClr val="FF66FF"/>
                </a:solidFill>
              </a:rPr>
              <a:t>、 </a:t>
            </a:r>
            <a:r>
              <a:rPr lang="en-US" altLang="zh-CN" sz="3200" dirty="0">
                <a:solidFill>
                  <a:srgbClr val="FF66FF"/>
                </a:solidFill>
              </a:rPr>
              <a:t>XML </a:t>
            </a:r>
            <a:r>
              <a:rPr lang="zh-CN" altLang="en-US" sz="3200" dirty="0">
                <a:solidFill>
                  <a:srgbClr val="FF66FF"/>
                </a:solidFill>
              </a:rPr>
              <a:t>、</a:t>
            </a:r>
            <a:r>
              <a:rPr lang="en-US" altLang="zh-CN" sz="3200" dirty="0">
                <a:solidFill>
                  <a:srgbClr val="FF66FF"/>
                </a:solidFill>
              </a:rPr>
              <a:t>UML </a:t>
            </a:r>
            <a:r>
              <a:rPr lang="zh-CN" altLang="en-US" sz="3200" dirty="0">
                <a:solidFill>
                  <a:srgbClr val="FF66FF"/>
                </a:solidFill>
              </a:rPr>
              <a:t>，</a:t>
            </a:r>
          </a:p>
          <a:p>
            <a:pPr marL="457200" indent="-45720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66FF"/>
                </a:solidFill>
              </a:rPr>
              <a:t>C# </a:t>
            </a:r>
            <a:r>
              <a:rPr lang="zh-CN" altLang="en-US" sz="3200" dirty="0">
                <a:solidFill>
                  <a:srgbClr val="FF66FF"/>
                </a:solidFill>
              </a:rPr>
              <a:t>、</a:t>
            </a:r>
            <a:r>
              <a:rPr lang="en-US" altLang="zh-CN" sz="3200" dirty="0">
                <a:solidFill>
                  <a:srgbClr val="FF66FF"/>
                </a:solidFill>
              </a:rPr>
              <a:t>Visual C++, </a:t>
            </a:r>
            <a:r>
              <a:rPr lang="en-US" altLang="zh-CN" sz="3200" dirty="0" err="1">
                <a:solidFill>
                  <a:srgbClr val="FF66FF"/>
                </a:solidFill>
              </a:rPr>
              <a:t>Powerbuilder</a:t>
            </a:r>
            <a:r>
              <a:rPr lang="en-US" altLang="zh-CN" sz="3200" dirty="0">
                <a:solidFill>
                  <a:srgbClr val="FF66FF"/>
                </a:solidFill>
              </a:rPr>
              <a:t> </a:t>
            </a:r>
            <a:r>
              <a:rPr lang="zh-CN" altLang="en-US" sz="3200" dirty="0">
                <a:solidFill>
                  <a:srgbClr val="FF66FF"/>
                </a:solidFill>
              </a:rPr>
              <a:t>、</a:t>
            </a:r>
            <a:r>
              <a:rPr lang="en-US" altLang="zh-CN" sz="3200" dirty="0">
                <a:solidFill>
                  <a:srgbClr val="FF66FF"/>
                </a:solidFill>
              </a:rPr>
              <a:t>Delphi </a:t>
            </a:r>
            <a:r>
              <a:rPr lang="zh-CN" altLang="en-US" sz="3200" dirty="0">
                <a:solidFill>
                  <a:srgbClr val="FF66FF"/>
                </a:solidFill>
              </a:rPr>
              <a:t>等等。</a:t>
            </a:r>
          </a:p>
          <a:p>
            <a:pPr marL="457200" indent="-45720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rgbClr val="66FF33"/>
                </a:solidFill>
              </a:rPr>
              <a:t>对一门计算机语言的深入掌握意味着：学习计算机程序设计的思想、方法</a:t>
            </a:r>
            <a:r>
              <a:rPr lang="en-US" altLang="zh-CN" sz="2800" dirty="0">
                <a:solidFill>
                  <a:srgbClr val="66FF33"/>
                </a:solidFill>
              </a:rPr>
              <a:t>+</a:t>
            </a:r>
            <a:r>
              <a:rPr lang="zh-CN" altLang="en-US" sz="2800" dirty="0">
                <a:solidFill>
                  <a:srgbClr val="66FF33"/>
                </a:solidFill>
              </a:rPr>
              <a:t>经验</a:t>
            </a:r>
            <a:r>
              <a:rPr lang="en-US" altLang="zh-CN" sz="2800" dirty="0">
                <a:solidFill>
                  <a:srgbClr val="66FF33"/>
                </a:solidFill>
              </a:rPr>
              <a:t>+</a:t>
            </a:r>
            <a:r>
              <a:rPr lang="zh-CN" altLang="en-US" sz="2800" dirty="0">
                <a:solidFill>
                  <a:srgbClr val="66FF33"/>
                </a:solidFill>
              </a:rPr>
              <a:t>兴趣</a:t>
            </a:r>
            <a:r>
              <a:rPr lang="en-US" altLang="zh-CN" sz="2800" dirty="0">
                <a:solidFill>
                  <a:srgbClr val="66FF33"/>
                </a:solidFill>
              </a:rPr>
              <a:t>=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能力</a:t>
            </a:r>
            <a:r>
              <a:rPr lang="zh-CN" altLang="en-US" sz="2800" dirty="0">
                <a:solidFill>
                  <a:srgbClr val="66FF33"/>
                </a:solidFill>
              </a:rPr>
              <a:t>和成功！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19088"/>
            <a:ext cx="6948487" cy="563562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宋体" panose="02010600030101010101" pitchFamily="2" charset="-122"/>
              </a:rPr>
              <a:t>各种程序语言的侧重点</a:t>
            </a:r>
            <a:endParaRPr lang="zh-CN" altLang="en-US" sz="2800" dirty="0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914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  <p:bldP spid="15364" grpId="0" animBg="1"/>
      <p:bldP spid="153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截止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各种语言排行榜</a:t>
            </a:r>
            <a:endParaRPr lang="zh-CN" altLang="en-US" dirty="0"/>
          </a:p>
        </p:txBody>
      </p:sp>
      <p:pic>
        <p:nvPicPr>
          <p:cNvPr id="119810" name="Picture 2" descr="1567394236(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24744"/>
            <a:ext cx="7200800" cy="442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900113" y="319088"/>
            <a:ext cx="6948487" cy="563562"/>
          </a:xfrm>
        </p:spPr>
        <p:txBody>
          <a:bodyPr/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大型网站应用实例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天猫商城</a:t>
            </a:r>
          </a:p>
        </p:txBody>
      </p:sp>
      <p:pic>
        <p:nvPicPr>
          <p:cNvPr id="10243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196975"/>
            <a:ext cx="6048375" cy="3024188"/>
          </a:xfrm>
        </p:spPr>
      </p:pic>
      <p:sp>
        <p:nvSpPr>
          <p:cNvPr id="5" name="TextBox 4"/>
          <p:cNvSpPr txBox="1"/>
          <p:nvPr/>
        </p:nvSpPr>
        <p:spPr>
          <a:xfrm>
            <a:off x="1116013" y="4581525"/>
            <a:ext cx="6335712" cy="1600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zh-CN" sz="1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天猫商城是阿里巴巴旗下的大型</a:t>
            </a:r>
            <a:r>
              <a:rPr lang="en-US" altLang="zh-CN" sz="1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B2C</a:t>
            </a:r>
            <a:r>
              <a:rPr lang="zh-CN" altLang="zh-CN" sz="1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电子商务网站，后台的实现采用了</a:t>
            </a:r>
            <a:r>
              <a:rPr lang="en-US" altLang="zh-CN" sz="1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Java</a:t>
            </a:r>
            <a:r>
              <a:rPr lang="zh-CN" altLang="zh-CN" sz="1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技术。迄今为止，平台已经拥有</a:t>
            </a:r>
            <a:r>
              <a:rPr lang="en-US" altLang="zh-CN" sz="16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zh-CN" sz="16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亿多买家，</a:t>
            </a:r>
            <a:r>
              <a:rPr lang="en-US" altLang="zh-CN" sz="16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zh-CN" sz="16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万多家商户，</a:t>
            </a:r>
            <a:r>
              <a:rPr lang="en-US" altLang="zh-CN" sz="16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zh-CN" sz="16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万多个品牌。</a:t>
            </a:r>
            <a:endParaRPr lang="en-US" altLang="zh-CN" sz="160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defRPr/>
            </a:pPr>
            <a:endParaRPr lang="en-US" altLang="zh-CN" sz="160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1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跨平台、高并发性、高安全性、众多的第三方框架</a:t>
            </a:r>
            <a:endParaRPr lang="zh-CN" altLang="zh-CN" sz="16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1" hangingPunct="1">
              <a:defRPr/>
            </a:pP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116013" y="333375"/>
            <a:ext cx="6661150" cy="563563"/>
          </a:xfrm>
        </p:spPr>
        <p:txBody>
          <a:bodyPr/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桌面应用实例——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Eclipse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开发工具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267" name="图片 3" descr="C:\Users\ADMINI~1\AppData\Local\Temp\1534304375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25538"/>
            <a:ext cx="5688013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6013" y="4581525"/>
            <a:ext cx="6335712" cy="1600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1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Eclipse</a:t>
            </a:r>
            <a:r>
              <a:rPr lang="zh-CN" altLang="en-US" sz="1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开发工具是一个采用</a:t>
            </a:r>
            <a:r>
              <a:rPr lang="en-US" altLang="zh-CN" sz="1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Java</a:t>
            </a:r>
            <a:r>
              <a:rPr lang="zh-CN" altLang="en-US" sz="1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技术实现的著名的跨平台集成开发环境。是</a:t>
            </a:r>
            <a:r>
              <a:rPr lang="en-US" altLang="zh-CN" sz="1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Java</a:t>
            </a:r>
            <a:r>
              <a:rPr lang="zh-CN" altLang="en-US" sz="1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在桌面应用中的一个典型案例。</a:t>
            </a:r>
            <a:endParaRPr lang="en-US" altLang="zh-CN" sz="16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defRPr/>
            </a:pPr>
            <a:endParaRPr lang="en-US" altLang="zh-CN" sz="16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1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桌面图形界面技术经历三个发展阶段：</a:t>
            </a:r>
            <a:r>
              <a:rPr lang="en-US" altLang="zh-CN" sz="1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AWT-&gt;Swing-&gt;SWT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zh-CN" altLang="zh-CN" sz="16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1" hangingPunct="1">
              <a:defRPr/>
            </a:pP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827584" y="321470"/>
            <a:ext cx="7343775" cy="563562"/>
          </a:xfrm>
        </p:spPr>
        <p:txBody>
          <a:bodyPr/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移动应用实例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—“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我的世界”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版</a:t>
            </a:r>
          </a:p>
        </p:txBody>
      </p:sp>
      <p:pic>
        <p:nvPicPr>
          <p:cNvPr id="12291" name="图片 3" descr="C:\Users\ADMINI~1\AppData\Local\Temp\1534302279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052513"/>
            <a:ext cx="26320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6013" y="4149725"/>
            <a:ext cx="7416800" cy="15684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“我的世界”是采用</a:t>
            </a:r>
            <a:r>
              <a:rPr lang="en-US" altLang="zh-CN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Java</a:t>
            </a:r>
            <a:r>
              <a:rPr lang="zh-CN" altLang="en-US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开发的一款风靡全球的沙盒游戏，由微软旗下</a:t>
            </a:r>
            <a:r>
              <a:rPr lang="en-US" altLang="zh-CN" sz="16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Mojang</a:t>
            </a:r>
            <a:r>
              <a:rPr lang="zh-CN" altLang="en-US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工作室开发，累计销量超过</a:t>
            </a:r>
            <a:r>
              <a:rPr lang="en-US" altLang="zh-CN" sz="16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1.22</a:t>
            </a:r>
            <a:r>
              <a:rPr lang="zh-CN" altLang="en-US" sz="16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亿</a:t>
            </a:r>
            <a:r>
              <a:rPr lang="zh-CN" altLang="en-US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份。玩家可以在三维空间中自由地创造和破坏不同种类的方块，用想象力建立并探索一个专属于你的世界。</a:t>
            </a:r>
            <a:endParaRPr lang="en-US" altLang="zh-CN" sz="1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US" altLang="zh-CN" sz="1600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Java</a:t>
            </a:r>
            <a:r>
              <a:rPr lang="zh-CN" altLang="en-US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在移动应用开发与嵌入式领域应用中也占了半壁江山。包括针对小型设备进行精简设计的</a:t>
            </a:r>
            <a:r>
              <a:rPr lang="en-US" altLang="zh-CN" sz="16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Java ME</a:t>
            </a:r>
            <a:r>
              <a:rPr lang="zh-CN" altLang="en-US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版本和用于手机移动应用开发的</a:t>
            </a:r>
            <a:r>
              <a:rPr lang="en-US" altLang="zh-CN" sz="16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Android</a:t>
            </a:r>
            <a:r>
              <a:rPr lang="zh-CN" altLang="en-US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27"/>
          <p:cNvGrpSpPr>
            <a:grpSpLocks/>
          </p:cNvGrpSpPr>
          <p:nvPr/>
        </p:nvGrpSpPr>
        <p:grpSpPr bwMode="auto">
          <a:xfrm>
            <a:off x="2124075" y="1268413"/>
            <a:ext cx="4282642" cy="3960812"/>
            <a:chOff x="2123728" y="1268760"/>
            <a:chExt cx="4282641" cy="3960440"/>
          </a:xfrm>
        </p:grpSpPr>
        <p:cxnSp>
          <p:nvCxnSpPr>
            <p:cNvPr id="3" name="直接箭头连接符 2"/>
            <p:cNvCxnSpPr/>
            <p:nvPr/>
          </p:nvCxnSpPr>
          <p:spPr>
            <a:xfrm flipV="1">
              <a:off x="2915891" y="1268760"/>
              <a:ext cx="0" cy="367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2914057" y="4918079"/>
              <a:ext cx="3492312" cy="2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915891" y="3429144"/>
              <a:ext cx="26638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915891" y="1844968"/>
              <a:ext cx="26638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84316" y="1844968"/>
              <a:ext cx="0" cy="3096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579715" y="1844968"/>
              <a:ext cx="0" cy="3073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6" name="文本框 16"/>
            <p:cNvSpPr txBox="1">
              <a:spLocks noChangeArrowheads="1"/>
            </p:cNvSpPr>
            <p:nvPr/>
          </p:nvSpPr>
          <p:spPr bwMode="auto">
            <a:xfrm>
              <a:off x="2123728" y="1714019"/>
              <a:ext cx="79208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30000"/>
                </a:lnSpc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lnSpc>
                  <a:spcPct val="13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lnSpc>
                  <a:spcPct val="130000"/>
                </a:lnSpc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lnSpc>
                  <a:spcPct val="130000"/>
                </a:lnSpc>
                <a:buChar char="–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lnSpc>
                  <a:spcPct val="130000"/>
                </a:lnSpc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1100"/>
                <a:t>面向对象</a:t>
              </a:r>
            </a:p>
          </p:txBody>
        </p:sp>
        <p:sp>
          <p:nvSpPr>
            <p:cNvPr id="9227" name="文本框 17"/>
            <p:cNvSpPr txBox="1">
              <a:spLocks noChangeArrowheads="1"/>
            </p:cNvSpPr>
            <p:nvPr/>
          </p:nvSpPr>
          <p:spPr bwMode="auto">
            <a:xfrm>
              <a:off x="2123728" y="3311406"/>
              <a:ext cx="79208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30000"/>
                </a:lnSpc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lnSpc>
                  <a:spcPct val="13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lnSpc>
                  <a:spcPct val="130000"/>
                </a:lnSpc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lnSpc>
                  <a:spcPct val="130000"/>
                </a:lnSpc>
                <a:buChar char="–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lnSpc>
                  <a:spcPct val="130000"/>
                </a:lnSpc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1100"/>
                <a:t>面向过程</a:t>
              </a:r>
            </a:p>
          </p:txBody>
        </p:sp>
        <p:sp>
          <p:nvSpPr>
            <p:cNvPr id="9228" name="文本框 18"/>
            <p:cNvSpPr txBox="1">
              <a:spLocks noChangeArrowheads="1"/>
            </p:cNvSpPr>
            <p:nvPr/>
          </p:nvSpPr>
          <p:spPr bwMode="auto">
            <a:xfrm>
              <a:off x="3923929" y="4967590"/>
              <a:ext cx="79208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30000"/>
                </a:lnSpc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lnSpc>
                  <a:spcPct val="13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lnSpc>
                  <a:spcPct val="130000"/>
                </a:lnSpc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lnSpc>
                  <a:spcPct val="130000"/>
                </a:lnSpc>
                <a:buChar char="–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lnSpc>
                  <a:spcPct val="130000"/>
                </a:lnSpc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1100"/>
                <a:t>数据结构</a:t>
              </a:r>
            </a:p>
          </p:txBody>
        </p:sp>
        <p:sp>
          <p:nvSpPr>
            <p:cNvPr id="9229" name="文本框 19"/>
            <p:cNvSpPr txBox="1">
              <a:spLocks noChangeArrowheads="1"/>
            </p:cNvSpPr>
            <p:nvPr/>
          </p:nvSpPr>
          <p:spPr bwMode="auto">
            <a:xfrm>
              <a:off x="5292080" y="4967590"/>
              <a:ext cx="79208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30000"/>
                </a:lnSpc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lnSpc>
                  <a:spcPct val="13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lnSpc>
                  <a:spcPct val="130000"/>
                </a:lnSpc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lnSpc>
                  <a:spcPct val="130000"/>
                </a:lnSpc>
                <a:buChar char="–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lnSpc>
                  <a:spcPct val="130000"/>
                </a:lnSpc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1100"/>
                <a:t>算法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095278" y="3849793"/>
              <a:ext cx="1116013" cy="769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常量、变量</a:t>
              </a:r>
              <a:endParaRPr lang="en-US" altLang="zh-CN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>
                <a:defRPr/>
              </a:pPr>
              <a:r>
                <a:rPr lang="zh-CN" altLang="en-US" sz="1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基本数据类型</a:t>
              </a:r>
              <a:endParaRPr lang="en-US" altLang="zh-CN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>
                <a:defRPr/>
              </a:pPr>
              <a:r>
                <a:rPr lang="zh-CN" altLang="en-US" sz="1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数组</a:t>
              </a:r>
              <a:r>
                <a:rPr lang="zh-CN" altLang="en-US" sz="11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、</a:t>
              </a:r>
              <a:endParaRPr lang="en-US" altLang="zh-CN" sz="11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>
                <a:defRPr/>
              </a:pPr>
              <a:r>
                <a:rPr lang="zh-CN" altLang="en-US" sz="11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其它类型</a:t>
              </a:r>
              <a:endParaRPr lang="zh-CN" altLang="en-US" sz="11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231" name="文本框 23"/>
            <p:cNvSpPr txBox="1">
              <a:spLocks noChangeArrowheads="1"/>
            </p:cNvSpPr>
            <p:nvPr/>
          </p:nvSpPr>
          <p:spPr bwMode="auto">
            <a:xfrm>
              <a:off x="4427984" y="3861048"/>
              <a:ext cx="1008112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30000"/>
                </a:lnSpc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lnSpc>
                  <a:spcPct val="13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lnSpc>
                  <a:spcPct val="130000"/>
                </a:lnSpc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lnSpc>
                  <a:spcPct val="130000"/>
                </a:lnSpc>
                <a:buChar char="–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lnSpc>
                  <a:spcPct val="130000"/>
                </a:lnSpc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1100">
                  <a:solidFill>
                    <a:srgbClr val="FFC000"/>
                  </a:solidFill>
                </a:rPr>
                <a:t>流程控制</a:t>
              </a:r>
              <a:endParaRPr lang="en-US" altLang="zh-CN" sz="1100">
                <a:solidFill>
                  <a:srgbClr val="FFC000"/>
                </a:solidFill>
              </a:endParaRPr>
            </a:p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1100">
                  <a:solidFill>
                    <a:srgbClr val="FFC000"/>
                  </a:solidFill>
                </a:rPr>
                <a:t>函数（方法）</a:t>
              </a:r>
            </a:p>
          </p:txBody>
        </p:sp>
        <p:sp>
          <p:nvSpPr>
            <p:cNvPr id="9232" name="文本框 24"/>
            <p:cNvSpPr txBox="1">
              <a:spLocks noChangeArrowheads="1"/>
            </p:cNvSpPr>
            <p:nvPr/>
          </p:nvSpPr>
          <p:spPr bwMode="auto">
            <a:xfrm>
              <a:off x="3059832" y="2224172"/>
              <a:ext cx="1224136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30000"/>
                </a:lnSpc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lnSpc>
                  <a:spcPct val="13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lnSpc>
                  <a:spcPct val="130000"/>
                </a:lnSpc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lnSpc>
                  <a:spcPct val="130000"/>
                </a:lnSpc>
                <a:buChar char="–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lnSpc>
                  <a:spcPct val="130000"/>
                </a:lnSpc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1100" dirty="0">
                  <a:solidFill>
                    <a:srgbClr val="FF0000"/>
                  </a:solidFill>
                </a:rPr>
                <a:t>类、对象、接口</a:t>
              </a:r>
              <a:endParaRPr lang="en-US" altLang="zh-CN" sz="1100" dirty="0">
                <a:solidFill>
                  <a:srgbClr val="FF0000"/>
                </a:solidFill>
              </a:endParaRPr>
            </a:p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100" dirty="0">
                  <a:solidFill>
                    <a:srgbClr val="FF0000"/>
                  </a:solidFill>
                </a:rPr>
                <a:t>API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</a:pP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9233" name="文本框 25"/>
            <p:cNvSpPr txBox="1">
              <a:spLocks noChangeArrowheads="1"/>
            </p:cNvSpPr>
            <p:nvPr/>
          </p:nvSpPr>
          <p:spPr bwMode="auto">
            <a:xfrm>
              <a:off x="4355975" y="2228364"/>
              <a:ext cx="1008112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30000"/>
                </a:lnSpc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lnSpc>
                  <a:spcPct val="13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lnSpc>
                  <a:spcPct val="130000"/>
                </a:lnSpc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lnSpc>
                  <a:spcPct val="130000"/>
                </a:lnSpc>
                <a:buChar char="–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lnSpc>
                  <a:spcPct val="130000"/>
                </a:lnSpc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1100">
                  <a:solidFill>
                    <a:srgbClr val="7A3104"/>
                  </a:solidFill>
                </a:rPr>
                <a:t>构造、析构</a:t>
              </a:r>
              <a:endParaRPr lang="en-US" altLang="zh-CN" sz="1100">
                <a:solidFill>
                  <a:srgbClr val="7A3104"/>
                </a:solidFill>
              </a:endParaRPr>
            </a:p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1100">
                  <a:solidFill>
                    <a:srgbClr val="7A3104"/>
                  </a:solidFill>
                </a:rPr>
                <a:t>模块</a:t>
              </a:r>
              <a:endParaRPr lang="en-US" altLang="zh-CN" sz="1100">
                <a:solidFill>
                  <a:srgbClr val="7A3104"/>
                </a:solidFill>
              </a:endParaRPr>
            </a:p>
            <a:p>
              <a:pPr>
                <a:lnSpc>
                  <a:spcPct val="100000"/>
                </a:lnSpc>
                <a:buClrTx/>
                <a:buFontTx/>
                <a:buNone/>
              </a:pPr>
              <a:endParaRPr lang="zh-CN" altLang="en-US" sz="1100"/>
            </a:p>
          </p:txBody>
        </p:sp>
      </p:grp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684213" y="333375"/>
            <a:ext cx="4316412" cy="533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sz="2800" kern="0" dirty="0" smtClean="0">
                <a:latin typeface="黑体" panose="02010609060101010101" pitchFamily="49" charset="-122"/>
                <a:ea typeface="宋体" panose="02010600030101010101" pitchFamily="2" charset="-122"/>
              </a:rPr>
              <a:t>程序设计语言学什么？</a:t>
            </a:r>
            <a:endParaRPr lang="en-US" altLang="zh-CN" sz="2800" kern="0" dirty="0" smtClean="0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76102" y="992058"/>
            <a:ext cx="755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方法论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14356" y="4764186"/>
            <a:ext cx="57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程序</a:t>
            </a:r>
            <a:endParaRPr lang="en-US" altLang="zh-CN" sz="1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954414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042988" y="319088"/>
            <a:ext cx="6805612" cy="563562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内容提要</a:t>
            </a: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44500" y="400050"/>
            <a:ext cx="455613" cy="306388"/>
          </a:xfrm>
          <a:custGeom>
            <a:avLst/>
            <a:gdLst>
              <a:gd name="T0" fmla="*/ 0 w 16620"/>
              <a:gd name="T1" fmla="*/ 4462 h 11158"/>
              <a:gd name="T2" fmla="*/ 65 w 16620"/>
              <a:gd name="T3" fmla="*/ 4480 h 11158"/>
              <a:gd name="T4" fmla="*/ 128 w 16620"/>
              <a:gd name="T5" fmla="*/ 4494 h 11158"/>
              <a:gd name="T6" fmla="*/ 188 w 16620"/>
              <a:gd name="T7" fmla="*/ 4509 h 11158"/>
              <a:gd name="T8" fmla="*/ 246 w 16620"/>
              <a:gd name="T9" fmla="*/ 4521 h 11158"/>
              <a:gd name="T10" fmla="*/ 353 w 16620"/>
              <a:gd name="T11" fmla="*/ 4545 h 11158"/>
              <a:gd name="T12" fmla="*/ 450 w 16620"/>
              <a:gd name="T13" fmla="*/ 4568 h 11158"/>
              <a:gd name="T14" fmla="*/ 495 w 16620"/>
              <a:gd name="T15" fmla="*/ 4580 h 11158"/>
              <a:gd name="T16" fmla="*/ 538 w 16620"/>
              <a:gd name="T17" fmla="*/ 4591 h 11158"/>
              <a:gd name="T18" fmla="*/ 579 w 16620"/>
              <a:gd name="T19" fmla="*/ 4603 h 11158"/>
              <a:gd name="T20" fmla="*/ 616 w 16620"/>
              <a:gd name="T21" fmla="*/ 4616 h 11158"/>
              <a:gd name="T22" fmla="*/ 652 w 16620"/>
              <a:gd name="T23" fmla="*/ 4631 h 11158"/>
              <a:gd name="T24" fmla="*/ 686 w 16620"/>
              <a:gd name="T25" fmla="*/ 4645 h 11158"/>
              <a:gd name="T26" fmla="*/ 717 w 16620"/>
              <a:gd name="T27" fmla="*/ 4663 h 11158"/>
              <a:gd name="T28" fmla="*/ 747 w 16620"/>
              <a:gd name="T29" fmla="*/ 4682 h 11158"/>
              <a:gd name="T30" fmla="*/ 774 w 16620"/>
              <a:gd name="T31" fmla="*/ 4702 h 11158"/>
              <a:gd name="T32" fmla="*/ 799 w 16620"/>
              <a:gd name="T33" fmla="*/ 4725 h 11158"/>
              <a:gd name="T34" fmla="*/ 822 w 16620"/>
              <a:gd name="T35" fmla="*/ 4750 h 11158"/>
              <a:gd name="T36" fmla="*/ 843 w 16620"/>
              <a:gd name="T37" fmla="*/ 4779 h 11158"/>
              <a:gd name="T38" fmla="*/ 862 w 16620"/>
              <a:gd name="T39" fmla="*/ 4810 h 11158"/>
              <a:gd name="T40" fmla="*/ 880 w 16620"/>
              <a:gd name="T41" fmla="*/ 4845 h 11158"/>
              <a:gd name="T42" fmla="*/ 895 w 16620"/>
              <a:gd name="T43" fmla="*/ 4882 h 11158"/>
              <a:gd name="T44" fmla="*/ 909 w 16620"/>
              <a:gd name="T45" fmla="*/ 4924 h 11158"/>
              <a:gd name="T46" fmla="*/ 921 w 16620"/>
              <a:gd name="T47" fmla="*/ 4969 h 11158"/>
              <a:gd name="T48" fmla="*/ 932 w 16620"/>
              <a:gd name="T49" fmla="*/ 5019 h 11158"/>
              <a:gd name="T50" fmla="*/ 940 w 16620"/>
              <a:gd name="T51" fmla="*/ 5073 h 11158"/>
              <a:gd name="T52" fmla="*/ 947 w 16620"/>
              <a:gd name="T53" fmla="*/ 5133 h 11158"/>
              <a:gd name="T54" fmla="*/ 953 w 16620"/>
              <a:gd name="T55" fmla="*/ 5196 h 11158"/>
              <a:gd name="T56" fmla="*/ 956 w 16620"/>
              <a:gd name="T57" fmla="*/ 5264 h 11158"/>
              <a:gd name="T58" fmla="*/ 958 w 16620"/>
              <a:gd name="T59" fmla="*/ 5339 h 11158"/>
              <a:gd name="T60" fmla="*/ 959 w 16620"/>
              <a:gd name="T61" fmla="*/ 5419 h 11158"/>
              <a:gd name="T62" fmla="*/ 959 w 16620"/>
              <a:gd name="T63" fmla="*/ 11158 h 11158"/>
              <a:gd name="T64" fmla="*/ 1598 w 16620"/>
              <a:gd name="T65" fmla="*/ 11158 h 11158"/>
              <a:gd name="T66" fmla="*/ 1598 w 16620"/>
              <a:gd name="T67" fmla="*/ 5419 h 11158"/>
              <a:gd name="T68" fmla="*/ 8330 w 16620"/>
              <a:gd name="T69" fmla="*/ 9211 h 11158"/>
              <a:gd name="T70" fmla="*/ 16517 w 16620"/>
              <a:gd name="T71" fmla="*/ 4292 h 11158"/>
              <a:gd name="T72" fmla="*/ 16620 w 16620"/>
              <a:gd name="T73" fmla="*/ 3825 h 11158"/>
              <a:gd name="T74" fmla="*/ 8310 w 16620"/>
              <a:gd name="T75" fmla="*/ 0 h 11158"/>
              <a:gd name="T76" fmla="*/ 0 w 16620"/>
              <a:gd name="T77" fmla="*/ 3825 h 11158"/>
              <a:gd name="T78" fmla="*/ 0 w 16620"/>
              <a:gd name="T79" fmla="*/ 4462 h 1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620" h="11158">
                <a:moveTo>
                  <a:pt x="0" y="4462"/>
                </a:moveTo>
                <a:lnTo>
                  <a:pt x="65" y="4480"/>
                </a:lnTo>
                <a:lnTo>
                  <a:pt x="128" y="4494"/>
                </a:lnTo>
                <a:lnTo>
                  <a:pt x="188" y="4509"/>
                </a:lnTo>
                <a:lnTo>
                  <a:pt x="246" y="4521"/>
                </a:lnTo>
                <a:lnTo>
                  <a:pt x="353" y="4545"/>
                </a:lnTo>
                <a:lnTo>
                  <a:pt x="450" y="4568"/>
                </a:lnTo>
                <a:lnTo>
                  <a:pt x="495" y="4580"/>
                </a:lnTo>
                <a:lnTo>
                  <a:pt x="538" y="4591"/>
                </a:lnTo>
                <a:lnTo>
                  <a:pt x="579" y="4603"/>
                </a:lnTo>
                <a:lnTo>
                  <a:pt x="616" y="4616"/>
                </a:lnTo>
                <a:lnTo>
                  <a:pt x="652" y="4631"/>
                </a:lnTo>
                <a:lnTo>
                  <a:pt x="686" y="4645"/>
                </a:lnTo>
                <a:lnTo>
                  <a:pt x="717" y="4663"/>
                </a:lnTo>
                <a:lnTo>
                  <a:pt x="747" y="4682"/>
                </a:lnTo>
                <a:lnTo>
                  <a:pt x="774" y="4702"/>
                </a:lnTo>
                <a:lnTo>
                  <a:pt x="799" y="4725"/>
                </a:lnTo>
                <a:lnTo>
                  <a:pt x="822" y="4750"/>
                </a:lnTo>
                <a:lnTo>
                  <a:pt x="843" y="4779"/>
                </a:lnTo>
                <a:lnTo>
                  <a:pt x="862" y="4810"/>
                </a:lnTo>
                <a:lnTo>
                  <a:pt x="880" y="4845"/>
                </a:lnTo>
                <a:lnTo>
                  <a:pt x="895" y="4882"/>
                </a:lnTo>
                <a:lnTo>
                  <a:pt x="909" y="4924"/>
                </a:lnTo>
                <a:lnTo>
                  <a:pt x="921" y="4969"/>
                </a:lnTo>
                <a:lnTo>
                  <a:pt x="932" y="5019"/>
                </a:lnTo>
                <a:lnTo>
                  <a:pt x="940" y="5073"/>
                </a:lnTo>
                <a:lnTo>
                  <a:pt x="947" y="5133"/>
                </a:lnTo>
                <a:lnTo>
                  <a:pt x="953" y="5196"/>
                </a:lnTo>
                <a:lnTo>
                  <a:pt x="956" y="5264"/>
                </a:lnTo>
                <a:lnTo>
                  <a:pt x="958" y="5339"/>
                </a:lnTo>
                <a:lnTo>
                  <a:pt x="959" y="5419"/>
                </a:lnTo>
                <a:lnTo>
                  <a:pt x="959" y="11158"/>
                </a:lnTo>
                <a:lnTo>
                  <a:pt x="1598" y="11158"/>
                </a:lnTo>
                <a:lnTo>
                  <a:pt x="1598" y="5419"/>
                </a:lnTo>
                <a:lnTo>
                  <a:pt x="8330" y="9211"/>
                </a:lnTo>
                <a:lnTo>
                  <a:pt x="16517" y="4292"/>
                </a:lnTo>
                <a:lnTo>
                  <a:pt x="16620" y="3825"/>
                </a:lnTo>
                <a:lnTo>
                  <a:pt x="8310" y="0"/>
                </a:lnTo>
                <a:lnTo>
                  <a:pt x="0" y="3825"/>
                </a:lnTo>
                <a:lnTo>
                  <a:pt x="0" y="4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506413" y="574675"/>
            <a:ext cx="331787" cy="261938"/>
          </a:xfrm>
          <a:custGeom>
            <a:avLst/>
            <a:gdLst>
              <a:gd name="T0" fmla="*/ 11030 w 12146"/>
              <a:gd name="T1" fmla="*/ 4122 h 9555"/>
              <a:gd name="T2" fmla="*/ 11252 w 12146"/>
              <a:gd name="T3" fmla="*/ 4107 h 9555"/>
              <a:gd name="T4" fmla="*/ 11385 w 12146"/>
              <a:gd name="T5" fmla="*/ 4096 h 9555"/>
              <a:gd name="T6" fmla="*/ 11507 w 12146"/>
              <a:gd name="T7" fmla="*/ 4083 h 9555"/>
              <a:gd name="T8" fmla="*/ 11617 w 12146"/>
              <a:gd name="T9" fmla="*/ 4065 h 9555"/>
              <a:gd name="T10" fmla="*/ 11717 w 12146"/>
              <a:gd name="T11" fmla="*/ 4041 h 9555"/>
              <a:gd name="T12" fmla="*/ 11805 w 12146"/>
              <a:gd name="T13" fmla="*/ 4010 h 9555"/>
              <a:gd name="T14" fmla="*/ 11883 w 12146"/>
              <a:gd name="T15" fmla="*/ 3968 h 9555"/>
              <a:gd name="T16" fmla="*/ 11949 w 12146"/>
              <a:gd name="T17" fmla="*/ 3916 h 9555"/>
              <a:gd name="T18" fmla="*/ 12006 w 12146"/>
              <a:gd name="T19" fmla="*/ 3851 h 9555"/>
              <a:gd name="T20" fmla="*/ 12053 w 12146"/>
              <a:gd name="T21" fmla="*/ 3771 h 9555"/>
              <a:gd name="T22" fmla="*/ 12090 w 12146"/>
              <a:gd name="T23" fmla="*/ 3673 h 9555"/>
              <a:gd name="T24" fmla="*/ 12117 w 12146"/>
              <a:gd name="T25" fmla="*/ 3559 h 9555"/>
              <a:gd name="T26" fmla="*/ 12136 w 12146"/>
              <a:gd name="T27" fmla="*/ 3423 h 9555"/>
              <a:gd name="T28" fmla="*/ 12144 w 12146"/>
              <a:gd name="T29" fmla="*/ 3266 h 9555"/>
              <a:gd name="T30" fmla="*/ 12146 w 12146"/>
              <a:gd name="T31" fmla="*/ 309 h 9555"/>
              <a:gd name="T32" fmla="*/ 6081 w 12146"/>
              <a:gd name="T33" fmla="*/ 3512 h 9555"/>
              <a:gd name="T34" fmla="*/ 0 w 12146"/>
              <a:gd name="T35" fmla="*/ 309 h 9555"/>
              <a:gd name="T36" fmla="*/ 0 w 12146"/>
              <a:gd name="T37" fmla="*/ 3259 h 9555"/>
              <a:gd name="T38" fmla="*/ 7 w 12146"/>
              <a:gd name="T39" fmla="*/ 3402 h 9555"/>
              <a:gd name="T40" fmla="*/ 19 w 12146"/>
              <a:gd name="T41" fmla="*/ 3524 h 9555"/>
              <a:gd name="T42" fmla="*/ 38 w 12146"/>
              <a:gd name="T43" fmla="*/ 3628 h 9555"/>
              <a:gd name="T44" fmla="*/ 64 w 12146"/>
              <a:gd name="T45" fmla="*/ 3715 h 9555"/>
              <a:gd name="T46" fmla="*/ 97 w 12146"/>
              <a:gd name="T47" fmla="*/ 3788 h 9555"/>
              <a:gd name="T48" fmla="*/ 137 w 12146"/>
              <a:gd name="T49" fmla="*/ 3847 h 9555"/>
              <a:gd name="T50" fmla="*/ 185 w 12146"/>
              <a:gd name="T51" fmla="*/ 3896 h 9555"/>
              <a:gd name="T52" fmla="*/ 241 w 12146"/>
              <a:gd name="T53" fmla="*/ 3935 h 9555"/>
              <a:gd name="T54" fmla="*/ 307 w 12146"/>
              <a:gd name="T55" fmla="*/ 3967 h 9555"/>
              <a:gd name="T56" fmla="*/ 381 w 12146"/>
              <a:gd name="T57" fmla="*/ 3994 h 9555"/>
              <a:gd name="T58" fmla="*/ 464 w 12146"/>
              <a:gd name="T59" fmla="*/ 4018 h 9555"/>
              <a:gd name="T60" fmla="*/ 606 w 12146"/>
              <a:gd name="T61" fmla="*/ 4051 h 9555"/>
              <a:gd name="T62" fmla="*/ 771 w 12146"/>
              <a:gd name="T63" fmla="*/ 4089 h 9555"/>
              <a:gd name="T64" fmla="*/ 894 w 12146"/>
              <a:gd name="T65" fmla="*/ 4118 h 9555"/>
              <a:gd name="T66" fmla="*/ 959 w 12146"/>
              <a:gd name="T67" fmla="*/ 7005 h 9555"/>
              <a:gd name="T68" fmla="*/ 2557 w 12146"/>
              <a:gd name="T69" fmla="*/ 9555 h 9555"/>
              <a:gd name="T70" fmla="*/ 4794 w 12146"/>
              <a:gd name="T71" fmla="*/ 7005 h 9555"/>
              <a:gd name="T72" fmla="*/ 7352 w 12146"/>
              <a:gd name="T73" fmla="*/ 9555 h 9555"/>
              <a:gd name="T74" fmla="*/ 9589 w 12146"/>
              <a:gd name="T75" fmla="*/ 7005 h 9555"/>
              <a:gd name="T76" fmla="*/ 10867 w 12146"/>
              <a:gd name="T77" fmla="*/ 4135 h 9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146" h="9555">
                <a:moveTo>
                  <a:pt x="10867" y="4135"/>
                </a:moveTo>
                <a:lnTo>
                  <a:pt x="11030" y="4122"/>
                </a:lnTo>
                <a:lnTo>
                  <a:pt x="11182" y="4112"/>
                </a:lnTo>
                <a:lnTo>
                  <a:pt x="11252" y="4107"/>
                </a:lnTo>
                <a:lnTo>
                  <a:pt x="11321" y="4101"/>
                </a:lnTo>
                <a:lnTo>
                  <a:pt x="11385" y="4096"/>
                </a:lnTo>
                <a:lnTo>
                  <a:pt x="11447" y="4090"/>
                </a:lnTo>
                <a:lnTo>
                  <a:pt x="11507" y="4083"/>
                </a:lnTo>
                <a:lnTo>
                  <a:pt x="11564" y="4074"/>
                </a:lnTo>
                <a:lnTo>
                  <a:pt x="11617" y="4065"/>
                </a:lnTo>
                <a:lnTo>
                  <a:pt x="11669" y="4054"/>
                </a:lnTo>
                <a:lnTo>
                  <a:pt x="11717" y="4041"/>
                </a:lnTo>
                <a:lnTo>
                  <a:pt x="11762" y="4027"/>
                </a:lnTo>
                <a:lnTo>
                  <a:pt x="11805" y="4010"/>
                </a:lnTo>
                <a:lnTo>
                  <a:pt x="11845" y="3990"/>
                </a:lnTo>
                <a:lnTo>
                  <a:pt x="11883" y="3968"/>
                </a:lnTo>
                <a:lnTo>
                  <a:pt x="11917" y="3943"/>
                </a:lnTo>
                <a:lnTo>
                  <a:pt x="11949" y="3916"/>
                </a:lnTo>
                <a:lnTo>
                  <a:pt x="11979" y="3885"/>
                </a:lnTo>
                <a:lnTo>
                  <a:pt x="12006" y="3851"/>
                </a:lnTo>
                <a:lnTo>
                  <a:pt x="12031" y="3812"/>
                </a:lnTo>
                <a:lnTo>
                  <a:pt x="12053" y="3771"/>
                </a:lnTo>
                <a:lnTo>
                  <a:pt x="12073" y="3724"/>
                </a:lnTo>
                <a:lnTo>
                  <a:pt x="12090" y="3673"/>
                </a:lnTo>
                <a:lnTo>
                  <a:pt x="12105" y="3618"/>
                </a:lnTo>
                <a:lnTo>
                  <a:pt x="12117" y="3559"/>
                </a:lnTo>
                <a:lnTo>
                  <a:pt x="12128" y="3493"/>
                </a:lnTo>
                <a:lnTo>
                  <a:pt x="12136" y="3423"/>
                </a:lnTo>
                <a:lnTo>
                  <a:pt x="12141" y="3347"/>
                </a:lnTo>
                <a:lnTo>
                  <a:pt x="12144" y="3266"/>
                </a:lnTo>
                <a:lnTo>
                  <a:pt x="12146" y="3179"/>
                </a:lnTo>
                <a:lnTo>
                  <a:pt x="12146" y="309"/>
                </a:lnTo>
                <a:lnTo>
                  <a:pt x="11973" y="19"/>
                </a:lnTo>
                <a:lnTo>
                  <a:pt x="6081" y="3512"/>
                </a:lnTo>
                <a:lnTo>
                  <a:pt x="182" y="0"/>
                </a:lnTo>
                <a:lnTo>
                  <a:pt x="0" y="309"/>
                </a:lnTo>
                <a:lnTo>
                  <a:pt x="0" y="3179"/>
                </a:lnTo>
                <a:lnTo>
                  <a:pt x="0" y="3259"/>
                </a:lnTo>
                <a:lnTo>
                  <a:pt x="4" y="3332"/>
                </a:lnTo>
                <a:lnTo>
                  <a:pt x="7" y="3402"/>
                </a:lnTo>
                <a:lnTo>
                  <a:pt x="12" y="3465"/>
                </a:lnTo>
                <a:lnTo>
                  <a:pt x="19" y="3524"/>
                </a:lnTo>
                <a:lnTo>
                  <a:pt x="27" y="3579"/>
                </a:lnTo>
                <a:lnTo>
                  <a:pt x="38" y="3628"/>
                </a:lnTo>
                <a:lnTo>
                  <a:pt x="50" y="3673"/>
                </a:lnTo>
                <a:lnTo>
                  <a:pt x="64" y="3715"/>
                </a:lnTo>
                <a:lnTo>
                  <a:pt x="79" y="3753"/>
                </a:lnTo>
                <a:lnTo>
                  <a:pt x="97" y="3788"/>
                </a:lnTo>
                <a:lnTo>
                  <a:pt x="116" y="3819"/>
                </a:lnTo>
                <a:lnTo>
                  <a:pt x="137" y="3847"/>
                </a:lnTo>
                <a:lnTo>
                  <a:pt x="160" y="3873"/>
                </a:lnTo>
                <a:lnTo>
                  <a:pt x="185" y="3896"/>
                </a:lnTo>
                <a:lnTo>
                  <a:pt x="212" y="3916"/>
                </a:lnTo>
                <a:lnTo>
                  <a:pt x="241" y="3935"/>
                </a:lnTo>
                <a:lnTo>
                  <a:pt x="274" y="3952"/>
                </a:lnTo>
                <a:lnTo>
                  <a:pt x="307" y="3967"/>
                </a:lnTo>
                <a:lnTo>
                  <a:pt x="343" y="3982"/>
                </a:lnTo>
                <a:lnTo>
                  <a:pt x="381" y="3994"/>
                </a:lnTo>
                <a:lnTo>
                  <a:pt x="421" y="4007"/>
                </a:lnTo>
                <a:lnTo>
                  <a:pt x="464" y="4018"/>
                </a:lnTo>
                <a:lnTo>
                  <a:pt x="508" y="4030"/>
                </a:lnTo>
                <a:lnTo>
                  <a:pt x="606" y="4051"/>
                </a:lnTo>
                <a:lnTo>
                  <a:pt x="713" y="4075"/>
                </a:lnTo>
                <a:lnTo>
                  <a:pt x="771" y="4089"/>
                </a:lnTo>
                <a:lnTo>
                  <a:pt x="831" y="4102"/>
                </a:lnTo>
                <a:lnTo>
                  <a:pt x="894" y="4118"/>
                </a:lnTo>
                <a:lnTo>
                  <a:pt x="959" y="4135"/>
                </a:lnTo>
                <a:lnTo>
                  <a:pt x="959" y="7005"/>
                </a:lnTo>
                <a:lnTo>
                  <a:pt x="2557" y="7005"/>
                </a:lnTo>
                <a:lnTo>
                  <a:pt x="2557" y="9555"/>
                </a:lnTo>
                <a:lnTo>
                  <a:pt x="4794" y="9555"/>
                </a:lnTo>
                <a:lnTo>
                  <a:pt x="4794" y="7005"/>
                </a:lnTo>
                <a:lnTo>
                  <a:pt x="7352" y="7005"/>
                </a:lnTo>
                <a:lnTo>
                  <a:pt x="7352" y="9555"/>
                </a:lnTo>
                <a:lnTo>
                  <a:pt x="9589" y="9555"/>
                </a:lnTo>
                <a:lnTo>
                  <a:pt x="9589" y="7005"/>
                </a:lnTo>
                <a:lnTo>
                  <a:pt x="10867" y="7005"/>
                </a:lnTo>
                <a:lnTo>
                  <a:pt x="10867" y="4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Line 59"/>
          <p:cNvSpPr>
            <a:spLocks noChangeShapeType="1"/>
          </p:cNvSpPr>
          <p:nvPr/>
        </p:nvSpPr>
        <p:spPr bwMode="gray">
          <a:xfrm>
            <a:off x="2212975" y="2287588"/>
            <a:ext cx="4800600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60"/>
          <p:cNvSpPr>
            <a:spLocks noChangeArrowheads="1"/>
          </p:cNvSpPr>
          <p:nvPr/>
        </p:nvSpPr>
        <p:spPr bwMode="gray">
          <a:xfrm rot="3419336">
            <a:off x="1928812" y="171132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234468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9223" name="Text Box 61"/>
          <p:cNvSpPr txBox="1">
            <a:spLocks noChangeArrowheads="1"/>
          </p:cNvSpPr>
          <p:nvPr/>
        </p:nvSpPr>
        <p:spPr bwMode="gray">
          <a:xfrm>
            <a:off x="3168822" y="1761436"/>
            <a:ext cx="4139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专业、课程、考核方式 介绍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4" name="Text Box 62"/>
          <p:cNvSpPr txBox="1">
            <a:spLocks noChangeArrowheads="1"/>
          </p:cNvSpPr>
          <p:nvPr/>
        </p:nvSpPr>
        <p:spPr bwMode="gray">
          <a:xfrm>
            <a:off x="1984375" y="17541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gray">
          <a:xfrm>
            <a:off x="2212975" y="3125788"/>
            <a:ext cx="4800600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Rectangle 64"/>
          <p:cNvSpPr>
            <a:spLocks noChangeArrowheads="1"/>
          </p:cNvSpPr>
          <p:nvPr/>
        </p:nvSpPr>
        <p:spPr bwMode="gray">
          <a:xfrm rot="3419336">
            <a:off x="1928812" y="254952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75E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9227" name="Text Box 65"/>
          <p:cNvSpPr txBox="1">
            <a:spLocks noChangeArrowheads="1"/>
          </p:cNvSpPr>
          <p:nvPr/>
        </p:nvSpPr>
        <p:spPr bwMode="gray">
          <a:xfrm>
            <a:off x="1984375" y="25923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Line 66"/>
          <p:cNvSpPr>
            <a:spLocks noChangeShapeType="1"/>
          </p:cNvSpPr>
          <p:nvPr/>
        </p:nvSpPr>
        <p:spPr bwMode="gray">
          <a:xfrm>
            <a:off x="2214563" y="3962400"/>
            <a:ext cx="4799012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gray">
          <a:xfrm rot="3419336">
            <a:off x="1928812" y="3387726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002F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9230" name="Text Box 68"/>
          <p:cNvSpPr txBox="1">
            <a:spLocks noChangeArrowheads="1"/>
          </p:cNvSpPr>
          <p:nvPr/>
        </p:nvSpPr>
        <p:spPr bwMode="gray">
          <a:xfrm>
            <a:off x="1984375" y="34305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231" name="Text Box 73"/>
          <p:cNvSpPr txBox="1">
            <a:spLocks noChangeArrowheads="1"/>
          </p:cNvSpPr>
          <p:nvPr/>
        </p:nvSpPr>
        <p:spPr bwMode="gray">
          <a:xfrm>
            <a:off x="3270250" y="3521075"/>
            <a:ext cx="3590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应用场景实例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Text Box 61"/>
          <p:cNvSpPr txBox="1">
            <a:spLocks noChangeArrowheads="1"/>
          </p:cNvSpPr>
          <p:nvPr/>
        </p:nvSpPr>
        <p:spPr bwMode="gray">
          <a:xfrm>
            <a:off x="3198813" y="2584450"/>
            <a:ext cx="3821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计算机与程序概论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Line 66"/>
          <p:cNvSpPr>
            <a:spLocks noChangeShapeType="1"/>
          </p:cNvSpPr>
          <p:nvPr/>
        </p:nvSpPr>
        <p:spPr bwMode="gray">
          <a:xfrm flipV="1">
            <a:off x="2220913" y="4864100"/>
            <a:ext cx="4779962" cy="4603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236" name="Text Box 73"/>
          <p:cNvSpPr txBox="1">
            <a:spLocks noChangeArrowheads="1"/>
          </p:cNvSpPr>
          <p:nvPr/>
        </p:nvSpPr>
        <p:spPr bwMode="gray">
          <a:xfrm>
            <a:off x="3203575" y="4468813"/>
            <a:ext cx="359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初识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ine 66"/>
          <p:cNvSpPr>
            <a:spLocks noChangeShapeType="1"/>
          </p:cNvSpPr>
          <p:nvPr/>
        </p:nvSpPr>
        <p:spPr bwMode="gray">
          <a:xfrm flipV="1">
            <a:off x="2240310" y="5730697"/>
            <a:ext cx="4779962" cy="4603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" name="Rectangle 67"/>
          <p:cNvSpPr>
            <a:spLocks noChangeArrowheads="1"/>
          </p:cNvSpPr>
          <p:nvPr/>
        </p:nvSpPr>
        <p:spPr bwMode="gray">
          <a:xfrm rot="3419336">
            <a:off x="1954559" y="5202060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002F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23" name="Text Box 68"/>
          <p:cNvSpPr txBox="1">
            <a:spLocks noChangeArrowheads="1"/>
          </p:cNvSpPr>
          <p:nvPr/>
        </p:nvSpPr>
        <p:spPr bwMode="gray">
          <a:xfrm>
            <a:off x="2009035" y="5244922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Text Box 73"/>
          <p:cNvSpPr txBox="1">
            <a:spLocks noChangeArrowheads="1"/>
          </p:cNvSpPr>
          <p:nvPr/>
        </p:nvSpPr>
        <p:spPr bwMode="gray">
          <a:xfrm>
            <a:off x="3222972" y="5335410"/>
            <a:ext cx="359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初识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4"/>
          <p:cNvSpPr>
            <a:spLocks noChangeArrowheads="1"/>
          </p:cNvSpPr>
          <p:nvPr/>
        </p:nvSpPr>
        <p:spPr bwMode="gray">
          <a:xfrm rot="3419336">
            <a:off x="1944900" y="430359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75E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26" name="Text Box 68"/>
          <p:cNvSpPr txBox="1">
            <a:spLocks noChangeArrowheads="1"/>
          </p:cNvSpPr>
          <p:nvPr/>
        </p:nvSpPr>
        <p:spPr bwMode="gray">
          <a:xfrm>
            <a:off x="2051720" y="429309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4316412" cy="533400"/>
          </a:xfrm>
        </p:spPr>
        <p:txBody>
          <a:bodyPr/>
          <a:lstStyle/>
          <a:p>
            <a:r>
              <a:rPr lang="zh-CN" altLang="en-US" sz="2800" smtClean="0">
                <a:latin typeface="黑体" panose="02010609060101010101" pitchFamily="49" charset="-122"/>
                <a:ea typeface="宋体" panose="02010600030101010101" pitchFamily="2" charset="-122"/>
              </a:rPr>
              <a:t>课程主要内容与教材说明</a:t>
            </a:r>
            <a:endParaRPr lang="en-US" altLang="zh-CN" sz="2800" smtClean="0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1196975"/>
            <a:ext cx="6599237" cy="4732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 smtClean="0">
                <a:solidFill>
                  <a:srgbClr val="FF0000"/>
                </a:solidFill>
              </a:rPr>
              <a:t>本课程主要内容对应教材第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</a:rPr>
              <a:t>章</a:t>
            </a:r>
            <a:r>
              <a:rPr lang="en-US" altLang="zh-CN" sz="1800" dirty="0" smtClean="0">
                <a:solidFill>
                  <a:srgbClr val="FF0000"/>
                </a:solidFill>
              </a:rPr>
              <a:t>~</a:t>
            </a:r>
            <a:r>
              <a:rPr lang="zh-CN" altLang="en-US" sz="1800" dirty="0" smtClean="0">
                <a:solidFill>
                  <a:srgbClr val="FF0000"/>
                </a:solidFill>
              </a:rPr>
              <a:t>第</a:t>
            </a:r>
            <a:r>
              <a:rPr lang="en-US" altLang="zh-CN" sz="1800" dirty="0" smtClean="0">
                <a:solidFill>
                  <a:srgbClr val="FF0000"/>
                </a:solidFill>
              </a:rPr>
              <a:t>5</a:t>
            </a:r>
            <a:r>
              <a:rPr lang="zh-CN" altLang="en-US" sz="1800" dirty="0" smtClean="0">
                <a:solidFill>
                  <a:srgbClr val="FF0000"/>
                </a:solidFill>
              </a:rPr>
              <a:t>章：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381000" indent="-381000">
              <a:lnSpc>
                <a:spcPct val="150000"/>
              </a:lnSpc>
              <a:defRPr/>
            </a:pPr>
            <a:r>
              <a:rPr lang="en-US" altLang="zh-CN" sz="1800" dirty="0" smtClean="0">
                <a:solidFill>
                  <a:schemeClr val="accent1"/>
                </a:solidFill>
              </a:rPr>
              <a:t>Java</a:t>
            </a:r>
            <a:r>
              <a:rPr lang="zh-CN" altLang="en-US" sz="1800" dirty="0" smtClean="0">
                <a:solidFill>
                  <a:schemeClr val="accent1"/>
                </a:solidFill>
              </a:rPr>
              <a:t>语言概论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pPr marL="381000" indent="-381000">
              <a:lnSpc>
                <a:spcPct val="150000"/>
              </a:lnSpc>
              <a:defRPr/>
            </a:pPr>
            <a:r>
              <a:rPr lang="en-US" altLang="zh-CN" sz="1800" dirty="0" smtClean="0">
                <a:solidFill>
                  <a:schemeClr val="accent1"/>
                </a:solidFill>
              </a:rPr>
              <a:t>Java</a:t>
            </a:r>
            <a:r>
              <a:rPr lang="zh-CN" altLang="en-US" sz="1800" dirty="0" smtClean="0">
                <a:solidFill>
                  <a:schemeClr val="accent1"/>
                </a:solidFill>
              </a:rPr>
              <a:t>语言基本语法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pPr marL="381000" indent="-381000">
              <a:lnSpc>
                <a:spcPct val="150000"/>
              </a:lnSpc>
              <a:defRPr/>
            </a:pPr>
            <a:r>
              <a:rPr lang="en-US" altLang="zh-CN" sz="1800" dirty="0" smtClean="0">
                <a:solidFill>
                  <a:schemeClr val="accent1"/>
                </a:solidFill>
              </a:rPr>
              <a:t>Java</a:t>
            </a:r>
            <a:r>
              <a:rPr lang="zh-CN" altLang="en-US" sz="1800" dirty="0" smtClean="0">
                <a:solidFill>
                  <a:schemeClr val="accent1"/>
                </a:solidFill>
              </a:rPr>
              <a:t>语言流程控制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pPr marL="381000" indent="-381000">
              <a:lnSpc>
                <a:spcPct val="150000"/>
              </a:lnSpc>
              <a:defRPr/>
            </a:pPr>
            <a:r>
              <a:rPr lang="en-US" altLang="zh-CN" sz="1800" dirty="0" smtClean="0">
                <a:solidFill>
                  <a:schemeClr val="accent1"/>
                </a:solidFill>
              </a:rPr>
              <a:t>Java</a:t>
            </a:r>
            <a:r>
              <a:rPr lang="zh-CN" altLang="en-US" sz="1800" dirty="0" smtClean="0">
                <a:solidFill>
                  <a:schemeClr val="accent1"/>
                </a:solidFill>
              </a:rPr>
              <a:t>数组的使用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pPr marL="381000" indent="-381000">
              <a:lnSpc>
                <a:spcPct val="150000"/>
              </a:lnSpc>
              <a:defRPr/>
            </a:pPr>
            <a:r>
              <a:rPr lang="en-US" altLang="zh-CN" sz="1800" dirty="0" smtClean="0">
                <a:solidFill>
                  <a:schemeClr val="accent1"/>
                </a:solidFill>
              </a:rPr>
              <a:t>Java</a:t>
            </a:r>
            <a:r>
              <a:rPr lang="zh-CN" altLang="en-US" sz="1800" dirty="0" smtClean="0">
                <a:solidFill>
                  <a:schemeClr val="accent1"/>
                </a:solidFill>
              </a:rPr>
              <a:t>面向对象编程基础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pPr marL="781050" lvl="1" indent="-381000">
              <a:lnSpc>
                <a:spcPct val="90000"/>
              </a:lnSpc>
              <a:defRPr/>
            </a:pPr>
            <a:endParaRPr lang="en-US" altLang="zh-CN" dirty="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  <a:ea typeface="宋体" pitchFamily="2" charset="-122"/>
            </a:endParaRPr>
          </a:p>
          <a:p>
            <a:pPr marL="381000" indent="-381000">
              <a:lnSpc>
                <a:spcPct val="90000"/>
              </a:lnSpc>
              <a:defRPr/>
            </a:pPr>
            <a:endParaRPr lang="en-US" altLang="zh-CN" dirty="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  <a:ea typeface="宋体" pitchFamily="2" charset="-122"/>
            </a:endParaRPr>
          </a:p>
          <a:p>
            <a:pPr marL="381000" indent="-381000">
              <a:lnSpc>
                <a:spcPct val="90000"/>
              </a:lnSpc>
              <a:defRPr/>
            </a:pPr>
            <a:endParaRPr lang="zh-CN" altLang="en-US" dirty="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19088"/>
            <a:ext cx="6948487" cy="563562"/>
          </a:xfrm>
        </p:spPr>
        <p:txBody>
          <a:bodyPr/>
          <a:lstStyle/>
          <a:p>
            <a:r>
              <a:rPr lang="en-US" altLang="zh-CN" sz="2800" smtClean="0">
                <a:latin typeface="黑体" panose="02010609060101010101" pitchFamily="49" charset="-122"/>
                <a:ea typeface="宋体" panose="02010600030101010101" pitchFamily="2" charset="-122"/>
              </a:rPr>
              <a:t>Java</a:t>
            </a:r>
            <a:r>
              <a:rPr lang="zh-CN" altLang="en-US" sz="2800" smtClean="0">
                <a:latin typeface="黑体" panose="02010609060101010101" pitchFamily="49" charset="-122"/>
                <a:ea typeface="宋体" panose="02010600030101010101" pitchFamily="2" charset="-122"/>
              </a:rPr>
              <a:t>入门绪论</a:t>
            </a:r>
            <a:endParaRPr lang="en-US" altLang="zh-CN" sz="2800" smtClean="0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4155" name="Line 59"/>
          <p:cNvSpPr>
            <a:spLocks noChangeShapeType="1"/>
          </p:cNvSpPr>
          <p:nvPr/>
        </p:nvSpPr>
        <p:spPr bwMode="gray">
          <a:xfrm>
            <a:off x="1344613" y="1874838"/>
            <a:ext cx="4800600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gray">
          <a:xfrm rot="3419336">
            <a:off x="1060450" y="129857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234468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9461" name="Text Box 61"/>
          <p:cNvSpPr txBox="1">
            <a:spLocks noChangeArrowheads="1"/>
          </p:cNvSpPr>
          <p:nvPr/>
        </p:nvSpPr>
        <p:spPr bwMode="gray">
          <a:xfrm>
            <a:off x="2195513" y="1341438"/>
            <a:ext cx="37446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发展历程、主要特点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2" name="Text Box 62"/>
          <p:cNvSpPr txBox="1">
            <a:spLocks noChangeArrowheads="1"/>
          </p:cNvSpPr>
          <p:nvPr/>
        </p:nvSpPr>
        <p:spPr bwMode="gray">
          <a:xfrm>
            <a:off x="1116013" y="134143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59" name="Line 63"/>
          <p:cNvSpPr>
            <a:spLocks noChangeShapeType="1"/>
          </p:cNvSpPr>
          <p:nvPr/>
        </p:nvSpPr>
        <p:spPr bwMode="gray">
          <a:xfrm>
            <a:off x="1344613" y="2713038"/>
            <a:ext cx="4800600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160" name="Rectangle 64"/>
          <p:cNvSpPr>
            <a:spLocks noChangeArrowheads="1"/>
          </p:cNvSpPr>
          <p:nvPr/>
        </p:nvSpPr>
        <p:spPr bwMode="gray">
          <a:xfrm rot="3419336">
            <a:off x="1060450" y="213677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75E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9465" name="Text Box 65"/>
          <p:cNvSpPr txBox="1">
            <a:spLocks noChangeArrowheads="1"/>
          </p:cNvSpPr>
          <p:nvPr/>
        </p:nvSpPr>
        <p:spPr bwMode="gray">
          <a:xfrm>
            <a:off x="1116013" y="217963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162" name="Line 66"/>
          <p:cNvSpPr>
            <a:spLocks noChangeShapeType="1"/>
          </p:cNvSpPr>
          <p:nvPr/>
        </p:nvSpPr>
        <p:spPr bwMode="gray">
          <a:xfrm>
            <a:off x="1346200" y="3549650"/>
            <a:ext cx="4799013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163" name="Rectangle 67"/>
          <p:cNvSpPr>
            <a:spLocks noChangeArrowheads="1"/>
          </p:cNvSpPr>
          <p:nvPr/>
        </p:nvSpPr>
        <p:spPr bwMode="gray">
          <a:xfrm rot="3419336">
            <a:off x="1060450" y="2974976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002F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9468" name="Text Box 68"/>
          <p:cNvSpPr txBox="1">
            <a:spLocks noChangeArrowheads="1"/>
          </p:cNvSpPr>
          <p:nvPr/>
        </p:nvSpPr>
        <p:spPr bwMode="gray">
          <a:xfrm>
            <a:off x="1116013" y="301783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469" name="Text Box 73"/>
          <p:cNvSpPr txBox="1">
            <a:spLocks noChangeArrowheads="1"/>
          </p:cNvSpPr>
          <p:nvPr/>
        </p:nvSpPr>
        <p:spPr bwMode="gray">
          <a:xfrm>
            <a:off x="2195513" y="3068638"/>
            <a:ext cx="41046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工作原理：第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个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程序</a:t>
            </a:r>
          </a:p>
        </p:txBody>
      </p:sp>
      <p:sp>
        <p:nvSpPr>
          <p:cNvPr id="19470" name="Text Box 61"/>
          <p:cNvSpPr txBox="1">
            <a:spLocks noChangeArrowheads="1"/>
          </p:cNvSpPr>
          <p:nvPr/>
        </p:nvSpPr>
        <p:spPr bwMode="gray">
          <a:xfrm>
            <a:off x="2195513" y="2205038"/>
            <a:ext cx="2880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的安装与使用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ine 66"/>
          <p:cNvSpPr>
            <a:spLocks noChangeShapeType="1"/>
          </p:cNvSpPr>
          <p:nvPr/>
        </p:nvSpPr>
        <p:spPr bwMode="gray">
          <a:xfrm>
            <a:off x="1346200" y="4374210"/>
            <a:ext cx="4799013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Rectangle 67"/>
          <p:cNvSpPr>
            <a:spLocks noChangeArrowheads="1"/>
          </p:cNvSpPr>
          <p:nvPr/>
        </p:nvSpPr>
        <p:spPr bwMode="gray">
          <a:xfrm rot="3419336">
            <a:off x="1060450" y="3799536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002F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7" name="Text Box 68"/>
          <p:cNvSpPr txBox="1">
            <a:spLocks noChangeArrowheads="1"/>
          </p:cNvSpPr>
          <p:nvPr/>
        </p:nvSpPr>
        <p:spPr bwMode="gray">
          <a:xfrm>
            <a:off x="1116013" y="384239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Text Box 73"/>
          <p:cNvSpPr txBox="1">
            <a:spLocks noChangeArrowheads="1"/>
          </p:cNvSpPr>
          <p:nvPr/>
        </p:nvSpPr>
        <p:spPr bwMode="gray">
          <a:xfrm>
            <a:off x="2195513" y="3893198"/>
            <a:ext cx="41046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开发工具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19088"/>
            <a:ext cx="6948487" cy="563562"/>
          </a:xfrm>
        </p:spPr>
        <p:txBody>
          <a:bodyPr/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宋体" panose="02010600030101010101" pitchFamily="2" charset="-122"/>
              </a:rPr>
              <a:t>Java</a:t>
            </a:r>
            <a:r>
              <a:rPr lang="zh-CN" altLang="en-US" sz="2800" dirty="0" smtClean="0">
                <a:latin typeface="黑体" panose="02010609060101010101" pitchFamily="49" charset="-122"/>
                <a:ea typeface="宋体" panose="02010600030101010101" pitchFamily="2" charset="-122"/>
              </a:rPr>
              <a:t>语言的诞生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032000" y="811213"/>
            <a:ext cx="6788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6021388"/>
            <a:ext cx="8964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语言与微软系列语言已经成鼎足之势，二分天下！</a:t>
            </a: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1331913" y="1196975"/>
            <a:ext cx="7561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契机：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1991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年，消费电子产品上开发应用程序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116013" y="1989138"/>
            <a:ext cx="741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4572000" y="2133600"/>
            <a:ext cx="4392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选用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（过于庞大，内存管理经常出问题）</a:t>
            </a: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3059113" y="2781300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OAK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语言</a:t>
            </a:r>
          </a:p>
        </p:txBody>
      </p:sp>
      <p:sp>
        <p:nvSpPr>
          <p:cNvPr id="176137" name="AutoShape 9"/>
          <p:cNvSpPr>
            <a:spLocks noChangeArrowheads="1"/>
          </p:cNvSpPr>
          <p:nvPr/>
        </p:nvSpPr>
        <p:spPr bwMode="auto">
          <a:xfrm>
            <a:off x="3563938" y="2060575"/>
            <a:ext cx="360362" cy="576263"/>
          </a:xfrm>
          <a:prstGeom prst="down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6084888" y="2565400"/>
            <a:ext cx="1728787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保留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的语法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自动垃圾回收机制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去掉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中的指针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面向的对象特性</a:t>
            </a: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 flipH="1">
            <a:off x="4787900" y="2924175"/>
            <a:ext cx="1152525" cy="288925"/>
          </a:xfrm>
          <a:prstGeom prst="rightArrow">
            <a:avLst>
              <a:gd name="adj1" fmla="val 50000"/>
              <a:gd name="adj2" fmla="val 99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76140" name="AutoShape 12"/>
          <p:cNvSpPr>
            <a:spLocks noChangeArrowheads="1"/>
          </p:cNvSpPr>
          <p:nvPr/>
        </p:nvSpPr>
        <p:spPr bwMode="auto">
          <a:xfrm>
            <a:off x="3563938" y="3357563"/>
            <a:ext cx="360362" cy="574675"/>
          </a:xfrm>
          <a:prstGeom prst="downArrow">
            <a:avLst>
              <a:gd name="adj1" fmla="val 50000"/>
              <a:gd name="adj2" fmla="val 398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2843213" y="4076700"/>
            <a:ext cx="201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语言</a:t>
            </a:r>
          </a:p>
        </p:txBody>
      </p:sp>
      <p:sp>
        <p:nvSpPr>
          <p:cNvPr id="176142" name="AutoShape 14"/>
          <p:cNvSpPr>
            <a:spLocks noChangeArrowheads="1"/>
          </p:cNvSpPr>
          <p:nvPr/>
        </p:nvSpPr>
        <p:spPr bwMode="auto">
          <a:xfrm flipH="1">
            <a:off x="4787900" y="4221163"/>
            <a:ext cx="1152525" cy="287337"/>
          </a:xfrm>
          <a:prstGeom prst="rightArrow">
            <a:avLst>
              <a:gd name="adj1" fmla="val 50000"/>
              <a:gd name="adj2" fmla="val 1002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6372225" y="4292600"/>
            <a:ext cx="12239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6156325" y="4076700"/>
            <a:ext cx="1944688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Internet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的迅猛发展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www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的快速增长</a:t>
            </a:r>
          </a:p>
        </p:txBody>
      </p:sp>
      <p:pic>
        <p:nvPicPr>
          <p:cNvPr id="21521" name="Picture 17" descr="WorD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20574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83568" y="5229200"/>
            <a:ext cx="288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2017.5</a:t>
            </a:r>
            <a:r>
              <a:rPr lang="zh-CN" altLang="en-US" dirty="0" smtClean="0">
                <a:solidFill>
                  <a:srgbClr val="FF0000"/>
                </a:solidFill>
              </a:rPr>
              <a:t>月，</a:t>
            </a:r>
            <a:r>
              <a:rPr lang="en-US" altLang="zh-CN" dirty="0" smtClean="0">
                <a:solidFill>
                  <a:srgbClr val="FF0000"/>
                </a:solidFill>
              </a:rPr>
              <a:t>Gosling</a:t>
            </a:r>
            <a:r>
              <a:rPr lang="zh-CN" altLang="en-US" dirty="0" smtClean="0">
                <a:solidFill>
                  <a:srgbClr val="FF0000"/>
                </a:solidFill>
              </a:rPr>
              <a:t>宣布加入亚马逊的</a:t>
            </a:r>
            <a:r>
              <a:rPr lang="en-US" altLang="zh-CN" dirty="0" smtClean="0">
                <a:solidFill>
                  <a:srgbClr val="FF0000"/>
                </a:solidFill>
              </a:rPr>
              <a:t>AWS</a:t>
            </a:r>
            <a:r>
              <a:rPr lang="zh-CN" altLang="en-US" dirty="0" smtClean="0">
                <a:solidFill>
                  <a:srgbClr val="FF0000"/>
                </a:solidFill>
              </a:rPr>
              <a:t>服务项目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/>
      <p:bldP spid="176135" grpId="0"/>
      <p:bldP spid="176136" grpId="0"/>
      <p:bldP spid="176137" grpId="0" animBg="1"/>
      <p:bldP spid="176138" grpId="0"/>
      <p:bldP spid="176139" grpId="0" animBg="1"/>
      <p:bldP spid="176140" grpId="0" animBg="1"/>
      <p:bldP spid="176141" grpId="0"/>
      <p:bldP spid="176142" grpId="0" animBg="1"/>
      <p:bldP spid="176144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版本发展历程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27584" y="989638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用于构建在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平台发布的应用程序，是一切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应用程序的基础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550017"/>
              </p:ext>
            </p:extLst>
          </p:nvPr>
        </p:nvGraphicFramePr>
        <p:xfrm>
          <a:off x="971600" y="1379470"/>
          <a:ext cx="6624737" cy="4610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195"/>
                <a:gridCol w="972094"/>
                <a:gridCol w="4617448"/>
              </a:tblGrid>
              <a:tr h="308605">
                <a:tc>
                  <a:txBody>
                    <a:bodyPr/>
                    <a:lstStyle/>
                    <a:p>
                      <a:pPr marL="467995" indent="-467995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JDK</a:t>
                      </a:r>
                      <a:r>
                        <a:rPr lang="zh-CN" sz="1050" kern="100" dirty="0">
                          <a:effectLst/>
                        </a:rPr>
                        <a:t>版本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发布时间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核心技术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605"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JDK1.0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1996.1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Java</a:t>
                      </a:r>
                      <a:r>
                        <a:rPr lang="zh-CN" sz="1050" kern="100">
                          <a:effectLst/>
                        </a:rPr>
                        <a:t>虚拟机、</a:t>
                      </a:r>
                      <a:r>
                        <a:rPr lang="en-US" sz="1050" kern="100">
                          <a:effectLst/>
                        </a:rPr>
                        <a:t>Applet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AWT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200"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JDK1.1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1997.2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JAR</a:t>
                      </a:r>
                      <a:r>
                        <a:rPr lang="zh-CN" sz="1050" kern="100" dirty="0">
                          <a:effectLst/>
                        </a:rPr>
                        <a:t>文件格式、</a:t>
                      </a:r>
                      <a:r>
                        <a:rPr lang="en-US" sz="1050" kern="100" dirty="0">
                          <a:effectLst/>
                        </a:rPr>
                        <a:t>JDBC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JavaBeans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RMI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Java</a:t>
                      </a:r>
                      <a:r>
                        <a:rPr lang="zh-CN" sz="1050" kern="100" dirty="0">
                          <a:effectLst/>
                        </a:rPr>
                        <a:t>内部类、反射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605"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JDK1.2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effectLst/>
                        </a:rPr>
                        <a:t>1998.12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EJB</a:t>
                      </a:r>
                      <a:r>
                        <a:rPr lang="zh-CN" sz="1050" kern="100" dirty="0">
                          <a:solidFill>
                            <a:srgbClr val="FF0000"/>
                          </a:solidFill>
                          <a:effectLst/>
                        </a:rPr>
                        <a:t>、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Java Plug-in</a:t>
                      </a:r>
                      <a:r>
                        <a:rPr lang="zh-CN" sz="1050" kern="100" dirty="0">
                          <a:solidFill>
                            <a:srgbClr val="FF0000"/>
                          </a:solidFill>
                          <a:effectLst/>
                        </a:rPr>
                        <a:t>、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Swing</a:t>
                      </a:r>
                      <a:r>
                        <a:rPr lang="zh-CN" sz="1050" kern="100" dirty="0">
                          <a:solidFill>
                            <a:srgbClr val="FF0000"/>
                          </a:solidFill>
                          <a:effectLst/>
                        </a:rPr>
                        <a:t>、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Java IDL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605"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JDK1.3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2000.5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CORBA IIOP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Java 2D</a:t>
                      </a:r>
                      <a:r>
                        <a:rPr lang="zh-CN" sz="1050" kern="100" dirty="0">
                          <a:effectLst/>
                        </a:rPr>
                        <a:t>改进，添加了</a:t>
                      </a:r>
                      <a:r>
                        <a:rPr lang="en-US" sz="1050" kern="100" dirty="0" err="1">
                          <a:effectLst/>
                        </a:rPr>
                        <a:t>JavaSound</a:t>
                      </a:r>
                      <a:r>
                        <a:rPr lang="zh-CN" sz="1050" kern="100" dirty="0">
                          <a:effectLst/>
                        </a:rPr>
                        <a:t>类库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605"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JDK1.4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2002.2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正则表达式、</a:t>
                      </a:r>
                      <a:r>
                        <a:rPr lang="en-US" sz="1050" kern="100">
                          <a:effectLst/>
                        </a:rPr>
                        <a:t>NIO</a:t>
                      </a:r>
                      <a:r>
                        <a:rPr lang="zh-CN" sz="1050" kern="100">
                          <a:effectLst/>
                        </a:rPr>
                        <a:t>、日志类、</a:t>
                      </a:r>
                      <a:r>
                        <a:rPr lang="en-US" sz="1050" kern="100">
                          <a:effectLst/>
                        </a:rPr>
                        <a:t>XML</a:t>
                      </a:r>
                      <a:r>
                        <a:rPr lang="zh-CN" sz="1050" kern="100">
                          <a:effectLst/>
                        </a:rPr>
                        <a:t>解析器、异常链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329"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JDK1.5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effectLst/>
                        </a:rPr>
                        <a:t>2004.9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 dirty="0">
                          <a:solidFill>
                            <a:srgbClr val="FF0000"/>
                          </a:solidFill>
                          <a:effectLst/>
                        </a:rPr>
                        <a:t>自动装箱、枚举、泛型、动态注解、可变长参数、遍历循环，添加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concurrent</a:t>
                      </a:r>
                      <a:r>
                        <a:rPr lang="zh-CN" sz="1050" kern="100" dirty="0">
                          <a:solidFill>
                            <a:srgbClr val="FF0000"/>
                          </a:solidFill>
                          <a:effectLst/>
                        </a:rPr>
                        <a:t>包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605"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JDK1.6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2006.12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同步、垃圾回收、类加载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605"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JDK1.7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2011.7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设置了</a:t>
                      </a:r>
                      <a:r>
                        <a:rPr lang="en-US" sz="1050" kern="100" dirty="0">
                          <a:effectLst/>
                        </a:rPr>
                        <a:t>10</a:t>
                      </a:r>
                      <a:r>
                        <a:rPr lang="zh-CN" sz="1050" kern="100" dirty="0">
                          <a:effectLst/>
                        </a:rPr>
                        <a:t>个里程碑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6027"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JDK1.8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2014.3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Lambda</a:t>
                      </a:r>
                      <a:r>
                        <a:rPr lang="zh-CN" sz="1050" kern="100" dirty="0">
                          <a:solidFill>
                            <a:srgbClr val="FF0000"/>
                          </a:solidFill>
                          <a:effectLst/>
                        </a:rPr>
                        <a:t>表达式、函数式接口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605"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solidFill>
                            <a:srgbClr val="FFC000"/>
                          </a:solidFill>
                          <a:effectLst/>
                        </a:rPr>
                        <a:t>JDK1.9</a:t>
                      </a:r>
                      <a:endParaRPr lang="zh-CN" sz="1400" kern="100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solidFill>
                            <a:srgbClr val="FFC000"/>
                          </a:solidFill>
                          <a:effectLst/>
                        </a:rPr>
                        <a:t>2017.9</a:t>
                      </a:r>
                      <a:endParaRPr lang="zh-CN" sz="14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 dirty="0">
                          <a:solidFill>
                            <a:srgbClr val="FFC000"/>
                          </a:solidFill>
                          <a:effectLst/>
                        </a:rPr>
                        <a:t>调整了</a:t>
                      </a:r>
                      <a:r>
                        <a:rPr lang="en-US" sz="1050" kern="100" dirty="0">
                          <a:solidFill>
                            <a:srgbClr val="FFC000"/>
                          </a:solidFill>
                          <a:effectLst/>
                        </a:rPr>
                        <a:t>JDK</a:t>
                      </a:r>
                      <a:r>
                        <a:rPr lang="zh-CN" sz="1050" kern="100" dirty="0">
                          <a:solidFill>
                            <a:srgbClr val="FFC000"/>
                          </a:solidFill>
                          <a:effectLst/>
                        </a:rPr>
                        <a:t>目录结构，进行了模块化</a:t>
                      </a:r>
                      <a:r>
                        <a:rPr lang="zh-CN" sz="1050" kern="100" dirty="0" smtClean="0">
                          <a:solidFill>
                            <a:srgbClr val="FFC000"/>
                          </a:solidFill>
                          <a:effectLst/>
                        </a:rPr>
                        <a:t>处理</a:t>
                      </a:r>
                      <a:r>
                        <a:rPr lang="en-US" altLang="zh-CN" sz="1050" kern="100" dirty="0" smtClean="0">
                          <a:solidFill>
                            <a:srgbClr val="FFC000"/>
                          </a:solidFill>
                          <a:effectLst/>
                        </a:rPr>
                        <a:t> </a:t>
                      </a:r>
                      <a:r>
                        <a:rPr lang="zh-CN" altLang="en-US" sz="1050" kern="100" dirty="0" smtClean="0">
                          <a:solidFill>
                            <a:srgbClr val="FFC000"/>
                          </a:solidFill>
                          <a:effectLst/>
                        </a:rPr>
                        <a:t>（商用开始收费，分为</a:t>
                      </a:r>
                      <a:r>
                        <a:rPr lang="en-US" altLang="zh-CN" sz="1050" kern="100" dirty="0" err="1" smtClean="0">
                          <a:solidFill>
                            <a:srgbClr val="FFC000"/>
                          </a:solidFill>
                          <a:effectLst/>
                        </a:rPr>
                        <a:t>openJDK</a:t>
                      </a:r>
                      <a:r>
                        <a:rPr lang="zh-CN" altLang="en-US" sz="1050" kern="100" dirty="0" smtClean="0">
                          <a:solidFill>
                            <a:srgbClr val="FFC000"/>
                          </a:solidFill>
                          <a:effectLst/>
                        </a:rPr>
                        <a:t>和</a:t>
                      </a:r>
                      <a:r>
                        <a:rPr lang="en-US" altLang="zh-CN" sz="1050" kern="100" dirty="0" err="1" smtClean="0">
                          <a:solidFill>
                            <a:srgbClr val="FFC000"/>
                          </a:solidFill>
                          <a:effectLst/>
                        </a:rPr>
                        <a:t>oracleJDK</a:t>
                      </a:r>
                      <a:r>
                        <a:rPr lang="zh-CN" altLang="en-US" sz="1050" kern="100" dirty="0" smtClean="0">
                          <a:solidFill>
                            <a:srgbClr val="FFC000"/>
                          </a:solidFill>
                          <a:effectLst/>
                        </a:rPr>
                        <a:t>）</a:t>
                      </a:r>
                      <a:endParaRPr lang="zh-CN" sz="1400" kern="100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605"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JDK10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2018.3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局部变量类型推断、干净的垃圾收集器接口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310">
                <a:tc>
                  <a:txBody>
                    <a:bodyPr/>
                    <a:lstStyle/>
                    <a:p>
                      <a:pPr marL="467995" indent="-46799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JDK11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2018.9</a:t>
                      </a:r>
                      <a:endParaRPr lang="zh-CN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ZGC</a:t>
                      </a:r>
                      <a:r>
                        <a:rPr lang="zh-CN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Client</a:t>
                      </a:r>
                      <a:r>
                        <a:rPr lang="zh-CN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等重要特性</a:t>
                      </a:r>
                      <a:endParaRPr lang="zh-CN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08605">
                <a:tc>
                  <a:txBody>
                    <a:bodyPr/>
                    <a:lstStyle/>
                    <a:p>
                      <a:pPr marL="467995" indent="-46799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JDK12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2019.3</a:t>
                      </a:r>
                      <a:endParaRPr lang="zh-CN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r>
                        <a:rPr lang="zh-CN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Shenandoah </a:t>
                      </a:r>
                      <a:r>
                        <a:rPr lang="en-US" altLang="zh-CN" sz="105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</a:t>
                      </a:r>
                      <a:r>
                        <a:rPr lang="zh-CN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  <a:endParaRPr lang="zh-CN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08605">
                <a:tc>
                  <a:txBody>
                    <a:bodyPr/>
                    <a:lstStyle/>
                    <a:p>
                      <a:pPr marL="467995" marR="0" indent="-46799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JDK13</a:t>
                      </a:r>
                      <a:endParaRPr lang="zh-CN" altLang="zh-CN" sz="1050" kern="1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2019.9</a:t>
                      </a:r>
                      <a:endParaRPr lang="zh-CN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7995" indent="-46799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CDS Archives</a:t>
                      </a:r>
                      <a:r>
                        <a:rPr lang="zh-CN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ZGC</a:t>
                      </a:r>
                      <a:r>
                        <a:rPr lang="zh-CN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  <a:endParaRPr lang="zh-CN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52776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19088"/>
            <a:ext cx="6948487" cy="563562"/>
          </a:xfrm>
        </p:spPr>
        <p:txBody>
          <a:bodyPr/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宋体" panose="02010600030101010101" pitchFamily="2" charset="-122"/>
              </a:rPr>
              <a:t>How</a:t>
            </a:r>
            <a:r>
              <a:rPr lang="zh-CN" altLang="en-US" sz="2800" dirty="0" smtClean="0">
                <a:latin typeface="黑体" panose="02010609060101010101" pitchFamily="49" charset="-122"/>
                <a:ea typeface="宋体" panose="02010600030101010101" pitchFamily="2" charset="-122"/>
              </a:rPr>
              <a:t>？</a:t>
            </a:r>
            <a:r>
              <a:rPr lang="en-US" altLang="zh-CN" sz="2800" dirty="0" smtClean="0">
                <a:latin typeface="黑体" panose="02010609060101010101" pitchFamily="49" charset="-122"/>
                <a:ea typeface="宋体" panose="02010600030101010101" pitchFamily="2" charset="-122"/>
              </a:rPr>
              <a:t>——Java</a:t>
            </a:r>
            <a:r>
              <a:rPr lang="zh-CN" altLang="en-US" sz="2800" dirty="0" smtClean="0">
                <a:latin typeface="黑体" panose="02010609060101010101" pitchFamily="49" charset="-122"/>
                <a:ea typeface="宋体" panose="02010600030101010101" pitchFamily="2" charset="-122"/>
              </a:rPr>
              <a:t>开发过程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2840038" cy="688975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开发过程 </a:t>
            </a:r>
          </a:p>
        </p:txBody>
      </p:sp>
      <p:pic>
        <p:nvPicPr>
          <p:cNvPr id="28676" name="Picture 4" descr="Figure showing MyProgram.java, compiler, MyProgram.class, Java VM, and My Program running on a computer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669067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3501008"/>
            <a:ext cx="5040560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源程序；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：字节码文件；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：二进制机器代码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03648" y="15567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5976" y="15567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15567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编写并运行第一个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程序</a:t>
            </a:r>
            <a:endParaRPr lang="en-US" altLang="zh-CN" sz="1600" dirty="0" smtClean="0"/>
          </a:p>
          <a:p>
            <a:pPr marL="400050" lvl="1" indent="0">
              <a:buNone/>
            </a:pPr>
            <a:r>
              <a:rPr lang="zh-CN" altLang="en-US" sz="1200" dirty="0" smtClean="0"/>
              <a:t>步骤</a:t>
            </a:r>
            <a:r>
              <a:rPr lang="en-US" altLang="zh-CN" sz="1200" dirty="0" smtClean="0"/>
              <a:t>1</a:t>
            </a:r>
            <a:r>
              <a:rPr lang="zh-CN" altLang="en-US" sz="1200" dirty="0"/>
              <a:t>：</a:t>
            </a:r>
            <a:r>
              <a:rPr lang="zh-CN" altLang="en-US" sz="1200" dirty="0" smtClean="0"/>
              <a:t>使用记事本编写</a:t>
            </a:r>
            <a:r>
              <a:rPr lang="en-US" altLang="zh-CN" sz="1200" dirty="0" smtClean="0"/>
              <a:t>HelloWorld</a:t>
            </a:r>
            <a:r>
              <a:rPr lang="zh-CN" altLang="en-US" sz="1200" dirty="0" smtClean="0"/>
              <a:t>程序</a:t>
            </a:r>
            <a:endParaRPr lang="en-US" altLang="zh-CN" sz="1200" dirty="0" smtClean="0"/>
          </a:p>
          <a:p>
            <a:pPr marL="800100" lvl="2" indent="0">
              <a:buNone/>
            </a:pPr>
            <a:r>
              <a:rPr lang="en-US" altLang="zh-CN" sz="1200" dirty="0" smtClean="0"/>
              <a:t>public class HelloWorld{</a:t>
            </a:r>
          </a:p>
          <a:p>
            <a:pPr marL="800100" lvl="2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public static void main(String[] </a:t>
            </a:r>
            <a:r>
              <a:rPr lang="en-US" altLang="zh-CN" sz="1200" dirty="0" err="1" smtClean="0"/>
              <a:t>args</a:t>
            </a:r>
            <a:r>
              <a:rPr lang="en-US" altLang="zh-CN" sz="1200" dirty="0" smtClean="0"/>
              <a:t>){</a:t>
            </a:r>
          </a:p>
          <a:p>
            <a:pPr marL="800100" lvl="2" indent="0">
              <a:buNone/>
            </a:pP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System.out.println</a:t>
            </a:r>
            <a:r>
              <a:rPr lang="en-US" altLang="zh-CN" sz="1200" dirty="0" smtClean="0"/>
              <a:t>(“Hello </a:t>
            </a:r>
            <a:r>
              <a:rPr lang="en-US" altLang="zh-CN" sz="1200" dirty="0" err="1" smtClean="0"/>
              <a:t>Wold</a:t>
            </a:r>
            <a:r>
              <a:rPr lang="en-US" altLang="zh-CN" sz="1200" dirty="0" smtClean="0"/>
              <a:t>!);</a:t>
            </a:r>
          </a:p>
          <a:p>
            <a:pPr marL="800100" lvl="2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}</a:t>
            </a:r>
            <a:endParaRPr lang="en-US" altLang="zh-CN" sz="1200" dirty="0"/>
          </a:p>
          <a:p>
            <a:pPr marL="800100" lvl="2" indent="0">
              <a:buNone/>
            </a:pPr>
            <a:r>
              <a:rPr lang="en-US" altLang="zh-CN" sz="1200" dirty="0" smtClean="0"/>
              <a:t>}</a:t>
            </a:r>
            <a:endParaRPr lang="en-US" altLang="zh-CN" sz="1200" dirty="0"/>
          </a:p>
          <a:p>
            <a:pPr marL="800100" lvl="2" indent="0">
              <a:buNone/>
            </a:pPr>
            <a:r>
              <a:rPr lang="zh-CN" altLang="en-US" sz="1200" dirty="0" smtClean="0">
                <a:solidFill>
                  <a:srgbClr val="FF0000"/>
                </a:solidFill>
              </a:rPr>
              <a:t>要点：大小写敏感、文件名与类名一致、程序结构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endParaRPr lang="en-US" altLang="zh-CN" sz="1200" dirty="0" smtClean="0">
              <a:solidFill>
                <a:srgbClr val="FF0000"/>
              </a:solidFill>
            </a:endParaRPr>
          </a:p>
          <a:p>
            <a:pPr marL="400050" lvl="2" indent="0">
              <a:buClr>
                <a:schemeClr val="hlink"/>
              </a:buClr>
              <a:buNone/>
            </a:pPr>
            <a:r>
              <a:rPr lang="zh-CN" altLang="en-US" sz="1200" dirty="0">
                <a:cs typeface="+mn-cs"/>
              </a:rPr>
              <a:t>步骤</a:t>
            </a:r>
            <a:r>
              <a:rPr lang="en-US" altLang="zh-CN" sz="1200" dirty="0">
                <a:cs typeface="+mn-cs"/>
              </a:rPr>
              <a:t>2</a:t>
            </a:r>
            <a:r>
              <a:rPr lang="zh-CN" altLang="en-US" sz="1200" dirty="0">
                <a:cs typeface="+mn-cs"/>
              </a:rPr>
              <a:t>：编译</a:t>
            </a:r>
            <a:r>
              <a:rPr lang="en-US" altLang="zh-CN" sz="1200" dirty="0" smtClean="0">
                <a:cs typeface="+mn-cs"/>
              </a:rPr>
              <a:t>java</a:t>
            </a:r>
            <a:r>
              <a:rPr lang="zh-CN" altLang="en-US" sz="1200" dirty="0">
                <a:cs typeface="+mn-cs"/>
              </a:rPr>
              <a:t>源程序，</a:t>
            </a:r>
            <a:r>
              <a:rPr lang="en-US" altLang="zh-CN" sz="1200" dirty="0">
                <a:cs typeface="+mn-cs"/>
              </a:rPr>
              <a:t>.java</a:t>
            </a:r>
            <a:r>
              <a:rPr lang="zh-CN" altLang="en-US" sz="1200" dirty="0">
                <a:cs typeface="+mn-cs"/>
              </a:rPr>
              <a:t>文件</a:t>
            </a:r>
            <a:r>
              <a:rPr lang="en-US" altLang="zh-CN" sz="1200" dirty="0">
                <a:cs typeface="+mn-cs"/>
                <a:sym typeface="Wingdings" panose="05000000000000000000" pitchFamily="2" charset="2"/>
              </a:rPr>
              <a:t>.class</a:t>
            </a:r>
            <a:r>
              <a:rPr lang="zh-CN" altLang="en-US" sz="1200" dirty="0" smtClean="0">
                <a:cs typeface="+mn-cs"/>
                <a:sym typeface="Wingdings" panose="05000000000000000000" pitchFamily="2" charset="2"/>
              </a:rPr>
              <a:t>文件</a:t>
            </a:r>
            <a:endParaRPr lang="en-US" altLang="zh-CN" sz="1200" dirty="0">
              <a:cs typeface="+mn-cs"/>
              <a:sym typeface="Wingdings" panose="05000000000000000000" pitchFamily="2" charset="2"/>
            </a:endParaRPr>
          </a:p>
          <a:p>
            <a:pPr marL="400050" lvl="2" indent="0">
              <a:buClr>
                <a:schemeClr val="hlink"/>
              </a:buClr>
              <a:buNone/>
            </a:pPr>
            <a:r>
              <a:rPr lang="en-US" altLang="zh-CN" sz="1200" dirty="0" smtClean="0">
                <a:cs typeface="+mn-cs"/>
                <a:sym typeface="Wingdings" panose="05000000000000000000" pitchFamily="2" charset="2"/>
              </a:rPr>
              <a:t>       </a:t>
            </a:r>
            <a:r>
              <a:rPr lang="zh-CN" altLang="en-US" sz="1200" dirty="0" smtClean="0">
                <a:cs typeface="+mn-cs"/>
                <a:sym typeface="Wingdings" panose="05000000000000000000" pitchFamily="2" charset="2"/>
              </a:rPr>
              <a:t>命令：</a:t>
            </a:r>
            <a:r>
              <a:rPr lang="en-US" altLang="zh-CN" sz="1200" dirty="0" err="1" smtClean="0">
                <a:cs typeface="+mn-cs"/>
                <a:sym typeface="Wingdings" panose="05000000000000000000" pitchFamily="2" charset="2"/>
              </a:rPr>
              <a:t>Javac</a:t>
            </a:r>
            <a:r>
              <a:rPr lang="en-US" altLang="zh-CN" sz="1200" dirty="0" smtClean="0">
                <a:cs typeface="+mn-cs"/>
                <a:sym typeface="Wingdings" panose="05000000000000000000" pitchFamily="2" charset="2"/>
              </a:rPr>
              <a:t> HelloWorld.java       </a:t>
            </a:r>
          </a:p>
          <a:p>
            <a:pPr marL="800100" lvl="2" indent="0">
              <a:buNone/>
            </a:pPr>
            <a:r>
              <a:rPr lang="zh-CN" altLang="en-US" sz="1200" dirty="0" smtClean="0">
                <a:cs typeface="+mn-cs"/>
                <a:sym typeface="Wingdings" panose="05000000000000000000" pitchFamily="2" charset="2"/>
              </a:rPr>
              <a:t> </a:t>
            </a:r>
            <a:r>
              <a:rPr lang="zh-CN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要点：环境变量</a:t>
            </a:r>
            <a:endParaRPr lang="en-US" altLang="zh-CN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00050" lvl="2" indent="0">
              <a:buClr>
                <a:schemeClr val="hlink"/>
              </a:buClr>
              <a:buNone/>
            </a:pPr>
            <a:endParaRPr lang="en-US" altLang="zh-CN" sz="1200" dirty="0">
              <a:cs typeface="+mn-cs"/>
              <a:sym typeface="Wingdings" panose="05000000000000000000" pitchFamily="2" charset="2"/>
            </a:endParaRPr>
          </a:p>
          <a:p>
            <a:pPr marL="400050" lvl="2" indent="0">
              <a:buClr>
                <a:schemeClr val="hlink"/>
              </a:buClr>
              <a:buNone/>
            </a:pPr>
            <a:r>
              <a:rPr lang="zh-CN" altLang="en-US" sz="1200" dirty="0" smtClean="0">
                <a:cs typeface="+mn-cs"/>
                <a:sym typeface="Wingdings" panose="05000000000000000000" pitchFamily="2" charset="2"/>
              </a:rPr>
              <a:t>步骤</a:t>
            </a:r>
            <a:r>
              <a:rPr lang="en-US" altLang="zh-CN" sz="1200" dirty="0" smtClean="0">
                <a:cs typeface="+mn-cs"/>
                <a:sym typeface="Wingdings" panose="05000000000000000000" pitchFamily="2" charset="2"/>
              </a:rPr>
              <a:t>3</a:t>
            </a:r>
            <a:r>
              <a:rPr lang="zh-CN" altLang="en-US" sz="1200" dirty="0" smtClean="0">
                <a:cs typeface="+mn-cs"/>
                <a:sym typeface="Wingdings" panose="05000000000000000000" pitchFamily="2" charset="2"/>
              </a:rPr>
              <a:t>：运行程序</a:t>
            </a:r>
            <a:endParaRPr lang="en-US" altLang="zh-CN" sz="1200" dirty="0" smtClean="0">
              <a:cs typeface="+mn-cs"/>
              <a:sym typeface="Wingdings" panose="05000000000000000000" pitchFamily="2" charset="2"/>
            </a:endParaRPr>
          </a:p>
          <a:p>
            <a:pPr marL="400050" lvl="2" indent="0">
              <a:buClr>
                <a:schemeClr val="hlink"/>
              </a:buClr>
              <a:buNone/>
            </a:pPr>
            <a:r>
              <a:rPr lang="en-US" altLang="zh-CN" sz="1200" dirty="0">
                <a:cs typeface="+mn-cs"/>
                <a:sym typeface="Wingdings" panose="05000000000000000000" pitchFamily="2" charset="2"/>
              </a:rPr>
              <a:t> </a:t>
            </a:r>
            <a:r>
              <a:rPr lang="en-US" altLang="zh-CN" sz="1200" dirty="0" smtClean="0">
                <a:cs typeface="+mn-cs"/>
                <a:sym typeface="Wingdings" panose="05000000000000000000" pitchFamily="2" charset="2"/>
              </a:rPr>
              <a:t>       </a:t>
            </a:r>
            <a:r>
              <a:rPr lang="zh-CN" altLang="en-US" sz="1200" dirty="0" smtClean="0">
                <a:cs typeface="+mn-cs"/>
                <a:sym typeface="Wingdings" panose="05000000000000000000" pitchFamily="2" charset="2"/>
              </a:rPr>
              <a:t>命令：</a:t>
            </a:r>
            <a:r>
              <a:rPr lang="en-US" altLang="zh-CN" sz="1200" dirty="0" smtClean="0">
                <a:cs typeface="+mn-cs"/>
                <a:sym typeface="Wingdings" panose="05000000000000000000" pitchFamily="2" charset="2"/>
              </a:rPr>
              <a:t>java HelloWorld</a:t>
            </a:r>
            <a:endParaRPr lang="en-US" altLang="zh-CN" sz="1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234131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几个重要概念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JVM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Java </a:t>
            </a:r>
            <a:r>
              <a:rPr lang="zh-CN" altLang="en-US" sz="2000" dirty="0" smtClean="0"/>
              <a:t>虚拟机。它只认识 </a:t>
            </a:r>
            <a:r>
              <a:rPr lang="en-US" altLang="zh-CN" sz="2000" dirty="0" err="1" smtClean="0"/>
              <a:t>xxx.class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这种类型的文件，它能够将 </a:t>
            </a:r>
            <a:r>
              <a:rPr lang="en-US" altLang="zh-CN" sz="2000" dirty="0" smtClean="0"/>
              <a:t>class </a:t>
            </a:r>
            <a:r>
              <a:rPr lang="zh-CN" altLang="en-US" sz="2000" dirty="0" smtClean="0"/>
              <a:t>文件中的字节码指令进行识别并调用操作系统向上的 </a:t>
            </a:r>
            <a:r>
              <a:rPr lang="en-US" altLang="zh-CN" sz="2000" dirty="0" smtClean="0"/>
              <a:t>API </a:t>
            </a:r>
            <a:r>
              <a:rPr lang="zh-CN" altLang="en-US" sz="2000" dirty="0" smtClean="0"/>
              <a:t>完成动作。</a:t>
            </a:r>
          </a:p>
          <a:p>
            <a:endParaRPr lang="zh-CN" altLang="en-US" sz="2000" dirty="0" smtClean="0"/>
          </a:p>
          <a:p>
            <a:r>
              <a:rPr lang="en-US" altLang="zh-CN" sz="2000" dirty="0" err="1" smtClean="0"/>
              <a:t>Javac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程序编译器，将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源代码编译成字节码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文件。</a:t>
            </a:r>
          </a:p>
          <a:p>
            <a:endParaRPr lang="zh-CN" altLang="en-US" sz="2000" dirty="0" smtClean="0"/>
          </a:p>
          <a:p>
            <a:r>
              <a:rPr lang="en-US" altLang="zh-CN" sz="2000" dirty="0" smtClean="0"/>
              <a:t>Java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程序解释器，能启动</a:t>
            </a:r>
            <a:r>
              <a:rPr lang="en-US" altLang="zh-CN" sz="2000" dirty="0" smtClean="0"/>
              <a:t>JVM</a:t>
            </a:r>
            <a:r>
              <a:rPr lang="zh-CN" altLang="en-US" sz="2000" dirty="0" smtClean="0"/>
              <a:t>，并在</a:t>
            </a:r>
            <a:r>
              <a:rPr lang="en-US" altLang="zh-CN" sz="2000" dirty="0" smtClean="0"/>
              <a:t>JVM</a:t>
            </a:r>
            <a:r>
              <a:rPr lang="zh-CN" altLang="en-US" sz="2000" dirty="0" smtClean="0"/>
              <a:t>上解释执行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文件。</a:t>
            </a:r>
            <a:endParaRPr lang="zh-CN" altLang="en-US" sz="2000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19088"/>
            <a:ext cx="6948487" cy="563562"/>
          </a:xfrm>
        </p:spPr>
        <p:txBody>
          <a:bodyPr/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宋体" panose="02010600030101010101" pitchFamily="2" charset="-122"/>
              </a:rPr>
              <a:t>JDK</a:t>
            </a:r>
            <a:endParaRPr lang="zh-CN" altLang="en-US" sz="2800" dirty="0" smtClean="0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399" y="957104"/>
            <a:ext cx="6858000" cy="1878013"/>
          </a:xfrm>
        </p:spPr>
        <p:txBody>
          <a:bodyPr/>
          <a:lstStyle/>
          <a:p>
            <a:r>
              <a:rPr lang="en-US" altLang="zh-CN" sz="1600" dirty="0" smtClean="0">
                <a:ea typeface="宋体" panose="02010600030101010101" pitchFamily="2" charset="-122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</a:rPr>
              <a:t>平台包括三个部分：</a:t>
            </a:r>
          </a:p>
          <a:p>
            <a:pPr lvl="1"/>
            <a:r>
              <a:rPr lang="en-US" altLang="zh-CN" sz="1600" dirty="0" smtClean="0">
                <a:ea typeface="宋体" panose="02010600030101010101" pitchFamily="2" charset="-122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</a:rPr>
              <a:t>虚拟机：</a:t>
            </a:r>
          </a:p>
          <a:p>
            <a:pPr lvl="1"/>
            <a:r>
              <a:rPr lang="en-US" altLang="zh-CN" sz="1600" dirty="0" smtClean="0">
                <a:ea typeface="宋体" panose="02010600030101010101" pitchFamily="2" charset="-122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</a:rPr>
              <a:t>应用程序编程接口</a:t>
            </a:r>
            <a:r>
              <a:rPr lang="en-US" altLang="zh-CN" sz="1600" dirty="0" smtClean="0">
                <a:ea typeface="宋体" panose="02010600030101010101" pitchFamily="2" charset="-122"/>
              </a:rPr>
              <a:t>--Java Application Programming Interface (API) </a:t>
            </a:r>
          </a:p>
          <a:p>
            <a:pPr lvl="1"/>
            <a:r>
              <a:rPr lang="en-US" altLang="zh-CN" sz="1600" dirty="0" smtClean="0">
                <a:ea typeface="宋体" panose="02010600030101010101" pitchFamily="2" charset="-122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</a:rPr>
              <a:t>程序相关开发工具</a:t>
            </a:r>
          </a:p>
        </p:txBody>
      </p:sp>
      <p:pic>
        <p:nvPicPr>
          <p:cNvPr id="30724" name="Picture 4" descr="Figure showing MyProgram.java, API, Java Virtual Machine, and Hardware-Based Platfor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54314"/>
            <a:ext cx="2808288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0" y="2290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12752"/>
              </p:ext>
            </p:extLst>
          </p:nvPr>
        </p:nvGraphicFramePr>
        <p:xfrm>
          <a:off x="2428875" y="4410384"/>
          <a:ext cx="42862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0" r:id="rId5" imgW="4285714" imgH="2276793" progId="">
                  <p:embed/>
                </p:oleObj>
              </mc:Choice>
              <mc:Fallback>
                <p:oleObj r:id="rId5" imgW="4285714" imgH="2276793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410384"/>
                        <a:ext cx="4286250" cy="227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加号 1"/>
          <p:cNvSpPr/>
          <p:nvPr/>
        </p:nvSpPr>
        <p:spPr>
          <a:xfrm>
            <a:off x="5724128" y="3410845"/>
            <a:ext cx="376610" cy="24608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56200" y="3311194"/>
            <a:ext cx="1152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编译运行等开发工具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等于号 3"/>
          <p:cNvSpPr/>
          <p:nvPr/>
        </p:nvSpPr>
        <p:spPr>
          <a:xfrm>
            <a:off x="7301116" y="3432505"/>
            <a:ext cx="448642" cy="22952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56946" y="3344795"/>
            <a:ext cx="115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JDK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627784" y="2924944"/>
            <a:ext cx="0" cy="115212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480050" y="3117618"/>
            <a:ext cx="1252202" cy="1072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1214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语言的平台无关性（移植性）</a:t>
            </a:r>
            <a:endParaRPr lang="zh-CN" altLang="en-US" dirty="0"/>
          </a:p>
        </p:txBody>
      </p:sp>
      <p:pic>
        <p:nvPicPr>
          <p:cNvPr id="4" name="Picture 5" descr="Figure showing source code, compiler, and Java VM's for Win32, Solaris OS/Linux, and Mac O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32956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宋体" panose="02010600030101010101" pitchFamily="2" charset="-122"/>
              </a:rPr>
              <a:t>使用</a:t>
            </a:r>
            <a:r>
              <a:rPr lang="en-US" altLang="zh-CN" dirty="0">
                <a:latin typeface="黑体" panose="02010609060101010101" pitchFamily="49" charset="-122"/>
                <a:ea typeface="宋体" panose="02010600030101010101" pitchFamily="2" charset="-122"/>
              </a:rPr>
              <a:t>Eclipse</a:t>
            </a:r>
            <a:r>
              <a:rPr lang="zh-CN" altLang="en-US" dirty="0">
                <a:latin typeface="黑体" panose="02010609060101010101" pitchFamily="49" charset="-122"/>
                <a:ea typeface="宋体" panose="02010600030101010101" pitchFamily="2" charset="-122"/>
              </a:rPr>
              <a:t>开发</a:t>
            </a:r>
            <a:r>
              <a:rPr lang="en-US" altLang="zh-CN" dirty="0">
                <a:latin typeface="黑体" panose="02010609060101010101" pitchFamily="49" charset="-122"/>
                <a:ea typeface="宋体" panose="02010600030101010101" pitchFamily="2" charset="-122"/>
              </a:rPr>
              <a:t>HelloWorld</a:t>
            </a:r>
            <a:r>
              <a:rPr lang="zh-CN" altLang="en-US" dirty="0">
                <a:latin typeface="黑体" panose="02010609060101010101" pitchFamily="49" charset="-122"/>
                <a:ea typeface="宋体" panose="02010600030101010101" pitchFamily="2" charset="-122"/>
              </a:rPr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777994"/>
          </a:xfrm>
        </p:spPr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环境简介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中开发</a:t>
            </a:r>
            <a:r>
              <a:rPr lang="en-US" altLang="zh-CN" dirty="0" smtClean="0"/>
              <a:t>HelloWorld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步骤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：创建工程</a:t>
            </a:r>
            <a:r>
              <a:rPr lang="en-US" altLang="zh-CN" sz="1800" dirty="0" err="1" smtClean="0"/>
              <a:t>FirstProject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步骤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：创建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类</a:t>
            </a:r>
            <a:r>
              <a:rPr lang="en-US" altLang="zh-CN" sz="1800" dirty="0" smtClean="0"/>
              <a:t>HelloWorld</a:t>
            </a:r>
          </a:p>
          <a:p>
            <a:pPr lvl="1"/>
            <a:r>
              <a:rPr lang="zh-CN" altLang="en-US" sz="1800" dirty="0" smtClean="0"/>
              <a:t>步骤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：编写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程序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步骤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：编译运行程序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注：</a:t>
            </a:r>
            <a:r>
              <a:rPr lang="en-US" altLang="zh-CN" sz="1800" dirty="0" smtClean="0">
                <a:solidFill>
                  <a:srgbClr val="FF0000"/>
                </a:solidFill>
              </a:rPr>
              <a:t>Eclipse</a:t>
            </a:r>
            <a:r>
              <a:rPr lang="zh-CN" altLang="en-US" sz="1800" dirty="0" smtClean="0">
                <a:solidFill>
                  <a:srgbClr val="FF0000"/>
                </a:solidFill>
              </a:rPr>
              <a:t>采用即时编译，保存文件，就自动编译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33176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关于专业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4186808" cy="4224883"/>
          </a:xfrm>
        </p:spPr>
        <p:txBody>
          <a:bodyPr/>
          <a:lstStyle/>
          <a:p>
            <a:r>
              <a:rPr lang="en-US" altLang="zh-CN" sz="1800" dirty="0" smtClean="0"/>
              <a:t>10</a:t>
            </a:r>
            <a:r>
              <a:rPr lang="zh-CN" altLang="en-US" sz="1800" dirty="0" smtClean="0"/>
              <a:t>大就业前景最好的专业之一；</a:t>
            </a:r>
            <a:endParaRPr lang="en-US" altLang="zh-CN" sz="1800" dirty="0" smtClean="0"/>
          </a:p>
          <a:p>
            <a:r>
              <a:rPr lang="en-US" altLang="zh-CN" sz="1800" dirty="0" smtClean="0"/>
              <a:t>12</a:t>
            </a:r>
            <a:r>
              <a:rPr lang="zh-CN" altLang="en-US" sz="1800" dirty="0" smtClean="0"/>
              <a:t>大平均薪水最高的专业之一；</a:t>
            </a:r>
            <a:endParaRPr lang="en-US" altLang="zh-CN" sz="1800" dirty="0" smtClean="0"/>
          </a:p>
          <a:p>
            <a:r>
              <a:rPr lang="zh-CN" altLang="en-US" sz="1800" dirty="0" smtClean="0"/>
              <a:t>深职院连续多年的绿牌专业（就业对口率、就业率、满意度、薪水等纬度）</a:t>
            </a:r>
            <a:endParaRPr lang="zh-CN" altLang="en-US" sz="1800" dirty="0"/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764704"/>
            <a:ext cx="3841204" cy="358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284984"/>
            <a:ext cx="57340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程序的基本结构分析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程序由一个或多个类组成</a:t>
            </a:r>
          </a:p>
          <a:p>
            <a:r>
              <a:rPr lang="zh-CN" altLang="en-US" dirty="0" smtClean="0"/>
              <a:t>程序入口：至少一个类中包含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</a:t>
            </a:r>
          </a:p>
          <a:p>
            <a:r>
              <a:rPr lang="zh-CN" altLang="en-US" dirty="0" smtClean="0"/>
              <a:t>一个源程序最多只能包含一个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类、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类的源文件名必须与类名保持一致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注释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输出语句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System.out.println</a:t>
            </a:r>
            <a:r>
              <a:rPr lang="zh-CN" altLang="en-US" sz="2000" dirty="0" smtClean="0"/>
              <a:t>（）语句：可输出各种数据类型，换行；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2000" dirty="0" err="1" smtClean="0"/>
              <a:t>System.out.print</a:t>
            </a:r>
            <a:r>
              <a:rPr lang="zh-CN" altLang="en-US" sz="2000" dirty="0" smtClean="0"/>
              <a:t>（）语句：可输出各种数据类型，不换行；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试一试：编程输出同学们的个人信息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如：我是张三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我来自</a:t>
            </a:r>
            <a:r>
              <a:rPr lang="en-US" altLang="zh-CN" sz="2000" dirty="0" smtClean="0"/>
              <a:t>19</a:t>
            </a:r>
            <a:r>
              <a:rPr lang="zh-CN" altLang="en-US" sz="2000" dirty="0" smtClean="0"/>
              <a:t>软件</a:t>
            </a:r>
            <a:r>
              <a:rPr lang="en-US" altLang="zh-CN" sz="2000" dirty="0" smtClean="0"/>
              <a:t>5</a:t>
            </a:r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我今年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岁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458596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下载并安装开发环境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</a:t>
            </a:r>
            <a:r>
              <a:rPr lang="en-US" altLang="zh-CN" dirty="0" smtClean="0"/>
              <a:t>JDK1</a:t>
            </a:r>
            <a:r>
              <a:rPr lang="en-US" altLang="zh-CN" dirty="0"/>
              <a:t>2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1200" dirty="0"/>
              <a:t>https://www.oracle.com/technetwork/java/javase/downloads/index.html</a:t>
            </a:r>
            <a:endParaRPr lang="en-US" altLang="zh-CN" sz="1200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下载</a:t>
            </a:r>
            <a:r>
              <a:rPr lang="en-US" altLang="zh-CN" dirty="0" smtClean="0"/>
              <a:t>Eclipse</a:t>
            </a:r>
          </a:p>
          <a:p>
            <a:pPr marL="457200" lvl="1" indent="0">
              <a:buNone/>
            </a:pPr>
            <a:r>
              <a:rPr lang="en-US" altLang="zh-CN" sz="1200" dirty="0">
                <a:hlinkClick r:id="rId2"/>
              </a:rPr>
              <a:t>http://</a:t>
            </a:r>
            <a:r>
              <a:rPr lang="en-US" altLang="zh-CN" sz="1200" dirty="0" smtClean="0">
                <a:hlinkClick r:id="rId2"/>
              </a:rPr>
              <a:t>www.eclipse.org/downloads/packages/release</a:t>
            </a:r>
            <a:endParaRPr lang="en-US" altLang="zh-CN" sz="1200" dirty="0" smtClean="0"/>
          </a:p>
          <a:p>
            <a:pPr marL="457200" lvl="1" indent="0">
              <a:buNone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395685142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9592" y="1076325"/>
            <a:ext cx="7787208" cy="5248275"/>
          </a:xfrm>
        </p:spPr>
        <p:txBody>
          <a:bodyPr/>
          <a:lstStyle/>
          <a:p>
            <a:r>
              <a:rPr lang="zh-CN" altLang="en-US" dirty="0" smtClean="0"/>
              <a:t>相关概念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Java</a:t>
            </a:r>
            <a:r>
              <a:rPr lang="zh-CN" altLang="en-US" sz="2000" dirty="0" smtClean="0"/>
              <a:t>语言、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平台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JDK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JVM</a:t>
            </a:r>
          </a:p>
          <a:p>
            <a:pPr lvl="1"/>
            <a:r>
              <a:rPr lang="zh-CN" altLang="en-US" sz="2000" dirty="0" smtClean="0"/>
              <a:t>编译解释型语言，</a:t>
            </a:r>
            <a:r>
              <a:rPr lang="en-US" altLang="zh-CN" sz="2000" dirty="0" err="1" smtClean="0"/>
              <a:t>javac</a:t>
            </a:r>
            <a:r>
              <a:rPr lang="en-US" altLang="zh-CN" sz="2000" dirty="0" smtClean="0"/>
              <a:t>/java</a:t>
            </a:r>
          </a:p>
          <a:p>
            <a:pPr lvl="1"/>
            <a:r>
              <a:rPr lang="zh-CN" altLang="en-US" sz="2000" dirty="0" smtClean="0"/>
              <a:t>平台无关、可移植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85855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3124200" cy="533400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宋体" panose="02010600030101010101" pitchFamily="2" charset="-122"/>
              </a:rPr>
              <a:t>关于课程</a:t>
            </a:r>
            <a:endParaRPr lang="en-US" altLang="zh-CN" sz="2800" dirty="0" smtClean="0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052736"/>
            <a:ext cx="6480175" cy="129614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2003</a:t>
            </a:r>
            <a:r>
              <a:rPr lang="zh-CN" altLang="en-US" sz="1600" dirty="0" smtClean="0">
                <a:solidFill>
                  <a:srgbClr val="000000"/>
                </a:solidFill>
                <a:ea typeface="宋体" pitchFamily="2" charset="-122"/>
              </a:rPr>
              <a:t>开设、</a:t>
            </a:r>
            <a:r>
              <a:rPr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2006</a:t>
            </a:r>
            <a:r>
              <a:rPr lang="zh-CN" altLang="en-US" sz="1600" dirty="0" smtClean="0">
                <a:solidFill>
                  <a:srgbClr val="000000"/>
                </a:solidFill>
                <a:ea typeface="宋体" pitchFamily="2" charset="-122"/>
              </a:rPr>
              <a:t>年全国</a:t>
            </a:r>
            <a:r>
              <a:rPr lang="zh-CN" altLang="en-US" sz="1600" dirty="0" smtClean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精品</a:t>
            </a:r>
            <a:r>
              <a:rPr lang="zh-CN" altLang="en-US" sz="1600" dirty="0" smtClean="0">
                <a:solidFill>
                  <a:srgbClr val="000000"/>
                </a:solidFill>
                <a:ea typeface="宋体" pitchFamily="2" charset="-122"/>
              </a:rPr>
              <a:t>课程、</a:t>
            </a:r>
            <a:r>
              <a:rPr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2013</a:t>
            </a:r>
            <a:r>
              <a:rPr lang="zh-CN" altLang="en-US" sz="1600" dirty="0" smtClean="0">
                <a:solidFill>
                  <a:srgbClr val="000000"/>
                </a:solidFill>
                <a:ea typeface="宋体" pitchFamily="2" charset="-122"/>
              </a:rPr>
              <a:t>年国家资源共享课；</a:t>
            </a:r>
            <a:endParaRPr lang="en-US" altLang="zh-CN" sz="1600" dirty="0" smtClean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1600" dirty="0" smtClean="0">
                <a:solidFill>
                  <a:srgbClr val="000000"/>
                </a:solidFill>
                <a:ea typeface="宋体" pitchFamily="2" charset="-122"/>
              </a:rPr>
              <a:t>人工智能学院院系平台课；</a:t>
            </a:r>
            <a:endParaRPr lang="en-US" altLang="zh-CN" sz="1600" dirty="0" smtClean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1600" dirty="0" smtClean="0">
                <a:solidFill>
                  <a:srgbClr val="000000"/>
                </a:solidFill>
                <a:ea typeface="宋体" pitchFamily="2" charset="-122"/>
              </a:rPr>
              <a:t>所处课程体系位置及学习路径：</a:t>
            </a:r>
            <a:endParaRPr lang="en-US" altLang="zh-CN" sz="1600" dirty="0" smtClean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1600" dirty="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1600" dirty="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1600" dirty="0" smtClean="0">
              <a:ea typeface="宋体" pitchFamily="2" charset="-122"/>
            </a:endParaRPr>
          </a:p>
        </p:txBody>
      </p:sp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348880"/>
            <a:ext cx="54102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课程学习的挑战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第一门程序设计入门课，学生尚未掌握任何的程序思维与算法逻辑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19088"/>
            <a:ext cx="6948487" cy="563562"/>
          </a:xfrm>
        </p:spPr>
        <p:txBody>
          <a:bodyPr/>
          <a:lstStyle/>
          <a:p>
            <a:r>
              <a:rPr lang="en-US" altLang="zh-CN" smtClean="0">
                <a:latin typeface="黑体" panose="02010609060101010101" pitchFamily="49" charset="-122"/>
                <a:ea typeface="宋体" panose="02010600030101010101" pitchFamily="2" charset="-122"/>
              </a:rPr>
              <a:t>How?(</a:t>
            </a:r>
            <a:r>
              <a:rPr lang="zh-CN" altLang="en-US" smtClean="0">
                <a:latin typeface="黑体" panose="02010609060101010101" pitchFamily="49" charset="-122"/>
                <a:ea typeface="宋体" panose="02010600030101010101" pitchFamily="2" charset="-122"/>
              </a:rPr>
              <a:t>怎样考核</a:t>
            </a:r>
            <a:r>
              <a:rPr lang="en-US" altLang="zh-CN" smtClean="0">
                <a:latin typeface="黑体" panose="02010609060101010101" pitchFamily="49" charset="-122"/>
                <a:ea typeface="宋体" panose="02010600030101010101" pitchFamily="2" charset="-122"/>
              </a:rPr>
              <a:t>)</a:t>
            </a:r>
            <a:endParaRPr lang="zh-CN" altLang="en-US" smtClean="0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6840537" cy="39608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考核方式，形成性考核。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比例分配：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平时（考勤</a:t>
            </a:r>
            <a:r>
              <a:rPr lang="en-US" altLang="zh-CN" sz="1600" dirty="0" smtClean="0"/>
              <a:t>+</a:t>
            </a:r>
            <a:r>
              <a:rPr lang="zh-CN" altLang="en-US" sz="1600" dirty="0"/>
              <a:t>课堂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％，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作业：</a:t>
            </a:r>
            <a:r>
              <a:rPr lang="en-US" altLang="zh-CN" sz="1600" dirty="0" smtClean="0"/>
              <a:t>20%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单元测试：</a:t>
            </a:r>
            <a:r>
              <a:rPr lang="en-US" altLang="zh-CN" sz="1600" dirty="0" smtClean="0"/>
              <a:t>30%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期末笔试：</a:t>
            </a:r>
            <a:r>
              <a:rPr lang="en-US" altLang="zh-CN" sz="1600" dirty="0" smtClean="0"/>
              <a:t>40%</a:t>
            </a:r>
          </a:p>
          <a:p>
            <a:pPr lvl="2">
              <a:lnSpc>
                <a:spcPct val="150000"/>
              </a:lnSpc>
            </a:pP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关于考勤、作业、测试、期末考试的说明</a:t>
            </a:r>
            <a:endParaRPr lang="en-US" altLang="zh-CN" sz="1800" dirty="0" smtClean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什么是程序？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程序：是一组精确地告诉</a:t>
            </a:r>
            <a:r>
              <a:rPr lang="zh-CN" altLang="en-US" b="1" dirty="0" smtClean="0"/>
              <a:t>计算机</a:t>
            </a:r>
            <a:r>
              <a:rPr lang="zh-CN" altLang="en-US" dirty="0" smtClean="0"/>
              <a:t>执行什么操作和什么时候执行操作的一组指令集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r>
              <a:rPr lang="zh-CN" altLang="en-US" b="1" dirty="0"/>
              <a:t>计算机能懂得语言是机器语言，就是一组二进制的编码数字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15810411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两个说不同母语的人的对话方式：</a:t>
            </a:r>
          </a:p>
          <a:p>
            <a:pPr lvl="1" eaLnBrk="1" hangingPunct="1"/>
            <a:r>
              <a:rPr lang="zh-CN" altLang="en-US" smtClean="0"/>
              <a:t>一方学另一方的语言</a:t>
            </a:r>
          </a:p>
          <a:p>
            <a:pPr lvl="1" eaLnBrk="1" hangingPunct="1"/>
            <a:r>
              <a:rPr lang="zh-CN" altLang="en-US" smtClean="0"/>
              <a:t>双方都学习一种第三方语言</a:t>
            </a:r>
          </a:p>
          <a:p>
            <a:pPr eaLnBrk="1" hangingPunct="1"/>
            <a:r>
              <a:rPr lang="zh-CN" altLang="en-US" smtClean="0"/>
              <a:t>人与计算机的对话方式：</a:t>
            </a:r>
          </a:p>
          <a:p>
            <a:pPr lvl="1" eaLnBrk="1" hangingPunct="1"/>
            <a:r>
              <a:rPr lang="zh-CN" altLang="en-US" smtClean="0"/>
              <a:t>计算机学习人的语言（自然语言理解）</a:t>
            </a:r>
          </a:p>
          <a:p>
            <a:pPr lvl="1" eaLnBrk="1" hangingPunct="1"/>
            <a:r>
              <a:rPr lang="zh-CN" altLang="en-US" smtClean="0"/>
              <a:t>人学习计算机的语言</a:t>
            </a:r>
          </a:p>
          <a:p>
            <a:pPr lvl="1" eaLnBrk="1" hangingPunct="1"/>
            <a:r>
              <a:rPr lang="zh-CN" altLang="en-US" smtClean="0"/>
              <a:t>学习第三方语言</a:t>
            </a:r>
          </a:p>
        </p:txBody>
      </p:sp>
      <p:pic>
        <p:nvPicPr>
          <p:cNvPr id="15363" name="Picture 3" descr="j0241567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149725"/>
            <a:ext cx="1776412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4"/>
          <p:cNvSpPr>
            <a:spLocks noGrp="1" noChangeArrowheads="1"/>
          </p:cNvSpPr>
          <p:nvPr/>
        </p:nvSpPr>
        <p:spPr bwMode="auto">
          <a:xfrm>
            <a:off x="1619250" y="476250"/>
            <a:ext cx="5761038" cy="649288"/>
          </a:xfrm>
          <a:prstGeom prst="rect">
            <a:avLst/>
          </a:prstGeom>
          <a:gradFill rotWithShape="1">
            <a:gsLst>
              <a:gs pos="0">
                <a:srgbClr val="446F4F"/>
              </a:gs>
              <a:gs pos="50000">
                <a:srgbClr val="CCF8D8"/>
              </a:gs>
              <a:gs pos="100000">
                <a:srgbClr val="446F4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4000" b="1">
                <a:latin typeface="Verdana" panose="020B0604030504040204" pitchFamily="34" charset="0"/>
              </a:rPr>
              <a:t>人与计算机的对话</a:t>
            </a:r>
          </a:p>
        </p:txBody>
      </p:sp>
    </p:spTree>
    <p:extLst>
      <p:ext uri="{BB962C8B-B14F-4D97-AF65-F5344CB8AC3E}">
        <p14:creationId xmlns:p14="http://schemas.microsoft.com/office/powerpoint/2010/main" val="1861450656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摩尔定律（</a:t>
            </a:r>
            <a:r>
              <a:rPr lang="zh-CN" altLang="en-US" sz="1800" dirty="0" smtClean="0">
                <a:solidFill>
                  <a:srgbClr val="FF0000"/>
                </a:solidFill>
              </a:rPr>
              <a:t>硬件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>
                <a:latin typeface="Palatino Linotype" panose="02040502050505030304" pitchFamily="18" charset="0"/>
                <a:ea typeface="楷体" panose="02010609060101010101" pitchFamily="49" charset="-122"/>
              </a:rPr>
              <a:t>单位面积集成电路上可容纳晶体管的数量约每两年翻一倍</a:t>
            </a:r>
            <a:endParaRPr lang="zh-CN" altLang="en-US" sz="1800" dirty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800" dirty="0">
                <a:cs typeface="+mn-cs"/>
                <a:hlinkClick r:id="rId2"/>
              </a:rPr>
              <a:t>程序设计语言</a:t>
            </a:r>
            <a:r>
              <a:rPr lang="zh-CN" altLang="en-US" sz="1800" dirty="0">
                <a:cs typeface="+mn-cs"/>
              </a:rPr>
              <a:t>的发展经历了从</a:t>
            </a:r>
            <a:r>
              <a:rPr lang="zh-CN" altLang="en-US" sz="1800" dirty="0">
                <a:cs typeface="+mn-cs"/>
                <a:hlinkClick r:id="rId3"/>
              </a:rPr>
              <a:t>机器语言</a:t>
            </a:r>
            <a:r>
              <a:rPr lang="zh-CN" altLang="en-US" sz="1800" dirty="0">
                <a:cs typeface="+mn-cs"/>
              </a:rPr>
              <a:t>、</a:t>
            </a:r>
            <a:r>
              <a:rPr lang="zh-CN" altLang="en-US" sz="1800" dirty="0">
                <a:cs typeface="+mn-cs"/>
                <a:hlinkClick r:id="rId4"/>
              </a:rPr>
              <a:t>汇编语言</a:t>
            </a:r>
            <a:r>
              <a:rPr lang="zh-CN" altLang="en-US" sz="1800" dirty="0">
                <a:cs typeface="+mn-cs"/>
              </a:rPr>
              <a:t>到</a:t>
            </a:r>
            <a:r>
              <a:rPr lang="zh-CN" altLang="en-US" sz="1800" u="sng" dirty="0">
                <a:solidFill>
                  <a:schemeClr val="tx1">
                    <a:lumMod val="60000"/>
                    <a:lumOff val="40000"/>
                  </a:schemeClr>
                </a:solidFill>
                <a:cs typeface="+mn-cs"/>
              </a:rPr>
              <a:t>高级语言</a:t>
            </a:r>
            <a:r>
              <a:rPr lang="zh-CN" altLang="en-US" sz="1800" dirty="0">
                <a:cs typeface="+mn-cs"/>
              </a:rPr>
              <a:t>的</a:t>
            </a:r>
            <a:r>
              <a:rPr lang="zh-CN" altLang="en-US" sz="1800" dirty="0" smtClean="0">
                <a:cs typeface="+mn-cs"/>
              </a:rPr>
              <a:t>历程（</a:t>
            </a:r>
            <a:r>
              <a:rPr lang="zh-CN" altLang="en-US" sz="1800" dirty="0" smtClean="0">
                <a:solidFill>
                  <a:srgbClr val="FF0000"/>
                </a:solidFill>
                <a:cs typeface="+mn-cs"/>
              </a:rPr>
              <a:t>软件</a:t>
            </a:r>
            <a:r>
              <a:rPr lang="zh-CN" altLang="en-US" sz="1800" dirty="0" smtClean="0">
                <a:cs typeface="+mn-cs"/>
              </a:rPr>
              <a:t>）</a:t>
            </a:r>
            <a:endParaRPr lang="en-US" altLang="zh-CN" sz="1800" dirty="0" smtClean="0">
              <a:cs typeface="+mn-cs"/>
            </a:endParaRPr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dirty="0" smtClean="0">
              <a:cs typeface="+mn-cs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38101408"/>
              </p:ext>
            </p:extLst>
          </p:nvPr>
        </p:nvGraphicFramePr>
        <p:xfrm>
          <a:off x="1331640" y="2420888"/>
          <a:ext cx="7560840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13753044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 主题 2">
      <a:dk1>
        <a:srgbClr val="093575"/>
      </a:dk1>
      <a:lt1>
        <a:srgbClr val="FFFFFF"/>
      </a:lt1>
      <a:dk2>
        <a:srgbClr val="000066"/>
      </a:dk2>
      <a:lt2>
        <a:srgbClr val="808080"/>
      </a:lt2>
      <a:accent1>
        <a:srgbClr val="4B92E1"/>
      </a:accent1>
      <a:accent2>
        <a:srgbClr val="99CCFF"/>
      </a:accent2>
      <a:accent3>
        <a:srgbClr val="FFFFFF"/>
      </a:accent3>
      <a:accent4>
        <a:srgbClr val="062C63"/>
      </a:accent4>
      <a:accent5>
        <a:srgbClr val="B1C7EE"/>
      </a:accent5>
      <a:accent6>
        <a:srgbClr val="8AB9E7"/>
      </a:accent6>
      <a:hlink>
        <a:srgbClr val="0066CC"/>
      </a:hlink>
      <a:folHlink>
        <a:srgbClr val="AF67FF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Java面向对象程序设计_概论（4学时）.ppt [兼容模式]" id="{99CDF118-54E3-43AF-8E50-A1252EFC194E}" vid="{CFE3E24E-AD5B-41BE-B739-75F615979018}"/>
    </a:ext>
  </a:extLst>
</a:theme>
</file>

<file path=ppt/theme/theme2.xml><?xml version="1.0" encoding="utf-8"?>
<a:theme xmlns:a="http://schemas.openxmlformats.org/drawingml/2006/main" name="223TGp_edu_light_v2">
  <a:themeElements>
    <a:clrScheme name="223TGp_edu_light_v2 3">
      <a:dk1>
        <a:srgbClr val="000000"/>
      </a:dk1>
      <a:lt1>
        <a:srgbClr val="FFFFFF"/>
      </a:lt1>
      <a:dk2>
        <a:srgbClr val="7A4832"/>
      </a:dk2>
      <a:lt2>
        <a:srgbClr val="DDDDDD"/>
      </a:lt2>
      <a:accent1>
        <a:srgbClr val="A18537"/>
      </a:accent1>
      <a:accent2>
        <a:srgbClr val="518D47"/>
      </a:accent2>
      <a:accent3>
        <a:srgbClr val="FFFFFF"/>
      </a:accent3>
      <a:accent4>
        <a:srgbClr val="000000"/>
      </a:accent4>
      <a:accent5>
        <a:srgbClr val="CDC2AE"/>
      </a:accent5>
      <a:accent6>
        <a:srgbClr val="497F3F"/>
      </a:accent6>
      <a:hlink>
        <a:srgbClr val="844B91"/>
      </a:hlink>
      <a:folHlink>
        <a:srgbClr val="90A8B0"/>
      </a:folHlink>
    </a:clrScheme>
    <a:fontScheme name="223TGp_edu_light_v2">
      <a:majorFont>
        <a:latin typeface="华文中宋"/>
        <a:ea typeface="华文中宋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23TGp_edu_light_v2 1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3TGp_edu_light_v2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3TGp_edu_light_v2 3">
        <a:dk1>
          <a:srgbClr val="000000"/>
        </a:dk1>
        <a:lt1>
          <a:srgbClr val="FFFFFF"/>
        </a:lt1>
        <a:dk2>
          <a:srgbClr val="7A4832"/>
        </a:dk2>
        <a:lt2>
          <a:srgbClr val="DDDDDD"/>
        </a:lt2>
        <a:accent1>
          <a:srgbClr val="A18537"/>
        </a:accent1>
        <a:accent2>
          <a:srgbClr val="518D47"/>
        </a:accent2>
        <a:accent3>
          <a:srgbClr val="FFFFFF"/>
        </a:accent3>
        <a:accent4>
          <a:srgbClr val="000000"/>
        </a:accent4>
        <a:accent5>
          <a:srgbClr val="CDC2AE"/>
        </a:accent5>
        <a:accent6>
          <a:srgbClr val="497F3F"/>
        </a:accent6>
        <a:hlink>
          <a:srgbClr val="844B91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Java面向对象程序设计_概论（4学时）.ppt [兼容模式]" id="{99CDF118-54E3-43AF-8E50-A1252EFC194E}" vid="{9B9110AC-8877-4035-850F-19B86AE30829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Java面向对象程序设计_概论（4学时）</Template>
  <TotalTime>1080</TotalTime>
  <Words>1943</Words>
  <Application>Microsoft Office PowerPoint</Application>
  <PresentationFormat>全屏显示(4:3)</PresentationFormat>
  <Paragraphs>304</Paragraphs>
  <Slides>34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PowerPoint Template</vt:lpstr>
      <vt:lpstr>223TGp_edu_light_v2</vt:lpstr>
      <vt:lpstr>程序设计基础（ Java ）</vt:lpstr>
      <vt:lpstr>内容提要</vt:lpstr>
      <vt:lpstr>关于专业</vt:lpstr>
      <vt:lpstr>关于课程</vt:lpstr>
      <vt:lpstr>课程学习的挑战</vt:lpstr>
      <vt:lpstr>How?(怎样考核)</vt:lpstr>
      <vt:lpstr>什么是程序？</vt:lpstr>
      <vt:lpstr>PowerPoint 演示文稿</vt:lpstr>
      <vt:lpstr>计算机的发展</vt:lpstr>
      <vt:lpstr>程序语言发展的四个里程碑</vt:lpstr>
      <vt:lpstr>示例：计算1+1</vt:lpstr>
      <vt:lpstr>编译运行</vt:lpstr>
      <vt:lpstr>解释运行</vt:lpstr>
      <vt:lpstr>各种程序语言的侧重点</vt:lpstr>
      <vt:lpstr>截止2019各种语言排行榜</vt:lpstr>
      <vt:lpstr>Java大型网站应用实例——天猫商城</vt:lpstr>
      <vt:lpstr>Java桌面应用实例——Eclipse开发工具</vt:lpstr>
      <vt:lpstr>Java移动应用实例—“我的世界”Android版</vt:lpstr>
      <vt:lpstr>PowerPoint 演示文稿</vt:lpstr>
      <vt:lpstr>课程主要内容与教材说明</vt:lpstr>
      <vt:lpstr>Java入门绪论</vt:lpstr>
      <vt:lpstr>Java语言的诞生</vt:lpstr>
      <vt:lpstr>Java版本发展历程</vt:lpstr>
      <vt:lpstr>How？——Java开发过程</vt:lpstr>
      <vt:lpstr>第一个Java程序</vt:lpstr>
      <vt:lpstr>几个重要概念</vt:lpstr>
      <vt:lpstr>JDK</vt:lpstr>
      <vt:lpstr>Java语言的平台无关性（移植性）</vt:lpstr>
      <vt:lpstr>使用Eclipse开发HelloWorld程序</vt:lpstr>
      <vt:lpstr>Java程序的基本结构分析</vt:lpstr>
      <vt:lpstr>Java输出语句</vt:lpstr>
      <vt:lpstr>作业</vt:lpstr>
      <vt:lpstr>练习</vt:lpstr>
      <vt:lpstr>总结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Java面向对象程序设计</dc:title>
  <dc:creator>meiyu</dc:creator>
  <cp:lastModifiedBy>adminn</cp:lastModifiedBy>
  <cp:revision>102</cp:revision>
  <dcterms:created xsi:type="dcterms:W3CDTF">2018-09-03T07:17:26Z</dcterms:created>
  <dcterms:modified xsi:type="dcterms:W3CDTF">2020-09-29T08:46:37Z</dcterms:modified>
</cp:coreProperties>
</file>