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40"/>
  </p:notesMasterIdLst>
  <p:sldIdLst>
    <p:sldId id="256" r:id="rId3"/>
    <p:sldId id="443" r:id="rId4"/>
    <p:sldId id="549" r:id="rId5"/>
    <p:sldId id="478" r:id="rId6"/>
    <p:sldId id="482" r:id="rId7"/>
    <p:sldId id="539" r:id="rId8"/>
    <p:sldId id="540" r:id="rId9"/>
    <p:sldId id="544" r:id="rId10"/>
    <p:sldId id="545" r:id="rId11"/>
    <p:sldId id="546" r:id="rId12"/>
    <p:sldId id="547" r:id="rId13"/>
    <p:sldId id="508" r:id="rId14"/>
    <p:sldId id="541" r:id="rId15"/>
    <p:sldId id="542" r:id="rId16"/>
    <p:sldId id="543" r:id="rId17"/>
    <p:sldId id="481" r:id="rId18"/>
    <p:sldId id="532" r:id="rId19"/>
    <p:sldId id="486" r:id="rId20"/>
    <p:sldId id="528" r:id="rId21"/>
    <p:sldId id="509" r:id="rId22"/>
    <p:sldId id="530" r:id="rId23"/>
    <p:sldId id="516" r:id="rId24"/>
    <p:sldId id="552" r:id="rId25"/>
    <p:sldId id="551" r:id="rId26"/>
    <p:sldId id="553" r:id="rId27"/>
    <p:sldId id="533" r:id="rId28"/>
    <p:sldId id="522" r:id="rId29"/>
    <p:sldId id="550" r:id="rId30"/>
    <p:sldId id="518" r:id="rId31"/>
    <p:sldId id="525" r:id="rId32"/>
    <p:sldId id="537" r:id="rId33"/>
    <p:sldId id="538" r:id="rId34"/>
    <p:sldId id="498" r:id="rId35"/>
    <p:sldId id="502" r:id="rId36"/>
    <p:sldId id="503" r:id="rId37"/>
    <p:sldId id="504" r:id="rId38"/>
    <p:sldId id="50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DA9"/>
    <a:srgbClr val="990000"/>
    <a:srgbClr val="DDDDDD"/>
    <a:srgbClr val="9FB3AD"/>
    <a:srgbClr val="6F9DB7"/>
    <a:srgbClr val="98BAAF"/>
    <a:srgbClr val="7A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59" autoAdjust="0"/>
  </p:normalViewPr>
  <p:slideViewPr>
    <p:cSldViewPr>
      <p:cViewPr varScale="1">
        <p:scale>
          <a:sx n="76" d="100"/>
          <a:sy n="76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0437B1B-B631-45F6-B54F-56062687DAE8}" type="datetimeFigureOut">
              <a:rPr lang="zh-CN" altLang="en-US"/>
              <a:pPr>
                <a:defRPr/>
              </a:pPr>
              <a:t>2020-10-11</a:t>
            </a:fld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effectLst/>
              </a:defRPr>
            </a:lvl1pPr>
          </a:lstStyle>
          <a:p>
            <a:pPr>
              <a:defRPr/>
            </a:pPr>
            <a:fld id="{43E884F8-4DE7-45DA-BC5B-33ACC9EAE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1</a:t>
            </a:r>
            <a:r>
              <a:rPr lang="zh-CN" altLang="en-US" smtClean="0">
                <a:latin typeface="Calibri" panose="020F0502020204030204" pitchFamily="34" charset="0"/>
              </a:rPr>
              <a:t>、以每一次课（</a:t>
            </a:r>
            <a:r>
              <a:rPr lang="en-US" altLang="zh-CN" smtClean="0">
                <a:latin typeface="Calibri" panose="020F0502020204030204" pitchFamily="34" charset="0"/>
              </a:rPr>
              <a:t>2</a:t>
            </a:r>
            <a:r>
              <a:rPr lang="zh-CN" altLang="en-US" smtClean="0">
                <a:latin typeface="Calibri" panose="020F0502020204030204" pitchFamily="34" charset="0"/>
              </a:rPr>
              <a:t>节课）为单元。 </a:t>
            </a:r>
          </a:p>
        </p:txBody>
      </p:sp>
    </p:spTree>
    <p:extLst>
      <p:ext uri="{BB962C8B-B14F-4D97-AF65-F5344CB8AC3E}">
        <p14:creationId xmlns:p14="http://schemas.microsoft.com/office/powerpoint/2010/main" val="35787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84F8-4DE7-45DA-BC5B-33ACC9EAEA0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91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84F8-4DE7-45DA-BC5B-33ACC9EAEA0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82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84F8-4DE7-45DA-BC5B-33ACC9EAEA0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66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3284538"/>
            <a:ext cx="9153525" cy="1509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619250" y="45085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Picture 13" descr="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89588"/>
            <a:ext cx="45370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615184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47664" y="4581128"/>
            <a:ext cx="7086600" cy="50405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163721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C7808-61A9-4A05-992E-02BF9244D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0745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8776-527D-4474-B9BA-E1AAD4776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88345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E1D0-BE0C-4D67-9BB5-79B1BD18B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1254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494D-1447-40D8-86B5-9601F5575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42078"/>
      </p:ext>
    </p:extLst>
  </p:cSld>
  <p:clrMapOvr>
    <a:masterClrMapping/>
  </p:clrMapOvr>
  <p:transition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E39B-F211-4CA9-B828-D87C05BDC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95880"/>
      </p:ext>
    </p:extLst>
  </p:cSld>
  <p:clrMapOvr>
    <a:masterClrMapping/>
  </p:clrMapOvr>
  <p:transition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30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851650" cy="596900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781300"/>
            <a:ext cx="4824412" cy="5032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E84846-C4A7-4FA1-8F1A-940FD321B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3531-60B8-4167-9D5B-8E20AC841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1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2585-3E3D-4908-87CF-A73B66063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5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E6EC-92E3-4716-915D-E689D628E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6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4982-7D14-43CF-9699-53F47DB4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73063" y="400050"/>
            <a:ext cx="454025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34975" y="574675"/>
            <a:ext cx="331788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19088"/>
            <a:ext cx="6949008" cy="56356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D0A45-8F72-4E46-9645-292199DA7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160483"/>
      </p:ext>
    </p:extLst>
  </p:cSld>
  <p:clrMapOvr>
    <a:masterClrMapping/>
  </p:clrMapOvr>
  <p:transition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E9A8-105E-4AB3-859A-B50DAF53E7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41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9A6EF-0C97-45A2-A2ED-7625050B4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9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A8B8-0CC0-44DB-8B8C-27B1EB06B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19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9D38-9666-4EB4-9C84-BC5ED021D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28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0046-21AF-4268-A207-BF150778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5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33375"/>
            <a:ext cx="2125662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22935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B9E7-8BD0-47DA-9623-C6EE6EA2A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2A3B-260E-459E-8183-CABB05F9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915143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4D4-846A-4D97-8202-448B9A7AB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59653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ABB6-2FA3-4397-B3D8-AD9F959B1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17713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CFCE-0ECC-41AD-8964-C86E516F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2000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6A71A-D6A0-49C5-8756-ED613C46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1552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E39A-38CC-4941-8D03-E940D44AA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0888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385A-C90C-4EE9-A151-73F3B5DA1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46407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9C55A7-4833-4A52-A6C5-08887891F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4" name="Picture 12" descr="to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02363"/>
            <a:ext cx="31321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</p:sldLayoutIdLst>
  <p:transition>
    <p:circl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667E0F-E50E-40C9-A29D-967E7969E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9388" y="333375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5" descr="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310313"/>
            <a:ext cx="4651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813"/>
            <a:ext cx="9251950" cy="101282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程序设计基础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581525"/>
            <a:ext cx="7086600" cy="503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smtClean="0">
                <a:latin typeface="Arial" panose="020B0604020202020204" pitchFamily="34" charset="0"/>
              </a:rPr>
              <a:t>深圳职业技术学院：软件技术专业</a:t>
            </a:r>
            <a:endParaRPr lang="en-US" altLang="zh-CN" sz="2000" smtClean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white">
          <a:xfrm>
            <a:off x="0" y="3500438"/>
            <a:ext cx="92519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语言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-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数据类型，变量，输入输出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代码的位置可以调换吗？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ComputerArea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	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	 double </a:t>
            </a:r>
            <a:r>
              <a:rPr lang="en-US" altLang="zh-CN" dirty="0" smtClean="0"/>
              <a:t>area=3.14*r*r;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 </a:t>
            </a:r>
            <a:r>
              <a:rPr lang="en-US" altLang="zh-CN" dirty="0" err="1"/>
              <a:t>int</a:t>
            </a:r>
            <a:r>
              <a:rPr lang="en-US" altLang="zh-CN" dirty="0"/>
              <a:t> r=10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		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(area);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987824" y="50851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变量必须先定义后使用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6457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可以这样写吗？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ComputerArea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	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	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r;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 double area=3.14*r*r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r=10;</a:t>
            </a:r>
          </a:p>
          <a:p>
            <a:pPr marL="0" indent="0">
              <a:buNone/>
            </a:pPr>
            <a:r>
              <a:rPr lang="en-US" altLang="zh-CN" dirty="0" smtClean="0"/>
              <a:t>			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(area);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987824" y="50851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变量在使用前必须赋值</a:t>
            </a:r>
          </a:p>
        </p:txBody>
      </p:sp>
    </p:spTree>
    <p:extLst>
      <p:ext uri="{BB962C8B-B14F-4D97-AF65-F5344CB8AC3E}">
        <p14:creationId xmlns:p14="http://schemas.microsoft.com/office/powerpoint/2010/main" val="160657307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200800" cy="609600"/>
          </a:xfrm>
        </p:spPr>
        <p:txBody>
          <a:bodyPr/>
          <a:lstStyle/>
          <a:p>
            <a:pPr eaLnBrk="1" hangingPunct="1"/>
            <a:r>
              <a:rPr lang="zh-CN" altLang="en-US" sz="2800" b="0" dirty="0" smtClean="0">
                <a:ea typeface="宋体" panose="02010600030101010101" pitchFamily="2" charset="-122"/>
              </a:rPr>
              <a:t>标识符命名规则</a:t>
            </a:r>
            <a:r>
              <a:rPr lang="en-US" altLang="zh-CN" sz="2800" b="0" dirty="0" smtClean="0">
                <a:ea typeface="宋体" panose="02010600030101010101" pitchFamily="2" charset="-122"/>
              </a:rPr>
              <a:t>(</a:t>
            </a:r>
            <a:r>
              <a:rPr lang="zh-CN" altLang="en-US" sz="2800" b="0" dirty="0" smtClean="0">
                <a:ea typeface="宋体" panose="02010600030101010101" pitchFamily="2" charset="-122"/>
              </a:rPr>
              <a:t>“正确的”与“好的”）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455513" y="870248"/>
            <a:ext cx="8281987" cy="555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1pPr>
            <a:lvl2pPr marL="742950" indent="-28575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2pPr>
            <a:lvl3pPr marL="11430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3pPr>
            <a:lvl4pPr marL="16002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4pPr>
            <a:lvl5pPr marL="2057400" indent="-228600"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ucida Sans Unicode" panose="020B0602030504020204" pitchFamily="34" charset="0"/>
                <a:ea typeface="Gulim" pitchFamily="34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变量的名字可以随意取吗？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字母、数字、下划线和美元符号组成，第一个字符不能为数字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1800" b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以下标识符是否合法？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 area, radius, </a:t>
            </a:r>
            <a:r>
              <a:rPr lang="en-US" altLang="zh-CN" sz="1800" b="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showMessageDialog</a:t>
            </a:r>
            <a:r>
              <a: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2A, 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d+4 , _add,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-plus,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8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User&amp;name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user name, public </a:t>
            </a:r>
          </a:p>
          <a:p>
            <a:pPr marL="285750" lvl="1"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标识符不能是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的关键字和保留字。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区分大小写</a:t>
            </a:r>
            <a:endParaRPr lang="en-US" altLang="zh-CN" sz="1800" b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好的命名应该“望文生意”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59731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001000" cy="39084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400" dirty="0" smtClean="0"/>
              <a:t> 下列不能作为</a:t>
            </a:r>
            <a:r>
              <a:rPr lang="en-US" altLang="zh-CN" sz="3400" dirty="0" smtClean="0"/>
              <a:t>Java</a:t>
            </a:r>
            <a:r>
              <a:rPr lang="zh-CN" altLang="en-US" sz="3400" dirty="0" smtClean="0"/>
              <a:t>语言标识符的是</a:t>
            </a:r>
            <a:r>
              <a:rPr lang="en-US" altLang="zh-CN" sz="3400" dirty="0" smtClean="0"/>
              <a:t>_____</a:t>
            </a:r>
            <a:r>
              <a:rPr lang="zh-CN" altLang="en-US" sz="3400" dirty="0" smtClean="0"/>
              <a:t>。</a:t>
            </a:r>
          </a:p>
          <a:p>
            <a:pPr marL="0" indent="0">
              <a:buNone/>
            </a:pPr>
            <a:r>
              <a:rPr lang="zh-CN" altLang="en-US" sz="3400" dirty="0" smtClean="0"/>
              <a:t>  </a:t>
            </a:r>
            <a:r>
              <a:rPr lang="en-US" altLang="zh-CN" sz="3400" dirty="0" smtClean="0"/>
              <a:t>A) _char</a:t>
            </a:r>
          </a:p>
          <a:p>
            <a:pPr marL="0" indent="0">
              <a:buNone/>
            </a:pPr>
            <a:r>
              <a:rPr lang="en-US" altLang="zh-CN" sz="3400" dirty="0" smtClean="0"/>
              <a:t>  B) M!</a:t>
            </a:r>
          </a:p>
          <a:p>
            <a:pPr marL="0" indent="0">
              <a:buNone/>
            </a:pPr>
            <a:r>
              <a:rPr lang="en-US" altLang="zh-CN" sz="3400" dirty="0" smtClean="0"/>
              <a:t>  C) </a:t>
            </a:r>
            <a:r>
              <a:rPr lang="en-US" altLang="zh-CN" sz="3400" dirty="0" err="1" smtClean="0"/>
              <a:t>abc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  D) </a:t>
            </a:r>
            <a:r>
              <a:rPr lang="en-US" altLang="zh-CN" sz="3400" dirty="0" err="1" smtClean="0"/>
              <a:t>A_B_c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标识符的合法性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66560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400" dirty="0" smtClean="0"/>
              <a:t>下列选项中，可以作为</a:t>
            </a:r>
            <a:r>
              <a:rPr lang="en-US" altLang="zh-CN" sz="3400" dirty="0" smtClean="0"/>
              <a:t>Java</a:t>
            </a:r>
            <a:r>
              <a:rPr lang="zh-CN" altLang="en-US" sz="3400" dirty="0" smtClean="0"/>
              <a:t>语言标识符的是</a:t>
            </a:r>
            <a:r>
              <a:rPr lang="en-US" altLang="zh-CN" sz="3400" dirty="0" smtClean="0"/>
              <a:t>____</a:t>
            </a:r>
            <a:r>
              <a:rPr lang="zh-CN" altLang="en-US" sz="3400" dirty="0" smtClean="0"/>
              <a:t>。</a:t>
            </a:r>
          </a:p>
          <a:p>
            <a:pPr marL="0" indent="0">
              <a:buNone/>
            </a:pPr>
            <a:r>
              <a:rPr lang="zh-CN" altLang="en-US" sz="3400" dirty="0" smtClean="0"/>
              <a:t>    </a:t>
            </a:r>
            <a:r>
              <a:rPr lang="en-US" altLang="zh-CN" sz="3400" dirty="0" smtClean="0"/>
              <a:t>A)  </a:t>
            </a:r>
            <a:r>
              <a:rPr lang="en-US" altLang="zh-CN" sz="3400" dirty="0" err="1" smtClean="0"/>
              <a:t>a.b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    B)  3day</a:t>
            </a:r>
          </a:p>
          <a:p>
            <a:pPr marL="0" indent="0">
              <a:buNone/>
            </a:pPr>
            <a:r>
              <a:rPr lang="en-US" altLang="zh-CN" sz="3400" dirty="0" smtClean="0"/>
              <a:t>    C)  </a:t>
            </a:r>
            <a:r>
              <a:rPr lang="en-US" altLang="zh-CN" sz="3400" dirty="0" err="1" smtClean="0"/>
              <a:t>iage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en-US" altLang="zh-CN" sz="3400" dirty="0" smtClean="0"/>
              <a:t>    D)  #</a:t>
            </a:r>
            <a:r>
              <a:rPr lang="en-US" altLang="zh-CN" sz="3400" dirty="0" err="1" smtClean="0"/>
              <a:t>abc</a:t>
            </a:r>
            <a:r>
              <a:rPr lang="en-US" altLang="zh-CN" sz="3400" dirty="0" smtClean="0"/>
              <a:t>_</a:t>
            </a:r>
            <a:endParaRPr lang="zh-CN" altLang="en-US" sz="3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标识符的合法性</a:t>
            </a:r>
          </a:p>
        </p:txBody>
      </p:sp>
    </p:spTree>
    <p:extLst>
      <p:ext uri="{BB962C8B-B14F-4D97-AF65-F5344CB8AC3E}">
        <p14:creationId xmlns:p14="http://schemas.microsoft.com/office/powerpoint/2010/main" val="183182755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标识符的合法性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001000" cy="41764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/>
              <a:t>下列选项中，可以作为</a:t>
            </a:r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语言标识符的是</a:t>
            </a:r>
            <a:r>
              <a:rPr lang="en-US" altLang="zh-CN" sz="3200" dirty="0"/>
              <a:t>____</a:t>
            </a:r>
            <a:r>
              <a:rPr lang="zh-CN" altLang="en-US" sz="3200" dirty="0"/>
              <a:t>。</a:t>
            </a:r>
            <a:endParaRPr lang="zh-CN" altLang="en-US" sz="3200" b="1" dirty="0" smtClean="0"/>
          </a:p>
          <a:p>
            <a:pPr marL="0" indent="0">
              <a:buNone/>
            </a:pPr>
            <a:r>
              <a:rPr lang="zh-CN" altLang="en-US" sz="3400" b="1" dirty="0" smtClean="0"/>
              <a:t>  </a:t>
            </a:r>
            <a:r>
              <a:rPr lang="en-US" altLang="zh-CN" sz="3400" b="1" dirty="0" smtClean="0"/>
              <a:t>A) 2age</a:t>
            </a:r>
          </a:p>
          <a:p>
            <a:pPr marL="0" indent="0">
              <a:buNone/>
            </a:pPr>
            <a:r>
              <a:rPr lang="en-US" altLang="zh-CN" sz="3400" b="1" dirty="0" smtClean="0"/>
              <a:t>  B) $2</a:t>
            </a:r>
          </a:p>
          <a:p>
            <a:pPr marL="0" indent="0">
              <a:buNone/>
            </a:pPr>
            <a:r>
              <a:rPr lang="en-US" altLang="zh-CN" sz="3400" b="1" dirty="0" smtClean="0"/>
              <a:t>  C) year2002</a:t>
            </a:r>
          </a:p>
          <a:p>
            <a:pPr marL="0" indent="0">
              <a:buNone/>
            </a:pPr>
            <a:r>
              <a:rPr lang="en-US" altLang="zh-CN" sz="3400" b="1" dirty="0" smtClean="0"/>
              <a:t>  D) abc-1</a:t>
            </a:r>
            <a:endParaRPr lang="zh-CN" altLang="en-US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108960209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保留字</a:t>
            </a:r>
          </a:p>
        </p:txBody>
      </p:sp>
      <p:graphicFrame>
        <p:nvGraphicFramePr>
          <p:cNvPr id="8195" name="内容占位符 8194"/>
          <p:cNvGraphicFramePr>
            <a:graphicFrameLocks noGrp="1"/>
          </p:cNvGraphicFramePr>
          <p:nvPr>
            <p:ph idx="4294967295"/>
          </p:nvPr>
        </p:nvGraphicFramePr>
        <p:xfrm>
          <a:off x="647700" y="1449388"/>
          <a:ext cx="7883525" cy="4498975"/>
        </p:xfrm>
        <a:graphic>
          <a:graphicData uri="http://schemas.openxmlformats.org/drawingml/2006/table">
            <a:tbl>
              <a:tblPr/>
              <a:tblGrid>
                <a:gridCol w="1462088"/>
                <a:gridCol w="1309687"/>
                <a:gridCol w="1620838"/>
                <a:gridCol w="1547812"/>
                <a:gridCol w="1943100"/>
              </a:tblGrid>
              <a:tr h="466725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abstract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continue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for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new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switch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assert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default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if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package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synchronized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boolean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do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goto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private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this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break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double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implements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protected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throw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byte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else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import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public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throws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case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enum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instanceof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return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transient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catch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extends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int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short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try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2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char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final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interface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static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void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class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finally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long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strictfp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volatile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const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float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native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super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lvl="0" indent="-469900" eaLnBrk="1" hangingPunct="1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LucidaSans-Typewriter"/>
                        </a:rPr>
                        <a:t>while</a:t>
                      </a:r>
                      <a:endPara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36006" marB="360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24519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实战</a:t>
            </a:r>
          </a:p>
        </p:txBody>
      </p:sp>
      <p:sp>
        <p:nvSpPr>
          <p:cNvPr id="5122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sz="1800" dirty="0"/>
              <a:t>小</a:t>
            </a:r>
            <a:r>
              <a:rPr lang="zh-CN" altLang="en-US" sz="1800" dirty="0" smtClean="0"/>
              <a:t>明、景天和婷婷三个常在一起玩游戏，有一天，小明带来一杯雪碧，而婷婷带来一杯可乐。景天看了看他俩的饮料，突然问道：你俩把饮料对换，但各自的杯子不变，该怎么办？</a:t>
            </a:r>
            <a:endParaRPr lang="en-US" altLang="zh-CN" sz="1800" dirty="0" smtClean="0"/>
          </a:p>
          <a:p>
            <a:pPr marL="0" indent="0" eaLnBrk="1" hangingPunct="1">
              <a:buNone/>
            </a:pPr>
            <a:endParaRPr lang="en-US" altLang="zh-CN" dirty="0"/>
          </a:p>
          <a:p>
            <a:r>
              <a:rPr lang="zh-CN" altLang="en-US" dirty="0"/>
              <a:t>问题</a:t>
            </a:r>
            <a:r>
              <a:rPr lang="zh-CN" altLang="en-US" dirty="0" smtClean="0"/>
              <a:t>转换，编程实现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sz="1600" dirty="0" smtClean="0"/>
              <a:t>把小明和婷婷的杯子分别用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表示，雪碧和可乐定义为变量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中存储的数值</a:t>
            </a:r>
            <a:endParaRPr lang="en-US" altLang="zh-CN" sz="1600" dirty="0" smtClean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075025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常量</a:t>
            </a:r>
          </a:p>
        </p:txBody>
      </p:sp>
      <p:sp>
        <p:nvSpPr>
          <p:cNvPr id="13315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u="sng" dirty="0" smtClean="0"/>
              <a:t>常量</a:t>
            </a:r>
            <a:r>
              <a:rPr lang="en-US" altLang="zh-CN" dirty="0" smtClean="0"/>
              <a:t>(constant)</a:t>
            </a:r>
            <a:r>
              <a:rPr lang="zh-CN" altLang="en-US" dirty="0" smtClean="0"/>
              <a:t>是一旦初始化后就不能再改变的数据。</a:t>
            </a:r>
          </a:p>
          <a:p>
            <a:pPr eaLnBrk="1" hangingPunct="1"/>
            <a:r>
              <a:rPr lang="zh-CN" altLang="en-US" dirty="0" smtClean="0"/>
              <a:t>语法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Lucida Sans Unicode" panose="020B0602030504020204" pitchFamily="34" charset="0"/>
              </a:rPr>
              <a:t>final </a:t>
            </a:r>
            <a:r>
              <a:rPr lang="en-US" altLang="zh-CN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dirty="0" smtClean="0">
                <a:latin typeface="Lucida Sans Unicode" panose="020B0602030504020204" pitchFamily="34" charset="0"/>
              </a:rPr>
              <a:t> CONSTANT_NAME = value;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例如：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final double PI = 3.14159;</a:t>
            </a:r>
          </a:p>
          <a:p>
            <a:pPr eaLnBrk="1" hangingPunct="1"/>
            <a:r>
              <a:rPr lang="zh-CN" altLang="en-US" dirty="0" smtClean="0"/>
              <a:t>使用常量的好处</a:t>
            </a:r>
          </a:p>
          <a:p>
            <a:pPr lvl="1" eaLnBrk="1" hangingPunct="1"/>
            <a:r>
              <a:rPr lang="zh-CN" altLang="en-US" dirty="0" smtClean="0"/>
              <a:t>避免重复输入</a:t>
            </a:r>
          </a:p>
          <a:p>
            <a:pPr lvl="1" eaLnBrk="1" hangingPunct="1"/>
            <a:r>
              <a:rPr lang="zh-CN" altLang="en-US" dirty="0" smtClean="0"/>
              <a:t>便于程序修改</a:t>
            </a:r>
          </a:p>
          <a:p>
            <a:pPr lvl="1" eaLnBrk="1" hangingPunct="1"/>
            <a:r>
              <a:rPr lang="zh-CN" altLang="en-US" dirty="0" smtClean="0"/>
              <a:t>便于程序阅读</a:t>
            </a: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Example:ComputeAreaConst.java</a:t>
            </a:r>
          </a:p>
        </p:txBody>
      </p:sp>
    </p:spTree>
    <p:extLst>
      <p:ext uri="{BB962C8B-B14F-4D97-AF65-F5344CB8AC3E}">
        <p14:creationId xmlns:p14="http://schemas.microsoft.com/office/powerpoint/2010/main" val="58155363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实战</a:t>
            </a:r>
          </a:p>
        </p:txBody>
      </p:sp>
      <p:sp>
        <p:nvSpPr>
          <p:cNvPr id="5122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编写程序计算圆的面积与周长，并输出面积与周长值，要求：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、圆的半径</a:t>
            </a:r>
            <a:r>
              <a:rPr lang="zh-CN" altLang="en-US" smtClean="0"/>
              <a:t>定义</a:t>
            </a:r>
            <a:r>
              <a:rPr lang="zh-CN" altLang="en-US" smtClean="0"/>
              <a:t>为双精度型</a:t>
            </a:r>
            <a:r>
              <a:rPr lang="zh-CN" altLang="en-US" dirty="0" smtClean="0"/>
              <a:t>，如半径为</a:t>
            </a:r>
            <a:r>
              <a:rPr lang="en-US" altLang="zh-CN" dirty="0" smtClean="0"/>
              <a:t>12.5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  double 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PI</a:t>
            </a:r>
            <a:r>
              <a:rPr lang="zh-CN" altLang="en-US" dirty="0" smtClean="0"/>
              <a:t>值定义为常量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678302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2988" y="319088"/>
            <a:ext cx="6805612" cy="5635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4500" y="400050"/>
            <a:ext cx="455613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506413" y="574675"/>
            <a:ext cx="331787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gray">
          <a:xfrm>
            <a:off x="1861965" y="22875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gray">
          <a:xfrm rot="3419336">
            <a:off x="1577802" y="17113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234468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3" name="Text Box 61"/>
          <p:cNvSpPr txBox="1">
            <a:spLocks noChangeArrowheads="1"/>
          </p:cNvSpPr>
          <p:nvPr/>
        </p:nvSpPr>
        <p:spPr bwMode="gray">
          <a:xfrm>
            <a:off x="2817812" y="1761436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标识符，基本数据类型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62"/>
          <p:cNvSpPr txBox="1">
            <a:spLocks noChangeArrowheads="1"/>
          </p:cNvSpPr>
          <p:nvPr/>
        </p:nvSpPr>
        <p:spPr bwMode="gray">
          <a:xfrm>
            <a:off x="1633365" y="1754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gray">
          <a:xfrm>
            <a:off x="1861965" y="31257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gray">
          <a:xfrm rot="3419336">
            <a:off x="1577802" y="25495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7" name="Text Box 65"/>
          <p:cNvSpPr txBox="1">
            <a:spLocks noChangeArrowheads="1"/>
          </p:cNvSpPr>
          <p:nvPr/>
        </p:nvSpPr>
        <p:spPr bwMode="gray">
          <a:xfrm>
            <a:off x="1633365" y="2592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gray">
          <a:xfrm>
            <a:off x="1863553" y="396240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gray">
          <a:xfrm rot="3419336">
            <a:off x="1577802" y="338772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30" name="Text Box 68"/>
          <p:cNvSpPr txBox="1">
            <a:spLocks noChangeArrowheads="1"/>
          </p:cNvSpPr>
          <p:nvPr/>
        </p:nvSpPr>
        <p:spPr bwMode="gray">
          <a:xfrm>
            <a:off x="1633365" y="3430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31" name="Text Box 73"/>
          <p:cNvSpPr txBox="1">
            <a:spLocks noChangeArrowheads="1"/>
          </p:cNvSpPr>
          <p:nvPr/>
        </p:nvSpPr>
        <p:spPr bwMode="gray">
          <a:xfrm>
            <a:off x="2835129" y="3507534"/>
            <a:ext cx="359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输入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输出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Text Box 61"/>
          <p:cNvSpPr txBox="1">
            <a:spLocks noChangeArrowheads="1"/>
          </p:cNvSpPr>
          <p:nvPr/>
        </p:nvSpPr>
        <p:spPr bwMode="gray">
          <a:xfrm>
            <a:off x="2847803" y="2584450"/>
            <a:ext cx="3821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变量、常量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数据类型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4213" y="1341438"/>
            <a:ext cx="6551612" cy="4535487"/>
            <a:chOff x="684213" y="1341438"/>
            <a:chExt cx="6551612" cy="4535487"/>
          </a:xfrm>
        </p:grpSpPr>
        <p:sp>
          <p:nvSpPr>
            <p:cNvPr id="14338" name="文本框 4"/>
            <p:cNvSpPr txBox="1">
              <a:spLocks noChangeArrowheads="1"/>
            </p:cNvSpPr>
            <p:nvPr/>
          </p:nvSpPr>
          <p:spPr bwMode="auto">
            <a:xfrm>
              <a:off x="2374900" y="3068638"/>
              <a:ext cx="12239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基本类型</a:t>
              </a:r>
            </a:p>
          </p:txBody>
        </p:sp>
        <p:sp>
          <p:nvSpPr>
            <p:cNvPr id="14340" name="文本框 5"/>
            <p:cNvSpPr txBox="1">
              <a:spLocks noChangeArrowheads="1"/>
            </p:cNvSpPr>
            <p:nvPr/>
          </p:nvSpPr>
          <p:spPr bwMode="auto">
            <a:xfrm>
              <a:off x="4284663" y="4148138"/>
              <a:ext cx="1223962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逻辑类型</a:t>
              </a:r>
            </a:p>
          </p:txBody>
        </p:sp>
        <p:sp>
          <p:nvSpPr>
            <p:cNvPr id="14341" name="文本框 6"/>
            <p:cNvSpPr txBox="1">
              <a:spLocks noChangeArrowheads="1"/>
            </p:cNvSpPr>
            <p:nvPr/>
          </p:nvSpPr>
          <p:spPr bwMode="auto">
            <a:xfrm>
              <a:off x="6011863" y="13414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byte</a:t>
              </a:r>
            </a:p>
          </p:txBody>
        </p:sp>
        <p:sp>
          <p:nvSpPr>
            <p:cNvPr id="14342" name="文本框 7"/>
            <p:cNvSpPr txBox="1">
              <a:spLocks noChangeArrowheads="1"/>
            </p:cNvSpPr>
            <p:nvPr/>
          </p:nvSpPr>
          <p:spPr bwMode="auto">
            <a:xfrm>
              <a:off x="6011863" y="17478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short</a:t>
              </a:r>
            </a:p>
          </p:txBody>
        </p:sp>
        <p:sp>
          <p:nvSpPr>
            <p:cNvPr id="14343" name="文本框 8"/>
            <p:cNvSpPr txBox="1">
              <a:spLocks noChangeArrowheads="1"/>
            </p:cNvSpPr>
            <p:nvPr/>
          </p:nvSpPr>
          <p:spPr bwMode="auto">
            <a:xfrm>
              <a:off x="6011863" y="2143125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int</a:t>
              </a:r>
            </a:p>
          </p:txBody>
        </p:sp>
        <p:sp>
          <p:nvSpPr>
            <p:cNvPr id="14344" name="文本框 9"/>
            <p:cNvSpPr txBox="1">
              <a:spLocks noChangeArrowheads="1"/>
            </p:cNvSpPr>
            <p:nvPr/>
          </p:nvSpPr>
          <p:spPr bwMode="auto">
            <a:xfrm>
              <a:off x="6011863" y="2540000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long</a:t>
              </a:r>
            </a:p>
          </p:txBody>
        </p:sp>
        <p:sp>
          <p:nvSpPr>
            <p:cNvPr id="14345" name="文本框 10"/>
            <p:cNvSpPr txBox="1">
              <a:spLocks noChangeArrowheads="1"/>
            </p:cNvSpPr>
            <p:nvPr/>
          </p:nvSpPr>
          <p:spPr bwMode="auto">
            <a:xfrm>
              <a:off x="4283075" y="1952625"/>
              <a:ext cx="1223963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整数类型</a:t>
              </a:r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4283075" y="3548063"/>
              <a:ext cx="12239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浮点类型</a:t>
              </a:r>
            </a:p>
          </p:txBody>
        </p:sp>
        <p:sp>
          <p:nvSpPr>
            <p:cNvPr id="14347" name="文本框 12"/>
            <p:cNvSpPr txBox="1">
              <a:spLocks noChangeArrowheads="1"/>
            </p:cNvSpPr>
            <p:nvPr/>
          </p:nvSpPr>
          <p:spPr bwMode="auto">
            <a:xfrm>
              <a:off x="6011863" y="33321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float</a:t>
              </a:r>
            </a:p>
          </p:txBody>
        </p:sp>
        <p:sp>
          <p:nvSpPr>
            <p:cNvPr id="14348" name="文本框 13"/>
            <p:cNvSpPr txBox="1">
              <a:spLocks noChangeArrowheads="1"/>
            </p:cNvSpPr>
            <p:nvPr/>
          </p:nvSpPr>
          <p:spPr bwMode="auto">
            <a:xfrm>
              <a:off x="6011863" y="37385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14349" name="文本框 14"/>
            <p:cNvSpPr txBox="1">
              <a:spLocks noChangeArrowheads="1"/>
            </p:cNvSpPr>
            <p:nvPr/>
          </p:nvSpPr>
          <p:spPr bwMode="auto">
            <a:xfrm>
              <a:off x="6011863" y="293528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char</a:t>
              </a:r>
            </a:p>
          </p:txBody>
        </p:sp>
        <p:cxnSp>
          <p:nvCxnSpPr>
            <p:cNvPr id="14350" name="自选图形 15"/>
            <p:cNvCxnSpPr>
              <a:cxnSpLocks noChangeShapeType="1"/>
              <a:stCxn id="14338" idx="3"/>
              <a:endCxn id="14345" idx="1"/>
            </p:cNvCxnSpPr>
            <p:nvPr/>
          </p:nvCxnSpPr>
          <p:spPr bwMode="auto">
            <a:xfrm flipV="1">
              <a:off x="3598863" y="2133600"/>
              <a:ext cx="684212" cy="1116013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自选图形 16"/>
            <p:cNvCxnSpPr>
              <a:cxnSpLocks noChangeShapeType="1"/>
              <a:stCxn id="14338" idx="3"/>
              <a:endCxn id="14346" idx="1"/>
            </p:cNvCxnSpPr>
            <p:nvPr/>
          </p:nvCxnSpPr>
          <p:spPr bwMode="auto">
            <a:xfrm>
              <a:off x="3598863" y="3249613"/>
              <a:ext cx="684212" cy="479425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自选图形 17"/>
            <p:cNvCxnSpPr>
              <a:cxnSpLocks noChangeShapeType="1"/>
              <a:stCxn id="14345" idx="3"/>
              <a:endCxn id="14341" idx="1"/>
            </p:cNvCxnSpPr>
            <p:nvPr/>
          </p:nvCxnSpPr>
          <p:spPr bwMode="auto">
            <a:xfrm flipV="1">
              <a:off x="5507038" y="1522413"/>
              <a:ext cx="504825" cy="611187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自选图形 18"/>
            <p:cNvCxnSpPr>
              <a:cxnSpLocks noChangeShapeType="1"/>
              <a:stCxn id="14345" idx="3"/>
              <a:endCxn id="14342" idx="1"/>
            </p:cNvCxnSpPr>
            <p:nvPr/>
          </p:nvCxnSpPr>
          <p:spPr bwMode="auto">
            <a:xfrm flipV="1">
              <a:off x="5507038" y="1928813"/>
              <a:ext cx="504825" cy="204787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自选图形 19"/>
            <p:cNvCxnSpPr>
              <a:cxnSpLocks noChangeShapeType="1"/>
              <a:stCxn id="14345" idx="3"/>
              <a:endCxn id="14343" idx="1"/>
            </p:cNvCxnSpPr>
            <p:nvPr/>
          </p:nvCxnSpPr>
          <p:spPr bwMode="auto">
            <a:xfrm>
              <a:off x="5507038" y="2133600"/>
              <a:ext cx="504825" cy="190500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自选图形 20"/>
            <p:cNvCxnSpPr>
              <a:cxnSpLocks noChangeShapeType="1"/>
              <a:stCxn id="14345" idx="3"/>
              <a:endCxn id="14344" idx="1"/>
            </p:cNvCxnSpPr>
            <p:nvPr/>
          </p:nvCxnSpPr>
          <p:spPr bwMode="auto">
            <a:xfrm>
              <a:off x="5507038" y="2133600"/>
              <a:ext cx="504825" cy="587375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自选图形 21"/>
            <p:cNvCxnSpPr>
              <a:cxnSpLocks noChangeShapeType="1"/>
              <a:stCxn id="14346" idx="3"/>
              <a:endCxn id="14347" idx="1"/>
            </p:cNvCxnSpPr>
            <p:nvPr/>
          </p:nvCxnSpPr>
          <p:spPr bwMode="auto">
            <a:xfrm flipV="1">
              <a:off x="5507038" y="3513138"/>
              <a:ext cx="504825" cy="215900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自选图形 22"/>
            <p:cNvCxnSpPr>
              <a:cxnSpLocks noChangeShapeType="1"/>
              <a:stCxn id="14346" idx="3"/>
              <a:endCxn id="14348" idx="1"/>
            </p:cNvCxnSpPr>
            <p:nvPr/>
          </p:nvCxnSpPr>
          <p:spPr bwMode="auto">
            <a:xfrm>
              <a:off x="5507038" y="3729038"/>
              <a:ext cx="504825" cy="190500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自选图形 23"/>
            <p:cNvCxnSpPr>
              <a:cxnSpLocks noChangeShapeType="1"/>
              <a:stCxn id="14338" idx="3"/>
              <a:endCxn id="14340" idx="1"/>
            </p:cNvCxnSpPr>
            <p:nvPr/>
          </p:nvCxnSpPr>
          <p:spPr bwMode="auto">
            <a:xfrm>
              <a:off x="3598863" y="3249613"/>
              <a:ext cx="685800" cy="1079500"/>
            </a:xfrm>
            <a:prstGeom prst="bentConnector3">
              <a:avLst>
                <a:gd name="adj1" fmla="val 497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文本框 24"/>
            <p:cNvSpPr txBox="1">
              <a:spLocks noChangeArrowheads="1"/>
            </p:cNvSpPr>
            <p:nvPr/>
          </p:nvSpPr>
          <p:spPr bwMode="auto">
            <a:xfrm>
              <a:off x="2374900" y="5084763"/>
              <a:ext cx="1223963" cy="3603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引用类型</a:t>
              </a:r>
            </a:p>
          </p:txBody>
        </p:sp>
        <p:sp>
          <p:nvSpPr>
            <p:cNvPr id="14360" name="文本框 25"/>
            <p:cNvSpPr txBox="1">
              <a:spLocks noChangeArrowheads="1"/>
            </p:cNvSpPr>
            <p:nvPr/>
          </p:nvSpPr>
          <p:spPr bwMode="auto">
            <a:xfrm>
              <a:off x="4283075" y="4652963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类</a:t>
              </a:r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(class)</a:t>
              </a:r>
            </a:p>
          </p:txBody>
        </p:sp>
        <p:sp>
          <p:nvSpPr>
            <p:cNvPr id="14361" name="文本框 26"/>
            <p:cNvSpPr txBox="1">
              <a:spLocks noChangeArrowheads="1"/>
            </p:cNvSpPr>
            <p:nvPr/>
          </p:nvSpPr>
          <p:spPr bwMode="auto">
            <a:xfrm>
              <a:off x="4283075" y="5084763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接口</a:t>
              </a:r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(interface)</a:t>
              </a:r>
            </a:p>
          </p:txBody>
        </p:sp>
        <p:sp>
          <p:nvSpPr>
            <p:cNvPr id="14362" name="文本框 27"/>
            <p:cNvSpPr txBox="1">
              <a:spLocks noChangeArrowheads="1"/>
            </p:cNvSpPr>
            <p:nvPr/>
          </p:nvSpPr>
          <p:spPr bwMode="auto">
            <a:xfrm>
              <a:off x="4283075" y="5516563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数组</a:t>
              </a:r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(array)</a:t>
              </a:r>
            </a:p>
          </p:txBody>
        </p:sp>
        <p:cxnSp>
          <p:nvCxnSpPr>
            <p:cNvPr id="14363" name="自选图形 28"/>
            <p:cNvCxnSpPr>
              <a:cxnSpLocks noChangeShapeType="1"/>
              <a:endCxn id="14360" idx="1"/>
            </p:cNvCxnSpPr>
            <p:nvPr/>
          </p:nvCxnSpPr>
          <p:spPr bwMode="auto">
            <a:xfrm flipV="1">
              <a:off x="3598863" y="4833938"/>
              <a:ext cx="684212" cy="431800"/>
            </a:xfrm>
            <a:prstGeom prst="bentConnector3">
              <a:avLst>
                <a:gd name="adj1" fmla="val 4988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自选图形 29"/>
            <p:cNvCxnSpPr>
              <a:cxnSpLocks noChangeShapeType="1"/>
              <a:endCxn id="14361" idx="1"/>
            </p:cNvCxnSpPr>
            <p:nvPr/>
          </p:nvCxnSpPr>
          <p:spPr bwMode="auto">
            <a:xfrm>
              <a:off x="3598863" y="5265738"/>
              <a:ext cx="6842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自选图形 30"/>
            <p:cNvCxnSpPr>
              <a:cxnSpLocks noChangeShapeType="1"/>
              <a:endCxn id="14362" idx="1"/>
            </p:cNvCxnSpPr>
            <p:nvPr/>
          </p:nvCxnSpPr>
          <p:spPr bwMode="auto">
            <a:xfrm>
              <a:off x="3598863" y="5265738"/>
              <a:ext cx="684212" cy="431800"/>
            </a:xfrm>
            <a:prstGeom prst="bentConnector3">
              <a:avLst>
                <a:gd name="adj1" fmla="val 4988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6" name="文本框 31"/>
            <p:cNvSpPr txBox="1">
              <a:spLocks noChangeArrowheads="1"/>
            </p:cNvSpPr>
            <p:nvPr/>
          </p:nvSpPr>
          <p:spPr bwMode="auto">
            <a:xfrm>
              <a:off x="6011863" y="41481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anose="020B0604020202020204" pitchFamily="34" charset="0"/>
                </a:rPr>
                <a:t>boolean</a:t>
              </a:r>
            </a:p>
          </p:txBody>
        </p:sp>
        <p:cxnSp>
          <p:nvCxnSpPr>
            <p:cNvPr id="14367" name="自选图形 32"/>
            <p:cNvCxnSpPr>
              <a:cxnSpLocks noChangeShapeType="1"/>
              <a:stCxn id="14340" idx="3"/>
              <a:endCxn id="14366" idx="1"/>
            </p:cNvCxnSpPr>
            <p:nvPr/>
          </p:nvCxnSpPr>
          <p:spPr bwMode="auto">
            <a:xfrm>
              <a:off x="5508625" y="4329113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自选图形 33"/>
            <p:cNvCxnSpPr>
              <a:cxnSpLocks noChangeShapeType="1"/>
              <a:stCxn id="14369" idx="3"/>
              <a:endCxn id="14349" idx="1"/>
            </p:cNvCxnSpPr>
            <p:nvPr/>
          </p:nvCxnSpPr>
          <p:spPr bwMode="auto">
            <a:xfrm>
              <a:off x="5507038" y="3116263"/>
              <a:ext cx="5048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9" name="文本框 34"/>
            <p:cNvSpPr txBox="1">
              <a:spLocks noChangeArrowheads="1"/>
            </p:cNvSpPr>
            <p:nvPr/>
          </p:nvSpPr>
          <p:spPr bwMode="auto">
            <a:xfrm>
              <a:off x="4283075" y="2935288"/>
              <a:ext cx="12239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字符类型</a:t>
              </a:r>
            </a:p>
          </p:txBody>
        </p:sp>
        <p:cxnSp>
          <p:nvCxnSpPr>
            <p:cNvPr id="14370" name="自选图形 35"/>
            <p:cNvCxnSpPr>
              <a:cxnSpLocks noChangeShapeType="1"/>
              <a:stCxn id="14338" idx="3"/>
              <a:endCxn id="14369" idx="1"/>
            </p:cNvCxnSpPr>
            <p:nvPr/>
          </p:nvCxnSpPr>
          <p:spPr bwMode="auto">
            <a:xfrm flipV="1">
              <a:off x="3598863" y="3116263"/>
              <a:ext cx="684212" cy="133350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文本框 38"/>
            <p:cNvSpPr txBox="1">
              <a:spLocks noChangeArrowheads="1"/>
            </p:cNvSpPr>
            <p:nvPr/>
          </p:nvSpPr>
          <p:spPr bwMode="auto">
            <a:xfrm>
              <a:off x="684213" y="4041775"/>
              <a:ext cx="1223962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tx2"/>
                  </a:solidFill>
                  <a:latin typeface="Arial" panose="020B0604020202020204" pitchFamily="34" charset="0"/>
                </a:rPr>
                <a:t>数据类型</a:t>
              </a:r>
            </a:p>
          </p:txBody>
        </p:sp>
        <p:cxnSp>
          <p:nvCxnSpPr>
            <p:cNvPr id="14371" name="自选图形 39"/>
            <p:cNvCxnSpPr>
              <a:cxnSpLocks noChangeShapeType="1"/>
              <a:endCxn id="14338" idx="1"/>
            </p:cNvCxnSpPr>
            <p:nvPr/>
          </p:nvCxnSpPr>
          <p:spPr bwMode="auto">
            <a:xfrm flipV="1">
              <a:off x="1908175" y="3249613"/>
              <a:ext cx="466725" cy="973137"/>
            </a:xfrm>
            <a:prstGeom prst="bentConnector3">
              <a:avLst>
                <a:gd name="adj1" fmla="val 496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自选图形 40"/>
            <p:cNvCxnSpPr>
              <a:cxnSpLocks noChangeShapeType="1"/>
            </p:cNvCxnSpPr>
            <p:nvPr/>
          </p:nvCxnSpPr>
          <p:spPr bwMode="auto">
            <a:xfrm>
              <a:off x="1908175" y="4222750"/>
              <a:ext cx="466725" cy="1042988"/>
            </a:xfrm>
            <a:prstGeom prst="bentConnector3">
              <a:avLst>
                <a:gd name="adj1" fmla="val 496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1395493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60648"/>
            <a:ext cx="5292080" cy="53759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800" b="1" dirty="0" smtClean="0">
                <a:solidFill>
                  <a:schemeClr val="bg1"/>
                </a:solidFill>
              </a:rPr>
              <a:t>数据类型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(6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种）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44042"/>
              </p:ext>
            </p:extLst>
          </p:nvPr>
        </p:nvGraphicFramePr>
        <p:xfrm>
          <a:off x="381000" y="1052736"/>
          <a:ext cx="846043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3"/>
                <a:gridCol w="1063964"/>
                <a:gridCol w="995167"/>
                <a:gridCol w="1008112"/>
                <a:gridCol w="2226936"/>
                <a:gridCol w="1768999"/>
              </a:tblGrid>
              <a:tr h="3234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31</a:t>
                      </a:r>
                      <a:r>
                        <a:rPr lang="en-US" altLang="zh-CN" baseline="0" dirty="0" smtClean="0"/>
                        <a:t>~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aseline="30000" dirty="0" smtClean="0"/>
                        <a:t>31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123</a:t>
                      </a:r>
                      <a:r>
                        <a:rPr lang="zh-CN" altLang="en-US" sz="1200" dirty="0" smtClean="0"/>
                        <a:t>，</a:t>
                      </a:r>
                      <a:r>
                        <a:rPr lang="en-US" altLang="zh-CN" sz="1200" dirty="0" smtClean="0"/>
                        <a:t>6000</a:t>
                      </a:r>
                      <a:r>
                        <a:rPr lang="zh-CN" altLang="en-US" sz="1200" dirty="0" smtClean="0"/>
                        <a:t>（十进制），</a:t>
                      </a:r>
                      <a:r>
                        <a:rPr lang="en-US" altLang="zh-CN" sz="1200" dirty="0" smtClean="0"/>
                        <a:t>077</a:t>
                      </a:r>
                      <a:r>
                        <a:rPr lang="zh-CN" altLang="en-US" sz="1200" dirty="0" smtClean="0"/>
                        <a:t>（八进制），</a:t>
                      </a:r>
                      <a:r>
                        <a:rPr lang="en-US" altLang="zh-CN" sz="1200" dirty="0" smtClean="0"/>
                        <a:t>0x3ABC</a:t>
                      </a:r>
                      <a:r>
                        <a:rPr lang="zh-CN" altLang="en-US" sz="1200" dirty="0" smtClean="0"/>
                        <a:t>（十六进制）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4119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7</a:t>
                      </a:r>
                      <a:r>
                        <a:rPr lang="en-US" altLang="zh-CN" baseline="0" dirty="0" smtClean="0"/>
                        <a:t>~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字面量形式同上，不能超出范围；</a:t>
                      </a:r>
                      <a:endParaRPr lang="zh-CN" altLang="en-US" sz="1200" dirty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15</a:t>
                      </a:r>
                      <a:r>
                        <a:rPr lang="en-US" altLang="zh-CN" baseline="0" dirty="0" smtClean="0"/>
                        <a:t>~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baseline="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字面量形式同上，不能超出范围；</a:t>
                      </a:r>
                      <a:endParaRPr lang="zh-CN" altLang="en-US" sz="1200" dirty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-2</a:t>
                      </a:r>
                      <a:r>
                        <a:rPr lang="en-US" altLang="zh-CN" baseline="30000" dirty="0" smtClean="0"/>
                        <a:t>63</a:t>
                      </a:r>
                      <a:r>
                        <a:rPr lang="en-US" altLang="zh-CN" baseline="0" dirty="0" smtClean="0"/>
                        <a:t>~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altLang="zh-CN" baseline="0" dirty="0" smtClean="0"/>
                        <a:t>-1</a:t>
                      </a:r>
                      <a:endParaRPr lang="zh-CN" altLang="en-US" baseline="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108L(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十进制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07123L(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八进制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0x3ABCL(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十六进制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7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-3.4E38~3.4E38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453.5439f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21379.987F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231.0f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（小数表示法）     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2e40f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4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-1.7E308~1.7E308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2389.539d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2318908.987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（小数表示法），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1e-90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乘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-90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次方，指数表示法）。对于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常量，后面可以有后缀“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d”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或“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D”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，但允许省略该后缀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1835696" y="5517232"/>
            <a:ext cx="2880320" cy="1080120"/>
          </a:xfrm>
          <a:prstGeom prst="wedgeRoundRectCallout">
            <a:avLst>
              <a:gd name="adj1" fmla="val 126974"/>
              <a:gd name="adj2" fmla="val -2286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练一练：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定义各种数据类型变量，按各种字面量类型初始化变量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3445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基本数据类型的转换</a:t>
            </a:r>
            <a:endParaRPr lang="zh-CN" altLang="en-US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0995" y="882650"/>
            <a:ext cx="8519864" cy="536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中数据的基本</a:t>
            </a:r>
            <a:r>
              <a:rPr lang="zh-CN" altLang="en-US" sz="2000" b="1" dirty="0" smtClean="0"/>
              <a:t>类型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包括逻辑</a:t>
            </a:r>
            <a:r>
              <a:rPr lang="zh-CN" altLang="en-US" sz="2000" b="1" dirty="0" smtClean="0"/>
              <a:t>类型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按</a:t>
            </a:r>
            <a:r>
              <a:rPr lang="zh-CN" altLang="en-US" sz="2000" b="1" dirty="0"/>
              <a:t>精度从“低”到“高”排列：</a:t>
            </a: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byte  short  char 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long  float  double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endParaRPr lang="zh-CN" altLang="en-US" sz="2000" b="1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★</a:t>
            </a:r>
            <a:r>
              <a:rPr lang="zh-CN" altLang="en-US" sz="2000" b="1" dirty="0">
                <a:latin typeface="Courier New" panose="02070309020205020404" pitchFamily="49" charset="0"/>
              </a:rPr>
              <a:t>当把级别低的变量的值赋给级别高的变量时，系统自动完成数据类型的转换。例如：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   float x=100;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endParaRPr lang="zh-CN" altLang="en-US" sz="2000" b="1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★</a:t>
            </a:r>
            <a:r>
              <a:rPr lang="zh-CN" altLang="en-US" sz="2000" b="1" dirty="0">
                <a:latin typeface="Courier New" panose="02070309020205020404" pitchFamily="49" charset="0"/>
              </a:rPr>
              <a:t>当把级别高的变量的值赋给级别低的变量时</a:t>
            </a:r>
            <a:r>
              <a:rPr lang="zh-CN" altLang="en-US" sz="2000" b="1" dirty="0" smtClean="0">
                <a:latin typeface="Courier New" panose="02070309020205020404" pitchFamily="49" charset="0"/>
              </a:rPr>
              <a:t>，必须</a:t>
            </a:r>
            <a:r>
              <a:rPr lang="zh-CN" altLang="en-US" sz="2000" b="1" dirty="0">
                <a:latin typeface="Courier New" panose="02070309020205020404" pitchFamily="49" charset="0"/>
              </a:rPr>
              <a:t>使用强制类型转换</a:t>
            </a:r>
            <a:r>
              <a:rPr lang="en-US" altLang="zh-CN" sz="2000" b="1" dirty="0">
                <a:latin typeface="Courier New" panose="02070309020205020404" pitchFamily="49" charset="0"/>
              </a:rPr>
              <a:t>(type casting)</a:t>
            </a:r>
            <a:r>
              <a:rPr lang="zh-CN" altLang="en-US" sz="2000" b="1" dirty="0">
                <a:latin typeface="Courier New" panose="02070309020205020404" pitchFamily="49" charset="0"/>
              </a:rPr>
              <a:t>。</a:t>
            </a:r>
          </a:p>
          <a:p>
            <a:pPr marL="469900" lvl="1" indent="0" eaLnBrk="1" hangingPunct="1"/>
            <a:r>
              <a:rPr lang="zh-CN" altLang="en-US" sz="2000" b="1" dirty="0">
                <a:latin typeface="Courier New" panose="02070309020205020404" pitchFamily="49" charset="0"/>
              </a:rPr>
              <a:t>语法</a:t>
            </a:r>
          </a:p>
          <a:p>
            <a:pPr marL="4699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datatype)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variableName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 x=(</a:t>
            </a:r>
            <a:r>
              <a:rPr lang="en-US" altLang="zh-CN" sz="1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)34.89; </a:t>
            </a:r>
          </a:p>
          <a:p>
            <a:pPr algn="just">
              <a:lnSpc>
                <a:spcPct val="90000"/>
              </a:lnSpc>
            </a:pPr>
            <a:endParaRPr lang="zh-CN" altLang="en-US" sz="2000" b="1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★</a:t>
            </a:r>
            <a:r>
              <a:rPr lang="zh-CN" altLang="en-US" sz="2000" b="1" dirty="0"/>
              <a:t>当把一个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zh-CN" altLang="en-US" sz="2000" b="1" dirty="0"/>
              <a:t>型常量赋值给一个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latin typeface="宋体" panose="02010600030101010101" pitchFamily="2" charset="-122"/>
              </a:rPr>
              <a:t>short</a:t>
            </a:r>
            <a:r>
              <a:rPr lang="zh-CN" altLang="en-US" sz="2000" b="1" dirty="0"/>
              <a:t>型变量时，不可以超出这些变量的取值范围，否则必须进行类型转换运算；例如，常量</a:t>
            </a:r>
            <a:r>
              <a:rPr lang="zh-CN" altLang="en-US" sz="2000" b="1" dirty="0">
                <a:latin typeface="宋体" panose="02010600030101010101" pitchFamily="2" charset="-122"/>
              </a:rPr>
              <a:t>128</a:t>
            </a:r>
            <a:r>
              <a:rPr lang="zh-CN" altLang="en-US" sz="2000" b="1" dirty="0"/>
              <a:t>的属于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zh-CN" altLang="en-US" sz="2000" b="1" dirty="0"/>
              <a:t>型常量，超出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变量的取值范围，如果赋值给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型变量，必须进行</a:t>
            </a:r>
            <a:r>
              <a:rPr lang="en-US" altLang="zh-CN" sz="2000" b="1" dirty="0">
                <a:latin typeface="宋体" panose="02010600030101010101" pitchFamily="2" charset="-122"/>
              </a:rPr>
              <a:t>byte</a:t>
            </a:r>
            <a:r>
              <a:rPr lang="zh-CN" altLang="en-US" sz="2000" b="1" dirty="0"/>
              <a:t>类型转换运算（将导致精度的损失），如下所示：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byte a=(byte)128; 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40308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字符编码</a:t>
            </a:r>
            <a:endParaRPr lang="zh-CN" altLang="en-US" dirty="0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英文、汉字等字符子计算机中是如何表示的呢？</a:t>
            </a:r>
            <a:endParaRPr lang="en-US" altLang="zh-CN" kern="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编码：按照</a:t>
            </a:r>
            <a:r>
              <a:rPr lang="zh-CN" altLang="en-US" dirty="0"/>
              <a:t>何种规则将字符存储在计算机中，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‘a’</a:t>
            </a:r>
            <a:r>
              <a:rPr lang="zh-CN" altLang="en-US" dirty="0" smtClean="0"/>
              <a:t>用</a:t>
            </a:r>
            <a:r>
              <a:rPr lang="zh-CN" altLang="en-US" dirty="0"/>
              <a:t>什么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解码：将</a:t>
            </a:r>
            <a:r>
              <a:rPr lang="zh-CN" altLang="en-US" dirty="0"/>
              <a:t>存储在计算机中的二进制数解析显示</a:t>
            </a:r>
            <a:r>
              <a:rPr lang="zh-CN" altLang="en-US" dirty="0" smtClean="0"/>
              <a:t>出来；</a:t>
            </a:r>
            <a:endParaRPr lang="en-US" altLang="zh-CN" dirty="0" smtClean="0"/>
          </a:p>
          <a:p>
            <a:pPr lvl="1"/>
            <a:r>
              <a:rPr lang="zh-CN" altLang="en-US" dirty="0"/>
              <a:t>在解码过程中，如果使用了错误的解码规则，则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‘a’</a:t>
            </a:r>
            <a:r>
              <a:rPr lang="zh-CN" altLang="en-US" dirty="0" smtClean="0"/>
              <a:t>解析成</a:t>
            </a:r>
            <a:r>
              <a:rPr lang="en-US" altLang="zh-CN" dirty="0" smtClean="0"/>
              <a:t>‘b’</a:t>
            </a:r>
            <a:r>
              <a:rPr lang="zh-CN" altLang="en-US" dirty="0" smtClean="0"/>
              <a:t>或者</a:t>
            </a:r>
            <a:r>
              <a:rPr lang="zh-CN" altLang="en-US" dirty="0"/>
              <a:t>乱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lvl="1"/>
            <a:endParaRPr lang="en-US" altLang="zh-CN" kern="0" dirty="0"/>
          </a:p>
          <a:p>
            <a:pPr lvl="1"/>
            <a:r>
              <a:rPr lang="zh-CN" altLang="en-US" dirty="0"/>
              <a:t>常见字符集名称：</a:t>
            </a:r>
            <a:r>
              <a:rPr lang="en-US" altLang="zh-CN" dirty="0"/>
              <a:t>ASCII</a:t>
            </a:r>
            <a:r>
              <a:rPr lang="zh-CN" altLang="en-US" dirty="0"/>
              <a:t>字符集、</a:t>
            </a:r>
            <a:r>
              <a:rPr lang="en-US" altLang="zh-CN" dirty="0"/>
              <a:t>GB2312</a:t>
            </a:r>
            <a:r>
              <a:rPr lang="zh-CN" altLang="en-US" dirty="0"/>
              <a:t>字符集、</a:t>
            </a:r>
            <a:r>
              <a:rPr lang="en-US" altLang="zh-CN" dirty="0"/>
              <a:t>BIG5</a:t>
            </a:r>
            <a:r>
              <a:rPr lang="zh-CN" altLang="en-US" dirty="0"/>
              <a:t>字符集、</a:t>
            </a:r>
            <a:r>
              <a:rPr lang="en-US" altLang="zh-CN" dirty="0"/>
              <a:t>GB18030</a:t>
            </a:r>
            <a:r>
              <a:rPr lang="zh-CN" altLang="en-US" dirty="0"/>
              <a:t>字符集、</a:t>
            </a:r>
            <a:r>
              <a:rPr lang="en-US" altLang="zh-CN" dirty="0"/>
              <a:t>Unicode</a:t>
            </a:r>
            <a:r>
              <a:rPr lang="zh-CN" altLang="en-US" dirty="0"/>
              <a:t>字符集等。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422089588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字符编码示例</a:t>
            </a:r>
            <a:endParaRPr lang="zh-CN" altLang="en-US" dirty="0"/>
          </a:p>
        </p:txBody>
      </p:sp>
      <p:sp>
        <p:nvSpPr>
          <p:cNvPr id="3" name="矩形 3"/>
          <p:cNvSpPr txBox="1">
            <a:spLocks noChangeArrowheads="1"/>
          </p:cNvSpPr>
          <p:nvPr/>
        </p:nvSpPr>
        <p:spPr bwMode="auto">
          <a:xfrm>
            <a:off x="457200" y="1076325"/>
            <a:ext cx="8229600" cy="552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altLang="zh-CN" kern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76325"/>
            <a:ext cx="5512515" cy="5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90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Unicode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65267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9910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60648"/>
            <a:ext cx="5292080" cy="53759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800" b="1" dirty="0" smtClean="0">
                <a:solidFill>
                  <a:schemeClr val="bg1"/>
                </a:solidFill>
              </a:rPr>
              <a:t>数据类型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种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26265"/>
              </p:ext>
            </p:extLst>
          </p:nvPr>
        </p:nvGraphicFramePr>
        <p:xfrm>
          <a:off x="395536" y="980728"/>
          <a:ext cx="846043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3"/>
                <a:gridCol w="1051019"/>
                <a:gridCol w="936104"/>
                <a:gridCol w="936104"/>
                <a:gridCol w="2088232"/>
                <a:gridCol w="2051719"/>
              </a:tblGrid>
              <a:tr h="29831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逻辑型（布尔型）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678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‘\u0000’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‘\u0000’~‘\</a:t>
                      </a:r>
                      <a:r>
                        <a:rPr lang="en-US" altLang="zh-CN" dirty="0" err="1" smtClean="0"/>
                        <a:t>uFFFF</a:t>
                      </a:r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200" dirty="0" smtClean="0"/>
                        <a:t>‘</a:t>
                      </a:r>
                      <a:r>
                        <a:rPr lang="en-US" altLang="ja-JP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A’</a:t>
                      </a:r>
                      <a:r>
                        <a:rPr lang="ja-JP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，‘</a:t>
                      </a:r>
                      <a:r>
                        <a:rPr lang="en-US" altLang="ja-JP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b’</a:t>
                      </a:r>
                      <a:r>
                        <a:rPr lang="ja-JP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，‘</a:t>
                      </a:r>
                      <a:r>
                        <a:rPr lang="en-US" altLang="ja-JP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?’</a:t>
                      </a:r>
                      <a:r>
                        <a:rPr lang="ja-JP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，‘</a:t>
                      </a:r>
                      <a:r>
                        <a:rPr lang="en-US" altLang="ja-JP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!’</a:t>
                      </a:r>
                      <a:r>
                        <a:rPr lang="ja-JP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，‘</a:t>
                      </a:r>
                      <a:r>
                        <a:rPr lang="en-US" altLang="ja-JP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9’</a:t>
                      </a:r>
                      <a:r>
                        <a:rPr lang="ja-JP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，‘好’，‘</a:t>
                      </a:r>
                      <a:r>
                        <a:rPr lang="en-US" altLang="ja-JP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\t’</a:t>
                      </a:r>
                      <a:r>
                        <a:rPr lang="ja-JP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，‘き’，‘モ’</a:t>
                      </a:r>
                      <a:endParaRPr lang="en-US" altLang="ja-JP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（换行），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（退格），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（水平制表），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\‘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（单引号），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\“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（双引号），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\\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（反斜线）</a:t>
                      </a:r>
                      <a:endParaRPr lang="en-US" altLang="ja-JP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54295"/>
              </p:ext>
            </p:extLst>
          </p:nvPr>
        </p:nvGraphicFramePr>
        <p:xfrm>
          <a:off x="381000" y="335699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转义字符</a:t>
                      </a:r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Unicode</a:t>
                      </a:r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\u005C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\u0022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退格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换页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换行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\u000A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\u000D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制表符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\u0009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89964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</a:p>
        </p:txBody>
      </p:sp>
      <p:sp>
        <p:nvSpPr>
          <p:cNvPr id="23555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600" dirty="0" smtClean="0"/>
              <a:t>String</a:t>
            </a:r>
            <a:r>
              <a:rPr lang="zh-CN" altLang="en-US" sz="1600" dirty="0" smtClean="0"/>
              <a:t>表示一个字符序列。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字符串的字面值是由双引号界定的零个或多个字符。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	"</a:t>
            </a:r>
            <a:r>
              <a:rPr lang="en-US" altLang="zh-CN" sz="1600" dirty="0" err="1" smtClean="0"/>
              <a:t>Welcom</a:t>
            </a:r>
            <a:r>
              <a:rPr lang="en-US" altLang="zh-CN" sz="1600" dirty="0" smtClean="0"/>
              <a:t> to java!"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	"“</a:t>
            </a:r>
          </a:p>
          <a:p>
            <a:pPr eaLnBrk="1" hangingPunct="1"/>
            <a:r>
              <a:rPr lang="zh-CN" altLang="en-US" sz="1600" dirty="0" smtClean="0"/>
              <a:t>连接运算：</a:t>
            </a:r>
            <a:r>
              <a:rPr lang="en-US" altLang="zh-CN" sz="1600" dirty="0" smtClean="0"/>
              <a:t>+, +=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加号用于连接两个字符串。如果其中一个不是字符串，则先将该操作数转换成字符串，再执行连接操作。</a:t>
            </a:r>
            <a:endParaRPr lang="en-US" altLang="zh-CN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分析下面语言的结果：</a:t>
            </a:r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r>
              <a:rPr lang="en-US" altLang="zh-CN" sz="1700" dirty="0" smtClean="0"/>
              <a:t>String message = "Welcome " + "to " + "java";  </a:t>
            </a:r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r>
              <a:rPr lang="en-US" altLang="zh-CN" sz="1700" dirty="0" smtClean="0"/>
              <a:t>String s = "Chapter" + 2; </a:t>
            </a:r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r>
              <a:rPr lang="en-US" altLang="zh-CN" sz="1700" dirty="0" smtClean="0"/>
              <a:t>String s1 = "Supplement" + 'B'; </a:t>
            </a:r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r>
              <a:rPr lang="en-US" altLang="zh-CN" sz="1700" dirty="0" err="1" smtClean="0"/>
              <a:t>System.out.println</a:t>
            </a:r>
            <a:r>
              <a:rPr lang="en-US" altLang="zh-CN" sz="1700" dirty="0" smtClean="0"/>
              <a:t>(</a:t>
            </a:r>
            <a:r>
              <a:rPr lang="en-US" altLang="zh-CN" sz="1700" dirty="0" err="1" smtClean="0"/>
              <a:t>"i</a:t>
            </a:r>
            <a:r>
              <a:rPr lang="en-US" altLang="zh-CN" sz="1700" dirty="0" smtClean="0"/>
              <a:t> + j = " + 10+ </a:t>
            </a:r>
            <a:r>
              <a:rPr lang="en-US" altLang="zh-CN" sz="1700" dirty="0"/>
              <a:t>5</a:t>
            </a:r>
            <a:r>
              <a:rPr lang="en-US" altLang="zh-CN" sz="1700" dirty="0" smtClean="0"/>
              <a:t>);</a:t>
            </a:r>
          </a:p>
          <a:p>
            <a:pPr marL="896938" lvl="2" indent="-449263">
              <a:buNone/>
            </a:pPr>
            <a:r>
              <a:rPr lang="en-US" altLang="zh-CN" sz="1700" dirty="0" err="1" smtClean="0"/>
              <a:t>System.out.println</a:t>
            </a:r>
            <a:r>
              <a:rPr lang="en-US" altLang="zh-CN" sz="1700" dirty="0" smtClean="0"/>
              <a:t>(10+5+“</a:t>
            </a:r>
            <a:r>
              <a:rPr lang="zh-CN" altLang="en-US" sz="1700" dirty="0" smtClean="0"/>
              <a:t>个</a:t>
            </a:r>
            <a:r>
              <a:rPr lang="en-US" altLang="zh-CN" sz="1700" dirty="0" smtClean="0"/>
              <a:t>" );</a:t>
            </a:r>
            <a:endParaRPr lang="en-US" altLang="zh-CN" sz="1700" dirty="0"/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endParaRPr lang="en-US" altLang="zh-CN" sz="1700" dirty="0" smtClean="0"/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endParaRPr lang="en-US" altLang="zh-CN" sz="1700" dirty="0" smtClean="0"/>
          </a:p>
          <a:p>
            <a:pPr marL="896938" lvl="2" indent="-449263" eaLnBrk="1" hangingPunct="1">
              <a:buFont typeface="Wingdings" panose="05000000000000000000" pitchFamily="2" charset="2"/>
              <a:buNone/>
            </a:pPr>
            <a:endParaRPr lang="en-US" altLang="zh-CN" sz="1700" dirty="0" smtClean="0"/>
          </a:p>
        </p:txBody>
      </p:sp>
    </p:spTree>
    <p:extLst>
      <p:ext uri="{BB962C8B-B14F-4D97-AF65-F5344CB8AC3E}">
        <p14:creationId xmlns:p14="http://schemas.microsoft.com/office/powerpoint/2010/main" val="3098904744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从控制台获取输入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标准输入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标准输出流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System.in  </a:t>
            </a:r>
            <a:r>
              <a:rPr lang="zh-CN" altLang="en-US" dirty="0" smtClean="0"/>
              <a:t>标准输入流 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只能以字节流的方式输入，需要对输入数据做转换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Scanner //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System.in</a:t>
            </a:r>
            <a:r>
              <a:rPr lang="zh-CN" altLang="en-US" dirty="0" smtClean="0"/>
              <a:t>输入类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954428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7357" y="908720"/>
            <a:ext cx="8597131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239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716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193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670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242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14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386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958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用</a:t>
            </a:r>
            <a:r>
              <a:rPr lang="en-US" altLang="zh-CN" dirty="0" err="1">
                <a:latin typeface="华文中宋" pitchFamily="2" charset="-122"/>
                <a:ea typeface="华文中宋" pitchFamily="2" charset="-122"/>
              </a:rPr>
              <a:t>System.out.println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或</a:t>
            </a:r>
            <a:r>
              <a:rPr lang="en-US" altLang="zh-CN" dirty="0" err="1">
                <a:latin typeface="华文中宋" pitchFamily="2" charset="-122"/>
                <a:ea typeface="华文中宋" pitchFamily="2" charset="-122"/>
              </a:rPr>
              <a:t>System.out.print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()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可输出串值、表达式的值，二者的区别是前者输出数据后换行，后者不换行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允许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使用并置符号：“+”将变量、表达式或一个常数值与一个字符串并置一起输出，如：</a:t>
            </a:r>
          </a:p>
          <a:p>
            <a:pPr algn="just"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(m+"</a:t>
            </a:r>
            <a:r>
              <a:rPr lang="zh-CN" altLang="en-US" dirty="0"/>
              <a:t>个数的和为"+</a:t>
            </a:r>
            <a:r>
              <a:rPr lang="en-US" altLang="zh-CN" dirty="0"/>
              <a:t>sum);</a:t>
            </a:r>
          </a:p>
          <a:p>
            <a:pPr algn="just"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(“:”+123+“</a:t>
            </a:r>
            <a:r>
              <a:rPr lang="zh-CN" altLang="en-US" dirty="0"/>
              <a:t>大于”+122)</a:t>
            </a:r>
            <a:r>
              <a:rPr lang="zh-CN" altLang="en-US" sz="2000" b="1" dirty="0"/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54168"/>
            <a:ext cx="72728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500" dirty="0" smtClean="0">
                <a:solidFill>
                  <a:schemeClr val="bg1"/>
                </a:solidFill>
              </a:rPr>
              <a:t>输出基本型数据</a:t>
            </a:r>
            <a:endParaRPr lang="zh-CN" altLang="en-US" sz="25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68835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问题引入</a:t>
            </a:r>
          </a:p>
        </p:txBody>
      </p:sp>
      <p:sp>
        <p:nvSpPr>
          <p:cNvPr id="5122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编写程序计算圆的面积？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、直接计算并输出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349524" y="2348880"/>
            <a:ext cx="6444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kern="0" dirty="0"/>
              <a:t>public class </a:t>
            </a:r>
            <a:r>
              <a:rPr lang="en-US" altLang="zh-CN" kern="0" dirty="0" err="1"/>
              <a:t>ComputerArea</a:t>
            </a:r>
            <a:r>
              <a:rPr lang="en-US" altLang="zh-CN" kern="0" dirty="0"/>
              <a:t>{</a:t>
            </a:r>
          </a:p>
          <a:p>
            <a:pPr marL="0" indent="0">
              <a:buNone/>
            </a:pPr>
            <a:r>
              <a:rPr lang="en-US" altLang="zh-CN" kern="0" dirty="0"/>
              <a:t> </a:t>
            </a:r>
            <a:r>
              <a:rPr lang="en-US" altLang="zh-CN" kern="0" dirty="0" smtClean="0"/>
              <a:t>	public </a:t>
            </a:r>
            <a:r>
              <a:rPr lang="en-US" altLang="zh-CN" kern="0" dirty="0"/>
              <a:t>static void main(String[] </a:t>
            </a:r>
            <a:r>
              <a:rPr lang="en-US" altLang="zh-CN" kern="0" dirty="0" err="1"/>
              <a:t>args</a:t>
            </a:r>
            <a:r>
              <a:rPr lang="en-US" altLang="zh-CN" kern="0" dirty="0"/>
              <a:t>) {</a:t>
            </a:r>
          </a:p>
          <a:p>
            <a:pPr marL="0" indent="0">
              <a:buNone/>
            </a:pPr>
            <a:r>
              <a:rPr lang="en-US" altLang="zh-CN" kern="0" dirty="0"/>
              <a:t>		</a:t>
            </a:r>
            <a:r>
              <a:rPr lang="en-US" altLang="zh-CN" kern="0" dirty="0" err="1" smtClean="0"/>
              <a:t>System.out.println</a:t>
            </a:r>
            <a:r>
              <a:rPr lang="en-US" altLang="zh-CN" kern="0" dirty="0" smtClean="0"/>
              <a:t>(3.14</a:t>
            </a:r>
            <a:r>
              <a:rPr lang="zh-CN" altLang="en-US" kern="0" dirty="0"/>
              <a:t>*</a:t>
            </a:r>
            <a:r>
              <a:rPr lang="en-US" altLang="zh-CN" kern="0" dirty="0"/>
              <a:t>10</a:t>
            </a:r>
            <a:r>
              <a:rPr lang="zh-CN" altLang="en-US" kern="0" dirty="0"/>
              <a:t>*</a:t>
            </a:r>
            <a:r>
              <a:rPr lang="en-US" altLang="zh-CN" kern="0" dirty="0"/>
              <a:t>10);</a:t>
            </a:r>
          </a:p>
          <a:p>
            <a:pPr marL="0" indent="0">
              <a:buNone/>
            </a:pPr>
            <a:r>
              <a:rPr lang="en-US" altLang="zh-CN" kern="0" dirty="0"/>
              <a:t>	</a:t>
            </a:r>
            <a:r>
              <a:rPr lang="en-US" altLang="zh-CN" kern="0" dirty="0" smtClean="0"/>
              <a:t>}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kern="0" dirty="0" smtClean="0"/>
              <a:t>}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8842457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从控制台获取输入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dirty="0" smtClean="0"/>
              <a:t>Scanner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Scanner </a:t>
            </a:r>
            <a:r>
              <a:rPr lang="en-US" altLang="zh-CN" dirty="0" err="1" smtClean="0"/>
              <a:t>scanner</a:t>
            </a:r>
            <a:r>
              <a:rPr lang="en-US" altLang="zh-CN" dirty="0" smtClean="0"/>
              <a:t> = new Scanner(System.in);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double d = </a:t>
            </a:r>
            <a:r>
              <a:rPr lang="en-US" altLang="zh-CN" dirty="0" err="1" smtClean="0"/>
              <a:t>scanner.nextDouble</a:t>
            </a:r>
            <a:r>
              <a:rPr lang="en-US" altLang="zh-CN" dirty="0" smtClean="0"/>
              <a:t>();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nextByte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nextShort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nextLong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nextFloat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nextDouble</a:t>
            </a:r>
            <a:r>
              <a:rPr lang="en-US" altLang="zh-CN" dirty="0" smtClean="0"/>
              <a:t>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    next() </a:t>
            </a:r>
            <a:r>
              <a:rPr lang="zh-CN" altLang="en-US" dirty="0" smtClean="0"/>
              <a:t>读入一个字符串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  <a:cs typeface="+mn-cs"/>
              </a:rPr>
              <a:t>练习：从键盘输入各种数据类型</a:t>
            </a:r>
            <a:endParaRPr lang="en-US" altLang="zh-CN" dirty="0">
              <a:solidFill>
                <a:srgbClr val="FF0000"/>
              </a:solidFill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892132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温度转换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lnSpc>
                <a:spcPct val="200000"/>
              </a:lnSpc>
              <a:buClr>
                <a:srgbClr val="0066FF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：编程实现温度摄氏度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和华氏度之间的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algn="just">
              <a:lnSpc>
                <a:spcPct val="200000"/>
              </a:lnSpc>
              <a:buClr>
                <a:srgbClr val="0066FF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摄氏温度：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~100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algn="just">
              <a:lnSpc>
                <a:spcPct val="200000"/>
              </a:lnSpc>
              <a:buClr>
                <a:srgbClr val="0066FF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华氏温度：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~212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200000"/>
              </a:lnSpc>
              <a:buClr>
                <a:srgbClr val="0066FF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根据华氏和摄氏温度定义，转换公式如下：</a:t>
            </a:r>
          </a:p>
          <a:p>
            <a:pPr marL="1314450" lvl="3" indent="0" algn="just">
              <a:lnSpc>
                <a:spcPct val="200000"/>
              </a:lnSpc>
              <a:buClr>
                <a:srgbClr val="0066FF"/>
              </a:buClr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( F – 32 ) / 1.8</a:t>
            </a:r>
          </a:p>
          <a:p>
            <a:pPr marL="1314450" lvl="3" indent="0" algn="just">
              <a:lnSpc>
                <a:spcPct val="200000"/>
              </a:lnSpc>
              <a:buClr>
                <a:srgbClr val="0066FF"/>
              </a:buClr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C * 1.8 + 32</a:t>
            </a:r>
          </a:p>
          <a:p>
            <a:pPr marL="1314450" lvl="3" indent="0" algn="just">
              <a:lnSpc>
                <a:spcPct val="200000"/>
              </a:lnSpc>
              <a:buClr>
                <a:srgbClr val="0066FF"/>
              </a:buClr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表示摄氏温度，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表示华氏温度</a:t>
            </a:r>
          </a:p>
          <a:p>
            <a:pPr lvl="1" algn="just">
              <a:lnSpc>
                <a:spcPct val="200000"/>
              </a:lnSpc>
              <a:buClr>
                <a:srgbClr val="0066FF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38185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：圆环面积计算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b="1" dirty="0"/>
              <a:t>圆环面积的计算，要求从键盘输入圆环内环和外环的半径，计算圆环面积</a:t>
            </a:r>
            <a:endParaRPr lang="zh-CN" altLang="zh-CN" dirty="0"/>
          </a:p>
          <a:p>
            <a:pPr lvl="1" algn="just">
              <a:lnSpc>
                <a:spcPct val="200000"/>
              </a:lnSpc>
              <a:buClr>
                <a:srgbClr val="0066FF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40738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课后练习与思考：计算还贷金额</a:t>
            </a:r>
          </a:p>
        </p:txBody>
      </p:sp>
      <p:sp>
        <p:nvSpPr>
          <p:cNvPr id="25602" name="矩形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用户输入利率、年数、贷款总额，程序计算每月分期付款金额和总金额。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/>
              <a:t>每月分期付款计算公式：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500" dirty="0" smtClean="0"/>
          </a:p>
        </p:txBody>
      </p:sp>
      <p:graphicFrame>
        <p:nvGraphicFramePr>
          <p:cNvPr id="2560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513" y="2781300"/>
          <a:ext cx="39973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" r:id="rId3" imgW="2095500" imgH="584200" progId="Equation.3">
                  <p:embed/>
                </p:oleObj>
              </mc:Choice>
              <mc:Fallback>
                <p:oleObj r:id="rId3" imgW="2095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3997325" cy="11144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6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Example:ComputeLoan.java</a:t>
            </a:r>
          </a:p>
        </p:txBody>
      </p:sp>
    </p:spTree>
    <p:extLst>
      <p:ext uri="{BB962C8B-B14F-4D97-AF65-F5344CB8AC3E}">
        <p14:creationId xmlns:p14="http://schemas.microsoft.com/office/powerpoint/2010/main" val="388014029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编程风格</a:t>
            </a:r>
          </a:p>
        </p:txBody>
      </p:sp>
      <p:sp>
        <p:nvSpPr>
          <p:cNvPr id="29699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980728"/>
            <a:ext cx="8253412" cy="46783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良好的编程风格有利于减少错误，产生容易阅读、易于理解的代码。</a:t>
            </a:r>
          </a:p>
          <a:p>
            <a:pPr eaLnBrk="1" hangingPunct="1"/>
            <a:r>
              <a:rPr lang="zh-CN" altLang="en-US" dirty="0" smtClean="0"/>
              <a:t>注释</a:t>
            </a:r>
          </a:p>
          <a:p>
            <a:pPr lvl="1" eaLnBrk="1" hangingPunct="1"/>
            <a:r>
              <a:rPr lang="zh-CN" altLang="en-US" dirty="0" smtClean="0"/>
              <a:t>类和方法前使用文档注释</a:t>
            </a:r>
          </a:p>
          <a:p>
            <a:pPr lvl="1" eaLnBrk="1" hangingPunct="1"/>
            <a:r>
              <a:rPr lang="zh-CN" altLang="en-US" dirty="0" smtClean="0"/>
              <a:t>方法步骤前使用行注释。</a:t>
            </a:r>
          </a:p>
          <a:p>
            <a:pPr eaLnBrk="1" hangingPunct="1"/>
            <a:r>
              <a:rPr lang="zh-CN" altLang="en-US" dirty="0" smtClean="0"/>
              <a:t>命名</a:t>
            </a:r>
          </a:p>
          <a:p>
            <a:pPr lvl="1" eaLnBrk="1" hangingPunct="1"/>
            <a:r>
              <a:rPr lang="zh-CN" altLang="en-US" dirty="0" smtClean="0"/>
              <a:t>变量和方法名使用小写，如果有多个单词，第一个单词首字母小写，其它单词首字母大写。</a:t>
            </a:r>
          </a:p>
          <a:p>
            <a:pPr lvl="1" eaLnBrk="1" hangingPunct="1"/>
            <a:r>
              <a:rPr lang="zh-CN" altLang="en-US" dirty="0" smtClean="0"/>
              <a:t>类名的每个单词的首字母大写。</a:t>
            </a:r>
          </a:p>
          <a:p>
            <a:pPr lvl="1" eaLnBrk="1" hangingPunct="1"/>
            <a:r>
              <a:rPr lang="zh-CN" altLang="en-US" dirty="0" smtClean="0"/>
              <a:t>常量使用大写，单词间以下划线分隔。</a:t>
            </a:r>
          </a:p>
          <a:p>
            <a:pPr eaLnBrk="1" hangingPunct="1"/>
            <a:r>
              <a:rPr lang="zh-CN" altLang="en-US" dirty="0" smtClean="0"/>
              <a:t>缩进、空格、块样式（在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ctrl+shift+f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1776921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编程错误</a:t>
            </a:r>
          </a:p>
        </p:txBody>
      </p:sp>
      <p:sp>
        <p:nvSpPr>
          <p:cNvPr id="30722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语法错误</a:t>
            </a:r>
            <a:r>
              <a:rPr lang="en-US" altLang="zh-CN" smtClean="0"/>
              <a:t>(syntax error)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在编译期间产生的错误。</a:t>
            </a:r>
          </a:p>
          <a:p>
            <a:pPr eaLnBrk="1" hangingPunct="1"/>
            <a:r>
              <a:rPr lang="zh-CN" altLang="en-US" smtClean="0"/>
              <a:t>运行时错误</a:t>
            </a:r>
            <a:r>
              <a:rPr lang="en-US" altLang="zh-CN" smtClean="0"/>
              <a:t>(runtime error)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导致程序非正常终止的错误。</a:t>
            </a:r>
          </a:p>
          <a:p>
            <a:pPr eaLnBrk="1" hangingPunct="1"/>
            <a:r>
              <a:rPr lang="zh-CN" altLang="en-US" smtClean="0"/>
              <a:t>逻辑错误</a:t>
            </a:r>
            <a:r>
              <a:rPr lang="en-US" altLang="zh-CN" smtClean="0"/>
              <a:t>(logic error)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程序不能按预期的方式执行。</a:t>
            </a:r>
          </a:p>
        </p:txBody>
      </p:sp>
      <p:sp>
        <p:nvSpPr>
          <p:cNvPr id="30723" name="文本框 4"/>
          <p:cNvSpPr txBox="1">
            <a:spLocks noChangeArrowheads="1"/>
          </p:cNvSpPr>
          <p:nvPr/>
        </p:nvSpPr>
        <p:spPr bwMode="auto">
          <a:xfrm>
            <a:off x="539750" y="6230938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Example:ShowSyntaxErrors.java, ShowRuntimeErrors.java,  </a:t>
            </a:r>
          </a:p>
          <a:p>
            <a:r>
              <a:rPr lang="en-US" altLang="zh-CN"/>
              <a:t>             ShowLogicErrors.java</a:t>
            </a:r>
          </a:p>
        </p:txBody>
      </p:sp>
    </p:spTree>
    <p:extLst>
      <p:ext uri="{BB962C8B-B14F-4D97-AF65-F5344CB8AC3E}">
        <p14:creationId xmlns:p14="http://schemas.microsoft.com/office/powerpoint/2010/main" val="304633140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调试</a:t>
            </a:r>
          </a:p>
        </p:txBody>
      </p:sp>
      <p:sp>
        <p:nvSpPr>
          <p:cNvPr id="31746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41438"/>
            <a:ext cx="8145462" cy="46783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逻辑错误通常称为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。查找并修正这些错误的过程称为</a:t>
            </a:r>
            <a:r>
              <a:rPr lang="zh-CN" altLang="en-US" u="sng" dirty="0" smtClean="0"/>
              <a:t>调试</a:t>
            </a:r>
            <a:r>
              <a:rPr lang="en-US" altLang="zh-CN" dirty="0" smtClean="0"/>
              <a:t>(debug)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阅读程序</a:t>
            </a:r>
          </a:p>
          <a:p>
            <a:pPr lvl="1" eaLnBrk="1" hangingPunct="1"/>
            <a:r>
              <a:rPr lang="zh-CN" altLang="en-US" dirty="0" smtClean="0"/>
              <a:t>使用打印语句输出中间结果</a:t>
            </a:r>
          </a:p>
          <a:p>
            <a:pPr lvl="1" eaLnBrk="1" hangingPunct="1"/>
            <a:r>
              <a:rPr lang="zh-CN" altLang="en-US" dirty="0" smtClean="0"/>
              <a:t>使用调试器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中进行调试</a:t>
            </a:r>
          </a:p>
          <a:p>
            <a:pPr lvl="1" eaLnBrk="1" hangingPunct="1"/>
            <a:r>
              <a:rPr lang="zh-CN" altLang="en-US" dirty="0" smtClean="0"/>
              <a:t>双击编辑窗口左侧灰色边界添加断点</a:t>
            </a:r>
          </a:p>
          <a:p>
            <a:pPr lvl="1" eaLnBrk="1" hangingPunct="1"/>
            <a:r>
              <a:rPr lang="zh-CN" altLang="en-US" dirty="0" smtClean="0"/>
              <a:t>在编辑窗口右键菜单中选择</a:t>
            </a:r>
            <a:r>
              <a:rPr lang="en-US" altLang="zh-CN" dirty="0" smtClean="0"/>
              <a:t>"</a:t>
            </a:r>
            <a:r>
              <a:rPr lang="zh-CN" altLang="en-US" dirty="0" smtClean="0"/>
              <a:t>调试方式</a:t>
            </a:r>
            <a:r>
              <a:rPr lang="en-US" altLang="zh-CN" dirty="0" smtClean="0"/>
              <a:t>"-&gt;"Java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"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774004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拓展</a:t>
            </a:r>
          </a:p>
        </p:txBody>
      </p:sp>
      <p:sp>
        <p:nvSpPr>
          <p:cNvPr id="31746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41438"/>
            <a:ext cx="8145462" cy="46783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模仿程序</a:t>
            </a:r>
            <a:r>
              <a:rPr lang="en-US" altLang="zh-CN" dirty="0" smtClean="0"/>
              <a:t>2-1</a:t>
            </a:r>
            <a:r>
              <a:rPr lang="zh-CN" altLang="en-US" dirty="0" smtClean="0"/>
              <a:t>，编写一个程序计算长方形的面积和周长，假定长和宽分别有两个整型变量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99128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问题引入</a:t>
            </a:r>
          </a:p>
        </p:txBody>
      </p:sp>
      <p:sp>
        <p:nvSpPr>
          <p:cNvPr id="5122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编写程序计算圆的面积？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、读入半径值，计算圆的面积，再显示面积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683568" y="2276872"/>
            <a:ext cx="2087562" cy="2446338"/>
            <a:chOff x="3563938" y="2349500"/>
            <a:chExt cx="2087562" cy="2446338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3563938" y="2349500"/>
              <a:ext cx="2087562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/>
                <a:t>读入半径值</a:t>
              </a: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3563938" y="3284538"/>
              <a:ext cx="2087562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/>
                <a:t>计算面积</a:t>
              </a:r>
            </a:p>
            <a:p>
              <a:pPr algn="ctr"/>
              <a:r>
                <a:rPr lang="zh-CN" altLang="en-US" sz="1600" dirty="0"/>
                <a:t>面积</a:t>
              </a:r>
              <a:r>
                <a:rPr lang="en-US" altLang="zh-CN" sz="1600" dirty="0"/>
                <a:t>=</a:t>
              </a:r>
              <a:r>
                <a:rPr lang="zh-CN" altLang="en-US" sz="1600" dirty="0"/>
                <a:t>半径</a:t>
              </a:r>
              <a:r>
                <a:rPr lang="en-US" altLang="zh-CN" sz="1600" dirty="0"/>
                <a:t>×</a:t>
              </a:r>
              <a:r>
                <a:rPr lang="zh-CN" altLang="en-US" sz="1600" dirty="0"/>
                <a:t>半径</a:t>
              </a:r>
              <a:r>
                <a:rPr lang="en-US" altLang="zh-CN" sz="1600" dirty="0"/>
                <a:t>×</a:t>
              </a:r>
              <a:r>
                <a:rPr lang="el-GR" altLang="en-US" sz="1600" dirty="0">
                  <a:latin typeface="宋体" panose="02010600030101010101" pitchFamily="2" charset="-122"/>
                </a:rPr>
                <a:t>π</a:t>
              </a:r>
            </a:p>
          </p:txBody>
        </p:sp>
        <p:cxnSp>
          <p:nvCxnSpPr>
            <p:cNvPr id="7" name="自选图形 6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4608513" y="2708275"/>
              <a:ext cx="0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63938" y="4437063"/>
              <a:ext cx="2087562" cy="358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/>
                <a:t>显示面积</a:t>
              </a:r>
            </a:p>
          </p:txBody>
        </p:sp>
        <p:cxnSp>
          <p:nvCxnSpPr>
            <p:cNvPr id="9" name="自选图形 8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4608513" y="3860800"/>
              <a:ext cx="0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3028665" y="2303968"/>
            <a:ext cx="55037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0">
              <a:buNone/>
            </a:pPr>
            <a:r>
              <a:rPr lang="en-US" altLang="zh-CN" sz="1600" kern="0" dirty="0" smtClean="0"/>
              <a:t>public </a:t>
            </a:r>
            <a:r>
              <a:rPr lang="en-US" altLang="zh-CN" sz="1600" kern="0" dirty="0"/>
              <a:t>class </a:t>
            </a:r>
            <a:r>
              <a:rPr lang="en-US" altLang="zh-CN" sz="1600" kern="0" dirty="0" err="1"/>
              <a:t>ComputerArea</a:t>
            </a:r>
            <a:r>
              <a:rPr lang="en-US" altLang="zh-CN" sz="1600" kern="0" dirty="0"/>
              <a:t>{</a:t>
            </a:r>
          </a:p>
          <a:p>
            <a:pPr marL="800100" lvl="2" indent="0">
              <a:buNone/>
            </a:pPr>
            <a:r>
              <a:rPr lang="en-US" altLang="zh-CN" sz="1600" kern="0" dirty="0" smtClean="0"/>
              <a:t>	</a:t>
            </a: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   public </a:t>
            </a:r>
            <a:r>
              <a:rPr lang="en-US" altLang="zh-CN" sz="1600" kern="0" dirty="0"/>
              <a:t>static void main(String[] </a:t>
            </a:r>
            <a:r>
              <a:rPr lang="en-US" altLang="zh-CN" sz="1600" kern="0" dirty="0" err="1"/>
              <a:t>args</a:t>
            </a:r>
            <a:r>
              <a:rPr lang="en-US" altLang="zh-CN" sz="1600" kern="0" dirty="0"/>
              <a:t>) {</a:t>
            </a:r>
          </a:p>
          <a:p>
            <a:pPr marL="800100" lvl="2" indent="0">
              <a:buNone/>
            </a:pPr>
            <a:r>
              <a:rPr lang="en-US" altLang="zh-CN" sz="1600" kern="0" dirty="0"/>
              <a:t>		</a:t>
            </a:r>
            <a:r>
              <a:rPr lang="en-US" altLang="zh-CN" sz="1600" kern="0" dirty="0" err="1" smtClean="0"/>
              <a:t>int</a:t>
            </a:r>
            <a:r>
              <a:rPr lang="en-US" altLang="zh-CN" sz="1600" kern="0" dirty="0" smtClean="0"/>
              <a:t> </a:t>
            </a:r>
            <a:r>
              <a:rPr lang="en-US" altLang="zh-CN" sz="1600" kern="0" dirty="0"/>
              <a:t>r=10;</a:t>
            </a:r>
          </a:p>
          <a:p>
            <a:pPr marL="800100" lvl="2" indent="0">
              <a:buNone/>
            </a:pPr>
            <a:r>
              <a:rPr lang="en-US" altLang="zh-CN" sz="1600" kern="0" dirty="0"/>
              <a:t>		</a:t>
            </a:r>
            <a:r>
              <a:rPr lang="en-US" altLang="zh-CN" sz="1600" kern="0" dirty="0" smtClean="0"/>
              <a:t>double </a:t>
            </a:r>
            <a:r>
              <a:rPr lang="en-US" altLang="zh-CN" sz="1600" kern="0" dirty="0"/>
              <a:t>area=3.14*r*r;</a:t>
            </a:r>
          </a:p>
          <a:p>
            <a:pPr marL="800100" lvl="2" indent="0">
              <a:buNone/>
            </a:pPr>
            <a:r>
              <a:rPr lang="en-US" altLang="zh-CN" sz="1600" kern="0" dirty="0"/>
              <a:t>		</a:t>
            </a:r>
            <a:r>
              <a:rPr lang="en-US" altLang="zh-CN" sz="1600" kern="0" dirty="0" err="1" smtClean="0"/>
              <a:t>System.out.println</a:t>
            </a:r>
            <a:r>
              <a:rPr lang="en-US" altLang="zh-CN" sz="1600" kern="0" dirty="0" smtClean="0"/>
              <a:t>(area</a:t>
            </a:r>
            <a:r>
              <a:rPr lang="en-US" altLang="zh-CN" sz="1600" kern="0" dirty="0"/>
              <a:t>);</a:t>
            </a:r>
          </a:p>
          <a:p>
            <a:pPr marL="800100" lvl="2" indent="0">
              <a:buNone/>
            </a:pPr>
            <a:r>
              <a:rPr lang="en-US" altLang="zh-CN" sz="1600" kern="0" dirty="0"/>
              <a:t>	 </a:t>
            </a:r>
            <a:r>
              <a:rPr lang="en-US" altLang="zh-CN" sz="1600" kern="0" dirty="0" smtClean="0"/>
              <a:t>        }</a:t>
            </a:r>
            <a:endParaRPr lang="en-US" altLang="zh-CN" sz="1600" kern="0" dirty="0"/>
          </a:p>
          <a:p>
            <a:pPr marL="800100" lvl="2" indent="0">
              <a:buNone/>
            </a:pPr>
            <a:r>
              <a:rPr lang="en-US" altLang="zh-CN" sz="1600" kern="0" dirty="0"/>
              <a:t>} </a:t>
            </a:r>
            <a:endParaRPr lang="zh-CN" altLang="en-US" sz="1600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4283968" y="465313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3.14</a:t>
            </a:r>
            <a:r>
              <a:rPr lang="zh-CN" altLang="en-US" dirty="0" smtClean="0">
                <a:solidFill>
                  <a:srgbClr val="FF0000"/>
                </a:solidFill>
              </a:rPr>
              <a:t>为数字字面量；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area</a:t>
            </a:r>
            <a:r>
              <a:rPr lang="zh-CN" altLang="en-US" dirty="0" smtClean="0">
                <a:solidFill>
                  <a:srgbClr val="FF0000"/>
                </a:solidFill>
              </a:rPr>
              <a:t>为变量；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26830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</a:t>
            </a:r>
          </a:p>
        </p:txBody>
      </p:sp>
      <p:sp>
        <p:nvSpPr>
          <p:cNvPr id="9219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u="sng" dirty="0" smtClean="0"/>
              <a:t>变量</a:t>
            </a:r>
            <a:r>
              <a:rPr lang="en-US" altLang="zh-CN" dirty="0" smtClean="0"/>
              <a:t>(variable)</a:t>
            </a:r>
            <a:r>
              <a:rPr lang="zh-CN" altLang="en-US" dirty="0" smtClean="0"/>
              <a:t>用于保存数据输入、数据输出和中间值。可以向变量赋予类型匹配的值。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对于变量，需要考量三个问题：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变量名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变量类型：</a:t>
            </a:r>
            <a:r>
              <a:rPr lang="zh-CN" altLang="en-US" sz="2000" dirty="0" smtClean="0">
                <a:solidFill>
                  <a:srgbClr val="FF0000"/>
                </a:solidFill>
              </a:rPr>
              <a:t>限制变量的取值范围；限制针对变量的操作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变量的值</a:t>
            </a:r>
          </a:p>
        </p:txBody>
      </p:sp>
    </p:spTree>
    <p:extLst>
      <p:ext uri="{BB962C8B-B14F-4D97-AF65-F5344CB8AC3E}">
        <p14:creationId xmlns:p14="http://schemas.microsoft.com/office/powerpoint/2010/main" val="160541967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r ;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339776" y="2276872"/>
            <a:ext cx="935038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419276" y="2276872"/>
            <a:ext cx="287338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698551" y="2276872"/>
            <a:ext cx="1588" cy="23050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698551" y="4580335"/>
            <a:ext cx="1225550" cy="15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066976" y="4364435"/>
            <a:ext cx="10795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66"/>
                </a:solidFill>
              </a:rPr>
              <a:t>类型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563739" y="2276872"/>
            <a:ext cx="0" cy="122396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563739" y="3500835"/>
            <a:ext cx="3603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066976" y="3284935"/>
            <a:ext cx="1081088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FF66"/>
                </a:solidFill>
              </a:rPr>
              <a:t>变量名</a:t>
            </a:r>
          </a:p>
        </p:txBody>
      </p:sp>
    </p:spTree>
    <p:extLst>
      <p:ext uri="{BB962C8B-B14F-4D97-AF65-F5344CB8AC3E}">
        <p14:creationId xmlns:p14="http://schemas.microsoft.com/office/powerpoint/2010/main" val="237243014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308" y="1124744"/>
            <a:ext cx="7775575" cy="417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/>
              <a:t>类型名  变量名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类型名  变量名</a:t>
            </a:r>
            <a:r>
              <a:rPr lang="en-US" altLang="zh-CN" dirty="0"/>
              <a:t>=</a:t>
            </a:r>
            <a:r>
              <a:rPr lang="zh-CN" altLang="en-US" dirty="0"/>
              <a:t>初值</a:t>
            </a:r>
            <a:r>
              <a:rPr lang="en-US" altLang="zh-CN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类型名  变量名</a:t>
            </a:r>
            <a:r>
              <a:rPr lang="en-US" altLang="zh-CN" dirty="0"/>
              <a:t>1,</a:t>
            </a:r>
            <a:r>
              <a:rPr lang="zh-CN" altLang="en-US" dirty="0"/>
              <a:t>变量名</a:t>
            </a:r>
            <a:r>
              <a:rPr lang="en-US" altLang="zh-CN" dirty="0"/>
              <a:t>2,</a:t>
            </a:r>
            <a:r>
              <a:rPr lang="zh-CN" altLang="en-US" dirty="0"/>
              <a:t>变量名</a:t>
            </a:r>
            <a:r>
              <a:rPr lang="en-US" altLang="zh-CN" dirty="0"/>
              <a:t>3;</a:t>
            </a:r>
          </a:p>
          <a:p>
            <a:pPr marL="0" indent="0">
              <a:buNone/>
            </a:pPr>
            <a:r>
              <a:rPr lang="zh-CN" altLang="en-US" dirty="0"/>
              <a:t> 如：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iage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iage</a:t>
            </a:r>
            <a:r>
              <a:rPr lang="en-US" altLang="zh-CN" dirty="0"/>
              <a:t>=18;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iA1,iA2,iA3;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89536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7488832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语法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2000" dirty="0">
                <a:latin typeface="Lucida Sans Unicode" panose="020B0602030504020204" pitchFamily="34" charset="0"/>
                <a:ea typeface="华文中宋" pitchFamily="2" charset="-122"/>
              </a:rPr>
              <a:t>variable = expression;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z="2000" dirty="0">
                <a:latin typeface="Lucida Sans Unicode" panose="020B0602030504020204" pitchFamily="34" charset="0"/>
                <a:ea typeface="华文中宋" pitchFamily="2" charset="-122"/>
              </a:rPr>
              <a:t>其中</a:t>
            </a:r>
            <a:r>
              <a:rPr lang="en-US" altLang="zh-CN" sz="2000" dirty="0">
                <a:latin typeface="Lucida Sans Unicode" panose="020B0602030504020204" pitchFamily="34" charset="0"/>
                <a:ea typeface="华文中宋" pitchFamily="2" charset="-122"/>
              </a:rPr>
              <a:t>expression</a:t>
            </a:r>
            <a:r>
              <a:rPr lang="zh-CN" altLang="en-US" sz="2000" dirty="0">
                <a:latin typeface="Lucida Sans Unicode" panose="020B0602030504020204" pitchFamily="34" charset="0"/>
                <a:ea typeface="华文中宋" pitchFamily="2" charset="-122"/>
              </a:rPr>
              <a:t>是包含数值、变量和操作符的表达式。赋值语句的结果是将表达式的值赋值给左边的变量。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zh-CN" altLang="en-US" sz="2000" dirty="0">
                <a:latin typeface="Lucida Sans Unicode" panose="020B0602030504020204" pitchFamily="34" charset="0"/>
                <a:ea typeface="华文中宋" pitchFamily="2" charset="-122"/>
              </a:rPr>
              <a:t>例如：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2000" dirty="0">
                <a:latin typeface="Lucida Sans Unicode" panose="020B0602030504020204" pitchFamily="34" charset="0"/>
                <a:ea typeface="华文中宋" pitchFamily="2" charset="-122"/>
              </a:rPr>
              <a:t>x = 1;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2000" dirty="0">
                <a:latin typeface="Lucida Sans Unicode" panose="020B0602030504020204" pitchFamily="34" charset="0"/>
                <a:ea typeface="华文中宋" pitchFamily="2" charset="-122"/>
              </a:rPr>
              <a:t>x = 5 * (3 / 2) + 3 * 2;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2000" dirty="0">
                <a:latin typeface="Lucida Sans Unicode" panose="020B0602030504020204" pitchFamily="34" charset="0"/>
                <a:ea typeface="华文中宋" pitchFamily="2" charset="-122"/>
              </a:rPr>
              <a:t>x = y + 1;</a:t>
            </a:r>
          </a:p>
          <a:p>
            <a:pPr marL="742950" lvl="1" indent="-285750" eaLnBrk="1" hangingPunct="1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2000" dirty="0">
                <a:latin typeface="Lucida Sans Unicode" panose="020B0602030504020204" pitchFamily="34" charset="0"/>
                <a:ea typeface="华文中宋" pitchFamily="2" charset="-122"/>
              </a:rPr>
              <a:t>area = radius * radius * 3.14159;</a:t>
            </a:r>
          </a:p>
        </p:txBody>
      </p:sp>
      <p:sp>
        <p:nvSpPr>
          <p:cNvPr id="3" name="矩形 2"/>
          <p:cNvSpPr txBox="1">
            <a:spLocks noChangeArrowheads="1"/>
          </p:cNvSpPr>
          <p:nvPr/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kern="0" dirty="0" smtClean="0"/>
              <a:t>变量的赋值</a:t>
            </a:r>
          </a:p>
        </p:txBody>
      </p:sp>
    </p:spTree>
    <p:extLst>
      <p:ext uri="{BB962C8B-B14F-4D97-AF65-F5344CB8AC3E}">
        <p14:creationId xmlns:p14="http://schemas.microsoft.com/office/powerpoint/2010/main" val="389180652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赋值表达式</a:t>
            </a:r>
          </a:p>
        </p:txBody>
      </p:sp>
      <p:sp>
        <p:nvSpPr>
          <p:cNvPr id="11267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41438"/>
            <a:ext cx="8326437" cy="46783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语法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Lucida Sans Unicode" panose="020B0602030504020204" pitchFamily="34" charset="0"/>
                <a:cs typeface="+mn-cs"/>
              </a:rPr>
              <a:t>variable = expression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Lucida Sans Unicode" panose="020B0602030504020204" pitchFamily="34" charset="0"/>
                <a:cs typeface="+mn-cs"/>
              </a:rPr>
              <a:t>赋值表达式的结果等于表达式的值。赋值表达式是右结合的。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Lucida Sans Unicode" panose="020B0602030504020204" pitchFamily="34" charset="0"/>
                <a:cs typeface="+mn-cs"/>
              </a:rPr>
              <a:t>例如：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kern="1200" dirty="0" err="1">
                <a:latin typeface="Lucida Sans Unicode" panose="020B0602030504020204" pitchFamily="34" charset="0"/>
                <a:cs typeface="+mn-cs"/>
              </a:rPr>
              <a:t>i</a:t>
            </a:r>
            <a:r>
              <a:rPr lang="en-US" altLang="zh-CN" sz="2000" kern="1200" dirty="0">
                <a:latin typeface="Lucida Sans Unicode" panose="020B0602030504020204" pitchFamily="34" charset="0"/>
                <a:cs typeface="+mn-cs"/>
              </a:rPr>
              <a:t> = j = k 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Lucida Sans Unicode" panose="020B0602030504020204" pitchFamily="34" charset="0"/>
                <a:cs typeface="+mn-cs"/>
              </a:rPr>
              <a:t>等价于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Lucida Sans Unicode" panose="020B0602030504020204" pitchFamily="34" charset="0"/>
                <a:cs typeface="+mn-cs"/>
              </a:rPr>
              <a:t>k 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Lucida Sans Unicode" panose="020B0602030504020204" pitchFamily="34" charset="0"/>
                <a:cs typeface="+mn-cs"/>
              </a:rPr>
              <a:t>j = 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kern="1200" dirty="0" err="1">
                <a:latin typeface="Lucida Sans Unicode" panose="020B0602030504020204" pitchFamily="34" charset="0"/>
                <a:cs typeface="+mn-cs"/>
              </a:rPr>
              <a:t>i</a:t>
            </a:r>
            <a:r>
              <a:rPr lang="en-US" altLang="zh-CN" sz="2000" kern="1200" dirty="0">
                <a:latin typeface="Lucida Sans Unicode" panose="020B0602030504020204" pitchFamily="34" charset="0"/>
                <a:cs typeface="+mn-cs"/>
              </a:rPr>
              <a:t> = j;</a:t>
            </a:r>
          </a:p>
        </p:txBody>
      </p:sp>
    </p:spTree>
    <p:extLst>
      <p:ext uri="{BB962C8B-B14F-4D97-AF65-F5344CB8AC3E}">
        <p14:creationId xmlns:p14="http://schemas.microsoft.com/office/powerpoint/2010/main" val="121976829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PowerPoint Template">
  <a:themeElements>
    <a:clrScheme name="Office 主题 2">
      <a:dk1>
        <a:srgbClr val="093575"/>
      </a:dk1>
      <a:lt1>
        <a:srgbClr val="FFFFFF"/>
      </a:lt1>
      <a:dk2>
        <a:srgbClr val="000066"/>
      </a:dk2>
      <a:lt2>
        <a:srgbClr val="808080"/>
      </a:lt2>
      <a:accent1>
        <a:srgbClr val="4B92E1"/>
      </a:accent1>
      <a:accent2>
        <a:srgbClr val="99CCFF"/>
      </a:accent2>
      <a:accent3>
        <a:srgbClr val="FFFFFF"/>
      </a:accent3>
      <a:accent4>
        <a:srgbClr val="062C63"/>
      </a:accent4>
      <a:accent5>
        <a:srgbClr val="B1C7EE"/>
      </a:accent5>
      <a:accent6>
        <a:srgbClr val="8AB9E7"/>
      </a:accent6>
      <a:hlink>
        <a:srgbClr val="0066CC"/>
      </a:hlink>
      <a:folHlink>
        <a:srgbClr val="AF67FF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Java面向对象程序设计_概论（4学时）.ppt [兼容模式]" id="{99CDF118-54E3-43AF-8E50-A1252EFC194E}" vid="{CFE3E24E-AD5B-41BE-B739-75F615979018}"/>
    </a:ext>
  </a:extLst>
</a:theme>
</file>

<file path=ppt/theme/theme2.xml><?xml version="1.0" encoding="utf-8"?>
<a:theme xmlns:a="http://schemas.openxmlformats.org/drawingml/2006/main" name="223TGp_edu_light_v2">
  <a:themeElements>
    <a:clrScheme name="223TGp_edu_light_v2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_v2">
      <a:majorFont>
        <a:latin typeface="华文中宋"/>
        <a:ea typeface="华文中宋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23TGp_edu_light_v2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Java面向对象程序设计_概论（4学时）.ppt [兼容模式]" id="{99CDF118-54E3-43AF-8E50-A1252EFC194E}" vid="{9B9110AC-8877-4035-850F-19B86AE30829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Java面向对象程序设计_概论（4学时）</Template>
  <TotalTime>2025</TotalTime>
  <Words>1837</Words>
  <Application>Microsoft Office PowerPoint</Application>
  <PresentationFormat>全屏显示(4:3)</PresentationFormat>
  <Paragraphs>411</Paragraphs>
  <Slides>37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PowerPoint Template</vt:lpstr>
      <vt:lpstr>223TGp_edu_light_v2</vt:lpstr>
      <vt:lpstr>Microsoft 公式 3.0</vt:lpstr>
      <vt:lpstr>Java程序设计基础</vt:lpstr>
      <vt:lpstr>内容提要</vt:lpstr>
      <vt:lpstr>问题引入</vt:lpstr>
      <vt:lpstr>问题引入</vt:lpstr>
      <vt:lpstr>变量</vt:lpstr>
      <vt:lpstr>变量的定义</vt:lpstr>
      <vt:lpstr>变量定义</vt:lpstr>
      <vt:lpstr>PowerPoint 演示文稿</vt:lpstr>
      <vt:lpstr>赋值表达式</vt:lpstr>
      <vt:lpstr>代码的位置可以调换吗？</vt:lpstr>
      <vt:lpstr>可以这样写吗？</vt:lpstr>
      <vt:lpstr>标识符命名规则(“正确的”与“好的”）</vt:lpstr>
      <vt:lpstr>标识符的合法性</vt:lpstr>
      <vt:lpstr>标识符的合法性</vt:lpstr>
      <vt:lpstr>标识符的合法性</vt:lpstr>
      <vt:lpstr>Java保留字</vt:lpstr>
      <vt:lpstr>实战</vt:lpstr>
      <vt:lpstr>常量</vt:lpstr>
      <vt:lpstr>实战</vt:lpstr>
      <vt:lpstr>Java数据类型</vt:lpstr>
      <vt:lpstr>PowerPoint 演示文稿</vt:lpstr>
      <vt:lpstr>基本数据类型的转换</vt:lpstr>
      <vt:lpstr>字符编码</vt:lpstr>
      <vt:lpstr>字符编码示例</vt:lpstr>
      <vt:lpstr>Unicode编码</vt:lpstr>
      <vt:lpstr>PowerPoint 演示文稿</vt:lpstr>
      <vt:lpstr>字符串</vt:lpstr>
      <vt:lpstr>从控制台获取输入</vt:lpstr>
      <vt:lpstr>PowerPoint 演示文稿</vt:lpstr>
      <vt:lpstr>从控制台获取输入</vt:lpstr>
      <vt:lpstr>实战1：温度转换实例</vt:lpstr>
      <vt:lpstr>实战2：圆环面积计算</vt:lpstr>
      <vt:lpstr>课后练习与思考：计算还贷金额</vt:lpstr>
      <vt:lpstr>编程风格</vt:lpstr>
      <vt:lpstr>编程错误</vt:lpstr>
      <vt:lpstr>调试</vt:lpstr>
      <vt:lpstr>拓展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meiyu</dc:creator>
  <cp:lastModifiedBy>adminn</cp:lastModifiedBy>
  <cp:revision>120</cp:revision>
  <dcterms:created xsi:type="dcterms:W3CDTF">2018-09-03T07:17:26Z</dcterms:created>
  <dcterms:modified xsi:type="dcterms:W3CDTF">2020-10-11T02:54:10Z</dcterms:modified>
</cp:coreProperties>
</file>