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9" r:id="rId2"/>
  </p:sldMasterIdLst>
  <p:notesMasterIdLst>
    <p:notesMasterId r:id="rId34"/>
  </p:notesMasterIdLst>
  <p:sldIdLst>
    <p:sldId id="256" r:id="rId3"/>
    <p:sldId id="443" r:id="rId4"/>
    <p:sldId id="507" r:id="rId5"/>
    <p:sldId id="524" r:id="rId6"/>
    <p:sldId id="527" r:id="rId7"/>
    <p:sldId id="528" r:id="rId8"/>
    <p:sldId id="508" r:id="rId9"/>
    <p:sldId id="530" r:id="rId10"/>
    <p:sldId id="531" r:id="rId11"/>
    <p:sldId id="534" r:id="rId12"/>
    <p:sldId id="547" r:id="rId13"/>
    <p:sldId id="536" r:id="rId14"/>
    <p:sldId id="535" r:id="rId15"/>
    <p:sldId id="548" r:id="rId16"/>
    <p:sldId id="549" r:id="rId17"/>
    <p:sldId id="550" r:id="rId18"/>
    <p:sldId id="551" r:id="rId19"/>
    <p:sldId id="553" r:id="rId20"/>
    <p:sldId id="512" r:id="rId21"/>
    <p:sldId id="519" r:id="rId22"/>
    <p:sldId id="520" r:id="rId23"/>
    <p:sldId id="521" r:id="rId24"/>
    <p:sldId id="522" r:id="rId25"/>
    <p:sldId id="523" r:id="rId26"/>
    <p:sldId id="554" r:id="rId27"/>
    <p:sldId id="556" r:id="rId28"/>
    <p:sldId id="540" r:id="rId29"/>
    <p:sldId id="555" r:id="rId30"/>
    <p:sldId id="545" r:id="rId31"/>
    <p:sldId id="546" r:id="rId32"/>
    <p:sldId id="544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FDA9"/>
    <a:srgbClr val="990000"/>
    <a:srgbClr val="DDDDDD"/>
    <a:srgbClr val="9FB3AD"/>
    <a:srgbClr val="6F9DB7"/>
    <a:srgbClr val="98BAAF"/>
    <a:srgbClr val="7A3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359" autoAdjust="0"/>
  </p:normalViewPr>
  <p:slideViewPr>
    <p:cSldViewPr>
      <p:cViewPr varScale="1">
        <p:scale>
          <a:sx n="89" d="100"/>
          <a:sy n="89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D0437B1B-B631-45F6-B54F-56062687DAE8}" type="datetimeFigureOut">
              <a:rPr lang="zh-CN" altLang="en-US"/>
              <a:pPr>
                <a:defRPr/>
              </a:pPr>
              <a:t>2020-10-23</a:t>
            </a:fld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effectLst/>
              </a:defRPr>
            </a:lvl1pPr>
          </a:lstStyle>
          <a:p>
            <a:pPr>
              <a:defRPr/>
            </a:pPr>
            <a:fld id="{43E884F8-4DE7-45DA-BC5B-33ACC9EAEA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441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</a:rPr>
              <a:t>1</a:t>
            </a:r>
            <a:r>
              <a:rPr lang="zh-CN" altLang="en-US" smtClean="0">
                <a:latin typeface="Calibri" panose="020F0502020204030204" pitchFamily="34" charset="0"/>
              </a:rPr>
              <a:t>、以每一次课（</a:t>
            </a:r>
            <a:r>
              <a:rPr lang="en-US" altLang="zh-CN" smtClean="0">
                <a:latin typeface="Calibri" panose="020F0502020204030204" pitchFamily="34" charset="0"/>
              </a:rPr>
              <a:t>2</a:t>
            </a:r>
            <a:r>
              <a:rPr lang="zh-CN" altLang="en-US" smtClean="0">
                <a:latin typeface="Calibri" panose="020F0502020204030204" pitchFamily="34" charset="0"/>
              </a:rPr>
              <a:t>节课）为单元。 </a:t>
            </a:r>
          </a:p>
        </p:txBody>
      </p:sp>
    </p:spTree>
    <p:extLst>
      <p:ext uri="{BB962C8B-B14F-4D97-AF65-F5344CB8AC3E}">
        <p14:creationId xmlns:p14="http://schemas.microsoft.com/office/powerpoint/2010/main" val="357871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C5109B-FB18-4042-B6BF-DD1315C8C685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72919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38DE6A-196B-4B34-9989-3B4910094670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64036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042671-03C7-48C4-8625-1013A9C65A2A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33223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87EAF4-DA06-4ACB-AA92-7885913C17D8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8766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72A6F3-A296-4A80-8BEB-52B7AD154B59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4103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316F08-3FD6-4BA5-84A4-04D534AB153F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06756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B8277B-E667-44ED-B34A-2E99F919C703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7058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E884F8-4DE7-45DA-BC5B-33ACC9EAEA0C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60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EC5D2E-09CA-463A-B65C-9A948FBFB93C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0630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A2E0A9-F310-486B-B7FA-4A7CFDA059E1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3719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2498E9-95BB-4FE4-986C-B57811B903FE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70651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8C955D-6158-4139-95B3-18961153F2A7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38440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43B414-A6F2-419F-8E58-8F2140BB120F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96079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BB24EB-A57E-4101-8F32-E34F5D328A0E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6235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A5572A-815D-45B4-83E8-01DFD01E05CF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53757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38DE6A-196B-4B34-9989-3B4910094670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7638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38DE6A-196B-4B34-9989-3B4910094670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1613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invGray">
          <a:xfrm>
            <a:off x="0" y="3284538"/>
            <a:ext cx="9153525" cy="1509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ltGray">
          <a:xfrm>
            <a:off x="1619250" y="45085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Picture 13" descr="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589588"/>
            <a:ext cx="45370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615184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47664" y="4581128"/>
            <a:ext cx="7086600" cy="50405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163721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C7808-61A9-4A05-992E-02BF9244DD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310745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38776-527D-4474-B9BA-E1AAD47760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388345"/>
      </p:ext>
    </p:extLst>
  </p:cSld>
  <p:clrMapOvr>
    <a:masterClrMapping/>
  </p:clrMapOvr>
  <p:transition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BE1D0-BE0C-4D67-9BB5-79B1BD18B1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281254"/>
      </p:ext>
    </p:extLst>
  </p:cSld>
  <p:clrMapOvr>
    <a:masterClrMapping/>
  </p:clrMapOvr>
  <p:transition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0494D-1447-40D8-86B5-9601F5575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742078"/>
      </p:ext>
    </p:extLst>
  </p:cSld>
  <p:clrMapOvr>
    <a:masterClrMapping/>
  </p:clrMapOvr>
  <p:transition>
    <p:circl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AE39B-F211-4CA9-B828-D87C05BDC8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295880"/>
      </p:ext>
    </p:extLst>
  </p:cSld>
  <p:clrMapOvr>
    <a:masterClrMapping/>
  </p:clrMapOvr>
  <p:transition>
    <p:circl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校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20713"/>
            <a:ext cx="730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6851650" cy="596900"/>
          </a:xfrm>
        </p:spPr>
        <p:txBody>
          <a:bodyPr/>
          <a:lstStyle>
            <a:lvl1pPr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781300"/>
            <a:ext cx="4824412" cy="50323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E84846-C4A7-4FA1-8F1A-940FD321B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51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F3531-60B8-4167-9D5B-8E20AC841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01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52585-3E3D-4908-87CF-A73B660631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255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319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319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9E6EC-92E3-4716-915D-E689D628E9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966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34982-7D14-43CF-9699-53F47DB4B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28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373063" y="400050"/>
            <a:ext cx="454025" cy="306388"/>
          </a:xfrm>
          <a:custGeom>
            <a:avLst/>
            <a:gdLst>
              <a:gd name="T0" fmla="*/ 0 w 16620"/>
              <a:gd name="T1" fmla="*/ 4462 h 11158"/>
              <a:gd name="T2" fmla="*/ 65 w 16620"/>
              <a:gd name="T3" fmla="*/ 4480 h 11158"/>
              <a:gd name="T4" fmla="*/ 128 w 16620"/>
              <a:gd name="T5" fmla="*/ 4494 h 11158"/>
              <a:gd name="T6" fmla="*/ 188 w 16620"/>
              <a:gd name="T7" fmla="*/ 4509 h 11158"/>
              <a:gd name="T8" fmla="*/ 246 w 16620"/>
              <a:gd name="T9" fmla="*/ 4521 h 11158"/>
              <a:gd name="T10" fmla="*/ 353 w 16620"/>
              <a:gd name="T11" fmla="*/ 4545 h 11158"/>
              <a:gd name="T12" fmla="*/ 450 w 16620"/>
              <a:gd name="T13" fmla="*/ 4568 h 11158"/>
              <a:gd name="T14" fmla="*/ 495 w 16620"/>
              <a:gd name="T15" fmla="*/ 4580 h 11158"/>
              <a:gd name="T16" fmla="*/ 538 w 16620"/>
              <a:gd name="T17" fmla="*/ 4591 h 11158"/>
              <a:gd name="T18" fmla="*/ 579 w 16620"/>
              <a:gd name="T19" fmla="*/ 4603 h 11158"/>
              <a:gd name="T20" fmla="*/ 616 w 16620"/>
              <a:gd name="T21" fmla="*/ 4616 h 11158"/>
              <a:gd name="T22" fmla="*/ 652 w 16620"/>
              <a:gd name="T23" fmla="*/ 4631 h 11158"/>
              <a:gd name="T24" fmla="*/ 686 w 16620"/>
              <a:gd name="T25" fmla="*/ 4645 h 11158"/>
              <a:gd name="T26" fmla="*/ 717 w 16620"/>
              <a:gd name="T27" fmla="*/ 4663 h 11158"/>
              <a:gd name="T28" fmla="*/ 747 w 16620"/>
              <a:gd name="T29" fmla="*/ 4682 h 11158"/>
              <a:gd name="T30" fmla="*/ 774 w 16620"/>
              <a:gd name="T31" fmla="*/ 4702 h 11158"/>
              <a:gd name="T32" fmla="*/ 799 w 16620"/>
              <a:gd name="T33" fmla="*/ 4725 h 11158"/>
              <a:gd name="T34" fmla="*/ 822 w 16620"/>
              <a:gd name="T35" fmla="*/ 4750 h 11158"/>
              <a:gd name="T36" fmla="*/ 843 w 16620"/>
              <a:gd name="T37" fmla="*/ 4779 h 11158"/>
              <a:gd name="T38" fmla="*/ 862 w 16620"/>
              <a:gd name="T39" fmla="*/ 4810 h 11158"/>
              <a:gd name="T40" fmla="*/ 880 w 16620"/>
              <a:gd name="T41" fmla="*/ 4845 h 11158"/>
              <a:gd name="T42" fmla="*/ 895 w 16620"/>
              <a:gd name="T43" fmla="*/ 4882 h 11158"/>
              <a:gd name="T44" fmla="*/ 909 w 16620"/>
              <a:gd name="T45" fmla="*/ 4924 h 11158"/>
              <a:gd name="T46" fmla="*/ 921 w 16620"/>
              <a:gd name="T47" fmla="*/ 4969 h 11158"/>
              <a:gd name="T48" fmla="*/ 932 w 16620"/>
              <a:gd name="T49" fmla="*/ 5019 h 11158"/>
              <a:gd name="T50" fmla="*/ 940 w 16620"/>
              <a:gd name="T51" fmla="*/ 5073 h 11158"/>
              <a:gd name="T52" fmla="*/ 947 w 16620"/>
              <a:gd name="T53" fmla="*/ 5133 h 11158"/>
              <a:gd name="T54" fmla="*/ 953 w 16620"/>
              <a:gd name="T55" fmla="*/ 5196 h 11158"/>
              <a:gd name="T56" fmla="*/ 956 w 16620"/>
              <a:gd name="T57" fmla="*/ 5264 h 11158"/>
              <a:gd name="T58" fmla="*/ 958 w 16620"/>
              <a:gd name="T59" fmla="*/ 5339 h 11158"/>
              <a:gd name="T60" fmla="*/ 959 w 16620"/>
              <a:gd name="T61" fmla="*/ 5419 h 11158"/>
              <a:gd name="T62" fmla="*/ 959 w 16620"/>
              <a:gd name="T63" fmla="*/ 11158 h 11158"/>
              <a:gd name="T64" fmla="*/ 1598 w 16620"/>
              <a:gd name="T65" fmla="*/ 11158 h 11158"/>
              <a:gd name="T66" fmla="*/ 1598 w 16620"/>
              <a:gd name="T67" fmla="*/ 5419 h 11158"/>
              <a:gd name="T68" fmla="*/ 8330 w 16620"/>
              <a:gd name="T69" fmla="*/ 9211 h 11158"/>
              <a:gd name="T70" fmla="*/ 16517 w 16620"/>
              <a:gd name="T71" fmla="*/ 4292 h 11158"/>
              <a:gd name="T72" fmla="*/ 16620 w 16620"/>
              <a:gd name="T73" fmla="*/ 3825 h 11158"/>
              <a:gd name="T74" fmla="*/ 8310 w 16620"/>
              <a:gd name="T75" fmla="*/ 0 h 11158"/>
              <a:gd name="T76" fmla="*/ 0 w 16620"/>
              <a:gd name="T77" fmla="*/ 3825 h 11158"/>
              <a:gd name="T78" fmla="*/ 0 w 16620"/>
              <a:gd name="T79" fmla="*/ 4462 h 1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620" h="11158">
                <a:moveTo>
                  <a:pt x="0" y="4462"/>
                </a:moveTo>
                <a:lnTo>
                  <a:pt x="65" y="4480"/>
                </a:lnTo>
                <a:lnTo>
                  <a:pt x="128" y="4494"/>
                </a:lnTo>
                <a:lnTo>
                  <a:pt x="188" y="4509"/>
                </a:lnTo>
                <a:lnTo>
                  <a:pt x="246" y="4521"/>
                </a:lnTo>
                <a:lnTo>
                  <a:pt x="353" y="4545"/>
                </a:lnTo>
                <a:lnTo>
                  <a:pt x="450" y="4568"/>
                </a:lnTo>
                <a:lnTo>
                  <a:pt x="495" y="4580"/>
                </a:lnTo>
                <a:lnTo>
                  <a:pt x="538" y="4591"/>
                </a:lnTo>
                <a:lnTo>
                  <a:pt x="579" y="4603"/>
                </a:lnTo>
                <a:lnTo>
                  <a:pt x="616" y="4616"/>
                </a:lnTo>
                <a:lnTo>
                  <a:pt x="652" y="4631"/>
                </a:lnTo>
                <a:lnTo>
                  <a:pt x="686" y="4645"/>
                </a:lnTo>
                <a:lnTo>
                  <a:pt x="717" y="4663"/>
                </a:lnTo>
                <a:lnTo>
                  <a:pt x="747" y="4682"/>
                </a:lnTo>
                <a:lnTo>
                  <a:pt x="774" y="4702"/>
                </a:lnTo>
                <a:lnTo>
                  <a:pt x="799" y="4725"/>
                </a:lnTo>
                <a:lnTo>
                  <a:pt x="822" y="4750"/>
                </a:lnTo>
                <a:lnTo>
                  <a:pt x="843" y="4779"/>
                </a:lnTo>
                <a:lnTo>
                  <a:pt x="862" y="4810"/>
                </a:lnTo>
                <a:lnTo>
                  <a:pt x="880" y="4845"/>
                </a:lnTo>
                <a:lnTo>
                  <a:pt x="895" y="4882"/>
                </a:lnTo>
                <a:lnTo>
                  <a:pt x="909" y="4924"/>
                </a:lnTo>
                <a:lnTo>
                  <a:pt x="921" y="4969"/>
                </a:lnTo>
                <a:lnTo>
                  <a:pt x="932" y="5019"/>
                </a:lnTo>
                <a:lnTo>
                  <a:pt x="940" y="5073"/>
                </a:lnTo>
                <a:lnTo>
                  <a:pt x="947" y="5133"/>
                </a:lnTo>
                <a:lnTo>
                  <a:pt x="953" y="5196"/>
                </a:lnTo>
                <a:lnTo>
                  <a:pt x="956" y="5264"/>
                </a:lnTo>
                <a:lnTo>
                  <a:pt x="958" y="5339"/>
                </a:lnTo>
                <a:lnTo>
                  <a:pt x="959" y="5419"/>
                </a:lnTo>
                <a:lnTo>
                  <a:pt x="959" y="11158"/>
                </a:lnTo>
                <a:lnTo>
                  <a:pt x="1598" y="11158"/>
                </a:lnTo>
                <a:lnTo>
                  <a:pt x="1598" y="5419"/>
                </a:lnTo>
                <a:lnTo>
                  <a:pt x="8330" y="9211"/>
                </a:lnTo>
                <a:lnTo>
                  <a:pt x="16517" y="4292"/>
                </a:lnTo>
                <a:lnTo>
                  <a:pt x="16620" y="3825"/>
                </a:lnTo>
                <a:lnTo>
                  <a:pt x="8310" y="0"/>
                </a:lnTo>
                <a:lnTo>
                  <a:pt x="0" y="3825"/>
                </a:lnTo>
                <a:lnTo>
                  <a:pt x="0" y="4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434975" y="574675"/>
            <a:ext cx="331788" cy="261938"/>
          </a:xfrm>
          <a:custGeom>
            <a:avLst/>
            <a:gdLst>
              <a:gd name="T0" fmla="*/ 11030 w 12146"/>
              <a:gd name="T1" fmla="*/ 4122 h 9555"/>
              <a:gd name="T2" fmla="*/ 11252 w 12146"/>
              <a:gd name="T3" fmla="*/ 4107 h 9555"/>
              <a:gd name="T4" fmla="*/ 11385 w 12146"/>
              <a:gd name="T5" fmla="*/ 4096 h 9555"/>
              <a:gd name="T6" fmla="*/ 11507 w 12146"/>
              <a:gd name="T7" fmla="*/ 4083 h 9555"/>
              <a:gd name="T8" fmla="*/ 11617 w 12146"/>
              <a:gd name="T9" fmla="*/ 4065 h 9555"/>
              <a:gd name="T10" fmla="*/ 11717 w 12146"/>
              <a:gd name="T11" fmla="*/ 4041 h 9555"/>
              <a:gd name="T12" fmla="*/ 11805 w 12146"/>
              <a:gd name="T13" fmla="*/ 4010 h 9555"/>
              <a:gd name="T14" fmla="*/ 11883 w 12146"/>
              <a:gd name="T15" fmla="*/ 3968 h 9555"/>
              <a:gd name="T16" fmla="*/ 11949 w 12146"/>
              <a:gd name="T17" fmla="*/ 3916 h 9555"/>
              <a:gd name="T18" fmla="*/ 12006 w 12146"/>
              <a:gd name="T19" fmla="*/ 3851 h 9555"/>
              <a:gd name="T20" fmla="*/ 12053 w 12146"/>
              <a:gd name="T21" fmla="*/ 3771 h 9555"/>
              <a:gd name="T22" fmla="*/ 12090 w 12146"/>
              <a:gd name="T23" fmla="*/ 3673 h 9555"/>
              <a:gd name="T24" fmla="*/ 12117 w 12146"/>
              <a:gd name="T25" fmla="*/ 3559 h 9555"/>
              <a:gd name="T26" fmla="*/ 12136 w 12146"/>
              <a:gd name="T27" fmla="*/ 3423 h 9555"/>
              <a:gd name="T28" fmla="*/ 12144 w 12146"/>
              <a:gd name="T29" fmla="*/ 3266 h 9555"/>
              <a:gd name="T30" fmla="*/ 12146 w 12146"/>
              <a:gd name="T31" fmla="*/ 309 h 9555"/>
              <a:gd name="T32" fmla="*/ 6081 w 12146"/>
              <a:gd name="T33" fmla="*/ 3512 h 9555"/>
              <a:gd name="T34" fmla="*/ 0 w 12146"/>
              <a:gd name="T35" fmla="*/ 309 h 9555"/>
              <a:gd name="T36" fmla="*/ 0 w 12146"/>
              <a:gd name="T37" fmla="*/ 3259 h 9555"/>
              <a:gd name="T38" fmla="*/ 7 w 12146"/>
              <a:gd name="T39" fmla="*/ 3402 h 9555"/>
              <a:gd name="T40" fmla="*/ 19 w 12146"/>
              <a:gd name="T41" fmla="*/ 3524 h 9555"/>
              <a:gd name="T42" fmla="*/ 38 w 12146"/>
              <a:gd name="T43" fmla="*/ 3628 h 9555"/>
              <a:gd name="T44" fmla="*/ 64 w 12146"/>
              <a:gd name="T45" fmla="*/ 3715 h 9555"/>
              <a:gd name="T46" fmla="*/ 97 w 12146"/>
              <a:gd name="T47" fmla="*/ 3788 h 9555"/>
              <a:gd name="T48" fmla="*/ 137 w 12146"/>
              <a:gd name="T49" fmla="*/ 3847 h 9555"/>
              <a:gd name="T50" fmla="*/ 185 w 12146"/>
              <a:gd name="T51" fmla="*/ 3896 h 9555"/>
              <a:gd name="T52" fmla="*/ 241 w 12146"/>
              <a:gd name="T53" fmla="*/ 3935 h 9555"/>
              <a:gd name="T54" fmla="*/ 307 w 12146"/>
              <a:gd name="T55" fmla="*/ 3967 h 9555"/>
              <a:gd name="T56" fmla="*/ 381 w 12146"/>
              <a:gd name="T57" fmla="*/ 3994 h 9555"/>
              <a:gd name="T58" fmla="*/ 464 w 12146"/>
              <a:gd name="T59" fmla="*/ 4018 h 9555"/>
              <a:gd name="T60" fmla="*/ 606 w 12146"/>
              <a:gd name="T61" fmla="*/ 4051 h 9555"/>
              <a:gd name="T62" fmla="*/ 771 w 12146"/>
              <a:gd name="T63" fmla="*/ 4089 h 9555"/>
              <a:gd name="T64" fmla="*/ 894 w 12146"/>
              <a:gd name="T65" fmla="*/ 4118 h 9555"/>
              <a:gd name="T66" fmla="*/ 959 w 12146"/>
              <a:gd name="T67" fmla="*/ 7005 h 9555"/>
              <a:gd name="T68" fmla="*/ 2557 w 12146"/>
              <a:gd name="T69" fmla="*/ 9555 h 9555"/>
              <a:gd name="T70" fmla="*/ 4794 w 12146"/>
              <a:gd name="T71" fmla="*/ 7005 h 9555"/>
              <a:gd name="T72" fmla="*/ 7352 w 12146"/>
              <a:gd name="T73" fmla="*/ 9555 h 9555"/>
              <a:gd name="T74" fmla="*/ 9589 w 12146"/>
              <a:gd name="T75" fmla="*/ 7005 h 9555"/>
              <a:gd name="T76" fmla="*/ 10867 w 12146"/>
              <a:gd name="T77" fmla="*/ 4135 h 9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146" h="9555">
                <a:moveTo>
                  <a:pt x="10867" y="4135"/>
                </a:moveTo>
                <a:lnTo>
                  <a:pt x="11030" y="4122"/>
                </a:lnTo>
                <a:lnTo>
                  <a:pt x="11182" y="4112"/>
                </a:lnTo>
                <a:lnTo>
                  <a:pt x="11252" y="4107"/>
                </a:lnTo>
                <a:lnTo>
                  <a:pt x="11321" y="4101"/>
                </a:lnTo>
                <a:lnTo>
                  <a:pt x="11385" y="4096"/>
                </a:lnTo>
                <a:lnTo>
                  <a:pt x="11447" y="4090"/>
                </a:lnTo>
                <a:lnTo>
                  <a:pt x="11507" y="4083"/>
                </a:lnTo>
                <a:lnTo>
                  <a:pt x="11564" y="4074"/>
                </a:lnTo>
                <a:lnTo>
                  <a:pt x="11617" y="4065"/>
                </a:lnTo>
                <a:lnTo>
                  <a:pt x="11669" y="4054"/>
                </a:lnTo>
                <a:lnTo>
                  <a:pt x="11717" y="4041"/>
                </a:lnTo>
                <a:lnTo>
                  <a:pt x="11762" y="4027"/>
                </a:lnTo>
                <a:lnTo>
                  <a:pt x="11805" y="4010"/>
                </a:lnTo>
                <a:lnTo>
                  <a:pt x="11845" y="3990"/>
                </a:lnTo>
                <a:lnTo>
                  <a:pt x="11883" y="3968"/>
                </a:lnTo>
                <a:lnTo>
                  <a:pt x="11917" y="3943"/>
                </a:lnTo>
                <a:lnTo>
                  <a:pt x="11949" y="3916"/>
                </a:lnTo>
                <a:lnTo>
                  <a:pt x="11979" y="3885"/>
                </a:lnTo>
                <a:lnTo>
                  <a:pt x="12006" y="3851"/>
                </a:lnTo>
                <a:lnTo>
                  <a:pt x="12031" y="3812"/>
                </a:lnTo>
                <a:lnTo>
                  <a:pt x="12053" y="3771"/>
                </a:lnTo>
                <a:lnTo>
                  <a:pt x="12073" y="3724"/>
                </a:lnTo>
                <a:lnTo>
                  <a:pt x="12090" y="3673"/>
                </a:lnTo>
                <a:lnTo>
                  <a:pt x="12105" y="3618"/>
                </a:lnTo>
                <a:lnTo>
                  <a:pt x="12117" y="3559"/>
                </a:lnTo>
                <a:lnTo>
                  <a:pt x="12128" y="3493"/>
                </a:lnTo>
                <a:lnTo>
                  <a:pt x="12136" y="3423"/>
                </a:lnTo>
                <a:lnTo>
                  <a:pt x="12141" y="3347"/>
                </a:lnTo>
                <a:lnTo>
                  <a:pt x="12144" y="3266"/>
                </a:lnTo>
                <a:lnTo>
                  <a:pt x="12146" y="3179"/>
                </a:lnTo>
                <a:lnTo>
                  <a:pt x="12146" y="309"/>
                </a:lnTo>
                <a:lnTo>
                  <a:pt x="11973" y="19"/>
                </a:lnTo>
                <a:lnTo>
                  <a:pt x="6081" y="3512"/>
                </a:lnTo>
                <a:lnTo>
                  <a:pt x="182" y="0"/>
                </a:lnTo>
                <a:lnTo>
                  <a:pt x="0" y="309"/>
                </a:lnTo>
                <a:lnTo>
                  <a:pt x="0" y="3179"/>
                </a:lnTo>
                <a:lnTo>
                  <a:pt x="0" y="3259"/>
                </a:lnTo>
                <a:lnTo>
                  <a:pt x="4" y="3332"/>
                </a:lnTo>
                <a:lnTo>
                  <a:pt x="7" y="3402"/>
                </a:lnTo>
                <a:lnTo>
                  <a:pt x="12" y="3465"/>
                </a:lnTo>
                <a:lnTo>
                  <a:pt x="19" y="3524"/>
                </a:lnTo>
                <a:lnTo>
                  <a:pt x="27" y="3579"/>
                </a:lnTo>
                <a:lnTo>
                  <a:pt x="38" y="3628"/>
                </a:lnTo>
                <a:lnTo>
                  <a:pt x="50" y="3673"/>
                </a:lnTo>
                <a:lnTo>
                  <a:pt x="64" y="3715"/>
                </a:lnTo>
                <a:lnTo>
                  <a:pt x="79" y="3753"/>
                </a:lnTo>
                <a:lnTo>
                  <a:pt x="97" y="3788"/>
                </a:lnTo>
                <a:lnTo>
                  <a:pt x="116" y="3819"/>
                </a:lnTo>
                <a:lnTo>
                  <a:pt x="137" y="3847"/>
                </a:lnTo>
                <a:lnTo>
                  <a:pt x="160" y="3873"/>
                </a:lnTo>
                <a:lnTo>
                  <a:pt x="185" y="3896"/>
                </a:lnTo>
                <a:lnTo>
                  <a:pt x="212" y="3916"/>
                </a:lnTo>
                <a:lnTo>
                  <a:pt x="241" y="3935"/>
                </a:lnTo>
                <a:lnTo>
                  <a:pt x="274" y="3952"/>
                </a:lnTo>
                <a:lnTo>
                  <a:pt x="307" y="3967"/>
                </a:lnTo>
                <a:lnTo>
                  <a:pt x="343" y="3982"/>
                </a:lnTo>
                <a:lnTo>
                  <a:pt x="381" y="3994"/>
                </a:lnTo>
                <a:lnTo>
                  <a:pt x="421" y="4007"/>
                </a:lnTo>
                <a:lnTo>
                  <a:pt x="464" y="4018"/>
                </a:lnTo>
                <a:lnTo>
                  <a:pt x="508" y="4030"/>
                </a:lnTo>
                <a:lnTo>
                  <a:pt x="606" y="4051"/>
                </a:lnTo>
                <a:lnTo>
                  <a:pt x="713" y="4075"/>
                </a:lnTo>
                <a:lnTo>
                  <a:pt x="771" y="4089"/>
                </a:lnTo>
                <a:lnTo>
                  <a:pt x="831" y="4102"/>
                </a:lnTo>
                <a:lnTo>
                  <a:pt x="894" y="4118"/>
                </a:lnTo>
                <a:lnTo>
                  <a:pt x="959" y="4135"/>
                </a:lnTo>
                <a:lnTo>
                  <a:pt x="959" y="7005"/>
                </a:lnTo>
                <a:lnTo>
                  <a:pt x="2557" y="7005"/>
                </a:lnTo>
                <a:lnTo>
                  <a:pt x="2557" y="9555"/>
                </a:lnTo>
                <a:lnTo>
                  <a:pt x="4794" y="9555"/>
                </a:lnTo>
                <a:lnTo>
                  <a:pt x="4794" y="7005"/>
                </a:lnTo>
                <a:lnTo>
                  <a:pt x="7352" y="7005"/>
                </a:lnTo>
                <a:lnTo>
                  <a:pt x="7352" y="9555"/>
                </a:lnTo>
                <a:lnTo>
                  <a:pt x="9589" y="9555"/>
                </a:lnTo>
                <a:lnTo>
                  <a:pt x="9589" y="7005"/>
                </a:lnTo>
                <a:lnTo>
                  <a:pt x="10867" y="7005"/>
                </a:lnTo>
                <a:lnTo>
                  <a:pt x="10867" y="4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19088"/>
            <a:ext cx="6949008" cy="56356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7D0A45-8F72-4E46-9645-292199DA76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160483"/>
      </p:ext>
    </p:extLst>
  </p:cSld>
  <p:clrMapOvr>
    <a:masterClrMapping/>
  </p:clrMapOvr>
  <p:transition>
    <p:circl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3E9A8-105E-4AB3-859A-B50DAF53E7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41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9A6EF-0C97-45A2-A2ED-7625050B4F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799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FA8B8-0CC0-44DB-8B8C-27B1EB06B2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1190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59D38-9666-4EB4-9C84-BC5ED021D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28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00046-21AF-4268-A207-BF15077854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25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333375"/>
            <a:ext cx="2125662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33375"/>
            <a:ext cx="622935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9B9E7-8BD0-47DA-9623-C6EE6EA2A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05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A2A3B-260E-459E-8183-CABB05F95C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915143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7B4D4-846A-4D97-8202-448B9A7AB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059653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9ABB6-2FA3-4397-B3D8-AD9F959B19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617713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CFCE-0ECC-41AD-8964-C86E516F5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20007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6A71A-D6A0-49C5-8756-ED613C4668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61552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8E39A-38CC-4941-8D03-E940D44AAF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10888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D385A-C90C-4EE9-A151-73F3B5DA1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246407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28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9C55A7-4833-4A52-A6C5-08887891FD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1034" name="Picture 12" descr="to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02363"/>
            <a:ext cx="3132137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  <p:sldLayoutId id="2147484161" r:id="rId12"/>
    <p:sldLayoutId id="2147484162" r:id="rId13"/>
    <p:sldLayoutId id="2147484163" r:id="rId14"/>
  </p:sldLayoutIdLst>
  <p:transition>
    <p:circl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531938"/>
            <a:ext cx="8229600" cy="471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4611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5667E0F-E50E-40C9-A29D-967E7969E9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79388" y="333375"/>
            <a:ext cx="7696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53" name="Picture 5" descr="校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38" y="6310313"/>
            <a:ext cx="4651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04813"/>
            <a:ext cx="9251950" cy="1012825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  <a:r>
              <a:rPr lang="zh-CN" altLang="en-US" sz="32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程序设计基础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581525"/>
            <a:ext cx="7086600" cy="5032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smtClean="0">
                <a:latin typeface="Arial" panose="020B0604020202020204" pitchFamily="34" charset="0"/>
              </a:rPr>
              <a:t>深圳职业技术学院：软件技术专业</a:t>
            </a:r>
            <a:endParaRPr lang="en-US" altLang="zh-CN" sz="2000" smtClean="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white">
          <a:xfrm>
            <a:off x="0" y="3500438"/>
            <a:ext cx="92519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3200" b="1" dirty="0" smtClean="0">
                <a:solidFill>
                  <a:srgbClr val="000000"/>
                </a:solidFill>
              </a:rPr>
              <a:t>Java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语言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-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运算符、表达式、顺序程序设计</a:t>
            </a:r>
            <a:endParaRPr lang="zh-CN" alt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类型转换（</a:t>
            </a:r>
            <a:r>
              <a:rPr lang="en-US" altLang="zh-CN" dirty="0">
                <a:solidFill>
                  <a:srgbClr val="FF0000"/>
                </a:solidFill>
              </a:rPr>
              <a:t>con.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229600" cy="475252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隐式类型转换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smtClean="0"/>
              <a:t>byte x=10;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/>
              <a:t>s</a:t>
            </a:r>
            <a:r>
              <a:rPr lang="en-US" altLang="zh-CN" sz="2800" dirty="0" smtClean="0"/>
              <a:t>hort y=x;         //</a:t>
            </a:r>
            <a:r>
              <a:rPr lang="zh-CN" altLang="en-US" sz="2800" dirty="0" smtClean="0"/>
              <a:t>合法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z=y;           //</a:t>
            </a:r>
            <a:r>
              <a:rPr lang="zh-CN" altLang="en-US" sz="2800" dirty="0" smtClean="0"/>
              <a:t>合法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short a=</a:t>
            </a:r>
            <a:r>
              <a:rPr lang="en-US" altLang="zh-CN" sz="2800" dirty="0" err="1" smtClean="0"/>
              <a:t>x+y</a:t>
            </a:r>
            <a:r>
              <a:rPr lang="en-US" altLang="zh-CN" sz="2800" dirty="0" smtClean="0"/>
              <a:t>;     //</a:t>
            </a:r>
            <a:r>
              <a:rPr lang="zh-CN" altLang="en-US" sz="2800" dirty="0" smtClean="0"/>
              <a:t>不合法</a:t>
            </a:r>
            <a:r>
              <a:rPr lang="en-US" altLang="zh-CN" sz="2800" dirty="0" smtClean="0"/>
              <a:t>:</a:t>
            </a:r>
            <a:r>
              <a:rPr lang="en-US" altLang="zh-CN" sz="2800" dirty="0" err="1" smtClean="0"/>
              <a:t>x+y</a:t>
            </a:r>
            <a:r>
              <a:rPr lang="zh-CN" altLang="en-US" sz="2800" dirty="0" smtClean="0"/>
              <a:t>的类型为</a:t>
            </a:r>
            <a:r>
              <a:rPr lang="en-US" altLang="zh-CN" sz="2800" dirty="0" err="1" smtClean="0"/>
              <a:t>int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a=99L;        //</a:t>
            </a:r>
            <a:r>
              <a:rPr lang="zh-CN" altLang="en-US" sz="2800" dirty="0" smtClean="0"/>
              <a:t>不合法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强制类型转换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/>
              <a:t>l</a:t>
            </a:r>
            <a:r>
              <a:rPr lang="en-US" altLang="zh-CN" sz="2800" dirty="0" smtClean="0"/>
              <a:t>ong  </a:t>
            </a:r>
            <a:r>
              <a:rPr lang="en-US" altLang="zh-CN" sz="2800" dirty="0" err="1" smtClean="0"/>
              <a:t>bigValue</a:t>
            </a:r>
            <a:r>
              <a:rPr lang="en-US" altLang="zh-CN" sz="2800" dirty="0" smtClean="0"/>
              <a:t>=99L;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x = 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) (</a:t>
            </a:r>
            <a:r>
              <a:rPr lang="en-US" altLang="zh-CN" sz="2800" dirty="0" err="1" smtClean="0"/>
              <a:t>bigValue</a:t>
            </a:r>
            <a:r>
              <a:rPr lang="en-US" altLang="zh-CN" sz="2800" dirty="0" smtClean="0"/>
              <a:t>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8682046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实战演练</a:t>
            </a:r>
          </a:p>
        </p:txBody>
      </p:sp>
      <p:sp>
        <p:nvSpPr>
          <p:cNvPr id="3" name="矩形 3"/>
          <p:cNvSpPr txBox="1">
            <a:spLocks noChangeArrowheads="1"/>
          </p:cNvSpPr>
          <p:nvPr/>
        </p:nvSpPr>
        <p:spPr bwMode="auto">
          <a:xfrm>
            <a:off x="683568" y="1073356"/>
            <a:ext cx="792088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endParaRPr lang="en-US" altLang="zh-CN" kern="0" dirty="0" smtClean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一</a:t>
            </a:r>
            <a:r>
              <a:rPr lang="zh-CN" altLang="en-US" dirty="0" smtClean="0"/>
              <a:t>个简单的算数</a:t>
            </a:r>
            <a:r>
              <a:rPr lang="zh-CN" altLang="en-US" dirty="0"/>
              <a:t>运算程序</a:t>
            </a:r>
            <a:endParaRPr lang="en-US" altLang="zh-CN" dirty="0"/>
          </a:p>
          <a:p>
            <a:pPr lvl="1"/>
            <a:r>
              <a:rPr lang="zh-CN" altLang="en-US" dirty="0"/>
              <a:t>改写</a:t>
            </a:r>
            <a:r>
              <a:rPr lang="en-US" altLang="zh-CN" dirty="0"/>
              <a:t>P32</a:t>
            </a:r>
            <a:r>
              <a:rPr lang="zh-CN" altLang="en-US" dirty="0"/>
              <a:t>程序</a:t>
            </a:r>
            <a:r>
              <a:rPr lang="en-US" altLang="zh-CN" dirty="0"/>
              <a:t>2-4</a:t>
            </a:r>
            <a:r>
              <a:rPr lang="zh-CN" altLang="en-US" dirty="0"/>
              <a:t>，要求其中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的值由键盘输入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4830655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关系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两个数的大小关系比较</a:t>
            </a:r>
            <a:endParaRPr lang="en-US" altLang="zh-CN" dirty="0" smtClean="0"/>
          </a:p>
          <a:p>
            <a:r>
              <a:rPr lang="zh-CN" altLang="en-US" dirty="0"/>
              <a:t>结果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true, false</a:t>
            </a:r>
          </a:p>
          <a:p>
            <a:pPr lvl="1"/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endParaRPr lang="en-US" altLang="zh-CN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23443"/>
              </p:ext>
            </p:extLst>
          </p:nvPr>
        </p:nvGraphicFramePr>
        <p:xfrm>
          <a:off x="971600" y="2451371"/>
          <a:ext cx="6877000" cy="424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52128"/>
                <a:gridCol w="1296144"/>
                <a:gridCol w="3492624"/>
              </a:tblGrid>
              <a:tr h="5202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5202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op1&gt;op2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假如</a:t>
                      </a:r>
                      <a:r>
                        <a:rPr lang="en-US" altLang="zh-CN" dirty="0" smtClean="0"/>
                        <a:t>op1</a:t>
                      </a:r>
                      <a:r>
                        <a:rPr lang="zh-CN" altLang="en-US" dirty="0" smtClean="0"/>
                        <a:t>大于</a:t>
                      </a:r>
                      <a:r>
                        <a:rPr lang="en-US" altLang="zh-CN" dirty="0" smtClean="0"/>
                        <a:t>op2,</a:t>
                      </a:r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5202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大于等于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op1&gt;=op2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假如</a:t>
                      </a:r>
                      <a:r>
                        <a:rPr lang="en-US" altLang="zh-CN" dirty="0" smtClean="0"/>
                        <a:t>op1</a:t>
                      </a:r>
                      <a:r>
                        <a:rPr lang="zh-CN" altLang="en-US" dirty="0" smtClean="0"/>
                        <a:t>大于等于</a:t>
                      </a:r>
                      <a:r>
                        <a:rPr lang="en-US" altLang="zh-CN" dirty="0" smtClean="0"/>
                        <a:t>op2,</a:t>
                      </a:r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5202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op1&lt;op2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假如</a:t>
                      </a:r>
                      <a:r>
                        <a:rPr lang="en-US" altLang="zh-CN" dirty="0" smtClean="0"/>
                        <a:t>op1</a:t>
                      </a:r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op2,</a:t>
                      </a:r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5202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op1&lt;=op2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假如</a:t>
                      </a:r>
                      <a:r>
                        <a:rPr lang="en-US" altLang="zh-CN" dirty="0" smtClean="0"/>
                        <a:t>op1</a:t>
                      </a:r>
                      <a:r>
                        <a:rPr lang="zh-CN" altLang="en-US" dirty="0" smtClean="0"/>
                        <a:t>小于等于</a:t>
                      </a:r>
                      <a:r>
                        <a:rPr lang="en-US" altLang="zh-CN" dirty="0" smtClean="0"/>
                        <a:t>op2,</a:t>
                      </a:r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5202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op1==op2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假如</a:t>
                      </a:r>
                      <a:r>
                        <a:rPr lang="en-US" altLang="zh-CN" dirty="0" smtClean="0"/>
                        <a:t>op1</a:t>
                      </a:r>
                      <a:r>
                        <a:rPr lang="zh-CN" altLang="en-US" dirty="0" smtClean="0"/>
                        <a:t>等于</a:t>
                      </a:r>
                      <a:r>
                        <a:rPr lang="en-US" altLang="zh-CN" dirty="0" smtClean="0"/>
                        <a:t>op2,</a:t>
                      </a:r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5202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op1!=op2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假如</a:t>
                      </a:r>
                      <a:r>
                        <a:rPr lang="en-US" altLang="zh-CN" dirty="0" smtClean="0"/>
                        <a:t>op1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op2</a:t>
                      </a:r>
                      <a:r>
                        <a:rPr lang="zh-CN" altLang="en-US" dirty="0" smtClean="0"/>
                        <a:t>不相等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00275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实战</a:t>
            </a:r>
            <a:endParaRPr lang="zh-CN" altLang="en-US" dirty="0" smtClean="0"/>
          </a:p>
        </p:txBody>
      </p:sp>
      <p:sp>
        <p:nvSpPr>
          <p:cNvPr id="18435" name="矩形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程序</a:t>
            </a:r>
            <a:r>
              <a:rPr lang="en-US" altLang="zh-CN" dirty="0" smtClean="0"/>
              <a:t>2-5</a:t>
            </a:r>
            <a:r>
              <a:rPr lang="zh-CN" altLang="en-US" dirty="0" smtClean="0"/>
              <a:t>：</a:t>
            </a:r>
            <a:r>
              <a:rPr lang="zh-CN" altLang="en-US" dirty="0"/>
              <a:t>关系</a:t>
            </a:r>
            <a:r>
              <a:rPr lang="zh-CN" altLang="en-US" dirty="0" smtClean="0"/>
              <a:t>运算符的程序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书</a:t>
            </a:r>
            <a:r>
              <a:rPr lang="en-US" altLang="zh-CN" dirty="0" smtClean="0"/>
              <a:t>p35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8964182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逻辑运算</a:t>
            </a:r>
            <a:r>
              <a:rPr lang="zh-CN" altLang="en-US" dirty="0"/>
              <a:t>符功能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zh-CN" altLang="en-US" sz="2800" dirty="0"/>
              <a:t>！</a:t>
            </a:r>
            <a:r>
              <a:rPr lang="en-US" altLang="zh-CN" sz="2800" dirty="0"/>
              <a:t>-- </a:t>
            </a:r>
            <a:r>
              <a:rPr lang="zh-CN" altLang="en-US" sz="2800" dirty="0"/>
              <a:t>逻辑非	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	&amp;   -- </a:t>
            </a:r>
            <a:r>
              <a:rPr lang="zh-CN" altLang="en-US" sz="2800" dirty="0"/>
              <a:t>逻辑与</a:t>
            </a:r>
            <a:r>
              <a:rPr lang="en-US" altLang="zh-CN" sz="2800" dirty="0"/>
              <a:t>(</a:t>
            </a:r>
            <a:r>
              <a:rPr lang="zh-CN" altLang="en-US" sz="2800" dirty="0"/>
              <a:t>有假即假</a:t>
            </a:r>
            <a:r>
              <a:rPr lang="en-US" altLang="zh-CN" sz="2800" dirty="0"/>
              <a:t>)</a:t>
            </a:r>
            <a:r>
              <a:rPr lang="zh-CN" altLang="en-US" sz="2800" dirty="0"/>
              <a:t> 	   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 </a:t>
            </a:r>
            <a:r>
              <a:rPr lang="en-US" altLang="zh-CN" sz="2800" dirty="0"/>
              <a:t>|  -- </a:t>
            </a:r>
            <a:r>
              <a:rPr lang="zh-CN" altLang="en-US" sz="2800" dirty="0"/>
              <a:t>逻辑或</a:t>
            </a:r>
            <a:r>
              <a:rPr lang="en-US" altLang="zh-CN" sz="2800" dirty="0"/>
              <a:t>(</a:t>
            </a:r>
            <a:r>
              <a:rPr lang="zh-CN" altLang="en-US" sz="2800" dirty="0"/>
              <a:t>有真即真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^  -- </a:t>
            </a:r>
            <a:r>
              <a:rPr lang="zh-CN" altLang="en-US" sz="2800" dirty="0"/>
              <a:t>逻辑</a:t>
            </a:r>
            <a:r>
              <a:rPr lang="zh-CN" altLang="en-US" sz="2800" dirty="0" smtClean="0"/>
              <a:t>异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 smtClean="0"/>
              <a:t>   &amp;&amp;--</a:t>
            </a:r>
            <a:r>
              <a:rPr lang="zh-CN" altLang="en-US" sz="2800" dirty="0"/>
              <a:t>逻辑</a:t>
            </a:r>
            <a:r>
              <a:rPr lang="zh-CN" altLang="en-US" sz="2800" dirty="0" smtClean="0"/>
              <a:t>与（短路与）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|| --</a:t>
            </a:r>
            <a:r>
              <a:rPr lang="zh-CN" altLang="en-US" sz="2800" dirty="0" smtClean="0"/>
              <a:t>逻辑或（短路或）</a:t>
            </a:r>
            <a:endParaRPr lang="zh-CN" altLang="en-US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3483216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graphicFrame>
        <p:nvGraphicFramePr>
          <p:cNvPr id="30802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38282"/>
              </p:ext>
            </p:extLst>
          </p:nvPr>
        </p:nvGraphicFramePr>
        <p:xfrm>
          <a:off x="457200" y="2060848"/>
          <a:ext cx="8084117" cy="3235327"/>
        </p:xfrm>
        <a:graphic>
          <a:graphicData uri="http://schemas.openxmlformats.org/drawingml/2006/table">
            <a:tbl>
              <a:tblPr/>
              <a:tblGrid>
                <a:gridCol w="998538"/>
                <a:gridCol w="998537"/>
                <a:gridCol w="996950"/>
                <a:gridCol w="998538"/>
                <a:gridCol w="996950"/>
                <a:gridCol w="998537"/>
                <a:gridCol w="1099117"/>
                <a:gridCol w="996950"/>
              </a:tblGrid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!a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a&amp;b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a|b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-Roman" charset="0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a^b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a&amp;&amp;b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a||b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 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-Roman" charset="0"/>
                          <a:ea typeface="宋体" panose="02010600030101010101" pitchFamily="2" charset="-122"/>
                        </a:rPr>
                        <a:t>false</a:t>
                      </a: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129886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/>
              <a:t>&amp;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</a:t>
            </a:r>
          </a:p>
          <a:p>
            <a:pPr lvl="1"/>
            <a:r>
              <a:rPr lang="zh-CN" altLang="en-US" dirty="0" smtClean="0"/>
              <a:t>两个操作数都必须执行相应的运算</a:t>
            </a:r>
            <a:endParaRPr lang="en-US" altLang="zh-CN" dirty="0" smtClean="0"/>
          </a:p>
          <a:p>
            <a:r>
              <a:rPr lang="en-US" altLang="zh-CN" dirty="0" smtClean="0"/>
              <a:t>&amp;&amp;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</a:p>
          <a:p>
            <a:pPr lvl="1"/>
            <a:r>
              <a:rPr lang="zh-CN" altLang="en-US" dirty="0"/>
              <a:t>根据</a:t>
            </a:r>
            <a:r>
              <a:rPr lang="zh-CN" altLang="en-US" dirty="0" smtClean="0"/>
              <a:t>第一</a:t>
            </a:r>
            <a:r>
              <a:rPr lang="zh-CN" altLang="en-US" dirty="0"/>
              <a:t>个操作数的</a:t>
            </a:r>
            <a:r>
              <a:rPr lang="zh-CN" altLang="en-US" dirty="0" smtClean="0"/>
              <a:t>结果，决定是否对第二个操作数进行计算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00050" lvl="1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a=5;</a:t>
            </a:r>
          </a:p>
          <a:p>
            <a:pPr marL="400050" lvl="1" indent="0">
              <a:buNone/>
            </a:pPr>
            <a:r>
              <a:rPr lang="en-US" altLang="zh-CN" sz="1800" dirty="0"/>
              <a:t>if(true | (++a)&gt;0)</a:t>
            </a:r>
          </a:p>
          <a:p>
            <a:pPr marL="400050" lvl="1" indent="0">
              <a:buNone/>
            </a:pPr>
            <a:r>
              <a:rPr lang="en-US" altLang="zh-CN" sz="1800" dirty="0" err="1"/>
              <a:t>System.out.println</a:t>
            </a:r>
            <a:r>
              <a:rPr lang="en-US" altLang="zh-CN" sz="1800" dirty="0"/>
              <a:t>("a="+a</a:t>
            </a:r>
            <a:r>
              <a:rPr lang="en-US" altLang="zh-CN" sz="1800" dirty="0" smtClean="0"/>
              <a:t>);  </a:t>
            </a:r>
            <a:r>
              <a:rPr lang="en-US" altLang="zh-CN" sz="1800" dirty="0" smtClean="0">
                <a:solidFill>
                  <a:srgbClr val="FF0000"/>
                </a:solidFill>
              </a:rPr>
              <a:t>//a=?</a:t>
            </a:r>
          </a:p>
          <a:p>
            <a:pPr marL="400050" lvl="1" indent="0">
              <a:buNone/>
            </a:pPr>
            <a:r>
              <a:rPr lang="en-US" altLang="zh-CN" sz="1800" dirty="0"/>
              <a:t>if(true </a:t>
            </a:r>
            <a:r>
              <a:rPr lang="en-US" altLang="zh-CN" sz="1800" dirty="0" smtClean="0"/>
              <a:t>|| </a:t>
            </a:r>
            <a:r>
              <a:rPr lang="en-US" altLang="zh-CN" sz="1800" dirty="0"/>
              <a:t>(++a)&gt;0)</a:t>
            </a:r>
          </a:p>
          <a:p>
            <a:pPr marL="400050" lvl="1" indent="0">
              <a:buNone/>
            </a:pPr>
            <a:r>
              <a:rPr lang="en-US" altLang="zh-CN" sz="1800" dirty="0" err="1"/>
              <a:t>System.out.println</a:t>
            </a:r>
            <a:r>
              <a:rPr lang="en-US" altLang="zh-CN" sz="1800" dirty="0"/>
              <a:t>("a="+a</a:t>
            </a:r>
            <a:r>
              <a:rPr lang="en-US" altLang="zh-CN" sz="1800" dirty="0" smtClean="0"/>
              <a:t>); </a:t>
            </a:r>
            <a:r>
              <a:rPr lang="en-US" altLang="zh-CN" sz="1800" dirty="0" smtClean="0">
                <a:solidFill>
                  <a:srgbClr val="FF0000"/>
                </a:solidFill>
              </a:rPr>
              <a:t>//a=?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zh-CN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1274160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字符串的比较运算</a:t>
            </a:r>
          </a:p>
        </p:txBody>
      </p:sp>
      <p:sp>
        <p:nvSpPr>
          <p:cNvPr id="23555" name="矩形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/>
              <a:t>e</a:t>
            </a:r>
            <a:r>
              <a:rPr lang="en-US" altLang="zh-CN" sz="2000" dirty="0" smtClean="0"/>
              <a:t>quals():</a:t>
            </a:r>
            <a:r>
              <a:rPr lang="zh-CN" altLang="en-US" sz="2000" dirty="0" smtClean="0"/>
              <a:t>比较字符序列是否相等，结果为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false</a:t>
            </a:r>
          </a:p>
          <a:p>
            <a:pPr eaLnBrk="1" hangingPunct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String str</a:t>
            </a:r>
            <a:r>
              <a:rPr lang="en-US" altLang="zh-CN" sz="2000" dirty="0"/>
              <a:t>1</a:t>
            </a:r>
            <a:r>
              <a:rPr lang="en-US" altLang="zh-CN" sz="2000" dirty="0" smtClean="0"/>
              <a:t>=“</a:t>
            </a:r>
            <a:r>
              <a:rPr lang="en-US" altLang="zh-CN" sz="2000" dirty="0" err="1" smtClean="0"/>
              <a:t>helloworld</a:t>
            </a:r>
            <a:r>
              <a:rPr lang="en-US" altLang="zh-CN" sz="2000" dirty="0" smtClean="0"/>
              <a:t>”;</a:t>
            </a:r>
          </a:p>
          <a:p>
            <a:pPr lvl="1"/>
            <a:r>
              <a:rPr lang="en-US" altLang="zh-CN" sz="2000" dirty="0" smtClean="0"/>
              <a:t>String str2=“</a:t>
            </a:r>
            <a:r>
              <a:rPr lang="en-US" altLang="zh-CN" sz="2000" dirty="0" err="1" smtClean="0"/>
              <a:t>helloworld</a:t>
            </a:r>
            <a:r>
              <a:rPr lang="en-US" altLang="zh-CN" sz="2000" dirty="0" smtClean="0"/>
              <a:t>”;</a:t>
            </a:r>
          </a:p>
          <a:p>
            <a:pPr lvl="1"/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(str1==str2);  </a:t>
            </a:r>
            <a:r>
              <a:rPr lang="en-US" altLang="zh-CN" sz="2000" dirty="0" smtClean="0">
                <a:solidFill>
                  <a:srgbClr val="FF0000"/>
                </a:solidFill>
              </a:rPr>
              <a:t>//?</a:t>
            </a:r>
          </a:p>
          <a:p>
            <a:pPr lvl="1"/>
            <a:r>
              <a:rPr lang="en-US" altLang="zh-CN" sz="2000" dirty="0" err="1" smtClean="0"/>
              <a:t>Sysetm.out.println</a:t>
            </a:r>
            <a:r>
              <a:rPr lang="en-US" altLang="zh-CN" sz="2000" dirty="0" smtClean="0"/>
              <a:t>(str1.equals(str2));  </a:t>
            </a:r>
            <a:r>
              <a:rPr lang="en-US" altLang="zh-CN" sz="2000" dirty="0" smtClean="0">
                <a:solidFill>
                  <a:srgbClr val="FF0000"/>
                </a:solidFill>
              </a:rPr>
              <a:t>//?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38517899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字符串的比较运算</a:t>
            </a:r>
          </a:p>
        </p:txBody>
      </p:sp>
      <p:sp>
        <p:nvSpPr>
          <p:cNvPr id="23555" name="矩形 3"/>
          <p:cNvSpPr>
            <a:spLocks noGrp="1" noChangeArrowheads="1"/>
          </p:cNvSpPr>
          <p:nvPr>
            <p:ph type="body" idx="4294967295"/>
          </p:nvPr>
        </p:nvSpPr>
        <p:spPr>
          <a:xfrm>
            <a:off x="430173" y="1052736"/>
            <a:ext cx="9144000" cy="5248275"/>
          </a:xfrm>
        </p:spPr>
        <p:txBody>
          <a:bodyPr/>
          <a:lstStyle/>
          <a:p>
            <a:pPr eaLnBrk="1" hangingPunct="1"/>
            <a:r>
              <a:rPr lang="en-US" altLang="zh-CN" sz="2000" dirty="0" err="1" smtClean="0"/>
              <a:t>compareTo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：按字典顺序比较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个字符串，结</a:t>
            </a:r>
            <a:r>
              <a:rPr lang="zh-CN" altLang="en-US" sz="2000" dirty="0"/>
              <a:t>果</a:t>
            </a:r>
            <a:r>
              <a:rPr lang="zh-CN" altLang="en-US" sz="2000" dirty="0" smtClean="0"/>
              <a:t>为一个整数、负数或者</a:t>
            </a:r>
            <a:r>
              <a:rPr lang="en-US" altLang="zh-CN" sz="2000" dirty="0" smtClean="0"/>
              <a:t>0.</a:t>
            </a:r>
          </a:p>
          <a:p>
            <a:pPr marL="0" indent="0" eaLnBrk="1" hangingPunct="1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String s1="Morning";</a:t>
            </a:r>
          </a:p>
          <a:p>
            <a:pPr marL="0" indent="0">
              <a:buNone/>
            </a:pPr>
            <a:r>
              <a:rPr lang="en-US" altLang="zh-CN" sz="2000" dirty="0"/>
              <a:t>String s2="morning";</a:t>
            </a:r>
          </a:p>
          <a:p>
            <a:pPr marL="0" indent="0"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eq</a:t>
            </a:r>
            <a:r>
              <a:rPr lang="en-US" altLang="zh-CN" sz="2000" dirty="0"/>
              <a:t>=s1.equals(s2);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2000" dirty="0">
                <a:solidFill>
                  <a:srgbClr val="FF0000"/>
                </a:solidFill>
              </a:rPr>
              <a:t>("\"Morning\".equals(\"morning\")</a:t>
            </a:r>
            <a:r>
              <a:rPr lang="zh-CN" altLang="en-US" sz="2000" dirty="0">
                <a:solidFill>
                  <a:srgbClr val="FF0000"/>
                </a:solidFill>
              </a:rPr>
              <a:t>结果是</a:t>
            </a:r>
            <a:r>
              <a:rPr lang="en-US" altLang="zh-CN" sz="2000" dirty="0">
                <a:solidFill>
                  <a:srgbClr val="FF0000"/>
                </a:solidFill>
              </a:rPr>
              <a:t>"+</a:t>
            </a:r>
            <a:r>
              <a:rPr lang="en-US" altLang="zh-CN" sz="2000" dirty="0" err="1">
                <a:solidFill>
                  <a:srgbClr val="FF0000"/>
                </a:solidFill>
              </a:rPr>
              <a:t>eq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res=s1.compareTo(s2);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2000" dirty="0">
                <a:solidFill>
                  <a:srgbClr val="FF0000"/>
                </a:solidFill>
              </a:rPr>
              <a:t>("\"Morning\".</a:t>
            </a:r>
            <a:r>
              <a:rPr lang="en-US" altLang="zh-CN" sz="2000" dirty="0" err="1">
                <a:solidFill>
                  <a:srgbClr val="FF0000"/>
                </a:solidFill>
              </a:rPr>
              <a:t>compareTo</a:t>
            </a:r>
            <a:r>
              <a:rPr lang="en-US" altLang="zh-CN" sz="2000" dirty="0">
                <a:solidFill>
                  <a:srgbClr val="FF0000"/>
                </a:solidFill>
              </a:rPr>
              <a:t>(\"morning\")</a:t>
            </a:r>
            <a:r>
              <a:rPr lang="zh-CN" altLang="en-US" sz="2000" dirty="0">
                <a:solidFill>
                  <a:srgbClr val="FF0000"/>
                </a:solidFill>
              </a:rPr>
              <a:t>结果是</a:t>
            </a:r>
            <a:r>
              <a:rPr lang="en-US" altLang="zh-CN" sz="2000" dirty="0">
                <a:solidFill>
                  <a:srgbClr val="FF0000"/>
                </a:solidFill>
              </a:rPr>
              <a:t>"+res</a:t>
            </a:r>
            <a:r>
              <a:rPr lang="en-US" altLang="zh-CN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编程练习：从键盘输入</a:t>
            </a:r>
            <a:r>
              <a:rPr lang="en-US" altLang="zh-CN" sz="2000" dirty="0"/>
              <a:t>2</a:t>
            </a:r>
            <a:r>
              <a:rPr lang="zh-CN" altLang="en-US" sz="2000" dirty="0"/>
              <a:t>个英语单词，按字典顺序输出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06973887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三目条件运算符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三目条件运算符，语法格式：</a:t>
            </a:r>
          </a:p>
          <a:p>
            <a:pPr lvl="1"/>
            <a:r>
              <a:rPr lang="en-US" altLang="zh-CN" dirty="0"/>
              <a:t>x ? y : z</a:t>
            </a:r>
          </a:p>
          <a:p>
            <a:r>
              <a:rPr lang="zh-CN" altLang="en-US" dirty="0"/>
              <a:t>其中 </a:t>
            </a:r>
            <a:r>
              <a:rPr lang="en-US" altLang="zh-CN" dirty="0"/>
              <a:t>x </a:t>
            </a:r>
            <a:r>
              <a:rPr lang="zh-CN" altLang="en-US" dirty="0"/>
              <a:t>为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zh-CN" altLang="en-US" dirty="0"/>
              <a:t>类型表达式，先计算 </a:t>
            </a:r>
            <a:r>
              <a:rPr lang="en-US" altLang="zh-CN" dirty="0"/>
              <a:t>x </a:t>
            </a:r>
            <a:r>
              <a:rPr lang="zh-CN" altLang="en-US" dirty="0"/>
              <a:t>的值，若为</a:t>
            </a:r>
            <a:r>
              <a:rPr lang="en-US" altLang="zh-CN" dirty="0"/>
              <a:t>true</a:t>
            </a:r>
            <a:r>
              <a:rPr lang="zh-CN" altLang="en-US" dirty="0"/>
              <a:t>，则整个三目运算的结果为表达式 </a:t>
            </a:r>
            <a:r>
              <a:rPr lang="en-US" altLang="zh-CN" dirty="0"/>
              <a:t>y </a:t>
            </a:r>
            <a:r>
              <a:rPr lang="zh-CN" altLang="en-US" dirty="0"/>
              <a:t>的值，否则整个运算结果为表达式 </a:t>
            </a:r>
            <a:r>
              <a:rPr lang="en-US" altLang="zh-CN" dirty="0"/>
              <a:t>z </a:t>
            </a:r>
            <a:r>
              <a:rPr lang="zh-CN" altLang="en-US" dirty="0"/>
              <a:t>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实战：编程从键盘输入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个整数，求取最大值并输出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379103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042988" y="319088"/>
            <a:ext cx="6805612" cy="563562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内容提要</a:t>
            </a: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4500" y="400050"/>
            <a:ext cx="455613" cy="306388"/>
          </a:xfrm>
          <a:custGeom>
            <a:avLst/>
            <a:gdLst>
              <a:gd name="T0" fmla="*/ 0 w 16620"/>
              <a:gd name="T1" fmla="*/ 4462 h 11158"/>
              <a:gd name="T2" fmla="*/ 65 w 16620"/>
              <a:gd name="T3" fmla="*/ 4480 h 11158"/>
              <a:gd name="T4" fmla="*/ 128 w 16620"/>
              <a:gd name="T5" fmla="*/ 4494 h 11158"/>
              <a:gd name="T6" fmla="*/ 188 w 16620"/>
              <a:gd name="T7" fmla="*/ 4509 h 11158"/>
              <a:gd name="T8" fmla="*/ 246 w 16620"/>
              <a:gd name="T9" fmla="*/ 4521 h 11158"/>
              <a:gd name="T10" fmla="*/ 353 w 16620"/>
              <a:gd name="T11" fmla="*/ 4545 h 11158"/>
              <a:gd name="T12" fmla="*/ 450 w 16620"/>
              <a:gd name="T13" fmla="*/ 4568 h 11158"/>
              <a:gd name="T14" fmla="*/ 495 w 16620"/>
              <a:gd name="T15" fmla="*/ 4580 h 11158"/>
              <a:gd name="T16" fmla="*/ 538 w 16620"/>
              <a:gd name="T17" fmla="*/ 4591 h 11158"/>
              <a:gd name="T18" fmla="*/ 579 w 16620"/>
              <a:gd name="T19" fmla="*/ 4603 h 11158"/>
              <a:gd name="T20" fmla="*/ 616 w 16620"/>
              <a:gd name="T21" fmla="*/ 4616 h 11158"/>
              <a:gd name="T22" fmla="*/ 652 w 16620"/>
              <a:gd name="T23" fmla="*/ 4631 h 11158"/>
              <a:gd name="T24" fmla="*/ 686 w 16620"/>
              <a:gd name="T25" fmla="*/ 4645 h 11158"/>
              <a:gd name="T26" fmla="*/ 717 w 16620"/>
              <a:gd name="T27" fmla="*/ 4663 h 11158"/>
              <a:gd name="T28" fmla="*/ 747 w 16620"/>
              <a:gd name="T29" fmla="*/ 4682 h 11158"/>
              <a:gd name="T30" fmla="*/ 774 w 16620"/>
              <a:gd name="T31" fmla="*/ 4702 h 11158"/>
              <a:gd name="T32" fmla="*/ 799 w 16620"/>
              <a:gd name="T33" fmla="*/ 4725 h 11158"/>
              <a:gd name="T34" fmla="*/ 822 w 16620"/>
              <a:gd name="T35" fmla="*/ 4750 h 11158"/>
              <a:gd name="T36" fmla="*/ 843 w 16620"/>
              <a:gd name="T37" fmla="*/ 4779 h 11158"/>
              <a:gd name="T38" fmla="*/ 862 w 16620"/>
              <a:gd name="T39" fmla="*/ 4810 h 11158"/>
              <a:gd name="T40" fmla="*/ 880 w 16620"/>
              <a:gd name="T41" fmla="*/ 4845 h 11158"/>
              <a:gd name="T42" fmla="*/ 895 w 16620"/>
              <a:gd name="T43" fmla="*/ 4882 h 11158"/>
              <a:gd name="T44" fmla="*/ 909 w 16620"/>
              <a:gd name="T45" fmla="*/ 4924 h 11158"/>
              <a:gd name="T46" fmla="*/ 921 w 16620"/>
              <a:gd name="T47" fmla="*/ 4969 h 11158"/>
              <a:gd name="T48" fmla="*/ 932 w 16620"/>
              <a:gd name="T49" fmla="*/ 5019 h 11158"/>
              <a:gd name="T50" fmla="*/ 940 w 16620"/>
              <a:gd name="T51" fmla="*/ 5073 h 11158"/>
              <a:gd name="T52" fmla="*/ 947 w 16620"/>
              <a:gd name="T53" fmla="*/ 5133 h 11158"/>
              <a:gd name="T54" fmla="*/ 953 w 16620"/>
              <a:gd name="T55" fmla="*/ 5196 h 11158"/>
              <a:gd name="T56" fmla="*/ 956 w 16620"/>
              <a:gd name="T57" fmla="*/ 5264 h 11158"/>
              <a:gd name="T58" fmla="*/ 958 w 16620"/>
              <a:gd name="T59" fmla="*/ 5339 h 11158"/>
              <a:gd name="T60" fmla="*/ 959 w 16620"/>
              <a:gd name="T61" fmla="*/ 5419 h 11158"/>
              <a:gd name="T62" fmla="*/ 959 w 16620"/>
              <a:gd name="T63" fmla="*/ 11158 h 11158"/>
              <a:gd name="T64" fmla="*/ 1598 w 16620"/>
              <a:gd name="T65" fmla="*/ 11158 h 11158"/>
              <a:gd name="T66" fmla="*/ 1598 w 16620"/>
              <a:gd name="T67" fmla="*/ 5419 h 11158"/>
              <a:gd name="T68" fmla="*/ 8330 w 16620"/>
              <a:gd name="T69" fmla="*/ 9211 h 11158"/>
              <a:gd name="T70" fmla="*/ 16517 w 16620"/>
              <a:gd name="T71" fmla="*/ 4292 h 11158"/>
              <a:gd name="T72" fmla="*/ 16620 w 16620"/>
              <a:gd name="T73" fmla="*/ 3825 h 11158"/>
              <a:gd name="T74" fmla="*/ 8310 w 16620"/>
              <a:gd name="T75" fmla="*/ 0 h 11158"/>
              <a:gd name="T76" fmla="*/ 0 w 16620"/>
              <a:gd name="T77" fmla="*/ 3825 h 11158"/>
              <a:gd name="T78" fmla="*/ 0 w 16620"/>
              <a:gd name="T79" fmla="*/ 4462 h 1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620" h="11158">
                <a:moveTo>
                  <a:pt x="0" y="4462"/>
                </a:moveTo>
                <a:lnTo>
                  <a:pt x="65" y="4480"/>
                </a:lnTo>
                <a:lnTo>
                  <a:pt x="128" y="4494"/>
                </a:lnTo>
                <a:lnTo>
                  <a:pt x="188" y="4509"/>
                </a:lnTo>
                <a:lnTo>
                  <a:pt x="246" y="4521"/>
                </a:lnTo>
                <a:lnTo>
                  <a:pt x="353" y="4545"/>
                </a:lnTo>
                <a:lnTo>
                  <a:pt x="450" y="4568"/>
                </a:lnTo>
                <a:lnTo>
                  <a:pt x="495" y="4580"/>
                </a:lnTo>
                <a:lnTo>
                  <a:pt x="538" y="4591"/>
                </a:lnTo>
                <a:lnTo>
                  <a:pt x="579" y="4603"/>
                </a:lnTo>
                <a:lnTo>
                  <a:pt x="616" y="4616"/>
                </a:lnTo>
                <a:lnTo>
                  <a:pt x="652" y="4631"/>
                </a:lnTo>
                <a:lnTo>
                  <a:pt x="686" y="4645"/>
                </a:lnTo>
                <a:lnTo>
                  <a:pt x="717" y="4663"/>
                </a:lnTo>
                <a:lnTo>
                  <a:pt x="747" y="4682"/>
                </a:lnTo>
                <a:lnTo>
                  <a:pt x="774" y="4702"/>
                </a:lnTo>
                <a:lnTo>
                  <a:pt x="799" y="4725"/>
                </a:lnTo>
                <a:lnTo>
                  <a:pt x="822" y="4750"/>
                </a:lnTo>
                <a:lnTo>
                  <a:pt x="843" y="4779"/>
                </a:lnTo>
                <a:lnTo>
                  <a:pt x="862" y="4810"/>
                </a:lnTo>
                <a:lnTo>
                  <a:pt x="880" y="4845"/>
                </a:lnTo>
                <a:lnTo>
                  <a:pt x="895" y="4882"/>
                </a:lnTo>
                <a:lnTo>
                  <a:pt x="909" y="4924"/>
                </a:lnTo>
                <a:lnTo>
                  <a:pt x="921" y="4969"/>
                </a:lnTo>
                <a:lnTo>
                  <a:pt x="932" y="5019"/>
                </a:lnTo>
                <a:lnTo>
                  <a:pt x="940" y="5073"/>
                </a:lnTo>
                <a:lnTo>
                  <a:pt x="947" y="5133"/>
                </a:lnTo>
                <a:lnTo>
                  <a:pt x="953" y="5196"/>
                </a:lnTo>
                <a:lnTo>
                  <a:pt x="956" y="5264"/>
                </a:lnTo>
                <a:lnTo>
                  <a:pt x="958" y="5339"/>
                </a:lnTo>
                <a:lnTo>
                  <a:pt x="959" y="5419"/>
                </a:lnTo>
                <a:lnTo>
                  <a:pt x="959" y="11158"/>
                </a:lnTo>
                <a:lnTo>
                  <a:pt x="1598" y="11158"/>
                </a:lnTo>
                <a:lnTo>
                  <a:pt x="1598" y="5419"/>
                </a:lnTo>
                <a:lnTo>
                  <a:pt x="8330" y="9211"/>
                </a:lnTo>
                <a:lnTo>
                  <a:pt x="16517" y="4292"/>
                </a:lnTo>
                <a:lnTo>
                  <a:pt x="16620" y="3825"/>
                </a:lnTo>
                <a:lnTo>
                  <a:pt x="8310" y="0"/>
                </a:lnTo>
                <a:lnTo>
                  <a:pt x="0" y="3825"/>
                </a:lnTo>
                <a:lnTo>
                  <a:pt x="0" y="4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506413" y="574675"/>
            <a:ext cx="331787" cy="261938"/>
          </a:xfrm>
          <a:custGeom>
            <a:avLst/>
            <a:gdLst>
              <a:gd name="T0" fmla="*/ 11030 w 12146"/>
              <a:gd name="T1" fmla="*/ 4122 h 9555"/>
              <a:gd name="T2" fmla="*/ 11252 w 12146"/>
              <a:gd name="T3" fmla="*/ 4107 h 9555"/>
              <a:gd name="T4" fmla="*/ 11385 w 12146"/>
              <a:gd name="T5" fmla="*/ 4096 h 9555"/>
              <a:gd name="T6" fmla="*/ 11507 w 12146"/>
              <a:gd name="T7" fmla="*/ 4083 h 9555"/>
              <a:gd name="T8" fmla="*/ 11617 w 12146"/>
              <a:gd name="T9" fmla="*/ 4065 h 9555"/>
              <a:gd name="T10" fmla="*/ 11717 w 12146"/>
              <a:gd name="T11" fmla="*/ 4041 h 9555"/>
              <a:gd name="T12" fmla="*/ 11805 w 12146"/>
              <a:gd name="T13" fmla="*/ 4010 h 9555"/>
              <a:gd name="T14" fmla="*/ 11883 w 12146"/>
              <a:gd name="T15" fmla="*/ 3968 h 9555"/>
              <a:gd name="T16" fmla="*/ 11949 w 12146"/>
              <a:gd name="T17" fmla="*/ 3916 h 9555"/>
              <a:gd name="T18" fmla="*/ 12006 w 12146"/>
              <a:gd name="T19" fmla="*/ 3851 h 9555"/>
              <a:gd name="T20" fmla="*/ 12053 w 12146"/>
              <a:gd name="T21" fmla="*/ 3771 h 9555"/>
              <a:gd name="T22" fmla="*/ 12090 w 12146"/>
              <a:gd name="T23" fmla="*/ 3673 h 9555"/>
              <a:gd name="T24" fmla="*/ 12117 w 12146"/>
              <a:gd name="T25" fmla="*/ 3559 h 9555"/>
              <a:gd name="T26" fmla="*/ 12136 w 12146"/>
              <a:gd name="T27" fmla="*/ 3423 h 9555"/>
              <a:gd name="T28" fmla="*/ 12144 w 12146"/>
              <a:gd name="T29" fmla="*/ 3266 h 9555"/>
              <a:gd name="T30" fmla="*/ 12146 w 12146"/>
              <a:gd name="T31" fmla="*/ 309 h 9555"/>
              <a:gd name="T32" fmla="*/ 6081 w 12146"/>
              <a:gd name="T33" fmla="*/ 3512 h 9555"/>
              <a:gd name="T34" fmla="*/ 0 w 12146"/>
              <a:gd name="T35" fmla="*/ 309 h 9555"/>
              <a:gd name="T36" fmla="*/ 0 w 12146"/>
              <a:gd name="T37" fmla="*/ 3259 h 9555"/>
              <a:gd name="T38" fmla="*/ 7 w 12146"/>
              <a:gd name="T39" fmla="*/ 3402 h 9555"/>
              <a:gd name="T40" fmla="*/ 19 w 12146"/>
              <a:gd name="T41" fmla="*/ 3524 h 9555"/>
              <a:gd name="T42" fmla="*/ 38 w 12146"/>
              <a:gd name="T43" fmla="*/ 3628 h 9555"/>
              <a:gd name="T44" fmla="*/ 64 w 12146"/>
              <a:gd name="T45" fmla="*/ 3715 h 9555"/>
              <a:gd name="T46" fmla="*/ 97 w 12146"/>
              <a:gd name="T47" fmla="*/ 3788 h 9555"/>
              <a:gd name="T48" fmla="*/ 137 w 12146"/>
              <a:gd name="T49" fmla="*/ 3847 h 9555"/>
              <a:gd name="T50" fmla="*/ 185 w 12146"/>
              <a:gd name="T51" fmla="*/ 3896 h 9555"/>
              <a:gd name="T52" fmla="*/ 241 w 12146"/>
              <a:gd name="T53" fmla="*/ 3935 h 9555"/>
              <a:gd name="T54" fmla="*/ 307 w 12146"/>
              <a:gd name="T55" fmla="*/ 3967 h 9555"/>
              <a:gd name="T56" fmla="*/ 381 w 12146"/>
              <a:gd name="T57" fmla="*/ 3994 h 9555"/>
              <a:gd name="T58" fmla="*/ 464 w 12146"/>
              <a:gd name="T59" fmla="*/ 4018 h 9555"/>
              <a:gd name="T60" fmla="*/ 606 w 12146"/>
              <a:gd name="T61" fmla="*/ 4051 h 9555"/>
              <a:gd name="T62" fmla="*/ 771 w 12146"/>
              <a:gd name="T63" fmla="*/ 4089 h 9555"/>
              <a:gd name="T64" fmla="*/ 894 w 12146"/>
              <a:gd name="T65" fmla="*/ 4118 h 9555"/>
              <a:gd name="T66" fmla="*/ 959 w 12146"/>
              <a:gd name="T67" fmla="*/ 7005 h 9555"/>
              <a:gd name="T68" fmla="*/ 2557 w 12146"/>
              <a:gd name="T69" fmla="*/ 9555 h 9555"/>
              <a:gd name="T70" fmla="*/ 4794 w 12146"/>
              <a:gd name="T71" fmla="*/ 7005 h 9555"/>
              <a:gd name="T72" fmla="*/ 7352 w 12146"/>
              <a:gd name="T73" fmla="*/ 9555 h 9555"/>
              <a:gd name="T74" fmla="*/ 9589 w 12146"/>
              <a:gd name="T75" fmla="*/ 7005 h 9555"/>
              <a:gd name="T76" fmla="*/ 10867 w 12146"/>
              <a:gd name="T77" fmla="*/ 4135 h 9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146" h="9555">
                <a:moveTo>
                  <a:pt x="10867" y="4135"/>
                </a:moveTo>
                <a:lnTo>
                  <a:pt x="11030" y="4122"/>
                </a:lnTo>
                <a:lnTo>
                  <a:pt x="11182" y="4112"/>
                </a:lnTo>
                <a:lnTo>
                  <a:pt x="11252" y="4107"/>
                </a:lnTo>
                <a:lnTo>
                  <a:pt x="11321" y="4101"/>
                </a:lnTo>
                <a:lnTo>
                  <a:pt x="11385" y="4096"/>
                </a:lnTo>
                <a:lnTo>
                  <a:pt x="11447" y="4090"/>
                </a:lnTo>
                <a:lnTo>
                  <a:pt x="11507" y="4083"/>
                </a:lnTo>
                <a:lnTo>
                  <a:pt x="11564" y="4074"/>
                </a:lnTo>
                <a:lnTo>
                  <a:pt x="11617" y="4065"/>
                </a:lnTo>
                <a:lnTo>
                  <a:pt x="11669" y="4054"/>
                </a:lnTo>
                <a:lnTo>
                  <a:pt x="11717" y="4041"/>
                </a:lnTo>
                <a:lnTo>
                  <a:pt x="11762" y="4027"/>
                </a:lnTo>
                <a:lnTo>
                  <a:pt x="11805" y="4010"/>
                </a:lnTo>
                <a:lnTo>
                  <a:pt x="11845" y="3990"/>
                </a:lnTo>
                <a:lnTo>
                  <a:pt x="11883" y="3968"/>
                </a:lnTo>
                <a:lnTo>
                  <a:pt x="11917" y="3943"/>
                </a:lnTo>
                <a:lnTo>
                  <a:pt x="11949" y="3916"/>
                </a:lnTo>
                <a:lnTo>
                  <a:pt x="11979" y="3885"/>
                </a:lnTo>
                <a:lnTo>
                  <a:pt x="12006" y="3851"/>
                </a:lnTo>
                <a:lnTo>
                  <a:pt x="12031" y="3812"/>
                </a:lnTo>
                <a:lnTo>
                  <a:pt x="12053" y="3771"/>
                </a:lnTo>
                <a:lnTo>
                  <a:pt x="12073" y="3724"/>
                </a:lnTo>
                <a:lnTo>
                  <a:pt x="12090" y="3673"/>
                </a:lnTo>
                <a:lnTo>
                  <a:pt x="12105" y="3618"/>
                </a:lnTo>
                <a:lnTo>
                  <a:pt x="12117" y="3559"/>
                </a:lnTo>
                <a:lnTo>
                  <a:pt x="12128" y="3493"/>
                </a:lnTo>
                <a:lnTo>
                  <a:pt x="12136" y="3423"/>
                </a:lnTo>
                <a:lnTo>
                  <a:pt x="12141" y="3347"/>
                </a:lnTo>
                <a:lnTo>
                  <a:pt x="12144" y="3266"/>
                </a:lnTo>
                <a:lnTo>
                  <a:pt x="12146" y="3179"/>
                </a:lnTo>
                <a:lnTo>
                  <a:pt x="12146" y="309"/>
                </a:lnTo>
                <a:lnTo>
                  <a:pt x="11973" y="19"/>
                </a:lnTo>
                <a:lnTo>
                  <a:pt x="6081" y="3512"/>
                </a:lnTo>
                <a:lnTo>
                  <a:pt x="182" y="0"/>
                </a:lnTo>
                <a:lnTo>
                  <a:pt x="0" y="309"/>
                </a:lnTo>
                <a:lnTo>
                  <a:pt x="0" y="3179"/>
                </a:lnTo>
                <a:lnTo>
                  <a:pt x="0" y="3259"/>
                </a:lnTo>
                <a:lnTo>
                  <a:pt x="4" y="3332"/>
                </a:lnTo>
                <a:lnTo>
                  <a:pt x="7" y="3402"/>
                </a:lnTo>
                <a:lnTo>
                  <a:pt x="12" y="3465"/>
                </a:lnTo>
                <a:lnTo>
                  <a:pt x="19" y="3524"/>
                </a:lnTo>
                <a:lnTo>
                  <a:pt x="27" y="3579"/>
                </a:lnTo>
                <a:lnTo>
                  <a:pt x="38" y="3628"/>
                </a:lnTo>
                <a:lnTo>
                  <a:pt x="50" y="3673"/>
                </a:lnTo>
                <a:lnTo>
                  <a:pt x="64" y="3715"/>
                </a:lnTo>
                <a:lnTo>
                  <a:pt x="79" y="3753"/>
                </a:lnTo>
                <a:lnTo>
                  <a:pt x="97" y="3788"/>
                </a:lnTo>
                <a:lnTo>
                  <a:pt x="116" y="3819"/>
                </a:lnTo>
                <a:lnTo>
                  <a:pt x="137" y="3847"/>
                </a:lnTo>
                <a:lnTo>
                  <a:pt x="160" y="3873"/>
                </a:lnTo>
                <a:lnTo>
                  <a:pt x="185" y="3896"/>
                </a:lnTo>
                <a:lnTo>
                  <a:pt x="212" y="3916"/>
                </a:lnTo>
                <a:lnTo>
                  <a:pt x="241" y="3935"/>
                </a:lnTo>
                <a:lnTo>
                  <a:pt x="274" y="3952"/>
                </a:lnTo>
                <a:lnTo>
                  <a:pt x="307" y="3967"/>
                </a:lnTo>
                <a:lnTo>
                  <a:pt x="343" y="3982"/>
                </a:lnTo>
                <a:lnTo>
                  <a:pt x="381" y="3994"/>
                </a:lnTo>
                <a:lnTo>
                  <a:pt x="421" y="4007"/>
                </a:lnTo>
                <a:lnTo>
                  <a:pt x="464" y="4018"/>
                </a:lnTo>
                <a:lnTo>
                  <a:pt x="508" y="4030"/>
                </a:lnTo>
                <a:lnTo>
                  <a:pt x="606" y="4051"/>
                </a:lnTo>
                <a:lnTo>
                  <a:pt x="713" y="4075"/>
                </a:lnTo>
                <a:lnTo>
                  <a:pt x="771" y="4089"/>
                </a:lnTo>
                <a:lnTo>
                  <a:pt x="831" y="4102"/>
                </a:lnTo>
                <a:lnTo>
                  <a:pt x="894" y="4118"/>
                </a:lnTo>
                <a:lnTo>
                  <a:pt x="959" y="4135"/>
                </a:lnTo>
                <a:lnTo>
                  <a:pt x="959" y="7005"/>
                </a:lnTo>
                <a:lnTo>
                  <a:pt x="2557" y="7005"/>
                </a:lnTo>
                <a:lnTo>
                  <a:pt x="2557" y="9555"/>
                </a:lnTo>
                <a:lnTo>
                  <a:pt x="4794" y="9555"/>
                </a:lnTo>
                <a:lnTo>
                  <a:pt x="4794" y="7005"/>
                </a:lnTo>
                <a:lnTo>
                  <a:pt x="7352" y="7005"/>
                </a:lnTo>
                <a:lnTo>
                  <a:pt x="7352" y="9555"/>
                </a:lnTo>
                <a:lnTo>
                  <a:pt x="9589" y="9555"/>
                </a:lnTo>
                <a:lnTo>
                  <a:pt x="9589" y="7005"/>
                </a:lnTo>
                <a:lnTo>
                  <a:pt x="10867" y="7005"/>
                </a:lnTo>
                <a:lnTo>
                  <a:pt x="10867" y="4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Line 59"/>
          <p:cNvSpPr>
            <a:spLocks noChangeShapeType="1"/>
          </p:cNvSpPr>
          <p:nvPr/>
        </p:nvSpPr>
        <p:spPr bwMode="gray">
          <a:xfrm>
            <a:off x="2212975" y="2287588"/>
            <a:ext cx="4800600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gray">
          <a:xfrm rot="3419336">
            <a:off x="1928812" y="171132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234468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9223" name="Text Box 61"/>
          <p:cNvSpPr txBox="1">
            <a:spLocks noChangeArrowheads="1"/>
          </p:cNvSpPr>
          <p:nvPr/>
        </p:nvSpPr>
        <p:spPr bwMode="gray">
          <a:xfrm>
            <a:off x="3168822" y="1761436"/>
            <a:ext cx="3590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运算符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4" name="Text Box 62"/>
          <p:cNvSpPr txBox="1">
            <a:spLocks noChangeArrowheads="1"/>
          </p:cNvSpPr>
          <p:nvPr/>
        </p:nvSpPr>
        <p:spPr bwMode="gray">
          <a:xfrm>
            <a:off x="1984375" y="17541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gray">
          <a:xfrm>
            <a:off x="2212975" y="3125788"/>
            <a:ext cx="4800600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gray">
          <a:xfrm rot="3419336">
            <a:off x="1928812" y="254952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75E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9227" name="Text Box 65"/>
          <p:cNvSpPr txBox="1">
            <a:spLocks noChangeArrowheads="1"/>
          </p:cNvSpPr>
          <p:nvPr/>
        </p:nvSpPr>
        <p:spPr bwMode="gray">
          <a:xfrm>
            <a:off x="1984375" y="25923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gray">
          <a:xfrm>
            <a:off x="2214563" y="3962400"/>
            <a:ext cx="4799012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gray">
          <a:xfrm rot="3419336">
            <a:off x="1928812" y="3387726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002F5E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rot="10800000" vert="eaVert" wrap="none" anchor="ctr">
            <a:flatTx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9230" name="Text Box 68"/>
          <p:cNvSpPr txBox="1">
            <a:spLocks noChangeArrowheads="1"/>
          </p:cNvSpPr>
          <p:nvPr/>
        </p:nvSpPr>
        <p:spPr bwMode="gray">
          <a:xfrm>
            <a:off x="1984375" y="34305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231" name="Text Box 73"/>
          <p:cNvSpPr txBox="1">
            <a:spLocks noChangeArrowheads="1"/>
          </p:cNvSpPr>
          <p:nvPr/>
        </p:nvSpPr>
        <p:spPr bwMode="gray">
          <a:xfrm>
            <a:off x="3144011" y="3495323"/>
            <a:ext cx="3590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顺序结构程序设计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2" name="Text Box 61"/>
          <p:cNvSpPr txBox="1">
            <a:spLocks noChangeArrowheads="1"/>
          </p:cNvSpPr>
          <p:nvPr/>
        </p:nvSpPr>
        <p:spPr bwMode="gray">
          <a:xfrm>
            <a:off x="3198812" y="2584450"/>
            <a:ext cx="4649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lnSpc>
                <a:spcPct val="130000"/>
              </a:lnSpc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lnSpc>
                <a:spcPct val="130000"/>
              </a:lnSpc>
              <a:buChar char="–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lnSpc>
                <a:spcPct val="130000"/>
              </a:lnSpc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表达式及运算符优先级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表达式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表达式是运算符和操作数的结合，它是任何一门编程语言的关键</a:t>
            </a:r>
            <a:r>
              <a:rPr lang="zh-CN" altLang="en-US" sz="2800" dirty="0" smtClean="0"/>
              <a:t>组成部分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表达式允许程序员进行数学计算、值的比较、逻辑操作以及在</a:t>
            </a:r>
            <a:r>
              <a:rPr lang="en-US" altLang="zh-CN" sz="2800" dirty="0"/>
              <a:t>Java</a:t>
            </a:r>
            <a:r>
              <a:rPr lang="zh-CN" altLang="en-US" sz="2800" dirty="0"/>
              <a:t>中进行对象的操作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一些表达式的例子：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X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X+10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Y=x+10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/>
              <a:t>Arr</a:t>
            </a:r>
            <a:r>
              <a:rPr lang="en-US" altLang="zh-CN" sz="2000" dirty="0"/>
              <a:t>[10]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/>
              <a:t>student.geName</a:t>
            </a:r>
            <a:r>
              <a:rPr lang="en-US" altLang="zh-CN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32645491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表达式中运算符的结合性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 dirty="0"/>
              <a:t>所有的数学运算都认为是从左到右结合的，在</a:t>
            </a:r>
            <a:r>
              <a:rPr lang="en-US" altLang="zh-CN" sz="2800" dirty="0"/>
              <a:t>Java</a:t>
            </a:r>
            <a:r>
              <a:rPr lang="zh-CN" altLang="en-US" sz="2800" dirty="0"/>
              <a:t>中，大部分运算也是从左到右结合的，只有单目运算符、赋值运算符和条件运算符</a:t>
            </a:r>
            <a:r>
              <a:rPr lang="zh-CN" altLang="en-US" sz="2800" dirty="0" smtClean="0"/>
              <a:t>例外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乘法和加法是两个可结合的运算，也就是说，这两个运算符左右两边的操作符可以互换位置而不会影响到结果</a:t>
            </a:r>
          </a:p>
        </p:txBody>
      </p:sp>
    </p:spTree>
    <p:extLst>
      <p:ext uri="{BB962C8B-B14F-4D97-AF65-F5344CB8AC3E}">
        <p14:creationId xmlns:p14="http://schemas.microsoft.com/office/powerpoint/2010/main" val="2406751965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表达式中运算符的优先顺序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下面的表格说明了各个运算符的优先顺序，优先级高的运算符放置在表的上部，而在同一行的运算符拥有同样的优先顺序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除了单目运算符、赋值运算符以及条件运算符，其它的运算符都是从左到右结合的。</a:t>
            </a:r>
          </a:p>
        </p:txBody>
      </p:sp>
    </p:spTree>
    <p:extLst>
      <p:ext uri="{BB962C8B-B14F-4D97-AF65-F5344CB8AC3E}">
        <p14:creationId xmlns:p14="http://schemas.microsoft.com/office/powerpoint/2010/main" val="100471043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运算符优先级</a:t>
            </a:r>
          </a:p>
        </p:txBody>
      </p:sp>
      <p:graphicFrame>
        <p:nvGraphicFramePr>
          <p:cNvPr id="52346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6462"/>
              </p:ext>
            </p:extLst>
          </p:nvPr>
        </p:nvGraphicFramePr>
        <p:xfrm>
          <a:off x="453150" y="1268760"/>
          <a:ext cx="8382000" cy="3627120"/>
        </p:xfrm>
        <a:graphic>
          <a:graphicData uri="http://schemas.openxmlformats.org/drawingml/2006/table">
            <a:tbl>
              <a:tblPr/>
              <a:tblGrid>
                <a:gridCol w="2667000"/>
                <a:gridCol w="5715000"/>
              </a:tblGrid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运算符说明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Java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分割符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. [] () , 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单目运算符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+ - ~ ! ++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expr --expr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创建或类型转换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New (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type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expr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乘法／除法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加法／减法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关系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&lt; &lt;= &gt;= &gt; instance 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637104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66800"/>
            <a:ext cx="5976938" cy="638175"/>
          </a:xfrm>
        </p:spPr>
        <p:txBody>
          <a:bodyPr/>
          <a:lstStyle/>
          <a:p>
            <a:r>
              <a:rPr lang="zh-CN" altLang="en-US" dirty="0"/>
              <a:t>运算符优先级（</a:t>
            </a:r>
            <a:r>
              <a:rPr lang="en-US" altLang="zh-CN" dirty="0"/>
              <a:t>con.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126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45391"/>
              </p:ext>
            </p:extLst>
          </p:nvPr>
        </p:nvGraphicFramePr>
        <p:xfrm>
          <a:off x="611560" y="1412777"/>
          <a:ext cx="7992888" cy="4670637"/>
        </p:xfrm>
        <a:graphic>
          <a:graphicData uri="http://schemas.openxmlformats.org/drawingml/2006/table">
            <a:tbl>
              <a:tblPr/>
              <a:tblGrid>
                <a:gridCol w="2016224"/>
                <a:gridCol w="5976664"/>
              </a:tblGrid>
              <a:tr h="525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运算符说明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Java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等价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== 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按位与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按位异或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按位或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条件与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条件或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赋值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820101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基本程序结构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664" y="1196751"/>
            <a:ext cx="64087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=10,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=20;</a:t>
            </a:r>
          </a:p>
          <a:p>
            <a:pPr lvl="2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lvl="2"/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"a="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"b="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B{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……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C{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-1182528" y="3242360"/>
            <a:ext cx="4307205" cy="4330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6666">
                  <a:alpha val="29999"/>
                </a:srgbClr>
              </a:gs>
              <a:gs pos="100000">
                <a:schemeClr val="folHlink">
                  <a:alpha val="60001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  <a:cs typeface="宋体" panose="02010600030101010101" pitchFamily="2" charset="-122"/>
              </a:rPr>
              <a:t>Java</a:t>
            </a:r>
            <a:r>
              <a:rPr lang="zh-CN" altLang="en-US" sz="20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  <a:cs typeface="宋体" panose="02010600030101010101" pitchFamily="2" charset="-122"/>
              </a:rPr>
              <a:t>应用程序</a:t>
            </a:r>
            <a:r>
              <a:rPr lang="zh-CN" altLang="en-US" sz="2000" b="1" dirty="0" smtClean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  <a:cs typeface="宋体" panose="02010600030101010101" pitchFamily="2" charset="-122"/>
              </a:rPr>
              <a:t>结构</a:t>
            </a:r>
            <a:endParaRPr lang="en-US" altLang="zh-CN" sz="2000" b="1" dirty="0" smtClean="0">
              <a:solidFill>
                <a:schemeClr val="tx2"/>
              </a:solidFill>
              <a:latin typeface="仿宋_GB2312" pitchFamily="49" charset="-122"/>
              <a:ea typeface="仿宋_GB2312" pitchFamily="49" charset="-122"/>
              <a:cs typeface="宋体" panose="02010600030101010101" pitchFamily="2" charset="-122"/>
            </a:endParaRPr>
          </a:p>
          <a:p>
            <a:pPr eaLnBrk="1" hangingPunct="1"/>
            <a:endParaRPr lang="en-US" altLang="zh-CN" sz="20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  <a:cs typeface="宋体" panose="02010600030101010101" pitchFamily="2" charset="-122"/>
            </a:endParaRPr>
          </a:p>
          <a:p>
            <a:pPr eaLnBrk="1" hangingPunct="1"/>
            <a:endParaRPr lang="en-US" altLang="zh-CN" sz="2000" b="1" dirty="0" smtClean="0">
              <a:solidFill>
                <a:schemeClr val="tx2"/>
              </a:solidFill>
              <a:latin typeface="仿宋_GB2312" pitchFamily="49" charset="-122"/>
              <a:ea typeface="仿宋_GB2312" pitchFamily="49" charset="-122"/>
              <a:cs typeface="宋体" panose="02010600030101010101" pitchFamily="2" charset="-122"/>
            </a:endParaRPr>
          </a:p>
          <a:p>
            <a:pPr eaLnBrk="1" hangingPunct="1"/>
            <a:endParaRPr lang="zh-CN" altLang="en-US" sz="20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  <a:cs typeface="宋体" panose="02010600030101010101" pitchFamily="2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rot="5400000">
            <a:off x="1324556" y="2443712"/>
            <a:ext cx="1742361" cy="28803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6666">
                  <a:alpha val="29999"/>
                </a:srgbClr>
              </a:gs>
              <a:gs pos="100000">
                <a:schemeClr val="folHlink">
                  <a:alpha val="60001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 smtClean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  <a:cs typeface="宋体" panose="02010600030101010101" pitchFamily="2" charset="-122"/>
              </a:rPr>
              <a:t>Java</a:t>
            </a:r>
            <a:r>
              <a:rPr lang="zh-CN" altLang="en-US" sz="1200" b="1" dirty="0" smtClean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  <a:cs typeface="宋体" panose="02010600030101010101" pitchFamily="2" charset="-122"/>
              </a:rPr>
              <a:t>流程结构</a:t>
            </a:r>
            <a:endParaRPr lang="zh-CN" altLang="en-US" sz="14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579225"/>
            <a:ext cx="1944216" cy="414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98089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流程图常用符号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076325"/>
          <a:ext cx="8229600" cy="4008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2016224"/>
                <a:gridCol w="3682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7576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起止框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表示算法的开始和结束</a:t>
                      </a:r>
                      <a:endParaRPr lang="zh-CN" alt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输入输出框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表示输入输出操作</a:t>
                      </a:r>
                      <a:endParaRPr lang="zh-CN" altLang="en-US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表示对框内的内容进行处理</a:t>
                      </a:r>
                      <a:endParaRPr lang="zh-CN" alt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判断框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表示对框内的条件进行判断</a:t>
                      </a:r>
                      <a:endParaRPr lang="zh-CN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流程线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表示流程方向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流程图: 终止 6"/>
          <p:cNvSpPr/>
          <p:nvPr/>
        </p:nvSpPr>
        <p:spPr>
          <a:xfrm>
            <a:off x="1439652" y="1723561"/>
            <a:ext cx="1152128" cy="216024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数据 7"/>
          <p:cNvSpPr/>
          <p:nvPr/>
        </p:nvSpPr>
        <p:spPr>
          <a:xfrm>
            <a:off x="1439652" y="2407637"/>
            <a:ext cx="1080120" cy="21602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1475656" y="3284984"/>
            <a:ext cx="1008112" cy="2160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决策 9"/>
          <p:cNvSpPr/>
          <p:nvPr/>
        </p:nvSpPr>
        <p:spPr>
          <a:xfrm>
            <a:off x="1403648" y="4005064"/>
            <a:ext cx="1008112" cy="28803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367644" y="4653136"/>
            <a:ext cx="108012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75813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CF2656-0023-4158-955D-21B0E9BA66D2}" type="slidenum">
              <a:rPr lang="en-US" altLang="zh-CN" smtClean="0">
                <a:latin typeface="仿宋_GB2312" pitchFamily="49" charset="-122"/>
                <a:ea typeface="仿宋_GB2312" pitchFamily="49" charset="-122"/>
              </a:rPr>
              <a:pPr/>
              <a:t>27</a:t>
            </a:fld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3Java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流程结构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457200" y="1222375"/>
            <a:ext cx="8077200" cy="511175"/>
          </a:xfrm>
          <a:prstGeom prst="flowChartAlternateProcess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程序的流程执行结构包括顺序、分支和循环三种结构。</a:t>
            </a:r>
          </a:p>
        </p:txBody>
      </p:sp>
      <p:sp>
        <p:nvSpPr>
          <p:cNvPr id="87047" name="AutoShape 7"/>
          <p:cNvSpPr>
            <a:spLocks noChangeArrowheads="1"/>
          </p:cNvSpPr>
          <p:nvPr/>
        </p:nvSpPr>
        <p:spPr bwMode="auto">
          <a:xfrm>
            <a:off x="457200" y="1939925"/>
            <a:ext cx="8077200" cy="919163"/>
          </a:xfrm>
          <a:prstGeom prst="flowChartAlternateProcess">
            <a:avLst/>
          </a:prstGeom>
          <a:gradFill rotWithShape="1">
            <a:gsLst>
              <a:gs pos="0">
                <a:srgbClr val="9696C1"/>
              </a:gs>
              <a:gs pos="50000">
                <a:srgbClr val="C0C0D7"/>
              </a:gs>
              <a:gs pos="100000">
                <a:srgbClr val="E1E1E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顺序结构的代码执行顺序按照从上到下的流程执行，当中无任何的判断和跳转，因此也不存在控制的问题。</a:t>
            </a: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457200" y="3016250"/>
            <a:ext cx="8077200" cy="1328738"/>
          </a:xfrm>
          <a:prstGeom prst="flowChartAlternateProcess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分支结构存在判断问题，循环结构存在判断和跳转问题，根据判断或跳转的不同，程序执行的代码块也不同，因此，分支结构和循环结构都属于流程控制结构。</a:t>
            </a:r>
          </a:p>
        </p:txBody>
      </p:sp>
      <p:sp>
        <p:nvSpPr>
          <p:cNvPr id="87052" name="AutoShape 12"/>
          <p:cNvSpPr>
            <a:spLocks noChangeArrowheads="1"/>
          </p:cNvSpPr>
          <p:nvPr/>
        </p:nvSpPr>
        <p:spPr bwMode="auto">
          <a:xfrm>
            <a:off x="485775" y="4501153"/>
            <a:ext cx="8048625" cy="919401"/>
          </a:xfrm>
          <a:prstGeom prst="flowChartAlternateProcess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还提供了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continue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关键字用于控制循环结构。</a:t>
            </a:r>
          </a:p>
        </p:txBody>
      </p:sp>
    </p:spTree>
    <p:extLst>
      <p:ext uri="{BB962C8B-B14F-4D97-AF65-F5344CB8AC3E}">
        <p14:creationId xmlns:p14="http://schemas.microsoft.com/office/powerpoint/2010/main" val="2262685873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 animBg="1"/>
      <p:bldP spid="870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算法的描述</a:t>
            </a:r>
          </a:p>
        </p:txBody>
      </p:sp>
      <p:sp>
        <p:nvSpPr>
          <p:cNvPr id="31746" name="矩形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052736"/>
            <a:ext cx="8145462" cy="46783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编写程序，输入</a:t>
            </a:r>
            <a:r>
              <a:rPr lang="zh-CN" altLang="en-US" dirty="0"/>
              <a:t>一</a:t>
            </a:r>
            <a:r>
              <a:rPr lang="zh-CN" altLang="en-US" dirty="0" smtClean="0"/>
              <a:t>个学生的学号和语数英三门课的成绩，并计算该学生的总分和平均分，输出该学生的单科成绩、总分和平均分数。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r>
              <a:rPr lang="zh-CN" altLang="en-US" dirty="0" smtClean="0"/>
              <a:t>算法的描述：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/>
              <a:t>、用自然语言描述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、使用</a:t>
            </a:r>
            <a:r>
              <a:rPr lang="zh-CN" altLang="en-US" dirty="0" smtClean="0"/>
              <a:t>流程图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eaLnBrk="1" hangingPunct="1"/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004048" y="2481357"/>
            <a:ext cx="3312368" cy="3249741"/>
            <a:chOff x="2922381" y="2348880"/>
            <a:chExt cx="3312368" cy="3249741"/>
          </a:xfrm>
        </p:grpSpPr>
        <p:sp>
          <p:nvSpPr>
            <p:cNvPr id="6" name="流程图: 终止 5"/>
            <p:cNvSpPr/>
            <p:nvPr/>
          </p:nvSpPr>
          <p:spPr>
            <a:xfrm>
              <a:off x="3995936" y="2348880"/>
              <a:ext cx="1152128" cy="288032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开始</a:t>
              </a:r>
              <a:endParaRPr lang="zh-CN" altLang="en-US" sz="1200" dirty="0"/>
            </a:p>
          </p:txBody>
        </p:sp>
        <p:sp>
          <p:nvSpPr>
            <p:cNvPr id="7" name="流程图: 数据 6"/>
            <p:cNvSpPr/>
            <p:nvPr/>
          </p:nvSpPr>
          <p:spPr>
            <a:xfrm>
              <a:off x="2922381" y="2986899"/>
              <a:ext cx="3312368" cy="360040"/>
            </a:xfrm>
            <a:prstGeom prst="flowChartInputOutp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输入</a:t>
              </a:r>
              <a:r>
                <a:rPr lang="en-US" altLang="zh-CN" sz="1200" dirty="0" err="1" smtClean="0"/>
                <a:t>chinese</a:t>
              </a:r>
              <a:r>
                <a:rPr lang="zh-CN" altLang="en-US" sz="1200" dirty="0" smtClean="0"/>
                <a:t>、</a:t>
              </a:r>
              <a:r>
                <a:rPr lang="en-US" altLang="zh-CN" sz="1200" dirty="0" smtClean="0"/>
                <a:t>math</a:t>
              </a:r>
              <a:r>
                <a:rPr lang="zh-CN" altLang="en-US" sz="1200" dirty="0" smtClean="0"/>
                <a:t>、</a:t>
              </a:r>
              <a:r>
                <a:rPr lang="en-US" altLang="zh-CN" sz="1200" dirty="0" err="1" smtClean="0"/>
                <a:t>english</a:t>
              </a:r>
              <a:endParaRPr lang="zh-CN" altLang="en-US" sz="12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763602" y="3634971"/>
              <a:ext cx="1643055" cy="58000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求总成绩</a:t>
              </a:r>
              <a:r>
                <a:rPr lang="en-US" altLang="zh-CN" sz="1200" dirty="0" smtClean="0">
                  <a:sym typeface="Wingdings" panose="05000000000000000000" pitchFamily="2" charset="2"/>
                </a:rPr>
                <a:t>total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求平均成绩</a:t>
              </a:r>
              <a:r>
                <a:rPr lang="en-US" altLang="zh-CN" sz="1200" dirty="0" smtClean="0">
                  <a:sym typeface="Wingdings" panose="05000000000000000000" pitchFamily="2" charset="2"/>
                </a:rPr>
                <a:t>average</a:t>
              </a:r>
            </a:p>
            <a:p>
              <a:pPr algn="ctr"/>
              <a:endParaRPr lang="zh-CN" alt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9" name="流程图: 数据 8"/>
            <p:cNvSpPr/>
            <p:nvPr/>
          </p:nvSpPr>
          <p:spPr>
            <a:xfrm>
              <a:off x="3612997" y="4491472"/>
              <a:ext cx="1643055" cy="398863"/>
            </a:xfrm>
            <a:prstGeom prst="flowChartInputOutp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输出数据</a:t>
              </a:r>
              <a:r>
                <a:rPr lang="en-US" altLang="zh-CN" sz="1200" dirty="0" smtClean="0">
                  <a:solidFill>
                    <a:schemeClr val="dk1"/>
                  </a:solidFill>
                </a:rPr>
                <a:t> </a:t>
              </a:r>
              <a:endParaRPr lang="zh-CN" alt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终止 9"/>
            <p:cNvSpPr/>
            <p:nvPr/>
          </p:nvSpPr>
          <p:spPr>
            <a:xfrm>
              <a:off x="3939553" y="5310589"/>
              <a:ext cx="1278024" cy="288032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dk1"/>
                  </a:solidFill>
                </a:rPr>
                <a:t>结束</a:t>
              </a:r>
            </a:p>
          </p:txBody>
        </p:sp>
        <p:cxnSp>
          <p:nvCxnSpPr>
            <p:cNvPr id="11" name="直接箭头连接符 10"/>
            <p:cNvCxnSpPr>
              <a:stCxn id="6" idx="2"/>
              <a:endCxn id="7" idx="1"/>
            </p:cNvCxnSpPr>
            <p:nvPr/>
          </p:nvCxnSpPr>
          <p:spPr>
            <a:xfrm>
              <a:off x="4572000" y="2636912"/>
              <a:ext cx="6565" cy="349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4"/>
              <a:endCxn id="8" idx="0"/>
            </p:cNvCxnSpPr>
            <p:nvPr/>
          </p:nvCxnSpPr>
          <p:spPr>
            <a:xfrm>
              <a:off x="4578565" y="3346939"/>
              <a:ext cx="6565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2"/>
              <a:endCxn id="9" idx="0"/>
            </p:cNvCxnSpPr>
            <p:nvPr/>
          </p:nvCxnSpPr>
          <p:spPr>
            <a:xfrm>
              <a:off x="4585130" y="4214979"/>
              <a:ext cx="13700" cy="27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10" idx="0"/>
            </p:cNvCxnSpPr>
            <p:nvPr/>
          </p:nvCxnSpPr>
          <p:spPr>
            <a:xfrm flipH="1">
              <a:off x="4578565" y="4890335"/>
              <a:ext cx="13415" cy="420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7030165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顺序结构实战演练</a:t>
            </a:r>
          </a:p>
        </p:txBody>
      </p:sp>
      <p:sp>
        <p:nvSpPr>
          <p:cNvPr id="31746" name="矩形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052736"/>
            <a:ext cx="8145462" cy="4678362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r>
              <a:rPr lang="zh-CN" altLang="en-US" dirty="0" smtClean="0"/>
              <a:t>三位数翻转：</a:t>
            </a:r>
            <a:r>
              <a:rPr lang="zh-CN" altLang="en-US" dirty="0"/>
              <a:t>输入一个三位数，分离出它的百位，十位和个位数，反转后输出。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0319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运算符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算术运算符  </a:t>
            </a:r>
            <a:r>
              <a:rPr lang="en-US" altLang="zh-CN" b="1" dirty="0"/>
              <a:t>+</a:t>
            </a:r>
            <a:r>
              <a:rPr lang="zh-CN" altLang="en-US" b="1" dirty="0"/>
              <a:t>	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 * 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 </a:t>
            </a:r>
            <a:r>
              <a:rPr lang="en-US" altLang="zh-CN" b="1" dirty="0"/>
              <a:t>% ++   </a:t>
            </a:r>
            <a:r>
              <a:rPr lang="en-US" altLang="zh-CN" b="1" dirty="0" smtClean="0"/>
              <a:t>-- -</a:t>
            </a:r>
            <a:endParaRPr lang="en-US" altLang="zh-CN" dirty="0"/>
          </a:p>
          <a:p>
            <a:pPr lvl="1"/>
            <a:r>
              <a:rPr lang="zh-CN" altLang="en-US" dirty="0"/>
              <a:t>赋值运算符  </a:t>
            </a:r>
            <a:r>
              <a:rPr lang="en-US" altLang="zh-CN" b="1" dirty="0"/>
              <a:t>=</a:t>
            </a:r>
            <a:r>
              <a:rPr lang="zh-CN" altLang="en-US" b="1" dirty="0"/>
              <a:t>	</a:t>
            </a:r>
            <a:r>
              <a:rPr lang="zh-CN" altLang="en-US" b="1" dirty="0" smtClean="0"/>
              <a:t>   </a:t>
            </a:r>
            <a:r>
              <a:rPr lang="en-US" altLang="zh-CN" b="1" dirty="0" smtClean="0"/>
              <a:t>+= </a:t>
            </a:r>
            <a:r>
              <a:rPr lang="zh-CN" altLang="en-US" b="1" dirty="0"/>
              <a:t>	</a:t>
            </a:r>
            <a:r>
              <a:rPr lang="en-US" altLang="zh-CN" b="1" dirty="0"/>
              <a:t>-=   </a:t>
            </a:r>
            <a:r>
              <a:rPr lang="zh-CN" altLang="en-US" b="1" dirty="0"/>
              <a:t>*</a:t>
            </a:r>
            <a:r>
              <a:rPr lang="en-US" altLang="zh-CN" b="1" dirty="0"/>
              <a:t>=</a:t>
            </a:r>
            <a:r>
              <a:rPr lang="zh-CN" altLang="en-US" b="1" dirty="0"/>
              <a:t>  </a:t>
            </a:r>
            <a:r>
              <a:rPr lang="en-US" altLang="zh-CN" b="1" dirty="0"/>
              <a:t>/=</a:t>
            </a:r>
            <a:r>
              <a:rPr lang="zh-CN" altLang="en-US" b="1" dirty="0"/>
              <a:t>     </a:t>
            </a:r>
            <a:r>
              <a:rPr lang="en-US" altLang="zh-CN" b="1" dirty="0"/>
              <a:t>%=</a:t>
            </a:r>
            <a:endParaRPr lang="en-US" altLang="zh-CN" dirty="0"/>
          </a:p>
          <a:p>
            <a:pPr lvl="1"/>
            <a:r>
              <a:rPr lang="zh-CN" altLang="en-US" dirty="0"/>
              <a:t>关系运算符 </a:t>
            </a:r>
            <a:r>
              <a:rPr lang="en-US" altLang="zh-CN" b="1" dirty="0"/>
              <a:t>&gt;</a:t>
            </a:r>
            <a:r>
              <a:rPr lang="zh-CN" altLang="en-US" b="1" dirty="0"/>
              <a:t>	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&gt;=   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&lt; 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&lt;=   </a:t>
            </a:r>
            <a:r>
              <a:rPr lang="zh-CN" altLang="en-US" b="1" dirty="0" smtClean="0"/>
              <a:t> </a:t>
            </a:r>
            <a:r>
              <a:rPr lang="en-US" altLang="zh-CN" b="1" dirty="0"/>
              <a:t>== </a:t>
            </a:r>
            <a:r>
              <a:rPr lang="zh-CN" altLang="en-US" b="1" dirty="0"/>
              <a:t>	</a:t>
            </a:r>
            <a:r>
              <a:rPr lang="en-US" altLang="zh-CN" b="1" dirty="0"/>
              <a:t>!=</a:t>
            </a:r>
            <a:endParaRPr lang="en-US" altLang="zh-CN" dirty="0"/>
          </a:p>
          <a:p>
            <a:pPr lvl="1"/>
            <a:r>
              <a:rPr lang="zh-CN" altLang="en-US" dirty="0"/>
              <a:t>逻辑运算符 </a:t>
            </a:r>
            <a:r>
              <a:rPr lang="en-US" altLang="zh-CN" b="1" dirty="0"/>
              <a:t>&amp;</a:t>
            </a:r>
            <a:r>
              <a:rPr lang="zh-CN" altLang="en-US" b="1" dirty="0"/>
              <a:t>	</a:t>
            </a:r>
            <a:r>
              <a:rPr lang="en-US" altLang="zh-CN" b="1" dirty="0"/>
              <a:t>|</a:t>
            </a:r>
            <a:r>
              <a:rPr lang="zh-CN" altLang="en-US" b="1" dirty="0"/>
              <a:t>	</a:t>
            </a:r>
            <a:r>
              <a:rPr lang="en-US" altLang="zh-CN" b="1" dirty="0"/>
              <a:t>!</a:t>
            </a:r>
            <a:r>
              <a:rPr lang="zh-CN" altLang="en-US" b="1" dirty="0"/>
              <a:t>	</a:t>
            </a:r>
            <a:r>
              <a:rPr lang="en-US" altLang="zh-CN" b="1" dirty="0"/>
              <a:t>^</a:t>
            </a:r>
            <a:r>
              <a:rPr lang="zh-CN" altLang="en-US" b="1" dirty="0"/>
              <a:t>	</a:t>
            </a:r>
            <a:r>
              <a:rPr lang="en-US" altLang="zh-CN" b="1" dirty="0"/>
              <a:t>&amp;&amp;</a:t>
            </a:r>
            <a:r>
              <a:rPr lang="zh-CN" altLang="en-US" b="1" dirty="0"/>
              <a:t>	 </a:t>
            </a:r>
            <a:r>
              <a:rPr lang="en-US" altLang="zh-CN" b="1" dirty="0"/>
              <a:t>||</a:t>
            </a:r>
            <a:endParaRPr lang="en-US" altLang="zh-CN" dirty="0"/>
          </a:p>
          <a:p>
            <a:pPr lvl="1"/>
            <a:r>
              <a:rPr lang="zh-CN" altLang="en-US" dirty="0" smtClean="0"/>
              <a:t>三</a:t>
            </a:r>
            <a:r>
              <a:rPr lang="zh-CN" altLang="en-US" dirty="0"/>
              <a:t>目运算符  </a:t>
            </a:r>
            <a:r>
              <a:rPr lang="en-US" altLang="zh-CN" b="1" dirty="0" err="1"/>
              <a:t>int</a:t>
            </a:r>
            <a:r>
              <a:rPr lang="en-US" altLang="zh-CN" b="1" dirty="0"/>
              <a:t> c=a&gt;</a:t>
            </a:r>
            <a:r>
              <a:rPr lang="en-US" altLang="zh-CN" b="1" dirty="0" err="1"/>
              <a:t>b?a:b</a:t>
            </a:r>
            <a:r>
              <a:rPr lang="en-US" altLang="zh-CN" b="1" dirty="0"/>
              <a:t>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71332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顺序结构实战演练</a:t>
            </a:r>
            <a:endParaRPr lang="zh-CN" altLang="en-US" dirty="0" smtClean="0"/>
          </a:p>
        </p:txBody>
      </p:sp>
      <p:sp>
        <p:nvSpPr>
          <p:cNvPr id="31746" name="矩形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341438"/>
            <a:ext cx="8145462" cy="4678362"/>
          </a:xfrm>
        </p:spPr>
        <p:txBody>
          <a:bodyPr/>
          <a:lstStyle/>
          <a:p>
            <a:r>
              <a:rPr lang="zh-CN" altLang="en-US" b="1" dirty="0"/>
              <a:t>鸡兔同笼，共有</a:t>
            </a:r>
            <a:r>
              <a:rPr lang="en-US" altLang="zh-CN" b="1" dirty="0"/>
              <a:t>35</a:t>
            </a:r>
            <a:r>
              <a:rPr lang="zh-CN" altLang="en-US" b="1" dirty="0"/>
              <a:t>个头，</a:t>
            </a:r>
            <a:r>
              <a:rPr lang="en-US" altLang="zh-CN" b="1" dirty="0"/>
              <a:t>94</a:t>
            </a:r>
            <a:r>
              <a:rPr lang="zh-CN" altLang="en-US" b="1" dirty="0"/>
              <a:t>条脚，求鸡和兔子各有多少只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分析：设所求的鸡数是</a:t>
            </a:r>
            <a:r>
              <a:rPr lang="en-US" altLang="zh-CN" dirty="0"/>
              <a:t>x</a:t>
            </a:r>
            <a:r>
              <a:rPr lang="zh-CN" altLang="en-US" dirty="0"/>
              <a:t>只，兔子数是</a:t>
            </a:r>
            <a:r>
              <a:rPr lang="en-US" altLang="zh-CN" dirty="0"/>
              <a:t>y</a:t>
            </a:r>
            <a:r>
              <a:rPr lang="zh-CN" altLang="en-US" dirty="0"/>
              <a:t>只，已知笼子里的头数是</a:t>
            </a:r>
            <a:r>
              <a:rPr lang="en-US" altLang="zh-CN" dirty="0"/>
              <a:t>a</a:t>
            </a:r>
            <a:r>
              <a:rPr lang="zh-CN" altLang="en-US" dirty="0"/>
              <a:t>，脚数是</a:t>
            </a:r>
            <a:r>
              <a:rPr lang="en-US" altLang="zh-CN" dirty="0"/>
              <a:t>b</a:t>
            </a:r>
            <a:r>
              <a:rPr lang="zh-CN" altLang="en-US" dirty="0"/>
              <a:t>，依题意，得到如下的方程组：</a:t>
            </a:r>
          </a:p>
          <a:p>
            <a:pPr marL="0" indent="0">
              <a:buNone/>
            </a:pPr>
            <a:r>
              <a:rPr lang="en-US" altLang="zh-CN" dirty="0" err="1"/>
              <a:t>x+y</a:t>
            </a:r>
            <a:r>
              <a:rPr lang="en-US" altLang="zh-CN" dirty="0"/>
              <a:t>=a</a:t>
            </a:r>
            <a:r>
              <a:rPr lang="zh-CN" altLang="en-US" dirty="0"/>
              <a:t>，</a:t>
            </a:r>
            <a:r>
              <a:rPr lang="en-US" altLang="zh-CN" dirty="0" smtClean="0"/>
              <a:t>2x+4y=b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解得：</a:t>
            </a:r>
            <a:r>
              <a:rPr lang="en-US" altLang="zh-CN" dirty="0"/>
              <a:t>x=2a-b/2</a:t>
            </a:r>
            <a:r>
              <a:rPr lang="zh-CN" altLang="en-US" dirty="0"/>
              <a:t>，</a:t>
            </a:r>
            <a:r>
              <a:rPr lang="en-US" altLang="zh-CN" dirty="0"/>
              <a:t>y=b/2-a</a:t>
            </a:r>
            <a:endParaRPr lang="zh-CN" altLang="en-US" dirty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9246993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76325"/>
            <a:ext cx="7499176" cy="5248275"/>
          </a:xfrm>
        </p:spPr>
        <p:txBody>
          <a:bodyPr/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复习本节课知识点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预习选择</a:t>
            </a:r>
            <a:r>
              <a:rPr lang="zh-CN" altLang="en-US" sz="2800" smtClean="0"/>
              <a:t>结构程序设计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0063485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算术运算符</a:t>
            </a:r>
          </a:p>
        </p:txBody>
      </p:sp>
      <p:sp>
        <p:nvSpPr>
          <p:cNvPr id="16387" name="矩形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76325"/>
            <a:ext cx="8229600" cy="57816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加</a:t>
            </a:r>
            <a:r>
              <a:rPr lang="en-US" altLang="zh-CN" dirty="0" smtClean="0"/>
              <a:t>(+)</a:t>
            </a:r>
            <a:r>
              <a:rPr lang="zh-CN" altLang="en-US" dirty="0" smtClean="0"/>
              <a:t>、减</a:t>
            </a:r>
            <a:r>
              <a:rPr lang="en-US" altLang="zh-CN" dirty="0" smtClean="0"/>
              <a:t>(-)</a:t>
            </a:r>
            <a:r>
              <a:rPr lang="zh-CN" altLang="en-US" dirty="0" smtClean="0"/>
              <a:t>、乘</a:t>
            </a:r>
            <a:r>
              <a:rPr lang="en-US" altLang="zh-CN" dirty="0" smtClean="0"/>
              <a:t>(*)</a:t>
            </a:r>
            <a:r>
              <a:rPr lang="zh-CN" altLang="en-US" dirty="0" smtClean="0"/>
              <a:t>、除</a:t>
            </a:r>
            <a:r>
              <a:rPr lang="en-US" altLang="zh-CN" dirty="0" smtClean="0"/>
              <a:t>(/)</a:t>
            </a:r>
            <a:r>
              <a:rPr lang="zh-CN" altLang="en-US" dirty="0" smtClean="0"/>
              <a:t>、求余</a:t>
            </a:r>
            <a:r>
              <a:rPr lang="en-US" altLang="zh-CN" dirty="0" smtClean="0"/>
              <a:t>(%)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a = 34 + 1;		// 35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double b = 34.0 – 0.1;	// 33.9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long c = 300 * 30;	// 9000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double d = 1.0 / 2.0;	// 0.5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e = 1 / 2;		//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byte f = 20 % 3;		// 2</a:t>
            </a:r>
          </a:p>
          <a:p>
            <a:pPr eaLnBrk="1" hangingPunct="1"/>
            <a:r>
              <a:rPr lang="zh-CN" altLang="en-US" dirty="0" smtClean="0"/>
              <a:t>整数相除的结果还是整数，省略小数部分。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= 5 / 2		// 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j = -5 / 2 	// -2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i</a:t>
            </a:r>
            <a:r>
              <a:rPr lang="en-US" altLang="zh-CN" sz="1800" dirty="0" err="1" smtClean="0"/>
              <a:t>nt</a:t>
            </a:r>
            <a:r>
              <a:rPr lang="en-US" altLang="zh-CN" sz="1800" dirty="0" smtClean="0"/>
              <a:t> k=5 / -2		// -2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lvl="1">
              <a:buNone/>
            </a:pP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5 </a:t>
            </a:r>
            <a:r>
              <a:rPr lang="en-US" altLang="zh-CN" sz="1800" dirty="0" smtClean="0"/>
              <a:t>% </a:t>
            </a:r>
            <a:r>
              <a:rPr lang="en-US" altLang="zh-CN" sz="1800" dirty="0"/>
              <a:t>2		// </a:t>
            </a:r>
            <a:r>
              <a:rPr lang="en-US" altLang="zh-CN" sz="1800" dirty="0" smtClean="0"/>
              <a:t>1</a:t>
            </a:r>
            <a:endParaRPr lang="en-US" altLang="zh-CN" sz="1800" dirty="0"/>
          </a:p>
          <a:p>
            <a:pPr lvl="1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j </a:t>
            </a:r>
            <a:r>
              <a:rPr lang="en-US" altLang="zh-CN" sz="1800" dirty="0">
                <a:solidFill>
                  <a:srgbClr val="FF0000"/>
                </a:solidFill>
              </a:rPr>
              <a:t>= -5 </a:t>
            </a:r>
            <a:r>
              <a:rPr lang="en-US" altLang="zh-CN" sz="1800" dirty="0" smtClean="0">
                <a:solidFill>
                  <a:srgbClr val="FF0000"/>
                </a:solidFill>
              </a:rPr>
              <a:t>% </a:t>
            </a:r>
            <a:r>
              <a:rPr lang="en-US" altLang="zh-CN" sz="1800" dirty="0">
                <a:solidFill>
                  <a:srgbClr val="FF0000"/>
                </a:solidFill>
              </a:rPr>
              <a:t>2 	</a:t>
            </a:r>
            <a:r>
              <a:rPr lang="en-US" altLang="zh-CN" sz="1800" dirty="0" smtClean="0">
                <a:solidFill>
                  <a:srgbClr val="FF0000"/>
                </a:solidFill>
              </a:rPr>
              <a:t>	// -1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k= 5 % </a:t>
            </a:r>
            <a:r>
              <a:rPr lang="en-US" altLang="zh-CN" sz="1800" dirty="0">
                <a:solidFill>
                  <a:srgbClr val="FF0000"/>
                </a:solidFill>
              </a:rPr>
              <a:t>-2		//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8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78210907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算术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递增</a:t>
            </a:r>
            <a:r>
              <a:rPr lang="en-US" altLang="zh-CN" dirty="0"/>
              <a:t>/</a:t>
            </a:r>
            <a:r>
              <a:rPr lang="zh-CN" altLang="en-US" dirty="0"/>
              <a:t>递减运算符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需要对操作数进行加</a:t>
            </a:r>
            <a:r>
              <a:rPr lang="en-US" altLang="zh-CN" dirty="0"/>
              <a:t>1</a:t>
            </a:r>
            <a:r>
              <a:rPr lang="zh-CN" altLang="en-US" dirty="0"/>
              <a:t>或减</a:t>
            </a:r>
            <a:r>
              <a:rPr lang="en-US" altLang="zh-CN" dirty="0"/>
              <a:t>1</a:t>
            </a:r>
            <a:r>
              <a:rPr lang="zh-CN" altLang="en-US" dirty="0"/>
              <a:t>操作时，可以使用递增或递减运算符</a:t>
            </a:r>
          </a:p>
          <a:p>
            <a:pPr lvl="1"/>
            <a:r>
              <a:rPr lang="zh-CN" altLang="en-US" dirty="0"/>
              <a:t>递增：</a:t>
            </a:r>
            <a:r>
              <a:rPr lang="en-US" altLang="zh-CN" dirty="0"/>
              <a:t>++</a:t>
            </a:r>
          </a:p>
          <a:p>
            <a:pPr lvl="1"/>
            <a:r>
              <a:rPr lang="zh-CN" altLang="en-US" dirty="0"/>
              <a:t>递减：</a:t>
            </a:r>
            <a:r>
              <a:rPr lang="en-US" altLang="zh-CN" dirty="0"/>
              <a:t>--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/>
              <a:t>	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=10;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++;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 smtClean="0"/>
              <a:t>System.out.println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“i</a:t>
            </a:r>
            <a:r>
              <a:rPr lang="en-US" altLang="zh-CN" sz="1600" b="1" dirty="0" smtClean="0"/>
              <a:t>=”+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++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;</a:t>
            </a:r>
          </a:p>
          <a:p>
            <a:pPr lvl="1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“i</a:t>
            </a:r>
            <a:r>
              <a:rPr lang="en-US" altLang="zh-CN" sz="1600" b="1" dirty="0"/>
              <a:t>=”+</a:t>
            </a:r>
            <a:r>
              <a:rPr lang="en-US" altLang="zh-CN" sz="1600" b="1" dirty="0" err="1"/>
              <a:t>i</a:t>
            </a:r>
            <a:r>
              <a:rPr lang="en-US" altLang="zh-CN" sz="1600" b="1" dirty="0" smtClean="0"/>
              <a:t>);</a:t>
            </a:r>
          </a:p>
          <a:p>
            <a:pPr lvl="1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 smtClean="0"/>
              <a:t>System.out.println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“i</a:t>
            </a:r>
            <a:r>
              <a:rPr lang="en-US" altLang="zh-CN" sz="1600" b="1" dirty="0" smtClean="0"/>
              <a:t>=”+(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++));</a:t>
            </a:r>
          </a:p>
          <a:p>
            <a:pPr lvl="1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 smtClean="0"/>
              <a:t>System.out.prinltn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“i</a:t>
            </a:r>
            <a:r>
              <a:rPr lang="en-US" altLang="zh-CN" sz="1600" b="1" dirty="0" smtClean="0"/>
              <a:t>=”+(--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));</a:t>
            </a:r>
            <a:endParaRPr lang="en-US" altLang="zh-CN" sz="1600" b="1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2933287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算术运算符</a:t>
            </a:r>
          </a:p>
        </p:txBody>
      </p:sp>
      <p:sp>
        <p:nvSpPr>
          <p:cNvPr id="18435" name="矩形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lvl="1" indent="0" eaLnBrk="1" hangingPunct="1">
              <a:buNone/>
            </a:pPr>
            <a:endParaRPr lang="en-US" altLang="zh-CN" dirty="0"/>
          </a:p>
          <a:p>
            <a:r>
              <a:rPr lang="zh-CN" altLang="en-US" dirty="0" smtClean="0"/>
              <a:t>取反</a:t>
            </a:r>
            <a:r>
              <a:rPr lang="en-US" altLang="zh-CN" dirty="0" smtClean="0"/>
              <a:t>-</a:t>
            </a:r>
          </a:p>
          <a:p>
            <a:pPr lvl="1"/>
            <a:r>
              <a:rPr lang="en-US" altLang="zh-CN" dirty="0" smtClean="0"/>
              <a:t>-op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=-a;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3288053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赋值运算符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1447800"/>
            <a:ext cx="8229600" cy="3962400"/>
          </a:xfrm>
        </p:spPr>
        <p:txBody>
          <a:bodyPr/>
          <a:lstStyle/>
          <a:p>
            <a:r>
              <a:rPr lang="zh-CN" altLang="en-US" sz="2800" b="1" dirty="0" smtClean="0"/>
              <a:t>赋值</a:t>
            </a:r>
            <a:r>
              <a:rPr lang="zh-CN" altLang="en-US" sz="2800" b="1" dirty="0"/>
              <a:t>运算符</a:t>
            </a:r>
          </a:p>
          <a:p>
            <a:r>
              <a:rPr lang="en-US" altLang="zh-CN" sz="2800" b="1" dirty="0"/>
              <a:t>=</a:t>
            </a:r>
            <a:r>
              <a:rPr lang="zh-CN" altLang="en-US" sz="2800" b="1" dirty="0"/>
              <a:t>	</a:t>
            </a:r>
            <a:r>
              <a:rPr lang="en-US" altLang="zh-CN" sz="2800" b="1" dirty="0"/>
              <a:t>+= </a:t>
            </a:r>
            <a:r>
              <a:rPr lang="en-US" altLang="zh-CN" sz="2800" b="1" dirty="0" smtClean="0"/>
              <a:t> -=  </a:t>
            </a:r>
            <a:r>
              <a:rPr lang="zh-CN" altLang="en-US" sz="2800" b="1" dirty="0" smtClean="0"/>
              <a:t>*</a:t>
            </a:r>
            <a:r>
              <a:rPr lang="en-US" altLang="zh-CN" sz="2800" b="1" dirty="0" smtClean="0"/>
              <a:t>=</a:t>
            </a:r>
            <a:r>
              <a:rPr lang="zh-CN" altLang="en-US" sz="2800" b="1" dirty="0"/>
              <a:t>	</a:t>
            </a:r>
            <a:r>
              <a:rPr lang="en-US" altLang="zh-CN" sz="2800" b="1" dirty="0" smtClean="0"/>
              <a:t>/=</a:t>
            </a:r>
            <a:r>
              <a:rPr lang="zh-CN" altLang="en-US" sz="2800" b="1" dirty="0" smtClean="0"/>
              <a:t>    </a:t>
            </a:r>
            <a:r>
              <a:rPr lang="en-US" altLang="zh-CN" sz="2800" b="1" dirty="0"/>
              <a:t>%=</a:t>
            </a:r>
            <a:endParaRPr lang="en-US" altLang="zh-CN" sz="2800" dirty="0"/>
          </a:p>
        </p:txBody>
      </p:sp>
      <p:pic>
        <p:nvPicPr>
          <p:cNvPr id="3076" name="Picture 5" descr="C:\DOCUME~1\xiaowj\LOCALS~1\Temp\%]0}P[3X`W01M`N__BX7Z%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429000"/>
            <a:ext cx="7934325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120195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赋值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赋值运算符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=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是最常用的一种运算符。它将等于号右边的表达式的值赋给左边的变量。</a:t>
            </a:r>
          </a:p>
          <a:p>
            <a:r>
              <a:rPr lang="zh-CN" altLang="en-US" dirty="0"/>
              <a:t>可以将其它的运算符和赋值运算符结合起来，作为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扩展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的赋值运算符：</a:t>
            </a:r>
            <a:r>
              <a:rPr lang="en-US" altLang="zh-CN" dirty="0"/>
              <a:t>+=</a:t>
            </a:r>
            <a:r>
              <a:rPr lang="zh-CN" altLang="en-US" dirty="0"/>
              <a:t>，</a:t>
            </a:r>
            <a:r>
              <a:rPr lang="en-US" altLang="zh-CN" dirty="0"/>
              <a:t>-=</a:t>
            </a:r>
            <a:r>
              <a:rPr lang="zh-CN" altLang="en-US" dirty="0"/>
              <a:t>，*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/=</a:t>
            </a:r>
            <a:r>
              <a:rPr lang="zh-CN" altLang="en-US" dirty="0"/>
              <a:t>，</a:t>
            </a:r>
            <a:r>
              <a:rPr lang="en-US" altLang="zh-CN" dirty="0"/>
              <a:t>%=</a:t>
            </a:r>
            <a:r>
              <a:rPr lang="zh-CN" altLang="en-US" dirty="0"/>
              <a:t>，</a:t>
            </a:r>
            <a:r>
              <a:rPr lang="en-US" altLang="zh-CN" dirty="0"/>
              <a:t>^=</a:t>
            </a:r>
            <a:r>
              <a:rPr lang="zh-CN" altLang="en-US" dirty="0"/>
              <a:t>，</a:t>
            </a:r>
            <a:r>
              <a:rPr lang="en-US" altLang="zh-CN" dirty="0"/>
              <a:t>&amp;=</a:t>
            </a:r>
            <a:r>
              <a:rPr lang="zh-CN" altLang="en-US" dirty="0"/>
              <a:t>，</a:t>
            </a:r>
            <a:r>
              <a:rPr lang="en-US" altLang="zh-CN" dirty="0"/>
              <a:t>|=</a:t>
            </a:r>
            <a:r>
              <a:rPr lang="zh-CN" altLang="en-US" dirty="0"/>
              <a:t>，</a:t>
            </a:r>
            <a:r>
              <a:rPr lang="en-US" altLang="zh-CN" dirty="0"/>
              <a:t>&gt;&gt;=</a:t>
            </a:r>
            <a:r>
              <a:rPr lang="zh-CN" altLang="en-US" dirty="0"/>
              <a:t>，</a:t>
            </a:r>
            <a:r>
              <a:rPr lang="en-US" altLang="zh-CN" dirty="0"/>
              <a:t>&lt;&lt;=</a:t>
            </a:r>
            <a:r>
              <a:rPr lang="zh-CN" altLang="en-US" dirty="0"/>
              <a:t>，</a:t>
            </a:r>
            <a:r>
              <a:rPr lang="en-US" altLang="zh-CN" dirty="0"/>
              <a:t>&gt;&gt;&gt;=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515298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赋值运算符（</a:t>
            </a:r>
            <a:r>
              <a:rPr lang="en-US" altLang="zh-CN"/>
              <a:t>con.</a:t>
            </a:r>
            <a:r>
              <a:rPr lang="zh-CN" altLang="en-US"/>
              <a:t>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当一个表达式中含有不同类型的数据时，需要用到类型转换。</a:t>
            </a:r>
          </a:p>
          <a:p>
            <a:r>
              <a:rPr lang="zh-CN" altLang="en-US"/>
              <a:t>类型转换存在两种不同的方式：</a:t>
            </a:r>
          </a:p>
          <a:p>
            <a:pPr lvl="1"/>
            <a:r>
              <a:rPr lang="zh-CN" altLang="en-US"/>
              <a:t>隐式转换</a:t>
            </a:r>
          </a:p>
          <a:p>
            <a:pPr lvl="1"/>
            <a:r>
              <a:rPr lang="zh-CN" altLang="en-US"/>
              <a:t>强制转换</a:t>
            </a:r>
          </a:p>
        </p:txBody>
      </p:sp>
    </p:spTree>
    <p:extLst>
      <p:ext uri="{BB962C8B-B14F-4D97-AF65-F5344CB8AC3E}">
        <p14:creationId xmlns:p14="http://schemas.microsoft.com/office/powerpoint/2010/main" val="402355865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 主题 2">
      <a:dk1>
        <a:srgbClr val="093575"/>
      </a:dk1>
      <a:lt1>
        <a:srgbClr val="FFFFFF"/>
      </a:lt1>
      <a:dk2>
        <a:srgbClr val="000066"/>
      </a:dk2>
      <a:lt2>
        <a:srgbClr val="808080"/>
      </a:lt2>
      <a:accent1>
        <a:srgbClr val="4B92E1"/>
      </a:accent1>
      <a:accent2>
        <a:srgbClr val="99CCFF"/>
      </a:accent2>
      <a:accent3>
        <a:srgbClr val="FFFFFF"/>
      </a:accent3>
      <a:accent4>
        <a:srgbClr val="062C63"/>
      </a:accent4>
      <a:accent5>
        <a:srgbClr val="B1C7EE"/>
      </a:accent5>
      <a:accent6>
        <a:srgbClr val="8AB9E7"/>
      </a:accent6>
      <a:hlink>
        <a:srgbClr val="0066CC"/>
      </a:hlink>
      <a:folHlink>
        <a:srgbClr val="AF67FF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Java面向对象程序设计_概论（4学时）.ppt [兼容模式]" id="{99CDF118-54E3-43AF-8E50-A1252EFC194E}" vid="{CFE3E24E-AD5B-41BE-B739-75F615979018}"/>
    </a:ext>
  </a:extLst>
</a:theme>
</file>

<file path=ppt/theme/theme2.xml><?xml version="1.0" encoding="utf-8"?>
<a:theme xmlns:a="http://schemas.openxmlformats.org/drawingml/2006/main" name="223TGp_edu_light_v2">
  <a:themeElements>
    <a:clrScheme name="223TGp_edu_light_v2 3">
      <a:dk1>
        <a:srgbClr val="000000"/>
      </a:dk1>
      <a:lt1>
        <a:srgbClr val="FFFFFF"/>
      </a:lt1>
      <a:dk2>
        <a:srgbClr val="7A4832"/>
      </a:dk2>
      <a:lt2>
        <a:srgbClr val="DDDDDD"/>
      </a:lt2>
      <a:accent1>
        <a:srgbClr val="A18537"/>
      </a:accent1>
      <a:accent2>
        <a:srgbClr val="518D47"/>
      </a:accent2>
      <a:accent3>
        <a:srgbClr val="FFFFFF"/>
      </a:accent3>
      <a:accent4>
        <a:srgbClr val="000000"/>
      </a:accent4>
      <a:accent5>
        <a:srgbClr val="CDC2AE"/>
      </a:accent5>
      <a:accent6>
        <a:srgbClr val="497F3F"/>
      </a:accent6>
      <a:hlink>
        <a:srgbClr val="844B91"/>
      </a:hlink>
      <a:folHlink>
        <a:srgbClr val="90A8B0"/>
      </a:folHlink>
    </a:clrScheme>
    <a:fontScheme name="223TGp_edu_light_v2">
      <a:majorFont>
        <a:latin typeface="华文中宋"/>
        <a:ea typeface="华文中宋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23TGp_edu_light_v2 1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3TGp_edu_light_v2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3TGp_edu_light_v2 3">
        <a:dk1>
          <a:srgbClr val="000000"/>
        </a:dk1>
        <a:lt1>
          <a:srgbClr val="FFFFFF"/>
        </a:lt1>
        <a:dk2>
          <a:srgbClr val="7A4832"/>
        </a:dk2>
        <a:lt2>
          <a:srgbClr val="DDDDDD"/>
        </a:lt2>
        <a:accent1>
          <a:srgbClr val="A18537"/>
        </a:accent1>
        <a:accent2>
          <a:srgbClr val="518D47"/>
        </a:accent2>
        <a:accent3>
          <a:srgbClr val="FFFFFF"/>
        </a:accent3>
        <a:accent4>
          <a:srgbClr val="000000"/>
        </a:accent4>
        <a:accent5>
          <a:srgbClr val="CDC2AE"/>
        </a:accent5>
        <a:accent6>
          <a:srgbClr val="497F3F"/>
        </a:accent6>
        <a:hlink>
          <a:srgbClr val="844B91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Java面向对象程序设计_概论（4学时）.ppt [兼容模式]" id="{99CDF118-54E3-43AF-8E50-A1252EFC194E}" vid="{9B9110AC-8877-4035-850F-19B86AE30829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Java面向对象程序设计_概论（4学时）</Template>
  <TotalTime>1925</TotalTime>
  <Words>1416</Words>
  <Application>Microsoft Office PowerPoint</Application>
  <PresentationFormat>全屏显示(4:3)</PresentationFormat>
  <Paragraphs>338</Paragraphs>
  <Slides>31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PowerPoint Template</vt:lpstr>
      <vt:lpstr>223TGp_edu_light_v2</vt:lpstr>
      <vt:lpstr>Java程序设计基础</vt:lpstr>
      <vt:lpstr>内容提要</vt:lpstr>
      <vt:lpstr>运算符</vt:lpstr>
      <vt:lpstr>算术运算符</vt:lpstr>
      <vt:lpstr>算术运算符</vt:lpstr>
      <vt:lpstr>算术运算符</vt:lpstr>
      <vt:lpstr>赋值运算符</vt:lpstr>
      <vt:lpstr>赋值运算符</vt:lpstr>
      <vt:lpstr>赋值运算符（con.）</vt:lpstr>
      <vt:lpstr>类型转换（con.）</vt:lpstr>
      <vt:lpstr>PowerPoint 演示文稿</vt:lpstr>
      <vt:lpstr>关系运算符</vt:lpstr>
      <vt:lpstr>实战</vt:lpstr>
      <vt:lpstr>逻辑运算符</vt:lpstr>
      <vt:lpstr>逻辑运算符</vt:lpstr>
      <vt:lpstr>逻辑运算符</vt:lpstr>
      <vt:lpstr>字符串的比较运算</vt:lpstr>
      <vt:lpstr>字符串的比较运算</vt:lpstr>
      <vt:lpstr>三目条件运算符</vt:lpstr>
      <vt:lpstr>表达式</vt:lpstr>
      <vt:lpstr>表达式中运算符的结合性</vt:lpstr>
      <vt:lpstr>表达式中运算符的优先顺序</vt:lpstr>
      <vt:lpstr>运算符优先级</vt:lpstr>
      <vt:lpstr>运算符优先级（con.）</vt:lpstr>
      <vt:lpstr>Java基本程序结构</vt:lpstr>
      <vt:lpstr>流程图常用符号</vt:lpstr>
      <vt:lpstr>3Java流程结构</vt:lpstr>
      <vt:lpstr>算法的描述</vt:lpstr>
      <vt:lpstr>顺序结构实战演练</vt:lpstr>
      <vt:lpstr>顺序结构实战演练</vt:lpstr>
      <vt:lpstr>课后作业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Java面向对象程序设计</dc:title>
  <dc:creator>meiyu</dc:creator>
  <cp:lastModifiedBy>adminn</cp:lastModifiedBy>
  <cp:revision>174</cp:revision>
  <dcterms:created xsi:type="dcterms:W3CDTF">2018-09-03T07:17:26Z</dcterms:created>
  <dcterms:modified xsi:type="dcterms:W3CDTF">2020-10-23T07:31:22Z</dcterms:modified>
</cp:coreProperties>
</file>